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157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318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9330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73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866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3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65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84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9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9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2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9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8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3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7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0B98293-A556-461D-9EBE-C8B1F5A20C33}" type="datetimeFigureOut">
              <a:rPr lang="en-US" smtClean="0"/>
              <a:t>8/30/2018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7C29DF-447F-469F-94DE-92F3BEEA6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47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B58903-A344-45D6-82C9-8B88EFD90E43}"/>
              </a:ext>
            </a:extLst>
          </p:cNvPr>
          <p:cNvSpPr/>
          <p:nvPr/>
        </p:nvSpPr>
        <p:spPr>
          <a:xfrm>
            <a:off x="1139483" y="506437"/>
            <a:ext cx="8004517" cy="5181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400" b="1" dirty="0">
                <a:solidFill>
                  <a:srgbClr val="2F5496"/>
                </a:solidFill>
                <a:latin typeface="Calibri Light" panose="020F0302020204030204" pitchFamily="34" charset="0"/>
                <a:ea typeface="DengXian Light" panose="02010600030101010101" pitchFamily="2" charset="-122"/>
              </a:rPr>
              <a:t>Abbreviation list: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SHR:  Stakeholder Requirement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SYSR: System Requirement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NFR: Non-functional Requirement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FR:  Functional Requirement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SH: Stakeholder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US" sz="2000" b="1" dirty="0">
                <a:solidFill>
                  <a:srgbClr val="92D050"/>
                </a:solidFill>
                <a:latin typeface="Calibri Light" panose="020F0302020204030204" pitchFamily="34" charset="0"/>
                <a:ea typeface="DengXian Light" panose="02010600030101010101" pitchFamily="2" charset="-122"/>
              </a:rPr>
              <a:t>Requirement priority: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BLC: Blocker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URG: Urgent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NOR: Normal</a:t>
            </a:r>
          </a:p>
        </p:txBody>
      </p:sp>
    </p:spTree>
    <p:extLst>
      <p:ext uri="{BB962C8B-B14F-4D97-AF65-F5344CB8AC3E}">
        <p14:creationId xmlns:p14="http://schemas.microsoft.com/office/powerpoint/2010/main" val="205287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396E-B496-4FD7-9F1D-479F189F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C4AF41-50E2-4881-ADEF-388F129B5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839236"/>
              </p:ext>
            </p:extLst>
          </p:nvPr>
        </p:nvGraphicFramePr>
        <p:xfrm>
          <a:off x="684211" y="351692"/>
          <a:ext cx="8534399" cy="60913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794">
                  <a:extLst>
                    <a:ext uri="{9D8B030D-6E8A-4147-A177-3AD203B41FA5}">
                      <a16:colId xmlns:a16="http://schemas.microsoft.com/office/drawing/2014/main" val="3866699914"/>
                    </a:ext>
                  </a:extLst>
                </a:gridCol>
                <a:gridCol w="1554716">
                  <a:extLst>
                    <a:ext uri="{9D8B030D-6E8A-4147-A177-3AD203B41FA5}">
                      <a16:colId xmlns:a16="http://schemas.microsoft.com/office/drawing/2014/main" val="3642949599"/>
                    </a:ext>
                  </a:extLst>
                </a:gridCol>
                <a:gridCol w="1554716">
                  <a:extLst>
                    <a:ext uri="{9D8B030D-6E8A-4147-A177-3AD203B41FA5}">
                      <a16:colId xmlns:a16="http://schemas.microsoft.com/office/drawing/2014/main" val="2268595034"/>
                    </a:ext>
                  </a:extLst>
                </a:gridCol>
                <a:gridCol w="1578606">
                  <a:extLst>
                    <a:ext uri="{9D8B030D-6E8A-4147-A177-3AD203B41FA5}">
                      <a16:colId xmlns:a16="http://schemas.microsoft.com/office/drawing/2014/main" val="1050405396"/>
                    </a:ext>
                  </a:extLst>
                </a:gridCol>
                <a:gridCol w="1024532">
                  <a:extLst>
                    <a:ext uri="{9D8B030D-6E8A-4147-A177-3AD203B41FA5}">
                      <a16:colId xmlns:a16="http://schemas.microsoft.com/office/drawing/2014/main" val="755341286"/>
                    </a:ext>
                  </a:extLst>
                </a:gridCol>
                <a:gridCol w="881190">
                  <a:extLst>
                    <a:ext uri="{9D8B030D-6E8A-4147-A177-3AD203B41FA5}">
                      <a16:colId xmlns:a16="http://schemas.microsoft.com/office/drawing/2014/main" val="2877188682"/>
                    </a:ext>
                  </a:extLst>
                </a:gridCol>
                <a:gridCol w="771845">
                  <a:extLst>
                    <a:ext uri="{9D8B030D-6E8A-4147-A177-3AD203B41FA5}">
                      <a16:colId xmlns:a16="http://schemas.microsoft.com/office/drawing/2014/main" val="502023727"/>
                    </a:ext>
                  </a:extLst>
                </a:gridCol>
              </a:tblGrid>
              <a:tr h="4807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System Requirement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 Requirement origin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Verification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SH 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Priority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extLst>
                  <a:ext uri="{0D108BD9-81ED-4DB2-BD59-A6C34878D82A}">
                    <a16:rowId xmlns:a16="http://schemas.microsoft.com/office/drawing/2014/main" val="126857198"/>
                  </a:ext>
                </a:extLst>
              </a:tr>
              <a:tr h="18548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SYSR1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The system must be able to withstand a certain pressure range.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SHR3, SHR12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Use pressure tank to verify the system’s threshold.  Development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US, MT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NFR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URG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extLst>
                  <a:ext uri="{0D108BD9-81ED-4DB2-BD59-A6C34878D82A}">
                    <a16:rowId xmlns:a16="http://schemas.microsoft.com/office/drawing/2014/main" val="3374418712"/>
                  </a:ext>
                </a:extLst>
              </a:tr>
              <a:tr h="111439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SYSR2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The system must be able to be water resistant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SHR5, SHR12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Inspection of system under water level.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DS, MT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NFR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BLC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extLst>
                  <a:ext uri="{0D108BD9-81ED-4DB2-BD59-A6C34878D82A}">
                    <a16:rowId xmlns:a16="http://schemas.microsoft.com/office/drawing/2014/main" val="3387065373"/>
                  </a:ext>
                </a:extLst>
              </a:tr>
              <a:tr h="926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SYSR3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The system has to be rust free.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GB" sz="1400">
                          <a:effectLst/>
                        </a:rPr>
                        <a:t>SHR5, SHR9, SHR 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Salt spray test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DS, EVM, MF, MT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NFR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extLst>
                  <a:ext uri="{0D108BD9-81ED-4DB2-BD59-A6C34878D82A}">
                    <a16:rowId xmlns:a16="http://schemas.microsoft.com/office/drawing/2014/main" val="1333330346"/>
                  </a:ext>
                </a:extLst>
              </a:tr>
              <a:tr h="17150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SYSR4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The system must emphasize warning regarding to low oxygen level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SHR2,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inspection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US, AT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BLC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483" marR="67483" marT="0" marB="0"/>
                </a:tc>
                <a:extLst>
                  <a:ext uri="{0D108BD9-81ED-4DB2-BD59-A6C34878D82A}">
                    <a16:rowId xmlns:a16="http://schemas.microsoft.com/office/drawing/2014/main" val="271457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57223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116</Words>
  <Application>Microsoft Office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DengXian</vt:lpstr>
      <vt:lpstr>DengXian Light</vt:lpstr>
      <vt:lpstr>Calibri</vt:lpstr>
      <vt:lpstr>Calibri Light</vt:lpstr>
      <vt:lpstr>Century Gothic</vt:lpstr>
      <vt:lpstr>Times New Roman</vt:lpstr>
      <vt:lpstr>Wingdings 3</vt:lpstr>
      <vt:lpstr>Slice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Bozhao Liu</dc:creator>
  <cp:lastModifiedBy>Bozhao Liu</cp:lastModifiedBy>
  <cp:revision>1</cp:revision>
  <dcterms:created xsi:type="dcterms:W3CDTF">2018-08-30T21:56:38Z</dcterms:created>
  <dcterms:modified xsi:type="dcterms:W3CDTF">2018-08-30T21:58:26Z</dcterms:modified>
</cp:coreProperties>
</file>