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86" r:id="rId2"/>
    <p:sldId id="272" r:id="rId3"/>
    <p:sldId id="299" r:id="rId4"/>
    <p:sldId id="376" r:id="rId5"/>
    <p:sldId id="385" r:id="rId6"/>
    <p:sldId id="354" r:id="rId7"/>
    <p:sldId id="381" r:id="rId8"/>
    <p:sldId id="357" r:id="rId9"/>
    <p:sldId id="377" r:id="rId10"/>
    <p:sldId id="378" r:id="rId11"/>
    <p:sldId id="379" r:id="rId12"/>
    <p:sldId id="380" r:id="rId13"/>
    <p:sldId id="388" r:id="rId14"/>
    <p:sldId id="393" r:id="rId15"/>
    <p:sldId id="389" r:id="rId16"/>
    <p:sldId id="392" r:id="rId17"/>
    <p:sldId id="390" r:id="rId18"/>
    <p:sldId id="391" r:id="rId19"/>
    <p:sldId id="361" r:id="rId20"/>
    <p:sldId id="362" r:id="rId21"/>
    <p:sldId id="353" r:id="rId22"/>
    <p:sldId id="352"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59" autoAdjust="0"/>
    <p:restoredTop sz="86371" autoAdjust="0"/>
  </p:normalViewPr>
  <p:slideViewPr>
    <p:cSldViewPr>
      <p:cViewPr varScale="1">
        <p:scale>
          <a:sx n="68" d="100"/>
          <a:sy n="68" d="100"/>
        </p:scale>
        <p:origin x="672" y="66"/>
      </p:cViewPr>
      <p:guideLst>
        <p:guide orient="horz" pos="2160"/>
        <p:guide pos="2880"/>
      </p:guideLst>
    </p:cSldViewPr>
  </p:slideViewPr>
  <p:outlineViewPr>
    <p:cViewPr>
      <p:scale>
        <a:sx n="33" d="100"/>
        <a:sy n="33" d="100"/>
      </p:scale>
      <p:origin x="0" y="-243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B227FB62-6A30-4207-84EE-2A07360DE045}" type="presOf" srcId="{D3DD8A08-AA52-44C0-9DC2-1A65F1FCBB74}" destId="{C5FE834B-9427-45FB-B87B-72AE68C29122}" srcOrd="0" destOrd="0" presId="urn:microsoft.com/office/officeart/2005/8/layout/cycle1"/>
    <dgm:cxn modelId="{349E6277-8069-485D-84EE-38722C6F4091}" type="presOf" srcId="{AB9AC5BD-25E9-442D-948C-B78B4287CEB0}" destId="{08896EA6-BE4B-4674-8542-130DEB80729D}" srcOrd="0" destOrd="0" presId="urn:microsoft.com/office/officeart/2005/8/layout/cycle1"/>
    <dgm:cxn modelId="{9A2F4C85-911D-41C4-A2EE-328138792F92}" type="presOf" srcId="{EE882EE8-8B4A-4673-94CB-456580E0365E}" destId="{E4BBB527-737D-4A4A-A77E-58D7A4F7CFC5}"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A14352FC-8B3F-46A1-A7C4-9C55038D0F6D}" type="presOf" srcId="{0199DC8D-03CB-467F-92DA-F637B3E934C8}" destId="{A7ED7414-875A-45C7-A953-B8EF0CE3F246}"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9E843FEA-3DA6-4551-A8ED-A5B000DE28E4}" type="presOf" srcId="{01CE5EB3-FD53-4833-AC26-D40CA159EC30}" destId="{A8BF414A-4F50-4749-A8F2-B83120E073E9}" srcOrd="0" destOrd="0" presId="urn:microsoft.com/office/officeart/2005/8/layout/cycle1"/>
    <dgm:cxn modelId="{8E3E74C1-5690-41A0-BD02-BE259EC1F6FE}" srcId="{EE882EE8-8B4A-4673-94CB-456580E0365E}" destId="{AB9AC5BD-25E9-442D-948C-B78B4287CEB0}" srcOrd="0" destOrd="0" parTransId="{098F3ECB-9B0E-4E90-B247-AA8ED1F68C6B}" sibTransId="{97BBA704-3359-443A-B5A5-70920C30B68E}"/>
    <dgm:cxn modelId="{CA12D2E1-F7EB-42BF-B68A-1C7A95E73CA9}" type="presOf" srcId="{712EE84D-5292-4558-8920-E1D416DCEB95}" destId="{B7ECB2FD-6D18-49F8-ACCF-735090655549}" srcOrd="0" destOrd="0" presId="urn:microsoft.com/office/officeart/2005/8/layout/cycle1"/>
    <dgm:cxn modelId="{8F8E35E9-F94D-4F8F-BCDB-EB4A774B30B3}" type="presOf" srcId="{6A61921B-5126-459B-9E9F-62A0BBCE8396}" destId="{42BB7BFF-2D9B-4FF0-A161-6D9A8E8B7186}" srcOrd="0" destOrd="0" presId="urn:microsoft.com/office/officeart/2005/8/layout/cycle1"/>
    <dgm:cxn modelId="{D18D826B-EDCB-42A9-BAF8-00E11948ACFF}" type="presOf" srcId="{84C00A8F-DA47-4A78-86BF-33F4B4B862C0}" destId="{E318C574-7B3F-4949-9896-43302C7D2BC9}" srcOrd="0" destOrd="0" presId="urn:microsoft.com/office/officeart/2005/8/layout/cycle1"/>
    <dgm:cxn modelId="{256CAF48-018F-48A4-996A-D72BF95A6EA2}" type="presOf" srcId="{20DA0BA5-2087-4178-9206-A8FA060B62CD}" destId="{7158A690-E418-4A77-8ACA-CAD5766DB61C}" srcOrd="0" destOrd="0" presId="urn:microsoft.com/office/officeart/2005/8/layout/cycle1"/>
    <dgm:cxn modelId="{7673FBC8-BF96-4E30-A86B-93E9161FFA9B}" type="presOf" srcId="{00BCE794-E606-497A-AEE5-3D63A7239589}" destId="{83A6A411-37C9-46E5-97AD-B420E7970049}" srcOrd="0" destOrd="0" presId="urn:microsoft.com/office/officeart/2005/8/layout/cycle1"/>
    <dgm:cxn modelId="{B9C4E545-02E7-457A-B622-8A0A70D12531}" type="presOf" srcId="{FF24A623-3D71-48A3-89C2-3E93D91D9CA7}" destId="{18537D4F-5D9F-4437-A362-F599F2B1A067}" srcOrd="0" destOrd="0" presId="urn:microsoft.com/office/officeart/2005/8/layout/cycle1"/>
    <dgm:cxn modelId="{F0BDBC71-3735-4AF6-90F7-C0D0640F7AF4}" type="presOf" srcId="{97BBA704-3359-443A-B5A5-70920C30B68E}" destId="{4C8600D7-8758-4D9F-9659-6238CB88914A}"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01D998D6-B8C5-4A1C-AA8F-CBCEF46AC12F}" type="presOf" srcId="{6D6007B1-C488-4DA8-8F2F-9F8B05FA4CD1}" destId="{1641A46F-787C-428C-B856-A1269054E7CA}"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9DECB852-AAC5-40FB-9E7F-D7C59E5ED040}" type="presParOf" srcId="{E4BBB527-737D-4A4A-A77E-58D7A4F7CFC5}" destId="{34C6C1EF-9486-423C-942B-0574BBCF318D}" srcOrd="0" destOrd="0" presId="urn:microsoft.com/office/officeart/2005/8/layout/cycle1"/>
    <dgm:cxn modelId="{3ADBDAC3-B7AE-4CC7-8642-EE30B1221A1B}" type="presParOf" srcId="{E4BBB527-737D-4A4A-A77E-58D7A4F7CFC5}" destId="{08896EA6-BE4B-4674-8542-130DEB80729D}" srcOrd="1" destOrd="0" presId="urn:microsoft.com/office/officeart/2005/8/layout/cycle1"/>
    <dgm:cxn modelId="{3F735F72-DFA3-4802-A5EF-6CF3CEEBB1DC}" type="presParOf" srcId="{E4BBB527-737D-4A4A-A77E-58D7A4F7CFC5}" destId="{4C8600D7-8758-4D9F-9659-6238CB88914A}" srcOrd="2" destOrd="0" presId="urn:microsoft.com/office/officeart/2005/8/layout/cycle1"/>
    <dgm:cxn modelId="{D1F90976-1C10-48C5-BACB-9B6B8111776C}" type="presParOf" srcId="{E4BBB527-737D-4A4A-A77E-58D7A4F7CFC5}" destId="{84714F83-EBD9-4146-A78B-B24CA7FBA676}" srcOrd="3" destOrd="0" presId="urn:microsoft.com/office/officeart/2005/8/layout/cycle1"/>
    <dgm:cxn modelId="{EE1B643D-F893-4D43-949D-5C316565AC00}" type="presParOf" srcId="{E4BBB527-737D-4A4A-A77E-58D7A4F7CFC5}" destId="{A7ED7414-875A-45C7-A953-B8EF0CE3F246}" srcOrd="4" destOrd="0" presId="urn:microsoft.com/office/officeart/2005/8/layout/cycle1"/>
    <dgm:cxn modelId="{E704B159-C002-4C3C-8786-AE47AA5C99CF}" type="presParOf" srcId="{E4BBB527-737D-4A4A-A77E-58D7A4F7CFC5}" destId="{A8BF414A-4F50-4749-A8F2-B83120E073E9}" srcOrd="5" destOrd="0" presId="urn:microsoft.com/office/officeart/2005/8/layout/cycle1"/>
    <dgm:cxn modelId="{C8DEA3AF-00A3-41EA-81A0-BBC0A9A6FC3D}" type="presParOf" srcId="{E4BBB527-737D-4A4A-A77E-58D7A4F7CFC5}" destId="{3D45CFBE-83F9-4FFF-AE0D-FBDE4269697A}" srcOrd="6" destOrd="0" presId="urn:microsoft.com/office/officeart/2005/8/layout/cycle1"/>
    <dgm:cxn modelId="{0983ED2D-291E-43DC-BC51-98D314C19D4B}" type="presParOf" srcId="{E4BBB527-737D-4A4A-A77E-58D7A4F7CFC5}" destId="{7158A690-E418-4A77-8ACA-CAD5766DB61C}" srcOrd="7" destOrd="0" presId="urn:microsoft.com/office/officeart/2005/8/layout/cycle1"/>
    <dgm:cxn modelId="{DA5334B2-8E27-48C4-A264-6A56133D079C}" type="presParOf" srcId="{E4BBB527-737D-4A4A-A77E-58D7A4F7CFC5}" destId="{1641A46F-787C-428C-B856-A1269054E7CA}" srcOrd="8" destOrd="0" presId="urn:microsoft.com/office/officeart/2005/8/layout/cycle1"/>
    <dgm:cxn modelId="{1C4D6EB0-9307-4234-8A55-EBD6D3350D90}" type="presParOf" srcId="{E4BBB527-737D-4A4A-A77E-58D7A4F7CFC5}" destId="{8F7E66D4-B2E1-4848-B938-26CD2E1CB29D}" srcOrd="9" destOrd="0" presId="urn:microsoft.com/office/officeart/2005/8/layout/cycle1"/>
    <dgm:cxn modelId="{CD522958-68E7-4D23-91DE-DFC407A05B8F}" type="presParOf" srcId="{E4BBB527-737D-4A4A-A77E-58D7A4F7CFC5}" destId="{83A6A411-37C9-46E5-97AD-B420E7970049}" srcOrd="10" destOrd="0" presId="urn:microsoft.com/office/officeart/2005/8/layout/cycle1"/>
    <dgm:cxn modelId="{336B7330-F5D3-485C-996B-4FB1552C2266}" type="presParOf" srcId="{E4BBB527-737D-4A4A-A77E-58D7A4F7CFC5}" destId="{42BB7BFF-2D9B-4FF0-A161-6D9A8E8B7186}" srcOrd="11" destOrd="0" presId="urn:microsoft.com/office/officeart/2005/8/layout/cycle1"/>
    <dgm:cxn modelId="{5EB2F34F-1304-4363-845A-5E1B9FCD2266}" type="presParOf" srcId="{E4BBB527-737D-4A4A-A77E-58D7A4F7CFC5}" destId="{153D3C36-6DD1-496F-B32B-4C1AA4A18E90}" srcOrd="12" destOrd="0" presId="urn:microsoft.com/office/officeart/2005/8/layout/cycle1"/>
    <dgm:cxn modelId="{28C4A838-25A7-4B34-8A47-AA7A12F1620A}" type="presParOf" srcId="{E4BBB527-737D-4A4A-A77E-58D7A4F7CFC5}" destId="{B7ECB2FD-6D18-49F8-ACCF-735090655549}" srcOrd="13" destOrd="0" presId="urn:microsoft.com/office/officeart/2005/8/layout/cycle1"/>
    <dgm:cxn modelId="{383645C1-C3ED-4F96-91C5-BD5657C1732F}" type="presParOf" srcId="{E4BBB527-737D-4A4A-A77E-58D7A4F7CFC5}" destId="{E318C574-7B3F-4949-9896-43302C7D2BC9}" srcOrd="14" destOrd="0" presId="urn:microsoft.com/office/officeart/2005/8/layout/cycle1"/>
    <dgm:cxn modelId="{D0A0748A-E81C-4264-AF4D-53849D265438}" type="presParOf" srcId="{E4BBB527-737D-4A4A-A77E-58D7A4F7CFC5}" destId="{1190DFCF-E043-47EF-AD9C-087F5DC3FDBC}" srcOrd="15" destOrd="0" presId="urn:microsoft.com/office/officeart/2005/8/layout/cycle1"/>
    <dgm:cxn modelId="{486E2787-F141-4202-82E1-9E8677B019C8}" type="presParOf" srcId="{E4BBB527-737D-4A4A-A77E-58D7A4F7CFC5}" destId="{C5FE834B-9427-45FB-B87B-72AE68C29122}" srcOrd="16" destOrd="0" presId="urn:microsoft.com/office/officeart/2005/8/layout/cycle1"/>
    <dgm:cxn modelId="{C50264B1-E3CD-49CF-BD57-2EC1CA2657D6}"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920C6A-0CAB-4721-80AC-86006F340431}"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6FBEE481-8C80-4688-B28A-43647AFCE0C4}">
      <dgm:prSet phldrT="[Text]"/>
      <dgm:spPr/>
      <dgm:t>
        <a:bodyPr/>
        <a:lstStyle/>
        <a:p>
          <a:r>
            <a:rPr lang="en-US" dirty="0" smtClean="0"/>
            <a:t>Write a Test Case</a:t>
          </a:r>
          <a:endParaRPr lang="en-US" dirty="0"/>
        </a:p>
      </dgm:t>
    </dgm:pt>
    <dgm:pt modelId="{D8ECDB27-C4C6-4D59-A212-DBE8AE233973}" type="parTrans" cxnId="{F7EBB79D-BBD4-48EA-8AED-A4B65DFCC2E6}">
      <dgm:prSet/>
      <dgm:spPr/>
      <dgm:t>
        <a:bodyPr/>
        <a:lstStyle/>
        <a:p>
          <a:endParaRPr lang="en-US"/>
        </a:p>
      </dgm:t>
    </dgm:pt>
    <dgm:pt modelId="{A72B2C88-A5E1-4E4C-85A7-93271C3A17F5}" type="sibTrans" cxnId="{F7EBB79D-BBD4-48EA-8AED-A4B65DFCC2E6}">
      <dgm:prSet/>
      <dgm:spPr/>
      <dgm:t>
        <a:bodyPr/>
        <a:lstStyle/>
        <a:p>
          <a:endParaRPr lang="en-US"/>
        </a:p>
      </dgm:t>
    </dgm:pt>
    <dgm:pt modelId="{62D20DAE-E24A-4FE0-840D-3E5B05763EB3}">
      <dgm:prSet phldrT="[Text]"/>
      <dgm:spPr/>
      <dgm:t>
        <a:bodyPr/>
        <a:lstStyle/>
        <a:p>
          <a:r>
            <a:rPr lang="en-US" dirty="0" smtClean="0"/>
            <a:t>Develop a Feature Corresponding to the Test (Code)</a:t>
          </a:r>
          <a:endParaRPr lang="en-US" dirty="0"/>
        </a:p>
      </dgm:t>
    </dgm:pt>
    <dgm:pt modelId="{8126DA5F-F351-432F-A118-F1377FB1C469}" type="parTrans" cxnId="{64E00778-A90B-42B5-B4AE-4B7FF36E9896}">
      <dgm:prSet/>
      <dgm:spPr/>
      <dgm:t>
        <a:bodyPr/>
        <a:lstStyle/>
        <a:p>
          <a:endParaRPr lang="en-US"/>
        </a:p>
      </dgm:t>
    </dgm:pt>
    <dgm:pt modelId="{9BACD068-FACC-4072-90ED-28B88B6D6437}" type="sibTrans" cxnId="{64E00778-A90B-42B5-B4AE-4B7FF36E9896}">
      <dgm:prSet/>
      <dgm:spPr/>
      <dgm:t>
        <a:bodyPr/>
        <a:lstStyle/>
        <a:p>
          <a:endParaRPr lang="en-US"/>
        </a:p>
      </dgm:t>
    </dgm:pt>
    <dgm:pt modelId="{22BF3B22-61D4-4C34-9C6A-4099DD324CE2}">
      <dgm:prSet phldrT="[Text]"/>
      <dgm:spPr/>
      <dgm:t>
        <a:bodyPr/>
        <a:lstStyle/>
        <a:p>
          <a:r>
            <a:rPr lang="en-US" dirty="0" smtClean="0"/>
            <a:t>Run the Test Case</a:t>
          </a:r>
          <a:endParaRPr lang="en-US" dirty="0"/>
        </a:p>
      </dgm:t>
    </dgm:pt>
    <dgm:pt modelId="{5CA13724-F1D9-4A7C-A887-FF37A5084309}" type="parTrans" cxnId="{40FB19FE-9E38-44A5-9A4A-5404C89108FE}">
      <dgm:prSet/>
      <dgm:spPr/>
      <dgm:t>
        <a:bodyPr/>
        <a:lstStyle/>
        <a:p>
          <a:endParaRPr lang="en-US"/>
        </a:p>
      </dgm:t>
    </dgm:pt>
    <dgm:pt modelId="{7E3C0124-4E6B-4127-8DAA-D560B8E7BDD0}" type="sibTrans" cxnId="{40FB19FE-9E38-44A5-9A4A-5404C89108FE}">
      <dgm:prSet/>
      <dgm:spPr/>
      <dgm:t>
        <a:bodyPr/>
        <a:lstStyle/>
        <a:p>
          <a:endParaRPr lang="en-US"/>
        </a:p>
      </dgm:t>
    </dgm:pt>
    <dgm:pt modelId="{532042D3-32A5-43CD-8A86-3916D066CA9A}">
      <dgm:prSet phldrT="[Text]"/>
      <dgm:spPr/>
      <dgm:t>
        <a:bodyPr/>
        <a:lstStyle/>
        <a:p>
          <a:r>
            <a:rPr lang="en-US" dirty="0" smtClean="0"/>
            <a:t>Regression Testing</a:t>
          </a:r>
        </a:p>
        <a:p>
          <a:r>
            <a:rPr lang="en-US" dirty="0" err="1" smtClean="0"/>
            <a:t>Refactor</a:t>
          </a:r>
          <a:r>
            <a:rPr lang="en-US" dirty="0" smtClean="0"/>
            <a:t> Code</a:t>
          </a:r>
          <a:endParaRPr lang="en-US" dirty="0"/>
        </a:p>
      </dgm:t>
    </dgm:pt>
    <dgm:pt modelId="{AB3AEC70-080D-4772-8BED-70E330FD6780}" type="parTrans" cxnId="{52EC7FE5-9D97-41D7-B314-E36D6899F6D1}">
      <dgm:prSet/>
      <dgm:spPr/>
      <dgm:t>
        <a:bodyPr/>
        <a:lstStyle/>
        <a:p>
          <a:endParaRPr lang="en-US"/>
        </a:p>
      </dgm:t>
    </dgm:pt>
    <dgm:pt modelId="{9420F44E-73CE-4939-980E-C18592271519}" type="sibTrans" cxnId="{52EC7FE5-9D97-41D7-B314-E36D6899F6D1}">
      <dgm:prSet/>
      <dgm:spPr/>
      <dgm:t>
        <a:bodyPr/>
        <a:lstStyle/>
        <a:p>
          <a:endParaRPr lang="en-US"/>
        </a:p>
      </dgm:t>
    </dgm:pt>
    <dgm:pt modelId="{5D39F1C2-5AD6-4966-96B5-F98D7CEF49D4}" type="pres">
      <dgm:prSet presAssocID="{B9920C6A-0CAB-4721-80AC-86006F340431}" presName="outerComposite" presStyleCnt="0">
        <dgm:presLayoutVars>
          <dgm:chMax val="5"/>
          <dgm:dir/>
          <dgm:resizeHandles val="exact"/>
        </dgm:presLayoutVars>
      </dgm:prSet>
      <dgm:spPr/>
      <dgm:t>
        <a:bodyPr/>
        <a:lstStyle/>
        <a:p>
          <a:endParaRPr lang="en-US"/>
        </a:p>
      </dgm:t>
    </dgm:pt>
    <dgm:pt modelId="{1B19D8ED-3715-4073-A36D-2304D53A8782}" type="pres">
      <dgm:prSet presAssocID="{B9920C6A-0CAB-4721-80AC-86006F340431}" presName="dummyMaxCanvas" presStyleCnt="0">
        <dgm:presLayoutVars/>
      </dgm:prSet>
      <dgm:spPr/>
    </dgm:pt>
    <dgm:pt modelId="{F2C41172-83F8-4C7B-8506-2C4B60EC5ACE}" type="pres">
      <dgm:prSet presAssocID="{B9920C6A-0CAB-4721-80AC-86006F340431}" presName="FourNodes_1" presStyleLbl="node1" presStyleIdx="0" presStyleCnt="4">
        <dgm:presLayoutVars>
          <dgm:bulletEnabled val="1"/>
        </dgm:presLayoutVars>
      </dgm:prSet>
      <dgm:spPr/>
      <dgm:t>
        <a:bodyPr/>
        <a:lstStyle/>
        <a:p>
          <a:endParaRPr lang="en-US"/>
        </a:p>
      </dgm:t>
    </dgm:pt>
    <dgm:pt modelId="{C96439D8-0919-4743-92B6-3113B748B5C3}" type="pres">
      <dgm:prSet presAssocID="{B9920C6A-0CAB-4721-80AC-86006F340431}" presName="FourNodes_2" presStyleLbl="node1" presStyleIdx="1" presStyleCnt="4">
        <dgm:presLayoutVars>
          <dgm:bulletEnabled val="1"/>
        </dgm:presLayoutVars>
      </dgm:prSet>
      <dgm:spPr/>
      <dgm:t>
        <a:bodyPr/>
        <a:lstStyle/>
        <a:p>
          <a:endParaRPr lang="en-US"/>
        </a:p>
      </dgm:t>
    </dgm:pt>
    <dgm:pt modelId="{513D735D-060C-4F6B-9757-4B9B57CCEF3C}" type="pres">
      <dgm:prSet presAssocID="{B9920C6A-0CAB-4721-80AC-86006F340431}" presName="FourNodes_3" presStyleLbl="node1" presStyleIdx="2" presStyleCnt="4">
        <dgm:presLayoutVars>
          <dgm:bulletEnabled val="1"/>
        </dgm:presLayoutVars>
      </dgm:prSet>
      <dgm:spPr/>
      <dgm:t>
        <a:bodyPr/>
        <a:lstStyle/>
        <a:p>
          <a:endParaRPr lang="en-US"/>
        </a:p>
      </dgm:t>
    </dgm:pt>
    <dgm:pt modelId="{9F2B0DC5-F0D6-43D5-A934-029FD91B39E7}" type="pres">
      <dgm:prSet presAssocID="{B9920C6A-0CAB-4721-80AC-86006F340431}" presName="FourNodes_4" presStyleLbl="node1" presStyleIdx="3" presStyleCnt="4">
        <dgm:presLayoutVars>
          <dgm:bulletEnabled val="1"/>
        </dgm:presLayoutVars>
      </dgm:prSet>
      <dgm:spPr/>
      <dgm:t>
        <a:bodyPr/>
        <a:lstStyle/>
        <a:p>
          <a:endParaRPr lang="en-US"/>
        </a:p>
      </dgm:t>
    </dgm:pt>
    <dgm:pt modelId="{9EF3F84A-5980-4D09-816A-A88C4476208C}" type="pres">
      <dgm:prSet presAssocID="{B9920C6A-0CAB-4721-80AC-86006F340431}" presName="FourConn_1-2" presStyleLbl="fgAccFollowNode1" presStyleIdx="0" presStyleCnt="3">
        <dgm:presLayoutVars>
          <dgm:bulletEnabled val="1"/>
        </dgm:presLayoutVars>
      </dgm:prSet>
      <dgm:spPr/>
      <dgm:t>
        <a:bodyPr/>
        <a:lstStyle/>
        <a:p>
          <a:endParaRPr lang="en-US"/>
        </a:p>
      </dgm:t>
    </dgm:pt>
    <dgm:pt modelId="{C4B1F78C-8B9B-4743-A136-2309E5CE0DBF}" type="pres">
      <dgm:prSet presAssocID="{B9920C6A-0CAB-4721-80AC-86006F340431}" presName="FourConn_2-3" presStyleLbl="fgAccFollowNode1" presStyleIdx="1" presStyleCnt="3">
        <dgm:presLayoutVars>
          <dgm:bulletEnabled val="1"/>
        </dgm:presLayoutVars>
      </dgm:prSet>
      <dgm:spPr/>
      <dgm:t>
        <a:bodyPr/>
        <a:lstStyle/>
        <a:p>
          <a:endParaRPr lang="en-US"/>
        </a:p>
      </dgm:t>
    </dgm:pt>
    <dgm:pt modelId="{4D4211AF-23F9-41B8-BA22-A9EA4DF0A78C}" type="pres">
      <dgm:prSet presAssocID="{B9920C6A-0CAB-4721-80AC-86006F340431}" presName="FourConn_3-4" presStyleLbl="fgAccFollowNode1" presStyleIdx="2" presStyleCnt="3">
        <dgm:presLayoutVars>
          <dgm:bulletEnabled val="1"/>
        </dgm:presLayoutVars>
      </dgm:prSet>
      <dgm:spPr/>
      <dgm:t>
        <a:bodyPr/>
        <a:lstStyle/>
        <a:p>
          <a:endParaRPr lang="en-US"/>
        </a:p>
      </dgm:t>
    </dgm:pt>
    <dgm:pt modelId="{0F94115A-EB7F-4C9C-A23E-9DDAA100A1F3}" type="pres">
      <dgm:prSet presAssocID="{B9920C6A-0CAB-4721-80AC-86006F340431}" presName="FourNodes_1_text" presStyleLbl="node1" presStyleIdx="3" presStyleCnt="4">
        <dgm:presLayoutVars>
          <dgm:bulletEnabled val="1"/>
        </dgm:presLayoutVars>
      </dgm:prSet>
      <dgm:spPr/>
      <dgm:t>
        <a:bodyPr/>
        <a:lstStyle/>
        <a:p>
          <a:endParaRPr lang="en-US"/>
        </a:p>
      </dgm:t>
    </dgm:pt>
    <dgm:pt modelId="{795B7499-B43A-48D9-92C7-55E7E256552A}" type="pres">
      <dgm:prSet presAssocID="{B9920C6A-0CAB-4721-80AC-86006F340431}" presName="FourNodes_2_text" presStyleLbl="node1" presStyleIdx="3" presStyleCnt="4">
        <dgm:presLayoutVars>
          <dgm:bulletEnabled val="1"/>
        </dgm:presLayoutVars>
      </dgm:prSet>
      <dgm:spPr/>
      <dgm:t>
        <a:bodyPr/>
        <a:lstStyle/>
        <a:p>
          <a:endParaRPr lang="en-US"/>
        </a:p>
      </dgm:t>
    </dgm:pt>
    <dgm:pt modelId="{893A8A1F-1DC4-4F7D-971D-6F078E3077DE}" type="pres">
      <dgm:prSet presAssocID="{B9920C6A-0CAB-4721-80AC-86006F340431}" presName="FourNodes_3_text" presStyleLbl="node1" presStyleIdx="3" presStyleCnt="4">
        <dgm:presLayoutVars>
          <dgm:bulletEnabled val="1"/>
        </dgm:presLayoutVars>
      </dgm:prSet>
      <dgm:spPr/>
      <dgm:t>
        <a:bodyPr/>
        <a:lstStyle/>
        <a:p>
          <a:endParaRPr lang="en-US"/>
        </a:p>
      </dgm:t>
    </dgm:pt>
    <dgm:pt modelId="{C214A5F0-6D8F-467F-AB77-CBD4AF9CDC67}" type="pres">
      <dgm:prSet presAssocID="{B9920C6A-0CAB-4721-80AC-86006F340431}" presName="FourNodes_4_text" presStyleLbl="node1" presStyleIdx="3" presStyleCnt="4">
        <dgm:presLayoutVars>
          <dgm:bulletEnabled val="1"/>
        </dgm:presLayoutVars>
      </dgm:prSet>
      <dgm:spPr/>
      <dgm:t>
        <a:bodyPr/>
        <a:lstStyle/>
        <a:p>
          <a:endParaRPr lang="en-US"/>
        </a:p>
      </dgm:t>
    </dgm:pt>
  </dgm:ptLst>
  <dgm:cxnLst>
    <dgm:cxn modelId="{F7EBB79D-BBD4-48EA-8AED-A4B65DFCC2E6}" srcId="{B9920C6A-0CAB-4721-80AC-86006F340431}" destId="{6FBEE481-8C80-4688-B28A-43647AFCE0C4}" srcOrd="0" destOrd="0" parTransId="{D8ECDB27-C4C6-4D59-A212-DBE8AE233973}" sibTransId="{A72B2C88-A5E1-4E4C-85A7-93271C3A17F5}"/>
    <dgm:cxn modelId="{27722F28-D620-401C-9D3A-11FE2EE74D98}" type="presOf" srcId="{532042D3-32A5-43CD-8A86-3916D066CA9A}" destId="{9F2B0DC5-F0D6-43D5-A934-029FD91B39E7}" srcOrd="0" destOrd="0" presId="urn:microsoft.com/office/officeart/2005/8/layout/vProcess5"/>
    <dgm:cxn modelId="{C2E0392B-0862-4803-B16E-260D241254D0}" type="presOf" srcId="{22BF3B22-61D4-4C34-9C6A-4099DD324CE2}" destId="{513D735D-060C-4F6B-9757-4B9B57CCEF3C}" srcOrd="0" destOrd="0" presId="urn:microsoft.com/office/officeart/2005/8/layout/vProcess5"/>
    <dgm:cxn modelId="{52EC7FE5-9D97-41D7-B314-E36D6899F6D1}" srcId="{B9920C6A-0CAB-4721-80AC-86006F340431}" destId="{532042D3-32A5-43CD-8A86-3916D066CA9A}" srcOrd="3" destOrd="0" parTransId="{AB3AEC70-080D-4772-8BED-70E330FD6780}" sibTransId="{9420F44E-73CE-4939-980E-C18592271519}"/>
    <dgm:cxn modelId="{904D5E07-F5F4-426E-AB6C-83036EA172F7}" type="presOf" srcId="{6FBEE481-8C80-4688-B28A-43647AFCE0C4}" destId="{F2C41172-83F8-4C7B-8506-2C4B60EC5ACE}" srcOrd="0" destOrd="0" presId="urn:microsoft.com/office/officeart/2005/8/layout/vProcess5"/>
    <dgm:cxn modelId="{40FB19FE-9E38-44A5-9A4A-5404C89108FE}" srcId="{B9920C6A-0CAB-4721-80AC-86006F340431}" destId="{22BF3B22-61D4-4C34-9C6A-4099DD324CE2}" srcOrd="2" destOrd="0" parTransId="{5CA13724-F1D9-4A7C-A887-FF37A5084309}" sibTransId="{7E3C0124-4E6B-4127-8DAA-D560B8E7BDD0}"/>
    <dgm:cxn modelId="{0AD2BE69-09DC-4F7F-8EAD-C07F10E4B527}" type="presOf" srcId="{A72B2C88-A5E1-4E4C-85A7-93271C3A17F5}" destId="{9EF3F84A-5980-4D09-816A-A88C4476208C}" srcOrd="0" destOrd="0" presId="urn:microsoft.com/office/officeart/2005/8/layout/vProcess5"/>
    <dgm:cxn modelId="{8B73CEAE-1F1B-4D43-B4FC-FB1D020E989F}" type="presOf" srcId="{62D20DAE-E24A-4FE0-840D-3E5B05763EB3}" destId="{C96439D8-0919-4743-92B6-3113B748B5C3}" srcOrd="0" destOrd="0" presId="urn:microsoft.com/office/officeart/2005/8/layout/vProcess5"/>
    <dgm:cxn modelId="{D67C9DAC-3DE4-4896-8A6C-AD0A46E7B3BC}" type="presOf" srcId="{22BF3B22-61D4-4C34-9C6A-4099DD324CE2}" destId="{893A8A1F-1DC4-4F7D-971D-6F078E3077DE}" srcOrd="1" destOrd="0" presId="urn:microsoft.com/office/officeart/2005/8/layout/vProcess5"/>
    <dgm:cxn modelId="{B2BEAAFA-9435-492B-B638-A05734B5914A}" type="presOf" srcId="{7E3C0124-4E6B-4127-8DAA-D560B8E7BDD0}" destId="{4D4211AF-23F9-41B8-BA22-A9EA4DF0A78C}" srcOrd="0" destOrd="0" presId="urn:microsoft.com/office/officeart/2005/8/layout/vProcess5"/>
    <dgm:cxn modelId="{3C84FAD8-77ED-4D07-85E1-3636C19FD057}" type="presOf" srcId="{532042D3-32A5-43CD-8A86-3916D066CA9A}" destId="{C214A5F0-6D8F-467F-AB77-CBD4AF9CDC67}" srcOrd="1" destOrd="0" presId="urn:microsoft.com/office/officeart/2005/8/layout/vProcess5"/>
    <dgm:cxn modelId="{9E212B51-A940-41B4-BC65-E88FF8AC80C4}" type="presOf" srcId="{6FBEE481-8C80-4688-B28A-43647AFCE0C4}" destId="{0F94115A-EB7F-4C9C-A23E-9DDAA100A1F3}" srcOrd="1" destOrd="0" presId="urn:microsoft.com/office/officeart/2005/8/layout/vProcess5"/>
    <dgm:cxn modelId="{141A7263-DAA2-43F3-ABC6-EF92990AF487}" type="presOf" srcId="{62D20DAE-E24A-4FE0-840D-3E5B05763EB3}" destId="{795B7499-B43A-48D9-92C7-55E7E256552A}" srcOrd="1" destOrd="0" presId="urn:microsoft.com/office/officeart/2005/8/layout/vProcess5"/>
    <dgm:cxn modelId="{64E00778-A90B-42B5-B4AE-4B7FF36E9896}" srcId="{B9920C6A-0CAB-4721-80AC-86006F340431}" destId="{62D20DAE-E24A-4FE0-840D-3E5B05763EB3}" srcOrd="1" destOrd="0" parTransId="{8126DA5F-F351-432F-A118-F1377FB1C469}" sibTransId="{9BACD068-FACC-4072-90ED-28B88B6D6437}"/>
    <dgm:cxn modelId="{A8A876A7-EFA6-42DF-96D3-926AA66A120B}" type="presOf" srcId="{9BACD068-FACC-4072-90ED-28B88B6D6437}" destId="{C4B1F78C-8B9B-4743-A136-2309E5CE0DBF}" srcOrd="0" destOrd="0" presId="urn:microsoft.com/office/officeart/2005/8/layout/vProcess5"/>
    <dgm:cxn modelId="{83A1912E-7C1E-4074-8096-FDBD622306AE}" type="presOf" srcId="{B9920C6A-0CAB-4721-80AC-86006F340431}" destId="{5D39F1C2-5AD6-4966-96B5-F98D7CEF49D4}" srcOrd="0" destOrd="0" presId="urn:microsoft.com/office/officeart/2005/8/layout/vProcess5"/>
    <dgm:cxn modelId="{28C52DED-D2E6-42F8-8E4E-11051AF3C310}" type="presParOf" srcId="{5D39F1C2-5AD6-4966-96B5-F98D7CEF49D4}" destId="{1B19D8ED-3715-4073-A36D-2304D53A8782}" srcOrd="0" destOrd="0" presId="urn:microsoft.com/office/officeart/2005/8/layout/vProcess5"/>
    <dgm:cxn modelId="{F5A8C03D-0259-4DBD-A868-4E7DA6C2FDD0}" type="presParOf" srcId="{5D39F1C2-5AD6-4966-96B5-F98D7CEF49D4}" destId="{F2C41172-83F8-4C7B-8506-2C4B60EC5ACE}" srcOrd="1" destOrd="0" presId="urn:microsoft.com/office/officeart/2005/8/layout/vProcess5"/>
    <dgm:cxn modelId="{5D06118C-3182-48DA-80C4-C02833B53B7D}" type="presParOf" srcId="{5D39F1C2-5AD6-4966-96B5-F98D7CEF49D4}" destId="{C96439D8-0919-4743-92B6-3113B748B5C3}" srcOrd="2" destOrd="0" presId="urn:microsoft.com/office/officeart/2005/8/layout/vProcess5"/>
    <dgm:cxn modelId="{38C3D79D-1206-4F70-980F-C65E9058B650}" type="presParOf" srcId="{5D39F1C2-5AD6-4966-96B5-F98D7CEF49D4}" destId="{513D735D-060C-4F6B-9757-4B9B57CCEF3C}" srcOrd="3" destOrd="0" presId="urn:microsoft.com/office/officeart/2005/8/layout/vProcess5"/>
    <dgm:cxn modelId="{B716500D-4880-4711-B60F-052E05CC1AA8}" type="presParOf" srcId="{5D39F1C2-5AD6-4966-96B5-F98D7CEF49D4}" destId="{9F2B0DC5-F0D6-43D5-A934-029FD91B39E7}" srcOrd="4" destOrd="0" presId="urn:microsoft.com/office/officeart/2005/8/layout/vProcess5"/>
    <dgm:cxn modelId="{80E48560-E892-4C42-9004-D39F43F28484}" type="presParOf" srcId="{5D39F1C2-5AD6-4966-96B5-F98D7CEF49D4}" destId="{9EF3F84A-5980-4D09-816A-A88C4476208C}" srcOrd="5" destOrd="0" presId="urn:microsoft.com/office/officeart/2005/8/layout/vProcess5"/>
    <dgm:cxn modelId="{76629F50-C423-40AB-86E0-AD3D78C21B72}" type="presParOf" srcId="{5D39F1C2-5AD6-4966-96B5-F98D7CEF49D4}" destId="{C4B1F78C-8B9B-4743-A136-2309E5CE0DBF}" srcOrd="6" destOrd="0" presId="urn:microsoft.com/office/officeart/2005/8/layout/vProcess5"/>
    <dgm:cxn modelId="{DA448B3A-675F-426D-AD2D-B93A7B1BD6C3}" type="presParOf" srcId="{5D39F1C2-5AD6-4966-96B5-F98D7CEF49D4}" destId="{4D4211AF-23F9-41B8-BA22-A9EA4DF0A78C}" srcOrd="7" destOrd="0" presId="urn:microsoft.com/office/officeart/2005/8/layout/vProcess5"/>
    <dgm:cxn modelId="{394981F2-D30D-4EB9-9C76-484A6DC511CE}" type="presParOf" srcId="{5D39F1C2-5AD6-4966-96B5-F98D7CEF49D4}" destId="{0F94115A-EB7F-4C9C-A23E-9DDAA100A1F3}" srcOrd="8" destOrd="0" presId="urn:microsoft.com/office/officeart/2005/8/layout/vProcess5"/>
    <dgm:cxn modelId="{A4864EF8-88D0-4F68-8B02-C8DE4101CF7E}" type="presParOf" srcId="{5D39F1C2-5AD6-4966-96B5-F98D7CEF49D4}" destId="{795B7499-B43A-48D9-92C7-55E7E256552A}" srcOrd="9" destOrd="0" presId="urn:microsoft.com/office/officeart/2005/8/layout/vProcess5"/>
    <dgm:cxn modelId="{0A34C9E7-B726-4D99-AF06-6AA7AB1A40B8}" type="presParOf" srcId="{5D39F1C2-5AD6-4966-96B5-F98D7CEF49D4}" destId="{893A8A1F-1DC4-4F7D-971D-6F078E3077DE}" srcOrd="10" destOrd="0" presId="urn:microsoft.com/office/officeart/2005/8/layout/vProcess5"/>
    <dgm:cxn modelId="{A4DAEBD4-0093-4022-8D83-C0D323FF12CC}" type="presParOf" srcId="{5D39F1C2-5AD6-4966-96B5-F98D7CEF49D4}" destId="{C214A5F0-6D8F-467F-AB77-CBD4AF9CDC6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776538" y="2272"/>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AU" sz="1000" kern="1200" dirty="0" smtClean="0"/>
            <a:t> </a:t>
          </a:r>
          <a:endParaRPr lang="en-AU" sz="1000" kern="1200" dirty="0"/>
        </a:p>
      </dsp:txBody>
      <dsp:txXfrm>
        <a:off x="776538" y="2272"/>
        <a:ext cx="181137" cy="181137"/>
      </dsp:txXfrm>
    </dsp:sp>
    <dsp:sp modelId="{4C8600D7-8758-4D9F-9659-6238CB88914A}">
      <dsp:nvSpPr>
        <dsp:cNvPr id="0" name=""/>
        <dsp:cNvSpPr/>
      </dsp:nvSpPr>
      <dsp:spPr>
        <a:xfrm>
          <a:off x="221979" y="372"/>
          <a:ext cx="885680" cy="885680"/>
        </a:xfrm>
        <a:prstGeom prst="circularArrow">
          <a:avLst>
            <a:gd name="adj1" fmla="val 3988"/>
            <a:gd name="adj2" fmla="val 250168"/>
            <a:gd name="adj3" fmla="val 20573676"/>
            <a:gd name="adj4" fmla="val 189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978826" y="352644"/>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AU" sz="1000" kern="1200" dirty="0" smtClean="0"/>
            <a:t> </a:t>
          </a:r>
          <a:endParaRPr lang="en-AU" sz="1000" kern="1200" dirty="0"/>
        </a:p>
      </dsp:txBody>
      <dsp:txXfrm>
        <a:off x="978826" y="352644"/>
        <a:ext cx="181137" cy="181137"/>
      </dsp:txXfrm>
    </dsp:sp>
    <dsp:sp modelId="{A8BF414A-4F50-4749-A8F2-B83120E073E9}">
      <dsp:nvSpPr>
        <dsp:cNvPr id="0" name=""/>
        <dsp:cNvSpPr/>
      </dsp:nvSpPr>
      <dsp:spPr>
        <a:xfrm>
          <a:off x="221979" y="372"/>
          <a:ext cx="885680" cy="885680"/>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776538" y="703016"/>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AU" sz="1000" kern="1200" dirty="0"/>
        </a:p>
      </dsp:txBody>
      <dsp:txXfrm>
        <a:off x="776538" y="703016"/>
        <a:ext cx="181137" cy="181137"/>
      </dsp:txXfrm>
    </dsp:sp>
    <dsp:sp modelId="{1641A46F-787C-428C-B856-A1269054E7CA}">
      <dsp:nvSpPr>
        <dsp:cNvPr id="0" name=""/>
        <dsp:cNvSpPr/>
      </dsp:nvSpPr>
      <dsp:spPr>
        <a:xfrm>
          <a:off x="221979" y="372"/>
          <a:ext cx="885680" cy="885680"/>
        </a:xfrm>
        <a:prstGeom prst="circularArrow">
          <a:avLst>
            <a:gd name="adj1" fmla="val 3988"/>
            <a:gd name="adj2" fmla="val 250168"/>
            <a:gd name="adj3" fmla="val 6111624"/>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371963" y="703016"/>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AU" sz="1000" kern="1200" dirty="0"/>
        </a:p>
      </dsp:txBody>
      <dsp:txXfrm>
        <a:off x="371963" y="703016"/>
        <a:ext cx="181137" cy="181137"/>
      </dsp:txXfrm>
    </dsp:sp>
    <dsp:sp modelId="{42BB7BFF-2D9B-4FF0-A161-6D9A8E8B7186}">
      <dsp:nvSpPr>
        <dsp:cNvPr id="0" name=""/>
        <dsp:cNvSpPr/>
      </dsp:nvSpPr>
      <dsp:spPr>
        <a:xfrm>
          <a:off x="221979" y="372"/>
          <a:ext cx="885680" cy="885680"/>
        </a:xfrm>
        <a:prstGeom prst="circularArrow">
          <a:avLst>
            <a:gd name="adj1" fmla="val 3988"/>
            <a:gd name="adj2" fmla="val 250168"/>
            <a:gd name="adj3" fmla="val 9773676"/>
            <a:gd name="adj4" fmla="val 81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169676" y="352644"/>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AU" sz="1000" kern="1200" dirty="0"/>
        </a:p>
      </dsp:txBody>
      <dsp:txXfrm>
        <a:off x="169676" y="352644"/>
        <a:ext cx="181137" cy="181137"/>
      </dsp:txXfrm>
    </dsp:sp>
    <dsp:sp modelId="{E318C574-7B3F-4949-9896-43302C7D2BC9}">
      <dsp:nvSpPr>
        <dsp:cNvPr id="0" name=""/>
        <dsp:cNvSpPr/>
      </dsp:nvSpPr>
      <dsp:spPr>
        <a:xfrm>
          <a:off x="221979" y="372"/>
          <a:ext cx="885680" cy="885680"/>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371963" y="2272"/>
          <a:ext cx="181137" cy="1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endParaRPr lang="en-AU" sz="1000" kern="1200" dirty="0"/>
        </a:p>
      </dsp:txBody>
      <dsp:txXfrm>
        <a:off x="371963" y="2272"/>
        <a:ext cx="181137" cy="181137"/>
      </dsp:txXfrm>
    </dsp:sp>
    <dsp:sp modelId="{18537D4F-5D9F-4437-A362-F599F2B1A067}">
      <dsp:nvSpPr>
        <dsp:cNvPr id="0" name=""/>
        <dsp:cNvSpPr/>
      </dsp:nvSpPr>
      <dsp:spPr>
        <a:xfrm>
          <a:off x="221979" y="372"/>
          <a:ext cx="885680" cy="885680"/>
        </a:xfrm>
        <a:prstGeom prst="circularArrow">
          <a:avLst>
            <a:gd name="adj1" fmla="val 3988"/>
            <a:gd name="adj2" fmla="val 250168"/>
            <a:gd name="adj3" fmla="val 16911624"/>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41172-83F8-4C7B-8506-2C4B60EC5ACE}">
      <dsp:nvSpPr>
        <dsp:cNvPr id="0" name=""/>
        <dsp:cNvSpPr/>
      </dsp:nvSpPr>
      <dsp:spPr>
        <a:xfrm>
          <a:off x="0" y="0"/>
          <a:ext cx="4876800" cy="8940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Write a Test Case</a:t>
          </a:r>
          <a:endParaRPr lang="en-US" sz="2000" kern="1200" dirty="0"/>
        </a:p>
      </dsp:txBody>
      <dsp:txXfrm>
        <a:off x="0" y="0"/>
        <a:ext cx="3888841" cy="894080"/>
      </dsp:txXfrm>
    </dsp:sp>
    <dsp:sp modelId="{C96439D8-0919-4743-92B6-3113B748B5C3}">
      <dsp:nvSpPr>
        <dsp:cNvPr id="0" name=""/>
        <dsp:cNvSpPr/>
      </dsp:nvSpPr>
      <dsp:spPr>
        <a:xfrm>
          <a:off x="408432" y="1056640"/>
          <a:ext cx="4876800" cy="8940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Develop a Feature Corresponding to the Test (Code)</a:t>
          </a:r>
          <a:endParaRPr lang="en-US" sz="2000" kern="1200" dirty="0"/>
        </a:p>
      </dsp:txBody>
      <dsp:txXfrm>
        <a:off x="408432" y="1056640"/>
        <a:ext cx="3887215" cy="894080"/>
      </dsp:txXfrm>
    </dsp:sp>
    <dsp:sp modelId="{513D735D-060C-4F6B-9757-4B9B57CCEF3C}">
      <dsp:nvSpPr>
        <dsp:cNvPr id="0" name=""/>
        <dsp:cNvSpPr/>
      </dsp:nvSpPr>
      <dsp:spPr>
        <a:xfrm>
          <a:off x="810768" y="2113280"/>
          <a:ext cx="4876800" cy="8940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Run the Test Case</a:t>
          </a:r>
          <a:endParaRPr lang="en-US" sz="2000" kern="1200" dirty="0"/>
        </a:p>
      </dsp:txBody>
      <dsp:txXfrm>
        <a:off x="810768" y="2113280"/>
        <a:ext cx="3893311" cy="894080"/>
      </dsp:txXfrm>
    </dsp:sp>
    <dsp:sp modelId="{9F2B0DC5-F0D6-43D5-A934-029FD91B39E7}">
      <dsp:nvSpPr>
        <dsp:cNvPr id="0" name=""/>
        <dsp:cNvSpPr/>
      </dsp:nvSpPr>
      <dsp:spPr>
        <a:xfrm>
          <a:off x="1219200" y="3169919"/>
          <a:ext cx="4876800" cy="89408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Regression Testing</a:t>
          </a:r>
        </a:p>
        <a:p>
          <a:pPr lvl="0" algn="l" defTabSz="889000">
            <a:lnSpc>
              <a:spcPct val="90000"/>
            </a:lnSpc>
            <a:spcBef>
              <a:spcPct val="0"/>
            </a:spcBef>
            <a:spcAft>
              <a:spcPct val="35000"/>
            </a:spcAft>
          </a:pPr>
          <a:r>
            <a:rPr lang="en-US" sz="2000" kern="1200" dirty="0" err="1" smtClean="0"/>
            <a:t>Refactor</a:t>
          </a:r>
          <a:r>
            <a:rPr lang="en-US" sz="2000" kern="1200" dirty="0" smtClean="0"/>
            <a:t> Code</a:t>
          </a:r>
          <a:endParaRPr lang="en-US" sz="2000" kern="1200" dirty="0"/>
        </a:p>
      </dsp:txBody>
      <dsp:txXfrm>
        <a:off x="1219200" y="3169919"/>
        <a:ext cx="3887215" cy="894080"/>
      </dsp:txXfrm>
    </dsp:sp>
    <dsp:sp modelId="{9EF3F84A-5980-4D09-816A-A88C4476208C}">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295647" y="684783"/>
        <a:ext cx="581152" cy="581152"/>
      </dsp:txXfrm>
    </dsp:sp>
    <dsp:sp modelId="{C4B1F78C-8B9B-4743-A136-2309E5CE0DBF}">
      <dsp:nvSpPr>
        <dsp:cNvPr id="0" name=""/>
        <dsp:cNvSpPr/>
      </dsp:nvSpPr>
      <dsp:spPr>
        <a:xfrm>
          <a:off x="4704080"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704080" y="1741423"/>
        <a:ext cx="581152" cy="581152"/>
      </dsp:txXfrm>
    </dsp:sp>
    <dsp:sp modelId="{4D4211AF-23F9-41B8-BA22-A9EA4DF0A78C}">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106415" y="2798064"/>
        <a:ext cx="581152" cy="581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206957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28,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23</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F7467DB-D0C3-47D3-A96E-4828BAA9E26A}" type="datetime4">
              <a:rPr lang="en-US" sz="1000" smtClean="0"/>
              <a:pPr/>
              <a:t>September 28,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605870D7-222F-4322-9D46-2EE95BB2C4A2}" type="slidenum">
              <a:rPr lang="en-US"/>
              <a:pPr/>
              <a:t>5</a:t>
            </a:fld>
            <a:r>
              <a:rPr lang="en-US"/>
              <a:t> </a:t>
            </a:r>
          </a:p>
        </p:txBody>
      </p:sp>
      <p:sp>
        <p:nvSpPr>
          <p:cNvPr id="5302274" name="Rectangle 2"/>
          <p:cNvSpPr>
            <a:spLocks noGrp="1" noRot="1" noChangeAspect="1" noChangeArrowheads="1" noTextEdit="1"/>
          </p:cNvSpPr>
          <p:nvPr>
            <p:ph type="sldImg"/>
          </p:nvPr>
        </p:nvSpPr>
        <p:spPr>
          <a:xfrm>
            <a:off x="763588" y="720725"/>
            <a:ext cx="5868987" cy="4402138"/>
          </a:xfrm>
          <a:ln/>
        </p:spPr>
      </p:sp>
      <p:sp>
        <p:nvSpPr>
          <p:cNvPr id="5302275" name="Rectangle 3"/>
          <p:cNvSpPr>
            <a:spLocks noGrp="1" noChangeArrowheads="1"/>
          </p:cNvSpPr>
          <p:nvPr>
            <p:ph type="body" idx="1"/>
          </p:nvPr>
        </p:nvSpPr>
        <p:spPr>
          <a:xfrm>
            <a:off x="976060" y="5520075"/>
            <a:ext cx="5363081" cy="3360111"/>
          </a:xfrm>
        </p:spPr>
        <p:txBody>
          <a:bodyPr/>
          <a:lstStyle/>
          <a:p>
            <a:endParaRPr lang="en-AU"/>
          </a:p>
        </p:txBody>
      </p:sp>
    </p:spTree>
    <p:extLst>
      <p:ext uri="{BB962C8B-B14F-4D97-AF65-F5344CB8AC3E}">
        <p14:creationId xmlns:p14="http://schemas.microsoft.com/office/powerpoint/2010/main" val="132089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5610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28,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1998-2011</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10</a:t>
            </a:fld>
            <a:r>
              <a:rPr lang="en-US" smtClean="0"/>
              <a:t> </a:t>
            </a:r>
            <a:endParaRPr lang="en-US"/>
          </a:p>
        </p:txBody>
      </p:sp>
    </p:spTree>
    <p:extLst>
      <p:ext uri="{BB962C8B-B14F-4D97-AF65-F5344CB8AC3E}">
        <p14:creationId xmlns:p14="http://schemas.microsoft.com/office/powerpoint/2010/main" val="259116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28,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1998-2011</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11</a:t>
            </a:fld>
            <a:r>
              <a:rPr lang="en-US" smtClean="0"/>
              <a:t> </a:t>
            </a:r>
            <a:endParaRPr lang="en-US"/>
          </a:p>
        </p:txBody>
      </p:sp>
    </p:spTree>
    <p:extLst>
      <p:ext uri="{BB962C8B-B14F-4D97-AF65-F5344CB8AC3E}">
        <p14:creationId xmlns:p14="http://schemas.microsoft.com/office/powerpoint/2010/main" val="299386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9190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5151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21</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audio" Target="../media/audio1.wav"/><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jfi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audio" Target="../media/audio1.wav"/><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4.jf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audio" Target="../media/audio1.wav"/><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audio" Target="../media/audio1.wav"/><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jf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1780"/>
            <a:ext cx="8562110" cy="419544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Week- 15</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CAMS – Quality and Testing</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247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0162" name="Rectangle 2"/>
          <p:cNvSpPr>
            <a:spLocks noGrp="1" noChangeArrowheads="1"/>
          </p:cNvSpPr>
          <p:nvPr>
            <p:ph type="title"/>
          </p:nvPr>
        </p:nvSpPr>
        <p:spPr/>
        <p:txBody>
          <a:bodyPr>
            <a:normAutofit fontScale="90000"/>
          </a:bodyPr>
          <a:lstStyle/>
          <a:p>
            <a:r>
              <a:rPr lang="en-US" sz="2800" b="0" dirty="0" smtClean="0">
                <a:solidFill>
                  <a:srgbClr val="0033CC"/>
                </a:solidFill>
                <a:cs typeface="Times New Roman" pitchFamily="18" charset="0"/>
              </a:rPr>
              <a:t>Figure 9.5: </a:t>
            </a:r>
            <a:r>
              <a:rPr lang="en-US" dirty="0" smtClean="0">
                <a:solidFill>
                  <a:srgbClr val="0033CC"/>
                </a:solidFill>
                <a:cs typeface="Times New Roman" pitchFamily="18" charset="0"/>
              </a:rPr>
              <a:t>Three types of Quality Checks: </a:t>
            </a:r>
            <a:r>
              <a:rPr lang="en-US" sz="2800" b="0" dirty="0" smtClean="0">
                <a:solidFill>
                  <a:srgbClr val="0033CC"/>
                </a:solidFill>
                <a:cs typeface="Times New Roman" pitchFamily="18" charset="0"/>
              </a:rPr>
              <a:t>Syntax</a:t>
            </a:r>
            <a:r>
              <a:rPr lang="en-US" sz="2800" b="0" dirty="0">
                <a:solidFill>
                  <a:srgbClr val="0033CC"/>
                </a:solidFill>
                <a:cs typeface="Times New Roman" pitchFamily="18" charset="0"/>
              </a:rPr>
              <a:t>, Semantics and </a:t>
            </a:r>
            <a:r>
              <a:rPr lang="en-US" sz="2800" b="0" dirty="0" smtClean="0">
                <a:solidFill>
                  <a:srgbClr val="0033CC"/>
                </a:solidFill>
                <a:cs typeface="Times New Roman" pitchFamily="18" charset="0"/>
              </a:rPr>
              <a:t>Aesthetics</a:t>
            </a:r>
            <a:endParaRPr lang="en-AU" sz="2800" b="0" dirty="0">
              <a:solidFill>
                <a:srgbClr val="0033CC"/>
              </a:solidFill>
              <a:cs typeface="Times New Roman" pitchFamily="18" charset="0"/>
            </a:endParaRPr>
          </a:p>
        </p:txBody>
      </p:sp>
      <p:sp>
        <p:nvSpPr>
          <p:cNvPr id="5340164" name="Rectangle 4"/>
          <p:cNvSpPr>
            <a:spLocks noChangeArrowheads="1"/>
          </p:cNvSpPr>
          <p:nvPr/>
        </p:nvSpPr>
        <p:spPr bwMode="auto">
          <a:xfrm>
            <a:off x="3214678" y="2714620"/>
            <a:ext cx="2317750" cy="553998"/>
          </a:xfrm>
          <a:prstGeom prst="rect">
            <a:avLst/>
          </a:prstGeom>
          <a:noFill/>
          <a:ln w="9525">
            <a:noFill/>
            <a:miter lim="800000"/>
            <a:headEnd/>
            <a:tailEnd/>
          </a:ln>
          <a:effectLst/>
        </p:spPr>
        <p:txBody>
          <a:bodyPr wrap="square" lIns="0" tIns="0" rIns="0" bIns="0" anchor="ctr">
            <a:spAutoFit/>
          </a:bodyPr>
          <a:lstStyle/>
          <a:p>
            <a:pPr algn="ctr"/>
            <a:endParaRPr lang="en-US" sz="1800" u="sng" dirty="0" smtClean="0">
              <a:latin typeface="Copperplate Gothic Light" pitchFamily="34" charset="0"/>
            </a:endParaRPr>
          </a:p>
          <a:p>
            <a:pPr algn="ctr"/>
            <a:r>
              <a:rPr lang="en-US" sz="1800" u="sng" dirty="0" smtClean="0">
                <a:latin typeface="Copperplate Gothic Light" pitchFamily="34" charset="0"/>
              </a:rPr>
              <a:t>Customer</a:t>
            </a:r>
            <a:endParaRPr lang="en-US" sz="1800" u="sng" dirty="0">
              <a:latin typeface="Copperplate Gothic Light" pitchFamily="34" charset="0"/>
            </a:endParaRPr>
          </a:p>
        </p:txBody>
      </p:sp>
      <p:sp>
        <p:nvSpPr>
          <p:cNvPr id="5340165" name="Rectangle 5"/>
          <p:cNvSpPr>
            <a:spLocks noChangeArrowheads="1"/>
          </p:cNvSpPr>
          <p:nvPr/>
        </p:nvSpPr>
        <p:spPr bwMode="auto">
          <a:xfrm>
            <a:off x="3503613" y="2673304"/>
            <a:ext cx="1879600" cy="923330"/>
          </a:xfrm>
          <a:prstGeom prst="rect">
            <a:avLst/>
          </a:prstGeom>
          <a:noFill/>
          <a:ln w="28575">
            <a:solidFill>
              <a:srgbClr val="000080"/>
            </a:solidFill>
            <a:miter lim="800000"/>
            <a:headEnd/>
            <a:tailEnd/>
          </a:ln>
          <a:effectLst/>
        </p:spPr>
        <p:txBody>
          <a:bodyPr wrap="square" lIns="0" tIns="0" rIns="0" bIns="0" anchor="ctr">
            <a:spAutoFit/>
          </a:bodyPr>
          <a:lstStyle/>
          <a:p>
            <a:endParaRPr lang="en-AU" sz="2000" dirty="0" smtClean="0"/>
          </a:p>
          <a:p>
            <a:endParaRPr lang="en-AU" sz="2000" dirty="0" smtClean="0"/>
          </a:p>
          <a:p>
            <a:endParaRPr lang="en-AU" sz="2000" dirty="0"/>
          </a:p>
        </p:txBody>
      </p:sp>
      <p:sp>
        <p:nvSpPr>
          <p:cNvPr id="5340166" name="AutoShape 6"/>
          <p:cNvSpPr>
            <a:spLocks noChangeArrowheads="1"/>
          </p:cNvSpPr>
          <p:nvPr/>
        </p:nvSpPr>
        <p:spPr bwMode="auto">
          <a:xfrm>
            <a:off x="250825" y="1899246"/>
            <a:ext cx="2376488" cy="1739962"/>
          </a:xfrm>
          <a:prstGeom prst="wedgeRoundRectCallout">
            <a:avLst>
              <a:gd name="adj1" fmla="val 84867"/>
              <a:gd name="adj2" fmla="val 4351"/>
              <a:gd name="adj3" fmla="val 16667"/>
            </a:avLst>
          </a:prstGeom>
          <a:solidFill>
            <a:srgbClr val="FFFF99">
              <a:alpha val="50000"/>
            </a:srgbClr>
          </a:solidFill>
          <a:ln w="9525" algn="ctr">
            <a:solidFill>
              <a:srgbClr val="0000FF"/>
            </a:solidFill>
            <a:prstDash val="dash"/>
            <a:miter lim="800000"/>
            <a:headEnd/>
            <a:tailEnd/>
          </a:ln>
          <a:effectLst/>
        </p:spPr>
        <p:txBody>
          <a:bodyPr lIns="90000" tIns="46800" rIns="90000" bIns="46800"/>
          <a:lstStyle/>
          <a:p>
            <a:pPr algn="ctr"/>
            <a:r>
              <a:rPr lang="en-AU" sz="1800" b="1" u="sng" dirty="0">
                <a:solidFill>
                  <a:srgbClr val="333399"/>
                </a:solidFill>
                <a:latin typeface="Copperplate Gothic Light" pitchFamily="34" charset="0"/>
              </a:rPr>
              <a:t>Syntax:</a:t>
            </a:r>
          </a:p>
          <a:p>
            <a:pPr algn="ctr"/>
            <a:r>
              <a:rPr lang="en-AU" sz="1800" dirty="0">
                <a:solidFill>
                  <a:srgbClr val="333399"/>
                </a:solidFill>
                <a:latin typeface="Copperplate Gothic Light" pitchFamily="34" charset="0"/>
              </a:rPr>
              <a:t>Is the Rectangle Correct? </a:t>
            </a:r>
          </a:p>
          <a:p>
            <a:pPr algn="ctr"/>
            <a:r>
              <a:rPr lang="en-AU" sz="1800" dirty="0">
                <a:solidFill>
                  <a:srgbClr val="333399"/>
                </a:solidFill>
                <a:latin typeface="Copperplate Gothic Light" pitchFamily="34" charset="0"/>
              </a:rPr>
              <a:t>Or an Ellipse required?</a:t>
            </a:r>
          </a:p>
        </p:txBody>
      </p:sp>
      <p:sp>
        <p:nvSpPr>
          <p:cNvPr id="5340167" name="AutoShape 7"/>
          <p:cNvSpPr>
            <a:spLocks noChangeArrowheads="1"/>
          </p:cNvSpPr>
          <p:nvPr/>
        </p:nvSpPr>
        <p:spPr bwMode="auto">
          <a:xfrm>
            <a:off x="5651500" y="1066800"/>
            <a:ext cx="2592388" cy="1436345"/>
          </a:xfrm>
          <a:prstGeom prst="wedgeRoundRectCallout">
            <a:avLst>
              <a:gd name="adj1" fmla="val -87663"/>
              <a:gd name="adj2" fmla="val 58544"/>
              <a:gd name="adj3" fmla="val 16667"/>
            </a:avLst>
          </a:prstGeom>
          <a:solidFill>
            <a:srgbClr val="FFFF99">
              <a:alpha val="50000"/>
            </a:srgbClr>
          </a:solidFill>
          <a:ln w="9525" algn="ctr">
            <a:solidFill>
              <a:srgbClr val="0000FF"/>
            </a:solidFill>
            <a:prstDash val="dash"/>
            <a:miter lim="800000"/>
            <a:headEnd/>
            <a:tailEnd/>
          </a:ln>
          <a:effectLst/>
        </p:spPr>
        <p:txBody>
          <a:bodyPr lIns="90000" tIns="46800" rIns="90000" bIns="46800"/>
          <a:lstStyle/>
          <a:p>
            <a:pPr algn="ctr"/>
            <a:r>
              <a:rPr lang="en-AU" sz="1800" b="1" u="sng" dirty="0">
                <a:solidFill>
                  <a:srgbClr val="333399"/>
                </a:solidFill>
                <a:latin typeface="Copperplate Gothic Light" pitchFamily="34" charset="0"/>
              </a:rPr>
              <a:t>Semantic</a:t>
            </a:r>
            <a:r>
              <a:rPr lang="en-AU" sz="1800" dirty="0">
                <a:solidFill>
                  <a:srgbClr val="333399"/>
                </a:solidFill>
                <a:latin typeface="Copperplate Gothic Light" pitchFamily="34" charset="0"/>
              </a:rPr>
              <a:t>:</a:t>
            </a:r>
          </a:p>
          <a:p>
            <a:pPr algn="ctr"/>
            <a:r>
              <a:rPr lang="en-AU" sz="1800" dirty="0">
                <a:solidFill>
                  <a:srgbClr val="333399"/>
                </a:solidFill>
                <a:latin typeface="Copperplate Gothic Light" pitchFamily="34" charset="0"/>
              </a:rPr>
              <a:t>Is </a:t>
            </a:r>
            <a:r>
              <a:rPr lang="en-AU" sz="1800" dirty="0" smtClean="0">
                <a:solidFill>
                  <a:srgbClr val="333399"/>
                </a:solidFill>
                <a:latin typeface="Copperplate Gothic Light" pitchFamily="34" charset="0"/>
              </a:rPr>
              <a:t>Customer Implied? </a:t>
            </a:r>
            <a:endParaRPr lang="en-AU" sz="1800" dirty="0">
              <a:solidFill>
                <a:srgbClr val="333399"/>
              </a:solidFill>
              <a:latin typeface="Copperplate Gothic Light" pitchFamily="34" charset="0"/>
            </a:endParaRPr>
          </a:p>
          <a:p>
            <a:pPr algn="ctr"/>
            <a:r>
              <a:rPr lang="en-AU" sz="1800" dirty="0">
                <a:solidFill>
                  <a:srgbClr val="333399"/>
                </a:solidFill>
                <a:latin typeface="Copperplate Gothic Light" pitchFamily="34" charset="0"/>
              </a:rPr>
              <a:t>Or </a:t>
            </a:r>
            <a:r>
              <a:rPr lang="en-AU" sz="1800" dirty="0" smtClean="0"/>
              <a:t>meant an Account?</a:t>
            </a:r>
            <a:endParaRPr lang="en-AU" sz="1800" dirty="0">
              <a:solidFill>
                <a:srgbClr val="333399"/>
              </a:solidFill>
              <a:latin typeface="Copperplate Gothic Light" pitchFamily="34" charset="0"/>
            </a:endParaRPr>
          </a:p>
        </p:txBody>
      </p:sp>
      <p:sp>
        <p:nvSpPr>
          <p:cNvPr id="5340168" name="AutoShape 8"/>
          <p:cNvSpPr>
            <a:spLocks noChangeArrowheads="1"/>
          </p:cNvSpPr>
          <p:nvPr/>
        </p:nvSpPr>
        <p:spPr bwMode="auto">
          <a:xfrm>
            <a:off x="6156325" y="3335591"/>
            <a:ext cx="2592388" cy="1588153"/>
          </a:xfrm>
          <a:prstGeom prst="wedgeRoundRectCallout">
            <a:avLst>
              <a:gd name="adj1" fmla="val -83617"/>
              <a:gd name="adj2" fmla="val -71228"/>
              <a:gd name="adj3" fmla="val 16667"/>
            </a:avLst>
          </a:prstGeom>
          <a:solidFill>
            <a:srgbClr val="FFFF99">
              <a:alpha val="50000"/>
            </a:srgbClr>
          </a:solidFill>
          <a:ln w="9525" algn="ctr">
            <a:solidFill>
              <a:srgbClr val="0000FF"/>
            </a:solidFill>
            <a:prstDash val="dash"/>
            <a:miter lim="800000"/>
            <a:headEnd/>
            <a:tailEnd/>
          </a:ln>
          <a:effectLst/>
        </p:spPr>
        <p:txBody>
          <a:bodyPr lIns="90000" tIns="46800" rIns="90000" bIns="46800"/>
          <a:lstStyle/>
          <a:p>
            <a:pPr algn="ctr"/>
            <a:r>
              <a:rPr lang="en-AU" sz="1800" b="1" u="sng" dirty="0">
                <a:solidFill>
                  <a:srgbClr val="333399"/>
                </a:solidFill>
                <a:latin typeface="Copperplate Gothic Light" pitchFamily="34" charset="0"/>
              </a:rPr>
              <a:t>Aesthetic</a:t>
            </a:r>
            <a:r>
              <a:rPr lang="en-AU" sz="1800" dirty="0">
                <a:solidFill>
                  <a:srgbClr val="333399"/>
                </a:solidFill>
                <a:latin typeface="Copperplate Gothic Light" pitchFamily="34" charset="0"/>
              </a:rPr>
              <a:t>:</a:t>
            </a:r>
          </a:p>
          <a:p>
            <a:pPr algn="ctr"/>
            <a:r>
              <a:rPr lang="en-AU" sz="1800" dirty="0">
                <a:solidFill>
                  <a:srgbClr val="333399"/>
                </a:solidFill>
                <a:latin typeface="Copperplate Gothic Light" pitchFamily="34" charset="0"/>
              </a:rPr>
              <a:t>Is this  Pleasing to Read? Complete? Going Left to Right?</a:t>
            </a:r>
          </a:p>
        </p:txBody>
      </p:sp>
      <p:sp>
        <p:nvSpPr>
          <p:cNvPr id="5340169" name="Text Box 9"/>
          <p:cNvSpPr txBox="1">
            <a:spLocks noChangeArrowheads="1"/>
          </p:cNvSpPr>
          <p:nvPr/>
        </p:nvSpPr>
        <p:spPr bwMode="auto">
          <a:xfrm>
            <a:off x="304800" y="4929198"/>
            <a:ext cx="2438400" cy="807913"/>
          </a:xfrm>
          <a:prstGeom prst="rect">
            <a:avLst/>
          </a:prstGeom>
          <a:noFill/>
          <a:ln w="9525">
            <a:noFill/>
            <a:miter lim="800000"/>
            <a:headEnd/>
            <a:tailEnd/>
          </a:ln>
          <a:effectLst/>
        </p:spPr>
        <p:txBody>
          <a:bodyPr lIns="0" tIns="0" rIns="0" bIns="0">
            <a:spAutoFit/>
          </a:bodyPr>
          <a:lstStyle/>
          <a:p>
            <a:pPr algn="ctr"/>
            <a:r>
              <a:rPr lang="en-US" sz="1050">
                <a:latin typeface="Copperplate Gothic Light" pitchFamily="34" charset="0"/>
              </a:rPr>
              <a:t>A syntactically correct model would ensure that if a rectangle has to represent an artifact, then literally ‘no corners have been cut’</a:t>
            </a:r>
          </a:p>
        </p:txBody>
      </p:sp>
      <p:sp>
        <p:nvSpPr>
          <p:cNvPr id="5340170" name="Text Box 10"/>
          <p:cNvSpPr txBox="1">
            <a:spLocks noChangeArrowheads="1"/>
          </p:cNvSpPr>
          <p:nvPr/>
        </p:nvSpPr>
        <p:spPr bwMode="auto">
          <a:xfrm>
            <a:off x="3213100" y="4937539"/>
            <a:ext cx="2438400" cy="807913"/>
          </a:xfrm>
          <a:prstGeom prst="rect">
            <a:avLst/>
          </a:prstGeom>
          <a:noFill/>
          <a:ln w="9525">
            <a:noFill/>
            <a:miter lim="800000"/>
            <a:headEnd/>
            <a:tailEnd/>
          </a:ln>
          <a:effectLst/>
        </p:spPr>
        <p:txBody>
          <a:bodyPr lIns="0" tIns="0" rIns="0" bIns="0">
            <a:spAutoFit/>
          </a:bodyPr>
          <a:lstStyle/>
          <a:p>
            <a:pPr algn="ctr"/>
            <a:r>
              <a:rPr lang="en-US" sz="1050" dirty="0">
                <a:latin typeface="Copperplate Gothic Light" pitchFamily="34" charset="0"/>
              </a:rPr>
              <a:t>A semantically correct model would ensure that when a </a:t>
            </a:r>
            <a:r>
              <a:rPr lang="en-US" sz="1050" dirty="0" smtClean="0">
                <a:latin typeface="Copperplate Gothic Light" pitchFamily="34" charset="0"/>
              </a:rPr>
              <a:t>Customer has </a:t>
            </a:r>
            <a:r>
              <a:rPr lang="en-US" sz="1050" dirty="0">
                <a:latin typeface="Copperplate Gothic Light" pitchFamily="34" charset="0"/>
              </a:rPr>
              <a:t>to be represented, it is </a:t>
            </a:r>
            <a:r>
              <a:rPr lang="en-US" sz="1050" dirty="0" smtClean="0"/>
              <a:t>indeed a Customer</a:t>
            </a:r>
            <a:r>
              <a:rPr lang="en-US" sz="1050" dirty="0" smtClean="0">
                <a:latin typeface="Copperplate Gothic Light" pitchFamily="34" charset="0"/>
              </a:rPr>
              <a:t> </a:t>
            </a:r>
            <a:r>
              <a:rPr lang="en-US" sz="1050" dirty="0">
                <a:latin typeface="Copperplate Gothic Light" pitchFamily="34" charset="0"/>
              </a:rPr>
              <a:t>and not </a:t>
            </a:r>
            <a:r>
              <a:rPr lang="en-US" sz="1050" dirty="0" smtClean="0">
                <a:latin typeface="Copperplate Gothic Light" pitchFamily="34" charset="0"/>
              </a:rPr>
              <a:t>another Entity </a:t>
            </a:r>
            <a:endParaRPr lang="en-US" sz="1050" dirty="0">
              <a:latin typeface="Copperplate Gothic Light" pitchFamily="34" charset="0"/>
            </a:endParaRPr>
          </a:p>
        </p:txBody>
      </p:sp>
      <p:sp>
        <p:nvSpPr>
          <p:cNvPr id="5340171" name="Text Box 11"/>
          <p:cNvSpPr txBox="1">
            <a:spLocks noChangeArrowheads="1"/>
          </p:cNvSpPr>
          <p:nvPr/>
        </p:nvSpPr>
        <p:spPr bwMode="auto">
          <a:xfrm>
            <a:off x="5943600" y="5004268"/>
            <a:ext cx="2438400" cy="1131079"/>
          </a:xfrm>
          <a:prstGeom prst="rect">
            <a:avLst/>
          </a:prstGeom>
          <a:noFill/>
          <a:ln w="9525">
            <a:noFill/>
            <a:miter lim="800000"/>
            <a:headEnd/>
            <a:tailEnd/>
          </a:ln>
          <a:effectLst/>
        </p:spPr>
        <p:txBody>
          <a:bodyPr lIns="0" tIns="0" rIns="0" bIns="0">
            <a:spAutoFit/>
          </a:bodyPr>
          <a:lstStyle/>
          <a:p>
            <a:pPr algn="ctr"/>
            <a:r>
              <a:rPr lang="en-US" sz="1050" dirty="0">
                <a:latin typeface="Copperplate Gothic Light" pitchFamily="34" charset="0"/>
              </a:rPr>
              <a:t>An aesthetically sound model will strive for balance. The representation of the </a:t>
            </a:r>
            <a:r>
              <a:rPr lang="en-US" sz="1050" dirty="0" smtClean="0">
                <a:latin typeface="Copperplate Gothic Light" pitchFamily="34" charset="0"/>
              </a:rPr>
              <a:t>Customer will </a:t>
            </a:r>
            <a:r>
              <a:rPr lang="en-US" sz="1050" dirty="0">
                <a:latin typeface="Copperplate Gothic Light" pitchFamily="34" charset="0"/>
              </a:rPr>
              <a:t>not be too big or too small, will be readable and changeable. Also, it will not represent too many elements</a:t>
            </a:r>
          </a:p>
        </p:txBody>
      </p:sp>
    </p:spTree>
    <p:extLst>
      <p:ext uri="{BB962C8B-B14F-4D97-AF65-F5344CB8AC3E}">
        <p14:creationId xmlns:p14="http://schemas.microsoft.com/office/powerpoint/2010/main" val="149914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a:xfrm>
            <a:off x="871566" y="142860"/>
            <a:ext cx="7772400" cy="1143000"/>
          </a:xfrm>
        </p:spPr>
        <p:txBody>
          <a:bodyPr>
            <a:normAutofit fontScale="90000"/>
          </a:bodyPr>
          <a:lstStyle/>
          <a:p>
            <a:r>
              <a:rPr lang="en-US" sz="2800" dirty="0" smtClean="0"/>
              <a:t>Figure 9.6: Syntax</a:t>
            </a:r>
            <a:r>
              <a:rPr lang="en-US" sz="2800" dirty="0"/>
              <a:t>, Semantics and Aesthetics </a:t>
            </a:r>
            <a:r>
              <a:rPr lang="en-US" sz="2800" dirty="0" smtClean="0"/>
              <a:t/>
            </a:r>
            <a:br>
              <a:rPr lang="en-US" sz="2800" dirty="0" smtClean="0"/>
            </a:br>
            <a:r>
              <a:rPr lang="en-US" sz="2800" dirty="0" smtClean="0"/>
              <a:t>verify </a:t>
            </a:r>
            <a:r>
              <a:rPr lang="en-US" sz="2800" dirty="0"/>
              <a:t>and validate the </a:t>
            </a:r>
            <a:r>
              <a:rPr lang="en-US" sz="2800" dirty="0" smtClean="0"/>
              <a:t>Artifacts</a:t>
            </a:r>
            <a:r>
              <a:rPr lang="en-US" sz="2800" dirty="0"/>
              <a:t>, Diagrams and </a:t>
            </a:r>
            <a:r>
              <a:rPr lang="en-US" sz="2800" dirty="0" smtClean="0"/>
              <a:t>Models</a:t>
            </a:r>
            <a:r>
              <a:rPr lang="en-US" sz="1600" b="0" dirty="0" smtClean="0"/>
              <a:t> (based on V&amp;V of UML Models – John Wiley and Sons, 2006)</a:t>
            </a:r>
            <a:endParaRPr lang="en-US" sz="2800" b="0" dirty="0"/>
          </a:p>
        </p:txBody>
      </p:sp>
      <p:sp>
        <p:nvSpPr>
          <p:cNvPr id="1094660" name="Text Box 4"/>
          <p:cNvSpPr txBox="1">
            <a:spLocks noChangeArrowheads="1"/>
          </p:cNvSpPr>
          <p:nvPr/>
        </p:nvSpPr>
        <p:spPr bwMode="auto">
          <a:xfrm>
            <a:off x="5815042" y="1830536"/>
            <a:ext cx="2328858" cy="4508927"/>
          </a:xfrm>
          <a:prstGeom prst="rect">
            <a:avLst/>
          </a:prstGeom>
          <a:noFill/>
          <a:ln w="9525">
            <a:noFill/>
            <a:miter lim="800000"/>
            <a:headEnd/>
            <a:tailEnd/>
          </a:ln>
          <a:effectLst/>
        </p:spPr>
        <p:txBody>
          <a:bodyPr wrap="square" lIns="0" tIns="0" rIns="0" bIns="0">
            <a:spAutoFit/>
          </a:bodyPr>
          <a:lstStyle/>
          <a:p>
            <a:pPr>
              <a:spcBef>
                <a:spcPct val="50000"/>
              </a:spcBef>
            </a:pPr>
            <a:r>
              <a:rPr lang="en-US" dirty="0">
                <a:solidFill>
                  <a:schemeClr val="tx1"/>
                </a:solidFill>
              </a:rPr>
              <a:t>MODELS</a:t>
            </a:r>
            <a:endParaRPr lang="en-US" sz="2000" dirty="0">
              <a:solidFill>
                <a:schemeClr val="tx1"/>
              </a:solidFill>
            </a:endParaRPr>
          </a:p>
          <a:p>
            <a:pPr>
              <a:spcBef>
                <a:spcPct val="50000"/>
              </a:spcBef>
            </a:pPr>
            <a:r>
              <a:rPr lang="en-US" sz="1800" dirty="0" smtClean="0">
                <a:solidFill>
                  <a:schemeClr val="tx1"/>
                </a:solidFill>
              </a:rPr>
              <a:t>(Showcase)</a:t>
            </a:r>
          </a:p>
          <a:p>
            <a:pPr>
              <a:spcBef>
                <a:spcPct val="50000"/>
              </a:spcBef>
            </a:pPr>
            <a:endParaRPr lang="en-US" dirty="0" smtClean="0">
              <a:solidFill>
                <a:schemeClr val="tx1"/>
              </a:solidFill>
            </a:endParaRPr>
          </a:p>
          <a:p>
            <a:pPr>
              <a:spcBef>
                <a:spcPct val="50000"/>
              </a:spcBef>
            </a:pPr>
            <a:r>
              <a:rPr lang="en-US" dirty="0" smtClean="0">
                <a:solidFill>
                  <a:schemeClr val="tx1"/>
                </a:solidFill>
              </a:rPr>
              <a:t>DIAGRAMS</a:t>
            </a:r>
            <a:endParaRPr lang="en-US" dirty="0">
              <a:solidFill>
                <a:schemeClr val="tx1"/>
              </a:solidFill>
            </a:endParaRPr>
          </a:p>
          <a:p>
            <a:pPr>
              <a:spcBef>
                <a:spcPct val="50000"/>
              </a:spcBef>
            </a:pPr>
            <a:r>
              <a:rPr lang="en-US" sz="1400" dirty="0" smtClean="0">
                <a:solidFill>
                  <a:schemeClr val="tx1"/>
                </a:solidFill>
              </a:rPr>
              <a:t>(Walkthroughs)</a:t>
            </a:r>
          </a:p>
          <a:p>
            <a:pPr>
              <a:spcBef>
                <a:spcPct val="50000"/>
              </a:spcBef>
            </a:pPr>
            <a:endParaRPr lang="en-US" sz="1400" dirty="0">
              <a:solidFill>
                <a:schemeClr val="tx1"/>
              </a:solidFill>
            </a:endParaRPr>
          </a:p>
          <a:p>
            <a:pPr>
              <a:spcBef>
                <a:spcPct val="50000"/>
              </a:spcBef>
            </a:pPr>
            <a:r>
              <a:rPr lang="en-US" dirty="0">
                <a:solidFill>
                  <a:schemeClr val="tx1"/>
                </a:solidFill>
              </a:rPr>
              <a:t>ARTEFACTS</a:t>
            </a:r>
          </a:p>
          <a:p>
            <a:pPr>
              <a:spcBef>
                <a:spcPct val="50000"/>
              </a:spcBef>
            </a:pPr>
            <a:r>
              <a:rPr lang="en-US" sz="2000" dirty="0" smtClean="0">
                <a:solidFill>
                  <a:schemeClr val="tx1"/>
                </a:solidFill>
              </a:rPr>
              <a:t>(User Stories; Classes; Testing)</a:t>
            </a:r>
            <a:endParaRPr lang="en-US" sz="2000" dirty="0">
              <a:solidFill>
                <a:schemeClr val="tx1"/>
              </a:solidFill>
            </a:endParaRPr>
          </a:p>
        </p:txBody>
      </p:sp>
      <p:sp>
        <p:nvSpPr>
          <p:cNvPr id="1094661" name="Line 5"/>
          <p:cNvSpPr>
            <a:spLocks noChangeShapeType="1"/>
          </p:cNvSpPr>
          <p:nvPr/>
        </p:nvSpPr>
        <p:spPr bwMode="auto">
          <a:xfrm>
            <a:off x="4029100" y="1905000"/>
            <a:ext cx="1295400" cy="0"/>
          </a:xfrm>
          <a:prstGeom prst="line">
            <a:avLst/>
          </a:prstGeom>
          <a:noFill/>
          <a:ln w="9525">
            <a:solidFill>
              <a:schemeClr val="tx1"/>
            </a:solidFill>
            <a:round/>
            <a:headEnd/>
            <a:tailEnd type="triangle" w="med" len="med"/>
          </a:ln>
          <a:effectLst/>
        </p:spPr>
        <p:txBody>
          <a:bodyPr wrap="none" lIns="0" tIns="0" rIns="0" bIns="0" anchor="ctr">
            <a:spAutoFit/>
          </a:bodyPr>
          <a:lstStyle/>
          <a:p>
            <a:endParaRPr lang="en-AU"/>
          </a:p>
        </p:txBody>
      </p:sp>
      <p:sp>
        <p:nvSpPr>
          <p:cNvPr id="1094662" name="Line 6"/>
          <p:cNvSpPr>
            <a:spLocks noChangeShapeType="1"/>
          </p:cNvSpPr>
          <p:nvPr/>
        </p:nvSpPr>
        <p:spPr bwMode="auto">
          <a:xfrm>
            <a:off x="4029100" y="1905000"/>
            <a:ext cx="1295400" cy="1752600"/>
          </a:xfrm>
          <a:prstGeom prst="line">
            <a:avLst/>
          </a:prstGeom>
          <a:noFill/>
          <a:ln w="9525">
            <a:solidFill>
              <a:schemeClr val="tx1"/>
            </a:solidFill>
            <a:round/>
            <a:headEnd/>
            <a:tailEnd type="triangle" w="med" len="med"/>
          </a:ln>
          <a:effectLst/>
        </p:spPr>
        <p:txBody>
          <a:bodyPr lIns="0" tIns="0" rIns="0" bIns="0" anchor="ctr">
            <a:spAutoFit/>
          </a:bodyPr>
          <a:lstStyle/>
          <a:p>
            <a:endParaRPr lang="en-AU"/>
          </a:p>
        </p:txBody>
      </p:sp>
      <p:sp>
        <p:nvSpPr>
          <p:cNvPr id="1094663" name="Line 7"/>
          <p:cNvSpPr>
            <a:spLocks noChangeShapeType="1"/>
          </p:cNvSpPr>
          <p:nvPr/>
        </p:nvSpPr>
        <p:spPr bwMode="auto">
          <a:xfrm>
            <a:off x="4029100" y="1905000"/>
            <a:ext cx="1676400" cy="3352800"/>
          </a:xfrm>
          <a:prstGeom prst="line">
            <a:avLst/>
          </a:prstGeom>
          <a:noFill/>
          <a:ln w="6350">
            <a:solidFill>
              <a:schemeClr val="tx1"/>
            </a:solidFill>
            <a:prstDash val="dashDot"/>
            <a:round/>
            <a:headEnd/>
            <a:tailEnd type="triangle" w="med" len="med"/>
          </a:ln>
          <a:effectLst/>
        </p:spPr>
        <p:txBody>
          <a:bodyPr lIns="0" tIns="0" rIns="0" bIns="0" anchor="ctr">
            <a:spAutoFit/>
          </a:bodyPr>
          <a:lstStyle/>
          <a:p>
            <a:endParaRPr lang="en-AU"/>
          </a:p>
        </p:txBody>
      </p:sp>
      <p:sp>
        <p:nvSpPr>
          <p:cNvPr id="1094664" name="Line 8"/>
          <p:cNvSpPr>
            <a:spLocks noChangeShapeType="1"/>
          </p:cNvSpPr>
          <p:nvPr/>
        </p:nvSpPr>
        <p:spPr bwMode="auto">
          <a:xfrm>
            <a:off x="4029100" y="3733800"/>
            <a:ext cx="1295400" cy="0"/>
          </a:xfrm>
          <a:prstGeom prst="line">
            <a:avLst/>
          </a:prstGeom>
          <a:noFill/>
          <a:ln w="9525">
            <a:solidFill>
              <a:schemeClr val="tx1"/>
            </a:solidFill>
            <a:round/>
            <a:headEnd/>
            <a:tailEnd type="triangle" w="med" len="med"/>
          </a:ln>
          <a:effectLst/>
        </p:spPr>
        <p:txBody>
          <a:bodyPr wrap="none" lIns="0" tIns="0" rIns="0" bIns="0" anchor="ctr">
            <a:spAutoFit/>
          </a:bodyPr>
          <a:lstStyle/>
          <a:p>
            <a:endParaRPr lang="en-AU"/>
          </a:p>
        </p:txBody>
      </p:sp>
      <p:sp>
        <p:nvSpPr>
          <p:cNvPr id="1094665" name="Line 9"/>
          <p:cNvSpPr>
            <a:spLocks noChangeShapeType="1"/>
          </p:cNvSpPr>
          <p:nvPr/>
        </p:nvSpPr>
        <p:spPr bwMode="auto">
          <a:xfrm>
            <a:off x="4181500" y="5486400"/>
            <a:ext cx="1447800" cy="0"/>
          </a:xfrm>
          <a:prstGeom prst="line">
            <a:avLst/>
          </a:prstGeom>
          <a:noFill/>
          <a:ln w="9525">
            <a:solidFill>
              <a:schemeClr val="tx1"/>
            </a:solidFill>
            <a:round/>
            <a:headEnd/>
            <a:tailEnd type="triangle" w="med" len="med"/>
          </a:ln>
          <a:effectLst/>
        </p:spPr>
        <p:txBody>
          <a:bodyPr lIns="0" tIns="0" rIns="0" bIns="0" anchor="ctr">
            <a:spAutoFit/>
          </a:bodyPr>
          <a:lstStyle/>
          <a:p>
            <a:endParaRPr lang="en-AU"/>
          </a:p>
        </p:txBody>
      </p:sp>
      <p:sp>
        <p:nvSpPr>
          <p:cNvPr id="1094666" name="Line 10"/>
          <p:cNvSpPr>
            <a:spLocks noChangeShapeType="1"/>
          </p:cNvSpPr>
          <p:nvPr/>
        </p:nvSpPr>
        <p:spPr bwMode="auto">
          <a:xfrm>
            <a:off x="4029100" y="3733800"/>
            <a:ext cx="1600200" cy="1600200"/>
          </a:xfrm>
          <a:prstGeom prst="line">
            <a:avLst/>
          </a:prstGeom>
          <a:noFill/>
          <a:ln w="9525">
            <a:solidFill>
              <a:schemeClr val="tx1"/>
            </a:solidFill>
            <a:round/>
            <a:headEnd/>
            <a:tailEnd type="triangle" w="med" len="med"/>
          </a:ln>
          <a:effectLst/>
        </p:spPr>
        <p:txBody>
          <a:bodyPr lIns="0" tIns="0" rIns="0" bIns="0" anchor="ctr">
            <a:spAutoFit/>
          </a:bodyPr>
          <a:lstStyle/>
          <a:p>
            <a:endParaRPr lang="en-AU"/>
          </a:p>
        </p:txBody>
      </p:sp>
      <p:sp>
        <p:nvSpPr>
          <p:cNvPr id="1094667" name="Line 11"/>
          <p:cNvSpPr>
            <a:spLocks noChangeShapeType="1"/>
          </p:cNvSpPr>
          <p:nvPr/>
        </p:nvSpPr>
        <p:spPr bwMode="auto">
          <a:xfrm flipV="1">
            <a:off x="4029100" y="1981200"/>
            <a:ext cx="1295400" cy="1752600"/>
          </a:xfrm>
          <a:prstGeom prst="line">
            <a:avLst/>
          </a:prstGeom>
          <a:noFill/>
          <a:ln w="9525">
            <a:solidFill>
              <a:schemeClr val="tx1"/>
            </a:solidFill>
            <a:round/>
            <a:headEnd/>
            <a:tailEnd type="triangle" w="med" len="med"/>
          </a:ln>
          <a:effectLst/>
        </p:spPr>
        <p:txBody>
          <a:bodyPr lIns="0" tIns="0" rIns="0" bIns="0" anchor="ctr">
            <a:spAutoFit/>
          </a:bodyPr>
          <a:lstStyle/>
          <a:p>
            <a:endParaRPr lang="en-AU"/>
          </a:p>
        </p:txBody>
      </p:sp>
      <p:sp>
        <p:nvSpPr>
          <p:cNvPr id="1094668" name="Line 12"/>
          <p:cNvSpPr>
            <a:spLocks noChangeShapeType="1"/>
          </p:cNvSpPr>
          <p:nvPr/>
        </p:nvSpPr>
        <p:spPr bwMode="auto">
          <a:xfrm flipV="1">
            <a:off x="4181500" y="3810000"/>
            <a:ext cx="1066800" cy="1676400"/>
          </a:xfrm>
          <a:prstGeom prst="line">
            <a:avLst/>
          </a:prstGeom>
          <a:noFill/>
          <a:ln w="9525">
            <a:solidFill>
              <a:schemeClr val="tx1"/>
            </a:solidFill>
            <a:round/>
            <a:headEnd/>
            <a:tailEnd type="triangle" w="med" len="med"/>
          </a:ln>
          <a:effectLst/>
        </p:spPr>
        <p:txBody>
          <a:bodyPr lIns="0" tIns="0" rIns="0" bIns="0" anchor="ctr">
            <a:spAutoFit/>
          </a:bodyPr>
          <a:lstStyle/>
          <a:p>
            <a:endParaRPr lang="en-AU"/>
          </a:p>
        </p:txBody>
      </p:sp>
      <p:sp>
        <p:nvSpPr>
          <p:cNvPr id="1094669" name="Line 13"/>
          <p:cNvSpPr>
            <a:spLocks noChangeShapeType="1"/>
          </p:cNvSpPr>
          <p:nvPr/>
        </p:nvSpPr>
        <p:spPr bwMode="auto">
          <a:xfrm flipV="1">
            <a:off x="4181500" y="2209800"/>
            <a:ext cx="1143000" cy="3276600"/>
          </a:xfrm>
          <a:prstGeom prst="line">
            <a:avLst/>
          </a:prstGeom>
          <a:noFill/>
          <a:ln w="6350">
            <a:solidFill>
              <a:schemeClr val="tx1"/>
            </a:solidFill>
            <a:prstDash val="dashDot"/>
            <a:round/>
            <a:headEnd/>
            <a:tailEnd type="triangle" w="med" len="med"/>
          </a:ln>
          <a:effectLst/>
        </p:spPr>
        <p:txBody>
          <a:bodyPr lIns="0" tIns="0" rIns="0" bIns="0" anchor="ctr">
            <a:spAutoFit/>
          </a:bodyPr>
          <a:lstStyle/>
          <a:p>
            <a:endParaRPr lang="en-AU"/>
          </a:p>
        </p:txBody>
      </p:sp>
      <p:sp>
        <p:nvSpPr>
          <p:cNvPr id="14" name="Rectangle 14"/>
          <p:cNvSpPr>
            <a:spLocks noChangeArrowheads="1"/>
          </p:cNvSpPr>
          <p:nvPr/>
        </p:nvSpPr>
        <p:spPr bwMode="auto">
          <a:xfrm>
            <a:off x="1981806" y="2714620"/>
            <a:ext cx="1761534" cy="280988"/>
          </a:xfrm>
          <a:prstGeom prst="rect">
            <a:avLst/>
          </a:prstGeom>
          <a:noFill/>
          <a:ln w="9525">
            <a:noFill/>
            <a:miter lim="800000"/>
            <a:headEnd/>
            <a:tailEnd/>
          </a:ln>
        </p:spPr>
        <p:txBody>
          <a:bodyPr/>
          <a:lstStyle/>
          <a:p>
            <a:pPr>
              <a:spcBef>
                <a:spcPct val="50000"/>
              </a:spcBef>
            </a:pPr>
            <a:r>
              <a:rPr lang="en-US" sz="1600" dirty="0" smtClean="0"/>
              <a:t>(Bird’s Eye View)</a:t>
            </a:r>
            <a:endParaRPr lang="en-US" sz="1600" dirty="0"/>
          </a:p>
        </p:txBody>
      </p:sp>
      <p:sp>
        <p:nvSpPr>
          <p:cNvPr id="15" name="Rectangle 16"/>
          <p:cNvSpPr>
            <a:spLocks noChangeArrowheads="1"/>
          </p:cNvSpPr>
          <p:nvPr/>
        </p:nvSpPr>
        <p:spPr bwMode="auto">
          <a:xfrm>
            <a:off x="1981806" y="4071942"/>
            <a:ext cx="1761534" cy="292100"/>
          </a:xfrm>
          <a:prstGeom prst="rect">
            <a:avLst/>
          </a:prstGeom>
          <a:noFill/>
          <a:ln w="9525">
            <a:noFill/>
            <a:miter lim="800000"/>
            <a:headEnd/>
            <a:tailEnd/>
          </a:ln>
        </p:spPr>
        <p:txBody>
          <a:bodyPr/>
          <a:lstStyle/>
          <a:p>
            <a:pPr>
              <a:spcBef>
                <a:spcPct val="50000"/>
              </a:spcBef>
            </a:pPr>
            <a:r>
              <a:rPr lang="en-US" sz="1600" dirty="0" smtClean="0"/>
              <a:t>(Standing View)</a:t>
            </a:r>
            <a:endParaRPr lang="en-US" sz="1600" dirty="0"/>
          </a:p>
        </p:txBody>
      </p:sp>
      <p:grpSp>
        <p:nvGrpSpPr>
          <p:cNvPr id="2" name="Group 45"/>
          <p:cNvGrpSpPr>
            <a:grpSpLocks/>
          </p:cNvGrpSpPr>
          <p:nvPr/>
        </p:nvGrpSpPr>
        <p:grpSpPr bwMode="auto">
          <a:xfrm>
            <a:off x="1854510" y="4581525"/>
            <a:ext cx="1871662" cy="863600"/>
            <a:chOff x="1338" y="3475"/>
            <a:chExt cx="1179" cy="544"/>
          </a:xfrm>
        </p:grpSpPr>
        <p:sp>
          <p:nvSpPr>
            <p:cNvPr id="17" name="Oval 39"/>
            <p:cNvSpPr>
              <a:spLocks noChangeArrowheads="1"/>
            </p:cNvSpPr>
            <p:nvPr/>
          </p:nvSpPr>
          <p:spPr bwMode="auto">
            <a:xfrm>
              <a:off x="1338" y="3475"/>
              <a:ext cx="1179" cy="544"/>
            </a:xfrm>
            <a:prstGeom prst="ellipse">
              <a:avLst/>
            </a:prstGeom>
            <a:blipFill dpi="0" rotWithShape="0">
              <a:blip r:embed="rId3" cstate="print"/>
              <a:srcRect/>
              <a:tile tx="0" ty="0" sx="100000" sy="100000" flip="none" algn="tl"/>
            </a:blipFill>
            <a:ln w="12700">
              <a:solidFill>
                <a:srgbClr val="993300"/>
              </a:solidFill>
              <a:round/>
              <a:headEnd/>
              <a:tailEnd/>
            </a:ln>
            <a:effectLst/>
          </p:spPr>
          <p:txBody>
            <a:bodyPr wrap="none" anchor="ctr"/>
            <a:lstStyle/>
            <a:p>
              <a:endParaRPr lang="en-AU"/>
            </a:p>
          </p:txBody>
        </p:sp>
        <p:sp>
          <p:nvSpPr>
            <p:cNvPr id="18" name="Rectangle 19"/>
            <p:cNvSpPr>
              <a:spLocks noChangeArrowheads="1"/>
            </p:cNvSpPr>
            <p:nvPr/>
          </p:nvSpPr>
          <p:spPr bwMode="auto">
            <a:xfrm>
              <a:off x="1693" y="3665"/>
              <a:ext cx="47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Copperplate Gothic Bold" pitchFamily="34" charset="0"/>
                </a:rPr>
                <a:t>Syntax</a:t>
              </a:r>
              <a:endParaRPr lang="en-US" sz="2400">
                <a:solidFill>
                  <a:schemeClr val="tx1"/>
                </a:solidFill>
                <a:latin typeface="Copperplate Gothic Bold" pitchFamily="34" charset="0"/>
              </a:endParaRPr>
            </a:p>
          </p:txBody>
        </p:sp>
      </p:grpSp>
      <p:grpSp>
        <p:nvGrpSpPr>
          <p:cNvPr id="3" name="Group 43"/>
          <p:cNvGrpSpPr>
            <a:grpSpLocks/>
          </p:cNvGrpSpPr>
          <p:nvPr/>
        </p:nvGrpSpPr>
        <p:grpSpPr bwMode="auto">
          <a:xfrm>
            <a:off x="1854510" y="3206750"/>
            <a:ext cx="1871662" cy="863600"/>
            <a:chOff x="2790" y="3521"/>
            <a:chExt cx="1179" cy="544"/>
          </a:xfrm>
        </p:grpSpPr>
        <p:sp>
          <p:nvSpPr>
            <p:cNvPr id="20" name="Oval 41" descr="Dashed upward diagonal"/>
            <p:cNvSpPr>
              <a:spLocks noChangeArrowheads="1"/>
            </p:cNvSpPr>
            <p:nvPr/>
          </p:nvSpPr>
          <p:spPr bwMode="auto">
            <a:xfrm>
              <a:off x="2790" y="3521"/>
              <a:ext cx="1179" cy="544"/>
            </a:xfrm>
            <a:prstGeom prst="ellipse">
              <a:avLst/>
            </a:prstGeom>
            <a:pattFill prst="dashUpDiag">
              <a:fgClr>
                <a:srgbClr val="000000"/>
              </a:fgClr>
              <a:bgClr>
                <a:schemeClr val="hlink"/>
              </a:bgClr>
            </a:pattFill>
            <a:ln w="12700">
              <a:solidFill>
                <a:srgbClr val="993300"/>
              </a:solidFill>
              <a:round/>
              <a:headEnd/>
              <a:tailEnd/>
            </a:ln>
            <a:effectLst/>
          </p:spPr>
          <p:txBody>
            <a:bodyPr wrap="none" anchor="ctr"/>
            <a:lstStyle/>
            <a:p>
              <a:endParaRPr lang="en-AU"/>
            </a:p>
          </p:txBody>
        </p:sp>
        <p:sp>
          <p:nvSpPr>
            <p:cNvPr id="21" name="Rectangle 17"/>
            <p:cNvSpPr>
              <a:spLocks noChangeArrowheads="1"/>
            </p:cNvSpPr>
            <p:nvPr/>
          </p:nvSpPr>
          <p:spPr bwMode="auto">
            <a:xfrm>
              <a:off x="3024" y="3700"/>
              <a:ext cx="69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Copperplate Gothic Bold" pitchFamily="34" charset="0"/>
                </a:rPr>
                <a:t>Semantics</a:t>
              </a:r>
              <a:endParaRPr lang="en-US" sz="2400">
                <a:solidFill>
                  <a:schemeClr val="tx1"/>
                </a:solidFill>
                <a:latin typeface="Copperplate Gothic Bold" pitchFamily="34" charset="0"/>
              </a:endParaRPr>
            </a:p>
          </p:txBody>
        </p:sp>
      </p:grpSp>
      <p:grpSp>
        <p:nvGrpSpPr>
          <p:cNvPr id="4" name="Group 44"/>
          <p:cNvGrpSpPr>
            <a:grpSpLocks/>
          </p:cNvGrpSpPr>
          <p:nvPr/>
        </p:nvGrpSpPr>
        <p:grpSpPr bwMode="auto">
          <a:xfrm>
            <a:off x="1854510" y="1844675"/>
            <a:ext cx="1871662" cy="863600"/>
            <a:chOff x="4014" y="3067"/>
            <a:chExt cx="1179" cy="544"/>
          </a:xfrm>
        </p:grpSpPr>
        <p:sp>
          <p:nvSpPr>
            <p:cNvPr id="23" name="Oval 42"/>
            <p:cNvSpPr>
              <a:spLocks noChangeArrowheads="1"/>
            </p:cNvSpPr>
            <p:nvPr/>
          </p:nvSpPr>
          <p:spPr bwMode="auto">
            <a:xfrm>
              <a:off x="4014" y="3067"/>
              <a:ext cx="1179" cy="544"/>
            </a:xfrm>
            <a:prstGeom prst="ellipse">
              <a:avLst/>
            </a:prstGeom>
            <a:pattFill prst="horzBrick">
              <a:fgClr>
                <a:srgbClr val="FFFF00">
                  <a:alpha val="89999"/>
                </a:srgbClr>
              </a:fgClr>
              <a:bgClr>
                <a:schemeClr val="hlink">
                  <a:alpha val="89999"/>
                </a:schemeClr>
              </a:bgClr>
            </a:pattFill>
            <a:ln w="12700">
              <a:solidFill>
                <a:srgbClr val="0000FF"/>
              </a:solidFill>
              <a:round/>
              <a:headEnd/>
              <a:tailEnd/>
            </a:ln>
            <a:effectLst/>
          </p:spPr>
          <p:txBody>
            <a:bodyPr wrap="none" anchor="ctr"/>
            <a:lstStyle/>
            <a:p>
              <a:endParaRPr lang="en-AU"/>
            </a:p>
          </p:txBody>
        </p:sp>
        <p:sp>
          <p:nvSpPr>
            <p:cNvPr id="24" name="Rectangle 15"/>
            <p:cNvSpPr>
              <a:spLocks noChangeArrowheads="1"/>
            </p:cNvSpPr>
            <p:nvPr/>
          </p:nvSpPr>
          <p:spPr bwMode="auto">
            <a:xfrm>
              <a:off x="4254" y="3257"/>
              <a:ext cx="742"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Copperplate Gothic Bold" pitchFamily="34" charset="0"/>
                </a:rPr>
                <a:t>Aesthetics</a:t>
              </a:r>
              <a:endParaRPr lang="en-US" sz="2400">
                <a:solidFill>
                  <a:schemeClr val="tx1"/>
                </a:solidFill>
                <a:latin typeface="Copperplate Gothic Bold" pitchFamily="34" charset="0"/>
              </a:endParaRPr>
            </a:p>
          </p:txBody>
        </p:sp>
      </p:grpSp>
      <p:sp>
        <p:nvSpPr>
          <p:cNvPr id="25" name="AutoShape 46"/>
          <p:cNvSpPr>
            <a:spLocks noChangeArrowheads="1"/>
          </p:cNvSpPr>
          <p:nvPr/>
        </p:nvSpPr>
        <p:spPr bwMode="auto">
          <a:xfrm>
            <a:off x="1166813" y="3049604"/>
            <a:ext cx="504825" cy="2736850"/>
          </a:xfrm>
          <a:prstGeom prst="downArrow">
            <a:avLst>
              <a:gd name="adj1" fmla="val 50000"/>
              <a:gd name="adj2" fmla="val 135535"/>
            </a:avLst>
          </a:prstGeom>
          <a:solidFill>
            <a:srgbClr val="FFFF99">
              <a:alpha val="60001"/>
            </a:srgbClr>
          </a:solidFill>
          <a:ln w="9525" cap="rnd" algn="ctr">
            <a:solidFill>
              <a:srgbClr val="0000FF"/>
            </a:solidFill>
            <a:prstDash val="sysDot"/>
            <a:miter lim="800000"/>
            <a:headEnd/>
            <a:tailEnd/>
          </a:ln>
          <a:effectLst/>
        </p:spPr>
        <p:txBody>
          <a:bodyPr wrap="none" anchor="ctr"/>
          <a:lstStyle/>
          <a:p>
            <a:endParaRPr lang="en-AU"/>
          </a:p>
        </p:txBody>
      </p:sp>
      <p:sp>
        <p:nvSpPr>
          <p:cNvPr id="26" name="AutoShape 47"/>
          <p:cNvSpPr>
            <a:spLocks noChangeArrowheads="1"/>
          </p:cNvSpPr>
          <p:nvPr/>
        </p:nvSpPr>
        <p:spPr bwMode="auto">
          <a:xfrm flipV="1">
            <a:off x="1428728" y="1549406"/>
            <a:ext cx="504825" cy="2736850"/>
          </a:xfrm>
          <a:prstGeom prst="downArrow">
            <a:avLst>
              <a:gd name="adj1" fmla="val 50000"/>
              <a:gd name="adj2" fmla="val 135535"/>
            </a:avLst>
          </a:prstGeom>
          <a:solidFill>
            <a:srgbClr val="FFFF99">
              <a:alpha val="60001"/>
            </a:srgbClr>
          </a:solidFill>
          <a:ln w="9525" cap="rnd" algn="ctr">
            <a:solidFill>
              <a:srgbClr val="0000FF"/>
            </a:solidFill>
            <a:prstDash val="sysDot"/>
            <a:miter lim="800000"/>
            <a:headEnd/>
            <a:tailEnd/>
          </a:ln>
          <a:effectLst/>
        </p:spPr>
        <p:txBody>
          <a:bodyPr wrap="none" anchor="ctr"/>
          <a:lstStyle/>
          <a:p>
            <a:endParaRPr lang="en-AU"/>
          </a:p>
        </p:txBody>
      </p:sp>
      <p:sp>
        <p:nvSpPr>
          <p:cNvPr id="27" name="Text Box 48"/>
          <p:cNvSpPr txBox="1">
            <a:spLocks noChangeArrowheads="1"/>
          </p:cNvSpPr>
          <p:nvPr/>
        </p:nvSpPr>
        <p:spPr bwMode="auto">
          <a:xfrm rot="-5400000">
            <a:off x="641350" y="4003692"/>
            <a:ext cx="1527175" cy="336550"/>
          </a:xfrm>
          <a:prstGeom prst="rect">
            <a:avLst/>
          </a:prstGeom>
          <a:noFill/>
          <a:ln w="9525" algn="ctr">
            <a:noFill/>
            <a:prstDash val="dash"/>
            <a:miter lim="800000"/>
            <a:headEnd/>
            <a:tailEnd/>
          </a:ln>
          <a:effectLst/>
        </p:spPr>
        <p:txBody>
          <a:bodyPr wrap="none" lIns="90000" tIns="46800" rIns="90000" bIns="46800">
            <a:spAutoFit/>
          </a:bodyPr>
          <a:lstStyle/>
          <a:p>
            <a:r>
              <a:rPr lang="en-AU" sz="1600" b="1"/>
              <a:t>Verification</a:t>
            </a:r>
          </a:p>
        </p:txBody>
      </p:sp>
      <p:sp>
        <p:nvSpPr>
          <p:cNvPr id="28" name="Text Box 49"/>
          <p:cNvSpPr txBox="1">
            <a:spLocks noChangeArrowheads="1"/>
          </p:cNvSpPr>
          <p:nvPr/>
        </p:nvSpPr>
        <p:spPr bwMode="auto">
          <a:xfrm rot="-5400000">
            <a:off x="1012073" y="3063087"/>
            <a:ext cx="1341438" cy="336550"/>
          </a:xfrm>
          <a:prstGeom prst="rect">
            <a:avLst/>
          </a:prstGeom>
          <a:noFill/>
          <a:ln w="9525" algn="ctr">
            <a:noFill/>
            <a:prstDash val="dash"/>
            <a:miter lim="800000"/>
            <a:headEnd/>
            <a:tailEnd/>
          </a:ln>
          <a:effectLst/>
        </p:spPr>
        <p:txBody>
          <a:bodyPr wrap="none" lIns="90000" tIns="46800" rIns="90000" bIns="46800">
            <a:spAutoFit/>
          </a:bodyPr>
          <a:lstStyle/>
          <a:p>
            <a:r>
              <a:rPr lang="en-AU" sz="1600" b="1" dirty="0"/>
              <a:t>Validation</a:t>
            </a:r>
          </a:p>
        </p:txBody>
      </p:sp>
      <p:sp>
        <p:nvSpPr>
          <p:cNvPr id="30" name="Rectangle 29"/>
          <p:cNvSpPr/>
          <p:nvPr/>
        </p:nvSpPr>
        <p:spPr>
          <a:xfrm>
            <a:off x="1776728" y="5417122"/>
            <a:ext cx="2939779" cy="400110"/>
          </a:xfrm>
          <a:prstGeom prst="rect">
            <a:avLst/>
          </a:prstGeom>
        </p:spPr>
        <p:txBody>
          <a:bodyPr wrap="none">
            <a:spAutoFit/>
          </a:bodyPr>
          <a:lstStyle/>
          <a:p>
            <a:pPr>
              <a:spcBef>
                <a:spcPct val="50000"/>
              </a:spcBef>
            </a:pPr>
            <a:r>
              <a:rPr lang="en-US" sz="2000" dirty="0" smtClean="0"/>
              <a:t>(Ground-level View)</a:t>
            </a:r>
            <a:endParaRPr lang="en-US" sz="2000" dirty="0"/>
          </a:p>
        </p:txBody>
      </p:sp>
    </p:spTree>
    <p:extLst>
      <p:ext uri="{BB962C8B-B14F-4D97-AF65-F5344CB8AC3E}">
        <p14:creationId xmlns:p14="http://schemas.microsoft.com/office/powerpoint/2010/main" val="3831968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6974" y="0"/>
            <a:ext cx="8230054" cy="762000"/>
          </a:xfrm>
        </p:spPr>
        <p:txBody>
          <a:bodyPr/>
          <a:lstStyle/>
          <a:p>
            <a:pPr eaLnBrk="1" hangingPunct="1"/>
            <a:r>
              <a:rPr lang="en-US" sz="2000" dirty="0" smtClean="0">
                <a:ea typeface="新細明體"/>
                <a:cs typeface="Arial Unicode MS" pitchFamily="34" charset="-128"/>
              </a:rPr>
              <a:t>Figure 9.7: Applying V&amp;V in CAMS (XP specific) </a:t>
            </a:r>
          </a:p>
        </p:txBody>
      </p:sp>
      <p:sp>
        <p:nvSpPr>
          <p:cNvPr id="23557" name="Line 3"/>
          <p:cNvSpPr>
            <a:spLocks noChangeShapeType="1"/>
          </p:cNvSpPr>
          <p:nvPr/>
        </p:nvSpPr>
        <p:spPr bwMode="auto">
          <a:xfrm>
            <a:off x="1360714" y="2286000"/>
            <a:ext cx="0" cy="2775857"/>
          </a:xfrm>
          <a:prstGeom prst="line">
            <a:avLst/>
          </a:prstGeom>
          <a:noFill/>
          <a:ln w="9525">
            <a:solidFill>
              <a:schemeClr val="tx1"/>
            </a:solidFill>
            <a:round/>
            <a:headEnd/>
            <a:tailEnd/>
          </a:ln>
        </p:spPr>
        <p:txBody>
          <a:bodyPr/>
          <a:lstStyle/>
          <a:p>
            <a:endParaRPr lang="en-AU" sz="1800"/>
          </a:p>
        </p:txBody>
      </p:sp>
      <p:sp>
        <p:nvSpPr>
          <p:cNvPr id="23558" name="Line 4"/>
          <p:cNvSpPr>
            <a:spLocks noChangeShapeType="1"/>
          </p:cNvSpPr>
          <p:nvPr/>
        </p:nvSpPr>
        <p:spPr bwMode="auto">
          <a:xfrm>
            <a:off x="2775857" y="2286000"/>
            <a:ext cx="0" cy="2830286"/>
          </a:xfrm>
          <a:prstGeom prst="line">
            <a:avLst/>
          </a:prstGeom>
          <a:noFill/>
          <a:ln w="9525">
            <a:solidFill>
              <a:schemeClr val="tx1"/>
            </a:solidFill>
            <a:round/>
            <a:headEnd/>
            <a:tailEnd/>
          </a:ln>
        </p:spPr>
        <p:txBody>
          <a:bodyPr/>
          <a:lstStyle/>
          <a:p>
            <a:endParaRPr lang="en-AU"/>
          </a:p>
        </p:txBody>
      </p:sp>
      <p:sp>
        <p:nvSpPr>
          <p:cNvPr id="23559" name="Line 5"/>
          <p:cNvSpPr>
            <a:spLocks noChangeShapeType="1"/>
          </p:cNvSpPr>
          <p:nvPr/>
        </p:nvSpPr>
        <p:spPr bwMode="auto">
          <a:xfrm>
            <a:off x="4898572" y="2231571"/>
            <a:ext cx="0" cy="2830286"/>
          </a:xfrm>
          <a:prstGeom prst="line">
            <a:avLst/>
          </a:prstGeom>
          <a:noFill/>
          <a:ln w="9525">
            <a:solidFill>
              <a:schemeClr val="tx1"/>
            </a:solidFill>
            <a:round/>
            <a:headEnd/>
            <a:tailEnd/>
          </a:ln>
        </p:spPr>
        <p:txBody>
          <a:bodyPr/>
          <a:lstStyle/>
          <a:p>
            <a:endParaRPr lang="en-AU" sz="1800"/>
          </a:p>
        </p:txBody>
      </p:sp>
      <p:sp>
        <p:nvSpPr>
          <p:cNvPr id="23560" name="Line 6"/>
          <p:cNvSpPr>
            <a:spLocks noChangeShapeType="1"/>
          </p:cNvSpPr>
          <p:nvPr/>
        </p:nvSpPr>
        <p:spPr bwMode="auto">
          <a:xfrm>
            <a:off x="6368143" y="2177143"/>
            <a:ext cx="0" cy="2884714"/>
          </a:xfrm>
          <a:prstGeom prst="line">
            <a:avLst/>
          </a:prstGeom>
          <a:noFill/>
          <a:ln w="9525">
            <a:solidFill>
              <a:schemeClr val="tx1"/>
            </a:solidFill>
            <a:round/>
            <a:headEnd/>
            <a:tailEnd/>
          </a:ln>
        </p:spPr>
        <p:txBody>
          <a:bodyPr/>
          <a:lstStyle/>
          <a:p>
            <a:endParaRPr lang="en-AU" sz="1800"/>
          </a:p>
        </p:txBody>
      </p:sp>
      <p:sp>
        <p:nvSpPr>
          <p:cNvPr id="23561" name="Line 7"/>
          <p:cNvSpPr>
            <a:spLocks noChangeShapeType="1"/>
          </p:cNvSpPr>
          <p:nvPr/>
        </p:nvSpPr>
        <p:spPr bwMode="auto">
          <a:xfrm>
            <a:off x="7783286" y="2122714"/>
            <a:ext cx="0" cy="2884714"/>
          </a:xfrm>
          <a:prstGeom prst="line">
            <a:avLst/>
          </a:prstGeom>
          <a:noFill/>
          <a:ln w="9525">
            <a:solidFill>
              <a:schemeClr val="tx1"/>
            </a:solidFill>
            <a:round/>
            <a:headEnd/>
            <a:tailEnd/>
          </a:ln>
        </p:spPr>
        <p:txBody>
          <a:bodyPr/>
          <a:lstStyle/>
          <a:p>
            <a:endParaRPr lang="en-AU" sz="1800"/>
          </a:p>
        </p:txBody>
      </p:sp>
      <p:sp>
        <p:nvSpPr>
          <p:cNvPr id="23568" name="Rectangle 14"/>
          <p:cNvSpPr>
            <a:spLocks noChangeArrowheads="1"/>
          </p:cNvSpPr>
          <p:nvPr/>
        </p:nvSpPr>
        <p:spPr bwMode="auto">
          <a:xfrm>
            <a:off x="326571" y="2813269"/>
            <a:ext cx="653143" cy="1034143"/>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Story</a:t>
            </a:r>
          </a:p>
          <a:p>
            <a:pPr defTabSz="913837"/>
            <a:r>
              <a:rPr lang="en-US" sz="1800" dirty="0">
                <a:latin typeface="Calibri" pitchFamily="34" charset="0"/>
              </a:rPr>
              <a:t>Cards</a:t>
            </a:r>
          </a:p>
        </p:txBody>
      </p:sp>
      <p:sp>
        <p:nvSpPr>
          <p:cNvPr id="23569" name="Rectangle 15"/>
          <p:cNvSpPr>
            <a:spLocks noChangeArrowheads="1"/>
          </p:cNvSpPr>
          <p:nvPr/>
        </p:nvSpPr>
        <p:spPr bwMode="auto">
          <a:xfrm>
            <a:off x="1524000" y="2541126"/>
            <a:ext cx="1088571" cy="1102188"/>
          </a:xfrm>
          <a:prstGeom prst="rect">
            <a:avLst/>
          </a:prstGeom>
          <a:noFill/>
          <a:ln w="9525">
            <a:solidFill>
              <a:schemeClr val="tx1"/>
            </a:solidFill>
            <a:miter lim="800000"/>
            <a:headEnd/>
            <a:tailEnd/>
          </a:ln>
        </p:spPr>
        <p:txBody>
          <a:bodyPr wrap="none" anchor="ctr"/>
          <a:lstStyle/>
          <a:p>
            <a:pPr defTabSz="913837"/>
            <a:r>
              <a:rPr lang="en-US" sz="1800" dirty="0" smtClean="0">
                <a:latin typeface="Calibri" pitchFamily="34" charset="0"/>
              </a:rPr>
              <a:t>Prioritized </a:t>
            </a:r>
          </a:p>
          <a:p>
            <a:pPr defTabSz="913837"/>
            <a:r>
              <a:rPr lang="en-US" sz="1800" dirty="0" smtClean="0">
                <a:latin typeface="Calibri" pitchFamily="34" charset="0"/>
              </a:rPr>
              <a:t>Stories</a:t>
            </a:r>
            <a:endParaRPr lang="en-US" sz="1800" dirty="0">
              <a:latin typeface="Calibri" pitchFamily="34" charset="0"/>
            </a:endParaRPr>
          </a:p>
          <a:p>
            <a:pPr defTabSz="913837"/>
            <a:r>
              <a:rPr lang="en-US" sz="1800" dirty="0" smtClean="0">
                <a:latin typeface="Calibri" pitchFamily="34" charset="0"/>
              </a:rPr>
              <a:t>For </a:t>
            </a:r>
          </a:p>
          <a:p>
            <a:pPr defTabSz="913837"/>
            <a:r>
              <a:rPr lang="en-US" sz="1800" dirty="0" smtClean="0">
                <a:latin typeface="Calibri" pitchFamily="34" charset="0"/>
              </a:rPr>
              <a:t>iteration</a:t>
            </a:r>
            <a:endParaRPr lang="en-US" sz="1800" dirty="0">
              <a:latin typeface="Calibri" pitchFamily="34" charset="0"/>
            </a:endParaRPr>
          </a:p>
        </p:txBody>
      </p:sp>
      <p:sp>
        <p:nvSpPr>
          <p:cNvPr id="23570" name="Rectangle 16"/>
          <p:cNvSpPr>
            <a:spLocks noChangeArrowheads="1"/>
          </p:cNvSpPr>
          <p:nvPr/>
        </p:nvSpPr>
        <p:spPr bwMode="auto">
          <a:xfrm>
            <a:off x="2993571" y="2432269"/>
            <a:ext cx="1741714" cy="870857"/>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Pair </a:t>
            </a:r>
          </a:p>
          <a:p>
            <a:pPr defTabSz="913837"/>
            <a:r>
              <a:rPr lang="en-US" sz="1800" dirty="0">
                <a:latin typeface="Calibri" pitchFamily="34" charset="0"/>
              </a:rPr>
              <a:t>Programming</a:t>
            </a:r>
          </a:p>
        </p:txBody>
      </p:sp>
      <p:sp>
        <p:nvSpPr>
          <p:cNvPr id="23571" name="Rectangle 19"/>
          <p:cNvSpPr>
            <a:spLocks noChangeArrowheads="1"/>
          </p:cNvSpPr>
          <p:nvPr/>
        </p:nvSpPr>
        <p:spPr bwMode="auto">
          <a:xfrm>
            <a:off x="5116286" y="3357554"/>
            <a:ext cx="1088571" cy="925286"/>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Small </a:t>
            </a:r>
          </a:p>
          <a:p>
            <a:pPr defTabSz="913837"/>
            <a:r>
              <a:rPr lang="en-US" sz="1800" dirty="0">
                <a:latin typeface="Calibri" pitchFamily="34" charset="0"/>
              </a:rPr>
              <a:t>Release</a:t>
            </a:r>
          </a:p>
        </p:txBody>
      </p:sp>
      <p:sp>
        <p:nvSpPr>
          <p:cNvPr id="23572" name="Rectangle 20"/>
          <p:cNvSpPr>
            <a:spLocks noChangeArrowheads="1"/>
          </p:cNvSpPr>
          <p:nvPr/>
        </p:nvSpPr>
        <p:spPr bwMode="auto">
          <a:xfrm>
            <a:off x="6531429" y="2649983"/>
            <a:ext cx="1088571" cy="925286"/>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Updated</a:t>
            </a:r>
          </a:p>
          <a:p>
            <a:pPr defTabSz="913837"/>
            <a:r>
              <a:rPr lang="en-US" sz="1800" dirty="0">
                <a:latin typeface="Calibri" pitchFamily="34" charset="0"/>
              </a:rPr>
              <a:t>Release</a:t>
            </a:r>
          </a:p>
        </p:txBody>
      </p:sp>
      <p:sp>
        <p:nvSpPr>
          <p:cNvPr id="23573" name="Rectangle 21"/>
          <p:cNvSpPr>
            <a:spLocks noChangeArrowheads="1"/>
          </p:cNvSpPr>
          <p:nvPr/>
        </p:nvSpPr>
        <p:spPr bwMode="auto">
          <a:xfrm>
            <a:off x="7946572" y="2214554"/>
            <a:ext cx="1088571" cy="925286"/>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Final</a:t>
            </a:r>
          </a:p>
          <a:p>
            <a:pPr defTabSz="913837"/>
            <a:r>
              <a:rPr lang="en-US" sz="1800" dirty="0">
                <a:latin typeface="Calibri" pitchFamily="34" charset="0"/>
              </a:rPr>
              <a:t>Release</a:t>
            </a:r>
          </a:p>
        </p:txBody>
      </p:sp>
      <p:grpSp>
        <p:nvGrpSpPr>
          <p:cNvPr id="2" name="Group 33"/>
          <p:cNvGrpSpPr>
            <a:grpSpLocks/>
          </p:cNvGrpSpPr>
          <p:nvPr/>
        </p:nvGrpSpPr>
        <p:grpSpPr bwMode="auto">
          <a:xfrm>
            <a:off x="4463143" y="3303126"/>
            <a:ext cx="217714" cy="489857"/>
            <a:chOff x="3936" y="4128"/>
            <a:chExt cx="192" cy="576"/>
          </a:xfrm>
          <a:noFill/>
        </p:grpSpPr>
        <p:sp>
          <p:nvSpPr>
            <p:cNvPr id="23591" name="Line 24"/>
            <p:cNvSpPr>
              <a:spLocks noChangeShapeType="1"/>
            </p:cNvSpPr>
            <p:nvPr/>
          </p:nvSpPr>
          <p:spPr bwMode="auto">
            <a:xfrm flipH="1">
              <a:off x="3936" y="4704"/>
              <a:ext cx="192" cy="0"/>
            </a:xfrm>
            <a:prstGeom prst="line">
              <a:avLst/>
            </a:prstGeom>
            <a:grpFill/>
            <a:ln w="41275">
              <a:solidFill>
                <a:schemeClr val="tx1"/>
              </a:solidFill>
              <a:prstDash val="sysDot"/>
              <a:round/>
              <a:headEnd/>
              <a:tailEnd type="triangle" w="med" len="med"/>
            </a:ln>
          </p:spPr>
          <p:txBody>
            <a:bodyPr/>
            <a:lstStyle/>
            <a:p>
              <a:endParaRPr lang="en-AU" sz="1800"/>
            </a:p>
          </p:txBody>
        </p:sp>
        <p:sp>
          <p:nvSpPr>
            <p:cNvPr id="23592" name="Line 25"/>
            <p:cNvSpPr>
              <a:spLocks noChangeShapeType="1"/>
            </p:cNvSpPr>
            <p:nvPr/>
          </p:nvSpPr>
          <p:spPr bwMode="auto">
            <a:xfrm>
              <a:off x="4128" y="4128"/>
              <a:ext cx="0" cy="576"/>
            </a:xfrm>
            <a:prstGeom prst="line">
              <a:avLst/>
            </a:prstGeom>
            <a:grpFill/>
            <a:ln w="41275">
              <a:solidFill>
                <a:schemeClr val="tx1"/>
              </a:solidFill>
              <a:prstDash val="sysDot"/>
              <a:round/>
              <a:headEnd/>
              <a:tailEnd/>
            </a:ln>
          </p:spPr>
          <p:txBody>
            <a:bodyPr/>
            <a:lstStyle/>
            <a:p>
              <a:endParaRPr lang="en-AU" sz="1800"/>
            </a:p>
          </p:txBody>
        </p:sp>
      </p:grpSp>
      <p:grpSp>
        <p:nvGrpSpPr>
          <p:cNvPr id="3" name="Group 35"/>
          <p:cNvGrpSpPr>
            <a:grpSpLocks/>
          </p:cNvGrpSpPr>
          <p:nvPr/>
        </p:nvGrpSpPr>
        <p:grpSpPr bwMode="auto">
          <a:xfrm>
            <a:off x="3048000" y="3303126"/>
            <a:ext cx="217714" cy="489857"/>
            <a:chOff x="2688" y="4128"/>
            <a:chExt cx="192" cy="624"/>
          </a:xfrm>
          <a:noFill/>
        </p:grpSpPr>
        <p:sp>
          <p:nvSpPr>
            <p:cNvPr id="23589" name="Line 27"/>
            <p:cNvSpPr>
              <a:spLocks noChangeShapeType="1"/>
            </p:cNvSpPr>
            <p:nvPr/>
          </p:nvSpPr>
          <p:spPr bwMode="auto">
            <a:xfrm flipH="1">
              <a:off x="2688" y="4752"/>
              <a:ext cx="192" cy="0"/>
            </a:xfrm>
            <a:prstGeom prst="line">
              <a:avLst/>
            </a:prstGeom>
            <a:grpFill/>
            <a:ln w="41275">
              <a:solidFill>
                <a:schemeClr val="tx1"/>
              </a:solidFill>
              <a:prstDash val="sysDot"/>
              <a:round/>
              <a:headEnd/>
              <a:tailEnd/>
            </a:ln>
          </p:spPr>
          <p:txBody>
            <a:bodyPr/>
            <a:lstStyle/>
            <a:p>
              <a:endParaRPr lang="en-AU" sz="1800"/>
            </a:p>
          </p:txBody>
        </p:sp>
        <p:sp>
          <p:nvSpPr>
            <p:cNvPr id="23590" name="Line 28"/>
            <p:cNvSpPr>
              <a:spLocks noChangeShapeType="1"/>
            </p:cNvSpPr>
            <p:nvPr/>
          </p:nvSpPr>
          <p:spPr bwMode="auto">
            <a:xfrm flipV="1">
              <a:off x="2688" y="4128"/>
              <a:ext cx="0" cy="624"/>
            </a:xfrm>
            <a:prstGeom prst="line">
              <a:avLst/>
            </a:prstGeom>
            <a:grpFill/>
            <a:ln w="41275">
              <a:solidFill>
                <a:schemeClr val="tx1"/>
              </a:solidFill>
              <a:prstDash val="sysDot"/>
              <a:round/>
              <a:headEnd/>
              <a:tailEnd type="triangle" w="med" len="med"/>
            </a:ln>
          </p:spPr>
          <p:txBody>
            <a:bodyPr/>
            <a:lstStyle/>
            <a:p>
              <a:endParaRPr lang="en-AU" sz="1800"/>
            </a:p>
          </p:txBody>
        </p:sp>
      </p:grpSp>
      <p:sp>
        <p:nvSpPr>
          <p:cNvPr id="23576" name="AutoShape 46"/>
          <p:cNvSpPr>
            <a:spLocks noChangeArrowheads="1"/>
          </p:cNvSpPr>
          <p:nvPr/>
        </p:nvSpPr>
        <p:spPr bwMode="auto">
          <a:xfrm rot="10800000">
            <a:off x="108856" y="4626428"/>
            <a:ext cx="1088571" cy="1393371"/>
          </a:xfrm>
          <a:prstGeom prst="wedgeRectCallout">
            <a:avLst>
              <a:gd name="adj1" fmla="val -14583"/>
              <a:gd name="adj2" fmla="val 15412"/>
            </a:avLst>
          </a:prstGeom>
          <a:solidFill>
            <a:srgbClr val="FFFF99"/>
          </a:solidFill>
          <a:ln w="9525">
            <a:solidFill>
              <a:schemeClr val="tx1"/>
            </a:solidFill>
            <a:miter lim="800000"/>
            <a:headEnd/>
            <a:tailEnd/>
          </a:ln>
        </p:spPr>
        <p:txBody>
          <a:bodyPr rot="10800000"/>
          <a:lstStyle/>
          <a:p>
            <a:pPr defTabSz="913837"/>
            <a:r>
              <a:rPr lang="en-US" sz="1400" dirty="0">
                <a:latin typeface="Calibri" pitchFamily="34" charset="0"/>
              </a:rPr>
              <a:t>Interviews, </a:t>
            </a:r>
            <a:endParaRPr lang="en-US" sz="1400" dirty="0" smtClean="0">
              <a:latin typeface="Calibri" pitchFamily="34" charset="0"/>
            </a:endParaRPr>
          </a:p>
          <a:p>
            <a:pPr defTabSz="913837"/>
            <a:r>
              <a:rPr lang="en-US" sz="1400" dirty="0" smtClean="0">
                <a:latin typeface="Calibri" pitchFamily="34" charset="0"/>
              </a:rPr>
              <a:t>Walkthroughs; </a:t>
            </a:r>
          </a:p>
          <a:p>
            <a:pPr defTabSz="913837"/>
            <a:r>
              <a:rPr lang="en-US" sz="1400" dirty="0" smtClean="0">
                <a:latin typeface="Calibri" pitchFamily="34" charset="0"/>
              </a:rPr>
              <a:t>Semantics;</a:t>
            </a:r>
          </a:p>
          <a:p>
            <a:pPr defTabSz="913837"/>
            <a:endParaRPr lang="en-US" sz="1400" dirty="0">
              <a:latin typeface="Calibri" pitchFamily="34" charset="0"/>
            </a:endParaRPr>
          </a:p>
        </p:txBody>
      </p:sp>
      <p:sp>
        <p:nvSpPr>
          <p:cNvPr id="23577" name="AutoShape 48"/>
          <p:cNvSpPr>
            <a:spLocks noChangeArrowheads="1"/>
          </p:cNvSpPr>
          <p:nvPr/>
        </p:nvSpPr>
        <p:spPr bwMode="auto">
          <a:xfrm rot="10800000">
            <a:off x="1421957" y="4571998"/>
            <a:ext cx="1292654" cy="1579153"/>
          </a:xfrm>
          <a:prstGeom prst="wedgeRectCallout">
            <a:avLst>
              <a:gd name="adj1" fmla="val -7606"/>
              <a:gd name="adj2" fmla="val 21074"/>
            </a:avLst>
          </a:prstGeom>
          <a:solidFill>
            <a:srgbClr val="FFFF99"/>
          </a:solidFill>
          <a:ln w="9525">
            <a:solidFill>
              <a:schemeClr val="tx1"/>
            </a:solidFill>
            <a:miter lim="800000"/>
            <a:headEnd/>
            <a:tailEnd/>
          </a:ln>
        </p:spPr>
        <p:txBody>
          <a:bodyPr rot="10800000"/>
          <a:lstStyle/>
          <a:p>
            <a:pPr defTabSz="913837"/>
            <a:r>
              <a:rPr lang="en-US" sz="1400" dirty="0">
                <a:latin typeface="Calibri" pitchFamily="34" charset="0"/>
              </a:rPr>
              <a:t>Feasibility Study </a:t>
            </a:r>
            <a:r>
              <a:rPr lang="en-US" sz="1400" dirty="0" smtClean="0">
                <a:latin typeface="Calibri" pitchFamily="34" charset="0"/>
              </a:rPr>
              <a:t>Estimation, Workshops;</a:t>
            </a:r>
          </a:p>
          <a:p>
            <a:pPr defTabSz="913837"/>
            <a:r>
              <a:rPr lang="en-US" sz="1400" dirty="0" smtClean="0">
                <a:latin typeface="Calibri" pitchFamily="34" charset="0"/>
              </a:rPr>
              <a:t>Interviews;</a:t>
            </a:r>
          </a:p>
          <a:p>
            <a:pPr defTabSz="913837"/>
            <a:r>
              <a:rPr lang="en-US" sz="1400" dirty="0" smtClean="0">
                <a:latin typeface="Calibri" pitchFamily="34" charset="0"/>
              </a:rPr>
              <a:t>Reviews </a:t>
            </a:r>
            <a:endParaRPr lang="en-US" sz="1400" dirty="0">
              <a:latin typeface="Calibri" pitchFamily="34" charset="0"/>
            </a:endParaRPr>
          </a:p>
        </p:txBody>
      </p:sp>
      <p:sp>
        <p:nvSpPr>
          <p:cNvPr id="23578" name="AutoShape 49"/>
          <p:cNvSpPr>
            <a:spLocks noChangeArrowheads="1"/>
          </p:cNvSpPr>
          <p:nvPr/>
        </p:nvSpPr>
        <p:spPr bwMode="auto">
          <a:xfrm rot="10800000">
            <a:off x="2993570" y="4571999"/>
            <a:ext cx="1796143" cy="2229393"/>
          </a:xfrm>
          <a:prstGeom prst="wedgeRectCallout">
            <a:avLst>
              <a:gd name="adj1" fmla="val -634"/>
              <a:gd name="adj2" fmla="val -15977"/>
            </a:avLst>
          </a:prstGeom>
          <a:solidFill>
            <a:srgbClr val="FFFF99"/>
          </a:solidFill>
          <a:ln w="9525">
            <a:solidFill>
              <a:schemeClr val="tx1"/>
            </a:solidFill>
            <a:miter lim="800000"/>
            <a:headEnd/>
            <a:tailEnd/>
          </a:ln>
        </p:spPr>
        <p:txBody>
          <a:bodyPr rot="10800000"/>
          <a:lstStyle/>
          <a:p>
            <a:pPr defTabSz="913837"/>
            <a:r>
              <a:rPr lang="en-US" sz="1400" dirty="0" smtClean="0">
                <a:latin typeface="Calibri" pitchFamily="34" charset="0"/>
              </a:rPr>
              <a:t>Test Harnesses; </a:t>
            </a:r>
            <a:r>
              <a:rPr lang="en-US" sz="1400" dirty="0" err="1" smtClean="0">
                <a:latin typeface="Calibri" pitchFamily="34" charset="0"/>
              </a:rPr>
              <a:t>Standups</a:t>
            </a:r>
            <a:r>
              <a:rPr lang="en-US" sz="1400" dirty="0" smtClean="0">
                <a:latin typeface="Calibri" pitchFamily="34" charset="0"/>
              </a:rPr>
              <a:t>; Checklists; Simulation;  </a:t>
            </a:r>
            <a:r>
              <a:rPr lang="en-US" sz="1400" dirty="0">
                <a:latin typeface="Calibri" pitchFamily="34" charset="0"/>
              </a:rPr>
              <a:t>Analysis, Walkthroughs </a:t>
            </a:r>
            <a:r>
              <a:rPr lang="en-US" sz="1400" dirty="0" smtClean="0">
                <a:latin typeface="Calibri" pitchFamily="34" charset="0"/>
              </a:rPr>
              <a:t>and Inspections (</a:t>
            </a:r>
            <a:r>
              <a:rPr lang="en-US" sz="1400" dirty="0" err="1" smtClean="0">
                <a:latin typeface="Calibri" pitchFamily="34" charset="0"/>
              </a:rPr>
              <a:t>Req</a:t>
            </a:r>
            <a:r>
              <a:rPr lang="en-US" sz="1400" dirty="0">
                <a:latin typeface="Calibri" pitchFamily="34" charset="0"/>
              </a:rPr>
              <a:t>, Design, Code), </a:t>
            </a:r>
            <a:r>
              <a:rPr lang="en-US" sz="1400" dirty="0" smtClean="0">
                <a:latin typeface="Calibri" pitchFamily="34" charset="0"/>
              </a:rPr>
              <a:t>Testing; Test </a:t>
            </a:r>
            <a:r>
              <a:rPr lang="en-US" sz="1400" dirty="0">
                <a:latin typeface="Calibri" pitchFamily="34" charset="0"/>
              </a:rPr>
              <a:t>Evaluation</a:t>
            </a:r>
          </a:p>
        </p:txBody>
      </p:sp>
      <p:sp>
        <p:nvSpPr>
          <p:cNvPr id="23579" name="Rectangle 18"/>
          <p:cNvSpPr>
            <a:spLocks noChangeArrowheads="1"/>
          </p:cNvSpPr>
          <p:nvPr/>
        </p:nvSpPr>
        <p:spPr bwMode="auto">
          <a:xfrm>
            <a:off x="3265714" y="3520840"/>
            <a:ext cx="1197429" cy="598714"/>
          </a:xfrm>
          <a:prstGeom prst="rect">
            <a:avLst/>
          </a:prstGeom>
          <a:noFill/>
          <a:ln w="9525">
            <a:solidFill>
              <a:schemeClr val="tx1"/>
            </a:solidFill>
            <a:miter lim="800000"/>
            <a:headEnd/>
            <a:tailEnd/>
          </a:ln>
        </p:spPr>
        <p:txBody>
          <a:bodyPr wrap="none" anchor="ctr"/>
          <a:lstStyle/>
          <a:p>
            <a:pPr defTabSz="913837"/>
            <a:r>
              <a:rPr lang="en-US" sz="1800" dirty="0">
                <a:latin typeface="Calibri" pitchFamily="34" charset="0"/>
              </a:rPr>
              <a:t>Integration</a:t>
            </a:r>
          </a:p>
          <a:p>
            <a:pPr defTabSz="913837"/>
            <a:r>
              <a:rPr lang="en-US" sz="1800" dirty="0">
                <a:latin typeface="Calibri" pitchFamily="34" charset="0"/>
              </a:rPr>
              <a:t>Testing</a:t>
            </a:r>
          </a:p>
        </p:txBody>
      </p:sp>
      <p:sp>
        <p:nvSpPr>
          <p:cNvPr id="23580" name="AutoShape 50"/>
          <p:cNvSpPr>
            <a:spLocks noChangeArrowheads="1"/>
          </p:cNvSpPr>
          <p:nvPr/>
        </p:nvSpPr>
        <p:spPr bwMode="auto">
          <a:xfrm rot="10800000">
            <a:off x="5116285" y="4626428"/>
            <a:ext cx="1088571" cy="1579153"/>
          </a:xfrm>
          <a:prstGeom prst="wedgeRectCallout">
            <a:avLst>
              <a:gd name="adj1" fmla="val 6042"/>
              <a:gd name="adj2" fmla="val 22912"/>
            </a:avLst>
          </a:prstGeom>
          <a:solidFill>
            <a:srgbClr val="FFFF99"/>
          </a:solidFill>
          <a:ln w="9525">
            <a:solidFill>
              <a:schemeClr val="tx1"/>
            </a:solidFill>
            <a:miter lim="800000"/>
            <a:headEnd/>
            <a:tailEnd/>
          </a:ln>
        </p:spPr>
        <p:txBody>
          <a:bodyPr rot="10800000"/>
          <a:lstStyle/>
          <a:p>
            <a:pPr defTabSz="913837"/>
            <a:r>
              <a:rPr lang="en-US" sz="1400" dirty="0">
                <a:latin typeface="Calibri" pitchFamily="34" charset="0"/>
              </a:rPr>
              <a:t>Audits, Reviews </a:t>
            </a:r>
            <a:r>
              <a:rPr lang="en-US" sz="1400" dirty="0" smtClean="0">
                <a:latin typeface="Calibri" pitchFamily="34" charset="0"/>
              </a:rPr>
              <a:t>;</a:t>
            </a:r>
          </a:p>
          <a:p>
            <a:pPr defTabSz="913837"/>
            <a:r>
              <a:rPr lang="en-US" sz="1400" dirty="0" smtClean="0">
                <a:latin typeface="Calibri" pitchFamily="34" charset="0"/>
              </a:rPr>
              <a:t>Showcases;</a:t>
            </a:r>
          </a:p>
          <a:p>
            <a:pPr defTabSz="913837"/>
            <a:r>
              <a:rPr lang="en-US" sz="1400" dirty="0" smtClean="0">
                <a:latin typeface="Calibri" pitchFamily="34" charset="0"/>
              </a:rPr>
              <a:t>Interviews; </a:t>
            </a:r>
          </a:p>
          <a:p>
            <a:pPr defTabSz="913837"/>
            <a:r>
              <a:rPr lang="en-US" sz="1400" dirty="0" smtClean="0">
                <a:latin typeface="Calibri" pitchFamily="34" charset="0"/>
              </a:rPr>
              <a:t>Testing; </a:t>
            </a:r>
            <a:endParaRPr lang="en-US" sz="1400" dirty="0">
              <a:latin typeface="Calibri" pitchFamily="34" charset="0"/>
            </a:endParaRPr>
          </a:p>
        </p:txBody>
      </p:sp>
      <p:sp>
        <p:nvSpPr>
          <p:cNvPr id="23581" name="AutoShape 51"/>
          <p:cNvSpPr>
            <a:spLocks noChangeArrowheads="1"/>
          </p:cNvSpPr>
          <p:nvPr/>
        </p:nvSpPr>
        <p:spPr bwMode="auto">
          <a:xfrm rot="10800000">
            <a:off x="6531427" y="4626428"/>
            <a:ext cx="1088571" cy="1374339"/>
          </a:xfrm>
          <a:prstGeom prst="wedgeRectCallout">
            <a:avLst>
              <a:gd name="adj1" fmla="val -4588"/>
              <a:gd name="adj2" fmla="val 3787"/>
            </a:avLst>
          </a:prstGeom>
          <a:solidFill>
            <a:srgbClr val="FFFF99"/>
          </a:solidFill>
          <a:ln w="9525">
            <a:solidFill>
              <a:schemeClr val="tx1"/>
            </a:solidFill>
            <a:miter lim="800000"/>
            <a:headEnd/>
            <a:tailEnd/>
          </a:ln>
        </p:spPr>
        <p:txBody>
          <a:bodyPr rot="10800000"/>
          <a:lstStyle/>
          <a:p>
            <a:pPr defTabSz="913837"/>
            <a:r>
              <a:rPr lang="en-US" sz="1400" dirty="0">
                <a:latin typeface="Calibri" pitchFamily="34" charset="0"/>
              </a:rPr>
              <a:t>Audits, Walkthroughs and </a:t>
            </a:r>
            <a:r>
              <a:rPr lang="en-US" sz="1400" dirty="0" smtClean="0">
                <a:latin typeface="Calibri" pitchFamily="34" charset="0"/>
              </a:rPr>
              <a:t>Reviews</a:t>
            </a:r>
          </a:p>
          <a:p>
            <a:pPr defTabSz="913837"/>
            <a:r>
              <a:rPr lang="en-US" sz="1400" dirty="0" smtClean="0">
                <a:latin typeface="Calibri" pitchFamily="34" charset="0"/>
              </a:rPr>
              <a:t>Acceptance</a:t>
            </a:r>
          </a:p>
          <a:p>
            <a:pPr defTabSz="913837"/>
            <a:r>
              <a:rPr lang="en-US" sz="1400" dirty="0" smtClean="0">
                <a:latin typeface="Calibri" pitchFamily="34" charset="0"/>
              </a:rPr>
              <a:t>Testing</a:t>
            </a:r>
            <a:endParaRPr lang="en-US" sz="1400" dirty="0">
              <a:latin typeface="Calibri" pitchFamily="34" charset="0"/>
            </a:endParaRPr>
          </a:p>
        </p:txBody>
      </p:sp>
      <p:sp>
        <p:nvSpPr>
          <p:cNvPr id="23582" name="Line 52"/>
          <p:cNvSpPr>
            <a:spLocks noChangeShapeType="1"/>
          </p:cNvSpPr>
          <p:nvPr/>
        </p:nvSpPr>
        <p:spPr bwMode="auto">
          <a:xfrm>
            <a:off x="424543" y="4261069"/>
            <a:ext cx="8109857" cy="0"/>
          </a:xfrm>
          <a:prstGeom prst="line">
            <a:avLst/>
          </a:prstGeom>
          <a:noFill/>
          <a:ln w="38100">
            <a:solidFill>
              <a:schemeClr val="tx1"/>
            </a:solidFill>
            <a:prstDash val="dash"/>
            <a:round/>
            <a:headEnd/>
            <a:tailEnd/>
          </a:ln>
        </p:spPr>
        <p:txBody>
          <a:bodyPr/>
          <a:lstStyle/>
          <a:p>
            <a:endParaRPr lang="en-AU" sz="1800"/>
          </a:p>
        </p:txBody>
      </p:sp>
      <p:sp>
        <p:nvSpPr>
          <p:cNvPr id="23584" name="AutoShape 54"/>
          <p:cNvSpPr>
            <a:spLocks noChangeArrowheads="1"/>
          </p:cNvSpPr>
          <p:nvPr/>
        </p:nvSpPr>
        <p:spPr bwMode="auto">
          <a:xfrm>
            <a:off x="979714" y="2922126"/>
            <a:ext cx="544286" cy="272143"/>
          </a:xfrm>
          <a:prstGeom prst="rightArrow">
            <a:avLst>
              <a:gd name="adj1" fmla="val 50000"/>
              <a:gd name="adj2" fmla="val 50000"/>
            </a:avLst>
          </a:prstGeom>
          <a:noFill/>
          <a:ln w="9525">
            <a:solidFill>
              <a:schemeClr val="tx1"/>
            </a:solidFill>
            <a:miter lim="800000"/>
            <a:headEnd/>
            <a:tailEnd/>
          </a:ln>
        </p:spPr>
        <p:txBody>
          <a:bodyPr wrap="none" anchor="ctr"/>
          <a:lstStyle/>
          <a:p>
            <a:endParaRPr lang="en-AU" sz="1800"/>
          </a:p>
        </p:txBody>
      </p:sp>
      <p:sp>
        <p:nvSpPr>
          <p:cNvPr id="23585" name="AutoShape 57"/>
          <p:cNvSpPr>
            <a:spLocks noChangeArrowheads="1"/>
          </p:cNvSpPr>
          <p:nvPr/>
        </p:nvSpPr>
        <p:spPr bwMode="auto">
          <a:xfrm>
            <a:off x="5878286" y="2922126"/>
            <a:ext cx="653143" cy="435429"/>
          </a:xfrm>
          <a:custGeom>
            <a:avLst/>
            <a:gdLst>
              <a:gd name="T0" fmla="*/ 403 w 21600"/>
              <a:gd name="T1" fmla="*/ 0 h 21600"/>
              <a:gd name="T2" fmla="*/ 403 w 21600"/>
              <a:gd name="T3" fmla="*/ 216 h 21600"/>
              <a:gd name="T4" fmla="*/ 86 w 21600"/>
              <a:gd name="T5" fmla="*/ 384 h 21600"/>
              <a:gd name="T6" fmla="*/ 576 w 21600"/>
              <a:gd name="T7" fmla="*/ 108 h 21600"/>
              <a:gd name="T8" fmla="*/ 17694720 60000 65536"/>
              <a:gd name="T9" fmla="*/ 5898240 60000 65536"/>
              <a:gd name="T10" fmla="*/ 5898240 60000 65536"/>
              <a:gd name="T11" fmla="*/ 0 60000 65536"/>
              <a:gd name="T12" fmla="*/ 12413 w 21600"/>
              <a:gd name="T13" fmla="*/ 2925 h 21600"/>
              <a:gd name="T14" fmla="*/ 18225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wrap="none" anchor="ctr"/>
          <a:lstStyle/>
          <a:p>
            <a:endParaRPr lang="en-AU" sz="1800"/>
          </a:p>
        </p:txBody>
      </p:sp>
      <p:sp>
        <p:nvSpPr>
          <p:cNvPr id="23586" name="AutoShape 58"/>
          <p:cNvSpPr>
            <a:spLocks noChangeArrowheads="1"/>
          </p:cNvSpPr>
          <p:nvPr/>
        </p:nvSpPr>
        <p:spPr bwMode="auto">
          <a:xfrm>
            <a:off x="7293429" y="2214554"/>
            <a:ext cx="653143" cy="435429"/>
          </a:xfrm>
          <a:custGeom>
            <a:avLst/>
            <a:gdLst>
              <a:gd name="T0" fmla="*/ 403 w 21600"/>
              <a:gd name="T1" fmla="*/ 0 h 21600"/>
              <a:gd name="T2" fmla="*/ 403 w 21600"/>
              <a:gd name="T3" fmla="*/ 216 h 21600"/>
              <a:gd name="T4" fmla="*/ 86 w 21600"/>
              <a:gd name="T5" fmla="*/ 384 h 21600"/>
              <a:gd name="T6" fmla="*/ 576 w 21600"/>
              <a:gd name="T7" fmla="*/ 108 h 21600"/>
              <a:gd name="T8" fmla="*/ 17694720 60000 65536"/>
              <a:gd name="T9" fmla="*/ 5898240 60000 65536"/>
              <a:gd name="T10" fmla="*/ 5898240 60000 65536"/>
              <a:gd name="T11" fmla="*/ 0 60000 65536"/>
              <a:gd name="T12" fmla="*/ 12413 w 21600"/>
              <a:gd name="T13" fmla="*/ 2925 h 21600"/>
              <a:gd name="T14" fmla="*/ 18225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p:spPr>
        <p:txBody>
          <a:bodyPr wrap="none" anchor="ctr"/>
          <a:lstStyle/>
          <a:p>
            <a:endParaRPr lang="en-AU" sz="1800"/>
          </a:p>
        </p:txBody>
      </p:sp>
      <p:sp>
        <p:nvSpPr>
          <p:cNvPr id="23587" name="AutoShape 59"/>
          <p:cNvSpPr>
            <a:spLocks noChangeArrowheads="1"/>
          </p:cNvSpPr>
          <p:nvPr/>
        </p:nvSpPr>
        <p:spPr bwMode="auto">
          <a:xfrm>
            <a:off x="4463143" y="3847411"/>
            <a:ext cx="653143" cy="272143"/>
          </a:xfrm>
          <a:prstGeom prst="rightArrow">
            <a:avLst>
              <a:gd name="adj1" fmla="val 50000"/>
              <a:gd name="adj2" fmla="val 60000"/>
            </a:avLst>
          </a:prstGeom>
          <a:noFill/>
          <a:ln w="9525">
            <a:solidFill>
              <a:schemeClr val="tx1"/>
            </a:solidFill>
            <a:miter lim="800000"/>
            <a:headEnd/>
            <a:tailEnd/>
          </a:ln>
        </p:spPr>
        <p:txBody>
          <a:bodyPr wrap="none" anchor="ctr"/>
          <a:lstStyle/>
          <a:p>
            <a:endParaRPr lang="en-AU" sz="1800"/>
          </a:p>
        </p:txBody>
      </p:sp>
      <p:sp>
        <p:nvSpPr>
          <p:cNvPr id="23588" name="AutoShape 55"/>
          <p:cNvSpPr>
            <a:spLocks noChangeArrowheads="1"/>
          </p:cNvSpPr>
          <p:nvPr/>
        </p:nvSpPr>
        <p:spPr bwMode="auto">
          <a:xfrm>
            <a:off x="2612571" y="2704411"/>
            <a:ext cx="381000" cy="217714"/>
          </a:xfrm>
          <a:prstGeom prst="rightArrow">
            <a:avLst>
              <a:gd name="adj1" fmla="val 50000"/>
              <a:gd name="adj2" fmla="val 43750"/>
            </a:avLst>
          </a:prstGeom>
          <a:noFill/>
          <a:ln w="9525">
            <a:solidFill>
              <a:schemeClr val="tx1"/>
            </a:solidFill>
            <a:miter lim="800000"/>
            <a:headEnd/>
            <a:tailEnd/>
          </a:ln>
        </p:spPr>
        <p:txBody>
          <a:bodyPr wrap="none" anchor="ctr"/>
          <a:lstStyle/>
          <a:p>
            <a:endParaRPr lang="en-AU" sz="1800"/>
          </a:p>
        </p:txBody>
      </p:sp>
      <p:sp>
        <p:nvSpPr>
          <p:cNvPr id="39" name="Line 52"/>
          <p:cNvSpPr>
            <a:spLocks noChangeShapeType="1"/>
          </p:cNvSpPr>
          <p:nvPr/>
        </p:nvSpPr>
        <p:spPr bwMode="auto">
          <a:xfrm>
            <a:off x="381000" y="2214554"/>
            <a:ext cx="8109857" cy="0"/>
          </a:xfrm>
          <a:prstGeom prst="line">
            <a:avLst/>
          </a:prstGeom>
          <a:noFill/>
          <a:ln w="38100">
            <a:solidFill>
              <a:schemeClr val="tx1"/>
            </a:solidFill>
            <a:prstDash val="dash"/>
            <a:round/>
            <a:headEnd/>
            <a:tailEnd/>
          </a:ln>
        </p:spPr>
        <p:txBody>
          <a:bodyPr/>
          <a:lstStyle/>
          <a:p>
            <a:endParaRPr lang="en-AU" sz="1800"/>
          </a:p>
        </p:txBody>
      </p:sp>
      <p:sp>
        <p:nvSpPr>
          <p:cNvPr id="41" name="Slide Number Placeholder 40"/>
          <p:cNvSpPr>
            <a:spLocks noGrp="1"/>
          </p:cNvSpPr>
          <p:nvPr>
            <p:ph type="sldNum" sz="quarter" idx="4294967295"/>
          </p:nvPr>
        </p:nvSpPr>
        <p:spPr>
          <a:xfrm>
            <a:off x="8458200" y="6400800"/>
            <a:ext cx="609600" cy="381000"/>
          </a:xfrm>
          <a:prstGeom prst="rect">
            <a:avLst/>
          </a:prstGeom>
        </p:spPr>
        <p:txBody>
          <a:bodyPr/>
          <a:lstStyle/>
          <a:p>
            <a:fld id="{26828FD9-B798-4B01-AB6D-AFCC4C4A0924}" type="slidenum">
              <a:rPr lang="en-US" smtClean="0"/>
              <a:pPr/>
              <a:t>12</a:t>
            </a:fld>
            <a:endParaRPr lang="en-US"/>
          </a:p>
        </p:txBody>
      </p:sp>
      <p:sp>
        <p:nvSpPr>
          <p:cNvPr id="46" name="Text Box 31"/>
          <p:cNvSpPr txBox="1">
            <a:spLocks noChangeArrowheads="1"/>
          </p:cNvSpPr>
          <p:nvPr/>
        </p:nvSpPr>
        <p:spPr bwMode="auto">
          <a:xfrm>
            <a:off x="4214810" y="1214422"/>
            <a:ext cx="756938" cy="230832"/>
          </a:xfrm>
          <a:prstGeom prst="rect">
            <a:avLst/>
          </a:prstGeom>
          <a:noFill/>
          <a:ln w="9525">
            <a:noFill/>
            <a:miter lim="800000"/>
            <a:headEnd/>
            <a:tailEnd/>
          </a:ln>
          <a:effectLst/>
        </p:spPr>
        <p:txBody>
          <a:bodyPr wrap="none">
            <a:spAutoFit/>
          </a:bodyPr>
          <a:lstStyle/>
          <a:p>
            <a:pPr defTabSz="957263"/>
            <a:r>
              <a:rPr lang="en-AU" sz="900" i="0" dirty="0" smtClean="0"/>
              <a:t>Iteration</a:t>
            </a:r>
            <a:endParaRPr lang="en-AU" sz="900" i="0" dirty="0"/>
          </a:p>
        </p:txBody>
      </p:sp>
      <p:sp>
        <p:nvSpPr>
          <p:cNvPr id="47" name="Text Box 31"/>
          <p:cNvSpPr txBox="1">
            <a:spLocks noChangeArrowheads="1"/>
          </p:cNvSpPr>
          <p:nvPr/>
        </p:nvSpPr>
        <p:spPr bwMode="auto">
          <a:xfrm>
            <a:off x="-32" y="2278227"/>
            <a:ext cx="787396" cy="369332"/>
          </a:xfrm>
          <a:prstGeom prst="rect">
            <a:avLst/>
          </a:prstGeom>
          <a:noFill/>
          <a:ln w="9525">
            <a:noFill/>
            <a:miter lim="800000"/>
            <a:headEnd/>
            <a:tailEnd/>
          </a:ln>
          <a:effectLst/>
        </p:spPr>
        <p:txBody>
          <a:bodyPr wrap="none">
            <a:spAutoFit/>
          </a:bodyPr>
          <a:lstStyle/>
          <a:p>
            <a:pPr defTabSz="957263"/>
            <a:r>
              <a:rPr lang="en-AU" sz="900" i="0" dirty="0" smtClean="0"/>
              <a:t>An XP</a:t>
            </a:r>
          </a:p>
          <a:p>
            <a:pPr defTabSz="957263"/>
            <a:r>
              <a:rPr lang="en-AU" sz="900" dirty="0" smtClean="0"/>
              <a:t>Lifecycle</a:t>
            </a:r>
            <a:endParaRPr lang="en-AU" sz="900" i="0" dirty="0"/>
          </a:p>
        </p:txBody>
      </p:sp>
      <p:sp>
        <p:nvSpPr>
          <p:cNvPr id="48" name="Text Box 31"/>
          <p:cNvSpPr txBox="1">
            <a:spLocks noChangeArrowheads="1"/>
          </p:cNvSpPr>
          <p:nvPr/>
        </p:nvSpPr>
        <p:spPr bwMode="auto">
          <a:xfrm>
            <a:off x="-32" y="4286256"/>
            <a:ext cx="1184941" cy="230832"/>
          </a:xfrm>
          <a:prstGeom prst="rect">
            <a:avLst/>
          </a:prstGeom>
          <a:noFill/>
          <a:ln w="9525">
            <a:noFill/>
            <a:miter lim="800000"/>
            <a:headEnd/>
            <a:tailEnd/>
          </a:ln>
          <a:effectLst/>
        </p:spPr>
        <p:txBody>
          <a:bodyPr wrap="none">
            <a:spAutoFit/>
          </a:bodyPr>
          <a:lstStyle/>
          <a:p>
            <a:pPr defTabSz="957263"/>
            <a:r>
              <a:rPr lang="en-AU" sz="900" i="0" dirty="0" smtClean="0"/>
              <a:t>V&amp;V Techniques</a:t>
            </a:r>
            <a:endParaRPr lang="en-AU" sz="900" i="0" dirty="0"/>
          </a:p>
        </p:txBody>
      </p:sp>
      <p:grpSp>
        <p:nvGrpSpPr>
          <p:cNvPr id="40" name="Group 1047"/>
          <p:cNvGrpSpPr>
            <a:grpSpLocks/>
          </p:cNvGrpSpPr>
          <p:nvPr/>
        </p:nvGrpSpPr>
        <p:grpSpPr bwMode="auto">
          <a:xfrm>
            <a:off x="3643306" y="642918"/>
            <a:ext cx="1847862" cy="1262026"/>
            <a:chOff x="240" y="3120"/>
            <a:chExt cx="576" cy="576"/>
          </a:xfrm>
        </p:grpSpPr>
        <p:sp>
          <p:nvSpPr>
            <p:cNvPr id="42" name="AutoShape 1048"/>
            <p:cNvSpPr>
              <a:spLocks noChangeArrowheads="1"/>
            </p:cNvSpPr>
            <p:nvPr/>
          </p:nvSpPr>
          <p:spPr bwMode="auto">
            <a:xfrm>
              <a:off x="240" y="312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CC"/>
            </a:solidFill>
            <a:ln w="9525">
              <a:solidFill>
                <a:srgbClr val="990033"/>
              </a:solidFill>
              <a:round/>
              <a:headEnd/>
              <a:tailEnd/>
            </a:ln>
          </p:spPr>
          <p:txBody>
            <a:bodyPr wrap="none" anchor="ctr"/>
            <a:lstStyle/>
            <a:p>
              <a:pPr algn="ctr" eaLnBrk="0" hangingPunct="0"/>
              <a:endParaRPr lang="en-AU" altLang="en-US" b="1">
                <a:solidFill>
                  <a:srgbClr val="333399"/>
                </a:solidFill>
              </a:endParaRPr>
            </a:p>
          </p:txBody>
        </p:sp>
        <p:sp>
          <p:nvSpPr>
            <p:cNvPr id="44" name="Freeform 1049"/>
            <p:cNvSpPr>
              <a:spLocks/>
            </p:cNvSpPr>
            <p:nvPr/>
          </p:nvSpPr>
          <p:spPr bwMode="auto">
            <a:xfrm>
              <a:off x="528" y="3120"/>
              <a:ext cx="66" cy="144"/>
            </a:xfrm>
            <a:custGeom>
              <a:avLst/>
              <a:gdLst>
                <a:gd name="T0" fmla="*/ 0 w 66"/>
                <a:gd name="T1" fmla="*/ 0 h 144"/>
                <a:gd name="T2" fmla="*/ 66 w 66"/>
                <a:gd name="T3" fmla="*/ 75 h 144"/>
                <a:gd name="T4" fmla="*/ 1 w 66"/>
                <a:gd name="T5" fmla="*/ 144 h 144"/>
                <a:gd name="T6" fmla="*/ 0 60000 65536"/>
                <a:gd name="T7" fmla="*/ 0 60000 65536"/>
                <a:gd name="T8" fmla="*/ 0 60000 65536"/>
                <a:gd name="T9" fmla="*/ 0 w 66"/>
                <a:gd name="T10" fmla="*/ 0 h 144"/>
                <a:gd name="T11" fmla="*/ 66 w 66"/>
                <a:gd name="T12" fmla="*/ 144 h 144"/>
              </a:gdLst>
              <a:ahLst/>
              <a:cxnLst>
                <a:cxn ang="T6">
                  <a:pos x="T0" y="T1"/>
                </a:cxn>
                <a:cxn ang="T7">
                  <a:pos x="T2" y="T3"/>
                </a:cxn>
                <a:cxn ang="T8">
                  <a:pos x="T4" y="T5"/>
                </a:cxn>
              </a:cxnLst>
              <a:rect l="T9" t="T10" r="T11" b="T12"/>
              <a:pathLst>
                <a:path w="66" h="144">
                  <a:moveTo>
                    <a:pt x="0" y="0"/>
                  </a:moveTo>
                  <a:lnTo>
                    <a:pt x="66" y="75"/>
                  </a:lnTo>
                  <a:lnTo>
                    <a:pt x="1" y="144"/>
                  </a:lnTo>
                </a:path>
              </a:pathLst>
            </a:custGeom>
            <a:noFill/>
            <a:ln w="9525">
              <a:solidFill>
                <a:srgbClr val="990033"/>
              </a:solidFill>
              <a:round/>
              <a:headEnd/>
              <a:tailEnd/>
            </a:ln>
          </p:spPr>
          <p:txBody>
            <a:bodyPr/>
            <a:lstStyle/>
            <a:p>
              <a:endParaRPr lang="en-US" sz="1200"/>
            </a:p>
          </p:txBody>
        </p:sp>
        <p:sp>
          <p:nvSpPr>
            <p:cNvPr id="49" name="Freeform 1050"/>
            <p:cNvSpPr>
              <a:spLocks/>
            </p:cNvSpPr>
            <p:nvPr/>
          </p:nvSpPr>
          <p:spPr bwMode="auto">
            <a:xfrm>
              <a:off x="468" y="3552"/>
              <a:ext cx="61" cy="144"/>
            </a:xfrm>
            <a:custGeom>
              <a:avLst/>
              <a:gdLst>
                <a:gd name="T0" fmla="*/ 60 w 61"/>
                <a:gd name="T1" fmla="*/ 0 h 144"/>
                <a:gd name="T2" fmla="*/ 0 w 61"/>
                <a:gd name="T3" fmla="*/ 69 h 144"/>
                <a:gd name="T4" fmla="*/ 61 w 61"/>
                <a:gd name="T5" fmla="*/ 144 h 144"/>
                <a:gd name="T6" fmla="*/ 0 60000 65536"/>
                <a:gd name="T7" fmla="*/ 0 60000 65536"/>
                <a:gd name="T8" fmla="*/ 0 60000 65536"/>
                <a:gd name="T9" fmla="*/ 0 w 61"/>
                <a:gd name="T10" fmla="*/ 0 h 144"/>
                <a:gd name="T11" fmla="*/ 61 w 61"/>
                <a:gd name="T12" fmla="*/ 144 h 144"/>
              </a:gdLst>
              <a:ahLst/>
              <a:cxnLst>
                <a:cxn ang="T6">
                  <a:pos x="T0" y="T1"/>
                </a:cxn>
                <a:cxn ang="T7">
                  <a:pos x="T2" y="T3"/>
                </a:cxn>
                <a:cxn ang="T8">
                  <a:pos x="T4" y="T5"/>
                </a:cxn>
              </a:cxnLst>
              <a:rect l="T9" t="T10" r="T11" b="T12"/>
              <a:pathLst>
                <a:path w="61" h="144">
                  <a:moveTo>
                    <a:pt x="60" y="0"/>
                  </a:moveTo>
                  <a:lnTo>
                    <a:pt x="0" y="69"/>
                  </a:lnTo>
                  <a:lnTo>
                    <a:pt x="61" y="144"/>
                  </a:lnTo>
                </a:path>
              </a:pathLst>
            </a:custGeom>
            <a:noFill/>
            <a:ln w="9525">
              <a:solidFill>
                <a:srgbClr val="990033"/>
              </a:solidFill>
              <a:round/>
              <a:headEnd/>
              <a:tailEnd/>
            </a:ln>
          </p:spPr>
          <p:txBody>
            <a:bodyPr/>
            <a:lstStyle/>
            <a:p>
              <a:endParaRPr lang="en-US" sz="1200"/>
            </a:p>
          </p:txBody>
        </p:sp>
      </p:grpSp>
      <p:cxnSp>
        <p:nvCxnSpPr>
          <p:cNvPr id="50" name="Straight Connector 49"/>
          <p:cNvCxnSpPr/>
          <p:nvPr/>
        </p:nvCxnSpPr>
        <p:spPr>
          <a:xfrm rot="10800000" flipV="1">
            <a:off x="1857356" y="1362886"/>
            <a:ext cx="1785950" cy="851668"/>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491168" y="1397012"/>
            <a:ext cx="938220" cy="746104"/>
          </a:xfrm>
          <a:prstGeom prst="line">
            <a:avLst/>
          </a:prstGeom>
          <a:ln w="6350">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76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Development through Testing – TDD (Test Driven Development)</a:t>
            </a:r>
            <a:endParaRPr lang="en-US" dirty="0" smtClean="0">
              <a:solidFill>
                <a:srgbClr val="990000"/>
              </a:solidFill>
            </a:endParaRPr>
          </a:p>
        </p:txBody>
      </p:sp>
      <p:sp>
        <p:nvSpPr>
          <p:cNvPr id="23555" name="Rectangle 3"/>
          <p:cNvSpPr>
            <a:spLocks noGrp="1" noChangeArrowheads="1"/>
          </p:cNvSpPr>
          <p:nvPr>
            <p:ph type="subTitle" idx="1"/>
          </p:nvPr>
        </p:nvSpPr>
        <p:spPr>
          <a:xfrm>
            <a:off x="1371600" y="4267200"/>
            <a:ext cx="6400800" cy="1752600"/>
          </a:xfrm>
          <a:noFill/>
          <a:ln w="1270" cap="rnd">
            <a:solidFill>
              <a:srgbClr val="993366"/>
            </a:solidFill>
            <a:prstDash val="sysDot"/>
          </a:ln>
        </p:spPr>
        <p:txBody>
          <a:bodyPr/>
          <a:lstStyle/>
          <a:p>
            <a:r>
              <a:rPr lang="en-US" sz="2800" dirty="0" smtClean="0">
                <a:solidFill>
                  <a:schemeClr val="tx1">
                    <a:lumMod val="50000"/>
                  </a:schemeClr>
                </a:solidFill>
              </a:rPr>
              <a:t>Based on Principles of Agile</a:t>
            </a: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07291040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TW" smtClean="0"/>
              <a:t>© Bhuvan Unhelkar, PhD    </a:t>
            </a:r>
            <a:fld id="{029A7A8B-C135-4B28-9659-83E8A05AE313}" type="slidenum">
              <a:rPr lang="en-US" altLang="zh-TW" i="0" smtClean="0"/>
              <a:pPr>
                <a:defRPr/>
              </a:pPr>
              <a:t>14</a:t>
            </a:fld>
            <a:endParaRPr lang="en-US" altLang="zh-TW" i="0"/>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idx="4294967295"/>
          </p:nvPr>
        </p:nvSpPr>
        <p:spPr/>
        <p:txBody>
          <a:bodyPr>
            <a:normAutofit fontScale="90000"/>
          </a:bodyPr>
          <a:lstStyle/>
          <a:p>
            <a:r>
              <a:rPr lang="en-US" dirty="0" smtClean="0"/>
              <a:t>Figure 2.10: Test Driven Development</a:t>
            </a:r>
            <a:endParaRPr lang="en-US" dirty="0"/>
          </a:p>
        </p:txBody>
      </p:sp>
      <p:cxnSp>
        <p:nvCxnSpPr>
          <p:cNvPr id="12" name="Straight Connector 11"/>
          <p:cNvCxnSpPr/>
          <p:nvPr/>
        </p:nvCxnSpPr>
        <p:spPr bwMode="auto">
          <a:xfrm rot="5400000" flipH="1" flipV="1">
            <a:off x="6608777" y="3107529"/>
            <a:ext cx="785818"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13" name="Straight Connector 12"/>
          <p:cNvCxnSpPr/>
          <p:nvPr/>
        </p:nvCxnSpPr>
        <p:spPr bwMode="auto">
          <a:xfrm rot="16200000" flipV="1">
            <a:off x="6434150" y="2781296"/>
            <a:ext cx="1428760" cy="9524"/>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15" name="Straight Connector 14"/>
          <p:cNvCxnSpPr/>
          <p:nvPr/>
        </p:nvCxnSpPr>
        <p:spPr bwMode="auto">
          <a:xfrm rot="16200000" flipV="1">
            <a:off x="6219836" y="3138486"/>
            <a:ext cx="2714644" cy="9524"/>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18" name="Straight Arrow Connector 17"/>
          <p:cNvCxnSpPr/>
          <p:nvPr/>
        </p:nvCxnSpPr>
        <p:spPr bwMode="auto">
          <a:xfrm rot="10800000">
            <a:off x="6786578" y="2714620"/>
            <a:ext cx="214314" cy="1588"/>
          </a:xfrm>
          <a:prstGeom prst="straightConnector1">
            <a:avLst/>
          </a:prstGeom>
          <a:solidFill>
            <a:srgbClr val="FFFF99">
              <a:alpha val="50000"/>
            </a:srgbClr>
          </a:solidFill>
          <a:ln w="9525" cap="flat" cmpd="sng" algn="ctr">
            <a:solidFill>
              <a:srgbClr val="0000FF"/>
            </a:solidFill>
            <a:prstDash val="dash"/>
            <a:round/>
            <a:headEnd type="none" w="med" len="med"/>
            <a:tailEnd type="arrow"/>
          </a:ln>
          <a:effectLst/>
        </p:spPr>
      </p:cxnSp>
      <p:cxnSp>
        <p:nvCxnSpPr>
          <p:cNvPr id="22" name="Straight Arrow Connector 21"/>
          <p:cNvCxnSpPr/>
          <p:nvPr/>
        </p:nvCxnSpPr>
        <p:spPr bwMode="auto">
          <a:xfrm rot="10800000">
            <a:off x="6357950" y="2071678"/>
            <a:ext cx="785818" cy="1588"/>
          </a:xfrm>
          <a:prstGeom prst="straightConnector1">
            <a:avLst/>
          </a:prstGeom>
          <a:solidFill>
            <a:srgbClr val="FFFF99">
              <a:alpha val="50000"/>
            </a:srgbClr>
          </a:solidFill>
          <a:ln w="9525" cap="flat" cmpd="sng" algn="ctr">
            <a:solidFill>
              <a:srgbClr val="0000FF"/>
            </a:solidFill>
            <a:prstDash val="dash"/>
            <a:round/>
            <a:headEnd type="none" w="med" len="med"/>
            <a:tailEnd type="arrow"/>
          </a:ln>
          <a:effectLst/>
        </p:spPr>
      </p:cxnSp>
      <p:cxnSp>
        <p:nvCxnSpPr>
          <p:cNvPr id="24" name="Straight Arrow Connector 23"/>
          <p:cNvCxnSpPr/>
          <p:nvPr/>
        </p:nvCxnSpPr>
        <p:spPr bwMode="auto">
          <a:xfrm rot="10800000">
            <a:off x="6357950" y="1785927"/>
            <a:ext cx="1214446" cy="1589"/>
          </a:xfrm>
          <a:prstGeom prst="straightConnector1">
            <a:avLst/>
          </a:prstGeom>
          <a:solidFill>
            <a:srgbClr val="FFFF99">
              <a:alpha val="50000"/>
            </a:srgbClr>
          </a:solidFill>
          <a:ln w="9525" cap="flat" cmpd="sng" algn="ctr">
            <a:solidFill>
              <a:srgbClr val="0000FF"/>
            </a:solidFill>
            <a:prstDash val="dash"/>
            <a:round/>
            <a:headEnd type="none" w="med" len="med"/>
            <a:tailEnd type="arrow"/>
          </a:ln>
          <a:effectLst/>
        </p:spPr>
      </p:cxnSp>
    </p:spTree>
    <p:extLst>
      <p:ext uri="{BB962C8B-B14F-4D97-AF65-F5344CB8AC3E}">
        <p14:creationId xmlns:p14="http://schemas.microsoft.com/office/powerpoint/2010/main" val="60566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TDD starts</a:t>
            </a:r>
            <a:r>
              <a:rPr lang="en-US" baseline="0" dirty="0" smtClean="0"/>
              <a:t> with </a:t>
            </a:r>
            <a:r>
              <a:rPr lang="en-US" sz="4400" kern="1200" dirty="0" err="1" smtClean="0">
                <a:solidFill>
                  <a:schemeClr val="tx1"/>
                </a:solidFill>
                <a:effectLst/>
                <a:latin typeface="+mj-lt"/>
                <a:ea typeface="+mj-ea"/>
                <a:cs typeface="+mj-cs"/>
              </a:rPr>
              <a:t>eXtreme</a:t>
            </a:r>
            <a:r>
              <a:rPr lang="en-US" sz="4400" kern="1200" dirty="0" smtClean="0">
                <a:solidFill>
                  <a:schemeClr val="tx1"/>
                </a:solidFill>
                <a:effectLst/>
                <a:latin typeface="+mj-lt"/>
                <a:ea typeface="+mj-ea"/>
                <a:cs typeface="+mj-cs"/>
              </a:rPr>
              <a:t> Programming (XP) (Beck 2000),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4318953"/>
              </p:ext>
            </p:extLst>
          </p:nvPr>
        </p:nvGraphicFramePr>
        <p:xfrm>
          <a:off x="457200" y="1897221"/>
          <a:ext cx="8229600" cy="365760"/>
        </p:xfrm>
        <a:graphic>
          <a:graphicData uri="http://schemas.openxmlformats.org/drawingml/2006/table">
            <a:tbl>
              <a:tblPr/>
              <a:tblGrid>
                <a:gridCol w="8229600">
                  <a:extLst>
                    <a:ext uri="{9D8B030D-6E8A-4147-A177-3AD203B41FA5}">
                      <a16:colId xmlns:a16="http://schemas.microsoft.com/office/drawing/2014/main" val="1486848273"/>
                    </a:ext>
                  </a:extLst>
                </a:gridCol>
              </a:tblGrid>
              <a:tr h="0">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3901494721"/>
                  </a:ext>
                </a:extLst>
              </a:tr>
            </a:tbl>
          </a:graphicData>
        </a:graphic>
      </p:graphicFrame>
      <p:sp>
        <p:nvSpPr>
          <p:cNvPr id="3" name="Text Placeholder 2"/>
          <p:cNvSpPr>
            <a:spLocks noGrp="1"/>
          </p:cNvSpPr>
          <p:nvPr>
            <p:ph type="body" idx="4294967295"/>
          </p:nvPr>
        </p:nvSpPr>
        <p:spPr/>
        <p:txBody>
          <a:bodyPr>
            <a:normAutofit/>
          </a:bodyPr>
          <a:lstStyle/>
          <a:p>
            <a:pPr rtl="0" eaLnBrk="1" latinLnBrk="0" hangingPunct="1"/>
            <a:r>
              <a:rPr lang="en-US" sz="3200" kern="1200" dirty="0" smtClean="0">
                <a:solidFill>
                  <a:schemeClr val="tx1"/>
                </a:solidFill>
                <a:effectLst/>
                <a:latin typeface="+mn-lt"/>
                <a:ea typeface="+mn-ea"/>
                <a:cs typeface="+mn-cs"/>
              </a:rPr>
              <a:t>Two simple rules for TDD (Beck 2003).  </a:t>
            </a:r>
          </a:p>
          <a:p>
            <a:pPr lvl="1" rtl="0" eaLnBrk="1" latinLnBrk="0" hangingPunct="1"/>
            <a:r>
              <a:rPr lang="en-US" sz="2800" kern="1200" dirty="0" smtClean="0">
                <a:solidFill>
                  <a:schemeClr val="tx1"/>
                </a:solidFill>
                <a:effectLst/>
                <a:latin typeface="+mn-lt"/>
                <a:ea typeface="+mn-ea"/>
                <a:cs typeface="+mn-cs"/>
              </a:rPr>
              <a:t>First, you should write new business code only when an automated test has failed. </a:t>
            </a:r>
          </a:p>
          <a:p>
            <a:pPr lvl="1" rtl="0" eaLnBrk="1" latinLnBrk="0" hangingPunct="1"/>
            <a:r>
              <a:rPr lang="en-US" sz="2800" kern="1200" dirty="0" smtClean="0">
                <a:solidFill>
                  <a:schemeClr val="tx1"/>
                </a:solidFill>
                <a:effectLst/>
                <a:latin typeface="+mn-lt"/>
                <a:ea typeface="+mn-ea"/>
                <a:cs typeface="+mn-cs"/>
              </a:rPr>
              <a:t>Second, you should eliminate any duplication that you find. </a:t>
            </a:r>
          </a:p>
          <a:p>
            <a:pPr lvl="1" rtl="0" eaLnBrk="1" latinLnBrk="0" hangingPunct="1"/>
            <a:endParaRPr lang="en-US" sz="28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76340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5988" t="12500" r="40630" b="3739"/>
          <a:stretch/>
        </p:blipFill>
        <p:spPr>
          <a:xfrm>
            <a:off x="2400300" y="274638"/>
            <a:ext cx="4343400" cy="6127334"/>
          </a:xfrm>
          <a:prstGeom prst="rect">
            <a:avLst/>
          </a:prstGeom>
        </p:spPr>
      </p:pic>
    </p:spTree>
    <p:extLst>
      <p:ext uri="{BB962C8B-B14F-4D97-AF65-F5344CB8AC3E}">
        <p14:creationId xmlns:p14="http://schemas.microsoft.com/office/powerpoint/2010/main" val="315383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eaLnBrk="1" latinLnBrk="0" hangingPunct="1"/>
            <a:r>
              <a:rPr lang="en-US" sz="3200" kern="1200" dirty="0" smtClean="0">
                <a:solidFill>
                  <a:schemeClr val="tx1"/>
                </a:solidFill>
                <a:effectLst/>
                <a:latin typeface="+mn-lt"/>
                <a:ea typeface="+mn-ea"/>
                <a:cs typeface="+mn-cs"/>
              </a:rPr>
              <a:t>Beck explains how these two simple rules generate complex individual and group behavior:</a:t>
            </a:r>
            <a:endParaRPr lang="en-US" dirty="0"/>
          </a:p>
        </p:txBody>
      </p:sp>
      <p:sp>
        <p:nvSpPr>
          <p:cNvPr id="3" name="Content Placeholder 2"/>
          <p:cNvSpPr>
            <a:spLocks noGrp="1"/>
          </p:cNvSpPr>
          <p:nvPr>
            <p:ph idx="1"/>
          </p:nvPr>
        </p:nvSpPr>
        <p:spPr/>
        <p:txBody>
          <a:bodyPr>
            <a:normAutofit fontScale="85000" lnSpcReduction="10000"/>
          </a:bodyPr>
          <a:lstStyle/>
          <a:p>
            <a:pPr rtl="0" eaLnBrk="1" latinLnBrk="0" hangingPunct="1"/>
            <a:r>
              <a:rPr lang="en-US" sz="3200" kern="1200" dirty="0" smtClean="0">
                <a:solidFill>
                  <a:schemeClr val="tx1"/>
                </a:solidFill>
                <a:effectLst/>
                <a:latin typeface="+mn-lt"/>
                <a:ea typeface="+mn-ea"/>
                <a:cs typeface="+mn-cs"/>
              </a:rPr>
              <a:t>You develop organically, with the running code providing feedback between decisions.</a:t>
            </a:r>
            <a:endParaRPr lang="en-US" dirty="0" smtClean="0">
              <a:effectLst/>
            </a:endParaRPr>
          </a:p>
          <a:p>
            <a:pPr rtl="0" eaLnBrk="1" latinLnBrk="0" hangingPunct="1"/>
            <a:r>
              <a:rPr lang="en-US" sz="3200" kern="1200" dirty="0" smtClean="0">
                <a:solidFill>
                  <a:schemeClr val="tx1"/>
                </a:solidFill>
                <a:effectLst/>
                <a:latin typeface="+mn-lt"/>
                <a:ea typeface="+mn-ea"/>
                <a:cs typeface="+mn-cs"/>
              </a:rPr>
              <a:t>You write your own tests because you can't wait 20 times per day for someone else to write them for you. </a:t>
            </a:r>
            <a:endParaRPr lang="en-US" dirty="0" smtClean="0">
              <a:effectLst/>
            </a:endParaRPr>
          </a:p>
          <a:p>
            <a:pPr rtl="0" eaLnBrk="1" latinLnBrk="0" hangingPunct="1"/>
            <a:r>
              <a:rPr lang="en-US" sz="3200" kern="1200" dirty="0" smtClean="0">
                <a:solidFill>
                  <a:schemeClr val="tx1"/>
                </a:solidFill>
                <a:effectLst/>
                <a:latin typeface="+mn-lt"/>
                <a:ea typeface="+mn-ea"/>
                <a:cs typeface="+mn-cs"/>
              </a:rPr>
              <a:t>Your development environment must provide rapid response to small changes (</a:t>
            </a:r>
            <a:r>
              <a:rPr lang="en-US" sz="3200" kern="1200" dirty="0" err="1" smtClean="0">
                <a:solidFill>
                  <a:schemeClr val="tx1"/>
                </a:solidFill>
                <a:effectLst/>
                <a:latin typeface="+mn-lt"/>
                <a:ea typeface="+mn-ea"/>
                <a:cs typeface="+mn-cs"/>
              </a:rPr>
              <a:t>e.g</a:t>
            </a:r>
            <a:r>
              <a:rPr lang="en-US" sz="3200" kern="1200" dirty="0" smtClean="0">
                <a:solidFill>
                  <a:schemeClr val="tx1"/>
                </a:solidFill>
                <a:effectLst/>
                <a:latin typeface="+mn-lt"/>
                <a:ea typeface="+mn-ea"/>
                <a:cs typeface="+mn-cs"/>
              </a:rPr>
              <a:t> you need a fast compiler and regression test suite).</a:t>
            </a:r>
            <a:endParaRPr lang="en-US" dirty="0" smtClean="0">
              <a:effectLst/>
            </a:endParaRPr>
          </a:p>
          <a:p>
            <a:pPr rtl="0" eaLnBrk="1" latinLnBrk="0" hangingPunct="1"/>
            <a:r>
              <a:rPr lang="en-US" sz="3200" kern="1200" dirty="0" smtClean="0">
                <a:solidFill>
                  <a:schemeClr val="tx1"/>
                </a:solidFill>
                <a:effectLst/>
                <a:latin typeface="+mn-lt"/>
                <a:ea typeface="+mn-ea"/>
                <a:cs typeface="+mn-cs"/>
              </a:rPr>
              <a:t>Your designs must consist of highly cohesive, loosely coupled components (e.g. your design is highly normalized) to make testing easier (this also makes evolution and maintenance of your system easier too).</a:t>
            </a:r>
          </a:p>
        </p:txBody>
      </p:sp>
    </p:spTree>
    <p:extLst>
      <p:ext uri="{BB962C8B-B14F-4D97-AF65-F5344CB8AC3E}">
        <p14:creationId xmlns:p14="http://schemas.microsoft.com/office/powerpoint/2010/main" val="183477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TDD –</a:t>
            </a:r>
            <a:r>
              <a:rPr lang="en-US" baseline="0" dirty="0" smtClean="0"/>
              <a:t> How to write good Test cases? </a:t>
            </a:r>
            <a:endParaRPr lang="en-US" dirty="0"/>
          </a:p>
        </p:txBody>
      </p:sp>
      <p:sp>
        <p:nvSpPr>
          <p:cNvPr id="3" name="Content Placeholder 2"/>
          <p:cNvSpPr>
            <a:spLocks noGrp="1"/>
          </p:cNvSpPr>
          <p:nvPr>
            <p:ph idx="1"/>
          </p:nvPr>
        </p:nvSpPr>
        <p:spPr/>
        <p:txBody>
          <a:bodyPr>
            <a:normAutofit fontScale="85000" lnSpcReduction="10000"/>
          </a:bodyPr>
          <a:lstStyle/>
          <a:p>
            <a:pPr rtl="0" eaLnBrk="0" fontAlgn="base" latinLnBrk="0" hangingPunct="0"/>
            <a:r>
              <a:rPr lang="en-US" sz="3200" b="0" i="0" kern="1200" baseline="0" dirty="0" smtClean="0">
                <a:solidFill>
                  <a:schemeClr val="tx1"/>
                </a:solidFill>
                <a:effectLst/>
                <a:latin typeface="+mn-lt"/>
                <a:ea typeface="+mn-ea"/>
                <a:cs typeface="+mn-cs"/>
              </a:rPr>
              <a:t>Effective short test cases written by developers themselves</a:t>
            </a:r>
          </a:p>
          <a:p>
            <a:pPr rtl="0" eaLnBrk="0" fontAlgn="base" latinLnBrk="0" hangingPunct="0"/>
            <a:r>
              <a:rPr lang="en-US" sz="3200" b="0" i="0" kern="1200" baseline="0" dirty="0" smtClean="0">
                <a:solidFill>
                  <a:schemeClr val="tx1"/>
                </a:solidFill>
                <a:effectLst/>
                <a:latin typeface="+mn-lt"/>
                <a:ea typeface="+mn-ea"/>
                <a:cs typeface="+mn-cs"/>
              </a:rPr>
              <a:t>Run fast (they have short setups, run times, and break downs).</a:t>
            </a:r>
            <a:endParaRPr lang="en-US" dirty="0" smtClean="0">
              <a:effectLst/>
            </a:endParaRPr>
          </a:p>
          <a:p>
            <a:pPr rtl="0" eaLnBrk="0" fontAlgn="base" latinLnBrk="0" hangingPunct="0"/>
            <a:r>
              <a:rPr lang="en-US" sz="3200" b="0" i="0" kern="1200" baseline="0" dirty="0" smtClean="0">
                <a:solidFill>
                  <a:schemeClr val="tx1"/>
                </a:solidFill>
                <a:effectLst/>
                <a:latin typeface="+mn-lt"/>
                <a:ea typeface="+mn-ea"/>
                <a:cs typeface="+mn-cs"/>
              </a:rPr>
              <a:t>Run in isolation (you should be able to reorder them).</a:t>
            </a:r>
            <a:endParaRPr lang="en-US" dirty="0" smtClean="0">
              <a:effectLst/>
            </a:endParaRPr>
          </a:p>
          <a:p>
            <a:pPr rtl="0" eaLnBrk="0" fontAlgn="base" latinLnBrk="0" hangingPunct="0"/>
            <a:r>
              <a:rPr lang="en-US" sz="3200" b="0" i="0" kern="1200" baseline="0" dirty="0" smtClean="0">
                <a:solidFill>
                  <a:schemeClr val="tx1"/>
                </a:solidFill>
                <a:effectLst/>
                <a:latin typeface="+mn-lt"/>
                <a:ea typeface="+mn-ea"/>
                <a:cs typeface="+mn-cs"/>
              </a:rPr>
              <a:t>Use data that makes them easy to read and to understand.</a:t>
            </a:r>
            <a:endParaRPr lang="en-US" dirty="0" smtClean="0">
              <a:effectLst/>
            </a:endParaRPr>
          </a:p>
          <a:p>
            <a:pPr rtl="0" eaLnBrk="0" fontAlgn="base" latinLnBrk="0" hangingPunct="0"/>
            <a:r>
              <a:rPr lang="en-US" sz="3200" b="0" i="0" kern="1200" baseline="0" dirty="0" smtClean="0">
                <a:solidFill>
                  <a:schemeClr val="tx1"/>
                </a:solidFill>
                <a:effectLst/>
                <a:latin typeface="+mn-lt"/>
                <a:ea typeface="+mn-ea"/>
                <a:cs typeface="+mn-cs"/>
              </a:rPr>
              <a:t>Use real data (e.g. copies of production data) when they need to.</a:t>
            </a:r>
            <a:endParaRPr lang="en-US" dirty="0" smtClean="0">
              <a:effectLst/>
            </a:endParaRPr>
          </a:p>
          <a:p>
            <a:pPr rtl="0" eaLnBrk="0" fontAlgn="base" latinLnBrk="0" hangingPunct="0"/>
            <a:r>
              <a:rPr lang="en-US" sz="3200" b="0" i="0" kern="1200" baseline="0" dirty="0" smtClean="0">
                <a:solidFill>
                  <a:schemeClr val="tx1"/>
                </a:solidFill>
                <a:effectLst/>
                <a:latin typeface="+mn-lt"/>
                <a:ea typeface="+mn-ea"/>
                <a:cs typeface="+mn-cs"/>
              </a:rPr>
              <a:t>Represent one step towards your overall goal.</a:t>
            </a:r>
            <a:endParaRPr lang="en-US" dirty="0" smtClean="0">
              <a:effectLst/>
            </a:endParaRPr>
          </a:p>
          <a:p>
            <a:pPr rtl="0" eaLnBrk="1" latinLnBrk="0" hangingPunct="1"/>
            <a:endParaRPr lang="en-US" dirty="0" smtClean="0">
              <a:effectLst/>
            </a:endParaRPr>
          </a:p>
          <a:p>
            <a:endParaRPr lang="en-US" dirty="0"/>
          </a:p>
        </p:txBody>
      </p:sp>
    </p:spTree>
    <p:extLst>
      <p:ext uri="{BB962C8B-B14F-4D97-AF65-F5344CB8AC3E}">
        <p14:creationId xmlns:p14="http://schemas.microsoft.com/office/powerpoint/2010/main" val="686868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Analyzing Risks in Testing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Especially in Agile Projects</a:t>
            </a:r>
          </a:p>
          <a:p>
            <a:r>
              <a:rPr lang="en-US" sz="2800" dirty="0" smtClean="0">
                <a:solidFill>
                  <a:schemeClr val="tx1">
                    <a:lumMod val="50000"/>
                  </a:schemeClr>
                </a:solidFill>
              </a:rPr>
              <a:t>(</a:t>
            </a:r>
            <a:r>
              <a:rPr lang="en-US" sz="2800" dirty="0">
                <a:solidFill>
                  <a:schemeClr val="tx1">
                    <a:lumMod val="50000"/>
                  </a:schemeClr>
                </a:solidFill>
              </a:rPr>
              <a:t>Pages 346 – 348)</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948606723"/>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a:bodyPr>
          <a:lstStyle/>
          <a:p>
            <a:r>
              <a:rPr lang="en-US" dirty="0" smtClean="0"/>
              <a:t>Composite Agile: Quality and Testing (Chapter 9)</a:t>
            </a:r>
          </a:p>
          <a:p>
            <a:pPr lvl="1"/>
            <a:r>
              <a:rPr lang="en-US" dirty="0" smtClean="0"/>
              <a:t>Quality Context – (Pages 315 – 322); </a:t>
            </a:r>
          </a:p>
          <a:p>
            <a:pPr lvl="1"/>
            <a:r>
              <a:rPr lang="en-US" dirty="0" smtClean="0"/>
              <a:t>Quality Techniques &amp; Agile Practice – (Pages 329 – 336) but NOT Table 9.4 </a:t>
            </a:r>
          </a:p>
          <a:p>
            <a:pPr lvl="1"/>
            <a:r>
              <a:rPr lang="en-US" dirty="0" smtClean="0"/>
              <a:t>Analyzing Risks in Testing (Pages 346 – 348)</a:t>
            </a:r>
          </a:p>
          <a:p>
            <a:r>
              <a:rPr lang="en-US" dirty="0" smtClean="0"/>
              <a:t>"</a:t>
            </a:r>
            <a:r>
              <a:rPr lang="en-US" dirty="0"/>
              <a:t>Agile job aids" </a:t>
            </a:r>
            <a:r>
              <a:rPr lang="en-US" dirty="0" smtClean="0"/>
              <a:t>(Selected Agile Practices). </a:t>
            </a:r>
          </a:p>
          <a:p>
            <a:pPr lvl="1"/>
            <a:r>
              <a:rPr lang="en-US" dirty="0" smtClean="0"/>
              <a:t>Study of Agile </a:t>
            </a:r>
            <a:r>
              <a:rPr lang="en-US" dirty="0"/>
              <a:t>Practice </a:t>
            </a:r>
            <a:r>
              <a:rPr lang="en-US" dirty="0" smtClean="0"/>
              <a:t>No 12 – Continuous Testing </a:t>
            </a:r>
            <a:r>
              <a:rPr lang="en-US" dirty="0"/>
              <a:t>   </a:t>
            </a:r>
          </a:p>
          <a:p>
            <a:r>
              <a:rPr lang="en-US" dirty="0" smtClean="0"/>
              <a:t>Summary &amp;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Risks (Page 347)</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Limited experience of staff specific to the technology being tested</a:t>
            </a:r>
          </a:p>
          <a:p>
            <a:r>
              <a:rPr lang="en-US" dirty="0" smtClean="0"/>
              <a:t>Lack of importance of models</a:t>
            </a:r>
          </a:p>
          <a:p>
            <a:r>
              <a:rPr lang="en-US" dirty="0" smtClean="0"/>
              <a:t>Non-availability of suitable test environment</a:t>
            </a:r>
          </a:p>
          <a:p>
            <a:r>
              <a:rPr lang="en-US" dirty="0" smtClean="0"/>
              <a:t>Discovery of major errors later in the project</a:t>
            </a:r>
          </a:p>
          <a:p>
            <a:r>
              <a:rPr lang="en-US" dirty="0" smtClean="0"/>
              <a:t>Lack of insufficient test data</a:t>
            </a:r>
          </a:p>
          <a:p>
            <a:r>
              <a:rPr lang="en-US" dirty="0" smtClean="0"/>
              <a:t>Irrelevant Hardware</a:t>
            </a:r>
          </a:p>
          <a:p>
            <a:r>
              <a:rPr lang="en-US" dirty="0" smtClean="0"/>
              <a:t>Lack of User awareness</a:t>
            </a:r>
          </a:p>
          <a:p>
            <a:r>
              <a:rPr lang="en-US" dirty="0" smtClean="0"/>
              <a:t>Insufficient prioritization of testing</a:t>
            </a:r>
            <a:endParaRPr lang="en-US" dirty="0"/>
          </a:p>
        </p:txBody>
      </p:sp>
    </p:spTree>
    <p:extLst>
      <p:ext uri="{BB962C8B-B14F-4D97-AF65-F5344CB8AC3E}">
        <p14:creationId xmlns:p14="http://schemas.microsoft.com/office/powerpoint/2010/main" val="196260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Aids</a:t>
            </a:r>
            <a:br>
              <a:rPr lang="en-US" b="1" dirty="0" smtClean="0">
                <a:solidFill>
                  <a:srgbClr val="990000"/>
                </a:solidFill>
                <a:latin typeface="Copperplate Gothic Bold" pitchFamily="34" charset="0"/>
              </a:rPr>
            </a:br>
            <a:r>
              <a:rPr lang="en-US" sz="3100" b="1" dirty="0" smtClean="0">
                <a:solidFill>
                  <a:srgbClr val="990000"/>
                </a:solidFill>
                <a:latin typeface="Copperplate Gothic Bold" pitchFamily="34" charset="0"/>
              </a:rPr>
              <a:t>No.12 – Continuous Testing</a:t>
            </a:r>
            <a:endParaRPr lang="en-US" b="1"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And a Discussion Question</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23</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8"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Quality Context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Pages 315 - 322 </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bwMode="auto">
          <a:xfrm>
            <a:off x="814814" y="1521737"/>
            <a:ext cx="2143140" cy="3695272"/>
          </a:xfrm>
          <a:prstGeom prst="ellips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99"/>
                </a:solidFill>
                <a:effectLst/>
                <a:latin typeface="Calibri" pitchFamily="34" charset="0"/>
                <a:cs typeface="Calibri" pitchFamily="34" charset="0"/>
              </a:rPr>
              <a:t>Management</a:t>
            </a: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cs typeface="Calibri" pitchFamily="34" charset="0"/>
              </a:rPr>
              <a:t>(Organization)</a:t>
            </a:r>
            <a:endParaRPr kumimoji="0" lang="en-US" sz="18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2" name="Title 1"/>
          <p:cNvSpPr>
            <a:spLocks noGrp="1"/>
          </p:cNvSpPr>
          <p:nvPr>
            <p:ph type="title"/>
          </p:nvPr>
        </p:nvSpPr>
        <p:spPr/>
        <p:txBody>
          <a:bodyPr>
            <a:normAutofit fontScale="90000"/>
          </a:bodyPr>
          <a:lstStyle/>
          <a:p>
            <a:r>
              <a:rPr lang="en-US" dirty="0" smtClean="0"/>
              <a:t>Figure 9.1: Quality &amp; CAMS:</a:t>
            </a:r>
            <a:r>
              <a:rPr lang="en-US" baseline="0" dirty="0" smtClean="0"/>
              <a:t> Management, Assurance and Control</a:t>
            </a:r>
            <a:endParaRPr lang="en-US" dirty="0"/>
          </a:p>
        </p:txBody>
      </p:sp>
      <p:sp>
        <p:nvSpPr>
          <p:cNvPr id="4" name="Slide Number Placeholder 3"/>
          <p:cNvSpPr>
            <a:spLocks noGrp="1"/>
          </p:cNvSpPr>
          <p:nvPr>
            <p:ph type="sldNum" sz="quarter" idx="10"/>
          </p:nvPr>
        </p:nvSpPr>
        <p:spPr/>
        <p:txBody>
          <a:bodyPr/>
          <a:lstStyle/>
          <a:p>
            <a:pPr>
              <a:defRPr/>
            </a:pPr>
            <a:r>
              <a:rPr lang="en-US" altLang="zh-TW" smtClean="0"/>
              <a:t>Ch - 1   </a:t>
            </a:r>
            <a:fld id="{EE1432F6-997C-466F-A6A7-8C98B75D1B6C}" type="slidenum">
              <a:rPr lang="en-US" altLang="zh-TW" i="0" smtClean="0"/>
              <a:pPr>
                <a:defRPr/>
              </a:pPr>
              <a:t>4</a:t>
            </a:fld>
            <a:endParaRPr lang="en-US" altLang="zh-TW" i="0" dirty="0"/>
          </a:p>
        </p:txBody>
      </p:sp>
      <p:sp>
        <p:nvSpPr>
          <p:cNvPr id="6" name="Oval 5"/>
          <p:cNvSpPr/>
          <p:nvPr/>
        </p:nvSpPr>
        <p:spPr bwMode="auto">
          <a:xfrm>
            <a:off x="909158" y="2633658"/>
            <a:ext cx="1919302" cy="2581292"/>
          </a:xfrm>
          <a:prstGeom prst="ellips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99"/>
                </a:solidFill>
                <a:effectLst/>
                <a:latin typeface="Calibri" pitchFamily="34" charset="0"/>
                <a:cs typeface="Calibri" pitchFamily="34" charset="0"/>
              </a:rPr>
              <a:t>Assurance</a:t>
            </a: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cs typeface="Calibri" pitchFamily="34" charset="0"/>
              </a:rPr>
              <a:t>(Process)</a:t>
            </a:r>
            <a:endParaRPr kumimoji="0" lang="en-US" sz="18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5" name="Oval 4"/>
          <p:cNvSpPr/>
          <p:nvPr/>
        </p:nvSpPr>
        <p:spPr bwMode="auto">
          <a:xfrm>
            <a:off x="1071538" y="3786190"/>
            <a:ext cx="1571636" cy="1428760"/>
          </a:xfrm>
          <a:prstGeom prst="ellips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99"/>
                </a:solidFill>
                <a:effectLst/>
                <a:latin typeface="Calibri" pitchFamily="34" charset="0"/>
                <a:cs typeface="Calibri" pitchFamily="34" charset="0"/>
              </a:rPr>
              <a:t>Testing</a:t>
            </a: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cs typeface="Calibri" pitchFamily="34" charset="0"/>
              </a:rPr>
              <a:t>(Control)</a:t>
            </a:r>
            <a:endParaRPr kumimoji="0" lang="en-US" sz="18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8" name="Line Callout 2 7"/>
          <p:cNvSpPr/>
          <p:nvPr/>
        </p:nvSpPr>
        <p:spPr bwMode="auto">
          <a:xfrm>
            <a:off x="4429124" y="4500570"/>
            <a:ext cx="1285884" cy="1071570"/>
          </a:xfrm>
          <a:prstGeom prst="borderCallout2">
            <a:avLst>
              <a:gd name="adj1" fmla="val 18750"/>
              <a:gd name="adj2" fmla="val -8333"/>
              <a:gd name="adj3" fmla="val 18750"/>
              <a:gd name="adj4" fmla="val -16667"/>
              <a:gd name="adj5" fmla="val -14822"/>
              <a:gd name="adj6" fmla="val -153897"/>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99"/>
                </a:solidFill>
                <a:effectLst/>
                <a:latin typeface="Calibri" pitchFamily="34" charset="0"/>
                <a:cs typeface="Calibri" pitchFamily="34" charset="0"/>
              </a:rPr>
              <a:t>ISTQB; Test Tools;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Calibri" pitchFamily="34" charset="0"/>
                <a:cs typeface="Calibri" pitchFamily="34" charset="0"/>
              </a:rPr>
              <a:t>(Tactical)</a:t>
            </a:r>
            <a:endParaRPr kumimoji="0" lang="en-US" sz="14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9" name="Line Callout 2 8"/>
          <p:cNvSpPr/>
          <p:nvPr/>
        </p:nvSpPr>
        <p:spPr bwMode="auto">
          <a:xfrm>
            <a:off x="4581524" y="2857496"/>
            <a:ext cx="1285884" cy="1071570"/>
          </a:xfrm>
          <a:prstGeom prst="borderCallout2">
            <a:avLst>
              <a:gd name="adj1" fmla="val 18750"/>
              <a:gd name="adj2" fmla="val -8333"/>
              <a:gd name="adj3" fmla="val 18750"/>
              <a:gd name="adj4" fmla="val -16667"/>
              <a:gd name="adj5" fmla="val 25813"/>
              <a:gd name="adj6" fmla="val -153897"/>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Calibri" pitchFamily="34" charset="0"/>
                <a:cs typeface="Calibri" pitchFamily="34" charset="0"/>
              </a:rPr>
              <a:t>Agile; Process-Maps; Estimations and Metrics</a:t>
            </a:r>
            <a:endParaRPr kumimoji="0" lang="en-US" sz="14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10" name="Line Callout 2 9"/>
          <p:cNvSpPr/>
          <p:nvPr/>
        </p:nvSpPr>
        <p:spPr bwMode="auto">
          <a:xfrm>
            <a:off x="4733924" y="1285860"/>
            <a:ext cx="1285884" cy="1071570"/>
          </a:xfrm>
          <a:prstGeom prst="borderCallout2">
            <a:avLst>
              <a:gd name="adj1" fmla="val 18750"/>
              <a:gd name="adj2" fmla="val -8333"/>
              <a:gd name="adj3" fmla="val 18750"/>
              <a:gd name="adj4" fmla="val -16667"/>
              <a:gd name="adj5" fmla="val 88119"/>
              <a:gd name="adj6" fmla="val -158412"/>
            </a:avLst>
          </a:prstGeom>
          <a:solidFill>
            <a:srgbClr val="FFFF99">
              <a:alpha val="50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Calibri" pitchFamily="34" charset="0"/>
                <a:cs typeface="Calibri" pitchFamily="34" charset="0"/>
              </a:rPr>
              <a:t>ISO9001; CMM-I</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99"/>
                </a:solidFill>
                <a:effectLst/>
                <a:latin typeface="Calibri" pitchFamily="34" charset="0"/>
                <a:cs typeface="Calibri" pitchFamily="34" charset="0"/>
              </a:rPr>
              <a:t>(Strategic</a:t>
            </a:r>
            <a:r>
              <a:rPr kumimoji="0" lang="en-US" sz="1400" b="0" i="0" u="none" strike="noStrike" cap="none" normalizeH="0" baseline="0" smtClean="0">
                <a:ln>
                  <a:noFill/>
                </a:ln>
                <a:solidFill>
                  <a:srgbClr val="333399"/>
                </a:solidFill>
                <a:effectLst/>
                <a:latin typeface="Calibri" pitchFamily="34" charset="0"/>
                <a:cs typeface="Calibri" pitchFamily="34" charset="0"/>
              </a:rPr>
              <a:t>,</a:t>
            </a:r>
            <a:r>
              <a:rPr kumimoji="0" lang="en-US" sz="1400" b="0" i="0" u="none" strike="noStrike" cap="none" normalizeH="0" smtClean="0">
                <a:ln>
                  <a:noFill/>
                </a:ln>
                <a:solidFill>
                  <a:srgbClr val="333399"/>
                </a:solidFill>
                <a:effectLst/>
                <a:latin typeface="Calibri" pitchFamily="34" charset="0"/>
                <a:cs typeface="Calibri" pitchFamily="34" charset="0"/>
              </a:rPr>
              <a:t> Holistic)</a:t>
            </a:r>
            <a:endParaRPr kumimoji="0" lang="en-US" sz="1400" b="0" i="0" u="none" strike="noStrike" cap="none" normalizeH="0" baseline="0" dirty="0" smtClean="0">
              <a:ln>
                <a:noFill/>
              </a:ln>
              <a:solidFill>
                <a:srgbClr val="333399"/>
              </a:solidFill>
              <a:effectLst/>
              <a:latin typeface="Calibri" pitchFamily="34" charset="0"/>
              <a:cs typeface="Calibri" pitchFamily="34" charset="0"/>
            </a:endParaRPr>
          </a:p>
        </p:txBody>
      </p:sp>
      <p:sp>
        <p:nvSpPr>
          <p:cNvPr id="11" name="Right Brace 10"/>
          <p:cNvSpPr/>
          <p:nvPr/>
        </p:nvSpPr>
        <p:spPr bwMode="auto">
          <a:xfrm>
            <a:off x="5929322" y="1500174"/>
            <a:ext cx="928694" cy="4000528"/>
          </a:xfrm>
          <a:prstGeom prst="rightBrace">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grpSp>
        <p:nvGrpSpPr>
          <p:cNvPr id="12" name="Diagram group"/>
          <p:cNvGrpSpPr/>
          <p:nvPr/>
        </p:nvGrpSpPr>
        <p:grpSpPr>
          <a:xfrm flipH="1">
            <a:off x="6893900" y="3109278"/>
            <a:ext cx="749922" cy="749922"/>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13" name="Group 90"/>
            <p:cNvGrpSpPr/>
            <p:nvPr/>
          </p:nvGrpSpPr>
          <p:grpSpPr>
            <a:xfrm>
              <a:off x="1038225" y="519112"/>
              <a:ext cx="1142047" cy="1142047"/>
              <a:chOff x="1038225" y="519112"/>
              <a:chExt cx="1142047" cy="1142047"/>
            </a:xfrm>
            <a:grpFill/>
          </p:grpSpPr>
          <p:sp>
            <p:nvSpPr>
              <p:cNvPr id="14"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5"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000" dirty="0" smtClean="0">
                    <a:solidFill>
                      <a:srgbClr val="002060"/>
                    </a:solidFill>
                    <a:latin typeface="Calibri" pitchFamily="34" charset="0"/>
                  </a:rPr>
                  <a:t>CAMS</a:t>
                </a:r>
                <a:endParaRPr lang="en-AU" sz="1000" kern="1200" dirty="0">
                  <a:solidFill>
                    <a:srgbClr val="002060"/>
                  </a:solidFill>
                  <a:latin typeface="Calibri" pitchFamily="34" charset="0"/>
                </a:endParaRPr>
              </a:p>
            </p:txBody>
          </p:sp>
        </p:grpSp>
      </p:grpSp>
      <p:graphicFrame>
        <p:nvGraphicFramePr>
          <p:cNvPr id="16" name="Diagram 15"/>
          <p:cNvGraphicFramePr/>
          <p:nvPr/>
        </p:nvGraphicFramePr>
        <p:xfrm>
          <a:off x="6599946" y="3042640"/>
          <a:ext cx="1329640" cy="886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5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smtClean="0"/>
              <a:t>MethodScience.com, 1998-2011; Mastering Business Analysis v6.0</a:t>
            </a:r>
            <a:endParaRPr lang="en-US" dirty="0"/>
          </a:p>
        </p:txBody>
      </p:sp>
      <p:sp>
        <p:nvSpPr>
          <p:cNvPr id="5301250" name="Rectangle 2"/>
          <p:cNvSpPr>
            <a:spLocks noGrp="1" noChangeArrowheads="1"/>
          </p:cNvSpPr>
          <p:nvPr>
            <p:ph type="title"/>
          </p:nvPr>
        </p:nvSpPr>
        <p:spPr>
          <a:xfrm>
            <a:off x="838200" y="0"/>
            <a:ext cx="7969250" cy="838200"/>
          </a:xfrm>
          <a:noFill/>
          <a:ln/>
        </p:spPr>
        <p:txBody>
          <a:bodyPr lIns="90488" tIns="44450" rIns="90488" bIns="44450"/>
          <a:lstStyle/>
          <a:p>
            <a:r>
              <a:rPr lang="en-US" altLang="en-US" sz="2400" b="0" dirty="0">
                <a:solidFill>
                  <a:srgbClr val="0033CC"/>
                </a:solidFill>
              </a:rPr>
              <a:t>Strategic versus tactical aspects of quality</a:t>
            </a:r>
            <a:r>
              <a:rPr lang="en-US" altLang="en-US" sz="1600" dirty="0">
                <a:solidFill>
                  <a:schemeClr val="tx1"/>
                </a:solidFill>
                <a:latin typeface="Arial" pitchFamily="34" charset="0"/>
              </a:rPr>
              <a:t> </a:t>
            </a:r>
          </a:p>
        </p:txBody>
      </p:sp>
      <p:sp>
        <p:nvSpPr>
          <p:cNvPr id="5301251" name="WordArt 3"/>
          <p:cNvSpPr>
            <a:spLocks noChangeArrowheads="1" noChangeShapeType="1" noTextEdit="1"/>
          </p:cNvSpPr>
          <p:nvPr/>
        </p:nvSpPr>
        <p:spPr bwMode="auto">
          <a:xfrm>
            <a:off x="1066800" y="1022350"/>
            <a:ext cx="2047875" cy="2292350"/>
          </a:xfrm>
          <a:prstGeom prst="rect">
            <a:avLst/>
          </a:prstGeom>
        </p:spPr>
        <p:txBody>
          <a:bodyPr wrap="none" fromWordArt="1">
            <a:prstTxWarp prst="textSlantUp">
              <a:avLst>
                <a:gd name="adj" fmla="val 55556"/>
              </a:avLst>
            </a:prstTxWarp>
          </a:bodyPr>
          <a:lstStyle/>
          <a:p>
            <a:pPr algn="ctr"/>
            <a:r>
              <a:rPr lang="en-AU" sz="3600" kern="10">
                <a:ln w="25400">
                  <a:solidFill>
                    <a:srgbClr val="993300"/>
                  </a:solidFill>
                  <a:round/>
                  <a:headEnd/>
                  <a:tailEnd/>
                </a:ln>
                <a:solidFill>
                  <a:srgbClr val="FFFF99">
                    <a:alpha val="50000"/>
                  </a:srgbClr>
                </a:solidFill>
                <a:latin typeface="Arial"/>
                <a:cs typeface="Arial"/>
              </a:rPr>
              <a:t>Quality</a:t>
            </a:r>
          </a:p>
          <a:p>
            <a:pPr algn="ctr"/>
            <a:r>
              <a:rPr lang="en-AU" sz="3600" kern="10">
                <a:ln w="25400">
                  <a:solidFill>
                    <a:srgbClr val="993300"/>
                  </a:solidFill>
                  <a:round/>
                  <a:headEnd/>
                  <a:tailEnd/>
                </a:ln>
                <a:solidFill>
                  <a:srgbClr val="FFFF99">
                    <a:alpha val="50000"/>
                  </a:srgbClr>
                </a:solidFill>
                <a:latin typeface="Arial"/>
                <a:cs typeface="Arial"/>
              </a:rPr>
              <a:t>Management</a:t>
            </a:r>
          </a:p>
        </p:txBody>
      </p:sp>
      <p:sp>
        <p:nvSpPr>
          <p:cNvPr id="5301252" name="WordArt 4"/>
          <p:cNvSpPr>
            <a:spLocks noChangeArrowheads="1" noChangeShapeType="1" noTextEdit="1"/>
          </p:cNvSpPr>
          <p:nvPr/>
        </p:nvSpPr>
        <p:spPr bwMode="auto">
          <a:xfrm>
            <a:off x="1276350" y="3103563"/>
            <a:ext cx="1628775" cy="1822450"/>
          </a:xfrm>
          <a:prstGeom prst="rect">
            <a:avLst/>
          </a:prstGeom>
        </p:spPr>
        <p:txBody>
          <a:bodyPr wrap="none" fromWordArt="1">
            <a:prstTxWarp prst="textSlantUp">
              <a:avLst>
                <a:gd name="adj" fmla="val 55556"/>
              </a:avLst>
            </a:prstTxWarp>
          </a:bodyPr>
          <a:lstStyle/>
          <a:p>
            <a:pPr algn="ctr"/>
            <a:r>
              <a:rPr lang="en-AU" sz="3600" kern="10" dirty="0">
                <a:ln w="25400">
                  <a:solidFill>
                    <a:srgbClr val="993300"/>
                  </a:solidFill>
                  <a:round/>
                  <a:headEnd/>
                  <a:tailEnd/>
                </a:ln>
                <a:solidFill>
                  <a:srgbClr val="FFFF99">
                    <a:alpha val="50000"/>
                  </a:srgbClr>
                </a:solidFill>
                <a:latin typeface="Arial"/>
                <a:cs typeface="Arial"/>
              </a:rPr>
              <a:t>Quality</a:t>
            </a:r>
          </a:p>
          <a:p>
            <a:pPr algn="ctr"/>
            <a:r>
              <a:rPr lang="en-AU" sz="3600" kern="10" dirty="0">
                <a:ln w="25400">
                  <a:solidFill>
                    <a:srgbClr val="993300"/>
                  </a:solidFill>
                  <a:round/>
                  <a:headEnd/>
                  <a:tailEnd/>
                </a:ln>
                <a:solidFill>
                  <a:srgbClr val="FFFF99">
                    <a:alpha val="50000"/>
                  </a:srgbClr>
                </a:solidFill>
                <a:latin typeface="Arial"/>
                <a:cs typeface="Arial"/>
              </a:rPr>
              <a:t>Assurance</a:t>
            </a:r>
          </a:p>
        </p:txBody>
      </p:sp>
      <p:sp>
        <p:nvSpPr>
          <p:cNvPr id="5301253" name="WordArt 5"/>
          <p:cNvSpPr>
            <a:spLocks noChangeArrowheads="1" noChangeShapeType="1" noTextEdit="1"/>
          </p:cNvSpPr>
          <p:nvPr/>
        </p:nvSpPr>
        <p:spPr bwMode="auto">
          <a:xfrm>
            <a:off x="1423988" y="4870450"/>
            <a:ext cx="1331912" cy="1454150"/>
          </a:xfrm>
          <a:prstGeom prst="rect">
            <a:avLst/>
          </a:prstGeom>
        </p:spPr>
        <p:txBody>
          <a:bodyPr wrap="none" fromWordArt="1">
            <a:prstTxWarp prst="textSlantUp">
              <a:avLst>
                <a:gd name="adj" fmla="val 57491"/>
              </a:avLst>
            </a:prstTxWarp>
          </a:bodyPr>
          <a:lstStyle/>
          <a:p>
            <a:pPr algn="dist"/>
            <a:r>
              <a:rPr lang="en-AU" sz="3600" kern="10">
                <a:ln w="25400">
                  <a:solidFill>
                    <a:srgbClr val="993300"/>
                  </a:solidFill>
                  <a:round/>
                  <a:headEnd/>
                  <a:tailEnd/>
                </a:ln>
                <a:solidFill>
                  <a:srgbClr val="FFFF99">
                    <a:alpha val="50000"/>
                  </a:srgbClr>
                </a:solidFill>
                <a:latin typeface="Arial"/>
                <a:cs typeface="Arial"/>
              </a:rPr>
              <a:t>Quality</a:t>
            </a:r>
          </a:p>
          <a:p>
            <a:pPr algn="dist"/>
            <a:r>
              <a:rPr lang="en-AU" sz="3600" kern="10">
                <a:ln w="25400">
                  <a:solidFill>
                    <a:srgbClr val="993300"/>
                  </a:solidFill>
                  <a:round/>
                  <a:headEnd/>
                  <a:tailEnd/>
                </a:ln>
                <a:solidFill>
                  <a:srgbClr val="FFFF99">
                    <a:alpha val="50000"/>
                  </a:srgbClr>
                </a:solidFill>
                <a:latin typeface="Arial"/>
                <a:cs typeface="Arial"/>
              </a:rPr>
              <a:t>Control</a:t>
            </a:r>
          </a:p>
        </p:txBody>
      </p:sp>
      <p:sp>
        <p:nvSpPr>
          <p:cNvPr id="5301254" name="AutoShape 6"/>
          <p:cNvSpPr>
            <a:spLocks noChangeArrowheads="1"/>
          </p:cNvSpPr>
          <p:nvPr/>
        </p:nvSpPr>
        <p:spPr bwMode="auto">
          <a:xfrm>
            <a:off x="1976438" y="2903538"/>
            <a:ext cx="228600" cy="533400"/>
          </a:xfrm>
          <a:prstGeom prst="downArrow">
            <a:avLst>
              <a:gd name="adj1" fmla="val 50000"/>
              <a:gd name="adj2" fmla="val 58333"/>
            </a:avLst>
          </a:prstGeom>
          <a:solidFill>
            <a:srgbClr val="FFFFCC"/>
          </a:solidFill>
          <a:ln w="9525">
            <a:solidFill>
              <a:srgbClr val="990033"/>
            </a:solidFill>
            <a:miter lim="800000"/>
            <a:headEnd/>
            <a:tailEnd/>
          </a:ln>
          <a:effectLst/>
        </p:spPr>
        <p:txBody>
          <a:bodyPr wrap="none" anchor="ctr"/>
          <a:lstStyle/>
          <a:p>
            <a:endParaRPr lang="en-AU"/>
          </a:p>
        </p:txBody>
      </p:sp>
      <p:sp>
        <p:nvSpPr>
          <p:cNvPr id="5301255" name="AutoShape 7"/>
          <p:cNvSpPr>
            <a:spLocks noChangeArrowheads="1"/>
          </p:cNvSpPr>
          <p:nvPr/>
        </p:nvSpPr>
        <p:spPr bwMode="auto">
          <a:xfrm>
            <a:off x="1976438" y="4592638"/>
            <a:ext cx="228600" cy="533400"/>
          </a:xfrm>
          <a:prstGeom prst="downArrow">
            <a:avLst>
              <a:gd name="adj1" fmla="val 50000"/>
              <a:gd name="adj2" fmla="val 58333"/>
            </a:avLst>
          </a:prstGeom>
          <a:solidFill>
            <a:srgbClr val="FFFFCC"/>
          </a:solidFill>
          <a:ln w="9525">
            <a:solidFill>
              <a:srgbClr val="990033"/>
            </a:solidFill>
            <a:miter lim="800000"/>
            <a:headEnd/>
            <a:tailEnd/>
          </a:ln>
          <a:effectLst/>
        </p:spPr>
        <p:txBody>
          <a:bodyPr wrap="none" anchor="ctr"/>
          <a:lstStyle/>
          <a:p>
            <a:endParaRPr lang="en-AU"/>
          </a:p>
        </p:txBody>
      </p:sp>
      <p:sp>
        <p:nvSpPr>
          <p:cNvPr id="5301256" name="AutoShape 8"/>
          <p:cNvSpPr>
            <a:spLocks noChangeArrowheads="1"/>
          </p:cNvSpPr>
          <p:nvPr/>
        </p:nvSpPr>
        <p:spPr bwMode="auto">
          <a:xfrm>
            <a:off x="5094288" y="2555875"/>
            <a:ext cx="457200" cy="2286000"/>
          </a:xfrm>
          <a:prstGeom prst="upDownArrow">
            <a:avLst>
              <a:gd name="adj1" fmla="val 50000"/>
              <a:gd name="adj2" fmla="val 100000"/>
            </a:avLst>
          </a:prstGeom>
          <a:solidFill>
            <a:srgbClr val="FFFFCC"/>
          </a:solidFill>
          <a:ln w="9525">
            <a:solidFill>
              <a:srgbClr val="990033"/>
            </a:solidFill>
            <a:miter lim="800000"/>
            <a:headEnd/>
            <a:tailEnd/>
          </a:ln>
          <a:effectLst/>
        </p:spPr>
        <p:txBody>
          <a:bodyPr wrap="none" anchor="ctr"/>
          <a:lstStyle/>
          <a:p>
            <a:endParaRPr lang="en-AU"/>
          </a:p>
        </p:txBody>
      </p:sp>
      <p:sp>
        <p:nvSpPr>
          <p:cNvPr id="5301257" name="Text Box 9"/>
          <p:cNvSpPr txBox="1">
            <a:spLocks noChangeArrowheads="1"/>
          </p:cNvSpPr>
          <p:nvPr/>
        </p:nvSpPr>
        <p:spPr bwMode="auto">
          <a:xfrm>
            <a:off x="3636963" y="1725613"/>
            <a:ext cx="3371850" cy="793750"/>
          </a:xfrm>
          <a:prstGeom prst="rect">
            <a:avLst/>
          </a:prstGeom>
          <a:noFill/>
          <a:ln w="0">
            <a:noFill/>
            <a:miter lim="800000"/>
            <a:headEnd/>
            <a:tailEnd/>
          </a:ln>
          <a:effectLst/>
        </p:spPr>
        <p:txBody>
          <a:bodyPr wrap="none">
            <a:spAutoFit/>
          </a:bodyPr>
          <a:lstStyle/>
          <a:p>
            <a:pPr algn="ctr"/>
            <a:r>
              <a:rPr lang="en-US" altLang="en-US" sz="2800" b="1" dirty="0">
                <a:solidFill>
                  <a:srgbClr val="990000"/>
                </a:solidFill>
                <a:latin typeface="Arial" pitchFamily="34" charset="0"/>
              </a:rPr>
              <a:t>Strategic </a:t>
            </a:r>
          </a:p>
          <a:p>
            <a:pPr algn="ctr"/>
            <a:r>
              <a:rPr lang="en-US" altLang="en-US" b="1" dirty="0">
                <a:solidFill>
                  <a:srgbClr val="990000"/>
                </a:solidFill>
                <a:latin typeface="Arial" pitchFamily="34" charset="0"/>
              </a:rPr>
              <a:t>(project size and type issues</a:t>
            </a:r>
            <a:r>
              <a:rPr lang="en-US" altLang="en-US" b="1" dirty="0">
                <a:solidFill>
                  <a:srgbClr val="333399"/>
                </a:solidFill>
                <a:latin typeface="Arial" pitchFamily="34" charset="0"/>
              </a:rPr>
              <a:t>)</a:t>
            </a:r>
          </a:p>
        </p:txBody>
      </p:sp>
      <p:sp>
        <p:nvSpPr>
          <p:cNvPr id="5301258" name="Text Box 10"/>
          <p:cNvSpPr txBox="1">
            <a:spLocks noChangeArrowheads="1"/>
          </p:cNvSpPr>
          <p:nvPr/>
        </p:nvSpPr>
        <p:spPr bwMode="auto">
          <a:xfrm>
            <a:off x="3281363" y="4875213"/>
            <a:ext cx="4083050" cy="1068387"/>
          </a:xfrm>
          <a:prstGeom prst="rect">
            <a:avLst/>
          </a:prstGeom>
          <a:noFill/>
          <a:ln w="0">
            <a:noFill/>
            <a:miter lim="800000"/>
            <a:headEnd/>
            <a:tailEnd/>
          </a:ln>
          <a:effectLst/>
        </p:spPr>
        <p:txBody>
          <a:bodyPr wrap="none">
            <a:spAutoFit/>
          </a:bodyPr>
          <a:lstStyle/>
          <a:p>
            <a:pPr algn="ctr"/>
            <a:r>
              <a:rPr lang="en-US" altLang="en-US" sz="2800" b="1">
                <a:solidFill>
                  <a:srgbClr val="990000"/>
                </a:solidFill>
                <a:latin typeface="Arial" pitchFamily="34" charset="0"/>
              </a:rPr>
              <a:t>Tactical</a:t>
            </a:r>
          </a:p>
          <a:p>
            <a:pPr algn="ctr"/>
            <a:r>
              <a:rPr lang="en-US" altLang="en-US" b="1">
                <a:solidFill>
                  <a:srgbClr val="990000"/>
                </a:solidFill>
                <a:latin typeface="Arial" pitchFamily="34" charset="0"/>
              </a:rPr>
              <a:t>(unit versus acceptance test;</a:t>
            </a:r>
          </a:p>
          <a:p>
            <a:pPr algn="ctr"/>
            <a:r>
              <a:rPr lang="en-US" altLang="en-US" b="1">
                <a:solidFill>
                  <a:srgbClr val="990000"/>
                </a:solidFill>
                <a:latin typeface="Arial" pitchFamily="34" charset="0"/>
              </a:rPr>
              <a:t>test beds, results, and other issues)</a:t>
            </a:r>
          </a:p>
        </p:txBody>
      </p:sp>
      <p:sp>
        <p:nvSpPr>
          <p:cNvPr id="5301259" name="Text Box 11"/>
          <p:cNvSpPr txBox="1">
            <a:spLocks noChangeArrowheads="1"/>
          </p:cNvSpPr>
          <p:nvPr/>
        </p:nvSpPr>
        <p:spPr bwMode="auto">
          <a:xfrm>
            <a:off x="5503863" y="3333750"/>
            <a:ext cx="1243012" cy="701675"/>
          </a:xfrm>
          <a:prstGeom prst="rect">
            <a:avLst/>
          </a:prstGeom>
          <a:noFill/>
          <a:ln w="0">
            <a:noFill/>
            <a:miter lim="800000"/>
            <a:headEnd/>
            <a:tailEnd/>
          </a:ln>
          <a:effectLst/>
        </p:spPr>
        <p:txBody>
          <a:bodyPr wrap="none">
            <a:spAutoFit/>
          </a:bodyPr>
          <a:lstStyle/>
          <a:p>
            <a:pPr algn="ctr"/>
            <a:r>
              <a:rPr lang="en-US" altLang="en-US" sz="2000" b="1">
                <a:solidFill>
                  <a:srgbClr val="990000"/>
                </a:solidFill>
                <a:latin typeface="Arial" pitchFamily="34" charset="0"/>
              </a:rPr>
              <a:t>Process </a:t>
            </a:r>
          </a:p>
          <a:p>
            <a:pPr algn="ctr"/>
            <a:r>
              <a:rPr lang="en-US" altLang="en-US" sz="2000" b="1">
                <a:solidFill>
                  <a:srgbClr val="990000"/>
                </a:solidFill>
                <a:latin typeface="Arial" pitchFamily="34" charset="0"/>
              </a:rPr>
              <a:t>issues</a:t>
            </a:r>
          </a:p>
        </p:txBody>
      </p:sp>
    </p:spTree>
    <p:extLst>
      <p:ext uri="{BB962C8B-B14F-4D97-AF65-F5344CB8AC3E}">
        <p14:creationId xmlns:p14="http://schemas.microsoft.com/office/powerpoint/2010/main" val="305382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Assurance versus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Quality Assurance</a:t>
            </a:r>
          </a:p>
          <a:p>
            <a:pPr lvl="1"/>
            <a:r>
              <a:rPr lang="en-US" dirty="0" smtClean="0"/>
              <a:t>Prevention of Errors</a:t>
            </a:r>
          </a:p>
          <a:p>
            <a:r>
              <a:rPr lang="en-US" dirty="0" smtClean="0"/>
              <a:t>Quality Control</a:t>
            </a:r>
          </a:p>
          <a:p>
            <a:pPr lvl="1"/>
            <a:r>
              <a:rPr lang="en-US" dirty="0" smtClean="0"/>
              <a:t>Detection of Errors</a:t>
            </a:r>
          </a:p>
          <a:p>
            <a:pPr lvl="1"/>
            <a:endParaRPr lang="en-US" dirty="0"/>
          </a:p>
          <a:p>
            <a:r>
              <a:rPr lang="en-US" dirty="0" smtClean="0"/>
              <a:t>Agile Practices are most helpful in Quality Assurance (Prevention)</a:t>
            </a:r>
          </a:p>
          <a:p>
            <a:pPr lvl="1"/>
            <a:r>
              <a:rPr lang="en-US" dirty="0" smtClean="0"/>
              <a:t>Continuous Testing also helps Prevention as Testing comes much earlier in an Agile process</a:t>
            </a:r>
            <a:endParaRPr lang="en-US" dirty="0"/>
          </a:p>
        </p:txBody>
      </p:sp>
    </p:spTree>
    <p:extLst>
      <p:ext uri="{BB962C8B-B14F-4D97-AF65-F5344CB8AC3E}">
        <p14:creationId xmlns:p14="http://schemas.microsoft.com/office/powerpoint/2010/main" val="81870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a:t>
            </a:r>
            <a:r>
              <a:rPr lang="en-US" dirty="0" smtClean="0"/>
              <a:t>9.1 (Chapter 9 on Testing) </a:t>
            </a:r>
            <a:r>
              <a:rPr lang="en-US" dirty="0" smtClean="0"/>
              <a:t>: Quality Parameters</a:t>
            </a:r>
            <a:endParaRPr lang="en-US" dirty="0"/>
          </a:p>
        </p:txBody>
      </p:sp>
      <p:sp>
        <p:nvSpPr>
          <p:cNvPr id="3" name="Content Placeholder 2"/>
          <p:cNvSpPr>
            <a:spLocks noGrp="1"/>
          </p:cNvSpPr>
          <p:nvPr>
            <p:ph idx="1"/>
          </p:nvPr>
        </p:nvSpPr>
        <p:spPr/>
        <p:txBody>
          <a:bodyPr/>
          <a:lstStyle/>
          <a:p>
            <a:r>
              <a:rPr lang="en-US" dirty="0" smtClean="0"/>
              <a:t>Correctness</a:t>
            </a:r>
          </a:p>
          <a:p>
            <a:r>
              <a:rPr lang="en-US" dirty="0" smtClean="0"/>
              <a:t>Efficiency</a:t>
            </a:r>
          </a:p>
          <a:p>
            <a:r>
              <a:rPr lang="en-US" dirty="0" smtClean="0"/>
              <a:t>Timeliness</a:t>
            </a:r>
          </a:p>
          <a:p>
            <a:r>
              <a:rPr lang="en-US" dirty="0" smtClean="0"/>
              <a:t>Accuracy</a:t>
            </a:r>
          </a:p>
          <a:p>
            <a:r>
              <a:rPr lang="en-US" dirty="0" smtClean="0"/>
              <a:t>Usability </a:t>
            </a:r>
            <a:r>
              <a:rPr lang="en-US" dirty="0"/>
              <a:t>and </a:t>
            </a:r>
            <a:endParaRPr lang="en-US" dirty="0" smtClean="0"/>
          </a:p>
          <a:p>
            <a:r>
              <a:rPr lang="en-US" dirty="0" smtClean="0"/>
              <a:t>Effectiveness </a:t>
            </a:r>
            <a:endParaRPr lang="en-US" dirty="0"/>
          </a:p>
        </p:txBody>
      </p:sp>
    </p:spTree>
    <p:extLst>
      <p:ext uri="{BB962C8B-B14F-4D97-AF65-F5344CB8AC3E}">
        <p14:creationId xmlns:p14="http://schemas.microsoft.com/office/powerpoint/2010/main" val="266237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Quality </a:t>
            </a:r>
            <a:r>
              <a:rPr lang="en-US" b="1" dirty="0">
                <a:solidFill>
                  <a:srgbClr val="990000"/>
                </a:solidFill>
                <a:latin typeface="Copperplate Gothic Bold" pitchFamily="34" charset="0"/>
              </a:rPr>
              <a:t>Techniques &amp; Agile </a:t>
            </a:r>
            <a:r>
              <a:rPr lang="en-US" b="1" dirty="0" smtClean="0">
                <a:solidFill>
                  <a:srgbClr val="990000"/>
                </a:solidFill>
                <a:latin typeface="Copperplate Gothic Bold" pitchFamily="34" charset="0"/>
              </a:rPr>
              <a:t>Practice</a:t>
            </a:r>
            <a:r>
              <a:rPr lang="en-US" dirty="0" smtClean="0"/>
              <a:t> </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(Pages </a:t>
            </a:r>
            <a:r>
              <a:rPr lang="en-US" sz="2800" dirty="0">
                <a:solidFill>
                  <a:schemeClr val="tx1">
                    <a:lumMod val="50000"/>
                  </a:schemeClr>
                </a:solidFill>
              </a:rPr>
              <a:t>329 – 336) but NOT Table 9.4 </a:t>
            </a:r>
            <a:r>
              <a:rPr lang="en-US" sz="2800" dirty="0"/>
              <a:t/>
            </a:r>
            <a:br>
              <a:rPr lang="en-US" sz="2800" dirty="0"/>
            </a:b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18388195"/>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a:xfrm>
            <a:off x="685800" y="304800"/>
            <a:ext cx="7772400" cy="1295400"/>
          </a:xfrm>
        </p:spPr>
        <p:txBody>
          <a:bodyPr/>
          <a:lstStyle/>
          <a:p>
            <a:r>
              <a:rPr lang="en-US" sz="2400" dirty="0">
                <a:solidFill>
                  <a:schemeClr val="accent2"/>
                </a:solidFill>
              </a:rPr>
              <a:t>Figure </a:t>
            </a:r>
            <a:r>
              <a:rPr lang="en-US" sz="2400" dirty="0" smtClean="0">
                <a:solidFill>
                  <a:schemeClr val="accent2"/>
                </a:solidFill>
              </a:rPr>
              <a:t>9.4.: Applying Quality Techniques in Agile Projects</a:t>
            </a:r>
            <a:endParaRPr lang="en-US" sz="2400" dirty="0">
              <a:solidFill>
                <a:schemeClr val="accent2"/>
              </a:solidFill>
            </a:endParaRPr>
          </a:p>
        </p:txBody>
      </p:sp>
      <p:sp>
        <p:nvSpPr>
          <p:cNvPr id="1061891" name="AutoShape 3"/>
          <p:cNvSpPr>
            <a:spLocks noChangeArrowheads="1"/>
          </p:cNvSpPr>
          <p:nvPr/>
        </p:nvSpPr>
        <p:spPr bwMode="auto">
          <a:xfrm>
            <a:off x="533400" y="1871760"/>
            <a:ext cx="4724400" cy="3048000"/>
          </a:xfrm>
          <a:prstGeom prst="triangle">
            <a:avLst>
              <a:gd name="adj" fmla="val 50269"/>
            </a:avLst>
          </a:prstGeom>
          <a:gradFill rotWithShape="0">
            <a:gsLst>
              <a:gs pos="0">
                <a:srgbClr val="FFFF66"/>
              </a:gs>
              <a:gs pos="100000">
                <a:srgbClr val="FFFFFF"/>
              </a:gs>
            </a:gsLst>
            <a:lin ang="5400000" scaled="1"/>
          </a:gradFill>
          <a:ln w="38100">
            <a:solidFill>
              <a:srgbClr val="993300"/>
            </a:solidFill>
            <a:miter lim="800000"/>
            <a:headEnd/>
            <a:tailEnd/>
          </a:ln>
          <a:effectLst/>
        </p:spPr>
        <p:txBody>
          <a:bodyPr wrap="none" anchor="ctr"/>
          <a:lstStyle/>
          <a:p>
            <a:endParaRPr lang="en-US"/>
          </a:p>
        </p:txBody>
      </p:sp>
      <p:sp>
        <p:nvSpPr>
          <p:cNvPr id="1061892" name="Line 4"/>
          <p:cNvSpPr>
            <a:spLocks noChangeShapeType="1"/>
          </p:cNvSpPr>
          <p:nvPr/>
        </p:nvSpPr>
        <p:spPr bwMode="auto">
          <a:xfrm>
            <a:off x="962025" y="4310160"/>
            <a:ext cx="3822700" cy="0"/>
          </a:xfrm>
          <a:prstGeom prst="line">
            <a:avLst/>
          </a:prstGeom>
          <a:noFill/>
          <a:ln w="38100" cmpd="dbl">
            <a:solidFill>
              <a:srgbClr val="3366CC"/>
            </a:solidFill>
            <a:round/>
            <a:headEnd/>
            <a:tailEnd/>
          </a:ln>
          <a:effectLst/>
        </p:spPr>
        <p:txBody>
          <a:bodyPr wrap="none" anchor="ctr"/>
          <a:lstStyle/>
          <a:p>
            <a:endParaRPr lang="en-US"/>
          </a:p>
        </p:txBody>
      </p:sp>
      <p:sp>
        <p:nvSpPr>
          <p:cNvPr id="1061893" name="Text Box 5"/>
          <p:cNvSpPr txBox="1">
            <a:spLocks noChangeArrowheads="1"/>
          </p:cNvSpPr>
          <p:nvPr/>
        </p:nvSpPr>
        <p:spPr bwMode="auto">
          <a:xfrm>
            <a:off x="2058988" y="4386360"/>
            <a:ext cx="1703387" cy="396875"/>
          </a:xfrm>
          <a:prstGeom prst="rect">
            <a:avLst/>
          </a:prstGeom>
          <a:noFill/>
          <a:ln w="9525">
            <a:noFill/>
            <a:miter lim="800000"/>
            <a:headEnd/>
            <a:tailEnd/>
          </a:ln>
          <a:effectLst/>
        </p:spPr>
        <p:txBody>
          <a:bodyPr wrap="none">
            <a:spAutoFit/>
          </a:bodyPr>
          <a:lstStyle/>
          <a:p>
            <a:r>
              <a:rPr lang="en-US" sz="2000" b="1" dirty="0">
                <a:solidFill>
                  <a:srgbClr val="FF3300"/>
                </a:solidFill>
                <a:latin typeface="Tempus Sans ITC" pitchFamily="82" charset="0"/>
              </a:rPr>
              <a:t>Walkthroughs</a:t>
            </a:r>
          </a:p>
        </p:txBody>
      </p:sp>
      <p:sp>
        <p:nvSpPr>
          <p:cNvPr id="1061895" name="Text Box 7"/>
          <p:cNvSpPr txBox="1">
            <a:spLocks noChangeArrowheads="1"/>
          </p:cNvSpPr>
          <p:nvPr/>
        </p:nvSpPr>
        <p:spPr bwMode="auto">
          <a:xfrm>
            <a:off x="2220913" y="3760885"/>
            <a:ext cx="1377950" cy="396875"/>
          </a:xfrm>
          <a:prstGeom prst="rect">
            <a:avLst/>
          </a:prstGeom>
          <a:noFill/>
          <a:ln w="9525">
            <a:noFill/>
            <a:miter lim="800000"/>
            <a:headEnd/>
            <a:tailEnd/>
          </a:ln>
          <a:effectLst/>
        </p:spPr>
        <p:txBody>
          <a:bodyPr wrap="none">
            <a:spAutoFit/>
          </a:bodyPr>
          <a:lstStyle/>
          <a:p>
            <a:r>
              <a:rPr lang="en-US" sz="2000" b="1">
                <a:solidFill>
                  <a:schemeClr val="bg2"/>
                </a:solidFill>
                <a:latin typeface="Tempus Sans ITC" pitchFamily="82" charset="0"/>
              </a:rPr>
              <a:t>Inspections</a:t>
            </a:r>
          </a:p>
        </p:txBody>
      </p:sp>
      <p:sp>
        <p:nvSpPr>
          <p:cNvPr id="1061898" name="Text Box 10"/>
          <p:cNvSpPr txBox="1">
            <a:spLocks noChangeArrowheads="1"/>
          </p:cNvSpPr>
          <p:nvPr/>
        </p:nvSpPr>
        <p:spPr bwMode="auto">
          <a:xfrm>
            <a:off x="2406650" y="3075085"/>
            <a:ext cx="1008063" cy="396875"/>
          </a:xfrm>
          <a:prstGeom prst="rect">
            <a:avLst/>
          </a:prstGeom>
          <a:noFill/>
          <a:ln w="9525">
            <a:noFill/>
            <a:miter lim="800000"/>
            <a:headEnd/>
            <a:tailEnd/>
          </a:ln>
          <a:effectLst/>
        </p:spPr>
        <p:txBody>
          <a:bodyPr wrap="none">
            <a:spAutoFit/>
          </a:bodyPr>
          <a:lstStyle/>
          <a:p>
            <a:r>
              <a:rPr lang="en-US" sz="2000" b="1" dirty="0">
                <a:solidFill>
                  <a:srgbClr val="339933"/>
                </a:solidFill>
                <a:latin typeface="Tempus Sans ITC" pitchFamily="82" charset="0"/>
              </a:rPr>
              <a:t>Reviews</a:t>
            </a:r>
          </a:p>
        </p:txBody>
      </p:sp>
      <p:sp>
        <p:nvSpPr>
          <p:cNvPr id="1061899" name="Text Box 11"/>
          <p:cNvSpPr txBox="1">
            <a:spLocks noChangeArrowheads="1"/>
          </p:cNvSpPr>
          <p:nvPr/>
        </p:nvSpPr>
        <p:spPr bwMode="auto">
          <a:xfrm rot="-3153190">
            <a:off x="-764381" y="3088579"/>
            <a:ext cx="4362450" cy="366712"/>
          </a:xfrm>
          <a:prstGeom prst="rect">
            <a:avLst/>
          </a:prstGeom>
          <a:noFill/>
          <a:ln w="9525">
            <a:noFill/>
            <a:miter lim="800000"/>
            <a:headEnd/>
            <a:tailEnd/>
          </a:ln>
          <a:effectLst/>
        </p:spPr>
        <p:txBody>
          <a:bodyPr>
            <a:spAutoFit/>
          </a:bodyPr>
          <a:lstStyle/>
          <a:p>
            <a:r>
              <a:rPr lang="en-US" sz="1800" b="1" i="1">
                <a:solidFill>
                  <a:srgbClr val="9900FF"/>
                </a:solidFill>
                <a:latin typeface="Tempus Sans ITC" pitchFamily="82" charset="0"/>
              </a:rPr>
              <a:t>&lt;- More Frequent  ---- More Intense -&gt;</a:t>
            </a:r>
          </a:p>
        </p:txBody>
      </p:sp>
      <p:sp>
        <p:nvSpPr>
          <p:cNvPr id="1061900" name="Line 12"/>
          <p:cNvSpPr>
            <a:spLocks noChangeShapeType="1"/>
          </p:cNvSpPr>
          <p:nvPr/>
        </p:nvSpPr>
        <p:spPr bwMode="auto">
          <a:xfrm>
            <a:off x="1498600" y="3700560"/>
            <a:ext cx="2844800" cy="0"/>
          </a:xfrm>
          <a:prstGeom prst="line">
            <a:avLst/>
          </a:prstGeom>
          <a:noFill/>
          <a:ln w="38100" cmpd="dbl">
            <a:solidFill>
              <a:srgbClr val="3366CC"/>
            </a:solidFill>
            <a:round/>
            <a:headEnd/>
            <a:tailEnd/>
          </a:ln>
          <a:effectLst/>
        </p:spPr>
        <p:txBody>
          <a:bodyPr wrap="none" anchor="ctr"/>
          <a:lstStyle/>
          <a:p>
            <a:endParaRPr lang="en-US"/>
          </a:p>
        </p:txBody>
      </p:sp>
      <p:sp>
        <p:nvSpPr>
          <p:cNvPr id="1061901" name="Text Box 13"/>
          <p:cNvSpPr txBox="1">
            <a:spLocks noChangeArrowheads="1"/>
          </p:cNvSpPr>
          <p:nvPr/>
        </p:nvSpPr>
        <p:spPr bwMode="auto">
          <a:xfrm>
            <a:off x="2463800" y="2338485"/>
            <a:ext cx="893763" cy="396875"/>
          </a:xfrm>
          <a:prstGeom prst="rect">
            <a:avLst/>
          </a:prstGeom>
          <a:noFill/>
          <a:ln w="9525">
            <a:noFill/>
            <a:miter lim="800000"/>
            <a:headEnd/>
            <a:tailEnd/>
          </a:ln>
          <a:effectLst/>
        </p:spPr>
        <p:txBody>
          <a:bodyPr wrap="none">
            <a:spAutoFit/>
          </a:bodyPr>
          <a:lstStyle/>
          <a:p>
            <a:r>
              <a:rPr lang="en-US" sz="2000" b="1" dirty="0">
                <a:solidFill>
                  <a:srgbClr val="D60093"/>
                </a:solidFill>
                <a:latin typeface="Tempus Sans ITC" pitchFamily="82" charset="0"/>
              </a:rPr>
              <a:t>Audits</a:t>
            </a:r>
          </a:p>
        </p:txBody>
      </p:sp>
      <p:sp>
        <p:nvSpPr>
          <p:cNvPr id="1061902" name="Line 14"/>
          <p:cNvSpPr>
            <a:spLocks noChangeShapeType="1"/>
          </p:cNvSpPr>
          <p:nvPr/>
        </p:nvSpPr>
        <p:spPr bwMode="auto">
          <a:xfrm>
            <a:off x="2082800" y="2938560"/>
            <a:ext cx="1600200" cy="0"/>
          </a:xfrm>
          <a:prstGeom prst="line">
            <a:avLst/>
          </a:prstGeom>
          <a:noFill/>
          <a:ln w="38100" cmpd="dbl">
            <a:solidFill>
              <a:srgbClr val="3366CC"/>
            </a:solidFill>
            <a:round/>
            <a:headEnd/>
            <a:tailEnd/>
          </a:ln>
          <a:effectLst/>
        </p:spPr>
        <p:txBody>
          <a:bodyPr wrap="none" anchor="ctr"/>
          <a:lstStyle/>
          <a:p>
            <a:endParaRPr lang="en-US"/>
          </a:p>
        </p:txBody>
      </p:sp>
      <p:sp>
        <p:nvSpPr>
          <p:cNvPr id="1061906" name="AutoShape 18"/>
          <p:cNvSpPr>
            <a:spLocks noChangeArrowheads="1"/>
          </p:cNvSpPr>
          <p:nvPr/>
        </p:nvSpPr>
        <p:spPr bwMode="auto">
          <a:xfrm>
            <a:off x="5795994" y="2786160"/>
            <a:ext cx="3276600" cy="1970088"/>
          </a:xfrm>
          <a:prstGeom prst="triangle">
            <a:avLst>
              <a:gd name="adj" fmla="val 50269"/>
            </a:avLst>
          </a:prstGeom>
          <a:gradFill rotWithShape="0">
            <a:gsLst>
              <a:gs pos="0">
                <a:srgbClr val="FFFF66"/>
              </a:gs>
              <a:gs pos="100000">
                <a:srgbClr val="FFFFFF"/>
              </a:gs>
            </a:gsLst>
            <a:lin ang="5400000" scaled="1"/>
          </a:gradFill>
          <a:ln w="38100">
            <a:solidFill>
              <a:srgbClr val="993300"/>
            </a:solidFill>
            <a:miter lim="800000"/>
            <a:headEnd/>
            <a:tailEnd/>
          </a:ln>
          <a:effectLst/>
        </p:spPr>
        <p:txBody>
          <a:bodyPr wrap="none" anchor="ctr"/>
          <a:lstStyle/>
          <a:p>
            <a:endParaRPr lang="en-US"/>
          </a:p>
        </p:txBody>
      </p:sp>
      <p:sp>
        <p:nvSpPr>
          <p:cNvPr id="1061907" name="Line 19"/>
          <p:cNvSpPr>
            <a:spLocks noChangeShapeType="1"/>
          </p:cNvSpPr>
          <p:nvPr/>
        </p:nvSpPr>
        <p:spPr bwMode="auto">
          <a:xfrm>
            <a:off x="6300819" y="4157760"/>
            <a:ext cx="2276475" cy="0"/>
          </a:xfrm>
          <a:prstGeom prst="line">
            <a:avLst/>
          </a:prstGeom>
          <a:noFill/>
          <a:ln w="38100" cmpd="dbl">
            <a:solidFill>
              <a:srgbClr val="3366CC"/>
            </a:solidFill>
            <a:round/>
            <a:headEnd/>
            <a:tailEnd/>
          </a:ln>
          <a:effectLst/>
        </p:spPr>
        <p:txBody>
          <a:bodyPr wrap="none" anchor="ctr"/>
          <a:lstStyle/>
          <a:p>
            <a:endParaRPr lang="en-US"/>
          </a:p>
        </p:txBody>
      </p:sp>
      <p:sp>
        <p:nvSpPr>
          <p:cNvPr id="1061908" name="Line 20"/>
          <p:cNvSpPr>
            <a:spLocks noChangeShapeType="1"/>
          </p:cNvSpPr>
          <p:nvPr/>
        </p:nvSpPr>
        <p:spPr bwMode="auto">
          <a:xfrm>
            <a:off x="6723094" y="3624360"/>
            <a:ext cx="1397000" cy="12700"/>
          </a:xfrm>
          <a:prstGeom prst="line">
            <a:avLst/>
          </a:prstGeom>
          <a:noFill/>
          <a:ln w="38100" cmpd="dbl">
            <a:solidFill>
              <a:srgbClr val="3366CC"/>
            </a:solidFill>
            <a:round/>
            <a:headEnd/>
            <a:tailEnd/>
          </a:ln>
          <a:effectLst/>
        </p:spPr>
        <p:txBody>
          <a:bodyPr wrap="none" anchor="ctr"/>
          <a:lstStyle/>
          <a:p>
            <a:endParaRPr lang="en-US"/>
          </a:p>
        </p:txBody>
      </p:sp>
      <p:sp>
        <p:nvSpPr>
          <p:cNvPr id="1061903" name="Text Box 15"/>
          <p:cNvSpPr txBox="1">
            <a:spLocks noChangeArrowheads="1"/>
          </p:cNvSpPr>
          <p:nvPr/>
        </p:nvSpPr>
        <p:spPr bwMode="auto">
          <a:xfrm>
            <a:off x="6773894" y="3243360"/>
            <a:ext cx="1268413" cy="366713"/>
          </a:xfrm>
          <a:prstGeom prst="rect">
            <a:avLst/>
          </a:prstGeom>
          <a:noFill/>
          <a:ln w="9525">
            <a:noFill/>
            <a:miter lim="800000"/>
            <a:headEnd/>
            <a:tailEnd/>
          </a:ln>
          <a:effectLst/>
        </p:spPr>
        <p:txBody>
          <a:bodyPr wrap="none">
            <a:spAutoFit/>
          </a:bodyPr>
          <a:lstStyle/>
          <a:p>
            <a:r>
              <a:rPr lang="en-US" sz="1800" b="1" dirty="0">
                <a:solidFill>
                  <a:srgbClr val="CC3300"/>
                </a:solidFill>
                <a:latin typeface="Tempus Sans ITC" pitchFamily="82" charset="0"/>
              </a:rPr>
              <a:t>Workshops</a:t>
            </a:r>
          </a:p>
        </p:txBody>
      </p:sp>
      <p:sp>
        <p:nvSpPr>
          <p:cNvPr id="1061894" name="Text Box 6"/>
          <p:cNvSpPr txBox="1">
            <a:spLocks noChangeArrowheads="1"/>
          </p:cNvSpPr>
          <p:nvPr/>
        </p:nvSpPr>
        <p:spPr bwMode="auto">
          <a:xfrm>
            <a:off x="6710394" y="3700560"/>
            <a:ext cx="1249363" cy="396875"/>
          </a:xfrm>
          <a:prstGeom prst="rect">
            <a:avLst/>
          </a:prstGeom>
          <a:noFill/>
          <a:ln w="9525">
            <a:noFill/>
            <a:miter lim="800000"/>
            <a:headEnd/>
            <a:tailEnd/>
          </a:ln>
          <a:effectLst/>
        </p:spPr>
        <p:txBody>
          <a:bodyPr wrap="none">
            <a:spAutoFit/>
          </a:bodyPr>
          <a:lstStyle/>
          <a:p>
            <a:r>
              <a:rPr lang="en-US" sz="2000" b="1" dirty="0">
                <a:solidFill>
                  <a:srgbClr val="3366CC"/>
                </a:solidFill>
                <a:latin typeface="Tempus Sans ITC" pitchFamily="82" charset="0"/>
              </a:rPr>
              <a:t>Interviews</a:t>
            </a:r>
          </a:p>
        </p:txBody>
      </p:sp>
      <p:sp>
        <p:nvSpPr>
          <p:cNvPr id="1061909" name="Text Box 21"/>
          <p:cNvSpPr txBox="1">
            <a:spLocks noChangeArrowheads="1"/>
          </p:cNvSpPr>
          <p:nvPr/>
        </p:nvSpPr>
        <p:spPr bwMode="auto">
          <a:xfrm>
            <a:off x="6813582" y="4294285"/>
            <a:ext cx="1227137" cy="396875"/>
          </a:xfrm>
          <a:prstGeom prst="rect">
            <a:avLst/>
          </a:prstGeom>
          <a:noFill/>
          <a:ln w="9525">
            <a:noFill/>
            <a:miter lim="800000"/>
            <a:headEnd/>
            <a:tailEnd/>
          </a:ln>
          <a:effectLst/>
        </p:spPr>
        <p:txBody>
          <a:bodyPr wrap="none">
            <a:spAutoFit/>
          </a:bodyPr>
          <a:lstStyle/>
          <a:p>
            <a:r>
              <a:rPr lang="en-US" sz="2000" b="1" dirty="0">
                <a:solidFill>
                  <a:srgbClr val="339933"/>
                </a:solidFill>
                <a:latin typeface="Tempus Sans ITC" pitchFamily="82" charset="0"/>
              </a:rPr>
              <a:t>Checklists</a:t>
            </a:r>
          </a:p>
        </p:txBody>
      </p:sp>
      <p:sp>
        <p:nvSpPr>
          <p:cNvPr id="21" name="AutoShape 18"/>
          <p:cNvSpPr>
            <a:spLocks noChangeArrowheads="1"/>
          </p:cNvSpPr>
          <p:nvPr/>
        </p:nvSpPr>
        <p:spPr bwMode="auto">
          <a:xfrm rot="10800000">
            <a:off x="3357554" y="2143218"/>
            <a:ext cx="4143404" cy="2500329"/>
          </a:xfrm>
          <a:prstGeom prst="triangle">
            <a:avLst>
              <a:gd name="adj" fmla="val 50269"/>
            </a:avLst>
          </a:prstGeom>
          <a:gradFill rotWithShape="0">
            <a:gsLst>
              <a:gs pos="0">
                <a:srgbClr val="FFFF66"/>
              </a:gs>
              <a:gs pos="100000">
                <a:srgbClr val="FFFFFF"/>
              </a:gs>
            </a:gsLst>
            <a:lin ang="5400000" scaled="1"/>
          </a:gradFill>
          <a:ln w="38100">
            <a:solidFill>
              <a:srgbClr val="993300"/>
            </a:solidFill>
            <a:miter lim="800000"/>
            <a:headEnd/>
            <a:tailEnd/>
          </a:ln>
          <a:effectLst/>
        </p:spPr>
        <p:txBody>
          <a:bodyPr wrap="none" anchor="ctr"/>
          <a:lstStyle/>
          <a:p>
            <a:endParaRPr lang="en-US"/>
          </a:p>
        </p:txBody>
      </p:sp>
      <p:sp>
        <p:nvSpPr>
          <p:cNvPr id="23" name="Line 4"/>
          <p:cNvSpPr>
            <a:spLocks noChangeShapeType="1"/>
          </p:cNvSpPr>
          <p:nvPr/>
        </p:nvSpPr>
        <p:spPr bwMode="auto">
          <a:xfrm>
            <a:off x="4035448" y="2945661"/>
            <a:ext cx="2822568" cy="0"/>
          </a:xfrm>
          <a:prstGeom prst="line">
            <a:avLst/>
          </a:prstGeom>
          <a:noFill/>
          <a:ln w="38100" cmpd="dbl">
            <a:solidFill>
              <a:srgbClr val="3366CC"/>
            </a:solidFill>
            <a:round/>
            <a:headEnd/>
            <a:tailEnd/>
          </a:ln>
          <a:effectLst/>
        </p:spPr>
        <p:txBody>
          <a:bodyPr wrap="none" anchor="ctr"/>
          <a:lstStyle/>
          <a:p>
            <a:endParaRPr lang="en-US"/>
          </a:p>
        </p:txBody>
      </p:sp>
      <p:sp>
        <p:nvSpPr>
          <p:cNvPr id="24" name="Line 14"/>
          <p:cNvSpPr>
            <a:spLocks noChangeShapeType="1"/>
          </p:cNvSpPr>
          <p:nvPr/>
        </p:nvSpPr>
        <p:spPr bwMode="auto">
          <a:xfrm>
            <a:off x="4626813" y="3660041"/>
            <a:ext cx="1600200" cy="0"/>
          </a:xfrm>
          <a:prstGeom prst="line">
            <a:avLst/>
          </a:prstGeom>
          <a:noFill/>
          <a:ln w="38100" cmpd="dbl">
            <a:solidFill>
              <a:srgbClr val="3366CC"/>
            </a:solidFill>
            <a:round/>
            <a:headEnd/>
            <a:tailEnd/>
          </a:ln>
          <a:effectLst/>
        </p:spPr>
        <p:txBody>
          <a:bodyPr wrap="none" anchor="ctr"/>
          <a:lstStyle/>
          <a:p>
            <a:endParaRPr lang="en-US"/>
          </a:p>
        </p:txBody>
      </p:sp>
      <p:sp>
        <p:nvSpPr>
          <p:cNvPr id="25" name="Left-Right Arrow 24"/>
          <p:cNvSpPr/>
          <p:nvPr/>
        </p:nvSpPr>
        <p:spPr bwMode="auto">
          <a:xfrm>
            <a:off x="1214414" y="5072176"/>
            <a:ext cx="7072362" cy="571504"/>
          </a:xfrm>
          <a:prstGeom prst="leftRigh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99"/>
                </a:solidFill>
                <a:effectLst/>
                <a:latin typeface="Calibri" pitchFamily="34" charset="0"/>
                <a:cs typeface="Calibri" pitchFamily="34" charset="0"/>
              </a:rPr>
              <a:t>Quality Techniques &amp; Agile</a:t>
            </a:r>
          </a:p>
        </p:txBody>
      </p:sp>
      <p:sp>
        <p:nvSpPr>
          <p:cNvPr id="26" name="Text Box 5"/>
          <p:cNvSpPr txBox="1">
            <a:spLocks noChangeArrowheads="1"/>
          </p:cNvSpPr>
          <p:nvPr/>
        </p:nvSpPr>
        <p:spPr bwMode="auto">
          <a:xfrm>
            <a:off x="4714876" y="2357532"/>
            <a:ext cx="1330814" cy="400110"/>
          </a:xfrm>
          <a:prstGeom prst="rect">
            <a:avLst/>
          </a:prstGeom>
          <a:noFill/>
          <a:ln w="9525">
            <a:noFill/>
            <a:miter lim="800000"/>
            <a:headEnd/>
            <a:tailEnd/>
          </a:ln>
          <a:effectLst/>
        </p:spPr>
        <p:txBody>
          <a:bodyPr wrap="none">
            <a:spAutoFit/>
          </a:bodyPr>
          <a:lstStyle/>
          <a:p>
            <a:r>
              <a:rPr lang="en-US" sz="2000" b="1" dirty="0" smtClean="0">
                <a:solidFill>
                  <a:srgbClr val="FF3300"/>
                </a:solidFill>
                <a:latin typeface="Tempus Sans ITC" pitchFamily="82" charset="0"/>
              </a:rPr>
              <a:t>Showcases </a:t>
            </a:r>
            <a:endParaRPr lang="en-US" sz="2000" b="1" dirty="0">
              <a:solidFill>
                <a:srgbClr val="FF3300"/>
              </a:solidFill>
              <a:latin typeface="Tempus Sans ITC" pitchFamily="82" charset="0"/>
            </a:endParaRPr>
          </a:p>
        </p:txBody>
      </p:sp>
      <p:sp>
        <p:nvSpPr>
          <p:cNvPr id="28" name="Text Box 6"/>
          <p:cNvSpPr txBox="1">
            <a:spLocks noChangeArrowheads="1"/>
          </p:cNvSpPr>
          <p:nvPr/>
        </p:nvSpPr>
        <p:spPr bwMode="auto">
          <a:xfrm>
            <a:off x="4643438" y="3103665"/>
            <a:ext cx="1733167" cy="400110"/>
          </a:xfrm>
          <a:prstGeom prst="rect">
            <a:avLst/>
          </a:prstGeom>
          <a:noFill/>
          <a:ln w="9525">
            <a:noFill/>
            <a:miter lim="800000"/>
            <a:headEnd/>
            <a:tailEnd/>
          </a:ln>
          <a:effectLst/>
        </p:spPr>
        <p:txBody>
          <a:bodyPr wrap="none">
            <a:spAutoFit/>
          </a:bodyPr>
          <a:lstStyle/>
          <a:p>
            <a:r>
              <a:rPr lang="en-US" sz="2000" b="1" dirty="0" smtClean="0">
                <a:solidFill>
                  <a:srgbClr val="3366CC"/>
                </a:solidFill>
                <a:latin typeface="Tempus Sans ITC" pitchFamily="82" charset="0"/>
              </a:rPr>
              <a:t>Test harnesses </a:t>
            </a:r>
            <a:endParaRPr lang="en-US" sz="2000" b="1" dirty="0">
              <a:solidFill>
                <a:srgbClr val="3366CC"/>
              </a:solidFill>
              <a:latin typeface="Tempus Sans ITC" pitchFamily="82" charset="0"/>
            </a:endParaRPr>
          </a:p>
        </p:txBody>
      </p:sp>
      <p:sp>
        <p:nvSpPr>
          <p:cNvPr id="29" name="Text Box 21"/>
          <p:cNvSpPr txBox="1">
            <a:spLocks noChangeArrowheads="1"/>
          </p:cNvSpPr>
          <p:nvPr/>
        </p:nvSpPr>
        <p:spPr bwMode="auto">
          <a:xfrm>
            <a:off x="4786314" y="3857730"/>
            <a:ext cx="1133645" cy="400110"/>
          </a:xfrm>
          <a:prstGeom prst="rect">
            <a:avLst/>
          </a:prstGeom>
          <a:noFill/>
          <a:ln w="9525">
            <a:noFill/>
            <a:miter lim="800000"/>
            <a:headEnd/>
            <a:tailEnd/>
          </a:ln>
          <a:effectLst/>
        </p:spPr>
        <p:txBody>
          <a:bodyPr wrap="none">
            <a:spAutoFit/>
          </a:bodyPr>
          <a:lstStyle/>
          <a:p>
            <a:r>
              <a:rPr lang="en-US" sz="2000" b="1" dirty="0" err="1" smtClean="0">
                <a:solidFill>
                  <a:srgbClr val="339933"/>
                </a:solidFill>
                <a:latin typeface="Tempus Sans ITC" pitchFamily="82" charset="0"/>
              </a:rPr>
              <a:t>Standups</a:t>
            </a:r>
            <a:endParaRPr lang="en-US" sz="2000" b="1" dirty="0">
              <a:solidFill>
                <a:srgbClr val="339933"/>
              </a:solidFill>
              <a:latin typeface="Tempus Sans ITC" pitchFamily="82" charset="0"/>
            </a:endParaRPr>
          </a:p>
        </p:txBody>
      </p:sp>
    </p:spTree>
    <p:extLst>
      <p:ext uri="{BB962C8B-B14F-4D97-AF65-F5344CB8AC3E}">
        <p14:creationId xmlns:p14="http://schemas.microsoft.com/office/powerpoint/2010/main" val="413198257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1018</Words>
  <Application>Microsoft Office PowerPoint</Application>
  <PresentationFormat>On-screen Show (4:3)</PresentationFormat>
  <Paragraphs>211</Paragraphs>
  <Slides>23</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6" baseType="lpstr">
      <vt:lpstr>MS PGothic</vt:lpstr>
      <vt:lpstr>Arial</vt:lpstr>
      <vt:lpstr>Arial Unicode MS</vt:lpstr>
      <vt:lpstr>Book Antiqua</vt:lpstr>
      <vt:lpstr>Calibri</vt:lpstr>
      <vt:lpstr>Copperplate Gothic Bold</vt:lpstr>
      <vt:lpstr>Copperplate Gothic Light</vt:lpstr>
      <vt:lpstr>新細明體</vt:lpstr>
      <vt:lpstr>Tempus Sans ITC</vt:lpstr>
      <vt:lpstr>Times New Roman</vt:lpstr>
      <vt:lpstr>Wingdings</vt:lpstr>
      <vt:lpstr>Office Theme</vt:lpstr>
      <vt:lpstr>Clip</vt:lpstr>
      <vt:lpstr>Week- 15  CAMS – Quality and Testing    Dr. Bhuvan UNHELKAR IT Faculty, College Of Business; Office: C225; bunhelkar@sar.usf.edu; 941-359-4654  </vt:lpstr>
      <vt:lpstr>Agenda</vt:lpstr>
      <vt:lpstr>Sub-Module  Quality Context  </vt:lpstr>
      <vt:lpstr>Figure 9.1: Quality &amp; CAMS: Management, Assurance and Control</vt:lpstr>
      <vt:lpstr>Strategic versus tactical aspects of quality </vt:lpstr>
      <vt:lpstr>Assurance versus Control</vt:lpstr>
      <vt:lpstr>Table 9.1 (Chapter 9 on Testing) : Quality Parameters</vt:lpstr>
      <vt:lpstr>Sub-Module  Quality Techniques &amp; Agile Practice   </vt:lpstr>
      <vt:lpstr>Figure 9.4.: Applying Quality Techniques in Agile Projects</vt:lpstr>
      <vt:lpstr>Figure 9.5: Three types of Quality Checks: Syntax, Semantics and Aesthetics</vt:lpstr>
      <vt:lpstr>Figure 9.6: Syntax, Semantics and Aesthetics  verify and validate the Artifacts, Diagrams and Models (based on V&amp;V of UML Models – John Wiley and Sons, 2006)</vt:lpstr>
      <vt:lpstr>Figure 9.7: Applying V&amp;V in CAMS (XP specific) </vt:lpstr>
      <vt:lpstr>Sub-Module  Development through Testing – TDD (Test Driven Development)</vt:lpstr>
      <vt:lpstr>Figure 2.10: Test Driven Development</vt:lpstr>
      <vt:lpstr>TDD starts with eXtreme Programming (XP) (Beck 2000), </vt:lpstr>
      <vt:lpstr>PowerPoint Presentation</vt:lpstr>
      <vt:lpstr>Beck explains how these two simple rules generate complex individual and group behavior:</vt:lpstr>
      <vt:lpstr>TDD – How to write good Test cases? </vt:lpstr>
      <vt:lpstr>Sub-Module  Analyzing Risks in Testing  </vt:lpstr>
      <vt:lpstr>Testing Risks (Page 347)</vt:lpstr>
      <vt:lpstr>Sub-Module  Agile Job Aids No.12 – Continuous Testing</vt:lpstr>
      <vt:lpstr>PowerPoint Presentation</vt:lpstr>
      <vt:lpstr>Conclusions &amp; Future Directions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67</cp:revision>
  <dcterms:created xsi:type="dcterms:W3CDTF">2016-11-03T19:14:05Z</dcterms:created>
  <dcterms:modified xsi:type="dcterms:W3CDTF">2018-09-28T07:37:32Z</dcterms:modified>
</cp:coreProperties>
</file>