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4" r:id="rId17"/>
    <p:sldId id="285" r:id="rId18"/>
    <p:sldId id="277" r:id="rId19"/>
    <p:sldId id="274" r:id="rId20"/>
    <p:sldId id="272" r:id="rId21"/>
    <p:sldId id="289" r:id="rId22"/>
    <p:sldId id="290" r:id="rId23"/>
    <p:sldId id="287" r:id="rId24"/>
    <p:sldId id="288" r:id="rId25"/>
    <p:sldId id="275" r:id="rId26"/>
    <p:sldId id="291" r:id="rId27"/>
    <p:sldId id="282" r:id="rId28"/>
    <p:sldId id="273" r:id="rId29"/>
    <p:sldId id="280" r:id="rId30"/>
    <p:sldId id="279" r:id="rId31"/>
    <p:sldId id="283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2CC8-E9AD-43A7-99F7-6E3DE1E004F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703E7-AC05-4EA0-A717-45BA0B503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D153-DA14-4CE2-8048-BD6BDC96D8B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019-13E9-4649-8E77-ED2425250857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4052-6E46-4DFD-84F7-EDAAF59DEB4C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D6C1-0102-4A80-B3C9-D5BED09DBC26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05FD-47C5-492A-A807-610D9AF97D23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52CF-DC4B-4306-8CEB-8AA479979792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1FE1-D8AE-4789-A747-5B6E1D14BF3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791-C4D2-46EC-BD15-AF2229F1EA30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663F-CEF6-44EA-861D-2EA19F1ABCF1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63A8-A364-4896-911D-B5C09FC31F65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902-3C0B-4004-9CFF-E0D287E72397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2F8-520F-4568-AAA5-218903B4BDE4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E4D-5F10-4768-BCF1-392326AF765C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705E-52B3-4614-8F8B-A613E2A61437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BC6D-81EE-4153-89AD-B02A25131AA6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73DB-02CD-4877-8142-412D9938B6CB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4F04-234E-48AA-8A1A-0E609B92838A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A3A0E3-DF84-4577-B2E3-3234A1EF18FD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68" y="2773160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E4C0-B2BB-454C-963B-EB29FFC8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01C70-FBD5-437C-84D9-F7FCEA78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084C1-2B1A-4CAC-8528-F19F6D43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A29C9-DC43-4E63-8950-1458DA8A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5AF70-588A-47A6-9748-8CD82C58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0C34E-B45F-4649-A3A9-14FD9D0D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374EF-6AEB-4821-A571-F452542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2050" name="Picture 2" descr="https://scontent.fsvg1-1.fna.fbcdn.net/v/t1.15752-9/40326669_1052941788216465_4296137580098879488_n.png?_nc_cat=0&amp;oh=e14a86f393d5e192d510f4cea7120c16&amp;oe=5BF130F6">
            <a:extLst>
              <a:ext uri="{FF2B5EF4-FFF2-40B4-BE49-F238E27FC236}">
                <a16:creationId xmlns:a16="http://schemas.microsoft.com/office/drawing/2014/main" id="{254DD388-EC48-45ED-9256-A479298B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52" y="643467"/>
            <a:ext cx="3518063" cy="535093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EEB4BD-175C-47A9-8DC8-A055CFF8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1092201"/>
          </a:xfrm>
        </p:spPr>
        <p:txBody>
          <a:bodyPr>
            <a:normAutofit/>
          </a:bodyPr>
          <a:lstStyle/>
          <a:p>
            <a:r>
              <a:rPr lang="nb-NO" sz="1800" dirty="0">
                <a:solidFill>
                  <a:srgbClr val="0F496F"/>
                </a:solidFill>
              </a:rPr>
              <a:t>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33A7C-AC3F-4517-B30B-8357722E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EA1B-BD01-40A4-B190-1B0A3A93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FA4C70-1012-4F74-8715-061166024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1422"/>
              </p:ext>
            </p:extLst>
          </p:nvPr>
        </p:nvGraphicFramePr>
        <p:xfrm>
          <a:off x="576775" y="337626"/>
          <a:ext cx="9340948" cy="5936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224">
                  <a:extLst>
                    <a:ext uri="{9D8B030D-6E8A-4147-A177-3AD203B41FA5}">
                      <a16:colId xmlns:a16="http://schemas.microsoft.com/office/drawing/2014/main" val="4235431215"/>
                    </a:ext>
                  </a:extLst>
                </a:gridCol>
                <a:gridCol w="2746224">
                  <a:extLst>
                    <a:ext uri="{9D8B030D-6E8A-4147-A177-3AD203B41FA5}">
                      <a16:colId xmlns:a16="http://schemas.microsoft.com/office/drawing/2014/main" val="1188843682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2815881617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3621710336"/>
                    </a:ext>
                  </a:extLst>
                </a:gridCol>
              </a:tblGrid>
              <a:tr h="306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Factors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need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concerns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621768834"/>
                  </a:ext>
                </a:extLst>
              </a:tr>
              <a:tr h="62732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user-friendly.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might be hard to 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435270875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reliable.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malfunction during 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57693527"/>
                  </a:ext>
                </a:extLst>
              </a:tr>
              <a:tr h="627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safe.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be toxic.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554025437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cheap.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SHR4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product might be over the users’ budget.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11607737"/>
                  </a:ext>
                </a:extLst>
              </a:tr>
              <a:tr h="123960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Designer 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practical.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development of the system might be time consuming.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757138371"/>
                  </a:ext>
                </a:extLst>
              </a:tr>
              <a:tr h="1239605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profitable.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The system is not attractive in the users’ point of view.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74806452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38D45-8CAE-4E97-85B8-37C54DA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4FA-AAC8-46CB-9960-0B720FB4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A9708-7529-45F6-B842-16A79FBA6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21402"/>
              </p:ext>
            </p:extLst>
          </p:nvPr>
        </p:nvGraphicFramePr>
        <p:xfrm>
          <a:off x="684211" y="407963"/>
          <a:ext cx="9599270" cy="602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2171">
                  <a:extLst>
                    <a:ext uri="{9D8B030D-6E8A-4147-A177-3AD203B41FA5}">
                      <a16:colId xmlns:a16="http://schemas.microsoft.com/office/drawing/2014/main" val="3326334806"/>
                    </a:ext>
                  </a:extLst>
                </a:gridCol>
                <a:gridCol w="2822171">
                  <a:extLst>
                    <a:ext uri="{9D8B030D-6E8A-4147-A177-3AD203B41FA5}">
                      <a16:colId xmlns:a16="http://schemas.microsoft.com/office/drawing/2014/main" val="446246888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4000839983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3769488098"/>
                    </a:ext>
                  </a:extLst>
                </a:gridCol>
              </a:tblGrid>
              <a:tr h="1098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Manufacture  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should be easy to manufacture.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SHR7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might take too long time to test/validate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8686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Authority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fulfil the regulations.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504657001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Environment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pollution free.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damage the environment.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2975214868"/>
                  </a:ext>
                </a:extLst>
              </a:tr>
              <a:tr h="109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Insurance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well documented to make it easy to asses risk-evaluation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726007697"/>
                  </a:ext>
                </a:extLst>
              </a:tr>
              <a:tr h="10986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Maintenance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assemble in a maintenance friendly manner.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be hard to diagnose when malfunction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862888590"/>
                  </a:ext>
                </a:extLst>
              </a:tr>
              <a:tr h="820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durable regarding wear and tear.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have a high life cycle cost.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1582670197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Re-cycling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reusable.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6520837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8B07C-02B4-4D54-BF97-0ADD5969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8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109FF658-5696-4CC0-B64B-81023AF8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5" y="257173"/>
            <a:ext cx="9731829" cy="754947"/>
          </a:xfrm>
        </p:spPr>
        <p:txBody>
          <a:bodyPr>
            <a:normAutofit fontScale="92500" lnSpcReduction="20000"/>
          </a:bodyPr>
          <a:lstStyle/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800" b="1" dirty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nb-N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Undertittel 2">
            <a:extLst>
              <a:ext uri="{FF2B5EF4-FFF2-40B4-BE49-F238E27FC236}">
                <a16:creationId xmlns:a16="http://schemas.microsoft.com/office/drawing/2014/main" id="{3F434725-7E74-416F-AECC-662BF6CA456D}"/>
              </a:ext>
            </a:extLst>
          </p:cNvPr>
          <p:cNvSpPr txBox="1">
            <a:spLocks/>
          </p:cNvSpPr>
          <p:nvPr/>
        </p:nvSpPr>
        <p:spPr>
          <a:xfrm>
            <a:off x="1371600" y="2690949"/>
            <a:ext cx="9144000" cy="214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B557ED92-4A01-43DA-B465-E7A48A87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66938"/>
              </p:ext>
            </p:extLst>
          </p:nvPr>
        </p:nvGraphicFramePr>
        <p:xfrm>
          <a:off x="1062110" y="1056722"/>
          <a:ext cx="9277350" cy="547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1211276745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387545506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846020233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Stakeholders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Requirements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SH code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281511200"/>
                  </a:ext>
                </a:extLst>
              </a:tr>
              <a:tr h="355753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user-friendly.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87175119"/>
                  </a:ext>
                </a:extLst>
              </a:tr>
              <a:tr h="262109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reliable.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48108807"/>
                  </a:ext>
                </a:extLst>
              </a:tr>
              <a:tr h="31053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safe.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SHR3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05075785"/>
                  </a:ext>
                </a:extLst>
              </a:tr>
              <a:tr h="31813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cheap.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SHR4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714936968"/>
                  </a:ext>
                </a:extLst>
              </a:tr>
              <a:tr h="44359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practical.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SHR5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714660645"/>
                  </a:ext>
                </a:extLst>
              </a:tr>
              <a:tr h="37295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nb-NO" sz="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profitable.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SHR6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41158175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 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easy to manufacture.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SHR7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45837149"/>
                  </a:ext>
                </a:extLst>
              </a:tr>
              <a:tr h="415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Authority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fulfil the regulations.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SHR8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884052992"/>
                  </a:ext>
                </a:extLst>
              </a:tr>
              <a:tr h="42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pollution free.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SHR9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63963321"/>
                  </a:ext>
                </a:extLst>
              </a:tr>
              <a:tr h="5620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well documented to make it easy to asses risk-evaluation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SHR10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917547108"/>
                  </a:ext>
                </a:extLst>
              </a:tr>
              <a:tr h="349946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assemble in a maintenance friendly manner.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SHR11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62064546"/>
                  </a:ext>
                </a:extLst>
              </a:tr>
              <a:tr h="361288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durable regarding wear and tear.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001330163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Re-cycling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reusable.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SHR13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502104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AF46A-A69B-40EC-AB57-3A07D795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85F66-B676-4BA3-A992-D7C44E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21" y="5322661"/>
            <a:ext cx="1066006" cy="21692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hb</a:t>
            </a:r>
            <a:endParaRPr lang="en-US" dirty="0"/>
          </a:p>
        </p:txBody>
      </p:sp>
      <p:pic>
        <p:nvPicPr>
          <p:cNvPr id="4100" name="Picture 4" descr="Bilderesultat for waterproof speaker">
            <a:extLst>
              <a:ext uri="{FF2B5EF4-FFF2-40B4-BE49-F238E27FC236}">
                <a16:creationId xmlns:a16="http://schemas.microsoft.com/office/drawing/2014/main" id="{ED028B3F-7616-4289-9AF5-AE0FF533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4" y="1168714"/>
            <a:ext cx="2502037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esultat for waterproof earplugs">
            <a:extLst>
              <a:ext uri="{FF2B5EF4-FFF2-40B4-BE49-F238E27FC236}">
                <a16:creationId xmlns:a16="http://schemas.microsoft.com/office/drawing/2014/main" id="{411B594C-BE3B-4797-B8A0-500B28B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2" y="3736757"/>
            <a:ext cx="306516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esultat for waterproof watch">
            <a:extLst>
              <a:ext uri="{FF2B5EF4-FFF2-40B4-BE49-F238E27FC236}">
                <a16:creationId xmlns:a16="http://schemas.microsoft.com/office/drawing/2014/main" id="{34640100-FCB2-4634-9C6E-25B3625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1168714"/>
            <a:ext cx="2118352" cy="2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ilderesultat for swimming dress for boys">
            <a:extLst>
              <a:ext uri="{FF2B5EF4-FFF2-40B4-BE49-F238E27FC236}">
                <a16:creationId xmlns:a16="http://schemas.microsoft.com/office/drawing/2014/main" id="{87B78ED6-BF0D-4566-A2CB-9ACE5B63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3736756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ilderesultat for waterproof glasses for diving">
            <a:extLst>
              <a:ext uri="{FF2B5EF4-FFF2-40B4-BE49-F238E27FC236}">
                <a16:creationId xmlns:a16="http://schemas.microsoft.com/office/drawing/2014/main" id="{E3E90EE0-9A9A-4E8B-89C8-D9350770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3736755"/>
            <a:ext cx="251629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lderesultat for waterproof hat for diving">
            <a:extLst>
              <a:ext uri="{FF2B5EF4-FFF2-40B4-BE49-F238E27FC236}">
                <a16:creationId xmlns:a16="http://schemas.microsoft.com/office/drawing/2014/main" id="{8A26BABA-B017-4110-B1C7-4C5D16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7" y="3736755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Bilderesultat for viana film">
            <a:extLst>
              <a:ext uri="{FF2B5EF4-FFF2-40B4-BE49-F238E27FC236}">
                <a16:creationId xmlns:a16="http://schemas.microsoft.com/office/drawing/2014/main" id="{F47B8C56-7E66-4DD6-81DF-F7C8B9E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337"/>
            <a:ext cx="5631398" cy="22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2A2079C-A1EB-482F-87C8-F51ADE9BDA1F}"/>
              </a:ext>
            </a:extLst>
          </p:cNvPr>
          <p:cNvSpPr txBox="1"/>
          <p:nvPr/>
        </p:nvSpPr>
        <p:spPr>
          <a:xfrm>
            <a:off x="4240753" y="258314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A7986-0F70-4016-BD29-F4762AC7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7C7F8-4817-4BD6-96AD-9ECC11F6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C87DA8-937C-4E04-A9CA-35E498D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pPr algn="ctr"/>
            <a:r>
              <a:rPr lang="en-US"/>
              <a:t>Pugh matrix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76F3FC23-511D-4DE4-B653-A20DF2F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2070"/>
              </p:ext>
            </p:extLst>
          </p:nvPr>
        </p:nvGraphicFramePr>
        <p:xfrm>
          <a:off x="1524690" y="1453374"/>
          <a:ext cx="9142619" cy="517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3796384741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740509487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824163712"/>
                    </a:ext>
                  </a:extLst>
                </a:gridCol>
                <a:gridCol w="963142">
                  <a:extLst>
                    <a:ext uri="{9D8B030D-6E8A-4147-A177-3AD203B41FA5}">
                      <a16:colId xmlns:a16="http://schemas.microsoft.com/office/drawing/2014/main" val="699620235"/>
                    </a:ext>
                  </a:extLst>
                </a:gridCol>
                <a:gridCol w="906221">
                  <a:extLst>
                    <a:ext uri="{9D8B030D-6E8A-4147-A177-3AD203B41FA5}">
                      <a16:colId xmlns:a16="http://schemas.microsoft.com/office/drawing/2014/main" val="836171139"/>
                    </a:ext>
                  </a:extLst>
                </a:gridCol>
                <a:gridCol w="958624">
                  <a:extLst>
                    <a:ext uri="{9D8B030D-6E8A-4147-A177-3AD203B41FA5}">
                      <a16:colId xmlns:a16="http://schemas.microsoft.com/office/drawing/2014/main" val="1304415979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233110601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582068083"/>
                    </a:ext>
                  </a:extLst>
                </a:gridCol>
              </a:tblGrid>
              <a:tr h="7539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Sound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Flashlight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Light &amp; 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6179"/>
                  </a:ext>
                </a:extLst>
              </a:tr>
              <a:tr h="754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earplugs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Glasses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6942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Reliability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510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 cost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4277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Efficient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Endurance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240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144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242023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299516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∑(+)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532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∑(-)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45624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2584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49155E-1642-4753-BF46-A7E041E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78" y="1453374"/>
            <a:ext cx="15065410" cy="9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151C2-B534-4279-9C1A-10D301B3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5A9F-4CE7-461C-AD17-F68A6E2A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D5BDB8-EE6D-482B-8A5D-C5179D3EB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49885"/>
              </p:ext>
            </p:extLst>
          </p:nvPr>
        </p:nvGraphicFramePr>
        <p:xfrm>
          <a:off x="684212" y="407964"/>
          <a:ext cx="8727074" cy="5880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081">
                  <a:extLst>
                    <a:ext uri="{9D8B030D-6E8A-4147-A177-3AD203B41FA5}">
                      <a16:colId xmlns:a16="http://schemas.microsoft.com/office/drawing/2014/main" val="1910521741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334506606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127168698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3947153479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87499590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03741972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848016397"/>
                    </a:ext>
                  </a:extLst>
                </a:gridCol>
                <a:gridCol w="1146477">
                  <a:extLst>
                    <a:ext uri="{9D8B030D-6E8A-4147-A177-3AD203B41FA5}">
                      <a16:colId xmlns:a16="http://schemas.microsoft.com/office/drawing/2014/main" val="1524298462"/>
                    </a:ext>
                  </a:extLst>
                </a:gridCol>
              </a:tblGrid>
              <a:tr h="818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031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4030426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00724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31670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23973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034718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9740792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9562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CADB4-64B7-4469-A8F4-2FCA2EFF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D05-7C87-4DFC-A0B9-10417F1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A7A754-A1C4-44A0-AED5-962FC4D89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76119"/>
              </p:ext>
            </p:extLst>
          </p:nvPr>
        </p:nvGraphicFramePr>
        <p:xfrm>
          <a:off x="684212" y="281354"/>
          <a:ext cx="9866555" cy="6149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09">
                  <a:extLst>
                    <a:ext uri="{9D8B030D-6E8A-4147-A177-3AD203B41FA5}">
                      <a16:colId xmlns:a16="http://schemas.microsoft.com/office/drawing/2014/main" val="829821777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558989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737860830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171790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6430586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64801693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239695726"/>
                    </a:ext>
                  </a:extLst>
                </a:gridCol>
                <a:gridCol w="1064670">
                  <a:extLst>
                    <a:ext uri="{9D8B030D-6E8A-4147-A177-3AD203B41FA5}">
                      <a16:colId xmlns:a16="http://schemas.microsoft.com/office/drawing/2014/main" val="419290519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60064380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1272694903"/>
                    </a:ext>
                  </a:extLst>
                </a:gridCol>
              </a:tblGrid>
              <a:tr h="44251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57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0.0289017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0.03791983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0.081528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0466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0.0187333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0.4966887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1.137244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0.284311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3693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0.0312221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0.1515152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0.822638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4896486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0.3438114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0.2601156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0.06825569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1.052179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4137178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0.0136986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0.0098232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0.017341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0.0133809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0.041603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95396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0.433526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0.2809991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0.0993377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0.11375948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1.237763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27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0.369863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0.481336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0.4683318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0.2980132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2.257649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0.564412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0479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EF0DC-59B5-4C98-8D40-2AF2B87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4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A68-0863-417D-B492-1F4F8DD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6E6387-0794-4D04-B45B-7A38167B0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2059"/>
              </p:ext>
            </p:extLst>
          </p:nvPr>
        </p:nvGraphicFramePr>
        <p:xfrm>
          <a:off x="684211" y="391887"/>
          <a:ext cx="9314555" cy="5602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008">
                  <a:extLst>
                    <a:ext uri="{9D8B030D-6E8A-4147-A177-3AD203B41FA5}">
                      <a16:colId xmlns:a16="http://schemas.microsoft.com/office/drawing/2014/main" val="1423925226"/>
                    </a:ext>
                  </a:extLst>
                </a:gridCol>
                <a:gridCol w="1038008">
                  <a:extLst>
                    <a:ext uri="{9D8B030D-6E8A-4147-A177-3AD203B41FA5}">
                      <a16:colId xmlns:a16="http://schemas.microsoft.com/office/drawing/2014/main" val="3627681896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2011484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560045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400895279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346061325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86120696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23625830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1694321126"/>
                    </a:ext>
                  </a:extLst>
                </a:gridCol>
                <a:gridCol w="975097">
                  <a:extLst>
                    <a:ext uri="{9D8B030D-6E8A-4147-A177-3AD203B41FA5}">
                      <a16:colId xmlns:a16="http://schemas.microsoft.com/office/drawing/2014/main" val="297107063"/>
                    </a:ext>
                  </a:extLst>
                </a:gridCol>
                <a:gridCol w="979030">
                  <a:extLst>
                    <a:ext uri="{9D8B030D-6E8A-4147-A177-3AD203B41FA5}">
                      <a16:colId xmlns:a16="http://schemas.microsoft.com/office/drawing/2014/main" val="728068444"/>
                    </a:ext>
                  </a:extLst>
                </a:gridCol>
              </a:tblGrid>
              <a:tr h="47342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96417"/>
                  </a:ext>
                </a:extLst>
              </a:tr>
              <a:tr h="6708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evaporate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253714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941270212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7576994"/>
                  </a:ext>
                </a:extLst>
              </a:tr>
              <a:tr h="473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9174484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98810563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6684561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434461755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882316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096370821"/>
                  </a:ext>
                </a:extLst>
              </a:tr>
              <a:tr h="67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5013471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2AF4-0354-43F7-9402-0431C869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CED-F128-414B-8855-FDC6A8F7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89C4DF-2AA0-4C46-8908-57D1B43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4212"/>
              </p:ext>
            </p:extLst>
          </p:nvPr>
        </p:nvGraphicFramePr>
        <p:xfrm>
          <a:off x="684212" y="186100"/>
          <a:ext cx="10201500" cy="648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589">
                  <a:extLst>
                    <a:ext uri="{9D8B030D-6E8A-4147-A177-3AD203B41FA5}">
                      <a16:colId xmlns:a16="http://schemas.microsoft.com/office/drawing/2014/main" val="1142703497"/>
                    </a:ext>
                  </a:extLst>
                </a:gridCol>
                <a:gridCol w="998589">
                  <a:extLst>
                    <a:ext uri="{9D8B030D-6E8A-4147-A177-3AD203B41FA5}">
                      <a16:colId xmlns:a16="http://schemas.microsoft.com/office/drawing/2014/main" val="2103745780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271166090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474154199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5994450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99650633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3524256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085976823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74356861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8160328"/>
                    </a:ext>
                  </a:extLst>
                </a:gridCol>
                <a:gridCol w="941852">
                  <a:extLst>
                    <a:ext uri="{9D8B030D-6E8A-4147-A177-3AD203B41FA5}">
                      <a16:colId xmlns:a16="http://schemas.microsoft.com/office/drawing/2014/main" val="1207017938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51638964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3131299082"/>
                    </a:ext>
                  </a:extLst>
                </a:gridCol>
              </a:tblGrid>
              <a:tr h="548166">
                <a:tc rowSpan="2"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67024"/>
                  </a:ext>
                </a:extLst>
              </a:tr>
              <a:tr h="548166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evaporate the water  away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80063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0.469449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0.488805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0.263844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0.309127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0.705961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0.292419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3.225654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0.358406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5985018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0.067322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0.023276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0.220805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1.053963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0.117107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798745"/>
                  </a:ext>
                </a:extLst>
              </a:tr>
              <a:tr h="548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0.201966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0.069829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0.162455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1.115577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92003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0.029316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0.01472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0.026239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0.033795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92757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0.087948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0.044161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0.028238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0.131195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987034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0.349147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0.220805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0.141192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0.183673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0.227437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1.881253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0.209028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9513743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0.029316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0.026239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0.294277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4833299"/>
                  </a:ext>
                </a:extLst>
              </a:tr>
              <a:tr h="605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0.032491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0.462519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0.051391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492593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0.004907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0.01369863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0.111476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0.012386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9994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A440-E866-419F-96F8-A1F1921B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FCB9-5E93-4572-AF7F-4B790ED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094E80-9DCC-4DF0-A84F-725C1028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63212"/>
              </p:ext>
            </p:extLst>
          </p:nvPr>
        </p:nvGraphicFramePr>
        <p:xfrm>
          <a:off x="928468" y="493931"/>
          <a:ext cx="7272996" cy="5500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802">
                  <a:extLst>
                    <a:ext uri="{9D8B030D-6E8A-4147-A177-3AD203B41FA5}">
                      <a16:colId xmlns:a16="http://schemas.microsoft.com/office/drawing/2014/main" val="2332215966"/>
                    </a:ext>
                  </a:extLst>
                </a:gridCol>
                <a:gridCol w="2318555">
                  <a:extLst>
                    <a:ext uri="{9D8B030D-6E8A-4147-A177-3AD203B41FA5}">
                      <a16:colId xmlns:a16="http://schemas.microsoft.com/office/drawing/2014/main" val="851288239"/>
                    </a:ext>
                  </a:extLst>
                </a:gridCol>
                <a:gridCol w="2538639">
                  <a:extLst>
                    <a:ext uri="{9D8B030D-6E8A-4147-A177-3AD203B41FA5}">
                      <a16:colId xmlns:a16="http://schemas.microsoft.com/office/drawing/2014/main" val="3353044238"/>
                    </a:ext>
                  </a:extLst>
                </a:gridCol>
              </a:tblGrid>
              <a:tr h="7017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Concept Solutions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Weighted Evaluation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14857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Light&amp;Vibration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0.059183397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1260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Flashlight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0.065287761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894132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0.07647441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23212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Flashlight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0.099318791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9414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0.21042757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7070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0.212046524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618184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earplugs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0.238554177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948655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speaker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0.308374047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057842"/>
                  </a:ext>
                </a:extLst>
              </a:tr>
              <a:tr h="5331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viperate the water  away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0.480333325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794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08FE1-F834-4996-A733-825F20E2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6ED8-A69D-4C3C-89A4-AC7FAE81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67A3A-A6DC-4811-B486-DEEB394A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6A7C3-A857-4E11-BFDD-AEAF68B3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863600"/>
            <a:ext cx="9386908" cy="43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5DDEC1-2447-4365-8F76-95094BC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A80F3682-AFA2-4FB8-83EC-7C46B62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2" y="643467"/>
            <a:ext cx="4387764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930F47-28A5-4259-835B-9A68AEC7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nb-NO" sz="1800">
                <a:solidFill>
                  <a:srgbClr val="0F496F"/>
                </a:solidFill>
              </a:rPr>
              <a:t>RISK </a:t>
            </a:r>
          </a:p>
          <a:p>
            <a:pPr marL="0" indent="0">
              <a:buNone/>
            </a:pPr>
            <a:endParaRPr lang="nb-NO" sz="1800">
              <a:solidFill>
                <a:srgbClr val="0F496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9E44-53A2-48B0-9FA9-8121309B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422E1-3E84-4FD8-872E-D6871E18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0"/>
            <a:ext cx="11995052" cy="6639951"/>
          </a:xfrm>
        </p:spPr>
        <p:txBody>
          <a:bodyPr/>
          <a:lstStyle/>
          <a:p>
            <a:pPr algn="ctr"/>
            <a:r>
              <a:rPr lang="en-US" dirty="0"/>
              <a:t>System requirement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52B558C5-18BA-4BB4-B8A4-D6B94D0E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7054"/>
              </p:ext>
            </p:extLst>
          </p:nvPr>
        </p:nvGraphicFramePr>
        <p:xfrm>
          <a:off x="1835332" y="975628"/>
          <a:ext cx="8673010" cy="526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1310494426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1772866338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2960511562"/>
                    </a:ext>
                  </a:extLst>
                </a:gridCol>
                <a:gridCol w="1604245">
                  <a:extLst>
                    <a:ext uri="{9D8B030D-6E8A-4147-A177-3AD203B41FA5}">
                      <a16:colId xmlns:a16="http://schemas.microsoft.com/office/drawing/2014/main" val="3233131185"/>
                    </a:ext>
                  </a:extLst>
                </a:gridCol>
                <a:gridCol w="1041172">
                  <a:extLst>
                    <a:ext uri="{9D8B030D-6E8A-4147-A177-3AD203B41FA5}">
                      <a16:colId xmlns:a16="http://schemas.microsoft.com/office/drawing/2014/main" val="2828658002"/>
                    </a:ext>
                  </a:extLst>
                </a:gridCol>
                <a:gridCol w="895502">
                  <a:extLst>
                    <a:ext uri="{9D8B030D-6E8A-4147-A177-3AD203B41FA5}">
                      <a16:colId xmlns:a16="http://schemas.microsoft.com/office/drawing/2014/main" val="2907922380"/>
                    </a:ext>
                  </a:extLst>
                </a:gridCol>
                <a:gridCol w="784380">
                  <a:extLst>
                    <a:ext uri="{9D8B030D-6E8A-4147-A177-3AD203B41FA5}">
                      <a16:colId xmlns:a16="http://schemas.microsoft.com/office/drawing/2014/main" val="2468690895"/>
                    </a:ext>
                  </a:extLst>
                </a:gridCol>
              </a:tblGrid>
              <a:tr h="446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Requirement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Requirement origin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Verification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906030020"/>
                  </a:ext>
                </a:extLst>
              </a:tr>
              <a:tr h="1690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withstand a certain pressure range.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pressure tank to verify the system’s threshold.  Development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URG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910411885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be water resistant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 of system under water level.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225663615"/>
                  </a:ext>
                </a:extLst>
              </a:tr>
              <a:tr h="855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has to be rust free.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SHR9, SHR 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Salt spray test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EVM, MF,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068749511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emphasize warning regarding to low oxygen level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SHR2,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BLC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4732501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0FF946-282D-4686-B881-31D967CF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73" y="981221"/>
            <a:ext cx="18964658" cy="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4635-A1EE-4350-88B5-2448D57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51DD7-EF19-4485-8DFB-5423D38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7555E98-C954-4842-AE1C-F5911787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61311" cy="3615267"/>
          </a:xfrm>
        </p:spPr>
        <p:txBody>
          <a:bodyPr/>
          <a:lstStyle/>
          <a:p>
            <a:r>
              <a:rPr lang="nb-NO" dirty="0" err="1"/>
              <a:t>Functional</a:t>
            </a:r>
            <a:r>
              <a:rPr lang="nb-NO" dirty="0"/>
              <a:t> Analysis Block Diagram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C66D01D-18DC-45AF-8243-7AF5AEF2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47" y="166807"/>
            <a:ext cx="6765575" cy="65243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4A2AE-8917-4E4E-825B-AFB1AFC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ED783-15BC-48B5-B4A3-28AD8DD5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BBE-76D6-4546-8E51-59985C81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EA176-9A1F-45E1-9EFE-979BEB8C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5878"/>
            <a:ext cx="8534400" cy="56976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BD333-79A7-462A-894A-7DCABBA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6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1D35C-DB70-483D-8100-A26C6827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460455"/>
            <a:ext cx="8534400" cy="1507067"/>
          </a:xfrm>
        </p:spPr>
        <p:txBody>
          <a:bodyPr/>
          <a:lstStyle/>
          <a:p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F3F347-3F35-45E3-90AE-7CFB767E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6869"/>
            <a:ext cx="2762373" cy="2461846"/>
          </a:xfrm>
        </p:spPr>
        <p:txBody>
          <a:bodyPr/>
          <a:lstStyle/>
          <a:p>
            <a:r>
              <a:rPr lang="nb-NO" dirty="0"/>
              <a:t>Analysis</a:t>
            </a:r>
          </a:p>
          <a:p>
            <a:r>
              <a:rPr lang="nb-NO" dirty="0"/>
              <a:t>Critical Design </a:t>
            </a:r>
            <a:r>
              <a:rPr lang="nb-NO" dirty="0" err="1"/>
              <a:t>Review</a:t>
            </a:r>
            <a:r>
              <a:rPr lang="nb-NO" dirty="0"/>
              <a:t> </a:t>
            </a:r>
          </a:p>
          <a:p>
            <a:r>
              <a:rPr lang="nb-NO" dirty="0" err="1"/>
              <a:t>Bottoms</a:t>
            </a:r>
            <a:r>
              <a:rPr lang="nb-NO" dirty="0"/>
              <a:t>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57030-3112-4052-9055-7B6B7418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88" y="2801295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257A-C873-4D62-89FE-33C9DA1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4C1DC-E841-476D-8048-325BB700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F5E1D-FCEC-4C74-A5BF-27957955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123D4-8BC4-4BDB-B7AF-4EFC6491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2EBFC-4C44-49FB-860A-F1B93A33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F31B3-6B54-4001-BEE1-9C422D6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F32BA-0662-4BDE-8EC2-D740E8C0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510</TotalTime>
  <Words>1321</Words>
  <Application>Microsoft Office PowerPoint</Application>
  <PresentationFormat>Widescreen</PresentationFormat>
  <Paragraphs>716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DengXian</vt:lpstr>
      <vt:lpstr>Arial</vt:lpstr>
      <vt:lpstr>Calibri</vt:lpstr>
      <vt:lpstr>Century Gothic</vt:lpstr>
      <vt:lpstr>Times New Roman</vt:lpstr>
      <vt:lpstr>Wingdings 3</vt:lpstr>
      <vt:lpstr>Slice</vt:lpstr>
      <vt:lpstr>WATCH  Your scuba diving  </vt:lpstr>
      <vt:lpstr>PowerPoint Presentation</vt:lpstr>
      <vt:lpstr>PowerPoint Presentation</vt:lpstr>
      <vt:lpstr>PowerPoint Presentation</vt:lpstr>
      <vt:lpstr>Business opportunity:</vt:lpstr>
      <vt:lpstr>PowerPoint Presentation</vt:lpstr>
      <vt:lpstr>PowerPoint Presentation</vt:lpstr>
      <vt:lpstr>PowerPoint Presentation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hb</vt:lpstr>
      <vt:lpstr>Pugh matrix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           </vt:lpstr>
      <vt:lpstr>PowerPoint Presentation</vt:lpstr>
      <vt:lpstr>PowerPoint Presentation</vt:lpstr>
      <vt:lpstr>Verification and validation</vt:lpstr>
      <vt:lpstr>WATCH  Your scuba diving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Bozhao Liu</cp:lastModifiedBy>
  <cp:revision>38</cp:revision>
  <dcterms:created xsi:type="dcterms:W3CDTF">2018-08-30T19:40:07Z</dcterms:created>
  <dcterms:modified xsi:type="dcterms:W3CDTF">2018-08-31T12:30:09Z</dcterms:modified>
</cp:coreProperties>
</file>