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1" r:id="rId16"/>
    <p:sldId id="284" r:id="rId17"/>
    <p:sldId id="285" r:id="rId18"/>
    <p:sldId id="277" r:id="rId19"/>
    <p:sldId id="274" r:id="rId20"/>
    <p:sldId id="272" r:id="rId21"/>
    <p:sldId id="287" r:id="rId22"/>
    <p:sldId id="288" r:id="rId23"/>
    <p:sldId id="275" r:id="rId24"/>
    <p:sldId id="282" r:id="rId25"/>
    <p:sldId id="273" r:id="rId26"/>
    <p:sldId id="280" r:id="rId27"/>
    <p:sldId id="279" r:id="rId28"/>
    <p:sldId id="283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1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354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70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614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9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1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0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5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2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3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9513C9-089C-45C7-BEB5-4F50097954EA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83F37B-76DB-4CB9-8167-97BED313E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4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0" y="2759092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919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1571-769F-473D-AC53-62BC5534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Boundaries of the system and its external interfaces.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DA8B3-BD1F-47C7-98B4-6374359F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Deep sea level</a:t>
            </a:r>
          </a:p>
          <a:p>
            <a:pPr lvl="1"/>
            <a:r>
              <a:rPr lang="en-US" sz="2800" dirty="0"/>
              <a:t>Based on existing products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C6E78-9B61-4533-AB3F-A570DF3C4F0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0481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F4FE-C465-4D8C-B6A9-8E0B4623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4269"/>
            <a:ext cx="10612145" cy="634608"/>
          </a:xfrm>
        </p:spPr>
        <p:txBody>
          <a:bodyPr>
            <a:normAutofit fontScale="90000"/>
          </a:bodyPr>
          <a:lstStyle/>
          <a:p>
            <a:r>
              <a:rPr lang="en-US" dirty="0"/>
              <a:t>Stakeholders (and interactions between them).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78DD-F812-458E-91FD-09F1B634E99A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80BEC-DE38-4BA8-8C7F-CB440DE9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03" y="1549915"/>
            <a:ext cx="7090117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2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E3309-6E6E-4290-9152-0E9D86E5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Policies and/or constraints that affect the system or that influence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0D4B-79F5-4B8A-BD26-B8F264D5A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Encouragement of Scuba Diving Business</a:t>
            </a:r>
          </a:p>
          <a:p>
            <a:r>
              <a:rPr lang="en-US" dirty="0"/>
              <a:t>Product regulation</a:t>
            </a:r>
          </a:p>
          <a:p>
            <a:r>
              <a:rPr lang="en-US" dirty="0"/>
              <a:t>Environment regulation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B0082-A078-4AA4-8D20-593EA1EFD87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423254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361E-81C4-455B-853B-92D9CF5D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240312"/>
            <a:ext cx="8534400" cy="873759"/>
          </a:xfrm>
        </p:spPr>
        <p:txBody>
          <a:bodyPr>
            <a:normAutofit/>
          </a:bodyPr>
          <a:lstStyle/>
          <a:p>
            <a:r>
              <a:rPr lang="en-GB" dirty="0"/>
              <a:t>Conceptual view of the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BA86-AFD8-4881-AF8A-92E01CCA6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50167"/>
            <a:ext cx="8534400" cy="1195754"/>
          </a:xfrm>
        </p:spPr>
        <p:txBody>
          <a:bodyPr/>
          <a:lstStyle/>
          <a:p>
            <a:r>
              <a:rPr lang="en-US" dirty="0"/>
              <a:t>To make sure the safety of the user</a:t>
            </a:r>
          </a:p>
          <a:p>
            <a:r>
              <a:rPr lang="en-US" dirty="0"/>
              <a:t>To provide scuba diving experience for a wide range of users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443AC-AE3C-4F96-B25F-2457103381FB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DEC10-195E-4CA5-833A-314213DA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619250"/>
            <a:ext cx="8534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7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09CCB3F-DBCE-4964-9E34-8C5DE80EF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710A-90F8-4651-B6C2-EAAB1893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endParaRPr lang="en-US" sz="2800"/>
          </a:p>
        </p:txBody>
      </p:sp>
      <p:sp>
        <p:nvSpPr>
          <p:cNvPr id="15" name="Snip Diagonal Corner Rectangle 24">
            <a:extLst>
              <a:ext uri="{FF2B5EF4-FFF2-40B4-BE49-F238E27FC236}">
                <a16:creationId xmlns:a16="http://schemas.microsoft.com/office/drawing/2014/main" id="{1DFF944F-74BA-483A-82C0-64E3AAF4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90" y="620722"/>
            <a:ext cx="6575496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625858F-5E7F-418E-BB9A-3EDF3BC6D5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45" r="-2" b="9398"/>
          <a:stretch/>
        </p:blipFill>
        <p:spPr>
          <a:xfrm>
            <a:off x="778062" y="786117"/>
            <a:ext cx="6245352" cy="4956048"/>
          </a:xfrm>
          <a:custGeom>
            <a:avLst/>
            <a:gdLst>
              <a:gd name="connsiteX0" fmla="*/ 534609 w 6245352"/>
              <a:gd name="connsiteY0" fmla="*/ 0 h 4956048"/>
              <a:gd name="connsiteX1" fmla="*/ 6245352 w 6245352"/>
              <a:gd name="connsiteY1" fmla="*/ 0 h 4956048"/>
              <a:gd name="connsiteX2" fmla="*/ 6245352 w 6245352"/>
              <a:gd name="connsiteY2" fmla="*/ 4421439 h 4956048"/>
              <a:gd name="connsiteX3" fmla="*/ 5710743 w 6245352"/>
              <a:gd name="connsiteY3" fmla="*/ 4956048 h 4956048"/>
              <a:gd name="connsiteX4" fmla="*/ 0 w 6245352"/>
              <a:gd name="connsiteY4" fmla="*/ 4956048 h 4956048"/>
              <a:gd name="connsiteX5" fmla="*/ 0 w 6245352"/>
              <a:gd name="connsiteY5" fmla="*/ 534609 h 49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2B8965-CE35-424A-86CB-C460D38BC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070226"/>
          </a:xfrm>
        </p:spPr>
        <p:txBody>
          <a:bodyPr anchor="t">
            <a:normAutofit/>
          </a:bodyPr>
          <a:lstStyle/>
          <a:p>
            <a:endParaRPr lang="en-US" sz="140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9733A91-F958-4629-801A-3F6F1E09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17">
              <a:extLst>
                <a:ext uri="{FF2B5EF4-FFF2-40B4-BE49-F238E27FC236}">
                  <a16:creationId xmlns:a16="http://schemas.microsoft.com/office/drawing/2014/main" id="{F3812972-C68B-4C59-B3A7-4AF61E935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8">
              <a:extLst>
                <a:ext uri="{FF2B5EF4-FFF2-40B4-BE49-F238E27FC236}">
                  <a16:creationId xmlns:a16="http://schemas.microsoft.com/office/drawing/2014/main" id="{CB3F3B7C-7909-4486-AA08-5C6B625C3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0BD7DA8-741F-4296-9363-05EF91541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2068EFC-20FC-456F-839F-4BCFFCAA8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51C60F-B911-433E-BF75-3BBEFD053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49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F374EF-6AEB-4821-A571-F4525428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2050" name="Picture 2" descr="https://scontent.fsvg1-1.fna.fbcdn.net/v/t1.15752-9/40326669_1052941788216465_4296137580098879488_n.png?_nc_cat=0&amp;oh=e14a86f393d5e192d510f4cea7120c16&amp;oe=5BF130F6">
            <a:extLst>
              <a:ext uri="{FF2B5EF4-FFF2-40B4-BE49-F238E27FC236}">
                <a16:creationId xmlns:a16="http://schemas.microsoft.com/office/drawing/2014/main" id="{254DD388-EC48-45ED-9256-A479298B1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252" y="643467"/>
            <a:ext cx="3518063" cy="5350931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EEB4BD-175C-47A9-8DC8-A055CFF8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1092201"/>
          </a:xfrm>
        </p:spPr>
        <p:txBody>
          <a:bodyPr>
            <a:normAutofit/>
          </a:bodyPr>
          <a:lstStyle/>
          <a:p>
            <a:r>
              <a:rPr lang="nb-NO" sz="1800" dirty="0">
                <a:solidFill>
                  <a:srgbClr val="0F496F"/>
                </a:solidFill>
              </a:rPr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311722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EA1B-BD01-40A4-B190-1B0A3A938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FA4C70-1012-4F74-8715-061166024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71422"/>
              </p:ext>
            </p:extLst>
          </p:nvPr>
        </p:nvGraphicFramePr>
        <p:xfrm>
          <a:off x="576775" y="337626"/>
          <a:ext cx="9340948" cy="5936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6224">
                  <a:extLst>
                    <a:ext uri="{9D8B030D-6E8A-4147-A177-3AD203B41FA5}">
                      <a16:colId xmlns:a16="http://schemas.microsoft.com/office/drawing/2014/main" val="4235431215"/>
                    </a:ext>
                  </a:extLst>
                </a:gridCol>
                <a:gridCol w="2746224">
                  <a:extLst>
                    <a:ext uri="{9D8B030D-6E8A-4147-A177-3AD203B41FA5}">
                      <a16:colId xmlns:a16="http://schemas.microsoft.com/office/drawing/2014/main" val="1188843682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2815881617"/>
                    </a:ext>
                  </a:extLst>
                </a:gridCol>
                <a:gridCol w="1924250">
                  <a:extLst>
                    <a:ext uri="{9D8B030D-6E8A-4147-A177-3AD203B41FA5}">
                      <a16:colId xmlns:a16="http://schemas.microsoft.com/office/drawing/2014/main" val="3621710336"/>
                    </a:ext>
                  </a:extLst>
                </a:gridCol>
              </a:tblGrid>
              <a:tr h="30656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Factors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need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code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concerns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621768834"/>
                  </a:ext>
                </a:extLst>
              </a:tr>
              <a:tr h="62732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100">
                          <a:effectLst/>
                        </a:rPr>
                        <a:t>User  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user-friendly.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SHR1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might be hard to use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435270875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reliable.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SHR2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malfunction during usage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57693527"/>
                  </a:ext>
                </a:extLst>
              </a:tr>
              <a:tr h="627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safe.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may be toxic.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554025437"/>
                  </a:ext>
                </a:extLst>
              </a:tr>
              <a:tr h="9480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cheap.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SHR4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product might be over the users’ budget.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411607737"/>
                  </a:ext>
                </a:extLst>
              </a:tr>
              <a:tr h="1239605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Designer </a:t>
                      </a:r>
                      <a:r>
                        <a:rPr lang="en-GB" sz="1100" dirty="0">
                          <a:effectLst/>
                        </a:rPr>
                        <a:t> 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practical.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development of the system might be time consuming.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3757138371"/>
                  </a:ext>
                </a:extLst>
              </a:tr>
              <a:tr h="1239605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The system should be profitable.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SHR6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300" dirty="0">
                          <a:effectLst/>
                        </a:rPr>
                        <a:t>The system is not attractive in the users’ point of view.</a:t>
                      </a:r>
                      <a:endParaRPr lang="en-US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063" marR="65063" marT="0" marB="0"/>
                </a:tc>
                <a:extLst>
                  <a:ext uri="{0D108BD9-81ED-4DB2-BD59-A6C34878D82A}">
                    <a16:rowId xmlns:a16="http://schemas.microsoft.com/office/drawing/2014/main" val="1748064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24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24FA-AAC8-46CB-9960-0B720FB4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DA9708-7529-45F6-B842-16A79FBA64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621402"/>
              </p:ext>
            </p:extLst>
          </p:nvPr>
        </p:nvGraphicFramePr>
        <p:xfrm>
          <a:off x="684211" y="407963"/>
          <a:ext cx="9599270" cy="60209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2171">
                  <a:extLst>
                    <a:ext uri="{9D8B030D-6E8A-4147-A177-3AD203B41FA5}">
                      <a16:colId xmlns:a16="http://schemas.microsoft.com/office/drawing/2014/main" val="3326334806"/>
                    </a:ext>
                  </a:extLst>
                </a:gridCol>
                <a:gridCol w="2822171">
                  <a:extLst>
                    <a:ext uri="{9D8B030D-6E8A-4147-A177-3AD203B41FA5}">
                      <a16:colId xmlns:a16="http://schemas.microsoft.com/office/drawing/2014/main" val="446246888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4000839983"/>
                    </a:ext>
                  </a:extLst>
                </a:gridCol>
                <a:gridCol w="1977464">
                  <a:extLst>
                    <a:ext uri="{9D8B030D-6E8A-4147-A177-3AD203B41FA5}">
                      <a16:colId xmlns:a16="http://schemas.microsoft.com/office/drawing/2014/main" val="3769488098"/>
                    </a:ext>
                  </a:extLst>
                </a:gridCol>
              </a:tblGrid>
              <a:tr h="1098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Manufacture  </a:t>
                      </a:r>
                      <a:r>
                        <a:rPr lang="en-GB" sz="1000">
                          <a:effectLst/>
                        </a:rPr>
                        <a:t>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should be easy to manufacture.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SHR7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  <a:effectLst/>
                        </a:rPr>
                        <a:t>The system might take too long time to test/validate</a:t>
                      </a:r>
                      <a:endParaRPr lang="en-US" sz="9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278686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Authority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fulfil the regulations.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504657001"/>
                  </a:ext>
                </a:extLst>
              </a:tr>
              <a:tr h="8204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Environment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pollution free.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damage the environment.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2975214868"/>
                  </a:ext>
                </a:extLst>
              </a:tr>
              <a:tr h="10986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Insurance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well documented to make it easy to asses risk-evaluation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726007697"/>
                  </a:ext>
                </a:extLst>
              </a:tr>
              <a:tr h="1098620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Maintenance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assemble in a maintenance friendly manner.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be hard to diagnose when malfunction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862888590"/>
                  </a:ext>
                </a:extLst>
              </a:tr>
              <a:tr h="8204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durable regarding wear and tear.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might have a high life cycle cost.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1582670197"/>
                  </a:ext>
                </a:extLst>
              </a:tr>
              <a:tr h="5422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Re-cycling company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The system should be reusable.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SHR13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NA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8101" marR="58101" marT="0" marB="0"/>
                </a:tc>
                <a:extLst>
                  <a:ext uri="{0D108BD9-81ED-4DB2-BD59-A6C34878D82A}">
                    <a16:rowId xmlns:a16="http://schemas.microsoft.com/office/drawing/2014/main" val="3652083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58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109FF658-5696-4CC0-B64B-81023AF8D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685" y="257173"/>
            <a:ext cx="9731829" cy="754947"/>
          </a:xfrm>
        </p:spPr>
        <p:txBody>
          <a:bodyPr>
            <a:normAutofit fontScale="92500" lnSpcReduction="20000"/>
          </a:bodyPr>
          <a:lstStyle/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b-NO" sz="1800" b="1" dirty="0">
                <a:latin typeface="Arial" panose="020B0604020202020204" pitchFamily="34" charset="0"/>
                <a:cs typeface="Arial" panose="020B0604020202020204" pitchFamily="34" charset="0"/>
              </a:rPr>
              <a:t>Stakeholder </a:t>
            </a:r>
            <a:r>
              <a:rPr lang="nb-NO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  <a:endParaRPr lang="nb-NO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nb-N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Undertittel 2">
            <a:extLst>
              <a:ext uri="{FF2B5EF4-FFF2-40B4-BE49-F238E27FC236}">
                <a16:creationId xmlns:a16="http://schemas.microsoft.com/office/drawing/2014/main" id="{3F434725-7E74-416F-AECC-662BF6CA456D}"/>
              </a:ext>
            </a:extLst>
          </p:cNvPr>
          <p:cNvSpPr txBox="1">
            <a:spLocks/>
          </p:cNvSpPr>
          <p:nvPr/>
        </p:nvSpPr>
        <p:spPr>
          <a:xfrm>
            <a:off x="1371600" y="2690949"/>
            <a:ext cx="9144000" cy="2141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graphicFrame>
        <p:nvGraphicFramePr>
          <p:cNvPr id="6" name="Tabell 5">
            <a:extLst>
              <a:ext uri="{FF2B5EF4-FFF2-40B4-BE49-F238E27FC236}">
                <a16:creationId xmlns:a16="http://schemas.microsoft.com/office/drawing/2014/main" id="{B557ED92-4A01-43DA-B465-E7A48A870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566938"/>
              </p:ext>
            </p:extLst>
          </p:nvPr>
        </p:nvGraphicFramePr>
        <p:xfrm>
          <a:off x="1062110" y="1056722"/>
          <a:ext cx="9277350" cy="5478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975">
                  <a:extLst>
                    <a:ext uri="{9D8B030D-6E8A-4147-A177-3AD203B41FA5}">
                      <a16:colId xmlns:a16="http://schemas.microsoft.com/office/drawing/2014/main" val="1211276745"/>
                    </a:ext>
                  </a:extLst>
                </a:gridCol>
                <a:gridCol w="6153150">
                  <a:extLst>
                    <a:ext uri="{9D8B030D-6E8A-4147-A177-3AD203B41FA5}">
                      <a16:colId xmlns:a16="http://schemas.microsoft.com/office/drawing/2014/main" val="3875455069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1846020233"/>
                    </a:ext>
                  </a:extLst>
                </a:gridCol>
              </a:tblGrid>
              <a:tr h="4151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Stakeholders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Requirements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600" b="1" dirty="0">
                          <a:effectLst/>
                        </a:rPr>
                        <a:t>SH code</a:t>
                      </a:r>
                      <a:endParaRPr lang="nb-NO" sz="1600" b="1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281511200"/>
                  </a:ext>
                </a:extLst>
              </a:tr>
              <a:tr h="355753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user-friendly.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87175119"/>
                  </a:ext>
                </a:extLst>
              </a:tr>
              <a:tr h="262109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reliable.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48108807"/>
                  </a:ext>
                </a:extLst>
              </a:tr>
              <a:tr h="31053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safe.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SHR3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05075785"/>
                  </a:ext>
                </a:extLst>
              </a:tr>
              <a:tr h="318133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cheap.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SHR4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714936968"/>
                  </a:ext>
                </a:extLst>
              </a:tr>
              <a:tr h="443590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Designer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practical.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SHR5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714660645"/>
                  </a:ext>
                </a:extLst>
              </a:tr>
              <a:tr h="372951">
                <a:tc vMerge="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nb-NO" sz="8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profitable.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SHR6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141158175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  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easy to manufacture.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SHR7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245837149"/>
                  </a:ext>
                </a:extLst>
              </a:tr>
              <a:tr h="4153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Authority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fulfil the regulations.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SHR8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3884052992"/>
                  </a:ext>
                </a:extLst>
              </a:tr>
              <a:tr h="42417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pollution free.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SHR9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63963321"/>
                  </a:ext>
                </a:extLst>
              </a:tr>
              <a:tr h="5620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Insurance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well documented to make it easy to asses risk-evaluation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SHR10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917547108"/>
                  </a:ext>
                </a:extLst>
              </a:tr>
              <a:tr h="349946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Maintenance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assemble in a maintenance friendly manner.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SHR11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62064546"/>
                  </a:ext>
                </a:extLst>
              </a:tr>
              <a:tr h="361288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durable regarding wear and tear.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SHR12</a:t>
                      </a:r>
                      <a:endParaRPr lang="nb-NO" sz="140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4001330163"/>
                  </a:ext>
                </a:extLst>
              </a:tr>
              <a:tr h="44359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Re-cycling company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system should be reusable. 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SHR13</a:t>
                      </a:r>
                      <a:endParaRPr lang="nb-NO" sz="1400" dirty="0">
                        <a:effectLst/>
                        <a:latin typeface="Arial" panose="020B0604020202020204" pitchFamily="34" charset="0"/>
                        <a:ea typeface="DengXia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51504" marR="51504" marT="0" marB="0"/>
                </a:tc>
                <a:extLst>
                  <a:ext uri="{0D108BD9-81ED-4DB2-BD59-A6C34878D82A}">
                    <a16:rowId xmlns:a16="http://schemas.microsoft.com/office/drawing/2014/main" val="25021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44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8385F66-B676-4BA3-A992-D7C44E7B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21" y="5322661"/>
            <a:ext cx="1066006" cy="216926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hb</a:t>
            </a:r>
            <a:endParaRPr lang="en-US" dirty="0"/>
          </a:p>
        </p:txBody>
      </p:sp>
      <p:pic>
        <p:nvPicPr>
          <p:cNvPr id="4100" name="Picture 4" descr="Bilderesultat for waterproof speaker">
            <a:extLst>
              <a:ext uri="{FF2B5EF4-FFF2-40B4-BE49-F238E27FC236}">
                <a16:creationId xmlns:a16="http://schemas.microsoft.com/office/drawing/2014/main" id="{ED028B3F-7616-4289-9AF5-AE0FF5339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84" y="1168714"/>
            <a:ext cx="2502037" cy="22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Bilderesultat for waterproof earplugs">
            <a:extLst>
              <a:ext uri="{FF2B5EF4-FFF2-40B4-BE49-F238E27FC236}">
                <a16:creationId xmlns:a16="http://schemas.microsoft.com/office/drawing/2014/main" id="{411B594C-BE3B-4797-B8A0-500B28BD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2" y="3736757"/>
            <a:ext cx="306516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ilderesultat for waterproof watch">
            <a:extLst>
              <a:ext uri="{FF2B5EF4-FFF2-40B4-BE49-F238E27FC236}">
                <a16:creationId xmlns:a16="http://schemas.microsoft.com/office/drawing/2014/main" id="{34640100-FCB2-4634-9C6E-25B3625E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86" y="1168714"/>
            <a:ext cx="2118352" cy="23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Bilderesultat for swimming dress for boys">
            <a:extLst>
              <a:ext uri="{FF2B5EF4-FFF2-40B4-BE49-F238E27FC236}">
                <a16:creationId xmlns:a16="http://schemas.microsoft.com/office/drawing/2014/main" id="{87B78ED6-BF0D-4566-A2CB-9ACE5B63D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10" y="3736756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 descr="Bilderesultat for waterproof glasses for diving">
            <a:extLst>
              <a:ext uri="{FF2B5EF4-FFF2-40B4-BE49-F238E27FC236}">
                <a16:creationId xmlns:a16="http://schemas.microsoft.com/office/drawing/2014/main" id="{E3E90EE0-9A9A-4E8B-89C8-D93507708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024" y="3736755"/>
            <a:ext cx="2516291" cy="240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 descr="Bilderesultat for waterproof hat for diving">
            <a:extLst>
              <a:ext uri="{FF2B5EF4-FFF2-40B4-BE49-F238E27FC236}">
                <a16:creationId xmlns:a16="http://schemas.microsoft.com/office/drawing/2014/main" id="{8A26BABA-B017-4110-B1C7-4C5D16009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017" y="3736755"/>
            <a:ext cx="2376707" cy="237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Bilderesultat for viana film">
            <a:extLst>
              <a:ext uri="{FF2B5EF4-FFF2-40B4-BE49-F238E27FC236}">
                <a16:creationId xmlns:a16="http://schemas.microsoft.com/office/drawing/2014/main" id="{F47B8C56-7E66-4DD6-81DF-F7C8B9E5C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8337"/>
            <a:ext cx="5631398" cy="22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22A2079C-A1EB-482F-87C8-F51ADE9BDA1F}"/>
              </a:ext>
            </a:extLst>
          </p:cNvPr>
          <p:cNvSpPr txBox="1"/>
          <p:nvPr/>
        </p:nvSpPr>
        <p:spPr>
          <a:xfrm>
            <a:off x="4240753" y="258314"/>
            <a:ext cx="3235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423283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07D10-7528-4996-BBF5-FB1B231E7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883" y="369927"/>
            <a:ext cx="7309208" cy="4870938"/>
          </a:xfrm>
        </p:spPr>
      </p:pic>
    </p:spTree>
    <p:extLst>
      <p:ext uri="{BB962C8B-B14F-4D97-AF65-F5344CB8AC3E}">
        <p14:creationId xmlns:p14="http://schemas.microsoft.com/office/powerpoint/2010/main" val="37062628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CC87DA8-937C-4E04-A9CA-35E498DE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11507788" cy="6858000"/>
          </a:xfrm>
        </p:spPr>
        <p:txBody>
          <a:bodyPr/>
          <a:lstStyle/>
          <a:p>
            <a:pPr algn="ctr"/>
            <a:r>
              <a:rPr lang="en-US" dirty="0"/>
              <a:t>Criteria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76F3FC23-511D-4DE4-B653-A20DF2F4D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62070"/>
              </p:ext>
            </p:extLst>
          </p:nvPr>
        </p:nvGraphicFramePr>
        <p:xfrm>
          <a:off x="1524690" y="1453374"/>
          <a:ext cx="9142619" cy="5179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484">
                  <a:extLst>
                    <a:ext uri="{9D8B030D-6E8A-4147-A177-3AD203B41FA5}">
                      <a16:colId xmlns:a16="http://schemas.microsoft.com/office/drawing/2014/main" val="3796384741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740509487"/>
                    </a:ext>
                  </a:extLst>
                </a:gridCol>
                <a:gridCol w="1023677">
                  <a:extLst>
                    <a:ext uri="{9D8B030D-6E8A-4147-A177-3AD203B41FA5}">
                      <a16:colId xmlns:a16="http://schemas.microsoft.com/office/drawing/2014/main" val="2824163712"/>
                    </a:ext>
                  </a:extLst>
                </a:gridCol>
                <a:gridCol w="963142">
                  <a:extLst>
                    <a:ext uri="{9D8B030D-6E8A-4147-A177-3AD203B41FA5}">
                      <a16:colId xmlns:a16="http://schemas.microsoft.com/office/drawing/2014/main" val="699620235"/>
                    </a:ext>
                  </a:extLst>
                </a:gridCol>
                <a:gridCol w="906221">
                  <a:extLst>
                    <a:ext uri="{9D8B030D-6E8A-4147-A177-3AD203B41FA5}">
                      <a16:colId xmlns:a16="http://schemas.microsoft.com/office/drawing/2014/main" val="836171139"/>
                    </a:ext>
                  </a:extLst>
                </a:gridCol>
                <a:gridCol w="958624">
                  <a:extLst>
                    <a:ext uri="{9D8B030D-6E8A-4147-A177-3AD203B41FA5}">
                      <a16:colId xmlns:a16="http://schemas.microsoft.com/office/drawing/2014/main" val="1304415979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3233110601"/>
                    </a:ext>
                  </a:extLst>
                </a:gridCol>
                <a:gridCol w="1414897">
                  <a:extLst>
                    <a:ext uri="{9D8B030D-6E8A-4147-A177-3AD203B41FA5}">
                      <a16:colId xmlns:a16="http://schemas.microsoft.com/office/drawing/2014/main" val="582068083"/>
                    </a:ext>
                  </a:extLst>
                </a:gridCol>
              </a:tblGrid>
              <a:tr h="75390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Criteria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Sound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476250" algn="l"/>
                        </a:tabLst>
                      </a:pPr>
                      <a:r>
                        <a:rPr lang="en-US" sz="1100">
                          <a:effectLst/>
                        </a:rPr>
                        <a:t>Flashlight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Light &amp; Vibration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086179"/>
                  </a:ext>
                </a:extLst>
              </a:tr>
              <a:tr h="7541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Speaker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earplugs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hat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Glasses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Watch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546942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Reliability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393510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Initial cost 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+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0594277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Efficient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S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4461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Endurance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8624078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Safety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12144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Mobility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242023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Complexity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+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299516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∑(+)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0253299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∑(-)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5445624"/>
                  </a:ext>
                </a:extLst>
              </a:tr>
              <a:tr h="367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∑(S)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25842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9F49155E-1642-4753-BF46-A7E041E9D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7178" y="1453374"/>
            <a:ext cx="15065410" cy="946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8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8A68-0863-417D-B492-1F4F8DD3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6E6387-0794-4D04-B45B-7A38167B0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48169"/>
              </p:ext>
            </p:extLst>
          </p:nvPr>
        </p:nvGraphicFramePr>
        <p:xfrm>
          <a:off x="684211" y="391887"/>
          <a:ext cx="9314555" cy="56025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8008">
                  <a:extLst>
                    <a:ext uri="{9D8B030D-6E8A-4147-A177-3AD203B41FA5}">
                      <a16:colId xmlns:a16="http://schemas.microsoft.com/office/drawing/2014/main" val="1423925226"/>
                    </a:ext>
                  </a:extLst>
                </a:gridCol>
                <a:gridCol w="1038008">
                  <a:extLst>
                    <a:ext uri="{9D8B030D-6E8A-4147-A177-3AD203B41FA5}">
                      <a16:colId xmlns:a16="http://schemas.microsoft.com/office/drawing/2014/main" val="3627681896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2011484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0560045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400895279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346061325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3861206962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2623625830"/>
                    </a:ext>
                  </a:extLst>
                </a:gridCol>
                <a:gridCol w="754916">
                  <a:extLst>
                    <a:ext uri="{9D8B030D-6E8A-4147-A177-3AD203B41FA5}">
                      <a16:colId xmlns:a16="http://schemas.microsoft.com/office/drawing/2014/main" val="1694321126"/>
                    </a:ext>
                  </a:extLst>
                </a:gridCol>
                <a:gridCol w="975097">
                  <a:extLst>
                    <a:ext uri="{9D8B030D-6E8A-4147-A177-3AD203B41FA5}">
                      <a16:colId xmlns:a16="http://schemas.microsoft.com/office/drawing/2014/main" val="297107063"/>
                    </a:ext>
                  </a:extLst>
                </a:gridCol>
                <a:gridCol w="979030">
                  <a:extLst>
                    <a:ext uri="{9D8B030D-6E8A-4147-A177-3AD203B41FA5}">
                      <a16:colId xmlns:a16="http://schemas.microsoft.com/office/drawing/2014/main" val="728068444"/>
                    </a:ext>
                  </a:extLst>
                </a:gridCol>
              </a:tblGrid>
              <a:tr h="47342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Reliability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Sound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vibration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Flashlight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175796417"/>
                  </a:ext>
                </a:extLst>
              </a:tr>
              <a:tr h="67082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earplugs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Glasses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viperate the water  away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927253714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Sound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speaker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941270212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earplugs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7576994"/>
                  </a:ext>
                </a:extLst>
              </a:tr>
              <a:tr h="4734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vibration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9174484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suit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898810563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hat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606684561"/>
                  </a:ext>
                </a:extLst>
              </a:tr>
              <a:tr h="47342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Flashlight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5.00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7.00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3434461755"/>
                  </a:ext>
                </a:extLst>
              </a:tr>
              <a:tr h="4734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Glasses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88231620"/>
                  </a:ext>
                </a:extLst>
              </a:tr>
              <a:tr h="4734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Light&amp;Vibration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Watch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9.00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1096370821"/>
                  </a:ext>
                </a:extLst>
              </a:tr>
              <a:tr h="67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viperate the water  away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0.11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26" marR="8426" marT="8426" marB="0" anchor="ctr"/>
                </a:tc>
                <a:extLst>
                  <a:ext uri="{0D108BD9-81ED-4DB2-BD59-A6C34878D82A}">
                    <a16:rowId xmlns:a16="http://schemas.microsoft.com/office/drawing/2014/main" val="250134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050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6CED-F128-414B-8855-FDC6A8F7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89C4DF-2AA0-4C46-8908-57D1B437C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741728"/>
              </p:ext>
            </p:extLst>
          </p:nvPr>
        </p:nvGraphicFramePr>
        <p:xfrm>
          <a:off x="684212" y="449943"/>
          <a:ext cx="10201500" cy="5805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8589">
                  <a:extLst>
                    <a:ext uri="{9D8B030D-6E8A-4147-A177-3AD203B41FA5}">
                      <a16:colId xmlns:a16="http://schemas.microsoft.com/office/drawing/2014/main" val="1142703497"/>
                    </a:ext>
                  </a:extLst>
                </a:gridCol>
                <a:gridCol w="998589">
                  <a:extLst>
                    <a:ext uri="{9D8B030D-6E8A-4147-A177-3AD203B41FA5}">
                      <a16:colId xmlns:a16="http://schemas.microsoft.com/office/drawing/2014/main" val="2103745780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271166090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474154199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5994450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996506335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23524256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085976823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1743568612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8160328"/>
                    </a:ext>
                  </a:extLst>
                </a:gridCol>
                <a:gridCol w="941852">
                  <a:extLst>
                    <a:ext uri="{9D8B030D-6E8A-4147-A177-3AD203B41FA5}">
                      <a16:colId xmlns:a16="http://schemas.microsoft.com/office/drawing/2014/main" val="1207017938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516389646"/>
                    </a:ext>
                  </a:extLst>
                </a:gridCol>
                <a:gridCol w="726247">
                  <a:extLst>
                    <a:ext uri="{9D8B030D-6E8A-4147-A177-3AD203B41FA5}">
                      <a16:colId xmlns:a16="http://schemas.microsoft.com/office/drawing/2014/main" val="3131299082"/>
                    </a:ext>
                  </a:extLst>
                </a:gridCol>
              </a:tblGrid>
              <a:tr h="54816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14.85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22.64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7.08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38.11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30.78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73.00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480063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Sound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speaker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0.469449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0.488805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0.263844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0.309127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0.705961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0.236152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0.292419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3.225654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0.358406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5985018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earplugs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0.09389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0.067322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0.023276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0.220805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1.053963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0.117107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98745"/>
                  </a:ext>
                </a:extLst>
              </a:tr>
              <a:tr h="5481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vibration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0.201966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0.069829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0.14658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0.132483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0.162455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1.115577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0.123953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692003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suit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0.029316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0.01472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0.026239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0.033795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8927571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hat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0.067064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0.023276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0.087948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0.044161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0.028238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0.131195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0.032491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0.551126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0.061236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1987034"/>
                  </a:ext>
                </a:extLst>
              </a:tr>
              <a:tr h="548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Flashlight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0.09389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0.33661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0.349147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0.205212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0.220805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0.141192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0.183673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0.227437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1.881253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0.209028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513743"/>
                  </a:ext>
                </a:extLst>
              </a:tr>
              <a:tr h="548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Glasses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0.013464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0.009976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0.029316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0.008832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0.02017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0.026239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0.01083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0.123287671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0.294277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0.032697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4833299"/>
                  </a:ext>
                </a:extLst>
              </a:tr>
              <a:tr h="6057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Light&amp;Vibration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Watch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0.009617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0.013966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0.087948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0.044161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0.078717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0.032491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0.123287671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0.462519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0.051391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8492593"/>
                  </a:ext>
                </a:extLst>
              </a:tr>
              <a:tr h="814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viperate the water  away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0.052161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0.007759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0.003257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0.004907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0.015688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0.002915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0.00361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0.01369863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0.111476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0.012386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99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146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1FCB9-5E93-4572-AF7F-4B790ED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094E80-9DCC-4DF0-A84F-725C1028C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323791"/>
              </p:ext>
            </p:extLst>
          </p:nvPr>
        </p:nvGraphicFramePr>
        <p:xfrm>
          <a:off x="928468" y="493931"/>
          <a:ext cx="7272996" cy="55004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5802">
                  <a:extLst>
                    <a:ext uri="{9D8B030D-6E8A-4147-A177-3AD203B41FA5}">
                      <a16:colId xmlns:a16="http://schemas.microsoft.com/office/drawing/2014/main" val="2332215966"/>
                    </a:ext>
                  </a:extLst>
                </a:gridCol>
                <a:gridCol w="2318555">
                  <a:extLst>
                    <a:ext uri="{9D8B030D-6E8A-4147-A177-3AD203B41FA5}">
                      <a16:colId xmlns:a16="http://schemas.microsoft.com/office/drawing/2014/main" val="851288239"/>
                    </a:ext>
                  </a:extLst>
                </a:gridCol>
                <a:gridCol w="2538639">
                  <a:extLst>
                    <a:ext uri="{9D8B030D-6E8A-4147-A177-3AD203B41FA5}">
                      <a16:colId xmlns:a16="http://schemas.microsoft.com/office/drawing/2014/main" val="3353044238"/>
                    </a:ext>
                  </a:extLst>
                </a:gridCol>
              </a:tblGrid>
              <a:tr h="7017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Concept Solutions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Weighted Evaluation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214857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Light&amp;Vibration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0.059183397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01260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Flashlight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Glasses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0.065287761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7894132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0.07647441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2523212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Flashlight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Watch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0.099318791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394146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hat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0.21042757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770703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vibration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suit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0.212046524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3618184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earplugs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0.238554177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83948655"/>
                  </a:ext>
                </a:extLst>
              </a:tr>
              <a:tr h="5331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Sound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speaker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0.308374047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057842"/>
                  </a:ext>
                </a:extLst>
              </a:tr>
              <a:tr h="5331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viperate the water  away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0.480333325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1679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93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65DDEC1-2447-4365-8F76-95094BCE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endParaRPr lang="nb-NO" sz="3200">
              <a:solidFill>
                <a:srgbClr val="FFFFFF"/>
              </a:solidFill>
            </a:endParaRPr>
          </a:p>
        </p:txBody>
      </p:sp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A80F3682-AFA2-4FB8-83EC-7C46B627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02" y="643467"/>
            <a:ext cx="4387764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B930F47-28A5-4259-835B-9A68AEC72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r>
              <a:rPr lang="nb-NO" sz="1800">
                <a:solidFill>
                  <a:srgbClr val="0F496F"/>
                </a:solidFill>
              </a:rPr>
              <a:t>RISK </a:t>
            </a:r>
          </a:p>
          <a:p>
            <a:pPr marL="0" indent="0">
              <a:buNone/>
            </a:pPr>
            <a:endParaRPr lang="nb-NO" sz="1800">
              <a:solidFill>
                <a:srgbClr val="0F496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3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E422E1-3E84-4FD8-872E-D6871E18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0"/>
            <a:ext cx="11995052" cy="6639951"/>
          </a:xfrm>
        </p:spPr>
        <p:txBody>
          <a:bodyPr/>
          <a:lstStyle/>
          <a:p>
            <a:pPr algn="ctr"/>
            <a:r>
              <a:rPr lang="en-US" dirty="0"/>
              <a:t>System requirement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graphicFrame>
        <p:nvGraphicFramePr>
          <p:cNvPr id="3" name="Tabell 2">
            <a:extLst>
              <a:ext uri="{FF2B5EF4-FFF2-40B4-BE49-F238E27FC236}">
                <a16:creationId xmlns:a16="http://schemas.microsoft.com/office/drawing/2014/main" id="{52B558C5-18BA-4BB4-B8A4-D6B94D0E9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807054"/>
              </p:ext>
            </p:extLst>
          </p:nvPr>
        </p:nvGraphicFramePr>
        <p:xfrm>
          <a:off x="1835332" y="975628"/>
          <a:ext cx="8673010" cy="5265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7777">
                  <a:extLst>
                    <a:ext uri="{9D8B030D-6E8A-4147-A177-3AD203B41FA5}">
                      <a16:colId xmlns:a16="http://schemas.microsoft.com/office/drawing/2014/main" val="1310494426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1772866338"/>
                    </a:ext>
                  </a:extLst>
                </a:gridCol>
                <a:gridCol w="1579967">
                  <a:extLst>
                    <a:ext uri="{9D8B030D-6E8A-4147-A177-3AD203B41FA5}">
                      <a16:colId xmlns:a16="http://schemas.microsoft.com/office/drawing/2014/main" val="2960511562"/>
                    </a:ext>
                  </a:extLst>
                </a:gridCol>
                <a:gridCol w="1604245">
                  <a:extLst>
                    <a:ext uri="{9D8B030D-6E8A-4147-A177-3AD203B41FA5}">
                      <a16:colId xmlns:a16="http://schemas.microsoft.com/office/drawing/2014/main" val="3233131185"/>
                    </a:ext>
                  </a:extLst>
                </a:gridCol>
                <a:gridCol w="1041172">
                  <a:extLst>
                    <a:ext uri="{9D8B030D-6E8A-4147-A177-3AD203B41FA5}">
                      <a16:colId xmlns:a16="http://schemas.microsoft.com/office/drawing/2014/main" val="2828658002"/>
                    </a:ext>
                  </a:extLst>
                </a:gridCol>
                <a:gridCol w="895502">
                  <a:extLst>
                    <a:ext uri="{9D8B030D-6E8A-4147-A177-3AD203B41FA5}">
                      <a16:colId xmlns:a16="http://schemas.microsoft.com/office/drawing/2014/main" val="2907922380"/>
                    </a:ext>
                  </a:extLst>
                </a:gridCol>
                <a:gridCol w="784380">
                  <a:extLst>
                    <a:ext uri="{9D8B030D-6E8A-4147-A177-3AD203B41FA5}">
                      <a16:colId xmlns:a16="http://schemas.microsoft.com/office/drawing/2014/main" val="2468690895"/>
                    </a:ext>
                  </a:extLst>
                </a:gridCol>
              </a:tblGrid>
              <a:tr h="4461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ID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System Requirement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 Requirement origin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Verification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SH Code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Type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Priority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906030020"/>
                  </a:ext>
                </a:extLst>
              </a:tr>
              <a:tr h="1690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withstand a certain pressure range.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SHR3,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Use pressure tank to verify the system’s threshold.  Development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URG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910411885"/>
                  </a:ext>
                </a:extLst>
              </a:tr>
              <a:tr h="10315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be able to be water resistant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SHR12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 of system under water level.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BLC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2225663615"/>
                  </a:ext>
                </a:extLst>
              </a:tr>
              <a:tr h="8556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SYSR3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has to be rust free.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>
                          <a:effectLst/>
                        </a:rPr>
                        <a:t>SHR5, SHR9, SHR 11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Salt spray test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DS, EVM, MF, MT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NFR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NOR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3068749511"/>
                  </a:ext>
                </a:extLst>
              </a:tr>
              <a:tr h="1241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SYSR4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The system must emphasize warning regarding to low oxygen level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300">
                          <a:effectLst/>
                        </a:rPr>
                        <a:t>SHR2,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inspection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US, AT</a:t>
                      </a:r>
                      <a:endParaRPr lang="en-GB" sz="10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FR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BLC</a:t>
                      </a:r>
                      <a:endParaRPr lang="en-GB" sz="10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700" marR="63700" marT="0" marB="0"/>
                </a:tc>
                <a:extLst>
                  <a:ext uri="{0D108BD9-81ED-4DB2-BD59-A6C34878D82A}">
                    <a16:rowId xmlns:a16="http://schemas.microsoft.com/office/drawing/2014/main" val="473250165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CC0FF946-282D-4686-B881-31D967CFF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073" y="981221"/>
            <a:ext cx="18964658" cy="60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90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751DD7-EF19-4485-8DFB-5423D38C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endParaRPr lang="nb-NO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7555E98-C954-4842-AE1C-F5911787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3061311" cy="3615267"/>
          </a:xfrm>
        </p:spPr>
        <p:txBody>
          <a:bodyPr/>
          <a:lstStyle/>
          <a:p>
            <a:r>
              <a:rPr lang="nb-NO" dirty="0" err="1"/>
              <a:t>Functional</a:t>
            </a:r>
            <a:r>
              <a:rPr lang="nb-NO" dirty="0"/>
              <a:t> Analysis Block Diagram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CC66D01D-18DC-45AF-8243-7AF5AEF2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85" y="166807"/>
            <a:ext cx="6765575" cy="652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0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79BBE-76D6-4546-8E51-59985C81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EA176-9A1F-45E1-9EFE-979BEB8C2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435878"/>
            <a:ext cx="8534400" cy="56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56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51D35C-DB70-483D-8100-A26C6827C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0" y="460455"/>
            <a:ext cx="8534400" cy="1507067"/>
          </a:xfrm>
        </p:spPr>
        <p:txBody>
          <a:bodyPr/>
          <a:lstStyle/>
          <a:p>
            <a:r>
              <a:rPr lang="nb-NO" dirty="0" err="1"/>
              <a:t>Verification</a:t>
            </a:r>
            <a:r>
              <a:rPr lang="nb-NO" dirty="0"/>
              <a:t> and </a:t>
            </a:r>
            <a:r>
              <a:rPr lang="nb-NO" dirty="0" err="1"/>
              <a:t>validation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2F3F347-3F35-45E3-90AE-7CFB767E3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206869"/>
            <a:ext cx="2762373" cy="2461846"/>
          </a:xfrm>
        </p:spPr>
        <p:txBody>
          <a:bodyPr/>
          <a:lstStyle/>
          <a:p>
            <a:r>
              <a:rPr lang="nb-NO" dirty="0"/>
              <a:t>Analysis</a:t>
            </a:r>
          </a:p>
          <a:p>
            <a:r>
              <a:rPr lang="nb-NO" dirty="0"/>
              <a:t>Critical Design </a:t>
            </a:r>
            <a:r>
              <a:rPr lang="nb-NO" dirty="0" err="1"/>
              <a:t>Review</a:t>
            </a:r>
            <a:r>
              <a:rPr lang="nb-NO" dirty="0"/>
              <a:t> </a:t>
            </a:r>
          </a:p>
          <a:p>
            <a:r>
              <a:rPr lang="nb-NO" dirty="0" err="1"/>
              <a:t>Bottoms</a:t>
            </a:r>
            <a:r>
              <a:rPr lang="nb-NO" dirty="0"/>
              <a:t> up</a:t>
            </a:r>
          </a:p>
        </p:txBody>
      </p:sp>
    </p:spTree>
    <p:extLst>
      <p:ext uri="{BB962C8B-B14F-4D97-AF65-F5344CB8AC3E}">
        <p14:creationId xmlns:p14="http://schemas.microsoft.com/office/powerpoint/2010/main" val="304223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87E0-2DE7-4FC4-9D93-F2C4C6769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905" y="576777"/>
            <a:ext cx="7053019" cy="2328334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WATCH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Your scuba diving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04CC6-E204-4C74-895F-2995A1F64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905" y="2268286"/>
            <a:ext cx="6400800" cy="1947333"/>
          </a:xfrm>
        </p:spPr>
        <p:txBody>
          <a:bodyPr/>
          <a:lstStyle/>
          <a:p>
            <a:r>
              <a:rPr lang="en-US" dirty="0"/>
              <a:t>by: </a:t>
            </a:r>
            <a:r>
              <a:rPr lang="en-US" b="1" dirty="0">
                <a:solidFill>
                  <a:srgbClr val="FFC000"/>
                </a:solidFill>
              </a:rPr>
              <a:t>S</a:t>
            </a:r>
            <a:r>
              <a:rPr lang="en-US" dirty="0"/>
              <a:t>ecurity </a:t>
            </a:r>
            <a:r>
              <a:rPr lang="en-US" b="1" dirty="0">
                <a:solidFill>
                  <a:srgbClr val="FFC000"/>
                </a:solidFill>
              </a:rPr>
              <a:t>A</a:t>
            </a:r>
            <a:r>
              <a:rPr lang="en-US" dirty="0"/>
              <a:t>pplication </a:t>
            </a:r>
            <a:r>
              <a:rPr lang="en-US" b="1" dirty="0">
                <a:solidFill>
                  <a:srgbClr val="FFC000"/>
                </a:solidFill>
              </a:rPr>
              <a:t>V</a:t>
            </a:r>
            <a:r>
              <a:rPr lang="en-US" dirty="0"/>
              <a:t>ia </a:t>
            </a:r>
            <a:r>
              <a:rPr lang="en-US" b="1" dirty="0">
                <a:solidFill>
                  <a:srgbClr val="FFC000"/>
                </a:solidFill>
              </a:rPr>
              <a:t>E</a:t>
            </a:r>
            <a:r>
              <a:rPr lang="en-US" dirty="0"/>
              <a:t>ngineering 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8C2F1-A5EB-4D24-84E6-D7A2EC241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420" y="2759092"/>
            <a:ext cx="5768054" cy="3843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CE5420-206E-43E2-A46C-3A25C1423FE5}"/>
              </a:ext>
            </a:extLst>
          </p:cNvPr>
          <p:cNvSpPr txBox="1"/>
          <p:nvPr/>
        </p:nvSpPr>
        <p:spPr>
          <a:xfrm>
            <a:off x="1204685" y="3048000"/>
            <a:ext cx="32657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Honorable mentions: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Chrisander</a:t>
            </a:r>
            <a:r>
              <a:rPr lang="en-US" dirty="0"/>
              <a:t> </a:t>
            </a:r>
            <a:r>
              <a:rPr lang="en-US" dirty="0" err="1"/>
              <a:t>Bronstad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Jan 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Joe Liu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Zakiya</a:t>
            </a:r>
            <a:r>
              <a:rPr lang="en-US" dirty="0"/>
              <a:t> </a:t>
            </a:r>
            <a:r>
              <a:rPr lang="en-US" dirty="0" err="1"/>
              <a:t>Yusefi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3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CB9F8-B425-4F4B-B50C-4D74B22A4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1" y="656168"/>
            <a:ext cx="8462034" cy="4759894"/>
          </a:xfrm>
        </p:spPr>
      </p:pic>
    </p:spTree>
    <p:extLst>
      <p:ext uri="{BB962C8B-B14F-4D97-AF65-F5344CB8AC3E}">
        <p14:creationId xmlns:p14="http://schemas.microsoft.com/office/powerpoint/2010/main" val="10120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22843E-41E3-438E-A83D-B637A93A5894}"/>
              </a:ext>
            </a:extLst>
          </p:cNvPr>
          <p:cNvSpPr txBox="1"/>
          <p:nvPr/>
        </p:nvSpPr>
        <p:spPr>
          <a:xfrm>
            <a:off x="1463039" y="1012874"/>
            <a:ext cx="6907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/>
              <a:t>We </a:t>
            </a:r>
            <a:r>
              <a:rPr lang="en-US" sz="2800" dirty="0">
                <a:solidFill>
                  <a:srgbClr val="FFC000"/>
                </a:solidFill>
              </a:rPr>
              <a:t>need</a:t>
            </a:r>
            <a:r>
              <a:rPr lang="en-US" sz="2800" dirty="0"/>
              <a:t> to find a safe, reliable, user-friendly oxygen information/warning system which provides for the general scuba diver a more secured and independent diving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292267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1D3C-AB20-4D53-BA55-1ADC2616D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753" y="393896"/>
            <a:ext cx="8534400" cy="1506805"/>
          </a:xfrm>
        </p:spPr>
        <p:txBody>
          <a:bodyPr/>
          <a:lstStyle/>
          <a:p>
            <a:r>
              <a:rPr lang="en-US" b="1" dirty="0"/>
              <a:t>Business opportunity: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786A-5EA0-47DE-BC4A-7C58AAFD8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53" y="1900701"/>
            <a:ext cx="8534400" cy="361526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Provide scuba diving experience for amateur individuals that can be more independent from the expertise required to have a safe scuba diving tour.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The opportunity doesn’t need to just be limited to amateur scuba divers, but also the more experienced one in the manner of a more worry-free diving. To perform a highly efficient diving activity. The diver should not be required to constantly check the regulator which reduces stress and make them focus more on the task itself. 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Larger oxygen tanks/capacity can be applied due to mind-free low-level oxygen risk warning.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3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275F-F72C-4E77-B285-C7E37280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73C0A8-33D2-47ED-AF20-EAFC7FE38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99" y="520505"/>
            <a:ext cx="8657736" cy="4848332"/>
          </a:xfrm>
        </p:spPr>
      </p:pic>
    </p:spTree>
    <p:extLst>
      <p:ext uri="{BB962C8B-B14F-4D97-AF65-F5344CB8AC3E}">
        <p14:creationId xmlns:p14="http://schemas.microsoft.com/office/powerpoint/2010/main" val="176544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6D022-B291-4101-BBA2-83FB6CDD8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DC4099-3B2B-498D-8489-C9084FBD8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28" y="664753"/>
            <a:ext cx="7934180" cy="5268791"/>
          </a:xfrm>
        </p:spPr>
      </p:pic>
    </p:spTree>
    <p:extLst>
      <p:ext uri="{BB962C8B-B14F-4D97-AF65-F5344CB8AC3E}">
        <p14:creationId xmlns:p14="http://schemas.microsoft.com/office/powerpoint/2010/main" val="41840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6A57-CA0E-4B87-8EC0-1A1468A2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A45502-286E-4B8F-BC2F-2DC56455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58" y="546433"/>
            <a:ext cx="7942140" cy="4447598"/>
          </a:xfrm>
        </p:spPr>
      </p:pic>
    </p:spTree>
    <p:extLst>
      <p:ext uri="{BB962C8B-B14F-4D97-AF65-F5344CB8AC3E}">
        <p14:creationId xmlns:p14="http://schemas.microsoft.com/office/powerpoint/2010/main" val="3611738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7030-EB87-48E2-AEEC-D391CC0D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Statement of the goals and objectives of the system: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CF685-5B2D-4E23-B095-ABCD0792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037757" cy="3615267"/>
          </a:xfrm>
        </p:spPr>
        <p:txBody>
          <a:bodyPr/>
          <a:lstStyle/>
          <a:p>
            <a:r>
              <a:rPr lang="en-US" sz="2800" dirty="0"/>
              <a:t>to ensure a reliable and safe warning system for novel divers. To enhance their diving experience by reducing stress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B4F0B-73F7-403B-B699-DBE1461588E6}"/>
              </a:ext>
            </a:extLst>
          </p:cNvPr>
          <p:cNvSpPr txBox="1"/>
          <p:nvPr/>
        </p:nvSpPr>
        <p:spPr>
          <a:xfrm>
            <a:off x="10480430" y="5994399"/>
            <a:ext cx="14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CONOPS</a:t>
            </a:r>
          </a:p>
        </p:txBody>
      </p:sp>
    </p:spTree>
    <p:extLst>
      <p:ext uri="{BB962C8B-B14F-4D97-AF65-F5344CB8AC3E}">
        <p14:creationId xmlns:p14="http://schemas.microsoft.com/office/powerpoint/2010/main" val="322514768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473</TotalTime>
  <Words>1131</Words>
  <Application>Microsoft Office PowerPoint</Application>
  <PresentationFormat>Widescreen</PresentationFormat>
  <Paragraphs>535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DengXian</vt:lpstr>
      <vt:lpstr>Arial</vt:lpstr>
      <vt:lpstr>Calibri</vt:lpstr>
      <vt:lpstr>Century Gothic</vt:lpstr>
      <vt:lpstr>Times New Roman</vt:lpstr>
      <vt:lpstr>Wingdings 3</vt:lpstr>
      <vt:lpstr>Slice</vt:lpstr>
      <vt:lpstr>WATCH  Your scuba diving  </vt:lpstr>
      <vt:lpstr>PowerPoint Presentation</vt:lpstr>
      <vt:lpstr>PowerPoint Presentation</vt:lpstr>
      <vt:lpstr>PowerPoint Presentation</vt:lpstr>
      <vt:lpstr>Business opportunity:</vt:lpstr>
      <vt:lpstr>PowerPoint Presentation</vt:lpstr>
      <vt:lpstr>PowerPoint Presentation</vt:lpstr>
      <vt:lpstr>PowerPoint Presentation</vt:lpstr>
      <vt:lpstr>Statement of the goals and objectives of the system:</vt:lpstr>
      <vt:lpstr>Boundaries of the system and its external interfaces.</vt:lpstr>
      <vt:lpstr>Stakeholders (and interactions between them).</vt:lpstr>
      <vt:lpstr>Policies and/or constraints that affect the system or that influence it.</vt:lpstr>
      <vt:lpstr>Conceptual view of the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hb</vt:lpstr>
      <vt:lpstr>Criteria         </vt:lpstr>
      <vt:lpstr>PowerPoint Presentation</vt:lpstr>
      <vt:lpstr>PowerPoint Presentation</vt:lpstr>
      <vt:lpstr>PowerPoint Presentation</vt:lpstr>
      <vt:lpstr>PowerPoint Presentation</vt:lpstr>
      <vt:lpstr>System requirement           </vt:lpstr>
      <vt:lpstr>PowerPoint Presentation</vt:lpstr>
      <vt:lpstr>PowerPoint Presentation</vt:lpstr>
      <vt:lpstr>Verification and validation</vt:lpstr>
      <vt:lpstr>WATCH  Your scuba diving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Your scuba diving  </dc:title>
  <dc:creator>Bozhao Liu</dc:creator>
  <cp:lastModifiedBy>Bozhao Liu</cp:lastModifiedBy>
  <cp:revision>27</cp:revision>
  <dcterms:created xsi:type="dcterms:W3CDTF">2018-08-30T19:40:07Z</dcterms:created>
  <dcterms:modified xsi:type="dcterms:W3CDTF">2018-08-31T10:34:22Z</dcterms:modified>
</cp:coreProperties>
</file>