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56374D7-C5C4-6B89-140D-555A43CE0A47}">
  <a:tblStyle styleId="{556374D7-C5C4-6B89-140D-555A43CE0A47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6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9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1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7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8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1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2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3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4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36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7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9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252230" y="2698556"/>
            <a:ext cx="7383251" cy="165402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en-US" sz="5000">
                <a:latin typeface="Abyssinica SIL"/>
                <a:ea typeface="Abyssinica SIL"/>
                <a:cs typeface="Abyssinica SIL"/>
              </a:rPr>
              <a:t>Group No 07</a:t>
            </a:r>
            <a:br>
              <a:rPr lang="en-US" sz="5000">
                <a:latin typeface="Abyssinica SIL"/>
                <a:ea typeface="Abyssinica SIL"/>
                <a:cs typeface="Abyssinica SIL"/>
              </a:rPr>
            </a:br>
            <a:br>
              <a:rPr lang="en-US">
                <a:latin typeface="Abyssinica SIL"/>
                <a:ea typeface="Abyssinica SIL"/>
                <a:cs typeface="Abyssinica SIL"/>
              </a:rPr>
            </a:br>
            <a:r>
              <a:rPr lang="en-US" sz="2800">
                <a:latin typeface="Abyssinica SIL"/>
                <a:ea typeface="Abyssinica SIL"/>
                <a:cs typeface="Abyssinica SIL"/>
              </a:rPr>
              <a:t>Group Members :</a:t>
            </a:r>
            <a:r>
              <a:rPr lang="en-US"/>
              <a:t> </a:t>
            </a:r>
            <a:br>
              <a:rPr lang="en-US" sz="1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</a:br>
            <a:br>
              <a:rPr lang="en-US" sz="1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</a:br>
            <a:r>
              <a:rPr lang="en-US" sz="1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  <a:t>1. </a:t>
            </a:r>
            <a:r>
              <a:rPr lang="en-US" sz="1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  <a:t>Umma Sadia Nasrin Sathi (1812187642)</a:t>
            </a:r>
            <a:br>
              <a:rPr lang="en-US" sz="1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</a:br>
            <a:r>
              <a:rPr lang="en-US" sz="1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  <a:t>2. </a:t>
            </a:r>
            <a:r>
              <a:rPr lang="en-US" sz="1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  <a:t>Nushrat Kamrul Zahan (</a:t>
            </a:r>
            <a:r>
              <a:rPr lang="en-US" sz="1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  <a:t>1812387642)</a:t>
            </a:r>
            <a:br>
              <a:rPr lang="en-US" sz="1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</a:br>
            <a:r>
              <a:rPr lang="en-US" sz="16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  <a:t>3. </a:t>
            </a:r>
            <a:r>
              <a:rPr lang="en-US" sz="1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  <a:t>Jannatul Ferdous Eusha (1821801042)</a:t>
            </a:r>
            <a:r>
              <a:rPr lang="en-US" sz="40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padmaa"/>
                <a:ea typeface="padmaa"/>
                <a:cs typeface="padmaa"/>
              </a:rPr>
              <a:t>   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800">
                <a:solidFill>
                  <a:schemeClr val="tx1"/>
                </a:solidFill>
                <a:latin typeface="padmaa"/>
                <a:ea typeface="padmaa"/>
                <a:cs typeface="padmaa"/>
              </a:rPr>
              <a:t>Smart MediCare</a:t>
            </a:r>
            <a:endParaRPr sz="2800">
              <a:latin typeface="padmaa"/>
              <a:ea typeface="padmaa"/>
              <a:cs typeface="padma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955533" y="1435426"/>
            <a:ext cx="3260604" cy="7620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200" b="1">
                <a:latin typeface="Abyssinica SIL"/>
                <a:ea typeface="Abyssinica SIL"/>
                <a:cs typeface="Abyssinica SIL"/>
              </a:rPr>
              <a:t>Use Frameworks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955533" y="2246466"/>
            <a:ext cx="8600792" cy="139378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9" indent="-283879" algn="l">
              <a:buFont typeface="Arial"/>
              <a:buChar char="•"/>
              <a:defRPr/>
            </a:pPr>
            <a:r>
              <a:rPr sz="1600">
                <a:latin typeface="Abyssinica SIL"/>
                <a:ea typeface="Abyssinica SIL"/>
                <a:cs typeface="Abyssinica SIL"/>
              </a:rPr>
              <a:t>Next.js v11 — React-Framework: backend</a:t>
            </a:r>
            <a:endParaRPr sz="1600">
              <a:latin typeface="Abyssinica SIL"/>
              <a:ea typeface="Abyssinica SIL"/>
              <a:cs typeface="Abyssinica SIL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Bootstrap v4.6: frontend – design &amp; outlook</a:t>
            </a:r>
            <a:endParaRPr sz="1600" b="0" i="0" u="none" strike="noStrike" cap="none" spc="0">
              <a:solidFill>
                <a:schemeClr val="tx1"/>
              </a:solidFill>
              <a:latin typeface="Abyssinica SIL"/>
              <a:ea typeface="Abyssinica SIL"/>
              <a:cs typeface="Abyssinica SIL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SASS: CSS compiler</a:t>
            </a:r>
            <a:endParaRPr sz="1600" b="0" i="0" u="none" strike="noStrike" cap="none" spc="0">
              <a:solidFill>
                <a:schemeClr val="tx1"/>
              </a:solidFill>
              <a:latin typeface="Abyssinica SIL"/>
              <a:ea typeface="Abyssinica SIL"/>
              <a:cs typeface="Abyssinica SIL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Typescript: frontend &amp; backend for type-safe code</a:t>
            </a:r>
            <a:endParaRPr lang="en-US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955533" y="3640247"/>
            <a:ext cx="2911668" cy="7620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200" b="1">
                <a:latin typeface="Abyssinica SIL"/>
                <a:ea typeface="Abyssinica SIL"/>
                <a:cs typeface="Abyssinica SIL"/>
              </a:rPr>
              <a:t>Project Plan:</a:t>
            </a:r>
            <a:endParaRPr/>
          </a:p>
        </p:txBody>
      </p:sp>
      <p:graphicFrame>
        <p:nvGraphicFramePr>
          <p:cNvPr id="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1999" y="4163085"/>
          <a:ext cx="8140699" cy="19303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{556374D7-C5C4-6B89-140D-555A43CE0A47}</a:tableStyleId>
              </a:tblPr>
              <a:tblGrid>
                <a:gridCol w="1625599"/>
                <a:gridCol w="1625599"/>
                <a:gridCol w="1625599"/>
                <a:gridCol w="1625599"/>
                <a:gridCol w="1625599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Task 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Duration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Start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Finish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Planning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2/11/2021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12/11/2021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Design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13/11/2021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27/11/2021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Codding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27/11/2021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02/01/2022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Delivery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03/01/2022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06/01/2022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8" y="1227137"/>
            <a:ext cx="10588756" cy="1143000"/>
          </a:xfrm>
        </p:spPr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Roles and Responsibilities</a:t>
            </a: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497124" y="2939361"/>
            <a:ext cx="10577332" cy="2040044"/>
          </a:xfrm>
        </p:spPr>
        <p:txBody>
          <a:bodyPr/>
          <a:lstStyle/>
          <a:p>
            <a:pPr>
              <a:defRPr/>
            </a:pPr>
            <a:r>
              <a:rPr sz="1800" b="0">
                <a:latin typeface="Abyssinica SIL"/>
                <a:ea typeface="Abyssinica SIL"/>
                <a:cs typeface="Abyssinica SIL"/>
              </a:rPr>
              <a:t>Front-end : </a:t>
            </a: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Jannatul Ferdous Eusha</a:t>
            </a:r>
            <a:endParaRPr lang="en-US" sz="18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Back-end : </a:t>
            </a: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Umma Sadia Nasrin Sathi and </a:t>
            </a:r>
            <a:endParaRPr lang="en-US" sz="18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	      Nushrat Kamrul Zahan</a:t>
            </a:r>
            <a:endParaRPr lang="en-US" sz="18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marL="0" indent="0">
              <a:buFont typeface="Arial"/>
              <a:buNone/>
              <a:defRPr/>
            </a:pPr>
            <a:endParaRPr lang="en-US" sz="18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Database : </a:t>
            </a: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Nushrat Kamrul Zahan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4273068" y="990222"/>
            <a:ext cx="5423152" cy="7620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400" b="1">
                <a:latin typeface="Abyssinica SIL"/>
                <a:ea typeface="Abyssinica SIL"/>
                <a:cs typeface="Abyssinica SIL"/>
              </a:rPr>
              <a:t>Conclusion </a:t>
            </a:r>
            <a:endParaRPr sz="4400" b="1">
              <a:latin typeface="Abyssinica SIL"/>
              <a:ea typeface="Abyssinica SIL"/>
              <a:cs typeface="Abyssinica SIL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311831" y="2043291"/>
            <a:ext cx="9807920" cy="40395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just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 </a:t>
            </a:r>
            <a:endParaRPr lang="en-US" sz="1600" b="0" i="0" u="none" strike="noStrike" cap="none" spc="0">
              <a:solidFill>
                <a:schemeClr val="tx1"/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endParaRPr sz="1600" b="0" i="0" u="none" strike="noStrike" cap="none" spc="0">
              <a:solidFill>
                <a:schemeClr val="tx1"/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Recently, increasing number of hospitals has been an obvious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trend in many countries. This is mainly because the needs to pro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vide medical services to increasing patients due to various forms of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disease. One have to run from one place to another for booking, as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because they don’t know where there are available seats. And dur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ing this time many of them loose their lives. Such scenario needs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careful attentions from the hospital management system to provide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appropriate service to patients. This application will change the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way hospitals function. This will brought technology to handle all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the movements of the hospital, and the result will be positive and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useful for both Hospitals and patients. </a:t>
            </a:r>
            <a:endParaRPr lang="en-US" sz="1600" b="0" i="0" u="none" strike="noStrike" cap="none" spc="0">
              <a:solidFill>
                <a:schemeClr val="tx1"/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endParaRPr lang="en-US" sz="1600" b="0" i="0" u="none" strike="noStrike" cap="none" spc="0">
              <a:solidFill>
                <a:schemeClr val="tx1"/>
              </a:solidFill>
              <a:latin typeface="Abyssinica SIL"/>
              <a:ea typeface="Abyssinica SIL"/>
              <a:cs typeface="Abyssinica SIL"/>
            </a:endParaRPr>
          </a:p>
          <a:p>
            <a:pPr>
              <a:defRPr/>
            </a:pPr>
            <a:r>
              <a:rPr sz="1600">
                <a:latin typeface="Abyssinica SIL"/>
                <a:ea typeface="Abyssinica SIL"/>
                <a:cs typeface="Abyssinica SIL"/>
              </a:rPr>
              <a:t>The project Smart Medicare is for computerizing the working in a hospital.</a:t>
            </a:r>
            <a:r>
              <a:rPr sz="1600">
                <a:latin typeface="Abyssinica SIL"/>
                <a:ea typeface="Abyssinica SIL"/>
                <a:cs typeface="Abyssinica SIL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The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 application takes care of all the requirements for booking the beds of a hospital and is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capable to provide easy and effective storage of information related to the list of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hospitals. It generates a booking system, hospital information including staff, beds, etc.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41591" y="2965681"/>
            <a:ext cx="10588756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9600">
                <a:latin typeface="Abyssinica SIL"/>
                <a:ea typeface="Abyssinica SIL"/>
                <a:cs typeface="Abyssinica SIL"/>
              </a:rPr>
              <a:t>Thank You</a:t>
            </a:r>
            <a:br>
              <a:rPr sz="9600">
                <a:latin typeface="Abyssinica SIL"/>
                <a:ea typeface="Abyssinica SIL"/>
                <a:cs typeface="Abyssinica SIL"/>
              </a:rPr>
            </a:br>
            <a:r>
              <a:rPr sz="9600">
                <a:latin typeface="Abyssinica SIL"/>
                <a:ea typeface="Abyssinica SIL"/>
                <a:cs typeface="Abyssinica SI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99251" y="1105912"/>
            <a:ext cx="10588756" cy="1143000"/>
          </a:xfrm>
        </p:spPr>
        <p:txBody>
          <a:bodyPr/>
          <a:lstStyle/>
          <a:p>
            <a:pPr>
              <a:defRPr/>
            </a:pPr>
            <a:r>
              <a:rPr sz="4500">
                <a:latin typeface="Abyssinica SIL"/>
                <a:ea typeface="Abyssinica SIL"/>
                <a:cs typeface="Abyssinica SIL"/>
              </a:rPr>
              <a:t>Project Details</a:t>
            </a:r>
            <a:endParaRPr>
              <a:latin typeface="Abyssinica SIL"/>
              <a:ea typeface="Abyssinica SIL"/>
              <a:cs typeface="Abyssinica SIL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99251" y="2725750"/>
            <a:ext cx="10577331" cy="312127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just">
              <a:buFont typeface="Wingdings"/>
              <a:buChar char="v"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Smart MediCare system is a computerized web application system designed and programmed to</a:t>
            </a:r>
            <a:r>
              <a:rPr lang="en-US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 </a:t>
            </a:r>
            <a:r>
              <a:rPr lang="en-US" sz="2200" b="0" i="0" u="none" strike="noStrike" cap="none" spc="0">
                <a:solidFill>
                  <a:srgbClr val="283749"/>
                </a:solidFill>
                <a:latin typeface="Abyssinica SIL"/>
                <a:ea typeface="Abyssinica SIL"/>
                <a:cs typeface="Abyssinica SIL"/>
              </a:rPr>
              <a:t>deal with everyday operations taking place.</a:t>
            </a:r>
            <a:r>
              <a:rPr lang="en-US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 </a:t>
            </a:r>
            <a:endParaRPr lang="en-US" sz="22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marL="0" indent="0" algn="just">
              <a:buFont typeface="Arial"/>
              <a:buNone/>
              <a:defRPr/>
            </a:pPr>
            <a:endParaRPr lang="en-US" sz="22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buFont typeface="Wingdings"/>
              <a:buChar char="v"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The program can show the hospital list, staff list, doctor list, vacant beds, records and billings. </a:t>
            </a:r>
            <a:endParaRPr lang="en-US" sz="22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marL="0" indent="0" algn="just">
              <a:buFont typeface="Arial"/>
              <a:buNone/>
              <a:defRPr/>
            </a:pPr>
            <a:endParaRPr lang="en-US" sz="22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buFont typeface="Wingdings"/>
              <a:buChar char="v"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It also maintains information such as ward id, cabin id, CCU id, ICU id, staff in charge and all types of special wards and cabins. 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787828" y="923940"/>
            <a:ext cx="10588756" cy="5587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Problems or Opportunity</a:t>
            </a:r>
            <a:endParaRPr sz="4400" b="1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>
              <a:defRPr/>
            </a:pPr>
            <a:br>
              <a:rPr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</a:br>
            <a:endParaRPr sz="4400" b="1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84090" y="4215519"/>
            <a:ext cx="10992072" cy="1037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just">
              <a:defRPr/>
            </a:pPr>
            <a:endParaRPr sz="14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endParaRPr sz="1400"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r>
              <a:rPr lang="en-US" sz="1600" b="0">
                <a:latin typeface="Abyssinica SIL"/>
                <a:ea typeface="Abyssinica SIL"/>
                <a:cs typeface="Abyssinica SIL"/>
              </a:rPr>
              <a:t>W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ith the sharp rise of Covid-19 cases, port city is facing a major crisis of available intensive care unit (ICU) beds. With around 60 such beds dedicated for Covid-19 patients in the city's public and private hospitals, people are running from one hospital to another, only to find out that almost all the beds are already occupied.</a:t>
            </a:r>
            <a:endParaRPr sz="1800" b="0" i="0" u="none" strike="noStrike" cap="none" spc="0">
              <a:solidFill>
                <a:schemeClr val="tx1"/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endParaRPr lang="en-US" sz="1600" b="1" i="0" u="none" strike="noStrike" cap="none" spc="0">
              <a:solidFill>
                <a:schemeClr val="tx1"/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Evidence of research</a:t>
            </a:r>
            <a:endParaRPr sz="16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endParaRPr lang="en-US" sz="14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r>
              <a:rPr lang="en-US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https://en.prothomalo.com/bangladesh/icu-shortfall-in-dhaka-hospitals-too</a:t>
            </a:r>
            <a:endParaRPr sz="14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r>
              <a:rPr lang="en-US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https://www.thedailystar.net/city/news/dearth-icu-beds-big-worry-2071205</a:t>
            </a:r>
            <a:endParaRPr sz="14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>
              <a:defRPr/>
            </a:pPr>
            <a:endParaRPr sz="1400" b="0" i="0" u="none" strike="noStrike" cap="none" spc="0">
              <a:solidFill>
                <a:schemeClr val="tx1"/>
              </a:solidFill>
              <a:latin typeface="Abyssinica SIL"/>
              <a:ea typeface="Abyssinica SIL"/>
              <a:cs typeface="Abyssinica SIL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byssinica SIL"/>
              <a:ea typeface="Abyssinica SIL"/>
              <a:cs typeface="Abyssinica SI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84090" y="1339158"/>
            <a:ext cx="4917082" cy="2659455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581295" y="1339158"/>
            <a:ext cx="5056102" cy="2640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1814" y="1491197"/>
            <a:ext cx="10588756" cy="1143000"/>
          </a:xfrm>
        </p:spPr>
        <p:txBody>
          <a:bodyPr/>
          <a:lstStyle/>
          <a:p>
            <a:pPr>
              <a:defRPr/>
            </a:pPr>
            <a:r>
              <a:rPr>
                <a:latin typeface="Abyssinica SIL"/>
                <a:ea typeface="Abyssinica SIL"/>
                <a:cs typeface="Abyssinica SIL"/>
              </a:rPr>
              <a:t>Solving the Problems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46406" y="3184559"/>
            <a:ext cx="10577332" cy="331318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To overcome such problem, the booking system can be made from home via online the</a:t>
            </a: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 </a:t>
            </a: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internet.</a:t>
            </a: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 </a:t>
            </a: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With an internet-based booking system, beds booking can be done from anywhere </a:t>
            </a: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and at any time without having to go to the hospital, therefore is time and cost-effective</a:t>
            </a: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.</a:t>
            </a:r>
            <a:endParaRPr lang="en-US" sz="18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byssinica SIL"/>
                <a:ea typeface="Abyssinica SIL"/>
                <a:cs typeface="Abyssinica SIL"/>
              </a:rPr>
              <a:t>Smart MediCare is encouraging the hospitals by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byssinica SIL"/>
                <a:ea typeface="Abyssinica SIL"/>
                <a:cs typeface="Abyssinica SIL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byssinica SIL"/>
                <a:ea typeface="Abyssinica SIL"/>
                <a:cs typeface="Abyssinica SIL"/>
              </a:rPr>
              <a:t>helping them in developing a Hospital Bed Management System for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byssinica SIL"/>
                <a:ea typeface="Abyssinica SIL"/>
                <a:cs typeface="Abyssinica SIL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byssinica SIL"/>
                <a:ea typeface="Abyssinica SIL"/>
                <a:cs typeface="Abyssinica SIL"/>
              </a:rPr>
              <a:t>smooth flow of Patient inflow and Outflow.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76404" y="972509"/>
            <a:ext cx="10588756" cy="1143000"/>
          </a:xfrm>
        </p:spPr>
        <p:txBody>
          <a:bodyPr/>
          <a:lstStyle/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Objectives</a:t>
            </a:r>
            <a:endParaRPr sz="3500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87828" y="2863915"/>
            <a:ext cx="10577332" cy="241727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This Study provides the benefits as listed below:</a:t>
            </a:r>
            <a:endParaRPr sz="18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 marL="0" indent="0">
              <a:buFont typeface="Arial"/>
              <a:buNone/>
              <a:defRPr/>
            </a:pPr>
            <a:endParaRPr sz="1800">
              <a:latin typeface="Abyssinica SIL"/>
              <a:ea typeface="Abyssinica SIL"/>
              <a:cs typeface="Abyssinica SI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Provides the support to see the vacancy of the hospitals.</a:t>
            </a:r>
            <a:endParaRPr sz="18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Provide safe and secure online reservations.</a:t>
            </a:r>
            <a:endParaRPr sz="18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Reduce effort and time.</a:t>
            </a:r>
            <a:endParaRPr sz="18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Minimize the waiting time for patients during an emergency.</a:t>
            </a:r>
            <a:endParaRPr sz="1800" b="0" i="0" u="none" strike="noStrike" cap="none" spc="0">
              <a:solidFill>
                <a:schemeClr val="accent6">
                  <a:lumMod val="50000"/>
                </a:schemeClr>
              </a:solidFill>
              <a:latin typeface="Abyssinica SIL"/>
              <a:ea typeface="Abyssinica SIL"/>
              <a:cs typeface="Abyssinica SI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byssinica SIL"/>
                <a:ea typeface="Abyssinica SIL"/>
                <a:cs typeface="Abyssinica SIL"/>
              </a:rPr>
              <a:t>Increased coordination resulting in better patient transfer and better pre-planning.</a:t>
            </a:r>
            <a:endParaRPr sz="1800">
              <a:latin typeface="Abyssinica SIL"/>
              <a:ea typeface="Abyssinica SIL"/>
              <a:cs typeface="Abyssinica SI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58360" y="1087966"/>
            <a:ext cx="10588756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4800" b="1" i="0" u="none">
                <a:solidFill>
                  <a:srgbClr val="1D2857"/>
                </a:solidFill>
                <a:latin typeface="Abyssinica SIL"/>
                <a:ea typeface="Abyssinica SIL"/>
                <a:cs typeface="Abyssinica SIL"/>
              </a:rPr>
              <a:t>Clear target market or Audience</a:t>
            </a:r>
            <a:endParaRPr sz="4800" b="1" i="0" u="none">
              <a:solidFill>
                <a:srgbClr val="1D2857"/>
              </a:solidFill>
              <a:latin typeface="Abyssinica SIL"/>
              <a:ea typeface="Abyssinica SIL"/>
              <a:cs typeface="Abyssinica SIL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47644" y="2735689"/>
            <a:ext cx="9830169" cy="263980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 sz="2000"/>
          </a:p>
          <a:p>
            <a:pPr marL="305908" indent="-305908" algn="just">
              <a:buAutoNum type="arabicPeriod"/>
              <a:defRPr/>
            </a:pPr>
            <a:r>
              <a:rPr lang="en-US" sz="2000" b="0" i="0" u="none" strike="noStrike" cap="none" spc="0">
                <a:solidFill>
                  <a:srgbClr val="050505"/>
                </a:solidFill>
                <a:latin typeface="Abyssinica SIL"/>
                <a:ea typeface="Abyssinica SIL"/>
                <a:cs typeface="Abyssinica SIL"/>
              </a:rPr>
              <a:t>People with smart phone and with a stable internet  will be able to access our service.</a:t>
            </a:r>
            <a:endParaRPr sz="2000" b="0" i="0" u="none" strike="noStrike">
              <a:solidFill>
                <a:srgbClr val="050505"/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endParaRPr sz="2000" strike="noStrike"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r>
              <a:rPr sz="2000" b="0" i="0" u="none" strike="noStrike">
                <a:solidFill>
                  <a:srgbClr val="050505"/>
                </a:solidFill>
                <a:latin typeface="Abyssinica SIL"/>
                <a:ea typeface="Abyssinica SIL"/>
                <a:cs typeface="Abyssinica SIL"/>
              </a:rPr>
              <a:t>2. </a:t>
            </a:r>
            <a:r>
              <a:rPr lang="en-US" sz="2000" b="0" i="0" u="none" strike="noStrike" cap="none" spc="0">
                <a:solidFill>
                  <a:srgbClr val="050505"/>
                </a:solidFill>
                <a:latin typeface="Abyssinica SIL"/>
                <a:ea typeface="Abyssinica SIL"/>
                <a:cs typeface="Abyssinica SIL"/>
              </a:rPr>
              <a:t>Our target audience is city people.</a:t>
            </a:r>
            <a:endParaRPr sz="2000" b="0" i="0" u="none" strike="noStrike">
              <a:solidFill>
                <a:srgbClr val="050505"/>
              </a:solidFill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endParaRPr sz="2000" strike="noStrike"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r>
              <a:rPr sz="2000" b="0" i="0" u="none" strike="noStrike">
                <a:solidFill>
                  <a:srgbClr val="050505"/>
                </a:solidFill>
                <a:latin typeface="Abyssinica SIL"/>
                <a:ea typeface="Abyssinica SIL"/>
                <a:cs typeface="Abyssinica SIL"/>
              </a:rPr>
              <a:t>3. </a:t>
            </a:r>
            <a:r>
              <a:rPr lang="en-US" sz="2000" b="0" i="0" u="none" strike="noStrike" cap="none" spc="0">
                <a:solidFill>
                  <a:srgbClr val="050505"/>
                </a:solidFill>
                <a:latin typeface="Abyssinica SIL"/>
                <a:ea typeface="Abyssinica SIL"/>
                <a:cs typeface="Abyssinica SIL"/>
              </a:rPr>
              <a:t>Most cities have hospital so we are also considering them as our audience.</a:t>
            </a:r>
            <a:endParaRPr sz="2000" b="0" i="0" u="none" strike="noStrike">
              <a:solidFill>
                <a:srgbClr val="050505"/>
              </a:solidFill>
              <a:latin typeface="Abyssinica SIL"/>
              <a:ea typeface="Abyssinica SIL"/>
              <a:cs typeface="Abyssinica SI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byssinica SIL"/>
                <a:ea typeface="Abyssinica SIL"/>
                <a:cs typeface="Abyssinica SIL"/>
              </a:rPr>
              <a:t>Similar Solution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275201" y="5306993"/>
            <a:ext cx="254916" cy="56345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53794" y="3175262"/>
            <a:ext cx="5400000" cy="2772623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12064577" y="5405821"/>
            <a:ext cx="254916" cy="54206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298184" y="3175262"/>
            <a:ext cx="5400000" cy="2725470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466229" y="1625113"/>
            <a:ext cx="11231955" cy="10599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  <a:p>
            <a:pPr algn="just">
              <a:defRPr/>
            </a:pPr>
            <a:r>
              <a:rPr sz="1600" b="0" i="0" u="none">
                <a:solidFill>
                  <a:srgbClr val="212529"/>
                </a:solidFill>
                <a:latin typeface="Abyssinica SIL"/>
                <a:ea typeface="Abyssinica SIL"/>
                <a:cs typeface="Abyssinica SIL"/>
              </a:rPr>
              <a:t> There are several software available in the market for hospital bed management which helps manage the bed allocation and serve patients in a better way. </a:t>
            </a:r>
            <a:endParaRPr sz="1350" b="0" i="0" u="none">
              <a:solidFill>
                <a:srgbClr val="212529"/>
              </a:solidFill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353794" y="6065897"/>
            <a:ext cx="540485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https://www.softwaresuggest.com/acgil-hospital-sys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095999" y="6113050"/>
            <a:ext cx="5862044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https://www.adsc.com/medics-bed-management-system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2980596" y="927997"/>
            <a:ext cx="5998856" cy="7620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400" b="1">
                <a:latin typeface="Abyssinica SIL"/>
                <a:ea typeface="Abyssinica SIL"/>
                <a:cs typeface="Abyssinica SIL"/>
              </a:rPr>
              <a:t>Project Environment</a:t>
            </a:r>
            <a:r>
              <a:rPr sz="4400">
                <a:latin typeface="Abyssinica SIL"/>
                <a:ea typeface="Abyssinica SIL"/>
                <a:cs typeface="Abyssinica SIL"/>
              </a:rPr>
              <a:t> </a:t>
            </a:r>
            <a:endParaRPr sz="4400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934603" y="2337755"/>
            <a:ext cx="10204009" cy="36318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just">
              <a:defRPr/>
            </a:pPr>
            <a:r>
              <a:rPr>
                <a:latin typeface="Abyssinica SIL"/>
                <a:ea typeface="Abyssinica SIL"/>
                <a:cs typeface="Abyssinica SIL"/>
              </a:rPr>
              <a:t>In this study, we will develop an online reservation system of hospitals in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r>
              <a:rPr>
                <a:latin typeface="Abyssinica SIL"/>
                <a:ea typeface="Abyssinica SIL"/>
                <a:cs typeface="Abyssinica SIL"/>
              </a:rPr>
              <a:t>Bangladesh by the vacancy data provided by the hospitals.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r>
              <a:rPr>
                <a:latin typeface="Abyssinica SIL"/>
                <a:ea typeface="Abyssinica SIL"/>
                <a:cs typeface="Abyssinica SIL"/>
              </a:rPr>
              <a:t>This system can be remotely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r>
              <a:rPr>
                <a:latin typeface="Abyssinica SIL"/>
                <a:ea typeface="Abyssinica SIL"/>
                <a:cs typeface="Abyssinica SIL"/>
              </a:rPr>
              <a:t>accessed by users from anywhere, anytime, using internet applications from mobile devices for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r>
              <a:rPr>
                <a:latin typeface="Abyssinica SIL"/>
                <a:ea typeface="Abyssinica SIL"/>
                <a:cs typeface="Abyssinica SIL"/>
              </a:rPr>
              <a:t>booking seats.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r>
              <a:rPr>
                <a:latin typeface="Abyssinica SIL"/>
                <a:ea typeface="Abyssinica SIL"/>
                <a:cs typeface="Abyssinica SIL"/>
              </a:rPr>
              <a:t>The development made use of SQL server database and visual studio code 2020.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r>
              <a:rPr>
                <a:latin typeface="Abyssinica SIL"/>
                <a:ea typeface="Abyssinica SIL"/>
                <a:cs typeface="Abyssinica SIL"/>
              </a:rPr>
              <a:t>Mobile devices include laptops, computers, and mobile phones. A web application is a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r>
              <a:rPr>
                <a:latin typeface="Abyssinica SIL"/>
                <a:ea typeface="Abyssinica SIL"/>
                <a:cs typeface="Abyssinica SIL"/>
              </a:rPr>
              <a:t>computer program that utilizes web browsers and web technology to perform tasks over the </a:t>
            </a:r>
            <a:r>
              <a:rPr>
                <a:latin typeface="Abyssinica SIL"/>
                <a:ea typeface="Abyssinica SIL"/>
                <a:cs typeface="Abyssinica SIL"/>
              </a:rPr>
              <a:t>internet.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endParaRPr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endParaRPr>
              <a:latin typeface="Abyssinica SIL"/>
              <a:ea typeface="Abyssinica SIL"/>
              <a:cs typeface="Abyssinica SIL"/>
            </a:endParaRPr>
          </a:p>
          <a:p>
            <a:pPr algn="just">
              <a:defRPr/>
            </a:pPr>
            <a:r>
              <a:rPr>
                <a:latin typeface="Abyssinica SIL"/>
                <a:ea typeface="Abyssinica SIL"/>
                <a:cs typeface="Abyssinica SIL"/>
              </a:rPr>
              <a:t>The web application uses a combination of server-side scripts to handle the storage and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r>
              <a:rPr>
                <a:latin typeface="Abyssinica SIL"/>
                <a:ea typeface="Abyssinica SIL"/>
                <a:cs typeface="Abyssinica SIL"/>
              </a:rPr>
              <a:t>retrieval of the information, and client-side scripts demonstrate those data to the user.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r>
              <a:rPr>
                <a:latin typeface="Abyssinica SIL"/>
                <a:ea typeface="Abyssinica SIL"/>
                <a:cs typeface="Abyssinica SIL"/>
              </a:rPr>
              <a:t>Visual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r>
              <a:rPr>
                <a:latin typeface="Abyssinica SIL"/>
                <a:ea typeface="Abyssinica SIL"/>
                <a:cs typeface="Abyssinica SIL"/>
              </a:rPr>
              <a:t>Studio Code is an Integrated Development Environment (IDE) that can be used to develop</a:t>
            </a:r>
            <a:r>
              <a:rPr>
                <a:latin typeface="Abyssinica SIL"/>
                <a:ea typeface="Abyssinica SIL"/>
                <a:cs typeface="Abyssinica SIL"/>
              </a:rPr>
              <a:t> </a:t>
            </a:r>
            <a:r>
              <a:rPr>
                <a:latin typeface="Abyssinica SIL"/>
                <a:ea typeface="Abyssinica SIL"/>
                <a:cs typeface="Abyssinica SIL"/>
              </a:rPr>
              <a:t>graphical user interface applications along with Windows Forms Applications and web</a:t>
            </a:r>
            <a:r>
              <a:rPr>
                <a:latin typeface="Abyssinica SIL"/>
                <a:ea typeface="Abyssinica SIL"/>
                <a:cs typeface="Abyssinica SIL"/>
              </a:rPr>
              <a:t> applications for all platforms supported by Microsoft Windows, Windows mobile, </a:t>
            </a:r>
            <a:r>
              <a:rPr>
                <a:latin typeface="Abyssinica SIL"/>
                <a:ea typeface="Abyssinica SIL"/>
                <a:cs typeface="Abyssinica SIL"/>
              </a:rPr>
              <a:t>Windows.NET, is used here to build the React-Framework, Next.js web application.</a:t>
            </a:r>
            <a:endParaRPr>
              <a:latin typeface="Abyssinica SIL"/>
              <a:ea typeface="Abyssinica SIL"/>
              <a:cs typeface="Abyssinica SIL"/>
            </a:endParaRPr>
          </a:p>
          <a:p>
            <a:pPr algn="l">
              <a:defRPr/>
            </a:pPr>
            <a:endParaRPr/>
          </a:p>
          <a:p>
            <a:pPr algn="l">
              <a:defRPr/>
            </a:pPr>
            <a:endParaRPr/>
          </a:p>
          <a:p>
            <a:pPr algn="l">
              <a:defRPr/>
            </a:pPr>
            <a:endParaRPr/>
          </a:p>
          <a:p>
            <a:pPr algn="l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629473" y="954461"/>
            <a:ext cx="2313520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200" b="1" u="none">
                <a:latin typeface="Abyssinica SIL"/>
                <a:ea typeface="Abyssinica SIL"/>
                <a:cs typeface="Abyssinica SIL"/>
              </a:rPr>
              <a:t>User Type</a:t>
            </a:r>
            <a:endParaRPr sz="2200" b="1" u="none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629473" y="1476619"/>
            <a:ext cx="8959158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600">
                <a:latin typeface="Abyssinica SIL"/>
                <a:ea typeface="Abyssinica SIL"/>
                <a:cs typeface="Abyssinica SIL"/>
              </a:rPr>
              <a:t>The application is for the booking system for the hospital beds and </a:t>
            </a:r>
            <a:r>
              <a:rPr sz="1600">
                <a:latin typeface="Abyssinica SIL"/>
                <a:ea typeface="Abyssinica SIL"/>
                <a:cs typeface="Abyssinica SIL"/>
              </a:rPr>
              <a:t>consulting with doctors </a:t>
            </a:r>
            <a:r>
              <a:rPr sz="1600">
                <a:latin typeface="Abyssinica SIL"/>
                <a:ea typeface="Abyssinica SIL"/>
                <a:cs typeface="Abyssinica SIL"/>
              </a:rPr>
              <a:t> during an emergency. It</a:t>
            </a:r>
            <a:r>
              <a:rPr sz="1600">
                <a:latin typeface="Abyssinica SIL"/>
                <a:ea typeface="Abyssinica SIL"/>
                <a:cs typeface="Abyssinica SIL"/>
              </a:rPr>
              <a:t> maintains two levels of user: -</a:t>
            </a:r>
            <a:endParaRPr sz="1600">
              <a:latin typeface="Abyssinica SIL"/>
              <a:ea typeface="Abyssinica SIL"/>
              <a:cs typeface="Abyssinica SIL"/>
            </a:endParaRPr>
          </a:p>
          <a:p>
            <a:pPr algn="l">
              <a:defRPr/>
            </a:pPr>
            <a:endParaRPr sz="1600">
              <a:latin typeface="Abyssinica SIL"/>
              <a:ea typeface="Abyssinica SIL"/>
              <a:cs typeface="Abyssinica SIL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Administration Level</a:t>
            </a:r>
            <a:endParaRPr sz="1600" b="0" i="0" u="none" strike="noStrike" cap="none" spc="0">
              <a:solidFill>
                <a:schemeClr val="tx1"/>
              </a:solidFill>
              <a:latin typeface="Abyssinica SIL"/>
              <a:ea typeface="Abyssinica SIL"/>
              <a:cs typeface="Abyssinica SIL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byssinica SIL"/>
                <a:ea typeface="Abyssinica SIL"/>
                <a:cs typeface="Abyssinica SIL"/>
              </a:rPr>
              <a:t>User Level</a:t>
            </a:r>
            <a:endParaRPr sz="1600">
              <a:latin typeface="Abyssinica SIL"/>
              <a:ea typeface="Abyssinica SIL"/>
              <a:cs typeface="Abyssinica SIL"/>
            </a:endParaRPr>
          </a:p>
          <a:p>
            <a:pPr algn="l"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629473" y="3123520"/>
            <a:ext cx="4652332" cy="7620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200" b="1">
                <a:latin typeface="Abyssinica SIL"/>
                <a:ea typeface="Abyssinica SIL"/>
                <a:cs typeface="Abyssinica SIL"/>
              </a:rPr>
              <a:t>Supported Operating Systems</a:t>
            </a:r>
            <a:endParaRPr b="1">
              <a:latin typeface="Abyssinica SIL"/>
              <a:ea typeface="Abyssinica SIL"/>
              <a:cs typeface="Abyssinica SI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629473" y="3651639"/>
            <a:ext cx="1974016" cy="10448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9" indent="-283879" algn="l">
              <a:buFont typeface="Arial"/>
              <a:buChar char="•"/>
              <a:defRPr/>
            </a:pPr>
            <a:r>
              <a:rPr sz="1600"/>
              <a:t>Windows</a:t>
            </a:r>
            <a:endParaRPr sz="1600"/>
          </a:p>
          <a:p>
            <a:pPr marL="283879" indent="-283879" algn="l">
              <a:buFont typeface="Arial"/>
              <a:buChar char="•"/>
              <a:defRPr/>
            </a:pPr>
            <a:r>
              <a:rPr sz="1600"/>
              <a:t>MAC</a:t>
            </a:r>
            <a:endParaRPr sz="1600"/>
          </a:p>
          <a:p>
            <a:pPr marL="283879" indent="-283879" algn="l">
              <a:buFont typeface="Arial"/>
              <a:buChar char="•"/>
              <a:defRPr/>
            </a:pPr>
            <a:r>
              <a:rPr sz="1600"/>
              <a:t>Linux</a:t>
            </a:r>
            <a:endParaRPr sz="16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629473" y="4830476"/>
            <a:ext cx="6981714" cy="7620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200" b="1">
                <a:latin typeface="Abyssinica SIL"/>
                <a:ea typeface="Abyssinica SIL"/>
                <a:cs typeface="Abyssinica SIL"/>
              </a:rPr>
              <a:t>Use Languages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1728929" y="5283149"/>
            <a:ext cx="9390822" cy="151637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9" indent="-283879" algn="l">
              <a:buFont typeface="Arial"/>
              <a:buChar char="•"/>
              <a:defRPr/>
            </a:pPr>
            <a:r>
              <a:rPr sz="1600"/>
              <a:t>HTML: page layout</a:t>
            </a:r>
            <a:endParaRPr sz="1600"/>
          </a:p>
          <a:p>
            <a:pPr marL="283879" indent="-283879" algn="l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CSS: design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JS: frontend &amp; backend functionality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MySQL: database schema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Prisma: backend (database accessing tool)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2021-11-10T06:50:20Z</dcterms:modified>
  <cp:category/>
  <cp:contentStatus/>
  <cp:version/>
</cp:coreProperties>
</file>