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173-64D9-4178-86EC-7482584BC519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B55F-DC63-40EC-8842-26FD4434F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36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173-64D9-4178-86EC-7482584BC519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B55F-DC63-40EC-8842-26FD4434F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2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173-64D9-4178-86EC-7482584BC519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B55F-DC63-40EC-8842-26FD4434F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49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173-64D9-4178-86EC-7482584BC519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B55F-DC63-40EC-8842-26FD4434F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62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173-64D9-4178-86EC-7482584BC519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B55F-DC63-40EC-8842-26FD4434F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2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173-64D9-4178-86EC-7482584BC519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B55F-DC63-40EC-8842-26FD4434F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53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173-64D9-4178-86EC-7482584BC519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B55F-DC63-40EC-8842-26FD4434F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83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173-64D9-4178-86EC-7482584BC519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B55F-DC63-40EC-8842-26FD4434F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47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173-64D9-4178-86EC-7482584BC519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B55F-DC63-40EC-8842-26FD4434F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73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173-64D9-4178-86EC-7482584BC519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B55F-DC63-40EC-8842-26FD4434F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3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173-64D9-4178-86EC-7482584BC519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B55F-DC63-40EC-8842-26FD4434F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07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1173-64D9-4178-86EC-7482584BC519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3B55F-DC63-40EC-8842-26FD4434F7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18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797540" y="218831"/>
            <a:ext cx="9222152" cy="5974922"/>
            <a:chOff x="1797540" y="218831"/>
            <a:chExt cx="9222152" cy="5974922"/>
          </a:xfrm>
        </p:grpSpPr>
        <p:sp>
          <p:nvSpPr>
            <p:cNvPr id="8" name="Rectangle 7"/>
            <p:cNvSpPr/>
            <p:nvPr/>
          </p:nvSpPr>
          <p:spPr>
            <a:xfrm>
              <a:off x="1797540" y="218831"/>
              <a:ext cx="2086706" cy="1305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T2DM</a:t>
              </a:r>
              <a:endParaRPr lang="en-GB" sz="1200" dirty="0" smtClean="0"/>
            </a:p>
            <a:p>
              <a:pPr marL="228600" indent="-228600">
                <a:buFont typeface="+mj-lt"/>
                <a:buAutoNum type="arabicPeriod"/>
              </a:pPr>
              <a:r>
                <a:rPr lang="en-GB" sz="1200" dirty="0" smtClean="0"/>
                <a:t>Age &gt;=35 years old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GB" sz="1200" dirty="0" smtClean="0"/>
                <a:t>At diagnosis date, met the research quality &gt;=1 year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GB" sz="1200" dirty="0" smtClean="0">
                  <a:solidFill>
                    <a:srgbClr val="FFFF00"/>
                  </a:solidFill>
                </a:rPr>
                <a:t>Period xx/xx/xx to xx/xx/xx</a:t>
              </a:r>
            </a:p>
            <a:p>
              <a:pPr algn="ctr"/>
              <a:r>
                <a:rPr lang="en-GB" sz="1400" dirty="0" smtClean="0">
                  <a:solidFill>
                    <a:srgbClr val="FFFF00"/>
                  </a:solidFill>
                </a:rPr>
                <a:t>N=</a:t>
              </a:r>
              <a:r>
                <a:rPr lang="en-GB" sz="1400" dirty="0" err="1" smtClean="0">
                  <a:solidFill>
                    <a:srgbClr val="FFFF00"/>
                  </a:solidFill>
                </a:rPr>
                <a:t>xxxxxxxx</a:t>
              </a:r>
              <a:r>
                <a:rPr lang="en-GB" sz="1200" dirty="0" smtClean="0">
                  <a:solidFill>
                    <a:srgbClr val="FFFF00"/>
                  </a:solidFill>
                </a:rPr>
                <a:t>  </a:t>
              </a:r>
              <a:endParaRPr lang="en-GB" sz="1200" dirty="0">
                <a:solidFill>
                  <a:srgbClr val="FFFF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44122" y="218832"/>
              <a:ext cx="3626339" cy="78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Non-diabetes </a:t>
              </a:r>
              <a:r>
                <a:rPr lang="en-GB" sz="1400" dirty="0" smtClean="0">
                  <a:solidFill>
                    <a:srgbClr val="FFFF00"/>
                  </a:solidFill>
                </a:rPr>
                <a:t>(Pool N=</a:t>
              </a:r>
              <a:r>
                <a:rPr lang="en-GB" sz="1400" dirty="0" err="1" smtClean="0">
                  <a:solidFill>
                    <a:srgbClr val="FFFF00"/>
                  </a:solidFill>
                </a:rPr>
                <a:t>xxxxxxx</a:t>
              </a:r>
              <a:r>
                <a:rPr lang="en-GB" sz="1400" dirty="0" smtClean="0">
                  <a:solidFill>
                    <a:srgbClr val="FFFF00"/>
                  </a:solidFill>
                </a:rPr>
                <a:t>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GB" sz="1200" dirty="0" smtClean="0"/>
                <a:t>&gt;=34 years old by the end of inclusion period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GB" sz="1200" dirty="0" smtClean="0"/>
                <a:t>&lt;=100 years old at the beginning of inclusion period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GB" sz="1200" dirty="0" smtClean="0"/>
                <a:t>No T1DM or T2DM by the end of inclusion period</a:t>
              </a:r>
              <a:endParaRPr lang="en-GB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44121" y="1172309"/>
              <a:ext cx="3626339" cy="5939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Matched: age(+/- 1year) and gender (and practice if available) up to 6 distinct non-exposed</a:t>
              </a:r>
            </a:p>
            <a:p>
              <a:pPr algn="ctr"/>
              <a:r>
                <a:rPr lang="en-GB" sz="1400" dirty="0" smtClean="0">
                  <a:solidFill>
                    <a:srgbClr val="FFFF00"/>
                  </a:solidFill>
                </a:rPr>
                <a:t>N=</a:t>
              </a:r>
              <a:r>
                <a:rPr lang="en-GB" sz="1400" dirty="0" err="1" smtClean="0">
                  <a:solidFill>
                    <a:srgbClr val="FFFF00"/>
                  </a:solidFill>
                </a:rPr>
                <a:t>xxxxxxxxxxx</a:t>
              </a:r>
              <a:endParaRPr lang="en-GB" sz="1400" dirty="0">
                <a:solidFill>
                  <a:srgbClr val="FFFF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1569" y="2809644"/>
              <a:ext cx="1492739" cy="664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Total</a:t>
              </a:r>
              <a:endParaRPr lang="en-GB" dirty="0" smtClean="0"/>
            </a:p>
            <a:p>
              <a:pPr algn="ctr"/>
              <a:r>
                <a:rPr lang="en-GB" sz="1400" dirty="0" smtClean="0">
                  <a:solidFill>
                    <a:srgbClr val="FFFF00"/>
                  </a:solidFill>
                </a:rPr>
                <a:t>N=</a:t>
              </a:r>
              <a:r>
                <a:rPr lang="en-GB" sz="1400" dirty="0" err="1" smtClean="0">
                  <a:solidFill>
                    <a:srgbClr val="FFFF00"/>
                  </a:solidFill>
                </a:rPr>
                <a:t>xxxxxxxxxx</a:t>
              </a:r>
              <a:endParaRPr lang="en-GB" sz="1400" dirty="0">
                <a:solidFill>
                  <a:srgbClr val="FFFF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16399" y="3968317"/>
              <a:ext cx="1563077" cy="679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GB" sz="1400" dirty="0">
                  <a:solidFill>
                    <a:prstClr val="white"/>
                  </a:solidFill>
                </a:rPr>
                <a:t>Total</a:t>
              </a:r>
              <a:endParaRPr lang="en-GB" dirty="0">
                <a:solidFill>
                  <a:prstClr val="white"/>
                </a:solidFill>
              </a:endParaRPr>
            </a:p>
            <a:p>
              <a:pPr lvl="0" algn="ctr"/>
              <a:r>
                <a:rPr lang="en-GB" sz="1400" dirty="0" smtClean="0">
                  <a:solidFill>
                    <a:srgbClr val="FFFF00"/>
                  </a:solidFill>
                </a:rPr>
                <a:t>N=</a:t>
              </a:r>
              <a:r>
                <a:rPr lang="en-GB" sz="1400" dirty="0" err="1" smtClean="0">
                  <a:solidFill>
                    <a:srgbClr val="FFFF00"/>
                  </a:solidFill>
                </a:rPr>
                <a:t>xxxxxxxxxx</a:t>
              </a:r>
              <a:endParaRPr lang="en-GB" sz="1400" dirty="0">
                <a:solidFill>
                  <a:srgbClr val="FFFF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16399" y="5097644"/>
              <a:ext cx="1563077" cy="8831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GB" sz="1400" dirty="0">
                  <a:solidFill>
                    <a:prstClr val="white"/>
                  </a:solidFill>
                </a:rPr>
                <a:t>Total</a:t>
              </a:r>
            </a:p>
            <a:p>
              <a:pPr lvl="0" algn="ctr"/>
              <a:r>
                <a:rPr lang="en-GB" sz="1400" dirty="0" smtClean="0">
                  <a:solidFill>
                    <a:srgbClr val="FFFF00"/>
                  </a:solidFill>
                </a:rPr>
                <a:t>N=</a:t>
              </a:r>
              <a:r>
                <a:rPr lang="en-GB" sz="1400" dirty="0" err="1" smtClean="0">
                  <a:solidFill>
                    <a:srgbClr val="FFFF00"/>
                  </a:solidFill>
                </a:rPr>
                <a:t>xxxxxxxxxx</a:t>
              </a:r>
              <a:endParaRPr lang="en-GB" sz="1400" dirty="0" smtClean="0">
                <a:solidFill>
                  <a:srgbClr val="FFFF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34015" y="2809644"/>
              <a:ext cx="2321170" cy="6643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Medical history</a:t>
              </a:r>
            </a:p>
            <a:p>
              <a:pPr algn="ctr"/>
              <a:r>
                <a:rPr lang="en-GB" sz="1200" dirty="0" smtClean="0">
                  <a:solidFill>
                    <a:srgbClr val="FFFF00"/>
                  </a:solidFill>
                </a:rPr>
                <a:t>Cancer (N=</a:t>
              </a:r>
              <a:r>
                <a:rPr lang="en-GB" sz="1200" dirty="0" err="1" smtClean="0">
                  <a:solidFill>
                    <a:srgbClr val="FFFF00"/>
                  </a:solidFill>
                </a:rPr>
                <a:t>xxxxxxx</a:t>
              </a:r>
              <a:r>
                <a:rPr lang="en-GB" sz="1200" dirty="0" smtClean="0">
                  <a:solidFill>
                    <a:srgbClr val="FFFF00"/>
                  </a:solidFill>
                </a:rPr>
                <a:t>)</a:t>
              </a:r>
            </a:p>
            <a:p>
              <a:pPr algn="ctr"/>
              <a:r>
                <a:rPr lang="en-GB" sz="1200" dirty="0" smtClean="0">
                  <a:solidFill>
                    <a:srgbClr val="FFFF00"/>
                  </a:solidFill>
                </a:rPr>
                <a:t>Cardio-Renal* (N=</a:t>
              </a:r>
              <a:r>
                <a:rPr lang="en-GB" sz="1200" dirty="0" err="1" smtClean="0">
                  <a:solidFill>
                    <a:srgbClr val="FFFF00"/>
                  </a:solidFill>
                </a:rPr>
                <a:t>xxxxx</a:t>
              </a:r>
              <a:r>
                <a:rPr lang="en-GB" sz="1200" dirty="0" smtClean="0">
                  <a:solidFill>
                    <a:srgbClr val="FFFF00"/>
                  </a:solidFill>
                </a:rPr>
                <a:t>)</a:t>
              </a:r>
              <a:endParaRPr lang="en-GB" sz="1200" dirty="0">
                <a:solidFill>
                  <a:srgbClr val="FFFF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34015" y="3903804"/>
              <a:ext cx="3788508" cy="820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 smtClean="0"/>
                <a:t> 1 - Implausible dates                               (</a:t>
              </a:r>
              <a:r>
                <a:rPr lang="en-GB" sz="1200" dirty="0" smtClean="0">
                  <a:solidFill>
                    <a:srgbClr val="FFFF00"/>
                  </a:solidFill>
                </a:rPr>
                <a:t>N = </a:t>
              </a:r>
              <a:r>
                <a:rPr lang="en-GB" sz="1200" dirty="0" err="1" smtClean="0">
                  <a:solidFill>
                    <a:srgbClr val="FFFF00"/>
                  </a:solidFill>
                </a:rPr>
                <a:t>xxxxxx</a:t>
              </a:r>
              <a:r>
                <a:rPr lang="en-GB" sz="1200" dirty="0" smtClean="0"/>
                <a:t>)</a:t>
              </a:r>
            </a:p>
            <a:p>
              <a:r>
                <a:rPr lang="en-GB" sz="1200" dirty="0" smtClean="0"/>
                <a:t> 2 - Age &gt; 100 years (index date)            (</a:t>
              </a:r>
              <a:r>
                <a:rPr lang="en-GB" sz="1200" dirty="0" smtClean="0">
                  <a:solidFill>
                    <a:srgbClr val="FFFF00"/>
                  </a:solidFill>
                </a:rPr>
                <a:t>N = </a:t>
              </a:r>
              <a:r>
                <a:rPr lang="en-GB" sz="1200" dirty="0" err="1" smtClean="0">
                  <a:solidFill>
                    <a:srgbClr val="FFFF00"/>
                  </a:solidFill>
                </a:rPr>
                <a:t>xxxxxxx</a:t>
              </a:r>
              <a:r>
                <a:rPr lang="en-GB" sz="1200" dirty="0" smtClean="0"/>
                <a:t>)</a:t>
              </a:r>
            </a:p>
            <a:p>
              <a:r>
                <a:rPr lang="en-GB" sz="1200" dirty="0" smtClean="0"/>
                <a:t> 3 - Exclude non-exposed not-matched (</a:t>
              </a:r>
              <a:r>
                <a:rPr lang="en-GB" sz="1200" dirty="0" smtClean="0">
                  <a:solidFill>
                    <a:srgbClr val="FFFF00"/>
                  </a:solidFill>
                </a:rPr>
                <a:t>N = </a:t>
              </a:r>
              <a:r>
                <a:rPr lang="en-GB" sz="1200" dirty="0" err="1" smtClean="0">
                  <a:solidFill>
                    <a:srgbClr val="FFFF00"/>
                  </a:solidFill>
                </a:rPr>
                <a:t>xxxxxxxx</a:t>
              </a:r>
              <a:r>
                <a:rPr lang="en-GB" sz="1200" dirty="0" smtClean="0"/>
                <a:t>)</a:t>
              </a:r>
            </a:p>
            <a:p>
              <a:r>
                <a:rPr lang="en-GB" sz="1200" dirty="0" smtClean="0"/>
                <a:t> 4 – random exclusion (&gt;5:1)                  (</a:t>
              </a:r>
              <a:r>
                <a:rPr lang="en-GB" sz="1200" dirty="0" smtClean="0">
                  <a:solidFill>
                    <a:srgbClr val="FFFF00"/>
                  </a:solidFill>
                </a:rPr>
                <a:t>N = </a:t>
              </a:r>
              <a:r>
                <a:rPr lang="en-GB" sz="1200" dirty="0" err="1" smtClean="0">
                  <a:solidFill>
                    <a:srgbClr val="FFFF00"/>
                  </a:solidFill>
                </a:rPr>
                <a:t>xxxxxxxxx</a:t>
              </a:r>
              <a:r>
                <a:rPr lang="en-GB" sz="1200" dirty="0" smtClean="0"/>
                <a:t>)</a:t>
              </a:r>
              <a:endParaRPr lang="en-GB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61015" y="4884658"/>
              <a:ext cx="3493477" cy="1309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/>
                <a:t>No. of </a:t>
              </a:r>
              <a:r>
                <a:rPr lang="en-GB" sz="1200" b="1" dirty="0" smtClean="0"/>
                <a:t>matched non-exposed </a:t>
              </a:r>
              <a:r>
                <a:rPr lang="en-GB" sz="1200" b="1" dirty="0"/>
                <a:t>per exposed patient</a:t>
              </a:r>
              <a:endParaRPr lang="en-GB" sz="1200" dirty="0"/>
            </a:p>
            <a:p>
              <a:r>
                <a:rPr lang="en-GB" sz="1200" b="1" dirty="0">
                  <a:solidFill>
                    <a:srgbClr val="FFFF00"/>
                  </a:solidFill>
                </a:rPr>
                <a:t>  0 - </a:t>
              </a:r>
              <a:r>
                <a:rPr lang="en-GB" sz="1200" b="1" dirty="0" err="1" smtClean="0">
                  <a:solidFill>
                    <a:srgbClr val="FFFF00"/>
                  </a:solidFill>
                </a:rPr>
                <a:t>xxxxxxxx</a:t>
              </a:r>
              <a:endParaRPr lang="en-GB" sz="1200" dirty="0">
                <a:solidFill>
                  <a:srgbClr val="FFFF00"/>
                </a:solidFill>
              </a:endParaRPr>
            </a:p>
            <a:p>
              <a:r>
                <a:rPr lang="en-GB" sz="1200" b="1" dirty="0">
                  <a:solidFill>
                    <a:srgbClr val="FFFF00"/>
                  </a:solidFill>
                </a:rPr>
                <a:t>  1 - </a:t>
              </a:r>
              <a:r>
                <a:rPr lang="en-GB" sz="1200" b="1" dirty="0" err="1" smtClean="0">
                  <a:solidFill>
                    <a:srgbClr val="FFFF00"/>
                  </a:solidFill>
                </a:rPr>
                <a:t>xxxxxxxx</a:t>
              </a:r>
              <a:endParaRPr lang="en-GB" sz="1200" dirty="0">
                <a:solidFill>
                  <a:srgbClr val="FFFF00"/>
                </a:solidFill>
              </a:endParaRPr>
            </a:p>
            <a:p>
              <a:r>
                <a:rPr lang="en-GB" sz="1200" b="1" dirty="0">
                  <a:solidFill>
                    <a:srgbClr val="FFFF00"/>
                  </a:solidFill>
                </a:rPr>
                <a:t>  2 - </a:t>
              </a:r>
              <a:r>
                <a:rPr lang="en-GB" sz="1200" b="1" dirty="0" err="1" smtClean="0">
                  <a:solidFill>
                    <a:srgbClr val="FFFF00"/>
                  </a:solidFill>
                </a:rPr>
                <a:t>xxxxxxx</a:t>
              </a:r>
              <a:endParaRPr lang="en-GB" sz="1200" dirty="0">
                <a:solidFill>
                  <a:srgbClr val="FFFF00"/>
                </a:solidFill>
              </a:endParaRPr>
            </a:p>
            <a:p>
              <a:r>
                <a:rPr lang="en-GB" sz="1200" b="1" dirty="0">
                  <a:solidFill>
                    <a:srgbClr val="FFFF00"/>
                  </a:solidFill>
                </a:rPr>
                <a:t>  3 - </a:t>
              </a:r>
              <a:r>
                <a:rPr lang="en-GB" sz="1200" b="1" dirty="0" err="1" smtClean="0">
                  <a:solidFill>
                    <a:srgbClr val="FFFF00"/>
                  </a:solidFill>
                </a:rPr>
                <a:t>xxxxxx</a:t>
              </a:r>
              <a:endParaRPr lang="en-GB" sz="1200" dirty="0">
                <a:solidFill>
                  <a:srgbClr val="FFFF00"/>
                </a:solidFill>
              </a:endParaRPr>
            </a:p>
            <a:p>
              <a:r>
                <a:rPr lang="en-GB" sz="1200" b="1" dirty="0">
                  <a:solidFill>
                    <a:srgbClr val="FFFF00"/>
                  </a:solidFill>
                </a:rPr>
                <a:t>  4 - </a:t>
              </a:r>
              <a:r>
                <a:rPr lang="en-GB" sz="1200" b="1" dirty="0" err="1" smtClean="0">
                  <a:solidFill>
                    <a:srgbClr val="FFFF00"/>
                  </a:solidFill>
                </a:rPr>
                <a:t>xxxxxxxxxxx</a:t>
              </a:r>
              <a:endParaRPr lang="en-GB" sz="1200" dirty="0">
                <a:solidFill>
                  <a:srgbClr val="FFFF00"/>
                </a:solidFill>
              </a:endParaRPr>
            </a:p>
            <a:p>
              <a:r>
                <a:rPr lang="en-GB" sz="1200" b="1" dirty="0">
                  <a:solidFill>
                    <a:srgbClr val="FFFF00"/>
                  </a:solidFill>
                </a:rPr>
                <a:t>  5 - </a:t>
              </a:r>
              <a:r>
                <a:rPr lang="en-GB" sz="1200" b="1" dirty="0" err="1" smtClean="0">
                  <a:solidFill>
                    <a:srgbClr val="FFFF00"/>
                  </a:solidFill>
                </a:rPr>
                <a:t>xxxxxx</a:t>
              </a:r>
              <a:endParaRPr lang="en-GB" sz="1200" dirty="0">
                <a:solidFill>
                  <a:srgbClr val="FFFF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2"/>
              <a:endCxn id="10" idx="0"/>
            </p:cNvCxnSpPr>
            <p:nvPr/>
          </p:nvCxnSpPr>
          <p:spPr>
            <a:xfrm flipH="1">
              <a:off x="7057291" y="1000370"/>
              <a:ext cx="1" cy="171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" idx="2"/>
            </p:cNvCxnSpPr>
            <p:nvPr/>
          </p:nvCxnSpPr>
          <p:spPr>
            <a:xfrm>
              <a:off x="2840893" y="1524000"/>
              <a:ext cx="0" cy="797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0" idx="2"/>
            </p:cNvCxnSpPr>
            <p:nvPr/>
          </p:nvCxnSpPr>
          <p:spPr>
            <a:xfrm flipH="1">
              <a:off x="7057290" y="1766278"/>
              <a:ext cx="1" cy="586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840893" y="2321178"/>
              <a:ext cx="4216397" cy="234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941276" y="2336801"/>
              <a:ext cx="9771" cy="476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1" idx="3"/>
              <a:endCxn id="14" idx="1"/>
            </p:cNvCxnSpPr>
            <p:nvPr/>
          </p:nvCxnSpPr>
          <p:spPr>
            <a:xfrm>
              <a:off x="5744308" y="3141798"/>
              <a:ext cx="6897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2" idx="3"/>
              <a:endCxn id="15" idx="1"/>
            </p:cNvCxnSpPr>
            <p:nvPr/>
          </p:nvCxnSpPr>
          <p:spPr>
            <a:xfrm>
              <a:off x="5779476" y="4308286"/>
              <a:ext cx="654539" cy="5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3" idx="3"/>
              <a:endCxn id="16" idx="1"/>
            </p:cNvCxnSpPr>
            <p:nvPr/>
          </p:nvCxnSpPr>
          <p:spPr>
            <a:xfrm>
              <a:off x="5779476" y="5539206"/>
              <a:ext cx="781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2" idx="2"/>
              <a:endCxn id="13" idx="0"/>
            </p:cNvCxnSpPr>
            <p:nvPr/>
          </p:nvCxnSpPr>
          <p:spPr>
            <a:xfrm>
              <a:off x="4997938" y="4648255"/>
              <a:ext cx="0" cy="449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1" idx="2"/>
              <a:endCxn id="12" idx="0"/>
            </p:cNvCxnSpPr>
            <p:nvPr/>
          </p:nvCxnSpPr>
          <p:spPr>
            <a:xfrm flipH="1">
              <a:off x="4997938" y="3473952"/>
              <a:ext cx="1" cy="494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9237785" y="2100405"/>
              <a:ext cx="1781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* Not metabolic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2859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004703"/>
              </p:ext>
            </p:extLst>
          </p:nvPr>
        </p:nvGraphicFramePr>
        <p:xfrm>
          <a:off x="234462" y="439670"/>
          <a:ext cx="6939979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051"/>
                <a:gridCol w="1233805"/>
                <a:gridCol w="630555"/>
                <a:gridCol w="755968"/>
                <a:gridCol w="1625600"/>
              </a:tblGrid>
              <a:tr h="27200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Variable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Level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DM=0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T2DM=1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p=-value</a:t>
                      </a:r>
                      <a:endParaRPr lang="en-GB" sz="1200" dirty="0"/>
                    </a:p>
                  </a:txBody>
                  <a:tcPr/>
                </a:tc>
              </a:tr>
              <a:tr h="27200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Xxxxxx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Xxxxxx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27200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Age, mean (SD)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27200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Sex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Men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xxxx</a:t>
                      </a:r>
                      <a:endParaRPr lang="en-GB" sz="1200" dirty="0"/>
                    </a:p>
                  </a:txBody>
                  <a:tcPr/>
                </a:tc>
              </a:tr>
              <a:tr h="27200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Women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</a:tr>
              <a:tr h="27200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Ethnicity* if available (Caucasian/South</a:t>
                      </a:r>
                      <a:r>
                        <a:rPr lang="en-GB" sz="1200" baseline="0" dirty="0" smtClean="0"/>
                        <a:t> Asian, Black, other)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/>
                        <a:t>xxxx</a:t>
                      </a:r>
                      <a:endParaRPr lang="en-GB" sz="1200" dirty="0" smtClean="0"/>
                    </a:p>
                    <a:p>
                      <a:endParaRPr lang="en-GB" sz="1200" dirty="0"/>
                    </a:p>
                  </a:txBody>
                  <a:tcPr/>
                </a:tc>
              </a:tr>
              <a:tr h="27200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Cardio-renal</a:t>
                      </a:r>
                      <a:r>
                        <a:rPr lang="en-GB" sz="1200" baseline="0" dirty="0" smtClean="0"/>
                        <a:t>-metabolic mortality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/>
                        <a:t>xxxx</a:t>
                      </a:r>
                      <a:endParaRPr lang="en-GB" sz="1200" dirty="0" smtClean="0"/>
                    </a:p>
                  </a:txBody>
                  <a:tcPr/>
                </a:tc>
              </a:tr>
              <a:tr h="27200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27200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All-cause mortality</a:t>
                      </a:r>
                      <a:r>
                        <a:rPr lang="en-GB" sz="1200" baseline="0" dirty="0" smtClean="0"/>
                        <a:t>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xxxx</a:t>
                      </a:r>
                      <a:endParaRPr lang="en-GB" sz="1200" dirty="0" smtClean="0"/>
                    </a:p>
                  </a:txBody>
                  <a:tcPr/>
                </a:tc>
              </a:tr>
              <a:tr h="27200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27200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Deprivation (quintile)*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1-most deprived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/>
                        <a:t>xxxx</a:t>
                      </a:r>
                      <a:endParaRPr lang="en-GB" sz="1200" dirty="0" smtClean="0"/>
                    </a:p>
                  </a:txBody>
                  <a:tcPr/>
                </a:tc>
              </a:tr>
              <a:tr h="27200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27200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27200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27200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5-most affluent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272000">
                <a:tc>
                  <a:txBody>
                    <a:bodyPr/>
                    <a:lstStyle/>
                    <a:p>
                      <a:r>
                        <a:rPr lang="en-GB" sz="1200" smtClean="0"/>
                        <a:t>*BMI-</a:t>
                      </a:r>
                      <a:r>
                        <a:rPr lang="en-GB" sz="1200" baseline="0" smtClean="0"/>
                        <a:t> </a:t>
                      </a:r>
                      <a:r>
                        <a:rPr lang="en-GB" sz="1200" baseline="0" dirty="0" smtClean="0"/>
                        <a:t>most recent around index date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&lt;18.5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/>
                        <a:t>xxxx</a:t>
                      </a:r>
                      <a:endParaRPr lang="en-GB" sz="1200" dirty="0" smtClean="0"/>
                    </a:p>
                  </a:txBody>
                  <a:tcPr/>
                </a:tc>
              </a:tr>
              <a:tr h="27200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18.5-25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27200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25-30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27200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&gt;30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27200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Smoking-most recent around index date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Non-smoker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/>
                        <a:t>xxxx</a:t>
                      </a:r>
                      <a:endParaRPr lang="en-GB" sz="1200" dirty="0" smtClean="0"/>
                    </a:p>
                  </a:txBody>
                  <a:tcPr/>
                </a:tc>
              </a:tr>
              <a:tr h="27200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Current smoker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27200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Ex-smoker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8923" y="0"/>
            <a:ext cx="238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Table 1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8487508" y="2868246"/>
            <a:ext cx="282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 If available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54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311</Words>
  <Application>Microsoft Office PowerPoint</Application>
  <PresentationFormat>Widescreen</PresentationFormat>
  <Paragraphs>111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Leicester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Ling, Suping</dc:creator>
  <cp:lastModifiedBy>Ling, Suping</cp:lastModifiedBy>
  <cp:revision>58</cp:revision>
  <dcterms:created xsi:type="dcterms:W3CDTF">2019-07-19T17:02:56Z</dcterms:created>
  <dcterms:modified xsi:type="dcterms:W3CDTF">2019-07-22T09:51:00Z</dcterms:modified>
</cp:coreProperties>
</file>