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6" r:id="rId7"/>
    <p:sldId id="273" r:id="rId8"/>
    <p:sldId id="271" r:id="rId9"/>
    <p:sldId id="267" r:id="rId10"/>
    <p:sldId id="270" r:id="rId11"/>
    <p:sldId id="268" r:id="rId12"/>
    <p:sldId id="275" r:id="rId13"/>
    <p:sldId id="272" r:id="rId14"/>
    <p:sldId id="27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zza, Ernie" initials="CE" lastIdx="1" clrIdx="0">
    <p:extLst>
      <p:ext uri="{19B8F6BF-5375-455C-9EA6-DF929625EA0E}">
        <p15:presenceInfo xmlns:p15="http://schemas.microsoft.com/office/powerpoint/2012/main" userId="S-1-5-21-1940666338-227100268-1349548132-1448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4035" autoAdjust="0"/>
  </p:normalViewPr>
  <p:slideViewPr>
    <p:cSldViewPr snapToGrid="0">
      <p:cViewPr varScale="1">
        <p:scale>
          <a:sx n="60" d="100"/>
          <a:sy n="60" d="100"/>
        </p:scale>
        <p:origin x="90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019C4-4BFF-45A4-A1B7-52A07E54D6DD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9B96-5504-45C4-A7D4-ABBE9FEDE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2 minutes</a:t>
            </a:r>
          </a:p>
          <a:p>
            <a:r>
              <a:rPr lang="en-US" dirty="0" smtClean="0"/>
              <a:t>Precise definitions</a:t>
            </a:r>
          </a:p>
          <a:p>
            <a:r>
              <a:rPr lang="en-US" dirty="0" smtClean="0"/>
              <a:t>Formulas/mathematical models</a:t>
            </a:r>
          </a:p>
          <a:p>
            <a:r>
              <a:rPr lang="en-US" dirty="0" smtClean="0"/>
              <a:t>Specific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3 minutes</a:t>
            </a:r>
          </a:p>
          <a:p>
            <a:r>
              <a:rPr lang="en-US" dirty="0" smtClean="0"/>
              <a:t>Main ideas used to tackle the problem</a:t>
            </a:r>
          </a:p>
          <a:p>
            <a:r>
              <a:rPr lang="en-US" dirty="0" smtClean="0"/>
              <a:t>Key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5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1-2 minutes</a:t>
            </a:r>
          </a:p>
          <a:p>
            <a:r>
              <a:rPr lang="en-US" dirty="0" smtClean="0"/>
              <a:t>Why were these simulations chosen?</a:t>
            </a:r>
          </a:p>
          <a:p>
            <a:r>
              <a:rPr lang="en-US" dirty="0" smtClean="0"/>
              <a:t>Clear descriptions of parameter choices</a:t>
            </a:r>
          </a:p>
          <a:p>
            <a:r>
              <a:rPr lang="en-US" dirty="0" smtClean="0"/>
              <a:t>Discuss what the plots mean</a:t>
            </a:r>
          </a:p>
          <a:p>
            <a:r>
              <a:rPr lang="en-US" dirty="0" smtClean="0"/>
              <a:t>Do the plots match the papers? If not,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5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for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B9B96-5504-45C4-A7D4-ABBE9FEDE6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AD7-A3E6-41BD-A1B0-3E6D6C5895D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38D-AEB1-4E95-9B2C-49F2C732D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matlabcentral/fileexchange/38073-802-11g-wlan-phy-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Indoor Passive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Tooke and Ernest Carozza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Autocorrelation function of simulated </a:t>
            </a:r>
            <a:r>
              <a:rPr lang="en-US" dirty="0" err="1" smtClean="0"/>
              <a:t>WiFi</a:t>
            </a:r>
            <a:r>
              <a:rPr lang="en-US" dirty="0" smtClean="0"/>
              <a:t> data used in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506579"/>
            <a:ext cx="7315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0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000" dirty="0" smtClean="0"/>
                  <a:t>The RDMs are a 2D cross-correlation over time delay and Doppler shift</a:t>
                </a:r>
              </a:p>
              <a:p>
                <a:r>
                  <a:rPr lang="en-US" sz="3000" dirty="0" smtClean="0"/>
                  <a:t>Frequency shifted and delayed version of the reference signal are correlated with the observed signal at the Rx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𝑖𝑛𝑡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r>
                  <a:rPr lang="en-US" sz="2800" dirty="0" smtClean="0"/>
                  <a:t>Sums over number of pulses M, number of samples per 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000" dirty="0" smtClean="0"/>
                  <a:t>. Second sum term correlates over time, first correlates over Doppler shift frequency.</a:t>
                </a:r>
              </a:p>
              <a:p>
                <a:r>
                  <a:rPr lang="en-US" sz="3000" dirty="0" smtClean="0"/>
                  <a:t>Intuition: the delayed / Doppler shifted version of the observed signal will correlate well with the ref signal that has same delay and shift applied to it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 rotWithShape="1">
                <a:blip r:embed="rId2"/>
                <a:stretch>
                  <a:fillRect l="-944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3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496"/>
                <a:ext cx="4254063" cy="52571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 walls</a:t>
                </a:r>
                <a:endParaRPr lang="en-US" dirty="0" smtClean="0"/>
              </a:p>
              <a:p>
                <a:r>
                  <a:rPr lang="en-US" dirty="0" smtClean="0"/>
                  <a:t>Target moving </a:t>
                </a:r>
                <a:r>
                  <a:rPr lang="en-US" dirty="0" smtClean="0"/>
                  <a:t>4m/s </a:t>
                </a:r>
                <a:r>
                  <a:rPr lang="en-US" dirty="0" smtClean="0"/>
                  <a:t>towards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 and Rx, </a:t>
                </a:r>
                <a:r>
                  <a:rPr lang="en-US" dirty="0" smtClean="0"/>
                  <a:t>no walls</a:t>
                </a:r>
              </a:p>
              <a:p>
                <a:r>
                  <a:rPr lang="en-US" dirty="0" smtClean="0"/>
                  <a:t>Target appears in time delay bin 4 – convert to range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l is time delay bin – 1. Here target </a:t>
                </a:r>
                <a:r>
                  <a:rPr lang="en-US" dirty="0" smtClean="0"/>
                  <a:t>moves between 40-48 m two-way range over 1s, this bin corresponds to 45m</a:t>
                </a:r>
              </a:p>
              <a:p>
                <a:r>
                  <a:rPr lang="en-US" dirty="0" smtClean="0"/>
                  <a:t>Each Doppler bin corresponds to </a:t>
                </a:r>
                <a:r>
                  <a:rPr lang="en-US" dirty="0" err="1" smtClean="0"/>
                  <a:t>freq</a:t>
                </a:r>
                <a:r>
                  <a:rPr lang="en-US" dirty="0" smtClean="0"/>
                  <a:t> shift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corresponding velocity change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per bin</a:t>
                </a:r>
              </a:p>
              <a:p>
                <a:r>
                  <a:rPr lang="en-US" dirty="0" smtClean="0"/>
                  <a:t>Corresponds correctly to 4m/s here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496"/>
                <a:ext cx="4254063" cy="5257188"/>
              </a:xfrm>
              <a:blipFill rotWithShape="0">
                <a:blip r:embed="rId2"/>
                <a:stretch>
                  <a:fillRect l="-2296" t="-2668" r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80497"/>
            <a:ext cx="6831724" cy="50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5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0487" cy="4351338"/>
          </a:xfrm>
        </p:spPr>
        <p:txBody>
          <a:bodyPr/>
          <a:lstStyle/>
          <a:p>
            <a:r>
              <a:rPr lang="en-US" dirty="0" smtClean="0"/>
              <a:t>44m from </a:t>
            </a:r>
            <a:r>
              <a:rPr lang="en-US" dirty="0" err="1" smtClean="0"/>
              <a:t>Tx</a:t>
            </a:r>
            <a:r>
              <a:rPr lang="en-US" dirty="0" smtClean="0"/>
              <a:t> to target to Rx </a:t>
            </a:r>
          </a:p>
          <a:p>
            <a:r>
              <a:rPr lang="en-US" dirty="0" smtClean="0"/>
              <a:t>Target moving 4m/s away from </a:t>
            </a:r>
            <a:r>
              <a:rPr lang="en-US" dirty="0" err="1" smtClean="0"/>
              <a:t>Tx</a:t>
            </a:r>
            <a:r>
              <a:rPr lang="en-US" dirty="0" smtClean="0"/>
              <a:t> and Rx</a:t>
            </a:r>
          </a:p>
          <a:p>
            <a:r>
              <a:rPr lang="en-US" dirty="0" smtClean="0"/>
              <a:t>1 wall in between </a:t>
            </a:r>
            <a:r>
              <a:rPr lang="en-US" dirty="0" err="1" smtClean="0"/>
              <a:t>Tx</a:t>
            </a:r>
            <a:r>
              <a:rPr lang="en-US" dirty="0" smtClean="0"/>
              <a:t> and target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263" y="1439397"/>
            <a:ext cx="6831724" cy="5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4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455695" cy="4853229"/>
          </a:xfrm>
        </p:spPr>
        <p:txBody>
          <a:bodyPr>
            <a:normAutofit/>
          </a:bodyPr>
          <a:lstStyle/>
          <a:p>
            <a:r>
              <a:rPr lang="en-US" dirty="0" smtClean="0"/>
              <a:t>Target and </a:t>
            </a:r>
            <a:r>
              <a:rPr lang="en-US" dirty="0" err="1" smtClean="0"/>
              <a:t>Tx</a:t>
            </a:r>
            <a:r>
              <a:rPr lang="en-US" dirty="0" smtClean="0"/>
              <a:t> inside 30x40 m room</a:t>
            </a:r>
          </a:p>
          <a:p>
            <a:r>
              <a:rPr lang="en-US" dirty="0" smtClean="0"/>
              <a:t>Target moving 1 m/s toward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Rx placed outside of walls</a:t>
            </a:r>
          </a:p>
          <a:p>
            <a:r>
              <a:rPr lang="en-US" dirty="0" smtClean="0"/>
              <a:t>Target is seen first in time bin 3 – 30m. Reflections from back wall seen in range bin 5, at weaker power and an additional 30m of propagation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83" y="1323733"/>
            <a:ext cx="7119091" cy="5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1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r>
              <a:rPr lang="en-US" dirty="0" smtClean="0"/>
              <a:t>In situations with low noise and limited multipath fading from walls/furniture, detecting position of motion of object is feasible</a:t>
            </a:r>
          </a:p>
          <a:p>
            <a:r>
              <a:rPr lang="en-US" dirty="0" smtClean="0"/>
              <a:t>In a scheme with multiple receivers, trilateration (like in GPS) is a possible solution to indoor localization</a:t>
            </a:r>
          </a:p>
          <a:p>
            <a:r>
              <a:rPr lang="en-US" dirty="0" smtClean="0"/>
              <a:t>While other studies into </a:t>
            </a:r>
            <a:r>
              <a:rPr lang="en-US" dirty="0" err="1" smtClean="0"/>
              <a:t>bistatic</a:t>
            </a:r>
            <a:r>
              <a:rPr lang="en-US" dirty="0" smtClean="0"/>
              <a:t> radar using </a:t>
            </a:r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have focused on using actual data with real antennas, simulation has value as well</a:t>
            </a:r>
          </a:p>
          <a:p>
            <a:r>
              <a:rPr lang="en-US" dirty="0" smtClean="0"/>
              <a:t>Simulations in this study allow studying which properties of environment are required for the procedure to work</a:t>
            </a:r>
          </a:p>
          <a:p>
            <a:pPr lvl="1"/>
            <a:r>
              <a:rPr lang="en-US" dirty="0" smtClean="0"/>
              <a:t>Including for studying defense against such a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Indoor localization has many applications</a:t>
            </a:r>
          </a:p>
          <a:p>
            <a:pPr lvl="1"/>
            <a:r>
              <a:rPr lang="en-US" dirty="0" smtClean="0"/>
              <a:t>Supplement to GPS in absence of line of sight to satellites</a:t>
            </a:r>
          </a:p>
          <a:p>
            <a:pPr lvl="1"/>
            <a:r>
              <a:rPr lang="en-US" dirty="0" smtClean="0"/>
              <a:t>Tracking equipment in factory</a:t>
            </a:r>
          </a:p>
          <a:p>
            <a:pPr lvl="1"/>
            <a:r>
              <a:rPr lang="en-US" dirty="0" smtClean="0"/>
              <a:t>Search and rescue</a:t>
            </a:r>
          </a:p>
          <a:p>
            <a:pPr lvl="1"/>
            <a:r>
              <a:rPr lang="en-US" dirty="0" smtClean="0"/>
              <a:t>Law enforcement</a:t>
            </a:r>
            <a:endParaRPr lang="en-US" dirty="0"/>
          </a:p>
          <a:p>
            <a:r>
              <a:rPr lang="en-US" dirty="0" err="1" smtClean="0"/>
              <a:t>WiFi</a:t>
            </a:r>
            <a:r>
              <a:rPr lang="en-US" dirty="0" smtClean="0"/>
              <a:t> is widely used in homes and offices, transmissions reflect off walls, furniture, people all the time</a:t>
            </a:r>
          </a:p>
          <a:p>
            <a:r>
              <a:rPr lang="en-US" dirty="0" smtClean="0"/>
              <a:t>Analyzing fading can lead to information about objects’ position and movement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feasible to detect the position and speed of a uncooperative target inside a building using signals from an existing </a:t>
            </a:r>
            <a:r>
              <a:rPr lang="en-US" dirty="0" err="1" smtClean="0"/>
              <a:t>WiFi</a:t>
            </a:r>
            <a:r>
              <a:rPr lang="en-US" dirty="0" smtClean="0"/>
              <a:t> network?</a:t>
            </a:r>
          </a:p>
          <a:p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Transmitter (</a:t>
            </a:r>
            <a:r>
              <a:rPr lang="en-US" dirty="0" err="1" smtClean="0"/>
              <a:t>WiFi</a:t>
            </a:r>
            <a:r>
              <a:rPr lang="en-US" dirty="0" smtClean="0"/>
              <a:t> router) position known</a:t>
            </a:r>
          </a:p>
          <a:p>
            <a:pPr lvl="1"/>
            <a:r>
              <a:rPr lang="en-US" dirty="0" smtClean="0"/>
              <a:t>Transmitter using 802.11g based on OFDM at 2.4GHz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idea: apply radar techniques and understanding of wireless communication protocols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9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simulation of indoor fading with walls and a moving target</a:t>
                </a:r>
              </a:p>
              <a:p>
                <a:pPr lvl="1"/>
                <a:r>
                  <a:rPr lang="en-US" dirty="0" smtClean="0"/>
                  <a:t>Receiver sees not only the transmissions from the router but also reflections of the moving target</a:t>
                </a:r>
              </a:p>
              <a:p>
                <a:pPr lvl="1"/>
                <a:r>
                  <a:rPr lang="en-US" dirty="0" smtClean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Use ray tracing to sample the impulse response</a:t>
                </a:r>
              </a:p>
              <a:p>
                <a:pPr lvl="1"/>
                <a:r>
                  <a:rPr lang="en-US" dirty="0" smtClean="0"/>
                  <a:t>Track gains, phase shifts, and propagation delays</a:t>
                </a:r>
              </a:p>
              <a:p>
                <a:pPr lvl="1"/>
                <a:r>
                  <a:rPr lang="en-US" dirty="0" smtClean="0"/>
                  <a:t>How does the channel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change as the target moves?</a:t>
                </a:r>
              </a:p>
              <a:p>
                <a:r>
                  <a:rPr lang="en-US" dirty="0" smtClean="0"/>
                  <a:t>Simulate OFDM transmissions over the channel </a:t>
                </a:r>
              </a:p>
              <a:p>
                <a:pPr lvl="1"/>
                <a:r>
                  <a:rPr lang="en-US" dirty="0" smtClean="0"/>
                  <a:t>All 802.11g data rates</a:t>
                </a:r>
              </a:p>
              <a:p>
                <a:pPr lvl="1"/>
                <a:r>
                  <a:rPr lang="en-US" dirty="0" smtClean="0"/>
                  <a:t>Assume OFDM symbols constantly transmitted</a:t>
                </a:r>
                <a:endParaRPr lang="en-US" dirty="0"/>
              </a:p>
              <a:p>
                <a:r>
                  <a:rPr lang="en-US" dirty="0" smtClean="0"/>
                  <a:t>Use radar techniques to correlate transmitted and received signal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7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Develop a ray tracing simulation to estimate the impulse response</a:t>
                </a:r>
              </a:p>
              <a:p>
                <a:r>
                  <a:rPr lang="en-US" dirty="0" smtClean="0"/>
                  <a:t>Simplifications:</a:t>
                </a:r>
              </a:p>
              <a:p>
                <a:pPr lvl="1"/>
                <a:r>
                  <a:rPr lang="en-US" dirty="0" smtClean="0"/>
                  <a:t>Consider single floor building with no reflection from ceiling or floor</a:t>
                </a:r>
              </a:p>
              <a:p>
                <a:pPr lvl="1"/>
                <a:r>
                  <a:rPr lang="en-US" dirty="0" smtClean="0"/>
                  <a:t>Walls both reflect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=0.7)</m:t>
                    </m:r>
                  </m:oMath>
                </a14:m>
                <a:r>
                  <a:rPr lang="en-US" dirty="0" smtClean="0"/>
                  <a:t> and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=0.5)</m:t>
                    </m:r>
                  </m:oMath>
                </a14:m>
                <a:r>
                  <a:rPr lang="en-US" dirty="0"/>
                  <a:t> some energy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 moving target also reflects and transmits some energy</a:t>
                </a:r>
              </a:p>
              <a:p>
                <a:r>
                  <a:rPr lang="en-US" dirty="0" smtClean="0"/>
                  <a:t>Techniques based on “A graphical indoor radio channel simulator using 2D ray tracing” by Holt and </a:t>
                </a:r>
                <a:r>
                  <a:rPr lang="en-US" dirty="0" err="1" smtClean="0"/>
                  <a:t>Pahlavan</a:t>
                </a:r>
                <a:endParaRPr lang="en-US" dirty="0" smtClean="0"/>
              </a:p>
              <a:p>
                <a:r>
                  <a:rPr lang="en-US" dirty="0" smtClean="0"/>
                  <a:t>Intuition: As distance to target changes, the subset of taps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from reflections of target will shift in amplitude, phase, and propagation delay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the Indoor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23" y="1570738"/>
            <a:ext cx="6158753" cy="4619065"/>
          </a:xfrm>
        </p:spPr>
      </p:pic>
    </p:spTree>
    <p:extLst>
      <p:ext uri="{BB962C8B-B14F-4D97-AF65-F5344CB8AC3E}">
        <p14:creationId xmlns:p14="http://schemas.microsoft.com/office/powerpoint/2010/main" val="16023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Simulating the Indoor Channel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at m corresponding to t=[0, 0.25, 0.5, 0.75] sec</a:t>
                </a:r>
                <a:br>
                  <a:rPr lang="en-US" dirty="0" smtClean="0"/>
                </a:br>
                <a:r>
                  <a:rPr lang="en-US" dirty="0" smtClean="0"/>
                  <a:t>Target moving 4m/s away from </a:t>
                </a:r>
                <a:r>
                  <a:rPr lang="en-US" dirty="0" err="1" smtClean="0"/>
                  <a:t>Tx</a:t>
                </a:r>
                <a:r>
                  <a:rPr lang="en-US" dirty="0" smtClean="0"/>
                  <a:t> and Rx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6032" y="365125"/>
                <a:ext cx="11722608" cy="1325563"/>
              </a:xfrm>
              <a:blipFill rotWithShape="0">
                <a:blip r:embed="rId2"/>
                <a:stretch>
                  <a:fillRect l="-1820" t="-28571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5" y="1801626"/>
            <a:ext cx="9765244" cy="5125145"/>
          </a:xfrm>
        </p:spPr>
      </p:pic>
    </p:spTree>
    <p:extLst>
      <p:ext uri="{BB962C8B-B14F-4D97-AF65-F5344CB8AC3E}">
        <p14:creationId xmlns:p14="http://schemas.microsoft.com/office/powerpoint/2010/main" val="2724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</a:t>
            </a:r>
            <a:r>
              <a:rPr lang="en-US" dirty="0" err="1" smtClean="0"/>
              <a:t>WiFi</a:t>
            </a:r>
            <a:r>
              <a:rPr lang="en-US" dirty="0" smtClean="0"/>
              <a:t> OFDM 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1" y="1645151"/>
            <a:ext cx="10515600" cy="4900028"/>
          </a:xfrm>
        </p:spPr>
        <p:txBody>
          <a:bodyPr>
            <a:normAutofit/>
          </a:bodyPr>
          <a:lstStyle/>
          <a:p>
            <a:r>
              <a:rPr lang="en-US" dirty="0" smtClean="0"/>
              <a:t>Used and verified against IEEE 802.11g standard document a Simulink model available on MATLAB File Exchange</a:t>
            </a:r>
            <a:r>
              <a:rPr lang="en-US" dirty="0"/>
              <a:t>:  </a:t>
            </a:r>
            <a:r>
              <a:rPr lang="en-US" dirty="0" smtClean="0"/>
              <a:t> 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www.mathworks.com/matlabcentral/fileexchange/38073-802-11g-wlan-phy-model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dirty="0" smtClean="0"/>
              <a:t>Each pulse contains a preamble with training data for channel estimation, data rate selection, diversity selection, etc. </a:t>
            </a:r>
            <a:endParaRPr lang="en-US" dirty="0"/>
          </a:p>
          <a:p>
            <a:r>
              <a:rPr lang="en-US" dirty="0" smtClean="0"/>
              <a:t>Data frames follow, each of which is 4us long, including 0.8us guard interval</a:t>
            </a:r>
          </a:p>
          <a:p>
            <a:pPr lvl="1"/>
            <a:r>
              <a:rPr lang="en-US" dirty="0" smtClean="0"/>
              <a:t>Assumption: data is constantly transmitted</a:t>
            </a:r>
          </a:p>
          <a:p>
            <a:pPr lvl="1"/>
            <a:r>
              <a:rPr lang="en-US" dirty="0" smtClean="0"/>
              <a:t>A more detailed simulation could partially decode the incoming reference data to determine pulse start times, since typically there will be time gaps between sent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Forming Range-Doppler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RDMs are a basic tool in radar</a:t>
            </a:r>
          </a:p>
          <a:p>
            <a:r>
              <a:rPr lang="en-US" dirty="0" smtClean="0"/>
              <a:t>Moving objects in field of view of the receiver show up as high-power spots at their range and velocity</a:t>
            </a:r>
          </a:p>
          <a:p>
            <a:pPr lvl="1"/>
            <a:r>
              <a:rPr lang="en-US" dirty="0" smtClean="0"/>
              <a:t>Maps are formed constantly over time and a target’s movement can be tracked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signals are difficult to use for radar due to low power, multipath, and poor autocorrelation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9374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695</Words>
  <Application>Microsoft Office PowerPoint</Application>
  <PresentationFormat>Widescreen</PresentationFormat>
  <Paragraphs>108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Indoor Passive Bistatic Radar using WiFi</vt:lpstr>
      <vt:lpstr>Introduction and Motivation</vt:lpstr>
      <vt:lpstr>Problem Statement</vt:lpstr>
      <vt:lpstr>Approach</vt:lpstr>
      <vt:lpstr>Simulating the Indoor Channel</vt:lpstr>
      <vt:lpstr>Simulating the Indoor Channel</vt:lpstr>
      <vt:lpstr>Simulating the Indoor Channel |h_l [m]| at m corresponding to t=[0, 0.25, 0.5, 0.75] sec Target moving 4m/s away from Tx and Rx</vt:lpstr>
      <vt:lpstr>Simulating WiFi OFDM Transmissions</vt:lpstr>
      <vt:lpstr>Forming Range-Doppler Maps</vt:lpstr>
      <vt:lpstr>Forming Range-Doppler Maps</vt:lpstr>
      <vt:lpstr>Forming Range-Doppler Maps</vt:lpstr>
      <vt:lpstr>Full Simulation Results</vt:lpstr>
      <vt:lpstr>Full Simulation Results</vt:lpstr>
      <vt:lpstr>Full Simulation Results</vt:lpstr>
      <vt:lpstr>Conclusion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Carozza, Ernie</dc:creator>
  <cp:lastModifiedBy>Tooke, Alex</cp:lastModifiedBy>
  <cp:revision>32</cp:revision>
  <dcterms:created xsi:type="dcterms:W3CDTF">2014-12-09T01:35:03Z</dcterms:created>
  <dcterms:modified xsi:type="dcterms:W3CDTF">2014-12-09T19:47:12Z</dcterms:modified>
</cp:coreProperties>
</file>