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765" r:id="rId6"/>
    <p:sldId id="271" r:id="rId7"/>
    <p:sldId id="2720" r:id="rId8"/>
    <p:sldId id="2741" r:id="rId9"/>
    <p:sldId id="258" r:id="rId10"/>
    <p:sldId id="2783" r:id="rId11"/>
    <p:sldId id="2784" r:id="rId12"/>
    <p:sldId id="299" r:id="rId13"/>
    <p:sldId id="2731" r:id="rId14"/>
    <p:sldId id="2756" r:id="rId15"/>
    <p:sldId id="2752" r:id="rId16"/>
    <p:sldId id="268" r:id="rId17"/>
    <p:sldId id="2750" r:id="rId18"/>
    <p:sldId id="2782" r:id="rId19"/>
    <p:sldId id="2716" r:id="rId20"/>
    <p:sldId id="2717" r:id="rId21"/>
    <p:sldId id="757" r:id="rId22"/>
    <p:sldId id="2751" r:id="rId23"/>
    <p:sldId id="291" r:id="rId24"/>
    <p:sldId id="292" r:id="rId25"/>
    <p:sldId id="276" r:id="rId26"/>
  </p:sldIdLst>
  <p:sldSz cx="9144000" cy="6858000" type="screen4x3"/>
  <p:notesSz cx="7010400" cy="92964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arolyn" initials="C" lastIdx="11" clrIdx="6">
    <p:extLst/>
  </p:cmAuthor>
  <p:cmAuthor id="1" name="Karen Killian" initials="KK" lastIdx="1" clrIdx="0"/>
  <p:cmAuthor id="8" name="Garrison Anderson" initials="GA" lastIdx="13" clrIdx="7">
    <p:extLst/>
  </p:cmAuthor>
  <p:cmAuthor id="2" name="Chasity Duke" initials="CD" lastIdx="2" clrIdx="1"/>
  <p:cmAuthor id="9" name="Alisa Sheard" initials="AS" lastIdx="8" clrIdx="8">
    <p:extLst/>
  </p:cmAuthor>
  <p:cmAuthor id="3" name="Gibson, Patricia M" initials="GPM" lastIdx="31" clrIdx="2"/>
  <p:cmAuthor id="10" name="Allyson Singh" initials="AS" lastIdx="7" clrIdx="9">
    <p:extLst/>
  </p:cmAuthor>
  <p:cmAuthor id="4" name="Catie Carreras" initials="CC" lastIdx="2" clrIdx="3">
    <p:extLst/>
  </p:cmAuthor>
  <p:cmAuthor id="5" name="Amy Ahn" initials="AA" lastIdx="18" clrIdx="4">
    <p:extLst/>
  </p:cmAuthor>
  <p:cmAuthor id="6" name="Faith James" initials="FJ" lastIdx="15"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2E6D"/>
    <a:srgbClr val="007DBC"/>
    <a:srgbClr val="000000"/>
    <a:srgbClr val="969696"/>
    <a:srgbClr val="F1C400"/>
    <a:srgbClr val="197E4E"/>
    <a:srgbClr val="003E7F"/>
    <a:srgbClr val="898989"/>
    <a:srgbClr val="004B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0" autoAdjust="0"/>
    <p:restoredTop sz="86465" autoAdjust="0"/>
  </p:normalViewPr>
  <p:slideViewPr>
    <p:cSldViewPr snapToGrid="0" snapToObjects="1">
      <p:cViewPr>
        <p:scale>
          <a:sx n="90" d="100"/>
          <a:sy n="90" d="100"/>
        </p:scale>
        <p:origin x="-66" y="108"/>
      </p:cViewPr>
      <p:guideLst>
        <p:guide orient="horz" pos="2160"/>
        <p:guide pos="2880"/>
      </p:guideLst>
    </p:cSldViewPr>
  </p:slideViewPr>
  <p:outlineViewPr>
    <p:cViewPr>
      <p:scale>
        <a:sx n="33" d="100"/>
        <a:sy n="33" d="100"/>
      </p:scale>
      <p:origin x="0" y="6504"/>
    </p:cViewPr>
  </p:outlineViewPr>
  <p:notesTextViewPr>
    <p:cViewPr>
      <p:scale>
        <a:sx n="125" d="100"/>
        <a:sy n="125" d="100"/>
      </p:scale>
      <p:origin x="0" y="0"/>
    </p:cViewPr>
  </p:notesTextViewPr>
  <p:notesViewPr>
    <p:cSldViewPr snapToGrid="0" snapToObjects="1">
      <p:cViewPr varScale="1">
        <p:scale>
          <a:sx n="50" d="100"/>
          <a:sy n="50" d="100"/>
        </p:scale>
        <p:origin x="2688"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7062E8F-0327-1B44-880E-F1AFCA2C073C}" type="datetimeFigureOut">
              <a:rPr lang="en-US" smtClean="0"/>
              <a:t>6/8/2020</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21A873F-EF5E-994B-9976-428F934A075E}" type="slidenum">
              <a:rPr lang="en-US" smtClean="0"/>
              <a:t>‹#›</a:t>
            </a:fld>
            <a:endParaRPr lang="en-US" dirty="0"/>
          </a:p>
        </p:txBody>
      </p:sp>
    </p:spTree>
    <p:extLst>
      <p:ext uri="{BB962C8B-B14F-4D97-AF65-F5344CB8AC3E}">
        <p14:creationId xmlns:p14="http://schemas.microsoft.com/office/powerpoint/2010/main" val="642620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C0BF4D7-81BE-0B4C-B655-82AD930F9C8A}" type="datetimeFigureOut">
              <a:rPr lang="en-US" smtClean="0"/>
              <a:t>6/8/2020</a:t>
            </a:fld>
            <a:endParaRPr lang="en-US" dirty="0"/>
          </a:p>
        </p:txBody>
      </p:sp>
      <p:sp>
        <p:nvSpPr>
          <p:cNvPr id="4" name="Slide Image Placeholder 3"/>
          <p:cNvSpPr>
            <a:spLocks noGrp="1" noRot="1" noChangeAspect="1"/>
          </p:cNvSpPr>
          <p:nvPr>
            <p:ph type="sldImg" idx="2"/>
          </p:nvPr>
        </p:nvSpPr>
        <p:spPr>
          <a:xfrm>
            <a:off x="1821815" y="1162050"/>
            <a:ext cx="3366769" cy="2525716"/>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41959" y="3800767"/>
            <a:ext cx="6126480" cy="502920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100">
                <a:latin typeface="Source Sans Pro" panose="020B0503030403020204"/>
              </a:defRPr>
            </a:lvl1pPr>
          </a:lstStyle>
          <a:p>
            <a:fld id="{452140A9-11FD-AB46-B99D-C1331D8D84D1}" type="slidenum">
              <a:rPr lang="en-US" smtClean="0"/>
              <a:pPr/>
              <a:t>‹#›</a:t>
            </a:fld>
            <a:endParaRPr lang="en-US" dirty="0"/>
          </a:p>
        </p:txBody>
      </p:sp>
    </p:spTree>
    <p:extLst>
      <p:ext uri="{BB962C8B-B14F-4D97-AF65-F5344CB8AC3E}">
        <p14:creationId xmlns:p14="http://schemas.microsoft.com/office/powerpoint/2010/main" val="76007060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lnSpc>
        <a:spcPct val="108000"/>
      </a:lnSpc>
      <a:buFont typeface="Wingdings" panose="05000000000000000000" pitchFamily="2" charset="2"/>
      <a:buChar char="Ø"/>
      <a:defRPr sz="1100" kern="1200">
        <a:solidFill>
          <a:schemeClr val="tx1"/>
        </a:solidFill>
        <a:latin typeface="Source Sans Pro" panose="020B0503030403020204"/>
        <a:ea typeface="+mn-ea"/>
        <a:cs typeface="+mn-cs"/>
      </a:defRPr>
    </a:lvl1pPr>
    <a:lvl2pPr marL="628650" indent="-171450" algn="l" defTabSz="914400" rtl="0" eaLnBrk="1" latinLnBrk="0" hangingPunct="1">
      <a:lnSpc>
        <a:spcPct val="108000"/>
      </a:lnSpc>
      <a:buFont typeface="Courier New" panose="02070309020205020404" pitchFamily="49" charset="0"/>
      <a:buChar char="o"/>
      <a:defRPr sz="1050" kern="1200">
        <a:solidFill>
          <a:schemeClr val="tx1"/>
        </a:solidFill>
        <a:latin typeface="Source Sans Pro" panose="020B0503030403020204"/>
        <a:ea typeface="+mn-ea"/>
        <a:cs typeface="+mn-cs"/>
      </a:defRPr>
    </a:lvl2pPr>
    <a:lvl3pPr marL="1085850" indent="-171450" algn="l" defTabSz="914400" rtl="0" eaLnBrk="1" latinLnBrk="0" hangingPunct="1">
      <a:lnSpc>
        <a:spcPct val="108000"/>
      </a:lnSpc>
      <a:buFont typeface="Wingdings" panose="05000000000000000000" pitchFamily="2" charset="2"/>
      <a:buChar char="§"/>
      <a:defRPr sz="1000" kern="1200">
        <a:solidFill>
          <a:schemeClr val="tx1"/>
        </a:solidFill>
        <a:latin typeface="Source Sans Pro" panose="020B0503030403020204"/>
        <a:ea typeface="+mn-ea"/>
        <a:cs typeface="+mn-cs"/>
      </a:defRPr>
    </a:lvl3pPr>
    <a:lvl4pPr marL="1543050" indent="-171450" algn="l" defTabSz="914400" rtl="0" eaLnBrk="1" latinLnBrk="0" hangingPunct="1">
      <a:lnSpc>
        <a:spcPct val="108000"/>
      </a:lnSpc>
      <a:buFont typeface="Arial" panose="020B0604020202020204" pitchFamily="34" charset="0"/>
      <a:buChar char="•"/>
      <a:defRPr sz="1000" kern="1200">
        <a:solidFill>
          <a:schemeClr val="tx1"/>
        </a:solidFill>
        <a:latin typeface="Source Sans Pro" panose="020B0503030403020204"/>
        <a:ea typeface="+mn-ea"/>
        <a:cs typeface="+mn-cs"/>
      </a:defRPr>
    </a:lvl4pPr>
    <a:lvl5pPr marL="1828800" algn="l" defTabSz="914400" rtl="0" eaLnBrk="1" latinLnBrk="0" hangingPunct="1">
      <a:lnSpc>
        <a:spcPct val="108000"/>
      </a:lnSpc>
      <a:defRPr sz="1000" kern="1200">
        <a:solidFill>
          <a:schemeClr val="tx1"/>
        </a:solidFill>
        <a:latin typeface="Source Sans Pro" panose="020B0503030403020204"/>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am.gov/"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am.gov/"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ertify.sba.gov/"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sba.gov/wosb"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1</a:t>
            </a:fld>
            <a:endParaRPr lang="en-US" dirty="0"/>
          </a:p>
        </p:txBody>
      </p:sp>
    </p:spTree>
    <p:extLst>
      <p:ext uri="{BB962C8B-B14F-4D97-AF65-F5344CB8AC3E}">
        <p14:creationId xmlns:p14="http://schemas.microsoft.com/office/powerpoint/2010/main" val="541770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b="1" dirty="0">
                <a:solidFill>
                  <a:srgbClr val="C00000"/>
                </a:solidFill>
              </a:rPr>
              <a:t>Presenter tip: Discuss the requirements and information required to qualify as economically disadvantaged.</a:t>
            </a:r>
            <a:endParaRPr lang="en-US" sz="1200" dirty="0">
              <a:solidFill>
                <a:srgbClr val="C00000"/>
              </a:solidFill>
            </a:endParaRPr>
          </a:p>
          <a:p>
            <a:pPr lvl="0" eaLnBrk="0" hangingPunct="0"/>
            <a:r>
              <a:rPr lang="en-US" dirty="0"/>
              <a:t>Small businesses seeking EDWOSB certification will have to submit additional information demonstrating economic disadvantage.</a:t>
            </a:r>
          </a:p>
          <a:p>
            <a:pPr lvl="0" eaLnBrk="0" hangingPunct="0"/>
            <a:r>
              <a:rPr lang="en-US" dirty="0"/>
              <a:t>Effective July 15, 2020, SBA has adjusted the standards for determining economic disadvantage for participants in the 8(a) Business Development and WOSB Federal Contracting Programs. They include:</a:t>
            </a:r>
          </a:p>
          <a:p>
            <a:pPr lvl="1" eaLnBrk="0" hangingPunct="0"/>
            <a:r>
              <a:rPr lang="en-US" dirty="0"/>
              <a:t>The net worth of an individual claiming economic disadvantage must be less than $750,000.</a:t>
            </a:r>
          </a:p>
          <a:p>
            <a:pPr lvl="1" eaLnBrk="0" hangingPunct="0"/>
            <a:r>
              <a:rPr lang="en-US" dirty="0"/>
              <a:t>The adjusted gross income of the individual, averaged over the three preceding years, must be less than $350,000.</a:t>
            </a:r>
          </a:p>
          <a:p>
            <a:pPr lvl="1" eaLnBrk="0" hangingPunct="0"/>
            <a:r>
              <a:rPr lang="en-US" dirty="0"/>
              <a:t>The fair market value of all the individual’s assets (including primary residence and the value of the individual’s firm) must be less than $6 million.</a:t>
            </a:r>
          </a:p>
          <a:p>
            <a:pPr lvl="1" eaLnBrk="0" hangingPunct="0"/>
            <a:r>
              <a:rPr lang="en-US" dirty="0"/>
              <a:t>Funds invested in an Individual Retirement Account (IRA) or other official retirement account will not be considered in determining the individual’s net worth.</a:t>
            </a: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sz="1200" u="sng" dirty="0">
                <a:solidFill>
                  <a:schemeClr val="bg1"/>
                </a:solidFill>
                <a:latin typeface="Source Sans Pro" panose="020B0503030403020204" pitchFamily="34" charset="0"/>
                <a:cs typeface="Times New Roman" pitchFamily="18" charset="0"/>
              </a:rPr>
              <a:t>Note:</a:t>
            </a:r>
            <a:r>
              <a:rPr lang="en-US" sz="1200" dirty="0">
                <a:solidFill>
                  <a:schemeClr val="bg1"/>
                </a:solidFill>
                <a:latin typeface="Source Sans Pro" panose="020B0503030403020204" pitchFamily="34" charset="0"/>
                <a:cs typeface="Times New Roman" pitchFamily="18" charset="0"/>
              </a:rPr>
              <a:t> SBA will look at a spouse’s finances if the spouse has a role in the WOSB/EDWOSB, has lent money to, or provided financial support (including credit or guarantee of loan) to the business. SBA may also look at a spouse’s finances if both spouses are in the same or similar line of business and their businesses share names, websites, equipment, and employees.</a:t>
            </a:r>
          </a:p>
        </p:txBody>
      </p:sp>
      <p:sp>
        <p:nvSpPr>
          <p:cNvPr id="4" name="Slide Number Placeholder 3"/>
          <p:cNvSpPr>
            <a:spLocks noGrp="1"/>
          </p:cNvSpPr>
          <p:nvPr>
            <p:ph type="sldNum" sz="quarter" idx="10"/>
          </p:nvPr>
        </p:nvSpPr>
        <p:spPr/>
        <p:txBody>
          <a:bodyPr/>
          <a:lstStyle/>
          <a:p>
            <a:fld id="{452140A9-11FD-AB46-B99D-C1331D8D84D1}" type="slidenum">
              <a:rPr lang="en-US" smtClean="0"/>
              <a:t>11</a:t>
            </a:fld>
            <a:endParaRPr lang="en-US" dirty="0"/>
          </a:p>
        </p:txBody>
      </p:sp>
    </p:spTree>
    <p:extLst>
      <p:ext uri="{BB962C8B-B14F-4D97-AF65-F5344CB8AC3E}">
        <p14:creationId xmlns:p14="http://schemas.microsoft.com/office/powerpoint/2010/main" val="2103217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0" lvl="0" indent="0" eaLnBrk="0" hangingPunct="0">
              <a:buNone/>
            </a:pPr>
            <a:r>
              <a:rPr lang="en-US" b="1" dirty="0"/>
              <a:t>Note: This is for the current process. </a:t>
            </a:r>
            <a:r>
              <a:rPr lang="en-US" b="0" dirty="0"/>
              <a:t>On July 15, 2020, firms can begin submitting applications under the new certification process for initial processing.</a:t>
            </a:r>
          </a:p>
          <a:p>
            <a:pPr lvl="1" eaLnBrk="0" hangingPunct="0"/>
            <a:r>
              <a:rPr lang="en-US" b="0" dirty="0"/>
              <a:t>Further instructions for the new certification process will be detailed prior to July 15.</a:t>
            </a:r>
          </a:p>
          <a:p>
            <a:pPr lvl="0" eaLnBrk="0" hangingPunct="0"/>
            <a:r>
              <a:rPr lang="en-US" b="1" dirty="0"/>
              <a:t>Step 1: Register in SAM.</a:t>
            </a:r>
            <a:endParaRPr lang="en-US" sz="1200" dirty="0"/>
          </a:p>
          <a:p>
            <a:pPr lvl="1" eaLnBrk="0" hangingPunct="0"/>
            <a:r>
              <a:rPr lang="en-US" dirty="0"/>
              <a:t>The System for Award Management (SAM) is a registration system owned by GSA and located at </a:t>
            </a:r>
            <a:r>
              <a:rPr lang="en-US" u="sng" dirty="0">
                <a:hlinkClick r:id="rId3"/>
              </a:rPr>
              <a:t>www.SAM.gov</a:t>
            </a:r>
            <a:r>
              <a:rPr lang="en-US" sz="1100" dirty="0"/>
              <a:t>.</a:t>
            </a:r>
          </a:p>
          <a:p>
            <a:pPr lvl="1" eaLnBrk="0" hangingPunct="0"/>
            <a:r>
              <a:rPr lang="en-US" dirty="0"/>
              <a:t>SAM is where companies represent their eligibility for federal contracts (representations and certifications).</a:t>
            </a:r>
            <a:endParaRPr lang="en-US" sz="1100" dirty="0"/>
          </a:p>
          <a:p>
            <a:pPr lvl="1" eaLnBrk="0" hangingPunct="0"/>
            <a:r>
              <a:rPr lang="en-US" dirty="0"/>
              <a:t>In order to begin the process of certifying as a WOSB or EDWOSB, you must first establish a user account on the SAM site, and then register your entity in SAM.</a:t>
            </a:r>
            <a:endParaRPr lang="en-US" sz="1100" dirty="0"/>
          </a:p>
          <a:p>
            <a:pPr lvl="1" eaLnBrk="0" hangingPunct="0"/>
            <a:r>
              <a:rPr lang="en-US" b="1" i="1" dirty="0"/>
              <a:t>Note: DO NOT represent as a WOSB or EDWOSB at this stage.</a:t>
            </a:r>
            <a:endParaRPr lang="en-US" sz="1100" dirty="0"/>
          </a:p>
          <a:p>
            <a:pPr lvl="0" eaLnBrk="0" hangingPunct="0"/>
            <a:r>
              <a:rPr lang="en-US" b="1" dirty="0"/>
              <a:t>Step 2: Submit Application. </a:t>
            </a:r>
          </a:p>
          <a:p>
            <a:pPr lvl="0" eaLnBrk="0" hangingPunct="0"/>
            <a:r>
              <a:rPr lang="en-US" b="1" dirty="0"/>
              <a:t>Step 3: Represent Status in SAM.</a:t>
            </a:r>
            <a:endParaRPr lang="en-US" sz="1200" dirty="0"/>
          </a:p>
          <a:p>
            <a:pPr lvl="1" eaLnBrk="0" hangingPunct="0"/>
            <a:r>
              <a:rPr lang="en-US" dirty="0"/>
              <a:t>Represent your status as a WOSB/EDWOSB on the SAM site.</a:t>
            </a:r>
            <a:endParaRPr lang="en-US" sz="1100" dirty="0"/>
          </a:p>
          <a:p>
            <a:pPr lvl="1" eaLnBrk="0" hangingPunct="0"/>
            <a:r>
              <a:rPr lang="en-US" dirty="0"/>
              <a:t>Check the boxes as appropriate to indicate your status as a WOSB and/or EDWOSB (please note that all EDWOSBs are also WOSBs).</a:t>
            </a:r>
            <a:endParaRPr lang="en-US" sz="1100" dirty="0"/>
          </a:p>
          <a:p>
            <a:pPr lvl="1" eaLnBrk="0" hangingPunct="0"/>
            <a:r>
              <a:rPr lang="en-US" b="1" i="1" dirty="0"/>
              <a:t>Note: All required documents must be uploaded before representing as a WOSB or EDWOSB. Penalties for false representation are steep.</a:t>
            </a:r>
            <a:endParaRPr lang="en-US" sz="1100" dirty="0"/>
          </a:p>
        </p:txBody>
      </p:sp>
      <p:sp>
        <p:nvSpPr>
          <p:cNvPr id="4" name="Slide Number Placeholder 3"/>
          <p:cNvSpPr>
            <a:spLocks noGrp="1"/>
          </p:cNvSpPr>
          <p:nvPr>
            <p:ph type="sldNum" sz="quarter" idx="10"/>
          </p:nvPr>
        </p:nvSpPr>
        <p:spPr/>
        <p:txBody>
          <a:bodyPr/>
          <a:lstStyle/>
          <a:p>
            <a:fld id="{452140A9-11FD-AB46-B99D-C1331D8D84D1}" type="slidenum">
              <a:rPr lang="en-US" smtClean="0"/>
              <a:t>12</a:t>
            </a:fld>
            <a:endParaRPr lang="en-US" dirty="0"/>
          </a:p>
        </p:txBody>
      </p:sp>
    </p:spTree>
    <p:extLst>
      <p:ext uri="{BB962C8B-B14F-4D97-AF65-F5344CB8AC3E}">
        <p14:creationId xmlns:p14="http://schemas.microsoft.com/office/powerpoint/2010/main" val="3689842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6213" indent="-176213">
              <a:buFont typeface="Arial" pitchFamily="34" charset="0"/>
              <a:buChar char="•"/>
              <a:defRPr/>
            </a:pPr>
            <a:r>
              <a:rPr lang="en-US" dirty="0">
                <a:latin typeface="Source Sans Pro" panose="020B0503030403020204" pitchFamily="34" charset="0"/>
              </a:rPr>
              <a:t>The </a:t>
            </a:r>
            <a:r>
              <a:rPr lang="en-US" b="1" dirty="0">
                <a:latin typeface="Source Sans Pro" panose="020B0503030403020204" pitchFamily="34" charset="0"/>
              </a:rPr>
              <a:t>System for Award Management (SAM) </a:t>
            </a:r>
            <a:r>
              <a:rPr lang="en-US" dirty="0">
                <a:latin typeface="Source Sans Pro" panose="020B0503030403020204" pitchFamily="34" charset="0"/>
              </a:rPr>
              <a:t>is a registration system owned by GSA and located at </a:t>
            </a:r>
            <a:r>
              <a:rPr lang="en-US" dirty="0">
                <a:latin typeface="Source Sans Pro" panose="020B0503030403020204" pitchFamily="34" charset="0"/>
                <a:hlinkClick r:id="rId3"/>
              </a:rPr>
              <a:t>www.SAM.gov</a:t>
            </a:r>
            <a:r>
              <a:rPr lang="en-US" dirty="0">
                <a:latin typeface="Source Sans Pro" panose="020B0503030403020204" pitchFamily="34" charset="0"/>
              </a:rPr>
              <a:t>.</a:t>
            </a:r>
          </a:p>
          <a:p>
            <a:pPr marL="176213" indent="-176213">
              <a:buFont typeface="Arial" pitchFamily="34" charset="0"/>
              <a:buChar char="•"/>
              <a:defRPr/>
            </a:pPr>
            <a:endParaRPr lang="en-US" sz="300" dirty="0">
              <a:latin typeface="Source Sans Pro" panose="020B0503030403020204" pitchFamily="34" charset="0"/>
            </a:endParaRPr>
          </a:p>
          <a:p>
            <a:pPr marL="176213" indent="-176213">
              <a:buFont typeface="Arial" pitchFamily="34" charset="0"/>
              <a:buChar char="•"/>
              <a:defRPr/>
            </a:pPr>
            <a:r>
              <a:rPr lang="en-US" dirty="0">
                <a:latin typeface="Source Sans Pro" panose="020B0503030403020204" pitchFamily="34" charset="0"/>
              </a:rPr>
              <a:t>SAM is where companies represent their eligibility for federal contracts (representations and certifications).</a:t>
            </a:r>
          </a:p>
          <a:p>
            <a:pPr marL="176213" indent="-176213">
              <a:buFont typeface="Arial" pitchFamily="34" charset="0"/>
              <a:buChar char="•"/>
              <a:defRPr/>
            </a:pPr>
            <a:endParaRPr lang="en-US" sz="300" b="1" dirty="0">
              <a:latin typeface="Source Sans Pro" panose="020B0503030403020204" pitchFamily="34" charset="0"/>
            </a:endParaRPr>
          </a:p>
          <a:p>
            <a:pPr marL="176213" indent="-176213">
              <a:buFont typeface="Arial" pitchFamily="34" charset="0"/>
              <a:buChar char="•"/>
              <a:defRPr/>
            </a:pPr>
            <a:r>
              <a:rPr lang="en-US" dirty="0">
                <a:latin typeface="Source Sans Pro" panose="020B0503030403020204" pitchFamily="34" charset="0"/>
              </a:rPr>
              <a:t>To begin the process of certifying as a WOSB or EDWOSB, you must first establish a user account on the SAM site, and then register your entity in SAM.</a:t>
            </a:r>
          </a:p>
          <a:p>
            <a:pPr marL="176213" indent="-176213">
              <a:buFont typeface="Arial" pitchFamily="34" charset="0"/>
              <a:buChar char="•"/>
              <a:defRPr/>
            </a:pPr>
            <a:endParaRPr lang="en-US" sz="300" dirty="0">
              <a:latin typeface="Source Sans Pro" panose="020B0503030403020204" pitchFamily="34" charset="0"/>
            </a:endParaRPr>
          </a:p>
          <a:p>
            <a:pPr marL="176213" indent="-176213">
              <a:buFont typeface="Arial" pitchFamily="34" charset="0"/>
              <a:buChar char="•"/>
              <a:defRPr/>
            </a:pPr>
            <a:r>
              <a:rPr lang="en-US" dirty="0">
                <a:latin typeface="Source Sans Pro" panose="020B0503030403020204" pitchFamily="34" charset="0"/>
              </a:rPr>
              <a:t>Note: </a:t>
            </a:r>
            <a:r>
              <a:rPr lang="en-US" b="1" u="sng" dirty="0">
                <a:solidFill>
                  <a:schemeClr val="accent2"/>
                </a:solidFill>
                <a:latin typeface="Source Sans Pro" panose="020B0503030403020204" pitchFamily="34" charset="0"/>
              </a:rPr>
              <a:t>DO NOT</a:t>
            </a:r>
            <a:r>
              <a:rPr lang="en-US" b="1" dirty="0">
                <a:solidFill>
                  <a:schemeClr val="accent2"/>
                </a:solidFill>
                <a:latin typeface="Source Sans Pro" panose="020B0503030403020204" pitchFamily="34" charset="0"/>
              </a:rPr>
              <a:t> </a:t>
            </a:r>
            <a:r>
              <a:rPr lang="en-US" dirty="0">
                <a:latin typeface="Source Sans Pro" panose="020B0503030403020204" pitchFamily="34" charset="0"/>
              </a:rPr>
              <a:t>represent as a WOSB or EDWOSB at this stage.</a:t>
            </a:r>
          </a:p>
          <a:p>
            <a:pPr marL="176213" marR="0" lvl="0" indent="-176213" algn="l" defTabSz="914400" rtl="0" eaLnBrk="1" fontAlgn="auto" latinLnBrk="0" hangingPunct="1">
              <a:lnSpc>
                <a:spcPct val="108000"/>
              </a:lnSpc>
              <a:spcBef>
                <a:spcPts val="0"/>
              </a:spcBef>
              <a:spcAft>
                <a:spcPts val="0"/>
              </a:spcAft>
              <a:buClrTx/>
              <a:buSzTx/>
              <a:buFont typeface="Arial" pitchFamily="34" charset="0"/>
              <a:buChar char="•"/>
              <a:tabLst/>
              <a:defRPr/>
            </a:pPr>
            <a:r>
              <a:rPr lang="en-US" dirty="0">
                <a:latin typeface="Source Sans Pro" panose="020B0503030403020204" pitchFamily="34" charset="0"/>
              </a:rPr>
              <a:t>Note: the beta.sam.gov link and screenshot will be provided once the GSA timeline is confirmed, etc. </a:t>
            </a:r>
          </a:p>
          <a:p>
            <a:pPr marL="176213" indent="-176213">
              <a:buFont typeface="Arial" pitchFamily="34" charset="0"/>
              <a:buChar char="•"/>
              <a:defRPr/>
            </a:pPr>
            <a:endParaRPr lang="en-US" dirty="0">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31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b="1" dirty="0">
                <a:solidFill>
                  <a:srgbClr val="C00000"/>
                </a:solidFill>
              </a:rPr>
              <a:t>Presenter tip: Provide the level of detail needed based on the audience in discussing the Certify system. It may be appropriate to schedule a demonstration of the site with a Q&amp;A session.</a:t>
            </a:r>
            <a:endParaRPr lang="en-US" dirty="0">
              <a:solidFill>
                <a:srgbClr val="C00000"/>
              </a:solidFill>
            </a:endParaRPr>
          </a:p>
          <a:p>
            <a:pPr lvl="0" eaLnBrk="0" hangingPunct="0"/>
            <a:r>
              <a:rPr lang="en-US" dirty="0"/>
              <a:t>SBA’s certification portal where businesses can submit documents to seek SBA certifications.</a:t>
            </a:r>
          </a:p>
          <a:p>
            <a:pPr lvl="0" eaLnBrk="0" hangingPunct="0"/>
            <a:r>
              <a:rPr lang="en-US" dirty="0"/>
              <a:t>Pulls business information from SAM.gov.</a:t>
            </a:r>
          </a:p>
          <a:p>
            <a:pPr lvl="0" eaLnBrk="0" hangingPunct="0"/>
            <a:r>
              <a:rPr lang="en-US" dirty="0"/>
              <a:t>SBA plans to add other certification programs to </a:t>
            </a:r>
            <a:r>
              <a:rPr lang="en-US" u="sng" dirty="0">
                <a:hlinkClick r:id="rId3"/>
              </a:rPr>
              <a:t>certify.sba.gov</a:t>
            </a:r>
            <a:r>
              <a:rPr lang="en-US" dirty="0"/>
              <a:t> in the future.</a:t>
            </a:r>
          </a:p>
          <a:p>
            <a:pPr lvl="0" eaLnBrk="0" hangingPunct="0"/>
            <a:r>
              <a:rPr lang="en-US" dirty="0"/>
              <a:t>Forms are completed online—no longer required to upload WOSB Federal Contracting Program Certifications (SBA Forms 2413 and 2414) and Personal Financial Statement (SBA Form 413).</a:t>
            </a:r>
          </a:p>
          <a:p>
            <a:pPr lvl="0" eaLnBrk="0" hangingPunct="0"/>
            <a:r>
              <a:rPr lang="en-US" dirty="0"/>
              <a:t>Certification questions are filtered by business organization.</a:t>
            </a:r>
          </a:p>
          <a:p>
            <a:pPr lvl="0" eaLnBrk="0" hangingPunct="0"/>
            <a:r>
              <a:rPr lang="en-US" dirty="0"/>
              <a:t>Must complete WOSB or EDWOSB certification questionnaire (or application) and add documents to the question when prompted—to be reviewed by CO when in line for award.</a:t>
            </a:r>
          </a:p>
          <a:p>
            <a:pPr lvl="0" eaLnBrk="0" hangingPunct="0"/>
            <a:r>
              <a:rPr lang="en-US" dirty="0"/>
              <a:t>Only owner/officer authorized to certify on behalf of company should create account.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47907-A209-4EFE-90A0-1253D78222F2}" type="slidenum">
              <a:rPr kumimoji="0" lang="en-US" sz="1100" b="0" i="0" u="none" strike="noStrike" kern="1200" cap="none" spc="0" normalizeH="0" baseline="0" noProof="0" smtClean="0">
                <a:ln>
                  <a:noFill/>
                </a:ln>
                <a:solidFill>
                  <a:prstClr val="black"/>
                </a:solidFill>
                <a:effectLst/>
                <a:uLnTx/>
                <a:uFillTx/>
                <a:latin typeface="Source Sans Pro" panose="020B0503030403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solidFill>
              <a:effectLst/>
              <a:uLnTx/>
              <a:uFillTx/>
              <a:latin typeface="Source Sans Pro" panose="020B0503030403020204"/>
              <a:ea typeface="+mn-ea"/>
              <a:cs typeface="+mn-cs"/>
            </a:endParaRPr>
          </a:p>
        </p:txBody>
      </p:sp>
    </p:spTree>
    <p:extLst>
      <p:ext uri="{BB962C8B-B14F-4D97-AF65-F5344CB8AC3E}">
        <p14:creationId xmlns:p14="http://schemas.microsoft.com/office/powerpoint/2010/main" val="3113775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15</a:t>
            </a:fld>
            <a:endParaRPr lang="en-US" dirty="0"/>
          </a:p>
        </p:txBody>
      </p:sp>
    </p:spTree>
    <p:extLst>
      <p:ext uri="{BB962C8B-B14F-4D97-AF65-F5344CB8AC3E}">
        <p14:creationId xmlns:p14="http://schemas.microsoft.com/office/powerpoint/2010/main" val="1580451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r>
              <a:rPr lang="en-US" b="1" dirty="0">
                <a:solidFill>
                  <a:srgbClr val="C00000"/>
                </a:solidFill>
              </a:rPr>
              <a:t>Presenter tip: Provide any relevant information on how set-aside contracts work within the WOSB certification.</a:t>
            </a:r>
            <a:endParaRPr lang="en-US" dirty="0">
              <a:solidFill>
                <a:srgbClr val="C00000"/>
              </a:solidFill>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16</a:t>
            </a:fld>
            <a:endParaRPr lang="en-US" dirty="0"/>
          </a:p>
        </p:txBody>
      </p:sp>
    </p:spTree>
    <p:extLst>
      <p:ext uri="{BB962C8B-B14F-4D97-AF65-F5344CB8AC3E}">
        <p14:creationId xmlns:p14="http://schemas.microsoft.com/office/powerpoint/2010/main" val="3373213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dirty="0"/>
              <a:t>To make a sole-source award to a WOSB or EDWOSB, the following conditions must be met: </a:t>
            </a:r>
            <a:endParaRPr lang="en-US" sz="1200" dirty="0"/>
          </a:p>
          <a:p>
            <a:pPr lvl="1" eaLnBrk="0" hangingPunct="0"/>
            <a:r>
              <a:rPr lang="en-US" dirty="0"/>
              <a:t>Is the contract in a WOSB/EDWOSB-eligible NAICS code?</a:t>
            </a:r>
            <a:endParaRPr lang="en-US" sz="1100" dirty="0"/>
          </a:p>
          <a:p>
            <a:pPr marL="628650" marR="0" lvl="1" indent="-171450" algn="l" defTabSz="914400" rtl="0" eaLnBrk="0" fontAlgn="auto" latinLnBrk="0" hangingPunct="0">
              <a:lnSpc>
                <a:spcPct val="108000"/>
              </a:lnSpc>
              <a:spcBef>
                <a:spcPts val="0"/>
              </a:spcBef>
              <a:spcAft>
                <a:spcPts val="0"/>
              </a:spcAft>
              <a:buClrTx/>
              <a:buSzTx/>
              <a:buFont typeface="Courier New" panose="02070309020205020404" pitchFamily="49" charset="0"/>
              <a:buChar char="o"/>
              <a:tabLst/>
              <a:defRPr/>
            </a:pPr>
            <a:r>
              <a:rPr lang="en-US" dirty="0"/>
              <a:t>Can the contract be awarded to the WOSB/EDWOSB at a fair and reasonable price?</a:t>
            </a:r>
            <a:endParaRPr lang="en-US" sz="1100" dirty="0"/>
          </a:p>
          <a:p>
            <a:pPr lvl="1" eaLnBrk="0" hangingPunct="0"/>
            <a:r>
              <a:rPr lang="en-US" dirty="0"/>
              <a:t>Is the contract (including options) valued at $6.5 million or less for manufacturing contracts or $4 million or less for all other contracts?</a:t>
            </a:r>
            <a:endParaRPr lang="en-US" sz="1100" dirty="0"/>
          </a:p>
          <a:p>
            <a:pPr lvl="1" eaLnBrk="0" hangingPunct="0"/>
            <a:r>
              <a:rPr lang="en-US" dirty="0"/>
              <a:t>In the determination of the contracting officer (CO), is there a reasonable expectation that there is only 1 WOSB/EDWOSB that can perform?</a:t>
            </a:r>
            <a:endParaRPr lang="en-US" sz="1100" dirty="0"/>
          </a:p>
          <a:p>
            <a:pPr marL="171450" marR="0" lvl="0" indent="-171450" algn="l" defTabSz="914400" rtl="0" eaLnBrk="1" fontAlgn="auto" latinLnBrk="0" hangingPunct="1">
              <a:lnSpc>
                <a:spcPct val="100000"/>
              </a:lnSpc>
              <a:spcBef>
                <a:spcPts val="0"/>
              </a:spcBef>
              <a:spcAft>
                <a:spcPts val="0"/>
              </a:spcAft>
              <a:buClrTx/>
              <a:buSzTx/>
              <a:tabLst/>
              <a:defRPr/>
            </a:pPr>
            <a:r>
              <a:rPr lang="en-US" sz="1100" b="1" dirty="0">
                <a:solidFill>
                  <a:schemeClr val="bg1"/>
                </a:solidFill>
                <a:latin typeface="Source Sans Pro" panose="020B0503030403020204" pitchFamily="34" charset="0"/>
                <a:ea typeface="Source Sans Pro" panose="020B0503030403020204" pitchFamily="34" charset="0"/>
              </a:rPr>
              <a:t>The WOSB Federal Contracting Program is a business development program without authority to make a direct award. Agencies are required to prepare and approve justification and approval.</a:t>
            </a:r>
          </a:p>
        </p:txBody>
      </p:sp>
      <p:sp>
        <p:nvSpPr>
          <p:cNvPr id="4" name="Slide Number Placeholder 3"/>
          <p:cNvSpPr>
            <a:spLocks noGrp="1"/>
          </p:cNvSpPr>
          <p:nvPr>
            <p:ph type="sldNum" sz="quarter" idx="10"/>
          </p:nvPr>
        </p:nvSpPr>
        <p:spPr/>
        <p:txBody>
          <a:bodyPr/>
          <a:lstStyle/>
          <a:p>
            <a:fld id="{D7647907-A209-4EFE-90A0-1253D78222F2}" type="slidenum">
              <a:rPr lang="en-US" smtClean="0"/>
              <a:t>17</a:t>
            </a:fld>
            <a:endParaRPr lang="en-US" dirty="0"/>
          </a:p>
        </p:txBody>
      </p:sp>
    </p:spTree>
    <p:extLst>
      <p:ext uri="{BB962C8B-B14F-4D97-AF65-F5344CB8AC3E}">
        <p14:creationId xmlns:p14="http://schemas.microsoft.com/office/powerpoint/2010/main" val="140443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b="1" dirty="0">
                <a:solidFill>
                  <a:srgbClr val="C00000"/>
                </a:solidFill>
              </a:rPr>
              <a:t>Presenter tip: Discuss the requirements for the business to have a marketing plan and/or strategy to proactively self-market their programs or services in order to succeed in the WOSB Federal Contracting Program.</a:t>
            </a:r>
            <a:endParaRPr lang="en-US" dirty="0">
              <a:solidFill>
                <a:srgbClr val="C00000"/>
              </a:solidFill>
            </a:endParaRPr>
          </a:p>
          <a:p>
            <a:pPr lvl="0" eaLnBrk="0" hangingPunct="0"/>
            <a:r>
              <a:rPr lang="en-US" dirty="0"/>
              <a:t>Determine which federal agencies buy your product or service and get to know them.</a:t>
            </a: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Identify the contracting procedures of those agencies and the personnel who make buying decisions. Find out if your target agencies require you to register in their database in order to do business with them.</a:t>
            </a:r>
          </a:p>
          <a:p>
            <a:pPr lvl="0" eaLnBrk="0" hangingPunct="0"/>
            <a:r>
              <a:rPr lang="en-US" dirty="0"/>
              <a:t>Focus on opportunities in your niche and prioritize.</a:t>
            </a:r>
          </a:p>
          <a:p>
            <a:pPr lvl="0" eaLnBrk="0" hangingPunct="0"/>
            <a:r>
              <a:rPr lang="en-US" dirty="0"/>
              <a:t>Make contacts. Attend small business events and network your business to gain exposure to key agencies.</a:t>
            </a:r>
          </a:p>
          <a:p>
            <a:pPr lvl="0" eaLnBrk="0" hangingPunct="0"/>
            <a:r>
              <a:rPr lang="en-US" b="1" dirty="0"/>
              <a:t>Remember, registering your business is not enough to obtain a federal contract. Ultimately, you are responsible for your own success and you will need to market your business to attract attention from federal agencies.</a:t>
            </a:r>
          </a:p>
        </p:txBody>
      </p:sp>
      <p:sp>
        <p:nvSpPr>
          <p:cNvPr id="4" name="Slide Number Placeholder 3"/>
          <p:cNvSpPr>
            <a:spLocks noGrp="1"/>
          </p:cNvSpPr>
          <p:nvPr>
            <p:ph type="sldNum" sz="quarter" idx="10"/>
          </p:nvPr>
        </p:nvSpPr>
        <p:spPr/>
        <p:txBody>
          <a:bodyPr/>
          <a:lstStyle/>
          <a:p>
            <a:fld id="{452140A9-11FD-AB46-B99D-C1331D8D84D1}" type="slidenum">
              <a:rPr lang="en-US" smtClean="0"/>
              <a:t>18</a:t>
            </a:fld>
            <a:endParaRPr lang="en-US" dirty="0"/>
          </a:p>
        </p:txBody>
      </p:sp>
    </p:spTree>
    <p:extLst>
      <p:ext uri="{BB962C8B-B14F-4D97-AF65-F5344CB8AC3E}">
        <p14:creationId xmlns:p14="http://schemas.microsoft.com/office/powerpoint/2010/main" val="3659696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1144588"/>
            <a:ext cx="3430587" cy="2571750"/>
          </a:xfrm>
        </p:spPr>
      </p:sp>
      <p:sp>
        <p:nvSpPr>
          <p:cNvPr id="3" name="Notes Placeholder 2"/>
          <p:cNvSpPr>
            <a:spLocks noGrp="1"/>
          </p:cNvSpPr>
          <p:nvPr>
            <p:ph type="body" idx="1"/>
          </p:nvPr>
        </p:nvSpPr>
        <p:spPr/>
        <p:txBody>
          <a:bodyPr>
            <a:normAutofit/>
          </a:bodyPr>
          <a:lstStyle/>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There are 444 NAICS codes eligible for set-aside or sole-source awards under WOSB(364)/EDWOSB(80). To check which NAICS codes are authorized under the WOSB Federal Contracting Program, visit </a:t>
            </a:r>
            <a:r>
              <a:rPr lang="en-US" dirty="0">
                <a:hlinkClick r:id="rId3"/>
              </a:rPr>
              <a:t>sba.gov/wosb</a:t>
            </a:r>
            <a:r>
              <a:rPr lang="en-US" dirty="0"/>
              <a:t>. </a:t>
            </a:r>
          </a:p>
          <a:p>
            <a:pPr lvl="0" eaLnBrk="0" hangingPunct="0"/>
            <a:r>
              <a:rPr lang="en-US" dirty="0"/>
              <a:t>A WOSB or an EDWOSB may establish a joint venture with another small business to pursue a WOSB Federal Contracting Program contract. SBA does not approve WOSB or EDWOSB joint venture agreements, but will process protests challenging the eligibility of joint ventures as a WOSB or an EDWOSB.</a:t>
            </a:r>
          </a:p>
          <a:p>
            <a:pPr lvl="0" eaLnBrk="0" hangingPunct="0"/>
            <a:r>
              <a:rPr lang="en-US" dirty="0"/>
              <a:t>You are eligible for the 7(j) management and technical assistance program.</a:t>
            </a:r>
          </a:p>
          <a:p>
            <a:pPr lvl="0" eaLnBrk="0" hangingPunct="0"/>
            <a:r>
              <a:rPr lang="en-US" dirty="0"/>
              <a:t>Perform market research to identify federal agencies that purchase your products and services.</a:t>
            </a:r>
          </a:p>
          <a:p>
            <a:pPr lvl="0" eaLnBrk="0" hangingPunct="0"/>
            <a:r>
              <a:rPr lang="en-US" dirty="0"/>
              <a:t>Review agency procurement forecasts and expiring procurements.</a:t>
            </a:r>
          </a:p>
          <a:p>
            <a:pPr lvl="0" eaLnBrk="0" hangingPunct="0"/>
            <a:r>
              <a:rPr lang="en-US" dirty="0"/>
              <a:t>Market your firm’s capabilities to agencies.</a:t>
            </a:r>
          </a:p>
          <a:p>
            <a:pPr lvl="0" eaLnBrk="0" hangingPunct="0"/>
            <a:r>
              <a:rPr lang="en-US" dirty="0"/>
              <a:t>Consider the All Small Mentor-Protégé Program and joint ventures to allow your firm to pursue larger contract opportunities.</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94185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21</a:t>
            </a:fld>
            <a:endParaRPr lang="en-US" dirty="0"/>
          </a:p>
        </p:txBody>
      </p:sp>
    </p:spTree>
    <p:extLst>
      <p:ext uri="{BB962C8B-B14F-4D97-AF65-F5344CB8AC3E}">
        <p14:creationId xmlns:p14="http://schemas.microsoft.com/office/powerpoint/2010/main" val="205178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8500" y="573088"/>
            <a:ext cx="2919413" cy="2190750"/>
          </a:xfrm>
        </p:spPr>
      </p:sp>
      <p:sp>
        <p:nvSpPr>
          <p:cNvPr id="3" name="Notes Placeholder 2"/>
          <p:cNvSpPr>
            <a:spLocks noGrp="1"/>
          </p:cNvSpPr>
          <p:nvPr>
            <p:ph type="body" idx="1"/>
          </p:nvPr>
        </p:nvSpPr>
        <p:spPr/>
        <p:txBody>
          <a:bodyPr/>
          <a:lstStyle/>
          <a:p>
            <a:pPr marL="0" marR="0" lvl="0" indent="0" algn="l" defTabSz="914400" rtl="0" eaLnBrk="0" fontAlgn="auto" latinLnBrk="0" hangingPunct="0">
              <a:lnSpc>
                <a:spcPct val="108000"/>
              </a:lnSpc>
              <a:spcBef>
                <a:spcPts val="290"/>
              </a:spcBef>
              <a:spcAft>
                <a:spcPts val="0"/>
              </a:spcAft>
              <a:buClr>
                <a:srgbClr val="595959"/>
              </a:buClr>
              <a:buSzPts val="1050"/>
              <a:buFont typeface="Wingdings" panose="05000000000000000000" pitchFamily="2" charset="2"/>
              <a:buNone/>
              <a:tabLst>
                <a:tab pos="1181100" algn="l"/>
              </a:tabLst>
              <a:defRPr/>
            </a:pPr>
            <a:r>
              <a:rPr lang="en-US" dirty="0" smtClean="0"/>
              <a:t>The federal government has specified annual prime contracting goals for designated small businesses. </a:t>
            </a:r>
          </a:p>
          <a:p>
            <a:pPr marL="0" marR="0" lvl="0" indent="0" algn="l" defTabSz="914400" rtl="0" eaLnBrk="0" fontAlgn="auto" latinLnBrk="0" hangingPunct="0">
              <a:lnSpc>
                <a:spcPct val="108000"/>
              </a:lnSpc>
              <a:spcBef>
                <a:spcPts val="290"/>
              </a:spcBef>
              <a:spcAft>
                <a:spcPts val="0"/>
              </a:spcAft>
              <a:buClr>
                <a:srgbClr val="595959"/>
              </a:buClr>
              <a:buSzPts val="1050"/>
              <a:buFont typeface="Wingdings" panose="05000000000000000000" pitchFamily="2" charset="2"/>
              <a:buNone/>
              <a:tabLst>
                <a:tab pos="1181100" algn="l"/>
              </a:tabLst>
              <a:defRPr/>
            </a:pPr>
            <a:endParaRPr lang="en-US" b="1" dirty="0" smtClean="0">
              <a:latin typeface="Source Sans Pro" panose="020B0503030403020204"/>
              <a:ea typeface="Times New Roman" panose="02020603050405020304" pitchFamily="18" charset="0"/>
              <a:cs typeface="Symbol" panose="05050102010706020507" pitchFamily="18" charset="2"/>
            </a:endParaRPr>
          </a:p>
          <a:p>
            <a:pPr marL="342900" marR="0" lvl="0" indent="-34290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b="1" dirty="0" smtClean="0">
                <a:latin typeface="Source Sans Pro" panose="020B0503030403020204"/>
                <a:ea typeface="Times New Roman" panose="02020603050405020304" pitchFamily="18" charset="0"/>
                <a:cs typeface="Symbol" panose="05050102010706020507" pitchFamily="18" charset="2"/>
              </a:rPr>
              <a:t>Targeted Set-asides and Acquisition Goals</a:t>
            </a:r>
            <a:endParaRPr lang="en-US" dirty="0" smtClean="0">
              <a:latin typeface="Source Sans Pro" panose="020B0503030403020204"/>
              <a:ea typeface="Times New Roman" panose="02020603050405020304" pitchFamily="18" charset="0"/>
              <a:cs typeface="Symbol" panose="05050102010706020507" pitchFamily="18" charset="2"/>
            </a:endParaRP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smtClean="0">
                <a:latin typeface="Source Sans Pro" panose="020B0503030403020204"/>
                <a:ea typeface="Times New Roman" panose="02020603050405020304" pitchFamily="18" charset="0"/>
                <a:cs typeface="Source Sans Pro" panose="020B0503030403020204"/>
              </a:rPr>
              <a:t>Women-owned small businesses–(5%)</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smtClean="0">
                <a:latin typeface="Source Sans Pro" panose="020B0503030403020204"/>
                <a:ea typeface="Times New Roman" panose="02020603050405020304" pitchFamily="18" charset="0"/>
                <a:cs typeface="Source Sans Pro" panose="020B0503030403020204"/>
              </a:rPr>
              <a:t>Small disadvantaged businesses </a:t>
            </a:r>
            <a:r>
              <a:rPr lang="en-US" sz="1100" b="0" dirty="0" smtClean="0">
                <a:latin typeface="Source Sans Pro" panose="020B0503030403020204"/>
              </a:rPr>
              <a:t>including 8(a) certified–</a:t>
            </a:r>
            <a:r>
              <a:rPr lang="en-US" dirty="0" smtClean="0">
                <a:latin typeface="Source Sans Pro" panose="020B0503030403020204"/>
                <a:ea typeface="Times New Roman" panose="02020603050405020304" pitchFamily="18" charset="0"/>
                <a:cs typeface="Source Sans Pro" panose="020B0503030403020204"/>
              </a:rPr>
              <a:t>(5%)</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err="1" smtClean="0">
                <a:latin typeface="Source Sans Pro" panose="020B0503030403020204"/>
                <a:ea typeface="Times New Roman" panose="02020603050405020304" pitchFamily="18" charset="0"/>
                <a:cs typeface="Source Sans Pro" panose="020B0503030403020204"/>
              </a:rPr>
              <a:t>HUBZones</a:t>
            </a:r>
            <a:r>
              <a:rPr lang="en-US" dirty="0" smtClean="0">
                <a:latin typeface="Source Sans Pro" panose="020B0503030403020204"/>
                <a:ea typeface="Times New Roman" panose="02020603050405020304" pitchFamily="18" charset="0"/>
                <a:cs typeface="Source Sans Pro" panose="020B0503030403020204"/>
              </a:rPr>
              <a:t> (historically underutilized business zones)–(3%) </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smtClean="0">
                <a:latin typeface="Source Sans Pro" panose="020B0503030403020204"/>
                <a:ea typeface="Times New Roman" panose="02020603050405020304" pitchFamily="18" charset="0"/>
                <a:cs typeface="Source Sans Pro" panose="020B0503030403020204"/>
              </a:rPr>
              <a:t>Service-disabled veteran-owned small businesses–(3%) </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smtClean="0">
                <a:latin typeface="Source Sans Pro" panose="020B0503030403020204"/>
                <a:ea typeface="Times New Roman" panose="02020603050405020304" pitchFamily="18" charset="0"/>
                <a:cs typeface="Source Sans Pro" panose="020B0503030403020204"/>
              </a:rPr>
              <a:t>Overall small business goal of 23%</a:t>
            </a:r>
          </a:p>
          <a:p>
            <a:pPr marL="171450" marR="0" lvl="0"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dirty="0" smtClean="0">
                <a:latin typeface="Source Sans Pro" panose="020B0503030403020204"/>
                <a:ea typeface="Times New Roman" panose="02020603050405020304" pitchFamily="18" charset="0"/>
                <a:cs typeface="Symbol" panose="05050102010706020507" pitchFamily="18" charset="2"/>
              </a:rPr>
              <a:t>Set-asides are reserved for small business between the Micro-purchase Threshold and the Simplified Acquisition Threshold.</a:t>
            </a:r>
            <a:endParaRPr lang="en-US" dirty="0">
              <a:latin typeface="Source Sans Pro" panose="020B0503030403020204"/>
              <a:ea typeface="Times New Roman" panose="02020603050405020304" pitchFamily="18" charset="0"/>
              <a:cs typeface="Symbol" panose="05050102010706020507" pitchFamily="18" charset="2"/>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3</a:t>
            </a:fld>
            <a:endParaRPr lang="en-US" dirty="0"/>
          </a:p>
        </p:txBody>
      </p:sp>
    </p:spTree>
    <p:extLst>
      <p:ext uri="{BB962C8B-B14F-4D97-AF65-F5344CB8AC3E}">
        <p14:creationId xmlns:p14="http://schemas.microsoft.com/office/powerpoint/2010/main" val="165449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4</a:t>
            </a:fld>
            <a:endParaRPr lang="en-US" dirty="0"/>
          </a:p>
        </p:txBody>
      </p:sp>
    </p:spTree>
    <p:extLst>
      <p:ext uri="{BB962C8B-B14F-4D97-AF65-F5344CB8AC3E}">
        <p14:creationId xmlns:p14="http://schemas.microsoft.com/office/powerpoint/2010/main" val="4131204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a:buClr>
                <a:schemeClr val="accent3"/>
              </a:buClr>
            </a:pPr>
            <a:r>
              <a:rPr lang="en-US" dirty="0"/>
              <a:t>To help provide a level playing field for women business owners, the WOSB Federal Contracting Program allows contracting officers (COs) to </a:t>
            </a:r>
            <a:r>
              <a:rPr lang="en-US" b="1" i="1" dirty="0"/>
              <a:t>set aside contracts </a:t>
            </a:r>
            <a:r>
              <a:rPr lang="en-US" dirty="0"/>
              <a:t>for </a:t>
            </a:r>
            <a:r>
              <a:rPr lang="en-US" sz="1100" kern="1200" dirty="0">
                <a:solidFill>
                  <a:schemeClr val="tx1"/>
                </a:solidFill>
                <a:effectLst/>
                <a:latin typeface="Source Sans Pro" panose="020B0503030403020204"/>
                <a:ea typeface="+mn-ea"/>
                <a:cs typeface="+mn-cs"/>
              </a:rPr>
              <a:t>certified </a:t>
            </a:r>
            <a:r>
              <a:rPr lang="en-US" dirty="0"/>
              <a:t>WOSBs and economically disadvantaged women-owned small businesses (EDWOSBs) in eligible industries.</a:t>
            </a:r>
          </a:p>
          <a:p>
            <a:pPr marL="171450" marR="0" lvl="0" indent="-171450" algn="l" defTabSz="914400" rtl="0" eaLnBrk="1" fontAlgn="auto" latinLnBrk="0" hangingPunct="1">
              <a:lnSpc>
                <a:spcPct val="108000"/>
              </a:lnSpc>
              <a:spcBef>
                <a:spcPts val="0"/>
              </a:spcBef>
              <a:spcAft>
                <a:spcPts val="0"/>
              </a:spcAft>
              <a:buClr>
                <a:schemeClr val="accent3"/>
              </a:buClr>
              <a:buSzTx/>
              <a:buFont typeface="Wingdings" panose="05000000000000000000" pitchFamily="2" charset="2"/>
              <a:buChar char="Ø"/>
              <a:tabLst/>
              <a:defRPr/>
            </a:pPr>
            <a:r>
              <a:rPr lang="en-US" dirty="0"/>
              <a:t>The federal government’s annual prime contracting goal for WOSBs and EDWOSBs is 5%. Agencies can meet the 5% goal through contract awards made under the WOSB Federal Contracting Program. </a:t>
            </a:r>
          </a:p>
          <a:p>
            <a:pPr marL="171450" marR="0" lvl="0" indent="-171450" algn="l" defTabSz="914400" rtl="0" eaLnBrk="1" fontAlgn="auto" latinLnBrk="0" hangingPunct="1">
              <a:lnSpc>
                <a:spcPct val="108000"/>
              </a:lnSpc>
              <a:spcBef>
                <a:spcPts val="0"/>
              </a:spcBef>
              <a:spcAft>
                <a:spcPts val="0"/>
              </a:spcAft>
              <a:buClr>
                <a:schemeClr val="accent3"/>
              </a:buClr>
              <a:buSzTx/>
              <a:buFont typeface="Wingdings" panose="05000000000000000000" pitchFamily="2" charset="2"/>
              <a:buChar char="Ø"/>
              <a:tabLst/>
              <a:defRPr/>
            </a:pPr>
            <a:r>
              <a:rPr lang="en-US" dirty="0"/>
              <a:t>A certified WOSB or EDWOSB is eligible for contract awards under other socioeconomic programs for small businesses. The awards made under other programs will also be counted toward the 5% goal established for WOSBs. </a:t>
            </a:r>
          </a:p>
          <a:p>
            <a:pPr marL="171450" marR="0" lvl="0" indent="-171450" algn="l" defTabSz="914400" rtl="0" eaLnBrk="1" fontAlgn="auto" latinLnBrk="0" hangingPunct="1">
              <a:lnSpc>
                <a:spcPct val="108000"/>
              </a:lnSpc>
              <a:spcBef>
                <a:spcPts val="0"/>
              </a:spcBef>
              <a:spcAft>
                <a:spcPts val="0"/>
              </a:spcAft>
              <a:buClr>
                <a:schemeClr val="accent3"/>
              </a:buClr>
              <a:buSzTx/>
              <a:buFont typeface="Wingdings" panose="05000000000000000000" pitchFamily="2" charset="2"/>
              <a:buChar char="Ø"/>
              <a:tabLst/>
              <a:defRPr/>
            </a:pPr>
            <a:r>
              <a:rPr lang="en-US" dirty="0"/>
              <a:t>The WOSB Federal Contracting Program allows COs to make </a:t>
            </a:r>
            <a:r>
              <a:rPr lang="en-US" b="1" i="1" dirty="0"/>
              <a:t>sole-source awards </a:t>
            </a:r>
            <a:r>
              <a:rPr lang="en-US" dirty="0"/>
              <a:t>to WOSBs (including EDWOSBs) under specific circumstances. Sole-source contracts are subject to thresholds—$6.5 million for manufacturing and $4 million for services.</a:t>
            </a:r>
          </a:p>
          <a:p>
            <a:pPr lvl="0" eaLnBrk="0" hangingPunct="0"/>
            <a:r>
              <a:rPr lang="en-US" dirty="0"/>
              <a:t>SBA implements and administers the WOSB Federal Contracting Program. SBA regulations provide the framework, with SBA procedures incorporated into the Federal Acquisition Regulation (FAR).</a:t>
            </a:r>
          </a:p>
          <a:p>
            <a:pPr lvl="0" eaLnBrk="0" hangingPunct="0"/>
            <a:r>
              <a:rPr lang="en-US" dirty="0"/>
              <a:t>Starting on July 15, 2020, SBA will implement Congress’ changes to the WOSB Federal Contracting Program, as put forth in the 2015 National Defense Authorization Act (NDAA), with new WOSB Federal Contracting Program regulations intended to enhance program oversight and effectiveness.</a:t>
            </a:r>
          </a:p>
        </p:txBody>
      </p:sp>
      <p:sp>
        <p:nvSpPr>
          <p:cNvPr id="4" name="Slide Number Placeholder 3"/>
          <p:cNvSpPr>
            <a:spLocks noGrp="1"/>
          </p:cNvSpPr>
          <p:nvPr>
            <p:ph type="sldNum" sz="quarter" idx="10"/>
          </p:nvPr>
        </p:nvSpPr>
        <p:spPr/>
        <p:txBody>
          <a:bodyPr/>
          <a:lstStyle/>
          <a:p>
            <a:fld id="{452140A9-11FD-AB46-B99D-C1331D8D84D1}" type="slidenum">
              <a:rPr lang="en-US" smtClean="0"/>
              <a:t>5</a:t>
            </a:fld>
            <a:endParaRPr lang="en-US" dirty="0"/>
          </a:p>
        </p:txBody>
      </p:sp>
    </p:spTree>
    <p:extLst>
      <p:ext uri="{BB962C8B-B14F-4D97-AF65-F5344CB8AC3E}">
        <p14:creationId xmlns:p14="http://schemas.microsoft.com/office/powerpoint/2010/main" val="40747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dirty="0"/>
              <a:t>The SBA is making it easier for qualified small businesses to participate in the WOSB Federal Contracting Program by improving the customer experience. At the same time, the SBA is strengthening oversight and maintaining the integrity of the certification process.</a:t>
            </a:r>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dirty="0"/>
              <a:t>The changes will make it easier and more efficient for COs to set aside contracts for, and make awards to, firms certified as WOSBs and EDWOSBs.</a:t>
            </a:r>
          </a:p>
          <a:p>
            <a:pPr>
              <a:buClr>
                <a:srgbClr val="CC0000"/>
              </a:buClr>
            </a:pPr>
            <a:r>
              <a:rPr lang="en-US" dirty="0"/>
              <a:t>These regulations state that as of October 15, 2020, businesses competing for WOSB Federal Contracting Program set-aside contracts will have to be certified either through:</a:t>
            </a:r>
          </a:p>
          <a:p>
            <a:pPr lvl="1">
              <a:buClr>
                <a:srgbClr val="CC0000"/>
              </a:buClr>
              <a:buFont typeface="Courier New" panose="02070309020205020404" pitchFamily="49" charset="0"/>
              <a:buChar char="o"/>
            </a:pPr>
            <a:r>
              <a:rPr lang="en-US" dirty="0"/>
              <a:t>SBA’s new, free online certification process; or</a:t>
            </a:r>
          </a:p>
          <a:p>
            <a:pPr lvl="1">
              <a:buClr>
                <a:srgbClr val="CC0000"/>
              </a:buClr>
              <a:buFont typeface="Courier New" panose="02070309020205020404" pitchFamily="49" charset="0"/>
              <a:buChar char="o"/>
            </a:pPr>
            <a:r>
              <a:rPr lang="en-US" dirty="0"/>
              <a:t>An approved Third-Party Certifier (TPC), at a cost.</a:t>
            </a:r>
          </a:p>
          <a:p>
            <a:pPr marL="171450" lvl="0" indent="-171450">
              <a:buClr>
                <a:srgbClr val="CC0000"/>
              </a:buClr>
              <a:buFont typeface="Wingdings" panose="05000000000000000000" pitchFamily="2" charset="2"/>
              <a:buChar char="Ø"/>
            </a:pPr>
            <a:r>
              <a:rPr lang="en-US" b="0" dirty="0"/>
              <a:t>Please note that the current self-certification process will remain available for firms until October 15, 2020, in certify.sba.gov. </a:t>
            </a: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6</a:t>
            </a:fld>
            <a:endParaRPr lang="en-US" dirty="0"/>
          </a:p>
        </p:txBody>
      </p:sp>
    </p:spTree>
    <p:extLst>
      <p:ext uri="{BB962C8B-B14F-4D97-AF65-F5344CB8AC3E}">
        <p14:creationId xmlns:p14="http://schemas.microsoft.com/office/powerpoint/2010/main" val="10234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0" lvl="0" indent="0">
              <a:buClr>
                <a:srgbClr val="CC0000"/>
              </a:buClr>
              <a:buFont typeface="Wingdings" panose="05000000000000000000" pitchFamily="2" charset="2"/>
              <a:buNone/>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7</a:t>
            </a:fld>
            <a:endParaRPr lang="en-US" dirty="0"/>
          </a:p>
        </p:txBody>
      </p:sp>
    </p:spTree>
    <p:extLst>
      <p:ext uri="{BB962C8B-B14F-4D97-AF65-F5344CB8AC3E}">
        <p14:creationId xmlns:p14="http://schemas.microsoft.com/office/powerpoint/2010/main" val="61113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lvl="0" indent="-171450">
              <a:buClr>
                <a:srgbClr val="CC0000"/>
              </a:buClr>
              <a:buFont typeface="Wingdings" panose="05000000000000000000" pitchFamily="2" charset="2"/>
              <a:buChar char="Ø"/>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8</a:t>
            </a:fld>
            <a:endParaRPr lang="en-US" dirty="0"/>
          </a:p>
        </p:txBody>
      </p:sp>
    </p:spTree>
    <p:extLst>
      <p:ext uri="{BB962C8B-B14F-4D97-AF65-F5344CB8AC3E}">
        <p14:creationId xmlns:p14="http://schemas.microsoft.com/office/powerpoint/2010/main" val="353782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a:buClr>
                <a:srgbClr val="CC0000"/>
              </a:buClr>
            </a:pPr>
            <a:r>
              <a:rPr lang="en-US" dirty="0"/>
              <a:t>WOSB Ready is SBA’s campaign to raise awareness of the upcoming changes to the WOSB Federal Contracting Program.</a:t>
            </a:r>
          </a:p>
          <a:p>
            <a:pPr>
              <a:buClr>
                <a:srgbClr val="CC0000"/>
              </a:buClr>
            </a:pPr>
            <a:r>
              <a:rPr lang="en-US" dirty="0"/>
              <a:t>SBA wants small business owners to consider if they are eligible and ready to compete in the federal marketplace.</a:t>
            </a:r>
          </a:p>
          <a:p>
            <a:pPr>
              <a:buClr>
                <a:srgbClr val="CC0000"/>
              </a:buClr>
            </a:pPr>
            <a:r>
              <a:rPr lang="en-US" dirty="0"/>
              <a:t>Outreach efforts:</a:t>
            </a:r>
          </a:p>
          <a:p>
            <a:pPr lvl="1">
              <a:buClr>
                <a:srgbClr val="002E6D"/>
              </a:buClr>
            </a:pPr>
            <a:r>
              <a:rPr lang="en-US" sz="1600" dirty="0"/>
              <a:t>We’ve partnered with Women Impacting Public Policy (WIPP) and American Express on initiatives like </a:t>
            </a:r>
            <a:r>
              <a:rPr lang="en-US" sz="1600" dirty="0" err="1"/>
              <a:t>ChallengeHER</a:t>
            </a:r>
            <a:r>
              <a:rPr lang="en-US" sz="1600" dirty="0"/>
              <a:t>, which boost contracting opportunities for WOSBs. This program is entering its 7</a:t>
            </a:r>
            <a:r>
              <a:rPr lang="en-US" sz="1600" baseline="30000" dirty="0"/>
              <a:t>th</a:t>
            </a:r>
            <a:r>
              <a:rPr lang="en-US" sz="1600" dirty="0"/>
              <a:t> year and has educated more than 22,000 women entrepreneurs.</a:t>
            </a:r>
          </a:p>
          <a:p>
            <a:pPr lvl="1">
              <a:buClr>
                <a:srgbClr val="002E6D"/>
              </a:buClr>
            </a:pPr>
            <a:r>
              <a:rPr lang="en-US" sz="1600" dirty="0"/>
              <a:t>We’ve hosted 70 events across the country for WOSBs and government officials.</a:t>
            </a:r>
          </a:p>
          <a:p>
            <a:pPr lvl="1">
              <a:buClr>
                <a:srgbClr val="002E6D"/>
              </a:buClr>
            </a:pPr>
            <a:r>
              <a:rPr lang="en-US" sz="1600" dirty="0"/>
              <a:t>We’ve worked on expanding partnerships with other stakeholders and SBA Resource Partners for FY20.</a:t>
            </a:r>
          </a:p>
          <a:p>
            <a:pPr lvl="1">
              <a:buClr>
                <a:srgbClr val="002E6D"/>
              </a:buClr>
            </a:pPr>
            <a:r>
              <a:rPr lang="en-US" sz="1600" dirty="0"/>
              <a:t>We’re sharing updates on SBA’s LinkedIn, Facebook, and Twitter pages.</a:t>
            </a:r>
          </a:p>
          <a:p>
            <a:pPr lvl="1">
              <a:buClr>
                <a:srgbClr val="002E6D"/>
              </a:buClr>
            </a:pPr>
            <a:r>
              <a:rPr lang="en-US" sz="1600" dirty="0"/>
              <a:t>We are conducting informational webinars.</a:t>
            </a:r>
          </a:p>
        </p:txBody>
      </p:sp>
      <p:sp>
        <p:nvSpPr>
          <p:cNvPr id="4" name="Slide Number Placeholder 3"/>
          <p:cNvSpPr>
            <a:spLocks noGrp="1"/>
          </p:cNvSpPr>
          <p:nvPr>
            <p:ph type="sldNum" sz="quarter" idx="5"/>
          </p:nvPr>
        </p:nvSpPr>
        <p:spPr/>
        <p:txBody>
          <a:bodyPr/>
          <a:lstStyle/>
          <a:p>
            <a:fld id="{452140A9-11FD-AB46-B99D-C1331D8D84D1}" type="slidenum">
              <a:rPr lang="en-US" smtClean="0"/>
              <a:pPr/>
              <a:t>9</a:t>
            </a:fld>
            <a:endParaRPr lang="en-US" dirty="0"/>
          </a:p>
        </p:txBody>
      </p:sp>
    </p:spTree>
    <p:extLst>
      <p:ext uri="{BB962C8B-B14F-4D97-AF65-F5344CB8AC3E}">
        <p14:creationId xmlns:p14="http://schemas.microsoft.com/office/powerpoint/2010/main" val="165907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b="1" dirty="0">
                <a:solidFill>
                  <a:srgbClr val="C00000"/>
                </a:solidFill>
              </a:rPr>
              <a:t>Presenter tip: Depending on the audience, provide some information on when this may be an appropriate certification.</a:t>
            </a:r>
            <a:endParaRPr lang="en-US" sz="1200" dirty="0">
              <a:solidFill>
                <a:srgbClr val="C00000"/>
              </a:solidFill>
            </a:endParaRP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Must be a small business concern for the primary NAICS code or contract (not all NAICS codes are authorized for use under the WOSB Federal Contracting Program). </a:t>
            </a: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Must be at least 51% owned and controlled by one or more women who are U.S. citizens. The 51% ownership must be direct and unconditional.</a:t>
            </a:r>
            <a:endParaRPr lang="en-US" sz="1200" dirty="0"/>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There is no minimum amount of time for the business to have been operational. </a:t>
            </a:r>
            <a:endParaRPr lang="en-US" sz="1150" dirty="0"/>
          </a:p>
          <a:p>
            <a:pPr lvl="0" eaLnBrk="0" hangingPunct="0"/>
            <a:r>
              <a:rPr lang="en-US" dirty="0"/>
              <a:t>A woman must manage daily business operations. This means:</a:t>
            </a:r>
            <a:endParaRPr lang="en-US" sz="1200" dirty="0"/>
          </a:p>
          <a:p>
            <a:pPr marL="628650" marR="0" lvl="1" indent="-171450" algn="l" defTabSz="914400" rtl="0" eaLnBrk="0" fontAlgn="auto" latinLnBrk="0" hangingPunct="0">
              <a:lnSpc>
                <a:spcPct val="108000"/>
              </a:lnSpc>
              <a:spcBef>
                <a:spcPts val="0"/>
              </a:spcBef>
              <a:spcAft>
                <a:spcPts val="0"/>
              </a:spcAft>
              <a:buClrTx/>
              <a:buSzTx/>
              <a:buFont typeface="Courier New" panose="02070309020205020404" pitchFamily="49" charset="0"/>
              <a:buChar char="o"/>
              <a:tabLst/>
              <a:defRPr/>
            </a:pPr>
            <a:r>
              <a:rPr lang="en-US" dirty="0"/>
              <a:t>A woman must hold the highest officer position within the business; </a:t>
            </a:r>
            <a:endParaRPr lang="en-US" sz="1050" dirty="0"/>
          </a:p>
          <a:p>
            <a:pPr lvl="1" eaLnBrk="0" hangingPunct="0"/>
            <a:r>
              <a:rPr lang="en-US" dirty="0"/>
              <a:t>The woman must work at the business full-time during normal working hours;</a:t>
            </a:r>
            <a:endParaRPr lang="en-US" sz="1100" dirty="0"/>
          </a:p>
          <a:p>
            <a:pPr lvl="1" eaLnBrk="0" hangingPunct="0"/>
            <a:r>
              <a:rPr lang="en-US" dirty="0"/>
              <a:t>The woman must have managerial experience required to run the business; and</a:t>
            </a:r>
            <a:endParaRPr lang="en-US" sz="1100" dirty="0"/>
          </a:p>
          <a:p>
            <a:pPr lvl="1" eaLnBrk="0" hangingPunct="0"/>
            <a:r>
              <a:rPr lang="en-US" dirty="0"/>
              <a:t>Women must make long-term decisions for the business. </a:t>
            </a:r>
            <a:endParaRPr lang="en-US" sz="1100" dirty="0"/>
          </a:p>
        </p:txBody>
      </p:sp>
      <p:sp>
        <p:nvSpPr>
          <p:cNvPr id="4" name="Slide Number Placeholder 3"/>
          <p:cNvSpPr>
            <a:spLocks noGrp="1"/>
          </p:cNvSpPr>
          <p:nvPr>
            <p:ph type="sldNum" sz="quarter" idx="10"/>
          </p:nvPr>
        </p:nvSpPr>
        <p:spPr/>
        <p:txBody>
          <a:bodyPr/>
          <a:lstStyle/>
          <a:p>
            <a:fld id="{452140A9-11FD-AB46-B99D-C1331D8D84D1}" type="slidenum">
              <a:rPr lang="en-US" smtClean="0"/>
              <a:t>10</a:t>
            </a:fld>
            <a:endParaRPr lang="en-US" dirty="0"/>
          </a:p>
        </p:txBody>
      </p:sp>
    </p:spTree>
    <p:extLst>
      <p:ext uri="{BB962C8B-B14F-4D97-AF65-F5344CB8AC3E}">
        <p14:creationId xmlns:p14="http://schemas.microsoft.com/office/powerpoint/2010/main" val="3245463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BA Logo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 name="Picture 1"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895312" y="1606513"/>
            <a:ext cx="3353375" cy="3644973"/>
          </a:xfrm>
          <a:prstGeom prst="rect">
            <a:avLst/>
          </a:prstGeom>
        </p:spPr>
      </p:pic>
    </p:spTree>
    <p:extLst>
      <p:ext uri="{BB962C8B-B14F-4D97-AF65-F5344CB8AC3E}">
        <p14:creationId xmlns:p14="http://schemas.microsoft.com/office/powerpoint/2010/main" val="98365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7026"/>
            <a:ext cx="7886700" cy="762528"/>
          </a:xfrm>
        </p:spPr>
        <p:txBody>
          <a:bodyPr/>
          <a:lstStyle>
            <a:lvl1pPr>
              <a:defRPr>
                <a:solidFill>
                  <a:srgbClr val="002E6D"/>
                </a:solidFill>
              </a:defRPr>
            </a:lvl1pPr>
          </a:lstStyle>
          <a:p>
            <a:r>
              <a:rPr lang="en-US" dirty="0"/>
              <a:t>Click to edit Master title style</a:t>
            </a:r>
          </a:p>
        </p:txBody>
      </p:sp>
      <p:sp>
        <p:nvSpPr>
          <p:cNvPr id="3" name="Content Placeholder 2"/>
          <p:cNvSpPr>
            <a:spLocks noGrp="1"/>
          </p:cNvSpPr>
          <p:nvPr>
            <p:ph sz="half" idx="1"/>
          </p:nvPr>
        </p:nvSpPr>
        <p:spPr>
          <a:xfrm>
            <a:off x="628650" y="1568824"/>
            <a:ext cx="3886200" cy="46081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68824"/>
            <a:ext cx="3886200" cy="46081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46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73996"/>
            <a:ext cx="7886700" cy="1161770"/>
          </a:xfrm>
        </p:spPr>
        <p:txBody>
          <a:bodyPr/>
          <a:lstStyle>
            <a:lvl1pPr>
              <a:defRPr>
                <a:solidFill>
                  <a:srgbClr val="002E6D"/>
                </a:solidFill>
              </a:defRPr>
            </a:lvl1pPr>
          </a:lstStyle>
          <a:p>
            <a:r>
              <a:rPr lang="en-US" dirty="0"/>
              <a:t>Click to edit Master title style</a:t>
            </a:r>
          </a:p>
        </p:txBody>
      </p:sp>
      <p:sp>
        <p:nvSpPr>
          <p:cNvPr id="3" name="Text Placeholder 2"/>
          <p:cNvSpPr>
            <a:spLocks noGrp="1"/>
          </p:cNvSpPr>
          <p:nvPr>
            <p:ph type="body" idx="1"/>
          </p:nvPr>
        </p:nvSpPr>
        <p:spPr>
          <a:xfrm>
            <a:off x="629842" y="1681163"/>
            <a:ext cx="3868340" cy="586908"/>
          </a:xfrm>
        </p:spPr>
        <p:txBody>
          <a:bodyPr anchor="b">
            <a:normAutofit/>
          </a:bodyPr>
          <a:lstStyle>
            <a:lvl1pPr marL="0" indent="0">
              <a:buNone/>
              <a:defRPr sz="2100" b="1">
                <a:solidFill>
                  <a:srgbClr val="969696"/>
                </a:solidFill>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586908"/>
          </a:xfrm>
        </p:spPr>
        <p:txBody>
          <a:bodyPr anchor="b">
            <a:normAutofit/>
          </a:bodyPr>
          <a:lstStyle>
            <a:lvl1pPr marL="0" indent="0">
              <a:buNone/>
              <a:defRPr sz="2100" b="1">
                <a:solidFill>
                  <a:srgbClr val="969696"/>
                </a:solidFill>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5334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E6D"/>
                </a:solidFill>
              </a:defRPr>
            </a:lvl1pPr>
          </a:lstStyle>
          <a:p>
            <a:r>
              <a:rPr lang="en-US" dirty="0"/>
              <a:t>Click to edit Master title style</a:t>
            </a:r>
          </a:p>
        </p:txBody>
      </p:sp>
    </p:spTree>
    <p:extLst>
      <p:ext uri="{BB962C8B-B14F-4D97-AF65-F5344CB8AC3E}">
        <p14:creationId xmlns:p14="http://schemas.microsoft.com/office/powerpoint/2010/main" val="13724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9100" y="6194307"/>
            <a:ext cx="1767635" cy="365125"/>
          </a:xfrm>
          <a:prstGeom prst="rect">
            <a:avLst/>
          </a:prstGeom>
        </p:spPr>
        <p:txBody>
          <a:bodyPr/>
          <a:lstStyle/>
          <a:p>
            <a:fld id="{4692FA99-F507-8E4B-ABBC-A3B8BC89266F}" type="datetime4">
              <a:rPr lang="en-US" smtClean="0"/>
              <a:t>June 8, 2020</a:t>
            </a:fld>
            <a:endParaRPr lang="en-US" dirty="0"/>
          </a:p>
        </p:txBody>
      </p:sp>
      <p:sp>
        <p:nvSpPr>
          <p:cNvPr id="3" name="Footer Placeholder 2"/>
          <p:cNvSpPr>
            <a:spLocks noGrp="1"/>
          </p:cNvSpPr>
          <p:nvPr>
            <p:ph type="ftr" sz="quarter" idx="11"/>
          </p:nvPr>
        </p:nvSpPr>
        <p:spPr>
          <a:xfrm>
            <a:off x="3028950" y="6194307"/>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796510" y="6194307"/>
            <a:ext cx="2057400" cy="365125"/>
          </a:xfrm>
          <a:prstGeom prst="rect">
            <a:avLst/>
          </a:prstGeom>
        </p:spPr>
        <p:txBody>
          <a:bodyPr/>
          <a:lstStyle/>
          <a:p>
            <a:fld id="{B1AB44B9-F1EC-4F4B-88D4-413245C9CD3E}" type="slidenum">
              <a:rPr lang="en-US" smtClean="0"/>
              <a:t>‹#›</a:t>
            </a:fld>
            <a:endParaRPr lang="en-US" dirty="0"/>
          </a:p>
        </p:txBody>
      </p:sp>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Picture Placeholder 7"/>
          <p:cNvSpPr>
            <a:spLocks noGrp="1"/>
          </p:cNvSpPr>
          <p:nvPr>
            <p:ph type="pic" sz="quarter" idx="13"/>
          </p:nvPr>
        </p:nvSpPr>
        <p:spPr>
          <a:xfrm>
            <a:off x="0" y="0"/>
            <a:ext cx="9144000" cy="6858000"/>
          </a:xfrm>
        </p:spPr>
        <p:txBody>
          <a:bodyPr/>
          <a:lstStyle/>
          <a:p>
            <a:r>
              <a:rPr lang="en-US" dirty="0"/>
              <a:t>Click icon to add picture</a:t>
            </a:r>
          </a:p>
        </p:txBody>
      </p:sp>
    </p:spTree>
    <p:extLst>
      <p:ext uri="{BB962C8B-B14F-4D97-AF65-F5344CB8AC3E}">
        <p14:creationId xmlns:p14="http://schemas.microsoft.com/office/powerpoint/2010/main" val="344943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32"/>
            <a:ext cx="2949178" cy="1224275"/>
          </a:xfrm>
        </p:spPr>
        <p:txBody>
          <a:bodyPr anchor="t">
            <a:normAutofit/>
          </a:bodyPr>
          <a:lstStyle>
            <a:lvl1pPr algn="l">
              <a:defRPr sz="2700">
                <a:solidFill>
                  <a:srgbClr val="002E6D"/>
                </a:solidFill>
              </a:defRPr>
            </a:lvl1pPr>
          </a:lstStyle>
          <a:p>
            <a:r>
              <a:rPr lang="en-US" dirty="0"/>
              <a:t>Click to edit Master title style</a:t>
            </a:r>
          </a:p>
        </p:txBody>
      </p:sp>
      <p:sp>
        <p:nvSpPr>
          <p:cNvPr id="3" name="Content Placeholder 2"/>
          <p:cNvSpPr>
            <a:spLocks noGrp="1"/>
          </p:cNvSpPr>
          <p:nvPr>
            <p:ph idx="1"/>
          </p:nvPr>
        </p:nvSpPr>
        <p:spPr>
          <a:xfrm>
            <a:off x="3887391" y="987432"/>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1700"/>
            <a:ext cx="2949178" cy="3657288"/>
          </a:xfrm>
        </p:spPr>
        <p:txBody>
          <a:bodyPr/>
          <a:lstStyle>
            <a:lvl1pPr marL="0" indent="0">
              <a:buNone/>
              <a:defRPr sz="1200" b="1">
                <a:solidFill>
                  <a:srgbClr val="969696"/>
                </a:solidFill>
              </a:defRPr>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dirty="0"/>
              <a:t>Edit Master text styles</a:t>
            </a:r>
          </a:p>
        </p:txBody>
      </p:sp>
    </p:spTree>
    <p:extLst>
      <p:ext uri="{BB962C8B-B14F-4D97-AF65-F5344CB8AC3E}">
        <p14:creationId xmlns:p14="http://schemas.microsoft.com/office/powerpoint/2010/main" val="1399831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87432"/>
            <a:ext cx="4629150" cy="4873625"/>
          </a:xfr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r>
              <a:rPr lang="en-US" dirty="0"/>
              <a:t>Click icon to add picture</a:t>
            </a:r>
          </a:p>
        </p:txBody>
      </p:sp>
      <p:sp>
        <p:nvSpPr>
          <p:cNvPr id="8" name="Title 1"/>
          <p:cNvSpPr>
            <a:spLocks noGrp="1"/>
          </p:cNvSpPr>
          <p:nvPr>
            <p:ph type="title"/>
          </p:nvPr>
        </p:nvSpPr>
        <p:spPr>
          <a:xfrm>
            <a:off x="629841" y="987432"/>
            <a:ext cx="2949178" cy="1224275"/>
          </a:xfrm>
        </p:spPr>
        <p:txBody>
          <a:bodyPr anchor="t">
            <a:normAutofit/>
          </a:bodyPr>
          <a:lstStyle>
            <a:lvl1pPr algn="l">
              <a:defRPr sz="2700">
                <a:solidFill>
                  <a:srgbClr val="002E6D"/>
                </a:solidFill>
              </a:defRPr>
            </a:lvl1pPr>
          </a:lstStyle>
          <a:p>
            <a:r>
              <a:rPr lang="en-US" dirty="0"/>
              <a:t>Click to edit Master title style</a:t>
            </a:r>
          </a:p>
        </p:txBody>
      </p:sp>
      <p:sp>
        <p:nvSpPr>
          <p:cNvPr id="9" name="Text Placeholder 3"/>
          <p:cNvSpPr>
            <a:spLocks noGrp="1"/>
          </p:cNvSpPr>
          <p:nvPr>
            <p:ph type="body" sz="half" idx="2"/>
          </p:nvPr>
        </p:nvSpPr>
        <p:spPr>
          <a:xfrm>
            <a:off x="629841" y="2211700"/>
            <a:ext cx="2949178" cy="3657288"/>
          </a:xfrm>
        </p:spPr>
        <p:txBody>
          <a:bodyPr/>
          <a:lstStyle>
            <a:lvl1pPr marL="0" indent="0">
              <a:buNone/>
              <a:defRPr sz="1200" b="1">
                <a:solidFill>
                  <a:srgbClr val="969696"/>
                </a:solidFill>
              </a:defRPr>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dirty="0"/>
              <a:t>Edit Master text styles</a:t>
            </a:r>
          </a:p>
        </p:txBody>
      </p:sp>
    </p:spTree>
    <p:extLst>
      <p:ext uri="{BB962C8B-B14F-4D97-AF65-F5344CB8AC3E}">
        <p14:creationId xmlns:p14="http://schemas.microsoft.com/office/powerpoint/2010/main" val="127700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Main Title+ SubTitle+Numb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752600" y="895063"/>
            <a:ext cx="5638800" cy="353524"/>
          </a:xfrm>
          <a:prstGeom prst="rect">
            <a:avLst/>
          </a:prstGeom>
        </p:spPr>
        <p:txBody>
          <a:bodyPr wrap="none" lIns="0" tIns="0" rIns="0" bIns="0" anchor="ctr">
            <a:noAutofit/>
          </a:bodyPr>
          <a:lstStyle>
            <a:lvl1pPr algn="ctr">
              <a:defRPr sz="2400" b="1" baseline="0">
                <a:solidFill>
                  <a:srgbClr val="002E6D"/>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247054"/>
            <a:ext cx="4114800" cy="200746"/>
          </a:xfrm>
          <a:prstGeom prst="rect">
            <a:avLst/>
          </a:prstGeom>
        </p:spPr>
        <p:txBody>
          <a:bodyPr wrap="none" lIns="0" tIns="0" rIns="0" bIns="0" anchor="ctr">
            <a:noAutofit/>
          </a:bodyPr>
          <a:lstStyle>
            <a:lvl1pPr marL="0" indent="0" algn="ctr">
              <a:buNone/>
              <a:defRPr sz="1200" b="1" baseline="0">
                <a:solidFill>
                  <a:srgbClr val="96969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302722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C84C1D5-B27E-434B-A0AD-38CB661C5EAC}" type="datetimeFigureOut">
              <a:rPr lang="en-US" smtClean="0"/>
              <a:t>6/8/2020</a:t>
            </a:fld>
            <a:endParaRPr lang="en-US" dirty="0"/>
          </a:p>
        </p:txBody>
      </p:sp>
      <p:sp>
        <p:nvSpPr>
          <p:cNvPr id="10" name="Title Placeholder 1">
            <a:extLst>
              <a:ext uri="{FF2B5EF4-FFF2-40B4-BE49-F238E27FC236}">
                <a16:creationId xmlns="" xmlns:a16="http://schemas.microsoft.com/office/drawing/2014/main" id="{F89A6772-5C28-47E0-8D70-38248A14521E}"/>
              </a:ext>
            </a:extLst>
          </p:cNvPr>
          <p:cNvSpPr>
            <a:spLocks noGrp="1"/>
          </p:cNvSpPr>
          <p:nvPr>
            <p:ph type="title"/>
          </p:nvPr>
        </p:nvSpPr>
        <p:spPr>
          <a:xfrm>
            <a:off x="628650" y="367025"/>
            <a:ext cx="7886700" cy="699775"/>
          </a:xfrm>
          <a:prstGeom prst="rect">
            <a:avLst/>
          </a:prstGeom>
        </p:spPr>
        <p:txBody>
          <a:bodyPr vert="horz" lIns="91440" tIns="45720" rIns="91440" bIns="45720" rtlCol="0" anchor="t">
            <a:normAutofit/>
          </a:bodyPr>
          <a:lstStyle>
            <a:lvl1pPr>
              <a:defRPr sz="2700" b="1">
                <a:solidFill>
                  <a:srgbClr val="002E6D"/>
                </a:solidFill>
                <a:latin typeface="Source Sans Pro"/>
              </a:defRPr>
            </a:lvl1pPr>
          </a:lstStyle>
          <a:p>
            <a:r>
              <a:rPr lang="en-US" dirty="0"/>
              <a:t>Click to edit Master title style</a:t>
            </a:r>
          </a:p>
        </p:txBody>
      </p:sp>
      <p:sp>
        <p:nvSpPr>
          <p:cNvPr id="8" name="Slide Number Placeholder 6">
            <a:extLst>
              <a:ext uri="{FF2B5EF4-FFF2-40B4-BE49-F238E27FC236}">
                <a16:creationId xmlns="" xmlns:a16="http://schemas.microsoft.com/office/drawing/2014/main" id="{5626B52B-EB11-46CF-B069-FA901174D74B}"/>
              </a:ext>
            </a:extLst>
          </p:cNvPr>
          <p:cNvSpPr>
            <a:spLocks noGrp="1"/>
          </p:cNvSpPr>
          <p:nvPr>
            <p:ph type="sldNum" sz="quarter" idx="12"/>
          </p:nvPr>
        </p:nvSpPr>
        <p:spPr>
          <a:xfrm>
            <a:off x="6796510" y="6194307"/>
            <a:ext cx="2057400" cy="365125"/>
          </a:xfrm>
          <a:prstGeom prst="rect">
            <a:avLst/>
          </a:prstGeom>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421166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line)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360614"/>
            <a:ext cx="6858000" cy="2387600"/>
          </a:xfrm>
        </p:spPr>
        <p:txBody>
          <a:bodyPr anchor="b">
            <a:normAutofit/>
          </a:bodyPr>
          <a:lstStyle>
            <a:lvl1pPr algn="ctr">
              <a:lnSpc>
                <a:spcPct val="75000"/>
              </a:lnSpc>
              <a:defRPr sz="6000" spc="-225">
                <a:solidFill>
                  <a:schemeClr val="bg1"/>
                </a:solidFill>
              </a:defRPr>
            </a:lvl1pPr>
          </a:lstStyle>
          <a:p>
            <a:r>
              <a:rPr lang="en-US" dirty="0"/>
              <a:t>Click to edit Master title </a:t>
            </a:r>
            <a:r>
              <a:rPr lang="en-US"/>
              <a:t>style (1 line)</a:t>
            </a:r>
            <a:endParaRPr lang="en-US" dirty="0"/>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endParaRPr lang="en-US" dirty="0"/>
          </a:p>
        </p:txBody>
      </p:sp>
      <p:sp>
        <p:nvSpPr>
          <p:cNvPr id="8" name="Text Placeholder 7"/>
          <p:cNvSpPr>
            <a:spLocks noGrp="1"/>
          </p:cNvSpPr>
          <p:nvPr>
            <p:ph type="body" sz="quarter" idx="10" hasCustomPrompt="1"/>
          </p:nvPr>
        </p:nvSpPr>
        <p:spPr>
          <a:xfrm>
            <a:off x="1143000" y="3748095"/>
            <a:ext cx="6858000" cy="1646237"/>
          </a:xfrm>
        </p:spPr>
        <p:txBody>
          <a:bodyPr>
            <a:noAutofit/>
          </a:bodyPr>
          <a:lstStyle>
            <a:lvl1pPr marL="0" indent="0" algn="ctr">
              <a:buNone/>
              <a:defRPr sz="2400" b="1">
                <a:solidFill>
                  <a:schemeClr val="bg1">
                    <a:lumMod val="65000"/>
                  </a:schemeClr>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dirty="0"/>
              <a:t>Click to edit Master subtitle styles</a:t>
            </a:r>
          </a:p>
        </p:txBody>
      </p:sp>
      <p:pic>
        <p:nvPicPr>
          <p:cNvPr id="4" name="Picture 3"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338" y="692797"/>
            <a:ext cx="2409324" cy="6617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lines)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939655"/>
            <a:ext cx="6858000" cy="2387600"/>
          </a:xfrm>
        </p:spPr>
        <p:txBody>
          <a:bodyPr anchor="b">
            <a:normAutofit/>
          </a:bodyPr>
          <a:lstStyle>
            <a:lvl1pPr algn="ctr">
              <a:lnSpc>
                <a:spcPct val="75000"/>
              </a:lnSpc>
              <a:defRPr sz="6000" spc="-225">
                <a:solidFill>
                  <a:schemeClr val="bg1"/>
                </a:solidFill>
              </a:defRPr>
            </a:lvl1pPr>
          </a:lstStyle>
          <a:p>
            <a:r>
              <a:rPr lang="en-US" dirty="0"/>
              <a:t>Click to edit Master title style (2 lines)</a:t>
            </a:r>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endParaRPr lang="en-US" dirty="0"/>
          </a:p>
        </p:txBody>
      </p:sp>
      <p:sp>
        <p:nvSpPr>
          <p:cNvPr id="8" name="Text Placeholder 7"/>
          <p:cNvSpPr>
            <a:spLocks noGrp="1"/>
          </p:cNvSpPr>
          <p:nvPr>
            <p:ph type="body" sz="quarter" idx="10" hasCustomPrompt="1"/>
          </p:nvPr>
        </p:nvSpPr>
        <p:spPr>
          <a:xfrm>
            <a:off x="1143000" y="4327262"/>
            <a:ext cx="6858000" cy="1646237"/>
          </a:xfrm>
        </p:spPr>
        <p:txBody>
          <a:bodyPr>
            <a:noAutofit/>
          </a:bodyPr>
          <a:lstStyle>
            <a:lvl1pPr marL="0" indent="0" algn="ctr">
              <a:buNone/>
              <a:defRPr sz="2400" b="1">
                <a:solidFill>
                  <a:schemeClr val="bg1">
                    <a:lumMod val="65000"/>
                  </a:schemeClr>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dirty="0"/>
              <a:t>Click to edit Master subtitle styles</a:t>
            </a:r>
          </a:p>
        </p:txBody>
      </p:sp>
      <p:pic>
        <p:nvPicPr>
          <p:cNvPr id="9" name="Picture 8"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338" y="692797"/>
            <a:ext cx="2409324" cy="661760"/>
          </a:xfrm>
          <a:prstGeom prst="rect">
            <a:avLst/>
          </a:prstGeom>
        </p:spPr>
      </p:pic>
    </p:spTree>
    <p:extLst>
      <p:ext uri="{BB962C8B-B14F-4D97-AF65-F5344CB8AC3E}">
        <p14:creationId xmlns:p14="http://schemas.microsoft.com/office/powerpoint/2010/main" val="31118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1 line)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360614"/>
            <a:ext cx="6858000" cy="2387600"/>
          </a:xfrm>
        </p:spPr>
        <p:txBody>
          <a:bodyPr anchor="b">
            <a:normAutofit/>
          </a:bodyPr>
          <a:lstStyle>
            <a:lvl1pPr algn="ctr">
              <a:lnSpc>
                <a:spcPct val="75000"/>
              </a:lnSpc>
              <a:defRPr sz="5400" spc="-225">
                <a:solidFill>
                  <a:srgbClr val="002E6D"/>
                </a:solidFill>
                <a:latin typeface="Source Sans Pro Semibold" panose="020B0603030403020204" pitchFamily="34" charset="0"/>
              </a:defRPr>
            </a:lvl1pPr>
          </a:lstStyle>
          <a:p>
            <a:r>
              <a:rPr lang="en-US" dirty="0"/>
              <a:t>Click to edit Master title style (1 line)</a:t>
            </a:r>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rgbClr val="002E6D"/>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
        <p:nvSpPr>
          <p:cNvPr id="9" name="Text Placeholder 7"/>
          <p:cNvSpPr>
            <a:spLocks noGrp="1"/>
          </p:cNvSpPr>
          <p:nvPr>
            <p:ph type="body" sz="quarter" idx="10" hasCustomPrompt="1"/>
          </p:nvPr>
        </p:nvSpPr>
        <p:spPr>
          <a:xfrm>
            <a:off x="1143000" y="3748095"/>
            <a:ext cx="6858000" cy="1646237"/>
          </a:xfrm>
        </p:spPr>
        <p:txBody>
          <a:bodyPr>
            <a:noAutofit/>
          </a:bodyPr>
          <a:lstStyle>
            <a:lvl1pPr marL="0" indent="0" algn="ctr">
              <a:buNone/>
              <a:defRPr sz="2400" b="1">
                <a:solidFill>
                  <a:srgbClr val="969696"/>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dirty="0"/>
              <a:t>Click to edit Master subtitle styles</a:t>
            </a:r>
          </a:p>
        </p:txBody>
      </p:sp>
      <p:pic>
        <p:nvPicPr>
          <p:cNvPr id="4" name="Picture 3"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8048" y="699244"/>
            <a:ext cx="2407901" cy="66137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939655"/>
            <a:ext cx="6858000" cy="2387600"/>
          </a:xfrm>
        </p:spPr>
        <p:txBody>
          <a:bodyPr anchor="b">
            <a:normAutofit/>
          </a:bodyPr>
          <a:lstStyle>
            <a:lvl1pPr algn="ctr">
              <a:lnSpc>
                <a:spcPct val="75000"/>
              </a:lnSpc>
              <a:defRPr sz="5400" spc="-225">
                <a:solidFill>
                  <a:srgbClr val="003F80"/>
                </a:solidFill>
                <a:latin typeface="Source Sans Pro Semibold" panose="020B0603030403020204" pitchFamily="34" charset="0"/>
              </a:defRPr>
            </a:lvl1pPr>
          </a:lstStyle>
          <a:p>
            <a:r>
              <a:rPr lang="en-US" dirty="0"/>
              <a:t>Click to edit Master title style (2 lines)</a:t>
            </a:r>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rgbClr val="002E6D"/>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
        <p:nvSpPr>
          <p:cNvPr id="9" name="Text Placeholder 7"/>
          <p:cNvSpPr>
            <a:spLocks noGrp="1"/>
          </p:cNvSpPr>
          <p:nvPr>
            <p:ph type="body" sz="quarter" idx="10" hasCustomPrompt="1"/>
          </p:nvPr>
        </p:nvSpPr>
        <p:spPr>
          <a:xfrm>
            <a:off x="1143000" y="4327262"/>
            <a:ext cx="6858000" cy="1646237"/>
          </a:xfrm>
        </p:spPr>
        <p:txBody>
          <a:bodyPr>
            <a:noAutofit/>
          </a:bodyPr>
          <a:lstStyle>
            <a:lvl1pPr marL="0" indent="0" algn="ctr">
              <a:buNone/>
              <a:defRPr sz="2400" b="1">
                <a:solidFill>
                  <a:srgbClr val="969696"/>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dirty="0"/>
              <a:t>Click to edit Master subtitle styles</a:t>
            </a:r>
          </a:p>
        </p:txBody>
      </p:sp>
      <p:pic>
        <p:nvPicPr>
          <p:cNvPr id="10" name="Picture 9"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8048" y="699244"/>
            <a:ext cx="2407901" cy="66137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7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2235200"/>
            <a:ext cx="6858000" cy="2387600"/>
          </a:xfrm>
        </p:spPr>
        <p:txBody>
          <a:bodyPr anchor="ctr"/>
          <a:lstStyle>
            <a:lvl1pPr algn="ctr">
              <a:lnSpc>
                <a:spcPts val="4500"/>
              </a:lnSpc>
              <a:defRPr sz="4500">
                <a:solidFill>
                  <a:schemeClr val="bg1"/>
                </a:solidFill>
              </a:defRPr>
            </a:lvl1pPr>
          </a:lstStyle>
          <a:p>
            <a:r>
              <a:rPr lang="en-US" dirty="0"/>
              <a:t>Click to edit Master </a:t>
            </a:r>
            <a:br>
              <a:rPr lang="en-US" dirty="0"/>
            </a:br>
            <a:r>
              <a:rPr lang="en-US" dirty="0"/>
              <a:t>chapter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Chapter Slide">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122363"/>
            <a:ext cx="6858000" cy="2387600"/>
          </a:xfrm>
        </p:spPr>
        <p:txBody>
          <a:bodyPr anchor="b"/>
          <a:lstStyle>
            <a:lvl1pPr algn="ctr">
              <a:lnSpc>
                <a:spcPts val="4500"/>
              </a:lnSpc>
              <a:defRPr sz="4500">
                <a:solidFill>
                  <a:srgbClr val="007DBC"/>
                </a:solidFill>
              </a:defRPr>
            </a:lvl1pPr>
          </a:lstStyle>
          <a:p>
            <a:r>
              <a:rPr lang="en-US" dirty="0"/>
              <a:t>Click to edit Master </a:t>
            </a:r>
            <a:br>
              <a:rPr lang="en-US" dirty="0"/>
            </a:br>
            <a:r>
              <a:rPr lang="en-US" dirty="0"/>
              <a:t>chapter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b="1">
                <a:solidFill>
                  <a:srgbClr val="969696"/>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hapter Slide Al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9597" y="1268765"/>
            <a:ext cx="6944810" cy="2237228"/>
          </a:xfrm>
        </p:spPr>
        <p:txBody>
          <a:bodyPr anchor="b"/>
          <a:lstStyle>
            <a:lvl1pPr>
              <a:lnSpc>
                <a:spcPts val="4500"/>
              </a:lnSpc>
              <a:defRPr sz="4500"/>
            </a:lvl1pPr>
          </a:lstStyle>
          <a:p>
            <a:r>
              <a:rPr lang="en-US" dirty="0"/>
              <a:t>Click to edit Master </a:t>
            </a:r>
            <a:br>
              <a:rPr lang="en-US" dirty="0"/>
            </a:br>
            <a:r>
              <a:rPr lang="en-US" dirty="0"/>
              <a:t>chapter style</a:t>
            </a:r>
          </a:p>
        </p:txBody>
      </p:sp>
      <p:sp>
        <p:nvSpPr>
          <p:cNvPr id="3" name="Text Placeholder 2"/>
          <p:cNvSpPr>
            <a:spLocks noGrp="1"/>
          </p:cNvSpPr>
          <p:nvPr>
            <p:ph type="body" idx="1" hasCustomPrompt="1"/>
          </p:nvPr>
        </p:nvSpPr>
        <p:spPr>
          <a:xfrm>
            <a:off x="1103254" y="3613579"/>
            <a:ext cx="6944810" cy="1500187"/>
          </a:xfrm>
        </p:spPr>
        <p:txBody>
          <a:bodyPr/>
          <a:lstStyle>
            <a:lvl1pPr marL="0" indent="0" algn="ctr">
              <a:buNone/>
              <a:defRPr sz="1800" b="1">
                <a:solidFill>
                  <a:schemeClr val="tx1">
                    <a:tint val="75000"/>
                  </a:schemeClr>
                </a:solidFill>
              </a:defRPr>
            </a:lvl1pPr>
            <a:lvl2pPr marL="342875" indent="0">
              <a:buNone/>
              <a:defRPr sz="1500">
                <a:solidFill>
                  <a:schemeClr val="tx1">
                    <a:tint val="75000"/>
                  </a:schemeClr>
                </a:solidFill>
              </a:defRPr>
            </a:lvl2pPr>
            <a:lvl3pPr marL="685749" indent="0">
              <a:buNone/>
              <a:defRPr sz="135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dirty="0"/>
              <a:t>Click to edit Master subtitle style</a:t>
            </a:r>
          </a:p>
        </p:txBody>
      </p:sp>
    </p:spTree>
    <p:extLst>
      <p:ext uri="{BB962C8B-B14F-4D97-AF65-F5344CB8AC3E}">
        <p14:creationId xmlns:p14="http://schemas.microsoft.com/office/powerpoint/2010/main" val="64786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8608"/>
            <a:ext cx="7886700" cy="598904"/>
          </a:xfrm>
        </p:spPr>
        <p:txBody>
          <a:bodyPr/>
          <a:lstStyle>
            <a:lvl1pPr>
              <a:defRPr>
                <a:solidFill>
                  <a:srgbClr val="002E6D"/>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ubtitle 2"/>
          <p:cNvSpPr>
            <a:spLocks noGrp="1"/>
          </p:cNvSpPr>
          <p:nvPr>
            <p:ph type="subTitle" idx="13"/>
          </p:nvPr>
        </p:nvSpPr>
        <p:spPr>
          <a:xfrm>
            <a:off x="628650" y="967512"/>
            <a:ext cx="7886700" cy="696071"/>
          </a:xfrm>
        </p:spPr>
        <p:txBody>
          <a:bodyPr>
            <a:normAutofit/>
          </a:bodyPr>
          <a:lstStyle>
            <a:lvl1pPr marL="0" indent="0" algn="ctr">
              <a:buNone/>
              <a:defRPr sz="1575" b="1">
                <a:solidFill>
                  <a:srgbClr val="969696"/>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94709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userDrawn="1"/>
        </p:nvGrpSpPr>
        <p:grpSpPr>
          <a:xfrm>
            <a:off x="96552" y="84029"/>
            <a:ext cx="8950896" cy="329742"/>
            <a:chOff x="157803" y="-1075245"/>
            <a:chExt cx="8950896" cy="329742"/>
          </a:xfrm>
          <a:solidFill>
            <a:srgbClr val="002E6D"/>
          </a:solidFill>
        </p:grpSpPr>
        <p:sp>
          <p:nvSpPr>
            <p:cNvPr id="24" name="Rectangle 23"/>
            <p:cNvSpPr/>
            <p:nvPr userDrawn="1"/>
          </p:nvSpPr>
          <p:spPr>
            <a:xfrm rot="5400000">
              <a:off x="4506856" y="-5424296"/>
              <a:ext cx="126396" cy="8824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ndParaRPr>
            </a:p>
          </p:txBody>
        </p:sp>
        <p:sp>
          <p:nvSpPr>
            <p:cNvPr id="26" name="Rectangle 25"/>
            <p:cNvSpPr/>
            <p:nvPr userDrawn="1"/>
          </p:nvSpPr>
          <p:spPr>
            <a:xfrm>
              <a:off x="8982303" y="-1075245"/>
              <a:ext cx="126396" cy="3297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a:noFill/>
                </a:ln>
              </a:endParaRPr>
            </a:p>
          </p:txBody>
        </p:sp>
        <p:sp>
          <p:nvSpPr>
            <p:cNvPr id="28" name="Rectangle 27"/>
            <p:cNvSpPr/>
            <p:nvPr userDrawn="1"/>
          </p:nvSpPr>
          <p:spPr>
            <a:xfrm>
              <a:off x="157803" y="-1075245"/>
              <a:ext cx="126396" cy="3297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a:noFill/>
                </a:ln>
              </a:endParaRPr>
            </a:p>
          </p:txBody>
        </p:sp>
      </p:grpSp>
      <p:sp>
        <p:nvSpPr>
          <p:cNvPr id="2" name="Title Placeholder 1"/>
          <p:cNvSpPr>
            <a:spLocks noGrp="1"/>
          </p:cNvSpPr>
          <p:nvPr>
            <p:ph type="title"/>
          </p:nvPr>
        </p:nvSpPr>
        <p:spPr>
          <a:xfrm>
            <a:off x="628650" y="367025"/>
            <a:ext cx="7886700" cy="116003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85748"/>
            <a:ext cx="7886700" cy="444651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p:cNvSpPr/>
          <p:nvPr userDrawn="1"/>
        </p:nvSpPr>
        <p:spPr>
          <a:xfrm rot="5400000">
            <a:off x="5316322" y="3167547"/>
            <a:ext cx="126396" cy="7083062"/>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ndParaRPr>
          </a:p>
        </p:txBody>
      </p:sp>
      <p:sp>
        <p:nvSpPr>
          <p:cNvPr id="31" name="Rectangle 30"/>
          <p:cNvSpPr/>
          <p:nvPr userDrawn="1"/>
        </p:nvSpPr>
        <p:spPr>
          <a:xfrm>
            <a:off x="8921052" y="6302062"/>
            <a:ext cx="126396" cy="445733"/>
          </a:xfrm>
          <a:custGeom>
            <a:avLst/>
            <a:gdLst>
              <a:gd name="connsiteX0" fmla="*/ 0 w 126396"/>
              <a:gd name="connsiteY0" fmla="*/ 0 h 445733"/>
              <a:gd name="connsiteX1" fmla="*/ 126396 w 126396"/>
              <a:gd name="connsiteY1" fmla="*/ 0 h 445733"/>
              <a:gd name="connsiteX2" fmla="*/ 126396 w 126396"/>
              <a:gd name="connsiteY2" fmla="*/ 445733 h 445733"/>
              <a:gd name="connsiteX3" fmla="*/ 0 w 126396"/>
              <a:gd name="connsiteY3" fmla="*/ 445733 h 445733"/>
              <a:gd name="connsiteX4" fmla="*/ 0 w 126396"/>
              <a:gd name="connsiteY4" fmla="*/ 0 h 445733"/>
              <a:gd name="connsiteX0" fmla="*/ 0 w 126396"/>
              <a:gd name="connsiteY0" fmla="*/ 0 h 445733"/>
              <a:gd name="connsiteX1" fmla="*/ 126396 w 126396"/>
              <a:gd name="connsiteY1" fmla="*/ 0 h 445733"/>
              <a:gd name="connsiteX2" fmla="*/ 123221 w 126396"/>
              <a:gd name="connsiteY2" fmla="*/ 325083 h 445733"/>
              <a:gd name="connsiteX3" fmla="*/ 0 w 126396"/>
              <a:gd name="connsiteY3" fmla="*/ 445733 h 445733"/>
              <a:gd name="connsiteX4" fmla="*/ 0 w 126396"/>
              <a:gd name="connsiteY4" fmla="*/ 0 h 445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96" h="445733">
                <a:moveTo>
                  <a:pt x="0" y="0"/>
                </a:moveTo>
                <a:lnTo>
                  <a:pt x="126396" y="0"/>
                </a:lnTo>
                <a:cubicBezTo>
                  <a:pt x="125338" y="108361"/>
                  <a:pt x="124279" y="216722"/>
                  <a:pt x="123221" y="325083"/>
                </a:cubicBezTo>
                <a:lnTo>
                  <a:pt x="0" y="445733"/>
                </a:lnTo>
                <a:lnTo>
                  <a:pt x="0" y="0"/>
                </a:lnTo>
                <a:close/>
              </a:path>
            </a:pathLst>
          </a:cu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a:noFill/>
              </a:ln>
            </a:endParaRPr>
          </a:p>
        </p:txBody>
      </p:sp>
      <p:pic>
        <p:nvPicPr>
          <p:cNvPr id="15" name="Picture 14" descr="U.S. Small Business Administration (SBA) logo.">
            <a:extLst>
              <a:ext uri="{FF2B5EF4-FFF2-40B4-BE49-F238E27FC236}">
                <a16:creationId xmlns="" xmlns:a16="http://schemas.microsoft.com/office/drawing/2014/main" id="{8499B6FE-726F-4380-B575-6A2C5369CDA2}"/>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210244" y="6313457"/>
            <a:ext cx="1487927" cy="408684"/>
          </a:xfrm>
          <a:prstGeom prst="rect">
            <a:avLst/>
          </a:prstGeom>
        </p:spPr>
      </p:pic>
    </p:spTree>
    <p:extLst>
      <p:ext uri="{BB962C8B-B14F-4D97-AF65-F5344CB8AC3E}">
        <p14:creationId xmlns:p14="http://schemas.microsoft.com/office/powerpoint/2010/main" val="145296608"/>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49" r:id="rId3"/>
    <p:sldLayoutId id="2147483668" r:id="rId4"/>
    <p:sldLayoutId id="2147483667" r:id="rId5"/>
    <p:sldLayoutId id="2147483662" r:id="rId6"/>
    <p:sldLayoutId id="2147483665" r:id="rId7"/>
    <p:sldLayoutId id="2147483651" r:id="rId8"/>
    <p:sldLayoutId id="2147483650" r:id="rId9"/>
    <p:sldLayoutId id="2147483652" r:id="rId10"/>
    <p:sldLayoutId id="2147483653" r:id="rId11"/>
    <p:sldLayoutId id="2147483654" r:id="rId12"/>
    <p:sldLayoutId id="2147483655" r:id="rId13"/>
    <p:sldLayoutId id="2147483656" r:id="rId14"/>
    <p:sldLayoutId id="2147483657" r:id="rId15"/>
    <p:sldLayoutId id="2147483855" r:id="rId16"/>
    <p:sldLayoutId id="2147483856" r:id="rId17"/>
  </p:sldLayoutIdLst>
  <p:hf hdr="0" ftr="0" dt="0"/>
  <p:txStyles>
    <p:titleStyle>
      <a:lvl1pPr algn="ctr" defTabSz="685749" rtl="0" eaLnBrk="1" latinLnBrk="0" hangingPunct="1">
        <a:lnSpc>
          <a:spcPct val="90000"/>
        </a:lnSpc>
        <a:spcBef>
          <a:spcPct val="0"/>
        </a:spcBef>
        <a:buNone/>
        <a:defRPr sz="2700" b="1" i="0" kern="1200" spc="-75" baseline="0">
          <a:solidFill>
            <a:srgbClr val="003F80"/>
          </a:solidFill>
          <a:latin typeface="Source Sans Pro" charset="0"/>
          <a:ea typeface="Source Sans Pro" charset="0"/>
          <a:cs typeface="Source Sans Pro" charset="0"/>
        </a:defRPr>
      </a:lvl1pPr>
    </p:titleStyle>
    <p:bodyStyle>
      <a:lvl1pPr marL="171438" indent="-171438" algn="l" defTabSz="685749" rtl="0" eaLnBrk="1" latinLnBrk="0" hangingPunct="1">
        <a:lnSpc>
          <a:spcPct val="90000"/>
        </a:lnSpc>
        <a:spcBef>
          <a:spcPts val="750"/>
        </a:spcBef>
        <a:buFont typeface="Arial"/>
        <a:buChar char="•"/>
        <a:defRPr sz="2100" kern="1200">
          <a:solidFill>
            <a:schemeClr val="tx1"/>
          </a:solidFill>
          <a:latin typeface="Source Sans Pro" charset="0"/>
          <a:ea typeface="Source Sans Pro" charset="0"/>
          <a:cs typeface="Source Sans Pro" charset="0"/>
        </a:defRPr>
      </a:lvl1pPr>
      <a:lvl2pPr marL="514313" indent="-171438" algn="l" defTabSz="685749" rtl="0" eaLnBrk="1" latinLnBrk="0" hangingPunct="1">
        <a:lnSpc>
          <a:spcPct val="90000"/>
        </a:lnSpc>
        <a:spcBef>
          <a:spcPts val="375"/>
        </a:spcBef>
        <a:buFont typeface="Arial"/>
        <a:buChar char="•"/>
        <a:defRPr sz="1800" kern="1200">
          <a:solidFill>
            <a:schemeClr val="tx1"/>
          </a:solidFill>
          <a:latin typeface="Source Sans Pro" charset="0"/>
          <a:ea typeface="Source Sans Pro" charset="0"/>
          <a:cs typeface="Source Sans Pro" charset="0"/>
        </a:defRPr>
      </a:lvl2pPr>
      <a:lvl3pPr marL="857186" indent="-171438" algn="l" defTabSz="685749" rtl="0" eaLnBrk="1" latinLnBrk="0" hangingPunct="1">
        <a:lnSpc>
          <a:spcPct val="90000"/>
        </a:lnSpc>
        <a:spcBef>
          <a:spcPts val="375"/>
        </a:spcBef>
        <a:buFont typeface="Arial"/>
        <a:buChar char="•"/>
        <a:defRPr sz="1500" kern="1200">
          <a:solidFill>
            <a:schemeClr val="tx1"/>
          </a:solidFill>
          <a:latin typeface="Source Sans Pro" charset="0"/>
          <a:ea typeface="Source Sans Pro" charset="0"/>
          <a:cs typeface="Source Sans Pro" charset="0"/>
        </a:defRPr>
      </a:lvl3pPr>
      <a:lvl4pPr marL="1200060" indent="-171438" algn="l" defTabSz="685749" rtl="0" eaLnBrk="1" latinLnBrk="0" hangingPunct="1">
        <a:lnSpc>
          <a:spcPct val="90000"/>
        </a:lnSpc>
        <a:spcBef>
          <a:spcPts val="375"/>
        </a:spcBef>
        <a:buFont typeface="Arial"/>
        <a:buChar char="•"/>
        <a:defRPr sz="1350" kern="1200">
          <a:solidFill>
            <a:schemeClr val="tx1"/>
          </a:solidFill>
          <a:latin typeface="Source Sans Pro" charset="0"/>
          <a:ea typeface="Source Sans Pro" charset="0"/>
          <a:cs typeface="Source Sans Pro" charset="0"/>
        </a:defRPr>
      </a:lvl4pPr>
      <a:lvl5pPr marL="1542935" indent="-171438" algn="l" defTabSz="685749" rtl="0" eaLnBrk="1" latinLnBrk="0" hangingPunct="1">
        <a:lnSpc>
          <a:spcPct val="90000"/>
        </a:lnSpc>
        <a:spcBef>
          <a:spcPts val="375"/>
        </a:spcBef>
        <a:buFont typeface="Arial"/>
        <a:buChar char="•"/>
        <a:defRPr sz="1350" kern="1200">
          <a:solidFill>
            <a:schemeClr val="tx1"/>
          </a:solidFill>
          <a:latin typeface="Source Sans Pro" charset="0"/>
          <a:ea typeface="Source Sans Pro" charset="0"/>
          <a:cs typeface="Source Sans Pro" charset="0"/>
        </a:defRPr>
      </a:lvl5pPr>
      <a:lvl6pPr marL="1885809"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hyperlink" Target="https://certify.sba.gov/"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ba.gov/wosbready" TargetMode="External"/><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hyperlink" Target="mailto:help@certify.sba.gov" TargetMode="External"/><Relationship Id="rId4" Type="http://schemas.openxmlformats.org/officeDocument/2006/relationships/hyperlink" Target="mailto:wosb@sba.gov"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americassbdc.org/home/find-your-sbdc/" TargetMode="External"/><Relationship Id="rId3" Type="http://schemas.openxmlformats.org/officeDocument/2006/relationships/image" Target="../media/image4.png"/><Relationship Id="rId7" Type="http://schemas.openxmlformats.org/officeDocument/2006/relationships/hyperlink" Target="http://www.aptac-us.org/"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hyperlink" Target="https://www.sba.gov/tools/local-assistance/wbc" TargetMode="External"/><Relationship Id="rId5" Type="http://schemas.openxmlformats.org/officeDocument/2006/relationships/hyperlink" Target="https://www.sba.gov/tools/local-assistance/districtoffices" TargetMode="External"/><Relationship Id="rId4" Type="http://schemas.openxmlformats.org/officeDocument/2006/relationships/hyperlink" Target="https://www.sba.gov/contracting/resources-small-businesses/pcr-directory" TargetMode="External"/><Relationship Id="rId9" Type="http://schemas.openxmlformats.org/officeDocument/2006/relationships/hyperlink" Target="https://www.score.or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sba.gov/document/support--wosb-edwosb-certification-options"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hyperlink" Target="https://www.sba.gov/document/support--faqs-wosbsedwosbs" TargetMode="External"/><Relationship Id="rId5" Type="http://schemas.openxmlformats.org/officeDocument/2006/relationships/hyperlink" Target="https://www.sba.gov/local-assistance/find/?type=SBA%20Regional%20Office" TargetMode="External"/><Relationship Id="rId4" Type="http://schemas.openxmlformats.org/officeDocument/2006/relationships/hyperlink" Target="http://www.sba.gov/wosbread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solidFill>
                  <a:srgbClr val="002E6D"/>
                </a:solidFill>
              </a:rPr>
              <a:t>SBA: U.S. Small Business Administration</a:t>
            </a:r>
            <a:endParaRPr lang="en-US" dirty="0">
              <a:solidFill>
                <a:srgbClr val="002E6D"/>
              </a:solidFill>
            </a:endParaRPr>
          </a:p>
        </p:txBody>
      </p:sp>
    </p:spTree>
    <p:extLst>
      <p:ext uri="{BB962C8B-B14F-4D97-AF65-F5344CB8AC3E}">
        <p14:creationId xmlns:p14="http://schemas.microsoft.com/office/powerpoint/2010/main" val="2447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Content Placeholder 6" descr="WOSB Ready" title="Icon">
            <a:extLst>
              <a:ext uri="{FF2B5EF4-FFF2-40B4-BE49-F238E27FC236}">
                <a16:creationId xmlns="" xmlns:a16="http://schemas.microsoft.com/office/drawing/2014/main" id="{12EA5DFF-3D17-4C3D-9182-8D096458BC03}"/>
              </a:ext>
            </a:extLst>
          </p:cNvPr>
          <p:cNvPicPr>
            <a:picLocks noChangeAspect="1"/>
          </p:cNvPicPr>
          <p:nvPr/>
        </p:nvPicPr>
        <p:blipFill>
          <a:blip r:embed="rId3"/>
          <a:stretch>
            <a:fillRect/>
          </a:stretch>
        </p:blipFill>
        <p:spPr>
          <a:xfrm>
            <a:off x="6660023" y="6094465"/>
            <a:ext cx="2057400" cy="340364"/>
          </a:xfrm>
          <a:prstGeom prst="rect">
            <a:avLst/>
          </a:prstGeom>
        </p:spPr>
      </p:pic>
      <p:pic>
        <p:nvPicPr>
          <p:cNvPr id="5122" name="Picture 2" descr="Figure shows icons to represent each requirement of WOSB Certification: 2 hands shaking (Managerial Experience); Formal building facade (Highest officer position); A Lock (Proper NAICS codes); 2 Cogs moving (51% ownership requirements); A Briefcase (Managament of daily operations); Clock showing movement of time (No minimum time in busines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956391"/>
            <a:ext cx="8616812" cy="328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itle 1">
            <a:extLst>
              <a:ext uri="{FF2B5EF4-FFF2-40B4-BE49-F238E27FC236}">
                <a16:creationId xmlns="" xmlns:a16="http://schemas.microsoft.com/office/drawing/2014/main" id="{E658B5DB-A45B-4694-9263-A0A124025421}"/>
              </a:ext>
            </a:extLst>
          </p:cNvPr>
          <p:cNvSpPr>
            <a:spLocks noGrp="1"/>
          </p:cNvSpPr>
          <p:nvPr>
            <p:ph type="title"/>
          </p:nvPr>
        </p:nvSpPr>
        <p:spPr>
          <a:xfrm>
            <a:off x="628650" y="367025"/>
            <a:ext cx="7886700" cy="1004575"/>
          </a:xfrm>
        </p:spPr>
        <p:txBody>
          <a:bodyPr>
            <a:normAutofit/>
          </a:bodyPr>
          <a:lstStyle/>
          <a:p>
            <a:r>
              <a:rPr lang="en-US" sz="3200" dirty="0">
                <a:solidFill>
                  <a:srgbClr val="002E6D"/>
                </a:solidFill>
              </a:rPr>
              <a:t>Is the </a:t>
            </a:r>
            <a:r>
              <a:rPr lang="en-US" sz="3200" dirty="0"/>
              <a:t>WOSB</a:t>
            </a:r>
            <a:r>
              <a:rPr lang="en-US" sz="3200" dirty="0">
                <a:solidFill>
                  <a:srgbClr val="002E6D"/>
                </a:solidFill>
              </a:rPr>
              <a:t> C</a:t>
            </a:r>
            <a:r>
              <a:rPr lang="en-US" sz="3200" dirty="0"/>
              <a:t>ertifi</a:t>
            </a:r>
            <a:r>
              <a:rPr lang="en-US" sz="3200" dirty="0">
                <a:solidFill>
                  <a:srgbClr val="002E6D"/>
                </a:solidFill>
              </a:rPr>
              <a:t>cation </a:t>
            </a:r>
            <a:r>
              <a:rPr lang="en-US" sz="3200" dirty="0" smtClean="0">
                <a:solidFill>
                  <a:srgbClr val="002E6D"/>
                </a:solidFill>
              </a:rPr>
              <a:t/>
            </a:r>
            <a:br>
              <a:rPr lang="en-US" sz="3200" dirty="0" smtClean="0">
                <a:solidFill>
                  <a:srgbClr val="002E6D"/>
                </a:solidFill>
              </a:rPr>
            </a:br>
            <a:r>
              <a:rPr lang="en-US" sz="3200" dirty="0" smtClean="0">
                <a:solidFill>
                  <a:srgbClr val="002E6D"/>
                </a:solidFill>
              </a:rPr>
              <a:t>Appropriate </a:t>
            </a:r>
            <a:r>
              <a:rPr lang="en-US" sz="3200" dirty="0">
                <a:solidFill>
                  <a:srgbClr val="002E6D"/>
                </a:solidFill>
              </a:rPr>
              <a:t>for You?</a:t>
            </a:r>
          </a:p>
        </p:txBody>
      </p:sp>
    </p:spTree>
    <p:extLst>
      <p:ext uri="{BB962C8B-B14F-4D97-AF65-F5344CB8AC3E}">
        <p14:creationId xmlns:p14="http://schemas.microsoft.com/office/powerpoint/2010/main" val="3686501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6" descr="WOSB Ready" title="Icon">
            <a:extLst>
              <a:ext uri="{FF2B5EF4-FFF2-40B4-BE49-F238E27FC236}">
                <a16:creationId xmlns="" xmlns:a16="http://schemas.microsoft.com/office/drawing/2014/main" id="{4CC4585C-FA29-4FC8-8BAD-E212B378A002}"/>
              </a:ext>
            </a:extLst>
          </p:cNvPr>
          <p:cNvPicPr>
            <a:picLocks noChangeAspect="1"/>
          </p:cNvPicPr>
          <p:nvPr/>
        </p:nvPicPr>
        <p:blipFill>
          <a:blip r:embed="rId3"/>
          <a:stretch>
            <a:fillRect/>
          </a:stretch>
        </p:blipFill>
        <p:spPr>
          <a:xfrm>
            <a:off x="6660023" y="6094465"/>
            <a:ext cx="2057400" cy="340364"/>
          </a:xfrm>
          <a:prstGeom prst="rect">
            <a:avLst/>
          </a:prstGeom>
        </p:spPr>
      </p:pic>
      <p:pic>
        <p:nvPicPr>
          <p:cNvPr id="6146" name="Picture 2" descr="Graphic features icons to represent Economically Disadvantaged Requirements to Qualify: Stack of money (Personal net worth (assets minus liabilities) less than $750,000 ); Hand holding 3 money bills (Three-year average income is $350,000 or less; A chart on an easel showing a line graph (Fair market value of all assets is $6 million or les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86984" y="1792063"/>
            <a:ext cx="7846232" cy="373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 xmlns:a16="http://schemas.microsoft.com/office/drawing/2014/main" id="{C99BCEE1-28E9-466C-9CDF-B7D56DECD764}"/>
              </a:ext>
            </a:extLst>
          </p:cNvPr>
          <p:cNvSpPr>
            <a:spLocks noGrp="1"/>
          </p:cNvSpPr>
          <p:nvPr>
            <p:ph type="title"/>
          </p:nvPr>
        </p:nvSpPr>
        <p:spPr/>
        <p:txBody>
          <a:bodyPr>
            <a:noAutofit/>
          </a:bodyPr>
          <a:lstStyle/>
          <a:p>
            <a:r>
              <a:rPr lang="en-US" sz="2800" dirty="0">
                <a:solidFill>
                  <a:srgbClr val="002E6D"/>
                </a:solidFill>
              </a:rPr>
              <a:t>Economically Disadvantaged Requirements to Qualify</a:t>
            </a:r>
          </a:p>
        </p:txBody>
      </p:sp>
    </p:spTree>
    <p:extLst>
      <p:ext uri="{BB962C8B-B14F-4D97-AF65-F5344CB8AC3E}">
        <p14:creationId xmlns:p14="http://schemas.microsoft.com/office/powerpoint/2010/main" val="940864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6" descr="WOSB Ready" title="Icon">
            <a:extLst>
              <a:ext uri="{FF2B5EF4-FFF2-40B4-BE49-F238E27FC236}">
                <a16:creationId xmlns="" xmlns:a16="http://schemas.microsoft.com/office/drawing/2014/main" id="{C2CAE014-3849-4B70-88CB-40F5A7A51F16}"/>
              </a:ext>
            </a:extLst>
          </p:cNvPr>
          <p:cNvPicPr>
            <a:picLocks noChangeAspect="1"/>
          </p:cNvPicPr>
          <p:nvPr/>
        </p:nvPicPr>
        <p:blipFill>
          <a:blip r:embed="rId3"/>
          <a:stretch>
            <a:fillRect/>
          </a:stretch>
        </p:blipFill>
        <p:spPr>
          <a:xfrm>
            <a:off x="6660023" y="6094465"/>
            <a:ext cx="2057400" cy="340364"/>
          </a:xfrm>
          <a:prstGeom prst="rect">
            <a:avLst/>
          </a:prstGeom>
        </p:spPr>
      </p:pic>
      <p:sp>
        <p:nvSpPr>
          <p:cNvPr id="30" name="Rectangle  1" descr="Blue bar for design purposes only">
            <a:extLst>
              <a:ext uri="{FF2B5EF4-FFF2-40B4-BE49-F238E27FC236}">
                <a16:creationId xmlns="" xmlns:a16="http://schemas.microsoft.com/office/drawing/2014/main" id="{3C84BC89-BAD4-4FDF-AFC3-9A03423E23A8}"/>
              </a:ext>
              <a:ext uri="{C183D7F6-B498-43B3-948B-1728B52AA6E4}">
                <adec:decorative xmlns="" xmlns:adec="http://schemas.microsoft.com/office/drawing/2017/decorative" val="1"/>
              </a:ext>
            </a:extLst>
          </p:cNvPr>
          <p:cNvSpPr/>
          <p:nvPr/>
        </p:nvSpPr>
        <p:spPr>
          <a:xfrm flipV="1">
            <a:off x="5129828" y="4657037"/>
            <a:ext cx="3566160" cy="9144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ru-RU">
              <a:solidFill>
                <a:prstClr val="white"/>
              </a:solidFill>
              <a:latin typeface="Open Sans"/>
            </a:endParaRPr>
          </a:p>
        </p:txBody>
      </p:sp>
      <p:sp>
        <p:nvSpPr>
          <p:cNvPr id="4" name="Content Placeholder 3"/>
          <p:cNvSpPr>
            <a:spLocks noGrp="1"/>
          </p:cNvSpPr>
          <p:nvPr>
            <p:ph sz="half" idx="2"/>
          </p:nvPr>
        </p:nvSpPr>
        <p:spPr>
          <a:xfrm>
            <a:off x="5214892" y="2551815"/>
            <a:ext cx="3385522" cy="1935126"/>
          </a:xfrm>
        </p:spPr>
        <p:txBody>
          <a:bodyPr>
            <a:normAutofit lnSpcReduction="10000"/>
          </a:bodyPr>
          <a:lstStyle/>
          <a:p>
            <a:pPr marL="285750" indent="-285750">
              <a:lnSpc>
                <a:spcPct val="120000"/>
              </a:lnSpc>
              <a:spcBef>
                <a:spcPts val="1000"/>
              </a:spcBef>
              <a:buClr>
                <a:srgbClr val="007DBC"/>
              </a:buClr>
              <a:buFont typeface="Arial" panose="020B0604020202020204" pitchFamily="34" charset="0"/>
              <a:buChar char="•"/>
            </a:pPr>
            <a:r>
              <a:rPr lang="en-US" sz="2400" dirty="0">
                <a:latin typeface="Source Sans Pro Semibold" panose="020B0603030403020204" pitchFamily="34" charset="0"/>
              </a:rPr>
              <a:t>Register in SAM</a:t>
            </a:r>
          </a:p>
          <a:p>
            <a:pPr marL="285750" indent="-285750">
              <a:lnSpc>
                <a:spcPct val="120000"/>
              </a:lnSpc>
              <a:buClr>
                <a:srgbClr val="007DBC"/>
              </a:buClr>
              <a:buFont typeface="Arial" panose="020B0604020202020204" pitchFamily="34" charset="0"/>
              <a:buChar char="•"/>
            </a:pPr>
            <a:r>
              <a:rPr lang="en-US" sz="2400" dirty="0">
                <a:latin typeface="Source Sans Pro Semibold" panose="020B0603030403020204" pitchFamily="34" charset="0"/>
              </a:rPr>
              <a:t>Submit application</a:t>
            </a:r>
          </a:p>
          <a:p>
            <a:pPr marL="285750" indent="-285750">
              <a:lnSpc>
                <a:spcPct val="120000"/>
              </a:lnSpc>
              <a:buClr>
                <a:srgbClr val="007DBC"/>
              </a:buClr>
              <a:buFont typeface="Arial" panose="020B0604020202020204" pitchFamily="34" charset="0"/>
              <a:buChar char="•"/>
            </a:pPr>
            <a:r>
              <a:rPr lang="en-US" sz="2400" dirty="0">
                <a:latin typeface="Source Sans Pro Semibold" panose="020B0603030403020204" pitchFamily="34" charset="0"/>
              </a:rPr>
              <a:t>Represent status in </a:t>
            </a:r>
            <a:r>
              <a:rPr lang="en-US" sz="2400" dirty="0" smtClean="0">
                <a:latin typeface="Source Sans Pro Semibold" panose="020B0603030403020204" pitchFamily="34" charset="0"/>
              </a:rPr>
              <a:t>SAM</a:t>
            </a:r>
            <a:endParaRPr lang="en-US" sz="2400" dirty="0">
              <a:latin typeface="Source Sans Pro Semibold" panose="020B0603030403020204" pitchFamily="34" charset="0"/>
            </a:endParaRPr>
          </a:p>
        </p:txBody>
      </p:sp>
      <p:sp>
        <p:nvSpPr>
          <p:cNvPr id="29" name="Rectangle  1" descr="Red bar for design purposes only">
            <a:extLst>
              <a:ext uri="{FF2B5EF4-FFF2-40B4-BE49-F238E27FC236}">
                <a16:creationId xmlns="" xmlns:a16="http://schemas.microsoft.com/office/drawing/2014/main" id="{633620D7-BD98-417B-A43A-D0A3EC7CAA38}"/>
              </a:ext>
              <a:ext uri="{C183D7F6-B498-43B3-948B-1728B52AA6E4}">
                <adec:decorative xmlns="" xmlns:adec="http://schemas.microsoft.com/office/drawing/2017/decorative" val="1"/>
              </a:ext>
            </a:extLst>
          </p:cNvPr>
          <p:cNvSpPr/>
          <p:nvPr/>
        </p:nvSpPr>
        <p:spPr>
          <a:xfrm flipV="1">
            <a:off x="5129828" y="2172798"/>
            <a:ext cx="3566160" cy="91440"/>
          </a:xfrm>
          <a:prstGeom prst="rect">
            <a:avLst/>
          </a:prstGeom>
          <a:solidFill>
            <a:srgbClr val="CC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ru-RU">
              <a:solidFill>
                <a:prstClr val="white"/>
              </a:solidFill>
              <a:latin typeface="Open Sans"/>
            </a:endParaRPr>
          </a:p>
        </p:txBody>
      </p:sp>
      <p:pic>
        <p:nvPicPr>
          <p:cNvPr id="7170" name="Picture 2" descr="A woman smiling as she submits information in SAM on her laptop."/>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69278" y="1129553"/>
            <a:ext cx="4299214" cy="4755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 xmlns:a16="http://schemas.microsoft.com/office/drawing/2014/main" id="{FF91EE82-C911-4625-A040-9BFF2459B21C}"/>
              </a:ext>
            </a:extLst>
          </p:cNvPr>
          <p:cNvSpPr>
            <a:spLocks noGrp="1"/>
          </p:cNvSpPr>
          <p:nvPr>
            <p:ph type="title"/>
          </p:nvPr>
        </p:nvSpPr>
        <p:spPr/>
        <p:txBody>
          <a:bodyPr>
            <a:normAutofit/>
          </a:bodyPr>
          <a:lstStyle/>
          <a:p>
            <a:r>
              <a:rPr lang="en-US" sz="3200" dirty="0">
                <a:solidFill>
                  <a:srgbClr val="002E6D"/>
                </a:solidFill>
                <a:latin typeface="Source Sans Pro" panose="020B0503030403020204"/>
              </a:rPr>
              <a:t>WOSB Eligibility Process</a:t>
            </a:r>
          </a:p>
        </p:txBody>
      </p:sp>
    </p:spTree>
    <p:extLst>
      <p:ext uri="{BB962C8B-B14F-4D97-AF65-F5344CB8AC3E}">
        <p14:creationId xmlns:p14="http://schemas.microsoft.com/office/powerpoint/2010/main" val="2416384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SB Ready" title="Icon">
            <a:extLst>
              <a:ext uri="{FF2B5EF4-FFF2-40B4-BE49-F238E27FC236}">
                <a16:creationId xmlns="" xmlns:a16="http://schemas.microsoft.com/office/drawing/2014/main" id="{9AF3C573-A275-4E6C-B14F-92F70E545383}"/>
              </a:ext>
            </a:extLst>
          </p:cNvPr>
          <p:cNvPicPr>
            <a:picLocks noChangeAspect="1"/>
          </p:cNvPicPr>
          <p:nvPr/>
        </p:nvPicPr>
        <p:blipFill>
          <a:blip r:embed="rId3"/>
          <a:stretch>
            <a:fillRect/>
          </a:stretch>
        </p:blipFill>
        <p:spPr>
          <a:xfrm>
            <a:off x="6660023" y="6094465"/>
            <a:ext cx="2057400" cy="340364"/>
          </a:xfrm>
          <a:prstGeom prst="rect">
            <a:avLst/>
          </a:prstGeom>
        </p:spPr>
      </p:pic>
      <p:pic>
        <p:nvPicPr>
          <p:cNvPr id="8" name="Picture 2" descr="Screenshot of the SAM.gov home page." title="SAM.gov"/>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tretch/>
        </p:blipFill>
        <p:spPr bwMode="auto">
          <a:xfrm>
            <a:off x="1828799" y="938387"/>
            <a:ext cx="5382339" cy="48864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sz="3200" dirty="0"/>
              <a:t>Register in SAM.gov</a:t>
            </a:r>
          </a:p>
        </p:txBody>
      </p:sp>
    </p:spTree>
    <p:extLst>
      <p:ext uri="{BB962C8B-B14F-4D97-AF65-F5344CB8AC3E}">
        <p14:creationId xmlns:p14="http://schemas.microsoft.com/office/powerpoint/2010/main" val="58822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6" descr="WOSB Ready" title="Icon">
            <a:extLst>
              <a:ext uri="{FF2B5EF4-FFF2-40B4-BE49-F238E27FC236}">
                <a16:creationId xmlns="" xmlns:a16="http://schemas.microsoft.com/office/drawing/2014/main" id="{976948C8-940E-46D5-B897-2FB343452F55}"/>
              </a:ext>
            </a:extLst>
          </p:cNvPr>
          <p:cNvPicPr>
            <a:picLocks noChangeAspect="1"/>
          </p:cNvPicPr>
          <p:nvPr/>
        </p:nvPicPr>
        <p:blipFill>
          <a:blip r:embed="rId3"/>
          <a:stretch>
            <a:fillRect/>
          </a:stretch>
        </p:blipFill>
        <p:spPr>
          <a:xfrm>
            <a:off x="6660023" y="6094465"/>
            <a:ext cx="2057400" cy="340364"/>
          </a:xfrm>
          <a:prstGeom prst="rect">
            <a:avLst/>
          </a:prstGeom>
        </p:spPr>
      </p:pic>
      <p:sp>
        <p:nvSpPr>
          <p:cNvPr id="4" name="Content Placeholder 3"/>
          <p:cNvSpPr>
            <a:spLocks noGrp="1"/>
          </p:cNvSpPr>
          <p:nvPr>
            <p:ph sz="half" idx="2"/>
          </p:nvPr>
        </p:nvSpPr>
        <p:spPr>
          <a:xfrm>
            <a:off x="5342864" y="1526292"/>
            <a:ext cx="3459623" cy="4396041"/>
          </a:xfrm>
        </p:spPr>
        <p:txBody>
          <a:bodyPr>
            <a:normAutofit/>
          </a:bodyPr>
          <a:lstStyle/>
          <a:p>
            <a:pPr marL="0" lvl="0" indent="0">
              <a:buClr>
                <a:srgbClr val="007DBC"/>
              </a:buClr>
              <a:buNone/>
              <a:defRPr/>
            </a:pPr>
            <a:r>
              <a:rPr lang="en-US" sz="2200" dirty="0">
                <a:solidFill>
                  <a:srgbClr val="CC0000"/>
                </a:solidFill>
                <a:latin typeface="Source Sans Pro Semibold" panose="020B0603030403020204" pitchFamily="34" charset="0"/>
              </a:rPr>
              <a:t>SBA Certification Portal</a:t>
            </a:r>
          </a:p>
          <a:p>
            <a:pPr marL="285750" indent="-285750">
              <a:spcAft>
                <a:spcPts val="1200"/>
              </a:spcAft>
              <a:buClr>
                <a:srgbClr val="007DBC"/>
              </a:buClr>
              <a:buFont typeface="Arial" panose="020B0604020202020204" pitchFamily="34" charset="0"/>
              <a:buChar char="•"/>
              <a:defRPr/>
            </a:pPr>
            <a:r>
              <a:rPr lang="en-US" sz="1900" dirty="0">
                <a:solidFill>
                  <a:srgbClr val="1B1E29"/>
                </a:solidFill>
              </a:rPr>
              <a:t>SBA’s certification portal where businesses can submit documents to seek SBA certifications</a:t>
            </a:r>
            <a:endParaRPr lang="en-US" sz="1900" dirty="0">
              <a:latin typeface="Source Sans Pro Semibold" panose="020B0603030403020204" pitchFamily="34" charset="0"/>
            </a:endParaRPr>
          </a:p>
          <a:p>
            <a:pPr marL="0" lvl="0" indent="0">
              <a:buClr>
                <a:srgbClr val="007DBC"/>
              </a:buClr>
              <a:buNone/>
              <a:defRPr/>
            </a:pPr>
            <a:r>
              <a:rPr lang="en-US" sz="2200" dirty="0">
                <a:solidFill>
                  <a:srgbClr val="CC0000"/>
                </a:solidFill>
                <a:latin typeface="Source Sans Pro Semibold" panose="020B0603030403020204" pitchFamily="34" charset="0"/>
              </a:rPr>
              <a:t>Automatic Migration</a:t>
            </a:r>
            <a:endParaRPr lang="en-US" sz="2200" dirty="0">
              <a:solidFill>
                <a:srgbClr val="CC0000"/>
              </a:solidFill>
            </a:endParaRPr>
          </a:p>
          <a:p>
            <a:pPr marL="342900" indent="-342900">
              <a:spcAft>
                <a:spcPts val="1200"/>
              </a:spcAft>
              <a:buClr>
                <a:srgbClr val="007DBC"/>
              </a:buClr>
              <a:buFont typeface="Arial" panose="020B0604020202020204" pitchFamily="34" charset="0"/>
              <a:buChar char="•"/>
              <a:defRPr/>
            </a:pPr>
            <a:r>
              <a:rPr lang="en-US" sz="1900" dirty="0">
                <a:solidFill>
                  <a:srgbClr val="1B1E29"/>
                </a:solidFill>
              </a:rPr>
              <a:t>Pulls business information from SAM.gov</a:t>
            </a:r>
            <a:endParaRPr lang="en-US" sz="1900" dirty="0">
              <a:solidFill>
                <a:srgbClr val="CC0000"/>
              </a:solidFill>
              <a:latin typeface="Source Sans Pro Semibold" panose="020B0603030403020204" pitchFamily="34" charset="0"/>
            </a:endParaRPr>
          </a:p>
          <a:p>
            <a:pPr marL="0" lvl="0" indent="0" defTabSz="914400">
              <a:lnSpc>
                <a:spcPct val="100000"/>
              </a:lnSpc>
              <a:spcBef>
                <a:spcPts val="0"/>
              </a:spcBef>
              <a:buNone/>
              <a:defRPr/>
            </a:pPr>
            <a:r>
              <a:rPr lang="en-US" sz="2000" dirty="0">
                <a:solidFill>
                  <a:srgbClr val="CC0000"/>
                </a:solidFill>
                <a:latin typeface="Source Sans Pro Semibold" panose="020B0603030403020204" pitchFamily="34" charset="0"/>
              </a:rPr>
              <a:t>Online Forms</a:t>
            </a:r>
          </a:p>
          <a:p>
            <a:pPr marL="285750" indent="-285750">
              <a:buClr>
                <a:srgbClr val="007DBC"/>
              </a:buClr>
              <a:buFont typeface="Arial" panose="020B0604020202020204" pitchFamily="34" charset="0"/>
              <a:buChar char="•"/>
              <a:defRPr/>
            </a:pPr>
            <a:r>
              <a:rPr lang="en-US" sz="1800" dirty="0">
                <a:solidFill>
                  <a:srgbClr val="1B1E29"/>
                </a:solidFill>
              </a:rPr>
              <a:t>Forms completed online (no longer required to upload certain SBA forms</a:t>
            </a:r>
            <a:r>
              <a:rPr lang="en-US" sz="1800" dirty="0" smtClean="0">
                <a:solidFill>
                  <a:srgbClr val="1B1E29"/>
                </a:solidFill>
              </a:rPr>
              <a:t>)</a:t>
            </a:r>
            <a:endParaRPr lang="en-US" sz="1800" dirty="0">
              <a:solidFill>
                <a:srgbClr val="1B1E29"/>
              </a:solidFill>
            </a:endParaRPr>
          </a:p>
        </p:txBody>
      </p:sp>
      <p:pic>
        <p:nvPicPr>
          <p:cNvPr id="8194" name="Picture 2" descr="Laptop with a screenshot of the Certify.SBA.gov home page." title="Certify.SBA.gov"/>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16516" y="1903228"/>
            <a:ext cx="5311405" cy="325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descr="certify.SBA.gov logo">
            <a:hlinkClick r:id="rId5"/>
            <a:extLst>
              <a:ext uri="{FF2B5EF4-FFF2-40B4-BE49-F238E27FC236}">
                <a16:creationId xmlns="" xmlns:a16="http://schemas.microsoft.com/office/drawing/2014/main" id="{4AF7E0A7-6BD9-4A9A-B353-06FDC81E8C17}"/>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2655751" y="532241"/>
            <a:ext cx="3832497"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 xmlns:a16="http://schemas.microsoft.com/office/drawing/2014/main" id="{76FEBED1-0F89-49B2-B7C6-2D15E063A855}"/>
              </a:ext>
            </a:extLst>
          </p:cNvPr>
          <p:cNvSpPr>
            <a:spLocks noGrp="1"/>
          </p:cNvSpPr>
          <p:nvPr>
            <p:ph type="title"/>
          </p:nvPr>
        </p:nvSpPr>
        <p:spPr/>
        <p:txBody>
          <a:bodyPr>
            <a:normAutofit/>
          </a:bodyPr>
          <a:lstStyle/>
          <a:p>
            <a:r>
              <a:rPr lang="en-US" sz="1200" dirty="0">
                <a:solidFill>
                  <a:schemeClr val="bg1"/>
                </a:solidFill>
              </a:rPr>
              <a:t>Certification</a:t>
            </a:r>
          </a:p>
        </p:txBody>
      </p:sp>
    </p:spTree>
    <p:extLst>
      <p:ext uri="{BB962C8B-B14F-4D97-AF65-F5344CB8AC3E}">
        <p14:creationId xmlns:p14="http://schemas.microsoft.com/office/powerpoint/2010/main" val="3656935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WOSB Ready" title="Icon">
            <a:extLst>
              <a:ext uri="{FF2B5EF4-FFF2-40B4-BE49-F238E27FC236}">
                <a16:creationId xmlns="" xmlns:a16="http://schemas.microsoft.com/office/drawing/2014/main" id="{6BB73A93-E6E2-48C1-879A-3173018B61C0}"/>
              </a:ext>
            </a:extLst>
          </p:cNvPr>
          <p:cNvPicPr>
            <a:picLocks noChangeAspect="1"/>
          </p:cNvPicPr>
          <p:nvPr/>
        </p:nvPicPr>
        <p:blipFill>
          <a:blip r:embed="rId3"/>
          <a:stretch>
            <a:fillRect/>
          </a:stretch>
        </p:blipFill>
        <p:spPr>
          <a:xfrm>
            <a:off x="6660023" y="6094465"/>
            <a:ext cx="2057400" cy="340364"/>
          </a:xfrm>
          <a:prstGeom prst="rect">
            <a:avLst/>
          </a:prstGeom>
        </p:spPr>
      </p:pic>
      <p:graphicFrame>
        <p:nvGraphicFramePr>
          <p:cNvPr id="6" name="Table 6" descr="Table shows top 5 agencies - FY18: SBA - 28.52%; Office of Personnel Managament - 21.94%; Department of Housing and Urban Development - 15.84%; Nuclear Regulatory Commission - 13.84%; Department of the Interior - 13.11%." title="Top 5 agencies">
            <a:extLst>
              <a:ext uri="{FF2B5EF4-FFF2-40B4-BE49-F238E27FC236}">
                <a16:creationId xmlns="" xmlns:a16="http://schemas.microsoft.com/office/drawing/2014/main" id="{FBCBD8EA-AF1B-4F7F-AB08-5D7D6B90EF00}"/>
              </a:ext>
            </a:extLst>
          </p:cNvPr>
          <p:cNvGraphicFramePr>
            <a:graphicFrameLocks noGrp="1"/>
          </p:cNvGraphicFramePr>
          <p:nvPr>
            <p:extLst>
              <p:ext uri="{D42A27DB-BD31-4B8C-83A1-F6EECF244321}">
                <p14:modId xmlns:p14="http://schemas.microsoft.com/office/powerpoint/2010/main" val="3982078926"/>
              </p:ext>
            </p:extLst>
          </p:nvPr>
        </p:nvGraphicFramePr>
        <p:xfrm>
          <a:off x="1644346" y="3128018"/>
          <a:ext cx="6118802" cy="2696420"/>
        </p:xfrm>
        <a:graphic>
          <a:graphicData uri="http://schemas.openxmlformats.org/drawingml/2006/table">
            <a:tbl>
              <a:tblPr firstRow="1" bandRow="1">
                <a:tableStyleId>{00A15C55-8517-42AA-B614-E9B94910E393}</a:tableStyleId>
              </a:tblPr>
              <a:tblGrid>
                <a:gridCol w="4288619">
                  <a:extLst>
                    <a:ext uri="{9D8B030D-6E8A-4147-A177-3AD203B41FA5}">
                      <a16:colId xmlns="" xmlns:a16="http://schemas.microsoft.com/office/drawing/2014/main" val="1324218522"/>
                    </a:ext>
                  </a:extLst>
                </a:gridCol>
                <a:gridCol w="1830183">
                  <a:extLst>
                    <a:ext uri="{9D8B030D-6E8A-4147-A177-3AD203B41FA5}">
                      <a16:colId xmlns="" xmlns:a16="http://schemas.microsoft.com/office/drawing/2014/main" val="1089671119"/>
                    </a:ext>
                  </a:extLst>
                </a:gridCol>
              </a:tblGrid>
              <a:tr h="498421">
                <a:tc>
                  <a:txBody>
                    <a:bodyPr/>
                    <a:lstStyle/>
                    <a:p>
                      <a:pPr algn="ctr">
                        <a:spcBef>
                          <a:spcPts val="600"/>
                        </a:spcBef>
                      </a:pPr>
                      <a:r>
                        <a:rPr lang="en-US" sz="1800" dirty="0">
                          <a:solidFill>
                            <a:schemeClr val="bg1"/>
                          </a:solidFill>
                          <a:latin typeface="Source Sans Pro Semibold" panose="020B0603030403020204" pitchFamily="34" charset="0"/>
                          <a:ea typeface="Source Sans Pro" panose="020B0503030403020204" pitchFamily="34" charset="0"/>
                        </a:rPr>
                        <a:t>AGENCY</a:t>
                      </a:r>
                    </a:p>
                  </a:txBody>
                  <a:tcPr marT="91440" marB="0" anchor="ctr">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C0000"/>
                    </a:solidFill>
                  </a:tcPr>
                </a:tc>
                <a:tc>
                  <a:txBody>
                    <a:bodyPr/>
                    <a:lstStyle/>
                    <a:p>
                      <a:pPr algn="ctr">
                        <a:spcBef>
                          <a:spcPts val="600"/>
                        </a:spcBef>
                      </a:pPr>
                      <a:r>
                        <a:rPr lang="en-US" sz="1800" dirty="0">
                          <a:solidFill>
                            <a:schemeClr val="bg1"/>
                          </a:solidFill>
                          <a:latin typeface="Source Sans Pro Semibold" panose="020B0603030403020204" pitchFamily="34" charset="0"/>
                          <a:ea typeface="Source Sans Pro" panose="020B0503030403020204" pitchFamily="34" charset="0"/>
                        </a:rPr>
                        <a:t>ACHIEVEMENT</a:t>
                      </a:r>
                    </a:p>
                  </a:txBody>
                  <a:tcPr marT="91440"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C0000"/>
                    </a:solidFill>
                  </a:tcPr>
                </a:tc>
                <a:extLst>
                  <a:ext uri="{0D108BD9-81ED-4DB2-BD59-A6C34878D82A}">
                    <a16:rowId xmlns="" xmlns:a16="http://schemas.microsoft.com/office/drawing/2014/main" val="3281697734"/>
                  </a:ext>
                </a:extLst>
              </a:tr>
              <a:tr h="388574">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SBA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28.52%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995206053"/>
                  </a:ext>
                </a:extLst>
              </a:tr>
              <a:tr h="406794">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Office of Personnel Management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21.94%</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2817712542"/>
                  </a:ext>
                </a:extLst>
              </a:tr>
              <a:tr h="612327">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Department of Housing and Urban Development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15.84%</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54868701"/>
                  </a:ext>
                </a:extLst>
              </a:tr>
              <a:tr h="401730">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Nuclear Regulatory Commission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13.84%</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2097018137"/>
                  </a:ext>
                </a:extLst>
              </a:tr>
              <a:tr h="388574">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Department of the Interior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13.11%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830045812"/>
                  </a:ext>
                </a:extLst>
              </a:tr>
            </a:tbl>
          </a:graphicData>
        </a:graphic>
      </p:graphicFrame>
      <p:sp>
        <p:nvSpPr>
          <p:cNvPr id="3" name="Content Placeholder 2"/>
          <p:cNvSpPr>
            <a:spLocks noGrp="1"/>
          </p:cNvSpPr>
          <p:nvPr>
            <p:ph idx="1"/>
          </p:nvPr>
        </p:nvSpPr>
        <p:spPr>
          <a:xfrm>
            <a:off x="628650" y="895340"/>
            <a:ext cx="7886700" cy="2370902"/>
          </a:xfrm>
        </p:spPr>
        <p:txBody>
          <a:bodyPr>
            <a:normAutofit/>
          </a:bodyPr>
          <a:lstStyle/>
          <a:p>
            <a:pPr lvl="0">
              <a:buClr>
                <a:srgbClr val="CC0000"/>
              </a:buClr>
            </a:pPr>
            <a:r>
              <a:rPr lang="en-US" sz="2000" b="1" dirty="0"/>
              <a:t>Historic high: </a:t>
            </a:r>
            <a:r>
              <a:rPr lang="en-US" sz="2000" dirty="0"/>
              <a:t>$22B </a:t>
            </a:r>
            <a:endParaRPr lang="en-US" sz="2400" dirty="0"/>
          </a:p>
          <a:p>
            <a:pPr lvl="0">
              <a:buClr>
                <a:srgbClr val="CC0000"/>
              </a:buClr>
            </a:pPr>
            <a:r>
              <a:rPr lang="en-US" sz="2000" b="1" dirty="0"/>
              <a:t>Number of awardees: </a:t>
            </a:r>
            <a:r>
              <a:rPr lang="en-US" sz="2000" dirty="0"/>
              <a:t>16.8K WOSB prime contractors </a:t>
            </a:r>
          </a:p>
          <a:p>
            <a:pPr lvl="0">
              <a:buClr>
                <a:srgbClr val="CC0000"/>
              </a:buClr>
            </a:pPr>
            <a:r>
              <a:rPr lang="en-US" sz="2000" b="1" dirty="0"/>
              <a:t>Industries: </a:t>
            </a:r>
          </a:p>
          <a:p>
            <a:pPr lvl="1">
              <a:buClr>
                <a:srgbClr val="002E6D"/>
              </a:buClr>
              <a:buFont typeface="Arial" panose="020B0604020202020204" pitchFamily="34" charset="0"/>
              <a:buChar char="•"/>
            </a:pPr>
            <a:r>
              <a:rPr lang="en-US" dirty="0"/>
              <a:t>Professional, scientific, and technical services (NAICS sector 54) </a:t>
            </a:r>
          </a:p>
          <a:p>
            <a:pPr lvl="1">
              <a:buClr>
                <a:srgbClr val="002E6D"/>
              </a:buClr>
              <a:buFont typeface="Arial" panose="020B0604020202020204" pitchFamily="34" charset="0"/>
              <a:buChar char="•"/>
            </a:pPr>
            <a:r>
              <a:rPr lang="en-US" dirty="0"/>
              <a:t>Construction (NAICS sector 23) </a:t>
            </a:r>
          </a:p>
          <a:p>
            <a:pPr>
              <a:buClr>
                <a:srgbClr val="CC0000"/>
              </a:buClr>
              <a:buFont typeface="Arial" panose="020B0604020202020204" pitchFamily="34" charset="0"/>
              <a:buChar char="•"/>
            </a:pPr>
            <a:r>
              <a:rPr lang="en-US" sz="2000" b="1" dirty="0"/>
              <a:t>Top 5 agencies</a:t>
            </a:r>
            <a:r>
              <a:rPr lang="en-US" sz="2000" b="1" dirty="0" smtClean="0"/>
              <a:t>:</a:t>
            </a:r>
            <a:endParaRPr lang="en-US" sz="2000" b="1" dirty="0"/>
          </a:p>
        </p:txBody>
      </p:sp>
      <p:sp>
        <p:nvSpPr>
          <p:cNvPr id="2" name="Title 1"/>
          <p:cNvSpPr>
            <a:spLocks noGrp="1"/>
          </p:cNvSpPr>
          <p:nvPr>
            <p:ph type="title"/>
          </p:nvPr>
        </p:nvSpPr>
        <p:spPr>
          <a:xfrm>
            <a:off x="628650" y="381671"/>
            <a:ext cx="7886700" cy="598904"/>
          </a:xfrm>
        </p:spPr>
        <p:txBody>
          <a:bodyPr>
            <a:normAutofit/>
          </a:bodyPr>
          <a:lstStyle/>
          <a:p>
            <a:r>
              <a:rPr lang="en-US" sz="3200" dirty="0"/>
              <a:t>WOSB Prime Contracting–FY18</a:t>
            </a:r>
          </a:p>
        </p:txBody>
      </p:sp>
    </p:spTree>
    <p:extLst>
      <p:ext uri="{BB962C8B-B14F-4D97-AF65-F5344CB8AC3E}">
        <p14:creationId xmlns:p14="http://schemas.microsoft.com/office/powerpoint/2010/main" val="846196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6" descr="WOSB Ready" title="Icon">
            <a:extLst>
              <a:ext uri="{FF2B5EF4-FFF2-40B4-BE49-F238E27FC236}">
                <a16:creationId xmlns="" xmlns:a16="http://schemas.microsoft.com/office/drawing/2014/main" id="{2246922F-4FA2-4E7B-9CAA-9AEC3BD7E0CC}"/>
              </a:ext>
            </a:extLst>
          </p:cNvPr>
          <p:cNvPicPr>
            <a:picLocks noChangeAspect="1"/>
          </p:cNvPicPr>
          <p:nvPr/>
        </p:nvPicPr>
        <p:blipFill>
          <a:blip r:embed="rId3"/>
          <a:stretch>
            <a:fillRect/>
          </a:stretch>
        </p:blipFill>
        <p:spPr>
          <a:xfrm>
            <a:off x="6660023" y="6094465"/>
            <a:ext cx="2057400" cy="340364"/>
          </a:xfrm>
          <a:prstGeom prst="rect">
            <a:avLst/>
          </a:prstGeom>
        </p:spPr>
      </p:pic>
      <p:grpSp>
        <p:nvGrpSpPr>
          <p:cNvPr id="5" name="Group 4" descr="Description of WOSB and EDWOSB Set-Aside Contracts. Chart shows Industry divided in 2 categories: 1) WOSB - NAICS code assigned to contract is in an industry where WOSBs are substantially underrepresented; 2) EDWOSB - NAICS code assigned to contract is in an industry where WOSBs are underrepresented. Below industry is Rule of Two - Contracting officer has reasonable expectation that 2 or more WOSBs will submit an offer. The final Row of the cahrt is Award Price - Contract must be awarded at fair market price."/>
          <p:cNvGrpSpPr/>
          <p:nvPr/>
        </p:nvGrpSpPr>
        <p:grpSpPr>
          <a:xfrm>
            <a:off x="872207" y="1147389"/>
            <a:ext cx="7419252" cy="4669553"/>
            <a:chOff x="872207" y="1147389"/>
            <a:chExt cx="7419252" cy="4669553"/>
          </a:xfrm>
        </p:grpSpPr>
        <p:sp>
          <p:nvSpPr>
            <p:cNvPr id="48" name="Rectangle 47">
              <a:extLst>
                <a:ext uri="{FF2B5EF4-FFF2-40B4-BE49-F238E27FC236}">
                  <a16:creationId xmlns="" xmlns:a16="http://schemas.microsoft.com/office/drawing/2014/main" id="{6D9775C0-CC69-4A4C-9437-540A4B311B70}"/>
                </a:ext>
              </a:extLst>
            </p:cNvPr>
            <p:cNvSpPr/>
            <p:nvPr/>
          </p:nvSpPr>
          <p:spPr>
            <a:xfrm>
              <a:off x="872207" y="4843356"/>
              <a:ext cx="7419252" cy="973586"/>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 xmlns:a16="http://schemas.microsoft.com/office/drawing/2014/main" id="{E7A8C24F-77A1-480E-9264-C2D07F0875A0}"/>
                </a:ext>
              </a:extLst>
            </p:cNvPr>
            <p:cNvSpPr/>
            <p:nvPr/>
          </p:nvSpPr>
          <p:spPr>
            <a:xfrm>
              <a:off x="872207" y="3403191"/>
              <a:ext cx="7419252" cy="1306505"/>
            </a:xfrm>
            <a:prstGeom prst="rect">
              <a:avLst/>
            </a:prstGeom>
            <a:solidFill>
              <a:srgbClr val="007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DBC"/>
                </a:solidFill>
              </a:endParaRPr>
            </a:p>
          </p:txBody>
        </p:sp>
        <p:grpSp>
          <p:nvGrpSpPr>
            <p:cNvPr id="9" name="Group 8" descr="Rule of Two: Contracting officer has reasonable expectation that 2 or more WOSBs will submit an offer">
              <a:extLst>
                <a:ext uri="{FF2B5EF4-FFF2-40B4-BE49-F238E27FC236}">
                  <a16:creationId xmlns="" xmlns:a16="http://schemas.microsoft.com/office/drawing/2014/main" id="{255026BC-84AF-48BF-8D63-FEEEA7AEA9EB}"/>
                </a:ext>
              </a:extLst>
            </p:cNvPr>
            <p:cNvGrpSpPr/>
            <p:nvPr/>
          </p:nvGrpSpPr>
          <p:grpSpPr>
            <a:xfrm>
              <a:off x="1272787" y="3536850"/>
              <a:ext cx="6706262" cy="998874"/>
              <a:chOff x="4630247" y="3209600"/>
              <a:chExt cx="3011075" cy="998874"/>
            </a:xfrm>
          </p:grpSpPr>
          <p:sp>
            <p:nvSpPr>
              <p:cNvPr id="37" name="Rectangle 36">
                <a:extLst>
                  <a:ext uri="{FF2B5EF4-FFF2-40B4-BE49-F238E27FC236}">
                    <a16:creationId xmlns="" xmlns:a16="http://schemas.microsoft.com/office/drawing/2014/main" id="{41063397-705F-427B-89C0-E606BD9BF234}"/>
                  </a:ext>
                </a:extLst>
              </p:cNvPr>
              <p:cNvSpPr/>
              <p:nvPr/>
            </p:nvSpPr>
            <p:spPr>
              <a:xfrm>
                <a:off x="4630247" y="3562143"/>
                <a:ext cx="3011075" cy="646331"/>
              </a:xfrm>
              <a:prstGeom prst="rect">
                <a:avLst/>
              </a:prstGeom>
            </p:spPr>
            <p:txBody>
              <a:bodyPr wrap="square">
                <a:spAutoFit/>
              </a:bodyPr>
              <a:lstStyle/>
              <a:p>
                <a:pPr algn="ctr" defTabSz="914400"/>
                <a:r>
                  <a:rPr lang="en-US" dirty="0">
                    <a:solidFill>
                      <a:schemeClr val="bg1"/>
                    </a:solidFill>
                    <a:latin typeface="Source Sans Pro" panose="020B0503030403020204"/>
                    <a:cs typeface="Times New Roman" pitchFamily="18" charset="0"/>
                  </a:rPr>
                  <a:t>Contracting officer has reasonable expectation that 2 or more WOSBs will submit an offer. </a:t>
                </a:r>
              </a:p>
            </p:txBody>
          </p:sp>
          <p:sp>
            <p:nvSpPr>
              <p:cNvPr id="38" name="Title 4">
                <a:extLst>
                  <a:ext uri="{FF2B5EF4-FFF2-40B4-BE49-F238E27FC236}">
                    <a16:creationId xmlns="" xmlns:a16="http://schemas.microsoft.com/office/drawing/2014/main" id="{1656CC0B-024F-4D58-BA27-F36AAD7CCFE5}"/>
                  </a:ext>
                </a:extLst>
              </p:cNvPr>
              <p:cNvSpPr txBox="1">
                <a:spLocks/>
              </p:cNvSpPr>
              <p:nvPr/>
            </p:nvSpPr>
            <p:spPr>
              <a:xfrm>
                <a:off x="4906478" y="3209600"/>
                <a:ext cx="2362200" cy="555977"/>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2700" b="1" kern="1200">
                    <a:solidFill>
                      <a:srgbClr val="002060"/>
                    </a:solidFill>
                    <a:latin typeface="Source Sans Pro"/>
                    <a:ea typeface="+mj-ea"/>
                    <a:cs typeface="+mj-cs"/>
                  </a:defRPr>
                </a:lvl1pPr>
              </a:lstStyle>
              <a:p>
                <a:r>
                  <a:rPr lang="en-US" sz="2200" dirty="0">
                    <a:solidFill>
                      <a:schemeClr val="bg1"/>
                    </a:solidFill>
                  </a:rPr>
                  <a:t>Rule of Two</a:t>
                </a:r>
                <a:endParaRPr lang="id-ID" sz="2200" dirty="0">
                  <a:solidFill>
                    <a:schemeClr val="bg1"/>
                  </a:solidFill>
                </a:endParaRPr>
              </a:p>
            </p:txBody>
          </p:sp>
        </p:grpSp>
        <p:grpSp>
          <p:nvGrpSpPr>
            <p:cNvPr id="10" name="Group 9" descr="Award Price: Contract must be awarded at fair market price&#10;">
              <a:extLst>
                <a:ext uri="{FF2B5EF4-FFF2-40B4-BE49-F238E27FC236}">
                  <a16:creationId xmlns="" xmlns:a16="http://schemas.microsoft.com/office/drawing/2014/main" id="{6E2E0B72-54D6-4484-B442-84E3A01AB671}"/>
                </a:ext>
              </a:extLst>
            </p:cNvPr>
            <p:cNvGrpSpPr/>
            <p:nvPr/>
          </p:nvGrpSpPr>
          <p:grpSpPr>
            <a:xfrm>
              <a:off x="1907654" y="4991586"/>
              <a:ext cx="5472711" cy="684778"/>
              <a:chOff x="3702778" y="4291781"/>
              <a:chExt cx="5472711" cy="684778"/>
            </a:xfrm>
          </p:grpSpPr>
          <p:sp>
            <p:nvSpPr>
              <p:cNvPr id="41" name="Rectangle 40">
                <a:extLst>
                  <a:ext uri="{FF2B5EF4-FFF2-40B4-BE49-F238E27FC236}">
                    <a16:creationId xmlns="" xmlns:a16="http://schemas.microsoft.com/office/drawing/2014/main" id="{69D5E8AA-2AA5-4E06-80EF-8FE53D086DAE}"/>
                  </a:ext>
                </a:extLst>
              </p:cNvPr>
              <p:cNvSpPr/>
              <p:nvPr/>
            </p:nvSpPr>
            <p:spPr>
              <a:xfrm>
                <a:off x="3702778" y="4607227"/>
                <a:ext cx="5472711" cy="369332"/>
              </a:xfrm>
              <a:prstGeom prst="rect">
                <a:avLst/>
              </a:prstGeom>
            </p:spPr>
            <p:txBody>
              <a:bodyPr wrap="square">
                <a:spAutoFit/>
              </a:bodyPr>
              <a:lstStyle/>
              <a:p>
                <a:pPr algn="ctr" defTabSz="914400"/>
                <a:r>
                  <a:rPr lang="en-US" dirty="0">
                    <a:solidFill>
                      <a:schemeClr val="bg1"/>
                    </a:solidFill>
                    <a:latin typeface="Source Sans Pro" panose="020B0503030403020204"/>
                    <a:cs typeface="Times New Roman" pitchFamily="18" charset="0"/>
                  </a:rPr>
                  <a:t>Contract must be awarded at fair market price.</a:t>
                </a:r>
              </a:p>
            </p:txBody>
          </p:sp>
          <p:sp>
            <p:nvSpPr>
              <p:cNvPr id="39" name="Title 4">
                <a:extLst>
                  <a:ext uri="{FF2B5EF4-FFF2-40B4-BE49-F238E27FC236}">
                    <a16:creationId xmlns="" xmlns:a16="http://schemas.microsoft.com/office/drawing/2014/main" id="{95AEB522-2056-4D00-9314-0CDE66C3E2E8}"/>
                  </a:ext>
                </a:extLst>
              </p:cNvPr>
              <p:cNvSpPr txBox="1">
                <a:spLocks/>
              </p:cNvSpPr>
              <p:nvPr/>
            </p:nvSpPr>
            <p:spPr>
              <a:xfrm>
                <a:off x="5196157" y="4291781"/>
                <a:ext cx="2362200" cy="402888"/>
              </a:xfrm>
              <a:prstGeom prst="rect">
                <a:avLst/>
              </a:prstGeom>
            </p:spPr>
            <p:txBody>
              <a:bodyPr vert="horz" lIns="91440" tIns="45720" rIns="91440" bIns="45720" rtlCol="0" anchor="t">
                <a:normAutofit fontScale="92500" lnSpcReduction="10000"/>
              </a:bodyPr>
              <a:lstStyle>
                <a:lvl1pPr algn="ctr" defTabSz="914400" rtl="0" eaLnBrk="1" latinLnBrk="0" hangingPunct="1">
                  <a:spcBef>
                    <a:spcPct val="0"/>
                  </a:spcBef>
                  <a:buNone/>
                  <a:defRPr sz="2700" b="1" kern="1200">
                    <a:solidFill>
                      <a:srgbClr val="002060"/>
                    </a:solidFill>
                    <a:latin typeface="Source Sans Pro"/>
                    <a:ea typeface="+mj-ea"/>
                    <a:cs typeface="+mj-cs"/>
                  </a:defRPr>
                </a:lvl1pPr>
              </a:lstStyle>
              <a:p>
                <a:r>
                  <a:rPr lang="en-US" sz="2400" dirty="0">
                    <a:solidFill>
                      <a:schemeClr val="bg1"/>
                    </a:solidFill>
                  </a:rPr>
                  <a:t>Award Price</a:t>
                </a:r>
                <a:endParaRPr lang="id-ID" sz="2400" dirty="0">
                  <a:solidFill>
                    <a:schemeClr val="bg1"/>
                  </a:solidFill>
                </a:endParaRPr>
              </a:p>
            </p:txBody>
          </p:sp>
        </p:grpSp>
        <p:sp>
          <p:nvSpPr>
            <p:cNvPr id="13" name="Rectangle 12">
              <a:extLst>
                <a:ext uri="{FF2B5EF4-FFF2-40B4-BE49-F238E27FC236}">
                  <a16:creationId xmlns="" xmlns:a16="http://schemas.microsoft.com/office/drawing/2014/main" id="{E91B716B-548A-4617-9760-A8F9DC0C86E8}"/>
                </a:ext>
              </a:extLst>
            </p:cNvPr>
            <p:cNvSpPr/>
            <p:nvPr/>
          </p:nvSpPr>
          <p:spPr>
            <a:xfrm>
              <a:off x="872207" y="1645539"/>
              <a:ext cx="7419252" cy="1621951"/>
            </a:xfrm>
            <a:prstGeom prst="rect">
              <a:avLst/>
            </a:prstGeom>
            <a:solidFill>
              <a:srgbClr val="96969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22203FF-816E-4F74-9873-90F4F66CF024}"/>
                </a:ext>
              </a:extLst>
            </p:cNvPr>
            <p:cNvSpPr/>
            <p:nvPr/>
          </p:nvSpPr>
          <p:spPr>
            <a:xfrm>
              <a:off x="4901871" y="1731576"/>
              <a:ext cx="3369936" cy="1731243"/>
            </a:xfrm>
            <a:prstGeom prst="rect">
              <a:avLst/>
            </a:prstGeom>
          </p:spPr>
          <p:txBody>
            <a:bodyPr wrap="square">
              <a:spAutoFit/>
            </a:bodyPr>
            <a:lstStyle/>
            <a:p>
              <a:pPr>
                <a:defRPr/>
              </a:pPr>
              <a:r>
                <a:rPr lang="en-US" sz="2400" dirty="0">
                  <a:solidFill>
                    <a:srgbClr val="002E6D"/>
                  </a:solidFill>
                  <a:latin typeface="Source Sans Pro Semibold" panose="020B0603030403020204" pitchFamily="34" charset="0"/>
                </a:rPr>
                <a:t>EDWOSB</a:t>
              </a:r>
              <a:endParaRPr lang="id-ID" sz="2400" dirty="0">
                <a:solidFill>
                  <a:srgbClr val="002E6D"/>
                </a:solidFill>
                <a:latin typeface="Source Sans Pro Semibold" panose="020B0603030403020204" pitchFamily="34" charset="0"/>
              </a:endParaRPr>
            </a:p>
            <a:p>
              <a:pPr defTabSz="914400">
                <a:defRPr/>
              </a:pPr>
              <a:r>
                <a:rPr lang="en-US" dirty="0" smtClean="0">
                  <a:latin typeface="Source Sans Pro" panose="020B0503030403020204"/>
                  <a:cs typeface="Times New Roman" pitchFamily="18" charset="0"/>
                </a:rPr>
                <a:t>NAICS </a:t>
              </a:r>
              <a:r>
                <a:rPr lang="en-US" dirty="0">
                  <a:latin typeface="Source Sans Pro" panose="020B0503030403020204"/>
                  <a:cs typeface="Times New Roman" pitchFamily="18" charset="0"/>
                </a:rPr>
                <a:t>code assigned to contract is in an industry </a:t>
              </a:r>
              <a:r>
                <a:rPr lang="en-US" dirty="0" smtClean="0">
                  <a:latin typeface="Source Sans Pro" panose="020B0503030403020204"/>
                  <a:cs typeface="Times New Roman" pitchFamily="18" charset="0"/>
                </a:rPr>
                <a:t/>
              </a:r>
              <a:br>
                <a:rPr lang="en-US" dirty="0" smtClean="0">
                  <a:latin typeface="Source Sans Pro" panose="020B0503030403020204"/>
                  <a:cs typeface="Times New Roman" pitchFamily="18" charset="0"/>
                </a:rPr>
              </a:br>
              <a:r>
                <a:rPr lang="en-US" dirty="0" smtClean="0">
                  <a:latin typeface="Source Sans Pro" panose="020B0503030403020204"/>
                  <a:cs typeface="Times New Roman" pitchFamily="18" charset="0"/>
                </a:rPr>
                <a:t>where </a:t>
              </a:r>
              <a:r>
                <a:rPr lang="en-US" dirty="0">
                  <a:latin typeface="Source Sans Pro" panose="020B0503030403020204"/>
                  <a:cs typeface="Times New Roman" pitchFamily="18" charset="0"/>
                </a:rPr>
                <a:t>WOSBs </a:t>
              </a:r>
              <a:r>
                <a:rPr lang="en-US" dirty="0" smtClean="0">
                  <a:latin typeface="Source Sans Pro" panose="020B0503030403020204"/>
                  <a:cs typeface="Times New Roman" pitchFamily="18" charset="0"/>
                </a:rPr>
                <a:t>are </a:t>
              </a:r>
              <a:r>
                <a:rPr lang="en-US" b="1" dirty="0" smtClean="0">
                  <a:latin typeface="Source Sans Pro" panose="020B0503030403020204"/>
                  <a:cs typeface="Times New Roman" pitchFamily="18" charset="0"/>
                </a:rPr>
                <a:t>underrepresented</a:t>
              </a:r>
              <a:r>
                <a:rPr lang="en-US" b="1" dirty="0">
                  <a:latin typeface="Source Sans Pro" panose="020B0503030403020204"/>
                  <a:cs typeface="Times New Roman" pitchFamily="18" charset="0"/>
                </a:rPr>
                <a:t>.</a:t>
              </a:r>
            </a:p>
            <a:p>
              <a:pPr marL="169863" indent="-169863"/>
              <a:endParaRPr lang="en-US" sz="1050" dirty="0">
                <a:latin typeface="Calibri" pitchFamily="34" charset="0"/>
                <a:cs typeface="Times New Roman" pitchFamily="18" charset="0"/>
              </a:endParaRPr>
            </a:p>
          </p:txBody>
        </p:sp>
        <p:cxnSp>
          <p:nvCxnSpPr>
            <p:cNvPr id="32" name="Straight Connector 31" descr="Dotted vertical line used to divide content.">
              <a:extLst>
                <a:ext uri="{FF2B5EF4-FFF2-40B4-BE49-F238E27FC236}">
                  <a16:creationId xmlns="" xmlns:a16="http://schemas.microsoft.com/office/drawing/2014/main" id="{92BC8DA8-C2F9-4304-9632-B75214F8FC51}"/>
                </a:ext>
                <a:ext uri="{C183D7F6-B498-43B3-948B-1728B52AA6E4}">
                  <adec:decorative xmlns="" xmlns:adec="http://schemas.microsoft.com/office/drawing/2017/decorative" val="1"/>
                </a:ext>
              </a:extLst>
            </p:cNvPr>
            <p:cNvCxnSpPr>
              <a:cxnSpLocks/>
            </p:cNvCxnSpPr>
            <p:nvPr/>
          </p:nvCxnSpPr>
          <p:spPr>
            <a:xfrm>
              <a:off x="4625919" y="1849749"/>
              <a:ext cx="0" cy="1318753"/>
            </a:xfrm>
            <a:prstGeom prst="line">
              <a:avLst/>
            </a:prstGeom>
            <a:ln w="12700">
              <a:solidFill>
                <a:srgbClr val="CC0000"/>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 xmlns:a16="http://schemas.microsoft.com/office/drawing/2014/main" id="{D1121208-883F-4194-9D55-F5D764F65962}"/>
                </a:ext>
              </a:extLst>
            </p:cNvPr>
            <p:cNvSpPr/>
            <p:nvPr/>
          </p:nvSpPr>
          <p:spPr>
            <a:xfrm>
              <a:off x="977553" y="1731576"/>
              <a:ext cx="3598330" cy="1569660"/>
            </a:xfrm>
            <a:prstGeom prst="rect">
              <a:avLst/>
            </a:prstGeom>
          </p:spPr>
          <p:txBody>
            <a:bodyPr wrap="square">
              <a:spAutoFit/>
            </a:bodyPr>
            <a:lstStyle/>
            <a:p>
              <a:r>
                <a:rPr lang="en-US" sz="2400" dirty="0">
                  <a:solidFill>
                    <a:srgbClr val="002E6D"/>
                  </a:solidFill>
                  <a:latin typeface="Source Sans Pro Semibold" panose="020B0603030403020204" pitchFamily="34" charset="0"/>
                </a:rPr>
                <a:t>WOSB</a:t>
              </a:r>
              <a:endParaRPr lang="id-ID" sz="2400" dirty="0">
                <a:solidFill>
                  <a:srgbClr val="002E6D"/>
                </a:solidFill>
                <a:latin typeface="Source Sans Pro Semibold" panose="020B0603030403020204" pitchFamily="34" charset="0"/>
              </a:endParaRPr>
            </a:p>
            <a:p>
              <a:pPr defTabSz="914400"/>
              <a:r>
                <a:rPr lang="en-US" dirty="0" smtClean="0">
                  <a:latin typeface="Source Sans Pro" panose="020B0503030403020204"/>
                  <a:cs typeface="Times New Roman" pitchFamily="18" charset="0"/>
                </a:rPr>
                <a:t>NAICS </a:t>
              </a:r>
              <a:r>
                <a:rPr lang="en-US" dirty="0">
                  <a:latin typeface="Source Sans Pro" panose="020B0503030403020204"/>
                  <a:cs typeface="Times New Roman" pitchFamily="18" charset="0"/>
                </a:rPr>
                <a:t>code assigned to contract is in an industry where WOSBs are </a:t>
              </a:r>
              <a:r>
                <a:rPr lang="en-US" b="1" dirty="0">
                  <a:latin typeface="Source Sans Pro" panose="020B0503030403020204"/>
                  <a:cs typeface="Times New Roman" pitchFamily="18" charset="0"/>
                </a:rPr>
                <a:t>substantially underrepresented. </a:t>
              </a:r>
            </a:p>
          </p:txBody>
        </p:sp>
        <p:sp>
          <p:nvSpPr>
            <p:cNvPr id="35" name="Title 4">
              <a:extLst>
                <a:ext uri="{FF2B5EF4-FFF2-40B4-BE49-F238E27FC236}">
                  <a16:creationId xmlns="" xmlns:a16="http://schemas.microsoft.com/office/drawing/2014/main" id="{012E9B85-75C0-484E-91DA-B823A6118F53}"/>
                </a:ext>
              </a:extLst>
            </p:cNvPr>
            <p:cNvSpPr txBox="1">
              <a:spLocks/>
            </p:cNvSpPr>
            <p:nvPr/>
          </p:nvSpPr>
          <p:spPr>
            <a:xfrm>
              <a:off x="3390900" y="1147389"/>
              <a:ext cx="2362200" cy="555977"/>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2700" b="1" kern="1200">
                  <a:solidFill>
                    <a:srgbClr val="002060"/>
                  </a:solidFill>
                  <a:latin typeface="Source Sans Pro"/>
                  <a:ea typeface="+mj-ea"/>
                  <a:cs typeface="+mj-cs"/>
                </a:defRPr>
              </a:lvl1pPr>
            </a:lstStyle>
            <a:p>
              <a:r>
                <a:rPr lang="en-US" sz="2200" dirty="0">
                  <a:solidFill>
                    <a:srgbClr val="002E6D"/>
                  </a:solidFill>
                </a:rPr>
                <a:t>Industry</a:t>
              </a:r>
              <a:endParaRPr lang="id-ID" sz="2200" dirty="0">
                <a:solidFill>
                  <a:srgbClr val="002E6D"/>
                </a:solidFill>
              </a:endParaRPr>
            </a:p>
          </p:txBody>
        </p:sp>
      </p:grpSp>
      <p:sp>
        <p:nvSpPr>
          <p:cNvPr id="2" name="Title 1">
            <a:extLst>
              <a:ext uri="{FF2B5EF4-FFF2-40B4-BE49-F238E27FC236}">
                <a16:creationId xmlns="" xmlns:a16="http://schemas.microsoft.com/office/drawing/2014/main" id="{D66D6E89-6993-42FC-963C-B1D99006B8CC}"/>
              </a:ext>
            </a:extLst>
          </p:cNvPr>
          <p:cNvSpPr>
            <a:spLocks noGrp="1"/>
          </p:cNvSpPr>
          <p:nvPr>
            <p:ph type="title"/>
          </p:nvPr>
        </p:nvSpPr>
        <p:spPr>
          <a:xfrm>
            <a:off x="638784" y="381168"/>
            <a:ext cx="7886700" cy="465429"/>
          </a:xfrm>
        </p:spPr>
        <p:txBody>
          <a:bodyPr>
            <a:noAutofit/>
          </a:bodyPr>
          <a:lstStyle/>
          <a:p>
            <a:r>
              <a:rPr lang="en-US" sz="3200" dirty="0">
                <a:ln w="0"/>
                <a:solidFill>
                  <a:srgbClr val="002E6D"/>
                </a:solidFill>
                <a:cs typeface="Times New Roman" pitchFamily="18" charset="0"/>
              </a:rPr>
              <a:t>WOSB and EDWOSB Set-Aside Contracts</a:t>
            </a:r>
            <a:endParaRPr lang="en-US" sz="3200" dirty="0"/>
          </a:p>
        </p:txBody>
      </p:sp>
    </p:spTree>
    <p:extLst>
      <p:ext uri="{BB962C8B-B14F-4D97-AF65-F5344CB8AC3E}">
        <p14:creationId xmlns:p14="http://schemas.microsoft.com/office/powerpoint/2010/main" val="348662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6" descr="WOSB Ready" title="Icon">
            <a:extLst>
              <a:ext uri="{FF2B5EF4-FFF2-40B4-BE49-F238E27FC236}">
                <a16:creationId xmlns="" xmlns:a16="http://schemas.microsoft.com/office/drawing/2014/main" id="{70D94BB5-F595-4B07-974C-0E7DADC0C62E}"/>
              </a:ext>
            </a:extLst>
          </p:cNvPr>
          <p:cNvPicPr>
            <a:picLocks noChangeAspect="1"/>
          </p:cNvPicPr>
          <p:nvPr/>
        </p:nvPicPr>
        <p:blipFill>
          <a:blip r:embed="rId3"/>
          <a:stretch>
            <a:fillRect/>
          </a:stretch>
        </p:blipFill>
        <p:spPr>
          <a:xfrm>
            <a:off x="6660023" y="6094465"/>
            <a:ext cx="2057400" cy="340364"/>
          </a:xfrm>
          <a:prstGeom prst="rect">
            <a:avLst/>
          </a:prstGeom>
        </p:spPr>
      </p:pic>
      <p:grpSp>
        <p:nvGrpSpPr>
          <p:cNvPr id="5" name="Group 4" descr="Figure showing 4 components of WOSB and EDWOSB Sole-Source Contracts: 1) Eligible NAICS Code - WOSB/EDWOSB-eligible NAICS code (icon of page showing an NAICS Code); 2) Fair and Reasonable Price - Awarded at a fair and reasonable price (icon of a stack of money); 3) Contract Value - $6.5M for manufacturing or $4M for all others (icon of a contract); 4) Sole Source - Only 1 WOSB/EDWOSB that can perform (icon of a lightbulb)."/>
          <p:cNvGrpSpPr/>
          <p:nvPr/>
        </p:nvGrpSpPr>
        <p:grpSpPr>
          <a:xfrm>
            <a:off x="1394245" y="889618"/>
            <a:ext cx="6038163" cy="5155704"/>
            <a:chOff x="1394245" y="889618"/>
            <a:chExt cx="6038163" cy="5155704"/>
          </a:xfrm>
        </p:grpSpPr>
        <p:sp>
          <p:nvSpPr>
            <p:cNvPr id="49" name="Rectangle 48">
              <a:extLst>
                <a:ext uri="{FF2B5EF4-FFF2-40B4-BE49-F238E27FC236}">
                  <a16:creationId xmlns="" xmlns:a16="http://schemas.microsoft.com/office/drawing/2014/main" id="{4A89DD4B-DD65-47E0-B656-D2DA1027E61B}"/>
                </a:ext>
              </a:extLst>
            </p:cNvPr>
            <p:cNvSpPr/>
            <p:nvPr/>
          </p:nvSpPr>
          <p:spPr>
            <a:xfrm>
              <a:off x="4392331" y="3504814"/>
              <a:ext cx="3021573" cy="2516627"/>
            </a:xfrm>
            <a:prstGeom prst="rect">
              <a:avLst/>
            </a:prstGeom>
            <a:solidFill>
              <a:srgbClr val="96969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 xmlns:a16="http://schemas.microsoft.com/office/drawing/2014/main" id="{ACBC9536-7212-4839-8BAA-AD876057247E}"/>
                </a:ext>
              </a:extLst>
            </p:cNvPr>
            <p:cNvSpPr/>
            <p:nvPr/>
          </p:nvSpPr>
          <p:spPr>
            <a:xfrm>
              <a:off x="4392331" y="5152399"/>
              <a:ext cx="3019839" cy="677108"/>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900" dirty="0">
                  <a:latin typeface="Source Sans Pro" panose="020B0503030403020204"/>
                </a:rPr>
                <a:t>Only 1 WOSB/EDWOSB that can perform</a:t>
              </a:r>
            </a:p>
          </p:txBody>
        </p:sp>
        <p:cxnSp>
          <p:nvCxnSpPr>
            <p:cNvPr id="36" name="Straight Connector 35">
              <a:extLst>
                <a:ext uri="{FF2B5EF4-FFF2-40B4-BE49-F238E27FC236}">
                  <a16:creationId xmlns="" xmlns:a16="http://schemas.microsoft.com/office/drawing/2014/main" id="{30231C1A-C2EA-4FD3-B7D3-A104F11008B3}"/>
                </a:ext>
                <a:ext uri="{C183D7F6-B498-43B3-948B-1728B52AA6E4}">
                  <adec:decorative xmlns="" xmlns:adec="http://schemas.microsoft.com/office/drawing/2017/decorative" val="1"/>
                </a:ext>
              </a:extLst>
            </p:cNvPr>
            <p:cNvCxnSpPr>
              <a:cxnSpLocks/>
            </p:cNvCxnSpPr>
            <p:nvPr/>
          </p:nvCxnSpPr>
          <p:spPr>
            <a:xfrm>
              <a:off x="5262118" y="5026633"/>
              <a:ext cx="1293223" cy="0"/>
            </a:xfrm>
            <a:prstGeom prst="line">
              <a:avLst/>
            </a:prstGeom>
            <a:ln w="19050">
              <a:solidFill>
                <a:srgbClr val="CC0000"/>
              </a:solidFill>
            </a:ln>
          </p:spPr>
          <p:style>
            <a:lnRef idx="1">
              <a:schemeClr val="accent1"/>
            </a:lnRef>
            <a:fillRef idx="0">
              <a:schemeClr val="accent1"/>
            </a:fillRef>
            <a:effectRef idx="0">
              <a:schemeClr val="accent1"/>
            </a:effectRef>
            <a:fontRef idx="minor">
              <a:schemeClr val="tx1"/>
            </a:fontRef>
          </p:style>
        </p:cxnSp>
        <p:sp>
          <p:nvSpPr>
            <p:cNvPr id="103" name="TextBox 235">
              <a:extLst>
                <a:ext uri="{FF2B5EF4-FFF2-40B4-BE49-F238E27FC236}">
                  <a16:creationId xmlns="" xmlns:a16="http://schemas.microsoft.com/office/drawing/2014/main" id="{2C1AEDBD-2227-4358-BA85-29AE4EF080A4}"/>
                </a:ext>
              </a:extLst>
            </p:cNvPr>
            <p:cNvSpPr txBox="1"/>
            <p:nvPr/>
          </p:nvSpPr>
          <p:spPr>
            <a:xfrm>
              <a:off x="4455487" y="4695049"/>
              <a:ext cx="2880360" cy="384721"/>
            </a:xfrm>
            <a:prstGeom prst="rect">
              <a:avLst/>
            </a:prstGeom>
            <a:noFill/>
          </p:spPr>
          <p:txBody>
            <a:bodyPr wrap="square" rtlCol="0">
              <a:spAutoFit/>
            </a:bodyPr>
            <a:lstStyle>
              <a:defPPr>
                <a:defRPr lang="en-US"/>
              </a:defPPr>
              <a:lvl1pPr defTabSz="685800">
                <a:defRPr sz="1900" b="1">
                  <a:latin typeface="Source Sans Pro" panose="020B0503030403020204"/>
                  <a:ea typeface="Raleway" panose="020B0003030101060003" pitchFamily="2" charset="0"/>
                </a:defRPr>
              </a:lvl1pPr>
              <a:lvl2pPr marL="342900" defTabSz="685800">
                <a:defRPr sz="1350"/>
              </a:lvl2pPr>
              <a:lvl3pPr marL="685800" defTabSz="685800">
                <a:defRPr sz="1350"/>
              </a:lvl3pPr>
              <a:lvl4pPr marL="1028700" defTabSz="685800">
                <a:defRPr sz="1350"/>
              </a:lvl4pPr>
              <a:lvl5pPr marL="1371600" defTabSz="685800">
                <a:defRPr sz="1350"/>
              </a:lvl5pPr>
              <a:lvl6pPr marL="1714500" defTabSz="685800">
                <a:defRPr sz="1350"/>
              </a:lvl6pPr>
              <a:lvl7pPr marL="2057400" defTabSz="685800">
                <a:defRPr sz="1350"/>
              </a:lvl7pPr>
              <a:lvl8pPr marL="2400300" defTabSz="685800">
                <a:defRPr sz="1350"/>
              </a:lvl8pPr>
              <a:lvl9pPr marL="2743200" defTabSz="685800">
                <a:defRPr sz="1350"/>
              </a:lvl9pPr>
            </a:lstStyle>
            <a:p>
              <a:pPr algn="ctr"/>
              <a:r>
                <a:rPr lang="en-US" dirty="0"/>
                <a:t>Sole-Source</a:t>
              </a:r>
              <a:endParaRPr lang="id-ID" dirty="0"/>
            </a:p>
          </p:txBody>
        </p:sp>
        <p:sp>
          <p:nvSpPr>
            <p:cNvPr id="22" name="Oval 21">
              <a:extLst>
                <a:ext uri="{FF2B5EF4-FFF2-40B4-BE49-F238E27FC236}">
                  <a16:creationId xmlns="" xmlns:a16="http://schemas.microsoft.com/office/drawing/2014/main" id="{F065B5C9-2532-4C00-9538-F320CE421C38}"/>
                </a:ext>
              </a:extLst>
            </p:cNvPr>
            <p:cNvSpPr/>
            <p:nvPr/>
          </p:nvSpPr>
          <p:spPr>
            <a:xfrm>
              <a:off x="5678015" y="3921557"/>
              <a:ext cx="397219" cy="510056"/>
            </a:xfrm>
            <a:custGeom>
              <a:avLst/>
              <a:gdLst>
                <a:gd name="connsiteX0" fmla="*/ 0 w 395288"/>
                <a:gd name="connsiteY0" fmla="*/ 197644 h 395288"/>
                <a:gd name="connsiteX1" fmla="*/ 197644 w 395288"/>
                <a:gd name="connsiteY1" fmla="*/ 0 h 395288"/>
                <a:gd name="connsiteX2" fmla="*/ 395288 w 395288"/>
                <a:gd name="connsiteY2" fmla="*/ 197644 h 395288"/>
                <a:gd name="connsiteX3" fmla="*/ 197644 w 395288"/>
                <a:gd name="connsiteY3" fmla="*/ 395288 h 395288"/>
                <a:gd name="connsiteX4" fmla="*/ 0 w 395288"/>
                <a:gd name="connsiteY4" fmla="*/ 197644 h 395288"/>
                <a:gd name="connsiteX0" fmla="*/ 4490 w 399778"/>
                <a:gd name="connsiteY0" fmla="*/ 197644 h 401932"/>
                <a:gd name="connsiteX1" fmla="*/ 202134 w 399778"/>
                <a:gd name="connsiteY1" fmla="*/ 0 h 401932"/>
                <a:gd name="connsiteX2" fmla="*/ 399778 w 399778"/>
                <a:gd name="connsiteY2" fmla="*/ 197644 h 401932"/>
                <a:gd name="connsiteX3" fmla="*/ 202134 w 399778"/>
                <a:gd name="connsiteY3" fmla="*/ 395288 h 401932"/>
                <a:gd name="connsiteX4" fmla="*/ 75062 w 399778"/>
                <a:gd name="connsiteY4" fmla="*/ 340688 h 401932"/>
                <a:gd name="connsiteX5" fmla="*/ 4490 w 399778"/>
                <a:gd name="connsiteY5" fmla="*/ 197644 h 401932"/>
                <a:gd name="connsiteX0" fmla="*/ 4490 w 404421"/>
                <a:gd name="connsiteY0" fmla="*/ 197644 h 395433"/>
                <a:gd name="connsiteX1" fmla="*/ 202134 w 404421"/>
                <a:gd name="connsiteY1" fmla="*/ 0 h 395433"/>
                <a:gd name="connsiteX2" fmla="*/ 399778 w 404421"/>
                <a:gd name="connsiteY2" fmla="*/ 197644 h 395433"/>
                <a:gd name="connsiteX3" fmla="*/ 330556 w 404421"/>
                <a:gd name="connsiteY3" fmla="*/ 327241 h 395433"/>
                <a:gd name="connsiteX4" fmla="*/ 202134 w 404421"/>
                <a:gd name="connsiteY4" fmla="*/ 395288 h 395433"/>
                <a:gd name="connsiteX5" fmla="*/ 75062 w 404421"/>
                <a:gd name="connsiteY5" fmla="*/ 340688 h 395433"/>
                <a:gd name="connsiteX6" fmla="*/ 4490 w 404421"/>
                <a:gd name="connsiteY6" fmla="*/ 197644 h 395433"/>
                <a:gd name="connsiteX0" fmla="*/ 4490 w 406545"/>
                <a:gd name="connsiteY0" fmla="*/ 199808 h 397597"/>
                <a:gd name="connsiteX1" fmla="*/ 202134 w 406545"/>
                <a:gd name="connsiteY1" fmla="*/ 2164 h 397597"/>
                <a:gd name="connsiteX2" fmla="*/ 384344 w 406545"/>
                <a:gd name="connsiteY2" fmla="*/ 100806 h 397597"/>
                <a:gd name="connsiteX3" fmla="*/ 399778 w 406545"/>
                <a:gd name="connsiteY3" fmla="*/ 199808 h 397597"/>
                <a:gd name="connsiteX4" fmla="*/ 330556 w 406545"/>
                <a:gd name="connsiteY4" fmla="*/ 329405 h 397597"/>
                <a:gd name="connsiteX5" fmla="*/ 202134 w 406545"/>
                <a:gd name="connsiteY5" fmla="*/ 397452 h 397597"/>
                <a:gd name="connsiteX6" fmla="*/ 75062 w 406545"/>
                <a:gd name="connsiteY6" fmla="*/ 342852 h 397597"/>
                <a:gd name="connsiteX7" fmla="*/ 4490 w 406545"/>
                <a:gd name="connsiteY7" fmla="*/ 199808 h 397597"/>
                <a:gd name="connsiteX0" fmla="*/ 29 w 402084"/>
                <a:gd name="connsiteY0" fmla="*/ 199034 h 396823"/>
                <a:gd name="connsiteX1" fmla="*/ 63877 w 402084"/>
                <a:gd name="connsiteY1" fmla="*/ 52967 h 396823"/>
                <a:gd name="connsiteX2" fmla="*/ 197673 w 402084"/>
                <a:gd name="connsiteY2" fmla="*/ 1390 h 396823"/>
                <a:gd name="connsiteX3" fmla="*/ 379883 w 402084"/>
                <a:gd name="connsiteY3" fmla="*/ 100032 h 396823"/>
                <a:gd name="connsiteX4" fmla="*/ 395317 w 402084"/>
                <a:gd name="connsiteY4" fmla="*/ 199034 h 396823"/>
                <a:gd name="connsiteX5" fmla="*/ 326095 w 402084"/>
                <a:gd name="connsiteY5" fmla="*/ 328631 h 396823"/>
                <a:gd name="connsiteX6" fmla="*/ 197673 w 402084"/>
                <a:gd name="connsiteY6" fmla="*/ 396678 h 396823"/>
                <a:gd name="connsiteX7" fmla="*/ 70601 w 402084"/>
                <a:gd name="connsiteY7" fmla="*/ 342078 h 396823"/>
                <a:gd name="connsiteX8" fmla="*/ 29 w 402084"/>
                <a:gd name="connsiteY8" fmla="*/ 199034 h 396823"/>
                <a:gd name="connsiteX0" fmla="*/ 29 w 397219"/>
                <a:gd name="connsiteY0" fmla="*/ 198047 h 395836"/>
                <a:gd name="connsiteX1" fmla="*/ 63877 w 397219"/>
                <a:gd name="connsiteY1" fmla="*/ 51980 h 395836"/>
                <a:gd name="connsiteX2" fmla="*/ 197673 w 397219"/>
                <a:gd name="connsiteY2" fmla="*/ 403 h 395836"/>
                <a:gd name="connsiteX3" fmla="*/ 312647 w 397219"/>
                <a:gd name="connsiteY3" fmla="*/ 31810 h 395836"/>
                <a:gd name="connsiteX4" fmla="*/ 379883 w 397219"/>
                <a:gd name="connsiteY4" fmla="*/ 99045 h 395836"/>
                <a:gd name="connsiteX5" fmla="*/ 395317 w 397219"/>
                <a:gd name="connsiteY5" fmla="*/ 198047 h 395836"/>
                <a:gd name="connsiteX6" fmla="*/ 326095 w 397219"/>
                <a:gd name="connsiteY6" fmla="*/ 327644 h 395836"/>
                <a:gd name="connsiteX7" fmla="*/ 197673 w 397219"/>
                <a:gd name="connsiteY7" fmla="*/ 395691 h 395836"/>
                <a:gd name="connsiteX8" fmla="*/ 70601 w 397219"/>
                <a:gd name="connsiteY8" fmla="*/ 341091 h 395836"/>
                <a:gd name="connsiteX9" fmla="*/ 29 w 397219"/>
                <a:gd name="connsiteY9" fmla="*/ 198047 h 395836"/>
                <a:gd name="connsiteX0" fmla="*/ 29 w 397219"/>
                <a:gd name="connsiteY0" fmla="*/ 198047 h 395691"/>
                <a:gd name="connsiteX1" fmla="*/ 63877 w 397219"/>
                <a:gd name="connsiteY1" fmla="*/ 51980 h 395691"/>
                <a:gd name="connsiteX2" fmla="*/ 197673 w 397219"/>
                <a:gd name="connsiteY2" fmla="*/ 403 h 395691"/>
                <a:gd name="connsiteX3" fmla="*/ 312647 w 397219"/>
                <a:gd name="connsiteY3" fmla="*/ 31810 h 395691"/>
                <a:gd name="connsiteX4" fmla="*/ 379883 w 397219"/>
                <a:gd name="connsiteY4" fmla="*/ 99045 h 395691"/>
                <a:gd name="connsiteX5" fmla="*/ 395317 w 397219"/>
                <a:gd name="connsiteY5" fmla="*/ 198047 h 395691"/>
                <a:gd name="connsiteX6" fmla="*/ 352989 w 397219"/>
                <a:gd name="connsiteY6" fmla="*/ 341091 h 395691"/>
                <a:gd name="connsiteX7" fmla="*/ 197673 w 397219"/>
                <a:gd name="connsiteY7" fmla="*/ 395691 h 395691"/>
                <a:gd name="connsiteX8" fmla="*/ 70601 w 397219"/>
                <a:gd name="connsiteY8" fmla="*/ 341091 h 395691"/>
                <a:gd name="connsiteX9" fmla="*/ 29 w 397219"/>
                <a:gd name="connsiteY9" fmla="*/ 198047 h 395691"/>
                <a:gd name="connsiteX0" fmla="*/ 29 w 397219"/>
                <a:gd name="connsiteY0" fmla="*/ 198047 h 523438"/>
                <a:gd name="connsiteX1" fmla="*/ 63877 w 397219"/>
                <a:gd name="connsiteY1" fmla="*/ 51980 h 523438"/>
                <a:gd name="connsiteX2" fmla="*/ 197673 w 397219"/>
                <a:gd name="connsiteY2" fmla="*/ 403 h 523438"/>
                <a:gd name="connsiteX3" fmla="*/ 312647 w 397219"/>
                <a:gd name="connsiteY3" fmla="*/ 31810 h 523438"/>
                <a:gd name="connsiteX4" fmla="*/ 379883 w 397219"/>
                <a:gd name="connsiteY4" fmla="*/ 99045 h 523438"/>
                <a:gd name="connsiteX5" fmla="*/ 395317 w 397219"/>
                <a:gd name="connsiteY5" fmla="*/ 198047 h 523438"/>
                <a:gd name="connsiteX6" fmla="*/ 352989 w 397219"/>
                <a:gd name="connsiteY6" fmla="*/ 341091 h 523438"/>
                <a:gd name="connsiteX7" fmla="*/ 197673 w 397219"/>
                <a:gd name="connsiteY7" fmla="*/ 523438 h 523438"/>
                <a:gd name="connsiteX8" fmla="*/ 70601 w 397219"/>
                <a:gd name="connsiteY8" fmla="*/ 341091 h 523438"/>
                <a:gd name="connsiteX9" fmla="*/ 29 w 397219"/>
                <a:gd name="connsiteY9" fmla="*/ 198047 h 523438"/>
                <a:gd name="connsiteX0" fmla="*/ 29 w 397219"/>
                <a:gd name="connsiteY0" fmla="*/ 198047 h 527264"/>
                <a:gd name="connsiteX1" fmla="*/ 63877 w 397219"/>
                <a:gd name="connsiteY1" fmla="*/ 51980 h 527264"/>
                <a:gd name="connsiteX2" fmla="*/ 197673 w 397219"/>
                <a:gd name="connsiteY2" fmla="*/ 403 h 527264"/>
                <a:gd name="connsiteX3" fmla="*/ 312647 w 397219"/>
                <a:gd name="connsiteY3" fmla="*/ 31810 h 527264"/>
                <a:gd name="connsiteX4" fmla="*/ 379883 w 397219"/>
                <a:gd name="connsiteY4" fmla="*/ 99045 h 527264"/>
                <a:gd name="connsiteX5" fmla="*/ 395317 w 397219"/>
                <a:gd name="connsiteY5" fmla="*/ 198047 h 527264"/>
                <a:gd name="connsiteX6" fmla="*/ 352989 w 397219"/>
                <a:gd name="connsiteY6" fmla="*/ 341091 h 527264"/>
                <a:gd name="connsiteX7" fmla="*/ 285754 w 397219"/>
                <a:gd name="connsiteY7" fmla="*/ 455391 h 527264"/>
                <a:gd name="connsiteX8" fmla="*/ 197673 w 397219"/>
                <a:gd name="connsiteY8" fmla="*/ 523438 h 527264"/>
                <a:gd name="connsiteX9" fmla="*/ 70601 w 397219"/>
                <a:gd name="connsiteY9" fmla="*/ 341091 h 527264"/>
                <a:gd name="connsiteX10" fmla="*/ 29 w 397219"/>
                <a:gd name="connsiteY10" fmla="*/ 198047 h 527264"/>
                <a:gd name="connsiteX0" fmla="*/ 29 w 397219"/>
                <a:gd name="connsiteY0" fmla="*/ 198047 h 534564"/>
                <a:gd name="connsiteX1" fmla="*/ 63877 w 397219"/>
                <a:gd name="connsiteY1" fmla="*/ 51980 h 534564"/>
                <a:gd name="connsiteX2" fmla="*/ 197673 w 397219"/>
                <a:gd name="connsiteY2" fmla="*/ 403 h 534564"/>
                <a:gd name="connsiteX3" fmla="*/ 312647 w 397219"/>
                <a:gd name="connsiteY3" fmla="*/ 31810 h 534564"/>
                <a:gd name="connsiteX4" fmla="*/ 379883 w 397219"/>
                <a:gd name="connsiteY4" fmla="*/ 99045 h 534564"/>
                <a:gd name="connsiteX5" fmla="*/ 395317 w 397219"/>
                <a:gd name="connsiteY5" fmla="*/ 198047 h 534564"/>
                <a:gd name="connsiteX6" fmla="*/ 352989 w 397219"/>
                <a:gd name="connsiteY6" fmla="*/ 341091 h 534564"/>
                <a:gd name="connsiteX7" fmla="*/ 285754 w 397219"/>
                <a:gd name="connsiteY7" fmla="*/ 495732 h 534564"/>
                <a:gd name="connsiteX8" fmla="*/ 197673 w 397219"/>
                <a:gd name="connsiteY8" fmla="*/ 523438 h 534564"/>
                <a:gd name="connsiteX9" fmla="*/ 70601 w 397219"/>
                <a:gd name="connsiteY9" fmla="*/ 341091 h 534564"/>
                <a:gd name="connsiteX10" fmla="*/ 29 w 397219"/>
                <a:gd name="connsiteY10" fmla="*/ 198047 h 534564"/>
                <a:gd name="connsiteX0" fmla="*/ 29 w 397219"/>
                <a:gd name="connsiteY0" fmla="*/ 198047 h 529142"/>
                <a:gd name="connsiteX1" fmla="*/ 63877 w 397219"/>
                <a:gd name="connsiteY1" fmla="*/ 51980 h 529142"/>
                <a:gd name="connsiteX2" fmla="*/ 197673 w 397219"/>
                <a:gd name="connsiteY2" fmla="*/ 403 h 529142"/>
                <a:gd name="connsiteX3" fmla="*/ 312647 w 397219"/>
                <a:gd name="connsiteY3" fmla="*/ 31810 h 529142"/>
                <a:gd name="connsiteX4" fmla="*/ 379883 w 397219"/>
                <a:gd name="connsiteY4" fmla="*/ 99045 h 529142"/>
                <a:gd name="connsiteX5" fmla="*/ 395317 w 397219"/>
                <a:gd name="connsiteY5" fmla="*/ 198047 h 529142"/>
                <a:gd name="connsiteX6" fmla="*/ 352989 w 397219"/>
                <a:gd name="connsiteY6" fmla="*/ 341091 h 529142"/>
                <a:gd name="connsiteX7" fmla="*/ 285754 w 397219"/>
                <a:gd name="connsiteY7" fmla="*/ 495732 h 529142"/>
                <a:gd name="connsiteX8" fmla="*/ 197673 w 397219"/>
                <a:gd name="connsiteY8" fmla="*/ 523438 h 529142"/>
                <a:gd name="connsiteX9" fmla="*/ 131112 w 397219"/>
                <a:gd name="connsiteY9" fmla="*/ 415050 h 529142"/>
                <a:gd name="connsiteX10" fmla="*/ 70601 w 397219"/>
                <a:gd name="connsiteY10" fmla="*/ 341091 h 529142"/>
                <a:gd name="connsiteX11" fmla="*/ 29 w 397219"/>
                <a:gd name="connsiteY11" fmla="*/ 198047 h 529142"/>
                <a:gd name="connsiteX0" fmla="*/ 29 w 397219"/>
                <a:gd name="connsiteY0" fmla="*/ 198047 h 524805"/>
                <a:gd name="connsiteX1" fmla="*/ 63877 w 397219"/>
                <a:gd name="connsiteY1" fmla="*/ 51980 h 524805"/>
                <a:gd name="connsiteX2" fmla="*/ 197673 w 397219"/>
                <a:gd name="connsiteY2" fmla="*/ 403 h 524805"/>
                <a:gd name="connsiteX3" fmla="*/ 312647 w 397219"/>
                <a:gd name="connsiteY3" fmla="*/ 31810 h 524805"/>
                <a:gd name="connsiteX4" fmla="*/ 379883 w 397219"/>
                <a:gd name="connsiteY4" fmla="*/ 99045 h 524805"/>
                <a:gd name="connsiteX5" fmla="*/ 395317 w 397219"/>
                <a:gd name="connsiteY5" fmla="*/ 198047 h 524805"/>
                <a:gd name="connsiteX6" fmla="*/ 352989 w 397219"/>
                <a:gd name="connsiteY6" fmla="*/ 341091 h 524805"/>
                <a:gd name="connsiteX7" fmla="*/ 285754 w 397219"/>
                <a:gd name="connsiteY7" fmla="*/ 495732 h 524805"/>
                <a:gd name="connsiteX8" fmla="*/ 197673 w 397219"/>
                <a:gd name="connsiteY8" fmla="*/ 523438 h 524805"/>
                <a:gd name="connsiteX9" fmla="*/ 110941 w 397219"/>
                <a:gd name="connsiteY9" fmla="*/ 475562 h 524805"/>
                <a:gd name="connsiteX10" fmla="*/ 70601 w 397219"/>
                <a:gd name="connsiteY10" fmla="*/ 341091 h 524805"/>
                <a:gd name="connsiteX11" fmla="*/ 29 w 397219"/>
                <a:gd name="connsiteY11" fmla="*/ 198047 h 524805"/>
                <a:gd name="connsiteX0" fmla="*/ 29 w 397219"/>
                <a:gd name="connsiteY0" fmla="*/ 198047 h 510056"/>
                <a:gd name="connsiteX1" fmla="*/ 63877 w 397219"/>
                <a:gd name="connsiteY1" fmla="*/ 51980 h 510056"/>
                <a:gd name="connsiteX2" fmla="*/ 197673 w 397219"/>
                <a:gd name="connsiteY2" fmla="*/ 403 h 510056"/>
                <a:gd name="connsiteX3" fmla="*/ 312647 w 397219"/>
                <a:gd name="connsiteY3" fmla="*/ 31810 h 510056"/>
                <a:gd name="connsiteX4" fmla="*/ 379883 w 397219"/>
                <a:gd name="connsiteY4" fmla="*/ 99045 h 510056"/>
                <a:gd name="connsiteX5" fmla="*/ 395317 w 397219"/>
                <a:gd name="connsiteY5" fmla="*/ 198047 h 510056"/>
                <a:gd name="connsiteX6" fmla="*/ 352989 w 397219"/>
                <a:gd name="connsiteY6" fmla="*/ 341091 h 510056"/>
                <a:gd name="connsiteX7" fmla="*/ 285754 w 397219"/>
                <a:gd name="connsiteY7" fmla="*/ 495732 h 510056"/>
                <a:gd name="connsiteX8" fmla="*/ 193078 w 397219"/>
                <a:gd name="connsiteY8" fmla="*/ 495869 h 510056"/>
                <a:gd name="connsiteX9" fmla="*/ 110941 w 397219"/>
                <a:gd name="connsiteY9" fmla="*/ 475562 h 510056"/>
                <a:gd name="connsiteX10" fmla="*/ 70601 w 397219"/>
                <a:gd name="connsiteY10" fmla="*/ 341091 h 510056"/>
                <a:gd name="connsiteX11" fmla="*/ 29 w 397219"/>
                <a:gd name="connsiteY11" fmla="*/ 198047 h 510056"/>
                <a:gd name="connsiteX0" fmla="*/ 29 w 397219"/>
                <a:gd name="connsiteY0" fmla="*/ 198047 h 510056"/>
                <a:gd name="connsiteX1" fmla="*/ 63877 w 397219"/>
                <a:gd name="connsiteY1" fmla="*/ 51980 h 510056"/>
                <a:gd name="connsiteX2" fmla="*/ 197673 w 397219"/>
                <a:gd name="connsiteY2" fmla="*/ 403 h 510056"/>
                <a:gd name="connsiteX3" fmla="*/ 312647 w 397219"/>
                <a:gd name="connsiteY3" fmla="*/ 31810 h 510056"/>
                <a:gd name="connsiteX4" fmla="*/ 379883 w 397219"/>
                <a:gd name="connsiteY4" fmla="*/ 99045 h 510056"/>
                <a:gd name="connsiteX5" fmla="*/ 395317 w 397219"/>
                <a:gd name="connsiteY5" fmla="*/ 198047 h 510056"/>
                <a:gd name="connsiteX6" fmla="*/ 339205 w 397219"/>
                <a:gd name="connsiteY6" fmla="*/ 336496 h 510056"/>
                <a:gd name="connsiteX7" fmla="*/ 285754 w 397219"/>
                <a:gd name="connsiteY7" fmla="*/ 495732 h 510056"/>
                <a:gd name="connsiteX8" fmla="*/ 193078 w 397219"/>
                <a:gd name="connsiteY8" fmla="*/ 495869 h 510056"/>
                <a:gd name="connsiteX9" fmla="*/ 110941 w 397219"/>
                <a:gd name="connsiteY9" fmla="*/ 475562 h 510056"/>
                <a:gd name="connsiteX10" fmla="*/ 70601 w 397219"/>
                <a:gd name="connsiteY10" fmla="*/ 341091 h 510056"/>
                <a:gd name="connsiteX11" fmla="*/ 29 w 397219"/>
                <a:gd name="connsiteY11" fmla="*/ 198047 h 51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219" h="510056">
                  <a:moveTo>
                    <a:pt x="29" y="198047"/>
                  </a:moveTo>
                  <a:cubicBezTo>
                    <a:pt x="-1092" y="149862"/>
                    <a:pt x="30936" y="84921"/>
                    <a:pt x="63877" y="51980"/>
                  </a:cubicBezTo>
                  <a:cubicBezTo>
                    <a:pt x="96818" y="19039"/>
                    <a:pt x="156211" y="3765"/>
                    <a:pt x="197673" y="403"/>
                  </a:cubicBezTo>
                  <a:cubicBezTo>
                    <a:pt x="239135" y="-2959"/>
                    <a:pt x="282279" y="15370"/>
                    <a:pt x="312647" y="31810"/>
                  </a:cubicBezTo>
                  <a:cubicBezTo>
                    <a:pt x="343015" y="48250"/>
                    <a:pt x="366105" y="73580"/>
                    <a:pt x="379883" y="99045"/>
                  </a:cubicBezTo>
                  <a:cubicBezTo>
                    <a:pt x="393661" y="124510"/>
                    <a:pt x="400920" y="164430"/>
                    <a:pt x="395317" y="198047"/>
                  </a:cubicBezTo>
                  <a:cubicBezTo>
                    <a:pt x="389714" y="231664"/>
                    <a:pt x="357465" y="293605"/>
                    <a:pt x="339205" y="336496"/>
                  </a:cubicBezTo>
                  <a:cubicBezTo>
                    <a:pt x="320945" y="379387"/>
                    <a:pt x="311640" y="465341"/>
                    <a:pt x="285754" y="495732"/>
                  </a:cubicBezTo>
                  <a:cubicBezTo>
                    <a:pt x="259868" y="526123"/>
                    <a:pt x="222213" y="499231"/>
                    <a:pt x="193078" y="495869"/>
                  </a:cubicBezTo>
                  <a:cubicBezTo>
                    <a:pt x="163943" y="492507"/>
                    <a:pt x="132120" y="505953"/>
                    <a:pt x="110941" y="475562"/>
                  </a:cubicBezTo>
                  <a:cubicBezTo>
                    <a:pt x="89762" y="445171"/>
                    <a:pt x="92448" y="377258"/>
                    <a:pt x="70601" y="341091"/>
                  </a:cubicBezTo>
                  <a:cubicBezTo>
                    <a:pt x="37660" y="308150"/>
                    <a:pt x="1150" y="246232"/>
                    <a:pt x="29" y="1980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9" name="Picture 118" descr="Icon of a lightbulb.">
              <a:extLst>
                <a:ext uri="{FF2B5EF4-FFF2-40B4-BE49-F238E27FC236}">
                  <a16:creationId xmlns="" xmlns:a16="http://schemas.microsoft.com/office/drawing/2014/main" id="{DCFFD43D-9E07-4D0B-BF67-B90B7039170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70557" y="3620148"/>
              <a:ext cx="1005840" cy="1005840"/>
            </a:xfrm>
            <a:prstGeom prst="rect">
              <a:avLst/>
            </a:prstGeom>
          </p:spPr>
        </p:pic>
        <p:sp>
          <p:nvSpPr>
            <p:cNvPr id="127" name="TextBox 126">
              <a:extLst>
                <a:ext uri="{FF2B5EF4-FFF2-40B4-BE49-F238E27FC236}">
                  <a16:creationId xmlns="" xmlns:a16="http://schemas.microsoft.com/office/drawing/2014/main" id="{DEB6B1AF-CD1E-4487-953E-D7E4CA46D435}"/>
                </a:ext>
              </a:extLst>
            </p:cNvPr>
            <p:cNvSpPr txBox="1"/>
            <p:nvPr/>
          </p:nvSpPr>
          <p:spPr>
            <a:xfrm>
              <a:off x="4584706" y="3524850"/>
              <a:ext cx="484688" cy="646331"/>
            </a:xfrm>
            <a:prstGeom prst="rect">
              <a:avLst/>
            </a:prstGeom>
            <a:noFill/>
          </p:spPr>
          <p:txBody>
            <a:bodyPr wrap="square" rtlCol="0">
              <a:spAutoFit/>
            </a:bodyPr>
            <a:lstStyle/>
            <a:p>
              <a:pPr algn="ctr"/>
              <a:r>
                <a:rPr lang="en-US" sz="3600" b="1" u="sng" dirty="0">
                  <a:solidFill>
                    <a:srgbClr val="007DBC"/>
                  </a:solidFill>
                  <a:latin typeface="Source Sans Pro" panose="020B0503030403020204"/>
                </a:rPr>
                <a:t>4</a:t>
              </a:r>
            </a:p>
          </p:txBody>
        </p:sp>
        <p:sp>
          <p:nvSpPr>
            <p:cNvPr id="45" name="Rectangle 44">
              <a:extLst>
                <a:ext uri="{FF2B5EF4-FFF2-40B4-BE49-F238E27FC236}">
                  <a16:creationId xmlns="" xmlns:a16="http://schemas.microsoft.com/office/drawing/2014/main" id="{B4244D96-B75D-4F94-BF59-D99E8C8F1D63}"/>
                </a:ext>
              </a:extLst>
            </p:cNvPr>
            <p:cNvSpPr/>
            <p:nvPr/>
          </p:nvSpPr>
          <p:spPr>
            <a:xfrm>
              <a:off x="1394246" y="3508434"/>
              <a:ext cx="2886640" cy="2516627"/>
            </a:xfrm>
            <a:prstGeom prst="rect">
              <a:avLst/>
            </a:prstGeom>
            <a:solidFill>
              <a:srgbClr val="96969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 xmlns:a16="http://schemas.microsoft.com/office/drawing/2014/main" id="{DC9BA100-7A8B-4913-A88F-EB14041F6CA1}"/>
                </a:ext>
              </a:extLst>
            </p:cNvPr>
            <p:cNvSpPr/>
            <p:nvPr/>
          </p:nvSpPr>
          <p:spPr>
            <a:xfrm>
              <a:off x="1394245" y="5075826"/>
              <a:ext cx="2886639" cy="96949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1" algn="ctr"/>
              <a:r>
                <a:rPr lang="en-US" sz="1900" dirty="0">
                  <a:latin typeface="Source Sans Pro" panose="020B0503030403020204"/>
                </a:rPr>
                <a:t>$6.5M for manufacturing or $4M for all others</a:t>
              </a:r>
            </a:p>
          </p:txBody>
        </p:sp>
        <p:cxnSp>
          <p:nvCxnSpPr>
            <p:cNvPr id="32" name="Straight Connector 31">
              <a:extLst>
                <a:ext uri="{FF2B5EF4-FFF2-40B4-BE49-F238E27FC236}">
                  <a16:creationId xmlns="" xmlns:a16="http://schemas.microsoft.com/office/drawing/2014/main" id="{597A70E1-D93C-4CA7-9FA9-B48B1A6CEC74}"/>
                </a:ext>
                <a:ext uri="{C183D7F6-B498-43B3-948B-1728B52AA6E4}">
                  <adec:decorative xmlns="" xmlns:adec="http://schemas.microsoft.com/office/drawing/2017/decorative" val="1"/>
                </a:ext>
              </a:extLst>
            </p:cNvPr>
            <p:cNvCxnSpPr>
              <a:cxnSpLocks/>
            </p:cNvCxnSpPr>
            <p:nvPr/>
          </p:nvCxnSpPr>
          <p:spPr>
            <a:xfrm>
              <a:off x="2050790" y="4973288"/>
              <a:ext cx="1566731" cy="0"/>
            </a:xfrm>
            <a:prstGeom prst="line">
              <a:avLst/>
            </a:prstGeom>
            <a:ln w="19050">
              <a:solidFill>
                <a:srgbClr val="CC0000"/>
              </a:solidFill>
            </a:ln>
          </p:spPr>
          <p:style>
            <a:lnRef idx="1">
              <a:schemeClr val="accent1"/>
            </a:lnRef>
            <a:fillRef idx="0">
              <a:schemeClr val="accent1"/>
            </a:fillRef>
            <a:effectRef idx="0">
              <a:schemeClr val="accent1"/>
            </a:effectRef>
            <a:fontRef idx="minor">
              <a:schemeClr val="tx1"/>
            </a:fontRef>
          </p:style>
        </p:cxnSp>
        <p:sp>
          <p:nvSpPr>
            <p:cNvPr id="99" name="TextBox 23">
              <a:extLst>
                <a:ext uri="{FF2B5EF4-FFF2-40B4-BE49-F238E27FC236}">
                  <a16:creationId xmlns="" xmlns:a16="http://schemas.microsoft.com/office/drawing/2014/main" id="{C4B8A112-F72C-45D8-88ED-1EC0296738AF}"/>
                </a:ext>
              </a:extLst>
            </p:cNvPr>
            <p:cNvSpPr txBox="1"/>
            <p:nvPr/>
          </p:nvSpPr>
          <p:spPr>
            <a:xfrm>
              <a:off x="1394246" y="4638939"/>
              <a:ext cx="2886637" cy="384721"/>
            </a:xfrm>
            <a:prstGeom prst="rect">
              <a:avLst/>
            </a:prstGeom>
            <a:noFill/>
          </p:spPr>
          <p:txBody>
            <a:bodyPr wrap="square" rtlCol="0">
              <a:spAutoFit/>
            </a:bodyPr>
            <a:lstStyle>
              <a:defPPr>
                <a:defRPr lang="en-US"/>
              </a:defPPr>
              <a:lvl1pPr defTabSz="685800">
                <a:defRPr sz="2000" b="1">
                  <a:latin typeface="Source Sans Pro" panose="020B0503030403020204"/>
                  <a:ea typeface="Raleway" panose="020B0003030101060003" pitchFamily="2" charset="0"/>
                </a:defRPr>
              </a:lvl1pPr>
              <a:lvl2pPr marL="342900" defTabSz="685800">
                <a:defRPr sz="1350"/>
              </a:lvl2pPr>
              <a:lvl3pPr marL="685800" defTabSz="685800">
                <a:defRPr sz="1350"/>
              </a:lvl3pPr>
              <a:lvl4pPr marL="1028700" defTabSz="685800">
                <a:defRPr sz="1350"/>
              </a:lvl4pPr>
              <a:lvl5pPr marL="1371600" defTabSz="685800">
                <a:defRPr sz="1350"/>
              </a:lvl5pPr>
              <a:lvl6pPr marL="1714500" defTabSz="685800">
                <a:defRPr sz="1350"/>
              </a:lvl6pPr>
              <a:lvl7pPr marL="2057400" defTabSz="685800">
                <a:defRPr sz="1350"/>
              </a:lvl7pPr>
              <a:lvl8pPr marL="2400300" defTabSz="685800">
                <a:defRPr sz="1350"/>
              </a:lvl8pPr>
              <a:lvl9pPr marL="2743200" defTabSz="685800">
                <a:defRPr sz="1350"/>
              </a:lvl9pPr>
            </a:lstStyle>
            <a:p>
              <a:pPr algn="ctr"/>
              <a:r>
                <a:rPr lang="en-US" sz="1900" dirty="0"/>
                <a:t>Contract Value</a:t>
              </a:r>
              <a:endParaRPr lang="id-ID" sz="1900" dirty="0"/>
            </a:p>
          </p:txBody>
        </p:sp>
        <p:sp>
          <p:nvSpPr>
            <p:cNvPr id="19" name="Rectangle 18">
              <a:extLst>
                <a:ext uri="{FF2B5EF4-FFF2-40B4-BE49-F238E27FC236}">
                  <a16:creationId xmlns="" xmlns:a16="http://schemas.microsoft.com/office/drawing/2014/main" id="{9847923B-5E93-434A-AD4A-4EE75EB0FCDD}"/>
                </a:ext>
              </a:extLst>
            </p:cNvPr>
            <p:cNvSpPr/>
            <p:nvPr/>
          </p:nvSpPr>
          <p:spPr>
            <a:xfrm rot="835128">
              <a:off x="2544261" y="3667418"/>
              <a:ext cx="627128" cy="792159"/>
            </a:xfrm>
            <a:custGeom>
              <a:avLst/>
              <a:gdLst>
                <a:gd name="connsiteX0" fmla="*/ 0 w 623899"/>
                <a:gd name="connsiteY0" fmla="*/ 0 h 792159"/>
                <a:gd name="connsiteX1" fmla="*/ 623899 w 623899"/>
                <a:gd name="connsiteY1" fmla="*/ 0 h 792159"/>
                <a:gd name="connsiteX2" fmla="*/ 623899 w 623899"/>
                <a:gd name="connsiteY2" fmla="*/ 792159 h 792159"/>
                <a:gd name="connsiteX3" fmla="*/ 0 w 623899"/>
                <a:gd name="connsiteY3" fmla="*/ 792159 h 792159"/>
                <a:gd name="connsiteX4" fmla="*/ 0 w 623899"/>
                <a:gd name="connsiteY4" fmla="*/ 0 h 792159"/>
                <a:gd name="connsiteX0" fmla="*/ 0 w 624415"/>
                <a:gd name="connsiteY0" fmla="*/ 0 h 792159"/>
                <a:gd name="connsiteX1" fmla="*/ 623899 w 624415"/>
                <a:gd name="connsiteY1" fmla="*/ 0 h 792159"/>
                <a:gd name="connsiteX2" fmla="*/ 624415 w 624415"/>
                <a:gd name="connsiteY2" fmla="*/ 176110 h 792159"/>
                <a:gd name="connsiteX3" fmla="*/ 623899 w 624415"/>
                <a:gd name="connsiteY3" fmla="*/ 792159 h 792159"/>
                <a:gd name="connsiteX4" fmla="*/ 0 w 624415"/>
                <a:gd name="connsiteY4" fmla="*/ 792159 h 792159"/>
                <a:gd name="connsiteX5" fmla="*/ 0 w 624415"/>
                <a:gd name="connsiteY5" fmla="*/ 0 h 792159"/>
                <a:gd name="connsiteX0" fmla="*/ 0 w 624415"/>
                <a:gd name="connsiteY0" fmla="*/ 3062 h 795221"/>
                <a:gd name="connsiteX1" fmla="*/ 425857 w 624415"/>
                <a:gd name="connsiteY1" fmla="*/ 0 h 795221"/>
                <a:gd name="connsiteX2" fmla="*/ 623899 w 624415"/>
                <a:gd name="connsiteY2" fmla="*/ 3062 h 795221"/>
                <a:gd name="connsiteX3" fmla="*/ 624415 w 624415"/>
                <a:gd name="connsiteY3" fmla="*/ 179172 h 795221"/>
                <a:gd name="connsiteX4" fmla="*/ 623899 w 624415"/>
                <a:gd name="connsiteY4" fmla="*/ 795221 h 795221"/>
                <a:gd name="connsiteX5" fmla="*/ 0 w 624415"/>
                <a:gd name="connsiteY5" fmla="*/ 795221 h 795221"/>
                <a:gd name="connsiteX6" fmla="*/ 0 w 624415"/>
                <a:gd name="connsiteY6" fmla="*/ 3062 h 795221"/>
                <a:gd name="connsiteX0" fmla="*/ 0 w 624415"/>
                <a:gd name="connsiteY0" fmla="*/ 3062 h 795221"/>
                <a:gd name="connsiteX1" fmla="*/ 425857 w 624415"/>
                <a:gd name="connsiteY1" fmla="*/ 0 h 795221"/>
                <a:gd name="connsiteX2" fmla="*/ 430017 w 624415"/>
                <a:gd name="connsiteY2" fmla="*/ 165300 h 795221"/>
                <a:gd name="connsiteX3" fmla="*/ 624415 w 624415"/>
                <a:gd name="connsiteY3" fmla="*/ 179172 h 795221"/>
                <a:gd name="connsiteX4" fmla="*/ 623899 w 624415"/>
                <a:gd name="connsiteY4" fmla="*/ 795221 h 795221"/>
                <a:gd name="connsiteX5" fmla="*/ 0 w 624415"/>
                <a:gd name="connsiteY5" fmla="*/ 795221 h 795221"/>
                <a:gd name="connsiteX6" fmla="*/ 0 w 624415"/>
                <a:gd name="connsiteY6" fmla="*/ 3062 h 795221"/>
                <a:gd name="connsiteX0" fmla="*/ 0 w 624415"/>
                <a:gd name="connsiteY0" fmla="*/ 3062 h 795221"/>
                <a:gd name="connsiteX1" fmla="*/ 425857 w 624415"/>
                <a:gd name="connsiteY1" fmla="*/ 0 h 795221"/>
                <a:gd name="connsiteX2" fmla="*/ 524221 w 624415"/>
                <a:gd name="connsiteY2" fmla="*/ 107698 h 795221"/>
                <a:gd name="connsiteX3" fmla="*/ 624415 w 624415"/>
                <a:gd name="connsiteY3" fmla="*/ 179172 h 795221"/>
                <a:gd name="connsiteX4" fmla="*/ 623899 w 624415"/>
                <a:gd name="connsiteY4" fmla="*/ 795221 h 795221"/>
                <a:gd name="connsiteX5" fmla="*/ 0 w 624415"/>
                <a:gd name="connsiteY5" fmla="*/ 795221 h 795221"/>
                <a:gd name="connsiteX6" fmla="*/ 0 w 624415"/>
                <a:gd name="connsiteY6" fmla="*/ 3062 h 795221"/>
                <a:gd name="connsiteX0" fmla="*/ 0 w 624415"/>
                <a:gd name="connsiteY0" fmla="*/ 3062 h 795221"/>
                <a:gd name="connsiteX1" fmla="*/ 425857 w 624415"/>
                <a:gd name="connsiteY1" fmla="*/ 0 h 795221"/>
                <a:gd name="connsiteX2" fmla="*/ 533646 w 624415"/>
                <a:gd name="connsiteY2" fmla="*/ 99652 h 795221"/>
                <a:gd name="connsiteX3" fmla="*/ 624415 w 624415"/>
                <a:gd name="connsiteY3" fmla="*/ 179172 h 795221"/>
                <a:gd name="connsiteX4" fmla="*/ 623899 w 624415"/>
                <a:gd name="connsiteY4" fmla="*/ 795221 h 795221"/>
                <a:gd name="connsiteX5" fmla="*/ 0 w 624415"/>
                <a:gd name="connsiteY5" fmla="*/ 795221 h 795221"/>
                <a:gd name="connsiteX6" fmla="*/ 0 w 624415"/>
                <a:gd name="connsiteY6" fmla="*/ 3062 h 795221"/>
                <a:gd name="connsiteX0" fmla="*/ 0 w 627128"/>
                <a:gd name="connsiteY0" fmla="*/ 3062 h 795221"/>
                <a:gd name="connsiteX1" fmla="*/ 425857 w 627128"/>
                <a:gd name="connsiteY1" fmla="*/ 0 h 795221"/>
                <a:gd name="connsiteX2" fmla="*/ 533646 w 627128"/>
                <a:gd name="connsiteY2" fmla="*/ 99652 h 795221"/>
                <a:gd name="connsiteX3" fmla="*/ 627128 w 627128"/>
                <a:gd name="connsiteY3" fmla="*/ 167081 h 795221"/>
                <a:gd name="connsiteX4" fmla="*/ 623899 w 627128"/>
                <a:gd name="connsiteY4" fmla="*/ 795221 h 795221"/>
                <a:gd name="connsiteX5" fmla="*/ 0 w 627128"/>
                <a:gd name="connsiteY5" fmla="*/ 795221 h 795221"/>
                <a:gd name="connsiteX6" fmla="*/ 0 w 627128"/>
                <a:gd name="connsiteY6" fmla="*/ 3062 h 795221"/>
                <a:gd name="connsiteX0" fmla="*/ 0 w 627128"/>
                <a:gd name="connsiteY0" fmla="*/ 0 h 792159"/>
                <a:gd name="connsiteX1" fmla="*/ 404341 w 627128"/>
                <a:gd name="connsiteY1" fmla="*/ 2270 h 792159"/>
                <a:gd name="connsiteX2" fmla="*/ 533646 w 627128"/>
                <a:gd name="connsiteY2" fmla="*/ 96590 h 792159"/>
                <a:gd name="connsiteX3" fmla="*/ 627128 w 627128"/>
                <a:gd name="connsiteY3" fmla="*/ 164019 h 792159"/>
                <a:gd name="connsiteX4" fmla="*/ 623899 w 627128"/>
                <a:gd name="connsiteY4" fmla="*/ 792159 h 792159"/>
                <a:gd name="connsiteX5" fmla="*/ 0 w 627128"/>
                <a:gd name="connsiteY5" fmla="*/ 792159 h 792159"/>
                <a:gd name="connsiteX6" fmla="*/ 0 w 627128"/>
                <a:gd name="connsiteY6" fmla="*/ 0 h 79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128" h="792159">
                  <a:moveTo>
                    <a:pt x="0" y="0"/>
                  </a:moveTo>
                  <a:lnTo>
                    <a:pt x="404341" y="2270"/>
                  </a:lnTo>
                  <a:lnTo>
                    <a:pt x="533646" y="96590"/>
                  </a:lnTo>
                  <a:lnTo>
                    <a:pt x="627128" y="164019"/>
                  </a:lnTo>
                  <a:cubicBezTo>
                    <a:pt x="626052" y="373399"/>
                    <a:pt x="624975" y="582779"/>
                    <a:pt x="623899" y="792159"/>
                  </a:cubicBezTo>
                  <a:lnTo>
                    <a:pt x="0" y="7921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7" name="Picture 116" descr="Icon of a contract.">
              <a:extLst>
                <a:ext uri="{FF2B5EF4-FFF2-40B4-BE49-F238E27FC236}">
                  <a16:creationId xmlns="" xmlns:a16="http://schemas.microsoft.com/office/drawing/2014/main" id="{0B99F8C5-0D7A-4C8E-B589-450DE60098EF}"/>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a:ext>
              </a:extLst>
            </a:blip>
            <a:stretch>
              <a:fillRect/>
            </a:stretch>
          </p:blipFill>
          <p:spPr>
            <a:xfrm>
              <a:off x="2356446" y="3560025"/>
              <a:ext cx="1005840" cy="1005840"/>
            </a:xfrm>
            <a:prstGeom prst="rect">
              <a:avLst/>
            </a:prstGeom>
          </p:spPr>
        </p:pic>
        <p:sp>
          <p:nvSpPr>
            <p:cNvPr id="126" name="TextBox 125">
              <a:extLst>
                <a:ext uri="{FF2B5EF4-FFF2-40B4-BE49-F238E27FC236}">
                  <a16:creationId xmlns="" xmlns:a16="http://schemas.microsoft.com/office/drawing/2014/main" id="{C17B2C18-2095-4C34-94BA-C73BC74FEB96}"/>
                </a:ext>
              </a:extLst>
            </p:cNvPr>
            <p:cNvSpPr txBox="1"/>
            <p:nvPr/>
          </p:nvSpPr>
          <p:spPr>
            <a:xfrm>
              <a:off x="1546548" y="3524850"/>
              <a:ext cx="491885" cy="646331"/>
            </a:xfrm>
            <a:prstGeom prst="rect">
              <a:avLst/>
            </a:prstGeom>
            <a:noFill/>
          </p:spPr>
          <p:txBody>
            <a:bodyPr wrap="square" rtlCol="0">
              <a:spAutoFit/>
            </a:bodyPr>
            <a:lstStyle/>
            <a:p>
              <a:r>
                <a:rPr lang="en-US" sz="3600" b="1" u="sng" dirty="0">
                  <a:solidFill>
                    <a:srgbClr val="007DBC"/>
                  </a:solidFill>
                  <a:latin typeface="Source Sans Pro" panose="020B0503030403020204"/>
                </a:rPr>
                <a:t>3</a:t>
              </a:r>
            </a:p>
          </p:txBody>
        </p:sp>
        <p:sp>
          <p:nvSpPr>
            <p:cNvPr id="43" name="Rectangle 42">
              <a:extLst>
                <a:ext uri="{FF2B5EF4-FFF2-40B4-BE49-F238E27FC236}">
                  <a16:creationId xmlns="" xmlns:a16="http://schemas.microsoft.com/office/drawing/2014/main" id="{0383E77D-6AB9-45EF-857E-841BF19A529A}"/>
                </a:ext>
              </a:extLst>
            </p:cNvPr>
            <p:cNvSpPr/>
            <p:nvPr/>
          </p:nvSpPr>
          <p:spPr>
            <a:xfrm>
              <a:off x="4389908" y="943008"/>
              <a:ext cx="3022263" cy="2479143"/>
            </a:xfrm>
            <a:prstGeom prst="rect">
              <a:avLst/>
            </a:prstGeom>
            <a:solidFill>
              <a:srgbClr val="96969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 xmlns:a16="http://schemas.microsoft.com/office/drawing/2014/main" id="{1C061DA7-0E1B-42C0-8253-6C2F72A95167}"/>
                </a:ext>
              </a:extLst>
            </p:cNvPr>
            <p:cNvSpPr/>
            <p:nvPr/>
          </p:nvSpPr>
          <p:spPr>
            <a:xfrm>
              <a:off x="4390597" y="2666918"/>
              <a:ext cx="3021573" cy="677108"/>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1" algn="ctr"/>
              <a:r>
                <a:rPr lang="en-US" sz="1900" dirty="0">
                  <a:latin typeface="Source Sans Pro" panose="020B0503030403020204"/>
                </a:rPr>
                <a:t>Awarded at a fair and reasonable price</a:t>
              </a:r>
            </a:p>
          </p:txBody>
        </p:sp>
        <p:cxnSp>
          <p:nvCxnSpPr>
            <p:cNvPr id="29" name="Straight Connector 28">
              <a:extLst>
                <a:ext uri="{FF2B5EF4-FFF2-40B4-BE49-F238E27FC236}">
                  <a16:creationId xmlns="" xmlns:a16="http://schemas.microsoft.com/office/drawing/2014/main" id="{BF08F239-C670-4A48-9D22-106177897CD6}"/>
                </a:ext>
                <a:ext uri="{C183D7F6-B498-43B3-948B-1728B52AA6E4}">
                  <adec:decorative xmlns="" xmlns:adec="http://schemas.microsoft.com/office/drawing/2017/decorative" val="1"/>
                </a:ext>
              </a:extLst>
            </p:cNvPr>
            <p:cNvCxnSpPr>
              <a:cxnSpLocks/>
            </p:cNvCxnSpPr>
            <p:nvPr/>
          </p:nvCxnSpPr>
          <p:spPr>
            <a:xfrm>
              <a:off x="4543361" y="2672251"/>
              <a:ext cx="2704046" cy="0"/>
            </a:xfrm>
            <a:prstGeom prst="line">
              <a:avLst/>
            </a:prstGeom>
            <a:ln w="19050">
              <a:solidFill>
                <a:srgbClr val="CC0000"/>
              </a:solidFill>
            </a:ln>
          </p:spPr>
          <p:style>
            <a:lnRef idx="1">
              <a:schemeClr val="accent1"/>
            </a:lnRef>
            <a:fillRef idx="0">
              <a:schemeClr val="accent1"/>
            </a:fillRef>
            <a:effectRef idx="0">
              <a:schemeClr val="accent1"/>
            </a:effectRef>
            <a:fontRef idx="minor">
              <a:schemeClr val="tx1"/>
            </a:fontRef>
          </p:style>
        </p:cxnSp>
        <p:sp>
          <p:nvSpPr>
            <p:cNvPr id="101" name="TextBox 233">
              <a:extLst>
                <a:ext uri="{FF2B5EF4-FFF2-40B4-BE49-F238E27FC236}">
                  <a16:creationId xmlns="" xmlns:a16="http://schemas.microsoft.com/office/drawing/2014/main" id="{9EB312C8-8D41-46EA-9381-4C5AE248BD57}"/>
                </a:ext>
              </a:extLst>
            </p:cNvPr>
            <p:cNvSpPr txBox="1"/>
            <p:nvPr/>
          </p:nvSpPr>
          <p:spPr>
            <a:xfrm>
              <a:off x="4373829" y="2041859"/>
              <a:ext cx="3058579" cy="384721"/>
            </a:xfrm>
            <a:prstGeom prst="rect">
              <a:avLst/>
            </a:prstGeom>
            <a:noFill/>
          </p:spPr>
          <p:txBody>
            <a:bodyPr wrap="square" rtlCol="0">
              <a:spAutoFit/>
            </a:bodyPr>
            <a:lstStyle>
              <a:defPPr>
                <a:defRPr lang="en-US"/>
              </a:defPPr>
              <a:lvl1pPr defTabSz="685800">
                <a:defRPr sz="1900" b="1">
                  <a:latin typeface="Source Sans Pro" panose="020B0503030403020204"/>
                  <a:ea typeface="Raleway" panose="020B0003030101060003" pitchFamily="2" charset="0"/>
                </a:defRPr>
              </a:lvl1pPr>
              <a:lvl2pPr marL="342900" defTabSz="685800">
                <a:defRPr sz="1350"/>
              </a:lvl2pPr>
              <a:lvl3pPr marL="685800" defTabSz="685800">
                <a:defRPr sz="1350"/>
              </a:lvl3pPr>
              <a:lvl4pPr marL="1028700" defTabSz="685800">
                <a:defRPr sz="1350"/>
              </a:lvl4pPr>
              <a:lvl5pPr marL="1371600" defTabSz="685800">
                <a:defRPr sz="1350"/>
              </a:lvl5pPr>
              <a:lvl6pPr marL="1714500" defTabSz="685800">
                <a:defRPr sz="1350"/>
              </a:lvl6pPr>
              <a:lvl7pPr marL="2057400" defTabSz="685800">
                <a:defRPr sz="1350"/>
              </a:lvl7pPr>
              <a:lvl8pPr marL="2400300" defTabSz="685800">
                <a:defRPr sz="1350"/>
              </a:lvl8pPr>
              <a:lvl9pPr marL="2743200" defTabSz="685800">
                <a:defRPr sz="1350"/>
              </a:lvl9pPr>
            </a:lstStyle>
            <a:p>
              <a:pPr algn="ctr"/>
              <a:r>
                <a:rPr lang="en-US" dirty="0"/>
                <a:t>Fair and Reasonable Price</a:t>
              </a:r>
              <a:endParaRPr lang="id-ID" dirty="0"/>
            </a:p>
          </p:txBody>
        </p:sp>
        <p:pic>
          <p:nvPicPr>
            <p:cNvPr id="34" name="Picture 33" descr="Icon of money.">
              <a:extLst>
                <a:ext uri="{FF2B5EF4-FFF2-40B4-BE49-F238E27FC236}">
                  <a16:creationId xmlns="" xmlns:a16="http://schemas.microsoft.com/office/drawing/2014/main" id="{85195CA5-E51F-498C-A724-732FE81E25F6}"/>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18591" y="889618"/>
              <a:ext cx="1188720" cy="1188720"/>
            </a:xfrm>
            <a:prstGeom prst="rect">
              <a:avLst/>
            </a:prstGeom>
          </p:spPr>
        </p:pic>
        <p:sp>
          <p:nvSpPr>
            <p:cNvPr id="125" name="TextBox 124">
              <a:extLst>
                <a:ext uri="{FF2B5EF4-FFF2-40B4-BE49-F238E27FC236}">
                  <a16:creationId xmlns="" xmlns:a16="http://schemas.microsoft.com/office/drawing/2014/main" id="{94EF824A-BA84-4C91-ACDC-C72A87AA80C4}"/>
                </a:ext>
              </a:extLst>
            </p:cNvPr>
            <p:cNvSpPr txBox="1"/>
            <p:nvPr/>
          </p:nvSpPr>
          <p:spPr>
            <a:xfrm>
              <a:off x="4596263" y="970570"/>
              <a:ext cx="461574" cy="646331"/>
            </a:xfrm>
            <a:prstGeom prst="rect">
              <a:avLst/>
            </a:prstGeom>
            <a:noFill/>
          </p:spPr>
          <p:txBody>
            <a:bodyPr wrap="square" rtlCol="0">
              <a:spAutoFit/>
            </a:bodyPr>
            <a:lstStyle/>
            <a:p>
              <a:r>
                <a:rPr lang="en-US" sz="3600" b="1" u="sng" dirty="0">
                  <a:solidFill>
                    <a:srgbClr val="007DBC"/>
                  </a:solidFill>
                  <a:latin typeface="Source Sans Pro" panose="020B0503030403020204"/>
                </a:rPr>
                <a:t>2</a:t>
              </a:r>
            </a:p>
          </p:txBody>
        </p:sp>
        <p:sp>
          <p:nvSpPr>
            <p:cNvPr id="16" name="Rectangle 15">
              <a:extLst>
                <a:ext uri="{FF2B5EF4-FFF2-40B4-BE49-F238E27FC236}">
                  <a16:creationId xmlns="" xmlns:a16="http://schemas.microsoft.com/office/drawing/2014/main" id="{068E1078-1496-4625-8950-2FA736B47080}"/>
                </a:ext>
              </a:extLst>
            </p:cNvPr>
            <p:cNvSpPr/>
            <p:nvPr/>
          </p:nvSpPr>
          <p:spPr>
            <a:xfrm>
              <a:off x="1394246" y="943008"/>
              <a:ext cx="2886640" cy="2479143"/>
            </a:xfrm>
            <a:prstGeom prst="rect">
              <a:avLst/>
            </a:prstGeom>
            <a:solidFill>
              <a:srgbClr val="96969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 xmlns:a16="http://schemas.microsoft.com/office/drawing/2014/main" id="{07AE4336-EEDB-42F2-B0A5-14EF7B1C550E}"/>
                </a:ext>
              </a:extLst>
            </p:cNvPr>
            <p:cNvSpPr/>
            <p:nvPr/>
          </p:nvSpPr>
          <p:spPr>
            <a:xfrm>
              <a:off x="1394246" y="2507127"/>
              <a:ext cx="2886639" cy="677108"/>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1" algn="ctr"/>
              <a:r>
                <a:rPr lang="en-US" sz="1900" dirty="0">
                  <a:latin typeface="Source Sans Pro" panose="020B0503030403020204"/>
                </a:rPr>
                <a:t>WOSB/EDWOSB-eligible NAICS code</a:t>
              </a:r>
            </a:p>
          </p:txBody>
        </p:sp>
        <p:cxnSp>
          <p:nvCxnSpPr>
            <p:cNvPr id="104" name="Straight Connector 103">
              <a:extLst>
                <a:ext uri="{FF2B5EF4-FFF2-40B4-BE49-F238E27FC236}">
                  <a16:creationId xmlns="" xmlns:a16="http://schemas.microsoft.com/office/drawing/2014/main" id="{D6C243BB-C983-4328-BA58-0DFFDFBF4109}"/>
                </a:ext>
                <a:ext uri="{C183D7F6-B498-43B3-948B-1728B52AA6E4}">
                  <adec:decorative xmlns="" xmlns:adec="http://schemas.microsoft.com/office/drawing/2017/decorative" val="1"/>
                </a:ext>
              </a:extLst>
            </p:cNvPr>
            <p:cNvCxnSpPr>
              <a:cxnSpLocks/>
            </p:cNvCxnSpPr>
            <p:nvPr/>
          </p:nvCxnSpPr>
          <p:spPr>
            <a:xfrm>
              <a:off x="1828800" y="2383266"/>
              <a:ext cx="2024743" cy="0"/>
            </a:xfrm>
            <a:prstGeom prst="line">
              <a:avLst/>
            </a:prstGeom>
            <a:ln w="19050">
              <a:solidFill>
                <a:srgbClr val="CC0000"/>
              </a:solidFill>
            </a:ln>
          </p:spPr>
          <p:style>
            <a:lnRef idx="1">
              <a:schemeClr val="accent1"/>
            </a:lnRef>
            <a:fillRef idx="0">
              <a:schemeClr val="accent1"/>
            </a:fillRef>
            <a:effectRef idx="0">
              <a:schemeClr val="accent1"/>
            </a:effectRef>
            <a:fontRef idx="minor">
              <a:schemeClr val="tx1"/>
            </a:fontRef>
          </p:style>
        </p:cxnSp>
        <p:sp>
          <p:nvSpPr>
            <p:cNvPr id="97" name="TextBox 23">
              <a:extLst>
                <a:ext uri="{FF2B5EF4-FFF2-40B4-BE49-F238E27FC236}">
                  <a16:creationId xmlns="" xmlns:a16="http://schemas.microsoft.com/office/drawing/2014/main" id="{A5E8A0C0-A69D-4B14-89F9-690BDD43FAAD}"/>
                </a:ext>
              </a:extLst>
            </p:cNvPr>
            <p:cNvSpPr txBox="1"/>
            <p:nvPr/>
          </p:nvSpPr>
          <p:spPr>
            <a:xfrm>
              <a:off x="1572046" y="2037734"/>
              <a:ext cx="2582755" cy="384721"/>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900" b="1" dirty="0">
                  <a:latin typeface="Source Sans Pro" panose="020B0503030403020204"/>
                  <a:ea typeface="Raleway" panose="020B0003030101060003" pitchFamily="2" charset="0"/>
                </a:rPr>
                <a:t>Eligible NAICS Code</a:t>
              </a:r>
              <a:endParaRPr lang="id-ID" sz="1900" b="1" dirty="0">
                <a:latin typeface="Source Sans Pro" panose="020B0503030403020204"/>
                <a:ea typeface="Raleway" panose="020B0003030101060003" pitchFamily="2" charset="0"/>
              </a:endParaRPr>
            </a:p>
          </p:txBody>
        </p:sp>
        <p:pic>
          <p:nvPicPr>
            <p:cNvPr id="4" name="Picture 3" descr="Icon of statistics.">
              <a:extLst>
                <a:ext uri="{FF2B5EF4-FFF2-40B4-BE49-F238E27FC236}">
                  <a16:creationId xmlns="" xmlns:a16="http://schemas.microsoft.com/office/drawing/2014/main" id="{304BFD02-5162-49EA-8C30-94363DACE275}"/>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269063" y="947342"/>
              <a:ext cx="1188720" cy="1188720"/>
            </a:xfrm>
            <a:prstGeom prst="rect">
              <a:avLst/>
            </a:prstGeom>
          </p:spPr>
        </p:pic>
        <p:sp>
          <p:nvSpPr>
            <p:cNvPr id="124" name="TextBox 123">
              <a:extLst>
                <a:ext uri="{FF2B5EF4-FFF2-40B4-BE49-F238E27FC236}">
                  <a16:creationId xmlns="" xmlns:a16="http://schemas.microsoft.com/office/drawing/2014/main" id="{5CC555E9-01C2-466D-A5AC-D697F11B834B}"/>
                </a:ext>
              </a:extLst>
            </p:cNvPr>
            <p:cNvSpPr txBox="1"/>
            <p:nvPr/>
          </p:nvSpPr>
          <p:spPr>
            <a:xfrm>
              <a:off x="1538131" y="970570"/>
              <a:ext cx="374319" cy="646331"/>
            </a:xfrm>
            <a:prstGeom prst="rect">
              <a:avLst/>
            </a:prstGeom>
            <a:noFill/>
          </p:spPr>
          <p:txBody>
            <a:bodyPr wrap="square" rtlCol="0">
              <a:spAutoFit/>
            </a:bodyPr>
            <a:lstStyle/>
            <a:p>
              <a:r>
                <a:rPr lang="en-US" sz="3600" b="1" u="sng" dirty="0">
                  <a:solidFill>
                    <a:srgbClr val="007DBC"/>
                  </a:solidFill>
                  <a:latin typeface="Source Sans Pro" panose="020B0503030403020204"/>
                </a:rPr>
                <a:t>1</a:t>
              </a:r>
            </a:p>
          </p:txBody>
        </p:sp>
      </p:grpSp>
      <p:sp>
        <p:nvSpPr>
          <p:cNvPr id="3" name="Title 2">
            <a:extLst>
              <a:ext uri="{FF2B5EF4-FFF2-40B4-BE49-F238E27FC236}">
                <a16:creationId xmlns="" xmlns:a16="http://schemas.microsoft.com/office/drawing/2014/main" id="{FF5DA772-A996-4C22-BDA5-1CC7065006B8}"/>
              </a:ext>
            </a:extLst>
          </p:cNvPr>
          <p:cNvSpPr>
            <a:spLocks noGrp="1"/>
          </p:cNvSpPr>
          <p:nvPr>
            <p:ph type="title"/>
          </p:nvPr>
        </p:nvSpPr>
        <p:spPr>
          <a:xfrm>
            <a:off x="628650" y="339511"/>
            <a:ext cx="7886700" cy="699775"/>
          </a:xfrm>
        </p:spPr>
        <p:txBody>
          <a:bodyPr>
            <a:normAutofit fontScale="90000"/>
          </a:bodyPr>
          <a:lstStyle/>
          <a:p>
            <a:r>
              <a:rPr lang="en-US" sz="3200" dirty="0">
                <a:ln w="0"/>
                <a:solidFill>
                  <a:srgbClr val="002E6D"/>
                </a:solidFill>
                <a:cs typeface="Times New Roman" pitchFamily="18" charset="0"/>
              </a:rPr>
              <a:t>WOSB and EDWOSB Sole-Source Contracts</a:t>
            </a:r>
            <a:endParaRPr lang="en-US" sz="2800" dirty="0">
              <a:solidFill>
                <a:srgbClr val="002E6D"/>
              </a:solidFill>
            </a:endParaRPr>
          </a:p>
        </p:txBody>
      </p:sp>
    </p:spTree>
    <p:extLst>
      <p:ext uri="{BB962C8B-B14F-4D97-AF65-F5344CB8AC3E}">
        <p14:creationId xmlns:p14="http://schemas.microsoft.com/office/powerpoint/2010/main" val="2122889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6" descr="WOSB Ready" title="Icon">
            <a:extLst>
              <a:ext uri="{FF2B5EF4-FFF2-40B4-BE49-F238E27FC236}">
                <a16:creationId xmlns="" xmlns:a16="http://schemas.microsoft.com/office/drawing/2014/main" id="{DCB3CD6C-4DD1-411A-8963-270F8B499969}"/>
              </a:ext>
            </a:extLst>
          </p:cNvPr>
          <p:cNvPicPr>
            <a:picLocks noChangeAspect="1"/>
          </p:cNvPicPr>
          <p:nvPr/>
        </p:nvPicPr>
        <p:blipFill>
          <a:blip r:embed="rId3"/>
          <a:stretch>
            <a:fillRect/>
          </a:stretch>
        </p:blipFill>
        <p:spPr>
          <a:xfrm>
            <a:off x="6660023" y="6094465"/>
            <a:ext cx="2057400" cy="340364"/>
          </a:xfrm>
          <a:prstGeom prst="rect">
            <a:avLst/>
          </a:prstGeom>
        </p:spPr>
      </p:pic>
      <p:grpSp>
        <p:nvGrpSpPr>
          <p:cNvPr id="3" name="Group 2" descr="Figure shows 4 icons with corresponding benefits of Proactive Self-Marketing. Image 1: lightbulb, text - Identify federal buyers and get to know them; Image 2: Checklist on a clipboard, text - Identify the agency contracting procedures and those who make buying decisions; Image 3: A flow chart on an easel, text - Focus on areas in your niche and prioritize; Image 4: Make contacts through small business events and network your business." title="Proactive Self Marketing Figure"/>
          <p:cNvGrpSpPr/>
          <p:nvPr/>
        </p:nvGrpSpPr>
        <p:grpSpPr>
          <a:xfrm>
            <a:off x="577483" y="1258220"/>
            <a:ext cx="8054349" cy="4699208"/>
            <a:chOff x="577483" y="1258220"/>
            <a:chExt cx="8054349" cy="4699208"/>
          </a:xfrm>
        </p:grpSpPr>
        <p:sp>
          <p:nvSpPr>
            <p:cNvPr id="9" name="TextBox 8">
              <a:extLst>
                <a:ext uri="{FF2B5EF4-FFF2-40B4-BE49-F238E27FC236}">
                  <a16:creationId xmlns="" xmlns:a16="http://schemas.microsoft.com/office/drawing/2014/main" id="{820C4AAA-302B-41A7-B9D5-5CD15A49C443}"/>
                </a:ext>
              </a:extLst>
            </p:cNvPr>
            <p:cNvSpPr txBox="1"/>
            <p:nvPr/>
          </p:nvSpPr>
          <p:spPr>
            <a:xfrm>
              <a:off x="6701086" y="2315292"/>
              <a:ext cx="1930746" cy="3642136"/>
            </a:xfrm>
            <a:prstGeom prst="rect">
              <a:avLst/>
            </a:prstGeom>
            <a:noFill/>
          </p:spPr>
          <p:txBody>
            <a:bodyPr wrap="square" lIns="137160" tIns="457200" rIns="137160" bIns="68580" rtlCol="0" anchor="t" anchorCtr="0">
              <a:noAutofit/>
            </a:bodyPr>
            <a:lstStyle/>
            <a:p>
              <a:pPr algn="ctr"/>
              <a:r>
                <a:rPr lang="en-US" sz="2200" dirty="0">
                  <a:latin typeface="Source Sans Pro" panose="020B0503030403020204" pitchFamily="34" charset="0"/>
                </a:rPr>
                <a:t>Make </a:t>
              </a:r>
              <a:r>
                <a:rPr lang="en-US" sz="2200" b="1" u="sng" dirty="0">
                  <a:latin typeface="Source Sans Pro" panose="020B0503030403020204" pitchFamily="34" charset="0"/>
                </a:rPr>
                <a:t>contacts</a:t>
              </a:r>
              <a:r>
                <a:rPr lang="en-US" sz="2200" dirty="0">
                  <a:latin typeface="Source Sans Pro" panose="020B0503030403020204" pitchFamily="34" charset="0"/>
                </a:rPr>
                <a:t> through small business events and network your</a:t>
              </a:r>
              <a:r>
                <a:rPr lang="en-US" sz="2200" i="1" dirty="0">
                  <a:latin typeface="Source Sans Pro" panose="020B0503030403020204" pitchFamily="34" charset="0"/>
                </a:rPr>
                <a:t> </a:t>
              </a:r>
              <a:r>
                <a:rPr lang="en-US" sz="2200" dirty="0">
                  <a:latin typeface="Source Sans Pro" panose="020B0503030403020204" pitchFamily="34" charset="0"/>
                </a:rPr>
                <a:t>business.</a:t>
              </a:r>
              <a:endParaRPr lang="en-US" sz="2200" i="1" dirty="0"/>
            </a:p>
          </p:txBody>
        </p:sp>
        <p:pic>
          <p:nvPicPr>
            <p:cNvPr id="16" name="Picture 15" descr="Icon of a handshake.">
              <a:extLst>
                <a:ext uri="{FF2B5EF4-FFF2-40B4-BE49-F238E27FC236}">
                  <a16:creationId xmlns="" xmlns:a16="http://schemas.microsoft.com/office/drawing/2014/main" id="{6FB11090-8CA5-4DB2-98EF-43588852356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031427" y="1342577"/>
              <a:ext cx="1270065" cy="1270065"/>
            </a:xfrm>
            <a:prstGeom prst="rect">
              <a:avLst/>
            </a:prstGeom>
          </p:spPr>
        </p:pic>
        <p:cxnSp>
          <p:nvCxnSpPr>
            <p:cNvPr id="23" name="Straight Connector 22">
              <a:extLst>
                <a:ext uri="{FF2B5EF4-FFF2-40B4-BE49-F238E27FC236}">
                  <a16:creationId xmlns="" xmlns:a16="http://schemas.microsoft.com/office/drawing/2014/main" id="{2C5F3437-F8B2-4BCD-A2BA-56E00D8FB76E}"/>
                </a:ext>
                <a:ext uri="{C183D7F6-B498-43B3-948B-1728B52AA6E4}">
                  <adec:decorative xmlns="" xmlns:adec="http://schemas.microsoft.com/office/drawing/2017/decorative" val="1"/>
                </a:ext>
              </a:extLst>
            </p:cNvPr>
            <p:cNvCxnSpPr>
              <a:cxnSpLocks/>
            </p:cNvCxnSpPr>
            <p:nvPr/>
          </p:nvCxnSpPr>
          <p:spPr>
            <a:xfrm>
              <a:off x="6526885" y="1300480"/>
              <a:ext cx="0" cy="440920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E79722CA-B7CC-49E8-B65E-8E08471E8B2F}"/>
                </a:ext>
              </a:extLst>
            </p:cNvPr>
            <p:cNvSpPr txBox="1"/>
            <p:nvPr/>
          </p:nvSpPr>
          <p:spPr>
            <a:xfrm>
              <a:off x="4543885" y="2315292"/>
              <a:ext cx="1930748" cy="3276376"/>
            </a:xfrm>
            <a:prstGeom prst="rect">
              <a:avLst/>
            </a:prstGeom>
            <a:noFill/>
          </p:spPr>
          <p:txBody>
            <a:bodyPr wrap="square" lIns="137160" tIns="457200" rIns="137160" bIns="68580" rtlCol="0" anchor="t" anchorCtr="0">
              <a:noAutofit/>
            </a:bodyPr>
            <a:lstStyle/>
            <a:p>
              <a:pPr algn="ctr"/>
              <a:r>
                <a:rPr lang="en-US" sz="2200" dirty="0">
                  <a:latin typeface="Source Sans Pro" panose="020B0503030403020204" pitchFamily="34" charset="0"/>
                </a:rPr>
                <a:t>Focus on areas in your </a:t>
              </a:r>
              <a:r>
                <a:rPr lang="en-US" sz="2200" b="1" u="sng" dirty="0">
                  <a:latin typeface="Source Sans Pro" panose="020B0503030403020204" pitchFamily="34" charset="0"/>
                </a:rPr>
                <a:t>niche</a:t>
              </a:r>
              <a:r>
                <a:rPr lang="en-US" sz="2200" dirty="0">
                  <a:latin typeface="Source Sans Pro" panose="020B0503030403020204" pitchFamily="34" charset="0"/>
                </a:rPr>
                <a:t> and prioritize. </a:t>
              </a:r>
            </a:p>
            <a:p>
              <a:pPr algn="ctr"/>
              <a:endParaRPr lang="en-US" sz="1350" dirty="0">
                <a:solidFill>
                  <a:schemeClr val="bg1"/>
                </a:solidFill>
              </a:endParaRPr>
            </a:p>
          </p:txBody>
        </p:sp>
        <p:pic>
          <p:nvPicPr>
            <p:cNvPr id="18" name="Picture 17" descr="Icon of a flow chart.">
              <a:extLst>
                <a:ext uri="{FF2B5EF4-FFF2-40B4-BE49-F238E27FC236}">
                  <a16:creationId xmlns="" xmlns:a16="http://schemas.microsoft.com/office/drawing/2014/main" id="{921C21CF-34C6-4080-AB61-818DF42A5DA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874227" y="1300480"/>
              <a:ext cx="1270065" cy="1266890"/>
            </a:xfrm>
            <a:prstGeom prst="rect">
              <a:avLst/>
            </a:prstGeom>
          </p:spPr>
        </p:pic>
        <p:cxnSp>
          <p:nvCxnSpPr>
            <p:cNvPr id="22" name="Straight Connector 21">
              <a:extLst>
                <a:ext uri="{FF2B5EF4-FFF2-40B4-BE49-F238E27FC236}">
                  <a16:creationId xmlns="" xmlns:a16="http://schemas.microsoft.com/office/drawing/2014/main" id="{0AD5F864-8A97-4362-A73D-4F30F5B30B21}"/>
                </a:ext>
                <a:ext uri="{C183D7F6-B498-43B3-948B-1728B52AA6E4}">
                  <adec:decorative xmlns="" xmlns:adec="http://schemas.microsoft.com/office/drawing/2017/decorative" val="1"/>
                </a:ext>
              </a:extLst>
            </p:cNvPr>
            <p:cNvCxnSpPr>
              <a:cxnSpLocks/>
            </p:cNvCxnSpPr>
            <p:nvPr/>
          </p:nvCxnSpPr>
          <p:spPr>
            <a:xfrm>
              <a:off x="4469485" y="1300480"/>
              <a:ext cx="0" cy="44092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EF5FF3B7-2188-47A0-8D9D-5FEFA88F89BC}"/>
                </a:ext>
              </a:extLst>
            </p:cNvPr>
            <p:cNvSpPr txBox="1"/>
            <p:nvPr/>
          </p:nvSpPr>
          <p:spPr>
            <a:xfrm>
              <a:off x="2465064" y="2315291"/>
              <a:ext cx="1963435" cy="3351861"/>
            </a:xfrm>
            <a:prstGeom prst="rect">
              <a:avLst/>
            </a:prstGeom>
            <a:noFill/>
          </p:spPr>
          <p:txBody>
            <a:bodyPr wrap="square" lIns="137160" tIns="457200" rIns="137160" bIns="68580" rtlCol="0" anchor="t" anchorCtr="0">
              <a:noAutofit/>
            </a:bodyPr>
            <a:lstStyle/>
            <a:p>
              <a:pPr algn="ctr"/>
              <a:r>
                <a:rPr lang="en-US" sz="2200" dirty="0">
                  <a:latin typeface="Source Sans Pro" panose="020B0503030403020204" pitchFamily="34" charset="0"/>
                </a:rPr>
                <a:t>Identify the agency contracting </a:t>
              </a:r>
              <a:r>
                <a:rPr lang="en-US" sz="2200" b="1" u="sng" dirty="0">
                  <a:latin typeface="Source Sans Pro" panose="020B0503030403020204" pitchFamily="34" charset="0"/>
                </a:rPr>
                <a:t>procedures</a:t>
              </a:r>
              <a:r>
                <a:rPr lang="en-US" sz="2200" dirty="0">
                  <a:latin typeface="Source Sans Pro" panose="020B0503030403020204" pitchFamily="34" charset="0"/>
                </a:rPr>
                <a:t> and those who make buying decisions. </a:t>
              </a:r>
            </a:p>
            <a:p>
              <a:pPr algn="r"/>
              <a:endParaRPr lang="en-US" sz="2000" dirty="0">
                <a:solidFill>
                  <a:schemeClr val="bg1"/>
                </a:solidFill>
                <a:latin typeface="Source Sans Pro" panose="020B0503030403020204" pitchFamily="34" charset="0"/>
              </a:endParaRPr>
            </a:p>
          </p:txBody>
        </p:sp>
        <p:pic>
          <p:nvPicPr>
            <p:cNvPr id="20" name="Picture 19" descr="Icon of a checklist.">
              <a:extLst>
                <a:ext uri="{FF2B5EF4-FFF2-40B4-BE49-F238E27FC236}">
                  <a16:creationId xmlns="" xmlns:a16="http://schemas.microsoft.com/office/drawing/2014/main" id="{1BFB48CC-A734-4EB1-82EA-9345368E82C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852421" y="1339565"/>
              <a:ext cx="1188720" cy="1188720"/>
            </a:xfrm>
            <a:prstGeom prst="rect">
              <a:avLst/>
            </a:prstGeom>
          </p:spPr>
        </p:pic>
        <p:cxnSp>
          <p:nvCxnSpPr>
            <p:cNvPr id="21" name="Straight Connector 20">
              <a:extLst>
                <a:ext uri="{FF2B5EF4-FFF2-40B4-BE49-F238E27FC236}">
                  <a16:creationId xmlns="" xmlns:a16="http://schemas.microsoft.com/office/drawing/2014/main" id="{C7EA37E9-E46C-40BA-AA91-A1D0636BDAB0}"/>
                </a:ext>
                <a:ext uri="{C183D7F6-B498-43B3-948B-1728B52AA6E4}">
                  <adec:decorative xmlns="" xmlns:adec="http://schemas.microsoft.com/office/drawing/2017/decorative" val="1"/>
                </a:ext>
              </a:extLst>
            </p:cNvPr>
            <p:cNvCxnSpPr>
              <a:cxnSpLocks/>
            </p:cNvCxnSpPr>
            <p:nvPr/>
          </p:nvCxnSpPr>
          <p:spPr>
            <a:xfrm>
              <a:off x="2401927" y="1336519"/>
              <a:ext cx="0" cy="437316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B058D243-7DCD-412C-96D4-75D2CD684FA3}"/>
                </a:ext>
              </a:extLst>
            </p:cNvPr>
            <p:cNvSpPr txBox="1"/>
            <p:nvPr/>
          </p:nvSpPr>
          <p:spPr>
            <a:xfrm>
              <a:off x="577483" y="2315291"/>
              <a:ext cx="1660060" cy="3238042"/>
            </a:xfrm>
            <a:prstGeom prst="rect">
              <a:avLst/>
            </a:prstGeom>
            <a:noFill/>
          </p:spPr>
          <p:txBody>
            <a:bodyPr wrap="square" lIns="137160" tIns="457200" rIns="137160" bIns="68580" rtlCol="0" anchor="t" anchorCtr="0">
              <a:noAutofit/>
            </a:bodyPr>
            <a:lstStyle/>
            <a:p>
              <a:pPr algn="ctr"/>
              <a:r>
                <a:rPr lang="en-US" sz="2200" dirty="0">
                  <a:latin typeface="Source Sans Pro" panose="020B0503030403020204" pitchFamily="34" charset="0"/>
                </a:rPr>
                <a:t>Identify federal </a:t>
              </a:r>
              <a:r>
                <a:rPr lang="en-US" sz="2200" b="1" u="sng" dirty="0">
                  <a:latin typeface="Source Sans Pro" panose="020B0503030403020204" pitchFamily="34" charset="0"/>
                </a:rPr>
                <a:t>buyers</a:t>
              </a:r>
              <a:r>
                <a:rPr lang="en-US" sz="2200" dirty="0">
                  <a:latin typeface="Source Sans Pro" panose="020B0503030403020204" pitchFamily="34" charset="0"/>
                </a:rPr>
                <a:t> and get to know them. </a:t>
              </a:r>
            </a:p>
            <a:p>
              <a:pPr algn="r"/>
              <a:r>
                <a:rPr lang="en-US" sz="1400" dirty="0">
                  <a:solidFill>
                    <a:schemeClr val="tx2"/>
                  </a:solidFill>
                  <a:latin typeface="Source Sans Pro" panose="020B0503030403020204" pitchFamily="34" charset="0"/>
                </a:rPr>
                <a:t> </a:t>
              </a:r>
            </a:p>
            <a:p>
              <a:pPr algn="r"/>
              <a:endParaRPr lang="en-US" sz="1350" dirty="0">
                <a:solidFill>
                  <a:srgbClr val="FFFFFF"/>
                </a:solidFill>
              </a:endParaRPr>
            </a:p>
          </p:txBody>
        </p:sp>
        <p:pic>
          <p:nvPicPr>
            <p:cNvPr id="5" name="Picture 4" descr="Icon of a lightbulb.">
              <a:extLst>
                <a:ext uri="{FF2B5EF4-FFF2-40B4-BE49-F238E27FC236}">
                  <a16:creationId xmlns="" xmlns:a16="http://schemas.microsoft.com/office/drawing/2014/main" id="{4DCC0EF8-53F4-4BE5-8A3E-F8B15A4E0976}"/>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72481" y="1258220"/>
              <a:ext cx="1270065" cy="1270065"/>
            </a:xfrm>
            <a:prstGeom prst="rect">
              <a:avLst/>
            </a:prstGeom>
          </p:spPr>
        </p:pic>
      </p:grpSp>
      <p:sp>
        <p:nvSpPr>
          <p:cNvPr id="2" name="Title 1">
            <a:extLst>
              <a:ext uri="{FF2B5EF4-FFF2-40B4-BE49-F238E27FC236}">
                <a16:creationId xmlns="" xmlns:a16="http://schemas.microsoft.com/office/drawing/2014/main" id="{E1C5ABFE-D301-44DA-A871-E7175631AE97}"/>
              </a:ext>
            </a:extLst>
          </p:cNvPr>
          <p:cNvSpPr>
            <a:spLocks noGrp="1"/>
          </p:cNvSpPr>
          <p:nvPr>
            <p:ph type="title"/>
          </p:nvPr>
        </p:nvSpPr>
        <p:spPr>
          <a:xfrm>
            <a:off x="628650" y="382604"/>
            <a:ext cx="7886700" cy="598904"/>
          </a:xfrm>
        </p:spPr>
        <p:txBody>
          <a:bodyPr>
            <a:normAutofit/>
          </a:bodyPr>
          <a:lstStyle/>
          <a:p>
            <a:r>
              <a:rPr lang="en-US" sz="3200" dirty="0">
                <a:solidFill>
                  <a:srgbClr val="002E6D"/>
                </a:solidFill>
              </a:rPr>
              <a:t>Proactive Self-Marketing</a:t>
            </a:r>
          </a:p>
        </p:txBody>
      </p:sp>
    </p:spTree>
    <p:extLst>
      <p:ext uri="{BB962C8B-B14F-4D97-AF65-F5344CB8AC3E}">
        <p14:creationId xmlns:p14="http://schemas.microsoft.com/office/powerpoint/2010/main" val="2582245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6" descr="WOSB Ready" title="Icon">
            <a:extLst>
              <a:ext uri="{FF2B5EF4-FFF2-40B4-BE49-F238E27FC236}">
                <a16:creationId xmlns="" xmlns:a16="http://schemas.microsoft.com/office/drawing/2014/main" id="{C4AA947D-FB46-4DBE-AB1A-05AAE28E554B}"/>
              </a:ext>
            </a:extLst>
          </p:cNvPr>
          <p:cNvPicPr>
            <a:picLocks noChangeAspect="1"/>
          </p:cNvPicPr>
          <p:nvPr/>
        </p:nvPicPr>
        <p:blipFill>
          <a:blip r:embed="rId3"/>
          <a:stretch>
            <a:fillRect/>
          </a:stretch>
        </p:blipFill>
        <p:spPr>
          <a:xfrm>
            <a:off x="6660023" y="6094465"/>
            <a:ext cx="2057400" cy="340364"/>
          </a:xfrm>
          <a:prstGeom prst="rect">
            <a:avLst/>
          </a:prstGeom>
        </p:spPr>
      </p:pic>
      <p:pic>
        <p:nvPicPr>
          <p:cNvPr id="1026" name="Picture 2" descr="Figure shows 3 icons and corresponding behefits of the WOSB Federal Contracting Program. Image 1: world, with text - Ability to qualify for set-aside or sole-source contract awards—icreasing prime and subcontracting opportunities; Image 2: a woman and man in business attire, text - Opportunity to build capacity and grow by establishing joint ventures and partcipating in the All Small Mentor-Protégé Program; Image 3: A checklist on a clipboard, text - Access to training, management, and technical assistance programs, as well as guaranteed loans and bonding assistanc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55573" y="1550874"/>
            <a:ext cx="7632854" cy="4371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itle 1">
            <a:extLst>
              <a:ext uri="{FF2B5EF4-FFF2-40B4-BE49-F238E27FC236}">
                <a16:creationId xmlns="" xmlns:a16="http://schemas.microsoft.com/office/drawing/2014/main" id="{C6EFBE07-93C5-4381-860A-0C1D70F6349D}"/>
              </a:ext>
            </a:extLst>
          </p:cNvPr>
          <p:cNvSpPr>
            <a:spLocks noGrp="1"/>
          </p:cNvSpPr>
          <p:nvPr>
            <p:ph type="title"/>
          </p:nvPr>
        </p:nvSpPr>
        <p:spPr/>
        <p:txBody>
          <a:bodyPr>
            <a:normAutofit fontScale="90000"/>
          </a:bodyPr>
          <a:lstStyle/>
          <a:p>
            <a:r>
              <a:rPr lang="en-US" sz="3200" dirty="0">
                <a:solidFill>
                  <a:srgbClr val="002E6D"/>
                </a:solidFill>
              </a:rPr>
              <a:t>Getting the Most Out of the </a:t>
            </a:r>
            <a:br>
              <a:rPr lang="en-US" sz="3200" dirty="0">
                <a:solidFill>
                  <a:srgbClr val="002E6D"/>
                </a:solidFill>
              </a:rPr>
            </a:br>
            <a:r>
              <a:rPr lang="en-US" sz="3200" dirty="0">
                <a:solidFill>
                  <a:srgbClr val="002E6D"/>
                </a:solidFill>
              </a:rPr>
              <a:t>WOSB </a:t>
            </a:r>
            <a:r>
              <a:rPr lang="en-US" sz="3200" dirty="0"/>
              <a:t>Federal Contracting Program</a:t>
            </a:r>
            <a:endParaRPr lang="en-US" sz="3200" dirty="0">
              <a:solidFill>
                <a:srgbClr val="002E6D"/>
              </a:solidFill>
            </a:endParaRPr>
          </a:p>
        </p:txBody>
      </p:sp>
    </p:spTree>
    <p:extLst>
      <p:ext uri="{BB962C8B-B14F-4D97-AF65-F5344CB8AC3E}">
        <p14:creationId xmlns:p14="http://schemas.microsoft.com/office/powerpoint/2010/main" val="3462941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EE5D4-FE26-4510-AA4E-9581C91FDDD8}"/>
              </a:ext>
            </a:extLst>
          </p:cNvPr>
          <p:cNvSpPr>
            <a:spLocks noGrp="1"/>
          </p:cNvSpPr>
          <p:nvPr>
            <p:ph type="ctrTitle"/>
          </p:nvPr>
        </p:nvSpPr>
        <p:spPr>
          <a:xfrm>
            <a:off x="932447" y="1756312"/>
            <a:ext cx="7279105" cy="2854599"/>
          </a:xfrm>
        </p:spPr>
        <p:txBody>
          <a:bodyPr>
            <a:normAutofit/>
          </a:bodyPr>
          <a:lstStyle/>
          <a:p>
            <a:pPr>
              <a:lnSpc>
                <a:spcPct val="90000"/>
              </a:lnSpc>
              <a:spcBef>
                <a:spcPts val="1200"/>
              </a:spcBef>
            </a:pPr>
            <a:r>
              <a:rPr lang="en-US" sz="4000" spc="0" dirty="0">
                <a:latin typeface="Source Sans Pro Semibold" panose="020B0603030403020204" pitchFamily="34" charset="0"/>
              </a:rPr>
              <a:t>Women-Owned Small Business Federal Contracting Program </a:t>
            </a:r>
            <a:r>
              <a:rPr lang="en-US" sz="4800" spc="0" dirty="0">
                <a:latin typeface="Source Sans Pro Semibold" panose="020B0603030403020204" pitchFamily="34" charset="0"/>
              </a:rPr>
              <a:t/>
            </a:r>
            <a:br>
              <a:rPr lang="en-US" sz="4800" spc="0" dirty="0">
                <a:latin typeface="Source Sans Pro Semibold" panose="020B0603030403020204" pitchFamily="34" charset="0"/>
              </a:rPr>
            </a:br>
            <a:r>
              <a:rPr lang="en-US" sz="3600" spc="0" dirty="0">
                <a:latin typeface="Source Sans Pro Light" panose="020B0604020202020204" pitchFamily="34" charset="0"/>
              </a:rPr>
              <a:t>(WOSB Federal Contracting Program)</a:t>
            </a:r>
            <a:endParaRPr lang="en-US" spc="0" dirty="0">
              <a:latin typeface="Source Sans Pro Light" panose="020B0604020202020204" pitchFamily="34" charset="0"/>
            </a:endParaRPr>
          </a:p>
        </p:txBody>
      </p:sp>
    </p:spTree>
    <p:extLst>
      <p:ext uri="{BB962C8B-B14F-4D97-AF65-F5344CB8AC3E}">
        <p14:creationId xmlns:p14="http://schemas.microsoft.com/office/powerpoint/2010/main" val="379826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SB Ready" title="Icon">
            <a:extLst>
              <a:ext uri="{FF2B5EF4-FFF2-40B4-BE49-F238E27FC236}">
                <a16:creationId xmlns="" xmlns:a16="http://schemas.microsoft.com/office/drawing/2014/main" id="{FF547B40-945E-4768-A8AA-5DBB37DE6B9E}"/>
              </a:ext>
            </a:extLst>
          </p:cNvPr>
          <p:cNvPicPr>
            <a:picLocks noChangeAspect="1"/>
          </p:cNvPicPr>
          <p:nvPr/>
        </p:nvPicPr>
        <p:blipFill>
          <a:blip r:embed="rId2"/>
          <a:stretch>
            <a:fillRect/>
          </a:stretch>
        </p:blipFill>
        <p:spPr>
          <a:xfrm>
            <a:off x="6660023" y="6094465"/>
            <a:ext cx="2057400" cy="340364"/>
          </a:xfrm>
          <a:prstGeom prst="rect">
            <a:avLst/>
          </a:prstGeom>
        </p:spPr>
      </p:pic>
      <p:sp>
        <p:nvSpPr>
          <p:cNvPr id="3" name="Content Placeholder 2"/>
          <p:cNvSpPr>
            <a:spLocks noGrp="1"/>
          </p:cNvSpPr>
          <p:nvPr>
            <p:ph idx="1"/>
          </p:nvPr>
        </p:nvSpPr>
        <p:spPr>
          <a:xfrm>
            <a:off x="457200" y="1924493"/>
            <a:ext cx="8229600" cy="3062177"/>
          </a:xfrm>
        </p:spPr>
        <p:txBody>
          <a:bodyPr/>
          <a:lstStyle/>
          <a:p>
            <a:pPr marL="365125" indent="-255588">
              <a:buClr>
                <a:srgbClr val="CC0000"/>
              </a:buClr>
              <a:buSzPct val="68000"/>
              <a:defRPr/>
            </a:pPr>
            <a:r>
              <a:rPr lang="en-US" kern="0" dirty="0">
                <a:latin typeface="Source Sans Pro" panose="020B0503030403020204" pitchFamily="34" charset="0"/>
                <a:ea typeface="Tahoma" pitchFamily="34" charset="0"/>
                <a:cs typeface="Tahoma" pitchFamily="34" charset="0"/>
              </a:rPr>
              <a:t>For more information and to keep informed of events, </a:t>
            </a:r>
            <a:r>
              <a:rPr lang="en-US" kern="0" dirty="0" smtClean="0">
                <a:latin typeface="Source Sans Pro" panose="020B0503030403020204" pitchFamily="34" charset="0"/>
                <a:ea typeface="Tahoma" pitchFamily="34" charset="0"/>
                <a:cs typeface="Tahoma" pitchFamily="34" charset="0"/>
              </a:rPr>
              <a:t/>
            </a:r>
            <a:br>
              <a:rPr lang="en-US" kern="0" dirty="0" smtClean="0">
                <a:latin typeface="Source Sans Pro" panose="020B0503030403020204" pitchFamily="34" charset="0"/>
                <a:ea typeface="Tahoma" pitchFamily="34" charset="0"/>
                <a:cs typeface="Tahoma" pitchFamily="34" charset="0"/>
              </a:rPr>
            </a:br>
            <a:r>
              <a:rPr lang="en-US" kern="0" dirty="0" smtClean="0">
                <a:latin typeface="Source Sans Pro" panose="020B0503030403020204" pitchFamily="34" charset="0"/>
                <a:ea typeface="Tahoma" pitchFamily="34" charset="0"/>
                <a:cs typeface="Tahoma" pitchFamily="34" charset="0"/>
              </a:rPr>
              <a:t>go </a:t>
            </a:r>
            <a:r>
              <a:rPr lang="en-US" kern="0" dirty="0">
                <a:latin typeface="Source Sans Pro" panose="020B0503030403020204" pitchFamily="34" charset="0"/>
                <a:ea typeface="Tahoma" pitchFamily="34" charset="0"/>
                <a:cs typeface="Tahoma" pitchFamily="34" charset="0"/>
              </a:rPr>
              <a:t>to:</a:t>
            </a:r>
            <a:r>
              <a:rPr lang="en-US" b="1" dirty="0">
                <a:latin typeface="Source Sans Pro" panose="020B0503030403020204" pitchFamily="34" charset="0"/>
                <a:cs typeface="Times New Roman" pitchFamily="18" charset="0"/>
              </a:rPr>
              <a:t> </a:t>
            </a:r>
            <a:r>
              <a:rPr lang="en-US" dirty="0">
                <a:solidFill>
                  <a:srgbClr val="007DBC"/>
                </a:solidFill>
                <a:latin typeface="Source Sans Pro" panose="020B0503030403020204" pitchFamily="34" charset="0"/>
                <a:cs typeface="Times New Roman" pitchFamily="18" charset="0"/>
                <a:hlinkClick r:id="rId3"/>
              </a:rPr>
              <a:t>www.sba.gov/wosbready</a:t>
            </a:r>
            <a:r>
              <a:rPr lang="en-US" dirty="0">
                <a:latin typeface="Source Sans Pro" panose="020B0503030403020204" pitchFamily="34" charset="0"/>
                <a:cs typeface="Times New Roman" pitchFamily="18" charset="0"/>
              </a:rPr>
              <a:t>.</a:t>
            </a:r>
            <a:endParaRPr lang="en-US" dirty="0">
              <a:cs typeface="Times New Roman" pitchFamily="18" charset="0"/>
            </a:endParaRPr>
          </a:p>
          <a:p>
            <a:pPr marL="365125" indent="-255588">
              <a:buClr>
                <a:srgbClr val="CC0000"/>
              </a:buClr>
              <a:buSzPct val="68000"/>
              <a:defRPr/>
            </a:pPr>
            <a:r>
              <a:rPr lang="en-US" dirty="0">
                <a:latin typeface="Source Sans Pro" panose="020B0503030403020204" pitchFamily="34" charset="0"/>
                <a:cs typeface="Times New Roman" pitchFamily="18" charset="0"/>
              </a:rPr>
              <a:t>For questions on the WOSB Federal Contracting Program, email </a:t>
            </a:r>
            <a:r>
              <a:rPr lang="en-US" dirty="0">
                <a:solidFill>
                  <a:srgbClr val="007DBC"/>
                </a:solidFill>
                <a:latin typeface="Source Sans Pro" panose="020B0503030403020204" pitchFamily="34" charset="0"/>
                <a:cs typeface="Times New Roman" pitchFamily="18" charset="0"/>
                <a:hlinkClick r:id="rId4"/>
              </a:rPr>
              <a:t>wosb@sba.gov</a:t>
            </a:r>
            <a:r>
              <a:rPr lang="en-US" dirty="0">
                <a:latin typeface="Source Sans Pro" panose="020B0503030403020204" pitchFamily="34" charset="0"/>
                <a:cs typeface="Times New Roman" pitchFamily="18" charset="0"/>
              </a:rPr>
              <a:t>.  </a:t>
            </a:r>
          </a:p>
          <a:p>
            <a:pPr marL="365125" indent="-255588">
              <a:buClr>
                <a:srgbClr val="CC0000"/>
              </a:buClr>
              <a:buSzPct val="68000"/>
              <a:defRPr/>
            </a:pPr>
            <a:r>
              <a:rPr lang="en-US" dirty="0">
                <a:latin typeface="Source Sans Pro" panose="020B0503030403020204" pitchFamily="34" charset="0"/>
                <a:cs typeface="Times New Roman" pitchFamily="18" charset="0"/>
              </a:rPr>
              <a:t>For technical questions on the WOSB Program Repository, please email </a:t>
            </a:r>
            <a:r>
              <a:rPr lang="en-US" dirty="0">
                <a:solidFill>
                  <a:srgbClr val="007DBC"/>
                </a:solidFill>
                <a:latin typeface="Source Sans Pro" panose="020B0503030403020204" pitchFamily="34" charset="0"/>
                <a:cs typeface="Times New Roman" pitchFamily="18" charset="0"/>
                <a:hlinkClick r:id="rId5"/>
              </a:rPr>
              <a:t>help@certify.sba.gov</a:t>
            </a:r>
            <a:r>
              <a:rPr lang="en-US" dirty="0" smtClean="0">
                <a:latin typeface="Source Sans Pro" panose="020B0503030403020204" pitchFamily="34" charset="0"/>
                <a:cs typeface="Times New Roman" pitchFamily="18" charset="0"/>
              </a:rPr>
              <a:t>.</a:t>
            </a:r>
            <a:endParaRPr lang="en-US" dirty="0">
              <a:latin typeface="Source Sans Pro" panose="020B0503030403020204" pitchFamily="34" charset="0"/>
              <a:cs typeface="Times New Roman" pitchFamily="18" charset="0"/>
            </a:endParaRPr>
          </a:p>
        </p:txBody>
      </p:sp>
      <p:sp>
        <p:nvSpPr>
          <p:cNvPr id="2" name="Title 1"/>
          <p:cNvSpPr>
            <a:spLocks noGrp="1"/>
          </p:cNvSpPr>
          <p:nvPr>
            <p:ph type="title"/>
          </p:nvPr>
        </p:nvSpPr>
        <p:spPr/>
        <p:txBody>
          <a:bodyPr>
            <a:normAutofit/>
          </a:bodyPr>
          <a:lstStyle/>
          <a:p>
            <a:r>
              <a:rPr lang="en-US" sz="3200" dirty="0"/>
              <a:t>Contact Us</a:t>
            </a:r>
          </a:p>
        </p:txBody>
      </p:sp>
    </p:spTree>
    <p:extLst>
      <p:ext uri="{BB962C8B-B14F-4D97-AF65-F5344CB8AC3E}">
        <p14:creationId xmlns:p14="http://schemas.microsoft.com/office/powerpoint/2010/main" val="630207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6" descr="WOSB Ready" title="Icon">
            <a:extLst>
              <a:ext uri="{FF2B5EF4-FFF2-40B4-BE49-F238E27FC236}">
                <a16:creationId xmlns="" xmlns:a16="http://schemas.microsoft.com/office/drawing/2014/main" id="{5C896A3C-E082-46B7-927D-0BFB1D9E1829}"/>
              </a:ext>
            </a:extLst>
          </p:cNvPr>
          <p:cNvPicPr>
            <a:picLocks noChangeAspect="1"/>
          </p:cNvPicPr>
          <p:nvPr/>
        </p:nvPicPr>
        <p:blipFill>
          <a:blip r:embed="rId3"/>
          <a:stretch>
            <a:fillRect/>
          </a:stretch>
        </p:blipFill>
        <p:spPr>
          <a:xfrm>
            <a:off x="6660023" y="6094465"/>
            <a:ext cx="2057400" cy="340364"/>
          </a:xfrm>
          <a:prstGeom prst="rect">
            <a:avLst/>
          </a:prstGeom>
        </p:spPr>
      </p:pic>
      <p:sp>
        <p:nvSpPr>
          <p:cNvPr id="5" name="Content"/>
          <p:cNvSpPr>
            <a:spLocks noGrp="1"/>
          </p:cNvSpPr>
          <p:nvPr>
            <p:ph type="subTitle" idx="13"/>
          </p:nvPr>
        </p:nvSpPr>
        <p:spPr>
          <a:xfrm>
            <a:off x="628650" y="1796886"/>
            <a:ext cx="7886700" cy="4306199"/>
          </a:xfrm>
        </p:spPr>
        <p:txBody>
          <a:bodyPr>
            <a:normAutofit/>
          </a:bodyPr>
          <a:lstStyle/>
          <a:p>
            <a:pPr marL="236538" indent="-225425" algn="l">
              <a:lnSpc>
                <a:spcPct val="80000"/>
              </a:lnSpc>
              <a:buClr>
                <a:srgbClr val="CC0000"/>
              </a:buClr>
              <a:buSzPct val="68000"/>
              <a:buFont typeface="Arial" panose="020B0604020202020204" pitchFamily="34" charset="0"/>
              <a:buChar char="•"/>
              <a:defRPr/>
            </a:pPr>
            <a:r>
              <a:rPr lang="en-US" sz="1800" dirty="0">
                <a:solidFill>
                  <a:schemeClr val="tx1"/>
                </a:solidFill>
                <a:cs typeface="Times New Roman" pitchFamily="18" charset="0"/>
              </a:rPr>
              <a:t>Visit a local resource:</a:t>
            </a:r>
          </a:p>
          <a:p>
            <a:pPr marL="563563" indent="-285750" algn="l">
              <a:lnSpc>
                <a:spcPct val="80000"/>
              </a:lnSpc>
              <a:buClr>
                <a:srgbClr val="002E6D"/>
              </a:buClr>
              <a:buSzPct val="68000"/>
              <a:buFont typeface="Arial" panose="020B0604020202020204" pitchFamily="34" charset="0"/>
              <a:buChar char="•"/>
              <a:defRPr/>
            </a:pPr>
            <a:r>
              <a:rPr lang="en-US" sz="1600" i="1" dirty="0">
                <a:solidFill>
                  <a:schemeClr val="tx1"/>
                </a:solidFill>
                <a:cs typeface="Times New Roman" pitchFamily="18" charset="0"/>
              </a:rPr>
              <a:t>Procurement Center Representative (PCR) Directory</a:t>
            </a:r>
          </a:p>
          <a:p>
            <a:pPr marL="854048" lvl="2" algn="l">
              <a:lnSpc>
                <a:spcPct val="80000"/>
              </a:lnSpc>
              <a:buClr>
                <a:srgbClr val="002E6D"/>
              </a:buClr>
              <a:buSzPct val="68000"/>
              <a:defRPr/>
            </a:pPr>
            <a:r>
              <a:rPr lang="en-US" sz="1500" dirty="0">
                <a:latin typeface="Source Sans Pro" panose="020B0503030403020204" pitchFamily="34" charset="0"/>
                <a:ea typeface="Source Sans Pro" panose="020B0503030403020204" pitchFamily="34" charset="0"/>
                <a:cs typeface="Times New Roman" pitchFamily="18" charset="0"/>
              </a:rPr>
              <a:t>Find your local PCR at: </a:t>
            </a:r>
            <a:r>
              <a:rPr lang="en-US" sz="1500" dirty="0">
                <a:latin typeface="Source Sans Pro" panose="020B0503030403020204" pitchFamily="34" charset="0"/>
                <a:ea typeface="Source Sans Pro" panose="020B0503030403020204" pitchFamily="34" charset="0"/>
                <a:cs typeface="Times New Roman" pitchFamily="18" charset="0"/>
                <a:hlinkClick r:id="rId4">
                  <a:extLst>
                    <a:ext uri="{A12FA001-AC4F-418D-AE19-62706E023703}">
                      <ahyp:hlinkClr xmlns:lc="http://schemas.openxmlformats.org/drawingml/2006/lockedCanvas" xmlns:ahyp="http://schemas.microsoft.com/office/drawing/2018/hyperlinkcolor" xmlns="" val="tx"/>
                    </a:ext>
                  </a:extLst>
                </a:hlinkClick>
              </a:rPr>
              <a:t>sba.gov/contracting/resources-small-businesses/</a:t>
            </a:r>
            <a:r>
              <a:rPr lang="en-US" sz="1500" dirty="0" err="1">
                <a:latin typeface="Source Sans Pro" panose="020B0503030403020204" pitchFamily="34" charset="0"/>
                <a:ea typeface="Source Sans Pro" panose="020B0503030403020204" pitchFamily="34" charset="0"/>
                <a:cs typeface="Times New Roman" pitchFamily="18" charset="0"/>
                <a:hlinkClick r:id="rId4">
                  <a:extLst>
                    <a:ext uri="{A12FA001-AC4F-418D-AE19-62706E023703}">
                      <ahyp:hlinkClr xmlns:lc="http://schemas.openxmlformats.org/drawingml/2006/lockedCanvas" xmlns:ahyp="http://schemas.microsoft.com/office/drawing/2018/hyperlinkcolor" xmlns="" val="tx"/>
                    </a:ext>
                  </a:extLst>
                </a:hlinkClick>
              </a:rPr>
              <a:t>pcr</a:t>
            </a:r>
            <a:r>
              <a:rPr lang="en-US" sz="1500" dirty="0">
                <a:latin typeface="Source Sans Pro" panose="020B0503030403020204" pitchFamily="34" charset="0"/>
                <a:ea typeface="Source Sans Pro" panose="020B0503030403020204" pitchFamily="34" charset="0"/>
                <a:cs typeface="Times New Roman" pitchFamily="18" charset="0"/>
                <a:hlinkClick r:id="rId4">
                  <a:extLst>
                    <a:ext uri="{A12FA001-AC4F-418D-AE19-62706E023703}">
                      <ahyp:hlinkClr xmlns:lc="http://schemas.openxmlformats.org/drawingml/2006/lockedCanvas" xmlns:ahyp="http://schemas.microsoft.com/office/drawing/2018/hyperlinkcolor" xmlns="" val="tx"/>
                    </a:ext>
                  </a:extLst>
                </a:hlinkClick>
              </a:rPr>
              <a:t>-directory</a:t>
            </a:r>
            <a:r>
              <a:rPr lang="en-US" sz="1500" dirty="0">
                <a:latin typeface="Source Sans Pro" panose="020B0503030403020204" pitchFamily="34" charset="0"/>
                <a:ea typeface="Source Sans Pro" panose="020B0503030403020204" pitchFamily="34" charset="0"/>
                <a:cs typeface="Times New Roman" pitchFamily="18" charset="0"/>
              </a:rPr>
              <a:t>.</a:t>
            </a:r>
            <a:endParaRPr lang="en-US" sz="1500" i="1" dirty="0">
              <a:latin typeface="Source Sans Pro" panose="020B0503030403020204" pitchFamily="34" charset="0"/>
              <a:ea typeface="Source Sans Pro" panose="020B0503030403020204" pitchFamily="34" charset="0"/>
              <a:cs typeface="Times New Roman" pitchFamily="18" charset="0"/>
            </a:endParaRPr>
          </a:p>
          <a:p>
            <a:pPr marL="563563" indent="-285750" algn="l">
              <a:lnSpc>
                <a:spcPct val="80000"/>
              </a:lnSpc>
              <a:buClr>
                <a:srgbClr val="002E6D"/>
              </a:buClr>
              <a:buSzPct val="68000"/>
              <a:buFont typeface="Arial" panose="020B0604020202020204" pitchFamily="34" charset="0"/>
              <a:buChar char="•"/>
              <a:defRPr/>
            </a:pPr>
            <a:r>
              <a:rPr lang="en-US" sz="1600" i="1" dirty="0">
                <a:solidFill>
                  <a:schemeClr val="tx1"/>
                </a:solidFill>
                <a:cs typeface="Times New Roman" pitchFamily="18" charset="0"/>
              </a:rPr>
              <a:t>Small Business Administration District Offices</a:t>
            </a:r>
          </a:p>
          <a:p>
            <a:pPr marL="854048" lvl="2" algn="l">
              <a:lnSpc>
                <a:spcPct val="80000"/>
              </a:lnSpc>
              <a:buClr>
                <a:srgbClr val="002E6D"/>
              </a:buClr>
              <a:buSzPct val="68000"/>
              <a:defRPr/>
            </a:pPr>
            <a:r>
              <a:rPr lang="en-US" sz="1500" dirty="0">
                <a:latin typeface="Source Sans Pro" panose="020B0503030403020204" pitchFamily="34" charset="0"/>
                <a:ea typeface="Source Sans Pro" panose="020B0503030403020204" pitchFamily="34" charset="0"/>
                <a:cs typeface="Times New Roman" pitchFamily="18" charset="0"/>
              </a:rPr>
              <a:t>Find your local office at: </a:t>
            </a:r>
            <a:r>
              <a:rPr lang="en-US" sz="1500" dirty="0">
                <a:latin typeface="Source Sans Pro" panose="020B0503030403020204" pitchFamily="34" charset="0"/>
                <a:ea typeface="Source Sans Pro" panose="020B0503030403020204" pitchFamily="34" charset="0"/>
                <a:cs typeface="Times New Roman" pitchFamily="18" charset="0"/>
                <a:hlinkClick r:id="rId5">
                  <a:extLst>
                    <a:ext uri="{A12FA001-AC4F-418D-AE19-62706E023703}">
                      <ahyp:hlinkClr xmlns:lc="http://schemas.openxmlformats.org/drawingml/2006/lockedCanvas" xmlns:ahyp="http://schemas.microsoft.com/office/drawing/2018/hyperlinkcolor" xmlns="" val="tx"/>
                    </a:ext>
                  </a:extLst>
                </a:hlinkClick>
              </a:rPr>
              <a:t>sba.gov/tools/local-assistance/</a:t>
            </a:r>
            <a:r>
              <a:rPr lang="en-US" sz="1500" dirty="0" err="1">
                <a:latin typeface="Source Sans Pro" panose="020B0503030403020204" pitchFamily="34" charset="0"/>
                <a:ea typeface="Source Sans Pro" panose="020B0503030403020204" pitchFamily="34" charset="0"/>
                <a:cs typeface="Times New Roman" pitchFamily="18" charset="0"/>
                <a:hlinkClick r:id="rId5">
                  <a:extLst>
                    <a:ext uri="{A12FA001-AC4F-418D-AE19-62706E023703}">
                      <ahyp:hlinkClr xmlns:lc="http://schemas.openxmlformats.org/drawingml/2006/lockedCanvas" xmlns:ahyp="http://schemas.microsoft.com/office/drawing/2018/hyperlinkcolor" xmlns="" val="tx"/>
                    </a:ext>
                  </a:extLst>
                </a:hlinkClick>
              </a:rPr>
              <a:t>districtoffices</a:t>
            </a:r>
            <a:r>
              <a:rPr lang="en-US" sz="1500" dirty="0">
                <a:latin typeface="Source Sans Pro" panose="020B0503030403020204" pitchFamily="34" charset="0"/>
                <a:ea typeface="Source Sans Pro" panose="020B0503030403020204" pitchFamily="34" charset="0"/>
                <a:cs typeface="Times New Roman" pitchFamily="18" charset="0"/>
              </a:rPr>
              <a:t>.</a:t>
            </a:r>
          </a:p>
          <a:p>
            <a:pPr marL="563563" indent="-285750" algn="l">
              <a:lnSpc>
                <a:spcPct val="80000"/>
              </a:lnSpc>
              <a:buClr>
                <a:srgbClr val="002E6D"/>
              </a:buClr>
              <a:buSzPct val="68000"/>
              <a:buFont typeface="Arial" panose="020B0604020202020204" pitchFamily="34" charset="0"/>
              <a:buChar char="•"/>
              <a:defRPr/>
            </a:pPr>
            <a:r>
              <a:rPr lang="en-US" sz="1600" i="1" dirty="0">
                <a:solidFill>
                  <a:schemeClr val="tx1"/>
                </a:solidFill>
                <a:cs typeface="Times New Roman" pitchFamily="18" charset="0"/>
              </a:rPr>
              <a:t>Women’s Business Centers</a:t>
            </a:r>
          </a:p>
          <a:p>
            <a:pPr marL="854048" lvl="2" algn="l">
              <a:lnSpc>
                <a:spcPct val="80000"/>
              </a:lnSpc>
              <a:buClr>
                <a:srgbClr val="002E6D"/>
              </a:buClr>
              <a:buSzPct val="68000"/>
              <a:defRPr/>
            </a:pPr>
            <a:r>
              <a:rPr lang="en-US" sz="1500" dirty="0">
                <a:latin typeface="Source Sans Pro" panose="020B0503030403020204" pitchFamily="34" charset="0"/>
                <a:ea typeface="Source Sans Pro" panose="020B0503030403020204" pitchFamily="34" charset="0"/>
                <a:cs typeface="Times New Roman" pitchFamily="18" charset="0"/>
              </a:rPr>
              <a:t>Find your local center at: </a:t>
            </a:r>
            <a:r>
              <a:rPr lang="en-US" sz="1500" u="sng" dirty="0">
                <a:latin typeface="Source Sans Pro" panose="020B0503030403020204" pitchFamily="34" charset="0"/>
                <a:ea typeface="Source Sans Pro" panose="020B0503030403020204" pitchFamily="34" charset="0"/>
                <a:hlinkClick r:id="rId6">
                  <a:extLst>
                    <a:ext uri="{A12FA001-AC4F-418D-AE19-62706E023703}">
                      <ahyp:hlinkClr xmlns:lc="http://schemas.openxmlformats.org/drawingml/2006/lockedCanvas" xmlns:ahyp="http://schemas.microsoft.com/office/drawing/2018/hyperlinkcolor" xmlns="" val="tx"/>
                    </a:ext>
                  </a:extLst>
                </a:hlinkClick>
              </a:rPr>
              <a:t>sba.gov/tools/local-assistance/</a:t>
            </a:r>
            <a:r>
              <a:rPr lang="en-US" sz="1500" u="sng" dirty="0" err="1">
                <a:latin typeface="Source Sans Pro" panose="020B0503030403020204" pitchFamily="34" charset="0"/>
                <a:ea typeface="Source Sans Pro" panose="020B0503030403020204" pitchFamily="34" charset="0"/>
                <a:hlinkClick r:id="rId6">
                  <a:extLst>
                    <a:ext uri="{A12FA001-AC4F-418D-AE19-62706E023703}">
                      <ahyp:hlinkClr xmlns:lc="http://schemas.openxmlformats.org/drawingml/2006/lockedCanvas" xmlns:ahyp="http://schemas.microsoft.com/office/drawing/2018/hyperlinkcolor" xmlns="" val="tx"/>
                    </a:ext>
                  </a:extLst>
                </a:hlinkClick>
              </a:rPr>
              <a:t>wbc</a:t>
            </a:r>
            <a:r>
              <a:rPr lang="en-US" sz="1500" dirty="0">
                <a:latin typeface="Source Sans Pro" panose="020B0503030403020204" pitchFamily="34" charset="0"/>
                <a:ea typeface="Source Sans Pro" panose="020B0503030403020204" pitchFamily="34" charset="0"/>
                <a:cs typeface="Times New Roman" pitchFamily="18" charset="0"/>
              </a:rPr>
              <a:t>.</a:t>
            </a:r>
          </a:p>
          <a:p>
            <a:pPr marL="563563" indent="-285750" algn="l">
              <a:lnSpc>
                <a:spcPct val="80000"/>
              </a:lnSpc>
              <a:buClr>
                <a:srgbClr val="002E6D"/>
              </a:buClr>
              <a:buSzPct val="68000"/>
              <a:buFont typeface="Arial" panose="020B0604020202020204" pitchFamily="34" charset="0"/>
              <a:buChar char="•"/>
              <a:defRPr/>
            </a:pPr>
            <a:r>
              <a:rPr lang="en-US" sz="1600" i="1" dirty="0">
                <a:solidFill>
                  <a:schemeClr val="tx1"/>
                </a:solidFill>
                <a:cs typeface="Times New Roman" pitchFamily="18" charset="0"/>
              </a:rPr>
              <a:t>Procurement Technical Assistance Centers</a:t>
            </a:r>
          </a:p>
          <a:p>
            <a:pPr marL="854048" lvl="2" algn="l">
              <a:lnSpc>
                <a:spcPct val="80000"/>
              </a:lnSpc>
              <a:buClr>
                <a:srgbClr val="002E6D"/>
              </a:buClr>
              <a:buSzPct val="68000"/>
              <a:defRPr/>
            </a:pPr>
            <a:r>
              <a:rPr lang="en-US" sz="1500" dirty="0">
                <a:latin typeface="Source Sans Pro" panose="020B0503030403020204" pitchFamily="34" charset="0"/>
                <a:ea typeface="Source Sans Pro" panose="020B0503030403020204" pitchFamily="34" charset="0"/>
                <a:cs typeface="Times New Roman" pitchFamily="18" charset="0"/>
              </a:rPr>
              <a:t>Find your local center at: </a:t>
            </a:r>
            <a:r>
              <a:rPr lang="en-US" sz="1500" dirty="0">
                <a:latin typeface="Source Sans Pro" panose="020B0503030403020204" pitchFamily="34" charset="0"/>
                <a:ea typeface="Source Sans Pro" panose="020B0503030403020204" pitchFamily="34" charset="0"/>
                <a:cs typeface="Times New Roman" pitchFamily="18" charset="0"/>
                <a:hlinkClick r:id="rId7">
                  <a:extLst>
                    <a:ext uri="{A12FA001-AC4F-418D-AE19-62706E023703}">
                      <ahyp:hlinkClr xmlns:lc="http://schemas.openxmlformats.org/drawingml/2006/lockedCanvas" xmlns:ahyp="http://schemas.microsoft.com/office/drawing/2018/hyperlinkcolor" xmlns="" val="tx"/>
                    </a:ext>
                  </a:extLst>
                </a:hlinkClick>
              </a:rPr>
              <a:t>aptac-us.org</a:t>
            </a:r>
            <a:r>
              <a:rPr lang="en-US" sz="1500" dirty="0">
                <a:latin typeface="Source Sans Pro" panose="020B0503030403020204" pitchFamily="34" charset="0"/>
                <a:ea typeface="Source Sans Pro" panose="020B0503030403020204" pitchFamily="34" charset="0"/>
                <a:cs typeface="Times New Roman" pitchFamily="18" charset="0"/>
              </a:rPr>
              <a:t>.</a:t>
            </a:r>
          </a:p>
          <a:p>
            <a:pPr marL="563563" indent="-285750" algn="l">
              <a:lnSpc>
                <a:spcPct val="80000"/>
              </a:lnSpc>
              <a:buClr>
                <a:srgbClr val="002E6D"/>
              </a:buClr>
              <a:buSzPct val="68000"/>
              <a:buFont typeface="Arial" panose="020B0604020202020204" pitchFamily="34" charset="0"/>
              <a:buChar char="•"/>
              <a:defRPr/>
            </a:pPr>
            <a:r>
              <a:rPr lang="en-US" sz="1600" i="1" dirty="0">
                <a:solidFill>
                  <a:schemeClr val="tx1"/>
                </a:solidFill>
                <a:cs typeface="Times New Roman" pitchFamily="18" charset="0"/>
              </a:rPr>
              <a:t>Small Business Development Centers</a:t>
            </a:r>
          </a:p>
          <a:p>
            <a:pPr marL="854048" lvl="2" algn="l">
              <a:lnSpc>
                <a:spcPct val="80000"/>
              </a:lnSpc>
              <a:buClr>
                <a:srgbClr val="002E6D"/>
              </a:buClr>
              <a:buSzPct val="68000"/>
              <a:defRPr/>
            </a:pPr>
            <a:r>
              <a:rPr lang="en-US" sz="1500" dirty="0">
                <a:latin typeface="Source Sans Pro" panose="020B0503030403020204" pitchFamily="34" charset="0"/>
                <a:ea typeface="Source Sans Pro" panose="020B0503030403020204" pitchFamily="34" charset="0"/>
                <a:cs typeface="Times New Roman" pitchFamily="18" charset="0"/>
              </a:rPr>
              <a:t>Find your local center at: </a:t>
            </a:r>
            <a:r>
              <a:rPr lang="en-US" sz="1500" dirty="0">
                <a:latin typeface="Source Sans Pro" panose="020B0503030403020204" pitchFamily="34" charset="0"/>
                <a:ea typeface="Source Sans Pro" panose="020B0503030403020204" pitchFamily="34" charset="0"/>
                <a:cs typeface="Times New Roman" pitchFamily="18" charset="0"/>
                <a:hlinkClick r:id="rId8">
                  <a:extLst>
                    <a:ext uri="{A12FA001-AC4F-418D-AE19-62706E023703}">
                      <ahyp:hlinkClr xmlns:lc="http://schemas.openxmlformats.org/drawingml/2006/lockedCanvas" xmlns:ahyp="http://schemas.microsoft.com/office/drawing/2018/hyperlinkcolor" xmlns="" val="tx"/>
                    </a:ext>
                  </a:extLst>
                </a:hlinkClick>
              </a:rPr>
              <a:t>americassbdc.org/home/find-your-</a:t>
            </a:r>
            <a:r>
              <a:rPr lang="en-US" sz="1500" dirty="0" err="1">
                <a:latin typeface="Source Sans Pro" panose="020B0503030403020204" pitchFamily="34" charset="0"/>
                <a:ea typeface="Source Sans Pro" panose="020B0503030403020204" pitchFamily="34" charset="0"/>
                <a:cs typeface="Times New Roman" pitchFamily="18" charset="0"/>
                <a:hlinkClick r:id="rId8">
                  <a:extLst>
                    <a:ext uri="{A12FA001-AC4F-418D-AE19-62706E023703}">
                      <ahyp:hlinkClr xmlns:lc="http://schemas.openxmlformats.org/drawingml/2006/lockedCanvas" xmlns:ahyp="http://schemas.microsoft.com/office/drawing/2018/hyperlinkcolor" xmlns="" val="tx"/>
                    </a:ext>
                  </a:extLst>
                </a:hlinkClick>
              </a:rPr>
              <a:t>sbdc</a:t>
            </a:r>
            <a:r>
              <a:rPr lang="en-US" sz="1500" dirty="0">
                <a:latin typeface="Source Sans Pro" panose="020B0503030403020204" pitchFamily="34" charset="0"/>
                <a:ea typeface="Source Sans Pro" panose="020B0503030403020204" pitchFamily="34" charset="0"/>
                <a:cs typeface="Times New Roman" pitchFamily="18" charset="0"/>
              </a:rPr>
              <a:t>.</a:t>
            </a:r>
          </a:p>
          <a:p>
            <a:pPr marL="563563" indent="-285750" algn="l">
              <a:lnSpc>
                <a:spcPct val="80000"/>
              </a:lnSpc>
              <a:buClr>
                <a:srgbClr val="002E6D"/>
              </a:buClr>
              <a:buSzPct val="68000"/>
              <a:buFont typeface="Arial" panose="020B0604020202020204" pitchFamily="34" charset="0"/>
              <a:buChar char="•"/>
              <a:defRPr/>
            </a:pPr>
            <a:r>
              <a:rPr lang="en-US" sz="1600" i="1" dirty="0">
                <a:solidFill>
                  <a:schemeClr val="tx1"/>
                </a:solidFill>
                <a:cs typeface="Times New Roman" pitchFamily="18" charset="0"/>
              </a:rPr>
              <a:t>SCORE (Service Corps of Retired Executives)</a:t>
            </a:r>
          </a:p>
          <a:p>
            <a:pPr marL="854048" lvl="2" algn="l">
              <a:lnSpc>
                <a:spcPct val="80000"/>
              </a:lnSpc>
              <a:spcAft>
                <a:spcPts val="1200"/>
              </a:spcAft>
              <a:buClr>
                <a:srgbClr val="002E6D"/>
              </a:buClr>
              <a:buSzPct val="68000"/>
              <a:defRPr/>
            </a:pPr>
            <a:r>
              <a:rPr lang="en-US" sz="1500" dirty="0">
                <a:latin typeface="Source Sans Pro" panose="020B0503030403020204" pitchFamily="34" charset="0"/>
                <a:ea typeface="Source Sans Pro" panose="020B0503030403020204" pitchFamily="34" charset="0"/>
                <a:cs typeface="Times New Roman" pitchFamily="18" charset="0"/>
              </a:rPr>
              <a:t>Find your SCORE office at: </a:t>
            </a:r>
            <a:r>
              <a:rPr lang="en-US" sz="1500" dirty="0">
                <a:latin typeface="Source Sans Pro" panose="020B0503030403020204" pitchFamily="34" charset="0"/>
                <a:ea typeface="Source Sans Pro" panose="020B0503030403020204" pitchFamily="34" charset="0"/>
                <a:cs typeface="Times New Roman" pitchFamily="18" charset="0"/>
                <a:hlinkClick r:id="rId9"/>
              </a:rPr>
              <a:t>score.org</a:t>
            </a:r>
            <a:r>
              <a:rPr lang="en-US" sz="1500" dirty="0">
                <a:latin typeface="Source Sans Pro" panose="020B0503030403020204" pitchFamily="34" charset="0"/>
                <a:ea typeface="Source Sans Pro" panose="020B0503030403020204" pitchFamily="34" charset="0"/>
                <a:cs typeface="Times New Roman" pitchFamily="18" charset="0"/>
              </a:rPr>
              <a:t>.</a:t>
            </a:r>
          </a:p>
          <a:p>
            <a:pPr marL="228600" indent="-217488" algn="l">
              <a:lnSpc>
                <a:spcPct val="80000"/>
              </a:lnSpc>
              <a:buClr>
                <a:srgbClr val="CC0000"/>
              </a:buClr>
              <a:buSzPct val="68000"/>
              <a:buFont typeface="Arial" panose="020B0604020202020204" pitchFamily="34" charset="0"/>
              <a:buChar char="•"/>
              <a:defRPr/>
            </a:pPr>
            <a:r>
              <a:rPr lang="en-US" sz="1800" dirty="0" smtClean="0">
                <a:solidFill>
                  <a:schemeClr val="tx1"/>
                </a:solidFill>
                <a:cs typeface="Times New Roman" pitchFamily="18" charset="0"/>
              </a:rPr>
              <a:t>Call </a:t>
            </a:r>
            <a:r>
              <a:rPr lang="en-US" sz="1800" dirty="0">
                <a:solidFill>
                  <a:schemeClr val="tx1"/>
                </a:solidFill>
                <a:cs typeface="Times New Roman" pitchFamily="18" charset="0"/>
              </a:rPr>
              <a:t>the SBA </a:t>
            </a:r>
            <a:r>
              <a:rPr lang="en-US" sz="1800" dirty="0">
                <a:solidFill>
                  <a:schemeClr val="tx1"/>
                </a:solidFill>
              </a:rPr>
              <a:t>Answer Desk: 1-800-U-ASK-SBA (1-800-827-5722)</a:t>
            </a:r>
          </a:p>
        </p:txBody>
      </p:sp>
      <p:sp>
        <p:nvSpPr>
          <p:cNvPr id="3" name="Content Placeholder 2"/>
          <p:cNvSpPr>
            <a:spLocks noGrp="1"/>
          </p:cNvSpPr>
          <p:nvPr>
            <p:ph idx="1"/>
          </p:nvPr>
        </p:nvSpPr>
        <p:spPr>
          <a:xfrm>
            <a:off x="628650" y="967525"/>
            <a:ext cx="7886700" cy="817917"/>
          </a:xfrm>
        </p:spPr>
        <p:txBody>
          <a:bodyPr anchor="ctr">
            <a:normAutofit/>
          </a:bodyPr>
          <a:lstStyle/>
          <a:p>
            <a:pPr marL="1588" indent="0" algn="ctr">
              <a:lnSpc>
                <a:spcPct val="100000"/>
              </a:lnSpc>
              <a:buClr>
                <a:srgbClr val="CC0000"/>
              </a:buClr>
              <a:buSzPct val="68000"/>
              <a:buNone/>
              <a:defRPr/>
            </a:pPr>
            <a:r>
              <a:rPr lang="en-US" sz="1700" dirty="0" smtClean="0">
                <a:latin typeface="Source Sans Pro" panose="020B0503030403020204" pitchFamily="34" charset="0"/>
                <a:ea typeface="Source Sans Pro" panose="020B0503030403020204" pitchFamily="34" charset="0"/>
                <a:cs typeface="Times New Roman" pitchFamily="18" charset="0"/>
              </a:rPr>
              <a:t>There </a:t>
            </a:r>
            <a:r>
              <a:rPr lang="en-US" sz="1700" dirty="0">
                <a:latin typeface="Source Sans Pro" panose="020B0503030403020204" pitchFamily="34" charset="0"/>
                <a:ea typeface="Source Sans Pro" panose="020B0503030403020204" pitchFamily="34" charset="0"/>
                <a:cs typeface="Times New Roman" pitchFamily="18" charset="0"/>
              </a:rPr>
              <a:t>are several resources available to help answer questions about the </a:t>
            </a:r>
            <a:r>
              <a:rPr lang="en-US" sz="1700" dirty="0" smtClean="0">
                <a:latin typeface="Source Sans Pro" panose="020B0503030403020204" pitchFamily="34" charset="0"/>
                <a:ea typeface="Source Sans Pro" panose="020B0503030403020204" pitchFamily="34" charset="0"/>
                <a:cs typeface="Times New Roman" pitchFamily="18" charset="0"/>
              </a:rPr>
              <a:t>WOSB </a:t>
            </a:r>
            <a:r>
              <a:rPr lang="en-US" sz="1700" dirty="0">
                <a:latin typeface="Source Sans Pro" panose="020B0503030403020204" pitchFamily="34" charset="0"/>
                <a:ea typeface="Source Sans Pro" panose="020B0503030403020204" pitchFamily="34" charset="0"/>
                <a:cs typeface="Times New Roman" pitchFamily="18" charset="0"/>
              </a:rPr>
              <a:t>Federal Contracting Program</a:t>
            </a:r>
            <a:r>
              <a:rPr lang="en-US" sz="1700" dirty="0" smtClean="0">
                <a:latin typeface="Source Sans Pro" panose="020B0503030403020204" pitchFamily="34" charset="0"/>
                <a:ea typeface="Source Sans Pro" panose="020B0503030403020204" pitchFamily="34" charset="0"/>
                <a:cs typeface="Times New Roman" pitchFamily="18" charset="0"/>
              </a:rPr>
              <a:t>.</a:t>
            </a:r>
            <a:endParaRPr lang="en-US" sz="1700" b="1" u="sng" dirty="0">
              <a:cs typeface="Times New Roman" pitchFamily="18" charset="0"/>
            </a:endParaRPr>
          </a:p>
        </p:txBody>
      </p:sp>
      <p:sp>
        <p:nvSpPr>
          <p:cNvPr id="2" name="Title 1"/>
          <p:cNvSpPr>
            <a:spLocks noGrp="1"/>
          </p:cNvSpPr>
          <p:nvPr>
            <p:ph type="title"/>
          </p:nvPr>
        </p:nvSpPr>
        <p:spPr/>
        <p:txBody>
          <a:bodyPr>
            <a:normAutofit/>
          </a:bodyPr>
          <a:lstStyle/>
          <a:p>
            <a:r>
              <a:rPr lang="en-US" sz="3200" dirty="0"/>
              <a:t>Resources</a:t>
            </a:r>
          </a:p>
        </p:txBody>
      </p:sp>
    </p:spTree>
    <p:extLst>
      <p:ext uri="{BB962C8B-B14F-4D97-AF65-F5344CB8AC3E}">
        <p14:creationId xmlns:p14="http://schemas.microsoft.com/office/powerpoint/2010/main" val="129118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6" descr="WOSB Ready" title="Icon">
            <a:extLst>
              <a:ext uri="{FF2B5EF4-FFF2-40B4-BE49-F238E27FC236}">
                <a16:creationId xmlns="" xmlns:a16="http://schemas.microsoft.com/office/drawing/2014/main" id="{018B98FD-3739-4D27-BFE3-F9BD10E75075}"/>
              </a:ext>
            </a:extLst>
          </p:cNvPr>
          <p:cNvPicPr>
            <a:picLocks noChangeAspect="1"/>
          </p:cNvPicPr>
          <p:nvPr/>
        </p:nvPicPr>
        <p:blipFill>
          <a:blip r:embed="rId2"/>
          <a:stretch>
            <a:fillRect/>
          </a:stretch>
        </p:blipFill>
        <p:spPr>
          <a:xfrm>
            <a:off x="6660023" y="6094465"/>
            <a:ext cx="2057400" cy="340364"/>
          </a:xfrm>
          <a:prstGeom prst="rect">
            <a:avLst/>
          </a:prstGeom>
        </p:spPr>
      </p:pic>
      <p:sp>
        <p:nvSpPr>
          <p:cNvPr id="2" name="Title 1">
            <a:extLst>
              <a:ext uri="{FF2B5EF4-FFF2-40B4-BE49-F238E27FC236}">
                <a16:creationId xmlns="" xmlns:a16="http://schemas.microsoft.com/office/drawing/2014/main" id="{FBE44B1A-F13A-49A6-B9B9-FF83C20EBF64}"/>
              </a:ext>
            </a:extLst>
          </p:cNvPr>
          <p:cNvSpPr>
            <a:spLocks noGrp="1"/>
          </p:cNvSpPr>
          <p:nvPr>
            <p:ph type="title"/>
          </p:nvPr>
        </p:nvSpPr>
        <p:spPr>
          <a:xfrm>
            <a:off x="1131496" y="3328007"/>
            <a:ext cx="6944810" cy="752168"/>
          </a:xfrm>
        </p:spPr>
        <p:txBody>
          <a:bodyPr>
            <a:normAutofit/>
          </a:bodyPr>
          <a:lstStyle/>
          <a:p>
            <a:r>
              <a:rPr lang="en-US" sz="3600" b="0" dirty="0">
                <a:solidFill>
                  <a:srgbClr val="007DBC"/>
                </a:solidFill>
                <a:latin typeface="Source Sans Pro Semibold" panose="020B0603030403020204" pitchFamily="34" charset="0"/>
              </a:rPr>
              <a:t>Questions and Answers</a:t>
            </a:r>
          </a:p>
        </p:txBody>
      </p:sp>
      <p:sp>
        <p:nvSpPr>
          <p:cNvPr id="3" name="Text Placeholder 2"/>
          <p:cNvSpPr>
            <a:spLocks noGrp="1"/>
          </p:cNvSpPr>
          <p:nvPr>
            <p:ph type="body" idx="1"/>
          </p:nvPr>
        </p:nvSpPr>
        <p:spPr>
          <a:xfrm>
            <a:off x="1099595" y="2626107"/>
            <a:ext cx="6944810" cy="1032849"/>
          </a:xfrm>
        </p:spPr>
        <p:txBody>
          <a:bodyPr>
            <a:normAutofit/>
          </a:bodyPr>
          <a:lstStyle/>
          <a:p>
            <a:r>
              <a:rPr lang="en-US" sz="6000" dirty="0">
                <a:solidFill>
                  <a:srgbClr val="002E6D"/>
                </a:solidFill>
              </a:rPr>
              <a:t>THANK YOU</a:t>
            </a:r>
            <a:r>
              <a:rPr lang="en-US" sz="6000" dirty="0" smtClean="0">
                <a:solidFill>
                  <a:srgbClr val="002E6D"/>
                </a:solidFill>
              </a:rPr>
              <a:t>!</a:t>
            </a:r>
            <a:endParaRPr lang="en-US" sz="6000" dirty="0">
              <a:solidFill>
                <a:srgbClr val="002E6D"/>
              </a:solidFill>
            </a:endParaRPr>
          </a:p>
        </p:txBody>
      </p:sp>
    </p:spTree>
    <p:extLst>
      <p:ext uri="{BB962C8B-B14F-4D97-AF65-F5344CB8AC3E}">
        <p14:creationId xmlns:p14="http://schemas.microsoft.com/office/powerpoint/2010/main" val="2296019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6" descr="WOSB Ready" title="Icon">
            <a:extLst>
              <a:ext uri="{FF2B5EF4-FFF2-40B4-BE49-F238E27FC236}">
                <a16:creationId xmlns="" xmlns:a16="http://schemas.microsoft.com/office/drawing/2014/main" id="{25A532C5-DD0E-4782-817B-762789F9AD52}"/>
              </a:ext>
            </a:extLst>
          </p:cNvPr>
          <p:cNvPicPr>
            <a:picLocks noChangeAspect="1"/>
          </p:cNvPicPr>
          <p:nvPr/>
        </p:nvPicPr>
        <p:blipFill>
          <a:blip r:embed="rId3"/>
          <a:stretch>
            <a:fillRect/>
          </a:stretch>
        </p:blipFill>
        <p:spPr>
          <a:xfrm>
            <a:off x="6660023" y="6094465"/>
            <a:ext cx="2057400" cy="340364"/>
          </a:xfrm>
          <a:prstGeom prst="rect">
            <a:avLst/>
          </a:prstGeom>
        </p:spPr>
      </p:pic>
      <p:sp>
        <p:nvSpPr>
          <p:cNvPr id="4" name="Text Placeholder 3"/>
          <p:cNvSpPr>
            <a:spLocks noGrp="1"/>
          </p:cNvSpPr>
          <p:nvPr>
            <p:ph type="body" sz="quarter" idx="3"/>
          </p:nvPr>
        </p:nvSpPr>
        <p:spPr>
          <a:xfrm>
            <a:off x="469864" y="5114253"/>
            <a:ext cx="8046677" cy="974548"/>
          </a:xfrm>
        </p:spPr>
        <p:txBody>
          <a:bodyPr anchor="ctr">
            <a:normAutofit/>
          </a:bodyPr>
          <a:lstStyle/>
          <a:p>
            <a:pPr algn="ctr"/>
            <a:r>
              <a:rPr lang="en-US" sz="2000" b="0" dirty="0">
                <a:solidFill>
                  <a:srgbClr val="002E6D"/>
                </a:solidFill>
                <a:latin typeface="Source Sans Pro Semibold" panose="020B0603030403020204" pitchFamily="34" charset="0"/>
              </a:rPr>
              <a:t>Set-asides are reserved for small businesses between $3,500 (</a:t>
            </a:r>
            <a:r>
              <a:rPr lang="en-US" sz="2000" b="0" dirty="0" smtClean="0">
                <a:solidFill>
                  <a:srgbClr val="002E6D"/>
                </a:solidFill>
                <a:latin typeface="Source Sans Pro Semibold" panose="020B0603030403020204" pitchFamily="34" charset="0"/>
              </a:rPr>
              <a:t>Micro-purchase </a:t>
            </a:r>
            <a:r>
              <a:rPr lang="en-US" sz="2000" b="0" dirty="0">
                <a:solidFill>
                  <a:srgbClr val="002E6D"/>
                </a:solidFill>
                <a:latin typeface="Source Sans Pro Semibold" panose="020B0603030403020204" pitchFamily="34" charset="0"/>
              </a:rPr>
              <a:t>Threshold) to $250,000 (Simplified Acquisition Threshold</a:t>
            </a:r>
            <a:r>
              <a:rPr lang="en-US" sz="2000" b="0" dirty="0" smtClean="0">
                <a:solidFill>
                  <a:srgbClr val="002E6D"/>
                </a:solidFill>
                <a:latin typeface="Source Sans Pro Semibold" panose="020B0603030403020204" pitchFamily="34" charset="0"/>
              </a:rPr>
              <a:t>).</a:t>
            </a:r>
            <a:endParaRPr lang="en-US" sz="2000" b="0" dirty="0">
              <a:solidFill>
                <a:srgbClr val="002E6D"/>
              </a:solidFill>
              <a:latin typeface="Source Sans Pro Semibold" panose="020B0603030403020204" pitchFamily="34" charset="0"/>
            </a:endParaRPr>
          </a:p>
        </p:txBody>
      </p:sp>
      <p:pic>
        <p:nvPicPr>
          <p:cNvPr id="1027" name="Picture 3" descr="Pie Chart shows percentage of targeted set-asides and acquision goals as: 5% - Women-Owned Small Businesses; 5% - Small Disadvantaged Businesses (including 8 (a) certified); 3% - HUBZone Businesses; and 3% - Service-Disabled Veteran-Owned Small Businesses." title="Pie Chart"/>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896498" y="1680084"/>
            <a:ext cx="3353091" cy="335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shows percentage of targeted set-asides and acquisition goals: Wome_owned Small Businesses; Small Disadvantaged Businesses (including 8(a) certified); HubZone Businesses; Service-Disabled Veteran-Owned Small Businesses" title="Legend"/>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469864" y="2260271"/>
            <a:ext cx="3868737" cy="278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idx="1"/>
          </p:nvPr>
        </p:nvSpPr>
        <p:spPr/>
        <p:txBody>
          <a:bodyPr>
            <a:noAutofit/>
          </a:bodyPr>
          <a:lstStyle/>
          <a:p>
            <a:r>
              <a:rPr lang="en-US" sz="2000" dirty="0">
                <a:solidFill>
                  <a:srgbClr val="002E6D"/>
                </a:solidFill>
                <a:latin typeface="Source Sans Pro Semibold" panose="020B0603030403020204" pitchFamily="34" charset="0"/>
              </a:rPr>
              <a:t>Targeted set-asides and acquisition goals</a:t>
            </a:r>
            <a:r>
              <a:rPr lang="en-US" sz="2000" dirty="0" smtClean="0">
                <a:solidFill>
                  <a:srgbClr val="002E6D"/>
                </a:solidFill>
                <a:latin typeface="Source Sans Pro Semibold" panose="020B0603030403020204" pitchFamily="34" charset="0"/>
              </a:rPr>
              <a:t>:</a:t>
            </a:r>
            <a:endParaRPr lang="en-US" sz="2000" dirty="0">
              <a:solidFill>
                <a:srgbClr val="002E6D"/>
              </a:solidFill>
              <a:latin typeface="Source Sans Pro Semibold" panose="020B0603030403020204" pitchFamily="34" charset="0"/>
            </a:endParaRPr>
          </a:p>
        </p:txBody>
      </p:sp>
      <p:sp>
        <p:nvSpPr>
          <p:cNvPr id="2" name="Title 1">
            <a:extLst>
              <a:ext uri="{FF2B5EF4-FFF2-40B4-BE49-F238E27FC236}">
                <a16:creationId xmlns="" xmlns:a16="http://schemas.microsoft.com/office/drawing/2014/main" id="{4876D964-6BF9-4E98-9FEE-5D35F5CDF700}"/>
              </a:ext>
            </a:extLst>
          </p:cNvPr>
          <p:cNvSpPr>
            <a:spLocks noGrp="1"/>
          </p:cNvSpPr>
          <p:nvPr>
            <p:ph type="title"/>
          </p:nvPr>
        </p:nvSpPr>
        <p:spPr/>
        <p:txBody>
          <a:bodyPr>
            <a:noAutofit/>
          </a:bodyPr>
          <a:lstStyle/>
          <a:p>
            <a:r>
              <a:rPr lang="en-US" sz="3200" dirty="0">
                <a:solidFill>
                  <a:srgbClr val="002E6D"/>
                </a:solidFill>
                <a:latin typeface="Source Sans Pro" panose="020B0503030403020204"/>
              </a:rPr>
              <a:t>Set-Asides for Certification Programs </a:t>
            </a:r>
            <a:br>
              <a:rPr lang="en-US" sz="3200" dirty="0">
                <a:solidFill>
                  <a:srgbClr val="002E6D"/>
                </a:solidFill>
                <a:latin typeface="Source Sans Pro" panose="020B0503030403020204"/>
              </a:rPr>
            </a:br>
            <a:r>
              <a:rPr lang="en-US" sz="3200" dirty="0">
                <a:solidFill>
                  <a:srgbClr val="002E6D"/>
                </a:solidFill>
                <a:latin typeface="Source Sans Pro" panose="020B0503030403020204"/>
              </a:rPr>
              <a:t>and Socioeconomic Categories</a:t>
            </a:r>
          </a:p>
        </p:txBody>
      </p:sp>
    </p:spTree>
    <p:extLst>
      <p:ext uri="{BB962C8B-B14F-4D97-AF65-F5344CB8AC3E}">
        <p14:creationId xmlns:p14="http://schemas.microsoft.com/office/powerpoint/2010/main" val="29665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88DB8F5B-0758-4B4B-A3A2-D83CF8895DE2}"/>
              </a:ext>
            </a:extLst>
          </p:cNvPr>
          <p:cNvSpPr>
            <a:spLocks noGrp="1"/>
          </p:cNvSpPr>
          <p:nvPr>
            <p:ph type="ctrTitle"/>
          </p:nvPr>
        </p:nvSpPr>
        <p:spPr>
          <a:xfrm>
            <a:off x="617706" y="2281677"/>
            <a:ext cx="7908587" cy="2387600"/>
          </a:xfrm>
        </p:spPr>
        <p:txBody>
          <a:bodyPr>
            <a:normAutofit/>
          </a:bodyPr>
          <a:lstStyle/>
          <a:p>
            <a:r>
              <a:rPr lang="en-US" dirty="0"/>
              <a:t>Women-Owned Small Business (WOSB) Certification</a:t>
            </a:r>
          </a:p>
        </p:txBody>
      </p:sp>
    </p:spTree>
    <p:extLst>
      <p:ext uri="{BB962C8B-B14F-4D97-AF65-F5344CB8AC3E}">
        <p14:creationId xmlns:p14="http://schemas.microsoft.com/office/powerpoint/2010/main" val="490762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6" descr="WOSB Ready" title="Icon">
            <a:extLst>
              <a:ext uri="{FF2B5EF4-FFF2-40B4-BE49-F238E27FC236}">
                <a16:creationId xmlns="" xmlns:a16="http://schemas.microsoft.com/office/drawing/2014/main" id="{68631C0B-3A38-4CD1-BF9E-267BA21B1CDC}"/>
              </a:ext>
            </a:extLst>
          </p:cNvPr>
          <p:cNvPicPr>
            <a:picLocks noChangeAspect="1"/>
          </p:cNvPicPr>
          <p:nvPr/>
        </p:nvPicPr>
        <p:blipFill>
          <a:blip r:embed="rId3"/>
          <a:stretch>
            <a:fillRect/>
          </a:stretch>
        </p:blipFill>
        <p:spPr>
          <a:xfrm>
            <a:off x="6660023" y="6094465"/>
            <a:ext cx="2057400" cy="340364"/>
          </a:xfrm>
          <a:prstGeom prst="rect">
            <a:avLst/>
          </a:prstGeom>
        </p:spPr>
      </p:pic>
      <p:pic>
        <p:nvPicPr>
          <p:cNvPr id="2050" name="Picture 2" descr="Photo of a woman giving a presentation to a group of people in a conference room."/>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52438" y="1232638"/>
            <a:ext cx="5818187" cy="425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Take advantage of annual prime contracting goals; Build capacity and grow; Access set-asides for WOSBs and EDWOSBs."/>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5059506" y="1766540"/>
            <a:ext cx="3657917" cy="321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itle 1">
            <a:extLst>
              <a:ext uri="{FF2B5EF4-FFF2-40B4-BE49-F238E27FC236}">
                <a16:creationId xmlns="" xmlns:a16="http://schemas.microsoft.com/office/drawing/2014/main" id="{CD02EAE9-6BF1-4E0D-9A15-54F9D696D807}"/>
              </a:ext>
            </a:extLst>
          </p:cNvPr>
          <p:cNvSpPr>
            <a:spLocks noGrp="1"/>
          </p:cNvSpPr>
          <p:nvPr>
            <p:ph type="title"/>
          </p:nvPr>
        </p:nvSpPr>
        <p:spPr/>
        <p:txBody>
          <a:bodyPr/>
          <a:lstStyle/>
          <a:p>
            <a:r>
              <a:rPr lang="en-US" sz="3200" dirty="0">
                <a:solidFill>
                  <a:srgbClr val="002E6D"/>
                </a:solidFill>
                <a:latin typeface="Source Sans Pro" panose="020B0503030403020204"/>
              </a:rPr>
              <a:t>WOSB Federal Contracting Program</a:t>
            </a:r>
            <a:endParaRPr lang="en-US" sz="3200" dirty="0">
              <a:solidFill>
                <a:srgbClr val="002E6D"/>
              </a:solidFill>
            </a:endParaRPr>
          </a:p>
        </p:txBody>
      </p:sp>
    </p:spTree>
    <p:extLst>
      <p:ext uri="{BB962C8B-B14F-4D97-AF65-F5344CB8AC3E}">
        <p14:creationId xmlns:p14="http://schemas.microsoft.com/office/powerpoint/2010/main" val="3237003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SB Ready" title="Icon">
            <a:extLst>
              <a:ext uri="{FF2B5EF4-FFF2-40B4-BE49-F238E27FC236}">
                <a16:creationId xmlns="" xmlns:a16="http://schemas.microsoft.com/office/drawing/2014/main" id="{1CAA6184-3A73-4667-B8E5-1BB4CEBED338}"/>
              </a:ext>
            </a:extLst>
          </p:cNvPr>
          <p:cNvPicPr>
            <a:picLocks noChangeAspect="1"/>
          </p:cNvPicPr>
          <p:nvPr/>
        </p:nvPicPr>
        <p:blipFill>
          <a:blip r:embed="rId3"/>
          <a:stretch>
            <a:fillRect/>
          </a:stretch>
        </p:blipFill>
        <p:spPr>
          <a:xfrm>
            <a:off x="6660023" y="6094465"/>
            <a:ext cx="2057400" cy="340364"/>
          </a:xfrm>
          <a:prstGeom prst="rect">
            <a:avLst/>
          </a:prstGeom>
        </p:spPr>
      </p:pic>
      <p:sp>
        <p:nvSpPr>
          <p:cNvPr id="3" name="Content Placeholder 2">
            <a:extLst>
              <a:ext uri="{FF2B5EF4-FFF2-40B4-BE49-F238E27FC236}">
                <a16:creationId xmlns="" xmlns:a16="http://schemas.microsoft.com/office/drawing/2014/main" id="{7FBB6809-78BA-4277-B8E2-ADFF611EE347}"/>
              </a:ext>
            </a:extLst>
          </p:cNvPr>
          <p:cNvSpPr>
            <a:spLocks noGrp="1"/>
          </p:cNvSpPr>
          <p:nvPr>
            <p:ph idx="1"/>
          </p:nvPr>
        </p:nvSpPr>
        <p:spPr>
          <a:xfrm>
            <a:off x="628650" y="1699345"/>
            <a:ext cx="7886700" cy="3459310"/>
          </a:xfrm>
        </p:spPr>
        <p:txBody>
          <a:bodyPr>
            <a:normAutofit/>
          </a:bodyPr>
          <a:lstStyle/>
          <a:p>
            <a:pPr>
              <a:lnSpc>
                <a:spcPct val="100000"/>
              </a:lnSpc>
              <a:buClr>
                <a:srgbClr val="CC0000"/>
              </a:buClr>
            </a:pPr>
            <a:r>
              <a:rPr lang="en-US" dirty="0" smtClean="0"/>
              <a:t>As </a:t>
            </a:r>
            <a:r>
              <a:rPr lang="en-US" dirty="0"/>
              <a:t>of October 15, 2020, businesses competing for WOSB Federal Contracting Program set-aside contracts will have to be certified either through:</a:t>
            </a:r>
          </a:p>
          <a:p>
            <a:pPr lvl="1">
              <a:lnSpc>
                <a:spcPct val="100000"/>
              </a:lnSpc>
              <a:buClr>
                <a:srgbClr val="002E6D"/>
              </a:buClr>
              <a:buFont typeface="Arial" panose="020B0604020202020204" pitchFamily="34" charset="0"/>
              <a:buChar char="•"/>
            </a:pPr>
            <a:r>
              <a:rPr lang="en-US" dirty="0"/>
              <a:t>SBA’s new, free online certification process; or </a:t>
            </a:r>
          </a:p>
          <a:p>
            <a:pPr lvl="1">
              <a:lnSpc>
                <a:spcPct val="100000"/>
              </a:lnSpc>
              <a:buClr>
                <a:srgbClr val="002E6D"/>
              </a:buClr>
              <a:buFont typeface="Arial" panose="020B0604020202020204" pitchFamily="34" charset="0"/>
              <a:buChar char="•"/>
            </a:pPr>
            <a:r>
              <a:rPr lang="en-US" dirty="0"/>
              <a:t>An approved Third-Party Certifier (TPC), at a cost. </a:t>
            </a:r>
          </a:p>
          <a:p>
            <a:pPr>
              <a:lnSpc>
                <a:spcPct val="100000"/>
              </a:lnSpc>
              <a:buClr>
                <a:srgbClr val="CC0000"/>
              </a:buClr>
            </a:pPr>
            <a:r>
              <a:rPr lang="en-US" dirty="0"/>
              <a:t>The current self-certification process will remain available for firms until October 15, 2020, in certify.sba.gov.</a:t>
            </a:r>
          </a:p>
          <a:p>
            <a:pPr>
              <a:lnSpc>
                <a:spcPct val="100000"/>
              </a:lnSpc>
              <a:buClr>
                <a:srgbClr val="CC0000"/>
              </a:buClr>
            </a:pPr>
            <a:r>
              <a:rPr lang="en-US" dirty="0"/>
              <a:t>Small businesses will still be able to utilize an approved TPC, at a cost, to obtain WOSB or EDWOSB certification</a:t>
            </a:r>
            <a:r>
              <a:rPr lang="en-US" dirty="0" smtClean="0"/>
              <a:t>.</a:t>
            </a:r>
            <a:endParaRPr lang="en-US" dirty="0"/>
          </a:p>
        </p:txBody>
      </p:sp>
      <p:sp>
        <p:nvSpPr>
          <p:cNvPr id="2" name="Title 1">
            <a:extLst>
              <a:ext uri="{FF2B5EF4-FFF2-40B4-BE49-F238E27FC236}">
                <a16:creationId xmlns="" xmlns:a16="http://schemas.microsoft.com/office/drawing/2014/main" id="{5BB9AA96-8248-4FA7-B4BF-545558E53003}"/>
              </a:ext>
            </a:extLst>
          </p:cNvPr>
          <p:cNvSpPr>
            <a:spLocks noGrp="1"/>
          </p:cNvSpPr>
          <p:nvPr>
            <p:ph type="title"/>
          </p:nvPr>
        </p:nvSpPr>
        <p:spPr/>
        <p:txBody>
          <a:bodyPr>
            <a:normAutofit/>
          </a:bodyPr>
          <a:lstStyle/>
          <a:p>
            <a:r>
              <a:rPr lang="en-US" sz="3200" dirty="0"/>
              <a:t>Upcoming Certification Changes</a:t>
            </a:r>
          </a:p>
        </p:txBody>
      </p:sp>
    </p:spTree>
    <p:extLst>
      <p:ext uri="{BB962C8B-B14F-4D97-AF65-F5344CB8AC3E}">
        <p14:creationId xmlns:p14="http://schemas.microsoft.com/office/powerpoint/2010/main" val="355598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SB Ready" title="Icon">
            <a:extLst>
              <a:ext uri="{FF2B5EF4-FFF2-40B4-BE49-F238E27FC236}">
                <a16:creationId xmlns="" xmlns:a16="http://schemas.microsoft.com/office/drawing/2014/main" id="{1CAA6184-3A73-4667-B8E5-1BB4CEBED338}"/>
              </a:ext>
            </a:extLst>
          </p:cNvPr>
          <p:cNvPicPr>
            <a:picLocks noChangeAspect="1"/>
          </p:cNvPicPr>
          <p:nvPr/>
        </p:nvPicPr>
        <p:blipFill>
          <a:blip r:embed="rId3"/>
          <a:stretch>
            <a:fillRect/>
          </a:stretch>
        </p:blipFill>
        <p:spPr>
          <a:xfrm>
            <a:off x="6660023" y="6094465"/>
            <a:ext cx="2057400" cy="340364"/>
          </a:xfrm>
          <a:prstGeom prst="rect">
            <a:avLst/>
          </a:prstGeom>
        </p:spPr>
      </p:pic>
      <p:sp>
        <p:nvSpPr>
          <p:cNvPr id="5" name="Content Placeholder 4"/>
          <p:cNvSpPr>
            <a:spLocks noGrp="1"/>
          </p:cNvSpPr>
          <p:nvPr>
            <p:ph sz="half" idx="2"/>
          </p:nvPr>
        </p:nvSpPr>
        <p:spPr>
          <a:xfrm>
            <a:off x="628650" y="5528932"/>
            <a:ext cx="7886700" cy="679930"/>
          </a:xfrm>
        </p:spPr>
        <p:txBody>
          <a:bodyPr>
            <a:normAutofit/>
          </a:bodyPr>
          <a:lstStyle/>
          <a:p>
            <a:pPr marL="0" lvl="0" indent="0">
              <a:buClr>
                <a:srgbClr val="CC0000"/>
              </a:buClr>
              <a:buNone/>
            </a:pPr>
            <a:r>
              <a:rPr lang="en-US" sz="2000" i="1" dirty="0"/>
              <a:t>* Further instructions for the new certification process will be detailed prior to July 15</a:t>
            </a:r>
            <a:r>
              <a:rPr lang="en-US" sz="2000" i="1" dirty="0" smtClean="0"/>
              <a:t>.</a:t>
            </a:r>
            <a:endParaRPr lang="en-US" sz="2000" dirty="0"/>
          </a:p>
        </p:txBody>
      </p:sp>
      <p:pic>
        <p:nvPicPr>
          <p:cNvPr id="3074" name="Picture 2" descr="Table: May - New WOSB Federal Contracting Program regulations were published in the Federal Register. These regulations detail changes to the certification process. &#10;&#10;Now–July 15 - Certified WOSBs must download their documentation, currently housed in the WOSB Program Repository, from certify.sba.gov; TPC certificates must still be uploaded into the WOSB Program Repository at certify.sba.gov. &#10;&#10;July 15 - Firms can begin submitting applications under SBA's new certification process for initial processing.*; Firms that are TPC-certified must create a new account in the new certification platform and upload their TPC certificate for SBA to complete initial processing. &#10;&#10;October 15 - SBA will begin issuing decisions on certification." title="Changes Timeline"/>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936990" y="963893"/>
            <a:ext cx="7303239" cy="436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 xmlns:a16="http://schemas.microsoft.com/office/drawing/2014/main" id="{5BB9AA96-8248-4FA7-B4BF-545558E53003}"/>
              </a:ext>
            </a:extLst>
          </p:cNvPr>
          <p:cNvSpPr>
            <a:spLocks noGrp="1"/>
          </p:cNvSpPr>
          <p:nvPr>
            <p:ph type="title"/>
          </p:nvPr>
        </p:nvSpPr>
        <p:spPr/>
        <p:txBody>
          <a:bodyPr>
            <a:normAutofit/>
          </a:bodyPr>
          <a:lstStyle/>
          <a:p>
            <a:r>
              <a:rPr lang="en-US" sz="3200" dirty="0"/>
              <a:t>Certification Changes 2020 Timeline</a:t>
            </a:r>
          </a:p>
        </p:txBody>
      </p:sp>
    </p:spTree>
    <p:extLst>
      <p:ext uri="{BB962C8B-B14F-4D97-AF65-F5344CB8AC3E}">
        <p14:creationId xmlns:p14="http://schemas.microsoft.com/office/powerpoint/2010/main" val="19007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SB Ready" title="Icon">
            <a:extLst>
              <a:ext uri="{FF2B5EF4-FFF2-40B4-BE49-F238E27FC236}">
                <a16:creationId xmlns="" xmlns:a16="http://schemas.microsoft.com/office/drawing/2014/main" id="{1CAA6184-3A73-4667-B8E5-1BB4CEBED338}"/>
              </a:ext>
            </a:extLst>
          </p:cNvPr>
          <p:cNvPicPr>
            <a:picLocks noChangeAspect="1"/>
          </p:cNvPicPr>
          <p:nvPr/>
        </p:nvPicPr>
        <p:blipFill>
          <a:blip r:embed="rId3"/>
          <a:stretch>
            <a:fillRect/>
          </a:stretch>
        </p:blipFill>
        <p:spPr>
          <a:xfrm>
            <a:off x="6660023" y="6094465"/>
            <a:ext cx="2057400" cy="340364"/>
          </a:xfrm>
          <a:prstGeom prst="rect">
            <a:avLst/>
          </a:prstGeom>
        </p:spPr>
      </p:pic>
      <p:sp>
        <p:nvSpPr>
          <p:cNvPr id="3" name="Content Placeholder 2">
            <a:extLst>
              <a:ext uri="{FF2B5EF4-FFF2-40B4-BE49-F238E27FC236}">
                <a16:creationId xmlns="" xmlns:a16="http://schemas.microsoft.com/office/drawing/2014/main" id="{7FBB6809-78BA-4277-B8E2-ADFF611EE347}"/>
              </a:ext>
            </a:extLst>
          </p:cNvPr>
          <p:cNvSpPr>
            <a:spLocks noGrp="1"/>
          </p:cNvSpPr>
          <p:nvPr>
            <p:ph idx="1"/>
          </p:nvPr>
        </p:nvSpPr>
        <p:spPr>
          <a:xfrm>
            <a:off x="628650" y="2047279"/>
            <a:ext cx="7886700" cy="2950013"/>
          </a:xfrm>
        </p:spPr>
        <p:txBody>
          <a:bodyPr>
            <a:normAutofit/>
          </a:bodyPr>
          <a:lstStyle/>
          <a:p>
            <a:pPr lvl="0">
              <a:lnSpc>
                <a:spcPct val="110000"/>
              </a:lnSpc>
              <a:buClr>
                <a:srgbClr val="CC0000"/>
              </a:buClr>
            </a:pPr>
            <a:r>
              <a:rPr lang="en-US" dirty="0"/>
              <a:t>To stay up to date with changes to the WOSB Federal Contracting Program, please visit </a:t>
            </a:r>
            <a:r>
              <a:rPr lang="en-US" u="sng" dirty="0">
                <a:hlinkClick r:id="rId4"/>
              </a:rPr>
              <a:t>sba.gov/wosbready</a:t>
            </a:r>
            <a:r>
              <a:rPr lang="en-US" dirty="0"/>
              <a:t>.</a:t>
            </a:r>
          </a:p>
          <a:p>
            <a:pPr lvl="1">
              <a:lnSpc>
                <a:spcPct val="110000"/>
              </a:lnSpc>
              <a:buClr>
                <a:srgbClr val="002E6D"/>
              </a:buClr>
            </a:pPr>
            <a:r>
              <a:rPr lang="en-US" dirty="0"/>
              <a:t>You also can contact your local </a:t>
            </a:r>
            <a:r>
              <a:rPr lang="en-US" u="sng" dirty="0">
                <a:hlinkClick r:id="rId5"/>
              </a:rPr>
              <a:t>SBA regional and district office</a:t>
            </a:r>
            <a:r>
              <a:rPr lang="en-US" dirty="0"/>
              <a:t>, SBA resource partner, or Procurement Technical Assistance Center (PTAC) with questions.</a:t>
            </a:r>
          </a:p>
          <a:p>
            <a:pPr>
              <a:lnSpc>
                <a:spcPct val="110000"/>
              </a:lnSpc>
              <a:buClr>
                <a:srgbClr val="CC0000"/>
              </a:buClr>
            </a:pPr>
            <a:r>
              <a:rPr lang="en-US" dirty="0"/>
              <a:t>Please review SBA’s latest </a:t>
            </a:r>
            <a:r>
              <a:rPr lang="en-US" u="sng" dirty="0">
                <a:hlinkClick r:id="rId6"/>
              </a:rPr>
              <a:t>FAQs</a:t>
            </a:r>
            <a:r>
              <a:rPr lang="en-US" dirty="0"/>
              <a:t> and </a:t>
            </a:r>
            <a:r>
              <a:rPr lang="en-US" u="sng" dirty="0">
                <a:hlinkClick r:id="rId7"/>
              </a:rPr>
              <a:t>certification options table</a:t>
            </a:r>
            <a:r>
              <a:rPr lang="en-US" dirty="0"/>
              <a:t> for more information about the certification changes</a:t>
            </a:r>
            <a:r>
              <a:rPr lang="en-US" dirty="0" smtClean="0"/>
              <a:t>.</a:t>
            </a:r>
          </a:p>
        </p:txBody>
      </p:sp>
      <p:sp>
        <p:nvSpPr>
          <p:cNvPr id="2" name="Title 1">
            <a:extLst>
              <a:ext uri="{FF2B5EF4-FFF2-40B4-BE49-F238E27FC236}">
                <a16:creationId xmlns="" xmlns:a16="http://schemas.microsoft.com/office/drawing/2014/main" id="{5BB9AA96-8248-4FA7-B4BF-545558E53003}"/>
              </a:ext>
            </a:extLst>
          </p:cNvPr>
          <p:cNvSpPr>
            <a:spLocks noGrp="1"/>
          </p:cNvSpPr>
          <p:nvPr>
            <p:ph type="title"/>
          </p:nvPr>
        </p:nvSpPr>
        <p:spPr/>
        <p:txBody>
          <a:bodyPr>
            <a:normAutofit/>
          </a:bodyPr>
          <a:lstStyle/>
          <a:p>
            <a:r>
              <a:rPr lang="en-US" sz="3200" dirty="0"/>
              <a:t>Certification Changes Resources</a:t>
            </a:r>
          </a:p>
        </p:txBody>
      </p:sp>
    </p:spTree>
    <p:extLst>
      <p:ext uri="{BB962C8B-B14F-4D97-AF65-F5344CB8AC3E}">
        <p14:creationId xmlns:p14="http://schemas.microsoft.com/office/powerpoint/2010/main" val="2418580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6" descr="WOSB Ready" title="Icon">
            <a:extLst>
              <a:ext uri="{FF2B5EF4-FFF2-40B4-BE49-F238E27FC236}">
                <a16:creationId xmlns="" xmlns:a16="http://schemas.microsoft.com/office/drawing/2014/main" id="{A896090F-760C-432B-8608-AE371585D612}"/>
              </a:ext>
            </a:extLst>
          </p:cNvPr>
          <p:cNvPicPr>
            <a:picLocks noChangeAspect="1"/>
          </p:cNvPicPr>
          <p:nvPr/>
        </p:nvPicPr>
        <p:blipFill>
          <a:blip r:embed="rId3"/>
          <a:stretch>
            <a:fillRect/>
          </a:stretch>
        </p:blipFill>
        <p:spPr>
          <a:xfrm>
            <a:off x="6660023" y="6094465"/>
            <a:ext cx="2057400" cy="340364"/>
          </a:xfrm>
          <a:prstGeom prst="rect">
            <a:avLst/>
          </a:prstGeom>
        </p:spPr>
      </p:pic>
      <p:pic>
        <p:nvPicPr>
          <p:cNvPr id="4098" name="Picture 2" descr="Graphic wheel shows icon of linked hands at top (to represent partnerships), then moves clockwise to icon of 2 location markers linked (to represent events in different locations), then moves to icon of a monitor with a person on the screen (to represent informational webinars), then continues back to top."/>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tretch>
            <a:fillRect/>
          </a:stretch>
        </p:blipFill>
        <p:spPr bwMode="auto">
          <a:xfrm>
            <a:off x="4808099" y="1857108"/>
            <a:ext cx="3708442" cy="355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1"/>
          </p:nvPr>
        </p:nvSpPr>
        <p:spPr>
          <a:xfrm>
            <a:off x="629842" y="1893823"/>
            <a:ext cx="3868340" cy="3805099"/>
          </a:xfrm>
        </p:spPr>
        <p:txBody>
          <a:bodyPr anchor="t">
            <a:normAutofit/>
          </a:bodyPr>
          <a:lstStyle/>
          <a:p>
            <a:pPr marL="285750" indent="-285750">
              <a:spcAft>
                <a:spcPts val="1200"/>
              </a:spcAft>
              <a:buClr>
                <a:srgbClr val="CC0000"/>
              </a:buClr>
              <a:buFont typeface="Arial" panose="020B0604020202020204" pitchFamily="34" charset="0"/>
              <a:buChar char="•"/>
            </a:pPr>
            <a:r>
              <a:rPr lang="en-US" sz="2000" dirty="0">
                <a:solidFill>
                  <a:schemeClr val="tx1"/>
                </a:solidFill>
                <a:latin typeface="Source Sans Pro" panose="020B0503030403020204" pitchFamily="34" charset="0"/>
                <a:ea typeface="Source Sans Pro" panose="020B0503030403020204" pitchFamily="34" charset="0"/>
              </a:rPr>
              <a:t>Partners on initiatives like </a:t>
            </a:r>
            <a:r>
              <a:rPr lang="en-US" sz="2000" dirty="0" err="1">
                <a:solidFill>
                  <a:schemeClr val="tx1"/>
                </a:solidFill>
                <a:latin typeface="Source Sans Pro" panose="020B0503030403020204" pitchFamily="34" charset="0"/>
                <a:ea typeface="Source Sans Pro" panose="020B0503030403020204" pitchFamily="34" charset="0"/>
              </a:rPr>
              <a:t>ChallengeHER</a:t>
            </a:r>
            <a:endParaRPr lang="en-US" sz="2000" dirty="0">
              <a:solidFill>
                <a:schemeClr val="tx1"/>
              </a:solidFill>
              <a:latin typeface="Source Sans Pro" panose="020B0503030403020204" pitchFamily="34" charset="0"/>
              <a:ea typeface="Source Sans Pro" panose="020B0503030403020204" pitchFamily="34" charset="0"/>
            </a:endParaRPr>
          </a:p>
          <a:p>
            <a:pPr marL="285750" indent="-285750">
              <a:spcAft>
                <a:spcPts val="1200"/>
              </a:spcAft>
              <a:buClr>
                <a:srgbClr val="CC0000"/>
              </a:buClr>
              <a:buFont typeface="Arial" panose="020B0604020202020204" pitchFamily="34" charset="0"/>
              <a:buChar char="•"/>
            </a:pPr>
            <a:r>
              <a:rPr lang="en-US" sz="2000" dirty="0">
                <a:solidFill>
                  <a:schemeClr val="tx1"/>
                </a:solidFill>
                <a:latin typeface="Source Sans Pro" panose="020B0503030403020204" pitchFamily="34" charset="0"/>
                <a:ea typeface="Source Sans Pro" panose="020B0503030403020204" pitchFamily="34" charset="0"/>
              </a:rPr>
              <a:t>Hosts country-wide events</a:t>
            </a:r>
          </a:p>
          <a:p>
            <a:pPr marL="285750" indent="-285750">
              <a:spcAft>
                <a:spcPts val="1200"/>
              </a:spcAft>
              <a:buClr>
                <a:srgbClr val="CC0000"/>
              </a:buClr>
              <a:buFont typeface="Arial" panose="020B0604020202020204" pitchFamily="34" charset="0"/>
              <a:buChar char="•"/>
            </a:pPr>
            <a:r>
              <a:rPr lang="en-US" sz="2000" dirty="0">
                <a:solidFill>
                  <a:schemeClr val="tx1"/>
                </a:solidFill>
                <a:latin typeface="Source Sans Pro" panose="020B0503030403020204" pitchFamily="34" charset="0"/>
                <a:ea typeface="Source Sans Pro" panose="020B0503030403020204" pitchFamily="34" charset="0"/>
              </a:rPr>
              <a:t>Expands partnerships with stakeholders</a:t>
            </a:r>
          </a:p>
          <a:p>
            <a:pPr marL="285750" indent="-285750">
              <a:spcAft>
                <a:spcPts val="1200"/>
              </a:spcAft>
              <a:buClr>
                <a:srgbClr val="CC0000"/>
              </a:buClr>
              <a:buFont typeface="Arial" panose="020B0604020202020204" pitchFamily="34" charset="0"/>
              <a:buChar char="•"/>
            </a:pPr>
            <a:r>
              <a:rPr lang="en-US" sz="2000" dirty="0">
                <a:solidFill>
                  <a:schemeClr val="tx1"/>
                </a:solidFill>
                <a:latin typeface="Source Sans Pro" panose="020B0503030403020204" pitchFamily="34" charset="0"/>
                <a:ea typeface="Source Sans Pro" panose="020B0503030403020204" pitchFamily="34" charset="0"/>
              </a:rPr>
              <a:t>Shares updates on social media</a:t>
            </a:r>
          </a:p>
          <a:p>
            <a:pPr marL="285750" indent="-285750">
              <a:spcAft>
                <a:spcPts val="1200"/>
              </a:spcAft>
              <a:buClr>
                <a:srgbClr val="CC0000"/>
              </a:buClr>
              <a:buFont typeface="Arial" panose="020B0604020202020204" pitchFamily="34" charset="0"/>
              <a:buChar char="•"/>
            </a:pPr>
            <a:r>
              <a:rPr lang="en-US" sz="2000" dirty="0">
                <a:solidFill>
                  <a:schemeClr val="tx1"/>
                </a:solidFill>
                <a:latin typeface="Source Sans Pro" panose="020B0503030403020204" pitchFamily="34" charset="0"/>
                <a:ea typeface="Source Sans Pro" panose="020B0503030403020204" pitchFamily="34" charset="0"/>
              </a:rPr>
              <a:t>Conducts informational </a:t>
            </a:r>
            <a:r>
              <a:rPr lang="en-US" sz="2000" dirty="0" smtClean="0">
                <a:solidFill>
                  <a:schemeClr val="tx1"/>
                </a:solidFill>
                <a:latin typeface="Source Sans Pro" panose="020B0503030403020204" pitchFamily="34" charset="0"/>
                <a:ea typeface="Source Sans Pro" panose="020B0503030403020204" pitchFamily="34" charset="0"/>
              </a:rPr>
              <a:t>webinars</a:t>
            </a:r>
            <a:endParaRPr lang="en-US" dirty="0">
              <a:solidFill>
                <a:schemeClr val="tx1"/>
              </a:solidFill>
              <a:latin typeface="Source Sans Pro Semibold" panose="020B0603030403020204" pitchFamily="34" charset="0"/>
            </a:endParaRPr>
          </a:p>
        </p:txBody>
      </p:sp>
      <p:sp>
        <p:nvSpPr>
          <p:cNvPr id="2" name="Title 1">
            <a:extLst>
              <a:ext uri="{FF2B5EF4-FFF2-40B4-BE49-F238E27FC236}">
                <a16:creationId xmlns="" xmlns:a16="http://schemas.microsoft.com/office/drawing/2014/main" id="{91081A80-A399-462A-A50A-D3F5575C8889}"/>
              </a:ext>
            </a:extLst>
          </p:cNvPr>
          <p:cNvSpPr>
            <a:spLocks noGrp="1"/>
          </p:cNvSpPr>
          <p:nvPr>
            <p:ph type="title"/>
          </p:nvPr>
        </p:nvSpPr>
        <p:spPr/>
        <p:txBody>
          <a:bodyPr>
            <a:normAutofit/>
          </a:bodyPr>
          <a:lstStyle/>
          <a:p>
            <a:r>
              <a:rPr lang="en-US" sz="3200" dirty="0"/>
              <a:t>What is </a:t>
            </a:r>
            <a:r>
              <a:rPr lang="en-US" sz="3200" dirty="0" smtClean="0">
                <a:solidFill>
                  <a:schemeClr val="bg1"/>
                </a:solidFill>
              </a:rPr>
              <a:t>WOSB Ready	</a:t>
            </a:r>
            <a:r>
              <a:rPr lang="en-US" sz="3200" dirty="0" smtClean="0"/>
              <a:t>?</a:t>
            </a:r>
            <a:endParaRPr lang="en-US" sz="3200" dirty="0"/>
          </a:p>
        </p:txBody>
      </p:sp>
      <p:pic>
        <p:nvPicPr>
          <p:cNvPr id="5" name="Content Placeholder 4" descr="A close up of a sign&#10;&#10;Description automatically generated">
            <a:extLst>
              <a:ext uri="{FF2B5EF4-FFF2-40B4-BE49-F238E27FC236}">
                <a16:creationId xmlns="" xmlns:a16="http://schemas.microsoft.com/office/drawing/2014/main" id="{4FD788B3-AA3F-4579-A32C-44305F8D030D}"/>
              </a:ext>
            </a:extLst>
          </p:cNvPr>
          <p:cNvPicPr>
            <a:picLocks noGrp="1" noChangeAspect="1"/>
          </p:cNvPicPr>
          <p:nvPr>
            <p:ph sz="half" idx="2"/>
          </p:nvPr>
        </p:nvPicPr>
        <p:blipFill>
          <a:blip r:embed="rId3"/>
          <a:stretch>
            <a:fillRect/>
          </a:stretch>
        </p:blipFill>
        <p:spPr>
          <a:xfrm>
            <a:off x="3894417" y="416528"/>
            <a:ext cx="2583459" cy="427392"/>
          </a:xfrm>
        </p:spPr>
      </p:pic>
    </p:spTree>
    <p:extLst>
      <p:ext uri="{BB962C8B-B14F-4D97-AF65-F5344CB8AC3E}">
        <p14:creationId xmlns:p14="http://schemas.microsoft.com/office/powerpoint/2010/main" val="117274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Certification Deep Dive_SRCA Draft_Edits 70318"/>
  <p:tag name="ISPRING_FIRST_PUBLISH" val="1"/>
  <p:tag name="ISPRING_UUID" val="{FD4B615E-6274-4ABF-86BA-57A0F81284BC}"/>
  <p:tag name="ISPRING_RESOURCE_FOLDER" val="C:\Users\Chasity\Box Sync\Small Business Administration (SBA)\BOS Federal Contracting Educational Series\Certification Deep Dive\Draft 3\Certification Deep Dive_SRCA_V3_updated [Autosaved]\"/>
  <p:tag name="ISPRING_PRESENTATION_PATH" val="C:\Users\Chasity\Box Sync\Small Business Administration (SBA)\BOS Federal Contracting Educational Series\Certification Deep Dive\Draft 3\Certification Deep Dive_SRCA_V3_updated [Autosaved].pptx"/>
  <p:tag name="ISPRING_PROJECT_VERSION" val="9"/>
  <p:tag name="ISPRING_PROJECT_FOLDER_UPDATED" val="1"/>
  <p:tag name="ISPRING_SCREEN_RECS_UPDATED" val="C:\Users\Chasity\Box Sync\Small Business Administration (SBA)\BOS Federal Contracting Educational Series\Certification Deep Dive\Draft 3\Certification Deep Dive_SRCA_V3_updated [Autosaved]\"/>
</p:tagLst>
</file>

<file path=ppt/theme/theme1.xml><?xml version="1.0" encoding="utf-8"?>
<a:theme xmlns:a="http://schemas.openxmlformats.org/drawingml/2006/main" name="Office Theme">
  <a:themeElements>
    <a:clrScheme name="Custom 1">
      <a:dk1>
        <a:srgbClr val="1B1E29"/>
      </a:dk1>
      <a:lt1>
        <a:srgbClr val="FFFFFF"/>
      </a:lt1>
      <a:dk2>
        <a:srgbClr val="002E6D"/>
      </a:dk2>
      <a:lt2>
        <a:srgbClr val="007DBC"/>
      </a:lt2>
      <a:accent1>
        <a:srgbClr val="969696"/>
      </a:accent1>
      <a:accent2>
        <a:srgbClr val="197E4E"/>
      </a:accent2>
      <a:accent3>
        <a:srgbClr val="F1C400"/>
      </a:accent3>
      <a:accent4>
        <a:srgbClr val="7AC5EB"/>
      </a:accent4>
      <a:accent5>
        <a:srgbClr val="CC0000"/>
      </a:accent5>
      <a:accent6>
        <a:srgbClr val="FFFFFF"/>
      </a:accent6>
      <a:hlink>
        <a:srgbClr val="007DBC"/>
      </a:hlink>
      <a:folHlink>
        <a:srgbClr val="7AC5E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 xmlns:thm15="http://schemas.microsoft.com/office/thememl/2012/main" name="SBA-Template-4x3" id="{10B8EB85-0603-6C4A-B199-97FFBF5C934D}" vid="{C65D1D54-2505-3642-821A-0245DDC064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21E0E208E9DD4BAF6F96A9F638CB45" ma:contentTypeVersion="8" ma:contentTypeDescription="Create a new document." ma:contentTypeScope="" ma:versionID="53c0e9745de10082dbcfe24f8915e13f">
  <xsd:schema xmlns:xsd="http://www.w3.org/2001/XMLSchema" xmlns:xs="http://www.w3.org/2001/XMLSchema" xmlns:p="http://schemas.microsoft.com/office/2006/metadata/properties" xmlns:ns3="f0103301-330a-44eb-9392-e3f41e6c444b" xmlns:ns4="2f65161e-69ae-4f6e-85e0-b96f33323b2c" targetNamespace="http://schemas.microsoft.com/office/2006/metadata/properties" ma:root="true" ma:fieldsID="47fcef5ecfb244f20bbc10650e444f47" ns3:_="" ns4:_="">
    <xsd:import namespace="f0103301-330a-44eb-9392-e3f41e6c444b"/>
    <xsd:import namespace="2f65161e-69ae-4f6e-85e0-b96f33323b2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03301-330a-44eb-9392-e3f41e6c444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65161e-69ae-4f6e-85e0-b96f33323b2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254B98-C044-4A4D-9C30-936D7F5C9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103301-330a-44eb-9392-e3f41e6c444b"/>
    <ds:schemaRef ds:uri="2f65161e-69ae-4f6e-85e0-b96f33323b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303AAF-3103-419B-B3F0-FD5A706E582B}">
  <ds:schemaRefs>
    <ds:schemaRef ds:uri="http://purl.org/dc/terms/"/>
    <ds:schemaRef ds:uri="f0103301-330a-44eb-9392-e3f41e6c444b"/>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2f65161e-69ae-4f6e-85e0-b96f33323b2c"/>
    <ds:schemaRef ds:uri="http://www.w3.org/XML/1998/namespace"/>
    <ds:schemaRef ds:uri="http://purl.org/dc/dcmitype/"/>
  </ds:schemaRefs>
</ds:datastoreItem>
</file>

<file path=customXml/itemProps3.xml><?xml version="1.0" encoding="utf-8"?>
<ds:datastoreItem xmlns:ds="http://schemas.openxmlformats.org/officeDocument/2006/customXml" ds:itemID="{85DB3626-63E2-462F-9586-1AF8B3BAA9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17862</TotalTime>
  <Words>2470</Words>
  <Application>Microsoft Office PowerPoint</Application>
  <PresentationFormat>On-screen Show (4:3)</PresentationFormat>
  <Paragraphs>229</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SBA: U.S. Small Business Administration</vt:lpstr>
      <vt:lpstr>Women-Owned Small Business Federal Contracting Program  (WOSB Federal Contracting Program)</vt:lpstr>
      <vt:lpstr>Set-Asides for Certification Programs  and Socioeconomic Categories</vt:lpstr>
      <vt:lpstr>Women-Owned Small Business (WOSB) Certification</vt:lpstr>
      <vt:lpstr>WOSB Federal Contracting Program</vt:lpstr>
      <vt:lpstr>Upcoming Certification Changes</vt:lpstr>
      <vt:lpstr>Certification Changes 2020 Timeline</vt:lpstr>
      <vt:lpstr>Certification Changes Resources</vt:lpstr>
      <vt:lpstr>What is WOSB Ready ?</vt:lpstr>
      <vt:lpstr>Is the WOSB Certification  Appropriate for You?</vt:lpstr>
      <vt:lpstr>Economically Disadvantaged Requirements to Qualify</vt:lpstr>
      <vt:lpstr>WOSB Eligibility Process</vt:lpstr>
      <vt:lpstr>Register in SAM.gov</vt:lpstr>
      <vt:lpstr>Certification</vt:lpstr>
      <vt:lpstr>WOSB Prime Contracting–FY18</vt:lpstr>
      <vt:lpstr>WOSB and EDWOSB Set-Aside Contracts</vt:lpstr>
      <vt:lpstr>WOSB and EDWOSB Sole-Source Contracts</vt:lpstr>
      <vt:lpstr>Proactive Self-Marketing</vt:lpstr>
      <vt:lpstr>Getting the Most Out of the  WOSB Federal Contracting Program</vt:lpstr>
      <vt:lpstr>Contact Us</vt:lpstr>
      <vt:lpstr>Resources</vt:lpstr>
      <vt:lpstr>Questions and 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WOSB Program Overview</dc:title>
  <dc:subject>WOSB Program</dc:subject>
  <dc:creator>U.S. Small Business Administration</dc:creator>
  <cp:keywords>U.S. Small Business Administration, Woman-Owned Small Business (WOSB), Economically Disadvantaged Women-Owned Small Business (EDWOSB), sba.gov/wosbready, System for Award Management (SAM) , www.sam.gov, certify.sba.gov</cp:keywords>
  <cp:lastModifiedBy>Owner</cp:lastModifiedBy>
  <cp:revision>832</cp:revision>
  <cp:lastPrinted>2019-07-24T15:24:19Z</cp:lastPrinted>
  <dcterms:created xsi:type="dcterms:W3CDTF">2018-03-01T14:28:41Z</dcterms:created>
  <dcterms:modified xsi:type="dcterms:W3CDTF">2020-06-08T16:38:11Z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0x010100D221E0E208E9DD4BAF6F96A9F638CB45</vt:lpwstr>
  </property>
</Properties>
</file>