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1"/>
  </p:notesMasterIdLst>
  <p:handoutMasterIdLst>
    <p:handoutMasterId r:id="rId42"/>
  </p:handoutMasterIdLst>
  <p:sldIdLst>
    <p:sldId id="2765" r:id="rId5"/>
    <p:sldId id="2807" r:id="rId6"/>
    <p:sldId id="271" r:id="rId7"/>
    <p:sldId id="2782" r:id="rId8"/>
    <p:sldId id="2741" r:id="rId9"/>
    <p:sldId id="265" r:id="rId10"/>
    <p:sldId id="2794" r:id="rId11"/>
    <p:sldId id="2797" r:id="rId12"/>
    <p:sldId id="2800" r:id="rId13"/>
    <p:sldId id="2799" r:id="rId14"/>
    <p:sldId id="2801" r:id="rId15"/>
    <p:sldId id="2784" r:id="rId16"/>
    <p:sldId id="299" r:id="rId17"/>
    <p:sldId id="2808" r:id="rId18"/>
    <p:sldId id="2731" r:id="rId19"/>
    <p:sldId id="2756" r:id="rId20"/>
    <p:sldId id="2809" r:id="rId21"/>
    <p:sldId id="2785" r:id="rId22"/>
    <p:sldId id="2786" r:id="rId23"/>
    <p:sldId id="2750" r:id="rId24"/>
    <p:sldId id="2787" r:id="rId25"/>
    <p:sldId id="2788" r:id="rId26"/>
    <p:sldId id="2812" r:id="rId27"/>
    <p:sldId id="2798" r:id="rId28"/>
    <p:sldId id="2806" r:id="rId29"/>
    <p:sldId id="2802" r:id="rId30"/>
    <p:sldId id="2810" r:id="rId31"/>
    <p:sldId id="2716" r:id="rId32"/>
    <p:sldId id="2717" r:id="rId33"/>
    <p:sldId id="2793" r:id="rId34"/>
    <p:sldId id="2792" r:id="rId35"/>
    <p:sldId id="2811" r:id="rId36"/>
    <p:sldId id="2805" r:id="rId37"/>
    <p:sldId id="292" r:id="rId38"/>
    <p:sldId id="291" r:id="rId39"/>
    <p:sldId id="276" r:id="rId40"/>
  </p:sldIdLst>
  <p:sldSz cx="9144000" cy="6858000" type="screen4x3"/>
  <p:notesSz cx="7010400" cy="92964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Carolyn" initials="C" lastIdx="18" clrIdx="6">
    <p:extLst>
      <p:ext uri="{19B8F6BF-5375-455C-9EA6-DF929625EA0E}">
        <p15:presenceInfo xmlns:p15="http://schemas.microsoft.com/office/powerpoint/2012/main" userId="S::cfearing@vancomm.com::fb0e4e37-a216-4848-afcf-ea801f30a3b0" providerId="AD"/>
      </p:ext>
    </p:extLst>
  </p:cmAuthor>
  <p:cmAuthor id="1" name="Karen Killian" initials="KK" lastIdx="1" clrIdx="0"/>
  <p:cmAuthor id="8" name="Garrison Anderson" initials="GA" lastIdx="25" clrIdx="7">
    <p:extLst>
      <p:ext uri="{19B8F6BF-5375-455C-9EA6-DF929625EA0E}">
        <p15:presenceInfo xmlns:p15="http://schemas.microsoft.com/office/powerpoint/2012/main" userId="S::gmanders@sba.gov::9b4eb61f-2331-432d-ba94-1bbf6091d9ed" providerId="AD"/>
      </p:ext>
    </p:extLst>
  </p:cmAuthor>
  <p:cmAuthor id="2" name="Chasity Duke" initials="CD" lastIdx="2" clrIdx="1"/>
  <p:cmAuthor id="9" name="Alisa Sheard" initials="AS" lastIdx="8" clrIdx="8">
    <p:extLst>
      <p:ext uri="{19B8F6BF-5375-455C-9EA6-DF929625EA0E}">
        <p15:presenceInfo xmlns:p15="http://schemas.microsoft.com/office/powerpoint/2012/main" userId="S::ASheard@sba.gov::960853ed-4fb0-4b8c-b261-c502d8f587ed" providerId="AD"/>
      </p:ext>
    </p:extLst>
  </p:cmAuthor>
  <p:cmAuthor id="3" name="Gibson, Patricia M" initials="GPM" lastIdx="31" clrIdx="2"/>
  <p:cmAuthor id="10" name="Allyson Singh" initials="AS" lastIdx="8" clrIdx="9">
    <p:extLst>
      <p:ext uri="{19B8F6BF-5375-455C-9EA6-DF929625EA0E}">
        <p15:presenceInfo xmlns:p15="http://schemas.microsoft.com/office/powerpoint/2012/main" userId="S::asingh@vancomm.com::a7104d32-459f-4f9a-9d71-5b5ae7d5e0fd" providerId="AD"/>
      </p:ext>
    </p:extLst>
  </p:cmAuthor>
  <p:cmAuthor id="4" name="Catie Carreras" initials="CC" lastIdx="3" clrIdx="3">
    <p:extLst>
      <p:ext uri="{19B8F6BF-5375-455C-9EA6-DF929625EA0E}">
        <p15:presenceInfo xmlns:p15="http://schemas.microsoft.com/office/powerpoint/2012/main" userId="S::ccarreras@vancomm.com::7daf203b-c49f-4435-9c94-3bc7a3a4cbcb" providerId="AD"/>
      </p:ext>
    </p:extLst>
  </p:cmAuthor>
  <p:cmAuthor id="5" name="Amy Ahn" initials="AA" lastIdx="18" clrIdx="4">
    <p:extLst>
      <p:ext uri="{19B8F6BF-5375-455C-9EA6-DF929625EA0E}">
        <p15:presenceInfo xmlns:p15="http://schemas.microsoft.com/office/powerpoint/2012/main" userId="328c993f73c48358" providerId="Windows Live"/>
      </p:ext>
    </p:extLst>
  </p:cmAuthor>
  <p:cmAuthor id="6" name="Faith James" initials="FJ" lastIdx="18" clrIdx="5">
    <p:extLst>
      <p:ext uri="{19B8F6BF-5375-455C-9EA6-DF929625EA0E}">
        <p15:presenceInfo xmlns:p15="http://schemas.microsoft.com/office/powerpoint/2012/main" userId="S::fjames@vancomm.com::a6402633-02ed-455e-b308-a4ce6d688d6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C"/>
    <a:srgbClr val="1B1E29"/>
    <a:srgbClr val="002E6D"/>
    <a:srgbClr val="CC0000"/>
    <a:srgbClr val="898989"/>
    <a:srgbClr val="000000"/>
    <a:srgbClr val="969696"/>
    <a:srgbClr val="F1C400"/>
    <a:srgbClr val="197E4E"/>
    <a:srgbClr val="003E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1" autoAdjust="0"/>
    <p:restoredTop sz="86433" autoAdjust="0"/>
  </p:normalViewPr>
  <p:slideViewPr>
    <p:cSldViewPr snapToGrid="0">
      <p:cViewPr varScale="1">
        <p:scale>
          <a:sx n="72" d="100"/>
          <a:sy n="72" d="100"/>
        </p:scale>
        <p:origin x="1014" y="66"/>
      </p:cViewPr>
      <p:guideLst>
        <p:guide orient="horz" pos="2160"/>
        <p:guide pos="2880"/>
      </p:guideLst>
    </p:cSldViewPr>
  </p:slideViewPr>
  <p:outlineViewPr>
    <p:cViewPr>
      <p:scale>
        <a:sx n="33" d="100"/>
        <a:sy n="33" d="100"/>
      </p:scale>
      <p:origin x="0" y="-2289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gs" Target="tags/tag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17062E8F-0327-1B44-880E-F1AFCA2C073C}" type="datetimeFigureOut">
              <a:rPr lang="en-US" smtClean="0"/>
              <a:t>11/23/2020</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721A873F-EF5E-994B-9976-428F934A075E}" type="slidenum">
              <a:rPr lang="en-US" smtClean="0"/>
              <a:t>‹#›</a:t>
            </a:fld>
            <a:endParaRPr lang="en-US" dirty="0"/>
          </a:p>
        </p:txBody>
      </p:sp>
    </p:spTree>
    <p:extLst>
      <p:ext uri="{BB962C8B-B14F-4D97-AF65-F5344CB8AC3E}">
        <p14:creationId xmlns:p14="http://schemas.microsoft.com/office/powerpoint/2010/main" val="642620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C0BF4D7-81BE-0B4C-B655-82AD930F9C8A}" type="datetimeFigureOut">
              <a:rPr lang="en-US" smtClean="0"/>
              <a:t>11/23/2020</a:t>
            </a:fld>
            <a:endParaRPr lang="en-US" dirty="0"/>
          </a:p>
        </p:txBody>
      </p:sp>
      <p:sp>
        <p:nvSpPr>
          <p:cNvPr id="4" name="Slide Image Placeholder 3"/>
          <p:cNvSpPr>
            <a:spLocks noGrp="1" noRot="1" noChangeAspect="1"/>
          </p:cNvSpPr>
          <p:nvPr>
            <p:ph type="sldImg" idx="2"/>
          </p:nvPr>
        </p:nvSpPr>
        <p:spPr>
          <a:xfrm>
            <a:off x="1821815" y="1162050"/>
            <a:ext cx="3366769" cy="2525716"/>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441959" y="3800767"/>
            <a:ext cx="6126480" cy="502920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100">
                <a:latin typeface="Source Sans Pro" panose="020B0503030403020204"/>
              </a:defRPr>
            </a:lvl1pPr>
          </a:lstStyle>
          <a:p>
            <a:fld id="{452140A9-11FD-AB46-B99D-C1331D8D84D1}" type="slidenum">
              <a:rPr lang="en-US" smtClean="0"/>
              <a:pPr/>
              <a:t>‹#›</a:t>
            </a:fld>
            <a:endParaRPr lang="en-US" dirty="0"/>
          </a:p>
        </p:txBody>
      </p:sp>
    </p:spTree>
    <p:extLst>
      <p:ext uri="{BB962C8B-B14F-4D97-AF65-F5344CB8AC3E}">
        <p14:creationId xmlns:p14="http://schemas.microsoft.com/office/powerpoint/2010/main" val="760070603"/>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lnSpc>
        <a:spcPct val="108000"/>
      </a:lnSpc>
      <a:buFont typeface="Wingdings" panose="05000000000000000000" pitchFamily="2" charset="2"/>
      <a:buChar char="Ø"/>
      <a:defRPr sz="1100" kern="1200">
        <a:solidFill>
          <a:schemeClr val="tx1"/>
        </a:solidFill>
        <a:latin typeface="Source Sans Pro" panose="020B0503030403020204"/>
        <a:ea typeface="+mn-ea"/>
        <a:cs typeface="+mn-cs"/>
      </a:defRPr>
    </a:lvl1pPr>
    <a:lvl2pPr marL="628650" indent="-171450" algn="l" defTabSz="914400" rtl="0" eaLnBrk="1" latinLnBrk="0" hangingPunct="1">
      <a:lnSpc>
        <a:spcPct val="108000"/>
      </a:lnSpc>
      <a:buFont typeface="Courier New" panose="02070309020205020404" pitchFamily="49" charset="0"/>
      <a:buChar char="o"/>
      <a:defRPr sz="1050" kern="1200">
        <a:solidFill>
          <a:schemeClr val="tx1"/>
        </a:solidFill>
        <a:latin typeface="Source Sans Pro" panose="020B0503030403020204"/>
        <a:ea typeface="+mn-ea"/>
        <a:cs typeface="+mn-cs"/>
      </a:defRPr>
    </a:lvl2pPr>
    <a:lvl3pPr marL="1085850" indent="-171450" algn="l" defTabSz="914400" rtl="0" eaLnBrk="1" latinLnBrk="0" hangingPunct="1">
      <a:lnSpc>
        <a:spcPct val="108000"/>
      </a:lnSpc>
      <a:buFont typeface="Wingdings" panose="05000000000000000000" pitchFamily="2" charset="2"/>
      <a:buChar char="§"/>
      <a:defRPr sz="1000" kern="1200">
        <a:solidFill>
          <a:schemeClr val="tx1"/>
        </a:solidFill>
        <a:latin typeface="Source Sans Pro" panose="020B0503030403020204"/>
        <a:ea typeface="+mn-ea"/>
        <a:cs typeface="+mn-cs"/>
      </a:defRPr>
    </a:lvl3pPr>
    <a:lvl4pPr marL="1543050" indent="-171450" algn="l" defTabSz="914400" rtl="0" eaLnBrk="1" latinLnBrk="0" hangingPunct="1">
      <a:lnSpc>
        <a:spcPct val="108000"/>
      </a:lnSpc>
      <a:buFont typeface="Arial" panose="020B0604020202020204" pitchFamily="34" charset="0"/>
      <a:buChar char="•"/>
      <a:defRPr sz="1000" kern="1200">
        <a:solidFill>
          <a:schemeClr val="tx1"/>
        </a:solidFill>
        <a:latin typeface="Source Sans Pro" panose="020B0503030403020204"/>
        <a:ea typeface="+mn-ea"/>
        <a:cs typeface="+mn-cs"/>
      </a:defRPr>
    </a:lvl4pPr>
    <a:lvl5pPr marL="1828800" algn="l" defTabSz="914400" rtl="0" eaLnBrk="1" latinLnBrk="0" hangingPunct="1">
      <a:lnSpc>
        <a:spcPct val="108000"/>
      </a:lnSpc>
      <a:defRPr sz="1000" kern="1200">
        <a:solidFill>
          <a:schemeClr val="tx1"/>
        </a:solidFill>
        <a:latin typeface="Source Sans Pro" panose="020B0503030403020204"/>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beta.certify.sba.gov/knowledgebase/portal-article/KAB-01014/en-U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beta.certify.sba.gov/knowledgebase/portal-article/KAB-01014/en-U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beta.certify.sba.gov/knowledgebase/portal-article/KAB-01014/en-U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beta.certify.sba.gov/knowledgebase/portal-article/KAB-01014/en-US"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2140A9-11FD-AB46-B99D-C1331D8D84D1}" type="slidenum">
              <a:rPr lang="en-US" smtClean="0"/>
              <a:pPr/>
              <a:t>1</a:t>
            </a:fld>
            <a:endParaRPr lang="en-US" dirty="0"/>
          </a:p>
        </p:txBody>
      </p:sp>
    </p:spTree>
    <p:extLst>
      <p:ext uri="{BB962C8B-B14F-4D97-AF65-F5344CB8AC3E}">
        <p14:creationId xmlns:p14="http://schemas.microsoft.com/office/powerpoint/2010/main" val="1273192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2140A9-11FD-AB46-B99D-C1331D8D84D1}" type="slidenum">
              <a:rPr lang="en-US" smtClean="0"/>
              <a:pPr/>
              <a:t>11</a:t>
            </a:fld>
            <a:endParaRPr lang="en-US" dirty="0"/>
          </a:p>
        </p:txBody>
      </p:sp>
    </p:spTree>
    <p:extLst>
      <p:ext uri="{BB962C8B-B14F-4D97-AF65-F5344CB8AC3E}">
        <p14:creationId xmlns:p14="http://schemas.microsoft.com/office/powerpoint/2010/main" val="681378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pPr marL="171450" lvl="0" indent="-171450">
              <a:buClr>
                <a:srgbClr val="CC0000"/>
              </a:buClr>
              <a:buFont typeface="Wingdings" panose="05000000000000000000" pitchFamily="2" charset="2"/>
              <a:buChar char="Ø"/>
            </a:pPr>
            <a:endParaRPr lang="en-US" dirty="0"/>
          </a:p>
          <a:p>
            <a:pPr marL="171450" marR="0" lvl="0" indent="-171450" algn="l" defTabSz="914400" rtl="0" eaLnBrk="1" fontAlgn="auto" latinLnBrk="0" hangingPunct="1">
              <a:lnSpc>
                <a:spcPct val="108000"/>
              </a:lnSpc>
              <a:spcBef>
                <a:spcPts val="0"/>
              </a:spcBef>
              <a:spcAft>
                <a:spcPts val="0"/>
              </a:spcAft>
              <a:buClrTx/>
              <a:buSzTx/>
              <a:buFont typeface="Wingdings" panose="05000000000000000000" pitchFamily="2" charset="2"/>
              <a:buChar char="Ø"/>
              <a:tabLst/>
              <a:defRPr/>
            </a:pPr>
            <a:endParaRPr lang="en-US" dirty="0"/>
          </a:p>
          <a:p>
            <a:pPr marL="171450" marR="0" lvl="0" indent="-171450" algn="l" defTabSz="914400" rtl="0" eaLnBrk="1" fontAlgn="auto" latinLnBrk="0" hangingPunct="1">
              <a:lnSpc>
                <a:spcPct val="108000"/>
              </a:lnSpc>
              <a:spcBef>
                <a:spcPts val="0"/>
              </a:spcBef>
              <a:spcAft>
                <a:spcPts val="0"/>
              </a:spcAft>
              <a:buClrTx/>
              <a:buSzTx/>
              <a:buFont typeface="Wingdings" panose="05000000000000000000" pitchFamily="2" charset="2"/>
              <a:buChar char="Ø"/>
              <a:tabLst/>
              <a:defRPr/>
            </a:pPr>
            <a:endParaRPr lang="en-US" dirty="0"/>
          </a:p>
          <a:p>
            <a:endParaRPr lang="en-US" dirty="0"/>
          </a:p>
        </p:txBody>
      </p:sp>
      <p:sp>
        <p:nvSpPr>
          <p:cNvPr id="4" name="Slide Number Placeholder 3"/>
          <p:cNvSpPr>
            <a:spLocks noGrp="1"/>
          </p:cNvSpPr>
          <p:nvPr>
            <p:ph type="sldNum" sz="quarter" idx="5"/>
          </p:nvPr>
        </p:nvSpPr>
        <p:spPr/>
        <p:txBody>
          <a:bodyPr/>
          <a:lstStyle/>
          <a:p>
            <a:fld id="{452140A9-11FD-AB46-B99D-C1331D8D84D1}" type="slidenum">
              <a:rPr lang="en-US" smtClean="0"/>
              <a:pPr/>
              <a:t>12</a:t>
            </a:fld>
            <a:endParaRPr lang="en-US" dirty="0"/>
          </a:p>
        </p:txBody>
      </p:sp>
    </p:spTree>
    <p:extLst>
      <p:ext uri="{BB962C8B-B14F-4D97-AF65-F5344CB8AC3E}">
        <p14:creationId xmlns:p14="http://schemas.microsoft.com/office/powerpoint/2010/main" val="3537824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pPr>
              <a:buClr>
                <a:srgbClr val="CC0000"/>
              </a:buClr>
            </a:pPr>
            <a:r>
              <a:rPr lang="en-US" dirty="0"/>
              <a:t>WOSB Ready is SBA’s campaign to raise awareness about the changes to the WOSB Federal Contracting Program.</a:t>
            </a:r>
          </a:p>
          <a:p>
            <a:pPr>
              <a:buClr>
                <a:srgbClr val="CC0000"/>
              </a:buClr>
            </a:pPr>
            <a:r>
              <a:rPr lang="en-US" dirty="0"/>
              <a:t>SBA wants small business owners to consider if they are eligible and ready to compete in the federal marketplace.</a:t>
            </a:r>
          </a:p>
          <a:p>
            <a:pPr>
              <a:buClr>
                <a:srgbClr val="CC0000"/>
              </a:buClr>
            </a:pPr>
            <a:r>
              <a:rPr lang="en-US" dirty="0"/>
              <a:t>Outreach efforts:</a:t>
            </a:r>
          </a:p>
          <a:p>
            <a:pPr lvl="1">
              <a:buClr>
                <a:srgbClr val="002E6D"/>
              </a:buClr>
            </a:pPr>
            <a:r>
              <a:rPr lang="en-US" sz="1600" dirty="0"/>
              <a:t>We’ve partnered with Women Impacting Public Policy (WIPP) and American Express on initiatives like ChallengeHER, which boost contracting opportunities for WOSBs. This program is entering its 7</a:t>
            </a:r>
            <a:r>
              <a:rPr lang="en-US" sz="1600" baseline="30000" dirty="0"/>
              <a:t>th</a:t>
            </a:r>
            <a:r>
              <a:rPr lang="en-US" sz="1600" dirty="0"/>
              <a:t> year and has educated more than 22,000 women entrepreneurs.</a:t>
            </a:r>
          </a:p>
          <a:p>
            <a:pPr lvl="1">
              <a:buClr>
                <a:srgbClr val="002E6D"/>
              </a:buClr>
            </a:pPr>
            <a:r>
              <a:rPr lang="en-US" sz="1600" dirty="0"/>
              <a:t>We’ve hosted 70 events across the country for WOSBs and government officials.</a:t>
            </a:r>
          </a:p>
          <a:p>
            <a:pPr lvl="1">
              <a:buClr>
                <a:srgbClr val="002E6D"/>
              </a:buClr>
            </a:pPr>
            <a:r>
              <a:rPr lang="en-US" sz="1600" dirty="0"/>
              <a:t>We’ve worked on expanding partnerships with other stakeholders and SBA Resource Partners for FY21.</a:t>
            </a:r>
          </a:p>
          <a:p>
            <a:pPr lvl="1">
              <a:buClr>
                <a:srgbClr val="002E6D"/>
              </a:buClr>
            </a:pPr>
            <a:r>
              <a:rPr lang="en-US" sz="1600" dirty="0"/>
              <a:t>We’re sharing updates on SBA’s LinkedIn, Facebook, and Twitter pages.</a:t>
            </a:r>
          </a:p>
          <a:p>
            <a:pPr lvl="1">
              <a:buClr>
                <a:srgbClr val="002E6D"/>
              </a:buClr>
            </a:pPr>
            <a:r>
              <a:rPr lang="en-US" sz="1600" dirty="0"/>
              <a:t>We are conducting informational webinars.</a:t>
            </a:r>
          </a:p>
        </p:txBody>
      </p:sp>
      <p:sp>
        <p:nvSpPr>
          <p:cNvPr id="4" name="Slide Number Placeholder 3"/>
          <p:cNvSpPr>
            <a:spLocks noGrp="1"/>
          </p:cNvSpPr>
          <p:nvPr>
            <p:ph type="sldNum" sz="quarter" idx="5"/>
          </p:nvPr>
        </p:nvSpPr>
        <p:spPr/>
        <p:txBody>
          <a:bodyPr/>
          <a:lstStyle/>
          <a:p>
            <a:fld id="{452140A9-11FD-AB46-B99D-C1331D8D84D1}" type="slidenum">
              <a:rPr lang="en-US" smtClean="0"/>
              <a:pPr/>
              <a:t>13</a:t>
            </a:fld>
            <a:endParaRPr lang="en-US" dirty="0"/>
          </a:p>
        </p:txBody>
      </p:sp>
    </p:spTree>
    <p:extLst>
      <p:ext uri="{BB962C8B-B14F-4D97-AF65-F5344CB8AC3E}">
        <p14:creationId xmlns:p14="http://schemas.microsoft.com/office/powerpoint/2010/main" val="1659070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endParaRPr lang="en-US" dirty="0">
              <a:ea typeface="Source Sans Pro"/>
            </a:endParaRPr>
          </a:p>
        </p:txBody>
      </p:sp>
      <p:sp>
        <p:nvSpPr>
          <p:cNvPr id="4" name="Slide Number Placeholder 3"/>
          <p:cNvSpPr>
            <a:spLocks noGrp="1"/>
          </p:cNvSpPr>
          <p:nvPr>
            <p:ph type="sldNum" sz="quarter" idx="10"/>
          </p:nvPr>
        </p:nvSpPr>
        <p:spPr/>
        <p:txBody>
          <a:bodyPr/>
          <a:lstStyle/>
          <a:p>
            <a:fld id="{452140A9-11FD-AB46-B99D-C1331D8D84D1}" type="slidenum">
              <a:rPr lang="en-US" smtClean="0"/>
              <a:t>14</a:t>
            </a:fld>
            <a:endParaRPr lang="en-US" dirty="0"/>
          </a:p>
        </p:txBody>
      </p:sp>
    </p:spTree>
    <p:extLst>
      <p:ext uri="{BB962C8B-B14F-4D97-AF65-F5344CB8AC3E}">
        <p14:creationId xmlns:p14="http://schemas.microsoft.com/office/powerpoint/2010/main" val="1627078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pPr lvl="0" eaLnBrk="0" hangingPunct="0"/>
            <a:r>
              <a:rPr lang="en-US" b="1" dirty="0">
                <a:solidFill>
                  <a:srgbClr val="C00000"/>
                </a:solidFill>
              </a:rPr>
              <a:t>Presenter tip: Depending on the audience, provide some information on when this may be an appropriate certification.</a:t>
            </a:r>
            <a:endParaRPr lang="en-US" sz="1200" dirty="0">
              <a:solidFill>
                <a:srgbClr val="C00000"/>
              </a:solidFill>
            </a:endParaRPr>
          </a:p>
          <a:p>
            <a:pPr marL="171450" marR="0" lvl="0" indent="-171450" algn="l" defTabSz="914400" rtl="0" eaLnBrk="0" fontAlgn="auto" latinLnBrk="0" hangingPunct="0">
              <a:lnSpc>
                <a:spcPct val="108000"/>
              </a:lnSpc>
              <a:spcBef>
                <a:spcPts val="0"/>
              </a:spcBef>
              <a:spcAft>
                <a:spcPts val="0"/>
              </a:spcAft>
              <a:buClrTx/>
              <a:buSzTx/>
              <a:buFont typeface="Wingdings" panose="05000000000000000000" pitchFamily="2" charset="2"/>
              <a:buChar char="Ø"/>
              <a:tabLst/>
              <a:defRPr/>
            </a:pPr>
            <a:r>
              <a:rPr lang="en-US" dirty="0"/>
              <a:t>Must be a small business concern for the primary NAICS code or contract (not all NAICS codes are authorized for use under the WOSB Federal Contracting Program). </a:t>
            </a:r>
          </a:p>
          <a:p>
            <a:pPr marL="171450" marR="0" lvl="0" indent="-171450" algn="l" defTabSz="914400" rtl="0" eaLnBrk="0" fontAlgn="auto" latinLnBrk="0" hangingPunct="0">
              <a:lnSpc>
                <a:spcPct val="108000"/>
              </a:lnSpc>
              <a:spcBef>
                <a:spcPts val="0"/>
              </a:spcBef>
              <a:spcAft>
                <a:spcPts val="0"/>
              </a:spcAft>
              <a:buClrTx/>
              <a:buSzTx/>
              <a:buFont typeface="Wingdings" panose="05000000000000000000" pitchFamily="2" charset="2"/>
              <a:buChar char="Ø"/>
              <a:tabLst/>
              <a:defRPr/>
            </a:pPr>
            <a:r>
              <a:rPr lang="en-US" dirty="0"/>
              <a:t>Must be at least 51% owned and controlled by one or more women who are U.S. citizens. The 51% ownership must be direct and unconditional.</a:t>
            </a:r>
            <a:endParaRPr lang="en-US" sz="1200" dirty="0"/>
          </a:p>
          <a:p>
            <a:pPr marL="171450" marR="0" lvl="0" indent="-171450" algn="l" defTabSz="914400" rtl="0" eaLnBrk="0" fontAlgn="auto" latinLnBrk="0" hangingPunct="0">
              <a:lnSpc>
                <a:spcPct val="108000"/>
              </a:lnSpc>
              <a:spcBef>
                <a:spcPts val="0"/>
              </a:spcBef>
              <a:spcAft>
                <a:spcPts val="0"/>
              </a:spcAft>
              <a:buClrTx/>
              <a:buSzTx/>
              <a:buFont typeface="Wingdings" panose="05000000000000000000" pitchFamily="2" charset="2"/>
              <a:buChar char="Ø"/>
              <a:tabLst/>
              <a:defRPr/>
            </a:pPr>
            <a:r>
              <a:rPr lang="en-US" dirty="0"/>
              <a:t>There is no minimum amount of time for the business to have been operational. </a:t>
            </a:r>
            <a:endParaRPr lang="en-US" sz="1150" dirty="0"/>
          </a:p>
          <a:p>
            <a:pPr lvl="0" eaLnBrk="0" hangingPunct="0"/>
            <a:r>
              <a:rPr lang="en-US" dirty="0"/>
              <a:t>A woman must manage daily business operations. This means:</a:t>
            </a:r>
            <a:endParaRPr lang="en-US" sz="1200" dirty="0"/>
          </a:p>
          <a:p>
            <a:pPr marL="628650" marR="0" lvl="1" indent="-171450" algn="l" defTabSz="914400" rtl="0" eaLnBrk="0" fontAlgn="auto" latinLnBrk="0" hangingPunct="0">
              <a:lnSpc>
                <a:spcPct val="108000"/>
              </a:lnSpc>
              <a:spcBef>
                <a:spcPts val="0"/>
              </a:spcBef>
              <a:spcAft>
                <a:spcPts val="0"/>
              </a:spcAft>
              <a:buClrTx/>
              <a:buSzTx/>
              <a:buFont typeface="Courier New" panose="02070309020205020404" pitchFamily="49" charset="0"/>
              <a:buChar char="o"/>
              <a:tabLst/>
              <a:defRPr/>
            </a:pPr>
            <a:r>
              <a:rPr lang="en-US" dirty="0"/>
              <a:t>A woman must hold the highest officer position within the business; </a:t>
            </a:r>
            <a:endParaRPr lang="en-US" sz="1050" dirty="0"/>
          </a:p>
          <a:p>
            <a:pPr lvl="1" eaLnBrk="0" hangingPunct="0"/>
            <a:r>
              <a:rPr lang="en-US" dirty="0"/>
              <a:t>The woman must work at the business full-time during normal working hours;</a:t>
            </a:r>
            <a:endParaRPr lang="en-US" sz="1100" dirty="0"/>
          </a:p>
          <a:p>
            <a:pPr lvl="1" eaLnBrk="0" hangingPunct="0"/>
            <a:r>
              <a:rPr lang="en-US" dirty="0"/>
              <a:t>The woman must have managerial experience required to run the business; and</a:t>
            </a:r>
            <a:endParaRPr lang="en-US" sz="1100" dirty="0"/>
          </a:p>
          <a:p>
            <a:pPr lvl="1" eaLnBrk="0" hangingPunct="0"/>
            <a:r>
              <a:rPr lang="en-US" dirty="0"/>
              <a:t>Women must make long-term decisions for the business. </a:t>
            </a:r>
          </a:p>
          <a:p>
            <a:pPr lvl="0" eaLnBrk="0" hangingPunct="0"/>
            <a:r>
              <a:rPr lang="en-US" sz="1150" dirty="0"/>
              <a:t>Full link to program NAICS codes for WOSB and EDWOSB: https://www.sba.gov/document/support--qualifying-naics-women-owned-small-business-federal-contracting-program</a:t>
            </a:r>
          </a:p>
        </p:txBody>
      </p:sp>
      <p:sp>
        <p:nvSpPr>
          <p:cNvPr id="4" name="Slide Number Placeholder 3"/>
          <p:cNvSpPr>
            <a:spLocks noGrp="1"/>
          </p:cNvSpPr>
          <p:nvPr>
            <p:ph type="sldNum" sz="quarter" idx="10"/>
          </p:nvPr>
        </p:nvSpPr>
        <p:spPr/>
        <p:txBody>
          <a:bodyPr/>
          <a:lstStyle/>
          <a:p>
            <a:fld id="{452140A9-11FD-AB46-B99D-C1331D8D84D1}" type="slidenum">
              <a:rPr lang="en-US" smtClean="0"/>
              <a:t>15</a:t>
            </a:fld>
            <a:endParaRPr lang="en-US" dirty="0"/>
          </a:p>
        </p:txBody>
      </p:sp>
    </p:spTree>
    <p:extLst>
      <p:ext uri="{BB962C8B-B14F-4D97-AF65-F5344CB8AC3E}">
        <p14:creationId xmlns:p14="http://schemas.microsoft.com/office/powerpoint/2010/main" val="3245463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pPr lvl="0" eaLnBrk="0" hangingPunct="0"/>
            <a:r>
              <a:rPr lang="en-US" b="1" dirty="0">
                <a:solidFill>
                  <a:srgbClr val="C00000"/>
                </a:solidFill>
              </a:rPr>
              <a:t>Presenter tip: Discuss the requirements and information required to qualify as economically disadvantaged.</a:t>
            </a:r>
            <a:endParaRPr lang="en-US" sz="1200" dirty="0">
              <a:solidFill>
                <a:srgbClr val="C00000"/>
              </a:solidFill>
            </a:endParaRPr>
          </a:p>
          <a:p>
            <a:pPr lvl="0" eaLnBrk="0" hangingPunct="0"/>
            <a:r>
              <a:rPr lang="en-US" dirty="0"/>
              <a:t>Small businesses seeking EDWOSB certification will have to submit additional information demonstrating economic disadvantage.</a:t>
            </a:r>
          </a:p>
          <a:p>
            <a:pPr lvl="0" eaLnBrk="0" hangingPunct="0"/>
            <a:r>
              <a:rPr lang="en-US" dirty="0"/>
              <a:t>Effective July 15, 2020, SBA has adjusted the standards for determining economic disadvantage for participants in the 8(a) Business Development and WOSB Federal Contracting Programs. They include:</a:t>
            </a:r>
          </a:p>
          <a:p>
            <a:pPr lvl="1" eaLnBrk="0" hangingPunct="0"/>
            <a:r>
              <a:rPr lang="en-US" dirty="0"/>
              <a:t>The net worth of an individual claiming economic disadvantage must be less than $750,000.</a:t>
            </a:r>
          </a:p>
          <a:p>
            <a:pPr lvl="1" eaLnBrk="0" hangingPunct="0"/>
            <a:r>
              <a:rPr lang="en-US" dirty="0"/>
              <a:t>The adjusted gross income of the individual, averaged over the three preceding years, must be less than $350,000.</a:t>
            </a:r>
          </a:p>
          <a:p>
            <a:pPr lvl="1" eaLnBrk="0" hangingPunct="0"/>
            <a:r>
              <a:rPr lang="en-US" dirty="0"/>
              <a:t>The fair market value of all the individual’s assets (including primary residence and the value of the individual’s firm) must be less than $6 million.</a:t>
            </a:r>
          </a:p>
          <a:p>
            <a:pPr lvl="1" eaLnBrk="0" hangingPunct="0"/>
            <a:r>
              <a:rPr lang="en-US" dirty="0"/>
              <a:t>Funds invested in an Individual Retirement Account (IRA) or other official retirement account will not be considered in determining the individual’s net worth.</a:t>
            </a:r>
          </a:p>
          <a:p>
            <a:pPr marL="171450" marR="0" lvl="0" indent="-171450" algn="l" defTabSz="914400" rtl="0" eaLnBrk="0" fontAlgn="auto" latinLnBrk="0" hangingPunct="0">
              <a:lnSpc>
                <a:spcPct val="108000"/>
              </a:lnSpc>
              <a:spcBef>
                <a:spcPts val="0"/>
              </a:spcBef>
              <a:spcAft>
                <a:spcPts val="0"/>
              </a:spcAft>
              <a:buClrTx/>
              <a:buSzTx/>
              <a:buFont typeface="Wingdings" panose="05000000000000000000" pitchFamily="2" charset="2"/>
              <a:buChar char="Ø"/>
              <a:tabLst/>
              <a:defRPr/>
            </a:pPr>
            <a:r>
              <a:rPr lang="en-US" sz="1200" u="sng" dirty="0">
                <a:solidFill>
                  <a:schemeClr val="bg1"/>
                </a:solidFill>
                <a:latin typeface="Source Sans Pro" panose="020B0503030403020204" pitchFamily="34" charset="0"/>
                <a:cs typeface="Times New Roman" pitchFamily="18" charset="0"/>
              </a:rPr>
              <a:t>Note:</a:t>
            </a:r>
            <a:r>
              <a:rPr lang="en-US" sz="1200" dirty="0">
                <a:solidFill>
                  <a:schemeClr val="bg1"/>
                </a:solidFill>
                <a:latin typeface="Source Sans Pro" panose="020B0503030403020204" pitchFamily="34" charset="0"/>
                <a:cs typeface="Times New Roman" pitchFamily="18" charset="0"/>
              </a:rPr>
              <a:t> SBA will look at a spouse’s finances if the spouse has a role in the WOSB/EDWOSB, has lent money to, or provided financial support (including credit or guarantee of loan) to the business. SBA may also look at a spouse’s finances if both spouses are in the same or similar line of business and their businesses share names, websites, equipment, and employees.</a:t>
            </a:r>
          </a:p>
        </p:txBody>
      </p:sp>
      <p:sp>
        <p:nvSpPr>
          <p:cNvPr id="4" name="Slide Number Placeholder 3"/>
          <p:cNvSpPr>
            <a:spLocks noGrp="1"/>
          </p:cNvSpPr>
          <p:nvPr>
            <p:ph type="sldNum" sz="quarter" idx="10"/>
          </p:nvPr>
        </p:nvSpPr>
        <p:spPr/>
        <p:txBody>
          <a:bodyPr/>
          <a:lstStyle/>
          <a:p>
            <a:fld id="{452140A9-11FD-AB46-B99D-C1331D8D84D1}" type="slidenum">
              <a:rPr lang="en-US" smtClean="0"/>
              <a:t>16</a:t>
            </a:fld>
            <a:endParaRPr lang="en-US" dirty="0"/>
          </a:p>
        </p:txBody>
      </p:sp>
    </p:spTree>
    <p:extLst>
      <p:ext uri="{BB962C8B-B14F-4D97-AF65-F5344CB8AC3E}">
        <p14:creationId xmlns:p14="http://schemas.microsoft.com/office/powerpoint/2010/main" val="2103217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endParaRPr lang="en-US" dirty="0">
              <a:ea typeface="Source Sans Pro"/>
            </a:endParaRPr>
          </a:p>
        </p:txBody>
      </p:sp>
      <p:sp>
        <p:nvSpPr>
          <p:cNvPr id="4" name="Slide Number Placeholder 3"/>
          <p:cNvSpPr>
            <a:spLocks noGrp="1"/>
          </p:cNvSpPr>
          <p:nvPr>
            <p:ph type="sldNum" sz="quarter" idx="10"/>
          </p:nvPr>
        </p:nvSpPr>
        <p:spPr/>
        <p:txBody>
          <a:bodyPr/>
          <a:lstStyle/>
          <a:p>
            <a:fld id="{452140A9-11FD-AB46-B99D-C1331D8D84D1}" type="slidenum">
              <a:rPr lang="en-US" smtClean="0"/>
              <a:t>17</a:t>
            </a:fld>
            <a:endParaRPr lang="en-US" dirty="0"/>
          </a:p>
        </p:txBody>
      </p:sp>
    </p:spTree>
    <p:extLst>
      <p:ext uri="{BB962C8B-B14F-4D97-AF65-F5344CB8AC3E}">
        <p14:creationId xmlns:p14="http://schemas.microsoft.com/office/powerpoint/2010/main" val="450417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pPr lvl="1" eaLnBrk="0" hangingPunct="0"/>
            <a:endParaRPr lang="en-US" sz="1100" dirty="0"/>
          </a:p>
        </p:txBody>
      </p:sp>
      <p:sp>
        <p:nvSpPr>
          <p:cNvPr id="4" name="Slide Number Placeholder 3"/>
          <p:cNvSpPr>
            <a:spLocks noGrp="1"/>
          </p:cNvSpPr>
          <p:nvPr>
            <p:ph type="sldNum" sz="quarter" idx="10"/>
          </p:nvPr>
        </p:nvSpPr>
        <p:spPr/>
        <p:txBody>
          <a:bodyPr/>
          <a:lstStyle/>
          <a:p>
            <a:fld id="{452140A9-11FD-AB46-B99D-C1331D8D84D1}" type="slidenum">
              <a:rPr lang="en-US" smtClean="0"/>
              <a:t>18</a:t>
            </a:fld>
            <a:endParaRPr lang="en-US" dirty="0"/>
          </a:p>
        </p:txBody>
      </p:sp>
    </p:spTree>
    <p:extLst>
      <p:ext uri="{BB962C8B-B14F-4D97-AF65-F5344CB8AC3E}">
        <p14:creationId xmlns:p14="http://schemas.microsoft.com/office/powerpoint/2010/main" val="3689842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pPr marL="176213" indent="-176213">
              <a:buFont typeface="Arial" pitchFamily="34" charset="0"/>
              <a:buChar char="•"/>
              <a:defRPr/>
            </a:pPr>
            <a:endParaRPr lang="en-US" sz="300" dirty="0">
              <a:latin typeface="Source Sans Pro" panose="020B0503030403020204" pitchFamily="34" charset="0"/>
            </a:endParaRPr>
          </a:p>
          <a:p>
            <a:pPr marL="176213" indent="-176213">
              <a:buFont typeface="Arial" pitchFamily="34" charset="0"/>
              <a:buChar char="•"/>
              <a:defRPr/>
            </a:pPr>
            <a:endParaRPr lang="en-US" sz="300" b="1" dirty="0">
              <a:latin typeface="Source Sans Pro" panose="020B0503030403020204" pitchFamily="34" charset="0"/>
            </a:endParaRPr>
          </a:p>
          <a:p>
            <a:pPr marL="176213" indent="-176213">
              <a:buFont typeface="Arial" pitchFamily="34" charset="0"/>
              <a:buChar char="•"/>
              <a:defRPr/>
            </a:pPr>
            <a:endParaRPr lang="en-US" dirty="0">
              <a:latin typeface="Source Sans Pro" panose="020B0503030403020204" pitchFamily="34"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2140A9-11FD-AB46-B99D-C1331D8D84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2310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pPr lvl="0" eaLnBrk="0" hangingPunct="0"/>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47907-A209-4EFE-90A0-1253D78222F2}" type="slidenum">
              <a:rPr kumimoji="0" lang="en-US" sz="1100" b="0" i="0" u="none" strike="noStrike" kern="1200" cap="none" spc="0" normalizeH="0" baseline="0" noProof="0" smtClean="0">
                <a:ln>
                  <a:noFill/>
                </a:ln>
                <a:solidFill>
                  <a:prstClr val="black"/>
                </a:solidFill>
                <a:effectLst/>
                <a:uLnTx/>
                <a:uFillTx/>
                <a:latin typeface="Source Sans Pro" panose="020B0503030403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dirty="0">
              <a:ln>
                <a:noFill/>
              </a:ln>
              <a:solidFill>
                <a:prstClr val="black"/>
              </a:solidFill>
              <a:effectLst/>
              <a:uLnTx/>
              <a:uFillTx/>
              <a:latin typeface="Source Sans Pro" panose="020B0503030403020204"/>
              <a:ea typeface="+mn-ea"/>
              <a:cs typeface="+mn-cs"/>
            </a:endParaRPr>
          </a:p>
        </p:txBody>
      </p:sp>
    </p:spTree>
    <p:extLst>
      <p:ext uri="{BB962C8B-B14F-4D97-AF65-F5344CB8AC3E}">
        <p14:creationId xmlns:p14="http://schemas.microsoft.com/office/powerpoint/2010/main" val="3113775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endParaRPr lang="en-US" dirty="0">
              <a:ea typeface="Source Sans Pro"/>
            </a:endParaRPr>
          </a:p>
        </p:txBody>
      </p:sp>
      <p:sp>
        <p:nvSpPr>
          <p:cNvPr id="4" name="Slide Number Placeholder 3"/>
          <p:cNvSpPr>
            <a:spLocks noGrp="1"/>
          </p:cNvSpPr>
          <p:nvPr>
            <p:ph type="sldNum" sz="quarter" idx="10"/>
          </p:nvPr>
        </p:nvSpPr>
        <p:spPr/>
        <p:txBody>
          <a:bodyPr/>
          <a:lstStyle/>
          <a:p>
            <a:fld id="{452140A9-11FD-AB46-B99D-C1331D8D84D1}" type="slidenum">
              <a:rPr lang="en-US" smtClean="0"/>
              <a:t>2</a:t>
            </a:fld>
            <a:endParaRPr lang="en-US" dirty="0"/>
          </a:p>
        </p:txBody>
      </p:sp>
    </p:spTree>
    <p:extLst>
      <p:ext uri="{BB962C8B-B14F-4D97-AF65-F5344CB8AC3E}">
        <p14:creationId xmlns:p14="http://schemas.microsoft.com/office/powerpoint/2010/main" val="4227399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2140A9-11FD-AB46-B99D-C1331D8D84D1}" type="slidenum">
              <a:rPr lang="en-US" smtClean="0"/>
              <a:pPr/>
              <a:t>21</a:t>
            </a:fld>
            <a:endParaRPr lang="en-US" dirty="0"/>
          </a:p>
        </p:txBody>
      </p:sp>
    </p:spTree>
    <p:extLst>
      <p:ext uri="{BB962C8B-B14F-4D97-AF65-F5344CB8AC3E}">
        <p14:creationId xmlns:p14="http://schemas.microsoft.com/office/powerpoint/2010/main" val="14830233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8000"/>
              </a:lnSpc>
              <a:spcBef>
                <a:spcPts val="0"/>
              </a:spcBef>
              <a:spcAft>
                <a:spcPts val="0"/>
              </a:spcAft>
              <a:buClrTx/>
              <a:buSzTx/>
              <a:buFont typeface="Wingdings" panose="05000000000000000000" pitchFamily="2" charset="2"/>
              <a:buChar char="Ø"/>
              <a:tabLst/>
              <a:defRPr/>
            </a:pPr>
            <a:r>
              <a:rPr lang="en-US" sz="1100"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In order to ensure all necessary documents are uploaded to the portal, carefully review the documentation checklists on beta.certify.sba.gov prior to applying and collect the necessary documents in advance. </a:t>
            </a:r>
          </a:p>
          <a:p>
            <a:pPr marL="171450" marR="0" lvl="0" indent="-171450" algn="l" defTabSz="914400" rtl="0" eaLnBrk="1" fontAlgn="auto" latinLnBrk="0" hangingPunct="1">
              <a:lnSpc>
                <a:spcPct val="108000"/>
              </a:lnSpc>
              <a:spcBef>
                <a:spcPts val="0"/>
              </a:spcBef>
              <a:spcAft>
                <a:spcPts val="0"/>
              </a:spcAft>
              <a:buClrTx/>
              <a:buSzTx/>
              <a:buFont typeface="Wingdings" panose="05000000000000000000" pitchFamily="2" charset="2"/>
              <a:buChar char="Ø"/>
              <a:tabLst/>
              <a:defRPr/>
            </a:pPr>
            <a:r>
              <a:rPr lang="en-US" sz="1100"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These steps detail the typical process for a complete and sufficient application package. If there are issues with an application package the timeline may take longer due to requests for additional information in order to fully process the application.</a:t>
            </a:r>
          </a:p>
          <a:p>
            <a:pPr marL="0" indent="0">
              <a:buNone/>
            </a:pPr>
            <a:endParaRPr lang="en-US" dirty="0"/>
          </a:p>
        </p:txBody>
      </p:sp>
      <p:sp>
        <p:nvSpPr>
          <p:cNvPr id="4" name="Slide Number Placeholder 3"/>
          <p:cNvSpPr>
            <a:spLocks noGrp="1"/>
          </p:cNvSpPr>
          <p:nvPr>
            <p:ph type="sldNum" sz="quarter" idx="5"/>
          </p:nvPr>
        </p:nvSpPr>
        <p:spPr/>
        <p:txBody>
          <a:bodyPr/>
          <a:lstStyle/>
          <a:p>
            <a:fld id="{452140A9-11FD-AB46-B99D-C1331D8D84D1}" type="slidenum">
              <a:rPr lang="en-US" smtClean="0"/>
              <a:pPr/>
              <a:t>23</a:t>
            </a:fld>
            <a:endParaRPr lang="en-US" dirty="0"/>
          </a:p>
        </p:txBody>
      </p:sp>
    </p:spTree>
    <p:extLst>
      <p:ext uri="{BB962C8B-B14F-4D97-AF65-F5344CB8AC3E}">
        <p14:creationId xmlns:p14="http://schemas.microsoft.com/office/powerpoint/2010/main" val="2674848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8000"/>
              </a:lnSpc>
              <a:spcBef>
                <a:spcPts val="0"/>
              </a:spcBef>
              <a:spcAft>
                <a:spcPts val="0"/>
              </a:spcAft>
              <a:buClrTx/>
              <a:buSzTx/>
              <a:buFont typeface="Wingdings" panose="05000000000000000000" pitchFamily="2" charset="2"/>
              <a:buChar char="Ø"/>
              <a:tabLst/>
              <a:defRPr/>
            </a:pPr>
            <a:r>
              <a:rPr lang="en-US" sz="1100" dirty="0"/>
              <a:t>Applicant user guide: </a:t>
            </a:r>
            <a:r>
              <a:rPr lang="en-US" sz="1100" dirty="0">
                <a:hlinkClick r:id="rId3"/>
              </a:rPr>
              <a:t>https://beta.certify.sba.gov/knowledgebase/portal-article/KAB-01014/en-US</a:t>
            </a:r>
            <a:endParaRPr lang="en-US" sz="1100" dirty="0"/>
          </a:p>
          <a:p>
            <a:endParaRPr lang="en-US" dirty="0"/>
          </a:p>
        </p:txBody>
      </p:sp>
      <p:sp>
        <p:nvSpPr>
          <p:cNvPr id="4" name="Slide Number Placeholder 3"/>
          <p:cNvSpPr>
            <a:spLocks noGrp="1"/>
          </p:cNvSpPr>
          <p:nvPr>
            <p:ph type="sldNum" sz="quarter" idx="5"/>
          </p:nvPr>
        </p:nvSpPr>
        <p:spPr/>
        <p:txBody>
          <a:bodyPr/>
          <a:lstStyle/>
          <a:p>
            <a:fld id="{452140A9-11FD-AB46-B99D-C1331D8D84D1}" type="slidenum">
              <a:rPr lang="en-US" smtClean="0"/>
              <a:pPr/>
              <a:t>24</a:t>
            </a:fld>
            <a:endParaRPr lang="en-US" dirty="0"/>
          </a:p>
        </p:txBody>
      </p:sp>
    </p:spTree>
    <p:extLst>
      <p:ext uri="{BB962C8B-B14F-4D97-AF65-F5344CB8AC3E}">
        <p14:creationId xmlns:p14="http://schemas.microsoft.com/office/powerpoint/2010/main" val="3798777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8000"/>
              </a:lnSpc>
              <a:spcBef>
                <a:spcPts val="0"/>
              </a:spcBef>
              <a:spcAft>
                <a:spcPts val="0"/>
              </a:spcAft>
              <a:buClrTx/>
              <a:buSzTx/>
              <a:buFont typeface="Wingdings" panose="05000000000000000000" pitchFamily="2" charset="2"/>
              <a:buChar char="Ø"/>
              <a:tabLst/>
              <a:defRPr/>
            </a:pPr>
            <a:r>
              <a:rPr lang="en-US" sz="1100" dirty="0"/>
              <a:t>Applicant user guide: </a:t>
            </a:r>
            <a:r>
              <a:rPr lang="en-US" sz="1100" dirty="0">
                <a:hlinkClick r:id="rId3"/>
              </a:rPr>
              <a:t>https://beta.certify.sba.gov/knowledgebase/portal-article/KAB-01014/en-US</a:t>
            </a:r>
            <a:endParaRPr lang="en-US" sz="1100" dirty="0"/>
          </a:p>
          <a:p>
            <a:endParaRPr lang="en-US" dirty="0"/>
          </a:p>
        </p:txBody>
      </p:sp>
      <p:sp>
        <p:nvSpPr>
          <p:cNvPr id="4" name="Slide Number Placeholder 3"/>
          <p:cNvSpPr>
            <a:spLocks noGrp="1"/>
          </p:cNvSpPr>
          <p:nvPr>
            <p:ph type="sldNum" sz="quarter" idx="5"/>
          </p:nvPr>
        </p:nvSpPr>
        <p:spPr/>
        <p:txBody>
          <a:bodyPr/>
          <a:lstStyle/>
          <a:p>
            <a:fld id="{452140A9-11FD-AB46-B99D-C1331D8D84D1}" type="slidenum">
              <a:rPr lang="en-US" smtClean="0"/>
              <a:pPr/>
              <a:t>25</a:t>
            </a:fld>
            <a:endParaRPr lang="en-US" dirty="0"/>
          </a:p>
        </p:txBody>
      </p:sp>
    </p:spTree>
    <p:extLst>
      <p:ext uri="{BB962C8B-B14F-4D97-AF65-F5344CB8AC3E}">
        <p14:creationId xmlns:p14="http://schemas.microsoft.com/office/powerpoint/2010/main" val="37989632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8000"/>
              </a:lnSpc>
              <a:spcBef>
                <a:spcPts val="0"/>
              </a:spcBef>
              <a:spcAft>
                <a:spcPts val="0"/>
              </a:spcAft>
              <a:buClrTx/>
              <a:buSzTx/>
              <a:buFont typeface="Wingdings" panose="05000000000000000000" pitchFamily="2" charset="2"/>
              <a:buChar char="Ø"/>
              <a:tabLst/>
              <a:defRPr/>
            </a:pPr>
            <a:r>
              <a:rPr lang="en-US" sz="1100" dirty="0"/>
              <a:t>Applicant user guide: </a:t>
            </a:r>
            <a:r>
              <a:rPr lang="en-US" sz="1100" dirty="0">
                <a:hlinkClick r:id="rId3"/>
              </a:rPr>
              <a:t>https://beta.certify.sba.gov/knowledgebase/portal-article/KAB-01014/en-US</a:t>
            </a:r>
            <a:endParaRPr lang="en-US" sz="1100" dirty="0"/>
          </a:p>
          <a:p>
            <a:endParaRPr lang="en-US" dirty="0"/>
          </a:p>
        </p:txBody>
      </p:sp>
      <p:sp>
        <p:nvSpPr>
          <p:cNvPr id="4" name="Slide Number Placeholder 3"/>
          <p:cNvSpPr>
            <a:spLocks noGrp="1"/>
          </p:cNvSpPr>
          <p:nvPr>
            <p:ph type="sldNum" sz="quarter" idx="5"/>
          </p:nvPr>
        </p:nvSpPr>
        <p:spPr/>
        <p:txBody>
          <a:bodyPr/>
          <a:lstStyle/>
          <a:p>
            <a:fld id="{452140A9-11FD-AB46-B99D-C1331D8D84D1}" type="slidenum">
              <a:rPr lang="en-US" smtClean="0"/>
              <a:pPr/>
              <a:t>26</a:t>
            </a:fld>
            <a:endParaRPr lang="en-US" dirty="0"/>
          </a:p>
        </p:txBody>
      </p:sp>
    </p:spTree>
    <p:extLst>
      <p:ext uri="{BB962C8B-B14F-4D97-AF65-F5344CB8AC3E}">
        <p14:creationId xmlns:p14="http://schemas.microsoft.com/office/powerpoint/2010/main" val="34632525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endParaRPr lang="en-US" dirty="0">
              <a:ea typeface="Source Sans Pro"/>
            </a:endParaRPr>
          </a:p>
        </p:txBody>
      </p:sp>
      <p:sp>
        <p:nvSpPr>
          <p:cNvPr id="4" name="Slide Number Placeholder 3"/>
          <p:cNvSpPr>
            <a:spLocks noGrp="1"/>
          </p:cNvSpPr>
          <p:nvPr>
            <p:ph type="sldNum" sz="quarter" idx="10"/>
          </p:nvPr>
        </p:nvSpPr>
        <p:spPr/>
        <p:txBody>
          <a:bodyPr/>
          <a:lstStyle/>
          <a:p>
            <a:fld id="{452140A9-11FD-AB46-B99D-C1331D8D84D1}" type="slidenum">
              <a:rPr lang="en-US" smtClean="0"/>
              <a:t>27</a:t>
            </a:fld>
            <a:endParaRPr lang="en-US" dirty="0"/>
          </a:p>
        </p:txBody>
      </p:sp>
    </p:spTree>
    <p:extLst>
      <p:ext uri="{BB962C8B-B14F-4D97-AF65-F5344CB8AC3E}">
        <p14:creationId xmlns:p14="http://schemas.microsoft.com/office/powerpoint/2010/main" val="333039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r>
              <a:rPr lang="en-US" b="1" dirty="0">
                <a:solidFill>
                  <a:srgbClr val="C00000"/>
                </a:solidFill>
              </a:rPr>
              <a:t>Presenter tip: Provide any relevant information on how set-aside contracts work within the WOSB certification.</a:t>
            </a:r>
            <a:endParaRPr lang="en-US" dirty="0">
              <a:solidFill>
                <a:srgbClr val="C00000"/>
              </a:solidFill>
            </a:endParaRPr>
          </a:p>
        </p:txBody>
      </p:sp>
      <p:sp>
        <p:nvSpPr>
          <p:cNvPr id="4" name="Slide Number Placeholder 3"/>
          <p:cNvSpPr>
            <a:spLocks noGrp="1"/>
          </p:cNvSpPr>
          <p:nvPr>
            <p:ph type="sldNum" sz="quarter" idx="10"/>
          </p:nvPr>
        </p:nvSpPr>
        <p:spPr/>
        <p:txBody>
          <a:bodyPr/>
          <a:lstStyle/>
          <a:p>
            <a:fld id="{452140A9-11FD-AB46-B99D-C1331D8D84D1}" type="slidenum">
              <a:rPr lang="en-US" smtClean="0"/>
              <a:t>28</a:t>
            </a:fld>
            <a:endParaRPr lang="en-US" dirty="0"/>
          </a:p>
        </p:txBody>
      </p:sp>
    </p:spTree>
    <p:extLst>
      <p:ext uri="{BB962C8B-B14F-4D97-AF65-F5344CB8AC3E}">
        <p14:creationId xmlns:p14="http://schemas.microsoft.com/office/powerpoint/2010/main" val="3373213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pPr lvl="0" eaLnBrk="0" hangingPunct="0"/>
            <a:r>
              <a:rPr lang="en-US" dirty="0"/>
              <a:t>To make a sole-source award to a WOSB or EDWOSB, the following conditions must be met: </a:t>
            </a:r>
            <a:endParaRPr lang="en-US" sz="1200" dirty="0"/>
          </a:p>
          <a:p>
            <a:pPr lvl="1" eaLnBrk="0" hangingPunct="0"/>
            <a:r>
              <a:rPr lang="en-US" dirty="0"/>
              <a:t>Is the contract in a WOSB/EDWOSB-eligible NAICS code?</a:t>
            </a:r>
            <a:endParaRPr lang="en-US" sz="1100" dirty="0"/>
          </a:p>
          <a:p>
            <a:pPr marL="628650" marR="0" lvl="1" indent="-171450" algn="l" defTabSz="914400" rtl="0" eaLnBrk="0" fontAlgn="auto" latinLnBrk="0" hangingPunct="0">
              <a:lnSpc>
                <a:spcPct val="108000"/>
              </a:lnSpc>
              <a:spcBef>
                <a:spcPts val="0"/>
              </a:spcBef>
              <a:spcAft>
                <a:spcPts val="0"/>
              </a:spcAft>
              <a:buClrTx/>
              <a:buSzTx/>
              <a:buFont typeface="Courier New" panose="02070309020205020404" pitchFamily="49" charset="0"/>
              <a:buChar char="o"/>
              <a:tabLst/>
              <a:defRPr/>
            </a:pPr>
            <a:r>
              <a:rPr lang="en-US" dirty="0"/>
              <a:t>Can the contract be awarded to the WOSB/EDWOSB at a fair and reasonable price?</a:t>
            </a:r>
            <a:endParaRPr lang="en-US" sz="1100" dirty="0"/>
          </a:p>
          <a:p>
            <a:pPr lvl="1" eaLnBrk="0" hangingPunct="0"/>
            <a:r>
              <a:rPr lang="en-US" dirty="0"/>
              <a:t>Is the contract (including options) valued at $6.5 million or less for manufacturing contracts or $4 million or less for all other contracts?</a:t>
            </a:r>
            <a:endParaRPr lang="en-US" sz="1100" dirty="0"/>
          </a:p>
          <a:p>
            <a:pPr lvl="1" eaLnBrk="0" hangingPunct="0"/>
            <a:r>
              <a:rPr lang="en-US" dirty="0"/>
              <a:t>In the determination of the contracting officer (CO), is there a reasonable expectation that there is only 1 WOSB/EDWOSB that can perform?</a:t>
            </a:r>
            <a:endParaRPr lang="en-US" sz="1100" dirty="0"/>
          </a:p>
          <a:p>
            <a:pPr marL="171450" marR="0" lvl="0" indent="-171450" algn="l" defTabSz="914400" rtl="0" eaLnBrk="1" fontAlgn="auto" latinLnBrk="0" hangingPunct="1">
              <a:lnSpc>
                <a:spcPct val="100000"/>
              </a:lnSpc>
              <a:spcBef>
                <a:spcPts val="0"/>
              </a:spcBef>
              <a:spcAft>
                <a:spcPts val="0"/>
              </a:spcAft>
              <a:buClrTx/>
              <a:buSzTx/>
              <a:tabLst/>
              <a:defRPr/>
            </a:pPr>
            <a:r>
              <a:rPr lang="en-US" sz="1100" b="1" dirty="0">
                <a:solidFill>
                  <a:schemeClr val="bg1"/>
                </a:solidFill>
                <a:latin typeface="Source Sans Pro" panose="020B0503030403020204" pitchFamily="34" charset="0"/>
                <a:ea typeface="Source Sans Pro" panose="020B0503030403020204" pitchFamily="34" charset="0"/>
              </a:rPr>
              <a:t>The WOSB Federal Contracting Program is a business development program without authority to make a direct award. Agencies are required to prepare and approve justification and approval.</a:t>
            </a:r>
          </a:p>
        </p:txBody>
      </p:sp>
      <p:sp>
        <p:nvSpPr>
          <p:cNvPr id="4" name="Slide Number Placeholder 3"/>
          <p:cNvSpPr>
            <a:spLocks noGrp="1"/>
          </p:cNvSpPr>
          <p:nvPr>
            <p:ph type="sldNum" sz="quarter" idx="10"/>
          </p:nvPr>
        </p:nvSpPr>
        <p:spPr/>
        <p:txBody>
          <a:bodyPr/>
          <a:lstStyle/>
          <a:p>
            <a:fld id="{D7647907-A209-4EFE-90A0-1253D78222F2}" type="slidenum">
              <a:rPr lang="en-US" smtClean="0"/>
              <a:t>29</a:t>
            </a:fld>
            <a:endParaRPr lang="en-US" dirty="0"/>
          </a:p>
        </p:txBody>
      </p:sp>
    </p:spTree>
    <p:extLst>
      <p:ext uri="{BB962C8B-B14F-4D97-AF65-F5344CB8AC3E}">
        <p14:creationId xmlns:p14="http://schemas.microsoft.com/office/powerpoint/2010/main" val="14044335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pPr lvl="0" eaLnBrk="0" hangingPunct="0"/>
            <a:r>
              <a:rPr lang="en-US" b="1" dirty="0">
                <a:solidFill>
                  <a:srgbClr val="C00000"/>
                </a:solidFill>
              </a:rPr>
              <a:t>Presenter tip: Discuss the requirements for the business to have a marketing plan and/or strategy to proactively self-market their programs or services in order to succeed in the WOSB Federal Contracting Program.</a:t>
            </a:r>
            <a:endParaRPr lang="en-US" dirty="0">
              <a:solidFill>
                <a:srgbClr val="C00000"/>
              </a:solidFill>
            </a:endParaRPr>
          </a:p>
          <a:p>
            <a:pPr lvl="0" eaLnBrk="0" hangingPunct="0"/>
            <a:r>
              <a:rPr lang="en-US" dirty="0"/>
              <a:t>Determine which federal agencies buy your product or service and get to know them.</a:t>
            </a:r>
          </a:p>
          <a:p>
            <a:pPr marL="171450" marR="0" lvl="0" indent="-171450" algn="l" defTabSz="914400" rtl="0" eaLnBrk="0" fontAlgn="auto" latinLnBrk="0" hangingPunct="0">
              <a:lnSpc>
                <a:spcPct val="108000"/>
              </a:lnSpc>
              <a:spcBef>
                <a:spcPts val="0"/>
              </a:spcBef>
              <a:spcAft>
                <a:spcPts val="0"/>
              </a:spcAft>
              <a:buClrTx/>
              <a:buSzTx/>
              <a:buFont typeface="Wingdings" panose="05000000000000000000" pitchFamily="2" charset="2"/>
              <a:buChar char="Ø"/>
              <a:tabLst/>
              <a:defRPr/>
            </a:pPr>
            <a:r>
              <a:rPr lang="en-US" dirty="0"/>
              <a:t>Identify the contracting procedures of those agencies and the personnel who make buying decisions. Find out if your target agencies require you to register in their database in order to do business with them.</a:t>
            </a:r>
          </a:p>
          <a:p>
            <a:pPr lvl="0" eaLnBrk="0" hangingPunct="0"/>
            <a:r>
              <a:rPr lang="en-US" dirty="0"/>
              <a:t>Focus on opportunities in your niche and prioritize.</a:t>
            </a:r>
          </a:p>
          <a:p>
            <a:pPr lvl="0" eaLnBrk="0" hangingPunct="0"/>
            <a:r>
              <a:rPr lang="en-US" dirty="0"/>
              <a:t>Make contacts. Attend small business events and network your business to gain exposure to key agencies.</a:t>
            </a:r>
          </a:p>
          <a:p>
            <a:pPr lvl="0" eaLnBrk="0" hangingPunct="0"/>
            <a:r>
              <a:rPr lang="en-US" b="1" dirty="0"/>
              <a:t>Remember, registering your business is not enough to obtain a federal contract. Ultimately, you are responsible for your own success and you will need to market your business to attract attention from federal agencies.</a:t>
            </a:r>
          </a:p>
        </p:txBody>
      </p:sp>
      <p:sp>
        <p:nvSpPr>
          <p:cNvPr id="4" name="Slide Number Placeholder 3"/>
          <p:cNvSpPr>
            <a:spLocks noGrp="1"/>
          </p:cNvSpPr>
          <p:nvPr>
            <p:ph type="sldNum" sz="quarter" idx="10"/>
          </p:nvPr>
        </p:nvSpPr>
        <p:spPr/>
        <p:txBody>
          <a:bodyPr/>
          <a:lstStyle/>
          <a:p>
            <a:fld id="{452140A9-11FD-AB46-B99D-C1331D8D84D1}" type="slidenum">
              <a:rPr lang="en-US" smtClean="0"/>
              <a:t>30</a:t>
            </a:fld>
            <a:endParaRPr lang="en-US" dirty="0"/>
          </a:p>
        </p:txBody>
      </p:sp>
    </p:spTree>
    <p:extLst>
      <p:ext uri="{BB962C8B-B14F-4D97-AF65-F5344CB8AC3E}">
        <p14:creationId xmlns:p14="http://schemas.microsoft.com/office/powerpoint/2010/main" val="28022150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9113" y="1144588"/>
            <a:ext cx="3430587" cy="2571750"/>
          </a:xfrm>
        </p:spPr>
      </p:sp>
      <p:sp>
        <p:nvSpPr>
          <p:cNvPr id="3" name="Notes Placeholder 2"/>
          <p:cNvSpPr>
            <a:spLocks noGrp="1"/>
          </p:cNvSpPr>
          <p:nvPr>
            <p:ph type="body" idx="1"/>
          </p:nvPr>
        </p:nvSpPr>
        <p:spPr/>
        <p:txBody>
          <a:bodyPr>
            <a:normAutofit/>
          </a:bodyPr>
          <a:lstStyle/>
          <a:p>
            <a:pPr marL="171450" marR="0" lvl="0" indent="-171450" algn="l" defTabSz="914400" rtl="0" eaLnBrk="0" fontAlgn="auto" latinLnBrk="0" hangingPunct="0">
              <a:lnSpc>
                <a:spcPct val="108000"/>
              </a:lnSpc>
              <a:spcBef>
                <a:spcPts val="0"/>
              </a:spcBef>
              <a:spcAft>
                <a:spcPts val="0"/>
              </a:spcAft>
              <a:buClrTx/>
              <a:buSzTx/>
              <a:buFont typeface="Wingdings" panose="05000000000000000000" pitchFamily="2" charset="2"/>
              <a:buChar char="Ø"/>
              <a:tabLst/>
              <a:defRPr/>
            </a:pPr>
            <a:r>
              <a:rPr lang="en-US" dirty="0"/>
              <a:t>There are 444 NAICS codes eligible for set-aside or sole-source awards under WOSB(364)/EDWOSB(80). To check which NAICS codes are authorized under the WOSB Federal Contracting Program, visit sba.gov/wosbready. </a:t>
            </a:r>
          </a:p>
          <a:p>
            <a:pPr lvl="0" eaLnBrk="0" hangingPunct="0"/>
            <a:r>
              <a:rPr lang="en-US" dirty="0"/>
              <a:t>A WOSB or an EDWOSB may establish a joint venture with another small business to pursue a WOSB Federal Contracting Program contract. SBA does not approve WOSB or EDWOSB joint venture agreements but will process protests challenging the eligibility of joint ventures as a WOSB or an EDWOSB.</a:t>
            </a:r>
          </a:p>
          <a:p>
            <a:pPr lvl="0" eaLnBrk="0" hangingPunct="0"/>
            <a:r>
              <a:rPr lang="en-US" dirty="0"/>
              <a:t>You are eligible for the 7(j) management and technical assistance program.</a:t>
            </a:r>
          </a:p>
          <a:p>
            <a:pPr lvl="0" eaLnBrk="0" hangingPunct="0"/>
            <a:r>
              <a:rPr lang="en-US" dirty="0"/>
              <a:t>Perform market research to identify federal agencies that purchase your products and services.</a:t>
            </a:r>
          </a:p>
          <a:p>
            <a:pPr lvl="0" eaLnBrk="0" hangingPunct="0"/>
            <a:r>
              <a:rPr lang="en-US" dirty="0"/>
              <a:t>Review agency procurement forecasts and expiring procurements.</a:t>
            </a:r>
          </a:p>
          <a:p>
            <a:pPr lvl="0" eaLnBrk="0" hangingPunct="0"/>
            <a:r>
              <a:rPr lang="en-US" dirty="0"/>
              <a:t>Market your firm’s capabilities to agencies.</a:t>
            </a:r>
          </a:p>
          <a:p>
            <a:pPr lvl="0" eaLnBrk="0" hangingPunct="0"/>
            <a:r>
              <a:rPr lang="en-US" dirty="0"/>
              <a:t>Consider the Mentor-Protégé Program and joint ventures to allow your firm to pursue larger contract opportunities.</a:t>
            </a:r>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925322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68500" y="573088"/>
            <a:ext cx="2919413" cy="2190750"/>
          </a:xfrm>
        </p:spPr>
      </p:sp>
      <p:sp>
        <p:nvSpPr>
          <p:cNvPr id="3" name="Notes Placeholder 2"/>
          <p:cNvSpPr>
            <a:spLocks noGrp="1"/>
          </p:cNvSpPr>
          <p:nvPr>
            <p:ph type="body" idx="1"/>
          </p:nvPr>
        </p:nvSpPr>
        <p:spPr/>
        <p:txBody>
          <a:bodyPr/>
          <a:lstStyle/>
          <a:p>
            <a:pPr marL="0" marR="0" lvl="0" indent="0" algn="l" defTabSz="914400" rtl="0" eaLnBrk="0" fontAlgn="auto" latinLnBrk="0" hangingPunct="0">
              <a:lnSpc>
                <a:spcPct val="108000"/>
              </a:lnSpc>
              <a:spcBef>
                <a:spcPts val="290"/>
              </a:spcBef>
              <a:spcAft>
                <a:spcPts val="0"/>
              </a:spcAft>
              <a:buClr>
                <a:srgbClr val="595959"/>
              </a:buClr>
              <a:buSzPts val="1050"/>
              <a:buFont typeface="Wingdings" panose="05000000000000000000" pitchFamily="2" charset="2"/>
              <a:buNone/>
              <a:tabLst>
                <a:tab pos="1181100" algn="l"/>
              </a:tabLst>
              <a:defRPr/>
            </a:pPr>
            <a:r>
              <a:rPr lang="en-US" dirty="0"/>
              <a:t>The federal government has specified annual prime contracting goals for designated small businesses. </a:t>
            </a:r>
          </a:p>
          <a:p>
            <a:pPr marL="0" marR="0" lvl="0" indent="0" algn="l" defTabSz="914400" rtl="0" eaLnBrk="0" fontAlgn="auto" latinLnBrk="0" hangingPunct="0">
              <a:lnSpc>
                <a:spcPct val="108000"/>
              </a:lnSpc>
              <a:spcBef>
                <a:spcPts val="290"/>
              </a:spcBef>
              <a:spcAft>
                <a:spcPts val="0"/>
              </a:spcAft>
              <a:buClr>
                <a:srgbClr val="595959"/>
              </a:buClr>
              <a:buSzPts val="1050"/>
              <a:buFont typeface="Wingdings" panose="05000000000000000000" pitchFamily="2" charset="2"/>
              <a:buNone/>
              <a:tabLst>
                <a:tab pos="1181100" algn="l"/>
              </a:tabLst>
              <a:defRPr/>
            </a:pPr>
            <a:endParaRPr lang="en-US" b="1" dirty="0">
              <a:latin typeface="Source Sans Pro" panose="020B0503030403020204"/>
              <a:ea typeface="Times New Roman" panose="02020603050405020304" pitchFamily="18" charset="0"/>
              <a:cs typeface="Symbol" panose="05050102010706020507" pitchFamily="18" charset="2"/>
            </a:endParaRPr>
          </a:p>
          <a:p>
            <a:pPr marL="342900" marR="0" lvl="0" indent="-342900" eaLnBrk="0" hangingPunct="0">
              <a:spcBef>
                <a:spcPts val="290"/>
              </a:spcBef>
              <a:spcAft>
                <a:spcPts val="0"/>
              </a:spcAft>
              <a:buClr>
                <a:srgbClr val="595959"/>
              </a:buClr>
              <a:buSzPts val="1050"/>
              <a:buFont typeface="Wingdings" panose="05000000000000000000" pitchFamily="2" charset="2"/>
              <a:buChar char="Ø"/>
              <a:tabLst>
                <a:tab pos="1181100" algn="l"/>
              </a:tabLst>
            </a:pPr>
            <a:r>
              <a:rPr lang="en-US" b="1" dirty="0">
                <a:latin typeface="Source Sans Pro" panose="020B0503030403020204"/>
                <a:ea typeface="Times New Roman" panose="02020603050405020304" pitchFamily="18" charset="0"/>
                <a:cs typeface="Symbol" panose="05050102010706020507" pitchFamily="18" charset="2"/>
              </a:rPr>
              <a:t>Targeted Set-asides and Acquisition Goals</a:t>
            </a:r>
            <a:endParaRPr lang="en-US" dirty="0">
              <a:latin typeface="Source Sans Pro" panose="020B0503030403020204"/>
              <a:ea typeface="Times New Roman" panose="02020603050405020304" pitchFamily="18" charset="0"/>
              <a:cs typeface="Symbol" panose="05050102010706020507" pitchFamily="18" charset="2"/>
            </a:endParaRPr>
          </a:p>
          <a:p>
            <a:pPr marL="742950" marR="0" lvl="1" indent="-285750" eaLnBrk="0" hangingPunct="0">
              <a:spcBef>
                <a:spcPts val="290"/>
              </a:spcBef>
              <a:spcAft>
                <a:spcPts val="0"/>
              </a:spcAft>
              <a:buSzPts val="1300"/>
              <a:buFont typeface="Courier New" panose="02070309020205020404" pitchFamily="49" charset="0"/>
              <a:buChar char="o"/>
              <a:tabLst>
                <a:tab pos="1181100" algn="l"/>
              </a:tabLst>
            </a:pPr>
            <a:r>
              <a:rPr lang="en-US" dirty="0">
                <a:latin typeface="Source Sans Pro" panose="020B0503030403020204"/>
                <a:ea typeface="Times New Roman" panose="02020603050405020304" pitchFamily="18" charset="0"/>
                <a:cs typeface="Source Sans Pro" panose="020B0503030403020204"/>
              </a:rPr>
              <a:t>Women-owned small businesses–(5%)</a:t>
            </a:r>
          </a:p>
          <a:p>
            <a:pPr marL="742950" marR="0" lvl="1" indent="-285750" eaLnBrk="0" hangingPunct="0">
              <a:spcBef>
                <a:spcPts val="290"/>
              </a:spcBef>
              <a:spcAft>
                <a:spcPts val="0"/>
              </a:spcAft>
              <a:buSzPts val="1300"/>
              <a:buFont typeface="Courier New" panose="02070309020205020404" pitchFamily="49" charset="0"/>
              <a:buChar char="o"/>
              <a:tabLst>
                <a:tab pos="1181100" algn="l"/>
              </a:tabLst>
            </a:pPr>
            <a:r>
              <a:rPr lang="en-US" dirty="0">
                <a:latin typeface="Source Sans Pro" panose="020B0503030403020204"/>
                <a:ea typeface="Times New Roman" panose="02020603050405020304" pitchFamily="18" charset="0"/>
                <a:cs typeface="Source Sans Pro" panose="020B0503030403020204"/>
              </a:rPr>
              <a:t>Small disadvantaged businesses </a:t>
            </a:r>
            <a:r>
              <a:rPr lang="en-US" sz="1100" b="0" dirty="0">
                <a:latin typeface="Source Sans Pro" panose="020B0503030403020204"/>
              </a:rPr>
              <a:t>including 8(a) certified–</a:t>
            </a:r>
            <a:r>
              <a:rPr lang="en-US" dirty="0">
                <a:latin typeface="Source Sans Pro" panose="020B0503030403020204"/>
                <a:ea typeface="Times New Roman" panose="02020603050405020304" pitchFamily="18" charset="0"/>
                <a:cs typeface="Source Sans Pro" panose="020B0503030403020204"/>
              </a:rPr>
              <a:t>(5%)</a:t>
            </a:r>
          </a:p>
          <a:p>
            <a:pPr marL="742950" marR="0" lvl="1" indent="-285750" eaLnBrk="0" hangingPunct="0">
              <a:spcBef>
                <a:spcPts val="290"/>
              </a:spcBef>
              <a:spcAft>
                <a:spcPts val="0"/>
              </a:spcAft>
              <a:buSzPts val="1300"/>
              <a:buFont typeface="Courier New" panose="02070309020205020404" pitchFamily="49" charset="0"/>
              <a:buChar char="o"/>
              <a:tabLst>
                <a:tab pos="1181100" algn="l"/>
              </a:tabLst>
            </a:pPr>
            <a:r>
              <a:rPr lang="en-US" dirty="0">
                <a:latin typeface="Source Sans Pro" panose="020B0503030403020204"/>
                <a:ea typeface="Times New Roman" panose="02020603050405020304" pitchFamily="18" charset="0"/>
                <a:cs typeface="Source Sans Pro" panose="020B0503030403020204"/>
              </a:rPr>
              <a:t>HUBZones (historically underutilized business zones)–(3%) </a:t>
            </a:r>
          </a:p>
          <a:p>
            <a:pPr marL="742950" marR="0" lvl="1" indent="-285750" eaLnBrk="0" hangingPunct="0">
              <a:spcBef>
                <a:spcPts val="290"/>
              </a:spcBef>
              <a:spcAft>
                <a:spcPts val="0"/>
              </a:spcAft>
              <a:buSzPts val="1300"/>
              <a:buFont typeface="Courier New" panose="02070309020205020404" pitchFamily="49" charset="0"/>
              <a:buChar char="o"/>
              <a:tabLst>
                <a:tab pos="1181100" algn="l"/>
              </a:tabLst>
            </a:pPr>
            <a:r>
              <a:rPr lang="en-US" dirty="0">
                <a:latin typeface="Source Sans Pro" panose="020B0503030403020204"/>
                <a:ea typeface="Times New Roman" panose="02020603050405020304" pitchFamily="18" charset="0"/>
                <a:cs typeface="Source Sans Pro" panose="020B0503030403020204"/>
              </a:rPr>
              <a:t>Service-disabled veteran-owned small businesses–(3%) </a:t>
            </a:r>
          </a:p>
          <a:p>
            <a:pPr marL="742950" marR="0" lvl="1" indent="-285750" eaLnBrk="0" hangingPunct="0">
              <a:spcBef>
                <a:spcPts val="290"/>
              </a:spcBef>
              <a:spcAft>
                <a:spcPts val="0"/>
              </a:spcAft>
              <a:buSzPts val="1300"/>
              <a:buFont typeface="Courier New" panose="02070309020205020404" pitchFamily="49" charset="0"/>
              <a:buChar char="o"/>
              <a:tabLst>
                <a:tab pos="1181100" algn="l"/>
              </a:tabLst>
            </a:pPr>
            <a:r>
              <a:rPr lang="en-US" dirty="0">
                <a:latin typeface="Source Sans Pro" panose="020B0503030403020204"/>
                <a:ea typeface="Times New Roman" panose="02020603050405020304" pitchFamily="18" charset="0"/>
                <a:cs typeface="Source Sans Pro" panose="020B0503030403020204"/>
              </a:rPr>
              <a:t>Overall small business goal of 23%</a:t>
            </a:r>
            <a:br>
              <a:rPr lang="en-US" dirty="0">
                <a:latin typeface="Source Sans Pro" panose="020B0503030403020204"/>
                <a:ea typeface="Times New Roman" panose="02020603050405020304" pitchFamily="18" charset="0"/>
                <a:cs typeface="Source Sans Pro" panose="020B0503030403020204"/>
              </a:rPr>
            </a:br>
            <a:endParaRPr lang="en-US" dirty="0">
              <a:latin typeface="Source Sans Pro" panose="020B0503030403020204"/>
              <a:ea typeface="Times New Roman" panose="02020603050405020304" pitchFamily="18" charset="0"/>
              <a:cs typeface="Source Sans Pro" panose="020B0503030403020204"/>
            </a:endParaRPr>
          </a:p>
          <a:p>
            <a:pPr marL="171450" marR="0" lvl="0" indent="-171450" eaLnBrk="0" hangingPunct="0">
              <a:spcBef>
                <a:spcPts val="290"/>
              </a:spcBef>
              <a:spcAft>
                <a:spcPts val="0"/>
              </a:spcAft>
              <a:buClr>
                <a:srgbClr val="595959"/>
              </a:buClr>
              <a:buSzPts val="1050"/>
              <a:buFont typeface="Wingdings" panose="05000000000000000000" pitchFamily="2" charset="2"/>
              <a:buChar char="Ø"/>
              <a:tabLst>
                <a:tab pos="1181100" algn="l"/>
              </a:tabLst>
            </a:pPr>
            <a:r>
              <a:rPr lang="en-US" dirty="0">
                <a:latin typeface="Source Sans Pro" panose="020B0503030403020204"/>
                <a:ea typeface="Times New Roman" panose="02020603050405020304" pitchFamily="18" charset="0"/>
                <a:cs typeface="Symbol" panose="05050102010706020507" pitchFamily="18" charset="2"/>
              </a:rPr>
              <a:t>Set-asides are reserved for small business between the Micro-purchase Threshold and the Simplified Acquisition Threshold.</a:t>
            </a:r>
          </a:p>
          <a:p>
            <a:pPr marL="171450" marR="0" lvl="0" indent="-171450" eaLnBrk="0" hangingPunct="0">
              <a:spcBef>
                <a:spcPts val="290"/>
              </a:spcBef>
              <a:spcAft>
                <a:spcPts val="0"/>
              </a:spcAft>
              <a:buClr>
                <a:srgbClr val="595959"/>
              </a:buClr>
              <a:buSzPts val="1050"/>
              <a:buFont typeface="Wingdings" panose="05000000000000000000" pitchFamily="2" charset="2"/>
              <a:buChar char="Ø"/>
              <a:tabLst>
                <a:tab pos="1181100" algn="l"/>
              </a:tabLst>
            </a:pPr>
            <a:endParaRPr lang="en-US" dirty="0">
              <a:latin typeface="Source Sans Pro" panose="020B0503030403020204"/>
              <a:ea typeface="Times New Roman" panose="02020603050405020304" pitchFamily="18" charset="0"/>
              <a:cs typeface="Symbol" panose="05050102010706020507" pitchFamily="18" charset="2"/>
            </a:endParaRPr>
          </a:p>
          <a:p>
            <a:pPr marL="171450" marR="0" lvl="0" indent="-171450" eaLnBrk="0" hangingPunct="0">
              <a:spcBef>
                <a:spcPts val="290"/>
              </a:spcBef>
              <a:spcAft>
                <a:spcPts val="0"/>
              </a:spcAft>
              <a:buClr>
                <a:srgbClr val="595959"/>
              </a:buClr>
              <a:buSzPts val="1050"/>
              <a:buFont typeface="Wingdings" panose="05000000000000000000" pitchFamily="2" charset="2"/>
              <a:buChar char="Ø"/>
              <a:tabLst>
                <a:tab pos="1181100" algn="l"/>
              </a:tabLst>
            </a:pPr>
            <a:r>
              <a:rPr lang="en-US" dirty="0">
                <a:latin typeface="Source Sans Pro" panose="020B0503030403020204"/>
                <a:ea typeface="Times New Roman" panose="02020603050405020304" pitchFamily="18" charset="0"/>
                <a:cs typeface="Symbol" panose="05050102010706020507" pitchFamily="18" charset="2"/>
              </a:rPr>
              <a:t>FY2019 highlights:</a:t>
            </a:r>
          </a:p>
          <a:p>
            <a:pPr marL="628650" marR="0" lvl="1" indent="-171450" eaLnBrk="0" hangingPunct="0">
              <a:spcBef>
                <a:spcPts val="290"/>
              </a:spcBef>
              <a:spcAft>
                <a:spcPts val="0"/>
              </a:spcAft>
              <a:buClr>
                <a:srgbClr val="595959"/>
              </a:buClr>
              <a:buSzPts val="1050"/>
              <a:buFont typeface="Wingdings" panose="05000000000000000000" pitchFamily="2" charset="2"/>
              <a:buChar char="Ø"/>
              <a:tabLst>
                <a:tab pos="1181100" algn="l"/>
              </a:tabLst>
            </a:pPr>
            <a:r>
              <a:rPr lang="en-US" dirty="0">
                <a:latin typeface="Source Sans Pro" panose="020B0503030403020204"/>
                <a:ea typeface="Times New Roman" panose="02020603050405020304" pitchFamily="18" charset="0"/>
                <a:cs typeface="Symbol" panose="05050102010706020507" pitchFamily="18" charset="2"/>
              </a:rPr>
              <a:t>Federal Government exceeded the small business contracting goal for the seventh consecutive year</a:t>
            </a:r>
          </a:p>
          <a:p>
            <a:pPr marL="628650" marR="0" lvl="1" indent="-171450" eaLnBrk="0" hangingPunct="0">
              <a:spcBef>
                <a:spcPts val="290"/>
              </a:spcBef>
              <a:spcAft>
                <a:spcPts val="0"/>
              </a:spcAft>
              <a:buClr>
                <a:srgbClr val="595959"/>
              </a:buClr>
              <a:buSzPts val="1050"/>
              <a:buFont typeface="Wingdings" panose="05000000000000000000" pitchFamily="2" charset="2"/>
              <a:buChar char="Ø"/>
              <a:tabLst>
                <a:tab pos="1181100" algn="l"/>
              </a:tabLst>
            </a:pPr>
            <a:r>
              <a:rPr lang="en-US" dirty="0">
                <a:latin typeface="Source Sans Pro" panose="020B0503030403020204"/>
                <a:ea typeface="Times New Roman" panose="02020603050405020304" pitchFamily="18" charset="0"/>
                <a:cs typeface="Symbol" panose="05050102010706020507" pitchFamily="18" charset="2"/>
              </a:rPr>
              <a:t>Awarded a record breaking $132.9 billion in prime contracts to small business</a:t>
            </a:r>
          </a:p>
          <a:p>
            <a:pPr marL="628650" marR="0" lvl="1" indent="-171450" eaLnBrk="0" hangingPunct="0">
              <a:spcBef>
                <a:spcPts val="290"/>
              </a:spcBef>
              <a:spcAft>
                <a:spcPts val="0"/>
              </a:spcAft>
              <a:buClr>
                <a:srgbClr val="595959"/>
              </a:buClr>
              <a:buSzPts val="1050"/>
              <a:buFont typeface="Wingdings" panose="05000000000000000000" pitchFamily="2" charset="2"/>
              <a:buChar char="Ø"/>
              <a:tabLst>
                <a:tab pos="1181100" algn="l"/>
              </a:tabLst>
            </a:pPr>
            <a:r>
              <a:rPr lang="en-US" dirty="0">
                <a:latin typeface="Source Sans Pro" panose="020B0503030403020204"/>
                <a:ea typeface="Times New Roman" panose="02020603050405020304" pitchFamily="18" charset="0"/>
                <a:cs typeface="Symbol" panose="05050102010706020507" pitchFamily="18" charset="2"/>
              </a:rPr>
              <a:t>26.5% of all federal small business eligible dollars were awarded to small firms</a:t>
            </a:r>
          </a:p>
          <a:p>
            <a:pPr marL="628650" marR="0" lvl="1" indent="-171450" eaLnBrk="0" hangingPunct="0">
              <a:spcBef>
                <a:spcPts val="290"/>
              </a:spcBef>
              <a:spcAft>
                <a:spcPts val="0"/>
              </a:spcAft>
              <a:buClr>
                <a:srgbClr val="595959"/>
              </a:buClr>
              <a:buSzPts val="1050"/>
              <a:buFont typeface="Wingdings" panose="05000000000000000000" pitchFamily="2" charset="2"/>
              <a:buChar char="Ø"/>
              <a:tabLst>
                <a:tab pos="1181100" algn="l"/>
              </a:tabLst>
            </a:pPr>
            <a:r>
              <a:rPr lang="en-US" dirty="0">
                <a:latin typeface="Source Sans Pro" panose="020B0503030403020204"/>
                <a:ea typeface="Times New Roman" panose="02020603050405020304" pitchFamily="18" charset="0"/>
                <a:cs typeface="Symbol" panose="05050102010706020507" pitchFamily="18" charset="2"/>
              </a:rPr>
              <a:t>Over 72,000 small business prime contractors received average awards of $1.8 million</a:t>
            </a:r>
          </a:p>
          <a:p>
            <a:pPr marL="628650" marR="0" lvl="1" indent="-171450" eaLnBrk="0" hangingPunct="0">
              <a:spcBef>
                <a:spcPts val="290"/>
              </a:spcBef>
              <a:spcAft>
                <a:spcPts val="0"/>
              </a:spcAft>
              <a:buClr>
                <a:srgbClr val="595959"/>
              </a:buClr>
              <a:buSzPts val="1050"/>
              <a:buFont typeface="Wingdings" panose="05000000000000000000" pitchFamily="2" charset="2"/>
              <a:buChar char="Ø"/>
              <a:tabLst>
                <a:tab pos="1181100" algn="l"/>
              </a:tabLst>
            </a:pPr>
            <a:endParaRPr lang="en-US" dirty="0">
              <a:latin typeface="Source Sans Pro" panose="020B0503030403020204"/>
              <a:ea typeface="Times New Roman" panose="02020603050405020304" pitchFamily="18" charset="0"/>
              <a:cs typeface="Symbol" panose="05050102010706020507" pitchFamily="18" charset="2"/>
            </a:endParaRPr>
          </a:p>
        </p:txBody>
      </p:sp>
      <p:sp>
        <p:nvSpPr>
          <p:cNvPr id="4" name="Slide Number Placeholder 3"/>
          <p:cNvSpPr>
            <a:spLocks noGrp="1"/>
          </p:cNvSpPr>
          <p:nvPr>
            <p:ph type="sldNum" sz="quarter" idx="10"/>
          </p:nvPr>
        </p:nvSpPr>
        <p:spPr/>
        <p:txBody>
          <a:bodyPr/>
          <a:lstStyle/>
          <a:p>
            <a:fld id="{452140A9-11FD-AB46-B99D-C1331D8D84D1}" type="slidenum">
              <a:rPr lang="en-US" smtClean="0"/>
              <a:t>3</a:t>
            </a:fld>
            <a:endParaRPr lang="en-US" dirty="0"/>
          </a:p>
        </p:txBody>
      </p:sp>
    </p:spTree>
    <p:extLst>
      <p:ext uri="{BB962C8B-B14F-4D97-AF65-F5344CB8AC3E}">
        <p14:creationId xmlns:p14="http://schemas.microsoft.com/office/powerpoint/2010/main" val="16544986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endParaRPr lang="en-US" dirty="0">
              <a:ea typeface="Source Sans Pro"/>
            </a:endParaRPr>
          </a:p>
        </p:txBody>
      </p:sp>
      <p:sp>
        <p:nvSpPr>
          <p:cNvPr id="4" name="Slide Number Placeholder 3"/>
          <p:cNvSpPr>
            <a:spLocks noGrp="1"/>
          </p:cNvSpPr>
          <p:nvPr>
            <p:ph type="sldNum" sz="quarter" idx="10"/>
          </p:nvPr>
        </p:nvSpPr>
        <p:spPr/>
        <p:txBody>
          <a:bodyPr/>
          <a:lstStyle/>
          <a:p>
            <a:fld id="{452140A9-11FD-AB46-B99D-C1331D8D84D1}" type="slidenum">
              <a:rPr lang="en-US" smtClean="0"/>
              <a:t>32</a:t>
            </a:fld>
            <a:endParaRPr lang="en-US" dirty="0"/>
          </a:p>
        </p:txBody>
      </p:sp>
    </p:spTree>
    <p:extLst>
      <p:ext uri="{BB962C8B-B14F-4D97-AF65-F5344CB8AC3E}">
        <p14:creationId xmlns:p14="http://schemas.microsoft.com/office/powerpoint/2010/main" val="2295992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8000"/>
              </a:lnSpc>
              <a:spcBef>
                <a:spcPts val="0"/>
              </a:spcBef>
              <a:spcAft>
                <a:spcPts val="0"/>
              </a:spcAft>
              <a:buClrTx/>
              <a:buSzTx/>
              <a:buFont typeface="Wingdings" panose="05000000000000000000" pitchFamily="2" charset="2"/>
              <a:buChar char="Ø"/>
              <a:tabLst/>
              <a:defRPr/>
            </a:pPr>
            <a:r>
              <a:rPr lang="en-US" sz="1100" dirty="0"/>
              <a:t>Applicant user guide: </a:t>
            </a:r>
            <a:r>
              <a:rPr lang="en-US" sz="1100" dirty="0">
                <a:hlinkClick r:id="rId3"/>
              </a:rPr>
              <a:t>https://beta.certify.sba.gov/knowledgebase/portal-article/KAB-01014/en-US</a:t>
            </a:r>
            <a:endParaRPr lang="en-US" sz="1100" dirty="0"/>
          </a:p>
          <a:p>
            <a:endParaRPr lang="en-US" dirty="0"/>
          </a:p>
        </p:txBody>
      </p:sp>
      <p:sp>
        <p:nvSpPr>
          <p:cNvPr id="4" name="Slide Number Placeholder 3"/>
          <p:cNvSpPr>
            <a:spLocks noGrp="1"/>
          </p:cNvSpPr>
          <p:nvPr>
            <p:ph type="sldNum" sz="quarter" idx="5"/>
          </p:nvPr>
        </p:nvSpPr>
        <p:spPr/>
        <p:txBody>
          <a:bodyPr/>
          <a:lstStyle/>
          <a:p>
            <a:fld id="{452140A9-11FD-AB46-B99D-C1331D8D84D1}" type="slidenum">
              <a:rPr lang="en-US" smtClean="0"/>
              <a:pPr/>
              <a:t>33</a:t>
            </a:fld>
            <a:endParaRPr lang="en-US" dirty="0"/>
          </a:p>
        </p:txBody>
      </p:sp>
    </p:spTree>
    <p:extLst>
      <p:ext uri="{BB962C8B-B14F-4D97-AF65-F5344CB8AC3E}">
        <p14:creationId xmlns:p14="http://schemas.microsoft.com/office/powerpoint/2010/main" val="3576542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2140A9-11FD-AB46-B99D-C1331D8D84D1}" type="slidenum">
              <a:rPr lang="en-US" smtClean="0"/>
              <a:pPr/>
              <a:t>34</a:t>
            </a:fld>
            <a:endParaRPr lang="en-US" dirty="0"/>
          </a:p>
        </p:txBody>
      </p:sp>
    </p:spTree>
    <p:extLst>
      <p:ext uri="{BB962C8B-B14F-4D97-AF65-F5344CB8AC3E}">
        <p14:creationId xmlns:p14="http://schemas.microsoft.com/office/powerpoint/2010/main" val="20517809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2140A9-11FD-AB46-B99D-C1331D8D84D1}" type="slidenum">
              <a:rPr lang="en-US" smtClean="0"/>
              <a:pPr/>
              <a:t>36</a:t>
            </a:fld>
            <a:endParaRPr lang="en-US" dirty="0"/>
          </a:p>
        </p:txBody>
      </p:sp>
    </p:spTree>
    <p:extLst>
      <p:ext uri="{BB962C8B-B14F-4D97-AF65-F5344CB8AC3E}">
        <p14:creationId xmlns:p14="http://schemas.microsoft.com/office/powerpoint/2010/main" val="32490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r>
              <a:rPr lang="en-US" dirty="0"/>
              <a:t>Federal government exceeded the small business contracting goal for the seventh consecutive year. </a:t>
            </a:r>
          </a:p>
          <a:p>
            <a:r>
              <a:rPr lang="en-US" dirty="0"/>
              <a:t>Exceeded goal: achieved 5.19% ($26 billion) of eligible contracting dollars: highest amount ever. </a:t>
            </a:r>
          </a:p>
          <a:p>
            <a:pPr lvl="1"/>
            <a:r>
              <a:rPr lang="en-US" dirty="0"/>
              <a:t>Could equate to over 134,000 jobs. </a:t>
            </a:r>
          </a:p>
          <a:p>
            <a:pPr lvl="1"/>
            <a:r>
              <a:rPr lang="en-US" dirty="0"/>
              <a:t>Surpassed goal for second time in past seven years. </a:t>
            </a:r>
          </a:p>
          <a:p>
            <a:pPr lvl="1"/>
            <a:r>
              <a:rPr lang="en-US" dirty="0"/>
              <a:t>Prime contracts awarded to 15,000 WOSB prime contractors–21% total small business vendors. </a:t>
            </a:r>
          </a:p>
          <a:p>
            <a:pPr lvl="1"/>
            <a:r>
              <a:rPr lang="en-US" dirty="0"/>
              <a:t>Average award of $1.85 million per prime contractor.</a:t>
            </a:r>
          </a:p>
        </p:txBody>
      </p:sp>
      <p:sp>
        <p:nvSpPr>
          <p:cNvPr id="4" name="Slide Number Placeholder 3"/>
          <p:cNvSpPr>
            <a:spLocks noGrp="1"/>
          </p:cNvSpPr>
          <p:nvPr>
            <p:ph type="sldNum" sz="quarter" idx="5"/>
          </p:nvPr>
        </p:nvSpPr>
        <p:spPr/>
        <p:txBody>
          <a:bodyPr/>
          <a:lstStyle/>
          <a:p>
            <a:fld id="{452140A9-11FD-AB46-B99D-C1331D8D84D1}" type="slidenum">
              <a:rPr lang="en-US" smtClean="0"/>
              <a:pPr/>
              <a:t>4</a:t>
            </a:fld>
            <a:endParaRPr lang="en-US" dirty="0"/>
          </a:p>
        </p:txBody>
      </p:sp>
    </p:spTree>
    <p:extLst>
      <p:ext uri="{BB962C8B-B14F-4D97-AF65-F5344CB8AC3E}">
        <p14:creationId xmlns:p14="http://schemas.microsoft.com/office/powerpoint/2010/main" val="1580451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pPr>
              <a:buClr>
                <a:schemeClr val="accent3"/>
              </a:buClr>
            </a:pPr>
            <a:r>
              <a:rPr lang="en-US" dirty="0"/>
              <a:t>To help provide a level playing field for women business owners, the WOSB Federal Contracting Program allows contracting officers (COs) to </a:t>
            </a:r>
            <a:r>
              <a:rPr lang="en-US" b="1" i="1" dirty="0"/>
              <a:t>set aside contracts </a:t>
            </a:r>
            <a:r>
              <a:rPr lang="en-US" dirty="0"/>
              <a:t>for </a:t>
            </a:r>
            <a:r>
              <a:rPr lang="en-US" sz="1100" kern="1200" dirty="0">
                <a:solidFill>
                  <a:schemeClr val="tx1"/>
                </a:solidFill>
                <a:effectLst/>
                <a:latin typeface="Source Sans Pro" panose="020B0503030403020204"/>
                <a:ea typeface="+mn-ea"/>
                <a:cs typeface="+mn-cs"/>
              </a:rPr>
              <a:t>certified </a:t>
            </a:r>
            <a:r>
              <a:rPr lang="en-US" dirty="0"/>
              <a:t>WOSBs and economically disadvantaged women-owned small businesses (EDWOSBs) in eligible industries.</a:t>
            </a:r>
          </a:p>
          <a:p>
            <a:pPr marL="171450" marR="0" lvl="0" indent="-171450" algn="l" defTabSz="914400" rtl="0" eaLnBrk="1" fontAlgn="auto" latinLnBrk="0" hangingPunct="1">
              <a:lnSpc>
                <a:spcPct val="108000"/>
              </a:lnSpc>
              <a:spcBef>
                <a:spcPts val="0"/>
              </a:spcBef>
              <a:spcAft>
                <a:spcPts val="0"/>
              </a:spcAft>
              <a:buClr>
                <a:schemeClr val="accent3"/>
              </a:buClr>
              <a:buSzTx/>
              <a:buFont typeface="Wingdings" panose="05000000000000000000" pitchFamily="2" charset="2"/>
              <a:buChar char="Ø"/>
              <a:tabLst/>
              <a:defRPr/>
            </a:pPr>
            <a:r>
              <a:rPr lang="en-US" dirty="0"/>
              <a:t>The federal government’s annual prime contracting goal for WOSBs and EDWOSBs is 5%. Agencies can meet the 5% goal through contract awards made under the WOSB Federal Contracting Program. </a:t>
            </a:r>
          </a:p>
          <a:p>
            <a:pPr marL="171450" marR="0" lvl="0" indent="-171450" algn="l" defTabSz="914400" rtl="0" eaLnBrk="1" fontAlgn="auto" latinLnBrk="0" hangingPunct="1">
              <a:lnSpc>
                <a:spcPct val="108000"/>
              </a:lnSpc>
              <a:spcBef>
                <a:spcPts val="0"/>
              </a:spcBef>
              <a:spcAft>
                <a:spcPts val="0"/>
              </a:spcAft>
              <a:buClr>
                <a:schemeClr val="accent3"/>
              </a:buClr>
              <a:buSzTx/>
              <a:buFont typeface="Wingdings" panose="05000000000000000000" pitchFamily="2" charset="2"/>
              <a:buChar char="Ø"/>
              <a:tabLst/>
              <a:defRPr/>
            </a:pPr>
            <a:r>
              <a:rPr lang="en-US" dirty="0"/>
              <a:t>A certified WOSB or EDWOSB is eligible for contract awards under other socioeconomic programs for small businesses. The awards made under other programs will also be counted toward the 5% goal established for WOSBs. </a:t>
            </a:r>
          </a:p>
          <a:p>
            <a:pPr marL="171450" marR="0" lvl="0" indent="-171450" algn="l" defTabSz="914400" rtl="0" eaLnBrk="1" fontAlgn="auto" latinLnBrk="0" hangingPunct="1">
              <a:lnSpc>
                <a:spcPct val="108000"/>
              </a:lnSpc>
              <a:spcBef>
                <a:spcPts val="0"/>
              </a:spcBef>
              <a:spcAft>
                <a:spcPts val="0"/>
              </a:spcAft>
              <a:buClr>
                <a:schemeClr val="accent3"/>
              </a:buClr>
              <a:buSzTx/>
              <a:buFont typeface="Wingdings" panose="05000000000000000000" pitchFamily="2" charset="2"/>
              <a:buChar char="Ø"/>
              <a:tabLst/>
              <a:defRPr/>
            </a:pPr>
            <a:r>
              <a:rPr lang="en-US" dirty="0"/>
              <a:t>The WOSB Federal Contracting Program allows COs to make </a:t>
            </a:r>
            <a:r>
              <a:rPr lang="en-US" b="1" i="1" dirty="0"/>
              <a:t>sole-source awards </a:t>
            </a:r>
            <a:r>
              <a:rPr lang="en-US" dirty="0"/>
              <a:t>to WOSBs (including EDWOSBs) under specific circumstances. Sole-source contracts are subject to thresholds—$6.5 million for manufacturing and $4 million for services.</a:t>
            </a:r>
          </a:p>
          <a:p>
            <a:pPr lvl="0" eaLnBrk="0" hangingPunct="0"/>
            <a:r>
              <a:rPr lang="en-US" dirty="0"/>
              <a:t>SBA implements and administers the WOSB Federal Contracting Program. SBA regulations provide the framework, with SBA procedures incorporated into the Federal Acquisition Regulation (FAR).</a:t>
            </a:r>
          </a:p>
          <a:p>
            <a:pPr lvl="0" eaLnBrk="0" hangingPunct="0"/>
            <a:r>
              <a:rPr lang="en-US" dirty="0"/>
              <a:t>Starting on July 15, 2020, SBA will implement Congress’ changes to the WOSB Federal Contracting Program, as put forth in the 2015 National Defense Authorization Act (NDAA), with new WOSB Federal Contracting Program regulations intended to enhance program oversight and effectiveness.</a:t>
            </a:r>
          </a:p>
        </p:txBody>
      </p:sp>
      <p:sp>
        <p:nvSpPr>
          <p:cNvPr id="4" name="Slide Number Placeholder 3"/>
          <p:cNvSpPr>
            <a:spLocks noGrp="1"/>
          </p:cNvSpPr>
          <p:nvPr>
            <p:ph type="sldNum" sz="quarter" idx="10"/>
          </p:nvPr>
        </p:nvSpPr>
        <p:spPr/>
        <p:txBody>
          <a:bodyPr/>
          <a:lstStyle/>
          <a:p>
            <a:fld id="{452140A9-11FD-AB46-B99D-C1331D8D84D1}" type="slidenum">
              <a:rPr lang="en-US" smtClean="0"/>
              <a:t>5</a:t>
            </a:fld>
            <a:endParaRPr lang="en-US" dirty="0"/>
          </a:p>
        </p:txBody>
      </p:sp>
    </p:spTree>
    <p:extLst>
      <p:ext uri="{BB962C8B-B14F-4D97-AF65-F5344CB8AC3E}">
        <p14:creationId xmlns:p14="http://schemas.microsoft.com/office/powerpoint/2010/main" val="407476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r>
              <a:rPr lang="en-US" dirty="0"/>
              <a:t>Full link to regulations changes posted in the federal register: https://www.federalregister.gov/documents/2020/05/11/2020-09022/women-owned-small-business-and-economically-disadvantaged-women-owned-small-business-certification</a:t>
            </a:r>
          </a:p>
        </p:txBody>
      </p:sp>
      <p:sp>
        <p:nvSpPr>
          <p:cNvPr id="4" name="Slide Number Placeholder 3"/>
          <p:cNvSpPr>
            <a:spLocks noGrp="1"/>
          </p:cNvSpPr>
          <p:nvPr>
            <p:ph type="sldNum" sz="quarter" idx="5"/>
          </p:nvPr>
        </p:nvSpPr>
        <p:spPr/>
        <p:txBody>
          <a:bodyPr/>
          <a:lstStyle/>
          <a:p>
            <a:fld id="{452140A9-11FD-AB46-B99D-C1331D8D84D1}" type="slidenum">
              <a:rPr lang="en-US" smtClean="0"/>
              <a:pPr/>
              <a:t>7</a:t>
            </a:fld>
            <a:endParaRPr lang="en-US" dirty="0"/>
          </a:p>
        </p:txBody>
      </p:sp>
    </p:spTree>
    <p:extLst>
      <p:ext uri="{BB962C8B-B14F-4D97-AF65-F5344CB8AC3E}">
        <p14:creationId xmlns:p14="http://schemas.microsoft.com/office/powerpoint/2010/main" val="3695519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r>
              <a:rPr lang="en-US" dirty="0"/>
              <a:t>Presenter note: The new beta.certify.sba.gov website is covered later in this presentation. Highlight here that “all firms need to take action” including formerly self-certified, TPC, CVE, and 8(a)</a:t>
            </a:r>
          </a:p>
          <a:p>
            <a:pPr lvl="1"/>
            <a:r>
              <a:rPr lang="en-US" dirty="0"/>
              <a:t>Specifically any firm that wants to compete on set-asides or sole-source contracts within the WOSB Federal Contracting Program will have to become certified through beta.certify.sba.gov.</a:t>
            </a:r>
          </a:p>
        </p:txBody>
      </p:sp>
      <p:sp>
        <p:nvSpPr>
          <p:cNvPr id="4" name="Slide Number Placeholder 3"/>
          <p:cNvSpPr>
            <a:spLocks noGrp="1"/>
          </p:cNvSpPr>
          <p:nvPr>
            <p:ph type="sldNum" sz="quarter" idx="5"/>
          </p:nvPr>
        </p:nvSpPr>
        <p:spPr/>
        <p:txBody>
          <a:bodyPr/>
          <a:lstStyle/>
          <a:p>
            <a:fld id="{452140A9-11FD-AB46-B99D-C1331D8D84D1}" type="slidenum">
              <a:rPr lang="en-US" smtClean="0"/>
              <a:pPr/>
              <a:t>8</a:t>
            </a:fld>
            <a:endParaRPr lang="en-US" dirty="0"/>
          </a:p>
        </p:txBody>
      </p:sp>
    </p:spTree>
    <p:extLst>
      <p:ext uri="{BB962C8B-B14F-4D97-AF65-F5344CB8AC3E}">
        <p14:creationId xmlns:p14="http://schemas.microsoft.com/office/powerpoint/2010/main" val="2910416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r>
              <a:rPr lang="en-US" dirty="0">
                <a:solidFill>
                  <a:srgbClr val="1B1E29"/>
                </a:solidFill>
              </a:rPr>
              <a:t>Presenters Note: please emphasize the following:</a:t>
            </a:r>
          </a:p>
          <a:p>
            <a:pPr lvl="1"/>
            <a:r>
              <a:rPr lang="en-US" dirty="0">
                <a:solidFill>
                  <a:srgbClr val="1B1E29"/>
                </a:solidFill>
              </a:rPr>
              <a:t>As a reminder, previous or current WOSB and EDWOSB self-certification does not qualify you for certification in beta.certify.sba.gov. </a:t>
            </a:r>
          </a:p>
          <a:p>
            <a:pPr lvl="1"/>
            <a:r>
              <a:rPr lang="en-US" dirty="0">
                <a:solidFill>
                  <a:srgbClr val="1B1E29"/>
                </a:solidFill>
              </a:rPr>
              <a:t>If you are currently or previously self-certified, you will have to complete a new application in beta.certify.sba.gov that SBA will review and approve.</a:t>
            </a:r>
          </a:p>
          <a:p>
            <a:pPr lvl="1"/>
            <a:r>
              <a:rPr lang="en-US" dirty="0">
                <a:solidFill>
                  <a:srgbClr val="1B1E29"/>
                </a:solidFill>
              </a:rPr>
              <a:t>If your firm would like to compete for WOSB Federal Contracting Program set-asides, you must submit an application in beta.certify.sba.gov for approval. </a:t>
            </a:r>
          </a:p>
          <a:p>
            <a:endParaRPr lang="en-US" dirty="0"/>
          </a:p>
        </p:txBody>
      </p:sp>
      <p:sp>
        <p:nvSpPr>
          <p:cNvPr id="4" name="Slide Number Placeholder 3"/>
          <p:cNvSpPr>
            <a:spLocks noGrp="1"/>
          </p:cNvSpPr>
          <p:nvPr>
            <p:ph type="sldNum" sz="quarter" idx="5"/>
          </p:nvPr>
        </p:nvSpPr>
        <p:spPr/>
        <p:txBody>
          <a:bodyPr/>
          <a:lstStyle/>
          <a:p>
            <a:fld id="{452140A9-11FD-AB46-B99D-C1331D8D84D1}" type="slidenum">
              <a:rPr lang="en-US" smtClean="0"/>
              <a:pPr/>
              <a:t>9</a:t>
            </a:fld>
            <a:endParaRPr lang="en-US" dirty="0"/>
          </a:p>
        </p:txBody>
      </p:sp>
    </p:spTree>
    <p:extLst>
      <p:ext uri="{BB962C8B-B14F-4D97-AF65-F5344CB8AC3E}">
        <p14:creationId xmlns:p14="http://schemas.microsoft.com/office/powerpoint/2010/main" val="3532042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1162050"/>
            <a:ext cx="3365500" cy="25257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2140A9-11FD-AB46-B99D-C1331D8D84D1}" type="slidenum">
              <a:rPr lang="en-US" smtClean="0"/>
              <a:pPr/>
              <a:t>10</a:t>
            </a:fld>
            <a:endParaRPr lang="en-US" dirty="0"/>
          </a:p>
        </p:txBody>
      </p:sp>
    </p:spTree>
    <p:extLst>
      <p:ext uri="{BB962C8B-B14F-4D97-AF65-F5344CB8AC3E}">
        <p14:creationId xmlns:p14="http://schemas.microsoft.com/office/powerpoint/2010/main" val="2702766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BA Logo Slid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002E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2" name="Picture 1" descr="U.S. Small Business Administration (SBA) logo."/>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895312" y="1606513"/>
            <a:ext cx="3353375" cy="3644973"/>
          </a:xfrm>
          <a:prstGeom prst="rect">
            <a:avLst/>
          </a:prstGeom>
        </p:spPr>
      </p:pic>
    </p:spTree>
    <p:extLst>
      <p:ext uri="{BB962C8B-B14F-4D97-AF65-F5344CB8AC3E}">
        <p14:creationId xmlns:p14="http://schemas.microsoft.com/office/powerpoint/2010/main" val="983657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7026"/>
            <a:ext cx="7886700" cy="762528"/>
          </a:xfrm>
        </p:spPr>
        <p:txBody>
          <a:bodyPr/>
          <a:lstStyle>
            <a:lvl1pPr>
              <a:defRPr>
                <a:solidFill>
                  <a:srgbClr val="002E6D"/>
                </a:solidFill>
              </a:defRPr>
            </a:lvl1pPr>
          </a:lstStyle>
          <a:p>
            <a:r>
              <a:rPr lang="en-US"/>
              <a:t>Click to edit Master title style</a:t>
            </a:r>
          </a:p>
        </p:txBody>
      </p:sp>
      <p:sp>
        <p:nvSpPr>
          <p:cNvPr id="3" name="Content Placeholder 2"/>
          <p:cNvSpPr>
            <a:spLocks noGrp="1"/>
          </p:cNvSpPr>
          <p:nvPr>
            <p:ph sz="half" idx="1"/>
          </p:nvPr>
        </p:nvSpPr>
        <p:spPr>
          <a:xfrm>
            <a:off x="628650" y="1568824"/>
            <a:ext cx="3886200" cy="46081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568824"/>
            <a:ext cx="3886200" cy="46081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7468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73996"/>
            <a:ext cx="7886700" cy="1161770"/>
          </a:xfrm>
        </p:spPr>
        <p:txBody>
          <a:bodyPr/>
          <a:lstStyle>
            <a:lvl1pPr>
              <a:defRPr>
                <a:solidFill>
                  <a:srgbClr val="002E6D"/>
                </a:solidFill>
              </a:defRPr>
            </a:lvl1pPr>
          </a:lstStyle>
          <a:p>
            <a:r>
              <a:rPr lang="en-US"/>
              <a:t>Click to edit Master title style</a:t>
            </a:r>
          </a:p>
        </p:txBody>
      </p:sp>
      <p:sp>
        <p:nvSpPr>
          <p:cNvPr id="3" name="Text Placeholder 2"/>
          <p:cNvSpPr>
            <a:spLocks noGrp="1"/>
          </p:cNvSpPr>
          <p:nvPr>
            <p:ph type="body" idx="1"/>
          </p:nvPr>
        </p:nvSpPr>
        <p:spPr>
          <a:xfrm>
            <a:off x="629842" y="1681163"/>
            <a:ext cx="3868340" cy="586908"/>
          </a:xfrm>
        </p:spPr>
        <p:txBody>
          <a:bodyPr anchor="b">
            <a:normAutofit/>
          </a:bodyPr>
          <a:lstStyle>
            <a:lvl1pPr marL="0" indent="0">
              <a:buNone/>
              <a:defRPr sz="2100" b="1">
                <a:solidFill>
                  <a:srgbClr val="969696"/>
                </a:solidFill>
              </a:defRPr>
            </a:lvl1pPr>
            <a:lvl2pPr marL="342875" indent="0">
              <a:buNone/>
              <a:defRPr sz="1500" b="1"/>
            </a:lvl2pPr>
            <a:lvl3pPr marL="685749" indent="0">
              <a:buNone/>
              <a:defRPr sz="135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2" y="1681163"/>
            <a:ext cx="3887391" cy="586908"/>
          </a:xfrm>
        </p:spPr>
        <p:txBody>
          <a:bodyPr anchor="b">
            <a:normAutofit/>
          </a:bodyPr>
          <a:lstStyle>
            <a:lvl1pPr marL="0" indent="0">
              <a:buNone/>
              <a:defRPr sz="2100" b="1">
                <a:solidFill>
                  <a:srgbClr val="969696"/>
                </a:solidFill>
              </a:defRPr>
            </a:lvl1pPr>
            <a:lvl2pPr marL="342875" indent="0">
              <a:buNone/>
              <a:defRPr sz="1500" b="1"/>
            </a:lvl2pPr>
            <a:lvl3pPr marL="685749" indent="0">
              <a:buNone/>
              <a:defRPr sz="135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lvl="0"/>
            <a:r>
              <a:rPr lang="en-US"/>
              <a:t>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5334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E6D"/>
                </a:solidFill>
              </a:defRPr>
            </a:lvl1pPr>
          </a:lstStyle>
          <a:p>
            <a:r>
              <a:rPr lang="en-US"/>
              <a:t>Click to edit Master title style</a:t>
            </a:r>
          </a:p>
        </p:txBody>
      </p:sp>
    </p:spTree>
    <p:extLst>
      <p:ext uri="{BB962C8B-B14F-4D97-AF65-F5344CB8AC3E}">
        <p14:creationId xmlns:p14="http://schemas.microsoft.com/office/powerpoint/2010/main" val="137248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19100" y="6194307"/>
            <a:ext cx="1767635" cy="365125"/>
          </a:xfrm>
          <a:prstGeom prst="rect">
            <a:avLst/>
          </a:prstGeom>
        </p:spPr>
        <p:txBody>
          <a:bodyPr/>
          <a:lstStyle/>
          <a:p>
            <a:fld id="{4692FA99-F507-8E4B-ABBC-A3B8BC89266F}" type="datetime4">
              <a:rPr lang="en-US" smtClean="0"/>
              <a:t>November 23, 2020</a:t>
            </a:fld>
            <a:endParaRPr lang="en-US" dirty="0"/>
          </a:p>
        </p:txBody>
      </p:sp>
      <p:sp>
        <p:nvSpPr>
          <p:cNvPr id="3" name="Footer Placeholder 2"/>
          <p:cNvSpPr>
            <a:spLocks noGrp="1"/>
          </p:cNvSpPr>
          <p:nvPr>
            <p:ph type="ftr" sz="quarter" idx="11"/>
          </p:nvPr>
        </p:nvSpPr>
        <p:spPr>
          <a:xfrm>
            <a:off x="3028950" y="6194307"/>
            <a:ext cx="30861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796510" y="6194307"/>
            <a:ext cx="2057400" cy="365125"/>
          </a:xfrm>
          <a:prstGeom prst="rect">
            <a:avLst/>
          </a:prstGeom>
        </p:spPr>
        <p:txBody>
          <a:bodyPr/>
          <a:lstStyle/>
          <a:p>
            <a:fld id="{B1AB44B9-F1EC-4F4B-88D4-413245C9CD3E}" type="slidenum">
              <a:rPr lang="en-US" smtClean="0"/>
              <a:t>‹#›</a:t>
            </a:fld>
            <a:endParaRPr lang="en-US" dirty="0"/>
          </a:p>
        </p:txBody>
      </p:sp>
      <p:sp>
        <p:nvSpPr>
          <p:cNvPr id="6" name="Rectangle 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Picture Placeholder 7"/>
          <p:cNvSpPr>
            <a:spLocks noGrp="1"/>
          </p:cNvSpPr>
          <p:nvPr>
            <p:ph type="pic" sz="quarter" idx="13"/>
          </p:nvPr>
        </p:nvSpPr>
        <p:spPr>
          <a:xfrm>
            <a:off x="0" y="0"/>
            <a:ext cx="9144000" cy="6858000"/>
          </a:xfrm>
        </p:spPr>
        <p:txBody>
          <a:bodyPr/>
          <a:lstStyle/>
          <a:p>
            <a:r>
              <a:rPr lang="en-US" dirty="0"/>
              <a:t>Click icon to add picture</a:t>
            </a:r>
          </a:p>
        </p:txBody>
      </p:sp>
    </p:spTree>
    <p:extLst>
      <p:ext uri="{BB962C8B-B14F-4D97-AF65-F5344CB8AC3E}">
        <p14:creationId xmlns:p14="http://schemas.microsoft.com/office/powerpoint/2010/main" val="344943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7432"/>
            <a:ext cx="2949178" cy="1224275"/>
          </a:xfrm>
        </p:spPr>
        <p:txBody>
          <a:bodyPr anchor="t">
            <a:normAutofit/>
          </a:bodyPr>
          <a:lstStyle>
            <a:lvl1pPr algn="l">
              <a:defRPr sz="2700">
                <a:solidFill>
                  <a:srgbClr val="002E6D"/>
                </a:solidFill>
              </a:defRPr>
            </a:lvl1pPr>
          </a:lstStyle>
          <a:p>
            <a:r>
              <a:rPr lang="en-US"/>
              <a:t>Click to edit Master title style</a:t>
            </a:r>
          </a:p>
        </p:txBody>
      </p:sp>
      <p:sp>
        <p:nvSpPr>
          <p:cNvPr id="3" name="Content Placeholder 2"/>
          <p:cNvSpPr>
            <a:spLocks noGrp="1"/>
          </p:cNvSpPr>
          <p:nvPr>
            <p:ph idx="1"/>
          </p:nvPr>
        </p:nvSpPr>
        <p:spPr>
          <a:xfrm>
            <a:off x="3887391" y="987432"/>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211700"/>
            <a:ext cx="2949178" cy="3657288"/>
          </a:xfrm>
        </p:spPr>
        <p:txBody>
          <a:bodyPr/>
          <a:lstStyle>
            <a:lvl1pPr marL="0" indent="0">
              <a:buNone/>
              <a:defRPr sz="1200" b="1">
                <a:solidFill>
                  <a:srgbClr val="969696"/>
                </a:solidFill>
              </a:defRPr>
            </a:lvl1pPr>
            <a:lvl2pPr marL="342875" indent="0">
              <a:buNone/>
              <a:defRPr sz="1050"/>
            </a:lvl2pPr>
            <a:lvl3pPr marL="685749" indent="0">
              <a:buNone/>
              <a:defRPr sz="900"/>
            </a:lvl3pPr>
            <a:lvl4pPr marL="1028624" indent="0">
              <a:buNone/>
              <a:defRPr sz="750"/>
            </a:lvl4pPr>
            <a:lvl5pPr marL="1371498" indent="0">
              <a:buNone/>
              <a:defRPr sz="750"/>
            </a:lvl5pPr>
            <a:lvl6pPr marL="1714373" indent="0">
              <a:buNone/>
              <a:defRPr sz="750"/>
            </a:lvl6pPr>
            <a:lvl7pPr marL="2057246" indent="0">
              <a:buNone/>
              <a:defRPr sz="750"/>
            </a:lvl7pPr>
            <a:lvl8pPr marL="2400120" indent="0">
              <a:buNone/>
              <a:defRPr sz="750"/>
            </a:lvl8pPr>
            <a:lvl9pPr marL="2742995" indent="0">
              <a:buNone/>
              <a:defRPr sz="750"/>
            </a:lvl9pPr>
          </a:lstStyle>
          <a:p>
            <a:pPr lvl="0"/>
            <a:r>
              <a:rPr lang="en-US"/>
              <a:t>Edit Master text styles</a:t>
            </a:r>
          </a:p>
        </p:txBody>
      </p:sp>
    </p:spTree>
    <p:extLst>
      <p:ext uri="{BB962C8B-B14F-4D97-AF65-F5344CB8AC3E}">
        <p14:creationId xmlns:p14="http://schemas.microsoft.com/office/powerpoint/2010/main" val="1399831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987432"/>
            <a:ext cx="4629150" cy="4873625"/>
          </a:xfrm>
        </p:spPr>
        <p:txBody>
          <a:bodyPr/>
          <a:lstStyle>
            <a:lvl1pPr marL="0" indent="0">
              <a:buNone/>
              <a:defRPr sz="2400"/>
            </a:lvl1pPr>
            <a:lvl2pPr marL="342875" indent="0">
              <a:buNone/>
              <a:defRPr sz="2100"/>
            </a:lvl2pPr>
            <a:lvl3pPr marL="685749" indent="0">
              <a:buNone/>
              <a:defRPr sz="1800"/>
            </a:lvl3pPr>
            <a:lvl4pPr marL="1028624" indent="0">
              <a:buNone/>
              <a:defRPr sz="1500"/>
            </a:lvl4pPr>
            <a:lvl5pPr marL="1371498" indent="0">
              <a:buNone/>
              <a:defRPr sz="1500"/>
            </a:lvl5pPr>
            <a:lvl6pPr marL="1714373" indent="0">
              <a:buNone/>
              <a:defRPr sz="1500"/>
            </a:lvl6pPr>
            <a:lvl7pPr marL="2057246" indent="0">
              <a:buNone/>
              <a:defRPr sz="1500"/>
            </a:lvl7pPr>
            <a:lvl8pPr marL="2400120" indent="0">
              <a:buNone/>
              <a:defRPr sz="1500"/>
            </a:lvl8pPr>
            <a:lvl9pPr marL="2742995" indent="0">
              <a:buNone/>
              <a:defRPr sz="1500"/>
            </a:lvl9pPr>
          </a:lstStyle>
          <a:p>
            <a:r>
              <a:rPr lang="en-US" dirty="0"/>
              <a:t>Click icon to add picture</a:t>
            </a:r>
          </a:p>
        </p:txBody>
      </p:sp>
      <p:sp>
        <p:nvSpPr>
          <p:cNvPr id="8" name="Title 1"/>
          <p:cNvSpPr>
            <a:spLocks noGrp="1"/>
          </p:cNvSpPr>
          <p:nvPr>
            <p:ph type="title"/>
          </p:nvPr>
        </p:nvSpPr>
        <p:spPr>
          <a:xfrm>
            <a:off x="629841" y="987432"/>
            <a:ext cx="2949178" cy="1224275"/>
          </a:xfrm>
        </p:spPr>
        <p:txBody>
          <a:bodyPr anchor="t">
            <a:normAutofit/>
          </a:bodyPr>
          <a:lstStyle>
            <a:lvl1pPr algn="l">
              <a:defRPr sz="2700">
                <a:solidFill>
                  <a:srgbClr val="002E6D"/>
                </a:solidFill>
              </a:defRPr>
            </a:lvl1pPr>
          </a:lstStyle>
          <a:p>
            <a:r>
              <a:rPr lang="en-US"/>
              <a:t>Click to edit Master title style</a:t>
            </a:r>
          </a:p>
        </p:txBody>
      </p:sp>
      <p:sp>
        <p:nvSpPr>
          <p:cNvPr id="9" name="Text Placeholder 3"/>
          <p:cNvSpPr>
            <a:spLocks noGrp="1"/>
          </p:cNvSpPr>
          <p:nvPr>
            <p:ph type="body" sz="half" idx="2"/>
          </p:nvPr>
        </p:nvSpPr>
        <p:spPr>
          <a:xfrm>
            <a:off x="629841" y="2211700"/>
            <a:ext cx="2949178" cy="3657288"/>
          </a:xfrm>
        </p:spPr>
        <p:txBody>
          <a:bodyPr/>
          <a:lstStyle>
            <a:lvl1pPr marL="0" indent="0">
              <a:buNone/>
              <a:defRPr sz="1200" b="1">
                <a:solidFill>
                  <a:srgbClr val="969696"/>
                </a:solidFill>
              </a:defRPr>
            </a:lvl1pPr>
            <a:lvl2pPr marL="342875" indent="0">
              <a:buNone/>
              <a:defRPr sz="1050"/>
            </a:lvl2pPr>
            <a:lvl3pPr marL="685749" indent="0">
              <a:buNone/>
              <a:defRPr sz="900"/>
            </a:lvl3pPr>
            <a:lvl4pPr marL="1028624" indent="0">
              <a:buNone/>
              <a:defRPr sz="750"/>
            </a:lvl4pPr>
            <a:lvl5pPr marL="1371498" indent="0">
              <a:buNone/>
              <a:defRPr sz="750"/>
            </a:lvl5pPr>
            <a:lvl6pPr marL="1714373" indent="0">
              <a:buNone/>
              <a:defRPr sz="750"/>
            </a:lvl6pPr>
            <a:lvl7pPr marL="2057246" indent="0">
              <a:buNone/>
              <a:defRPr sz="750"/>
            </a:lvl7pPr>
            <a:lvl8pPr marL="2400120" indent="0">
              <a:buNone/>
              <a:defRPr sz="750"/>
            </a:lvl8pPr>
            <a:lvl9pPr marL="2742995" indent="0">
              <a:buNone/>
              <a:defRPr sz="750"/>
            </a:lvl9pPr>
          </a:lstStyle>
          <a:p>
            <a:pPr lvl="0"/>
            <a:r>
              <a:rPr lang="en-US"/>
              <a:t>Edit Master text styles</a:t>
            </a:r>
          </a:p>
        </p:txBody>
      </p:sp>
    </p:spTree>
    <p:extLst>
      <p:ext uri="{BB962C8B-B14F-4D97-AF65-F5344CB8AC3E}">
        <p14:creationId xmlns:p14="http://schemas.microsoft.com/office/powerpoint/2010/main" val="1277003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Main Title+ SubTitle+Number">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752600" y="895063"/>
            <a:ext cx="5638800" cy="353524"/>
          </a:xfrm>
          <a:prstGeom prst="rect">
            <a:avLst/>
          </a:prstGeom>
        </p:spPr>
        <p:txBody>
          <a:bodyPr wrap="none" lIns="0" tIns="0" rIns="0" bIns="0" anchor="ctr">
            <a:noAutofit/>
          </a:bodyPr>
          <a:lstStyle>
            <a:lvl1pPr algn="ctr">
              <a:defRPr sz="2400" b="1" baseline="0">
                <a:solidFill>
                  <a:srgbClr val="002E6D"/>
                </a:solidFill>
              </a:defRPr>
            </a:lvl1pPr>
          </a:lstStyle>
          <a:p>
            <a:r>
              <a:rPr lang="en-US"/>
              <a:t>Click To Edit Master Title Style</a:t>
            </a:r>
          </a:p>
        </p:txBody>
      </p:sp>
      <p:sp>
        <p:nvSpPr>
          <p:cNvPr id="5" name="Text Placeholder 3"/>
          <p:cNvSpPr>
            <a:spLocks noGrp="1"/>
          </p:cNvSpPr>
          <p:nvPr>
            <p:ph type="body" sz="half" idx="2" hasCustomPrompt="1"/>
          </p:nvPr>
        </p:nvSpPr>
        <p:spPr>
          <a:xfrm>
            <a:off x="2514600" y="1247054"/>
            <a:ext cx="4114800" cy="200746"/>
          </a:xfrm>
          <a:prstGeom prst="rect">
            <a:avLst/>
          </a:prstGeom>
        </p:spPr>
        <p:txBody>
          <a:bodyPr wrap="none" lIns="0" tIns="0" rIns="0" bIns="0" anchor="ctr">
            <a:noAutofit/>
          </a:bodyPr>
          <a:lstStyle>
            <a:lvl1pPr marL="0" indent="0" algn="ctr">
              <a:buNone/>
              <a:defRPr sz="1200" b="1" baseline="0">
                <a:solidFill>
                  <a:srgbClr val="96969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Subtext Goes Here</a:t>
            </a:r>
          </a:p>
        </p:txBody>
      </p:sp>
    </p:spTree>
    <p:extLst>
      <p:ext uri="{BB962C8B-B14F-4D97-AF65-F5344CB8AC3E}">
        <p14:creationId xmlns:p14="http://schemas.microsoft.com/office/powerpoint/2010/main" val="302722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C84C1D5-B27E-434B-A0AD-38CB661C5EAC}" type="datetimeFigureOut">
              <a:rPr lang="en-US" smtClean="0"/>
              <a:t>11/23/2020</a:t>
            </a:fld>
            <a:endParaRPr lang="en-US" dirty="0"/>
          </a:p>
        </p:txBody>
      </p:sp>
      <p:sp>
        <p:nvSpPr>
          <p:cNvPr id="10" name="Title Placeholder 1">
            <a:extLst>
              <a:ext uri="{FF2B5EF4-FFF2-40B4-BE49-F238E27FC236}">
                <a16:creationId xmlns:a16="http://schemas.microsoft.com/office/drawing/2014/main" id="{F89A6772-5C28-47E0-8D70-38248A14521E}"/>
              </a:ext>
            </a:extLst>
          </p:cNvPr>
          <p:cNvSpPr>
            <a:spLocks noGrp="1"/>
          </p:cNvSpPr>
          <p:nvPr>
            <p:ph type="title"/>
          </p:nvPr>
        </p:nvSpPr>
        <p:spPr>
          <a:xfrm>
            <a:off x="628650" y="367025"/>
            <a:ext cx="7886700" cy="699775"/>
          </a:xfrm>
          <a:prstGeom prst="rect">
            <a:avLst/>
          </a:prstGeom>
        </p:spPr>
        <p:txBody>
          <a:bodyPr vert="horz" lIns="91440" tIns="45720" rIns="91440" bIns="45720" rtlCol="0" anchor="t">
            <a:normAutofit/>
          </a:bodyPr>
          <a:lstStyle>
            <a:lvl1pPr>
              <a:defRPr sz="2700" b="1">
                <a:solidFill>
                  <a:srgbClr val="002E6D"/>
                </a:solidFill>
                <a:latin typeface="Source Sans Pro"/>
              </a:defRPr>
            </a:lvl1pPr>
          </a:lstStyle>
          <a:p>
            <a:r>
              <a:rPr lang="en-US"/>
              <a:t>Click to edit Master title style</a:t>
            </a:r>
          </a:p>
        </p:txBody>
      </p:sp>
      <p:sp>
        <p:nvSpPr>
          <p:cNvPr id="8" name="Slide Number Placeholder 6">
            <a:extLst>
              <a:ext uri="{FF2B5EF4-FFF2-40B4-BE49-F238E27FC236}">
                <a16:creationId xmlns:a16="http://schemas.microsoft.com/office/drawing/2014/main" id="{5626B52B-EB11-46CF-B069-FA901174D74B}"/>
              </a:ext>
            </a:extLst>
          </p:cNvPr>
          <p:cNvSpPr>
            <a:spLocks noGrp="1"/>
          </p:cNvSpPr>
          <p:nvPr>
            <p:ph type="sldNum" sz="quarter" idx="12"/>
          </p:nvPr>
        </p:nvSpPr>
        <p:spPr>
          <a:xfrm>
            <a:off x="6796510" y="6194307"/>
            <a:ext cx="2057400" cy="365125"/>
          </a:xfrm>
          <a:prstGeom prst="rect">
            <a:avLst/>
          </a:prstGeom>
        </p:spPr>
        <p:txBody>
          <a:bodyPr/>
          <a:lstStyle/>
          <a:p>
            <a:fld id="{B1AB44B9-F1EC-4F4B-88D4-413245C9CD3E}" type="slidenum">
              <a:rPr lang="en-US" smtClean="0"/>
              <a:t>‹#›</a:t>
            </a:fld>
            <a:endParaRPr lang="en-US" dirty="0"/>
          </a:p>
        </p:txBody>
      </p:sp>
    </p:spTree>
    <p:extLst>
      <p:ext uri="{BB962C8B-B14F-4D97-AF65-F5344CB8AC3E}">
        <p14:creationId xmlns:p14="http://schemas.microsoft.com/office/powerpoint/2010/main" val="4211665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1 line) - Screen Only">
    <p:bg>
      <p:bgPr>
        <a:solidFill>
          <a:srgbClr val="003E7F"/>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002E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ctrTitle" hasCustomPrompt="1"/>
          </p:nvPr>
        </p:nvSpPr>
        <p:spPr>
          <a:xfrm>
            <a:off x="1143000" y="1360614"/>
            <a:ext cx="6858000" cy="2387600"/>
          </a:xfrm>
        </p:spPr>
        <p:txBody>
          <a:bodyPr anchor="b">
            <a:normAutofit/>
          </a:bodyPr>
          <a:lstStyle>
            <a:lvl1pPr algn="ctr">
              <a:lnSpc>
                <a:spcPct val="75000"/>
              </a:lnSpc>
              <a:defRPr sz="6000" spc="-225">
                <a:solidFill>
                  <a:schemeClr val="bg1"/>
                </a:solidFill>
              </a:defRPr>
            </a:lvl1pPr>
          </a:lstStyle>
          <a:p>
            <a:r>
              <a:rPr lang="en-US"/>
              <a:t>Click to edit Master title style (1 line)</a:t>
            </a:r>
          </a:p>
        </p:txBody>
      </p:sp>
      <p:sp>
        <p:nvSpPr>
          <p:cNvPr id="3" name="Subtitle 2"/>
          <p:cNvSpPr>
            <a:spLocks noGrp="1"/>
          </p:cNvSpPr>
          <p:nvPr>
            <p:ph type="subTitle" idx="1"/>
          </p:nvPr>
        </p:nvSpPr>
        <p:spPr>
          <a:xfrm>
            <a:off x="1143000" y="6194612"/>
            <a:ext cx="6858000" cy="455570"/>
          </a:xfrm>
        </p:spPr>
        <p:txBody>
          <a:bodyPr>
            <a:normAutofit/>
          </a:bodyPr>
          <a:lstStyle>
            <a:lvl1pPr marL="0" indent="0" algn="ctr">
              <a:buNone/>
              <a:defRPr sz="1350">
                <a:solidFill>
                  <a:schemeClr val="bg1"/>
                </a:solidFill>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a:t>Click to edit Master subtitle style</a:t>
            </a:r>
          </a:p>
        </p:txBody>
      </p:sp>
      <p:sp>
        <p:nvSpPr>
          <p:cNvPr id="8" name="Text Placeholder 7"/>
          <p:cNvSpPr>
            <a:spLocks noGrp="1"/>
          </p:cNvSpPr>
          <p:nvPr>
            <p:ph type="body" sz="quarter" idx="10" hasCustomPrompt="1"/>
          </p:nvPr>
        </p:nvSpPr>
        <p:spPr>
          <a:xfrm>
            <a:off x="1143000" y="3748095"/>
            <a:ext cx="6858000" cy="1646237"/>
          </a:xfrm>
        </p:spPr>
        <p:txBody>
          <a:bodyPr>
            <a:noAutofit/>
          </a:bodyPr>
          <a:lstStyle>
            <a:lvl1pPr marL="0" indent="0" algn="ctr">
              <a:buNone/>
              <a:defRPr sz="2400" b="1">
                <a:solidFill>
                  <a:schemeClr val="bg1">
                    <a:lumMod val="65000"/>
                  </a:schemeClr>
                </a:solidFill>
              </a:defRPr>
            </a:lvl1pPr>
            <a:lvl2pPr marL="342875" indent="0" algn="ctr">
              <a:buNone/>
              <a:defRPr sz="2400" b="1">
                <a:solidFill>
                  <a:srgbClr val="898989"/>
                </a:solidFill>
              </a:defRPr>
            </a:lvl2pPr>
            <a:lvl3pPr marL="685749" indent="0" algn="ctr">
              <a:buNone/>
              <a:defRPr sz="2400" b="1">
                <a:solidFill>
                  <a:srgbClr val="898989"/>
                </a:solidFill>
              </a:defRPr>
            </a:lvl3pPr>
            <a:lvl4pPr marL="1028624" indent="0" algn="ctr">
              <a:buNone/>
              <a:defRPr sz="2400" b="1">
                <a:solidFill>
                  <a:srgbClr val="898989"/>
                </a:solidFill>
              </a:defRPr>
            </a:lvl4pPr>
            <a:lvl5pPr marL="1371498" indent="0" algn="ctr">
              <a:buNone/>
              <a:defRPr sz="2400" b="1">
                <a:solidFill>
                  <a:srgbClr val="898989"/>
                </a:solidFill>
              </a:defRPr>
            </a:lvl5pPr>
          </a:lstStyle>
          <a:p>
            <a:pPr lvl="0"/>
            <a:r>
              <a:rPr lang="en-US"/>
              <a:t>Click to edit Master subtitle styles</a:t>
            </a:r>
          </a:p>
        </p:txBody>
      </p:sp>
      <p:pic>
        <p:nvPicPr>
          <p:cNvPr id="4" name="Picture 3" descr="U.S. Small Business Administration (SBA) logo."/>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338" y="692797"/>
            <a:ext cx="2409324" cy="66176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lines) - Screen Only">
    <p:bg>
      <p:bgPr>
        <a:solidFill>
          <a:srgbClr val="003E7F"/>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002E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ctrTitle" hasCustomPrompt="1"/>
          </p:nvPr>
        </p:nvSpPr>
        <p:spPr>
          <a:xfrm>
            <a:off x="1143000" y="1939655"/>
            <a:ext cx="6858000" cy="2387600"/>
          </a:xfrm>
        </p:spPr>
        <p:txBody>
          <a:bodyPr anchor="b">
            <a:normAutofit/>
          </a:bodyPr>
          <a:lstStyle>
            <a:lvl1pPr algn="ctr">
              <a:lnSpc>
                <a:spcPct val="75000"/>
              </a:lnSpc>
              <a:defRPr sz="6000" spc="-225">
                <a:solidFill>
                  <a:schemeClr val="bg1"/>
                </a:solidFill>
              </a:defRPr>
            </a:lvl1pPr>
          </a:lstStyle>
          <a:p>
            <a:r>
              <a:rPr lang="en-US"/>
              <a:t>Click to edit Master title style (2 lines)</a:t>
            </a:r>
          </a:p>
        </p:txBody>
      </p:sp>
      <p:sp>
        <p:nvSpPr>
          <p:cNvPr id="3" name="Subtitle 2"/>
          <p:cNvSpPr>
            <a:spLocks noGrp="1"/>
          </p:cNvSpPr>
          <p:nvPr>
            <p:ph type="subTitle" idx="1"/>
          </p:nvPr>
        </p:nvSpPr>
        <p:spPr>
          <a:xfrm>
            <a:off x="1143000" y="6194612"/>
            <a:ext cx="6858000" cy="455570"/>
          </a:xfrm>
        </p:spPr>
        <p:txBody>
          <a:bodyPr>
            <a:normAutofit/>
          </a:bodyPr>
          <a:lstStyle>
            <a:lvl1pPr marL="0" indent="0" algn="ctr">
              <a:buNone/>
              <a:defRPr sz="1350">
                <a:solidFill>
                  <a:schemeClr val="bg1"/>
                </a:solidFill>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a:t>Click to edit Master subtitle style</a:t>
            </a:r>
          </a:p>
        </p:txBody>
      </p:sp>
      <p:sp>
        <p:nvSpPr>
          <p:cNvPr id="8" name="Text Placeholder 7"/>
          <p:cNvSpPr>
            <a:spLocks noGrp="1"/>
          </p:cNvSpPr>
          <p:nvPr>
            <p:ph type="body" sz="quarter" idx="10" hasCustomPrompt="1"/>
          </p:nvPr>
        </p:nvSpPr>
        <p:spPr>
          <a:xfrm>
            <a:off x="1143000" y="4327262"/>
            <a:ext cx="6858000" cy="1646237"/>
          </a:xfrm>
        </p:spPr>
        <p:txBody>
          <a:bodyPr>
            <a:noAutofit/>
          </a:bodyPr>
          <a:lstStyle>
            <a:lvl1pPr marL="0" indent="0" algn="ctr">
              <a:buNone/>
              <a:defRPr sz="2400" b="1">
                <a:solidFill>
                  <a:schemeClr val="bg1">
                    <a:lumMod val="65000"/>
                  </a:schemeClr>
                </a:solidFill>
              </a:defRPr>
            </a:lvl1pPr>
            <a:lvl2pPr marL="342875" indent="0" algn="ctr">
              <a:buNone/>
              <a:defRPr sz="2400" b="1">
                <a:solidFill>
                  <a:srgbClr val="898989"/>
                </a:solidFill>
              </a:defRPr>
            </a:lvl2pPr>
            <a:lvl3pPr marL="685749" indent="0" algn="ctr">
              <a:buNone/>
              <a:defRPr sz="2400" b="1">
                <a:solidFill>
                  <a:srgbClr val="898989"/>
                </a:solidFill>
              </a:defRPr>
            </a:lvl3pPr>
            <a:lvl4pPr marL="1028624" indent="0" algn="ctr">
              <a:buNone/>
              <a:defRPr sz="2400" b="1">
                <a:solidFill>
                  <a:srgbClr val="898989"/>
                </a:solidFill>
              </a:defRPr>
            </a:lvl4pPr>
            <a:lvl5pPr marL="1371498" indent="0" algn="ctr">
              <a:buNone/>
              <a:defRPr sz="2400" b="1">
                <a:solidFill>
                  <a:srgbClr val="898989"/>
                </a:solidFill>
              </a:defRPr>
            </a:lvl5pPr>
          </a:lstStyle>
          <a:p>
            <a:pPr lvl="0"/>
            <a:r>
              <a:rPr lang="en-US"/>
              <a:t>Click to edit Master subtitle styles</a:t>
            </a:r>
          </a:p>
        </p:txBody>
      </p:sp>
      <p:pic>
        <p:nvPicPr>
          <p:cNvPr id="9" name="Picture 8" descr="U.S. Small Business Administration (SBA) logo."/>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7338" y="692797"/>
            <a:ext cx="2409324" cy="661760"/>
          </a:xfrm>
          <a:prstGeom prst="rect">
            <a:avLst/>
          </a:prstGeom>
        </p:spPr>
      </p:pic>
    </p:spTree>
    <p:extLst>
      <p:ext uri="{BB962C8B-B14F-4D97-AF65-F5344CB8AC3E}">
        <p14:creationId xmlns:p14="http://schemas.microsoft.com/office/powerpoint/2010/main" val="311184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1 line) - Screen Only">
    <p:bg>
      <p:bgPr>
        <a:solidFill>
          <a:srgbClr val="003E7F"/>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ctrTitle" hasCustomPrompt="1"/>
          </p:nvPr>
        </p:nvSpPr>
        <p:spPr>
          <a:xfrm>
            <a:off x="1143000" y="1360614"/>
            <a:ext cx="6858000" cy="2387600"/>
          </a:xfrm>
        </p:spPr>
        <p:txBody>
          <a:bodyPr anchor="b">
            <a:normAutofit/>
          </a:bodyPr>
          <a:lstStyle>
            <a:lvl1pPr algn="ctr">
              <a:lnSpc>
                <a:spcPct val="75000"/>
              </a:lnSpc>
              <a:defRPr sz="5400" spc="-225">
                <a:solidFill>
                  <a:srgbClr val="002E6D"/>
                </a:solidFill>
                <a:latin typeface="Source Sans Pro Semibold" panose="020B0603030403020204" pitchFamily="34" charset="0"/>
              </a:defRPr>
            </a:lvl1pPr>
          </a:lstStyle>
          <a:p>
            <a:r>
              <a:rPr lang="en-US"/>
              <a:t>Click to edit Master title style (1 line)</a:t>
            </a:r>
          </a:p>
        </p:txBody>
      </p:sp>
      <p:sp>
        <p:nvSpPr>
          <p:cNvPr id="3" name="Subtitle 2"/>
          <p:cNvSpPr>
            <a:spLocks noGrp="1"/>
          </p:cNvSpPr>
          <p:nvPr>
            <p:ph type="subTitle" idx="1"/>
          </p:nvPr>
        </p:nvSpPr>
        <p:spPr>
          <a:xfrm>
            <a:off x="1143000" y="6194612"/>
            <a:ext cx="6858000" cy="455570"/>
          </a:xfrm>
        </p:spPr>
        <p:txBody>
          <a:bodyPr>
            <a:normAutofit/>
          </a:bodyPr>
          <a:lstStyle>
            <a:lvl1pPr marL="0" indent="0" algn="ctr">
              <a:buNone/>
              <a:defRPr sz="1350">
                <a:solidFill>
                  <a:srgbClr val="002E6D"/>
                </a:solidFill>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a:t>Click to edit Master subtitle style</a:t>
            </a:r>
          </a:p>
        </p:txBody>
      </p:sp>
      <p:sp>
        <p:nvSpPr>
          <p:cNvPr id="9" name="Text Placeholder 7"/>
          <p:cNvSpPr>
            <a:spLocks noGrp="1"/>
          </p:cNvSpPr>
          <p:nvPr>
            <p:ph type="body" sz="quarter" idx="10" hasCustomPrompt="1"/>
          </p:nvPr>
        </p:nvSpPr>
        <p:spPr>
          <a:xfrm>
            <a:off x="1143000" y="3748095"/>
            <a:ext cx="6858000" cy="1646237"/>
          </a:xfrm>
        </p:spPr>
        <p:txBody>
          <a:bodyPr>
            <a:noAutofit/>
          </a:bodyPr>
          <a:lstStyle>
            <a:lvl1pPr marL="0" indent="0" algn="ctr">
              <a:buNone/>
              <a:defRPr sz="2400" b="1">
                <a:solidFill>
                  <a:srgbClr val="969696"/>
                </a:solidFill>
              </a:defRPr>
            </a:lvl1pPr>
            <a:lvl2pPr marL="342875" indent="0" algn="ctr">
              <a:buNone/>
              <a:defRPr sz="2400" b="1">
                <a:solidFill>
                  <a:srgbClr val="898989"/>
                </a:solidFill>
              </a:defRPr>
            </a:lvl2pPr>
            <a:lvl3pPr marL="685749" indent="0" algn="ctr">
              <a:buNone/>
              <a:defRPr sz="2400" b="1">
                <a:solidFill>
                  <a:srgbClr val="898989"/>
                </a:solidFill>
              </a:defRPr>
            </a:lvl3pPr>
            <a:lvl4pPr marL="1028624" indent="0" algn="ctr">
              <a:buNone/>
              <a:defRPr sz="2400" b="1">
                <a:solidFill>
                  <a:srgbClr val="898989"/>
                </a:solidFill>
              </a:defRPr>
            </a:lvl4pPr>
            <a:lvl5pPr marL="1371498" indent="0" algn="ctr">
              <a:buNone/>
              <a:defRPr sz="2400" b="1">
                <a:solidFill>
                  <a:srgbClr val="898989"/>
                </a:solidFill>
              </a:defRPr>
            </a:lvl5pPr>
          </a:lstStyle>
          <a:p>
            <a:pPr lvl="0"/>
            <a:r>
              <a:rPr lang="en-US"/>
              <a:t>Click to edit Master subtitle styles</a:t>
            </a:r>
          </a:p>
        </p:txBody>
      </p:sp>
      <p:pic>
        <p:nvPicPr>
          <p:cNvPr id="4" name="Picture 3" descr="U.S. Small Business Administration (SBA) logo."/>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8048" y="699244"/>
            <a:ext cx="2407901" cy="66137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003E7F"/>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ctrTitle" hasCustomPrompt="1"/>
          </p:nvPr>
        </p:nvSpPr>
        <p:spPr>
          <a:xfrm>
            <a:off x="1143000" y="1939655"/>
            <a:ext cx="6858000" cy="2387600"/>
          </a:xfrm>
        </p:spPr>
        <p:txBody>
          <a:bodyPr anchor="b">
            <a:normAutofit/>
          </a:bodyPr>
          <a:lstStyle>
            <a:lvl1pPr algn="ctr">
              <a:lnSpc>
                <a:spcPct val="75000"/>
              </a:lnSpc>
              <a:defRPr sz="5400" spc="-225">
                <a:solidFill>
                  <a:srgbClr val="003F80"/>
                </a:solidFill>
                <a:latin typeface="Source Sans Pro Semibold" panose="020B0603030403020204" pitchFamily="34" charset="0"/>
              </a:defRPr>
            </a:lvl1pPr>
          </a:lstStyle>
          <a:p>
            <a:r>
              <a:rPr lang="en-US"/>
              <a:t>Click to edit Master title style (2 lines)</a:t>
            </a:r>
          </a:p>
        </p:txBody>
      </p:sp>
      <p:sp>
        <p:nvSpPr>
          <p:cNvPr id="3" name="Subtitle 2"/>
          <p:cNvSpPr>
            <a:spLocks noGrp="1"/>
          </p:cNvSpPr>
          <p:nvPr>
            <p:ph type="subTitle" idx="1"/>
          </p:nvPr>
        </p:nvSpPr>
        <p:spPr>
          <a:xfrm>
            <a:off x="1143000" y="6194612"/>
            <a:ext cx="6858000" cy="455570"/>
          </a:xfrm>
        </p:spPr>
        <p:txBody>
          <a:bodyPr>
            <a:normAutofit/>
          </a:bodyPr>
          <a:lstStyle>
            <a:lvl1pPr marL="0" indent="0" algn="ctr">
              <a:buNone/>
              <a:defRPr sz="1350">
                <a:solidFill>
                  <a:srgbClr val="002E6D"/>
                </a:solidFill>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a:t>Click to edit Master subtitle style</a:t>
            </a:r>
          </a:p>
        </p:txBody>
      </p:sp>
      <p:sp>
        <p:nvSpPr>
          <p:cNvPr id="9" name="Text Placeholder 7"/>
          <p:cNvSpPr>
            <a:spLocks noGrp="1"/>
          </p:cNvSpPr>
          <p:nvPr>
            <p:ph type="body" sz="quarter" idx="10" hasCustomPrompt="1"/>
          </p:nvPr>
        </p:nvSpPr>
        <p:spPr>
          <a:xfrm>
            <a:off x="1143000" y="4327262"/>
            <a:ext cx="6858000" cy="1646237"/>
          </a:xfrm>
        </p:spPr>
        <p:txBody>
          <a:bodyPr>
            <a:noAutofit/>
          </a:bodyPr>
          <a:lstStyle>
            <a:lvl1pPr marL="0" indent="0" algn="ctr">
              <a:buNone/>
              <a:defRPr sz="2400" b="1">
                <a:solidFill>
                  <a:srgbClr val="969696"/>
                </a:solidFill>
              </a:defRPr>
            </a:lvl1pPr>
            <a:lvl2pPr marL="342875" indent="0" algn="ctr">
              <a:buNone/>
              <a:defRPr sz="2400" b="1">
                <a:solidFill>
                  <a:srgbClr val="898989"/>
                </a:solidFill>
              </a:defRPr>
            </a:lvl2pPr>
            <a:lvl3pPr marL="685749" indent="0" algn="ctr">
              <a:buNone/>
              <a:defRPr sz="2400" b="1">
                <a:solidFill>
                  <a:srgbClr val="898989"/>
                </a:solidFill>
              </a:defRPr>
            </a:lvl3pPr>
            <a:lvl4pPr marL="1028624" indent="0" algn="ctr">
              <a:buNone/>
              <a:defRPr sz="2400" b="1">
                <a:solidFill>
                  <a:srgbClr val="898989"/>
                </a:solidFill>
              </a:defRPr>
            </a:lvl4pPr>
            <a:lvl5pPr marL="1371498" indent="0" algn="ctr">
              <a:buNone/>
              <a:defRPr sz="2400" b="1">
                <a:solidFill>
                  <a:srgbClr val="898989"/>
                </a:solidFill>
              </a:defRPr>
            </a:lvl5pPr>
          </a:lstStyle>
          <a:p>
            <a:pPr lvl="0"/>
            <a:r>
              <a:rPr lang="en-US"/>
              <a:t>Click to edit Master subtitle styles</a:t>
            </a:r>
          </a:p>
        </p:txBody>
      </p:sp>
      <p:pic>
        <p:nvPicPr>
          <p:cNvPr id="10" name="Picture 9" descr="U.S. Small Business Administration (SBA) logo."/>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68048" y="699244"/>
            <a:ext cx="2407901" cy="66137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Slide - Screen Only">
    <p:bg>
      <p:bgPr>
        <a:solidFill>
          <a:srgbClr val="003E7F"/>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007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ctrTitle" hasCustomPrompt="1"/>
          </p:nvPr>
        </p:nvSpPr>
        <p:spPr>
          <a:xfrm>
            <a:off x="1143000" y="2235200"/>
            <a:ext cx="6858000" cy="2387600"/>
          </a:xfrm>
        </p:spPr>
        <p:txBody>
          <a:bodyPr anchor="ctr"/>
          <a:lstStyle>
            <a:lvl1pPr algn="ctr">
              <a:lnSpc>
                <a:spcPts val="4500"/>
              </a:lnSpc>
              <a:spcAft>
                <a:spcPts val="1800"/>
              </a:spcAft>
              <a:defRPr sz="4500">
                <a:solidFill>
                  <a:schemeClr val="bg1"/>
                </a:solidFill>
              </a:defRPr>
            </a:lvl1pPr>
          </a:lstStyle>
          <a:p>
            <a:r>
              <a:rPr lang="en-US" dirty="0"/>
              <a:t>Click to edit Master </a:t>
            </a:r>
            <a:br>
              <a:rPr lang="en-US" dirty="0"/>
            </a:br>
            <a:r>
              <a:rPr lang="en-US" dirty="0"/>
              <a:t>chapter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Chapter Slide">
    <p:bg>
      <p:bgPr>
        <a:solidFill>
          <a:srgbClr val="003E7F"/>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F32BAC-104B-4307-84D6-9D806B5B4CFE}"/>
              </a:ext>
            </a:extLst>
          </p:cNvPr>
          <p:cNvSpPr/>
          <p:nvPr userDrawn="1"/>
        </p:nvSpPr>
        <p:spPr>
          <a:xfrm>
            <a:off x="0" y="0"/>
            <a:ext cx="9144000" cy="6858000"/>
          </a:xfrm>
          <a:prstGeom prst="rect">
            <a:avLst/>
          </a:prstGeom>
          <a:solidFill>
            <a:srgbClr val="007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ctrTitle" hasCustomPrompt="1"/>
          </p:nvPr>
        </p:nvSpPr>
        <p:spPr>
          <a:xfrm>
            <a:off x="1143000" y="1696453"/>
            <a:ext cx="6858000" cy="1813510"/>
          </a:xfrm>
          <a:noFill/>
        </p:spPr>
        <p:txBody>
          <a:bodyPr anchor="ctr"/>
          <a:lstStyle>
            <a:lvl1pPr algn="ctr">
              <a:lnSpc>
                <a:spcPts val="4500"/>
              </a:lnSpc>
              <a:defRPr sz="4500">
                <a:solidFill>
                  <a:schemeClr val="bg1"/>
                </a:solidFill>
              </a:defRPr>
            </a:lvl1pPr>
          </a:lstStyle>
          <a:p>
            <a:r>
              <a:rPr lang="en-US" dirty="0"/>
              <a:t>Click to edit Master </a:t>
            </a:r>
            <a:br>
              <a:rPr lang="en-US" dirty="0"/>
            </a:br>
            <a:r>
              <a:rPr lang="en-US" dirty="0"/>
              <a:t>chapter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4500" b="0" i="1">
                <a:solidFill>
                  <a:schemeClr val="bg1"/>
                </a:solidFill>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Chapter Slide Al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99597" y="1268765"/>
            <a:ext cx="6944810" cy="2237228"/>
          </a:xfrm>
        </p:spPr>
        <p:txBody>
          <a:bodyPr anchor="b"/>
          <a:lstStyle>
            <a:lvl1pPr>
              <a:lnSpc>
                <a:spcPts val="4500"/>
              </a:lnSpc>
              <a:defRPr sz="4500"/>
            </a:lvl1pPr>
          </a:lstStyle>
          <a:p>
            <a:r>
              <a:rPr lang="en-US"/>
              <a:t>Click to edit Master </a:t>
            </a:r>
            <a:br>
              <a:rPr lang="en-US"/>
            </a:br>
            <a:r>
              <a:rPr lang="en-US"/>
              <a:t>chapter style</a:t>
            </a:r>
          </a:p>
        </p:txBody>
      </p:sp>
      <p:sp>
        <p:nvSpPr>
          <p:cNvPr id="3" name="Text Placeholder 2"/>
          <p:cNvSpPr>
            <a:spLocks noGrp="1"/>
          </p:cNvSpPr>
          <p:nvPr>
            <p:ph type="body" idx="1" hasCustomPrompt="1"/>
          </p:nvPr>
        </p:nvSpPr>
        <p:spPr>
          <a:xfrm>
            <a:off x="1103254" y="3613579"/>
            <a:ext cx="6944810" cy="1500187"/>
          </a:xfrm>
        </p:spPr>
        <p:txBody>
          <a:bodyPr/>
          <a:lstStyle>
            <a:lvl1pPr marL="0" indent="0" algn="ctr">
              <a:buNone/>
              <a:defRPr sz="1800" b="1">
                <a:solidFill>
                  <a:schemeClr val="tx1">
                    <a:tint val="75000"/>
                  </a:schemeClr>
                </a:solidFill>
              </a:defRPr>
            </a:lvl1pPr>
            <a:lvl2pPr marL="342875" indent="0">
              <a:buNone/>
              <a:defRPr sz="1500">
                <a:solidFill>
                  <a:schemeClr val="tx1">
                    <a:tint val="75000"/>
                  </a:schemeClr>
                </a:solidFill>
              </a:defRPr>
            </a:lvl2pPr>
            <a:lvl3pPr marL="685749" indent="0">
              <a:buNone/>
              <a:defRPr sz="1350">
                <a:solidFill>
                  <a:schemeClr val="tx1">
                    <a:tint val="75000"/>
                  </a:schemeClr>
                </a:solidFill>
              </a:defRPr>
            </a:lvl3pPr>
            <a:lvl4pPr marL="1028624" indent="0">
              <a:buNone/>
              <a:defRPr sz="1200">
                <a:solidFill>
                  <a:schemeClr val="tx1">
                    <a:tint val="75000"/>
                  </a:schemeClr>
                </a:solidFill>
              </a:defRPr>
            </a:lvl4pPr>
            <a:lvl5pPr marL="1371498" indent="0">
              <a:buNone/>
              <a:defRPr sz="1200">
                <a:solidFill>
                  <a:schemeClr val="tx1">
                    <a:tint val="75000"/>
                  </a:schemeClr>
                </a:solidFill>
              </a:defRPr>
            </a:lvl5pPr>
            <a:lvl6pPr marL="1714373" indent="0">
              <a:buNone/>
              <a:defRPr sz="1200">
                <a:solidFill>
                  <a:schemeClr val="tx1">
                    <a:tint val="75000"/>
                  </a:schemeClr>
                </a:solidFill>
              </a:defRPr>
            </a:lvl6pPr>
            <a:lvl7pPr marL="2057246" indent="0">
              <a:buNone/>
              <a:defRPr sz="1200">
                <a:solidFill>
                  <a:schemeClr val="tx1">
                    <a:tint val="75000"/>
                  </a:schemeClr>
                </a:solidFill>
              </a:defRPr>
            </a:lvl7pPr>
            <a:lvl8pPr marL="2400120" indent="0">
              <a:buNone/>
              <a:defRPr sz="1200">
                <a:solidFill>
                  <a:schemeClr val="tx1">
                    <a:tint val="75000"/>
                  </a:schemeClr>
                </a:solidFill>
              </a:defRPr>
            </a:lvl8pPr>
            <a:lvl9pPr marL="2742995" indent="0">
              <a:buNone/>
              <a:defRPr sz="1200">
                <a:solidFill>
                  <a:schemeClr val="tx1">
                    <a:tint val="75000"/>
                  </a:schemeClr>
                </a:solidFill>
              </a:defRPr>
            </a:lvl9pPr>
          </a:lstStyle>
          <a:p>
            <a:pPr lvl="0"/>
            <a:r>
              <a:rPr lang="en-US"/>
              <a:t>Click to edit Master subtitle style</a:t>
            </a:r>
          </a:p>
        </p:txBody>
      </p:sp>
    </p:spTree>
    <p:extLst>
      <p:ext uri="{BB962C8B-B14F-4D97-AF65-F5344CB8AC3E}">
        <p14:creationId xmlns:p14="http://schemas.microsoft.com/office/powerpoint/2010/main" val="647864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28650" y="368608"/>
            <a:ext cx="7886700" cy="598904"/>
          </a:xfrm>
        </p:spPr>
        <p:txBody>
          <a:bodyPr/>
          <a:lstStyle>
            <a:lvl1pPr>
              <a:defRPr>
                <a:solidFill>
                  <a:srgbClr val="002E6D"/>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ubtitle 2"/>
          <p:cNvSpPr>
            <a:spLocks noGrp="1"/>
          </p:cNvSpPr>
          <p:nvPr>
            <p:ph type="subTitle" idx="13"/>
          </p:nvPr>
        </p:nvSpPr>
        <p:spPr>
          <a:xfrm>
            <a:off x="628650" y="967512"/>
            <a:ext cx="7886700" cy="696071"/>
          </a:xfrm>
        </p:spPr>
        <p:txBody>
          <a:bodyPr>
            <a:normAutofit/>
          </a:bodyPr>
          <a:lstStyle>
            <a:lvl1pPr marL="0" indent="0" algn="ctr">
              <a:buNone/>
              <a:defRPr sz="1575" b="1">
                <a:solidFill>
                  <a:srgbClr val="969696"/>
                </a:solidFill>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a:t>Click to edit Master subtitle style</a:t>
            </a:r>
          </a:p>
        </p:txBody>
      </p:sp>
    </p:spTree>
    <p:extLst>
      <p:ext uri="{BB962C8B-B14F-4D97-AF65-F5344CB8AC3E}">
        <p14:creationId xmlns:p14="http://schemas.microsoft.com/office/powerpoint/2010/main" val="947093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userDrawn="1"/>
        </p:nvGrpSpPr>
        <p:grpSpPr>
          <a:xfrm>
            <a:off x="96552" y="84029"/>
            <a:ext cx="8950896" cy="329742"/>
            <a:chOff x="157803" y="-1075245"/>
            <a:chExt cx="8950896" cy="329742"/>
          </a:xfrm>
          <a:solidFill>
            <a:srgbClr val="002E6D"/>
          </a:solidFill>
        </p:grpSpPr>
        <p:sp>
          <p:nvSpPr>
            <p:cNvPr id="24" name="Rectangle 23"/>
            <p:cNvSpPr/>
            <p:nvPr userDrawn="1"/>
          </p:nvSpPr>
          <p:spPr>
            <a:xfrm rot="5400000">
              <a:off x="4506856" y="-5424296"/>
              <a:ext cx="126396" cy="8824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n>
                  <a:noFill/>
                </a:ln>
              </a:endParaRPr>
            </a:p>
          </p:txBody>
        </p:sp>
        <p:sp>
          <p:nvSpPr>
            <p:cNvPr id="26" name="Rectangle 25"/>
            <p:cNvSpPr/>
            <p:nvPr userDrawn="1"/>
          </p:nvSpPr>
          <p:spPr>
            <a:xfrm>
              <a:off x="8982303" y="-1075245"/>
              <a:ext cx="126396" cy="3297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n>
                  <a:noFill/>
                </a:ln>
              </a:endParaRPr>
            </a:p>
          </p:txBody>
        </p:sp>
        <p:sp>
          <p:nvSpPr>
            <p:cNvPr id="28" name="Rectangle 27"/>
            <p:cNvSpPr/>
            <p:nvPr userDrawn="1"/>
          </p:nvSpPr>
          <p:spPr>
            <a:xfrm>
              <a:off x="157803" y="-1075245"/>
              <a:ext cx="126396" cy="3297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n>
                  <a:noFill/>
                </a:ln>
              </a:endParaRPr>
            </a:p>
          </p:txBody>
        </p:sp>
      </p:grpSp>
      <p:sp>
        <p:nvSpPr>
          <p:cNvPr id="2" name="Title Placeholder 1"/>
          <p:cNvSpPr>
            <a:spLocks noGrp="1"/>
          </p:cNvSpPr>
          <p:nvPr>
            <p:ph type="title"/>
          </p:nvPr>
        </p:nvSpPr>
        <p:spPr>
          <a:xfrm>
            <a:off x="628650" y="367025"/>
            <a:ext cx="7886700" cy="116003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28650" y="1585748"/>
            <a:ext cx="7886700" cy="444651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Rectangle 16"/>
          <p:cNvSpPr/>
          <p:nvPr userDrawn="1"/>
        </p:nvSpPr>
        <p:spPr>
          <a:xfrm rot="5400000">
            <a:off x="5316322" y="3167547"/>
            <a:ext cx="126396" cy="7083062"/>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n>
                <a:noFill/>
              </a:ln>
            </a:endParaRPr>
          </a:p>
        </p:txBody>
      </p:sp>
      <p:sp>
        <p:nvSpPr>
          <p:cNvPr id="31" name="Rectangle 30"/>
          <p:cNvSpPr/>
          <p:nvPr userDrawn="1"/>
        </p:nvSpPr>
        <p:spPr>
          <a:xfrm>
            <a:off x="8921052" y="6302062"/>
            <a:ext cx="126396" cy="445733"/>
          </a:xfrm>
          <a:custGeom>
            <a:avLst/>
            <a:gdLst>
              <a:gd name="connsiteX0" fmla="*/ 0 w 126396"/>
              <a:gd name="connsiteY0" fmla="*/ 0 h 445733"/>
              <a:gd name="connsiteX1" fmla="*/ 126396 w 126396"/>
              <a:gd name="connsiteY1" fmla="*/ 0 h 445733"/>
              <a:gd name="connsiteX2" fmla="*/ 126396 w 126396"/>
              <a:gd name="connsiteY2" fmla="*/ 445733 h 445733"/>
              <a:gd name="connsiteX3" fmla="*/ 0 w 126396"/>
              <a:gd name="connsiteY3" fmla="*/ 445733 h 445733"/>
              <a:gd name="connsiteX4" fmla="*/ 0 w 126396"/>
              <a:gd name="connsiteY4" fmla="*/ 0 h 445733"/>
              <a:gd name="connsiteX0" fmla="*/ 0 w 126396"/>
              <a:gd name="connsiteY0" fmla="*/ 0 h 445733"/>
              <a:gd name="connsiteX1" fmla="*/ 126396 w 126396"/>
              <a:gd name="connsiteY1" fmla="*/ 0 h 445733"/>
              <a:gd name="connsiteX2" fmla="*/ 123221 w 126396"/>
              <a:gd name="connsiteY2" fmla="*/ 325083 h 445733"/>
              <a:gd name="connsiteX3" fmla="*/ 0 w 126396"/>
              <a:gd name="connsiteY3" fmla="*/ 445733 h 445733"/>
              <a:gd name="connsiteX4" fmla="*/ 0 w 126396"/>
              <a:gd name="connsiteY4" fmla="*/ 0 h 445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96" h="445733">
                <a:moveTo>
                  <a:pt x="0" y="0"/>
                </a:moveTo>
                <a:lnTo>
                  <a:pt x="126396" y="0"/>
                </a:lnTo>
                <a:cubicBezTo>
                  <a:pt x="125338" y="108361"/>
                  <a:pt x="124279" y="216722"/>
                  <a:pt x="123221" y="325083"/>
                </a:cubicBezTo>
                <a:lnTo>
                  <a:pt x="0" y="445733"/>
                </a:lnTo>
                <a:lnTo>
                  <a:pt x="0" y="0"/>
                </a:lnTo>
                <a:close/>
              </a:path>
            </a:pathLst>
          </a:custGeom>
          <a:solidFill>
            <a:srgbClr val="002E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n>
                <a:noFill/>
              </a:ln>
            </a:endParaRPr>
          </a:p>
        </p:txBody>
      </p:sp>
      <p:pic>
        <p:nvPicPr>
          <p:cNvPr id="15" name="Picture 14" descr="U.S. Small Business Administration (SBA) logo.">
            <a:extLst>
              <a:ext uri="{FF2B5EF4-FFF2-40B4-BE49-F238E27FC236}">
                <a16:creationId xmlns:a16="http://schemas.microsoft.com/office/drawing/2014/main" id="{8499B6FE-726F-4380-B575-6A2C5369CDA2}"/>
              </a:ext>
            </a:extLst>
          </p:cNvPr>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a:off x="210244" y="6313457"/>
            <a:ext cx="1487927" cy="408684"/>
          </a:xfrm>
          <a:prstGeom prst="rect">
            <a:avLst/>
          </a:prstGeom>
        </p:spPr>
      </p:pic>
    </p:spTree>
    <p:extLst>
      <p:ext uri="{BB962C8B-B14F-4D97-AF65-F5344CB8AC3E}">
        <p14:creationId xmlns:p14="http://schemas.microsoft.com/office/powerpoint/2010/main" val="145296608"/>
      </p:ext>
    </p:extLst>
  </p:cSld>
  <p:clrMap bg1="lt1" tx1="dk1" bg2="lt2" tx2="dk2" accent1="accent1" accent2="accent2" accent3="accent3" accent4="accent4" accent5="accent5" accent6="accent6" hlink="hlink" folHlink="folHlink"/>
  <p:sldLayoutIdLst>
    <p:sldLayoutId id="2147483663" r:id="rId1"/>
    <p:sldLayoutId id="2147483666" r:id="rId2"/>
    <p:sldLayoutId id="2147483649" r:id="rId3"/>
    <p:sldLayoutId id="2147483668" r:id="rId4"/>
    <p:sldLayoutId id="2147483667" r:id="rId5"/>
    <p:sldLayoutId id="2147483662" r:id="rId6"/>
    <p:sldLayoutId id="2147483665" r:id="rId7"/>
    <p:sldLayoutId id="2147483651" r:id="rId8"/>
    <p:sldLayoutId id="2147483650" r:id="rId9"/>
    <p:sldLayoutId id="2147483652" r:id="rId10"/>
    <p:sldLayoutId id="2147483653" r:id="rId11"/>
    <p:sldLayoutId id="2147483654" r:id="rId12"/>
    <p:sldLayoutId id="2147483655" r:id="rId13"/>
    <p:sldLayoutId id="2147483656" r:id="rId14"/>
    <p:sldLayoutId id="2147483657" r:id="rId15"/>
    <p:sldLayoutId id="2147483855" r:id="rId16"/>
    <p:sldLayoutId id="2147483856" r:id="rId17"/>
  </p:sldLayoutIdLst>
  <p:hf hdr="0" ftr="0" dt="0"/>
  <p:txStyles>
    <p:titleStyle>
      <a:lvl1pPr algn="ctr" defTabSz="685749" rtl="0" eaLnBrk="1" latinLnBrk="0" hangingPunct="1">
        <a:lnSpc>
          <a:spcPct val="90000"/>
        </a:lnSpc>
        <a:spcBef>
          <a:spcPct val="0"/>
        </a:spcBef>
        <a:buNone/>
        <a:defRPr sz="2700" b="1" i="0" kern="1200" spc="-75" baseline="0">
          <a:solidFill>
            <a:srgbClr val="003F80"/>
          </a:solidFill>
          <a:latin typeface="Source Sans Pro" charset="0"/>
          <a:ea typeface="Source Sans Pro" charset="0"/>
          <a:cs typeface="Source Sans Pro" charset="0"/>
        </a:defRPr>
      </a:lvl1pPr>
    </p:titleStyle>
    <p:bodyStyle>
      <a:lvl1pPr marL="171438" indent="-171438" algn="l" defTabSz="685749" rtl="0" eaLnBrk="1" latinLnBrk="0" hangingPunct="1">
        <a:lnSpc>
          <a:spcPct val="90000"/>
        </a:lnSpc>
        <a:spcBef>
          <a:spcPts val="750"/>
        </a:spcBef>
        <a:buFont typeface="Arial"/>
        <a:buChar char="•"/>
        <a:defRPr sz="2100" kern="1200">
          <a:solidFill>
            <a:schemeClr val="tx1"/>
          </a:solidFill>
          <a:latin typeface="Source Sans Pro" charset="0"/>
          <a:ea typeface="Source Sans Pro" charset="0"/>
          <a:cs typeface="Source Sans Pro" charset="0"/>
        </a:defRPr>
      </a:lvl1pPr>
      <a:lvl2pPr marL="514313" indent="-171438" algn="l" defTabSz="685749" rtl="0" eaLnBrk="1" latinLnBrk="0" hangingPunct="1">
        <a:lnSpc>
          <a:spcPct val="90000"/>
        </a:lnSpc>
        <a:spcBef>
          <a:spcPts val="375"/>
        </a:spcBef>
        <a:buFont typeface="Arial"/>
        <a:buChar char="•"/>
        <a:defRPr sz="1800" kern="1200">
          <a:solidFill>
            <a:schemeClr val="tx1"/>
          </a:solidFill>
          <a:latin typeface="Source Sans Pro" charset="0"/>
          <a:ea typeface="Source Sans Pro" charset="0"/>
          <a:cs typeface="Source Sans Pro" charset="0"/>
        </a:defRPr>
      </a:lvl2pPr>
      <a:lvl3pPr marL="857186" indent="-171438" algn="l" defTabSz="685749" rtl="0" eaLnBrk="1" latinLnBrk="0" hangingPunct="1">
        <a:lnSpc>
          <a:spcPct val="90000"/>
        </a:lnSpc>
        <a:spcBef>
          <a:spcPts val="375"/>
        </a:spcBef>
        <a:buFont typeface="Arial"/>
        <a:buChar char="•"/>
        <a:defRPr sz="1500" kern="1200">
          <a:solidFill>
            <a:schemeClr val="tx1"/>
          </a:solidFill>
          <a:latin typeface="Source Sans Pro" charset="0"/>
          <a:ea typeface="Source Sans Pro" charset="0"/>
          <a:cs typeface="Source Sans Pro" charset="0"/>
        </a:defRPr>
      </a:lvl3pPr>
      <a:lvl4pPr marL="1200060" indent="-171438" algn="l" defTabSz="685749" rtl="0" eaLnBrk="1" latinLnBrk="0" hangingPunct="1">
        <a:lnSpc>
          <a:spcPct val="90000"/>
        </a:lnSpc>
        <a:spcBef>
          <a:spcPts val="375"/>
        </a:spcBef>
        <a:buFont typeface="Arial"/>
        <a:buChar char="•"/>
        <a:defRPr sz="1350" kern="1200">
          <a:solidFill>
            <a:schemeClr val="tx1"/>
          </a:solidFill>
          <a:latin typeface="Source Sans Pro" charset="0"/>
          <a:ea typeface="Source Sans Pro" charset="0"/>
          <a:cs typeface="Source Sans Pro" charset="0"/>
        </a:defRPr>
      </a:lvl4pPr>
      <a:lvl5pPr marL="1542935" indent="-171438" algn="l" defTabSz="685749" rtl="0" eaLnBrk="1" latinLnBrk="0" hangingPunct="1">
        <a:lnSpc>
          <a:spcPct val="90000"/>
        </a:lnSpc>
        <a:spcBef>
          <a:spcPts val="375"/>
        </a:spcBef>
        <a:buFont typeface="Arial"/>
        <a:buChar char="•"/>
        <a:defRPr sz="1350" kern="1200">
          <a:solidFill>
            <a:schemeClr val="tx1"/>
          </a:solidFill>
          <a:latin typeface="Source Sans Pro" charset="0"/>
          <a:ea typeface="Source Sans Pro" charset="0"/>
          <a:cs typeface="Source Sans Pro" charset="0"/>
        </a:defRPr>
      </a:lvl5pPr>
      <a:lvl6pPr marL="1885809" indent="-171438" algn="l" defTabSz="685749"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684" indent="-171438" algn="l" defTabSz="685749"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558" indent="-171438" algn="l" defTabSz="685749"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433" indent="-171438" algn="l" defTabSz="685749"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749" rtl="0" eaLnBrk="1" latinLnBrk="0" hangingPunct="1">
        <a:defRPr sz="1350" kern="1200">
          <a:solidFill>
            <a:schemeClr val="tx1"/>
          </a:solidFill>
          <a:latin typeface="+mn-lt"/>
          <a:ea typeface="+mn-ea"/>
          <a:cs typeface="+mn-cs"/>
        </a:defRPr>
      </a:lvl1pPr>
      <a:lvl2pPr marL="342875" algn="l" defTabSz="685749" rtl="0" eaLnBrk="1" latinLnBrk="0" hangingPunct="1">
        <a:defRPr sz="1350" kern="1200">
          <a:solidFill>
            <a:schemeClr val="tx1"/>
          </a:solidFill>
          <a:latin typeface="+mn-lt"/>
          <a:ea typeface="+mn-ea"/>
          <a:cs typeface="+mn-cs"/>
        </a:defRPr>
      </a:lvl2pPr>
      <a:lvl3pPr marL="685749" algn="l" defTabSz="685749" rtl="0" eaLnBrk="1" latinLnBrk="0" hangingPunct="1">
        <a:defRPr sz="1350" kern="1200">
          <a:solidFill>
            <a:schemeClr val="tx1"/>
          </a:solidFill>
          <a:latin typeface="+mn-lt"/>
          <a:ea typeface="+mn-ea"/>
          <a:cs typeface="+mn-cs"/>
        </a:defRPr>
      </a:lvl3pPr>
      <a:lvl4pPr marL="1028624" algn="l" defTabSz="685749" rtl="0" eaLnBrk="1" latinLnBrk="0" hangingPunct="1">
        <a:defRPr sz="1350" kern="1200">
          <a:solidFill>
            <a:schemeClr val="tx1"/>
          </a:solidFill>
          <a:latin typeface="+mn-lt"/>
          <a:ea typeface="+mn-ea"/>
          <a:cs typeface="+mn-cs"/>
        </a:defRPr>
      </a:lvl4pPr>
      <a:lvl5pPr marL="1371498" algn="l" defTabSz="685749" rtl="0" eaLnBrk="1" latinLnBrk="0" hangingPunct="1">
        <a:defRPr sz="1350" kern="1200">
          <a:solidFill>
            <a:schemeClr val="tx1"/>
          </a:solidFill>
          <a:latin typeface="+mn-lt"/>
          <a:ea typeface="+mn-ea"/>
          <a:cs typeface="+mn-cs"/>
        </a:defRPr>
      </a:lvl5pPr>
      <a:lvl6pPr marL="1714373" algn="l" defTabSz="685749" rtl="0" eaLnBrk="1" latinLnBrk="0" hangingPunct="1">
        <a:defRPr sz="1350" kern="1200">
          <a:solidFill>
            <a:schemeClr val="tx1"/>
          </a:solidFill>
          <a:latin typeface="+mn-lt"/>
          <a:ea typeface="+mn-ea"/>
          <a:cs typeface="+mn-cs"/>
        </a:defRPr>
      </a:lvl6pPr>
      <a:lvl7pPr marL="2057246" algn="l" defTabSz="685749" rtl="0" eaLnBrk="1" latinLnBrk="0" hangingPunct="1">
        <a:defRPr sz="1350" kern="1200">
          <a:solidFill>
            <a:schemeClr val="tx1"/>
          </a:solidFill>
          <a:latin typeface="+mn-lt"/>
          <a:ea typeface="+mn-ea"/>
          <a:cs typeface="+mn-cs"/>
        </a:defRPr>
      </a:lvl7pPr>
      <a:lvl8pPr marL="2400120" algn="l" defTabSz="685749" rtl="0" eaLnBrk="1" latinLnBrk="0" hangingPunct="1">
        <a:defRPr sz="1350" kern="1200">
          <a:solidFill>
            <a:schemeClr val="tx1"/>
          </a:solidFill>
          <a:latin typeface="+mn-lt"/>
          <a:ea typeface="+mn-ea"/>
          <a:cs typeface="+mn-cs"/>
        </a:defRPr>
      </a:lvl8pPr>
      <a:lvl9pPr marL="2742995" algn="l" defTabSz="685749"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beta.certify.sba.gov/" TargetMode="External"/><Relationship Id="rId3" Type="http://schemas.openxmlformats.org/officeDocument/2006/relationships/image" Target="../media/image4.png"/><Relationship Id="rId7" Type="http://schemas.openxmlformats.org/officeDocument/2006/relationships/hyperlink" Target="http://www.wbenc.org/" TargetMode="External"/><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hyperlink" Target="http://www.uswcc.org/certification" TargetMode="External"/><Relationship Id="rId5" Type="http://schemas.openxmlformats.org/officeDocument/2006/relationships/hyperlink" Target="http://www.nwboc.org/" TargetMode="External"/><Relationship Id="rId4" Type="http://schemas.openxmlformats.org/officeDocument/2006/relationships/hyperlink" Target="http://www.ephcc.or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8" Type="http://schemas.openxmlformats.org/officeDocument/2006/relationships/hyperlink" Target="https://www.sba.gov/brand/assets/sba/resource-partners/WOSB-infographic.jpg" TargetMode="External"/><Relationship Id="rId3" Type="http://schemas.openxmlformats.org/officeDocument/2006/relationships/image" Target="../media/image4.png"/><Relationship Id="rId7" Type="http://schemas.openxmlformats.org/officeDocument/2006/relationships/hyperlink" Target="https://www.sba.gov/document/support--wosb-edwosb-certification-options"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hyperlink" Target="https://www.sba.gov/document/support--faqs-wosbsedwosbs" TargetMode="External"/><Relationship Id="rId5" Type="http://schemas.openxmlformats.org/officeDocument/2006/relationships/hyperlink" Target="https://www.sba.gov/local-assistance/find/?type=SBA%20Regional%20Office" TargetMode="External"/><Relationship Id="rId4" Type="http://schemas.openxmlformats.org/officeDocument/2006/relationships/hyperlink" Target="http://www.sba.gov/wosbready" TargetMode="External"/><Relationship Id="rId9" Type="http://schemas.openxmlformats.org/officeDocument/2006/relationships/hyperlink" Target="https://www.sba.gov/brand/assets/sba/resource-partners/wosb-certification-factsheet.pdf?fbclid=IwAR191Hx3rh-OMDj1mT-QWiaIfbmioUneAZ2c7WvvQ-brbeVFSzMdeawf1b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hyperlink" Target="https://beta.certify.sba.gov/knowledgebase/" TargetMode="Externa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hyperlink" Target="http://www.beta.certify.sba.gov/" TargetMode="External"/><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hyperlink" Target="https://beta.certify.sba.gov/knowledgebase/portal-article/KAB-01014/en-US" TargetMode="External"/><Relationship Id="rId5" Type="http://schemas.openxmlformats.org/officeDocument/2006/relationships/hyperlink" Target="http://www.sam.gov/" TargetMode="External"/><Relationship Id="rId4" Type="http://schemas.openxmlformats.org/officeDocument/2006/relationships/hyperlink" Target="https://www.dnb.com/duns-number/get-a-duns.htm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beta.certify.sba.gov/knowledgebase/portal-article/KAB-01014/en-US" TargetMode="External"/><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7.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7.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6.xml"/><Relationship Id="rId6" Type="http://schemas.microsoft.com/office/2007/relationships/hdphoto" Target="../media/hdphoto1.wdp"/><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beta.certify.sba.gov/knowledgebase/portal-article/KAB-01014/en-US" TargetMode="External"/><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hyperlink" Target="https://beta.certify.sba.gov/knowledgebase/"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americassbdc.org/home/find-your-sbdc/" TargetMode="External"/><Relationship Id="rId3" Type="http://schemas.openxmlformats.org/officeDocument/2006/relationships/image" Target="../media/image4.png"/><Relationship Id="rId7" Type="http://schemas.openxmlformats.org/officeDocument/2006/relationships/hyperlink" Target="http://www.aptac-us.org/" TargetMode="External"/><Relationship Id="rId2" Type="http://schemas.openxmlformats.org/officeDocument/2006/relationships/notesSlide" Target="../notesSlides/notesSlide32.xml"/><Relationship Id="rId1" Type="http://schemas.openxmlformats.org/officeDocument/2006/relationships/slideLayout" Target="../slideLayouts/slideLayout10.xml"/><Relationship Id="rId6" Type="http://schemas.openxmlformats.org/officeDocument/2006/relationships/hyperlink" Target="https://www.sba.gov/tools/local-assistance/wbc" TargetMode="External"/><Relationship Id="rId5" Type="http://schemas.openxmlformats.org/officeDocument/2006/relationships/hyperlink" Target="https://www.sba.gov/tools/local-assistance/districtoffices" TargetMode="External"/><Relationship Id="rId4" Type="http://schemas.openxmlformats.org/officeDocument/2006/relationships/hyperlink" Target="https://www.sba.gov/contracting/resources-small-businesses/pcr-directory" TargetMode="External"/><Relationship Id="rId9" Type="http://schemas.openxmlformats.org/officeDocument/2006/relationships/hyperlink" Target="https://www.score.org/"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www.sba.gov/wosbready" TargetMode="External"/><Relationship Id="rId7" Type="http://schemas.openxmlformats.org/officeDocument/2006/relationships/hyperlink" Target="https://beta.certify.sba.gov/help/" TargetMode="External"/><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hyperlink" Target="https://beta.certify.sba.gov/" TargetMode="External"/><Relationship Id="rId5" Type="http://schemas.openxmlformats.org/officeDocument/2006/relationships/hyperlink" Target="mailto:WOSBTraining@sba.gov" TargetMode="External"/><Relationship Id="rId4" Type="http://schemas.openxmlformats.org/officeDocument/2006/relationships/hyperlink" Target="mailto:wosb@sba.gov"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hyperlink" Target="https://www.sba.gov/document/support--qualifying-naics-women-owned-small-business-federal-contracting-program" TargetMode="External"/><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hyperlink" Target="https://www.federalregister.gov/documents/2020/05/11/2020-09022/women-owned-small-business-and-economically-disadvantaged-women-owned-small-business-certificati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hyperlink" Target="https://beta.certify.sba.gov/"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7.xml"/><Relationship Id="rId5" Type="http://schemas.openxmlformats.org/officeDocument/2006/relationships/hyperlink" Target="https://beta.certify.sba.gov/" TargetMode="External"/><Relationship Id="rId4" Type="http://schemas.openxmlformats.org/officeDocument/2006/relationships/hyperlink" Target="http://www.certify.sba.go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E5D4-FE26-4510-AA4E-9581C91FDDD8}"/>
              </a:ext>
            </a:extLst>
          </p:cNvPr>
          <p:cNvSpPr>
            <a:spLocks noGrp="1"/>
          </p:cNvSpPr>
          <p:nvPr>
            <p:ph type="ctrTitle"/>
          </p:nvPr>
        </p:nvSpPr>
        <p:spPr>
          <a:xfrm>
            <a:off x="932447" y="1756312"/>
            <a:ext cx="7279105" cy="2854599"/>
          </a:xfrm>
        </p:spPr>
        <p:txBody>
          <a:bodyPr>
            <a:normAutofit/>
          </a:bodyPr>
          <a:lstStyle/>
          <a:p>
            <a:pPr>
              <a:lnSpc>
                <a:spcPct val="90000"/>
              </a:lnSpc>
              <a:spcBef>
                <a:spcPts val="1200"/>
              </a:spcBef>
            </a:pPr>
            <a:r>
              <a:rPr lang="en-US" sz="4000" spc="0" dirty="0">
                <a:latin typeface="Source Sans Pro Semibold" panose="020B0603030403020204" pitchFamily="34" charset="0"/>
              </a:rPr>
              <a:t>Women-Owned Small Business Federal Contracting Program </a:t>
            </a:r>
            <a:br>
              <a:rPr lang="en-US" sz="4800" spc="0" dirty="0">
                <a:latin typeface="Source Sans Pro Semibold" panose="020B0603030403020204" pitchFamily="34" charset="0"/>
              </a:rPr>
            </a:br>
            <a:r>
              <a:rPr lang="en-US" sz="3600" spc="0" dirty="0">
                <a:latin typeface="Source Sans Pro Light" panose="020B0604020202020204" pitchFamily="34" charset="0"/>
              </a:rPr>
              <a:t>(WOSB Federal Contracting Program)</a:t>
            </a:r>
            <a:endParaRPr lang="en-US" spc="0" dirty="0">
              <a:latin typeface="Source Sans Pro Light" panose="020B0604020202020204" pitchFamily="34" charset="0"/>
            </a:endParaRPr>
          </a:p>
        </p:txBody>
      </p:sp>
    </p:spTree>
    <p:extLst>
      <p:ext uri="{BB962C8B-B14F-4D97-AF65-F5344CB8AC3E}">
        <p14:creationId xmlns:p14="http://schemas.microsoft.com/office/powerpoint/2010/main" val="3798266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descr="Icon: WOSB Ready">
            <a:extLst>
              <a:ext uri="{FF2B5EF4-FFF2-40B4-BE49-F238E27FC236}">
                <a16:creationId xmlns:a16="http://schemas.microsoft.com/office/drawing/2014/main" id="{E829C440-754A-42B1-AC0F-ECE496AF204F}"/>
              </a:ext>
            </a:extLst>
          </p:cNvPr>
          <p:cNvPicPr>
            <a:picLocks noChangeAspect="1"/>
          </p:cNvPicPr>
          <p:nvPr/>
        </p:nvPicPr>
        <p:blipFill>
          <a:blip r:embed="rId3"/>
          <a:stretch>
            <a:fillRect/>
          </a:stretch>
        </p:blipFill>
        <p:spPr>
          <a:xfrm>
            <a:off x="6716295" y="6192941"/>
            <a:ext cx="2057400" cy="340364"/>
          </a:xfrm>
          <a:prstGeom prst="rect">
            <a:avLst/>
          </a:prstGeom>
        </p:spPr>
      </p:pic>
      <p:sp>
        <p:nvSpPr>
          <p:cNvPr id="6" name="Content Placeholder 5">
            <a:extLst>
              <a:ext uri="{FF2B5EF4-FFF2-40B4-BE49-F238E27FC236}">
                <a16:creationId xmlns:a16="http://schemas.microsoft.com/office/drawing/2014/main" id="{47E5ADB0-8579-4F36-9111-5F414FBDAF2C}"/>
              </a:ext>
            </a:extLst>
          </p:cNvPr>
          <p:cNvSpPr>
            <a:spLocks noGrp="1"/>
          </p:cNvSpPr>
          <p:nvPr>
            <p:ph idx="1"/>
          </p:nvPr>
        </p:nvSpPr>
        <p:spPr>
          <a:xfrm>
            <a:off x="457200" y="1392701"/>
            <a:ext cx="8229600" cy="4691258"/>
          </a:xfrm>
        </p:spPr>
        <p:txBody>
          <a:bodyPr>
            <a:normAutofit fontScale="92500" lnSpcReduction="10000"/>
          </a:bodyPr>
          <a:lstStyle/>
          <a:p>
            <a:pPr marL="274320" indent="-274320" algn="l">
              <a:lnSpc>
                <a:spcPct val="100000"/>
              </a:lnSpc>
              <a:spcBef>
                <a:spcPts val="1200"/>
              </a:spcBef>
              <a:buClr>
                <a:srgbClr val="CC0000"/>
              </a:buClr>
              <a:buFont typeface="Arial" panose="020B0604020202020204" pitchFamily="34" charset="0"/>
              <a:buChar char="•"/>
            </a:pPr>
            <a:r>
              <a:rPr lang="en-US" sz="2000" b="0" i="0" dirty="0">
                <a:solidFill>
                  <a:srgbClr val="1B1E29"/>
                </a:solidFill>
                <a:effectLst/>
                <a:latin typeface="Source Sans Pro" panose="020B0503030403020204" pitchFamily="34" charset="0"/>
              </a:rPr>
              <a:t>SBA allows continued participation from businesses that utilize approved Third-Party Certifiers (TPCs) to obtain WOSB or EDWOSB certification.</a:t>
            </a:r>
          </a:p>
          <a:p>
            <a:pPr marL="274320" indent="-274320" algn="l">
              <a:spcBef>
                <a:spcPts val="1200"/>
              </a:spcBef>
              <a:buClr>
                <a:srgbClr val="CC0000"/>
              </a:buClr>
              <a:buFont typeface="Arial" panose="020B0604020202020204" pitchFamily="34" charset="0"/>
              <a:buChar char="•"/>
            </a:pPr>
            <a:r>
              <a:rPr lang="en-US" sz="2000" b="0" i="0" dirty="0">
                <a:solidFill>
                  <a:srgbClr val="1B1E29"/>
                </a:solidFill>
                <a:effectLst/>
                <a:latin typeface="Source Sans Pro" panose="020B0503030403020204" pitchFamily="34" charset="0"/>
              </a:rPr>
              <a:t>Approved TPCs:</a:t>
            </a:r>
            <a:endParaRPr lang="en-US" sz="2000" dirty="0">
              <a:solidFill>
                <a:srgbClr val="1B1E29"/>
              </a:solidFill>
              <a:latin typeface="Source Sans Pro" panose="020B0503030403020204" pitchFamily="34" charset="0"/>
            </a:endParaRPr>
          </a:p>
          <a:p>
            <a:pPr marL="617193" lvl="2" indent="-274320">
              <a:spcBef>
                <a:spcPts val="900"/>
              </a:spcBef>
              <a:buClr>
                <a:srgbClr val="002E6D"/>
              </a:buClr>
              <a:buFont typeface="Arial" panose="020B0604020202020204" pitchFamily="34" charset="0"/>
              <a:buChar char="•"/>
            </a:pPr>
            <a:r>
              <a:rPr lang="en-US" sz="1800" b="0" i="0" dirty="0">
                <a:solidFill>
                  <a:srgbClr val="007DBC"/>
                </a:solidFill>
                <a:effectLst/>
                <a:latin typeface="Source Sans Pro" panose="020B0503030403020204" pitchFamily="34" charset="0"/>
                <a:hlinkClick r:id="rId4"/>
              </a:rPr>
              <a:t>El Paso Hispanic Chamber of Commerce</a:t>
            </a:r>
            <a:endParaRPr lang="en-US" sz="1800" b="0" i="0" dirty="0">
              <a:solidFill>
                <a:srgbClr val="007DBC"/>
              </a:solidFill>
              <a:effectLst/>
              <a:latin typeface="Source Sans Pro" panose="020B0503030403020204" pitchFamily="34" charset="0"/>
            </a:endParaRPr>
          </a:p>
          <a:p>
            <a:pPr marL="617193" lvl="2" indent="-274320">
              <a:spcBef>
                <a:spcPts val="900"/>
              </a:spcBef>
              <a:buClr>
                <a:srgbClr val="002E6D"/>
              </a:buClr>
              <a:buFont typeface="Arial" panose="020B0604020202020204" pitchFamily="34" charset="0"/>
              <a:buChar char="•"/>
            </a:pPr>
            <a:r>
              <a:rPr lang="en-US" sz="1800" b="0" i="0" dirty="0">
                <a:solidFill>
                  <a:srgbClr val="007DBC"/>
                </a:solidFill>
                <a:effectLst/>
                <a:latin typeface="Source Sans Pro" panose="020B0503030403020204" pitchFamily="34" charset="0"/>
                <a:hlinkClick r:id="rId5"/>
              </a:rPr>
              <a:t>National Women Business Owners Corporation</a:t>
            </a:r>
            <a:endParaRPr lang="en-US" sz="1800" dirty="0">
              <a:solidFill>
                <a:srgbClr val="1B1E29"/>
              </a:solidFill>
              <a:latin typeface="Source Sans Pro" panose="020B0503030403020204" pitchFamily="34" charset="0"/>
            </a:endParaRPr>
          </a:p>
          <a:p>
            <a:pPr marL="617193" lvl="2" indent="-274320">
              <a:spcBef>
                <a:spcPts val="900"/>
              </a:spcBef>
              <a:buClr>
                <a:srgbClr val="002E6D"/>
              </a:buClr>
              <a:buFont typeface="Arial" panose="020B0604020202020204" pitchFamily="34" charset="0"/>
              <a:buChar char="•"/>
            </a:pPr>
            <a:r>
              <a:rPr lang="en-US" sz="1800" b="0" i="0" dirty="0">
                <a:solidFill>
                  <a:srgbClr val="007DBC"/>
                </a:solidFill>
                <a:effectLst/>
                <a:latin typeface="Source Sans Pro" panose="020B0503030403020204" pitchFamily="34" charset="0"/>
                <a:hlinkClick r:id="rId6"/>
              </a:rPr>
              <a:t>U.S. Women’s Chamber of Commerce</a:t>
            </a:r>
            <a:endParaRPr lang="en-US" sz="1800" b="0" i="0" dirty="0">
              <a:solidFill>
                <a:srgbClr val="007DBC"/>
              </a:solidFill>
              <a:effectLst/>
              <a:latin typeface="Source Sans Pro" panose="020B0503030403020204" pitchFamily="34" charset="0"/>
            </a:endParaRPr>
          </a:p>
          <a:p>
            <a:pPr marL="617193" lvl="2" indent="-274320">
              <a:spcBef>
                <a:spcPts val="900"/>
              </a:spcBef>
              <a:buClr>
                <a:srgbClr val="002E6D"/>
              </a:buClr>
              <a:buFont typeface="Arial" panose="020B0604020202020204" pitchFamily="34" charset="0"/>
              <a:buChar char="•"/>
            </a:pPr>
            <a:r>
              <a:rPr lang="en-US" sz="1800" b="0" i="0" dirty="0">
                <a:solidFill>
                  <a:srgbClr val="007DBC"/>
                </a:solidFill>
                <a:effectLst/>
                <a:latin typeface="Source Sans Pro" panose="020B0503030403020204" pitchFamily="34" charset="0"/>
                <a:hlinkClick r:id="rId7"/>
              </a:rPr>
              <a:t>Women’s Business Enterprise National Council</a:t>
            </a:r>
            <a:endParaRPr lang="en-US" sz="1800" dirty="0">
              <a:solidFill>
                <a:srgbClr val="007DBC"/>
              </a:solidFill>
              <a:latin typeface="Source Sans Pro" panose="020B0503030403020204" pitchFamily="34" charset="0"/>
            </a:endParaRPr>
          </a:p>
          <a:p>
            <a:pPr marL="274320" indent="-274320" algn="l">
              <a:lnSpc>
                <a:spcPct val="100000"/>
              </a:lnSpc>
              <a:spcBef>
                <a:spcPts val="1200"/>
              </a:spcBef>
              <a:buClr>
                <a:srgbClr val="CC0000"/>
              </a:buClr>
              <a:buFont typeface="Arial" panose="020B0604020202020204" pitchFamily="34" charset="0"/>
              <a:buChar char="•"/>
            </a:pPr>
            <a:r>
              <a:rPr lang="en-US" sz="2000" dirty="0">
                <a:solidFill>
                  <a:srgbClr val="1B1E29"/>
                </a:solidFill>
                <a:latin typeface="Source Sans Pro" panose="020B0503030403020204" pitchFamily="34" charset="0"/>
              </a:rPr>
              <a:t>If you are currently a TPC-certified firm with active contracts through the WOSB Federal Contracting Program: </a:t>
            </a:r>
          </a:p>
          <a:p>
            <a:pPr marL="617193" lvl="2" indent="-274320">
              <a:spcBef>
                <a:spcPts val="1200"/>
              </a:spcBef>
              <a:buClr>
                <a:srgbClr val="002E6D"/>
              </a:buClr>
            </a:pPr>
            <a:r>
              <a:rPr lang="en-US" sz="1900" dirty="0">
                <a:latin typeface="Source Sans Pro" panose="020B0503030403020204" pitchFamily="34" charset="0"/>
                <a:ea typeface="Source Sans Pro" panose="020B0503030403020204" pitchFamily="34" charset="0"/>
              </a:rPr>
              <a:t>Y</a:t>
            </a:r>
            <a:r>
              <a:rPr lang="en-US" sz="1900" dirty="0">
                <a:effectLst/>
                <a:latin typeface="Source Sans Pro" panose="020B0503030403020204" pitchFamily="34" charset="0"/>
                <a:ea typeface="Source Sans Pro" panose="020B0503030403020204" pitchFamily="34" charset="0"/>
              </a:rPr>
              <a:t>ou will remain certified for the duration of existing contracts. </a:t>
            </a:r>
          </a:p>
          <a:p>
            <a:pPr marL="274320" lvl="2" indent="-274320">
              <a:spcBef>
                <a:spcPts val="1200"/>
              </a:spcBef>
              <a:buClr>
                <a:srgbClr val="CC0000"/>
              </a:buClr>
              <a:buFont typeface="Arial" panose="020B0604020202020204" pitchFamily="34" charset="0"/>
              <a:buChar char="•"/>
            </a:pPr>
            <a:r>
              <a:rPr lang="en-US" sz="2000" dirty="0">
                <a:effectLst/>
                <a:latin typeface="Source Sans Pro" panose="020B0503030403020204" pitchFamily="34" charset="0"/>
                <a:ea typeface="Source Sans Pro" panose="020B0503030403020204" pitchFamily="34" charset="0"/>
              </a:rPr>
              <a:t>To bid on any new contracts:</a:t>
            </a:r>
          </a:p>
          <a:p>
            <a:pPr marL="617194" lvl="3" indent="-274320">
              <a:lnSpc>
                <a:spcPct val="100000"/>
              </a:lnSpc>
              <a:spcBef>
                <a:spcPts val="1200"/>
              </a:spcBef>
              <a:buClr>
                <a:srgbClr val="002E6D"/>
              </a:buClr>
              <a:buFont typeface="Arial" panose="020B0604020202020204" pitchFamily="34" charset="0"/>
              <a:buChar char="•"/>
            </a:pPr>
            <a:r>
              <a:rPr lang="en-US" sz="1900" dirty="0">
                <a:latin typeface="Source Sans Pro" panose="020B0503030403020204" pitchFamily="34" charset="0"/>
                <a:ea typeface="Source Sans Pro" panose="020B0503030403020204" pitchFamily="34" charset="0"/>
              </a:rPr>
              <a:t>Y</a:t>
            </a:r>
            <a:r>
              <a:rPr lang="en-US" sz="1900" dirty="0">
                <a:effectLst/>
                <a:latin typeface="Source Sans Pro" panose="020B0503030403020204" pitchFamily="34" charset="0"/>
                <a:ea typeface="Source Sans Pro" panose="020B0503030403020204" pitchFamily="34" charset="0"/>
              </a:rPr>
              <a:t>ou need to complete an application and upload your unexpired WOSB or EDWOSB TPC-certified documentation through the new, free online process at </a:t>
            </a:r>
            <a:r>
              <a:rPr lang="en-US" sz="1900" u="sng" dirty="0">
                <a:solidFill>
                  <a:srgbClr val="0000FF"/>
                </a:solidFill>
                <a:effectLst/>
                <a:latin typeface="Source Sans Pro" panose="020B0503030403020204" pitchFamily="34" charset="0"/>
                <a:ea typeface="Source Sans Pro" panose="020B0503030403020204" pitchFamily="34" charset="0"/>
                <a:hlinkClick r:id="rId8"/>
              </a:rPr>
              <a:t>beta.certify.sba.gov</a:t>
            </a:r>
            <a:r>
              <a:rPr lang="en-US" sz="1900" u="sng" dirty="0">
                <a:solidFill>
                  <a:srgbClr val="0000FF"/>
                </a:solidFill>
                <a:latin typeface="Source Sans Pro" panose="020B0503030403020204" pitchFamily="34" charset="0"/>
                <a:ea typeface="Source Sans Pro" panose="020B0503030403020204" pitchFamily="34" charset="0"/>
              </a:rPr>
              <a:t>.</a:t>
            </a:r>
            <a:endParaRPr lang="en-US" sz="1900" b="0" i="0" dirty="0">
              <a:solidFill>
                <a:srgbClr val="1B1E29"/>
              </a:solidFill>
              <a:effectLst/>
              <a:latin typeface="Source Sans Pro" panose="020B0503030403020204" pitchFamily="34" charset="0"/>
            </a:endParaRPr>
          </a:p>
        </p:txBody>
      </p:sp>
      <p:sp>
        <p:nvSpPr>
          <p:cNvPr id="5" name="Title 4">
            <a:extLst>
              <a:ext uri="{FF2B5EF4-FFF2-40B4-BE49-F238E27FC236}">
                <a16:creationId xmlns:a16="http://schemas.microsoft.com/office/drawing/2014/main" id="{E4E66C20-45D1-4F0A-AC5B-AAD8B4A23F40}"/>
              </a:ext>
            </a:extLst>
          </p:cNvPr>
          <p:cNvSpPr>
            <a:spLocks noGrp="1"/>
          </p:cNvSpPr>
          <p:nvPr>
            <p:ph type="title"/>
          </p:nvPr>
        </p:nvSpPr>
        <p:spPr>
          <a:xfrm>
            <a:off x="628650" y="496185"/>
            <a:ext cx="7886700" cy="740413"/>
          </a:xfrm>
        </p:spPr>
        <p:txBody>
          <a:bodyPr>
            <a:noAutofit/>
          </a:bodyPr>
          <a:lstStyle/>
          <a:p>
            <a:r>
              <a:rPr lang="en-US" sz="3200" dirty="0">
                <a:latin typeface="Source Sans Pro" panose="020B0503030403020204" pitchFamily="34" charset="0"/>
                <a:ea typeface="Source Sans Pro" panose="020B0503030403020204" pitchFamily="34" charset="0"/>
              </a:rPr>
              <a:t>Third-Party Certification</a:t>
            </a:r>
          </a:p>
        </p:txBody>
      </p:sp>
    </p:spTree>
    <p:extLst>
      <p:ext uri="{BB962C8B-B14F-4D97-AF65-F5344CB8AC3E}">
        <p14:creationId xmlns:p14="http://schemas.microsoft.com/office/powerpoint/2010/main" val="3741829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descr="Icon: WOSB Ready">
            <a:extLst>
              <a:ext uri="{FF2B5EF4-FFF2-40B4-BE49-F238E27FC236}">
                <a16:creationId xmlns:a16="http://schemas.microsoft.com/office/drawing/2014/main" id="{EBB2F185-E94D-4C0B-B985-384FF9195554}"/>
              </a:ext>
            </a:extLst>
          </p:cNvPr>
          <p:cNvPicPr>
            <a:picLocks noChangeAspect="1"/>
          </p:cNvPicPr>
          <p:nvPr/>
        </p:nvPicPr>
        <p:blipFill>
          <a:blip r:embed="rId3"/>
          <a:stretch>
            <a:fillRect/>
          </a:stretch>
        </p:blipFill>
        <p:spPr>
          <a:xfrm>
            <a:off x="6716295" y="6192941"/>
            <a:ext cx="2057400" cy="340364"/>
          </a:xfrm>
          <a:prstGeom prst="rect">
            <a:avLst/>
          </a:prstGeom>
        </p:spPr>
      </p:pic>
      <p:sp>
        <p:nvSpPr>
          <p:cNvPr id="6" name="Content Placeholder 5">
            <a:extLst>
              <a:ext uri="{FF2B5EF4-FFF2-40B4-BE49-F238E27FC236}">
                <a16:creationId xmlns:a16="http://schemas.microsoft.com/office/drawing/2014/main" id="{47E5ADB0-8579-4F36-9111-5F414FBDAF2C}"/>
              </a:ext>
            </a:extLst>
          </p:cNvPr>
          <p:cNvSpPr>
            <a:spLocks noGrp="1"/>
          </p:cNvSpPr>
          <p:nvPr>
            <p:ph idx="1"/>
          </p:nvPr>
        </p:nvSpPr>
        <p:spPr>
          <a:xfrm>
            <a:off x="457200" y="1545265"/>
            <a:ext cx="8229600" cy="4214090"/>
          </a:xfrm>
        </p:spPr>
        <p:txBody>
          <a:bodyPr>
            <a:normAutofit/>
          </a:bodyPr>
          <a:lstStyle/>
          <a:p>
            <a:pPr marL="274320" indent="-274320" algn="l">
              <a:spcBef>
                <a:spcPts val="1200"/>
              </a:spcBef>
              <a:buClr>
                <a:srgbClr val="CC0000"/>
              </a:buClr>
              <a:buFont typeface="Arial" panose="020B0604020202020204" pitchFamily="34" charset="0"/>
              <a:buChar char="•"/>
            </a:pPr>
            <a:r>
              <a:rPr lang="en-US" sz="2400" b="0" i="0" dirty="0">
                <a:solidFill>
                  <a:srgbClr val="1B1E29"/>
                </a:solidFill>
                <a:effectLst/>
                <a:latin typeface="Source Sans Pro" panose="020B0503030403020204" pitchFamily="34" charset="0"/>
              </a:rPr>
              <a:t>SBA allows participation from firms certified by the following entities, provided they meet all eligibility requirements:</a:t>
            </a:r>
          </a:p>
          <a:p>
            <a:pPr marL="617193" lvl="2" indent="-274320">
              <a:spcBef>
                <a:spcPts val="1200"/>
              </a:spcBef>
              <a:buClr>
                <a:srgbClr val="002E6D"/>
              </a:buClr>
              <a:buFont typeface="Arial" panose="020B0604020202020204" pitchFamily="34" charset="0"/>
              <a:buChar char="•"/>
            </a:pPr>
            <a:r>
              <a:rPr lang="en-US" sz="2000" dirty="0">
                <a:solidFill>
                  <a:srgbClr val="1B1E29"/>
                </a:solidFill>
                <a:latin typeface="Source Sans Pro" panose="020B0503030403020204" pitchFamily="34" charset="0"/>
              </a:rPr>
              <a:t>T</a:t>
            </a:r>
            <a:r>
              <a:rPr lang="en-US" sz="2000" b="0" i="0" dirty="0">
                <a:solidFill>
                  <a:srgbClr val="1B1E29"/>
                </a:solidFill>
                <a:effectLst/>
                <a:latin typeface="Source Sans Pro" panose="020B0503030403020204" pitchFamily="34" charset="0"/>
              </a:rPr>
              <a:t>he U.S. Department of Veterans Affairs Center for Verification and Evaluations (CVE)</a:t>
            </a:r>
            <a:endParaRPr lang="en-US" sz="2000" dirty="0">
              <a:solidFill>
                <a:srgbClr val="1B1E29"/>
              </a:solidFill>
              <a:latin typeface="Source Sans Pro" panose="020B0503030403020204" pitchFamily="34" charset="0"/>
            </a:endParaRPr>
          </a:p>
          <a:p>
            <a:pPr marL="617193" lvl="2" indent="-274320">
              <a:spcBef>
                <a:spcPts val="1200"/>
              </a:spcBef>
              <a:buClr>
                <a:srgbClr val="002E6D"/>
              </a:buClr>
              <a:buFont typeface="Arial" panose="020B0604020202020204" pitchFamily="34" charset="0"/>
              <a:buChar char="•"/>
            </a:pPr>
            <a:r>
              <a:rPr lang="en-US" sz="2000" b="0" i="0" dirty="0">
                <a:solidFill>
                  <a:srgbClr val="1B1E29"/>
                </a:solidFill>
                <a:effectLst/>
                <a:latin typeface="Source Sans Pro" panose="020B0503030403020204" pitchFamily="34" charset="0"/>
              </a:rPr>
              <a:t> 8(a) Business Development Certification Program</a:t>
            </a:r>
          </a:p>
        </p:txBody>
      </p:sp>
      <p:sp>
        <p:nvSpPr>
          <p:cNvPr id="5" name="Title 4">
            <a:extLst>
              <a:ext uri="{FF2B5EF4-FFF2-40B4-BE49-F238E27FC236}">
                <a16:creationId xmlns:a16="http://schemas.microsoft.com/office/drawing/2014/main" id="{E4E66C20-45D1-4F0A-AC5B-AAD8B4A23F40}"/>
              </a:ext>
            </a:extLst>
          </p:cNvPr>
          <p:cNvSpPr>
            <a:spLocks noGrp="1"/>
          </p:cNvSpPr>
          <p:nvPr>
            <p:ph type="title"/>
          </p:nvPr>
        </p:nvSpPr>
        <p:spPr>
          <a:xfrm>
            <a:off x="628650" y="496185"/>
            <a:ext cx="7886700" cy="740413"/>
          </a:xfrm>
        </p:spPr>
        <p:txBody>
          <a:bodyPr>
            <a:noAutofit/>
          </a:bodyPr>
          <a:lstStyle/>
          <a:p>
            <a:r>
              <a:rPr lang="en-US" sz="3200" dirty="0">
                <a:latin typeface="Source Sans Pro" panose="020B0503030403020204" pitchFamily="34" charset="0"/>
                <a:ea typeface="Source Sans Pro" panose="020B0503030403020204" pitchFamily="34" charset="0"/>
              </a:rPr>
              <a:t>Other Certifications</a:t>
            </a:r>
          </a:p>
        </p:txBody>
      </p:sp>
    </p:spTree>
    <p:extLst>
      <p:ext uri="{BB962C8B-B14F-4D97-AF65-F5344CB8AC3E}">
        <p14:creationId xmlns:p14="http://schemas.microsoft.com/office/powerpoint/2010/main" val="2873554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Icon: WOSB Ready">
            <a:extLst>
              <a:ext uri="{FF2B5EF4-FFF2-40B4-BE49-F238E27FC236}">
                <a16:creationId xmlns:a16="http://schemas.microsoft.com/office/drawing/2014/main" id="{9BB978F7-1B10-4216-A5C5-CD2B56F3112E}"/>
              </a:ext>
            </a:extLst>
          </p:cNvPr>
          <p:cNvPicPr>
            <a:picLocks noChangeAspect="1"/>
          </p:cNvPicPr>
          <p:nvPr/>
        </p:nvPicPr>
        <p:blipFill>
          <a:blip r:embed="rId3"/>
          <a:stretch>
            <a:fillRect/>
          </a:stretch>
        </p:blipFill>
        <p:spPr>
          <a:xfrm>
            <a:off x="6716295" y="6192941"/>
            <a:ext cx="2057400" cy="340364"/>
          </a:xfrm>
          <a:prstGeom prst="rect">
            <a:avLst/>
          </a:prstGeom>
        </p:spPr>
      </p:pic>
      <p:sp>
        <p:nvSpPr>
          <p:cNvPr id="3" name="Content Placeholder 2">
            <a:extLst>
              <a:ext uri="{FF2B5EF4-FFF2-40B4-BE49-F238E27FC236}">
                <a16:creationId xmlns:a16="http://schemas.microsoft.com/office/drawing/2014/main" id="{7FBB6809-78BA-4277-B8E2-ADFF611EE347}"/>
              </a:ext>
            </a:extLst>
          </p:cNvPr>
          <p:cNvSpPr>
            <a:spLocks noGrp="1"/>
          </p:cNvSpPr>
          <p:nvPr>
            <p:ph idx="1"/>
          </p:nvPr>
        </p:nvSpPr>
        <p:spPr>
          <a:xfrm>
            <a:off x="628650" y="1378634"/>
            <a:ext cx="7886700" cy="4451798"/>
          </a:xfrm>
        </p:spPr>
        <p:txBody>
          <a:bodyPr>
            <a:normAutofit/>
          </a:bodyPr>
          <a:lstStyle/>
          <a:p>
            <a:pPr marL="274320" lvl="0" indent="-274320">
              <a:spcBef>
                <a:spcPts val="1200"/>
              </a:spcBef>
              <a:buClr>
                <a:srgbClr val="CC0000"/>
              </a:buClr>
            </a:pPr>
            <a:r>
              <a:rPr lang="en-US" sz="2200" dirty="0"/>
              <a:t>To stay up to date with changes to the WOSB Federal Contracting Program, please visit </a:t>
            </a:r>
            <a:r>
              <a:rPr lang="en-US" sz="2200" u="sng" dirty="0">
                <a:hlinkClick r:id="rId4"/>
              </a:rPr>
              <a:t>sba.gov/wosbready</a:t>
            </a:r>
            <a:r>
              <a:rPr lang="en-US" sz="2200" dirty="0"/>
              <a:t>.</a:t>
            </a:r>
          </a:p>
          <a:p>
            <a:pPr marL="274320" lvl="0" indent="-274320">
              <a:spcBef>
                <a:spcPts val="1200"/>
              </a:spcBef>
              <a:buClr>
                <a:srgbClr val="CC0000"/>
              </a:buClr>
            </a:pPr>
            <a:r>
              <a:rPr lang="en-US" sz="2200" dirty="0"/>
              <a:t>You also can contact your local </a:t>
            </a:r>
            <a:r>
              <a:rPr lang="en-US" sz="2200" u="sng" dirty="0">
                <a:hlinkClick r:id="rId5"/>
              </a:rPr>
              <a:t>SBA regional and district office</a:t>
            </a:r>
            <a:r>
              <a:rPr lang="en-US" sz="2200" dirty="0"/>
              <a:t>, SBA resource partner, or Procurement Technical Assistance Center (PTAC) with questions.</a:t>
            </a:r>
          </a:p>
          <a:p>
            <a:pPr marL="274320" indent="-274320">
              <a:spcBef>
                <a:spcPts val="1200"/>
              </a:spcBef>
              <a:buClr>
                <a:srgbClr val="CC0000"/>
              </a:buClr>
            </a:pPr>
            <a:r>
              <a:rPr lang="en-US" sz="2200" dirty="0"/>
              <a:t>Please review SBA’s latest </a:t>
            </a:r>
            <a:r>
              <a:rPr lang="en-US" sz="2200" u="sng" dirty="0">
                <a:hlinkClick r:id="rId6"/>
              </a:rPr>
              <a:t>FAQs</a:t>
            </a:r>
            <a:r>
              <a:rPr lang="en-US" sz="2200" u="sng" dirty="0"/>
              <a:t>,</a:t>
            </a:r>
            <a:r>
              <a:rPr lang="en-US" sz="2200" dirty="0"/>
              <a:t> </a:t>
            </a:r>
            <a:r>
              <a:rPr lang="en-US" sz="2200" u="sng" dirty="0">
                <a:hlinkClick r:id="rId7"/>
              </a:rPr>
              <a:t>certification options table</a:t>
            </a:r>
            <a:r>
              <a:rPr lang="en-US" sz="2200" dirty="0"/>
              <a:t>,</a:t>
            </a:r>
            <a:r>
              <a:rPr lang="en-US" sz="2200" u="sng" dirty="0"/>
              <a:t> </a:t>
            </a:r>
            <a:r>
              <a:rPr lang="en-US" sz="2200" dirty="0">
                <a:hlinkClick r:id="rId8"/>
              </a:rPr>
              <a:t>infographic</a:t>
            </a:r>
            <a:r>
              <a:rPr lang="en-US" sz="2200" dirty="0"/>
              <a:t>, and </a:t>
            </a:r>
            <a:r>
              <a:rPr lang="en-US" sz="2200" b="0" i="0" dirty="0">
                <a:solidFill>
                  <a:srgbClr val="007DBC"/>
                </a:solidFill>
                <a:effectLst/>
                <a:latin typeface="Source Sans Pro" panose="020B0503030403020204" pitchFamily="34" charset="0"/>
                <a:hlinkClick r:id="rId9"/>
              </a:rPr>
              <a:t>beta.certify.sba.gov fact sheet</a:t>
            </a:r>
            <a:r>
              <a:rPr lang="en-US" sz="2200" b="0" i="0" dirty="0">
                <a:solidFill>
                  <a:srgbClr val="1B1E29"/>
                </a:solidFill>
                <a:effectLst/>
                <a:latin typeface="Source Sans Pro" panose="020B0503030403020204" pitchFamily="34" charset="0"/>
              </a:rPr>
              <a:t> </a:t>
            </a:r>
            <a:r>
              <a:rPr lang="en-US" sz="2200" dirty="0"/>
              <a:t>for more information about the certification changes.</a:t>
            </a:r>
          </a:p>
        </p:txBody>
      </p:sp>
      <p:sp>
        <p:nvSpPr>
          <p:cNvPr id="2" name="Title 1">
            <a:extLst>
              <a:ext uri="{FF2B5EF4-FFF2-40B4-BE49-F238E27FC236}">
                <a16:creationId xmlns:a16="http://schemas.microsoft.com/office/drawing/2014/main" id="{5BB9AA96-8248-4FA7-B4BF-545558E53003}"/>
              </a:ext>
            </a:extLst>
          </p:cNvPr>
          <p:cNvSpPr>
            <a:spLocks noGrp="1"/>
          </p:cNvSpPr>
          <p:nvPr>
            <p:ph type="title"/>
          </p:nvPr>
        </p:nvSpPr>
        <p:spPr>
          <a:xfrm>
            <a:off x="628650" y="453016"/>
            <a:ext cx="7886700" cy="598904"/>
          </a:xfrm>
        </p:spPr>
        <p:txBody>
          <a:bodyPr>
            <a:normAutofit/>
          </a:bodyPr>
          <a:lstStyle/>
          <a:p>
            <a:r>
              <a:rPr lang="en-US" sz="3200" dirty="0"/>
              <a:t>Certification Changes Resources</a:t>
            </a:r>
          </a:p>
        </p:txBody>
      </p:sp>
    </p:spTree>
    <p:extLst>
      <p:ext uri="{BB962C8B-B14F-4D97-AF65-F5344CB8AC3E}">
        <p14:creationId xmlns:p14="http://schemas.microsoft.com/office/powerpoint/2010/main" val="2418580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6" descr="Icon: WOSB Ready">
            <a:extLst>
              <a:ext uri="{FF2B5EF4-FFF2-40B4-BE49-F238E27FC236}">
                <a16:creationId xmlns:a16="http://schemas.microsoft.com/office/drawing/2014/main" id="{44FE6B7B-BADD-46ED-8B53-AC68C2E2EAE1}"/>
              </a:ext>
            </a:extLst>
          </p:cNvPr>
          <p:cNvPicPr>
            <a:picLocks noChangeAspect="1"/>
          </p:cNvPicPr>
          <p:nvPr/>
        </p:nvPicPr>
        <p:blipFill>
          <a:blip r:embed="rId3"/>
          <a:stretch>
            <a:fillRect/>
          </a:stretch>
        </p:blipFill>
        <p:spPr>
          <a:xfrm>
            <a:off x="6716295" y="6192941"/>
            <a:ext cx="2057400" cy="340364"/>
          </a:xfrm>
          <a:prstGeom prst="rect">
            <a:avLst/>
          </a:prstGeom>
        </p:spPr>
      </p:pic>
      <p:pic>
        <p:nvPicPr>
          <p:cNvPr id="14" name="Content Placeholder 13" descr="Graphic wheel shows icon of linked hands at top (to represent partnerships), then moves clockwise to icon of 2 location markers linked (to represent events in different locations), then moves to icon of a monitor with a person on the screen (to represent informational webinars), then continues back to top.">
            <a:extLst>
              <a:ext uri="{FF2B5EF4-FFF2-40B4-BE49-F238E27FC236}">
                <a16:creationId xmlns:a16="http://schemas.microsoft.com/office/drawing/2014/main" id="{FEDCA268-D303-4708-AE54-20145FFB457F}"/>
              </a:ext>
            </a:extLst>
          </p:cNvPr>
          <p:cNvPicPr>
            <a:picLocks noGrp="1" noChangeAspect="1"/>
          </p:cNvPicPr>
          <p:nvPr>
            <p:ph sz="quarter" idx="4"/>
          </p:nvPr>
        </p:nvPicPr>
        <p:blipFill>
          <a:blip r:embed="rId4"/>
          <a:stretch>
            <a:fillRect/>
          </a:stretch>
        </p:blipFill>
        <p:spPr>
          <a:xfrm>
            <a:off x="4738601" y="1678617"/>
            <a:ext cx="3824073" cy="3665562"/>
          </a:xfrm>
        </p:spPr>
      </p:pic>
      <p:sp>
        <p:nvSpPr>
          <p:cNvPr id="6" name="Text Placeholder 5">
            <a:extLst>
              <a:ext uri="{FF2B5EF4-FFF2-40B4-BE49-F238E27FC236}">
                <a16:creationId xmlns:a16="http://schemas.microsoft.com/office/drawing/2014/main" id="{CF361613-945A-4277-A571-75BF78FB79EE}"/>
              </a:ext>
            </a:extLst>
          </p:cNvPr>
          <p:cNvSpPr>
            <a:spLocks noGrp="1"/>
          </p:cNvSpPr>
          <p:nvPr>
            <p:ph type="body" idx="1"/>
          </p:nvPr>
        </p:nvSpPr>
        <p:spPr>
          <a:xfrm>
            <a:off x="629842" y="1681162"/>
            <a:ext cx="3868340" cy="3663017"/>
          </a:xfrm>
        </p:spPr>
        <p:txBody>
          <a:bodyPr anchor="ctr">
            <a:normAutofit/>
          </a:bodyPr>
          <a:lstStyle/>
          <a:p>
            <a:pPr marL="285750" indent="-285750">
              <a:spcBef>
                <a:spcPts val="0"/>
              </a:spcBef>
              <a:spcAft>
                <a:spcPts val="1200"/>
              </a:spcAft>
              <a:buClr>
                <a:srgbClr val="CC0000"/>
              </a:buClr>
              <a:buFont typeface="Arial" panose="020B0604020202020204" pitchFamily="34" charset="0"/>
              <a:buChar char="•"/>
            </a:pPr>
            <a:r>
              <a:rPr lang="en-US" sz="2000" b="0" dirty="0">
                <a:solidFill>
                  <a:schemeClr val="tx1"/>
                </a:solidFill>
                <a:latin typeface="Source Sans Pro" panose="020B0503030403020204" pitchFamily="34" charset="0"/>
                <a:ea typeface="Source Sans Pro" panose="020B0503030403020204" pitchFamily="34" charset="0"/>
              </a:rPr>
              <a:t>Partners on initiatives like </a:t>
            </a:r>
            <a:r>
              <a:rPr lang="en-US" sz="2000" b="0" dirty="0" err="1">
                <a:solidFill>
                  <a:schemeClr val="tx1"/>
                </a:solidFill>
                <a:latin typeface="Source Sans Pro" panose="020B0503030403020204" pitchFamily="34" charset="0"/>
                <a:ea typeface="Source Sans Pro" panose="020B0503030403020204" pitchFamily="34" charset="0"/>
              </a:rPr>
              <a:t>ChallengeHER</a:t>
            </a:r>
            <a:endParaRPr lang="en-US" sz="2000" b="0" dirty="0">
              <a:solidFill>
                <a:schemeClr val="tx1"/>
              </a:solidFill>
              <a:latin typeface="Source Sans Pro" panose="020B0503030403020204" pitchFamily="34" charset="0"/>
              <a:ea typeface="Source Sans Pro" panose="020B0503030403020204" pitchFamily="34" charset="0"/>
            </a:endParaRPr>
          </a:p>
          <a:p>
            <a:pPr marL="285750" indent="-285750">
              <a:spcBef>
                <a:spcPts val="0"/>
              </a:spcBef>
              <a:spcAft>
                <a:spcPts val="1200"/>
              </a:spcAft>
              <a:buClr>
                <a:srgbClr val="CC0000"/>
              </a:buClr>
              <a:buFont typeface="Arial" panose="020B0604020202020204" pitchFamily="34" charset="0"/>
              <a:buChar char="•"/>
            </a:pPr>
            <a:r>
              <a:rPr lang="en-US" sz="2000" b="0" dirty="0">
                <a:solidFill>
                  <a:schemeClr val="tx1"/>
                </a:solidFill>
                <a:latin typeface="Source Sans Pro" panose="020B0503030403020204" pitchFamily="34" charset="0"/>
                <a:ea typeface="Source Sans Pro" panose="020B0503030403020204" pitchFamily="34" charset="0"/>
              </a:rPr>
              <a:t>Hosts country-wide events</a:t>
            </a:r>
          </a:p>
          <a:p>
            <a:pPr marL="285750" indent="-285750">
              <a:spcBef>
                <a:spcPts val="0"/>
              </a:spcBef>
              <a:spcAft>
                <a:spcPts val="1200"/>
              </a:spcAft>
              <a:buClr>
                <a:srgbClr val="CC0000"/>
              </a:buClr>
              <a:buFont typeface="Arial" panose="020B0604020202020204" pitchFamily="34" charset="0"/>
              <a:buChar char="•"/>
            </a:pPr>
            <a:r>
              <a:rPr lang="en-US" sz="2000" b="0" dirty="0">
                <a:solidFill>
                  <a:schemeClr val="tx1"/>
                </a:solidFill>
                <a:latin typeface="Source Sans Pro" panose="020B0503030403020204" pitchFamily="34" charset="0"/>
                <a:ea typeface="Source Sans Pro" panose="020B0503030403020204" pitchFamily="34" charset="0"/>
              </a:rPr>
              <a:t>Expands partnerships with stakeholders</a:t>
            </a:r>
          </a:p>
          <a:p>
            <a:pPr marL="285750" indent="-285750">
              <a:spcBef>
                <a:spcPts val="0"/>
              </a:spcBef>
              <a:spcAft>
                <a:spcPts val="1200"/>
              </a:spcAft>
              <a:buClr>
                <a:srgbClr val="CC0000"/>
              </a:buClr>
              <a:buFont typeface="Arial" panose="020B0604020202020204" pitchFamily="34" charset="0"/>
              <a:buChar char="•"/>
            </a:pPr>
            <a:r>
              <a:rPr lang="en-US" sz="2000" b="0" dirty="0">
                <a:solidFill>
                  <a:schemeClr val="tx1"/>
                </a:solidFill>
                <a:latin typeface="Source Sans Pro" panose="020B0503030403020204" pitchFamily="34" charset="0"/>
                <a:ea typeface="Source Sans Pro" panose="020B0503030403020204" pitchFamily="34" charset="0"/>
              </a:rPr>
              <a:t>Shares updates on social media</a:t>
            </a:r>
          </a:p>
          <a:p>
            <a:pPr marL="285750" indent="-285750">
              <a:spcBef>
                <a:spcPts val="0"/>
              </a:spcBef>
              <a:spcAft>
                <a:spcPts val="1200"/>
              </a:spcAft>
              <a:buClr>
                <a:srgbClr val="CC0000"/>
              </a:buClr>
              <a:buFont typeface="Arial" panose="020B0604020202020204" pitchFamily="34" charset="0"/>
              <a:buChar char="•"/>
            </a:pPr>
            <a:r>
              <a:rPr lang="en-US" sz="2000" b="0" dirty="0">
                <a:solidFill>
                  <a:schemeClr val="tx1"/>
                </a:solidFill>
                <a:latin typeface="Source Sans Pro" panose="020B0503030403020204" pitchFamily="34" charset="0"/>
                <a:ea typeface="Source Sans Pro" panose="020B0503030403020204" pitchFamily="34" charset="0"/>
              </a:rPr>
              <a:t>Conducts informational webinars</a:t>
            </a:r>
          </a:p>
        </p:txBody>
      </p:sp>
      <p:sp>
        <p:nvSpPr>
          <p:cNvPr id="2" name="Title 1">
            <a:extLst>
              <a:ext uri="{FF2B5EF4-FFF2-40B4-BE49-F238E27FC236}">
                <a16:creationId xmlns:a16="http://schemas.microsoft.com/office/drawing/2014/main" id="{91081A80-A399-462A-A50A-D3F5575C8889}"/>
              </a:ext>
            </a:extLst>
          </p:cNvPr>
          <p:cNvSpPr>
            <a:spLocks noGrp="1"/>
          </p:cNvSpPr>
          <p:nvPr>
            <p:ph type="title"/>
          </p:nvPr>
        </p:nvSpPr>
        <p:spPr/>
        <p:txBody>
          <a:bodyPr>
            <a:normAutofit/>
          </a:bodyPr>
          <a:lstStyle/>
          <a:p>
            <a:r>
              <a:rPr lang="en-US" sz="3200" dirty="0"/>
              <a:t>What is </a:t>
            </a:r>
            <a:r>
              <a:rPr lang="en-US" sz="3200" dirty="0">
                <a:solidFill>
                  <a:schemeClr val="bg1"/>
                </a:solidFill>
              </a:rPr>
              <a:t>WOSB Ready	</a:t>
            </a:r>
            <a:r>
              <a:rPr lang="en-US" sz="3200" dirty="0"/>
              <a:t>?</a:t>
            </a:r>
          </a:p>
        </p:txBody>
      </p:sp>
      <p:pic>
        <p:nvPicPr>
          <p:cNvPr id="5" name="Content Placeholder 4" descr="WOSB Ready">
            <a:extLst>
              <a:ext uri="{FF2B5EF4-FFF2-40B4-BE49-F238E27FC236}">
                <a16:creationId xmlns:a16="http://schemas.microsoft.com/office/drawing/2014/main" id="{4FD788B3-AA3F-4579-A32C-44305F8D030D}"/>
              </a:ext>
            </a:extLst>
          </p:cNvPr>
          <p:cNvPicPr>
            <a:picLocks noGrp="1" noChangeAspect="1"/>
          </p:cNvPicPr>
          <p:nvPr>
            <p:ph sz="half" idx="2"/>
          </p:nvPr>
        </p:nvPicPr>
        <p:blipFill>
          <a:blip r:embed="rId3"/>
          <a:stretch>
            <a:fillRect/>
          </a:stretch>
        </p:blipFill>
        <p:spPr>
          <a:xfrm>
            <a:off x="3735584" y="398685"/>
            <a:ext cx="2719431" cy="449886"/>
          </a:xfrm>
        </p:spPr>
      </p:pic>
    </p:spTree>
    <p:extLst>
      <p:ext uri="{BB962C8B-B14F-4D97-AF65-F5344CB8AC3E}">
        <p14:creationId xmlns:p14="http://schemas.microsoft.com/office/powerpoint/2010/main" val="11727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697BB30-F715-4B54-8735-A88D5F6D3716}"/>
              </a:ext>
            </a:extLst>
          </p:cNvPr>
          <p:cNvSpPr>
            <a:spLocks noGrp="1"/>
          </p:cNvSpPr>
          <p:nvPr>
            <p:ph type="subTitle" idx="1"/>
          </p:nvPr>
        </p:nvSpPr>
        <p:spPr>
          <a:xfrm>
            <a:off x="1143000" y="3834054"/>
            <a:ext cx="6858000" cy="1655762"/>
          </a:xfrm>
        </p:spPr>
        <p:txBody>
          <a:bodyPr/>
          <a:lstStyle/>
          <a:p>
            <a:r>
              <a:rPr lang="en-US" dirty="0">
                <a:latin typeface="Source Sans Pro"/>
                <a:ea typeface="Source Sans Pro"/>
              </a:rPr>
              <a:t>Program Eligibility</a:t>
            </a:r>
            <a:endParaRPr lang="en-US" dirty="0"/>
          </a:p>
        </p:txBody>
      </p:sp>
      <p:sp>
        <p:nvSpPr>
          <p:cNvPr id="6" name="Title 5">
            <a:extLst>
              <a:ext uri="{FF2B5EF4-FFF2-40B4-BE49-F238E27FC236}">
                <a16:creationId xmlns:a16="http://schemas.microsoft.com/office/drawing/2014/main" id="{88DB8F5B-0758-4B4B-A3A2-D83CF8895DE2}"/>
              </a:ext>
            </a:extLst>
          </p:cNvPr>
          <p:cNvSpPr>
            <a:spLocks noGrp="1"/>
          </p:cNvSpPr>
          <p:nvPr>
            <p:ph type="ctrTitle"/>
          </p:nvPr>
        </p:nvSpPr>
        <p:spPr>
          <a:xfrm>
            <a:off x="703385" y="1928469"/>
            <a:ext cx="7793501" cy="1813510"/>
          </a:xfrm>
        </p:spPr>
        <p:txBody>
          <a:bodyPr>
            <a:normAutofit/>
          </a:bodyPr>
          <a:lstStyle/>
          <a:p>
            <a:r>
              <a:rPr lang="en-US" dirty="0">
                <a:latin typeface="Source Sans Pro"/>
                <a:ea typeface="Source Sans Pro"/>
              </a:rPr>
              <a:t> Women-Owned Small Business (WOSB) Certification</a:t>
            </a:r>
            <a:r>
              <a:rPr lang="en-US" dirty="0">
                <a:solidFill>
                  <a:srgbClr val="007DBC"/>
                </a:solidFill>
                <a:latin typeface="Source Sans Pro"/>
                <a:ea typeface="Source Sans Pro"/>
              </a:rPr>
              <a:t>, 2</a:t>
            </a:r>
          </a:p>
        </p:txBody>
      </p:sp>
    </p:spTree>
    <p:extLst>
      <p:ext uri="{BB962C8B-B14F-4D97-AF65-F5344CB8AC3E}">
        <p14:creationId xmlns:p14="http://schemas.microsoft.com/office/powerpoint/2010/main" val="630095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descr="Icon: WOSB Ready">
            <a:extLst>
              <a:ext uri="{FF2B5EF4-FFF2-40B4-BE49-F238E27FC236}">
                <a16:creationId xmlns:a16="http://schemas.microsoft.com/office/drawing/2014/main" id="{7373002E-7424-4975-9063-64251C35E450}"/>
              </a:ext>
            </a:extLst>
          </p:cNvPr>
          <p:cNvPicPr>
            <a:picLocks noChangeAspect="1"/>
          </p:cNvPicPr>
          <p:nvPr/>
        </p:nvPicPr>
        <p:blipFill>
          <a:blip r:embed="rId3"/>
          <a:stretch>
            <a:fillRect/>
          </a:stretch>
        </p:blipFill>
        <p:spPr>
          <a:xfrm>
            <a:off x="6716295" y="6192941"/>
            <a:ext cx="2057400" cy="340364"/>
          </a:xfrm>
          <a:prstGeom prst="rect">
            <a:avLst/>
          </a:prstGeom>
        </p:spPr>
      </p:pic>
      <p:pic>
        <p:nvPicPr>
          <p:cNvPr id="11" name="Content Placeholder 10" descr="Figure shows icons to represent each requirement of WOSB Certification: 2 hands shaking (Managerial Experience); Formal building facade (Highest officer position); A Lock (Proper NAICS codes); 2 Cogs moving (51% ownership requirements); A Briefcase (Managament of daily operations); Clock showing movement of time (No minimum time in business).">
            <a:extLst>
              <a:ext uri="{FF2B5EF4-FFF2-40B4-BE49-F238E27FC236}">
                <a16:creationId xmlns:a16="http://schemas.microsoft.com/office/drawing/2014/main" id="{E22B04F5-EB6E-439F-8675-45C1648D46D7}"/>
              </a:ext>
            </a:extLst>
          </p:cNvPr>
          <p:cNvPicPr>
            <a:picLocks noGrp="1" noChangeAspect="1"/>
          </p:cNvPicPr>
          <p:nvPr>
            <p:ph idx="1"/>
          </p:nvPr>
        </p:nvPicPr>
        <p:blipFill rotWithShape="1">
          <a:blip r:embed="rId4"/>
          <a:srcRect r="9005"/>
          <a:stretch/>
        </p:blipFill>
        <p:spPr>
          <a:xfrm>
            <a:off x="555676" y="1865541"/>
            <a:ext cx="8058150" cy="3375653"/>
          </a:xfrm>
        </p:spPr>
      </p:pic>
      <p:sp>
        <p:nvSpPr>
          <p:cNvPr id="54" name="Title 1">
            <a:extLst>
              <a:ext uri="{FF2B5EF4-FFF2-40B4-BE49-F238E27FC236}">
                <a16:creationId xmlns:a16="http://schemas.microsoft.com/office/drawing/2014/main" id="{E658B5DB-A45B-4694-9263-A0A124025421}"/>
              </a:ext>
            </a:extLst>
          </p:cNvPr>
          <p:cNvSpPr>
            <a:spLocks noGrp="1"/>
          </p:cNvSpPr>
          <p:nvPr>
            <p:ph type="title"/>
          </p:nvPr>
        </p:nvSpPr>
        <p:spPr>
          <a:xfrm>
            <a:off x="628650" y="367025"/>
            <a:ext cx="7886700" cy="1081947"/>
          </a:xfrm>
        </p:spPr>
        <p:txBody>
          <a:bodyPr>
            <a:noAutofit/>
          </a:bodyPr>
          <a:lstStyle/>
          <a:p>
            <a:r>
              <a:rPr lang="en-US" sz="3200" dirty="0">
                <a:solidFill>
                  <a:srgbClr val="002E6D"/>
                </a:solidFill>
              </a:rPr>
              <a:t>Is the </a:t>
            </a:r>
            <a:r>
              <a:rPr lang="en-US" sz="3200" dirty="0"/>
              <a:t>WOSB</a:t>
            </a:r>
            <a:r>
              <a:rPr lang="en-US" sz="3200" dirty="0">
                <a:solidFill>
                  <a:srgbClr val="002E6D"/>
                </a:solidFill>
              </a:rPr>
              <a:t> C</a:t>
            </a:r>
            <a:r>
              <a:rPr lang="en-US" sz="3200" dirty="0"/>
              <a:t>ertifi</a:t>
            </a:r>
            <a:r>
              <a:rPr lang="en-US" sz="3200" dirty="0">
                <a:solidFill>
                  <a:srgbClr val="002E6D"/>
                </a:solidFill>
              </a:rPr>
              <a:t>cation </a:t>
            </a:r>
            <a:br>
              <a:rPr lang="en-US" sz="3200" dirty="0">
                <a:solidFill>
                  <a:srgbClr val="002E6D"/>
                </a:solidFill>
              </a:rPr>
            </a:br>
            <a:r>
              <a:rPr lang="en-US" sz="3200" dirty="0">
                <a:solidFill>
                  <a:srgbClr val="002E6D"/>
                </a:solidFill>
              </a:rPr>
              <a:t>Appropriate for You?</a:t>
            </a:r>
          </a:p>
        </p:txBody>
      </p:sp>
    </p:spTree>
    <p:extLst>
      <p:ext uri="{BB962C8B-B14F-4D97-AF65-F5344CB8AC3E}">
        <p14:creationId xmlns:p14="http://schemas.microsoft.com/office/powerpoint/2010/main" val="3686501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6" descr="Icon: WOSB Ready">
            <a:extLst>
              <a:ext uri="{FF2B5EF4-FFF2-40B4-BE49-F238E27FC236}">
                <a16:creationId xmlns:a16="http://schemas.microsoft.com/office/drawing/2014/main" id="{A64AC7E6-A8D1-4D57-8811-E033564E96DE}"/>
              </a:ext>
            </a:extLst>
          </p:cNvPr>
          <p:cNvPicPr>
            <a:picLocks noChangeAspect="1"/>
          </p:cNvPicPr>
          <p:nvPr/>
        </p:nvPicPr>
        <p:blipFill>
          <a:blip r:embed="rId3"/>
          <a:stretch>
            <a:fillRect/>
          </a:stretch>
        </p:blipFill>
        <p:spPr>
          <a:xfrm>
            <a:off x="6716295" y="6192941"/>
            <a:ext cx="2057400" cy="340364"/>
          </a:xfrm>
          <a:prstGeom prst="rect">
            <a:avLst/>
          </a:prstGeom>
        </p:spPr>
      </p:pic>
      <p:pic>
        <p:nvPicPr>
          <p:cNvPr id="11" name="Content Placeholder 10" descr="Graphic features icons to represent Economically Disadvantaged Requirements to Qualify: Stack of money (Personal net worth (assets minus liabilities) less than $750,000 ); Hand holding 3 money bills (Three-year average income is $350,000 or less; A chart on an easel showing a line graph (Fair market value of all assets is $6 million or less).">
            <a:extLst>
              <a:ext uri="{FF2B5EF4-FFF2-40B4-BE49-F238E27FC236}">
                <a16:creationId xmlns:a16="http://schemas.microsoft.com/office/drawing/2014/main" id="{B1B8FB6A-9874-4385-9472-FD8BC0E196A8}"/>
              </a:ext>
            </a:extLst>
          </p:cNvPr>
          <p:cNvPicPr>
            <a:picLocks noGrp="1" noChangeAspect="1"/>
          </p:cNvPicPr>
          <p:nvPr>
            <p:ph idx="1"/>
          </p:nvPr>
        </p:nvPicPr>
        <p:blipFill>
          <a:blip r:embed="rId4"/>
          <a:stretch>
            <a:fillRect/>
          </a:stretch>
        </p:blipFill>
        <p:spPr>
          <a:xfrm>
            <a:off x="679366" y="1734097"/>
            <a:ext cx="7785267" cy="3724979"/>
          </a:xfrm>
        </p:spPr>
      </p:pic>
      <p:sp>
        <p:nvSpPr>
          <p:cNvPr id="2" name="Title 1">
            <a:extLst>
              <a:ext uri="{FF2B5EF4-FFF2-40B4-BE49-F238E27FC236}">
                <a16:creationId xmlns:a16="http://schemas.microsoft.com/office/drawing/2014/main" id="{C99BCEE1-28E9-466C-9CDF-B7D56DECD764}"/>
              </a:ext>
            </a:extLst>
          </p:cNvPr>
          <p:cNvSpPr>
            <a:spLocks noGrp="1"/>
          </p:cNvSpPr>
          <p:nvPr>
            <p:ph type="title"/>
          </p:nvPr>
        </p:nvSpPr>
        <p:spPr>
          <a:xfrm>
            <a:off x="628650" y="367025"/>
            <a:ext cx="7886700" cy="1031899"/>
          </a:xfrm>
        </p:spPr>
        <p:txBody>
          <a:bodyPr>
            <a:noAutofit/>
          </a:bodyPr>
          <a:lstStyle/>
          <a:p>
            <a:r>
              <a:rPr lang="en-US" sz="3200" dirty="0">
                <a:solidFill>
                  <a:srgbClr val="002E6D"/>
                </a:solidFill>
              </a:rPr>
              <a:t>Economically Disadvantaged Requirements </a:t>
            </a:r>
            <a:br>
              <a:rPr lang="en-US" sz="3200" dirty="0">
                <a:solidFill>
                  <a:srgbClr val="002E6D"/>
                </a:solidFill>
              </a:rPr>
            </a:br>
            <a:r>
              <a:rPr lang="en-US" sz="3200" dirty="0">
                <a:solidFill>
                  <a:srgbClr val="002E6D"/>
                </a:solidFill>
              </a:rPr>
              <a:t>to Qualify</a:t>
            </a:r>
          </a:p>
        </p:txBody>
      </p:sp>
    </p:spTree>
    <p:extLst>
      <p:ext uri="{BB962C8B-B14F-4D97-AF65-F5344CB8AC3E}">
        <p14:creationId xmlns:p14="http://schemas.microsoft.com/office/powerpoint/2010/main" val="940864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D201094-E1EE-4455-98FB-8B9281D68C65}"/>
              </a:ext>
            </a:extLst>
          </p:cNvPr>
          <p:cNvSpPr>
            <a:spLocks noGrp="1"/>
          </p:cNvSpPr>
          <p:nvPr>
            <p:ph type="subTitle" idx="1"/>
          </p:nvPr>
        </p:nvSpPr>
        <p:spPr>
          <a:xfrm>
            <a:off x="604911" y="3602038"/>
            <a:ext cx="7976381" cy="1655762"/>
          </a:xfrm>
        </p:spPr>
        <p:txBody>
          <a:bodyPr/>
          <a:lstStyle/>
          <a:p>
            <a:r>
              <a:rPr lang="en-US" dirty="0">
                <a:latin typeface="Source Sans Pro"/>
                <a:ea typeface="Source Sans Pro"/>
              </a:rPr>
              <a:t>Application and Certification Process</a:t>
            </a:r>
            <a:endParaRPr lang="en-US" dirty="0"/>
          </a:p>
        </p:txBody>
      </p:sp>
      <p:sp>
        <p:nvSpPr>
          <p:cNvPr id="6" name="Title 5">
            <a:extLst>
              <a:ext uri="{FF2B5EF4-FFF2-40B4-BE49-F238E27FC236}">
                <a16:creationId xmlns:a16="http://schemas.microsoft.com/office/drawing/2014/main" id="{88DB8F5B-0758-4B4B-A3A2-D83CF8895DE2}"/>
              </a:ext>
            </a:extLst>
          </p:cNvPr>
          <p:cNvSpPr>
            <a:spLocks noGrp="1"/>
          </p:cNvSpPr>
          <p:nvPr>
            <p:ph type="ctrTitle"/>
          </p:nvPr>
        </p:nvSpPr>
        <p:spPr>
          <a:xfrm>
            <a:off x="604911" y="1696453"/>
            <a:ext cx="7976381" cy="1813510"/>
          </a:xfrm>
        </p:spPr>
        <p:txBody>
          <a:bodyPr>
            <a:normAutofit/>
          </a:bodyPr>
          <a:lstStyle/>
          <a:p>
            <a:r>
              <a:rPr lang="en-US" dirty="0">
                <a:latin typeface="Source Sans Pro"/>
                <a:ea typeface="Source Sans Pro"/>
              </a:rPr>
              <a:t> Women-Owned Small Business (WOSB) Certification </a:t>
            </a:r>
          </a:p>
        </p:txBody>
      </p:sp>
    </p:spTree>
    <p:extLst>
      <p:ext uri="{BB962C8B-B14F-4D97-AF65-F5344CB8AC3E}">
        <p14:creationId xmlns:p14="http://schemas.microsoft.com/office/powerpoint/2010/main" val="794296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6" descr="Icon: WOSB Ready">
            <a:extLst>
              <a:ext uri="{FF2B5EF4-FFF2-40B4-BE49-F238E27FC236}">
                <a16:creationId xmlns:a16="http://schemas.microsoft.com/office/drawing/2014/main" id="{63C63DAC-18E0-4821-9017-CF96363EB71E}"/>
              </a:ext>
            </a:extLst>
          </p:cNvPr>
          <p:cNvPicPr>
            <a:picLocks noChangeAspect="1"/>
          </p:cNvPicPr>
          <p:nvPr/>
        </p:nvPicPr>
        <p:blipFill>
          <a:blip r:embed="rId3"/>
          <a:stretch>
            <a:fillRect/>
          </a:stretch>
        </p:blipFill>
        <p:spPr>
          <a:xfrm>
            <a:off x="6716295" y="6192941"/>
            <a:ext cx="2057400" cy="340364"/>
          </a:xfrm>
          <a:prstGeom prst="rect">
            <a:avLst/>
          </a:prstGeom>
        </p:spPr>
      </p:pic>
      <p:sp>
        <p:nvSpPr>
          <p:cNvPr id="30" name="Rectangle  1" descr="Blue bar for design purposes only">
            <a:extLst>
              <a:ext uri="{FF2B5EF4-FFF2-40B4-BE49-F238E27FC236}">
                <a16:creationId xmlns:a16="http://schemas.microsoft.com/office/drawing/2014/main" id="{3C84BC89-BAD4-4FDF-AFC3-9A03423E23A8}"/>
              </a:ext>
              <a:ext uri="{C183D7F6-B498-43B3-948B-1728B52AA6E4}">
                <adec:decorative xmlns:adec="http://schemas.microsoft.com/office/drawing/2017/decorative" val="1"/>
              </a:ext>
            </a:extLst>
          </p:cNvPr>
          <p:cNvSpPr/>
          <p:nvPr/>
        </p:nvSpPr>
        <p:spPr>
          <a:xfrm flipV="1">
            <a:off x="5108562" y="4206980"/>
            <a:ext cx="3566160" cy="91440"/>
          </a:xfrm>
          <a:prstGeom prst="rect">
            <a:avLst/>
          </a:prstGeom>
          <a:solidFill>
            <a:srgbClr val="002E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ru-RU">
              <a:solidFill>
                <a:prstClr val="white"/>
              </a:solidFill>
              <a:latin typeface="Open Sans"/>
            </a:endParaRPr>
          </a:p>
        </p:txBody>
      </p:sp>
      <p:sp>
        <p:nvSpPr>
          <p:cNvPr id="4" name="Content Placeholder 3"/>
          <p:cNvSpPr>
            <a:spLocks noGrp="1"/>
          </p:cNvSpPr>
          <p:nvPr>
            <p:ph sz="half" idx="2"/>
          </p:nvPr>
        </p:nvSpPr>
        <p:spPr>
          <a:xfrm>
            <a:off x="5158619" y="1833743"/>
            <a:ext cx="3502531" cy="2373237"/>
          </a:xfrm>
        </p:spPr>
        <p:txBody>
          <a:bodyPr>
            <a:normAutofit/>
          </a:bodyPr>
          <a:lstStyle/>
          <a:p>
            <a:pPr marL="285750" indent="-285750">
              <a:lnSpc>
                <a:spcPct val="120000"/>
              </a:lnSpc>
              <a:spcBef>
                <a:spcPts val="1000"/>
              </a:spcBef>
              <a:buClr>
                <a:srgbClr val="007DBC"/>
              </a:buClr>
              <a:buFont typeface="Arial" panose="020B0604020202020204" pitchFamily="34" charset="0"/>
              <a:buChar char="•"/>
            </a:pPr>
            <a:r>
              <a:rPr lang="en-GB" sz="1800" dirty="0">
                <a:latin typeface="Source Sans Pro Semibold" panose="020B0603030403020204"/>
              </a:rPr>
              <a:t>Register in </a:t>
            </a:r>
            <a:r>
              <a:rPr lang="en-GB" sz="1800" b="1" dirty="0">
                <a:solidFill>
                  <a:srgbClr val="007DBC"/>
                </a:solidFill>
                <a:latin typeface="Source Sans Pro Semibold" panose="020B0603030403020204"/>
              </a:rPr>
              <a:t>SAM.gov</a:t>
            </a:r>
            <a:endParaRPr lang="en-GB" sz="1800" dirty="0">
              <a:latin typeface="Source Sans Pro Semibold" panose="020B0603030403020204"/>
            </a:endParaRPr>
          </a:p>
          <a:p>
            <a:pPr marL="285750" indent="-285750">
              <a:lnSpc>
                <a:spcPct val="120000"/>
              </a:lnSpc>
              <a:spcBef>
                <a:spcPts val="1000"/>
              </a:spcBef>
              <a:buClr>
                <a:srgbClr val="007DBC"/>
              </a:buClr>
              <a:buFont typeface="Arial" panose="020B0604020202020204" pitchFamily="34" charset="0"/>
              <a:buChar char="•"/>
            </a:pPr>
            <a:r>
              <a:rPr lang="en-GB" sz="1800" dirty="0">
                <a:latin typeface="Source Sans Pro Semibold" panose="020B0603030403020204"/>
              </a:rPr>
              <a:t>Visit </a:t>
            </a:r>
            <a:r>
              <a:rPr lang="en-GB" sz="1800" b="1" dirty="0">
                <a:solidFill>
                  <a:srgbClr val="007DBC"/>
                </a:solidFill>
                <a:latin typeface="Source Sans Pro Semibold" panose="020B0603030403020204"/>
              </a:rPr>
              <a:t>beta.certify.SBA.gov</a:t>
            </a:r>
            <a:endParaRPr lang="en-US" sz="2000" dirty="0">
              <a:latin typeface="Source Sans Pro Semibold" panose="020B0603030403020204"/>
            </a:endParaRPr>
          </a:p>
          <a:p>
            <a:pPr marL="285750" indent="-285750">
              <a:lnSpc>
                <a:spcPct val="100000"/>
              </a:lnSpc>
              <a:buClr>
                <a:srgbClr val="007DBC"/>
              </a:buClr>
              <a:buFont typeface="Arial" panose="020B0604020202020204" pitchFamily="34" charset="0"/>
              <a:buChar char="•"/>
            </a:pPr>
            <a:r>
              <a:rPr lang="en-GB" sz="1900" dirty="0"/>
              <a:t>New site makes it easy for you to understand the changes in the certification process and remain eligible</a:t>
            </a:r>
          </a:p>
        </p:txBody>
      </p:sp>
      <p:sp>
        <p:nvSpPr>
          <p:cNvPr id="29" name="Rectangle  1" descr="Red bar for design purposes only">
            <a:extLst>
              <a:ext uri="{FF2B5EF4-FFF2-40B4-BE49-F238E27FC236}">
                <a16:creationId xmlns:a16="http://schemas.microsoft.com/office/drawing/2014/main" id="{633620D7-BD98-417B-A43A-D0A3EC7CAA38}"/>
              </a:ext>
              <a:ext uri="{C183D7F6-B498-43B3-948B-1728B52AA6E4}">
                <adec:decorative xmlns:adec="http://schemas.microsoft.com/office/drawing/2017/decorative" val="1"/>
              </a:ext>
            </a:extLst>
          </p:cNvPr>
          <p:cNvSpPr/>
          <p:nvPr/>
        </p:nvSpPr>
        <p:spPr>
          <a:xfrm flipV="1">
            <a:off x="5129828" y="1524000"/>
            <a:ext cx="3566160" cy="106326"/>
          </a:xfrm>
          <a:prstGeom prst="rect">
            <a:avLst/>
          </a:prstGeom>
          <a:solidFill>
            <a:srgbClr val="CC3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ru-RU">
              <a:solidFill>
                <a:prstClr val="white"/>
              </a:solidFill>
              <a:latin typeface="Open Sans"/>
            </a:endParaRPr>
          </a:p>
        </p:txBody>
      </p:sp>
      <p:pic>
        <p:nvPicPr>
          <p:cNvPr id="7170" name="Picture 2" descr="A woman smiling as she submits information in SAM.gov on her laptop."/>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469278" y="1129553"/>
            <a:ext cx="4299214" cy="4755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FF91EE82-C911-4625-A040-9BFF2459B21C}"/>
              </a:ext>
            </a:extLst>
          </p:cNvPr>
          <p:cNvSpPr>
            <a:spLocks noGrp="1"/>
          </p:cNvSpPr>
          <p:nvPr>
            <p:ph type="title"/>
          </p:nvPr>
        </p:nvSpPr>
        <p:spPr/>
        <p:txBody>
          <a:bodyPr>
            <a:normAutofit/>
          </a:bodyPr>
          <a:lstStyle/>
          <a:p>
            <a:r>
              <a:rPr lang="en-US" sz="3200" dirty="0">
                <a:solidFill>
                  <a:srgbClr val="002E6D"/>
                </a:solidFill>
                <a:latin typeface="Source Sans Pro" panose="020B0503030403020204"/>
              </a:rPr>
              <a:t>WOSB Eligibility Process</a:t>
            </a:r>
          </a:p>
        </p:txBody>
      </p:sp>
    </p:spTree>
    <p:extLst>
      <p:ext uri="{BB962C8B-B14F-4D97-AF65-F5344CB8AC3E}">
        <p14:creationId xmlns:p14="http://schemas.microsoft.com/office/powerpoint/2010/main" val="2727924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descr="Icon: WOSB Ready">
            <a:extLst>
              <a:ext uri="{FF2B5EF4-FFF2-40B4-BE49-F238E27FC236}">
                <a16:creationId xmlns:a16="http://schemas.microsoft.com/office/drawing/2014/main" id="{43051382-C3F2-467D-A2C7-30D3BD198260}"/>
              </a:ext>
            </a:extLst>
          </p:cNvPr>
          <p:cNvPicPr>
            <a:picLocks noChangeAspect="1"/>
          </p:cNvPicPr>
          <p:nvPr/>
        </p:nvPicPr>
        <p:blipFill>
          <a:blip r:embed="rId3"/>
          <a:stretch>
            <a:fillRect/>
          </a:stretch>
        </p:blipFill>
        <p:spPr>
          <a:xfrm>
            <a:off x="6716295" y="6192941"/>
            <a:ext cx="2057400" cy="340364"/>
          </a:xfrm>
          <a:prstGeom prst="rect">
            <a:avLst/>
          </a:prstGeom>
        </p:spPr>
      </p:pic>
      <p:pic>
        <p:nvPicPr>
          <p:cNvPr id="5" name="Picture 4" descr="beta.certify.SBA.gov - Laptop with a screenshot of the Certify.SBA.gov home page.">
            <a:extLst>
              <a:ext uri="{FF2B5EF4-FFF2-40B4-BE49-F238E27FC236}">
                <a16:creationId xmlns:a16="http://schemas.microsoft.com/office/drawing/2014/main" id="{3E39F240-F469-447D-BCCA-04656C61B2CD}"/>
              </a:ext>
            </a:extLst>
          </p:cNvPr>
          <p:cNvPicPr>
            <a:picLocks noChangeAspect="1"/>
          </p:cNvPicPr>
          <p:nvPr/>
        </p:nvPicPr>
        <p:blipFill rotWithShape="1">
          <a:blip r:embed="rId4"/>
          <a:srcRect l="4743" r="4295"/>
          <a:stretch/>
        </p:blipFill>
        <p:spPr>
          <a:xfrm>
            <a:off x="4121834" y="1278594"/>
            <a:ext cx="4762330" cy="3490353"/>
          </a:xfrm>
          <a:prstGeom prst="rect">
            <a:avLst/>
          </a:prstGeom>
        </p:spPr>
      </p:pic>
      <p:sp>
        <p:nvSpPr>
          <p:cNvPr id="3" name="Content Placeholder 2"/>
          <p:cNvSpPr>
            <a:spLocks noGrp="1"/>
          </p:cNvSpPr>
          <p:nvPr>
            <p:ph sz="half" idx="1"/>
          </p:nvPr>
        </p:nvSpPr>
        <p:spPr>
          <a:xfrm>
            <a:off x="586446" y="1226568"/>
            <a:ext cx="3535388" cy="4867898"/>
          </a:xfrm>
        </p:spPr>
        <p:txBody>
          <a:bodyPr>
            <a:normAutofit fontScale="85000" lnSpcReduction="20000"/>
          </a:bodyPr>
          <a:lstStyle/>
          <a:p>
            <a:pPr marL="0" indent="0">
              <a:buNone/>
            </a:pPr>
            <a:r>
              <a:rPr lang="en-GB" sz="2000" dirty="0"/>
              <a:t>On the </a:t>
            </a:r>
            <a:r>
              <a:rPr lang="en-GB" b="1" dirty="0"/>
              <a:t>homepage</a:t>
            </a:r>
            <a:r>
              <a:rPr lang="en-GB" dirty="0"/>
              <a:t>,</a:t>
            </a:r>
            <a:r>
              <a:rPr lang="en-GB" b="1" dirty="0"/>
              <a:t> </a:t>
            </a:r>
            <a:r>
              <a:rPr lang="en-GB" sz="2000" dirty="0"/>
              <a:t>you can:</a:t>
            </a:r>
          </a:p>
          <a:p>
            <a:pPr marL="274320" lvl="0" indent="-274320">
              <a:lnSpc>
                <a:spcPct val="120000"/>
              </a:lnSpc>
              <a:buClr>
                <a:srgbClr val="007DBC"/>
              </a:buClr>
              <a:buFont typeface="Wingdings" panose="05000000000000000000" pitchFamily="2" charset="2"/>
              <a:buChar char="ü"/>
            </a:pPr>
            <a:r>
              <a:rPr lang="en-GB" dirty="0"/>
              <a:t>Access checklists that provide guidance prior to applying </a:t>
            </a:r>
            <a:endParaRPr lang="en-US" dirty="0"/>
          </a:p>
          <a:p>
            <a:pPr marL="274320" lvl="0" indent="-274320">
              <a:lnSpc>
                <a:spcPct val="120000"/>
              </a:lnSpc>
              <a:buClr>
                <a:srgbClr val="007DBC"/>
              </a:buClr>
              <a:buFont typeface="Wingdings" panose="05000000000000000000" pitchFamily="2" charset="2"/>
              <a:buChar char="ü"/>
            </a:pPr>
            <a:r>
              <a:rPr lang="en-GB" dirty="0"/>
              <a:t>Verify eligibility    </a:t>
            </a:r>
            <a:endParaRPr lang="en-US" dirty="0"/>
          </a:p>
          <a:p>
            <a:pPr marL="274320" lvl="0" indent="-274320">
              <a:lnSpc>
                <a:spcPct val="120000"/>
              </a:lnSpc>
              <a:buClr>
                <a:srgbClr val="007DBC"/>
              </a:buClr>
              <a:buFont typeface="Wingdings" panose="05000000000000000000" pitchFamily="2" charset="2"/>
              <a:buChar char="ü"/>
            </a:pPr>
            <a:r>
              <a:rPr lang="en-GB" dirty="0"/>
              <a:t>Find answers to questions regarding your firm’s ability to participate in a program  </a:t>
            </a:r>
            <a:endParaRPr lang="en-US" dirty="0"/>
          </a:p>
          <a:p>
            <a:pPr marL="274320" lvl="0" indent="-274320">
              <a:lnSpc>
                <a:spcPct val="120000"/>
              </a:lnSpc>
              <a:buClr>
                <a:srgbClr val="007DBC"/>
              </a:buClr>
              <a:buFont typeface="Wingdings" panose="05000000000000000000" pitchFamily="2" charset="2"/>
              <a:buChar char="ü"/>
            </a:pPr>
            <a:r>
              <a:rPr lang="en-GB" dirty="0"/>
              <a:t>Request information from SBA by submitting the Help form</a:t>
            </a:r>
            <a:endParaRPr lang="en-US" dirty="0"/>
          </a:p>
          <a:p>
            <a:pPr marL="274320" lvl="0" indent="-274320">
              <a:lnSpc>
                <a:spcPct val="120000"/>
              </a:lnSpc>
              <a:buClr>
                <a:srgbClr val="007DBC"/>
              </a:buClr>
              <a:buFont typeface="Wingdings" panose="05000000000000000000" pitchFamily="2" charset="2"/>
              <a:buChar char="ü"/>
            </a:pPr>
            <a:r>
              <a:rPr lang="en-GB" dirty="0"/>
              <a:t>Create an account and proceed with your application</a:t>
            </a:r>
          </a:p>
          <a:p>
            <a:pPr marL="274320" lvl="0" indent="-274320">
              <a:lnSpc>
                <a:spcPct val="120000"/>
              </a:lnSpc>
              <a:buClr>
                <a:srgbClr val="007DBC"/>
              </a:buClr>
              <a:buFont typeface="Wingdings" panose="05000000000000000000" pitchFamily="2" charset="2"/>
              <a:buChar char="ü"/>
            </a:pPr>
            <a:r>
              <a:rPr lang="en-GB" dirty="0"/>
              <a:t>Access the </a:t>
            </a:r>
            <a:r>
              <a:rPr lang="en-GB" dirty="0">
                <a:hlinkClick r:id="rId5"/>
              </a:rPr>
              <a:t>beta.certify.sba.gov knowledge base </a:t>
            </a:r>
            <a:r>
              <a:rPr lang="en-GB" dirty="0"/>
              <a:t>including training videos, user guides, and more</a:t>
            </a:r>
            <a:endParaRPr lang="en-US" dirty="0"/>
          </a:p>
        </p:txBody>
      </p:sp>
      <p:sp>
        <p:nvSpPr>
          <p:cNvPr id="12" name="Title 1">
            <a:extLst>
              <a:ext uri="{FF2B5EF4-FFF2-40B4-BE49-F238E27FC236}">
                <a16:creationId xmlns:a16="http://schemas.microsoft.com/office/drawing/2014/main" id="{06A2DFC0-63EB-4C21-B002-E848161D9B43}"/>
              </a:ext>
            </a:extLst>
          </p:cNvPr>
          <p:cNvSpPr>
            <a:spLocks noGrp="1"/>
          </p:cNvSpPr>
          <p:nvPr>
            <p:ph type="title"/>
          </p:nvPr>
        </p:nvSpPr>
        <p:spPr/>
        <p:txBody>
          <a:bodyPr>
            <a:normAutofit/>
          </a:bodyPr>
          <a:lstStyle/>
          <a:p>
            <a:r>
              <a:rPr lang="en-GB" sz="3200" dirty="0"/>
              <a:t>beta.certify.SBA.gov</a:t>
            </a:r>
            <a:endParaRPr lang="en-US" sz="3200" dirty="0"/>
          </a:p>
        </p:txBody>
      </p:sp>
    </p:spTree>
    <p:extLst>
      <p:ext uri="{BB962C8B-B14F-4D97-AF65-F5344CB8AC3E}">
        <p14:creationId xmlns:p14="http://schemas.microsoft.com/office/powerpoint/2010/main" val="287625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53FEF26-32B7-4B72-BA3F-69DA04A917EE}"/>
              </a:ext>
            </a:extLst>
          </p:cNvPr>
          <p:cNvSpPr>
            <a:spLocks noGrp="1"/>
          </p:cNvSpPr>
          <p:nvPr>
            <p:ph type="subTitle" idx="1"/>
          </p:nvPr>
        </p:nvSpPr>
        <p:spPr>
          <a:xfrm>
            <a:off x="590843" y="4073753"/>
            <a:ext cx="7948246" cy="1375117"/>
          </a:xfrm>
        </p:spPr>
        <p:txBody>
          <a:bodyPr>
            <a:normAutofit/>
          </a:bodyPr>
          <a:lstStyle/>
          <a:p>
            <a:r>
              <a:rPr lang="en-US" sz="4500" dirty="0">
                <a:latin typeface="Source Sans Pro"/>
                <a:ea typeface="Source Sans Pro"/>
              </a:rPr>
              <a:t>General Overview and Changes</a:t>
            </a:r>
            <a:endParaRPr lang="en-US" sz="4500" dirty="0"/>
          </a:p>
        </p:txBody>
      </p:sp>
      <p:sp>
        <p:nvSpPr>
          <p:cNvPr id="6" name="Title 5">
            <a:extLst>
              <a:ext uri="{FF2B5EF4-FFF2-40B4-BE49-F238E27FC236}">
                <a16:creationId xmlns:a16="http://schemas.microsoft.com/office/drawing/2014/main" id="{88DB8F5B-0758-4B4B-A3A2-D83CF8895DE2}"/>
              </a:ext>
            </a:extLst>
          </p:cNvPr>
          <p:cNvSpPr>
            <a:spLocks noGrp="1"/>
          </p:cNvSpPr>
          <p:nvPr>
            <p:ph type="ctrTitle"/>
          </p:nvPr>
        </p:nvSpPr>
        <p:spPr>
          <a:xfrm>
            <a:off x="590843" y="1887523"/>
            <a:ext cx="7948246" cy="2073689"/>
          </a:xfrm>
        </p:spPr>
        <p:txBody>
          <a:bodyPr>
            <a:noAutofit/>
          </a:bodyPr>
          <a:lstStyle/>
          <a:p>
            <a:pPr>
              <a:lnSpc>
                <a:spcPct val="100000"/>
              </a:lnSpc>
              <a:spcBef>
                <a:spcPts val="0"/>
              </a:spcBef>
              <a:spcAft>
                <a:spcPts val="1800"/>
              </a:spcAft>
            </a:pPr>
            <a:r>
              <a:rPr lang="en-US" dirty="0">
                <a:latin typeface="Source Sans Pro"/>
                <a:ea typeface="Source Sans Pro"/>
              </a:rPr>
              <a:t> Women-Owned Small Business (WOSB) Certification</a:t>
            </a:r>
            <a:endParaRPr lang="en-US" b="0" dirty="0">
              <a:latin typeface="Source Sans Pro"/>
              <a:ea typeface="Source Sans Pro"/>
            </a:endParaRPr>
          </a:p>
        </p:txBody>
      </p:sp>
    </p:spTree>
    <p:extLst>
      <p:ext uri="{BB962C8B-B14F-4D97-AF65-F5344CB8AC3E}">
        <p14:creationId xmlns:p14="http://schemas.microsoft.com/office/powerpoint/2010/main" val="2432664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Icon: WOSB Ready">
            <a:extLst>
              <a:ext uri="{FF2B5EF4-FFF2-40B4-BE49-F238E27FC236}">
                <a16:creationId xmlns:a16="http://schemas.microsoft.com/office/drawing/2014/main" id="{0D4C5C13-7CF2-43B3-8991-8055D762EF3D}"/>
              </a:ext>
            </a:extLst>
          </p:cNvPr>
          <p:cNvPicPr>
            <a:picLocks noChangeAspect="1"/>
          </p:cNvPicPr>
          <p:nvPr/>
        </p:nvPicPr>
        <p:blipFill>
          <a:blip r:embed="rId3"/>
          <a:stretch>
            <a:fillRect/>
          </a:stretch>
        </p:blipFill>
        <p:spPr>
          <a:xfrm>
            <a:off x="6716295" y="6192941"/>
            <a:ext cx="2057400" cy="340364"/>
          </a:xfrm>
          <a:prstGeom prst="rect">
            <a:avLst/>
          </a:prstGeom>
        </p:spPr>
      </p:pic>
      <p:sp>
        <p:nvSpPr>
          <p:cNvPr id="4" name="Content Placeholder 3"/>
          <p:cNvSpPr>
            <a:spLocks noGrp="1"/>
          </p:cNvSpPr>
          <p:nvPr>
            <p:ph sz="half" idx="1"/>
          </p:nvPr>
        </p:nvSpPr>
        <p:spPr>
          <a:xfrm>
            <a:off x="5231028" y="2224216"/>
            <a:ext cx="3390062" cy="2773086"/>
          </a:xfrm>
        </p:spPr>
        <p:txBody>
          <a:bodyPr>
            <a:normAutofit/>
          </a:bodyPr>
          <a:lstStyle/>
          <a:p>
            <a:pPr marL="0" indent="0">
              <a:buNone/>
            </a:pPr>
            <a:r>
              <a:rPr lang="en-GB" b="1" dirty="0"/>
              <a:t>Are you eligible?</a:t>
            </a:r>
            <a:endParaRPr lang="en-US" dirty="0"/>
          </a:p>
          <a:p>
            <a:pPr marL="0" indent="0">
              <a:buNone/>
            </a:pPr>
            <a:r>
              <a:rPr lang="en-GB" dirty="0"/>
              <a:t>Here you will find:</a:t>
            </a:r>
            <a:endParaRPr lang="en-US" dirty="0"/>
          </a:p>
          <a:p>
            <a:pPr marL="274320" indent="-274320">
              <a:buClr>
                <a:srgbClr val="007DBC"/>
              </a:buClr>
              <a:buFont typeface="Wingdings" panose="05000000000000000000" pitchFamily="2" charset="2"/>
              <a:buChar char="ü"/>
            </a:pPr>
            <a:r>
              <a:rPr lang="en-GB" dirty="0"/>
              <a:t>Criteria needed to qualify for the program</a:t>
            </a:r>
            <a:endParaRPr lang="en-US" dirty="0"/>
          </a:p>
          <a:p>
            <a:pPr marL="274320" indent="-274320">
              <a:buClr>
                <a:srgbClr val="007DBC"/>
              </a:buClr>
              <a:buFont typeface="Wingdings" panose="05000000000000000000" pitchFamily="2" charset="2"/>
              <a:buChar char="ü"/>
            </a:pPr>
            <a:r>
              <a:rPr lang="en-GB" dirty="0"/>
              <a:t>Interactive links to questionnaires that will help evaluate your firm’s preliminary eligibility </a:t>
            </a:r>
            <a:endParaRPr lang="en-US" dirty="0"/>
          </a:p>
        </p:txBody>
      </p:sp>
      <p:pic>
        <p:nvPicPr>
          <p:cNvPr id="6" name="Picture 5" descr="Laptop showing a screenshot from beta.certify.sba.gov, that details the criteria for eligibility of the three types of SBA Contracting programs.">
            <a:extLst>
              <a:ext uri="{FF2B5EF4-FFF2-40B4-BE49-F238E27FC236}">
                <a16:creationId xmlns:a16="http://schemas.microsoft.com/office/drawing/2014/main" id="{ACA71ED3-C8DF-4528-BC54-9965A8D2B3A9}"/>
              </a:ext>
            </a:extLst>
          </p:cNvPr>
          <p:cNvPicPr>
            <a:picLocks noChangeAspect="1"/>
          </p:cNvPicPr>
          <p:nvPr/>
        </p:nvPicPr>
        <p:blipFill rotWithShape="1">
          <a:blip r:embed="rId4"/>
          <a:srcRect l="5859" r="5200"/>
          <a:stretch/>
        </p:blipFill>
        <p:spPr>
          <a:xfrm>
            <a:off x="304800" y="1864790"/>
            <a:ext cx="4770784" cy="3576046"/>
          </a:xfrm>
          <a:prstGeom prst="rect">
            <a:avLst/>
          </a:prstGeom>
        </p:spPr>
      </p:pic>
      <p:sp>
        <p:nvSpPr>
          <p:cNvPr id="13" name="Title 1">
            <a:extLst>
              <a:ext uri="{FF2B5EF4-FFF2-40B4-BE49-F238E27FC236}">
                <a16:creationId xmlns:a16="http://schemas.microsoft.com/office/drawing/2014/main" id="{D145481F-5393-42D4-A74F-673401B9CA1F}"/>
              </a:ext>
            </a:extLst>
          </p:cNvPr>
          <p:cNvSpPr>
            <a:spLocks noGrp="1"/>
          </p:cNvSpPr>
          <p:nvPr>
            <p:ph type="title"/>
          </p:nvPr>
        </p:nvSpPr>
        <p:spPr>
          <a:xfrm>
            <a:off x="655946" y="367026"/>
            <a:ext cx="7886700" cy="762528"/>
          </a:xfrm>
        </p:spPr>
        <p:txBody>
          <a:bodyPr>
            <a:normAutofit/>
          </a:bodyPr>
          <a:lstStyle/>
          <a:p>
            <a:r>
              <a:rPr lang="en-GB" sz="3200" dirty="0"/>
              <a:t>beta.certify.SBA.gov</a:t>
            </a:r>
            <a:r>
              <a:rPr lang="en-GB" sz="3200" dirty="0">
                <a:solidFill>
                  <a:schemeClr val="bg1"/>
                </a:solidFill>
              </a:rPr>
              <a:t>, 2</a:t>
            </a:r>
            <a:endParaRPr lang="en-US" sz="3200" dirty="0">
              <a:solidFill>
                <a:schemeClr val="bg1"/>
              </a:solidFill>
            </a:endParaRPr>
          </a:p>
        </p:txBody>
      </p:sp>
    </p:spTree>
    <p:extLst>
      <p:ext uri="{BB962C8B-B14F-4D97-AF65-F5344CB8AC3E}">
        <p14:creationId xmlns:p14="http://schemas.microsoft.com/office/powerpoint/2010/main" val="3656935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descr="Icon: WOSB Ready">
            <a:extLst>
              <a:ext uri="{FF2B5EF4-FFF2-40B4-BE49-F238E27FC236}">
                <a16:creationId xmlns:a16="http://schemas.microsoft.com/office/drawing/2014/main" id="{0CAF12E6-80C7-4F3F-A07D-C1DC598C6594}"/>
              </a:ext>
            </a:extLst>
          </p:cNvPr>
          <p:cNvPicPr>
            <a:picLocks noChangeAspect="1"/>
          </p:cNvPicPr>
          <p:nvPr/>
        </p:nvPicPr>
        <p:blipFill>
          <a:blip r:embed="rId3"/>
          <a:stretch>
            <a:fillRect/>
          </a:stretch>
        </p:blipFill>
        <p:spPr>
          <a:xfrm>
            <a:off x="6716295" y="6192941"/>
            <a:ext cx="2057400" cy="340364"/>
          </a:xfrm>
          <a:prstGeom prst="rect">
            <a:avLst/>
          </a:prstGeom>
        </p:spPr>
      </p:pic>
      <p:sp>
        <p:nvSpPr>
          <p:cNvPr id="4" name="Content Placeholder 3"/>
          <p:cNvSpPr>
            <a:spLocks noGrp="1"/>
          </p:cNvSpPr>
          <p:nvPr>
            <p:ph sz="half" idx="1"/>
          </p:nvPr>
        </p:nvSpPr>
        <p:spPr>
          <a:xfrm>
            <a:off x="4536386" y="2126513"/>
            <a:ext cx="3886200" cy="2583712"/>
          </a:xfrm>
        </p:spPr>
        <p:txBody>
          <a:bodyPr/>
          <a:lstStyle/>
          <a:p>
            <a:pPr marL="0" indent="0">
              <a:buNone/>
            </a:pPr>
            <a:r>
              <a:rPr lang="en-US" b="1" dirty="0"/>
              <a:t>Prepare to apply</a:t>
            </a:r>
            <a:endParaRPr lang="en-US" dirty="0"/>
          </a:p>
          <a:p>
            <a:pPr marL="0" indent="0">
              <a:buNone/>
            </a:pPr>
            <a:r>
              <a:rPr lang="en-GB" dirty="0"/>
              <a:t>Here you will find:</a:t>
            </a:r>
            <a:endParaRPr lang="en-US" dirty="0"/>
          </a:p>
          <a:p>
            <a:pPr marL="274320" lvl="0" indent="-274320">
              <a:buClr>
                <a:srgbClr val="007DBC"/>
              </a:buClr>
              <a:buFont typeface="Wingdings" panose="05000000000000000000" pitchFamily="2" charset="2"/>
              <a:buChar char="ü"/>
            </a:pPr>
            <a:r>
              <a:rPr lang="en-GB" dirty="0"/>
              <a:t>Checklists to guide you through the process</a:t>
            </a:r>
            <a:endParaRPr lang="en-US" dirty="0"/>
          </a:p>
          <a:p>
            <a:pPr marL="274320" lvl="0" indent="-274320">
              <a:buClr>
                <a:srgbClr val="007DBC"/>
              </a:buClr>
              <a:buFont typeface="Wingdings" panose="05000000000000000000" pitchFamily="2" charset="2"/>
              <a:buChar char="ü"/>
            </a:pPr>
            <a:r>
              <a:rPr lang="en-GB" dirty="0"/>
              <a:t>Information on the documents you will need as you begin</a:t>
            </a:r>
            <a:endParaRPr lang="en-US" dirty="0"/>
          </a:p>
        </p:txBody>
      </p:sp>
      <p:pic>
        <p:nvPicPr>
          <p:cNvPr id="5" name="Picture 4" descr="A Tablet with a screenshot from beta.certify.sba.gov showing information and checklists to help prepare to apply.">
            <a:extLst>
              <a:ext uri="{FF2B5EF4-FFF2-40B4-BE49-F238E27FC236}">
                <a16:creationId xmlns:a16="http://schemas.microsoft.com/office/drawing/2014/main" id="{71615BD2-EA31-4337-B107-511ABB8678DF}"/>
              </a:ext>
            </a:extLst>
          </p:cNvPr>
          <p:cNvPicPr>
            <a:picLocks noChangeAspect="1"/>
          </p:cNvPicPr>
          <p:nvPr/>
        </p:nvPicPr>
        <p:blipFill rotWithShape="1">
          <a:blip r:embed="rId4"/>
          <a:srcRect l="6081" t="2268" r="3672" b="13953"/>
          <a:stretch/>
        </p:blipFill>
        <p:spPr>
          <a:xfrm>
            <a:off x="530087" y="1129554"/>
            <a:ext cx="3432313" cy="4779459"/>
          </a:xfrm>
          <a:prstGeom prst="rect">
            <a:avLst/>
          </a:prstGeom>
        </p:spPr>
      </p:pic>
      <p:sp>
        <p:nvSpPr>
          <p:cNvPr id="14" name="Title 1">
            <a:extLst>
              <a:ext uri="{FF2B5EF4-FFF2-40B4-BE49-F238E27FC236}">
                <a16:creationId xmlns:a16="http://schemas.microsoft.com/office/drawing/2014/main" id="{9D51EF87-1E90-4BCE-B929-0C6F22D12BC3}"/>
              </a:ext>
            </a:extLst>
          </p:cNvPr>
          <p:cNvSpPr>
            <a:spLocks noGrp="1"/>
          </p:cNvSpPr>
          <p:nvPr>
            <p:ph type="title"/>
          </p:nvPr>
        </p:nvSpPr>
        <p:spPr>
          <a:xfrm>
            <a:off x="655946" y="367026"/>
            <a:ext cx="7886700" cy="762528"/>
          </a:xfrm>
        </p:spPr>
        <p:txBody>
          <a:bodyPr>
            <a:normAutofit/>
          </a:bodyPr>
          <a:lstStyle/>
          <a:p>
            <a:r>
              <a:rPr lang="en-GB" sz="3200" dirty="0"/>
              <a:t>beta.certify.SBA.gov</a:t>
            </a:r>
            <a:r>
              <a:rPr lang="en-GB" sz="3200" dirty="0">
                <a:solidFill>
                  <a:schemeClr val="bg1"/>
                </a:solidFill>
              </a:rPr>
              <a:t>, 3</a:t>
            </a:r>
            <a:endParaRPr lang="en-US" sz="3200" dirty="0">
              <a:solidFill>
                <a:schemeClr val="bg1"/>
              </a:solidFill>
            </a:endParaRPr>
          </a:p>
        </p:txBody>
      </p:sp>
    </p:spTree>
    <p:extLst>
      <p:ext uri="{BB962C8B-B14F-4D97-AF65-F5344CB8AC3E}">
        <p14:creationId xmlns:p14="http://schemas.microsoft.com/office/powerpoint/2010/main" val="2407204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descr="Icon: WOSB Ready">
            <a:extLst>
              <a:ext uri="{FF2B5EF4-FFF2-40B4-BE49-F238E27FC236}">
                <a16:creationId xmlns:a16="http://schemas.microsoft.com/office/drawing/2014/main" id="{AA5B2296-8483-4F2B-9DF8-C6C460D159C1}"/>
              </a:ext>
            </a:extLst>
          </p:cNvPr>
          <p:cNvPicPr>
            <a:picLocks noChangeAspect="1"/>
          </p:cNvPicPr>
          <p:nvPr/>
        </p:nvPicPr>
        <p:blipFill>
          <a:blip r:embed="rId2"/>
          <a:stretch>
            <a:fillRect/>
          </a:stretch>
        </p:blipFill>
        <p:spPr>
          <a:xfrm>
            <a:off x="6716295" y="6192941"/>
            <a:ext cx="2057400" cy="340364"/>
          </a:xfrm>
          <a:prstGeom prst="rect">
            <a:avLst/>
          </a:prstGeom>
        </p:spPr>
      </p:pic>
      <p:pic>
        <p:nvPicPr>
          <p:cNvPr id="8" name="Picture 7" descr="Computer monitor featuring a screenshot of the &quot;Get Started&quot; page from beta.certify.sba.gov.">
            <a:extLst>
              <a:ext uri="{FF2B5EF4-FFF2-40B4-BE49-F238E27FC236}">
                <a16:creationId xmlns:a16="http://schemas.microsoft.com/office/drawing/2014/main" id="{E65CDD3E-84C8-4024-AA81-08D32AC74A6D}"/>
              </a:ext>
            </a:extLst>
          </p:cNvPr>
          <p:cNvPicPr>
            <a:picLocks noChangeAspect="1"/>
          </p:cNvPicPr>
          <p:nvPr/>
        </p:nvPicPr>
        <p:blipFill rotWithShape="1">
          <a:blip r:embed="rId3"/>
          <a:srcRect l="7952" r="12293"/>
          <a:stretch/>
        </p:blipFill>
        <p:spPr>
          <a:xfrm>
            <a:off x="4368628" y="1752596"/>
            <a:ext cx="4489622" cy="3752848"/>
          </a:xfrm>
          <a:prstGeom prst="rect">
            <a:avLst/>
          </a:prstGeom>
        </p:spPr>
      </p:pic>
      <p:sp>
        <p:nvSpPr>
          <p:cNvPr id="4" name="Content Placeholder 3"/>
          <p:cNvSpPr>
            <a:spLocks noGrp="1"/>
          </p:cNvSpPr>
          <p:nvPr>
            <p:ph sz="half" idx="1"/>
          </p:nvPr>
        </p:nvSpPr>
        <p:spPr>
          <a:xfrm>
            <a:off x="628650" y="2051222"/>
            <a:ext cx="3739978" cy="3585304"/>
          </a:xfrm>
        </p:spPr>
        <p:txBody>
          <a:bodyPr/>
          <a:lstStyle/>
          <a:p>
            <a:pPr marL="0" indent="0">
              <a:buNone/>
            </a:pPr>
            <a:r>
              <a:rPr lang="en-GB" b="1" dirty="0"/>
              <a:t>Getting started</a:t>
            </a:r>
            <a:endParaRPr lang="en-US" b="1" dirty="0"/>
          </a:p>
          <a:p>
            <a:pPr marL="0" indent="0">
              <a:buNone/>
            </a:pPr>
            <a:r>
              <a:rPr lang="en-GB" dirty="0"/>
              <a:t>Once you have determined your eligibility and gathered the required documents, this page allows you to:</a:t>
            </a:r>
            <a:endParaRPr lang="en-US" dirty="0"/>
          </a:p>
          <a:p>
            <a:pPr marL="274320" lvl="0" indent="-274320">
              <a:buClr>
                <a:srgbClr val="007DBC"/>
              </a:buClr>
              <a:buFont typeface="Wingdings" panose="05000000000000000000" pitchFamily="2" charset="2"/>
              <a:buChar char="ü"/>
            </a:pPr>
            <a:r>
              <a:rPr lang="en-GB" dirty="0"/>
              <a:t>Obtain a DUNS number</a:t>
            </a:r>
            <a:endParaRPr lang="en-US" dirty="0"/>
          </a:p>
          <a:p>
            <a:pPr marL="274320" lvl="0" indent="-274320">
              <a:buClr>
                <a:srgbClr val="007DBC"/>
              </a:buClr>
              <a:buFont typeface="Wingdings" panose="05000000000000000000" pitchFamily="2" charset="2"/>
              <a:buChar char="ü"/>
            </a:pPr>
            <a:r>
              <a:rPr lang="en-GB" dirty="0"/>
              <a:t>Register in the System for Award Management </a:t>
            </a:r>
            <a:endParaRPr lang="en-US" dirty="0"/>
          </a:p>
          <a:p>
            <a:pPr marL="274320" lvl="0" indent="-274320">
              <a:buClr>
                <a:srgbClr val="007DBC"/>
              </a:buClr>
              <a:buFont typeface="Wingdings" panose="05000000000000000000" pitchFamily="2" charset="2"/>
              <a:buChar char="ü"/>
            </a:pPr>
            <a:r>
              <a:rPr lang="en-GB" dirty="0"/>
              <a:t>Create your SBA account</a:t>
            </a:r>
            <a:endParaRPr lang="en-US" dirty="0"/>
          </a:p>
        </p:txBody>
      </p:sp>
      <p:sp>
        <p:nvSpPr>
          <p:cNvPr id="2" name="Title 1"/>
          <p:cNvSpPr>
            <a:spLocks noGrp="1"/>
          </p:cNvSpPr>
          <p:nvPr>
            <p:ph type="title"/>
          </p:nvPr>
        </p:nvSpPr>
        <p:spPr>
          <a:xfrm>
            <a:off x="655946" y="367026"/>
            <a:ext cx="7886700" cy="762528"/>
          </a:xfrm>
        </p:spPr>
        <p:txBody>
          <a:bodyPr>
            <a:normAutofit/>
          </a:bodyPr>
          <a:lstStyle/>
          <a:p>
            <a:r>
              <a:rPr lang="en-GB" sz="3200" dirty="0"/>
              <a:t>beta.certify.SBA.gov</a:t>
            </a:r>
            <a:r>
              <a:rPr lang="en-GB" sz="3200" dirty="0">
                <a:solidFill>
                  <a:schemeClr val="bg1"/>
                </a:solidFill>
              </a:rPr>
              <a:t>, 4</a:t>
            </a:r>
            <a:endParaRPr lang="en-US" sz="3200" dirty="0">
              <a:solidFill>
                <a:schemeClr val="bg1"/>
              </a:solidFill>
            </a:endParaRPr>
          </a:p>
        </p:txBody>
      </p:sp>
    </p:spTree>
    <p:extLst>
      <p:ext uri="{BB962C8B-B14F-4D97-AF65-F5344CB8AC3E}">
        <p14:creationId xmlns:p14="http://schemas.microsoft.com/office/powerpoint/2010/main" val="497783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ubtitle 16">
            <a:extLst>
              <a:ext uri="{FF2B5EF4-FFF2-40B4-BE49-F238E27FC236}">
                <a16:creationId xmlns:a16="http://schemas.microsoft.com/office/drawing/2014/main" id="{6DEC90D3-D925-4851-8C49-016851D90CA7}"/>
              </a:ext>
            </a:extLst>
          </p:cNvPr>
          <p:cNvSpPr>
            <a:spLocks noGrp="1"/>
          </p:cNvSpPr>
          <p:nvPr>
            <p:ph type="subTitle" idx="13"/>
          </p:nvPr>
        </p:nvSpPr>
        <p:spPr>
          <a:xfrm>
            <a:off x="628650" y="4734304"/>
            <a:ext cx="7886700" cy="696071"/>
          </a:xfrm>
        </p:spPr>
        <p:txBody>
          <a:bodyPr>
            <a:normAutofit/>
          </a:bodyPr>
          <a:lstStyle/>
          <a:p>
            <a:r>
              <a:rPr lang="en-US" sz="1400" b="0" dirty="0">
                <a:solidFill>
                  <a:schemeClr val="tx1"/>
                </a:solidFill>
              </a:rPr>
              <a:t>*An SBA representative may reach out if additional information or documentation is required.</a:t>
            </a:r>
          </a:p>
        </p:txBody>
      </p:sp>
      <p:pic>
        <p:nvPicPr>
          <p:cNvPr id="19" name="Content Placeholder 18" descr="Figure showing the process for a complete and sufficient application package. Step 1- Application is submitted and shows a pending status; Step 2- SBA will notify you of a complete, sufficient application package within 15 days.*; Step 3- SBA will make a determination within 90 calendar days after a receipt of a complete application, when applicable. ">
            <a:extLst>
              <a:ext uri="{FF2B5EF4-FFF2-40B4-BE49-F238E27FC236}">
                <a16:creationId xmlns:a16="http://schemas.microsoft.com/office/drawing/2014/main" id="{3D7BC14E-4D1E-4C21-87CE-FE1E5AD6CDC0}"/>
              </a:ext>
            </a:extLst>
          </p:cNvPr>
          <p:cNvPicPr>
            <a:picLocks noGrp="1" noChangeAspect="1"/>
          </p:cNvPicPr>
          <p:nvPr>
            <p:ph idx="1"/>
          </p:nvPr>
        </p:nvPicPr>
        <p:blipFill>
          <a:blip r:embed="rId3"/>
          <a:stretch>
            <a:fillRect/>
          </a:stretch>
        </p:blipFill>
        <p:spPr>
          <a:xfrm>
            <a:off x="941517" y="1921767"/>
            <a:ext cx="7260965" cy="2597121"/>
          </a:xfrm>
        </p:spPr>
      </p:pic>
      <p:sp>
        <p:nvSpPr>
          <p:cNvPr id="2" name="Title 1">
            <a:extLst>
              <a:ext uri="{FF2B5EF4-FFF2-40B4-BE49-F238E27FC236}">
                <a16:creationId xmlns:a16="http://schemas.microsoft.com/office/drawing/2014/main" id="{BB929336-5AD7-4D5A-A053-4B9D3BE430DB}"/>
              </a:ext>
            </a:extLst>
          </p:cNvPr>
          <p:cNvSpPr>
            <a:spLocks noGrp="1"/>
          </p:cNvSpPr>
          <p:nvPr>
            <p:ph type="title"/>
          </p:nvPr>
        </p:nvSpPr>
        <p:spPr/>
        <p:txBody>
          <a:bodyPr>
            <a:normAutofit/>
          </a:bodyPr>
          <a:lstStyle/>
          <a:p>
            <a:r>
              <a:rPr lang="en-US" sz="3200" dirty="0"/>
              <a:t>Issuing Decisions on Certification </a:t>
            </a:r>
          </a:p>
        </p:txBody>
      </p:sp>
    </p:spTree>
    <p:extLst>
      <p:ext uri="{BB962C8B-B14F-4D97-AF65-F5344CB8AC3E}">
        <p14:creationId xmlns:p14="http://schemas.microsoft.com/office/powerpoint/2010/main" val="270021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673682-A71F-4806-9BD5-02D858C119C5}"/>
              </a:ext>
            </a:extLst>
          </p:cNvPr>
          <p:cNvSpPr>
            <a:spLocks noGrp="1"/>
          </p:cNvSpPr>
          <p:nvPr>
            <p:ph idx="1"/>
          </p:nvPr>
        </p:nvSpPr>
        <p:spPr>
          <a:xfrm>
            <a:off x="628650" y="1381789"/>
            <a:ext cx="7886700" cy="3408576"/>
          </a:xfrm>
        </p:spPr>
        <p:txBody>
          <a:bodyPr/>
          <a:lstStyle/>
          <a:p>
            <a:pPr>
              <a:spcAft>
                <a:spcPts val="800"/>
              </a:spcAft>
              <a:buClr>
                <a:srgbClr val="CC0000"/>
              </a:buClr>
            </a:pPr>
            <a:r>
              <a:rPr lang="en-US" sz="2000" dirty="0">
                <a:solidFill>
                  <a:srgbClr val="000000"/>
                </a:solidFill>
                <a:latin typeface="Source Sans Pro" panose="020B0503030403020204" pitchFamily="34" charset="0"/>
                <a:ea typeface="Source Sans Pro" panose="020B0503030403020204" pitchFamily="34" charset="0"/>
                <a:cs typeface="Times New Roman" panose="02020603050405020304" pitchFamily="18" charset="0"/>
              </a:rPr>
              <a:t>Claiming your business:</a:t>
            </a:r>
          </a:p>
          <a:p>
            <a:pPr marL="742950" lvl="1" indent="-285750">
              <a:lnSpc>
                <a:spcPct val="107000"/>
              </a:lnSpc>
              <a:spcBef>
                <a:spcPts val="0"/>
              </a:spcBef>
              <a:spcAft>
                <a:spcPts val="800"/>
              </a:spcAft>
              <a:buClr>
                <a:srgbClr val="002E6D"/>
              </a:buClr>
              <a:buFont typeface="Arial" panose="020B0604020202020204" pitchFamily="34" charset="0"/>
              <a:buChar char="•"/>
              <a:tabLst>
                <a:tab pos="914400" algn="l"/>
              </a:tabLst>
            </a:pPr>
            <a:r>
              <a:rPr lang="en-US" dirty="0">
                <a:solidFill>
                  <a:srgbClr val="000000"/>
                </a:solidFill>
                <a:latin typeface="Source Sans Pro" panose="020B0503030403020204" pitchFamily="34" charset="0"/>
                <a:ea typeface="Source Sans Pro" panose="020B0503030403020204" pitchFamily="34" charset="0"/>
                <a:cs typeface="Times New Roman" panose="02020603050405020304" pitchFamily="18" charset="0"/>
              </a:rPr>
              <a:t>To apply for WOSB or EDWOSB certification on </a:t>
            </a:r>
            <a:r>
              <a:rPr lang="en-US" u="sng" dirty="0">
                <a:solidFill>
                  <a:srgbClr val="000000"/>
                </a:solidFill>
                <a:latin typeface="Source Sans Pro" panose="020B0503030403020204" pitchFamily="34" charset="0"/>
                <a:ea typeface="Source Sans Pro" panose="020B0503030403020204" pitchFamily="34" charset="0"/>
                <a:cs typeface="Times New Roman" panose="02020603050405020304" pitchFamily="18" charset="0"/>
                <a:hlinkClick r:id="rId3"/>
              </a:rPr>
              <a:t>beta.certify.sba.gov</a:t>
            </a:r>
            <a:r>
              <a:rPr lang="en-US" dirty="0">
                <a:solidFill>
                  <a:srgbClr val="000000"/>
                </a:solidFill>
                <a:latin typeface="Source Sans Pro" panose="020B0503030403020204" pitchFamily="34" charset="0"/>
                <a:ea typeface="Source Sans Pro" panose="020B0503030403020204" pitchFamily="34" charset="0"/>
                <a:cs typeface="Times New Roman" panose="02020603050405020304" pitchFamily="18" charset="0"/>
              </a:rPr>
              <a:t>, you need to first obtain a </a:t>
            </a:r>
            <a:r>
              <a:rPr lang="en-US" u="sng" dirty="0">
                <a:solidFill>
                  <a:srgbClr val="000000"/>
                </a:solidFill>
                <a:latin typeface="Source Sans Pro" panose="020B0503030403020204" pitchFamily="34" charset="0"/>
                <a:ea typeface="Source Sans Pro" panose="020B0503030403020204" pitchFamily="34" charset="0"/>
                <a:cs typeface="Times New Roman" panose="02020603050405020304" pitchFamily="18" charset="0"/>
                <a:hlinkClick r:id="rId4"/>
              </a:rPr>
              <a:t>Data Universal Numbering System (DUNS) number</a:t>
            </a:r>
            <a:r>
              <a:rPr lang="en-US" dirty="0">
                <a:solidFill>
                  <a:srgbClr val="000000"/>
                </a:solidFill>
                <a:latin typeface="Source Sans Pro" panose="020B0503030403020204" pitchFamily="34" charset="0"/>
                <a:ea typeface="Source Sans Pro" panose="020B0503030403020204" pitchFamily="34" charset="0"/>
                <a:cs typeface="Times New Roman" panose="02020603050405020304" pitchFamily="18" charset="0"/>
              </a:rPr>
              <a:t> and have an active account on </a:t>
            </a:r>
            <a:r>
              <a:rPr lang="en-US" u="sng" dirty="0">
                <a:solidFill>
                  <a:srgbClr val="000000"/>
                </a:solidFill>
                <a:latin typeface="Source Sans Pro" panose="020B0503030403020204" pitchFamily="34" charset="0"/>
                <a:ea typeface="Source Sans Pro" panose="020B0503030403020204" pitchFamily="34" charset="0"/>
                <a:cs typeface="Times New Roman" panose="02020603050405020304" pitchFamily="18" charset="0"/>
                <a:hlinkClick r:id="rId5"/>
              </a:rPr>
              <a:t>SAM.gov</a:t>
            </a:r>
            <a:r>
              <a:rPr lang="en-US" dirty="0">
                <a:solidFill>
                  <a:srgbClr val="000000"/>
                </a:solidFill>
                <a:latin typeface="Source Sans Pro" panose="020B0503030403020204" pitchFamily="34" charset="0"/>
                <a:ea typeface="Source Sans Pro" panose="020B0503030403020204" pitchFamily="34" charset="0"/>
                <a:cs typeface="Times New Roman" panose="02020603050405020304" pitchFamily="18" charset="0"/>
              </a:rPr>
              <a:t>. </a:t>
            </a:r>
          </a:p>
          <a:p>
            <a:pPr marL="742950" lvl="1" indent="-285750">
              <a:lnSpc>
                <a:spcPct val="107000"/>
              </a:lnSpc>
              <a:spcBef>
                <a:spcPts val="0"/>
              </a:spcBef>
              <a:spcAft>
                <a:spcPts val="800"/>
              </a:spcAft>
              <a:buClr>
                <a:srgbClr val="002E6D"/>
              </a:buClr>
              <a:buFont typeface="Arial" panose="020B0604020202020204" pitchFamily="34" charset="0"/>
              <a:buChar char="•"/>
              <a:tabLst>
                <a:tab pos="914400" algn="l"/>
              </a:tabLst>
            </a:pPr>
            <a:r>
              <a:rPr lang="en-US" dirty="0">
                <a:solidFill>
                  <a:srgbClr val="000000"/>
                </a:solidFill>
                <a:latin typeface="Source Sans Pro" panose="020B0503030403020204" pitchFamily="34" charset="0"/>
                <a:ea typeface="Source Sans Pro" panose="020B0503030403020204" pitchFamily="34" charset="0"/>
                <a:cs typeface="Times New Roman" panose="02020603050405020304" pitchFamily="18" charset="0"/>
              </a:rPr>
              <a:t>Make sure you maintain and update your </a:t>
            </a:r>
            <a:r>
              <a:rPr lang="en-US" u="sng" dirty="0">
                <a:solidFill>
                  <a:srgbClr val="000000"/>
                </a:solidFill>
                <a:latin typeface="Source Sans Pro" panose="020B0503030403020204" pitchFamily="34" charset="0"/>
                <a:ea typeface="Source Sans Pro" panose="020B0503030403020204" pitchFamily="34" charset="0"/>
                <a:cs typeface="Times New Roman" panose="02020603050405020304" pitchFamily="18" charset="0"/>
                <a:hlinkClick r:id="rId5"/>
              </a:rPr>
              <a:t>SAM.gov</a:t>
            </a:r>
            <a:r>
              <a:rPr lang="en-US" dirty="0">
                <a:solidFill>
                  <a:srgbClr val="000000"/>
                </a:solidFill>
                <a:latin typeface="Source Sans Pro" panose="020B0503030403020204" pitchFamily="34" charset="0"/>
                <a:ea typeface="Source Sans Pro" panose="020B0503030403020204" pitchFamily="34" charset="0"/>
                <a:cs typeface="Times New Roman" panose="02020603050405020304" pitchFamily="18" charset="0"/>
              </a:rPr>
              <a:t> data to ensure your information is accurate, as it will be used to determine your eligibility for the program when you claim your business in </a:t>
            </a:r>
            <a:r>
              <a:rPr lang="en-US" u="sng" dirty="0">
                <a:solidFill>
                  <a:srgbClr val="000000"/>
                </a:solidFill>
                <a:latin typeface="Source Sans Pro" panose="020B0503030403020204" pitchFamily="34" charset="0"/>
                <a:ea typeface="Source Sans Pro" panose="020B0503030403020204" pitchFamily="34" charset="0"/>
                <a:cs typeface="Times New Roman" panose="02020603050405020304" pitchFamily="18" charset="0"/>
                <a:hlinkClick r:id="rId3"/>
              </a:rPr>
              <a:t>beta.certify.sba.gov</a:t>
            </a:r>
            <a:r>
              <a:rPr lang="en-US" dirty="0">
                <a:solidFill>
                  <a:srgbClr val="000000"/>
                </a:solidFill>
                <a:latin typeface="Source Sans Pro" panose="020B0503030403020204" pitchFamily="34" charset="0"/>
                <a:ea typeface="Source Sans Pro" panose="020B0503030403020204" pitchFamily="34" charset="0"/>
                <a:cs typeface="Times New Roman" panose="02020603050405020304" pitchFamily="18" charset="0"/>
              </a:rPr>
              <a:t>. </a:t>
            </a:r>
          </a:p>
          <a:p>
            <a:pPr>
              <a:buClr>
                <a:srgbClr val="CC0000"/>
              </a:buClr>
            </a:pPr>
            <a:r>
              <a:rPr lang="en-US" sz="2000" b="1" i="1" dirty="0">
                <a:latin typeface="Source Sans Pro" panose="020B0503030403020204" pitchFamily="34" charset="0"/>
                <a:ea typeface="Source Sans Pro" panose="020B0503030403020204" pitchFamily="34" charset="0"/>
                <a:cs typeface="Times New Roman" panose="02020603050405020304" pitchFamily="18" charset="0"/>
              </a:rPr>
              <a:t>See </a:t>
            </a:r>
            <a:r>
              <a:rPr lang="en-US" sz="2000" b="1" i="1" dirty="0">
                <a:latin typeface="Source Sans Pro" panose="020B0503030403020204" pitchFamily="34" charset="0"/>
                <a:ea typeface="Source Sans Pro" panose="020B0503030403020204" pitchFamily="34" charset="0"/>
                <a:cs typeface="Times New Roman" panose="02020603050405020304" pitchFamily="18" charset="0"/>
                <a:hlinkClick r:id="rId6"/>
              </a:rPr>
              <a:t>User Guide </a:t>
            </a:r>
            <a:r>
              <a:rPr lang="en-US" sz="2000" b="1" i="1" dirty="0">
                <a:latin typeface="Source Sans Pro" panose="020B0503030403020204" pitchFamily="34" charset="0"/>
                <a:ea typeface="Source Sans Pro" panose="020B0503030403020204" pitchFamily="34" charset="0"/>
                <a:cs typeface="Times New Roman" panose="02020603050405020304" pitchFamily="18" charset="0"/>
              </a:rPr>
              <a:t>Sections 2.2 for details. </a:t>
            </a:r>
            <a:endParaRPr lang="en-US" sz="1800" b="1" i="1" dirty="0"/>
          </a:p>
        </p:txBody>
      </p:sp>
      <p:sp>
        <p:nvSpPr>
          <p:cNvPr id="2" name="Title 1">
            <a:extLst>
              <a:ext uri="{FF2B5EF4-FFF2-40B4-BE49-F238E27FC236}">
                <a16:creationId xmlns:a16="http://schemas.microsoft.com/office/drawing/2014/main" id="{BB929336-5AD7-4D5A-A053-4B9D3BE430DB}"/>
              </a:ext>
            </a:extLst>
          </p:cNvPr>
          <p:cNvSpPr>
            <a:spLocks noGrp="1"/>
          </p:cNvSpPr>
          <p:nvPr>
            <p:ph type="title"/>
          </p:nvPr>
        </p:nvSpPr>
        <p:spPr/>
        <p:txBody>
          <a:bodyPr>
            <a:normAutofit/>
          </a:bodyPr>
          <a:lstStyle/>
          <a:p>
            <a:r>
              <a:rPr lang="en-US" sz="3200" dirty="0"/>
              <a:t>Tips to Complete a Successful Application</a:t>
            </a:r>
          </a:p>
        </p:txBody>
      </p:sp>
    </p:spTree>
    <p:extLst>
      <p:ext uri="{BB962C8B-B14F-4D97-AF65-F5344CB8AC3E}">
        <p14:creationId xmlns:p14="http://schemas.microsoft.com/office/powerpoint/2010/main" val="3279978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F270614-842B-4539-B934-711760D61B73}"/>
              </a:ext>
            </a:extLst>
          </p:cNvPr>
          <p:cNvSpPr>
            <a:spLocks noGrp="1"/>
          </p:cNvSpPr>
          <p:nvPr>
            <p:ph idx="1"/>
          </p:nvPr>
        </p:nvSpPr>
        <p:spPr>
          <a:xfrm>
            <a:off x="641446" y="1219200"/>
            <a:ext cx="7886700" cy="4214291"/>
          </a:xfrm>
        </p:spPr>
        <p:txBody>
          <a:bodyPr/>
          <a:lstStyle/>
          <a:p>
            <a:pPr marL="457225" indent="-342900">
              <a:lnSpc>
                <a:spcPct val="107000"/>
              </a:lnSpc>
              <a:spcBef>
                <a:spcPts val="0"/>
              </a:spcBef>
              <a:spcAft>
                <a:spcPts val="800"/>
              </a:spcAft>
              <a:buClr>
                <a:srgbClr val="CC0000"/>
              </a:buClr>
              <a:tabLst>
                <a:tab pos="914400" algn="l"/>
              </a:tabLst>
            </a:pPr>
            <a:r>
              <a:rPr lang="en-US" sz="2000" dirty="0">
                <a:solidFill>
                  <a:srgbClr val="000000"/>
                </a:solidFill>
                <a:latin typeface="Source Sans Pro" panose="020B0503030403020204" pitchFamily="34" charset="0"/>
                <a:ea typeface="Source Sans Pro" panose="020B0503030403020204" pitchFamily="34" charset="0"/>
                <a:cs typeface="Times New Roman" panose="02020603050405020304" pitchFamily="18" charset="0"/>
              </a:rPr>
              <a:t>Determining who needs to complete what portion of the application:</a:t>
            </a:r>
          </a:p>
          <a:p>
            <a:pPr marL="742950" lvl="1" indent="-285750">
              <a:lnSpc>
                <a:spcPct val="107000"/>
              </a:lnSpc>
              <a:spcBef>
                <a:spcPts val="0"/>
              </a:spcBef>
              <a:spcAft>
                <a:spcPts val="800"/>
              </a:spcAft>
              <a:buClr>
                <a:srgbClr val="002E6D"/>
              </a:buClr>
              <a:buFont typeface="Arial" panose="020B0604020202020204" pitchFamily="34" charset="0"/>
              <a:buChar char="•"/>
              <a:tabLst>
                <a:tab pos="914400" algn="l"/>
              </a:tabLst>
            </a:pPr>
            <a:r>
              <a:rPr lang="en-US" dirty="0">
                <a:solidFill>
                  <a:srgbClr val="000000"/>
                </a:solidFill>
                <a:latin typeface="Source Sans Pro" panose="020B0503030403020204" pitchFamily="34" charset="0"/>
                <a:ea typeface="Source Sans Pro" panose="020B0503030403020204" pitchFamily="34" charset="0"/>
                <a:cs typeface="Times New Roman" panose="02020603050405020304" pitchFamily="18" charset="0"/>
              </a:rPr>
              <a:t>The business owner should be the one to create the account and claim the business. </a:t>
            </a:r>
          </a:p>
          <a:p>
            <a:pPr marL="742950" lvl="1" indent="-285750">
              <a:lnSpc>
                <a:spcPct val="107000"/>
              </a:lnSpc>
              <a:spcBef>
                <a:spcPts val="0"/>
              </a:spcBef>
              <a:spcAft>
                <a:spcPts val="800"/>
              </a:spcAft>
              <a:buClr>
                <a:srgbClr val="002E6D"/>
              </a:buClr>
              <a:buFont typeface="Arial" panose="020B0604020202020204" pitchFamily="34" charset="0"/>
              <a:buChar char="•"/>
              <a:tabLst>
                <a:tab pos="914400" algn="l"/>
              </a:tabLst>
            </a:pPr>
            <a:r>
              <a:rPr lang="en-US" dirty="0">
                <a:solidFill>
                  <a:srgbClr val="000000"/>
                </a:solidFill>
                <a:latin typeface="Source Sans Pro" panose="020B0503030403020204" pitchFamily="34" charset="0"/>
                <a:ea typeface="Source Sans Pro" panose="020B0503030403020204" pitchFamily="34" charset="0"/>
                <a:cs typeface="Times New Roman" panose="02020603050405020304" pitchFamily="18" charset="0"/>
              </a:rPr>
              <a:t>Once the account is created and you begin the application, you will be asked if you wish to assign a delegate to work on the application. This ensures individuals other than the business owner are not listed as the highest owner. </a:t>
            </a:r>
          </a:p>
          <a:p>
            <a:pPr marL="742950" lvl="1" indent="-285750">
              <a:lnSpc>
                <a:spcPct val="107000"/>
              </a:lnSpc>
              <a:spcBef>
                <a:spcPts val="0"/>
              </a:spcBef>
              <a:spcAft>
                <a:spcPts val="800"/>
              </a:spcAft>
              <a:buClr>
                <a:srgbClr val="002E6D"/>
              </a:buClr>
              <a:buFont typeface="Arial" panose="020B0604020202020204" pitchFamily="34" charset="0"/>
              <a:buChar char="•"/>
              <a:tabLst>
                <a:tab pos="914400" algn="l"/>
              </a:tabLst>
            </a:pPr>
            <a:r>
              <a:rPr lang="en-US" dirty="0">
                <a:solidFill>
                  <a:srgbClr val="000000"/>
                </a:solidFill>
                <a:latin typeface="Source Sans Pro" panose="020B0503030403020204" pitchFamily="34" charset="0"/>
                <a:ea typeface="Source Sans Pro" panose="020B0503030403020204" pitchFamily="34" charset="0"/>
                <a:cs typeface="Times New Roman" panose="02020603050405020304" pitchFamily="18" charset="0"/>
              </a:rPr>
              <a:t>However, note that the business owner will be the one required to attest and submit the application. </a:t>
            </a:r>
          </a:p>
          <a:p>
            <a:pPr>
              <a:buClr>
                <a:srgbClr val="CC0000"/>
              </a:buClr>
            </a:pPr>
            <a:r>
              <a:rPr lang="en-US" sz="2000" b="1" i="1" dirty="0">
                <a:latin typeface="Source Sans Pro" panose="020B0503030403020204" pitchFamily="34" charset="0"/>
                <a:ea typeface="Source Sans Pro" panose="020B0503030403020204" pitchFamily="34" charset="0"/>
                <a:cs typeface="Times New Roman" panose="02020603050405020304" pitchFamily="18" charset="0"/>
              </a:rPr>
              <a:t>See </a:t>
            </a:r>
            <a:r>
              <a:rPr lang="en-US" sz="2000" b="1" i="1" dirty="0">
                <a:latin typeface="Source Sans Pro" panose="020B0503030403020204" pitchFamily="34" charset="0"/>
                <a:ea typeface="Source Sans Pro" panose="020B0503030403020204" pitchFamily="34" charset="0"/>
                <a:cs typeface="Times New Roman" panose="02020603050405020304" pitchFamily="18" charset="0"/>
                <a:hlinkClick r:id="rId3"/>
              </a:rPr>
              <a:t>User Guide </a:t>
            </a:r>
            <a:r>
              <a:rPr lang="en-US" sz="2000" b="1" i="1" dirty="0">
                <a:latin typeface="Source Sans Pro" panose="020B0503030403020204" pitchFamily="34" charset="0"/>
                <a:ea typeface="Source Sans Pro" panose="020B0503030403020204" pitchFamily="34" charset="0"/>
                <a:cs typeface="Times New Roman" panose="02020603050405020304" pitchFamily="18" charset="0"/>
              </a:rPr>
              <a:t>Sections 2.4 for details.</a:t>
            </a:r>
            <a:endParaRPr lang="en-US" sz="2000" b="1" i="1" dirty="0">
              <a:latin typeface="Source Sans Pro" panose="020B0503030403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id="{BB929336-5AD7-4D5A-A053-4B9D3BE430DB}"/>
              </a:ext>
            </a:extLst>
          </p:cNvPr>
          <p:cNvSpPr>
            <a:spLocks noGrp="1"/>
          </p:cNvSpPr>
          <p:nvPr>
            <p:ph type="title"/>
          </p:nvPr>
        </p:nvSpPr>
        <p:spPr>
          <a:xfrm>
            <a:off x="778778" y="367025"/>
            <a:ext cx="7886700" cy="699775"/>
          </a:xfrm>
        </p:spPr>
        <p:txBody>
          <a:bodyPr>
            <a:normAutofit/>
          </a:bodyPr>
          <a:lstStyle/>
          <a:p>
            <a:r>
              <a:rPr lang="en-US" sz="3200" dirty="0"/>
              <a:t>Tips to Complete a Successful Application</a:t>
            </a:r>
            <a:r>
              <a:rPr lang="en-US" sz="3200" dirty="0">
                <a:solidFill>
                  <a:schemeClr val="bg1"/>
                </a:solidFill>
              </a:rPr>
              <a:t>, 2</a:t>
            </a:r>
          </a:p>
        </p:txBody>
      </p:sp>
    </p:spTree>
    <p:extLst>
      <p:ext uri="{BB962C8B-B14F-4D97-AF65-F5344CB8AC3E}">
        <p14:creationId xmlns:p14="http://schemas.microsoft.com/office/powerpoint/2010/main" val="1530915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A6B0AF-ED09-4BE7-96CF-30152DEDCBD2}"/>
              </a:ext>
            </a:extLst>
          </p:cNvPr>
          <p:cNvSpPr>
            <a:spLocks noGrp="1"/>
          </p:cNvSpPr>
          <p:nvPr>
            <p:ph idx="1"/>
          </p:nvPr>
        </p:nvSpPr>
        <p:spPr>
          <a:xfrm>
            <a:off x="457200" y="1255594"/>
            <a:ext cx="8229600" cy="4870569"/>
          </a:xfrm>
        </p:spPr>
        <p:txBody>
          <a:bodyPr/>
          <a:lstStyle/>
          <a:p>
            <a:pPr>
              <a:buClr>
                <a:srgbClr val="CC0000"/>
              </a:buClr>
            </a:pPr>
            <a:r>
              <a:rPr lang="en-US" sz="2000" dirty="0"/>
              <a:t>Attesting and submitting a completed application:</a:t>
            </a:r>
          </a:p>
          <a:p>
            <a:pPr lvl="1">
              <a:spcBef>
                <a:spcPts val="600"/>
              </a:spcBef>
              <a:spcAft>
                <a:spcPts val="1200"/>
              </a:spcAft>
              <a:buClr>
                <a:srgbClr val="002E6D"/>
              </a:buClr>
            </a:pPr>
            <a:r>
              <a:rPr lang="en-US" dirty="0"/>
              <a:t>Once all the required information and the documents are submitted, the user must submit the application to SBA by attesting the Program Self-Certification Summary. This can only be done by the applicant.</a:t>
            </a:r>
          </a:p>
          <a:p>
            <a:pPr>
              <a:buClr>
                <a:srgbClr val="CC0000"/>
              </a:buClr>
            </a:pPr>
            <a:r>
              <a:rPr lang="en-US" sz="2000" dirty="0"/>
              <a:t>Follow the instructions below to complete the attestation:</a:t>
            </a:r>
          </a:p>
          <a:p>
            <a:pPr lvl="1">
              <a:spcBef>
                <a:spcPts val="1200"/>
              </a:spcBef>
              <a:buClr>
                <a:srgbClr val="002E6D"/>
              </a:buClr>
            </a:pPr>
            <a:r>
              <a:rPr lang="en-US" dirty="0"/>
              <a:t>Navigate to the Application Overview page</a:t>
            </a:r>
          </a:p>
          <a:p>
            <a:pPr lvl="1">
              <a:spcBef>
                <a:spcPts val="1200"/>
              </a:spcBef>
              <a:buClr>
                <a:srgbClr val="002E6D"/>
              </a:buClr>
            </a:pPr>
            <a:r>
              <a:rPr lang="en-US" dirty="0"/>
              <a:t>Click the “Individual Contributors” link</a:t>
            </a:r>
          </a:p>
          <a:p>
            <a:pPr lvl="1">
              <a:spcBef>
                <a:spcPts val="1200"/>
              </a:spcBef>
              <a:buClr>
                <a:srgbClr val="002E6D"/>
              </a:buClr>
            </a:pPr>
            <a:r>
              <a:rPr lang="en-US" dirty="0"/>
              <a:t>Then navigate to Invitee section</a:t>
            </a:r>
          </a:p>
          <a:p>
            <a:pPr lvl="1">
              <a:spcBef>
                <a:spcPts val="1200"/>
              </a:spcBef>
              <a:buClr>
                <a:srgbClr val="002E6D"/>
              </a:buClr>
            </a:pPr>
            <a:r>
              <a:rPr lang="en-US" dirty="0"/>
              <a:t>Click the “Next” button</a:t>
            </a:r>
          </a:p>
          <a:p>
            <a:pPr lvl="1">
              <a:spcBef>
                <a:spcPts val="1200"/>
              </a:spcBef>
              <a:buClr>
                <a:srgbClr val="002E6D"/>
              </a:buClr>
            </a:pPr>
            <a:r>
              <a:rPr lang="en-US" dirty="0"/>
              <a:t>Read and complete the declaration form by selecting each checkbox</a:t>
            </a:r>
          </a:p>
          <a:p>
            <a:pPr lvl="1">
              <a:spcBef>
                <a:spcPts val="1200"/>
              </a:spcBef>
              <a:spcAft>
                <a:spcPts val="1200"/>
              </a:spcAft>
              <a:buClr>
                <a:srgbClr val="002E6D"/>
              </a:buClr>
            </a:pPr>
            <a:r>
              <a:rPr lang="en-US" dirty="0"/>
              <a:t>Click the “Attest and Submit” button</a:t>
            </a:r>
            <a:endParaRPr lang="en-US" sz="2000" dirty="0"/>
          </a:p>
          <a:p>
            <a:pPr>
              <a:buClr>
                <a:srgbClr val="CC0000"/>
              </a:buClr>
            </a:pPr>
            <a:r>
              <a:rPr lang="en-US" sz="2000" b="1" i="1" dirty="0"/>
              <a:t>See User Guide Section 2.19 for details.</a:t>
            </a:r>
          </a:p>
        </p:txBody>
      </p:sp>
      <p:sp>
        <p:nvSpPr>
          <p:cNvPr id="2" name="Title 1">
            <a:extLst>
              <a:ext uri="{FF2B5EF4-FFF2-40B4-BE49-F238E27FC236}">
                <a16:creationId xmlns:a16="http://schemas.microsoft.com/office/drawing/2014/main" id="{BB929336-5AD7-4D5A-A053-4B9D3BE430DB}"/>
              </a:ext>
            </a:extLst>
          </p:cNvPr>
          <p:cNvSpPr>
            <a:spLocks noGrp="1"/>
          </p:cNvSpPr>
          <p:nvPr>
            <p:ph type="title"/>
          </p:nvPr>
        </p:nvSpPr>
        <p:spPr>
          <a:xfrm>
            <a:off x="778778" y="367025"/>
            <a:ext cx="7886700" cy="699775"/>
          </a:xfrm>
        </p:spPr>
        <p:txBody>
          <a:bodyPr>
            <a:normAutofit/>
          </a:bodyPr>
          <a:lstStyle/>
          <a:p>
            <a:r>
              <a:rPr lang="en-US" sz="3200" dirty="0"/>
              <a:t>Tips to Complete a Successful Application</a:t>
            </a:r>
            <a:r>
              <a:rPr lang="en-US" sz="3200" dirty="0">
                <a:solidFill>
                  <a:schemeClr val="bg1"/>
                </a:solidFill>
              </a:rPr>
              <a:t>, 3</a:t>
            </a:r>
          </a:p>
        </p:txBody>
      </p:sp>
    </p:spTree>
    <p:extLst>
      <p:ext uri="{BB962C8B-B14F-4D97-AF65-F5344CB8AC3E}">
        <p14:creationId xmlns:p14="http://schemas.microsoft.com/office/powerpoint/2010/main" val="1446656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101377C-3732-4C94-8957-6F42401710A9}"/>
              </a:ext>
            </a:extLst>
          </p:cNvPr>
          <p:cNvSpPr>
            <a:spLocks noGrp="1"/>
          </p:cNvSpPr>
          <p:nvPr>
            <p:ph type="subTitle" idx="1"/>
          </p:nvPr>
        </p:nvSpPr>
        <p:spPr>
          <a:xfrm>
            <a:off x="1143000" y="3997824"/>
            <a:ext cx="6858000" cy="1655762"/>
          </a:xfrm>
        </p:spPr>
        <p:txBody>
          <a:bodyPr/>
          <a:lstStyle/>
          <a:p>
            <a:r>
              <a:rPr lang="en-US" dirty="0">
                <a:latin typeface="Source Sans Pro"/>
                <a:ea typeface="Source Sans Pro"/>
              </a:rPr>
              <a:t>Contracting Opportunities</a:t>
            </a:r>
            <a:endParaRPr lang="en-US" dirty="0"/>
          </a:p>
        </p:txBody>
      </p:sp>
      <p:sp>
        <p:nvSpPr>
          <p:cNvPr id="6" name="Title 5">
            <a:extLst>
              <a:ext uri="{FF2B5EF4-FFF2-40B4-BE49-F238E27FC236}">
                <a16:creationId xmlns:a16="http://schemas.microsoft.com/office/drawing/2014/main" id="{88DB8F5B-0758-4B4B-A3A2-D83CF8895DE2}"/>
              </a:ext>
            </a:extLst>
          </p:cNvPr>
          <p:cNvSpPr>
            <a:spLocks noGrp="1"/>
          </p:cNvSpPr>
          <p:nvPr>
            <p:ph type="ctrTitle"/>
          </p:nvPr>
        </p:nvSpPr>
        <p:spPr>
          <a:xfrm>
            <a:off x="600501" y="2092239"/>
            <a:ext cx="7929350" cy="1813510"/>
          </a:xfrm>
        </p:spPr>
        <p:txBody>
          <a:bodyPr>
            <a:normAutofit/>
          </a:bodyPr>
          <a:lstStyle/>
          <a:p>
            <a:r>
              <a:rPr lang="en-US" dirty="0">
                <a:latin typeface="Source Sans Pro"/>
                <a:ea typeface="Source Sans Pro"/>
              </a:rPr>
              <a:t> Women-Owned Small Business (WOSB) Certification</a:t>
            </a:r>
            <a:r>
              <a:rPr lang="en-US" dirty="0">
                <a:solidFill>
                  <a:srgbClr val="007DBC"/>
                </a:solidFill>
                <a:latin typeface="Source Sans Pro"/>
                <a:ea typeface="Source Sans Pro"/>
              </a:rPr>
              <a:t>, 3 </a:t>
            </a:r>
          </a:p>
        </p:txBody>
      </p:sp>
    </p:spTree>
    <p:extLst>
      <p:ext uri="{BB962C8B-B14F-4D97-AF65-F5344CB8AC3E}">
        <p14:creationId xmlns:p14="http://schemas.microsoft.com/office/powerpoint/2010/main" val="1569346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Content Placeholder 6" descr="Icon: WOSB Ready">
            <a:extLst>
              <a:ext uri="{FF2B5EF4-FFF2-40B4-BE49-F238E27FC236}">
                <a16:creationId xmlns:a16="http://schemas.microsoft.com/office/drawing/2014/main" id="{1B19AE33-CB2A-4E57-B8E3-3A2DD242AC7E}"/>
              </a:ext>
            </a:extLst>
          </p:cNvPr>
          <p:cNvPicPr>
            <a:picLocks noChangeAspect="1"/>
          </p:cNvPicPr>
          <p:nvPr/>
        </p:nvPicPr>
        <p:blipFill>
          <a:blip r:embed="rId3"/>
          <a:stretch>
            <a:fillRect/>
          </a:stretch>
        </p:blipFill>
        <p:spPr>
          <a:xfrm>
            <a:off x="6716295" y="6192941"/>
            <a:ext cx="2057400" cy="340364"/>
          </a:xfrm>
          <a:prstGeom prst="rect">
            <a:avLst/>
          </a:prstGeom>
        </p:spPr>
      </p:pic>
      <p:pic>
        <p:nvPicPr>
          <p:cNvPr id="7" name="Content Placeholder 6" descr="Figure providing some basics on how set-aside contracts work within the certification program. Indisurty is divided into WOSB (NAICS code assigned to contract is in an industry where WOSBs are substantially underrepresented), and EDWOSB (NAICS code assigned to contract is in an industry where WOSBs are underpressented; Rule of Two - Contracting officer has reasonable expectation that two or more WOSBs will submit an offer; Award Price - Contract must be awarded at fair market price.">
            <a:extLst>
              <a:ext uri="{FF2B5EF4-FFF2-40B4-BE49-F238E27FC236}">
                <a16:creationId xmlns:a16="http://schemas.microsoft.com/office/drawing/2014/main" id="{A27ACBCA-5C6B-40B4-9B87-D3AA449DE912}"/>
              </a:ext>
            </a:extLst>
          </p:cNvPr>
          <p:cNvPicPr>
            <a:picLocks noGrp="1" noChangeAspect="1"/>
          </p:cNvPicPr>
          <p:nvPr>
            <p:ph idx="1"/>
          </p:nvPr>
        </p:nvPicPr>
        <p:blipFill>
          <a:blip r:embed="rId4"/>
          <a:stretch>
            <a:fillRect/>
          </a:stretch>
        </p:blipFill>
        <p:spPr>
          <a:xfrm>
            <a:off x="862262" y="1083203"/>
            <a:ext cx="7419475" cy="4712616"/>
          </a:xfrm>
        </p:spPr>
      </p:pic>
      <p:sp>
        <p:nvSpPr>
          <p:cNvPr id="2" name="Title 1">
            <a:extLst>
              <a:ext uri="{FF2B5EF4-FFF2-40B4-BE49-F238E27FC236}">
                <a16:creationId xmlns:a16="http://schemas.microsoft.com/office/drawing/2014/main" id="{D66D6E89-6993-42FC-963C-B1D99006B8CC}"/>
              </a:ext>
            </a:extLst>
          </p:cNvPr>
          <p:cNvSpPr>
            <a:spLocks noGrp="1"/>
          </p:cNvSpPr>
          <p:nvPr>
            <p:ph type="title"/>
          </p:nvPr>
        </p:nvSpPr>
        <p:spPr/>
        <p:txBody>
          <a:bodyPr>
            <a:noAutofit/>
          </a:bodyPr>
          <a:lstStyle/>
          <a:p>
            <a:r>
              <a:rPr lang="en-US" sz="3200" dirty="0">
                <a:ln w="0"/>
                <a:solidFill>
                  <a:srgbClr val="002E6D"/>
                </a:solidFill>
                <a:cs typeface="Times New Roman" pitchFamily="18" charset="0"/>
              </a:rPr>
              <a:t>WOSB and EDWOSB Set-Aside Contracts</a:t>
            </a:r>
            <a:endParaRPr lang="en-US" sz="3200" dirty="0"/>
          </a:p>
        </p:txBody>
      </p:sp>
    </p:spTree>
    <p:extLst>
      <p:ext uri="{BB962C8B-B14F-4D97-AF65-F5344CB8AC3E}">
        <p14:creationId xmlns:p14="http://schemas.microsoft.com/office/powerpoint/2010/main" val="348662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Content Placeholder 6" descr="Icon: WOSB Ready">
            <a:extLst>
              <a:ext uri="{FF2B5EF4-FFF2-40B4-BE49-F238E27FC236}">
                <a16:creationId xmlns:a16="http://schemas.microsoft.com/office/drawing/2014/main" id="{CED9EE45-C698-4E14-906C-5FE462A39A76}"/>
              </a:ext>
            </a:extLst>
          </p:cNvPr>
          <p:cNvPicPr>
            <a:picLocks noChangeAspect="1"/>
          </p:cNvPicPr>
          <p:nvPr/>
        </p:nvPicPr>
        <p:blipFill>
          <a:blip r:embed="rId3"/>
          <a:stretch>
            <a:fillRect/>
          </a:stretch>
        </p:blipFill>
        <p:spPr>
          <a:xfrm>
            <a:off x="6716295" y="6192941"/>
            <a:ext cx="2057400" cy="340364"/>
          </a:xfrm>
          <a:prstGeom prst="rect">
            <a:avLst/>
          </a:prstGeom>
        </p:spPr>
      </p:pic>
      <p:pic>
        <p:nvPicPr>
          <p:cNvPr id="5" name="Content Placeholder 4" descr="Figure showing 4 components of WOSB and EDWOSB Sole-Source Contracts: 1) Eligible NAICS Code - WOSB/EDWOSB-eligible NAICS code (icon of page showing an NAICS Code); 2) Fair and Reasonable Price - Awarded at a fair and reasonable price (icon of a stack of money); 3) Contract Value - $6.5M for manufacturing or $4M for all others (icon of a contract); 4) Sole Source - Only 1 WOSB/EDWOSB that can perform (icon of a lightbulb).">
            <a:extLst>
              <a:ext uri="{FF2B5EF4-FFF2-40B4-BE49-F238E27FC236}">
                <a16:creationId xmlns:a16="http://schemas.microsoft.com/office/drawing/2014/main" id="{1D831432-B012-4AF2-8E7B-06B07578D988}"/>
              </a:ext>
            </a:extLst>
          </p:cNvPr>
          <p:cNvPicPr>
            <a:picLocks noGrp="1" noChangeAspect="1"/>
          </p:cNvPicPr>
          <p:nvPr>
            <p:ph idx="1"/>
          </p:nvPr>
        </p:nvPicPr>
        <p:blipFill>
          <a:blip r:embed="rId4"/>
          <a:stretch>
            <a:fillRect/>
          </a:stretch>
        </p:blipFill>
        <p:spPr>
          <a:xfrm>
            <a:off x="1720041" y="1066800"/>
            <a:ext cx="5703917" cy="4906963"/>
          </a:xfrm>
          <a:prstGeom prst="rect">
            <a:avLst/>
          </a:prstGeom>
        </p:spPr>
      </p:pic>
      <p:sp>
        <p:nvSpPr>
          <p:cNvPr id="3" name="Title 2">
            <a:extLst>
              <a:ext uri="{FF2B5EF4-FFF2-40B4-BE49-F238E27FC236}">
                <a16:creationId xmlns:a16="http://schemas.microsoft.com/office/drawing/2014/main" id="{FF5DA772-A996-4C22-BDA5-1CC7065006B8}"/>
              </a:ext>
            </a:extLst>
          </p:cNvPr>
          <p:cNvSpPr>
            <a:spLocks noGrp="1"/>
          </p:cNvSpPr>
          <p:nvPr>
            <p:ph type="title"/>
          </p:nvPr>
        </p:nvSpPr>
        <p:spPr/>
        <p:txBody>
          <a:bodyPr>
            <a:normAutofit/>
          </a:bodyPr>
          <a:lstStyle/>
          <a:p>
            <a:r>
              <a:rPr lang="en-US" sz="3200" dirty="0">
                <a:ln w="0"/>
                <a:solidFill>
                  <a:srgbClr val="002E6D"/>
                </a:solidFill>
                <a:cs typeface="Times New Roman" pitchFamily="18" charset="0"/>
              </a:rPr>
              <a:t>WOSB and EDWOSB Sole-Source Contracts</a:t>
            </a:r>
            <a:endParaRPr lang="en-US" sz="2800" dirty="0">
              <a:solidFill>
                <a:srgbClr val="002E6D"/>
              </a:solidFill>
            </a:endParaRPr>
          </a:p>
        </p:txBody>
      </p:sp>
    </p:spTree>
    <p:extLst>
      <p:ext uri="{BB962C8B-B14F-4D97-AF65-F5344CB8AC3E}">
        <p14:creationId xmlns:p14="http://schemas.microsoft.com/office/powerpoint/2010/main" val="2122889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6" descr="Icon: WOSB Ready">
            <a:extLst>
              <a:ext uri="{FF2B5EF4-FFF2-40B4-BE49-F238E27FC236}">
                <a16:creationId xmlns:a16="http://schemas.microsoft.com/office/drawing/2014/main" id="{B45464CC-1B81-4DB2-ABCB-E31FB15E8F62}"/>
              </a:ext>
            </a:extLst>
          </p:cNvPr>
          <p:cNvPicPr>
            <a:picLocks noChangeAspect="1"/>
          </p:cNvPicPr>
          <p:nvPr/>
        </p:nvPicPr>
        <p:blipFill>
          <a:blip r:embed="rId3"/>
          <a:stretch>
            <a:fillRect/>
          </a:stretch>
        </p:blipFill>
        <p:spPr>
          <a:xfrm>
            <a:off x="6716295" y="6192941"/>
            <a:ext cx="2057400" cy="340364"/>
          </a:xfrm>
          <a:prstGeom prst="rect">
            <a:avLst/>
          </a:prstGeom>
        </p:spPr>
      </p:pic>
      <p:sp>
        <p:nvSpPr>
          <p:cNvPr id="14" name="Text Placeholder 13">
            <a:extLst>
              <a:ext uri="{FF2B5EF4-FFF2-40B4-BE49-F238E27FC236}">
                <a16:creationId xmlns:a16="http://schemas.microsoft.com/office/drawing/2014/main" id="{207A324D-22FD-4DBE-804D-72C5E1474DA5}"/>
              </a:ext>
            </a:extLst>
          </p:cNvPr>
          <p:cNvSpPr>
            <a:spLocks noGrp="1"/>
          </p:cNvSpPr>
          <p:nvPr>
            <p:ph type="body" sz="quarter" idx="3"/>
          </p:nvPr>
        </p:nvSpPr>
        <p:spPr>
          <a:xfrm>
            <a:off x="673205" y="5225574"/>
            <a:ext cx="7959592" cy="925789"/>
          </a:xfrm>
        </p:spPr>
        <p:txBody>
          <a:bodyPr anchor="ctr">
            <a:normAutofit/>
          </a:bodyPr>
          <a:lstStyle/>
          <a:p>
            <a:r>
              <a:rPr lang="en-US" sz="1900" b="0" dirty="0">
                <a:solidFill>
                  <a:srgbClr val="002E6D"/>
                </a:solidFill>
                <a:latin typeface="Source Sans Pro Semibold" panose="020B0603030403020204" pitchFamily="34" charset="0"/>
              </a:rPr>
              <a:t>Set-asides are reserved for small businesses between $3,500 </a:t>
            </a:r>
            <a:br>
              <a:rPr lang="en-US" sz="1900" b="0" dirty="0">
                <a:solidFill>
                  <a:srgbClr val="002E6D"/>
                </a:solidFill>
                <a:latin typeface="Source Sans Pro Semibold" panose="020B0603030403020204" pitchFamily="34" charset="0"/>
              </a:rPr>
            </a:br>
            <a:r>
              <a:rPr lang="en-US" sz="1900" b="0" dirty="0">
                <a:solidFill>
                  <a:srgbClr val="002E6D"/>
                </a:solidFill>
                <a:latin typeface="Source Sans Pro Semibold" panose="020B0603030403020204" pitchFamily="34" charset="0"/>
              </a:rPr>
              <a:t>(Micro-purchase Threshold) to $250,000 (Simplified Acquisition Threshold).</a:t>
            </a:r>
          </a:p>
        </p:txBody>
      </p:sp>
      <p:pic>
        <p:nvPicPr>
          <p:cNvPr id="24" name="Picture 3" descr="Pie Chart shows percentage of targeted set-asides and acquision goals as: 5% - Women-Owned Small Businesses; 5% - Small Disadvantaged Businesses (including 8 (a) certified); 3% - HUBZone Businesses; and 3% - Service-Disabled Veteran-Owned Small Businesses." title="Pie Chart">
            <a:extLst>
              <a:ext uri="{FF2B5EF4-FFF2-40B4-BE49-F238E27FC236}">
                <a16:creationId xmlns:a16="http://schemas.microsoft.com/office/drawing/2014/main" id="{AD81D465-40C3-4570-9ADC-D2A6679539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8898" y="1677736"/>
            <a:ext cx="3353091" cy="3353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descr="Legend&#10;&#10;Image shows percentage of targeted set-asides and acquisition goals: Women-owned Small Businesses; Small Disadvantaged Businesses (including 8(a) certified); HubZone Businesses; Service-Disabled Veteran-Owned Small Businesses.">
            <a:extLst>
              <a:ext uri="{FF2B5EF4-FFF2-40B4-BE49-F238E27FC236}">
                <a16:creationId xmlns:a16="http://schemas.microsoft.com/office/drawing/2014/main" id="{C77151B5-77CD-4E96-89AA-2BCCDB510B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264" y="2342331"/>
            <a:ext cx="3868737" cy="278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Placeholder 11">
            <a:extLst>
              <a:ext uri="{FF2B5EF4-FFF2-40B4-BE49-F238E27FC236}">
                <a16:creationId xmlns:a16="http://schemas.microsoft.com/office/drawing/2014/main" id="{351313DF-3C88-4FC0-BC7D-9A10EC91786E}"/>
              </a:ext>
            </a:extLst>
          </p:cNvPr>
          <p:cNvSpPr>
            <a:spLocks noGrp="1"/>
          </p:cNvSpPr>
          <p:nvPr>
            <p:ph type="body" idx="1"/>
          </p:nvPr>
        </p:nvSpPr>
        <p:spPr>
          <a:xfrm>
            <a:off x="635887" y="1535294"/>
            <a:ext cx="3868340" cy="792503"/>
          </a:xfrm>
        </p:spPr>
        <p:txBody>
          <a:bodyPr anchor="ctr">
            <a:noAutofit/>
          </a:bodyPr>
          <a:lstStyle/>
          <a:p>
            <a:pPr>
              <a:lnSpc>
                <a:spcPct val="100000"/>
              </a:lnSpc>
              <a:spcBef>
                <a:spcPts val="0"/>
              </a:spcBef>
            </a:pPr>
            <a:r>
              <a:rPr lang="en-US" sz="2000" dirty="0">
                <a:solidFill>
                  <a:srgbClr val="002E6D"/>
                </a:solidFill>
                <a:latin typeface="Source Sans Pro Semibold" panose="020B0603030403020204" pitchFamily="34" charset="0"/>
              </a:rPr>
              <a:t>Targeted set-asides and acquisition goals:</a:t>
            </a:r>
          </a:p>
        </p:txBody>
      </p:sp>
      <p:sp>
        <p:nvSpPr>
          <p:cNvPr id="10" name="Title 9">
            <a:extLst>
              <a:ext uri="{FF2B5EF4-FFF2-40B4-BE49-F238E27FC236}">
                <a16:creationId xmlns:a16="http://schemas.microsoft.com/office/drawing/2014/main" id="{E19F14D2-7F36-4934-B7EC-183F19778DD6}"/>
              </a:ext>
            </a:extLst>
          </p:cNvPr>
          <p:cNvSpPr>
            <a:spLocks noGrp="1"/>
          </p:cNvSpPr>
          <p:nvPr>
            <p:ph type="title"/>
          </p:nvPr>
        </p:nvSpPr>
        <p:spPr>
          <a:xfrm>
            <a:off x="644197" y="321474"/>
            <a:ext cx="7886700" cy="1161770"/>
          </a:xfrm>
        </p:spPr>
        <p:txBody>
          <a:bodyPr anchor="ctr">
            <a:noAutofit/>
          </a:bodyPr>
          <a:lstStyle/>
          <a:p>
            <a:r>
              <a:rPr lang="en-US" sz="3200" dirty="0">
                <a:latin typeface="Source Sans Pro" panose="020B0503030403020204"/>
              </a:rPr>
              <a:t>Set-Asides for Certification Programs </a:t>
            </a:r>
            <a:br>
              <a:rPr lang="en-US" sz="3200" dirty="0">
                <a:latin typeface="Source Sans Pro" panose="020B0503030403020204"/>
              </a:rPr>
            </a:br>
            <a:r>
              <a:rPr lang="en-US" sz="3200" dirty="0">
                <a:latin typeface="Source Sans Pro" panose="020B0503030403020204"/>
              </a:rPr>
              <a:t>and Socioeconomic Categories</a:t>
            </a:r>
            <a:endParaRPr lang="en-US" sz="3200" dirty="0"/>
          </a:p>
        </p:txBody>
      </p:sp>
    </p:spTree>
    <p:extLst>
      <p:ext uri="{BB962C8B-B14F-4D97-AF65-F5344CB8AC3E}">
        <p14:creationId xmlns:p14="http://schemas.microsoft.com/office/powerpoint/2010/main" val="296656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6" descr="Icon: WOSB Ready">
            <a:extLst>
              <a:ext uri="{FF2B5EF4-FFF2-40B4-BE49-F238E27FC236}">
                <a16:creationId xmlns:a16="http://schemas.microsoft.com/office/drawing/2014/main" id="{DDD9292E-DC5B-4C95-AF57-33BCAF4A4A7C}"/>
              </a:ext>
            </a:extLst>
          </p:cNvPr>
          <p:cNvPicPr>
            <a:picLocks noChangeAspect="1"/>
          </p:cNvPicPr>
          <p:nvPr/>
        </p:nvPicPr>
        <p:blipFill>
          <a:blip r:embed="rId3"/>
          <a:stretch>
            <a:fillRect/>
          </a:stretch>
        </p:blipFill>
        <p:spPr>
          <a:xfrm>
            <a:off x="6716295" y="6192941"/>
            <a:ext cx="2057400" cy="340364"/>
          </a:xfrm>
          <a:prstGeom prst="rect">
            <a:avLst/>
          </a:prstGeom>
        </p:spPr>
      </p:pic>
      <p:pic>
        <p:nvPicPr>
          <p:cNvPr id="4" name="Content Placeholder 3" descr="Proactive Self Marketing Figure: &#10;Shows 4 icons with corresponding benefits of Proactive Self-Marketing. Image 1: lightbulb, text - Identify federal buyers and get to know them; Image 2: Checklist on a clipboard, text - Identify the agency contracting procedures and those who make buying decisions; Image 3: A flow chart on an easel, text - Focus on areas in your niche and prioritize; Image 4: Make contacts through small business events and network your business.">
            <a:extLst>
              <a:ext uri="{FF2B5EF4-FFF2-40B4-BE49-F238E27FC236}">
                <a16:creationId xmlns:a16="http://schemas.microsoft.com/office/drawing/2014/main" id="{E1ED5788-A03E-4BF4-B742-61B8B0F800C9}"/>
              </a:ext>
            </a:extLst>
          </p:cNvPr>
          <p:cNvPicPr>
            <a:picLocks noGrp="1" noChangeAspect="1"/>
          </p:cNvPicPr>
          <p:nvPr>
            <p:ph idx="1"/>
          </p:nvPr>
        </p:nvPicPr>
        <p:blipFill>
          <a:blip r:embed="rId4"/>
          <a:stretch>
            <a:fillRect/>
          </a:stretch>
        </p:blipFill>
        <p:spPr>
          <a:xfrm>
            <a:off x="490374" y="1283508"/>
            <a:ext cx="8163252" cy="4700423"/>
          </a:xfrm>
          <a:prstGeom prst="rect">
            <a:avLst/>
          </a:prstGeom>
        </p:spPr>
      </p:pic>
      <p:sp>
        <p:nvSpPr>
          <p:cNvPr id="2" name="Title 1">
            <a:extLst>
              <a:ext uri="{FF2B5EF4-FFF2-40B4-BE49-F238E27FC236}">
                <a16:creationId xmlns:a16="http://schemas.microsoft.com/office/drawing/2014/main" id="{E1C5ABFE-D301-44DA-A871-E7175631AE97}"/>
              </a:ext>
            </a:extLst>
          </p:cNvPr>
          <p:cNvSpPr>
            <a:spLocks noGrp="1"/>
          </p:cNvSpPr>
          <p:nvPr>
            <p:ph type="title"/>
          </p:nvPr>
        </p:nvSpPr>
        <p:spPr/>
        <p:txBody>
          <a:bodyPr>
            <a:normAutofit/>
          </a:bodyPr>
          <a:lstStyle/>
          <a:p>
            <a:r>
              <a:rPr lang="en-US" sz="3200" dirty="0">
                <a:solidFill>
                  <a:srgbClr val="002E6D"/>
                </a:solidFill>
              </a:rPr>
              <a:t>Proactive Self-Marketing</a:t>
            </a:r>
          </a:p>
        </p:txBody>
      </p:sp>
    </p:spTree>
    <p:extLst>
      <p:ext uri="{BB962C8B-B14F-4D97-AF65-F5344CB8AC3E}">
        <p14:creationId xmlns:p14="http://schemas.microsoft.com/office/powerpoint/2010/main" val="2076086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6" descr="Icon: WOSB Ready">
            <a:extLst>
              <a:ext uri="{FF2B5EF4-FFF2-40B4-BE49-F238E27FC236}">
                <a16:creationId xmlns:a16="http://schemas.microsoft.com/office/drawing/2014/main" id="{46FFF386-EBAC-4450-8681-63CCA0ECF708}"/>
              </a:ext>
            </a:extLst>
          </p:cNvPr>
          <p:cNvPicPr>
            <a:picLocks noChangeAspect="1"/>
          </p:cNvPicPr>
          <p:nvPr/>
        </p:nvPicPr>
        <p:blipFill>
          <a:blip r:embed="rId3"/>
          <a:stretch>
            <a:fillRect/>
          </a:stretch>
        </p:blipFill>
        <p:spPr>
          <a:xfrm>
            <a:off x="6716295" y="6192941"/>
            <a:ext cx="2057400" cy="340364"/>
          </a:xfrm>
          <a:prstGeom prst="rect">
            <a:avLst/>
          </a:prstGeom>
        </p:spPr>
      </p:pic>
      <p:grpSp>
        <p:nvGrpSpPr>
          <p:cNvPr id="2" name="Group 1" descr="Figure shows 3 icons and corresponding benefits of the WOSB Federal Contracting Program. Image 1: world, with text - Ability to qualify for set-aside or sole-source contract awards—increasing prime and subcontracting opportunities; Image 2: a woman and man in business attire, text - Opportunity to build capacity and grow by establishing joint ventures and partcipating in the  Mentor-Protégé Program; Image 3: A checklist on a clipboard, text - Access to training, management, and technical assistance programs, as well as guaranteed loans and bonding assistance.">
            <a:extLst>
              <a:ext uri="{FF2B5EF4-FFF2-40B4-BE49-F238E27FC236}">
                <a16:creationId xmlns:a16="http://schemas.microsoft.com/office/drawing/2014/main" id="{5F9032F9-A0C1-4162-97A1-AF10099C2B69}"/>
              </a:ext>
            </a:extLst>
          </p:cNvPr>
          <p:cNvGrpSpPr/>
          <p:nvPr/>
        </p:nvGrpSpPr>
        <p:grpSpPr>
          <a:xfrm>
            <a:off x="861253" y="1676103"/>
            <a:ext cx="7245517" cy="4278287"/>
            <a:chOff x="861307" y="1491273"/>
            <a:chExt cx="7248554" cy="4278287"/>
          </a:xfrm>
        </p:grpSpPr>
        <p:sp>
          <p:nvSpPr>
            <p:cNvPr id="37" name="TextBox 36">
              <a:extLst>
                <a:ext uri="{FF2B5EF4-FFF2-40B4-BE49-F238E27FC236}">
                  <a16:creationId xmlns:a16="http://schemas.microsoft.com/office/drawing/2014/main" id="{ABE12D70-09F3-446D-A863-8F32C7CFF4BB}"/>
                </a:ext>
              </a:extLst>
            </p:cNvPr>
            <p:cNvSpPr txBox="1"/>
            <p:nvPr/>
          </p:nvSpPr>
          <p:spPr>
            <a:xfrm>
              <a:off x="2520350" y="4892230"/>
              <a:ext cx="5434930" cy="830997"/>
            </a:xfrm>
            <a:prstGeom prst="rect">
              <a:avLst/>
            </a:prstGeom>
            <a:noFill/>
          </p:spPr>
          <p:txBody>
            <a:bodyPr wrap="square" lIns="0" tIns="0" rIns="0" bIns="0" rtlCol="0" anchor="ctr">
              <a:spAutoFit/>
            </a:bodyPr>
            <a:lstStyle>
              <a:defPPr>
                <a:defRPr lang="en-US"/>
              </a:defPPr>
              <a:lvl1pPr>
                <a:lnSpc>
                  <a:spcPct val="100000"/>
                </a:lnSpc>
                <a:defRPr sz="2000" b="1">
                  <a:latin typeface="Source Sans Pro"/>
                </a:defRPr>
              </a:lvl1pPr>
            </a:lstStyle>
            <a:p>
              <a:r>
                <a:rPr lang="en-US" sz="1800" dirty="0">
                  <a:latin typeface="Source Sans Pro Semibold" panose="020B0603030403020204" pitchFamily="34" charset="0"/>
                </a:rPr>
                <a:t>Access to training, management, and technical assistance programs, as well as guaranteed loans and bonding assistance</a:t>
              </a:r>
            </a:p>
          </p:txBody>
        </p:sp>
        <p:pic>
          <p:nvPicPr>
            <p:cNvPr id="17" name="Picture 16" descr="Icon of a checklist.">
              <a:extLst>
                <a:ext uri="{FF2B5EF4-FFF2-40B4-BE49-F238E27FC236}">
                  <a16:creationId xmlns:a16="http://schemas.microsoft.com/office/drawing/2014/main" id="{E26F3FB2-06F1-4090-A4A3-6F6E299011CC}"/>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911257" y="4763720"/>
              <a:ext cx="1005840" cy="1005840"/>
            </a:xfrm>
            <a:prstGeom prst="rect">
              <a:avLst/>
            </a:prstGeom>
          </p:spPr>
        </p:pic>
        <p:cxnSp>
          <p:nvCxnSpPr>
            <p:cNvPr id="20" name="Straight Connector 19">
              <a:extLst>
                <a:ext uri="{FF2B5EF4-FFF2-40B4-BE49-F238E27FC236}">
                  <a16:creationId xmlns:a16="http://schemas.microsoft.com/office/drawing/2014/main" id="{B2F4AC6A-5D4A-40F9-B03E-C7DD767BEA9F}"/>
                </a:ext>
                <a:ext uri="{C183D7F6-B498-43B3-948B-1728B52AA6E4}">
                  <adec:decorative xmlns:adec="http://schemas.microsoft.com/office/drawing/2017/decorative" val="1"/>
                </a:ext>
              </a:extLst>
            </p:cNvPr>
            <p:cNvCxnSpPr>
              <a:cxnSpLocks/>
            </p:cNvCxnSpPr>
            <p:nvPr/>
          </p:nvCxnSpPr>
          <p:spPr>
            <a:xfrm>
              <a:off x="2493432" y="4457240"/>
              <a:ext cx="5303520" cy="0"/>
            </a:xfrm>
            <a:prstGeom prst="line">
              <a:avLst/>
            </a:prstGeom>
            <a:ln w="38100">
              <a:solidFill>
                <a:srgbClr val="007DBC"/>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493431" y="3173581"/>
              <a:ext cx="5616430" cy="830997"/>
            </a:xfrm>
            <a:prstGeom prst="rect">
              <a:avLst/>
            </a:prstGeom>
            <a:noFill/>
          </p:spPr>
          <p:txBody>
            <a:bodyPr wrap="square" lIns="0" tIns="0" rIns="0" bIns="0" rtlCol="0" anchor="ctr">
              <a:spAutoFit/>
            </a:bodyPr>
            <a:lstStyle>
              <a:defPPr>
                <a:defRPr lang="en-US"/>
              </a:defPPr>
              <a:lvl1pPr>
                <a:lnSpc>
                  <a:spcPct val="80000"/>
                </a:lnSpc>
                <a:defRPr sz="1600" b="1">
                  <a:latin typeface="Source Sans Pro"/>
                </a:defRPr>
              </a:lvl1pPr>
            </a:lstStyle>
            <a:p>
              <a:pPr>
                <a:lnSpc>
                  <a:spcPct val="100000"/>
                </a:lnSpc>
              </a:pPr>
              <a:r>
                <a:rPr lang="en-US" sz="1800" dirty="0">
                  <a:latin typeface="Source Sans Pro Semibold" panose="020B0603030403020204" pitchFamily="34" charset="0"/>
                </a:rPr>
                <a:t>Opportunity to build capacity and grow by establishing joint ventures and participating in the Mentor-Protégé Program</a:t>
              </a:r>
            </a:p>
          </p:txBody>
        </p:sp>
        <p:pic>
          <p:nvPicPr>
            <p:cNvPr id="18" name="Picture 17" descr="Icon of a business man and woman.">
              <a:extLst>
                <a:ext uri="{FF2B5EF4-FFF2-40B4-BE49-F238E27FC236}">
                  <a16:creationId xmlns:a16="http://schemas.microsoft.com/office/drawing/2014/main" id="{7F77AE59-C7E8-4FE3-9CB9-811D389F7DC4}"/>
                </a:ext>
              </a:extLst>
            </p:cNvPr>
            <p:cNvPicPr>
              <a:picLocks noChangeAspect="1"/>
            </p:cNvPicPr>
            <p:nvPr/>
          </p:nvPicPr>
          <p:blipFill>
            <a:blip r:embed="rId5" cstate="print">
              <a:extLst>
                <a:ext uri="{BEBA8EAE-BF5A-486C-A8C5-ECC9F3942E4B}">
                  <a14:imgProps xmlns:a14="http://schemas.microsoft.com/office/drawing/2010/main">
                    <a14:imgLayer r:embed="rId6">
                      <a14:imgEffect>
                        <a14:backgroundRemoval t="4670" b="95330" l="2725" r="97275"/>
                      </a14:imgEffect>
                    </a14:imgLayer>
                  </a14:imgProps>
                </a:ext>
                <a:ext uri="{28A0092B-C50C-407E-A947-70E740481C1C}">
                  <a14:useLocalDpi xmlns:a14="http://schemas.microsoft.com/office/drawing/2010/main"/>
                </a:ext>
              </a:extLst>
            </a:blip>
            <a:stretch>
              <a:fillRect/>
            </a:stretch>
          </p:blipFill>
          <p:spPr>
            <a:xfrm>
              <a:off x="861307" y="3166751"/>
              <a:ext cx="1078437" cy="822960"/>
            </a:xfrm>
            <a:prstGeom prst="rect">
              <a:avLst/>
            </a:prstGeom>
          </p:spPr>
        </p:pic>
        <p:cxnSp>
          <p:nvCxnSpPr>
            <p:cNvPr id="19" name="Straight Connector 18">
              <a:extLst>
                <a:ext uri="{FF2B5EF4-FFF2-40B4-BE49-F238E27FC236}">
                  <a16:creationId xmlns:a16="http://schemas.microsoft.com/office/drawing/2014/main" id="{E905215F-53D1-4DF2-A97D-836C81AFB354}"/>
                </a:ext>
                <a:ext uri="{C183D7F6-B498-43B3-948B-1728B52AA6E4}">
                  <adec:decorative xmlns:adec="http://schemas.microsoft.com/office/drawing/2017/decorative" val="1"/>
                </a:ext>
              </a:extLst>
            </p:cNvPr>
            <p:cNvCxnSpPr>
              <a:cxnSpLocks/>
            </p:cNvCxnSpPr>
            <p:nvPr/>
          </p:nvCxnSpPr>
          <p:spPr>
            <a:xfrm>
              <a:off x="2493432" y="2745934"/>
              <a:ext cx="5303520" cy="0"/>
            </a:xfrm>
            <a:prstGeom prst="line">
              <a:avLst/>
            </a:prstGeom>
            <a:ln w="38100">
              <a:solidFill>
                <a:srgbClr val="007DBC"/>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520349" y="1567404"/>
              <a:ext cx="5434931" cy="830997"/>
            </a:xfrm>
            <a:prstGeom prst="rect">
              <a:avLst/>
            </a:prstGeom>
            <a:noFill/>
          </p:spPr>
          <p:txBody>
            <a:bodyPr wrap="square" lIns="0" tIns="0" rIns="0" bIns="0" rtlCol="0" anchor="ctr">
              <a:spAutoFit/>
            </a:bodyPr>
            <a:lstStyle>
              <a:defPPr>
                <a:defRPr lang="en-US"/>
              </a:defPPr>
              <a:lvl1pPr>
                <a:lnSpc>
                  <a:spcPct val="100000"/>
                </a:lnSpc>
                <a:defRPr sz="2000" b="1">
                  <a:latin typeface="Source Sans Pro"/>
                </a:defRPr>
              </a:lvl1pPr>
            </a:lstStyle>
            <a:p>
              <a:r>
                <a:rPr lang="en-US" sz="1800" dirty="0">
                  <a:latin typeface="Source Sans Pro Semibold" panose="020B0603030403020204" pitchFamily="34" charset="0"/>
                </a:rPr>
                <a:t>Ability to qualify for set-aside or sole-source contract awards—increasing prime and subcontracting opportunities</a:t>
              </a:r>
            </a:p>
          </p:txBody>
        </p:sp>
        <p:pic>
          <p:nvPicPr>
            <p:cNvPr id="15" name="Picture 14" descr="Icon of the Earth.">
              <a:extLst>
                <a:ext uri="{FF2B5EF4-FFF2-40B4-BE49-F238E27FC236}">
                  <a16:creationId xmlns:a16="http://schemas.microsoft.com/office/drawing/2014/main" id="{5B4A04B4-04A1-48ED-9874-901BAE7CDE9A}"/>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916017" y="1491273"/>
              <a:ext cx="914400" cy="914400"/>
            </a:xfrm>
            <a:prstGeom prst="rect">
              <a:avLst/>
            </a:prstGeom>
          </p:spPr>
        </p:pic>
      </p:grpSp>
      <p:sp>
        <p:nvSpPr>
          <p:cNvPr id="42" name="Title 1">
            <a:extLst>
              <a:ext uri="{FF2B5EF4-FFF2-40B4-BE49-F238E27FC236}">
                <a16:creationId xmlns:a16="http://schemas.microsoft.com/office/drawing/2014/main" id="{C6EFBE07-93C5-4381-860A-0C1D70F6349D}"/>
              </a:ext>
            </a:extLst>
          </p:cNvPr>
          <p:cNvSpPr>
            <a:spLocks noGrp="1"/>
          </p:cNvSpPr>
          <p:nvPr>
            <p:ph type="title"/>
          </p:nvPr>
        </p:nvSpPr>
        <p:spPr>
          <a:xfrm>
            <a:off x="628650" y="402272"/>
            <a:ext cx="7886700" cy="914397"/>
          </a:xfrm>
        </p:spPr>
        <p:txBody>
          <a:bodyPr/>
          <a:lstStyle/>
          <a:p>
            <a:r>
              <a:rPr lang="en-US" sz="3200" dirty="0">
                <a:solidFill>
                  <a:srgbClr val="002E6D"/>
                </a:solidFill>
              </a:rPr>
              <a:t>Getting the Most Out of the </a:t>
            </a:r>
            <a:br>
              <a:rPr lang="en-US" sz="3200" dirty="0">
                <a:solidFill>
                  <a:srgbClr val="002E6D"/>
                </a:solidFill>
              </a:rPr>
            </a:br>
            <a:r>
              <a:rPr lang="en-US" sz="3200" dirty="0">
                <a:solidFill>
                  <a:srgbClr val="002E6D"/>
                </a:solidFill>
              </a:rPr>
              <a:t>WOSB </a:t>
            </a:r>
            <a:r>
              <a:rPr lang="en-US" sz="3200" dirty="0"/>
              <a:t>Federal Contracting Program</a:t>
            </a:r>
            <a:endParaRPr lang="en-US" sz="3200" dirty="0">
              <a:solidFill>
                <a:srgbClr val="002E6D"/>
              </a:solidFill>
            </a:endParaRPr>
          </a:p>
        </p:txBody>
      </p:sp>
    </p:spTree>
    <p:extLst>
      <p:ext uri="{BB962C8B-B14F-4D97-AF65-F5344CB8AC3E}">
        <p14:creationId xmlns:p14="http://schemas.microsoft.com/office/powerpoint/2010/main" val="3772539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F600510-B534-42EC-9A14-9835597D920F}"/>
              </a:ext>
            </a:extLst>
          </p:cNvPr>
          <p:cNvSpPr>
            <a:spLocks noGrp="1"/>
          </p:cNvSpPr>
          <p:nvPr>
            <p:ph type="subTitle" idx="1"/>
          </p:nvPr>
        </p:nvSpPr>
        <p:spPr>
          <a:xfrm>
            <a:off x="1143000" y="3956886"/>
            <a:ext cx="6858000" cy="1655762"/>
          </a:xfrm>
        </p:spPr>
        <p:txBody>
          <a:bodyPr/>
          <a:lstStyle/>
          <a:p>
            <a:r>
              <a:rPr lang="en-US" dirty="0">
                <a:latin typeface="Source Sans Pro"/>
                <a:ea typeface="Source Sans Pro"/>
              </a:rPr>
              <a:t>Resources and Contacts</a:t>
            </a:r>
            <a:endParaRPr lang="en-US" dirty="0"/>
          </a:p>
        </p:txBody>
      </p:sp>
      <p:sp>
        <p:nvSpPr>
          <p:cNvPr id="6" name="Title 5">
            <a:extLst>
              <a:ext uri="{FF2B5EF4-FFF2-40B4-BE49-F238E27FC236}">
                <a16:creationId xmlns:a16="http://schemas.microsoft.com/office/drawing/2014/main" id="{88DB8F5B-0758-4B4B-A3A2-D83CF8895DE2}"/>
              </a:ext>
            </a:extLst>
          </p:cNvPr>
          <p:cNvSpPr>
            <a:spLocks noGrp="1"/>
          </p:cNvSpPr>
          <p:nvPr>
            <p:ph type="ctrTitle"/>
          </p:nvPr>
        </p:nvSpPr>
        <p:spPr>
          <a:xfrm>
            <a:off x="586854" y="2051301"/>
            <a:ext cx="7983940" cy="1813510"/>
          </a:xfrm>
        </p:spPr>
        <p:txBody>
          <a:bodyPr>
            <a:normAutofit/>
          </a:bodyPr>
          <a:lstStyle/>
          <a:p>
            <a:r>
              <a:rPr lang="en-US" dirty="0">
                <a:latin typeface="Source Sans Pro"/>
                <a:ea typeface="Source Sans Pro"/>
              </a:rPr>
              <a:t> Women-Owned Small Business (WOSB) Certification</a:t>
            </a:r>
            <a:r>
              <a:rPr lang="en-US" dirty="0">
                <a:solidFill>
                  <a:srgbClr val="007DBC"/>
                </a:solidFill>
                <a:latin typeface="Source Sans Pro"/>
                <a:ea typeface="Source Sans Pro"/>
              </a:rPr>
              <a:t>, 4 </a:t>
            </a:r>
          </a:p>
        </p:txBody>
      </p:sp>
    </p:spTree>
    <p:extLst>
      <p:ext uri="{BB962C8B-B14F-4D97-AF65-F5344CB8AC3E}">
        <p14:creationId xmlns:p14="http://schemas.microsoft.com/office/powerpoint/2010/main" val="1408867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024A34C-31CB-44F9-9E0F-2FE1C353D9ED}"/>
              </a:ext>
            </a:extLst>
          </p:cNvPr>
          <p:cNvSpPr txBox="1">
            <a:spLocks/>
          </p:cNvSpPr>
          <p:nvPr/>
        </p:nvSpPr>
        <p:spPr>
          <a:xfrm>
            <a:off x="628650" y="1378424"/>
            <a:ext cx="7886700" cy="4717576"/>
          </a:xfrm>
          <a:prstGeom prst="rect">
            <a:avLst/>
          </a:prstGeom>
        </p:spPr>
        <p:txBody>
          <a:bodyPr vert="horz" lIns="91440" tIns="45720" rIns="91440" bIns="45720" rtlCol="0">
            <a:normAutofit/>
          </a:bodyPr>
          <a:lstStyle>
            <a:lvl1pPr marL="171438" indent="-171438" algn="l" defTabSz="685749" rtl="0" eaLnBrk="1" latinLnBrk="0" hangingPunct="1">
              <a:lnSpc>
                <a:spcPct val="90000"/>
              </a:lnSpc>
              <a:spcBef>
                <a:spcPts val="750"/>
              </a:spcBef>
              <a:buFont typeface="Arial"/>
              <a:buChar char="•"/>
              <a:defRPr sz="2100" kern="1200">
                <a:solidFill>
                  <a:schemeClr val="tx1"/>
                </a:solidFill>
                <a:latin typeface="Source Sans Pro" charset="0"/>
                <a:ea typeface="Source Sans Pro" charset="0"/>
                <a:cs typeface="Source Sans Pro" charset="0"/>
              </a:defRPr>
            </a:lvl1pPr>
            <a:lvl2pPr marL="514313" indent="-171438" algn="l" defTabSz="685749" rtl="0" eaLnBrk="1" latinLnBrk="0" hangingPunct="1">
              <a:lnSpc>
                <a:spcPct val="90000"/>
              </a:lnSpc>
              <a:spcBef>
                <a:spcPts val="375"/>
              </a:spcBef>
              <a:buFont typeface="Arial"/>
              <a:buChar char="•"/>
              <a:defRPr sz="1800" kern="1200">
                <a:solidFill>
                  <a:schemeClr val="tx1"/>
                </a:solidFill>
                <a:latin typeface="Source Sans Pro" charset="0"/>
                <a:ea typeface="Source Sans Pro" charset="0"/>
                <a:cs typeface="Source Sans Pro" charset="0"/>
              </a:defRPr>
            </a:lvl2pPr>
            <a:lvl3pPr marL="857186" indent="-171438" algn="l" defTabSz="685749" rtl="0" eaLnBrk="1" latinLnBrk="0" hangingPunct="1">
              <a:lnSpc>
                <a:spcPct val="90000"/>
              </a:lnSpc>
              <a:spcBef>
                <a:spcPts val="375"/>
              </a:spcBef>
              <a:buFont typeface="Arial"/>
              <a:buChar char="•"/>
              <a:defRPr sz="1500" kern="1200">
                <a:solidFill>
                  <a:schemeClr val="tx1"/>
                </a:solidFill>
                <a:latin typeface="Source Sans Pro" charset="0"/>
                <a:ea typeface="Source Sans Pro" charset="0"/>
                <a:cs typeface="Source Sans Pro" charset="0"/>
              </a:defRPr>
            </a:lvl3pPr>
            <a:lvl4pPr marL="1200060" indent="-171438" algn="l" defTabSz="685749" rtl="0" eaLnBrk="1" latinLnBrk="0" hangingPunct="1">
              <a:lnSpc>
                <a:spcPct val="90000"/>
              </a:lnSpc>
              <a:spcBef>
                <a:spcPts val="375"/>
              </a:spcBef>
              <a:buFont typeface="Arial"/>
              <a:buChar char="•"/>
              <a:defRPr sz="1350" kern="1200">
                <a:solidFill>
                  <a:schemeClr val="tx1"/>
                </a:solidFill>
                <a:latin typeface="Source Sans Pro" charset="0"/>
                <a:ea typeface="Source Sans Pro" charset="0"/>
                <a:cs typeface="Source Sans Pro" charset="0"/>
              </a:defRPr>
            </a:lvl4pPr>
            <a:lvl5pPr marL="1542935" indent="-171438" algn="l" defTabSz="685749" rtl="0" eaLnBrk="1" latinLnBrk="0" hangingPunct="1">
              <a:lnSpc>
                <a:spcPct val="90000"/>
              </a:lnSpc>
              <a:spcBef>
                <a:spcPts val="375"/>
              </a:spcBef>
              <a:buFont typeface="Arial"/>
              <a:buChar char="•"/>
              <a:defRPr sz="1350" kern="1200">
                <a:solidFill>
                  <a:schemeClr val="tx1"/>
                </a:solidFill>
                <a:latin typeface="Source Sans Pro" charset="0"/>
                <a:ea typeface="Source Sans Pro" charset="0"/>
                <a:cs typeface="Source Sans Pro" charset="0"/>
              </a:defRPr>
            </a:lvl5pPr>
            <a:lvl6pPr marL="1885809" indent="-171438" algn="l" defTabSz="685749"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684" indent="-171438" algn="l" defTabSz="685749"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558" indent="-171438" algn="l" defTabSz="685749"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433" indent="-171438" algn="l" defTabSz="685749"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buClr>
                <a:srgbClr val="CC0000"/>
              </a:buClr>
            </a:pPr>
            <a:r>
              <a:rPr lang="en-US" sz="2200" dirty="0">
                <a:hlinkClick r:id="rId3"/>
              </a:rPr>
              <a:t>Applicant User Guide</a:t>
            </a:r>
            <a:endParaRPr lang="en-US" sz="2200" dirty="0"/>
          </a:p>
          <a:p>
            <a:pPr>
              <a:spcBef>
                <a:spcPts val="1200"/>
              </a:spcBef>
              <a:buClr>
                <a:srgbClr val="CC0000"/>
              </a:buClr>
            </a:pPr>
            <a:r>
              <a:rPr lang="en-US" sz="2200" dirty="0">
                <a:solidFill>
                  <a:srgbClr val="1B1E29"/>
                </a:solidFill>
                <a:effectLst/>
                <a:latin typeface="Source Sans Pro" panose="020B0503030403020204" pitchFamily="34" charset="0"/>
              </a:rPr>
              <a:t>The </a:t>
            </a:r>
            <a:r>
              <a:rPr lang="en-US" sz="2200" dirty="0">
                <a:solidFill>
                  <a:srgbClr val="58ACEF"/>
                </a:solidFill>
                <a:effectLst/>
                <a:latin typeface="Source Sans Pro" panose="020B0503030403020204" pitchFamily="34" charset="0"/>
                <a:hlinkClick r:id="rId4"/>
              </a:rPr>
              <a:t>beta.certify.sba.gov knowledge base</a:t>
            </a:r>
            <a:r>
              <a:rPr lang="en-US" sz="2200" dirty="0">
                <a:solidFill>
                  <a:srgbClr val="1B1E29"/>
                </a:solidFill>
                <a:effectLst/>
                <a:latin typeface="Source Sans Pro" panose="020B0503030403020204" pitchFamily="34" charset="0"/>
              </a:rPr>
              <a:t> is a valuable resource for firms to get started learning about this new platform with how-to videos, user guides, and more!</a:t>
            </a:r>
            <a:endParaRPr lang="en-US" sz="2200" dirty="0"/>
          </a:p>
        </p:txBody>
      </p:sp>
      <p:sp>
        <p:nvSpPr>
          <p:cNvPr id="2" name="Title 1">
            <a:extLst>
              <a:ext uri="{FF2B5EF4-FFF2-40B4-BE49-F238E27FC236}">
                <a16:creationId xmlns:a16="http://schemas.microsoft.com/office/drawing/2014/main" id="{BB929336-5AD7-4D5A-A053-4B9D3BE430DB}"/>
              </a:ext>
            </a:extLst>
          </p:cNvPr>
          <p:cNvSpPr>
            <a:spLocks noGrp="1"/>
          </p:cNvSpPr>
          <p:nvPr>
            <p:ph type="title"/>
          </p:nvPr>
        </p:nvSpPr>
        <p:spPr/>
        <p:txBody>
          <a:bodyPr>
            <a:normAutofit/>
          </a:bodyPr>
          <a:lstStyle/>
          <a:p>
            <a:r>
              <a:rPr lang="en-US" sz="3200" dirty="0"/>
              <a:t>beta.certify.sba.gov Resources</a:t>
            </a:r>
          </a:p>
        </p:txBody>
      </p:sp>
    </p:spTree>
    <p:extLst>
      <p:ext uri="{BB962C8B-B14F-4D97-AF65-F5344CB8AC3E}">
        <p14:creationId xmlns:p14="http://schemas.microsoft.com/office/powerpoint/2010/main" val="95862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descr="Icon: WOSB Ready">
            <a:extLst>
              <a:ext uri="{FF2B5EF4-FFF2-40B4-BE49-F238E27FC236}">
                <a16:creationId xmlns:a16="http://schemas.microsoft.com/office/drawing/2014/main" id="{2EDDFB39-8FF3-4B6E-9B55-66EE76463653}"/>
              </a:ext>
            </a:extLst>
          </p:cNvPr>
          <p:cNvPicPr>
            <a:picLocks noChangeAspect="1"/>
          </p:cNvPicPr>
          <p:nvPr/>
        </p:nvPicPr>
        <p:blipFill>
          <a:blip r:embed="rId3"/>
          <a:stretch>
            <a:fillRect/>
          </a:stretch>
        </p:blipFill>
        <p:spPr>
          <a:xfrm>
            <a:off x="6716295" y="6192941"/>
            <a:ext cx="2057400" cy="340364"/>
          </a:xfrm>
          <a:prstGeom prst="rect">
            <a:avLst/>
          </a:prstGeom>
        </p:spPr>
      </p:pic>
      <p:sp>
        <p:nvSpPr>
          <p:cNvPr id="5" name="Subtitle 4"/>
          <p:cNvSpPr>
            <a:spLocks noGrp="1"/>
          </p:cNvSpPr>
          <p:nvPr>
            <p:ph sz="half" idx="2"/>
          </p:nvPr>
        </p:nvSpPr>
        <p:spPr>
          <a:xfrm>
            <a:off x="628649" y="1990828"/>
            <a:ext cx="7886701" cy="3945949"/>
          </a:xfrm>
        </p:spPr>
        <p:txBody>
          <a:bodyPr>
            <a:normAutofit fontScale="92500" lnSpcReduction="20000"/>
          </a:bodyPr>
          <a:lstStyle/>
          <a:p>
            <a:pPr marL="365125" indent="-255588">
              <a:buClr>
                <a:srgbClr val="CC0000"/>
              </a:buClr>
              <a:buSzPct val="68000"/>
              <a:defRPr/>
            </a:pPr>
            <a:r>
              <a:rPr lang="en-US" sz="2000" b="1" dirty="0">
                <a:cs typeface="Times New Roman" pitchFamily="18" charset="0"/>
              </a:rPr>
              <a:t>Visit a local resource:</a:t>
            </a:r>
          </a:p>
          <a:p>
            <a:pPr marL="563563" indent="-285750">
              <a:buClr>
                <a:srgbClr val="002E6D"/>
              </a:buClr>
              <a:buSzPct val="68000"/>
              <a:buFont typeface="Arial" panose="020B0604020202020204" pitchFamily="34" charset="0"/>
              <a:buChar char="•"/>
              <a:defRPr/>
            </a:pPr>
            <a:r>
              <a:rPr lang="en-US" sz="1600" b="1" i="1" dirty="0">
                <a:cs typeface="Times New Roman" pitchFamily="18" charset="0"/>
              </a:rPr>
              <a:t>Procurement Center Representative (PCR) Directory</a:t>
            </a:r>
          </a:p>
          <a:p>
            <a:pPr marL="573088" lvl="2" indent="0">
              <a:buClr>
                <a:srgbClr val="002E6D"/>
              </a:buClr>
              <a:buSzPct val="68000"/>
              <a:buNone/>
              <a:defRPr/>
            </a:pPr>
            <a:r>
              <a:rPr lang="en-US" sz="1600" dirty="0">
                <a:latin typeface="Source Sans Pro" panose="020B0503030403020204" pitchFamily="34" charset="0"/>
                <a:ea typeface="Source Sans Pro" panose="020B0503030403020204" pitchFamily="34" charset="0"/>
                <a:cs typeface="Times New Roman" pitchFamily="18" charset="0"/>
              </a:rPr>
              <a:t>Find your local PCR at: </a:t>
            </a:r>
            <a:r>
              <a:rPr lang="en-US" sz="1600" dirty="0">
                <a:solidFill>
                  <a:srgbClr val="007DBC"/>
                </a:solidFill>
                <a:latin typeface="Source Sans Pro" panose="020B0503030403020204" pitchFamily="34" charset="0"/>
                <a:ea typeface="Source Sans Pro" panose="020B0503030403020204" pitchFamily="34" charset="0"/>
                <a:cs typeface="Times New Roman" pitchFamily="18" charset="0"/>
                <a:hlinkClick r:id="rId4">
                  <a:extLst>
                    <a:ext uri="{A12FA001-AC4F-418D-AE19-62706E023703}">
                      <ahyp:hlinkClr xmlns:ahyp="http://schemas.microsoft.com/office/drawing/2018/hyperlinkcolor" val="tx"/>
                    </a:ext>
                  </a:extLst>
                </a:hlinkClick>
              </a:rPr>
              <a:t>sba.gov/contracting/resources-small-businesses/</a:t>
            </a:r>
            <a:r>
              <a:rPr lang="en-US" sz="1600" dirty="0" err="1">
                <a:solidFill>
                  <a:srgbClr val="007DBC"/>
                </a:solidFill>
                <a:latin typeface="Source Sans Pro" panose="020B0503030403020204" pitchFamily="34" charset="0"/>
                <a:ea typeface="Source Sans Pro" panose="020B0503030403020204" pitchFamily="34" charset="0"/>
                <a:cs typeface="Times New Roman" pitchFamily="18" charset="0"/>
                <a:hlinkClick r:id="rId4">
                  <a:extLst>
                    <a:ext uri="{A12FA001-AC4F-418D-AE19-62706E023703}">
                      <ahyp:hlinkClr xmlns:ahyp="http://schemas.microsoft.com/office/drawing/2018/hyperlinkcolor" val="tx"/>
                    </a:ext>
                  </a:extLst>
                </a:hlinkClick>
              </a:rPr>
              <a:t>pcr</a:t>
            </a:r>
            <a:r>
              <a:rPr lang="en-US" sz="1600" dirty="0">
                <a:solidFill>
                  <a:srgbClr val="007DBC"/>
                </a:solidFill>
                <a:latin typeface="Source Sans Pro" panose="020B0503030403020204" pitchFamily="34" charset="0"/>
                <a:ea typeface="Source Sans Pro" panose="020B0503030403020204" pitchFamily="34" charset="0"/>
                <a:cs typeface="Times New Roman" pitchFamily="18" charset="0"/>
                <a:hlinkClick r:id="rId4">
                  <a:extLst>
                    <a:ext uri="{A12FA001-AC4F-418D-AE19-62706E023703}">
                      <ahyp:hlinkClr xmlns:ahyp="http://schemas.microsoft.com/office/drawing/2018/hyperlinkcolor" val="tx"/>
                    </a:ext>
                  </a:extLst>
                </a:hlinkClick>
              </a:rPr>
              <a:t>-directory</a:t>
            </a:r>
            <a:r>
              <a:rPr lang="en-US" sz="1600" dirty="0">
                <a:latin typeface="Source Sans Pro" panose="020B0503030403020204" pitchFamily="34" charset="0"/>
                <a:ea typeface="Source Sans Pro" panose="020B0503030403020204" pitchFamily="34" charset="0"/>
                <a:cs typeface="Times New Roman" pitchFamily="18" charset="0"/>
              </a:rPr>
              <a:t>.</a:t>
            </a:r>
            <a:endParaRPr lang="en-US" sz="1600" i="1" dirty="0">
              <a:latin typeface="Source Sans Pro" panose="020B0503030403020204" pitchFamily="34" charset="0"/>
              <a:ea typeface="Source Sans Pro" panose="020B0503030403020204" pitchFamily="34" charset="0"/>
              <a:cs typeface="Times New Roman" pitchFamily="18" charset="0"/>
            </a:endParaRPr>
          </a:p>
          <a:p>
            <a:pPr marL="563563" indent="-285750">
              <a:spcBef>
                <a:spcPts val="1200"/>
              </a:spcBef>
              <a:buClr>
                <a:srgbClr val="002E6D"/>
              </a:buClr>
              <a:buSzPct val="68000"/>
              <a:buFont typeface="Arial" panose="020B0604020202020204" pitchFamily="34" charset="0"/>
              <a:buChar char="•"/>
              <a:defRPr/>
            </a:pPr>
            <a:r>
              <a:rPr lang="en-US" sz="1600" b="1" i="1" dirty="0">
                <a:cs typeface="Times New Roman" pitchFamily="18" charset="0"/>
              </a:rPr>
              <a:t>Small Business Administration District Offices</a:t>
            </a:r>
          </a:p>
          <a:p>
            <a:pPr marL="573088" lvl="2" indent="0">
              <a:buClr>
                <a:srgbClr val="002E6D"/>
              </a:buClr>
              <a:buSzPct val="68000"/>
              <a:buNone/>
              <a:defRPr/>
            </a:pPr>
            <a:r>
              <a:rPr lang="en-US" sz="1600" dirty="0">
                <a:latin typeface="Source Sans Pro" panose="020B0503030403020204" pitchFamily="34" charset="0"/>
                <a:ea typeface="Source Sans Pro" panose="020B0503030403020204" pitchFamily="34" charset="0"/>
                <a:cs typeface="Times New Roman" pitchFamily="18" charset="0"/>
              </a:rPr>
              <a:t>Find your local office at: </a:t>
            </a:r>
            <a:r>
              <a:rPr lang="en-US" sz="1600" dirty="0">
                <a:solidFill>
                  <a:srgbClr val="007DBC"/>
                </a:solidFill>
                <a:latin typeface="Source Sans Pro" panose="020B0503030403020204" pitchFamily="34" charset="0"/>
                <a:ea typeface="Source Sans Pro" panose="020B0503030403020204" pitchFamily="34" charset="0"/>
                <a:cs typeface="Times New Roman" pitchFamily="18" charset="0"/>
                <a:hlinkClick r:id="rId5">
                  <a:extLst>
                    <a:ext uri="{A12FA001-AC4F-418D-AE19-62706E023703}">
                      <ahyp:hlinkClr xmlns:ahyp="http://schemas.microsoft.com/office/drawing/2018/hyperlinkcolor" val="tx"/>
                    </a:ext>
                  </a:extLst>
                </a:hlinkClick>
              </a:rPr>
              <a:t>sba.gov/tools/local-assistance/</a:t>
            </a:r>
            <a:r>
              <a:rPr lang="en-US" sz="1600" dirty="0" err="1">
                <a:solidFill>
                  <a:srgbClr val="007DBC"/>
                </a:solidFill>
                <a:latin typeface="Source Sans Pro" panose="020B0503030403020204" pitchFamily="34" charset="0"/>
                <a:ea typeface="Source Sans Pro" panose="020B0503030403020204" pitchFamily="34" charset="0"/>
                <a:cs typeface="Times New Roman" pitchFamily="18" charset="0"/>
                <a:hlinkClick r:id="rId5">
                  <a:extLst>
                    <a:ext uri="{A12FA001-AC4F-418D-AE19-62706E023703}">
                      <ahyp:hlinkClr xmlns:ahyp="http://schemas.microsoft.com/office/drawing/2018/hyperlinkcolor" val="tx"/>
                    </a:ext>
                  </a:extLst>
                </a:hlinkClick>
              </a:rPr>
              <a:t>districtoffices</a:t>
            </a:r>
            <a:r>
              <a:rPr lang="en-US" sz="1600" dirty="0">
                <a:latin typeface="Source Sans Pro" panose="020B0503030403020204" pitchFamily="34" charset="0"/>
                <a:ea typeface="Source Sans Pro" panose="020B0503030403020204" pitchFamily="34" charset="0"/>
                <a:cs typeface="Times New Roman" pitchFamily="18" charset="0"/>
              </a:rPr>
              <a:t>.</a:t>
            </a:r>
            <a:endParaRPr lang="en-US" sz="1600" dirty="0">
              <a:solidFill>
                <a:srgbClr val="007DBC"/>
              </a:solidFill>
              <a:latin typeface="Source Sans Pro" panose="020B0503030403020204" pitchFamily="34" charset="0"/>
              <a:ea typeface="Source Sans Pro" panose="020B0503030403020204" pitchFamily="34" charset="0"/>
              <a:cs typeface="Times New Roman" pitchFamily="18" charset="0"/>
            </a:endParaRPr>
          </a:p>
          <a:p>
            <a:pPr marL="563563" indent="-285750">
              <a:spcBef>
                <a:spcPts val="1200"/>
              </a:spcBef>
              <a:buClr>
                <a:srgbClr val="002E6D"/>
              </a:buClr>
              <a:buSzPct val="68000"/>
              <a:buFont typeface="Arial" panose="020B0604020202020204" pitchFamily="34" charset="0"/>
              <a:buChar char="•"/>
              <a:defRPr/>
            </a:pPr>
            <a:r>
              <a:rPr lang="en-US" sz="1600" b="1" i="1" dirty="0">
                <a:cs typeface="Times New Roman" pitchFamily="18" charset="0"/>
              </a:rPr>
              <a:t>Women’s Business Centers</a:t>
            </a:r>
          </a:p>
          <a:p>
            <a:pPr marL="573088" lvl="2" indent="0">
              <a:buClr>
                <a:srgbClr val="002E6D"/>
              </a:buClr>
              <a:buSzPct val="68000"/>
              <a:buNone/>
              <a:defRPr/>
            </a:pPr>
            <a:r>
              <a:rPr lang="en-US" sz="1600" dirty="0">
                <a:latin typeface="Source Sans Pro" panose="020B0503030403020204" pitchFamily="34" charset="0"/>
                <a:ea typeface="Source Sans Pro" panose="020B0503030403020204" pitchFamily="34" charset="0"/>
                <a:cs typeface="Times New Roman" pitchFamily="18" charset="0"/>
              </a:rPr>
              <a:t>Find your local center at: </a:t>
            </a:r>
            <a:r>
              <a:rPr lang="en-US" sz="1600" u="sng" dirty="0">
                <a:solidFill>
                  <a:srgbClr val="007DBC"/>
                </a:solidFill>
                <a:latin typeface="Source Sans Pro" panose="020B0503030403020204" pitchFamily="34" charset="0"/>
                <a:ea typeface="Source Sans Pro" panose="020B0503030403020204" pitchFamily="34" charset="0"/>
                <a:hlinkClick r:id="rId6">
                  <a:extLst>
                    <a:ext uri="{A12FA001-AC4F-418D-AE19-62706E023703}">
                      <ahyp:hlinkClr xmlns:ahyp="http://schemas.microsoft.com/office/drawing/2018/hyperlinkcolor" val="tx"/>
                    </a:ext>
                  </a:extLst>
                </a:hlinkClick>
              </a:rPr>
              <a:t>sba.gov/tools/local-assistance/</a:t>
            </a:r>
            <a:r>
              <a:rPr lang="en-US" sz="1600" u="sng" dirty="0" err="1">
                <a:solidFill>
                  <a:srgbClr val="007DBC"/>
                </a:solidFill>
                <a:latin typeface="Source Sans Pro" panose="020B0503030403020204" pitchFamily="34" charset="0"/>
                <a:ea typeface="Source Sans Pro" panose="020B0503030403020204" pitchFamily="34" charset="0"/>
                <a:hlinkClick r:id="rId6">
                  <a:extLst>
                    <a:ext uri="{A12FA001-AC4F-418D-AE19-62706E023703}">
                      <ahyp:hlinkClr xmlns:ahyp="http://schemas.microsoft.com/office/drawing/2018/hyperlinkcolor" val="tx"/>
                    </a:ext>
                  </a:extLst>
                </a:hlinkClick>
              </a:rPr>
              <a:t>wbc</a:t>
            </a:r>
            <a:r>
              <a:rPr lang="en-US" sz="1600" dirty="0">
                <a:latin typeface="Source Sans Pro" panose="020B0503030403020204" pitchFamily="34" charset="0"/>
                <a:ea typeface="Source Sans Pro" panose="020B0503030403020204" pitchFamily="34" charset="0"/>
                <a:cs typeface="Times New Roman" pitchFamily="18" charset="0"/>
              </a:rPr>
              <a:t>.</a:t>
            </a:r>
            <a:endParaRPr lang="en-US" sz="1600" dirty="0">
              <a:solidFill>
                <a:srgbClr val="007DBC"/>
              </a:solidFill>
              <a:latin typeface="Source Sans Pro" panose="020B0503030403020204" pitchFamily="34" charset="0"/>
              <a:ea typeface="Source Sans Pro" panose="020B0503030403020204" pitchFamily="34" charset="0"/>
              <a:cs typeface="Times New Roman" pitchFamily="18" charset="0"/>
            </a:endParaRPr>
          </a:p>
          <a:p>
            <a:pPr marL="563563" indent="-285750">
              <a:spcBef>
                <a:spcPts val="1200"/>
              </a:spcBef>
              <a:buClr>
                <a:srgbClr val="002E6D"/>
              </a:buClr>
              <a:buSzPct val="68000"/>
              <a:buFont typeface="Arial" panose="020B0604020202020204" pitchFamily="34" charset="0"/>
              <a:buChar char="•"/>
              <a:defRPr/>
            </a:pPr>
            <a:r>
              <a:rPr lang="en-US" sz="1600" b="1" i="1" dirty="0">
                <a:cs typeface="Times New Roman" pitchFamily="18" charset="0"/>
              </a:rPr>
              <a:t>Procurement Technical Assistance Centers</a:t>
            </a:r>
          </a:p>
          <a:p>
            <a:pPr marL="573088" lvl="2" indent="0">
              <a:buClr>
                <a:srgbClr val="002E6D"/>
              </a:buClr>
              <a:buSzPct val="68000"/>
              <a:buNone/>
              <a:defRPr/>
            </a:pPr>
            <a:r>
              <a:rPr lang="en-US" sz="1600" dirty="0">
                <a:latin typeface="Source Sans Pro" panose="020B0503030403020204" pitchFamily="34" charset="0"/>
                <a:ea typeface="Source Sans Pro" panose="020B0503030403020204" pitchFamily="34" charset="0"/>
                <a:cs typeface="Times New Roman" pitchFamily="18" charset="0"/>
              </a:rPr>
              <a:t>Find your local center at: </a:t>
            </a:r>
            <a:r>
              <a:rPr lang="en-US" sz="1600" dirty="0">
                <a:solidFill>
                  <a:srgbClr val="007DBC"/>
                </a:solidFill>
                <a:latin typeface="Source Sans Pro" panose="020B0503030403020204" pitchFamily="34" charset="0"/>
                <a:ea typeface="Source Sans Pro" panose="020B0503030403020204" pitchFamily="34" charset="0"/>
                <a:cs typeface="Times New Roman" pitchFamily="18" charset="0"/>
                <a:hlinkClick r:id="rId7">
                  <a:extLst>
                    <a:ext uri="{A12FA001-AC4F-418D-AE19-62706E023703}">
                      <ahyp:hlinkClr xmlns:ahyp="http://schemas.microsoft.com/office/drawing/2018/hyperlinkcolor" val="tx"/>
                    </a:ext>
                  </a:extLst>
                </a:hlinkClick>
              </a:rPr>
              <a:t>aptac-us.org</a:t>
            </a:r>
            <a:r>
              <a:rPr lang="en-US" sz="1600" dirty="0">
                <a:latin typeface="Source Sans Pro" panose="020B0503030403020204" pitchFamily="34" charset="0"/>
                <a:ea typeface="Source Sans Pro" panose="020B0503030403020204" pitchFamily="34" charset="0"/>
                <a:cs typeface="Times New Roman" pitchFamily="18" charset="0"/>
              </a:rPr>
              <a:t>.</a:t>
            </a:r>
            <a:endParaRPr lang="en-US" sz="1600" dirty="0">
              <a:solidFill>
                <a:srgbClr val="007DBC"/>
              </a:solidFill>
              <a:latin typeface="Source Sans Pro" panose="020B0503030403020204" pitchFamily="34" charset="0"/>
              <a:ea typeface="Source Sans Pro" panose="020B0503030403020204" pitchFamily="34" charset="0"/>
              <a:cs typeface="Times New Roman" pitchFamily="18" charset="0"/>
            </a:endParaRPr>
          </a:p>
          <a:p>
            <a:pPr marL="563563" indent="-285750">
              <a:spcBef>
                <a:spcPts val="1200"/>
              </a:spcBef>
              <a:buClr>
                <a:srgbClr val="002E6D"/>
              </a:buClr>
              <a:buSzPct val="68000"/>
              <a:buFont typeface="Arial" panose="020B0604020202020204" pitchFamily="34" charset="0"/>
              <a:buChar char="•"/>
              <a:defRPr/>
            </a:pPr>
            <a:r>
              <a:rPr lang="en-US" sz="1600" b="1" i="1" dirty="0">
                <a:cs typeface="Times New Roman" pitchFamily="18" charset="0"/>
              </a:rPr>
              <a:t>Small Business Development Centers</a:t>
            </a:r>
          </a:p>
          <a:p>
            <a:pPr marL="573088" lvl="2" indent="0">
              <a:buClr>
                <a:srgbClr val="002E6D"/>
              </a:buClr>
              <a:buSzPct val="68000"/>
              <a:buNone/>
              <a:defRPr/>
            </a:pPr>
            <a:r>
              <a:rPr lang="en-US" sz="1600" dirty="0">
                <a:latin typeface="Source Sans Pro" panose="020B0503030403020204" pitchFamily="34" charset="0"/>
                <a:ea typeface="Source Sans Pro" panose="020B0503030403020204" pitchFamily="34" charset="0"/>
                <a:cs typeface="Times New Roman" pitchFamily="18" charset="0"/>
              </a:rPr>
              <a:t>Find your local center at: </a:t>
            </a:r>
            <a:r>
              <a:rPr lang="en-US" sz="1600" dirty="0">
                <a:solidFill>
                  <a:srgbClr val="007DBC"/>
                </a:solidFill>
                <a:latin typeface="Source Sans Pro" panose="020B0503030403020204" pitchFamily="34" charset="0"/>
                <a:ea typeface="Source Sans Pro" panose="020B0503030403020204" pitchFamily="34" charset="0"/>
                <a:cs typeface="Times New Roman" pitchFamily="18" charset="0"/>
                <a:hlinkClick r:id="rId8">
                  <a:extLst>
                    <a:ext uri="{A12FA001-AC4F-418D-AE19-62706E023703}">
                      <ahyp:hlinkClr xmlns:ahyp="http://schemas.microsoft.com/office/drawing/2018/hyperlinkcolor" val="tx"/>
                    </a:ext>
                  </a:extLst>
                </a:hlinkClick>
              </a:rPr>
              <a:t>americassbdc.org/home/find-your-</a:t>
            </a:r>
            <a:r>
              <a:rPr lang="en-US" sz="1600" dirty="0" err="1">
                <a:solidFill>
                  <a:srgbClr val="007DBC"/>
                </a:solidFill>
                <a:latin typeface="Source Sans Pro" panose="020B0503030403020204" pitchFamily="34" charset="0"/>
                <a:ea typeface="Source Sans Pro" panose="020B0503030403020204" pitchFamily="34" charset="0"/>
                <a:cs typeface="Times New Roman" pitchFamily="18" charset="0"/>
                <a:hlinkClick r:id="rId8">
                  <a:extLst>
                    <a:ext uri="{A12FA001-AC4F-418D-AE19-62706E023703}">
                      <ahyp:hlinkClr xmlns:ahyp="http://schemas.microsoft.com/office/drawing/2018/hyperlinkcolor" val="tx"/>
                    </a:ext>
                  </a:extLst>
                </a:hlinkClick>
              </a:rPr>
              <a:t>sbdc</a:t>
            </a:r>
            <a:r>
              <a:rPr lang="en-US" sz="1600" dirty="0">
                <a:latin typeface="Source Sans Pro" panose="020B0503030403020204" pitchFamily="34" charset="0"/>
                <a:ea typeface="Source Sans Pro" panose="020B0503030403020204" pitchFamily="34" charset="0"/>
                <a:cs typeface="Times New Roman" pitchFamily="18" charset="0"/>
              </a:rPr>
              <a:t>.</a:t>
            </a:r>
            <a:endParaRPr lang="en-US" sz="1600" dirty="0">
              <a:solidFill>
                <a:srgbClr val="007DBC"/>
              </a:solidFill>
              <a:latin typeface="Source Sans Pro" panose="020B0503030403020204" pitchFamily="34" charset="0"/>
              <a:ea typeface="Source Sans Pro" panose="020B0503030403020204" pitchFamily="34" charset="0"/>
              <a:cs typeface="Times New Roman" pitchFamily="18" charset="0"/>
            </a:endParaRPr>
          </a:p>
          <a:p>
            <a:pPr marL="563563" indent="-285750">
              <a:spcBef>
                <a:spcPts val="1200"/>
              </a:spcBef>
              <a:buClr>
                <a:srgbClr val="002E6D"/>
              </a:buClr>
              <a:buSzPct val="68000"/>
              <a:buFont typeface="Arial" panose="020B0604020202020204" pitchFamily="34" charset="0"/>
              <a:buChar char="•"/>
              <a:defRPr/>
            </a:pPr>
            <a:r>
              <a:rPr lang="en-US" sz="1600" b="1" i="1" dirty="0">
                <a:cs typeface="Times New Roman" pitchFamily="18" charset="0"/>
              </a:rPr>
              <a:t>SCORE (Service Corps of Retired Executives)</a:t>
            </a:r>
          </a:p>
          <a:p>
            <a:pPr marL="573088" lvl="2" indent="0">
              <a:buClr>
                <a:srgbClr val="002E6D"/>
              </a:buClr>
              <a:buSzPct val="68000"/>
              <a:buNone/>
              <a:defRPr/>
            </a:pPr>
            <a:r>
              <a:rPr lang="en-US" sz="1600" dirty="0">
                <a:latin typeface="Source Sans Pro" panose="020B0503030403020204" pitchFamily="34" charset="0"/>
                <a:ea typeface="Source Sans Pro" panose="020B0503030403020204" pitchFamily="34" charset="0"/>
                <a:cs typeface="Times New Roman" pitchFamily="18" charset="0"/>
              </a:rPr>
              <a:t>Find your SCORE office at: </a:t>
            </a:r>
            <a:r>
              <a:rPr lang="en-US" sz="1600" dirty="0">
                <a:solidFill>
                  <a:srgbClr val="007DBC"/>
                </a:solidFill>
                <a:latin typeface="Source Sans Pro" panose="020B0503030403020204" pitchFamily="34" charset="0"/>
                <a:ea typeface="Source Sans Pro" panose="020B0503030403020204" pitchFamily="34" charset="0"/>
                <a:cs typeface="Times New Roman" pitchFamily="18" charset="0"/>
                <a:hlinkClick r:id="rId9">
                  <a:extLst>
                    <a:ext uri="{A12FA001-AC4F-418D-AE19-62706E023703}">
                      <ahyp:hlinkClr xmlns:ahyp="http://schemas.microsoft.com/office/drawing/2018/hyperlinkcolor" val="tx"/>
                    </a:ext>
                  </a:extLst>
                </a:hlinkClick>
              </a:rPr>
              <a:t>score.org</a:t>
            </a:r>
            <a:r>
              <a:rPr lang="en-US" sz="1600" dirty="0">
                <a:latin typeface="Source Sans Pro" panose="020B0503030403020204" pitchFamily="34" charset="0"/>
                <a:ea typeface="Source Sans Pro" panose="020B0503030403020204" pitchFamily="34" charset="0"/>
                <a:cs typeface="Times New Roman" pitchFamily="18" charset="0"/>
              </a:rPr>
              <a:t>.</a:t>
            </a:r>
            <a:endParaRPr lang="en-US" sz="1400" dirty="0">
              <a:latin typeface="Source Sans Pro" panose="020B0503030403020204" pitchFamily="34" charset="0"/>
              <a:ea typeface="Source Sans Pro" panose="020B0503030403020204" pitchFamily="34" charset="0"/>
              <a:cs typeface="Times New Roman" pitchFamily="18" charset="0"/>
            </a:endParaRPr>
          </a:p>
          <a:p>
            <a:pPr marL="365125" indent="-255588">
              <a:spcBef>
                <a:spcPts val="1800"/>
              </a:spcBef>
              <a:buClr>
                <a:srgbClr val="CC0000"/>
              </a:buClr>
              <a:buSzPct val="68000"/>
              <a:defRPr/>
            </a:pPr>
            <a:r>
              <a:rPr lang="en-US" sz="2000" b="1" dirty="0">
                <a:cs typeface="Times New Roman" pitchFamily="18" charset="0"/>
              </a:rPr>
              <a:t>Call the SBA </a:t>
            </a:r>
            <a:r>
              <a:rPr lang="en-US" sz="2000" b="1" dirty="0"/>
              <a:t>Answer Desk: </a:t>
            </a:r>
            <a:r>
              <a:rPr lang="en-US" sz="2000" dirty="0"/>
              <a:t>1-800-U-ASK-SBA (1-800-827-5722)</a:t>
            </a:r>
            <a:endParaRPr lang="en-US" sz="2000" b="1" u="sng" dirty="0">
              <a:cs typeface="Times New Roman" pitchFamily="18" charset="0"/>
            </a:endParaRPr>
          </a:p>
        </p:txBody>
      </p:sp>
      <p:sp>
        <p:nvSpPr>
          <p:cNvPr id="3" name="Content Placeholder 2"/>
          <p:cNvSpPr>
            <a:spLocks noGrp="1"/>
          </p:cNvSpPr>
          <p:nvPr>
            <p:ph sz="half" idx="1"/>
          </p:nvPr>
        </p:nvSpPr>
        <p:spPr>
          <a:xfrm>
            <a:off x="628649" y="1023583"/>
            <a:ext cx="7886699" cy="859808"/>
          </a:xfrm>
        </p:spPr>
        <p:txBody>
          <a:bodyPr anchor="ctr">
            <a:normAutofit fontScale="92500" lnSpcReduction="20000"/>
          </a:bodyPr>
          <a:lstStyle/>
          <a:p>
            <a:pPr marL="0" indent="0">
              <a:lnSpc>
                <a:spcPct val="110000"/>
              </a:lnSpc>
              <a:spcBef>
                <a:spcPts val="0"/>
              </a:spcBef>
              <a:buClr>
                <a:schemeClr val="accent1"/>
              </a:buClr>
              <a:buSzPct val="68000"/>
              <a:buNone/>
              <a:defRPr/>
            </a:pPr>
            <a:r>
              <a:rPr lang="en-US" sz="1800" dirty="0">
                <a:latin typeface="Source Sans Pro" panose="020B0503030403020204" pitchFamily="34" charset="0"/>
                <a:ea typeface="Source Sans Pro" panose="020B0503030403020204" pitchFamily="34" charset="0"/>
                <a:cs typeface="Times New Roman" pitchFamily="18" charset="0"/>
              </a:rPr>
              <a:t>There are several resources available to help answer questions about the WOSB Federal Contracting Program.</a:t>
            </a:r>
          </a:p>
        </p:txBody>
      </p:sp>
      <p:sp>
        <p:nvSpPr>
          <p:cNvPr id="2" name="Title 1"/>
          <p:cNvSpPr>
            <a:spLocks noGrp="1"/>
          </p:cNvSpPr>
          <p:nvPr>
            <p:ph type="title"/>
          </p:nvPr>
        </p:nvSpPr>
        <p:spPr/>
        <p:txBody>
          <a:bodyPr>
            <a:normAutofit/>
          </a:bodyPr>
          <a:lstStyle/>
          <a:p>
            <a:r>
              <a:rPr lang="en-US" sz="3200" dirty="0"/>
              <a:t>Resources</a:t>
            </a:r>
          </a:p>
        </p:txBody>
      </p:sp>
    </p:spTree>
    <p:extLst>
      <p:ext uri="{BB962C8B-B14F-4D97-AF65-F5344CB8AC3E}">
        <p14:creationId xmlns:p14="http://schemas.microsoft.com/office/powerpoint/2010/main" val="1291189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6" descr="Icon: WOSB Ready">
            <a:extLst>
              <a:ext uri="{FF2B5EF4-FFF2-40B4-BE49-F238E27FC236}">
                <a16:creationId xmlns:a16="http://schemas.microsoft.com/office/drawing/2014/main" id="{AE860805-9020-45C1-81C1-8C722B69CEA8}"/>
              </a:ext>
            </a:extLst>
          </p:cNvPr>
          <p:cNvPicPr>
            <a:picLocks noChangeAspect="1"/>
          </p:cNvPicPr>
          <p:nvPr/>
        </p:nvPicPr>
        <p:blipFill>
          <a:blip r:embed="rId2"/>
          <a:stretch>
            <a:fillRect/>
          </a:stretch>
        </p:blipFill>
        <p:spPr>
          <a:xfrm>
            <a:off x="6716295" y="6192941"/>
            <a:ext cx="2057400" cy="340364"/>
          </a:xfrm>
          <a:prstGeom prst="rect">
            <a:avLst/>
          </a:prstGeom>
        </p:spPr>
      </p:pic>
      <p:sp>
        <p:nvSpPr>
          <p:cNvPr id="3" name="Content Placeholder 2"/>
          <p:cNvSpPr>
            <a:spLocks noGrp="1"/>
          </p:cNvSpPr>
          <p:nvPr>
            <p:ph idx="1"/>
          </p:nvPr>
        </p:nvSpPr>
        <p:spPr>
          <a:xfrm>
            <a:off x="934810" y="1146412"/>
            <a:ext cx="7274379" cy="3756436"/>
          </a:xfrm>
        </p:spPr>
        <p:txBody>
          <a:bodyPr vert="horz" lIns="91440" tIns="45720" rIns="91440" bIns="45720" rtlCol="0" anchor="t">
            <a:normAutofit/>
          </a:bodyPr>
          <a:lstStyle/>
          <a:p>
            <a:pPr marL="365125" indent="-255270">
              <a:buClr>
                <a:srgbClr val="CC0000"/>
              </a:buClr>
              <a:buSzPct val="68000"/>
              <a:defRPr/>
            </a:pPr>
            <a:r>
              <a:rPr lang="en-US" kern="0" dirty="0">
                <a:latin typeface="Source Sans Pro" panose="020B0503030403020204" pitchFamily="34" charset="0"/>
                <a:ea typeface="Tahoma" pitchFamily="34" charset="0"/>
                <a:cs typeface="Tahoma" pitchFamily="34" charset="0"/>
              </a:rPr>
              <a:t>For more information and to keep informed of events, go to:</a:t>
            </a:r>
            <a:r>
              <a:rPr lang="en-US" b="1" dirty="0">
                <a:latin typeface="Source Sans Pro" panose="020B0503030403020204" pitchFamily="34" charset="0"/>
                <a:cs typeface="Times New Roman" pitchFamily="18" charset="0"/>
              </a:rPr>
              <a:t> </a:t>
            </a:r>
            <a:r>
              <a:rPr lang="en-US" dirty="0">
                <a:solidFill>
                  <a:srgbClr val="007DBC"/>
                </a:solidFill>
                <a:latin typeface="Source Sans Pro" panose="020B0503030403020204" pitchFamily="34" charset="0"/>
                <a:cs typeface="Times New Roman" pitchFamily="18" charset="0"/>
                <a:hlinkClick r:id="rId3"/>
              </a:rPr>
              <a:t>sba.gov/wosbready</a:t>
            </a:r>
            <a:r>
              <a:rPr lang="en-US" dirty="0">
                <a:latin typeface="Source Sans Pro" panose="020B0503030403020204" pitchFamily="34" charset="0"/>
                <a:cs typeface="Times New Roman" pitchFamily="18" charset="0"/>
              </a:rPr>
              <a:t>.</a:t>
            </a:r>
            <a:endParaRPr lang="en-US" dirty="0">
              <a:cs typeface="Times New Roman" pitchFamily="18" charset="0"/>
            </a:endParaRPr>
          </a:p>
          <a:p>
            <a:pPr marL="365125" indent="-255270">
              <a:buClr>
                <a:srgbClr val="CC0000"/>
              </a:buClr>
              <a:buSzPct val="68000"/>
              <a:defRPr/>
            </a:pPr>
            <a:r>
              <a:rPr lang="en-US" dirty="0">
                <a:latin typeface="Source Sans Pro"/>
                <a:ea typeface="Source Sans Pro"/>
                <a:cs typeface="Times New Roman"/>
              </a:rPr>
              <a:t>For questions on the WOSB Federal Contracting Program, email </a:t>
            </a:r>
            <a:r>
              <a:rPr lang="en-US" dirty="0">
                <a:solidFill>
                  <a:srgbClr val="007DBC"/>
                </a:solidFill>
                <a:latin typeface="Source Sans Pro"/>
                <a:ea typeface="Source Sans Pro"/>
                <a:cs typeface="Times New Roman"/>
                <a:hlinkClick r:id="rId4">
                  <a:extLst>
                    <a:ext uri="{A12FA001-AC4F-418D-AE19-62706E023703}">
                      <ahyp:hlinkClr xmlns:ahyp="http://schemas.microsoft.com/office/drawing/2018/hyperlinkcolor" val="tx"/>
                    </a:ext>
                  </a:extLst>
                </a:hlinkClick>
              </a:rPr>
              <a:t>wosb@sba.gov</a:t>
            </a:r>
            <a:r>
              <a:rPr lang="en-US" dirty="0">
                <a:latin typeface="Source Sans Pro"/>
                <a:ea typeface="Source Sans Pro"/>
                <a:cs typeface="Times New Roman"/>
              </a:rPr>
              <a:t>.  </a:t>
            </a:r>
          </a:p>
          <a:p>
            <a:pPr marL="365125" indent="-255270">
              <a:buClr>
                <a:srgbClr val="CC0000"/>
              </a:buClr>
              <a:buSzPct val="68000"/>
              <a:defRPr/>
            </a:pPr>
            <a:r>
              <a:rPr lang="en-US" dirty="0">
                <a:latin typeface="Source Sans Pro"/>
                <a:ea typeface="Source Sans Pro"/>
                <a:cs typeface="Times New Roman"/>
              </a:rPr>
              <a:t>For training requests regarding the WOSB Federal Contracting Program, email </a:t>
            </a:r>
            <a:r>
              <a:rPr lang="en-US" dirty="0">
                <a:latin typeface="Source Sans Pro"/>
                <a:ea typeface="Source Sans Pro"/>
                <a:cs typeface="Times New Roman"/>
                <a:hlinkClick r:id="rId5"/>
              </a:rPr>
              <a:t>WOSBTraining@sba.gov</a:t>
            </a:r>
            <a:r>
              <a:rPr lang="en-US" dirty="0">
                <a:latin typeface="Source Sans Pro"/>
                <a:ea typeface="Source Sans Pro"/>
                <a:cs typeface="Times New Roman"/>
              </a:rPr>
              <a:t>. </a:t>
            </a:r>
            <a:endParaRPr lang="en-US" dirty="0">
              <a:latin typeface="Source Sans Pro" panose="020B0503030403020204" pitchFamily="34" charset="0"/>
              <a:cs typeface="Times New Roman" pitchFamily="18" charset="0"/>
            </a:endParaRPr>
          </a:p>
          <a:p>
            <a:pPr marL="365125" indent="-255270">
              <a:buClr>
                <a:srgbClr val="CC0000"/>
              </a:buClr>
              <a:buSzPct val="68000"/>
              <a:defRPr/>
            </a:pPr>
            <a:r>
              <a:rPr lang="en-US" dirty="0">
                <a:latin typeface="Source Sans Pro" panose="020B0503030403020204" pitchFamily="34" charset="0"/>
                <a:cs typeface="Times New Roman" pitchFamily="18" charset="0"/>
              </a:rPr>
              <a:t>Technical help requests for </a:t>
            </a:r>
            <a:r>
              <a:rPr lang="en-US" dirty="0">
                <a:latin typeface="Source Sans Pro" panose="020B0503030403020204" pitchFamily="34" charset="0"/>
                <a:cs typeface="Times New Roman" pitchFamily="18" charset="0"/>
                <a:hlinkClick r:id="rId6"/>
              </a:rPr>
              <a:t>beta.certify.sba.gov </a:t>
            </a:r>
            <a:r>
              <a:rPr lang="en-US" dirty="0">
                <a:latin typeface="Source Sans Pro" panose="020B0503030403020204" pitchFamily="34" charset="0"/>
                <a:cs typeface="Times New Roman" pitchFamily="18" charset="0"/>
              </a:rPr>
              <a:t>can be submitted here, via the “help” tab: </a:t>
            </a:r>
            <a:r>
              <a:rPr lang="en-US" dirty="0">
                <a:hlinkClick r:id="rId7"/>
              </a:rPr>
              <a:t>beta.certify.sba.gov/help/</a:t>
            </a:r>
            <a:r>
              <a:rPr lang="en-US" dirty="0"/>
              <a:t>.</a:t>
            </a:r>
            <a:endParaRPr lang="en-US" dirty="0">
              <a:latin typeface="Source Sans Pro" panose="020B0503030403020204" pitchFamily="34" charset="0"/>
            </a:endParaRPr>
          </a:p>
        </p:txBody>
      </p:sp>
      <p:sp>
        <p:nvSpPr>
          <p:cNvPr id="2" name="Title 1"/>
          <p:cNvSpPr>
            <a:spLocks noGrp="1"/>
          </p:cNvSpPr>
          <p:nvPr>
            <p:ph type="title"/>
          </p:nvPr>
        </p:nvSpPr>
        <p:spPr/>
        <p:txBody>
          <a:bodyPr>
            <a:normAutofit/>
          </a:bodyPr>
          <a:lstStyle/>
          <a:p>
            <a:r>
              <a:rPr lang="en-US" sz="3200" dirty="0"/>
              <a:t>Contact Us</a:t>
            </a:r>
          </a:p>
        </p:txBody>
      </p:sp>
    </p:spTree>
    <p:extLst>
      <p:ext uri="{BB962C8B-B14F-4D97-AF65-F5344CB8AC3E}">
        <p14:creationId xmlns:p14="http://schemas.microsoft.com/office/powerpoint/2010/main" val="630207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descr="Icon: WOSB Ready">
            <a:extLst>
              <a:ext uri="{FF2B5EF4-FFF2-40B4-BE49-F238E27FC236}">
                <a16:creationId xmlns:a16="http://schemas.microsoft.com/office/drawing/2014/main" id="{A9ED22B3-9B10-4F14-A8B6-8AD8E9194DBF}"/>
              </a:ext>
            </a:extLst>
          </p:cNvPr>
          <p:cNvPicPr>
            <a:picLocks noChangeAspect="1"/>
          </p:cNvPicPr>
          <p:nvPr/>
        </p:nvPicPr>
        <p:blipFill>
          <a:blip r:embed="rId3"/>
          <a:stretch>
            <a:fillRect/>
          </a:stretch>
        </p:blipFill>
        <p:spPr>
          <a:xfrm>
            <a:off x="6716295" y="6192941"/>
            <a:ext cx="2057400" cy="340364"/>
          </a:xfrm>
          <a:prstGeom prst="rect">
            <a:avLst/>
          </a:prstGeom>
        </p:spPr>
      </p:pic>
      <p:sp>
        <p:nvSpPr>
          <p:cNvPr id="2" name="Title 1">
            <a:extLst>
              <a:ext uri="{FF2B5EF4-FFF2-40B4-BE49-F238E27FC236}">
                <a16:creationId xmlns:a16="http://schemas.microsoft.com/office/drawing/2014/main" id="{FBE44B1A-F13A-49A6-B9B9-FF83C20EBF64}"/>
              </a:ext>
            </a:extLst>
          </p:cNvPr>
          <p:cNvSpPr>
            <a:spLocks noGrp="1"/>
          </p:cNvSpPr>
          <p:nvPr>
            <p:ph type="title"/>
          </p:nvPr>
        </p:nvSpPr>
        <p:spPr>
          <a:xfrm>
            <a:off x="628650" y="3642486"/>
            <a:ext cx="7886700" cy="699775"/>
          </a:xfrm>
        </p:spPr>
        <p:txBody>
          <a:bodyPr>
            <a:normAutofit/>
          </a:bodyPr>
          <a:lstStyle/>
          <a:p>
            <a:r>
              <a:rPr lang="en-US" sz="3600" b="0" dirty="0">
                <a:solidFill>
                  <a:srgbClr val="007DBC"/>
                </a:solidFill>
                <a:latin typeface="Source Sans Pro Semibold" panose="020B0603030403020204" pitchFamily="34" charset="0"/>
              </a:rPr>
              <a:t>Questions and Answers</a:t>
            </a:r>
          </a:p>
        </p:txBody>
      </p:sp>
      <p:sp>
        <p:nvSpPr>
          <p:cNvPr id="3" name="Content Placeholder 2">
            <a:extLst>
              <a:ext uri="{FF2B5EF4-FFF2-40B4-BE49-F238E27FC236}">
                <a16:creationId xmlns:a16="http://schemas.microsoft.com/office/drawing/2014/main" id="{16AE7997-C1AD-4B6C-9458-1074E1A1A77B}"/>
              </a:ext>
            </a:extLst>
          </p:cNvPr>
          <p:cNvSpPr>
            <a:spLocks noGrp="1"/>
          </p:cNvSpPr>
          <p:nvPr>
            <p:ph idx="1"/>
          </p:nvPr>
        </p:nvSpPr>
        <p:spPr>
          <a:xfrm>
            <a:off x="457200" y="2579427"/>
            <a:ext cx="8229600" cy="941695"/>
          </a:xfrm>
        </p:spPr>
        <p:txBody>
          <a:bodyPr>
            <a:normAutofit/>
          </a:bodyPr>
          <a:lstStyle/>
          <a:p>
            <a:pPr marL="0" indent="0" algn="ctr">
              <a:buNone/>
            </a:pPr>
            <a:r>
              <a:rPr lang="en-US" sz="6000" b="1" dirty="0">
                <a:solidFill>
                  <a:srgbClr val="002E6D"/>
                </a:solidFill>
              </a:rPr>
              <a:t>THANK YOU!</a:t>
            </a:r>
          </a:p>
        </p:txBody>
      </p:sp>
    </p:spTree>
    <p:extLst>
      <p:ext uri="{BB962C8B-B14F-4D97-AF65-F5344CB8AC3E}">
        <p14:creationId xmlns:p14="http://schemas.microsoft.com/office/powerpoint/2010/main" val="229601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6" descr="Icon: WOSB Ready">
            <a:extLst>
              <a:ext uri="{FF2B5EF4-FFF2-40B4-BE49-F238E27FC236}">
                <a16:creationId xmlns:a16="http://schemas.microsoft.com/office/drawing/2014/main" id="{6BB73A93-E6E2-48C1-879A-3173018B61C0}"/>
              </a:ext>
            </a:extLst>
          </p:cNvPr>
          <p:cNvPicPr>
            <a:picLocks noChangeAspect="1"/>
          </p:cNvPicPr>
          <p:nvPr/>
        </p:nvPicPr>
        <p:blipFill>
          <a:blip r:embed="rId3"/>
          <a:stretch>
            <a:fillRect/>
          </a:stretch>
        </p:blipFill>
        <p:spPr>
          <a:xfrm>
            <a:off x="6716295" y="6192941"/>
            <a:ext cx="2057400" cy="340364"/>
          </a:xfrm>
          <a:prstGeom prst="rect">
            <a:avLst/>
          </a:prstGeom>
        </p:spPr>
      </p:pic>
      <p:graphicFrame>
        <p:nvGraphicFramePr>
          <p:cNvPr id="6" name="Table 6" descr="Top 5 agencies: &#10;Table shows top 5 WOSB prime contracting agencies - FY19: SBA - 24.2%;  Nuclear Regulatory Commission - 15%; Office of Personnel Managament - 15%; Department of the Interior - 13.6%; and Department of Housing and Urban Development - 12.7%.">
            <a:extLst>
              <a:ext uri="{FF2B5EF4-FFF2-40B4-BE49-F238E27FC236}">
                <a16:creationId xmlns:a16="http://schemas.microsoft.com/office/drawing/2014/main" id="{FBCBD8EA-AF1B-4F7F-AB08-5D7D6B90EF00}"/>
              </a:ext>
            </a:extLst>
          </p:cNvPr>
          <p:cNvGraphicFramePr>
            <a:graphicFrameLocks noGrp="1"/>
          </p:cNvGraphicFramePr>
          <p:nvPr>
            <p:extLst>
              <p:ext uri="{D42A27DB-BD31-4B8C-83A1-F6EECF244321}">
                <p14:modId xmlns:p14="http://schemas.microsoft.com/office/powerpoint/2010/main" val="2528337923"/>
              </p:ext>
            </p:extLst>
          </p:nvPr>
        </p:nvGraphicFramePr>
        <p:xfrm>
          <a:off x="1324710" y="3118720"/>
          <a:ext cx="6494579" cy="2468036"/>
        </p:xfrm>
        <a:graphic>
          <a:graphicData uri="http://schemas.openxmlformats.org/drawingml/2006/table">
            <a:tbl>
              <a:tblPr firstRow="1" bandRow="1">
                <a:tableStyleId>{00A15C55-8517-42AA-B614-E9B94910E393}</a:tableStyleId>
              </a:tblPr>
              <a:tblGrid>
                <a:gridCol w="4751159">
                  <a:extLst>
                    <a:ext uri="{9D8B030D-6E8A-4147-A177-3AD203B41FA5}">
                      <a16:colId xmlns:a16="http://schemas.microsoft.com/office/drawing/2014/main" val="1324218522"/>
                    </a:ext>
                  </a:extLst>
                </a:gridCol>
                <a:gridCol w="1743420">
                  <a:extLst>
                    <a:ext uri="{9D8B030D-6E8A-4147-A177-3AD203B41FA5}">
                      <a16:colId xmlns:a16="http://schemas.microsoft.com/office/drawing/2014/main" val="1089671119"/>
                    </a:ext>
                  </a:extLst>
                </a:gridCol>
              </a:tblGrid>
              <a:tr h="498421">
                <a:tc>
                  <a:txBody>
                    <a:bodyPr/>
                    <a:lstStyle/>
                    <a:p>
                      <a:pPr algn="ctr">
                        <a:spcBef>
                          <a:spcPts val="600"/>
                        </a:spcBef>
                      </a:pPr>
                      <a:r>
                        <a:rPr lang="en-US" sz="1800" dirty="0">
                          <a:solidFill>
                            <a:schemeClr val="bg1"/>
                          </a:solidFill>
                          <a:latin typeface="Source Sans Pro Semibold" panose="020B0603030403020204" pitchFamily="34" charset="0"/>
                          <a:ea typeface="Source Sans Pro" panose="020B0503030403020204" pitchFamily="34" charset="0"/>
                        </a:rPr>
                        <a:t>AGENCY</a:t>
                      </a:r>
                    </a:p>
                  </a:txBody>
                  <a:tcPr marT="91440" marB="0" anchor="ctr">
                    <a:lnL w="12700" cap="flat" cmpd="sng" algn="ctr">
                      <a:solidFill>
                        <a:schemeClr val="bg1">
                          <a:lumMod val="85000"/>
                        </a:schemeClr>
                      </a:solid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CC0000"/>
                    </a:solidFill>
                  </a:tcPr>
                </a:tc>
                <a:tc>
                  <a:txBody>
                    <a:bodyPr/>
                    <a:lstStyle/>
                    <a:p>
                      <a:pPr algn="ctr">
                        <a:spcBef>
                          <a:spcPts val="600"/>
                        </a:spcBef>
                      </a:pPr>
                      <a:r>
                        <a:rPr lang="en-US" sz="1800" dirty="0">
                          <a:solidFill>
                            <a:schemeClr val="bg1"/>
                          </a:solidFill>
                          <a:latin typeface="Source Sans Pro Semibold" panose="020B0603030403020204" pitchFamily="34" charset="0"/>
                          <a:ea typeface="Source Sans Pro" panose="020B0503030403020204" pitchFamily="34" charset="0"/>
                        </a:rPr>
                        <a:t>ACHIEVEMENT</a:t>
                      </a:r>
                    </a:p>
                  </a:txBody>
                  <a:tcPr marT="91440" marB="0" anchor="ctr">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CC0000"/>
                    </a:solidFill>
                  </a:tcPr>
                </a:tc>
                <a:extLst>
                  <a:ext uri="{0D108BD9-81ED-4DB2-BD59-A6C34878D82A}">
                    <a16:rowId xmlns:a16="http://schemas.microsoft.com/office/drawing/2014/main" val="3281697734"/>
                  </a:ext>
                </a:extLst>
              </a:tr>
              <a:tr h="388574">
                <a:tc>
                  <a:txBody>
                    <a:bodyPr/>
                    <a:lstStyle/>
                    <a:p>
                      <a:pPr algn="l"/>
                      <a:r>
                        <a:rPr lang="en-US" sz="1600" b="1" dirty="0">
                          <a:solidFill>
                            <a:srgbClr val="002E6D"/>
                          </a:solidFill>
                          <a:latin typeface="Source Sans Pro" panose="020B0503030403020204" pitchFamily="34" charset="0"/>
                          <a:ea typeface="Source Sans Pro" panose="020B0503030403020204" pitchFamily="34" charset="0"/>
                        </a:rPr>
                        <a:t>SBA</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sz="1600" dirty="0">
                          <a:solidFill>
                            <a:srgbClr val="000000"/>
                          </a:solidFill>
                          <a:latin typeface="Source Sans Pro" panose="020B0503030403020204" pitchFamily="34" charset="0"/>
                          <a:ea typeface="Source Sans Pro" panose="020B0503030403020204" pitchFamily="34" charset="0"/>
                        </a:rPr>
                        <a:t>24.2%</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95206053"/>
                  </a:ext>
                </a:extLst>
              </a:tr>
              <a:tr h="406794">
                <a:tc>
                  <a:txBody>
                    <a:bodyPr/>
                    <a:lstStyle/>
                    <a:p>
                      <a:pPr algn="l"/>
                      <a:r>
                        <a:rPr lang="en-US" sz="1600" b="1" dirty="0">
                          <a:solidFill>
                            <a:srgbClr val="002E6D"/>
                          </a:solidFill>
                          <a:latin typeface="Source Sans Pro" panose="020B0503030403020204" pitchFamily="34" charset="0"/>
                          <a:ea typeface="Source Sans Pro" panose="020B0503030403020204" pitchFamily="34" charset="0"/>
                        </a:rPr>
                        <a:t>Nuclear Regulatory Commission</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sz="1600" dirty="0">
                          <a:solidFill>
                            <a:srgbClr val="000000"/>
                          </a:solidFill>
                          <a:latin typeface="Source Sans Pro" panose="020B0503030403020204" pitchFamily="34" charset="0"/>
                          <a:ea typeface="Source Sans Pro" panose="020B0503030403020204" pitchFamily="34" charset="0"/>
                        </a:rPr>
                        <a:t>15%</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17712542"/>
                  </a:ext>
                </a:extLst>
              </a:tr>
              <a:tr h="383943">
                <a:tc>
                  <a:txBody>
                    <a:bodyPr/>
                    <a:lstStyle/>
                    <a:p>
                      <a:pPr algn="l"/>
                      <a:r>
                        <a:rPr lang="en-US" sz="1600" b="1" dirty="0">
                          <a:solidFill>
                            <a:srgbClr val="002E6D"/>
                          </a:solidFill>
                          <a:latin typeface="Source Sans Pro" panose="020B0503030403020204" pitchFamily="34" charset="0"/>
                          <a:ea typeface="Source Sans Pro" panose="020B0503030403020204" pitchFamily="34" charset="0"/>
                        </a:rPr>
                        <a:t>Office of Personnel Management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sz="1600" dirty="0">
                          <a:solidFill>
                            <a:srgbClr val="000000"/>
                          </a:solidFill>
                          <a:latin typeface="Source Sans Pro" panose="020B0503030403020204" pitchFamily="34" charset="0"/>
                          <a:ea typeface="Source Sans Pro" panose="020B0503030403020204" pitchFamily="34" charset="0"/>
                        </a:rPr>
                        <a:t>15%</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54868701"/>
                  </a:ext>
                </a:extLst>
              </a:tr>
              <a:tr h="401730">
                <a:tc>
                  <a:txBody>
                    <a:bodyPr/>
                    <a:lstStyle/>
                    <a:p>
                      <a:pPr algn="l"/>
                      <a:r>
                        <a:rPr lang="en-US" sz="1600" b="1" dirty="0">
                          <a:solidFill>
                            <a:srgbClr val="002E6D"/>
                          </a:solidFill>
                          <a:latin typeface="Source Sans Pro" panose="020B0503030403020204" pitchFamily="34" charset="0"/>
                          <a:ea typeface="Source Sans Pro" panose="020B0503030403020204" pitchFamily="34" charset="0"/>
                        </a:rPr>
                        <a:t>Department of the Interior</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sz="1600" dirty="0">
                          <a:solidFill>
                            <a:srgbClr val="000000"/>
                          </a:solidFill>
                          <a:latin typeface="Source Sans Pro" panose="020B0503030403020204" pitchFamily="34" charset="0"/>
                          <a:ea typeface="Source Sans Pro" panose="020B0503030403020204" pitchFamily="34" charset="0"/>
                        </a:rPr>
                        <a:t>13.6%</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97018137"/>
                  </a:ext>
                </a:extLst>
              </a:tr>
              <a:tr h="388574">
                <a:tc>
                  <a:txBody>
                    <a:bodyPr/>
                    <a:lstStyle/>
                    <a:p>
                      <a:pPr algn="l"/>
                      <a:r>
                        <a:rPr lang="en-US" sz="1600" b="1" dirty="0">
                          <a:solidFill>
                            <a:srgbClr val="002E6D"/>
                          </a:solidFill>
                          <a:latin typeface="Source Sans Pro" panose="020B0503030403020204" pitchFamily="34" charset="0"/>
                          <a:ea typeface="Source Sans Pro" panose="020B0503030403020204" pitchFamily="34" charset="0"/>
                        </a:rPr>
                        <a:t>Department of Housing and Urban Development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sz="1600" dirty="0">
                          <a:solidFill>
                            <a:srgbClr val="000000"/>
                          </a:solidFill>
                          <a:latin typeface="Source Sans Pro" panose="020B0503030403020204" pitchFamily="34" charset="0"/>
                          <a:ea typeface="Source Sans Pro" panose="020B0503030403020204" pitchFamily="34" charset="0"/>
                        </a:rPr>
                        <a:t>12.7%</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30045812"/>
                  </a:ext>
                </a:extLst>
              </a:tr>
            </a:tbl>
          </a:graphicData>
        </a:graphic>
      </p:graphicFrame>
      <p:sp>
        <p:nvSpPr>
          <p:cNvPr id="3" name="Content Placeholder 2"/>
          <p:cNvSpPr>
            <a:spLocks noGrp="1"/>
          </p:cNvSpPr>
          <p:nvPr>
            <p:ph idx="1"/>
          </p:nvPr>
        </p:nvSpPr>
        <p:spPr>
          <a:xfrm>
            <a:off x="628650" y="1125197"/>
            <a:ext cx="7886700" cy="1814954"/>
          </a:xfrm>
        </p:spPr>
        <p:txBody>
          <a:bodyPr anchor="ctr">
            <a:normAutofit/>
          </a:bodyPr>
          <a:lstStyle/>
          <a:p>
            <a:pPr lvl="0">
              <a:buClr>
                <a:srgbClr val="CC0000"/>
              </a:buClr>
            </a:pPr>
            <a:r>
              <a:rPr lang="en-US" sz="2000" b="1" dirty="0"/>
              <a:t>Historic high: </a:t>
            </a:r>
            <a:r>
              <a:rPr lang="en-US" sz="2000" dirty="0"/>
              <a:t>$26B </a:t>
            </a:r>
            <a:endParaRPr lang="en-US" sz="2400" dirty="0"/>
          </a:p>
          <a:p>
            <a:pPr lvl="0">
              <a:buClr>
                <a:srgbClr val="CC0000"/>
              </a:buClr>
            </a:pPr>
            <a:r>
              <a:rPr lang="en-US" sz="2000" b="1" dirty="0"/>
              <a:t>Number of awardees: </a:t>
            </a:r>
            <a:r>
              <a:rPr lang="en-US" sz="2000" dirty="0"/>
              <a:t>Over 15K WOSB prime contractors </a:t>
            </a:r>
          </a:p>
          <a:p>
            <a:pPr>
              <a:buClr>
                <a:srgbClr val="CC0000"/>
              </a:buClr>
              <a:buFont typeface="Arial" panose="020B0604020202020204" pitchFamily="34" charset="0"/>
              <a:buChar char="•"/>
            </a:pPr>
            <a:r>
              <a:rPr lang="en-US" sz="2000" b="1" dirty="0"/>
              <a:t>Exceeded goal:</a:t>
            </a:r>
            <a:r>
              <a:rPr lang="en-US" sz="2000" dirty="0"/>
              <a:t> 5.19% of eligible contracting dollars to WOSBs</a:t>
            </a:r>
          </a:p>
          <a:p>
            <a:pPr>
              <a:buClr>
                <a:srgbClr val="CC0000"/>
              </a:buClr>
              <a:buFont typeface="Arial" panose="020B0604020202020204" pitchFamily="34" charset="0"/>
              <a:buChar char="•"/>
            </a:pPr>
            <a:r>
              <a:rPr lang="en-US" sz="2000" b="1" dirty="0"/>
              <a:t>Top five agencies (prime contracting to WOSBs and EDWOSBs):</a:t>
            </a:r>
          </a:p>
        </p:txBody>
      </p:sp>
      <p:sp>
        <p:nvSpPr>
          <p:cNvPr id="2" name="Title 1"/>
          <p:cNvSpPr>
            <a:spLocks noGrp="1"/>
          </p:cNvSpPr>
          <p:nvPr>
            <p:ph type="title"/>
          </p:nvPr>
        </p:nvSpPr>
        <p:spPr>
          <a:xfrm>
            <a:off x="628650" y="409807"/>
            <a:ext cx="7886700" cy="598904"/>
          </a:xfrm>
        </p:spPr>
        <p:txBody>
          <a:bodyPr>
            <a:normAutofit/>
          </a:bodyPr>
          <a:lstStyle/>
          <a:p>
            <a:r>
              <a:rPr lang="en-US" sz="3200" dirty="0"/>
              <a:t>WOSB Prime Contracting–FY19</a:t>
            </a:r>
          </a:p>
        </p:txBody>
      </p:sp>
    </p:spTree>
    <p:extLst>
      <p:ext uri="{BB962C8B-B14F-4D97-AF65-F5344CB8AC3E}">
        <p14:creationId xmlns:p14="http://schemas.microsoft.com/office/powerpoint/2010/main" val="846196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descr="Icon: WOSB Ready">
            <a:extLst>
              <a:ext uri="{FF2B5EF4-FFF2-40B4-BE49-F238E27FC236}">
                <a16:creationId xmlns:a16="http://schemas.microsoft.com/office/drawing/2014/main" id="{D91A08DC-1ECE-4F29-A4B0-75627D889F8C}"/>
              </a:ext>
            </a:extLst>
          </p:cNvPr>
          <p:cNvPicPr>
            <a:picLocks noChangeAspect="1"/>
          </p:cNvPicPr>
          <p:nvPr/>
        </p:nvPicPr>
        <p:blipFill>
          <a:blip r:embed="rId3"/>
          <a:stretch>
            <a:fillRect/>
          </a:stretch>
        </p:blipFill>
        <p:spPr>
          <a:xfrm>
            <a:off x="6716295" y="6192941"/>
            <a:ext cx="2057400" cy="340364"/>
          </a:xfrm>
          <a:prstGeom prst="rect">
            <a:avLst/>
          </a:prstGeom>
        </p:spPr>
      </p:pic>
      <p:pic>
        <p:nvPicPr>
          <p:cNvPr id="11" name="Picture 10" descr="Image of a business woman instructing a small group of people in a conference room.">
            <a:extLst>
              <a:ext uri="{FF2B5EF4-FFF2-40B4-BE49-F238E27FC236}">
                <a16:creationId xmlns:a16="http://schemas.microsoft.com/office/drawing/2014/main" id="{DD4FB939-991F-4128-A3FA-16D3BDB40AD4}"/>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r="8994"/>
          <a:stretch/>
        </p:blipFill>
        <p:spPr>
          <a:xfrm flipH="1">
            <a:off x="452701" y="1326881"/>
            <a:ext cx="5817469" cy="4261603"/>
          </a:xfrm>
          <a:prstGeom prst="rect">
            <a:avLst/>
          </a:prstGeom>
          <a:ln>
            <a:noFill/>
          </a:ln>
          <a:effectLst/>
        </p:spPr>
      </p:pic>
      <p:pic>
        <p:nvPicPr>
          <p:cNvPr id="14" name="Picture 3" descr="Take advantage of annual prime contracting goals; Build capacity and grow; Access set-asides for WOSBs and EDWOSBs.">
            <a:extLst>
              <a:ext uri="{FF2B5EF4-FFF2-40B4-BE49-F238E27FC236}">
                <a16:creationId xmlns:a16="http://schemas.microsoft.com/office/drawing/2014/main" id="{FDB4A60F-C196-4793-9CCB-3D372A6764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9506" y="1822812"/>
            <a:ext cx="3657917" cy="321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itle 1">
            <a:extLst>
              <a:ext uri="{FF2B5EF4-FFF2-40B4-BE49-F238E27FC236}">
                <a16:creationId xmlns:a16="http://schemas.microsoft.com/office/drawing/2014/main" id="{CD02EAE9-6BF1-4E0D-9A15-54F9D696D807}"/>
              </a:ext>
            </a:extLst>
          </p:cNvPr>
          <p:cNvSpPr>
            <a:spLocks noGrp="1"/>
          </p:cNvSpPr>
          <p:nvPr>
            <p:ph type="title"/>
          </p:nvPr>
        </p:nvSpPr>
        <p:spPr>
          <a:xfrm>
            <a:off x="671725" y="362773"/>
            <a:ext cx="7886700" cy="598904"/>
          </a:xfrm>
        </p:spPr>
        <p:txBody>
          <a:bodyPr/>
          <a:lstStyle/>
          <a:p>
            <a:r>
              <a:rPr lang="en-US" sz="3200" dirty="0">
                <a:solidFill>
                  <a:srgbClr val="002E6D"/>
                </a:solidFill>
                <a:latin typeface="Source Sans Pro" panose="020B0503030403020204"/>
              </a:rPr>
              <a:t>WOSB Federal Contracting Program</a:t>
            </a:r>
            <a:endParaRPr lang="en-US" sz="3200" dirty="0">
              <a:solidFill>
                <a:srgbClr val="002E6D"/>
              </a:solidFill>
            </a:endParaRPr>
          </a:p>
        </p:txBody>
      </p:sp>
    </p:spTree>
    <p:extLst>
      <p:ext uri="{BB962C8B-B14F-4D97-AF65-F5344CB8AC3E}">
        <p14:creationId xmlns:p14="http://schemas.microsoft.com/office/powerpoint/2010/main" val="3237003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descr="Icon: WOSB Ready">
            <a:extLst>
              <a:ext uri="{FF2B5EF4-FFF2-40B4-BE49-F238E27FC236}">
                <a16:creationId xmlns:a16="http://schemas.microsoft.com/office/drawing/2014/main" id="{97BD3FBD-CE24-41AE-99D9-CD1B2C296012}"/>
              </a:ext>
            </a:extLst>
          </p:cNvPr>
          <p:cNvPicPr>
            <a:picLocks noChangeAspect="1"/>
          </p:cNvPicPr>
          <p:nvPr/>
        </p:nvPicPr>
        <p:blipFill>
          <a:blip r:embed="rId2"/>
          <a:stretch>
            <a:fillRect/>
          </a:stretch>
        </p:blipFill>
        <p:spPr>
          <a:xfrm>
            <a:off x="6716295" y="6192941"/>
            <a:ext cx="2057400" cy="340364"/>
          </a:xfrm>
          <a:prstGeom prst="rect">
            <a:avLst/>
          </a:prstGeom>
        </p:spPr>
      </p:pic>
      <p:grpSp>
        <p:nvGrpSpPr>
          <p:cNvPr id="10" name="Group 9" descr="Graphic: A small red oval labeled EDWOSB inside of a larger blue circle labeled WOSB, to show that EDWOSB is a subset of WOSB.">
            <a:extLst>
              <a:ext uri="{FF2B5EF4-FFF2-40B4-BE49-F238E27FC236}">
                <a16:creationId xmlns:a16="http://schemas.microsoft.com/office/drawing/2014/main" id="{D01FACED-F8DC-410F-9B45-3FF3E40BEDF9}"/>
              </a:ext>
            </a:extLst>
          </p:cNvPr>
          <p:cNvGrpSpPr/>
          <p:nvPr/>
        </p:nvGrpSpPr>
        <p:grpSpPr>
          <a:xfrm>
            <a:off x="4629150" y="1645020"/>
            <a:ext cx="3886200" cy="3886200"/>
            <a:chOff x="4629150" y="1645020"/>
            <a:chExt cx="3886200" cy="3886200"/>
          </a:xfrm>
        </p:grpSpPr>
        <p:sp>
          <p:nvSpPr>
            <p:cNvPr id="4" name="Freeform: Shape 3">
              <a:extLst>
                <a:ext uri="{FF2B5EF4-FFF2-40B4-BE49-F238E27FC236}">
                  <a16:creationId xmlns:a16="http://schemas.microsoft.com/office/drawing/2014/main" id="{61757D31-B042-494E-B5FF-5071584AAEF1}"/>
                </a:ext>
              </a:extLst>
            </p:cNvPr>
            <p:cNvSpPr/>
            <p:nvPr/>
          </p:nvSpPr>
          <p:spPr>
            <a:xfrm>
              <a:off x="4629150" y="1645020"/>
              <a:ext cx="3886200" cy="3886200"/>
            </a:xfrm>
            <a:custGeom>
              <a:avLst/>
              <a:gdLst>
                <a:gd name="connsiteX0" fmla="*/ 0 w 3886200"/>
                <a:gd name="connsiteY0" fmla="*/ 1943100 h 3886200"/>
                <a:gd name="connsiteX1" fmla="*/ 1943100 w 3886200"/>
                <a:gd name="connsiteY1" fmla="*/ 0 h 3886200"/>
                <a:gd name="connsiteX2" fmla="*/ 3886200 w 3886200"/>
                <a:gd name="connsiteY2" fmla="*/ 1943100 h 3886200"/>
                <a:gd name="connsiteX3" fmla="*/ 1943100 w 3886200"/>
                <a:gd name="connsiteY3" fmla="*/ 3886200 h 3886200"/>
                <a:gd name="connsiteX4" fmla="*/ 0 w 3886200"/>
                <a:gd name="connsiteY4" fmla="*/ 1943100 h 388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6200" h="3886200">
                  <a:moveTo>
                    <a:pt x="0" y="1943100"/>
                  </a:moveTo>
                  <a:cubicBezTo>
                    <a:pt x="0" y="869956"/>
                    <a:pt x="869956" y="0"/>
                    <a:pt x="1943100" y="0"/>
                  </a:cubicBezTo>
                  <a:cubicBezTo>
                    <a:pt x="3016244" y="0"/>
                    <a:pt x="3886200" y="869956"/>
                    <a:pt x="3886200" y="1943100"/>
                  </a:cubicBezTo>
                  <a:cubicBezTo>
                    <a:pt x="3886200" y="3016244"/>
                    <a:pt x="3016244" y="3886200"/>
                    <a:pt x="1943100" y="3886200"/>
                  </a:cubicBezTo>
                  <a:cubicBezTo>
                    <a:pt x="869956" y="3886200"/>
                    <a:pt x="0" y="3016244"/>
                    <a:pt x="0" y="1943100"/>
                  </a:cubicBezTo>
                  <a:close/>
                </a:path>
              </a:pathLst>
            </a:custGeom>
            <a:solidFill>
              <a:srgbClr val="002E6D"/>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txBody>
            <a:bodyPr spcFirstLastPara="0" vert="horz" wrap="square" lIns="1086548" tIns="455041" rIns="1086549" bIns="3097657"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ource Sans Pro Semibold" panose="020B0603030403020204" pitchFamily="34" charset="0"/>
                </a:rPr>
                <a:t>WOSB</a:t>
              </a:r>
            </a:p>
          </p:txBody>
        </p:sp>
        <p:sp>
          <p:nvSpPr>
            <p:cNvPr id="8" name="Freeform: Shape 7">
              <a:extLst>
                <a:ext uri="{FF2B5EF4-FFF2-40B4-BE49-F238E27FC236}">
                  <a16:creationId xmlns:a16="http://schemas.microsoft.com/office/drawing/2014/main" id="{E5FA20A7-0A81-4D70-A2EA-8FDAF97853B2}"/>
                </a:ext>
              </a:extLst>
            </p:cNvPr>
            <p:cNvSpPr/>
            <p:nvPr/>
          </p:nvSpPr>
          <p:spPr>
            <a:xfrm>
              <a:off x="5478323" y="3498412"/>
              <a:ext cx="2187852" cy="1720138"/>
            </a:xfrm>
            <a:custGeom>
              <a:avLst/>
              <a:gdLst>
                <a:gd name="connsiteX0" fmla="*/ 0 w 2187852"/>
                <a:gd name="connsiteY0" fmla="*/ 860069 h 1720138"/>
                <a:gd name="connsiteX1" fmla="*/ 1093926 w 2187852"/>
                <a:gd name="connsiteY1" fmla="*/ 0 h 1720138"/>
                <a:gd name="connsiteX2" fmla="*/ 2187852 w 2187852"/>
                <a:gd name="connsiteY2" fmla="*/ 860069 h 1720138"/>
                <a:gd name="connsiteX3" fmla="*/ 1093926 w 2187852"/>
                <a:gd name="connsiteY3" fmla="*/ 1720138 h 1720138"/>
                <a:gd name="connsiteX4" fmla="*/ 0 w 2187852"/>
                <a:gd name="connsiteY4" fmla="*/ 860069 h 1720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852" h="1720138">
                  <a:moveTo>
                    <a:pt x="0" y="860069"/>
                  </a:moveTo>
                  <a:cubicBezTo>
                    <a:pt x="0" y="385066"/>
                    <a:pt x="489767" y="0"/>
                    <a:pt x="1093926" y="0"/>
                  </a:cubicBezTo>
                  <a:cubicBezTo>
                    <a:pt x="1698085" y="0"/>
                    <a:pt x="2187852" y="385066"/>
                    <a:pt x="2187852" y="860069"/>
                  </a:cubicBezTo>
                  <a:cubicBezTo>
                    <a:pt x="2187852" y="1335072"/>
                    <a:pt x="1698085" y="1720138"/>
                    <a:pt x="1093926" y="1720138"/>
                  </a:cubicBezTo>
                  <a:cubicBezTo>
                    <a:pt x="489767" y="1720138"/>
                    <a:pt x="0" y="1335072"/>
                    <a:pt x="0" y="860069"/>
                  </a:cubicBezTo>
                  <a:close/>
                </a:path>
              </a:pathLst>
            </a:custGeom>
            <a:solidFill>
              <a:srgbClr val="CC0000"/>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2">
                <a:hueOff val="-6161409"/>
                <a:satOff val="33110"/>
                <a:lumOff val="17647"/>
                <a:alphaOff val="0"/>
              </a:schemeClr>
            </a:effectRef>
            <a:fontRef idx="minor">
              <a:schemeClr val="lt1"/>
            </a:fontRef>
          </p:style>
          <p:txBody>
            <a:bodyPr spcFirstLastPara="0" vert="horz" wrap="square" lIns="483980" tIns="593610" rIns="483979" bIns="59361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ource Sans Pro Semibold" panose="020B0603030403020204" pitchFamily="34" charset="0"/>
                </a:rPr>
                <a:t>EDWOSB</a:t>
              </a:r>
            </a:p>
          </p:txBody>
        </p:sp>
      </p:grpSp>
      <p:sp>
        <p:nvSpPr>
          <p:cNvPr id="7" name="Content Placeholder 6"/>
          <p:cNvSpPr>
            <a:spLocks noGrp="1"/>
          </p:cNvSpPr>
          <p:nvPr>
            <p:ph sz="half" idx="1"/>
          </p:nvPr>
        </p:nvSpPr>
        <p:spPr>
          <a:xfrm>
            <a:off x="572378" y="1454662"/>
            <a:ext cx="3999622" cy="4608513"/>
          </a:xfrm>
        </p:spPr>
        <p:txBody>
          <a:bodyPr>
            <a:normAutofit/>
          </a:bodyPr>
          <a:lstStyle/>
          <a:p>
            <a:pPr marL="225425" indent="-225425">
              <a:buClr>
                <a:srgbClr val="CC0000"/>
              </a:buClr>
            </a:pPr>
            <a:r>
              <a:rPr lang="en-US" sz="2000" b="1" dirty="0"/>
              <a:t>WOSB: </a:t>
            </a:r>
            <a:r>
              <a:rPr lang="en-US" sz="2000" dirty="0"/>
              <a:t>Women-Owned Small Business</a:t>
            </a:r>
          </a:p>
          <a:p>
            <a:pPr marL="225425" indent="-225425">
              <a:buClr>
                <a:srgbClr val="CC0000"/>
              </a:buClr>
            </a:pPr>
            <a:r>
              <a:rPr lang="en-US" sz="2000" b="1" dirty="0"/>
              <a:t>EDWOSB: </a:t>
            </a:r>
            <a:r>
              <a:rPr lang="en-US" sz="2000" dirty="0"/>
              <a:t>Economically Disadvantaged Women-Owned Small Business; WOSBs whose owner and/or manager claims economic disadvantage</a:t>
            </a:r>
          </a:p>
          <a:p>
            <a:pPr marL="225425" indent="-225425">
              <a:buClr>
                <a:srgbClr val="CC0000"/>
              </a:buClr>
            </a:pPr>
            <a:r>
              <a:rPr lang="en-US" sz="1800" dirty="0"/>
              <a:t>EDWOSB is a subset of WOSB. As such, if you qualify as an EDWOSB, you automatically qualify as a WOSB. </a:t>
            </a:r>
          </a:p>
          <a:p>
            <a:pPr marL="225425" indent="-225425">
              <a:buClr>
                <a:srgbClr val="CC0000"/>
              </a:buClr>
            </a:pPr>
            <a:r>
              <a:rPr lang="en-US" sz="1800" dirty="0">
                <a:solidFill>
                  <a:srgbClr val="1B1E29"/>
                </a:solidFill>
                <a:latin typeface="Source Sans Pro" panose="020B0503030403020204" pitchFamily="34" charset="0"/>
              </a:rPr>
              <a:t>The industry specific NAICS codes for WOSB and EDWOSB are listed here: </a:t>
            </a:r>
            <a:r>
              <a:rPr lang="en-US" sz="1800" dirty="0">
                <a:solidFill>
                  <a:srgbClr val="1B1E29"/>
                </a:solidFill>
                <a:latin typeface="Source Sans Pro" panose="020B0503030403020204" pitchFamily="34" charset="0"/>
                <a:hlinkClick r:id="rId3"/>
              </a:rPr>
              <a:t>https://www.sba.gov/document/support--qualifying-naics-women-owned-small-business-federal-contracting-program</a:t>
            </a:r>
            <a:endParaRPr lang="en-US" sz="1800" dirty="0">
              <a:solidFill>
                <a:srgbClr val="1B1E29"/>
              </a:solidFill>
              <a:latin typeface="Source Sans Pro" panose="020B0503030403020204" pitchFamily="34" charset="0"/>
            </a:endParaRPr>
          </a:p>
        </p:txBody>
      </p:sp>
      <p:sp>
        <p:nvSpPr>
          <p:cNvPr id="6" name="Title 5"/>
          <p:cNvSpPr>
            <a:spLocks noGrp="1"/>
          </p:cNvSpPr>
          <p:nvPr>
            <p:ph type="title"/>
          </p:nvPr>
        </p:nvSpPr>
        <p:spPr>
          <a:xfrm>
            <a:off x="628650" y="368126"/>
            <a:ext cx="7886700" cy="762528"/>
          </a:xfrm>
        </p:spPr>
        <p:txBody>
          <a:bodyPr anchor="ctr">
            <a:normAutofit/>
          </a:bodyPr>
          <a:lstStyle/>
          <a:p>
            <a:r>
              <a:rPr lang="en-US" sz="3200" dirty="0"/>
              <a:t>WOSB and EDWOSB</a:t>
            </a:r>
          </a:p>
        </p:txBody>
      </p:sp>
    </p:spTree>
    <p:extLst>
      <p:ext uri="{BB962C8B-B14F-4D97-AF65-F5344CB8AC3E}">
        <p14:creationId xmlns:p14="http://schemas.microsoft.com/office/powerpoint/2010/main" val="1644070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descr="Icon: WOSB Ready">
            <a:extLst>
              <a:ext uri="{FF2B5EF4-FFF2-40B4-BE49-F238E27FC236}">
                <a16:creationId xmlns:a16="http://schemas.microsoft.com/office/drawing/2014/main" id="{C334E35C-1C81-4A31-8E55-344354A1A573}"/>
              </a:ext>
            </a:extLst>
          </p:cNvPr>
          <p:cNvPicPr>
            <a:picLocks noChangeAspect="1"/>
          </p:cNvPicPr>
          <p:nvPr/>
        </p:nvPicPr>
        <p:blipFill>
          <a:blip r:embed="rId3"/>
          <a:stretch>
            <a:fillRect/>
          </a:stretch>
        </p:blipFill>
        <p:spPr>
          <a:xfrm>
            <a:off x="6716295" y="6192941"/>
            <a:ext cx="2057400" cy="340364"/>
          </a:xfrm>
          <a:prstGeom prst="rect">
            <a:avLst/>
          </a:prstGeom>
        </p:spPr>
      </p:pic>
      <p:sp>
        <p:nvSpPr>
          <p:cNvPr id="6" name="Content Placeholder 5">
            <a:extLst>
              <a:ext uri="{FF2B5EF4-FFF2-40B4-BE49-F238E27FC236}">
                <a16:creationId xmlns:a16="http://schemas.microsoft.com/office/drawing/2014/main" id="{47E5ADB0-8579-4F36-9111-5F414FBDAF2C}"/>
              </a:ext>
            </a:extLst>
          </p:cNvPr>
          <p:cNvSpPr>
            <a:spLocks noGrp="1"/>
          </p:cNvSpPr>
          <p:nvPr>
            <p:ph idx="1"/>
          </p:nvPr>
        </p:nvSpPr>
        <p:spPr>
          <a:xfrm>
            <a:off x="457200" y="1545265"/>
            <a:ext cx="8229600" cy="4050317"/>
          </a:xfrm>
        </p:spPr>
        <p:txBody>
          <a:bodyPr/>
          <a:lstStyle/>
          <a:p>
            <a:pPr marL="225425" indent="-225425" algn="l">
              <a:buClr>
                <a:srgbClr val="CC0000"/>
              </a:buClr>
            </a:pPr>
            <a:r>
              <a:rPr lang="en-US" sz="2000" b="0" i="0" dirty="0">
                <a:solidFill>
                  <a:srgbClr val="1B1E29"/>
                </a:solidFill>
                <a:effectLst/>
                <a:latin typeface="Source Sans Pro" panose="020B0503030403020204" pitchFamily="34" charset="0"/>
              </a:rPr>
              <a:t>SBA has implemented Congress’ changes to the WOSB Federal Contracting Program, as put forth in the 2015 National Defense Authorization Act (NDAA).</a:t>
            </a:r>
          </a:p>
          <a:p>
            <a:pPr marL="225425" indent="-225425" algn="l">
              <a:spcBef>
                <a:spcPts val="1200"/>
              </a:spcBef>
              <a:buClr>
                <a:srgbClr val="CC0000"/>
              </a:buClr>
            </a:pPr>
            <a:r>
              <a:rPr lang="en-US" sz="2000" b="0" i="0" dirty="0">
                <a:solidFill>
                  <a:srgbClr val="1B1E29"/>
                </a:solidFill>
                <a:effectLst/>
                <a:latin typeface="Source Sans Pro" panose="020B0503030403020204" pitchFamily="34" charset="0"/>
              </a:rPr>
              <a:t>These updated regulations make it easier for qualified small businesses to participate in the WOSB Federal Contracting Program by improving the customer experience. </a:t>
            </a:r>
          </a:p>
          <a:p>
            <a:pPr lvl="1">
              <a:buClr>
                <a:srgbClr val="002E6D"/>
              </a:buClr>
            </a:pPr>
            <a:r>
              <a:rPr lang="en-US" sz="1900" b="0" i="0" dirty="0">
                <a:solidFill>
                  <a:srgbClr val="1B1E29"/>
                </a:solidFill>
                <a:effectLst/>
                <a:latin typeface="Source Sans Pro" panose="020B0503030403020204" pitchFamily="34" charset="0"/>
              </a:rPr>
              <a:t>At the same time, SBA is strengthening oversight and maintaining the integrity of the certification process.</a:t>
            </a:r>
          </a:p>
          <a:p>
            <a:pPr algn="l">
              <a:spcBef>
                <a:spcPts val="1200"/>
              </a:spcBef>
              <a:buClr>
                <a:srgbClr val="CC0000"/>
              </a:buClr>
            </a:pPr>
            <a:r>
              <a:rPr lang="en-US" sz="2000" b="0" i="0" dirty="0">
                <a:solidFill>
                  <a:srgbClr val="1B1E29"/>
                </a:solidFill>
                <a:effectLst/>
                <a:latin typeface="Source Sans Pro" panose="020B0503030403020204" pitchFamily="34" charset="0"/>
              </a:rPr>
              <a:t>The updated WOSB Federal Contracting Program regulations were published in the </a:t>
            </a:r>
            <a:r>
              <a:rPr lang="en-US" sz="2000" b="0" i="0" dirty="0">
                <a:solidFill>
                  <a:srgbClr val="007DBC"/>
                </a:solidFill>
                <a:effectLst/>
                <a:latin typeface="Source Sans Pro" panose="020B0503030403020204" pitchFamily="34" charset="0"/>
                <a:hlinkClick r:id="rId4"/>
              </a:rPr>
              <a:t>Federal Register</a:t>
            </a:r>
            <a:r>
              <a:rPr lang="en-US" sz="2000" b="0" i="0" dirty="0">
                <a:solidFill>
                  <a:srgbClr val="1B1E29"/>
                </a:solidFill>
                <a:effectLst/>
                <a:latin typeface="Source Sans Pro" panose="020B0503030403020204" pitchFamily="34" charset="0"/>
              </a:rPr>
              <a:t> in May 2020. These regulations detail changes to the certification process.</a:t>
            </a:r>
          </a:p>
        </p:txBody>
      </p:sp>
      <p:sp>
        <p:nvSpPr>
          <p:cNvPr id="5" name="Title 4">
            <a:extLst>
              <a:ext uri="{FF2B5EF4-FFF2-40B4-BE49-F238E27FC236}">
                <a16:creationId xmlns:a16="http://schemas.microsoft.com/office/drawing/2014/main" id="{E4E66C20-45D1-4F0A-AC5B-AAD8B4A23F40}"/>
              </a:ext>
            </a:extLst>
          </p:cNvPr>
          <p:cNvSpPr>
            <a:spLocks noGrp="1"/>
          </p:cNvSpPr>
          <p:nvPr>
            <p:ph type="title"/>
          </p:nvPr>
        </p:nvSpPr>
        <p:spPr>
          <a:xfrm>
            <a:off x="628650" y="496185"/>
            <a:ext cx="7886700" cy="740413"/>
          </a:xfrm>
        </p:spPr>
        <p:txBody>
          <a:bodyPr>
            <a:noAutofit/>
          </a:bodyPr>
          <a:lstStyle/>
          <a:p>
            <a:r>
              <a:rPr lang="en-US" sz="3200" dirty="0">
                <a:effectLst/>
                <a:latin typeface="Source Sans Pro" panose="020B0503030403020204" pitchFamily="34" charset="0"/>
                <a:ea typeface="Source Sans Pro" panose="020B0503030403020204" pitchFamily="34" charset="0"/>
              </a:rPr>
              <a:t>Certification Improvements</a:t>
            </a:r>
            <a:endParaRPr lang="en-US" sz="32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982832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descr="Icon: WOSB Ready">
            <a:extLst>
              <a:ext uri="{FF2B5EF4-FFF2-40B4-BE49-F238E27FC236}">
                <a16:creationId xmlns:a16="http://schemas.microsoft.com/office/drawing/2014/main" id="{E7DE69BE-775D-4876-955C-800566CBF171}"/>
              </a:ext>
            </a:extLst>
          </p:cNvPr>
          <p:cNvPicPr>
            <a:picLocks noChangeAspect="1"/>
          </p:cNvPicPr>
          <p:nvPr/>
        </p:nvPicPr>
        <p:blipFill>
          <a:blip r:embed="rId3"/>
          <a:stretch>
            <a:fillRect/>
          </a:stretch>
        </p:blipFill>
        <p:spPr>
          <a:xfrm>
            <a:off x="6716295" y="6192941"/>
            <a:ext cx="2057400" cy="340364"/>
          </a:xfrm>
          <a:prstGeom prst="rect">
            <a:avLst/>
          </a:prstGeom>
        </p:spPr>
      </p:pic>
      <p:sp>
        <p:nvSpPr>
          <p:cNvPr id="6" name="Content Placeholder 5">
            <a:extLst>
              <a:ext uri="{FF2B5EF4-FFF2-40B4-BE49-F238E27FC236}">
                <a16:creationId xmlns:a16="http://schemas.microsoft.com/office/drawing/2014/main" id="{47E5ADB0-8579-4F36-9111-5F414FBDAF2C}"/>
              </a:ext>
            </a:extLst>
          </p:cNvPr>
          <p:cNvSpPr>
            <a:spLocks noGrp="1"/>
          </p:cNvSpPr>
          <p:nvPr>
            <p:ph idx="1"/>
          </p:nvPr>
        </p:nvSpPr>
        <p:spPr>
          <a:xfrm>
            <a:off x="457200" y="1545265"/>
            <a:ext cx="8229600" cy="4268681"/>
          </a:xfrm>
        </p:spPr>
        <p:txBody>
          <a:bodyPr>
            <a:normAutofit/>
          </a:bodyPr>
          <a:lstStyle/>
          <a:p>
            <a:pPr marL="274320" indent="-274320" algn="l">
              <a:buClr>
                <a:srgbClr val="CC0000"/>
              </a:buClr>
              <a:buFont typeface="Arial" panose="020B0604020202020204" pitchFamily="34" charset="0"/>
              <a:buChar char="•"/>
            </a:pPr>
            <a:r>
              <a:rPr lang="en-US" sz="2400" b="0" i="0" dirty="0">
                <a:solidFill>
                  <a:srgbClr val="1B1E29"/>
                </a:solidFill>
                <a:effectLst/>
                <a:latin typeface="Source Sans Pro" panose="020B0503030403020204" pitchFamily="34" charset="0"/>
              </a:rPr>
              <a:t>SBA’s new, free online certification process for WOSBs and EDWOSBs is live on SBA’s new online portal: </a:t>
            </a:r>
            <a:r>
              <a:rPr lang="en-US" sz="2400" b="0" i="0" dirty="0">
                <a:solidFill>
                  <a:srgbClr val="007DBC"/>
                </a:solidFill>
                <a:effectLst/>
                <a:latin typeface="Source Sans Pro" panose="020B0503030403020204" pitchFamily="34" charset="0"/>
                <a:hlinkClick r:id="rId4"/>
              </a:rPr>
              <a:t>beta.certify.sba.gov</a:t>
            </a:r>
            <a:r>
              <a:rPr lang="en-US" sz="2400" b="0" i="0" dirty="0">
                <a:solidFill>
                  <a:srgbClr val="1B1E29"/>
                </a:solidFill>
                <a:effectLst/>
                <a:latin typeface="Source Sans Pro" panose="020B0503030403020204" pitchFamily="34" charset="0"/>
              </a:rPr>
              <a:t>.</a:t>
            </a:r>
          </a:p>
          <a:p>
            <a:pPr marL="274320" indent="-274320">
              <a:spcBef>
                <a:spcPts val="1200"/>
              </a:spcBef>
              <a:spcAft>
                <a:spcPts val="1200"/>
              </a:spcAft>
              <a:buClr>
                <a:srgbClr val="CC0000"/>
              </a:buClr>
              <a:buFont typeface="Arial" panose="020B0604020202020204" pitchFamily="34" charset="0"/>
              <a:buChar char="•"/>
            </a:pPr>
            <a:r>
              <a:rPr lang="en-US" sz="2400" b="1" i="0" u="sng" dirty="0">
                <a:solidFill>
                  <a:srgbClr val="1B1E29"/>
                </a:solidFill>
                <a:effectLst/>
                <a:latin typeface="Source Sans Pro" panose="020B0503030403020204" pitchFamily="34" charset="0"/>
              </a:rPr>
              <a:t>All</a:t>
            </a:r>
            <a:r>
              <a:rPr lang="en-US" sz="2400" b="1" i="0" dirty="0">
                <a:solidFill>
                  <a:srgbClr val="1B1E29"/>
                </a:solidFill>
                <a:effectLst/>
                <a:latin typeface="Source Sans Pro" panose="020B0503030403020204" pitchFamily="34" charset="0"/>
              </a:rPr>
              <a:t> WOSB firms need to take action </a:t>
            </a:r>
            <a:r>
              <a:rPr lang="en-US" sz="2400" b="0" i="0" dirty="0">
                <a:solidFill>
                  <a:srgbClr val="1B1E29"/>
                </a:solidFill>
                <a:effectLst/>
                <a:latin typeface="Source Sans Pro" panose="020B0503030403020204" pitchFamily="34" charset="0"/>
              </a:rPr>
              <a:t>in the new </a:t>
            </a:r>
            <a:r>
              <a:rPr lang="en-US" sz="2400" b="0" i="0" dirty="0">
                <a:solidFill>
                  <a:srgbClr val="007DBC"/>
                </a:solidFill>
                <a:effectLst/>
                <a:latin typeface="Source Sans Pro" panose="020B0503030403020204" pitchFamily="34" charset="0"/>
                <a:hlinkClick r:id="rId4"/>
              </a:rPr>
              <a:t>beta.certify.sba.gov</a:t>
            </a:r>
            <a:r>
              <a:rPr lang="en-US" sz="2400" b="0" i="0" dirty="0">
                <a:solidFill>
                  <a:srgbClr val="1B1E29"/>
                </a:solidFill>
                <a:effectLst/>
                <a:latin typeface="Source Sans Pro" panose="020B0503030403020204" pitchFamily="34" charset="0"/>
              </a:rPr>
              <a:t> in order to compete for WOSB Federal Contracting Program set-aside contracts.</a:t>
            </a:r>
          </a:p>
        </p:txBody>
      </p:sp>
      <p:sp>
        <p:nvSpPr>
          <p:cNvPr id="5" name="Title 4">
            <a:extLst>
              <a:ext uri="{FF2B5EF4-FFF2-40B4-BE49-F238E27FC236}">
                <a16:creationId xmlns:a16="http://schemas.microsoft.com/office/drawing/2014/main" id="{E4E66C20-45D1-4F0A-AC5B-AAD8B4A23F40}"/>
              </a:ext>
            </a:extLst>
          </p:cNvPr>
          <p:cNvSpPr>
            <a:spLocks noGrp="1"/>
          </p:cNvSpPr>
          <p:nvPr>
            <p:ph type="title"/>
          </p:nvPr>
        </p:nvSpPr>
        <p:spPr>
          <a:xfrm>
            <a:off x="765130" y="496185"/>
            <a:ext cx="7886700" cy="740413"/>
          </a:xfrm>
        </p:spPr>
        <p:txBody>
          <a:bodyPr>
            <a:noAutofit/>
          </a:bodyPr>
          <a:lstStyle/>
          <a:p>
            <a:r>
              <a:rPr lang="en-US" sz="3200" dirty="0">
                <a:effectLst/>
                <a:latin typeface="Source Sans Pro" panose="020B0503030403020204" pitchFamily="34" charset="0"/>
                <a:ea typeface="Source Sans Pro" panose="020B0503030403020204" pitchFamily="34" charset="0"/>
              </a:rPr>
              <a:t>Certification Improvements</a:t>
            </a:r>
            <a:r>
              <a:rPr lang="en-US" sz="3200" dirty="0">
                <a:solidFill>
                  <a:schemeClr val="bg1"/>
                </a:solidFill>
                <a:effectLst/>
                <a:latin typeface="Source Sans Pro" panose="020B0503030403020204" pitchFamily="34" charset="0"/>
                <a:ea typeface="Source Sans Pro" panose="020B0503030403020204" pitchFamily="34" charset="0"/>
              </a:rPr>
              <a:t>, 2</a:t>
            </a:r>
            <a:endParaRPr lang="en-US" sz="3200"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835238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descr="Icon: WOSB Ready">
            <a:extLst>
              <a:ext uri="{FF2B5EF4-FFF2-40B4-BE49-F238E27FC236}">
                <a16:creationId xmlns:a16="http://schemas.microsoft.com/office/drawing/2014/main" id="{ACECDAA2-1D89-4287-8E61-0717F47D42F3}"/>
              </a:ext>
            </a:extLst>
          </p:cNvPr>
          <p:cNvPicPr>
            <a:picLocks noChangeAspect="1"/>
          </p:cNvPicPr>
          <p:nvPr/>
        </p:nvPicPr>
        <p:blipFill>
          <a:blip r:embed="rId3"/>
          <a:stretch>
            <a:fillRect/>
          </a:stretch>
        </p:blipFill>
        <p:spPr>
          <a:xfrm>
            <a:off x="6716295" y="6192941"/>
            <a:ext cx="2057400" cy="340364"/>
          </a:xfrm>
          <a:prstGeom prst="rect">
            <a:avLst/>
          </a:prstGeom>
        </p:spPr>
      </p:pic>
      <p:sp>
        <p:nvSpPr>
          <p:cNvPr id="6" name="Content Placeholder 5">
            <a:extLst>
              <a:ext uri="{FF2B5EF4-FFF2-40B4-BE49-F238E27FC236}">
                <a16:creationId xmlns:a16="http://schemas.microsoft.com/office/drawing/2014/main" id="{47E5ADB0-8579-4F36-9111-5F414FBDAF2C}"/>
              </a:ext>
            </a:extLst>
          </p:cNvPr>
          <p:cNvSpPr>
            <a:spLocks noGrp="1"/>
          </p:cNvSpPr>
          <p:nvPr>
            <p:ph idx="1"/>
          </p:nvPr>
        </p:nvSpPr>
        <p:spPr>
          <a:xfrm>
            <a:off x="457200" y="1545265"/>
            <a:ext cx="8229600" cy="4377233"/>
          </a:xfrm>
        </p:spPr>
        <p:txBody>
          <a:bodyPr>
            <a:normAutofit/>
          </a:bodyPr>
          <a:lstStyle/>
          <a:p>
            <a:pPr marL="274320" indent="-274320" algn="l">
              <a:lnSpc>
                <a:spcPct val="100000"/>
              </a:lnSpc>
              <a:spcBef>
                <a:spcPts val="1200"/>
              </a:spcBef>
              <a:buClr>
                <a:srgbClr val="CC0000"/>
              </a:buClr>
              <a:buFont typeface="Arial" panose="020B0604020202020204" pitchFamily="34" charset="0"/>
              <a:buChar char="•"/>
            </a:pPr>
            <a:r>
              <a:rPr lang="en-US" sz="2000" b="0" i="0" dirty="0">
                <a:solidFill>
                  <a:srgbClr val="1B1E29"/>
                </a:solidFill>
                <a:effectLst/>
                <a:latin typeface="Source Sans Pro" panose="020B0503030403020204" pitchFamily="34" charset="0"/>
              </a:rPr>
              <a:t>As of October 15, 2020, the previous self-certification option on the old </a:t>
            </a:r>
            <a:r>
              <a:rPr lang="en-US" sz="2000" b="0" i="0" dirty="0">
                <a:solidFill>
                  <a:srgbClr val="007DBC"/>
                </a:solidFill>
                <a:effectLst/>
                <a:latin typeface="Source Sans Pro" panose="020B0503030403020204" pitchFamily="34" charset="0"/>
                <a:hlinkClick r:id="rId4"/>
              </a:rPr>
              <a:t>certify.sba.gov</a:t>
            </a:r>
            <a:r>
              <a:rPr lang="en-US" sz="2000" b="0" i="0" dirty="0">
                <a:solidFill>
                  <a:srgbClr val="1B1E29"/>
                </a:solidFill>
                <a:effectLst/>
                <a:latin typeface="Source Sans Pro" panose="020B0503030403020204" pitchFamily="34" charset="0"/>
              </a:rPr>
              <a:t> platform is no longer available. </a:t>
            </a:r>
          </a:p>
          <a:p>
            <a:pPr marL="274320" indent="-274320" algn="l">
              <a:lnSpc>
                <a:spcPct val="100000"/>
              </a:lnSpc>
              <a:spcBef>
                <a:spcPts val="1200"/>
              </a:spcBef>
              <a:buClr>
                <a:srgbClr val="CC0000"/>
              </a:buClr>
              <a:buFont typeface="Arial" panose="020B0604020202020204" pitchFamily="34" charset="0"/>
              <a:buChar char="•"/>
            </a:pPr>
            <a:r>
              <a:rPr lang="en-US" sz="2000" b="0" i="0" dirty="0">
                <a:solidFill>
                  <a:srgbClr val="1B1E29"/>
                </a:solidFill>
                <a:effectLst/>
                <a:latin typeface="Source Sans Pro" panose="020B0503030403020204" pitchFamily="34" charset="0"/>
              </a:rPr>
              <a:t>For previously self-certified WOSBs and EDWOSBs, all documents previously uploaded in </a:t>
            </a:r>
            <a:r>
              <a:rPr lang="en-US" sz="2000" b="0" i="0" dirty="0">
                <a:solidFill>
                  <a:srgbClr val="007DBC"/>
                </a:solidFill>
                <a:effectLst/>
                <a:latin typeface="Source Sans Pro" panose="020B0503030403020204" pitchFamily="34" charset="0"/>
                <a:hlinkClick r:id="rId4"/>
              </a:rPr>
              <a:t>certify.sba.gov</a:t>
            </a:r>
            <a:r>
              <a:rPr lang="en-US" sz="2000" b="0" i="0" dirty="0">
                <a:solidFill>
                  <a:srgbClr val="1B1E29"/>
                </a:solidFill>
                <a:effectLst/>
                <a:latin typeface="Source Sans Pro" panose="020B0503030403020204" pitchFamily="34" charset="0"/>
              </a:rPr>
              <a:t> will be available through March 31, 2021, for retrieval.</a:t>
            </a:r>
          </a:p>
          <a:p>
            <a:pPr marL="274320" indent="-274320">
              <a:spcBef>
                <a:spcPts val="1200"/>
              </a:spcBef>
              <a:buClr>
                <a:srgbClr val="CC0000"/>
              </a:buClr>
            </a:pPr>
            <a:r>
              <a:rPr lang="en-US" sz="2000" dirty="0">
                <a:effectLst/>
                <a:latin typeface="Source Sans Pro" panose="020B0503030403020204" pitchFamily="34" charset="0"/>
                <a:ea typeface="Source Sans Pro" panose="020B0503030403020204" pitchFamily="34" charset="0"/>
              </a:rPr>
              <a:t>For any currently active contracts through the WOSB Federal Contracting Program:</a:t>
            </a:r>
          </a:p>
          <a:p>
            <a:pPr marL="617193" lvl="2" indent="-274320">
              <a:spcBef>
                <a:spcPts val="1200"/>
              </a:spcBef>
              <a:buClr>
                <a:srgbClr val="002E6D"/>
              </a:buClr>
            </a:pPr>
            <a:r>
              <a:rPr lang="en-US" sz="1900" dirty="0">
                <a:latin typeface="Source Sans Pro" panose="020B0503030403020204" pitchFamily="34" charset="0"/>
                <a:ea typeface="Source Sans Pro" panose="020B0503030403020204" pitchFamily="34" charset="0"/>
              </a:rPr>
              <a:t>Y</a:t>
            </a:r>
            <a:r>
              <a:rPr lang="en-US" sz="1900" dirty="0">
                <a:effectLst/>
                <a:latin typeface="Source Sans Pro" panose="020B0503030403020204" pitchFamily="34" charset="0"/>
                <a:ea typeface="Source Sans Pro" panose="020B0503030403020204" pitchFamily="34" charset="0"/>
              </a:rPr>
              <a:t>ou will remain certified for the duration of existing contracts.</a:t>
            </a:r>
          </a:p>
          <a:p>
            <a:pPr marL="274320" indent="-274320">
              <a:spcBef>
                <a:spcPts val="1200"/>
              </a:spcBef>
              <a:buClr>
                <a:srgbClr val="CC0000"/>
              </a:buClr>
            </a:pPr>
            <a:r>
              <a:rPr lang="en-US" sz="2000" dirty="0">
                <a:effectLst/>
                <a:latin typeface="Source Sans Pro" panose="020B0503030403020204" pitchFamily="34" charset="0"/>
                <a:ea typeface="Source Sans Pro" panose="020B0503030403020204" pitchFamily="34" charset="0"/>
              </a:rPr>
              <a:t> To bid on any new contracts:</a:t>
            </a:r>
          </a:p>
          <a:p>
            <a:pPr marL="617193" lvl="2" indent="-274320">
              <a:spcBef>
                <a:spcPts val="1200"/>
              </a:spcBef>
              <a:buClr>
                <a:srgbClr val="002E6D"/>
              </a:buClr>
            </a:pPr>
            <a:r>
              <a:rPr lang="en-US" sz="1900" dirty="0">
                <a:latin typeface="Source Sans Pro" panose="020B0503030403020204" pitchFamily="34" charset="0"/>
                <a:ea typeface="Source Sans Pro" panose="020B0503030403020204" pitchFamily="34" charset="0"/>
              </a:rPr>
              <a:t>Yo</a:t>
            </a:r>
            <a:r>
              <a:rPr lang="en-US" sz="1900" dirty="0">
                <a:effectLst/>
                <a:latin typeface="Source Sans Pro" panose="020B0503030403020204" pitchFamily="34" charset="0"/>
                <a:ea typeface="Source Sans Pro" panose="020B0503030403020204" pitchFamily="34" charset="0"/>
              </a:rPr>
              <a:t>u need to submit documents to become certified through the new, free online process at </a:t>
            </a:r>
            <a:r>
              <a:rPr lang="en-US" sz="1900" u="sng" dirty="0">
                <a:solidFill>
                  <a:srgbClr val="0000FF"/>
                </a:solidFill>
                <a:effectLst/>
                <a:latin typeface="Source Sans Pro" panose="020B0503030403020204" pitchFamily="34" charset="0"/>
                <a:ea typeface="Source Sans Pro" panose="020B0503030403020204" pitchFamily="34" charset="0"/>
                <a:hlinkClick r:id="rId5"/>
              </a:rPr>
              <a:t>beta.certify.sba.gov</a:t>
            </a:r>
            <a:r>
              <a:rPr lang="en-US" sz="1900" dirty="0">
                <a:effectLst/>
                <a:latin typeface="Source Sans Pro" panose="020B0503030403020204" pitchFamily="34" charset="0"/>
                <a:ea typeface="Source Sans Pro" panose="020B0503030403020204" pitchFamily="34" charset="0"/>
              </a:rPr>
              <a:t>.</a:t>
            </a:r>
            <a:endParaRPr lang="en-US" sz="1900" dirty="0">
              <a:latin typeface="Source Sans Pro" panose="020B0503030403020204" pitchFamily="34" charset="0"/>
              <a:ea typeface="Source Sans Pro" panose="020B0503030403020204" pitchFamily="34" charset="0"/>
            </a:endParaRPr>
          </a:p>
        </p:txBody>
      </p:sp>
      <p:sp>
        <p:nvSpPr>
          <p:cNvPr id="5" name="Title 4">
            <a:extLst>
              <a:ext uri="{FF2B5EF4-FFF2-40B4-BE49-F238E27FC236}">
                <a16:creationId xmlns:a16="http://schemas.microsoft.com/office/drawing/2014/main" id="{E4E66C20-45D1-4F0A-AC5B-AAD8B4A23F40}"/>
              </a:ext>
            </a:extLst>
          </p:cNvPr>
          <p:cNvSpPr>
            <a:spLocks noGrp="1"/>
          </p:cNvSpPr>
          <p:nvPr>
            <p:ph type="title"/>
          </p:nvPr>
        </p:nvSpPr>
        <p:spPr>
          <a:xfrm>
            <a:off x="628650" y="496185"/>
            <a:ext cx="7886700" cy="740413"/>
          </a:xfrm>
        </p:spPr>
        <p:txBody>
          <a:bodyPr>
            <a:noAutofit/>
          </a:bodyPr>
          <a:lstStyle/>
          <a:p>
            <a:r>
              <a:rPr lang="en-US" sz="3200" dirty="0">
                <a:latin typeface="Source Sans Pro" panose="020B0503030403020204" pitchFamily="34" charset="0"/>
                <a:ea typeface="Source Sans Pro" panose="020B0503030403020204" pitchFamily="34" charset="0"/>
              </a:rPr>
              <a:t>Self-Certified Firms</a:t>
            </a:r>
          </a:p>
        </p:txBody>
      </p:sp>
    </p:spTree>
    <p:extLst>
      <p:ext uri="{BB962C8B-B14F-4D97-AF65-F5344CB8AC3E}">
        <p14:creationId xmlns:p14="http://schemas.microsoft.com/office/powerpoint/2010/main" val="39308328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Certification Deep Dive_SRCA Draft_Edits 70318"/>
  <p:tag name="ISPRING_FIRST_PUBLISH" val="1"/>
  <p:tag name="ISPRING_UUID" val="{FD4B615E-6274-4ABF-86BA-57A0F81284BC}"/>
  <p:tag name="ISPRING_RESOURCE_FOLDER" val="C:\Users\Chasity\Box Sync\Small Business Administration (SBA)\BOS Federal Contracting Educational Series\Certification Deep Dive\Draft 3\Certification Deep Dive_SRCA_V3_updated [Autosaved]\"/>
  <p:tag name="ISPRING_PRESENTATION_PATH" val="C:\Users\Chasity\Box Sync\Small Business Administration (SBA)\BOS Federal Contracting Educational Series\Certification Deep Dive\Draft 3\Certification Deep Dive_SRCA_V3_updated [Autosaved].pptx"/>
  <p:tag name="ISPRING_PROJECT_VERSION" val="9"/>
  <p:tag name="ISPRING_PROJECT_FOLDER_UPDATED" val="1"/>
  <p:tag name="ISPRING_SCREEN_RECS_UPDATED" val="C:\Users\Chasity\Box Sync\Small Business Administration (SBA)\BOS Federal Contracting Educational Series\Certification Deep Dive\Draft 3\Certification Deep Dive_SRCA_V3_updated [Autosaved]\"/>
</p:tagLst>
</file>

<file path=ppt/theme/theme1.xml><?xml version="1.0" encoding="utf-8"?>
<a:theme xmlns:a="http://schemas.openxmlformats.org/drawingml/2006/main" name="Office Theme">
  <a:themeElements>
    <a:clrScheme name="Custom 4">
      <a:dk1>
        <a:srgbClr val="1B1E29"/>
      </a:dk1>
      <a:lt1>
        <a:srgbClr val="FFFFFF"/>
      </a:lt1>
      <a:dk2>
        <a:srgbClr val="002E6D"/>
      </a:dk2>
      <a:lt2>
        <a:srgbClr val="007DBC"/>
      </a:lt2>
      <a:accent1>
        <a:srgbClr val="969696"/>
      </a:accent1>
      <a:accent2>
        <a:srgbClr val="197E4E"/>
      </a:accent2>
      <a:accent3>
        <a:srgbClr val="F1C400"/>
      </a:accent3>
      <a:accent4>
        <a:srgbClr val="7AC5EB"/>
      </a:accent4>
      <a:accent5>
        <a:srgbClr val="CC0000"/>
      </a:accent5>
      <a:accent6>
        <a:srgbClr val="FFFFFF"/>
      </a:accent6>
      <a:hlink>
        <a:srgbClr val="007DBC"/>
      </a:hlink>
      <a:folHlink>
        <a:srgbClr val="007DBC"/>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a:defPPr>
      </a:lstStyle>
    </a:txDef>
  </a:objectDefaults>
  <a:extraClrSchemeLst/>
  <a:extLst>
    <a:ext uri="{05A4C25C-085E-4340-85A3-A5531E510DB2}">
      <thm15:themeFamily xmlns:thm15="http://schemas.microsoft.com/office/thememl/2012/main" name="SBA-Template-4x3" id="{10B8EB85-0603-6C4A-B199-97FFBF5C934D}" vid="{C65D1D54-2505-3642-821A-0245DDC064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21E0E208E9DD4BAF6F96A9F638CB45" ma:contentTypeVersion="8" ma:contentTypeDescription="Create a new document." ma:contentTypeScope="" ma:versionID="53c0e9745de10082dbcfe24f8915e13f">
  <xsd:schema xmlns:xsd="http://www.w3.org/2001/XMLSchema" xmlns:xs="http://www.w3.org/2001/XMLSchema" xmlns:p="http://schemas.microsoft.com/office/2006/metadata/properties" xmlns:ns3="f0103301-330a-44eb-9392-e3f41e6c444b" xmlns:ns4="2f65161e-69ae-4f6e-85e0-b96f33323b2c" targetNamespace="http://schemas.microsoft.com/office/2006/metadata/properties" ma:root="true" ma:fieldsID="47fcef5ecfb244f20bbc10650e444f47" ns3:_="" ns4:_="">
    <xsd:import namespace="f0103301-330a-44eb-9392-e3f41e6c444b"/>
    <xsd:import namespace="2f65161e-69ae-4f6e-85e0-b96f33323b2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103301-330a-44eb-9392-e3f41e6c444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65161e-69ae-4f6e-85e0-b96f33323b2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254B98-C044-4A4D-9C30-936D7F5C9B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103301-330a-44eb-9392-e3f41e6c444b"/>
    <ds:schemaRef ds:uri="2f65161e-69ae-4f6e-85e0-b96f33323b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303AAF-3103-419B-B3F0-FD5A706E582B}">
  <ds:schemaRefs>
    <ds:schemaRef ds:uri="2f65161e-69ae-4f6e-85e0-b96f33323b2c"/>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schemas.microsoft.com/office/2006/documentManagement/types"/>
    <ds:schemaRef ds:uri="f0103301-330a-44eb-9392-e3f41e6c444b"/>
    <ds:schemaRef ds:uri="http://www.w3.org/XML/1998/namespace"/>
    <ds:schemaRef ds:uri="http://purl.org/dc/terms/"/>
  </ds:schemaRefs>
</ds:datastoreItem>
</file>

<file path=customXml/itemProps3.xml><?xml version="1.0" encoding="utf-8"?>
<ds:datastoreItem xmlns:ds="http://schemas.openxmlformats.org/officeDocument/2006/customXml" ds:itemID="{85DB3626-63E2-462F-9586-1AF8B3BAA9D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4630</TotalTime>
  <Words>3548</Words>
  <Application>Microsoft Office PowerPoint</Application>
  <PresentationFormat>On-screen Show (4:3)</PresentationFormat>
  <Paragraphs>289</Paragraphs>
  <Slides>36</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Courier New</vt:lpstr>
      <vt:lpstr>Open Sans</vt:lpstr>
      <vt:lpstr>Source Sans Pro</vt:lpstr>
      <vt:lpstr>Source Sans Pro Light</vt:lpstr>
      <vt:lpstr>Source Sans Pro Semibold</vt:lpstr>
      <vt:lpstr>Wingdings</vt:lpstr>
      <vt:lpstr>Office Theme</vt:lpstr>
      <vt:lpstr>Women-Owned Small Business Federal Contracting Program  (WOSB Federal Contracting Program)</vt:lpstr>
      <vt:lpstr> Women-Owned Small Business (WOSB) Certification</vt:lpstr>
      <vt:lpstr>Set-Asides for Certification Programs  and Socioeconomic Categories</vt:lpstr>
      <vt:lpstr>WOSB Prime Contracting–FY19</vt:lpstr>
      <vt:lpstr>WOSB Federal Contracting Program</vt:lpstr>
      <vt:lpstr>WOSB and EDWOSB</vt:lpstr>
      <vt:lpstr>Certification Improvements</vt:lpstr>
      <vt:lpstr>Certification Improvements, 2</vt:lpstr>
      <vt:lpstr>Self-Certified Firms</vt:lpstr>
      <vt:lpstr>Third-Party Certification</vt:lpstr>
      <vt:lpstr>Other Certifications</vt:lpstr>
      <vt:lpstr>Certification Changes Resources</vt:lpstr>
      <vt:lpstr>What is WOSB Ready ?</vt:lpstr>
      <vt:lpstr> Women-Owned Small Business (WOSB) Certification, 2</vt:lpstr>
      <vt:lpstr>Is the WOSB Certification  Appropriate for You?</vt:lpstr>
      <vt:lpstr>Economically Disadvantaged Requirements  to Qualify</vt:lpstr>
      <vt:lpstr> Women-Owned Small Business (WOSB) Certification </vt:lpstr>
      <vt:lpstr>WOSB Eligibility Process</vt:lpstr>
      <vt:lpstr>beta.certify.SBA.gov</vt:lpstr>
      <vt:lpstr>beta.certify.SBA.gov, 2</vt:lpstr>
      <vt:lpstr>beta.certify.SBA.gov, 3</vt:lpstr>
      <vt:lpstr>beta.certify.SBA.gov, 4</vt:lpstr>
      <vt:lpstr>Issuing Decisions on Certification </vt:lpstr>
      <vt:lpstr>Tips to Complete a Successful Application</vt:lpstr>
      <vt:lpstr>Tips to Complete a Successful Application, 2</vt:lpstr>
      <vt:lpstr>Tips to Complete a Successful Application, 3</vt:lpstr>
      <vt:lpstr> Women-Owned Small Business (WOSB) Certification, 3 </vt:lpstr>
      <vt:lpstr>WOSB and EDWOSB Set-Aside Contracts</vt:lpstr>
      <vt:lpstr>WOSB and EDWOSB Sole-Source Contracts</vt:lpstr>
      <vt:lpstr>Proactive Self-Marketing</vt:lpstr>
      <vt:lpstr>Getting the Most Out of the  WOSB Federal Contracting Program</vt:lpstr>
      <vt:lpstr> Women-Owned Small Business (WOSB) Certification, 4 </vt:lpstr>
      <vt:lpstr>beta.certify.sba.gov Resources</vt:lpstr>
      <vt:lpstr>Resources</vt:lpstr>
      <vt:lpstr>Contact Us</vt:lpstr>
      <vt:lpstr>Questions and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WOSB Program Overview</dc:title>
  <dc:creator>U.S. Small Business Administration</dc:creator>
  <cp:keywords>U.S. Small Business Administration, Woman-Owned Small Business (WOSB), Economically Disadvantaged Women-Owned Small Business (EDWOSB), sba.gov/wosbready, System for Award Management (SAM) , www.sam.gov, certify.sba.gov</cp:keywords>
  <cp:lastModifiedBy>Rhea Jones</cp:lastModifiedBy>
  <cp:revision>81</cp:revision>
  <cp:lastPrinted>2019-07-24T15:24:19Z</cp:lastPrinted>
  <dcterms:created xsi:type="dcterms:W3CDTF">2018-03-01T14:28:41Z</dcterms:created>
  <dcterms:modified xsi:type="dcterms:W3CDTF">2020-11-23T13:19:33Z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0x010100D221E0E208E9DD4BAF6F96A9F638CB45</vt:lpwstr>
  </property>
</Properties>
</file>