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8"/>
  </p:notesMasterIdLst>
  <p:sldIdLst>
    <p:sldId id="374" r:id="rId5"/>
    <p:sldId id="375" r:id="rId6"/>
    <p:sldId id="266" r:id="rId7"/>
    <p:sldId id="310" r:id="rId8"/>
    <p:sldId id="411" r:id="rId9"/>
    <p:sldId id="385" r:id="rId10"/>
    <p:sldId id="303" r:id="rId11"/>
    <p:sldId id="321" r:id="rId12"/>
    <p:sldId id="405" r:id="rId13"/>
    <p:sldId id="329" r:id="rId14"/>
    <p:sldId id="330" r:id="rId15"/>
    <p:sldId id="410" r:id="rId16"/>
    <p:sldId id="326" r:id="rId17"/>
    <p:sldId id="407" r:id="rId18"/>
    <p:sldId id="408" r:id="rId19"/>
    <p:sldId id="409" r:id="rId20"/>
    <p:sldId id="320" r:id="rId21"/>
    <p:sldId id="331" r:id="rId22"/>
    <p:sldId id="334" r:id="rId23"/>
    <p:sldId id="268" r:id="rId24"/>
    <p:sldId id="372" r:id="rId25"/>
    <p:sldId id="380" r:id="rId26"/>
    <p:sldId id="393" r:id="rId27"/>
    <p:sldId id="394" r:id="rId28"/>
    <p:sldId id="395" r:id="rId29"/>
    <p:sldId id="396" r:id="rId30"/>
    <p:sldId id="397" r:id="rId31"/>
    <p:sldId id="398" r:id="rId32"/>
    <p:sldId id="400" r:id="rId33"/>
    <p:sldId id="401" r:id="rId34"/>
    <p:sldId id="387" r:id="rId35"/>
    <p:sldId id="399" r:id="rId36"/>
    <p:sldId id="379" r:id="rId37"/>
    <p:sldId id="403" r:id="rId38"/>
    <p:sldId id="381" r:id="rId39"/>
    <p:sldId id="382" r:id="rId40"/>
    <p:sldId id="384" r:id="rId41"/>
    <p:sldId id="376" r:id="rId42"/>
    <p:sldId id="341" r:id="rId43"/>
    <p:sldId id="301" r:id="rId44"/>
    <p:sldId id="294" r:id="rId45"/>
    <p:sldId id="357" r:id="rId46"/>
    <p:sldId id="308" r:id="rId47"/>
    <p:sldId id="307" r:id="rId48"/>
    <p:sldId id="358" r:id="rId49"/>
    <p:sldId id="311" r:id="rId50"/>
    <p:sldId id="313" r:id="rId51"/>
    <p:sldId id="314" r:id="rId52"/>
    <p:sldId id="315" r:id="rId53"/>
    <p:sldId id="317" r:id="rId54"/>
    <p:sldId id="318" r:id="rId55"/>
    <p:sldId id="295" r:id="rId56"/>
    <p:sldId id="349" r:id="rId57"/>
    <p:sldId id="296" r:id="rId58"/>
    <p:sldId id="359" r:id="rId59"/>
    <p:sldId id="360" r:id="rId60"/>
    <p:sldId id="322" r:id="rId61"/>
    <p:sldId id="297" r:id="rId62"/>
    <p:sldId id="298" r:id="rId63"/>
    <p:sldId id="300" r:id="rId64"/>
    <p:sldId id="302" r:id="rId65"/>
    <p:sldId id="355" r:id="rId66"/>
    <p:sldId id="37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6D"/>
    <a:srgbClr val="003F80"/>
    <a:srgbClr val="CC0000"/>
    <a:srgbClr val="007DBC"/>
    <a:srgbClr val="F2F2F2"/>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6A9BE-6F60-442B-85C1-4C4337B92581}" v="330" dt="2020-05-05T19:59:5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0" autoAdjust="0"/>
    <p:restoredTop sz="86465" autoAdjust="0"/>
  </p:normalViewPr>
  <p:slideViewPr>
    <p:cSldViewPr snapToGrid="0">
      <p:cViewPr varScale="1">
        <p:scale>
          <a:sx n="77" d="100"/>
          <a:sy n="77" d="100"/>
        </p:scale>
        <p:origin x="-84" y="-228"/>
      </p:cViewPr>
      <p:guideLst>
        <p:guide orient="horz" pos="2160"/>
        <p:guide pos="3840"/>
      </p:guideLst>
    </p:cSldViewPr>
  </p:slideViewPr>
  <p:outlineViewPr>
    <p:cViewPr>
      <p:scale>
        <a:sx n="33" d="100"/>
        <a:sy n="33" d="100"/>
      </p:scale>
      <p:origin x="0" y="42798"/>
    </p:cViewPr>
  </p:outlineViewPr>
  <p:notesTextViewPr>
    <p:cViewPr>
      <p:scale>
        <a:sx n="3" d="2"/>
        <a:sy n="3" d="2"/>
      </p:scale>
      <p:origin x="0" y="0"/>
    </p:cViewPr>
  </p:notesTextViewPr>
  <p:notesViewPr>
    <p:cSldViewPr snapToGrid="0">
      <p:cViewPr varScale="1">
        <p:scale>
          <a:sx n="50" d="100"/>
          <a:sy n="50" d="100"/>
        </p:scale>
        <p:origin x="270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19CF-D862-4BA1-AE9F-CBC69E8AABA6}"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E7DC8-2203-470B-94CF-731471D44871}" type="slidenum">
              <a:rPr lang="en-US" smtClean="0"/>
              <a:t>‹#›</a:t>
            </a:fld>
            <a:endParaRPr lang="en-US"/>
          </a:p>
        </p:txBody>
      </p:sp>
    </p:spTree>
    <p:extLst>
      <p:ext uri="{BB962C8B-B14F-4D97-AF65-F5344CB8AC3E}">
        <p14:creationId xmlns:p14="http://schemas.microsoft.com/office/powerpoint/2010/main" val="301086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intended to be used in presentations to your local HUBZone businesses, business leaders, Procurement Technical Assistance Centers, and other stakeholders. The slides are divided into sections to make it easier to decide which information would be most relevant to your audience. There is not an expectation that you would deliver this entire slide deck, but that you would choose the most pertinent information for your presentation. We have included bulleted notes to guide your delivery of each slide. </a:t>
            </a:r>
          </a:p>
          <a:p>
            <a:endParaRPr lang="en-US" dirty="0"/>
          </a:p>
          <a:p>
            <a:r>
              <a:rPr lang="en-US" dirty="0"/>
              <a:t>For this opening slide, start out by explaining to participants what the webinar will cover, e.g.:</a:t>
            </a:r>
          </a:p>
          <a:p>
            <a:endParaRPr lang="en-US" dirty="0"/>
          </a:p>
          <a:p>
            <a:pPr marL="171450" indent="-171450">
              <a:buFont typeface="Arial" panose="020B0604020202020204" pitchFamily="34" charset="0"/>
              <a:buChar char="•"/>
            </a:pPr>
            <a:r>
              <a:rPr lang="en-US" dirty="0"/>
              <a:t>Changes to the HUBZone program related to recent rule change that was effective December 26, 2019</a:t>
            </a:r>
          </a:p>
          <a:p>
            <a:pPr marL="171450" indent="-171450">
              <a:buFont typeface="Arial" panose="020B0604020202020204" pitchFamily="34" charset="0"/>
              <a:buChar char="•"/>
            </a:pPr>
            <a:r>
              <a:rPr lang="en-US" dirty="0"/>
              <a:t>Flexibility that SBA is extending to small businesses related to COVID-19 pandemic]</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1</a:t>
            </a:fld>
            <a:endParaRPr lang="en-US"/>
          </a:p>
        </p:txBody>
      </p:sp>
    </p:spTree>
    <p:extLst>
      <p:ext uri="{BB962C8B-B14F-4D97-AF65-F5344CB8AC3E}">
        <p14:creationId xmlns:p14="http://schemas.microsoft.com/office/powerpoint/2010/main" val="261201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more to the HUBZone Program than certification.</a:t>
            </a:r>
          </a:p>
          <a:p>
            <a:endParaRPr lang="en-US" dirty="0"/>
          </a:p>
          <a:p>
            <a:pPr marL="171450" indent="-171450">
              <a:buFont typeface="Arial" panose="020B0604020202020204" pitchFamily="34" charset="0"/>
              <a:buChar char="•"/>
            </a:pPr>
            <a:r>
              <a:rPr lang="en-US" dirty="0"/>
              <a:t>To be effective in bidding on and winning contracts, you need to be ready to do business with the federal government.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are some tips for maximizing your participation.</a:t>
            </a:r>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t>10</a:t>
            </a:fld>
            <a:endParaRPr lang="en-US" dirty="0"/>
          </a:p>
        </p:txBody>
      </p:sp>
    </p:spTree>
    <p:extLst>
      <p:ext uri="{BB962C8B-B14F-4D97-AF65-F5344CB8AC3E}">
        <p14:creationId xmlns:p14="http://schemas.microsoft.com/office/powerpoint/2010/main" val="354593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SBA resources available to HUBZone businesses looking to apply for certification and grow in government contracting..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28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impact the HUBZone Program has had on small businesses and disadvantaged communities.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855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facts about the program to understand its scale and context: </a:t>
            </a:r>
          </a:p>
          <a:p>
            <a:endParaRPr lang="en-US" dirty="0"/>
          </a:p>
          <a:p>
            <a:pPr marL="171450" indent="-171450">
              <a:buFont typeface="Arial" panose="020B0604020202020204" pitchFamily="34" charset="0"/>
              <a:buChar char="•"/>
            </a:pPr>
            <a:r>
              <a:rPr lang="en-US" dirty="0"/>
              <a:t>There are 6,000 certified HUBZone enterprises.</a:t>
            </a:r>
          </a:p>
          <a:p>
            <a:pPr marL="171450" indent="-171450">
              <a:buFont typeface="Arial" panose="020B0604020202020204" pitchFamily="34" charset="0"/>
              <a:buChar char="•"/>
            </a:pPr>
            <a:r>
              <a:rPr lang="en-US" dirty="0"/>
              <a:t>Every day,  some are added and some are decertified.</a:t>
            </a:r>
          </a:p>
          <a:p>
            <a:pPr marL="171450" indent="-171450">
              <a:buFont typeface="Arial" panose="020B0604020202020204" pitchFamily="34" charset="0"/>
              <a:buChar char="•"/>
            </a:pPr>
            <a:r>
              <a:rPr lang="en-US" dirty="0"/>
              <a:t>About 1/3 of certified HUBZone enterprises have government contracts or have had a government contract within the last several years.</a:t>
            </a:r>
          </a:p>
          <a:p>
            <a:pPr marL="171450" indent="-171450">
              <a:buFont typeface="Arial" panose="020B0604020202020204" pitchFamily="34" charset="0"/>
              <a:buChar char="•"/>
            </a:pPr>
            <a:r>
              <a:rPr lang="en-US" dirty="0" err="1"/>
              <a:t>HUBZones</a:t>
            </a:r>
            <a:r>
              <a:rPr lang="en-US" dirty="0"/>
              <a:t> represent a wide range of NAICS codes — the most active are construction and manufacturing.</a:t>
            </a:r>
          </a:p>
          <a:p>
            <a:pPr marL="171450" indent="-171450">
              <a:buFont typeface="Arial" panose="020B0604020202020204" pitchFamily="34" charset="0"/>
              <a:buChar char="•"/>
            </a:pPr>
            <a:r>
              <a:rPr lang="en-US" dirty="0"/>
              <a:t>Mentor Protégé Agreements, via the All Small Mentor-Protégé Program (ASMPP), represent an opportunity for HUBZone firms to grow; a recent report revealed that HUBZone Joint Ventures formed under the All Small Mentor Protégé Agreement have received nearly $20 million in contracts since 2016..</a:t>
            </a:r>
          </a:p>
          <a:p>
            <a:pPr marL="171450" indent="-171450">
              <a:buFont typeface="Arial" panose="020B0604020202020204" pitchFamily="34" charset="0"/>
              <a:buChar char="•"/>
            </a:pPr>
            <a:r>
              <a:rPr lang="en-US" dirty="0"/>
              <a:t>How are Opportunity Zones related to </a:t>
            </a:r>
            <a:r>
              <a:rPr lang="en-US" dirty="0" err="1"/>
              <a:t>HUBZones</a:t>
            </a:r>
            <a:r>
              <a:rPr lang="en-US" dirty="0"/>
              <a:t>? The Opportunity Zone program is run out of U.S. Department of the Treasury, in collaboration with the U.S. Department of Housing and Urban Development (HUD) and provides tax incentive for investments in select disadvantaged communities.  Not all </a:t>
            </a:r>
            <a:r>
              <a:rPr lang="en-US" dirty="0" err="1"/>
              <a:t>HUBZones</a:t>
            </a:r>
            <a:r>
              <a:rPr lang="en-US" dirty="0"/>
              <a:t> are in Opportunity Zones but more than 70% of Opportunity Zones are located in </a:t>
            </a:r>
            <a:r>
              <a:rPr lang="en-US" dirty="0" err="1"/>
              <a:t>HUBZones</a:t>
            </a:r>
            <a:r>
              <a:rPr lang="en-US" dirty="0"/>
              <a:t>.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13</a:t>
            </a:fld>
            <a:endParaRPr lang="en-US"/>
          </a:p>
        </p:txBody>
      </p:sp>
    </p:spTree>
    <p:extLst>
      <p:ext uri="{BB962C8B-B14F-4D97-AF65-F5344CB8AC3E}">
        <p14:creationId xmlns:p14="http://schemas.microsoft.com/office/powerpoint/2010/main" val="385544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t>Here are just some of the success stories from HUBZone-certified businesses.</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As you can see, the program helps businesses expand, growing revenue and employees.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71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t>Here are just some of the success stories from HUBZone-certified businesses.</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As you can see, the program helps businesses expand, growing revenue and employees.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390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t>Here are just some of the success stories from HUBZone-certified businesses.</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As you can see, the program helps businesses expand, growing revenue and employees.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71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In fiscal year 2018, 2.05% of federal dollars were dedicated to HUBZone-certified enterprises.</a:t>
            </a:r>
          </a:p>
          <a:p>
            <a:pPr marL="174708" indent="-174708">
              <a:buFont typeface="Arial" panose="020B0604020202020204" pitchFamily="34" charset="0"/>
              <a:buChar char="•"/>
            </a:pPr>
            <a:r>
              <a:rPr lang="en-US" dirty="0"/>
              <a:t>While this comes short of the 3% goal, we should receive 2019 numbers soon, which we hope will show continuation of the upward trajectory.</a:t>
            </a:r>
          </a:p>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759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SBA has implemented comprehensive changes to the HUBZone program, effective December 26, 2019.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043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recent changes was to address longstanding challenges facing entrepreneurs, government contractors and communities….as described here.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71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points of contact (POCs) who are giving the webinar, and/or who are available for further information. For each POC, include name, title, email, and phone number. A sample POC slide is provided above.]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a:t>
            </a:fld>
            <a:endParaRPr lang="en-US"/>
          </a:p>
        </p:txBody>
      </p:sp>
    </p:spTree>
    <p:extLst>
      <p:ext uri="{BB962C8B-B14F-4D97-AF65-F5344CB8AC3E}">
        <p14:creationId xmlns:p14="http://schemas.microsoft.com/office/powerpoint/2010/main" val="3320855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are the 3 main changes that offer solutions to those challenges….organized around three important areas designed to improve customer service, stabilize the maps and footprint, and expand utilization by small businesses.</a:t>
            </a:r>
          </a:p>
        </p:txBody>
      </p:sp>
      <p:sp>
        <p:nvSpPr>
          <p:cNvPr id="4" name="Slide Number Placeholder 3"/>
          <p:cNvSpPr>
            <a:spLocks noGrp="1"/>
          </p:cNvSpPr>
          <p:nvPr>
            <p:ph type="sldNum" sz="quarter" idx="5"/>
          </p:nvPr>
        </p:nvSpPr>
        <p:spPr/>
        <p:txBody>
          <a:bodyPr/>
          <a:lstStyle/>
          <a:p>
            <a:fld id="{452140A9-11FD-AB46-B99D-C1331D8D84D1}" type="slidenum">
              <a:rPr lang="en-US" smtClean="0"/>
              <a:t>20</a:t>
            </a:fld>
            <a:endParaRPr lang="en-US" dirty="0"/>
          </a:p>
        </p:txBody>
      </p:sp>
    </p:spTree>
    <p:extLst>
      <p:ext uri="{BB962C8B-B14F-4D97-AF65-F5344CB8AC3E}">
        <p14:creationId xmlns:p14="http://schemas.microsoft.com/office/powerpoint/2010/main" val="226894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set of changes are designed to make the program easier to use.</a:t>
            </a:r>
          </a:p>
          <a:p>
            <a:endParaRPr lang="en-US" dirty="0"/>
          </a:p>
          <a:p>
            <a:endParaRPr lang="en-US" dirty="0"/>
          </a:p>
          <a:p>
            <a:pPr marL="171450" indent="-171450">
              <a:buFont typeface="Arial" panose="020B0604020202020204" pitchFamily="34" charset="0"/>
              <a:buChar char="•"/>
            </a:pPr>
            <a:r>
              <a:rPr lang="en-US" dirty="0"/>
              <a:t>SBA now is processing applications within 60 days. (This was the result of  a statutory change implemented by SBA from the 2018 National Defense Authorization Act (NDAA) from Congress beginning January 1, 2020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current and very outdated HUBZone Certification Tracking System (HCTS) will be retired later in 2020 and the program will transition to a new platform. </a:t>
            </a:r>
          </a:p>
          <a:p>
            <a:endParaRPr lang="en-US" dirty="0"/>
          </a:p>
          <a:p>
            <a:pPr marL="171450" indent="-171450">
              <a:buFont typeface="Arial" panose="020B0604020202020204" pitchFamily="34" charset="0"/>
              <a:buChar char="•"/>
            </a:pPr>
            <a:r>
              <a:rPr lang="en-US" dirty="0"/>
              <a:t>The program will expand its Early Engagement Initiative so that more procurement ready firms can work with the staff in District Offices and resource partners such as Procurement Technical Assistance Centers (PTACs) to expedite their certification and maximize their success in the program.</a:t>
            </a:r>
          </a:p>
        </p:txBody>
      </p:sp>
      <p:sp>
        <p:nvSpPr>
          <p:cNvPr id="4" name="Slide Number Placeholder 3"/>
          <p:cNvSpPr>
            <a:spLocks noGrp="1"/>
          </p:cNvSpPr>
          <p:nvPr>
            <p:ph type="sldNum" sz="quarter" idx="5"/>
          </p:nvPr>
        </p:nvSpPr>
        <p:spPr/>
        <p:txBody>
          <a:bodyPr/>
          <a:lstStyle/>
          <a:p>
            <a:fld id="{003E7DC8-2203-470B-94CF-731471D44871}" type="slidenum">
              <a:rPr lang="en-US" smtClean="0"/>
              <a:t>21</a:t>
            </a:fld>
            <a:endParaRPr lang="en-US"/>
          </a:p>
        </p:txBody>
      </p:sp>
    </p:spTree>
    <p:extLst>
      <p:ext uri="{BB962C8B-B14F-4D97-AF65-F5344CB8AC3E}">
        <p14:creationId xmlns:p14="http://schemas.microsoft.com/office/powerpoint/2010/main" val="2532475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second category of changes is related to our maps and the communities that are designated as </a:t>
            </a:r>
            <a:r>
              <a:rPr lang="en-US" dirty="0" err="1"/>
              <a:t>HUBZones</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put changes in place to expand and stabilize the HUBZone footprint…so that businesses were not worried that their HUBZone might lose its designation, and we are now able to reward firms for making long-term investments in HUBZone areas.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22</a:t>
            </a:fld>
            <a:endParaRPr lang="en-US"/>
          </a:p>
        </p:txBody>
      </p:sp>
    </p:spTree>
    <p:extLst>
      <p:ext uri="{BB962C8B-B14F-4D97-AF65-F5344CB8AC3E}">
        <p14:creationId xmlns:p14="http://schemas.microsoft.com/office/powerpoint/2010/main" val="2675369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2017, the program froze the HUBZone from December 2017 to the end of 2021. </a:t>
            </a:r>
          </a:p>
          <a:p>
            <a:endParaRPr lang="en-US" dirty="0"/>
          </a:p>
          <a:p>
            <a:pPr marL="171450" indent="-171450">
              <a:buFont typeface="Arial" panose="020B0604020202020204" pitchFamily="34" charset="0"/>
              <a:buChar char="•"/>
            </a:pPr>
            <a:r>
              <a:rPr lang="en-US" dirty="0"/>
              <a:t>Specifically, qualified census tracks, qualified non-metropolitan counties, and re-designated areas are frozen to provide more stability. </a:t>
            </a:r>
          </a:p>
          <a:p>
            <a:endParaRPr lang="en-US" dirty="0"/>
          </a:p>
          <a:p>
            <a:pPr marL="171450" indent="-171450">
              <a:buFont typeface="Arial" panose="020B0604020202020204" pitchFamily="34" charset="0"/>
              <a:buChar char="•"/>
            </a:pPr>
            <a:r>
              <a:rPr lang="en-US" dirty="0"/>
              <a:t>Indian lands are unaffected. They will be added as new Indian lands are designated by the Bureau of Indian Affairs.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Qualified disaster areas will be added as appropriate.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Moving forward, the maps will be updated every 5 years instead of annually, starting early 2022, after the 2020 census. </a:t>
            </a:r>
          </a:p>
          <a:p>
            <a:endParaRPr lang="en-US" dirty="0"/>
          </a:p>
          <a:p>
            <a:pPr marL="171450" indent="-171450">
              <a:buFont typeface="Arial" panose="020B0604020202020204" pitchFamily="34" charset="0"/>
              <a:buChar char="•"/>
            </a:pPr>
            <a:r>
              <a:rPr lang="en-US" dirty="0"/>
              <a:t>Areas used to have a lot of fluctuation in HUBZone designation. </a:t>
            </a:r>
          </a:p>
          <a:p>
            <a:endParaRPr lang="en-US" dirty="0"/>
          </a:p>
          <a:p>
            <a:pPr marL="171450" indent="-171450">
              <a:buFont typeface="Arial" panose="020B0604020202020204" pitchFamily="34" charset="0"/>
              <a:buChar char="•"/>
            </a:pPr>
            <a:r>
              <a:rPr lang="en-US" dirty="0"/>
              <a:t>Now, they’ll have at least 8 years once designated which will  provide stability and help a lot of businesses get into the program and stay in the program.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23</a:t>
            </a:fld>
            <a:endParaRPr lang="en-US"/>
          </a:p>
        </p:txBody>
      </p:sp>
    </p:spTree>
    <p:extLst>
      <p:ext uri="{BB962C8B-B14F-4D97-AF65-F5344CB8AC3E}">
        <p14:creationId xmlns:p14="http://schemas.microsoft.com/office/powerpoint/2010/main" val="2766337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have been six different categories of HUBZone—and in 2020 one more category was added—Governor’s Designated Areas.</a:t>
            </a:r>
          </a:p>
          <a:p>
            <a:endParaRPr lang="en-US" dirty="0"/>
          </a:p>
          <a:p>
            <a:pPr marL="171450" indent="-171450">
              <a:buFont typeface="Arial" panose="020B0604020202020204" pitchFamily="34" charset="0"/>
              <a:buChar char="•"/>
            </a:pPr>
            <a:r>
              <a:rPr lang="en-US" dirty="0"/>
              <a:t>It’s the result of  a statutory provision from the 2018 National Defense Authorization Act that went into effect January 1, 2020</a:t>
            </a:r>
            <a:r>
              <a:rPr lang="en-US" baseline="0" dirty="0"/>
              <a:t> and we published a rule outlining the process.</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With this new provision, governors can send a petition to SBA asking that certain areas be added to HUBZone maps.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Governor-Designated Areas must meet the requirements described here.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new category is just getting started.—none have yet been added.</a:t>
            </a:r>
          </a:p>
          <a:p>
            <a:endParaRPr lang="en-US" dirty="0"/>
          </a:p>
          <a:p>
            <a:pPr marL="171450" indent="-171450">
              <a:buFont typeface="Arial" panose="020B0604020202020204" pitchFamily="34" charset="0"/>
              <a:buChar char="•"/>
            </a:pPr>
            <a:r>
              <a:rPr lang="en-US" dirty="0"/>
              <a:t>SBA is encouraging governors to include Opportunity Zones that aren’t otherwise </a:t>
            </a:r>
            <a:r>
              <a:rPr lang="en-US" dirty="0" err="1"/>
              <a:t>HUBZones</a:t>
            </a:r>
            <a:r>
              <a:rPr lang="en-US" dirty="0"/>
              <a:t> so we can help those, too.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encourage Governor’s offices to reach out to us</a:t>
            </a:r>
            <a:r>
              <a:rPr lang="en-US" baseline="0" dirty="0"/>
              <a:t> if they have questions regarding their submission.</a:t>
            </a:r>
            <a:endParaRPr lang="en-US" dirty="0"/>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24</a:t>
            </a:fld>
            <a:endParaRPr lang="en-US"/>
          </a:p>
        </p:txBody>
      </p:sp>
    </p:spTree>
    <p:extLst>
      <p:ext uri="{BB962C8B-B14F-4D97-AF65-F5344CB8AC3E}">
        <p14:creationId xmlns:p14="http://schemas.microsoft.com/office/powerpoint/2010/main" val="884386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Under the new regulation, there’s a new provision specific to the principal office requirement.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hope this helps firms and rewards them for their investment in these areas.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It’s important to note that this doesn’t apply to </a:t>
            </a:r>
            <a:r>
              <a:rPr lang="en-US" dirty="0" err="1"/>
              <a:t>Redesignated</a:t>
            </a:r>
            <a:r>
              <a:rPr lang="en-US" dirty="0"/>
              <a:t> Areas.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25</a:t>
            </a:fld>
            <a:endParaRPr lang="en-US"/>
          </a:p>
        </p:txBody>
      </p:sp>
    </p:spTree>
    <p:extLst>
      <p:ext uri="{BB962C8B-B14F-4D97-AF65-F5344CB8AC3E}">
        <p14:creationId xmlns:p14="http://schemas.microsoft.com/office/powerpoint/2010/main" val="359541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increase program utilization, we’ve:</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Moved to annual recertification; </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Adjusted how firms are verified for contracts; and</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Added a provision related to the 35% residency HUBZone requirement that allows firms to be awarded for keeping on “legacy” employees even if those employees have moved out of a HUBZone.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26</a:t>
            </a:fld>
            <a:endParaRPr lang="en-US"/>
          </a:p>
        </p:txBody>
      </p:sp>
    </p:spTree>
    <p:extLst>
      <p:ext uri="{BB962C8B-B14F-4D97-AF65-F5344CB8AC3E}">
        <p14:creationId xmlns:p14="http://schemas.microsoft.com/office/powerpoint/2010/main" val="3199423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firms had to recertify every 3 years. Now, it’s annually, which some people worry about. This is a good change, though! </a:t>
            </a:r>
          </a:p>
          <a:p>
            <a:endParaRPr lang="en-US" dirty="0"/>
          </a:p>
          <a:p>
            <a:pPr marL="171450" indent="-171450">
              <a:buFont typeface="Arial" panose="020B0604020202020204" pitchFamily="34" charset="0"/>
              <a:buChar char="•"/>
            </a:pPr>
            <a:r>
              <a:rPr lang="en-US" dirty="0"/>
              <a:t>The change decreases burdens associated with maintaining paperwork related to compliance throughout the year.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you certify, or annually recertify, you maintain that certification for an entire year, even if you dip below the 35% requirement (for employment of HUBZone residents) — OR, if your office moves temporarily out of a HUBZone--you won’t be kicked out of the program under this new rule.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Firms can go after as many HUBZone contracts as they want without necessarily worrying about their HUBZone certification until the anniversary of their certification.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Annual recertification will generally not involve document review as it is a self-certification (although the firm should maintain records to demonstrate its compliance on the date of its recertification, in the event that a contract award is protested.)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Every 3 years, firms will need to submit their documentation for a review  in connection with their certification.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27</a:t>
            </a:fld>
            <a:endParaRPr lang="en-US"/>
          </a:p>
        </p:txBody>
      </p:sp>
    </p:spTree>
    <p:extLst>
      <p:ext uri="{BB962C8B-B14F-4D97-AF65-F5344CB8AC3E}">
        <p14:creationId xmlns:p14="http://schemas.microsoft.com/office/powerpoint/2010/main" val="3030727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 the new annual recertification process, a contracting officer will simply verify that a HUBZone firm was certified or recertified in SBA’s Dynamic Small Business Search (DSBS) at the time of offer. </a:t>
            </a:r>
            <a:r>
              <a:rPr lang="en-US" b="1" dirty="0"/>
              <a:t>Once certified at the time of initial offer it will be generally considered a HUBZone small business concern throughout the life of that contract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protested by another firm, the HUBZone certified firm will need to demonstrate it met all eligibility requirements at time of recertification.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a firm is awarded a HUBZone contract, it may continue to perform on that contract, even if the firm falls out of compliance.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Firms no longer need to inform the HUBZone Program if they temporarily fall out of compliance between their annual recertification dates.</a:t>
            </a:r>
          </a:p>
          <a:p>
            <a:endParaRPr lang="en-US" dirty="0"/>
          </a:p>
          <a:p>
            <a:pPr marL="171450" indent="-171450">
              <a:buFont typeface="Arial" panose="020B0604020202020204" pitchFamily="34" charset="0"/>
              <a:buChar char="•"/>
            </a:pPr>
            <a:r>
              <a:rPr lang="en-US" dirty="0"/>
              <a:t>With one exception:  If a firm  is performing on a HUBZone set aside contract, and it falls below 20% (for employment of HUBZone residents), it will be at risk of decertification, and must notify the HUBZone program.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Firms must also notify the program if they have a change in ownership.</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28</a:t>
            </a:fld>
            <a:endParaRPr lang="en-US"/>
          </a:p>
        </p:txBody>
      </p:sp>
    </p:spTree>
    <p:extLst>
      <p:ext uri="{BB962C8B-B14F-4D97-AF65-F5344CB8AC3E}">
        <p14:creationId xmlns:p14="http://schemas.microsoft.com/office/powerpoint/2010/main" val="2470543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government is making more multiple award contracts—here is how HUBZone designation will be considered.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29</a:t>
            </a:fld>
            <a:endParaRPr lang="en-US"/>
          </a:p>
        </p:txBody>
      </p:sp>
    </p:spTree>
    <p:extLst>
      <p:ext uri="{BB962C8B-B14F-4D97-AF65-F5344CB8AC3E}">
        <p14:creationId xmlns:p14="http://schemas.microsoft.com/office/powerpoint/2010/main" val="61388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program is to fuel the growth of small businesses in Historically Underutilized Business Zones (</a:t>
            </a:r>
            <a:r>
              <a:rPr lang="en-US" dirty="0" err="1"/>
              <a:t>HUBZones</a:t>
            </a:r>
            <a:r>
              <a:rPr lang="en-US" dirty="0"/>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24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Finally—we are really excited to see the benefits of this brand-new provision. </a:t>
            </a:r>
          </a:p>
          <a:p>
            <a:endParaRPr lang="en-US" dirty="0"/>
          </a:p>
          <a:p>
            <a:pPr marL="171450" indent="-171450">
              <a:buFont typeface="Arial" panose="020B0604020202020204" pitchFamily="34" charset="0"/>
              <a:buChar char="•"/>
            </a:pPr>
            <a:r>
              <a:rPr lang="en-US" dirty="0"/>
              <a:t>This addresses the problem of what happens when firms start to grow and  they are getting more contracts, paying employees more, and as a result, employees may choose to move out of </a:t>
            </a:r>
            <a:r>
              <a:rPr lang="en-US" dirty="0" err="1">
                <a:solidFill>
                  <a:srgbClr val="002060"/>
                </a:solidFill>
                <a:latin typeface="Source Sans Pro" panose="020B0503030403020204" pitchFamily="34" charset="0"/>
                <a:ea typeface="Source Sans Pro" panose="020B0503030403020204" pitchFamily="34" charset="0"/>
              </a:rPr>
              <a:t>HUBZones</a:t>
            </a:r>
            <a:r>
              <a:rPr lang="en-US" dirty="0"/>
              <a: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Firms had a difficult choice of whether to keep the employee and fall out of compliance with the 35% residency requirement, fire the employee, or hire an additional employee to do unnecessary busy work just to maintain compliance with the 35% residency requirement.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new provision allows the company to keep the employee as a permanent HUBZone employee resident, even if the employee moves out of the HUBZone.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30</a:t>
            </a:fld>
            <a:endParaRPr lang="en-US"/>
          </a:p>
        </p:txBody>
      </p:sp>
    </p:spTree>
    <p:extLst>
      <p:ext uri="{BB962C8B-B14F-4D97-AF65-F5344CB8AC3E}">
        <p14:creationId xmlns:p14="http://schemas.microsoft.com/office/powerpoint/2010/main" val="513717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 to make sure you have the most recent updates regarding the COVID-19 pandemic. </a:t>
            </a:r>
          </a:p>
          <a:p>
            <a:endParaRPr lang="en-US" dirty="0"/>
          </a:p>
          <a:p>
            <a:pPr marL="171450" indent="-171450">
              <a:buFont typeface="Arial" panose="020B0604020202020204" pitchFamily="34" charset="0"/>
              <a:buChar char="•"/>
            </a:pPr>
            <a:r>
              <a:rPr lang="en-US" dirty="0"/>
              <a:t>These slides address the most common questions SBA has received.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have resources at the end of the presentation. </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588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recertify, but won’t be penalized if you don’t certify on time….through September 30.</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32</a:t>
            </a:fld>
            <a:endParaRPr lang="en-US"/>
          </a:p>
        </p:txBody>
      </p:sp>
    </p:spTree>
    <p:extLst>
      <p:ext uri="{BB962C8B-B14F-4D97-AF65-F5344CB8AC3E}">
        <p14:creationId xmlns:p14="http://schemas.microsoft.com/office/powerpoint/2010/main" val="4157520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We’ve been getting a lot of questions about how to treat student employees who have been required to vacate student housing.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allow firms to continue to count these employees as HUBZone residents.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review documentation showing where the employee resided prior to COVID-19 measures being put in place. We want to see that the student lived in the HUBZone prior to COVID-19, that they’ve been required to vacate, and that they are still on the payroll. </a:t>
            </a:r>
          </a:p>
          <a:p>
            <a:endParaRPr lang="en-US" dirty="0"/>
          </a:p>
          <a:p>
            <a:pPr marL="171450" indent="-171450">
              <a:buFont typeface="Arial" panose="020B0604020202020204" pitchFamily="34" charset="0"/>
              <a:buChar char="•"/>
            </a:pPr>
            <a:r>
              <a:rPr lang="en-US" dirty="0"/>
              <a:t>It’s not for new employees.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33</a:t>
            </a:fld>
            <a:endParaRPr lang="en-US"/>
          </a:p>
        </p:txBody>
      </p:sp>
    </p:spTree>
    <p:extLst>
      <p:ext uri="{BB962C8B-B14F-4D97-AF65-F5344CB8AC3E}">
        <p14:creationId xmlns:p14="http://schemas.microsoft.com/office/powerpoint/2010/main" val="1996972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similar situation for employees teleworking as it relates to the principal office requirement.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34</a:t>
            </a:fld>
            <a:endParaRPr lang="en-US"/>
          </a:p>
        </p:txBody>
      </p:sp>
    </p:spTree>
    <p:extLst>
      <p:ext uri="{BB962C8B-B14F-4D97-AF65-F5344CB8AC3E}">
        <p14:creationId xmlns:p14="http://schemas.microsoft.com/office/powerpoint/2010/main" val="2501755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flexibility addresses questions around legacy employees, particularly around absence or interruption of work for Legacy employees.  </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35</a:t>
            </a:fld>
            <a:endParaRPr lang="en-US"/>
          </a:p>
        </p:txBody>
      </p:sp>
    </p:spTree>
    <p:extLst>
      <p:ext uri="{BB962C8B-B14F-4D97-AF65-F5344CB8AC3E}">
        <p14:creationId xmlns:p14="http://schemas.microsoft.com/office/powerpoint/2010/main" val="3278971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expedited certification, SBA will ask about the specific solicitation.  We want to ensure people aren’t simply trying to get their certification expedited, but that they are legitimate firms that can help with COVID-19. </a:t>
            </a:r>
          </a:p>
          <a:p>
            <a:endParaRPr lang="en-US" dirty="0"/>
          </a:p>
          <a:p>
            <a:r>
              <a:rPr lang="en-US" dirty="0"/>
              <a:t>As a reminder, SBAS may conduct post COVID 19 reviews to ensure that firms have returned to following standard compliance practices.</a:t>
            </a:r>
          </a:p>
          <a:p>
            <a:endParaRPr lang="en-US" dirty="0"/>
          </a:p>
        </p:txBody>
      </p:sp>
      <p:sp>
        <p:nvSpPr>
          <p:cNvPr id="4" name="Slide Number Placeholder 3"/>
          <p:cNvSpPr>
            <a:spLocks noGrp="1"/>
          </p:cNvSpPr>
          <p:nvPr>
            <p:ph type="sldNum" sz="quarter" idx="5"/>
          </p:nvPr>
        </p:nvSpPr>
        <p:spPr/>
        <p:txBody>
          <a:bodyPr/>
          <a:lstStyle/>
          <a:p>
            <a:fld id="{003E7DC8-2203-470B-94CF-731471D44871}" type="slidenum">
              <a:rPr lang="en-US" smtClean="0"/>
              <a:t>36</a:t>
            </a:fld>
            <a:endParaRPr lang="en-US"/>
          </a:p>
        </p:txBody>
      </p:sp>
    </p:spTree>
    <p:extLst>
      <p:ext uri="{BB962C8B-B14F-4D97-AF65-F5344CB8AC3E}">
        <p14:creationId xmlns:p14="http://schemas.microsoft.com/office/powerpoint/2010/main" val="980924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SBA’s website has detailed information regarding other contracting provisions and financing options related to COVID 19.</a:t>
            </a:r>
          </a:p>
        </p:txBody>
      </p:sp>
      <p:sp>
        <p:nvSpPr>
          <p:cNvPr id="4" name="Slide Number Placeholder 3"/>
          <p:cNvSpPr>
            <a:spLocks noGrp="1"/>
          </p:cNvSpPr>
          <p:nvPr>
            <p:ph type="sldNum" sz="quarter" idx="5"/>
          </p:nvPr>
        </p:nvSpPr>
        <p:spPr/>
        <p:txBody>
          <a:bodyPr/>
          <a:lstStyle/>
          <a:p>
            <a:fld id="{003E7DC8-2203-470B-94CF-731471D44871}" type="slidenum">
              <a:rPr lang="en-US" smtClean="0"/>
              <a:t>37</a:t>
            </a:fld>
            <a:endParaRPr lang="en-US"/>
          </a:p>
        </p:txBody>
      </p:sp>
    </p:spTree>
    <p:extLst>
      <p:ext uri="{BB962C8B-B14F-4D97-AF65-F5344CB8AC3E}">
        <p14:creationId xmlns:p14="http://schemas.microsoft.com/office/powerpoint/2010/main" val="52065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provide details regarding specific contracting provisions related to the HUBZone Program that may be of interest to some firms or audiences.  They are self-explanatory.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434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879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HUBZone Program play an important role in the government’s effort to award 23% of federal procurement to small businesses.  To ensure </a:t>
            </a:r>
            <a:r>
              <a:rPr lang="en-US" dirty="0" smtClean="0"/>
              <a:t>that </a:t>
            </a:r>
            <a:r>
              <a:rPr lang="en-US" dirty="0"/>
              <a:t>a fair share flows to disadvantaged communities</a:t>
            </a:r>
            <a:r>
              <a:rPr lang="en-US" dirty="0" smtClean="0"/>
              <a:t>, </a:t>
            </a:r>
            <a:r>
              <a:rPr lang="en-US" dirty="0"/>
              <a:t>the federal government has a goal of awarding at least 3% of all federal contracting dollars to HUBZone-certified small businesses each year.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088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40</a:t>
            </a:fld>
            <a:endParaRPr lang="en-US"/>
          </a:p>
        </p:txBody>
      </p:sp>
    </p:spTree>
    <p:extLst>
      <p:ext uri="{BB962C8B-B14F-4D97-AF65-F5344CB8AC3E}">
        <p14:creationId xmlns:p14="http://schemas.microsoft.com/office/powerpoint/2010/main" val="31606774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41</a:t>
            </a:fld>
            <a:endParaRPr lang="en-US"/>
          </a:p>
        </p:txBody>
      </p:sp>
    </p:spTree>
    <p:extLst>
      <p:ext uri="{BB962C8B-B14F-4D97-AF65-F5344CB8AC3E}">
        <p14:creationId xmlns:p14="http://schemas.microsoft.com/office/powerpoint/2010/main" val="944466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42</a:t>
            </a:fld>
            <a:endParaRPr lang="en-US"/>
          </a:p>
        </p:txBody>
      </p:sp>
    </p:spTree>
    <p:extLst>
      <p:ext uri="{BB962C8B-B14F-4D97-AF65-F5344CB8AC3E}">
        <p14:creationId xmlns:p14="http://schemas.microsoft.com/office/powerpoint/2010/main" val="31965884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43</a:t>
            </a:fld>
            <a:endParaRPr lang="en-US"/>
          </a:p>
        </p:txBody>
      </p:sp>
    </p:spTree>
    <p:extLst>
      <p:ext uri="{BB962C8B-B14F-4D97-AF65-F5344CB8AC3E}">
        <p14:creationId xmlns:p14="http://schemas.microsoft.com/office/powerpoint/2010/main" val="3833486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44</a:t>
            </a:fld>
            <a:endParaRPr lang="en-US"/>
          </a:p>
        </p:txBody>
      </p:sp>
    </p:spTree>
    <p:extLst>
      <p:ext uri="{BB962C8B-B14F-4D97-AF65-F5344CB8AC3E}">
        <p14:creationId xmlns:p14="http://schemas.microsoft.com/office/powerpoint/2010/main" val="3346036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45</a:t>
            </a:fld>
            <a:endParaRPr lang="en-US"/>
          </a:p>
        </p:txBody>
      </p:sp>
    </p:spTree>
    <p:extLst>
      <p:ext uri="{BB962C8B-B14F-4D97-AF65-F5344CB8AC3E}">
        <p14:creationId xmlns:p14="http://schemas.microsoft.com/office/powerpoint/2010/main" val="3567398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46</a:t>
            </a:fld>
            <a:endParaRPr lang="en-US"/>
          </a:p>
        </p:txBody>
      </p:sp>
    </p:spTree>
    <p:extLst>
      <p:ext uri="{BB962C8B-B14F-4D97-AF65-F5344CB8AC3E}">
        <p14:creationId xmlns:p14="http://schemas.microsoft.com/office/powerpoint/2010/main" val="1272557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3E7DC8-2203-470B-94CF-731471D44871}" type="slidenum">
              <a:rPr lang="en-US" smtClean="0"/>
              <a:t>47</a:t>
            </a:fld>
            <a:endParaRPr lang="en-US"/>
          </a:p>
        </p:txBody>
      </p:sp>
    </p:spTree>
    <p:extLst>
      <p:ext uri="{BB962C8B-B14F-4D97-AF65-F5344CB8AC3E}">
        <p14:creationId xmlns:p14="http://schemas.microsoft.com/office/powerpoint/2010/main" val="3310022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88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Communities are designated as </a:t>
            </a:r>
            <a:r>
              <a:rPr lang="en-US" dirty="0" err="1"/>
              <a:t>HUBZones</a:t>
            </a:r>
            <a:r>
              <a:rPr lang="en-US" dirty="0"/>
              <a:t> if they have a higher than average rate of unemployment and low-income, or if they meet other statutory definitions for Indian Land, Base Realignment (BRAC), Qualified Disaster Areas, or more recently, if they are rural communities designated by Governors.  </a:t>
            </a:r>
            <a:r>
              <a:rPr lang="en-US" dirty="0" err="1"/>
              <a:t>HUBZones</a:t>
            </a:r>
            <a:r>
              <a:rPr lang="en-US" dirty="0"/>
              <a:t> that are set to expire receive an additional three year grace period as a </a:t>
            </a:r>
            <a:r>
              <a:rPr lang="en-US" dirty="0" err="1"/>
              <a:t>Redesignated</a:t>
            </a:r>
            <a:r>
              <a:rPr lang="en-US" dirty="0"/>
              <a:t> Zone to help the firms and employees transition.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60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be able to bid on and receive federal contracts that are set-aside for small businesses in designated </a:t>
            </a:r>
            <a:r>
              <a:rPr lang="en-US" dirty="0" err="1"/>
              <a:t>HUBZones</a:t>
            </a:r>
            <a:r>
              <a:rPr lang="en-US" dirty="0"/>
              <a:t>, firms must apply for certification and maintain compliance with the rules of the program.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19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specific requirements to become a certified HUBZone.  But once you are certified you may stay in the program as long as you maintain compliance with the program and for as long as your principal office is located in a designated HUBZone.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2140A9-11FD-AB46-B99D-C1331D8D84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3377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200000"/>
              </a:lnSpc>
              <a:spcAft>
                <a:spcPts val="1200"/>
              </a:spcAft>
              <a:buFont typeface="Arial" panose="020B0604020202020204" pitchFamily="34" charset="0"/>
              <a:buChar char="•"/>
            </a:pPr>
            <a:r>
              <a:rPr lang="en-US" dirty="0"/>
              <a:t>If a firm considers itself eligible, it must apply to SBA for evaluation as indicated in this chart.  </a:t>
            </a:r>
          </a:p>
          <a:p>
            <a:pPr marL="171450" indent="-171450">
              <a:lnSpc>
                <a:spcPct val="200000"/>
              </a:lnSpc>
              <a:spcAft>
                <a:spcPts val="1200"/>
              </a:spcAft>
              <a:buFont typeface="Arial" panose="020B0604020202020204" pitchFamily="34" charset="0"/>
              <a:buChar char="•"/>
            </a:pPr>
            <a:r>
              <a:rPr lang="en-US" dirty="0" smtClean="0"/>
              <a:t>Approximately </a:t>
            </a:r>
            <a:r>
              <a:rPr lang="en-US" dirty="0"/>
              <a:t>1,500 firms apply each year</a:t>
            </a:r>
            <a:r>
              <a:rPr lang="en-US" dirty="0" smtClean="0"/>
              <a:t>.</a:t>
            </a:r>
            <a:endParaRPr lang="en-US" dirty="0"/>
          </a:p>
          <a:p>
            <a:pPr marL="171450" indent="-171450">
              <a:lnSpc>
                <a:spcPct val="200000"/>
              </a:lnSpc>
              <a:spcAft>
                <a:spcPts val="1200"/>
              </a:spcAft>
              <a:buFont typeface="Arial" panose="020B0604020202020204" pitchFamily="34" charset="0"/>
              <a:buChar char="•"/>
            </a:pPr>
            <a:r>
              <a:rPr lang="en-US" dirty="0"/>
              <a:t>We have close to 6,000 HUBZone firms in the portfolio.</a:t>
            </a:r>
          </a:p>
          <a:p>
            <a:endParaRPr lang="en-US" dirty="0"/>
          </a:p>
        </p:txBody>
      </p:sp>
      <p:sp>
        <p:nvSpPr>
          <p:cNvPr id="4" name="Slide Number Placeholder 3"/>
          <p:cNvSpPr>
            <a:spLocks noGrp="1"/>
          </p:cNvSpPr>
          <p:nvPr>
            <p:ph type="sldNum" sz="quarter" idx="5"/>
          </p:nvPr>
        </p:nvSpPr>
        <p:spPr/>
        <p:txBody>
          <a:bodyPr/>
          <a:lstStyle/>
          <a:p>
            <a:fld id="{452140A9-11FD-AB46-B99D-C1331D8D84D1}" type="slidenum">
              <a:rPr lang="en-US" smtClean="0"/>
              <a:t>8</a:t>
            </a:fld>
            <a:endParaRPr lang="en-US" dirty="0"/>
          </a:p>
        </p:txBody>
      </p:sp>
    </p:spTree>
    <p:extLst>
      <p:ext uri="{BB962C8B-B14F-4D97-AF65-F5344CB8AC3E}">
        <p14:creationId xmlns:p14="http://schemas.microsoft.com/office/powerpoint/2010/main" val="407841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network of organizations across the country has been trained to help procurement-ready firms apply and succeed in the HUBZone Program.</a:t>
            </a:r>
          </a:p>
        </p:txBody>
      </p:sp>
      <p:sp>
        <p:nvSpPr>
          <p:cNvPr id="4" name="Slide Number Placeholder 3"/>
          <p:cNvSpPr>
            <a:spLocks noGrp="1"/>
          </p:cNvSpPr>
          <p:nvPr>
            <p:ph type="sldNum" sz="quarter" idx="5"/>
          </p:nvPr>
        </p:nvSpPr>
        <p:spPr/>
        <p:txBody>
          <a:bodyPr/>
          <a:lstStyle/>
          <a:p>
            <a:fld id="{003E7DC8-2203-470B-94CF-731471D44871}" type="slidenum">
              <a:rPr lang="en-US" smtClean="0"/>
              <a:t>9</a:t>
            </a:fld>
            <a:endParaRPr lang="en-US"/>
          </a:p>
        </p:txBody>
      </p:sp>
    </p:spTree>
    <p:extLst>
      <p:ext uri="{BB962C8B-B14F-4D97-AF65-F5344CB8AC3E}">
        <p14:creationId xmlns:p14="http://schemas.microsoft.com/office/powerpoint/2010/main" val="410802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lines) - Screen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5B8858A-EDE6-40BD-9EB5-21E4470ECB35}"/>
              </a:ext>
            </a:extLst>
          </p:cNvPr>
          <p:cNvSpPr/>
          <p:nvPr userDrawn="1"/>
        </p:nvSpPr>
        <p:spPr>
          <a:xfrm>
            <a:off x="0" y="0"/>
            <a:ext cx="12192000" cy="6858000"/>
          </a:xfrm>
          <a:prstGeom prst="rect">
            <a:avLst/>
          </a:prstGeom>
          <a:solidFill>
            <a:srgbClr val="007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1">
            <a:extLst>
              <a:ext uri="{FF2B5EF4-FFF2-40B4-BE49-F238E27FC236}">
                <a16:creationId xmlns:a16="http://schemas.microsoft.com/office/drawing/2014/main" xmlns="" id="{69BB24EA-F954-4007-8437-F199915416AD}"/>
              </a:ext>
            </a:extLst>
          </p:cNvPr>
          <p:cNvSpPr>
            <a:spLocks noGrp="1"/>
          </p:cNvSpPr>
          <p:nvPr>
            <p:ph type="ctrTitle" hasCustomPrompt="1"/>
          </p:nvPr>
        </p:nvSpPr>
        <p:spPr>
          <a:xfrm>
            <a:off x="2667000" y="2235200"/>
            <a:ext cx="6858000" cy="2387600"/>
          </a:xfrm>
          <a:prstGeom prst="rect">
            <a:avLst/>
          </a:prstGeom>
        </p:spPr>
        <p:txBody>
          <a:bodyPr anchor="ctr"/>
          <a:lstStyle>
            <a:lvl1pPr algn="ctr">
              <a:lnSpc>
                <a:spcPts val="4500"/>
              </a:lnSpc>
              <a:defRPr sz="4500">
                <a:solidFill>
                  <a:schemeClr val="bg1"/>
                </a:solidFill>
              </a:defRPr>
            </a:lvl1pPr>
          </a:lstStyle>
          <a:p>
            <a:r>
              <a:rPr lang="en-US" dirty="0"/>
              <a:t>Click to edit Master </a:t>
            </a:r>
            <a:br>
              <a:rPr lang="en-US" dirty="0"/>
            </a:br>
            <a:r>
              <a:rPr lang="en-US" dirty="0"/>
              <a:t>chapter style</a:t>
            </a:r>
          </a:p>
        </p:txBody>
      </p:sp>
    </p:spTree>
    <p:extLst>
      <p:ext uri="{BB962C8B-B14F-4D97-AF65-F5344CB8AC3E}">
        <p14:creationId xmlns:p14="http://schemas.microsoft.com/office/powerpoint/2010/main" val="59859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
        <p:nvSpPr>
          <p:cNvPr id="8" name="Title 1"/>
          <p:cNvSpPr>
            <a:spLocks noGrp="1"/>
          </p:cNvSpPr>
          <p:nvPr>
            <p:ph type="title"/>
          </p:nvPr>
        </p:nvSpPr>
        <p:spPr>
          <a:xfrm>
            <a:off x="839788" y="987425"/>
            <a:ext cx="3932237" cy="1224275"/>
          </a:xfrm>
          <a:prstGeom prst="rect">
            <a:avLst/>
          </a:prstGeom>
        </p:spPr>
        <p:txBody>
          <a:bodyPr anchor="t">
            <a:normAutofit/>
          </a:bodyPr>
          <a:lstStyle>
            <a:lvl1pPr algn="l">
              <a:defRPr sz="3600"/>
            </a:lvl1pPr>
          </a:lstStyle>
          <a:p>
            <a:r>
              <a:rPr lang="en-US"/>
              <a:t>Click to edit Master title style</a:t>
            </a:r>
            <a:endParaRPr lang="en-US" dirty="0"/>
          </a:p>
        </p:txBody>
      </p:sp>
      <p:sp>
        <p:nvSpPr>
          <p:cNvPr id="9" name="Text Placeholder 3"/>
          <p:cNvSpPr>
            <a:spLocks noGrp="1"/>
          </p:cNvSpPr>
          <p:nvPr>
            <p:ph type="body" sz="half" idx="2"/>
          </p:nvPr>
        </p:nvSpPr>
        <p:spPr>
          <a:xfrm>
            <a:off x="839788" y="2211700"/>
            <a:ext cx="3932237" cy="3657288"/>
          </a:xfrm>
          <a:prstGeom prst="rect">
            <a:avLst/>
          </a:prstGeom>
        </p:spPr>
        <p:txBody>
          <a:bodyPr/>
          <a:lstStyle>
            <a:lvl1pPr marL="0" indent="0">
              <a:buNone/>
              <a:defRPr sz="1600" b="1">
                <a:solidFill>
                  <a:srgbClr val="96969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62776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BA 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F13D361-74B0-4769-AFDA-F81B6B4F95BC}"/>
              </a:ext>
            </a:extLst>
          </p:cNvPr>
          <p:cNvSpPr/>
          <p:nvPr userDrawn="1"/>
        </p:nvSpPr>
        <p:spPr>
          <a:xfrm>
            <a:off x="0" y="0"/>
            <a:ext cx="12192000" cy="6858000"/>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S. Small Business Administration (SBA) logo.">
            <a:extLst>
              <a:ext uri="{FF2B5EF4-FFF2-40B4-BE49-F238E27FC236}">
                <a16:creationId xmlns:a16="http://schemas.microsoft.com/office/drawing/2014/main" xmlns="" id="{AFD24615-3696-4857-AA9F-B305F2D7DB0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19312" y="1606513"/>
            <a:ext cx="3353375" cy="3644973"/>
          </a:xfrm>
          <a:prstGeom prst="rect">
            <a:avLst/>
          </a:prstGeom>
        </p:spPr>
      </p:pic>
    </p:spTree>
    <p:extLst>
      <p:ext uri="{BB962C8B-B14F-4D97-AF65-F5344CB8AC3E}">
        <p14:creationId xmlns:p14="http://schemas.microsoft.com/office/powerpoint/2010/main" val="2536301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206625"/>
          </a:xfrm>
          <a:prstGeom prst="rect">
            <a:avLst/>
          </a:prstGeo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9D21CDB5-DECC-4A94-8D7D-DC48D525BC69}" type="slidenum">
              <a:rPr lang="en-US" smtClean="0"/>
              <a:t>‹#›</a:t>
            </a:fld>
            <a:endParaRPr lang="en-US" dirty="0"/>
          </a:p>
        </p:txBody>
      </p:sp>
      <p:sp>
        <p:nvSpPr>
          <p:cNvPr id="7" name="Title 6"/>
          <p:cNvSpPr>
            <a:spLocks noGrp="1"/>
          </p:cNvSpPr>
          <p:nvPr>
            <p:ph type="title"/>
          </p:nvPr>
        </p:nvSpPr>
        <p:spPr>
          <a:xfrm>
            <a:off x="838200" y="530649"/>
            <a:ext cx="10515600" cy="1160039"/>
          </a:xfrm>
          <a:prstGeom prst="rect">
            <a:avLst/>
          </a:prstGeom>
        </p:spPr>
        <p:txBody>
          <a:bodyPr rtlCol="0"/>
          <a:lstStyle/>
          <a:p>
            <a:r>
              <a:rPr kumimoji="0" lang="en-US"/>
              <a:t>Click to edit Master title style</a:t>
            </a:r>
          </a:p>
        </p:txBody>
      </p:sp>
    </p:spTree>
    <p:extLst>
      <p:ext uri="{BB962C8B-B14F-4D97-AF65-F5344CB8AC3E}">
        <p14:creationId xmlns:p14="http://schemas.microsoft.com/office/powerpoint/2010/main" val="47408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line) - Screen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3B1C936-4AE7-421C-B9A1-C52E903AD49C}"/>
              </a:ext>
            </a:extLst>
          </p:cNvPr>
          <p:cNvSpPr/>
          <p:nvPr userDrawn="1"/>
        </p:nvSpPr>
        <p:spPr>
          <a:xfrm>
            <a:off x="0" y="0"/>
            <a:ext cx="12192000" cy="6857999"/>
          </a:xfrm>
          <a:prstGeom prst="rect">
            <a:avLst/>
          </a:prstGeom>
          <a:solidFill>
            <a:srgbClr val="002E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xmlns="" id="{C20975BC-01D4-478A-9113-04E191AE77CA}"/>
              </a:ext>
            </a:extLst>
          </p:cNvPr>
          <p:cNvSpPr>
            <a:spLocks noGrp="1"/>
          </p:cNvSpPr>
          <p:nvPr>
            <p:ph type="ctrTitle" hasCustomPrompt="1"/>
          </p:nvPr>
        </p:nvSpPr>
        <p:spPr>
          <a:xfrm>
            <a:off x="2672255" y="1360614"/>
            <a:ext cx="6858000" cy="2387600"/>
          </a:xfrm>
          <a:prstGeom prst="rect">
            <a:avLst/>
          </a:prstGeom>
        </p:spPr>
        <p:txBody>
          <a:bodyPr anchor="b">
            <a:normAutofit/>
          </a:bodyPr>
          <a:lstStyle>
            <a:lvl1pPr algn="ctr">
              <a:lnSpc>
                <a:spcPct val="75000"/>
              </a:lnSpc>
              <a:defRPr sz="6000" spc="-225">
                <a:solidFill>
                  <a:schemeClr val="bg1"/>
                </a:solidFill>
              </a:defRPr>
            </a:lvl1pPr>
          </a:lstStyle>
          <a:p>
            <a:r>
              <a:rPr lang="en-US" dirty="0"/>
              <a:t>Click to edit Master title </a:t>
            </a:r>
            <a:r>
              <a:rPr lang="en-US"/>
              <a:t>style (1 line)</a:t>
            </a:r>
            <a:endParaRPr lang="en-US" dirty="0"/>
          </a:p>
        </p:txBody>
      </p:sp>
      <p:sp>
        <p:nvSpPr>
          <p:cNvPr id="12" name="Subtitle 2">
            <a:extLst>
              <a:ext uri="{FF2B5EF4-FFF2-40B4-BE49-F238E27FC236}">
                <a16:creationId xmlns:a16="http://schemas.microsoft.com/office/drawing/2014/main" xmlns="" id="{0E994913-B08A-4160-83AA-FE44A7D48357}"/>
              </a:ext>
            </a:extLst>
          </p:cNvPr>
          <p:cNvSpPr>
            <a:spLocks noGrp="1"/>
          </p:cNvSpPr>
          <p:nvPr>
            <p:ph type="subTitle" idx="1"/>
          </p:nvPr>
        </p:nvSpPr>
        <p:spPr>
          <a:xfrm>
            <a:off x="2672255" y="6052718"/>
            <a:ext cx="6858000" cy="285905"/>
          </a:xfrm>
          <a:prstGeom prst="rect">
            <a:avLst/>
          </a:prstGeom>
        </p:spPr>
        <p:txBody>
          <a:bodyPr>
            <a:normAutofit/>
          </a:bodyPr>
          <a:lstStyle>
            <a:lvl1pPr marL="0" indent="0" algn="ctr">
              <a:buNone/>
              <a:defRPr sz="135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endParaRPr lang="en-US" dirty="0"/>
          </a:p>
        </p:txBody>
      </p:sp>
      <p:sp>
        <p:nvSpPr>
          <p:cNvPr id="13" name="Text Placeholder 7">
            <a:extLst>
              <a:ext uri="{FF2B5EF4-FFF2-40B4-BE49-F238E27FC236}">
                <a16:creationId xmlns:a16="http://schemas.microsoft.com/office/drawing/2014/main" xmlns="" id="{BEA0BFDF-3D66-4AE2-B6D8-D4EA74F40B1F}"/>
              </a:ext>
            </a:extLst>
          </p:cNvPr>
          <p:cNvSpPr>
            <a:spLocks noGrp="1"/>
          </p:cNvSpPr>
          <p:nvPr>
            <p:ph type="body" sz="quarter" idx="10" hasCustomPrompt="1"/>
          </p:nvPr>
        </p:nvSpPr>
        <p:spPr>
          <a:xfrm>
            <a:off x="2672255" y="3748095"/>
            <a:ext cx="6858000" cy="1646237"/>
          </a:xfrm>
          <a:prstGeom prst="rect">
            <a:avLst/>
          </a:prstGeom>
        </p:spPr>
        <p:txBody>
          <a:bodyPr>
            <a:noAutofit/>
          </a:bodyPr>
          <a:lstStyle>
            <a:lvl1pPr marL="0" indent="0" algn="ctr">
              <a:buNone/>
              <a:defRPr sz="2400" b="1">
                <a:solidFill>
                  <a:srgbClr val="969696"/>
                </a:solidFill>
              </a:defRPr>
            </a:lvl1pPr>
            <a:lvl2pPr marL="342875" indent="0" algn="ctr">
              <a:buNone/>
              <a:defRPr sz="2400" b="1">
                <a:solidFill>
                  <a:srgbClr val="898989"/>
                </a:solidFill>
              </a:defRPr>
            </a:lvl2pPr>
            <a:lvl3pPr marL="685749" indent="0" algn="ctr">
              <a:buNone/>
              <a:defRPr sz="2400" b="1">
                <a:solidFill>
                  <a:srgbClr val="898989"/>
                </a:solidFill>
              </a:defRPr>
            </a:lvl3pPr>
            <a:lvl4pPr marL="1028624" indent="0" algn="ctr">
              <a:buNone/>
              <a:defRPr sz="2400" b="1">
                <a:solidFill>
                  <a:srgbClr val="898989"/>
                </a:solidFill>
              </a:defRPr>
            </a:lvl4pPr>
            <a:lvl5pPr marL="1371498" indent="0" algn="ctr">
              <a:buNone/>
              <a:defRPr sz="2400" b="1">
                <a:solidFill>
                  <a:srgbClr val="898989"/>
                </a:solidFill>
              </a:defRPr>
            </a:lvl5pPr>
          </a:lstStyle>
          <a:p>
            <a:pPr lvl="0"/>
            <a:r>
              <a:rPr lang="en-US" dirty="0"/>
              <a:t>Click to edit Master subtitle styles</a:t>
            </a:r>
          </a:p>
        </p:txBody>
      </p:sp>
      <p:pic>
        <p:nvPicPr>
          <p:cNvPr id="14" name="Picture 13" descr="U.S. Small Business Administration (SBA) logo.">
            <a:extLst>
              <a:ext uri="{FF2B5EF4-FFF2-40B4-BE49-F238E27FC236}">
                <a16:creationId xmlns:a16="http://schemas.microsoft.com/office/drawing/2014/main" xmlns="" id="{6E3B5B20-17AC-445B-981F-695B4CCF7FB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96593" y="566675"/>
            <a:ext cx="2409324" cy="661760"/>
          </a:xfrm>
          <a:prstGeom prst="rect">
            <a:avLst/>
          </a:prstGeom>
        </p:spPr>
      </p:pic>
    </p:spTree>
    <p:extLst>
      <p:ext uri="{BB962C8B-B14F-4D97-AF65-F5344CB8AC3E}">
        <p14:creationId xmlns:p14="http://schemas.microsoft.com/office/powerpoint/2010/main" val="11480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hapter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524000" y="1122363"/>
            <a:ext cx="9144000" cy="2387600"/>
          </a:xfrm>
          <a:prstGeom prst="rect">
            <a:avLst/>
          </a:prstGeom>
        </p:spPr>
        <p:txBody>
          <a:bodyPr anchor="b"/>
          <a:lstStyle>
            <a:lvl1pPr algn="ctr">
              <a:lnSpc>
                <a:spcPts val="6000"/>
              </a:lnSpc>
              <a:defRPr sz="6000">
                <a:solidFill>
                  <a:srgbClr val="007DBC"/>
                </a:solidFill>
              </a:defRPr>
            </a:lvl1pPr>
          </a:lstStyle>
          <a:p>
            <a:r>
              <a:rPr lang="en-US" dirty="0"/>
              <a:t>Click to edit Master </a:t>
            </a:r>
            <a:br>
              <a:rPr lang="en-US" dirty="0"/>
            </a:br>
            <a:r>
              <a:rPr lang="en-US" dirty="0"/>
              <a:t>chapter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b="1">
                <a:solidFill>
                  <a:srgbClr val="96969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21528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hapter Slide Al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66126" y="1268765"/>
            <a:ext cx="9259747" cy="2237228"/>
          </a:xfrm>
          <a:prstGeom prst="rect">
            <a:avLst/>
          </a:prstGeom>
        </p:spPr>
        <p:txBody>
          <a:bodyPr anchor="b"/>
          <a:lstStyle>
            <a:lvl1pPr>
              <a:lnSpc>
                <a:spcPts val="6000"/>
              </a:lnSpc>
              <a:defRPr sz="6000"/>
            </a:lvl1pPr>
          </a:lstStyle>
          <a:p>
            <a:r>
              <a:rPr lang="en-US" dirty="0"/>
              <a:t>Click to edit Master </a:t>
            </a:r>
            <a:br>
              <a:rPr lang="en-US" dirty="0"/>
            </a:br>
            <a:r>
              <a:rPr lang="en-US" dirty="0"/>
              <a:t>chapter style</a:t>
            </a:r>
          </a:p>
        </p:txBody>
      </p:sp>
      <p:sp>
        <p:nvSpPr>
          <p:cNvPr id="3" name="Text Placeholder 2"/>
          <p:cNvSpPr>
            <a:spLocks noGrp="1"/>
          </p:cNvSpPr>
          <p:nvPr>
            <p:ph type="body" idx="1" hasCustomPrompt="1"/>
          </p:nvPr>
        </p:nvSpPr>
        <p:spPr>
          <a:xfrm>
            <a:off x="1471005" y="3613572"/>
            <a:ext cx="9259747" cy="1500187"/>
          </a:xfrm>
          <a:prstGeom prst="rect">
            <a:avLst/>
          </a:prstGeom>
        </p:spPr>
        <p:txBody>
          <a:bodyPr/>
          <a:lstStyle>
            <a:lvl1pPr marL="0" indent="0" algn="ctr">
              <a:buNone/>
              <a:defRPr sz="2400" b="1">
                <a:solidFill>
                  <a:srgbClr val="96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subtitle style</a:t>
            </a:r>
          </a:p>
        </p:txBody>
      </p:sp>
      <p:sp>
        <p:nvSpPr>
          <p:cNvPr id="6" name="Slide Number Placeholder 5"/>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13340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530650"/>
            <a:ext cx="10515600" cy="598904"/>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2066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6"/>
          <p:cNvSpPr>
            <a:spLocks noGrp="1"/>
          </p:cNvSpPr>
          <p:nvPr>
            <p:ph type="sldNum" sz="quarter" idx="12"/>
          </p:nvPr>
        </p:nvSpPr>
        <p:spPr>
          <a:xfrm>
            <a:off x="9062013" y="6194300"/>
            <a:ext cx="2743200" cy="365125"/>
          </a:xfrm>
        </p:spPr>
        <p:txBody>
          <a:bodyPr/>
          <a:lstStyle/>
          <a:p>
            <a:fld id="{B1AB44B9-F1EC-4F4B-88D4-413245C9CD3E}" type="slidenum">
              <a:rPr lang="en-US" smtClean="0"/>
              <a:t>‹#›</a:t>
            </a:fld>
            <a:endParaRPr lang="en-US" dirty="0"/>
          </a:p>
        </p:txBody>
      </p:sp>
      <p:sp>
        <p:nvSpPr>
          <p:cNvPr id="11" name="Subtitle 2"/>
          <p:cNvSpPr>
            <a:spLocks noGrp="1"/>
          </p:cNvSpPr>
          <p:nvPr>
            <p:ph type="subTitle" idx="13"/>
          </p:nvPr>
        </p:nvSpPr>
        <p:spPr>
          <a:xfrm>
            <a:off x="838200" y="1129554"/>
            <a:ext cx="10515600" cy="696071"/>
          </a:xfrm>
          <a:prstGeom prst="rect">
            <a:avLst/>
          </a:prstGeom>
        </p:spPr>
        <p:txBody>
          <a:bodyPr>
            <a:normAutofit/>
          </a:bodyPr>
          <a:lstStyle>
            <a:lvl1pPr marL="0" indent="0" algn="ctr">
              <a:buNone/>
              <a:defRPr sz="2100" b="1">
                <a:solidFill>
                  <a:srgbClr val="96969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027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0649"/>
            <a:ext cx="10515600" cy="1160039"/>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41117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28918"/>
            <a:ext cx="10515600" cy="116177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586908"/>
          </a:xfrm>
          <a:prstGeom prst="rect">
            <a:avLst/>
          </a:prstGeom>
        </p:spPr>
        <p:txBody>
          <a:bodyPr anchor="b">
            <a:normAutofit/>
          </a:bodyPr>
          <a:lstStyle>
            <a:lvl1pPr marL="0" indent="0">
              <a:buNone/>
              <a:defRPr sz="2800" b="1">
                <a:solidFill>
                  <a:srgbClr val="9696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586908"/>
          </a:xfrm>
          <a:prstGeom prst="rect">
            <a:avLst/>
          </a:prstGeom>
        </p:spPr>
        <p:txBody>
          <a:bodyPr anchor="b">
            <a:normAutofit/>
          </a:bodyPr>
          <a:lstStyle>
            <a:lvl1pPr marL="0" indent="0">
              <a:buNone/>
              <a:defRPr sz="2800" b="1">
                <a:solidFill>
                  <a:srgbClr val="9696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92515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530649"/>
            <a:ext cx="10515600" cy="1160039"/>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326519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224275"/>
          </a:xfrm>
          <a:prstGeom prst="rect">
            <a:avLst/>
          </a:prstGeom>
        </p:spPr>
        <p:txBody>
          <a:bodyPr anchor="t">
            <a:normAutofit/>
          </a:bodyPr>
          <a:lstStyle>
            <a:lvl1pPr algn="l">
              <a:defRPr sz="36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11700"/>
            <a:ext cx="3932237" cy="3657288"/>
          </a:xfrm>
          <a:prstGeom prst="rect">
            <a:avLst/>
          </a:prstGeom>
        </p:spPr>
        <p:txBody>
          <a:bodyPr/>
          <a:lstStyle>
            <a:lvl1pPr marL="0" indent="0">
              <a:buNone/>
              <a:defRPr sz="1600" b="1">
                <a:solidFill>
                  <a:srgbClr val="96969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B1AB44B9-F1EC-4F4B-88D4-413245C9CD3E}" type="slidenum">
              <a:rPr lang="en-US" smtClean="0"/>
              <a:t>‹#›</a:t>
            </a:fld>
            <a:endParaRPr lang="en-US" dirty="0"/>
          </a:p>
        </p:txBody>
      </p:sp>
    </p:spTree>
    <p:extLst>
      <p:ext uri="{BB962C8B-B14F-4D97-AF65-F5344CB8AC3E}">
        <p14:creationId xmlns:p14="http://schemas.microsoft.com/office/powerpoint/2010/main" val="369137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062013" y="6178715"/>
            <a:ext cx="2743200" cy="365125"/>
          </a:xfrm>
          <a:prstGeom prst="rect">
            <a:avLst/>
          </a:prstGeom>
        </p:spPr>
        <p:txBody>
          <a:bodyPr vert="horz" lIns="91440" tIns="45720" rIns="91440" bIns="45720" rtlCol="0" anchor="ctr"/>
          <a:lstStyle>
            <a:lvl1pPr algn="r">
              <a:defRPr sz="1200">
                <a:solidFill>
                  <a:srgbClr val="969696"/>
                </a:solidFill>
                <a:latin typeface="Source Sans Pro" charset="0"/>
                <a:ea typeface="Source Sans Pro" charset="0"/>
                <a:cs typeface="Source Sans Pro" charset="0"/>
              </a:defRPr>
            </a:lvl1pPr>
          </a:lstStyle>
          <a:p>
            <a:fld id="{B1AB44B9-F1EC-4F4B-88D4-413245C9CD3E}" type="slidenum">
              <a:rPr lang="en-US" smtClean="0"/>
              <a:pPr/>
              <a:t>‹#›</a:t>
            </a:fld>
            <a:endParaRPr lang="en-US" dirty="0"/>
          </a:p>
        </p:txBody>
      </p:sp>
      <p:sp>
        <p:nvSpPr>
          <p:cNvPr id="2" name="Title Placeholder 1"/>
          <p:cNvSpPr>
            <a:spLocks noGrp="1"/>
          </p:cNvSpPr>
          <p:nvPr>
            <p:ph type="title"/>
          </p:nvPr>
        </p:nvSpPr>
        <p:spPr>
          <a:xfrm>
            <a:off x="838200" y="530649"/>
            <a:ext cx="10515600" cy="116003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2066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3" descr="&quot;&quot;"/>
          <p:cNvGrpSpPr/>
          <p:nvPr userDrawn="1"/>
        </p:nvGrpSpPr>
        <p:grpSpPr>
          <a:xfrm>
            <a:off x="147204" y="119502"/>
            <a:ext cx="11892396" cy="329742"/>
            <a:chOff x="147204" y="119502"/>
            <a:chExt cx="11892396" cy="329742"/>
          </a:xfrm>
          <a:solidFill>
            <a:srgbClr val="002E6D"/>
          </a:solidFill>
        </p:grpSpPr>
        <p:sp>
          <p:nvSpPr>
            <p:cNvPr id="11" name="Rectangle 10"/>
            <p:cNvSpPr/>
            <p:nvPr userDrawn="1"/>
          </p:nvSpPr>
          <p:spPr>
            <a:xfrm>
              <a:off x="11913204" y="119502"/>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2" name="Rectangle 11"/>
            <p:cNvSpPr/>
            <p:nvPr userDrawn="1"/>
          </p:nvSpPr>
          <p:spPr>
            <a:xfrm rot="5400000">
              <a:off x="5967006" y="-5700300"/>
              <a:ext cx="126396" cy="1176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3" name="Rectangle 12"/>
            <p:cNvSpPr/>
            <p:nvPr userDrawn="1"/>
          </p:nvSpPr>
          <p:spPr>
            <a:xfrm>
              <a:off x="147204" y="119502"/>
              <a:ext cx="126396" cy="329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grpSp>
      <p:grpSp>
        <p:nvGrpSpPr>
          <p:cNvPr id="7" name="Group 4">
            <a:extLst>
              <a:ext uri="{FF2B5EF4-FFF2-40B4-BE49-F238E27FC236}">
                <a16:creationId xmlns:a16="http://schemas.microsoft.com/office/drawing/2014/main" xmlns="" id="{4BE81AE9-ACA5-46A2-8F91-D377FA365172}"/>
              </a:ext>
            </a:extLst>
          </p:cNvPr>
          <p:cNvGrpSpPr>
            <a:grpSpLocks noChangeAspect="1"/>
          </p:cNvGrpSpPr>
          <p:nvPr userDrawn="1"/>
        </p:nvGrpSpPr>
        <p:grpSpPr bwMode="auto">
          <a:xfrm>
            <a:off x="0" y="4953000"/>
            <a:ext cx="12028495" cy="1720850"/>
            <a:chOff x="0" y="3120"/>
            <a:chExt cx="7577" cy="1084"/>
          </a:xfrm>
        </p:grpSpPr>
        <p:sp>
          <p:nvSpPr>
            <p:cNvPr id="35" name="Freeform 5">
              <a:extLst>
                <a:ext uri="{FF2B5EF4-FFF2-40B4-BE49-F238E27FC236}">
                  <a16:creationId xmlns:a16="http://schemas.microsoft.com/office/drawing/2014/main" xmlns="" id="{B20E71BC-328D-4E30-8A51-301843C1E02B}"/>
                </a:ext>
              </a:extLst>
            </p:cNvPr>
            <p:cNvSpPr>
              <a:spLocks/>
            </p:cNvSpPr>
            <p:nvPr userDrawn="1"/>
          </p:nvSpPr>
          <p:spPr bwMode="auto">
            <a:xfrm>
              <a:off x="76" y="3911"/>
              <a:ext cx="7425" cy="293"/>
            </a:xfrm>
            <a:custGeom>
              <a:avLst/>
              <a:gdLst>
                <a:gd name="T0" fmla="*/ 0 w 9508"/>
                <a:gd name="T1" fmla="*/ 0 h 360"/>
                <a:gd name="T2" fmla="*/ 0 w 9508"/>
                <a:gd name="T3" fmla="*/ 0 h 360"/>
                <a:gd name="T4" fmla="*/ 0 w 9508"/>
                <a:gd name="T5" fmla="*/ 360 h 360"/>
                <a:gd name="T6" fmla="*/ 9508 w 9508"/>
                <a:gd name="T7" fmla="*/ 360 h 360"/>
                <a:gd name="T8" fmla="*/ 9508 w 9508"/>
                <a:gd name="T9" fmla="*/ 262 h 360"/>
                <a:gd name="T10" fmla="*/ 107 w 9508"/>
                <a:gd name="T11" fmla="*/ 262 h 360"/>
                <a:gd name="T12" fmla="*/ 97 w 9508"/>
                <a:gd name="T13" fmla="*/ 262 h 360"/>
                <a:gd name="T14" fmla="*/ 97 w 9508"/>
                <a:gd name="T15" fmla="*/ 252 h 360"/>
                <a:gd name="T16" fmla="*/ 97 w 9508"/>
                <a:gd name="T17" fmla="*/ 0 h 360"/>
                <a:gd name="T18" fmla="*/ 0 w 9508"/>
                <a:gd name="T1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08" h="360">
                  <a:moveTo>
                    <a:pt x="0" y="0"/>
                  </a:moveTo>
                  <a:lnTo>
                    <a:pt x="0" y="0"/>
                  </a:lnTo>
                  <a:lnTo>
                    <a:pt x="0" y="360"/>
                  </a:lnTo>
                  <a:lnTo>
                    <a:pt x="9508" y="360"/>
                  </a:lnTo>
                  <a:lnTo>
                    <a:pt x="9508" y="262"/>
                  </a:lnTo>
                  <a:lnTo>
                    <a:pt x="107" y="262"/>
                  </a:lnTo>
                  <a:lnTo>
                    <a:pt x="97" y="262"/>
                  </a:lnTo>
                  <a:lnTo>
                    <a:pt x="97" y="252"/>
                  </a:lnTo>
                  <a:lnTo>
                    <a:pt x="97" y="0"/>
                  </a:lnTo>
                  <a:lnTo>
                    <a:pt x="0" y="0"/>
                  </a:lnTo>
                  <a:close/>
                </a:path>
              </a:pathLst>
            </a:custGeom>
            <a:solidFill>
              <a:srgbClr val="CC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AutoShape 3">
              <a:extLst>
                <a:ext uri="{FF2B5EF4-FFF2-40B4-BE49-F238E27FC236}">
                  <a16:creationId xmlns:a16="http://schemas.microsoft.com/office/drawing/2014/main" xmlns="" id="{F3076E43-5898-4060-A110-58A52734C6AF}"/>
                </a:ext>
              </a:extLst>
            </p:cNvPr>
            <p:cNvSpPr>
              <a:spLocks noChangeAspect="1" noChangeArrowheads="1" noTextEdit="1"/>
            </p:cNvSpPr>
            <p:nvPr userDrawn="1"/>
          </p:nvSpPr>
          <p:spPr bwMode="auto">
            <a:xfrm>
              <a:off x="0" y="3120"/>
              <a:ext cx="748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xmlns="" id="{A67B63ED-C442-4A58-BF81-3917DFF94DE0}"/>
                </a:ext>
              </a:extLst>
            </p:cNvPr>
            <p:cNvSpPr>
              <a:spLocks/>
            </p:cNvSpPr>
            <p:nvPr userDrawn="1"/>
          </p:nvSpPr>
          <p:spPr bwMode="auto">
            <a:xfrm>
              <a:off x="7501" y="3909"/>
              <a:ext cx="76" cy="293"/>
            </a:xfrm>
            <a:custGeom>
              <a:avLst/>
              <a:gdLst>
                <a:gd name="T0" fmla="*/ 0 w 97"/>
                <a:gd name="T1" fmla="*/ 0 h 360"/>
                <a:gd name="T2" fmla="*/ 0 w 97"/>
                <a:gd name="T3" fmla="*/ 0 h 360"/>
                <a:gd name="T4" fmla="*/ 0 w 97"/>
                <a:gd name="T5" fmla="*/ 360 h 360"/>
                <a:gd name="T6" fmla="*/ 97 w 97"/>
                <a:gd name="T7" fmla="*/ 262 h 360"/>
                <a:gd name="T8" fmla="*/ 97 w 97"/>
                <a:gd name="T9" fmla="*/ 0 h 360"/>
                <a:gd name="T10" fmla="*/ 0 w 97"/>
                <a:gd name="T11" fmla="*/ 0 h 360"/>
              </a:gdLst>
              <a:ahLst/>
              <a:cxnLst>
                <a:cxn ang="0">
                  <a:pos x="T0" y="T1"/>
                </a:cxn>
                <a:cxn ang="0">
                  <a:pos x="T2" y="T3"/>
                </a:cxn>
                <a:cxn ang="0">
                  <a:pos x="T4" y="T5"/>
                </a:cxn>
                <a:cxn ang="0">
                  <a:pos x="T6" y="T7"/>
                </a:cxn>
                <a:cxn ang="0">
                  <a:pos x="T8" y="T9"/>
                </a:cxn>
                <a:cxn ang="0">
                  <a:pos x="T10" y="T11"/>
                </a:cxn>
              </a:cxnLst>
              <a:rect l="0" t="0" r="r" b="b"/>
              <a:pathLst>
                <a:path w="97" h="360">
                  <a:moveTo>
                    <a:pt x="0" y="0"/>
                  </a:moveTo>
                  <a:lnTo>
                    <a:pt x="0" y="0"/>
                  </a:lnTo>
                  <a:lnTo>
                    <a:pt x="0" y="360"/>
                  </a:lnTo>
                  <a:lnTo>
                    <a:pt x="97" y="262"/>
                  </a:lnTo>
                  <a:lnTo>
                    <a:pt x="97" y="0"/>
                  </a:lnTo>
                  <a:lnTo>
                    <a:pt x="0" y="0"/>
                  </a:lnTo>
                  <a:close/>
                </a:path>
              </a:pathLst>
            </a:custGeom>
            <a:solidFill>
              <a:srgbClr val="002E6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descr="&quot;&quot;"/>
          <p:cNvSpPr/>
          <p:nvPr userDrawn="1"/>
        </p:nvSpPr>
        <p:spPr>
          <a:xfrm>
            <a:off x="0" y="6151688"/>
            <a:ext cx="2096814" cy="690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descr="U.S. Small Business Administration (SBA) logo.">
            <a:extLst>
              <a:ext uri="{FF2B5EF4-FFF2-40B4-BE49-F238E27FC236}">
                <a16:creationId xmlns:a16="http://schemas.microsoft.com/office/drawing/2014/main" xmlns="" id="{3308402E-B7F2-4118-9EAA-E9F2DE52012B}"/>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48496" y="6221042"/>
            <a:ext cx="1757796" cy="482808"/>
          </a:xfrm>
          <a:prstGeom prst="rect">
            <a:avLst/>
          </a:prstGeom>
        </p:spPr>
      </p:pic>
    </p:spTree>
    <p:extLst>
      <p:ext uri="{BB962C8B-B14F-4D97-AF65-F5344CB8AC3E}">
        <p14:creationId xmlns:p14="http://schemas.microsoft.com/office/powerpoint/2010/main" val="287062196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7" r:id="rId3"/>
    <p:sldLayoutId id="2147483668" r:id="rId4"/>
    <p:sldLayoutId id="2147483669" r:id="rId5"/>
    <p:sldLayoutId id="2147483670" r:id="rId6"/>
    <p:sldLayoutId id="2147483671" r:id="rId7"/>
    <p:sldLayoutId id="2147483672" r:id="rId8"/>
    <p:sldLayoutId id="2147483674" r:id="rId9"/>
    <p:sldLayoutId id="2147483675" r:id="rId10"/>
    <p:sldLayoutId id="2147483676" r:id="rId11"/>
    <p:sldLayoutId id="2147483677" r:id="rId12"/>
  </p:sldLayoutIdLst>
  <p:hf hdr="0" ftr="0" dt="0"/>
  <p:txStyles>
    <p:titleStyle>
      <a:lvl1pPr algn="ctr" defTabSz="914400" rtl="0" eaLnBrk="1" latinLnBrk="0" hangingPunct="1">
        <a:lnSpc>
          <a:spcPct val="90000"/>
        </a:lnSpc>
        <a:spcBef>
          <a:spcPct val="0"/>
        </a:spcBef>
        <a:buNone/>
        <a:defRPr sz="3600" b="1" i="0" kern="1200" spc="-100" baseline="0">
          <a:solidFill>
            <a:srgbClr val="002E6D"/>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sba.gov/local-assista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mailto:hubzone@sba.gov" TargetMode="External"/><Relationship Id="rId5" Type="http://schemas.openxmlformats.org/officeDocument/2006/relationships/hyperlink" Target="http://www.maps.certify.sba.gov/hubzone/maps" TargetMode="External"/><Relationship Id="rId4" Type="http://schemas.openxmlformats.org/officeDocument/2006/relationships/hyperlink" Target="http://www.sba.gov/hubzon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18" Type="http://schemas.openxmlformats.org/officeDocument/2006/relationships/image" Target="../media/image12.png"/><Relationship Id="rId3" Type="http://schemas.openxmlformats.org/officeDocument/2006/relationships/image" Target="../media/image8.png"/><Relationship Id="rId12" Type="http://schemas.openxmlformats.org/officeDocument/2006/relationships/image" Target="../media/image16.svg"/><Relationship Id="rId17" Type="http://schemas.openxmlformats.org/officeDocument/2006/relationships/image" Target="../media/image11.png"/><Relationship Id="rId2" Type="http://schemas.openxmlformats.org/officeDocument/2006/relationships/notesSlide" Target="../notesSlides/notesSlide13.xml"/><Relationship Id="rId16"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0.svg"/><Relationship Id="rId15" Type="http://schemas.openxmlformats.org/officeDocument/2006/relationships/image" Target="../media/image9.png"/><Relationship Id="rId10" Type="http://schemas.openxmlformats.org/officeDocument/2006/relationships/image" Target="../media/image14.svg"/><Relationship Id="rId19" Type="http://schemas.openxmlformats.org/officeDocument/2006/relationships/image" Target="../media/image13.png"/><Relationship Id="rId14" Type="http://schemas.openxmlformats.org/officeDocument/2006/relationships/image" Target="../media/image18.sv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7.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lori.gillen@sba.gov"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mailto:Alison.amann@sba.gov" TargetMode="External"/><Relationship Id="rId5" Type="http://schemas.openxmlformats.org/officeDocument/2006/relationships/hyperlink" Target="mailto:takeisha.hodge@sba.gov" TargetMode="External"/><Relationship Id="rId4" Type="http://schemas.openxmlformats.org/officeDocument/2006/relationships/hyperlink" Target="mailto:bruce.purdy@sba.gov"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 Id="rId11" Type="http://schemas.openxmlformats.org/officeDocument/2006/relationships/image" Target="../media/image25.png"/><Relationship Id="rId6" Type="http://schemas.openxmlformats.org/officeDocument/2006/relationships/image" Target="../media/image32.svg"/><Relationship Id="rId10" Type="http://schemas.openxmlformats.org/officeDocument/2006/relationships/image" Target="../media/image36.sv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0.svg"/><Relationship Id="rId10" Type="http://schemas.openxmlformats.org/officeDocument/2006/relationships/image" Target="../media/image28.png"/><Relationship Id="rId9" Type="http://schemas.openxmlformats.org/officeDocument/2006/relationships/image" Target="../media/image27.png"/><Relationship Id="rId4" Type="http://schemas.openxmlformats.org/officeDocument/2006/relationships/image" Target="../media/image38.svg"/></Relationships>
</file>

<file path=ppt/slides/_rels/slide2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46.svg"/><Relationship Id="rId10" Type="http://schemas.openxmlformats.org/officeDocument/2006/relationships/image" Target="../media/image31.png"/><Relationship Id="rId9" Type="http://schemas.openxmlformats.org/officeDocument/2006/relationships/image" Target="../media/image30.png"/><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44.sv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46.sv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8.svg"/></Relationships>
</file>

<file path=ppt/slides/_rels/slide2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52.svg"/><Relationship Id="rId10" Type="http://schemas.openxmlformats.org/officeDocument/2006/relationships/image" Target="../media/image34.png"/><Relationship Id="rId9" Type="http://schemas.openxmlformats.org/officeDocument/2006/relationships/image" Target="../media/image33.png"/><Relationship Id="rId4" Type="http://schemas.openxmlformats.org/officeDocument/2006/relationships/image" Target="../media/image50.sv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50.sv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52.sv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52.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54.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www.sba.gov/coronaviru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unlightfoundation.com/2017/07/06/today-in-opengov-one-lobbyists-mega-millions-jackpo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creativecommons.org/licenses/by/3.0/"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dsbs.sba.gov/dsbs/search/dsp_dsbs.cfm" TargetMode="External"/><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SBA: U.S. Small Business </a:t>
            </a:r>
            <a:r>
              <a:rPr lang="en-US" dirty="0" smtClean="0"/>
              <a:t>Administration</a:t>
            </a:r>
            <a:endParaRPr lang="en-US" dirty="0"/>
          </a:p>
        </p:txBody>
      </p:sp>
    </p:spTree>
    <p:extLst>
      <p:ext uri="{BB962C8B-B14F-4D97-AF65-F5344CB8AC3E}">
        <p14:creationId xmlns:p14="http://schemas.microsoft.com/office/powerpoint/2010/main" val="377245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A1120C0-F480-4745-BE0A-113556AB1F35}"/>
              </a:ext>
            </a:extLst>
          </p:cNvPr>
          <p:cNvSpPr>
            <a:spLocks noGrp="1"/>
          </p:cNvSpPr>
          <p:nvPr>
            <p:ph type="sldNum" sz="quarter" idx="12"/>
          </p:nvPr>
        </p:nvSpPr>
        <p:spPr/>
        <p:txBody>
          <a:bodyPr/>
          <a:lstStyle/>
          <a:p>
            <a:fld id="{B1AB44B9-F1EC-4F4B-88D4-413245C9CD3E}" type="slidenum">
              <a:rPr lang="en-US" smtClean="0"/>
              <a:t>10</a:t>
            </a:fld>
            <a:endParaRPr lang="en-US" dirty="0"/>
          </a:p>
        </p:txBody>
      </p:sp>
      <p:sp>
        <p:nvSpPr>
          <p:cNvPr id="3" name="Content Placeholder 2">
            <a:extLst>
              <a:ext uri="{FF2B5EF4-FFF2-40B4-BE49-F238E27FC236}">
                <a16:creationId xmlns:a16="http://schemas.microsoft.com/office/drawing/2014/main" xmlns="" id="{9C77D026-560B-45CE-A31E-871B025BB252}"/>
              </a:ext>
            </a:extLst>
          </p:cNvPr>
          <p:cNvSpPr>
            <a:spLocks noGrp="1"/>
          </p:cNvSpPr>
          <p:nvPr>
            <p:ph idx="1"/>
          </p:nvPr>
        </p:nvSpPr>
        <p:spPr>
          <a:xfrm>
            <a:off x="884694" y="1246244"/>
            <a:ext cx="10515600" cy="5092772"/>
          </a:xfrm>
        </p:spPr>
        <p:txBody>
          <a:bodyPr>
            <a:noAutofit/>
          </a:bodyPr>
          <a:lstStyle/>
          <a:p>
            <a:pPr marL="514350" indent="-514350">
              <a:lnSpc>
                <a:spcPct val="100000"/>
              </a:lnSpc>
              <a:buClr>
                <a:srgbClr val="CC0000"/>
              </a:buClr>
              <a:buAutoNum type="arabicPeriod"/>
            </a:pPr>
            <a:r>
              <a:rPr lang="en-US" sz="2100" b="1" dirty="0"/>
              <a:t>Get  up to speed:  </a:t>
            </a:r>
            <a:r>
              <a:rPr lang="en-US" sz="2100" dirty="0"/>
              <a:t>Start with a visit to the  SBA website for tutorials, referrals and information.</a:t>
            </a:r>
          </a:p>
          <a:p>
            <a:pPr marL="514350" indent="-514350">
              <a:lnSpc>
                <a:spcPct val="100000"/>
              </a:lnSpc>
              <a:buClr>
                <a:srgbClr val="CC0000"/>
              </a:buClr>
              <a:buAutoNum type="arabicPeriod"/>
            </a:pPr>
            <a:r>
              <a:rPr lang="en-US" sz="2100" b="1" dirty="0"/>
              <a:t>Get Help</a:t>
            </a:r>
            <a:r>
              <a:rPr lang="en-US" sz="2100" dirty="0"/>
              <a:t>:  Reach out to a Resource Partner for help (PTAC, SBDC, WBC, SCORE, VBOC, District Office).</a:t>
            </a:r>
          </a:p>
          <a:p>
            <a:pPr marL="514350" indent="-514350">
              <a:lnSpc>
                <a:spcPct val="100000"/>
              </a:lnSpc>
              <a:buClr>
                <a:srgbClr val="CC0000"/>
              </a:buClr>
              <a:buAutoNum type="arabicPeriod"/>
            </a:pPr>
            <a:r>
              <a:rPr lang="en-US" sz="2100" b="1" dirty="0"/>
              <a:t>Do Your Homework</a:t>
            </a:r>
            <a:r>
              <a:rPr lang="en-US" sz="2100" dirty="0"/>
              <a:t>:  Learn about the opportunities and consider starting with Government purchase card orders, Subcontracting, and Joint Ventures to gain experience.</a:t>
            </a:r>
          </a:p>
          <a:p>
            <a:pPr marL="514350" indent="-514350">
              <a:lnSpc>
                <a:spcPct val="100000"/>
              </a:lnSpc>
              <a:buClr>
                <a:srgbClr val="CC0000"/>
              </a:buClr>
              <a:buAutoNum type="arabicPeriod"/>
            </a:pPr>
            <a:r>
              <a:rPr lang="en-US" sz="2100" b="1" dirty="0"/>
              <a:t>Secure a Mentor</a:t>
            </a:r>
            <a:r>
              <a:rPr lang="en-US" sz="2100" dirty="0"/>
              <a:t>: </a:t>
            </a:r>
            <a:r>
              <a:rPr lang="en-US" sz="2100" b="1" dirty="0"/>
              <a:t>All Small Mentor Protégé Program </a:t>
            </a:r>
            <a:r>
              <a:rPr lang="en-US" sz="2100" dirty="0"/>
              <a:t>offers HUBZone firms an opportunity to develop their government contracting capabilities by entering a formal Mentor Protégé Partnership with an experienced government contractor.</a:t>
            </a:r>
          </a:p>
          <a:p>
            <a:pPr marL="514350" indent="-514350">
              <a:lnSpc>
                <a:spcPct val="100000"/>
              </a:lnSpc>
              <a:buClr>
                <a:srgbClr val="CC0000"/>
              </a:buClr>
              <a:buAutoNum type="arabicPeriod"/>
            </a:pPr>
            <a:r>
              <a:rPr lang="en-US" sz="2100" b="1" dirty="0"/>
              <a:t>Leverage your small business status</a:t>
            </a:r>
            <a:r>
              <a:rPr lang="en-US" sz="2100" dirty="0"/>
              <a:t>:  If you are SDB or DSVOSB or WOSB—consider gaining HZ status; already in a HZ—get certified</a:t>
            </a:r>
            <a:r>
              <a:rPr lang="en-US" sz="2100" dirty="0" smtClean="0"/>
              <a:t>!</a:t>
            </a:r>
            <a:endParaRPr lang="en-US" sz="2100" dirty="0"/>
          </a:p>
        </p:txBody>
      </p:sp>
      <p:sp>
        <p:nvSpPr>
          <p:cNvPr id="2" name="Title 1">
            <a:extLst>
              <a:ext uri="{FF2B5EF4-FFF2-40B4-BE49-F238E27FC236}">
                <a16:creationId xmlns:a16="http://schemas.microsoft.com/office/drawing/2014/main" xmlns="" id="{F8C4A9FC-3786-4380-8DC8-31F04949B699}"/>
              </a:ext>
            </a:extLst>
          </p:cNvPr>
          <p:cNvSpPr>
            <a:spLocks noGrp="1"/>
          </p:cNvSpPr>
          <p:nvPr>
            <p:ph type="title"/>
          </p:nvPr>
        </p:nvSpPr>
        <p:spPr>
          <a:xfrm>
            <a:off x="604434" y="505598"/>
            <a:ext cx="10749366" cy="598904"/>
          </a:xfrm>
        </p:spPr>
        <p:txBody>
          <a:bodyPr/>
          <a:lstStyle/>
          <a:p>
            <a:pPr algn="l"/>
            <a:r>
              <a:rPr lang="en-US" dirty="0"/>
              <a:t>Procurement Tips for HUBZone Firms</a:t>
            </a:r>
          </a:p>
        </p:txBody>
      </p:sp>
    </p:spTree>
    <p:extLst>
      <p:ext uri="{BB962C8B-B14F-4D97-AF65-F5344CB8AC3E}">
        <p14:creationId xmlns:p14="http://schemas.microsoft.com/office/powerpoint/2010/main" val="127278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CE26A7-374A-4F8D-97F0-6428C275E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3E2EAB76-E36D-4C9F-B269-9A6AEE80A0C1}"/>
              </a:ext>
            </a:extLst>
          </p:cNvPr>
          <p:cNvSpPr>
            <a:spLocks noGrp="1"/>
          </p:cNvSpPr>
          <p:nvPr>
            <p:ph idx="1"/>
          </p:nvPr>
        </p:nvSpPr>
        <p:spPr>
          <a:xfrm>
            <a:off x="869196" y="1325687"/>
            <a:ext cx="10515600" cy="4206625"/>
          </a:xfrm>
        </p:spPr>
        <p:txBody>
          <a:bodyPr>
            <a:normAutofit/>
          </a:bodyPr>
          <a:lstStyle/>
          <a:p>
            <a:pPr marL="0" indent="0">
              <a:lnSpc>
                <a:spcPct val="100000"/>
              </a:lnSpc>
              <a:spcAft>
                <a:spcPts val="1800"/>
              </a:spcAft>
              <a:buNone/>
            </a:pPr>
            <a:r>
              <a:rPr lang="en-US" sz="2100" b="1" dirty="0"/>
              <a:t>For support with government contracting and growing your business </a:t>
            </a:r>
            <a:r>
              <a:rPr lang="en-US" sz="2100" dirty="0"/>
              <a:t>visit one of SBA’s resource partners (SCORE, SBDCs, WBC, VBOC, and PTAC):  </a:t>
            </a:r>
            <a:r>
              <a:rPr lang="en-US" sz="2100" dirty="0">
                <a:solidFill>
                  <a:srgbClr val="007DBC"/>
                </a:solidFill>
                <a:hlinkClick r:id="rId3"/>
              </a:rPr>
              <a:t>https://www.sba.gov/local-assistance</a:t>
            </a:r>
            <a:endParaRPr lang="en-US" sz="2100" dirty="0">
              <a:solidFill>
                <a:srgbClr val="007DBC"/>
              </a:solidFill>
            </a:endParaRPr>
          </a:p>
          <a:p>
            <a:pPr marL="0" indent="0">
              <a:lnSpc>
                <a:spcPct val="100000"/>
              </a:lnSpc>
              <a:buNone/>
            </a:pPr>
            <a:r>
              <a:rPr lang="en-US" sz="2100" b="1" dirty="0" smtClean="0"/>
              <a:t>For </a:t>
            </a:r>
            <a:r>
              <a:rPr lang="en-US" sz="2100" b="1" dirty="0"/>
              <a:t>support with your HUBZone application:</a:t>
            </a:r>
          </a:p>
          <a:p>
            <a:pPr>
              <a:lnSpc>
                <a:spcPct val="100000"/>
              </a:lnSpc>
              <a:buClr>
                <a:srgbClr val="CC0000"/>
              </a:buClr>
            </a:pPr>
            <a:r>
              <a:rPr lang="en-US" sz="2100" b="1" dirty="0"/>
              <a:t>Visit</a:t>
            </a:r>
            <a:r>
              <a:rPr lang="en-US" sz="2100" dirty="0"/>
              <a:t> the HUBZone website:  </a:t>
            </a:r>
            <a:r>
              <a:rPr lang="en-US" sz="2100" dirty="0">
                <a:solidFill>
                  <a:srgbClr val="007DBC"/>
                </a:solidFill>
                <a:hlinkClick r:id="rId4"/>
              </a:rPr>
              <a:t>sba.gov/</a:t>
            </a:r>
            <a:r>
              <a:rPr lang="en-US" sz="2100" dirty="0" err="1">
                <a:solidFill>
                  <a:srgbClr val="007DBC"/>
                </a:solidFill>
                <a:hlinkClick r:id="rId4"/>
              </a:rPr>
              <a:t>hubzone</a:t>
            </a:r>
            <a:endParaRPr lang="en-US" sz="2100" dirty="0">
              <a:solidFill>
                <a:srgbClr val="007DBC"/>
              </a:solidFill>
            </a:endParaRPr>
          </a:p>
          <a:p>
            <a:pPr>
              <a:lnSpc>
                <a:spcPct val="100000"/>
              </a:lnSpc>
              <a:buClr>
                <a:srgbClr val="CC0000"/>
              </a:buClr>
            </a:pPr>
            <a:r>
              <a:rPr lang="en-US" sz="2100" b="1" dirty="0"/>
              <a:t>View</a:t>
            </a:r>
            <a:r>
              <a:rPr lang="en-US" sz="2100" dirty="0"/>
              <a:t> location eligibility:  </a:t>
            </a:r>
            <a:r>
              <a:rPr lang="en-US" sz="2100" dirty="0">
                <a:solidFill>
                  <a:srgbClr val="007DBC"/>
                </a:solidFill>
                <a:hlinkClick r:id="rId5"/>
              </a:rPr>
              <a:t>maps.certify.sba.gov/hubzone/maps</a:t>
            </a:r>
            <a:endParaRPr lang="en-US" sz="2100" dirty="0">
              <a:solidFill>
                <a:srgbClr val="007DBC"/>
              </a:solidFill>
            </a:endParaRPr>
          </a:p>
          <a:p>
            <a:pPr>
              <a:lnSpc>
                <a:spcPct val="100000"/>
              </a:lnSpc>
              <a:buClr>
                <a:srgbClr val="CC0000"/>
              </a:buClr>
            </a:pPr>
            <a:r>
              <a:rPr lang="en-US" sz="2100" b="1" dirty="0"/>
              <a:t>Email</a:t>
            </a:r>
            <a:r>
              <a:rPr lang="en-US" sz="2100" dirty="0"/>
              <a:t> our Help Desk with specific questions:  </a:t>
            </a:r>
            <a:r>
              <a:rPr lang="en-US" sz="2100" dirty="0">
                <a:solidFill>
                  <a:srgbClr val="007DBC"/>
                </a:solidFill>
                <a:hlinkClick r:id="rId6"/>
              </a:rPr>
              <a:t>hubzone@sba.gov</a:t>
            </a:r>
            <a:endParaRPr lang="en-US" sz="2100" dirty="0">
              <a:solidFill>
                <a:srgbClr val="007DBC"/>
              </a:solidFill>
            </a:endParaRPr>
          </a:p>
          <a:p>
            <a:pPr>
              <a:lnSpc>
                <a:spcPct val="100000"/>
              </a:lnSpc>
              <a:buClr>
                <a:srgbClr val="CC0000"/>
              </a:buClr>
            </a:pPr>
            <a:r>
              <a:rPr lang="en-US" sz="2100" b="1" dirty="0"/>
              <a:t>Call </a:t>
            </a:r>
            <a:r>
              <a:rPr lang="en-US" sz="2100" dirty="0"/>
              <a:t>our staff via our weekly conference call—every Thursday at 2pm ET: 202-765-1264; Access code:  63068189</a:t>
            </a:r>
            <a:r>
              <a:rPr lang="en-US" sz="2100" dirty="0" smtClean="0"/>
              <a:t>#</a:t>
            </a:r>
            <a:endParaRPr lang="en-US" sz="2100" dirty="0"/>
          </a:p>
        </p:txBody>
      </p:sp>
      <p:sp>
        <p:nvSpPr>
          <p:cNvPr id="2" name="Title 1">
            <a:extLst>
              <a:ext uri="{FF2B5EF4-FFF2-40B4-BE49-F238E27FC236}">
                <a16:creationId xmlns:a16="http://schemas.microsoft.com/office/drawing/2014/main" xmlns="" id="{9E52899A-5D04-44B6-8A4B-9CB5F779AF05}"/>
              </a:ext>
            </a:extLst>
          </p:cNvPr>
          <p:cNvSpPr>
            <a:spLocks noGrp="1"/>
          </p:cNvSpPr>
          <p:nvPr>
            <p:ph type="title"/>
          </p:nvPr>
        </p:nvSpPr>
        <p:spPr>
          <a:xfrm>
            <a:off x="635431" y="530650"/>
            <a:ext cx="10718369" cy="598904"/>
          </a:xfrm>
        </p:spPr>
        <p:txBody>
          <a:bodyPr/>
          <a:lstStyle/>
          <a:p>
            <a:pPr algn="l"/>
            <a:r>
              <a:rPr lang="en-US" dirty="0"/>
              <a:t>HUBZone Help</a:t>
            </a:r>
          </a:p>
        </p:txBody>
      </p:sp>
    </p:spTree>
    <p:extLst>
      <p:ext uri="{BB962C8B-B14F-4D97-AF65-F5344CB8AC3E}">
        <p14:creationId xmlns:p14="http://schemas.microsoft.com/office/powerpoint/2010/main" val="2755432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C20D403-DBCC-4F54-A680-88D3BF50DB3C}"/>
              </a:ext>
            </a:extLst>
          </p:cNvPr>
          <p:cNvSpPr>
            <a:spLocks noGrp="1"/>
          </p:cNvSpPr>
          <p:nvPr>
            <p:ph type="ctrTitle"/>
          </p:nvPr>
        </p:nvSpPr>
        <p:spPr>
          <a:xfrm>
            <a:off x="2249424" y="1360614"/>
            <a:ext cx="7719743" cy="2387600"/>
          </a:xfrm>
        </p:spPr>
        <p:txBody>
          <a:bodyPr/>
          <a:lstStyle/>
          <a:p>
            <a:r>
              <a:rPr lang="en-US" dirty="0"/>
              <a:t>Impact and Results</a:t>
            </a:r>
          </a:p>
        </p:txBody>
      </p:sp>
    </p:spTree>
    <p:extLst>
      <p:ext uri="{BB962C8B-B14F-4D97-AF65-F5344CB8AC3E}">
        <p14:creationId xmlns:p14="http://schemas.microsoft.com/office/powerpoint/2010/main" val="4262765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xmlns="" id="{1774A9AF-08E8-4FA8-8B78-BE4E9053FEC2}"/>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26" name="Group 25" descr="Figure shows six icons and corresponding facts to understand the impact of the UHBZone Program. Icon 1: Symbol of globe, text: +/- 22,000 HUBZones across US and territories; Icon 2: storefront, text: +/- 6,000 certified HUBZone enterprises; Icon 3: A screwdriver and wrench, text: Construction, Manufacturing, Professional and Technical Services; Icon 4: Symbol of work ID badge, text: $9.9 billion in federal procurement in FY2018 supporting an estimated 52,000 jobs; Icon 5: Symbol of hands shaking, text: 179 + HUBZone Mentor Protégé Agreements via ASMPP; Icon 6: A folded map with a locator icon, text: 70% of Opportunity Zones are in HUBZones.">
            <a:extLst>
              <a:ext uri="{FF2B5EF4-FFF2-40B4-BE49-F238E27FC236}">
                <a16:creationId xmlns:a16="http://schemas.microsoft.com/office/drawing/2014/main" xmlns="" id="{59D136FD-08B9-4524-909B-4A4F2CA08AA3}"/>
              </a:ext>
            </a:extLst>
          </p:cNvPr>
          <p:cNvGrpSpPr/>
          <p:nvPr/>
        </p:nvGrpSpPr>
        <p:grpSpPr>
          <a:xfrm>
            <a:off x="4212336" y="622028"/>
            <a:ext cx="7144512" cy="5572272"/>
            <a:chOff x="4212337" y="622320"/>
            <a:chExt cx="7144512" cy="5572272"/>
          </a:xfrm>
        </p:grpSpPr>
        <p:sp>
          <p:nvSpPr>
            <p:cNvPr id="22" name="Rectangle 21">
              <a:extLst>
                <a:ext uri="{FF2B5EF4-FFF2-40B4-BE49-F238E27FC236}">
                  <a16:creationId xmlns:a16="http://schemas.microsoft.com/office/drawing/2014/main" xmlns="" id="{85A16318-6FB3-435D-9F00-43ECA739CC9B}"/>
                </a:ext>
              </a:extLst>
            </p:cNvPr>
            <p:cNvSpPr/>
            <p:nvPr/>
          </p:nvSpPr>
          <p:spPr>
            <a:xfrm>
              <a:off x="4212337" y="5371632"/>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Freeform: Shape 23">
              <a:extLst>
                <a:ext uri="{FF2B5EF4-FFF2-40B4-BE49-F238E27FC236}">
                  <a16:creationId xmlns:a16="http://schemas.microsoft.com/office/drawing/2014/main" xmlns="" id="{00C1DB12-3BFE-4E85-BD45-E95D73171158}"/>
                </a:ext>
              </a:extLst>
            </p:cNvPr>
            <p:cNvSpPr/>
            <p:nvPr/>
          </p:nvSpPr>
          <p:spPr>
            <a:xfrm>
              <a:off x="5245087" y="5433624"/>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CC0000"/>
                  </a:solidFill>
                  <a:latin typeface="Source Sans Pro" panose="020B0503030403020204" pitchFamily="34" charset="0"/>
                  <a:ea typeface="Source Sans Pro" panose="020B0503030403020204" pitchFamily="34" charset="0"/>
                </a:rPr>
                <a:t>70%</a:t>
              </a:r>
              <a:r>
                <a:rPr lang="en-US" sz="1900" kern="1200" dirty="0">
                  <a:solidFill>
                    <a:srgbClr val="CC0000"/>
                  </a:solidFill>
                  <a:latin typeface="Source Sans Pro" panose="020B0503030403020204" pitchFamily="34" charset="0"/>
                  <a:ea typeface="Source Sans Pro" panose="020B0503030403020204" pitchFamily="34" charset="0"/>
                </a:rPr>
                <a:t> </a:t>
              </a:r>
              <a:r>
                <a:rPr lang="en-US" sz="1900" kern="1200" dirty="0">
                  <a:solidFill>
                    <a:srgbClr val="002E6D"/>
                  </a:solidFill>
                  <a:latin typeface="Source Sans Pro" panose="020B0503030403020204" pitchFamily="34" charset="0"/>
                  <a:ea typeface="Source Sans Pro" panose="020B0503030403020204" pitchFamily="34" charset="0"/>
                </a:rPr>
                <a:t>of Opportunity Zones are in </a:t>
              </a:r>
              <a:r>
                <a:rPr lang="en-US" sz="1900" kern="1200" dirty="0" err="1">
                  <a:solidFill>
                    <a:srgbClr val="002E6D"/>
                  </a:solidFill>
                  <a:latin typeface="Source Sans Pro" panose="020B0503030403020204" pitchFamily="34" charset="0"/>
                  <a:ea typeface="Source Sans Pro" panose="020B0503030403020204" pitchFamily="34" charset="0"/>
                </a:rPr>
                <a:t>HUBZones</a:t>
              </a:r>
              <a:endParaRPr lang="en-US" sz="1900" kern="1200" dirty="0">
                <a:solidFill>
                  <a:srgbClr val="002E6D"/>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xmlns="" id="{7EF248C4-4027-43CE-B484-DCFE2A54E724}"/>
                </a:ext>
              </a:extLst>
            </p:cNvPr>
            <p:cNvSpPr/>
            <p:nvPr/>
          </p:nvSpPr>
          <p:spPr>
            <a:xfrm>
              <a:off x="4212337" y="4421768"/>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6">
                <a:hueOff val="0"/>
                <a:satOff val="0"/>
                <a:lumOff val="0"/>
                <a:alphaOff val="0"/>
              </a:schemeClr>
            </a:effectRef>
            <a:fontRef idx="minor"/>
          </p:style>
        </p:sp>
        <p:sp>
          <p:nvSpPr>
            <p:cNvPr id="21" name="Freeform: Shape 20">
              <a:extLst>
                <a:ext uri="{FF2B5EF4-FFF2-40B4-BE49-F238E27FC236}">
                  <a16:creationId xmlns:a16="http://schemas.microsoft.com/office/drawing/2014/main" xmlns="" id="{BC97781A-CC6A-4AC5-8640-2FD4150E33FB}"/>
                </a:ext>
              </a:extLst>
            </p:cNvPr>
            <p:cNvSpPr/>
            <p:nvPr/>
          </p:nvSpPr>
          <p:spPr>
            <a:xfrm>
              <a:off x="5245087" y="4468066"/>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2E6D"/>
                  </a:solidFill>
                  <a:latin typeface="Source Sans Pro" panose="020B0503030403020204" pitchFamily="34" charset="0"/>
                  <a:ea typeface="Source Sans Pro" panose="020B0503030403020204" pitchFamily="34" charset="0"/>
                </a:rPr>
                <a:t>179+ HUBZone Mentor Protégé Agreements via ASMPP</a:t>
              </a:r>
            </a:p>
          </p:txBody>
        </p:sp>
        <p:sp>
          <p:nvSpPr>
            <p:cNvPr id="16" name="Rectangle 15">
              <a:extLst>
                <a:ext uri="{FF2B5EF4-FFF2-40B4-BE49-F238E27FC236}">
                  <a16:creationId xmlns:a16="http://schemas.microsoft.com/office/drawing/2014/main" xmlns="" id="{F1C94F6F-E605-4E4B-A2B5-6B70C72AB7B4}"/>
                </a:ext>
              </a:extLst>
            </p:cNvPr>
            <p:cNvSpPr/>
            <p:nvPr/>
          </p:nvSpPr>
          <p:spPr>
            <a:xfrm>
              <a:off x="4212337" y="3471906"/>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sp>
        <p:sp>
          <p:nvSpPr>
            <p:cNvPr id="18" name="Freeform: Shape 17">
              <a:extLst>
                <a:ext uri="{FF2B5EF4-FFF2-40B4-BE49-F238E27FC236}">
                  <a16:creationId xmlns:a16="http://schemas.microsoft.com/office/drawing/2014/main" xmlns="" id="{A9AB8E70-3290-4022-B53C-422DE294E3B6}"/>
                </a:ext>
              </a:extLst>
            </p:cNvPr>
            <p:cNvSpPr/>
            <p:nvPr/>
          </p:nvSpPr>
          <p:spPr>
            <a:xfrm>
              <a:off x="5245087" y="3518006"/>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CC0000"/>
                  </a:solidFill>
                  <a:latin typeface="Source Sans Pro" panose="020B0503030403020204" pitchFamily="34" charset="0"/>
                  <a:ea typeface="Source Sans Pro" panose="020B0503030403020204" pitchFamily="34" charset="0"/>
                </a:rPr>
                <a:t>$9.9 billion </a:t>
              </a:r>
              <a:r>
                <a:rPr lang="en-US" sz="1900" kern="1200" dirty="0">
                  <a:solidFill>
                    <a:srgbClr val="002E6D"/>
                  </a:solidFill>
                  <a:latin typeface="Source Sans Pro" panose="020B0503030403020204" pitchFamily="34" charset="0"/>
                  <a:ea typeface="Source Sans Pro" panose="020B0503030403020204" pitchFamily="34" charset="0"/>
                </a:rPr>
                <a:t>in federal procurement in FY2018 supporting an estimated </a:t>
              </a:r>
              <a:r>
                <a:rPr lang="en-US" sz="1900" b="1" kern="1200" dirty="0">
                  <a:solidFill>
                    <a:srgbClr val="CC0000"/>
                  </a:solidFill>
                  <a:latin typeface="Source Sans Pro" panose="020B0503030403020204" pitchFamily="34" charset="0"/>
                  <a:ea typeface="Source Sans Pro" panose="020B0503030403020204" pitchFamily="34" charset="0"/>
                </a:rPr>
                <a:t>52,000</a:t>
              </a:r>
              <a:r>
                <a:rPr lang="en-US" sz="1900" kern="1200" dirty="0">
                  <a:solidFill>
                    <a:srgbClr val="002E6D"/>
                  </a:solidFill>
                  <a:latin typeface="Source Sans Pro" panose="020B0503030403020204" pitchFamily="34" charset="0"/>
                  <a:ea typeface="Source Sans Pro" panose="020B0503030403020204" pitchFamily="34" charset="0"/>
                </a:rPr>
                <a:t> jobs</a:t>
              </a:r>
            </a:p>
          </p:txBody>
        </p:sp>
        <p:sp>
          <p:nvSpPr>
            <p:cNvPr id="13" name="Rectangle 12">
              <a:extLst>
                <a:ext uri="{FF2B5EF4-FFF2-40B4-BE49-F238E27FC236}">
                  <a16:creationId xmlns:a16="http://schemas.microsoft.com/office/drawing/2014/main" xmlns="" id="{5A742269-3106-4D5D-B608-8B8E73244BFB}"/>
                </a:ext>
              </a:extLst>
            </p:cNvPr>
            <p:cNvSpPr/>
            <p:nvPr/>
          </p:nvSpPr>
          <p:spPr>
            <a:xfrm>
              <a:off x="4212337" y="2522044"/>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15" name="Freeform: Shape 14">
              <a:extLst>
                <a:ext uri="{FF2B5EF4-FFF2-40B4-BE49-F238E27FC236}">
                  <a16:creationId xmlns:a16="http://schemas.microsoft.com/office/drawing/2014/main" xmlns="" id="{FD6AA341-C988-4328-BD0D-F5C6F7679B9A}"/>
                </a:ext>
              </a:extLst>
            </p:cNvPr>
            <p:cNvSpPr/>
            <p:nvPr/>
          </p:nvSpPr>
          <p:spPr>
            <a:xfrm>
              <a:off x="5245087" y="2563109"/>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2E6D"/>
                  </a:solidFill>
                  <a:latin typeface="Source Sans Pro" panose="020B0503030403020204" pitchFamily="34" charset="0"/>
                  <a:ea typeface="Source Sans Pro" panose="020B0503030403020204" pitchFamily="34" charset="0"/>
                </a:rPr>
                <a:t>Construction, Manufacturing, Professional and Technical Services</a:t>
              </a:r>
            </a:p>
          </p:txBody>
        </p:sp>
        <p:sp>
          <p:nvSpPr>
            <p:cNvPr id="10" name="Rectangle 9">
              <a:extLst>
                <a:ext uri="{FF2B5EF4-FFF2-40B4-BE49-F238E27FC236}">
                  <a16:creationId xmlns:a16="http://schemas.microsoft.com/office/drawing/2014/main" xmlns="" id="{B959B1C4-E289-4288-961C-03214AE43AEC}"/>
                </a:ext>
              </a:extLst>
            </p:cNvPr>
            <p:cNvSpPr/>
            <p:nvPr/>
          </p:nvSpPr>
          <p:spPr>
            <a:xfrm>
              <a:off x="4212337" y="1572182"/>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12" name="Freeform: Shape 11">
              <a:extLst>
                <a:ext uri="{FF2B5EF4-FFF2-40B4-BE49-F238E27FC236}">
                  <a16:creationId xmlns:a16="http://schemas.microsoft.com/office/drawing/2014/main" xmlns="" id="{5A42C8EB-1CD6-43CE-8E48-A72EA0067749}"/>
                </a:ext>
              </a:extLst>
            </p:cNvPr>
            <p:cNvSpPr/>
            <p:nvPr/>
          </p:nvSpPr>
          <p:spPr>
            <a:xfrm>
              <a:off x="5245087" y="1608212"/>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CC0000"/>
                  </a:solidFill>
                  <a:latin typeface="Source Sans Pro" panose="020B0503030403020204" pitchFamily="34" charset="0"/>
                  <a:ea typeface="Source Sans Pro" panose="020B0503030403020204" pitchFamily="34" charset="0"/>
                </a:rPr>
                <a:t>+/- 6,000</a:t>
              </a:r>
              <a:r>
                <a:rPr lang="en-US" sz="1900" kern="1200" dirty="0">
                  <a:solidFill>
                    <a:srgbClr val="CC0000"/>
                  </a:solidFill>
                  <a:latin typeface="Source Sans Pro" panose="020B0503030403020204" pitchFamily="34" charset="0"/>
                  <a:ea typeface="Source Sans Pro" panose="020B0503030403020204" pitchFamily="34" charset="0"/>
                </a:rPr>
                <a:t> </a:t>
              </a:r>
              <a:r>
                <a:rPr lang="en-US" sz="1900" kern="1200" dirty="0">
                  <a:solidFill>
                    <a:srgbClr val="002E6D"/>
                  </a:solidFill>
                  <a:latin typeface="Source Sans Pro" panose="020B0503030403020204" pitchFamily="34" charset="0"/>
                  <a:ea typeface="Source Sans Pro" panose="020B0503030403020204" pitchFamily="34" charset="0"/>
                </a:rPr>
                <a:t>certified HUBZone enterprises</a:t>
              </a:r>
            </a:p>
          </p:txBody>
        </p:sp>
        <p:sp>
          <p:nvSpPr>
            <p:cNvPr id="7" name="Rectangle 6">
              <a:extLst>
                <a:ext uri="{FF2B5EF4-FFF2-40B4-BE49-F238E27FC236}">
                  <a16:creationId xmlns:a16="http://schemas.microsoft.com/office/drawing/2014/main" xmlns="" id="{A7D89A5F-91DC-4CA7-A318-21D793DEB65A}"/>
                </a:ext>
              </a:extLst>
            </p:cNvPr>
            <p:cNvSpPr/>
            <p:nvPr/>
          </p:nvSpPr>
          <p:spPr>
            <a:xfrm>
              <a:off x="4212337" y="622320"/>
              <a:ext cx="7144512" cy="822960"/>
            </a:xfrm>
            <a:prstGeom prst="rect">
              <a:avLst/>
            </a:prstGeom>
            <a:solidFill>
              <a:srgbClr val="F2F2F2"/>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9" name="Freeform: Shape 8">
              <a:extLst>
                <a:ext uri="{FF2B5EF4-FFF2-40B4-BE49-F238E27FC236}">
                  <a16:creationId xmlns:a16="http://schemas.microsoft.com/office/drawing/2014/main" xmlns="" id="{29575B6F-C67B-4482-BF13-A7305B29B05C}"/>
                </a:ext>
              </a:extLst>
            </p:cNvPr>
            <p:cNvSpPr/>
            <p:nvPr/>
          </p:nvSpPr>
          <p:spPr>
            <a:xfrm>
              <a:off x="5245087" y="668814"/>
              <a:ext cx="6111761" cy="751518"/>
            </a:xfrm>
            <a:custGeom>
              <a:avLst/>
              <a:gdLst>
                <a:gd name="connsiteX0" fmla="*/ 0 w 6276507"/>
                <a:gd name="connsiteY0" fmla="*/ 0 h 751518"/>
                <a:gd name="connsiteX1" fmla="*/ 6276507 w 6276507"/>
                <a:gd name="connsiteY1" fmla="*/ 0 h 751518"/>
                <a:gd name="connsiteX2" fmla="*/ 6276507 w 6276507"/>
                <a:gd name="connsiteY2" fmla="*/ 751518 h 751518"/>
                <a:gd name="connsiteX3" fmla="*/ 0 w 6276507"/>
                <a:gd name="connsiteY3" fmla="*/ 751518 h 751518"/>
                <a:gd name="connsiteX4" fmla="*/ 0 w 6276507"/>
                <a:gd name="connsiteY4" fmla="*/ 0 h 75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6507" h="751518">
                  <a:moveTo>
                    <a:pt x="0" y="0"/>
                  </a:moveTo>
                  <a:lnTo>
                    <a:pt x="6276507" y="0"/>
                  </a:lnTo>
                  <a:lnTo>
                    <a:pt x="6276507" y="751518"/>
                  </a:lnTo>
                  <a:lnTo>
                    <a:pt x="0" y="7515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79536" tIns="79536" rIns="79536" bIns="79536"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CC0000"/>
                  </a:solidFill>
                  <a:latin typeface="Source Sans Pro" panose="020B0503030403020204" pitchFamily="34" charset="0"/>
                  <a:ea typeface="Source Sans Pro" panose="020B0503030403020204" pitchFamily="34" charset="0"/>
                </a:rPr>
                <a:t>+/- 22,000</a:t>
              </a:r>
              <a:r>
                <a:rPr lang="en-US" sz="1900" kern="1200" dirty="0">
                  <a:solidFill>
                    <a:srgbClr val="CC0000"/>
                  </a:solidFill>
                  <a:latin typeface="Source Sans Pro" panose="020B0503030403020204" pitchFamily="34" charset="0"/>
                  <a:ea typeface="Source Sans Pro" panose="020B0503030403020204" pitchFamily="34" charset="0"/>
                </a:rPr>
                <a:t> </a:t>
              </a:r>
              <a:r>
                <a:rPr lang="en-US" sz="1900" kern="1200" dirty="0" err="1">
                  <a:solidFill>
                    <a:srgbClr val="002E6D"/>
                  </a:solidFill>
                  <a:latin typeface="Source Sans Pro" panose="020B0503030403020204" pitchFamily="34" charset="0"/>
                  <a:ea typeface="Source Sans Pro" panose="020B0503030403020204" pitchFamily="34" charset="0"/>
                </a:rPr>
                <a:t>HUBZones</a:t>
              </a:r>
              <a:r>
                <a:rPr lang="en-US" sz="1900" kern="1200" dirty="0">
                  <a:solidFill>
                    <a:srgbClr val="002E6D"/>
                  </a:solidFill>
                  <a:latin typeface="Source Sans Pro" panose="020B0503030403020204" pitchFamily="34" charset="0"/>
                  <a:ea typeface="Source Sans Pro" panose="020B0503030403020204" pitchFamily="34" charset="0"/>
                </a:rPr>
                <a:t> across US and territories</a:t>
              </a:r>
            </a:p>
          </p:txBody>
        </p:sp>
        <p:grpSp>
          <p:nvGrpSpPr>
            <p:cNvPr id="25" name="Group 24">
              <a:extLst>
                <a:ext uri="{FF2B5EF4-FFF2-40B4-BE49-F238E27FC236}">
                  <a16:creationId xmlns:a16="http://schemas.microsoft.com/office/drawing/2014/main" xmlns="" id="{A20274D8-2F62-4DE4-ABD7-2D5D1655EB7C}"/>
                </a:ext>
              </a:extLst>
            </p:cNvPr>
            <p:cNvGrpSpPr/>
            <p:nvPr/>
          </p:nvGrpSpPr>
          <p:grpSpPr>
            <a:xfrm>
              <a:off x="4352906" y="738598"/>
              <a:ext cx="751613" cy="5336737"/>
              <a:chOff x="4259918" y="738598"/>
              <a:chExt cx="751613" cy="5336737"/>
            </a:xfrm>
          </p:grpSpPr>
          <p:sp>
            <p:nvSpPr>
              <p:cNvPr id="23" name="Rectangle 22" descr="Map with pin">
                <a:extLst>
                  <a:ext uri="{FF2B5EF4-FFF2-40B4-BE49-F238E27FC236}">
                    <a16:creationId xmlns:a16="http://schemas.microsoft.com/office/drawing/2014/main" xmlns="" id="{14AE54E8-8E19-48E3-8B6A-D48A6204261B}"/>
                  </a:ext>
                </a:extLst>
              </p:cNvPr>
              <p:cNvSpPr/>
              <p:nvPr/>
            </p:nvSpPr>
            <p:spPr>
              <a:xfrm>
                <a:off x="4307780" y="5419447"/>
                <a:ext cx="655888" cy="655888"/>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0" name="Rectangle 19" descr="Handshake">
                <a:extLst>
                  <a:ext uri="{FF2B5EF4-FFF2-40B4-BE49-F238E27FC236}">
                    <a16:creationId xmlns:a16="http://schemas.microsoft.com/office/drawing/2014/main" xmlns="" id="{4B8B668E-CEFB-42D9-BA51-F8745923B0C2}"/>
                  </a:ext>
                </a:extLst>
              </p:cNvPr>
              <p:cNvSpPr/>
              <p:nvPr/>
            </p:nvSpPr>
            <p:spPr>
              <a:xfrm>
                <a:off x="4259918" y="4441906"/>
                <a:ext cx="751613" cy="751613"/>
              </a:xfrm>
              <a:prstGeom prst="rect">
                <a:avLst/>
              </a:prstGeom>
              <a: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 name="Rectangle 16" descr="Employee badge">
                <a:extLst>
                  <a:ext uri="{FF2B5EF4-FFF2-40B4-BE49-F238E27FC236}">
                    <a16:creationId xmlns:a16="http://schemas.microsoft.com/office/drawing/2014/main" xmlns="" id="{04104BED-42A1-410D-9508-B954B554D0BD}"/>
                  </a:ext>
                </a:extLst>
              </p:cNvPr>
              <p:cNvSpPr/>
              <p:nvPr/>
            </p:nvSpPr>
            <p:spPr>
              <a:xfrm>
                <a:off x="4286030" y="3513075"/>
                <a:ext cx="699388" cy="699388"/>
              </a:xfrm>
              <a:prstGeom prst="rect">
                <a:avLst/>
              </a:prstGeom>
              <a:blipFill>
                <a:blip r:embed="rId16">
                  <a:extLst>
                    <a:ext uri="{96DAC541-7B7A-43D3-8B79-37D633B846F1}">
                      <asvg:svgBlip xmlns:asvg="http://schemas.microsoft.com/office/drawing/2016/SVG/main" xmlns="" r:embed="rId1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Rectangle 13" descr="Tools">
                <a:extLst>
                  <a:ext uri="{FF2B5EF4-FFF2-40B4-BE49-F238E27FC236}">
                    <a16:creationId xmlns:a16="http://schemas.microsoft.com/office/drawing/2014/main" xmlns="" id="{E25BB11B-7865-4BEE-B434-0471A9E86660}"/>
                  </a:ext>
                </a:extLst>
              </p:cNvPr>
              <p:cNvSpPr/>
              <p:nvPr/>
            </p:nvSpPr>
            <p:spPr>
              <a:xfrm>
                <a:off x="4359736" y="2662880"/>
                <a:ext cx="551976" cy="551976"/>
              </a:xfrm>
              <a:prstGeom prst="rect">
                <a:avLst/>
              </a:prstGeom>
              <a: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Rectangle 10" descr="Store">
                <a:extLst>
                  <a:ext uri="{FF2B5EF4-FFF2-40B4-BE49-F238E27FC236}">
                    <a16:creationId xmlns:a16="http://schemas.microsoft.com/office/drawing/2014/main" xmlns="" id="{7E213812-7003-4028-B289-3A1014875AC1}"/>
                  </a:ext>
                </a:extLst>
              </p:cNvPr>
              <p:cNvSpPr/>
              <p:nvPr/>
            </p:nvSpPr>
            <p:spPr>
              <a:xfrm>
                <a:off x="4295293" y="1643541"/>
                <a:ext cx="680862" cy="680862"/>
              </a:xfrm>
              <a:prstGeom prst="rect">
                <a:avLst/>
              </a:prstGeom>
              <a:blipFill>
                <a:blip r:embed="rId18">
                  <a:extLst>
                    <a:ext uri="{96DAC541-7B7A-43D3-8B79-37D633B846F1}">
                      <asvg:svgBlip xmlns:asvg="http://schemas.microsoft.com/office/drawing/2016/SVG/main" xmlns="" r:embed="rId6"/>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Rectangle 7" descr="World">
                <a:extLst>
                  <a:ext uri="{FF2B5EF4-FFF2-40B4-BE49-F238E27FC236}">
                    <a16:creationId xmlns:a16="http://schemas.microsoft.com/office/drawing/2014/main" xmlns="" id="{2E50125E-3916-479A-9E07-E639F4ED9AE8}"/>
                  </a:ext>
                </a:extLst>
              </p:cNvPr>
              <p:cNvSpPr/>
              <p:nvPr/>
            </p:nvSpPr>
            <p:spPr>
              <a:xfrm>
                <a:off x="4329749" y="738598"/>
                <a:ext cx="611951" cy="611951"/>
              </a:xfrm>
              <a:prstGeom prst="rect">
                <a:avLst/>
              </a:prstGeom>
              <a: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grpSp>
      <p:sp>
        <p:nvSpPr>
          <p:cNvPr id="2" name="Title 1">
            <a:extLst>
              <a:ext uri="{FF2B5EF4-FFF2-40B4-BE49-F238E27FC236}">
                <a16:creationId xmlns:a16="http://schemas.microsoft.com/office/drawing/2014/main" xmlns="" id="{2A4F88A9-0FA4-4781-89A1-BE998333DD6A}"/>
              </a:ext>
            </a:extLst>
          </p:cNvPr>
          <p:cNvSpPr>
            <a:spLocks noGrp="1"/>
          </p:cNvSpPr>
          <p:nvPr>
            <p:ph type="title"/>
          </p:nvPr>
        </p:nvSpPr>
        <p:spPr>
          <a:xfrm>
            <a:off x="838200" y="697882"/>
            <a:ext cx="3374136" cy="5504688"/>
          </a:xfrm>
        </p:spPr>
        <p:txBody>
          <a:bodyPr vert="horz" lIns="91440" tIns="45720" rIns="91440" bIns="45720" rtlCol="0" anchor="ctr">
            <a:normAutofit/>
          </a:bodyPr>
          <a:lstStyle/>
          <a:p>
            <a:pPr algn="l"/>
            <a:r>
              <a:rPr lang="en-US" sz="4400" kern="1200" dirty="0">
                <a:solidFill>
                  <a:srgbClr val="002060"/>
                </a:solidFill>
                <a:latin typeface="Source Sans Pro" panose="020B0503030403020204" pitchFamily="34" charset="0"/>
                <a:ea typeface="Source Sans Pro" panose="020B0503030403020204" pitchFamily="34" charset="0"/>
                <a:cs typeface="+mj-cs"/>
              </a:rPr>
              <a:t>HUBZone Program Impact</a:t>
            </a:r>
          </a:p>
        </p:txBody>
      </p:sp>
    </p:spTree>
    <p:extLst>
      <p:ext uri="{BB962C8B-B14F-4D97-AF65-F5344CB8AC3E}">
        <p14:creationId xmlns:p14="http://schemas.microsoft.com/office/powerpoint/2010/main" val="3183661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CE26A7-374A-4F8D-97F0-6428C275E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pic>
        <p:nvPicPr>
          <p:cNvPr id="3075" name="Picture 3" descr="Figure showing results of SAM Engineering &amp; Surveying Inc. participating in HUBZone. Text reads: By Participating in SBA's HUBZone Program, they have grown their business to 55 employees and more than $4 million in sales. Graphic shows a stack of coins and $400,000, with an arrow connecting to symbol of 3 upward arrows with a dollar sign and $4,000,000 representing the company's finacial growth."/>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3884" y="4015946"/>
            <a:ext cx="10788374" cy="200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sz="quarter" idx="3"/>
          </p:nvPr>
        </p:nvSpPr>
        <p:spPr>
          <a:xfrm>
            <a:off x="3904735" y="1582307"/>
            <a:ext cx="7450653" cy="2384210"/>
          </a:xfrm>
        </p:spPr>
        <p:txBody>
          <a:bodyPr anchor="t">
            <a:normAutofit/>
          </a:bodyPr>
          <a:lstStyle/>
          <a:p>
            <a:pPr lvl="0" fontAlgn="base">
              <a:lnSpc>
                <a:spcPct val="100000"/>
              </a:lnSpc>
            </a:pPr>
            <a:r>
              <a:rPr lang="en-US" sz="2200" b="0" dirty="0">
                <a:solidFill>
                  <a:schemeClr val="tx1"/>
                </a:solidFill>
              </a:rPr>
              <a:t>When brothers Samuel and Saul Maldonado in Lower Rio Grande Valley, Texas, first founded </a:t>
            </a:r>
            <a:r>
              <a:rPr lang="en-US" sz="2200" dirty="0">
                <a:solidFill>
                  <a:schemeClr val="tx1"/>
                </a:solidFill>
              </a:rPr>
              <a:t>SAM Engineering &amp; Surveying (SAMES) Inc.</a:t>
            </a:r>
            <a:r>
              <a:rPr lang="en-US" sz="2200" b="0" dirty="0">
                <a:solidFill>
                  <a:schemeClr val="tx1"/>
                </a:solidFill>
              </a:rPr>
              <a:t> in 2008, they employed three people in their community and generated $400,000 in annual sales</a:t>
            </a:r>
            <a:r>
              <a:rPr lang="en-US" sz="2200" b="0" dirty="0" smtClean="0">
                <a:solidFill>
                  <a:schemeClr val="tx1"/>
                </a:solidFill>
              </a:rPr>
              <a:t>.</a:t>
            </a:r>
            <a:endParaRPr lang="en-US" sz="2200" b="0" dirty="0">
              <a:solidFill>
                <a:schemeClr val="tx1"/>
              </a:solidFill>
            </a:endParaRPr>
          </a:p>
        </p:txBody>
      </p:sp>
      <p:pic>
        <p:nvPicPr>
          <p:cNvPr id="3077" name="Picture 5" descr="Photo of brothers Samuel and Saul Maldonado whose company participate in the HUBZone Program."/>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070881" y="1298280"/>
            <a:ext cx="2298391" cy="22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9E52899A-5D04-44B6-8A4B-9CB5F779AF05}"/>
              </a:ext>
            </a:extLst>
          </p:cNvPr>
          <p:cNvSpPr>
            <a:spLocks noGrp="1"/>
          </p:cNvSpPr>
          <p:nvPr>
            <p:ph type="title"/>
          </p:nvPr>
        </p:nvSpPr>
        <p:spPr>
          <a:xfrm>
            <a:off x="605481" y="528918"/>
            <a:ext cx="10749907" cy="1161770"/>
          </a:xfrm>
        </p:spPr>
        <p:txBody>
          <a:bodyPr/>
          <a:lstStyle/>
          <a:p>
            <a:pPr algn="l"/>
            <a:r>
              <a:rPr lang="en-US" dirty="0"/>
              <a:t>HUBZone Results</a:t>
            </a:r>
          </a:p>
        </p:txBody>
      </p:sp>
    </p:spTree>
    <p:extLst>
      <p:ext uri="{BB962C8B-B14F-4D97-AF65-F5344CB8AC3E}">
        <p14:creationId xmlns:p14="http://schemas.microsoft.com/office/powerpoint/2010/main" val="211900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CE26A7-374A-4F8D-97F0-6428C275E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grpSp>
        <p:nvGrpSpPr>
          <p:cNvPr id="7" name="Group 6" descr="Figure shows the result of Essnova Solutions participation in HUBZone. Text reads: After winning a federal contract from Department of Defense in 2017, Sridhara has grown the business to 25 employees with more than $3 million in revenue and was named the Alabama Small Business Person of the Year for SBA in 2020. A graphic shows a forward arrow leading to a symbol with 3 upward arrows and $3,000,000 to represent the company's financial growth."/>
          <p:cNvGrpSpPr/>
          <p:nvPr/>
        </p:nvGrpSpPr>
        <p:grpSpPr>
          <a:xfrm>
            <a:off x="619932" y="3970865"/>
            <a:ext cx="10957779" cy="2061316"/>
            <a:chOff x="619932" y="3970865"/>
            <a:chExt cx="10957779" cy="2061316"/>
          </a:xfrm>
        </p:grpSpPr>
        <p:sp>
          <p:nvSpPr>
            <p:cNvPr id="9" name="Rectangle 8">
              <a:extLst>
                <a:ext uri="{FF2B5EF4-FFF2-40B4-BE49-F238E27FC236}">
                  <a16:creationId xmlns:a16="http://schemas.microsoft.com/office/drawing/2014/main" xmlns="" id="{906D9F06-FD9A-4AF0-8CEA-82A64DF12F76}"/>
                </a:ext>
              </a:extLst>
            </p:cNvPr>
            <p:cNvSpPr/>
            <p:nvPr/>
          </p:nvSpPr>
          <p:spPr>
            <a:xfrm>
              <a:off x="619932" y="3970865"/>
              <a:ext cx="10957779" cy="19737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xmlns="" id="{8BB9D43C-BEA9-4587-94AA-ACC6CB9EB1C2}"/>
                </a:ext>
              </a:extLst>
            </p:cNvPr>
            <p:cNvSpPr txBox="1"/>
            <p:nvPr/>
          </p:nvSpPr>
          <p:spPr>
            <a:xfrm>
              <a:off x="886543" y="4261438"/>
              <a:ext cx="588496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panose="020B0503030403020204" pitchFamily="34" charset="0"/>
                  <a:cs typeface="+mn-cs"/>
                </a:rPr>
                <a:t>After winning a federal contract from Department of Defense in 2017, </a:t>
              </a:r>
              <a:r>
                <a:rPr kumimoji="0" lang="en-US" sz="1800" b="0" i="1" u="none" strike="noStrike" kern="1200" cap="none" spc="0" normalizeH="0" baseline="0" noProof="0" dirty="0" err="1">
                  <a:ln>
                    <a:noFill/>
                  </a:ln>
                  <a:solidFill>
                    <a:prstClr val="black"/>
                  </a:solidFill>
                  <a:effectLst/>
                  <a:uLnTx/>
                  <a:uFillTx/>
                  <a:latin typeface="Source Sans Pro Semibold" panose="020B0603030403020204" pitchFamily="34" charset="0"/>
                  <a:ea typeface="Source Sans Pro" panose="020B0503030403020204" pitchFamily="34" charset="0"/>
                  <a:cs typeface="+mn-cs"/>
                </a:rPr>
                <a:t>Sridhara</a:t>
              </a:r>
              <a:r>
                <a:rPr kumimoji="0" lang="en-US" sz="1800" b="0" i="1"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panose="020B0503030403020204" pitchFamily="34" charset="0"/>
                  <a:cs typeface="+mn-cs"/>
                </a:rPr>
                <a:t> has grown the business to 25 employees with more than $3 million in revenue and was named the Alabama Small Business Person of the Year for SBA in 2020.  </a:t>
              </a:r>
            </a:p>
          </p:txBody>
        </p:sp>
        <p:pic>
          <p:nvPicPr>
            <p:cNvPr id="12" name="Picture 11" descr="Arrow used for design in figure.">
              <a:extLst>
                <a:ext uri="{FF2B5EF4-FFF2-40B4-BE49-F238E27FC236}">
                  <a16:creationId xmlns:a16="http://schemas.microsoft.com/office/drawing/2014/main" xmlns="" id="{207AFD72-56EB-4ACB-8319-FAC9BD6D48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854"/>
            <a:stretch/>
          </p:blipFill>
          <p:spPr>
            <a:xfrm>
              <a:off x="7357415" y="4107543"/>
              <a:ext cx="2116379" cy="1924638"/>
            </a:xfrm>
            <a:prstGeom prst="rect">
              <a:avLst/>
            </a:prstGeom>
          </p:spPr>
        </p:pic>
        <p:sp>
          <p:nvSpPr>
            <p:cNvPr id="16" name="TextBox 15">
              <a:extLst>
                <a:ext uri="{FF2B5EF4-FFF2-40B4-BE49-F238E27FC236}">
                  <a16:creationId xmlns:a16="http://schemas.microsoft.com/office/drawing/2014/main" xmlns="" id="{ECD1DC12-48AB-4CED-A609-68CA75BB4AD2}"/>
                </a:ext>
              </a:extLst>
            </p:cNvPr>
            <p:cNvSpPr txBox="1"/>
            <p:nvPr/>
          </p:nvSpPr>
          <p:spPr>
            <a:xfrm>
              <a:off x="9473793" y="5112886"/>
              <a:ext cx="1959201" cy="465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ource Sans Pro Black" panose="020B0803030403020204" pitchFamily="34" charset="0"/>
                  <a:ea typeface="Source Sans Pro Black" panose="020B0803030403020204" pitchFamily="34" charset="0"/>
                  <a:cs typeface="+mn-cs"/>
                </a:rPr>
                <a:t>$3,000,000</a:t>
              </a:r>
            </a:p>
          </p:txBody>
        </p:sp>
        <p:pic>
          <p:nvPicPr>
            <p:cNvPr id="14" name="Picture 13" descr="3 arrows used as part of figure.">
              <a:extLst>
                <a:ext uri="{FF2B5EF4-FFF2-40B4-BE49-F238E27FC236}">
                  <a16:creationId xmlns:a16="http://schemas.microsoft.com/office/drawing/2014/main" xmlns="" id="{3E7FF703-61CB-45FB-8F71-0E05C2AFC7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221" b="16319"/>
            <a:stretch/>
          </p:blipFill>
          <p:spPr>
            <a:xfrm>
              <a:off x="9536785" y="4261437"/>
              <a:ext cx="1300866" cy="1084227"/>
            </a:xfrm>
            <a:prstGeom prst="rect">
              <a:avLst/>
            </a:prstGeom>
          </p:spPr>
        </p:pic>
        <p:cxnSp>
          <p:nvCxnSpPr>
            <p:cNvPr id="17" name="Straight Connector 16">
              <a:extLst>
                <a:ext uri="{FF2B5EF4-FFF2-40B4-BE49-F238E27FC236}">
                  <a16:creationId xmlns:a16="http://schemas.microsoft.com/office/drawing/2014/main" xmlns="" id="{AFBF9A60-4F71-4649-9885-2E921109C19D}"/>
                </a:ext>
              </a:extLst>
            </p:cNvPr>
            <p:cNvCxnSpPr>
              <a:cxnSpLocks/>
            </p:cNvCxnSpPr>
            <p:nvPr/>
          </p:nvCxnSpPr>
          <p:spPr>
            <a:xfrm>
              <a:off x="7146004" y="4430251"/>
              <a:ext cx="0" cy="1130599"/>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xmlns="" id="{3E2EAB76-E36D-4C9F-B269-9A6AEE80A0C1}"/>
              </a:ext>
            </a:extLst>
          </p:cNvPr>
          <p:cNvSpPr>
            <a:spLocks noGrp="1"/>
          </p:cNvSpPr>
          <p:nvPr>
            <p:ph idx="1"/>
          </p:nvPr>
        </p:nvSpPr>
        <p:spPr>
          <a:xfrm>
            <a:off x="3781480" y="1482811"/>
            <a:ext cx="7796231" cy="2199901"/>
          </a:xfrm>
        </p:spPr>
        <p:txBody>
          <a:bodyPr anchor="ctr">
            <a:normAutofit/>
          </a:bodyPr>
          <a:lstStyle/>
          <a:p>
            <a:pPr marL="0" lvl="0" indent="0">
              <a:lnSpc>
                <a:spcPct val="100000"/>
              </a:lnSpc>
              <a:buNone/>
            </a:pPr>
            <a:r>
              <a:rPr lang="en-US" sz="2000" dirty="0" err="1"/>
              <a:t>Sridhara</a:t>
            </a:r>
            <a:r>
              <a:rPr lang="en-US" sz="2000" dirty="0"/>
              <a:t> </a:t>
            </a:r>
            <a:r>
              <a:rPr lang="en-US" sz="2000" dirty="0" err="1"/>
              <a:t>Gutti</a:t>
            </a:r>
            <a:r>
              <a:rPr lang="en-US" sz="2000" dirty="0"/>
              <a:t> started </a:t>
            </a:r>
            <a:r>
              <a:rPr lang="en-US" sz="2000" b="1" dirty="0" err="1"/>
              <a:t>Essnova</a:t>
            </a:r>
            <a:r>
              <a:rPr lang="en-US" sz="2000" b="1" dirty="0"/>
              <a:t> Solutions </a:t>
            </a:r>
            <a:r>
              <a:rPr lang="en-US" sz="2000" dirty="0"/>
              <a:t>as a home-based business in Huntsville, Alabama.  After receiving counseling from SBA and a Procurement Technical Assistance Center (PTAC), he moved his IT software, staffing, and project management business to Birmingham and applied for SBA’s HUBZone certification.  </a:t>
            </a:r>
          </a:p>
        </p:txBody>
      </p:sp>
      <p:pic>
        <p:nvPicPr>
          <p:cNvPr id="2052" name="Picture 4" descr="Photo of HUBZone participant Sridhara Gutti.">
            <a:extLst>
              <a:ext uri="{FF2B5EF4-FFF2-40B4-BE49-F238E27FC236}">
                <a16:creationId xmlns:a16="http://schemas.microsoft.com/office/drawing/2014/main" xmlns="" id="{56EE703B-F9A4-400C-843C-425890EC3FE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 r="1574" b="24720"/>
          <a:stretch/>
        </p:blipFill>
        <p:spPr bwMode="auto">
          <a:xfrm>
            <a:off x="1066716" y="1387568"/>
            <a:ext cx="2296413" cy="2295144"/>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9E52899A-5D04-44B6-8A4B-9CB5F779AF05}"/>
              </a:ext>
            </a:extLst>
          </p:cNvPr>
          <p:cNvSpPr>
            <a:spLocks noGrp="1"/>
          </p:cNvSpPr>
          <p:nvPr>
            <p:ph type="title"/>
          </p:nvPr>
        </p:nvSpPr>
        <p:spPr>
          <a:xfrm>
            <a:off x="619932" y="530650"/>
            <a:ext cx="10733868" cy="598904"/>
          </a:xfrm>
        </p:spPr>
        <p:txBody>
          <a:bodyPr/>
          <a:lstStyle/>
          <a:p>
            <a:pPr algn="l"/>
            <a:r>
              <a:rPr lang="en-US" dirty="0" err="1"/>
              <a:t>HUBZone</a:t>
            </a:r>
            <a:r>
              <a:rPr lang="en-US" dirty="0"/>
              <a:t> </a:t>
            </a:r>
            <a:r>
              <a:rPr lang="en-US" dirty="0" smtClean="0"/>
              <a:t>Results</a:t>
            </a:r>
            <a:r>
              <a:rPr lang="en-US" dirty="0">
                <a:solidFill>
                  <a:schemeClr val="bg1"/>
                </a:solidFill>
              </a:rPr>
              <a:t>, example 2</a:t>
            </a:r>
            <a:endParaRPr lang="en-US" dirty="0"/>
          </a:p>
        </p:txBody>
      </p:sp>
    </p:spTree>
    <p:extLst>
      <p:ext uri="{BB962C8B-B14F-4D97-AF65-F5344CB8AC3E}">
        <p14:creationId xmlns:p14="http://schemas.microsoft.com/office/powerpoint/2010/main" val="2714388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CE26A7-374A-4F8D-97F0-6428C275E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grpSp>
        <p:nvGrpSpPr>
          <p:cNvPr id="10" name="Group 9" descr="Figure shows results of Pontchartrain Partners participation of HUBZone. Text reads: Company revenue has grown from $160,000 in it's first year to $35 million in 2019 and from only seven full-time, local, employees to 115 across the South. A graphic shows a symbol of an employee in uniform and reads 7 employees, with a forward arrow connecting to a symbol of 3 employees in uniform and reads 115 employees."/>
          <p:cNvGrpSpPr/>
          <p:nvPr/>
        </p:nvGrpSpPr>
        <p:grpSpPr>
          <a:xfrm>
            <a:off x="623145" y="3978876"/>
            <a:ext cx="10957780" cy="2039084"/>
            <a:chOff x="623145" y="3978876"/>
            <a:chExt cx="10957780" cy="2039084"/>
          </a:xfrm>
        </p:grpSpPr>
        <p:sp>
          <p:nvSpPr>
            <p:cNvPr id="8" name="Rectangle 7">
              <a:extLst>
                <a:ext uri="{FF2B5EF4-FFF2-40B4-BE49-F238E27FC236}">
                  <a16:creationId xmlns:a16="http://schemas.microsoft.com/office/drawing/2014/main" xmlns="" id="{20DD6AEE-386A-413A-9F89-1CEA1A07D4E1}"/>
                </a:ext>
              </a:extLst>
            </p:cNvPr>
            <p:cNvSpPr/>
            <p:nvPr/>
          </p:nvSpPr>
          <p:spPr>
            <a:xfrm>
              <a:off x="623145" y="4071996"/>
              <a:ext cx="10957779" cy="1867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D04547CF-7793-472A-AD22-AFFD1BAF942F}"/>
                </a:ext>
              </a:extLst>
            </p:cNvPr>
            <p:cNvSpPr txBox="1"/>
            <p:nvPr/>
          </p:nvSpPr>
          <p:spPr>
            <a:xfrm>
              <a:off x="945004" y="4294369"/>
              <a:ext cx="485479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Source Sans Pro Semibold" panose="020B0603030403020204" pitchFamily="34" charset="0"/>
                  <a:ea typeface="Source Sans Pro" panose="020B0503030403020204" pitchFamily="34" charset="0"/>
                  <a:cs typeface="+mn-cs"/>
                </a:rPr>
                <a:t>Company revenue has grown from $160,000 in its first year to $35 million in 2019 and from only seven full-time, local employees to 115 across the South.</a:t>
              </a:r>
            </a:p>
          </p:txBody>
        </p:sp>
        <p:pic>
          <p:nvPicPr>
            <p:cNvPr id="11" name="Picture 10" descr="Arrow used as design in figure.">
              <a:extLst>
                <a:ext uri="{FF2B5EF4-FFF2-40B4-BE49-F238E27FC236}">
                  <a16:creationId xmlns:a16="http://schemas.microsoft.com/office/drawing/2014/main" xmlns="" id="{19A778FB-DA25-4DC1-B310-081D5FE3AD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931"/>
            <a:stretch/>
          </p:blipFill>
          <p:spPr>
            <a:xfrm>
              <a:off x="7524099" y="3978876"/>
              <a:ext cx="2055344" cy="2039084"/>
            </a:xfrm>
            <a:prstGeom prst="rect">
              <a:avLst/>
            </a:prstGeom>
          </p:spPr>
        </p:pic>
        <p:sp>
          <p:nvSpPr>
            <p:cNvPr id="14" name="TextBox 13">
              <a:extLst>
                <a:ext uri="{FF2B5EF4-FFF2-40B4-BE49-F238E27FC236}">
                  <a16:creationId xmlns:a16="http://schemas.microsoft.com/office/drawing/2014/main" xmlns="" id="{D76BF6F3-1769-49C4-AE7A-C8157A68D4E3}"/>
                </a:ext>
              </a:extLst>
            </p:cNvPr>
            <p:cNvSpPr txBox="1"/>
            <p:nvPr/>
          </p:nvSpPr>
          <p:spPr>
            <a:xfrm>
              <a:off x="6133359" y="5132767"/>
              <a:ext cx="1947959" cy="430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rPr>
                <a:t>7 employees</a:t>
              </a:r>
            </a:p>
          </p:txBody>
        </p:sp>
        <p:sp>
          <p:nvSpPr>
            <p:cNvPr id="15" name="TextBox 14">
              <a:extLst>
                <a:ext uri="{FF2B5EF4-FFF2-40B4-BE49-F238E27FC236}">
                  <a16:creationId xmlns:a16="http://schemas.microsoft.com/office/drawing/2014/main" xmlns="" id="{B699A382-58A2-4C84-8364-E4F98D3A91E2}"/>
                </a:ext>
              </a:extLst>
            </p:cNvPr>
            <p:cNvSpPr txBox="1"/>
            <p:nvPr/>
          </p:nvSpPr>
          <p:spPr>
            <a:xfrm>
              <a:off x="9436561" y="5132767"/>
              <a:ext cx="2144364" cy="430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ource Sans Pro Black" panose="020B0803030403020204" pitchFamily="34" charset="0"/>
                  <a:ea typeface="Source Sans Pro Black" panose="020B0803030403020204" pitchFamily="34" charset="0"/>
                  <a:cs typeface="+mn-cs"/>
                </a:rPr>
                <a:t>115 employees</a:t>
              </a:r>
            </a:p>
          </p:txBody>
        </p:sp>
        <p:cxnSp>
          <p:nvCxnSpPr>
            <p:cNvPr id="16" name="Straight Connector 15">
              <a:extLst>
                <a:ext uri="{FF2B5EF4-FFF2-40B4-BE49-F238E27FC236}">
                  <a16:creationId xmlns:a16="http://schemas.microsoft.com/office/drawing/2014/main" xmlns="" id="{FF49B16D-C909-474D-859C-AA9A08557C12}"/>
                </a:ext>
              </a:extLst>
            </p:cNvPr>
            <p:cNvCxnSpPr/>
            <p:nvPr/>
          </p:nvCxnSpPr>
          <p:spPr>
            <a:xfrm>
              <a:off x="5947429" y="4547988"/>
              <a:ext cx="0" cy="1015663"/>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9821446" y="4335160"/>
              <a:ext cx="1300489" cy="797604"/>
              <a:chOff x="9821446" y="4335160"/>
              <a:chExt cx="1300489" cy="797604"/>
            </a:xfrm>
          </p:grpSpPr>
          <p:pic>
            <p:nvPicPr>
              <p:cNvPr id="18" name="Graphic 17" descr="Graphic of a person used as design in figure.">
                <a:extLst>
                  <a:ext uri="{FF2B5EF4-FFF2-40B4-BE49-F238E27FC236}">
                    <a16:creationId xmlns:a16="http://schemas.microsoft.com/office/drawing/2014/main" xmlns="" id="{A87569AD-53BB-4517-8897-2A35FC39AFFF}"/>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9821446" y="4347284"/>
                <a:ext cx="598636" cy="682655"/>
              </a:xfrm>
              <a:prstGeom prst="rect">
                <a:avLst/>
              </a:prstGeom>
            </p:spPr>
          </p:pic>
          <p:pic>
            <p:nvPicPr>
              <p:cNvPr id="19" name="Graphic 18" descr="Graphic of a person used as design in figure.">
                <a:extLst>
                  <a:ext uri="{FF2B5EF4-FFF2-40B4-BE49-F238E27FC236}">
                    <a16:creationId xmlns:a16="http://schemas.microsoft.com/office/drawing/2014/main" xmlns="" id="{E8977170-BAC8-4F8E-900F-735CC2B494EB}"/>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10523299" y="4335160"/>
                <a:ext cx="598636" cy="682655"/>
              </a:xfrm>
              <a:prstGeom prst="rect">
                <a:avLst/>
              </a:prstGeom>
            </p:spPr>
          </p:pic>
          <p:pic>
            <p:nvPicPr>
              <p:cNvPr id="6" name="Graphic 5" descr="Graphic of a person used as design in figure.">
                <a:extLst>
                  <a:ext uri="{FF2B5EF4-FFF2-40B4-BE49-F238E27FC236}">
                    <a16:creationId xmlns:a16="http://schemas.microsoft.com/office/drawing/2014/main" xmlns="" id="{5B3603A1-BD88-458C-B78F-7FD43044C13F}"/>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10177218" y="4450109"/>
                <a:ext cx="598636" cy="682655"/>
              </a:xfrm>
              <a:prstGeom prst="rect">
                <a:avLst/>
              </a:prstGeom>
            </p:spPr>
          </p:pic>
        </p:grpSp>
        <p:pic>
          <p:nvPicPr>
            <p:cNvPr id="20" name="Graphic 19" descr="Graphic of a person used as part of figure.">
              <a:extLst>
                <a:ext uri="{FF2B5EF4-FFF2-40B4-BE49-F238E27FC236}">
                  <a16:creationId xmlns:a16="http://schemas.microsoft.com/office/drawing/2014/main" xmlns="" id="{7F594354-E5A7-42DF-A38F-BC663D78BDD2}"/>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6723705" y="4450109"/>
              <a:ext cx="598636" cy="682655"/>
            </a:xfrm>
            <a:prstGeom prst="rect">
              <a:avLst/>
            </a:prstGeom>
          </p:spPr>
        </p:pic>
      </p:grpSp>
      <p:sp>
        <p:nvSpPr>
          <p:cNvPr id="3" name="Content Placeholder 2">
            <a:extLst>
              <a:ext uri="{FF2B5EF4-FFF2-40B4-BE49-F238E27FC236}">
                <a16:creationId xmlns:a16="http://schemas.microsoft.com/office/drawing/2014/main" xmlns="" id="{3E2EAB76-E36D-4C9F-B269-9A6AEE80A0C1}"/>
              </a:ext>
            </a:extLst>
          </p:cNvPr>
          <p:cNvSpPr>
            <a:spLocks noGrp="1"/>
          </p:cNvSpPr>
          <p:nvPr>
            <p:ph idx="1"/>
          </p:nvPr>
        </p:nvSpPr>
        <p:spPr>
          <a:xfrm>
            <a:off x="4040659" y="1804086"/>
            <a:ext cx="7313141" cy="1618736"/>
          </a:xfrm>
        </p:spPr>
        <p:txBody>
          <a:bodyPr anchor="ctr">
            <a:normAutofit/>
          </a:bodyPr>
          <a:lstStyle/>
          <a:p>
            <a:pPr marL="0" indent="0">
              <a:lnSpc>
                <a:spcPct val="100000"/>
              </a:lnSpc>
              <a:spcAft>
                <a:spcPts val="600"/>
              </a:spcAft>
              <a:buNone/>
            </a:pPr>
            <a:r>
              <a:rPr lang="en-US" sz="2000" b="1" dirty="0"/>
              <a:t>Pontchartrain Partners </a:t>
            </a:r>
            <a:r>
              <a:rPr lang="en-US" sz="2000" dirty="0"/>
              <a:t>helped rebuild the New Orleans flood protection system in the aftermath of Hurricane Katrina. In 2015, the company expanded to a 25,000-square-foot building in a HUBZone. </a:t>
            </a:r>
          </a:p>
        </p:txBody>
      </p:sp>
      <p:pic>
        <p:nvPicPr>
          <p:cNvPr id="3074" name="Picture 2" descr="Photo of 3 representatives of Ponchartrain Partners, a Katrina -inspired New Orleans Business.">
            <a:extLst>
              <a:ext uri="{FF2B5EF4-FFF2-40B4-BE49-F238E27FC236}">
                <a16:creationId xmlns:a16="http://schemas.microsoft.com/office/drawing/2014/main" xmlns="" id="{E37758EA-AB58-4110-9201-730D6E85616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7542" r="15724"/>
          <a:stretch/>
        </p:blipFill>
        <p:spPr bwMode="auto">
          <a:xfrm>
            <a:off x="1074902" y="1421853"/>
            <a:ext cx="2297498" cy="2295144"/>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9E52899A-5D04-44B6-8A4B-9CB5F779AF05}"/>
              </a:ext>
            </a:extLst>
          </p:cNvPr>
          <p:cNvSpPr>
            <a:spLocks noGrp="1"/>
          </p:cNvSpPr>
          <p:nvPr>
            <p:ph type="title"/>
          </p:nvPr>
        </p:nvSpPr>
        <p:spPr>
          <a:xfrm>
            <a:off x="619932" y="530650"/>
            <a:ext cx="10733868" cy="598904"/>
          </a:xfrm>
        </p:spPr>
        <p:txBody>
          <a:bodyPr/>
          <a:lstStyle/>
          <a:p>
            <a:pPr algn="l"/>
            <a:r>
              <a:rPr lang="en-US" dirty="0" err="1"/>
              <a:t>HUBZone</a:t>
            </a:r>
            <a:r>
              <a:rPr lang="en-US" dirty="0"/>
              <a:t> </a:t>
            </a:r>
            <a:r>
              <a:rPr lang="en-US" dirty="0" smtClean="0"/>
              <a:t>Results</a:t>
            </a:r>
            <a:r>
              <a:rPr lang="en-US" sz="2000" dirty="0" smtClean="0">
                <a:solidFill>
                  <a:schemeClr val="bg1"/>
                </a:solidFill>
              </a:rPr>
              <a:t>, example</a:t>
            </a:r>
            <a:r>
              <a:rPr lang="en-US" sz="2000" baseline="0" dirty="0" smtClean="0">
                <a:solidFill>
                  <a:schemeClr val="bg1"/>
                </a:solidFill>
              </a:rPr>
              <a:t> 3</a:t>
            </a:r>
            <a:endParaRPr lang="en-US" sz="2000" dirty="0">
              <a:solidFill>
                <a:schemeClr val="bg1"/>
              </a:solidFill>
            </a:endParaRPr>
          </a:p>
        </p:txBody>
      </p:sp>
    </p:spTree>
    <p:extLst>
      <p:ext uri="{BB962C8B-B14F-4D97-AF65-F5344CB8AC3E}">
        <p14:creationId xmlns:p14="http://schemas.microsoft.com/office/powerpoint/2010/main" val="1805472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7A24439-2510-422A-8864-1C0C1849E0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pic>
        <p:nvPicPr>
          <p:cNvPr id="7" name="Content Placeholder 6" descr="Line graph showing percentage of federal dollars dedicated to HUBZone Certified Firms from 2013 to 2018. In 2013 only 1.76% of federal dollars were dedicated to HUBZone-certified enterprises, but this increased to 2.05% in 2018. That number was still short of the HUBZone goal of 3%. ">
            <a:extLst>
              <a:ext uri="{FF2B5EF4-FFF2-40B4-BE49-F238E27FC236}">
                <a16:creationId xmlns:a16="http://schemas.microsoft.com/office/drawing/2014/main" xmlns="" id="{CE903832-FC05-4662-849B-9430A01EFC68}"/>
              </a:ext>
            </a:extLst>
          </p:cNvPr>
          <p:cNvPicPr>
            <a:picLocks noGrp="1" noChangeAspect="1"/>
          </p:cNvPicPr>
          <p:nvPr>
            <p:ph idx="1"/>
          </p:nvPr>
        </p:nvPicPr>
        <p:blipFill rotWithShape="1">
          <a:blip r:embed="rId3"/>
          <a:srcRect l="2311" t="12042" r="1176" b="3079"/>
          <a:stretch/>
        </p:blipFill>
        <p:spPr>
          <a:xfrm>
            <a:off x="745588" y="1536168"/>
            <a:ext cx="10719581" cy="4299315"/>
          </a:xfrm>
        </p:spPr>
      </p:pic>
      <p:sp>
        <p:nvSpPr>
          <p:cNvPr id="2" name="Title 1">
            <a:extLst>
              <a:ext uri="{FF2B5EF4-FFF2-40B4-BE49-F238E27FC236}">
                <a16:creationId xmlns:a16="http://schemas.microsoft.com/office/drawing/2014/main" xmlns="" id="{0047D67A-06D7-47FF-9639-F31C5034712F}"/>
              </a:ext>
            </a:extLst>
          </p:cNvPr>
          <p:cNvSpPr>
            <a:spLocks noGrp="1"/>
          </p:cNvSpPr>
          <p:nvPr>
            <p:ph type="title"/>
          </p:nvPr>
        </p:nvSpPr>
        <p:spPr>
          <a:xfrm>
            <a:off x="605481" y="506073"/>
            <a:ext cx="11244649" cy="598904"/>
          </a:xfrm>
        </p:spPr>
        <p:txBody>
          <a:bodyPr/>
          <a:lstStyle/>
          <a:p>
            <a:pPr algn="l"/>
            <a:r>
              <a:rPr lang="en-US" dirty="0"/>
              <a:t>Federal Procurement to HUBZone Certified Firms</a:t>
            </a:r>
          </a:p>
        </p:txBody>
      </p:sp>
    </p:spTree>
    <p:extLst>
      <p:ext uri="{BB962C8B-B14F-4D97-AF65-F5344CB8AC3E}">
        <p14:creationId xmlns:p14="http://schemas.microsoft.com/office/powerpoint/2010/main" val="1836125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09DA37A-5815-4758-ADA6-FE108D6581C4}"/>
              </a:ext>
            </a:extLst>
          </p:cNvPr>
          <p:cNvSpPr>
            <a:spLocks noGrp="1"/>
          </p:cNvSpPr>
          <p:nvPr>
            <p:ph type="body" sz="quarter" idx="10"/>
          </p:nvPr>
        </p:nvSpPr>
        <p:spPr>
          <a:xfrm>
            <a:off x="2672255" y="3880022"/>
            <a:ext cx="6858000" cy="815546"/>
          </a:xfrm>
        </p:spPr>
        <p:txBody>
          <a:bodyPr/>
          <a:lstStyle/>
          <a:p>
            <a:r>
              <a:rPr lang="en-US" dirty="0"/>
              <a:t>Related to Rule Change</a:t>
            </a:r>
          </a:p>
        </p:txBody>
      </p:sp>
      <p:sp>
        <p:nvSpPr>
          <p:cNvPr id="5" name="Title 4">
            <a:extLst>
              <a:ext uri="{FF2B5EF4-FFF2-40B4-BE49-F238E27FC236}">
                <a16:creationId xmlns:a16="http://schemas.microsoft.com/office/drawing/2014/main" xmlns="" id="{FC20D403-DBCC-4F54-A680-88D3BF50DB3C}"/>
              </a:ext>
            </a:extLst>
          </p:cNvPr>
          <p:cNvSpPr>
            <a:spLocks noGrp="1"/>
          </p:cNvSpPr>
          <p:nvPr>
            <p:ph type="ctrTitle"/>
          </p:nvPr>
        </p:nvSpPr>
        <p:spPr>
          <a:xfrm>
            <a:off x="2249424" y="1360614"/>
            <a:ext cx="7719743" cy="2387600"/>
          </a:xfrm>
        </p:spPr>
        <p:txBody>
          <a:bodyPr/>
          <a:lstStyle/>
          <a:p>
            <a:r>
              <a:rPr lang="en-US" dirty="0"/>
              <a:t>Program Changes</a:t>
            </a:r>
          </a:p>
        </p:txBody>
      </p:sp>
    </p:spTree>
    <p:extLst>
      <p:ext uri="{BB962C8B-B14F-4D97-AF65-F5344CB8AC3E}">
        <p14:creationId xmlns:p14="http://schemas.microsoft.com/office/powerpoint/2010/main" val="4225039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xmlns="" id="{2512225D-0E9E-4518-9D49-C6B6DA99B152}"/>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4" name="Group 3" descr="Chart shows 3 HUBZone Program challenges: 1) Small Businesses found the program difficult - Instability regarding geographic eligibility (i.e., maps changed too often which served as a disincentive to investment in HZ communities); Confusing and burdensome requirements for maintaining certification; Lengthy and cumbersome application and recertification processes. 2) Federal Agencies failed to meet 3% goal - Difficulty finsing qualified HUBZone firms who could maintain eligibility; A unique and arduous requirement to verify eligibility twice (which lengthened the procurement process for HZ firms and served as a disincentive). 3) Communities experienced mixed results - The fluidity of the program made it difficult for communities to leverage; Eligibility requirements that failed to recognize the unique xharacteristics of rural distress may have neglected some deserving communities from participation."/>
          <p:cNvGrpSpPr/>
          <p:nvPr/>
        </p:nvGrpSpPr>
        <p:grpSpPr>
          <a:xfrm>
            <a:off x="672239" y="1533316"/>
            <a:ext cx="11066680" cy="4314005"/>
            <a:chOff x="672239" y="1533316"/>
            <a:chExt cx="11066680" cy="4314005"/>
          </a:xfrm>
        </p:grpSpPr>
        <p:sp>
          <p:nvSpPr>
            <p:cNvPr id="5" name="Freeform: Shape 4">
              <a:extLst>
                <a:ext uri="{FF2B5EF4-FFF2-40B4-BE49-F238E27FC236}">
                  <a16:creationId xmlns:a16="http://schemas.microsoft.com/office/drawing/2014/main" xmlns="" id="{85226919-5FAC-4235-BB50-AAE9B222137B}"/>
                </a:ext>
              </a:extLst>
            </p:cNvPr>
            <p:cNvSpPr/>
            <p:nvPr/>
          </p:nvSpPr>
          <p:spPr>
            <a:xfrm>
              <a:off x="4411362" y="1608322"/>
              <a:ext cx="7327557" cy="1234440"/>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7150" tIns="83353" rIns="111928" bIns="83353" numCol="1" spcCol="1270" anchor="ctr" anchorCtr="0">
              <a:noAutofit/>
            </a:bodyPr>
            <a:lstStyle/>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Instability regarding geographic eligibility (i.e. maps changed too often which served as a disincentive to investment in HZ communities)</a:t>
              </a:r>
            </a:p>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Confusing and burdensome requirements for maintaining certification </a:t>
              </a:r>
            </a:p>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Lengthy and cumbersome application and recertification processes</a:t>
              </a:r>
            </a:p>
          </p:txBody>
        </p:sp>
        <p:sp>
          <p:nvSpPr>
            <p:cNvPr id="7" name="Freeform: Shape 6">
              <a:extLst>
                <a:ext uri="{FF2B5EF4-FFF2-40B4-BE49-F238E27FC236}">
                  <a16:creationId xmlns:a16="http://schemas.microsoft.com/office/drawing/2014/main" xmlns="" id="{AAFB0018-C5CE-4CC0-9CB3-9C11DFDFC2AF}"/>
                </a:ext>
              </a:extLst>
            </p:cNvPr>
            <p:cNvSpPr/>
            <p:nvPr/>
          </p:nvSpPr>
          <p:spPr>
            <a:xfrm>
              <a:off x="672239" y="1533316"/>
              <a:ext cx="3739123" cy="1380744"/>
            </a:xfrm>
            <a:prstGeom prst="rect">
              <a:avLst/>
            </a:prstGeom>
            <a:solidFill>
              <a:srgbClr val="002E6D"/>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67533" tIns="118003" rIns="167533" bIns="118003"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Source Sans Pro Semibold" panose="020B0603030403020204" pitchFamily="34" charset="0"/>
                  <a:ea typeface="Source Sans Pro" panose="020B0503030403020204" pitchFamily="34" charset="0"/>
                </a:rPr>
                <a:t>Small businesses found the program difficult</a:t>
              </a:r>
              <a:endParaRPr lang="en-US" sz="2600" kern="1200" dirty="0">
                <a:latin typeface="Source Sans Pro Semibold" panose="020B0603030403020204" pitchFamily="34" charset="0"/>
                <a:ea typeface="Source Sans Pro" panose="020B0503030403020204" pitchFamily="34" charset="0"/>
              </a:endParaRPr>
            </a:p>
          </p:txBody>
        </p:sp>
        <p:sp>
          <p:nvSpPr>
            <p:cNvPr id="8" name="Freeform: Shape 7">
              <a:extLst>
                <a:ext uri="{FF2B5EF4-FFF2-40B4-BE49-F238E27FC236}">
                  <a16:creationId xmlns:a16="http://schemas.microsoft.com/office/drawing/2014/main" xmlns="" id="{A567373B-8553-4E76-A72C-2F6607AC49E3}"/>
                </a:ext>
              </a:extLst>
            </p:cNvPr>
            <p:cNvSpPr/>
            <p:nvPr/>
          </p:nvSpPr>
          <p:spPr>
            <a:xfrm>
              <a:off x="4399005" y="3067910"/>
              <a:ext cx="7327557" cy="1234440"/>
            </a:xfrm>
            <a:prstGeom prst="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7150" tIns="83353" rIns="111928" bIns="83353" numCol="1" spcCol="1270" anchor="ctr" anchorCtr="0">
              <a:noAutofit/>
            </a:bodyPr>
            <a:lstStyle/>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Difficulty finding qualified HUBZone firms who could maintain eligibility</a:t>
              </a:r>
            </a:p>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A unique and arduous requirement to verify eligibility twice (which lengthened the procurement process for HZ firms and served as a disincentive</a:t>
              </a:r>
              <a:r>
                <a:rPr lang="en-US" sz="1600" kern="1200" dirty="0">
                  <a:latin typeface="Source Sans Pro" panose="020B0503030403020204" pitchFamily="34" charset="0"/>
                  <a:ea typeface="Source Sans Pro" panose="020B0503030403020204" pitchFamily="34" charset="0"/>
                </a:rPr>
                <a:t>)</a:t>
              </a:r>
            </a:p>
          </p:txBody>
        </p:sp>
        <p:sp>
          <p:nvSpPr>
            <p:cNvPr id="9" name="Freeform: Shape 8">
              <a:extLst>
                <a:ext uri="{FF2B5EF4-FFF2-40B4-BE49-F238E27FC236}">
                  <a16:creationId xmlns:a16="http://schemas.microsoft.com/office/drawing/2014/main" xmlns="" id="{19C765AA-C9B8-45C2-8E4F-57A51E54973B}"/>
                </a:ext>
              </a:extLst>
            </p:cNvPr>
            <p:cNvSpPr/>
            <p:nvPr/>
          </p:nvSpPr>
          <p:spPr>
            <a:xfrm>
              <a:off x="672239" y="2993768"/>
              <a:ext cx="3739123" cy="1380744"/>
            </a:xfrm>
            <a:prstGeom prst="rect">
              <a:avLst/>
            </a:prstGeom>
            <a:solidFill>
              <a:srgbClr val="007DBC"/>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7533" tIns="118003" rIns="167533" bIns="118003"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Source Sans Pro" panose="020B0503030403020204" pitchFamily="34" charset="0"/>
                  <a:ea typeface="Source Sans Pro" panose="020B0503030403020204" pitchFamily="34" charset="0"/>
                </a:rPr>
                <a:t> </a:t>
              </a:r>
              <a:r>
                <a:rPr lang="en-US" sz="2600" b="1" kern="1200" dirty="0">
                  <a:latin typeface="Source Sans Pro Semibold" panose="020B0603030403020204" pitchFamily="34" charset="0"/>
                  <a:ea typeface="Source Sans Pro" panose="020B0503030403020204" pitchFamily="34" charset="0"/>
                </a:rPr>
                <a:t>Federal Agencies failed to meet </a:t>
              </a:r>
              <a:r>
                <a:rPr lang="en-US" sz="2600" b="1" kern="1200" dirty="0" smtClean="0">
                  <a:latin typeface="Source Sans Pro Semibold" panose="020B0603030403020204" pitchFamily="34" charset="0"/>
                  <a:ea typeface="Source Sans Pro" panose="020B0503030403020204" pitchFamily="34" charset="0"/>
                </a:rPr>
                <a:t/>
              </a:r>
              <a:br>
                <a:rPr lang="en-US" sz="2600" b="1" kern="1200" dirty="0" smtClean="0">
                  <a:latin typeface="Source Sans Pro Semibold" panose="020B0603030403020204" pitchFamily="34" charset="0"/>
                  <a:ea typeface="Source Sans Pro" panose="020B0503030403020204" pitchFamily="34" charset="0"/>
                </a:rPr>
              </a:br>
              <a:r>
                <a:rPr lang="en-US" sz="2600" b="1" kern="1200" dirty="0" smtClean="0">
                  <a:latin typeface="Source Sans Pro Semibold" panose="020B0603030403020204" pitchFamily="34" charset="0"/>
                  <a:ea typeface="Source Sans Pro" panose="020B0503030403020204" pitchFamily="34" charset="0"/>
                </a:rPr>
                <a:t>3</a:t>
              </a:r>
              <a:r>
                <a:rPr lang="en-US" sz="2600" b="1" kern="1200" dirty="0">
                  <a:latin typeface="Source Sans Pro Semibold" panose="020B0603030403020204" pitchFamily="34" charset="0"/>
                  <a:ea typeface="Source Sans Pro" panose="020B0503030403020204" pitchFamily="34" charset="0"/>
                </a:rPr>
                <a:t>% goal</a:t>
              </a:r>
              <a:endParaRPr lang="en-US" sz="2600" kern="1200" dirty="0">
                <a:latin typeface="Source Sans Pro Semibold" panose="020B0603030403020204" pitchFamily="34" charset="0"/>
                <a:ea typeface="Source Sans Pro" panose="020B0503030403020204" pitchFamily="34" charset="0"/>
              </a:endParaRPr>
            </a:p>
          </p:txBody>
        </p:sp>
        <p:sp>
          <p:nvSpPr>
            <p:cNvPr id="10" name="Freeform: Shape 9">
              <a:extLst>
                <a:ext uri="{FF2B5EF4-FFF2-40B4-BE49-F238E27FC236}">
                  <a16:creationId xmlns:a16="http://schemas.microsoft.com/office/drawing/2014/main" xmlns="" id="{1554007F-F1E7-4A29-98AB-105395AA56B4}"/>
                </a:ext>
              </a:extLst>
            </p:cNvPr>
            <p:cNvSpPr/>
            <p:nvPr/>
          </p:nvSpPr>
          <p:spPr>
            <a:xfrm>
              <a:off x="4411362" y="4528362"/>
              <a:ext cx="7327557" cy="1234440"/>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7150" tIns="83353" rIns="111928" bIns="83353" numCol="1" spcCol="1270" anchor="ctr" anchorCtr="0">
              <a:noAutofit/>
            </a:bodyPr>
            <a:lstStyle/>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The fluidity of the program made it difficult for communities to leverage</a:t>
              </a:r>
            </a:p>
            <a:p>
              <a:pPr marL="287338" lvl="1" indent="-176213" algn="l" defTabSz="666750">
                <a:lnSpc>
                  <a:spcPct val="90000"/>
                </a:lnSpc>
                <a:spcBef>
                  <a:spcPct val="0"/>
                </a:spcBef>
                <a:spcAft>
                  <a:spcPct val="15000"/>
                </a:spcAft>
                <a:buClr>
                  <a:srgbClr val="CC0000"/>
                </a:buClr>
                <a:buChar char="•"/>
              </a:pPr>
              <a:r>
                <a:rPr lang="en-US" sz="1550" kern="1200" dirty="0">
                  <a:latin typeface="Source Sans Pro" panose="020B0503030403020204" pitchFamily="34" charset="0"/>
                  <a:ea typeface="Source Sans Pro" panose="020B0503030403020204" pitchFamily="34" charset="0"/>
                </a:rPr>
                <a:t>Eligibility requirements that failed to recognize the unique characteristics of rural distress may have neglected some deserving communities from participation</a:t>
              </a:r>
            </a:p>
          </p:txBody>
        </p:sp>
        <p:sp>
          <p:nvSpPr>
            <p:cNvPr id="11" name="Freeform: Shape 10">
              <a:extLst>
                <a:ext uri="{FF2B5EF4-FFF2-40B4-BE49-F238E27FC236}">
                  <a16:creationId xmlns:a16="http://schemas.microsoft.com/office/drawing/2014/main" xmlns="" id="{C3DFBE9B-7F3F-4C68-AFCE-74926A8023A0}"/>
                </a:ext>
              </a:extLst>
            </p:cNvPr>
            <p:cNvSpPr/>
            <p:nvPr/>
          </p:nvSpPr>
          <p:spPr>
            <a:xfrm>
              <a:off x="672239" y="4466577"/>
              <a:ext cx="3739123" cy="1380744"/>
            </a:xfrm>
            <a:prstGeom prst="rect">
              <a:avLst/>
            </a:prstGeom>
            <a:solidFill>
              <a:srgbClr val="969696"/>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67533" tIns="118003" rIns="167533" bIns="118003"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Source Sans Pro Semibold" panose="020B0603030403020204" pitchFamily="34" charset="0"/>
                  <a:ea typeface="Source Sans Pro" panose="020B0503030403020204" pitchFamily="34" charset="0"/>
                </a:rPr>
                <a:t>Communities experienced mixed results</a:t>
              </a:r>
              <a:endParaRPr lang="en-US" sz="2600" kern="1200" dirty="0">
                <a:latin typeface="Source Sans Pro Semibold" panose="020B0603030403020204" pitchFamily="34" charset="0"/>
                <a:ea typeface="Source Sans Pro" panose="020B0503030403020204" pitchFamily="34" charset="0"/>
              </a:endParaRPr>
            </a:p>
          </p:txBody>
        </p:sp>
      </p:grpSp>
      <p:sp>
        <p:nvSpPr>
          <p:cNvPr id="2" name="Title 1">
            <a:extLst>
              <a:ext uri="{FF2B5EF4-FFF2-40B4-BE49-F238E27FC236}">
                <a16:creationId xmlns:a16="http://schemas.microsoft.com/office/drawing/2014/main" xmlns="" id="{2A4F88A9-0FA4-4781-89A1-BE998333DD6A}"/>
              </a:ext>
            </a:extLst>
          </p:cNvPr>
          <p:cNvSpPr>
            <a:spLocks noGrp="1"/>
          </p:cNvSpPr>
          <p:nvPr>
            <p:ph type="title"/>
          </p:nvPr>
        </p:nvSpPr>
        <p:spPr>
          <a:xfrm>
            <a:off x="641243" y="137475"/>
            <a:ext cx="10515600" cy="1325563"/>
          </a:xfrm>
        </p:spPr>
        <p:txBody>
          <a:bodyPr vert="horz" lIns="91440" tIns="45720" rIns="91440" bIns="45720" rtlCol="0" anchor="ctr">
            <a:normAutofit/>
          </a:bodyPr>
          <a:lstStyle/>
          <a:p>
            <a:pPr algn="l"/>
            <a:r>
              <a:rPr lang="en-US" kern="1200" dirty="0">
                <a:solidFill>
                  <a:srgbClr val="002060"/>
                </a:solidFill>
                <a:latin typeface="Source Sans Pro" panose="020B0503030403020204" pitchFamily="34" charset="0"/>
                <a:ea typeface="Source Sans Pro" panose="020B0503030403020204" pitchFamily="34" charset="0"/>
                <a:cs typeface="+mj-cs"/>
              </a:rPr>
              <a:t>HUBZone Program Challenges</a:t>
            </a:r>
          </a:p>
        </p:txBody>
      </p:sp>
    </p:spTree>
    <p:extLst>
      <p:ext uri="{BB962C8B-B14F-4D97-AF65-F5344CB8AC3E}">
        <p14:creationId xmlns:p14="http://schemas.microsoft.com/office/powerpoint/2010/main" val="4021223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A7C79FC-3F65-4324-B58C-FBF4F08B9751}"/>
              </a:ext>
            </a:extLst>
          </p:cNvPr>
          <p:cNvSpPr>
            <a:spLocks noGrp="1"/>
          </p:cNvSpPr>
          <p:nvPr>
            <p:ph type="sldNum" sz="quarter" idx="12"/>
          </p:nvPr>
        </p:nvSpPr>
        <p:spPr/>
        <p:txBody>
          <a:bodyPr/>
          <a:lstStyle/>
          <a:p>
            <a:fld id="{B1AB44B9-F1EC-4F4B-88D4-413245C9CD3E}" type="slidenum">
              <a:rPr lang="en-US" smtClean="0"/>
              <a:t>2</a:t>
            </a:fld>
            <a:endParaRPr lang="en-US" dirty="0"/>
          </a:p>
        </p:txBody>
      </p:sp>
      <p:sp>
        <p:nvSpPr>
          <p:cNvPr id="4" name="Content Placeholder 3">
            <a:extLst>
              <a:ext uri="{FF2B5EF4-FFF2-40B4-BE49-F238E27FC236}">
                <a16:creationId xmlns:a16="http://schemas.microsoft.com/office/drawing/2014/main" xmlns="" id="{553BC5D6-C920-4B21-BFDE-DFE9AD6FBE4E}"/>
              </a:ext>
            </a:extLst>
          </p:cNvPr>
          <p:cNvSpPr>
            <a:spLocks noGrp="1"/>
          </p:cNvSpPr>
          <p:nvPr>
            <p:ph idx="1"/>
          </p:nvPr>
        </p:nvSpPr>
        <p:spPr>
          <a:xfrm>
            <a:off x="1050323" y="1690688"/>
            <a:ext cx="10018169" cy="4055204"/>
          </a:xfrm>
        </p:spPr>
        <p:txBody>
          <a:bodyPr>
            <a:normAutofit/>
          </a:bodyPr>
          <a:lstStyle/>
          <a:p>
            <a:pPr marL="0" lvl="1" indent="0">
              <a:spcAft>
                <a:spcPts val="1800"/>
              </a:spcAft>
              <a:buNone/>
            </a:pPr>
            <a:r>
              <a:rPr lang="en-US" dirty="0">
                <a:solidFill>
                  <a:srgbClr val="002E6D"/>
                </a:solidFill>
                <a:latin typeface="Source Sans Pro Black" panose="020B0803030403020204" pitchFamily="34" charset="0"/>
                <a:ea typeface="Source Sans Pro Black" panose="020B0803030403020204" pitchFamily="34" charset="0"/>
              </a:rPr>
              <a:t>Lori Gillen, Director, Office of the HUBZone Program, SBA</a:t>
            </a:r>
            <a:r>
              <a:rPr lang="en-US" dirty="0">
                <a:solidFill>
                  <a:srgbClr val="002E6D"/>
                </a:solidFill>
              </a:rPr>
              <a:t/>
            </a:r>
            <a:br>
              <a:rPr lang="en-US" dirty="0">
                <a:solidFill>
                  <a:srgbClr val="002E6D"/>
                </a:solidFill>
              </a:rPr>
            </a:br>
            <a:r>
              <a:rPr lang="en-US" sz="2000" dirty="0">
                <a:solidFill>
                  <a:srgbClr val="007DBC"/>
                </a:solidFill>
                <a:latin typeface="Source Sans Pro Semibold" panose="020B0603030403020204" pitchFamily="34" charset="0"/>
                <a:hlinkClick r:id="rId3"/>
              </a:rPr>
              <a:t>lori.gillen@sba.gov</a:t>
            </a:r>
            <a:r>
              <a:rPr lang="en-US" sz="2000" dirty="0">
                <a:solidFill>
                  <a:srgbClr val="002E6D"/>
                </a:solidFill>
                <a:latin typeface="Source Sans Pro Semibold" panose="020B0603030403020204" pitchFamily="34" charset="0"/>
              </a:rPr>
              <a:t>; </a:t>
            </a:r>
            <a:r>
              <a:rPr lang="en-US" sz="2000" dirty="0" smtClean="0">
                <a:solidFill>
                  <a:srgbClr val="002E6D"/>
                </a:solidFill>
                <a:latin typeface="Source Sans Pro Semibold" panose="020B0603030403020204" pitchFamily="34" charset="0"/>
              </a:rPr>
              <a:t>202-205-6349</a:t>
            </a:r>
            <a:endParaRPr lang="en-US" dirty="0"/>
          </a:p>
          <a:p>
            <a:pPr marL="0" lvl="1" indent="0">
              <a:spcAft>
                <a:spcPts val="1800"/>
              </a:spcAft>
              <a:buNone/>
            </a:pPr>
            <a:r>
              <a:rPr lang="en-US" dirty="0" smtClean="0">
                <a:solidFill>
                  <a:srgbClr val="002E6D"/>
                </a:solidFill>
                <a:latin typeface="Source Sans Pro Black" panose="020B0803030403020204" pitchFamily="34" charset="0"/>
                <a:ea typeface="Source Sans Pro Black" panose="020B0803030403020204" pitchFamily="34" charset="0"/>
              </a:rPr>
              <a:t>Bruce </a:t>
            </a:r>
            <a:r>
              <a:rPr lang="en-US" dirty="0">
                <a:solidFill>
                  <a:srgbClr val="002E6D"/>
                </a:solidFill>
                <a:latin typeface="Source Sans Pro Black" panose="020B0803030403020204" pitchFamily="34" charset="0"/>
                <a:ea typeface="Source Sans Pro Black" panose="020B0803030403020204" pitchFamily="34" charset="0"/>
              </a:rPr>
              <a:t>Purdy, Deputy Director, Office of the HUBZone Program, SBA</a:t>
            </a:r>
            <a:r>
              <a:rPr lang="en-US" dirty="0"/>
              <a:t/>
            </a:r>
            <a:br>
              <a:rPr lang="en-US" dirty="0"/>
            </a:br>
            <a:r>
              <a:rPr lang="en-US" sz="2000" dirty="0">
                <a:solidFill>
                  <a:srgbClr val="007DBC"/>
                </a:solidFill>
                <a:latin typeface="Source Sans Pro Semibold" panose="020B0603030403020204" pitchFamily="34" charset="0"/>
                <a:hlinkClick r:id="rId4">
                  <a:extLst>
                    <a:ext uri="{A12FA001-AC4F-418D-AE19-62706E023703}">
                      <ahyp:hlinkClr xmlns:ahyp="http://schemas.microsoft.com/office/drawing/2018/hyperlinkcolor" xmlns="" val="tx"/>
                    </a:ext>
                  </a:extLst>
                </a:hlinkClick>
              </a:rPr>
              <a:t>bruce.purdy@sba.gov</a:t>
            </a:r>
            <a:r>
              <a:rPr lang="en-US" sz="2000" dirty="0">
                <a:solidFill>
                  <a:srgbClr val="002E6D"/>
                </a:solidFill>
                <a:latin typeface="Source Sans Pro Semibold" panose="020B0603030403020204" pitchFamily="34" charset="0"/>
              </a:rPr>
              <a:t>;</a:t>
            </a:r>
            <a:r>
              <a:rPr lang="en-US" sz="2000" dirty="0">
                <a:latin typeface="Source Sans Pro Semibold" panose="020B0603030403020204" pitchFamily="34" charset="0"/>
              </a:rPr>
              <a:t> </a:t>
            </a:r>
            <a:r>
              <a:rPr lang="en-US" sz="2000" dirty="0" smtClean="0">
                <a:solidFill>
                  <a:srgbClr val="002E6D"/>
                </a:solidFill>
                <a:latin typeface="Source Sans Pro Semibold" panose="020B0603030403020204" pitchFamily="34" charset="0"/>
              </a:rPr>
              <a:t>202-205-7554</a:t>
            </a:r>
            <a:endParaRPr lang="en-US" sz="2000" dirty="0">
              <a:solidFill>
                <a:srgbClr val="002E6D"/>
              </a:solidFill>
              <a:latin typeface="Source Sans Pro Semibold" panose="020B0603030403020204" pitchFamily="34" charset="0"/>
            </a:endParaRPr>
          </a:p>
          <a:p>
            <a:pPr marL="0" lvl="1" indent="0">
              <a:spcAft>
                <a:spcPts val="1800"/>
              </a:spcAft>
              <a:buNone/>
            </a:pPr>
            <a:r>
              <a:rPr lang="en-US" dirty="0">
                <a:solidFill>
                  <a:srgbClr val="002E6D"/>
                </a:solidFill>
                <a:latin typeface="Source Sans Pro Black" panose="020B0803030403020204" pitchFamily="34" charset="0"/>
                <a:ea typeface="Source Sans Pro Black" panose="020B0803030403020204" pitchFamily="34" charset="0"/>
              </a:rPr>
              <a:t>Takeisha Hodge</a:t>
            </a:r>
            <a:r>
              <a:rPr lang="en-US" sz="2000" dirty="0">
                <a:solidFill>
                  <a:srgbClr val="002E6D"/>
                </a:solidFill>
                <a:latin typeface="Source Sans Pro Black" panose="020B0803030403020204" pitchFamily="34" charset="0"/>
                <a:ea typeface="Source Sans Pro Black" panose="020B0803030403020204" pitchFamily="34" charset="0"/>
              </a:rPr>
              <a:t>, </a:t>
            </a:r>
            <a:r>
              <a:rPr lang="en-US" dirty="0">
                <a:solidFill>
                  <a:srgbClr val="002E6D"/>
                </a:solidFill>
                <a:latin typeface="Source Sans Pro Black" panose="020B0803030403020204" pitchFamily="34" charset="0"/>
                <a:ea typeface="Source Sans Pro Black" panose="020B0803030403020204" pitchFamily="34" charset="0"/>
              </a:rPr>
              <a:t>Supervisory Business Opportunity Specialist</a:t>
            </a:r>
            <a:r>
              <a:rPr lang="en-US" dirty="0">
                <a:solidFill>
                  <a:srgbClr val="002E6D"/>
                </a:solidFill>
                <a:latin typeface="Source Sans Pro Black"/>
              </a:rPr>
              <a:t>,</a:t>
            </a:r>
            <a:r>
              <a:rPr lang="en-US" dirty="0">
                <a:solidFill>
                  <a:srgbClr val="002E6D"/>
                </a:solidFill>
                <a:latin typeface="Source Sans Pro Semibold" panose="020B0603030403020204" pitchFamily="34" charset="0"/>
              </a:rPr>
              <a:t> </a:t>
            </a:r>
            <a:r>
              <a:rPr lang="en-US" dirty="0">
                <a:solidFill>
                  <a:srgbClr val="002E6D"/>
                </a:solidFill>
                <a:latin typeface="Source Sans Pro Black" panose="020B0803030403020204" pitchFamily="34" charset="0"/>
                <a:ea typeface="Source Sans Pro Black" panose="020B0803030403020204" pitchFamily="34" charset="0"/>
              </a:rPr>
              <a:t>Office of the HUBZone Program</a:t>
            </a:r>
            <a:r>
              <a:rPr lang="en-US" dirty="0">
                <a:solidFill>
                  <a:srgbClr val="002E6D"/>
                </a:solidFill>
                <a:latin typeface="Source Sans Pro Black"/>
              </a:rPr>
              <a:t>, </a:t>
            </a:r>
            <a:r>
              <a:rPr lang="en-US" dirty="0">
                <a:solidFill>
                  <a:srgbClr val="002E6D"/>
                </a:solidFill>
                <a:latin typeface="Source Sans Pro Black"/>
                <a:ea typeface="Source Sans Pro Black" panose="020B0803030403020204" pitchFamily="34" charset="0"/>
              </a:rPr>
              <a:t>SBA</a:t>
            </a:r>
            <a:r>
              <a:rPr lang="en-US" sz="2000" dirty="0">
                <a:solidFill>
                  <a:srgbClr val="002E6D"/>
                </a:solidFill>
                <a:latin typeface="Source Sans Pro Black"/>
              </a:rPr>
              <a:t>, </a:t>
            </a:r>
            <a:r>
              <a:rPr lang="en-US" sz="2000" dirty="0">
                <a:solidFill>
                  <a:srgbClr val="007DBC"/>
                </a:solidFill>
                <a:latin typeface="Source Sans Pro Semibold" panose="020B0603030403020204" pitchFamily="34" charset="0"/>
                <a:hlinkClick r:id="rId5">
                  <a:extLst>
                    <a:ext uri="{A12FA001-AC4F-418D-AE19-62706E023703}">
                      <ahyp:hlinkClr xmlns:ahyp="http://schemas.microsoft.com/office/drawing/2018/hyperlinkcolor" xmlns="" val="tx"/>
                    </a:ext>
                  </a:extLst>
                </a:hlinkClick>
              </a:rPr>
              <a:t>takeisha.hodge@sba.gov</a:t>
            </a:r>
            <a:r>
              <a:rPr lang="en-US" sz="2000" dirty="0">
                <a:solidFill>
                  <a:srgbClr val="002E6D"/>
                </a:solidFill>
                <a:latin typeface="Source Sans Pro Semibold" panose="020B0603030403020204" pitchFamily="34" charset="0"/>
              </a:rPr>
              <a:t>; </a:t>
            </a:r>
            <a:r>
              <a:rPr lang="en-US" sz="2000" dirty="0" smtClean="0">
                <a:solidFill>
                  <a:srgbClr val="002E6D"/>
                </a:solidFill>
                <a:latin typeface="Source Sans Pro Semibold" panose="020B0603030403020204" pitchFamily="34" charset="0"/>
              </a:rPr>
              <a:t>202-205-7118</a:t>
            </a:r>
            <a:endParaRPr lang="en-US" dirty="0" smtClean="0">
              <a:solidFill>
                <a:srgbClr val="002E6D"/>
              </a:solidFill>
            </a:endParaRPr>
          </a:p>
          <a:p>
            <a:pPr marL="0" lvl="1" indent="0">
              <a:spcAft>
                <a:spcPts val="1800"/>
              </a:spcAft>
              <a:buNone/>
            </a:pPr>
            <a:r>
              <a:rPr lang="en-US" dirty="0" smtClean="0">
                <a:solidFill>
                  <a:srgbClr val="002E6D"/>
                </a:solidFill>
                <a:latin typeface="Source Sans Pro Black" panose="020B0803030403020204" pitchFamily="34" charset="0"/>
                <a:ea typeface="Source Sans Pro Black" panose="020B0803030403020204" pitchFamily="34" charset="0"/>
              </a:rPr>
              <a:t>Alison </a:t>
            </a:r>
            <a:r>
              <a:rPr lang="en-US" dirty="0">
                <a:solidFill>
                  <a:srgbClr val="002E6D"/>
                </a:solidFill>
                <a:latin typeface="Source Sans Pro Black" panose="020B0803030403020204" pitchFamily="34" charset="0"/>
                <a:ea typeface="Source Sans Pro Black" panose="020B0803030403020204" pitchFamily="34" charset="0"/>
              </a:rPr>
              <a:t>Mueller Amann, Attorney-Advisor, Office of General Counsel, SBA</a:t>
            </a:r>
            <a:r>
              <a:rPr lang="en-US" dirty="0">
                <a:solidFill>
                  <a:srgbClr val="002E6D"/>
                </a:solidFill>
              </a:rPr>
              <a:t/>
            </a:r>
            <a:br>
              <a:rPr lang="en-US" dirty="0">
                <a:solidFill>
                  <a:srgbClr val="002E6D"/>
                </a:solidFill>
              </a:rPr>
            </a:br>
            <a:r>
              <a:rPr lang="en-US" sz="2000" dirty="0">
                <a:solidFill>
                  <a:srgbClr val="007DBC"/>
                </a:solidFill>
                <a:latin typeface="Source Sans Pro Semibold" panose="020B0603030403020204" pitchFamily="34" charset="0"/>
                <a:hlinkClick r:id="rId6">
                  <a:extLst>
                    <a:ext uri="{A12FA001-AC4F-418D-AE19-62706E023703}">
                      <ahyp:hlinkClr xmlns:ahyp="http://schemas.microsoft.com/office/drawing/2018/hyperlinkcolor" xmlns="" val="tx"/>
                    </a:ext>
                  </a:extLst>
                </a:hlinkClick>
              </a:rPr>
              <a:t>Alison.amann@sba.gov</a:t>
            </a:r>
            <a:r>
              <a:rPr lang="en-US" sz="2000" dirty="0">
                <a:solidFill>
                  <a:srgbClr val="002E6D"/>
                </a:solidFill>
                <a:latin typeface="Source Sans Pro Semibold" panose="020B0603030403020204" pitchFamily="34" charset="0"/>
              </a:rPr>
              <a:t>; 202-205-6841</a:t>
            </a:r>
            <a:endParaRPr lang="en-US" sz="2000" dirty="0">
              <a:solidFill>
                <a:srgbClr val="002E6D"/>
              </a:solidFill>
            </a:endParaRPr>
          </a:p>
        </p:txBody>
      </p:sp>
      <p:sp>
        <p:nvSpPr>
          <p:cNvPr id="2" name="Title 1">
            <a:extLst>
              <a:ext uri="{FF2B5EF4-FFF2-40B4-BE49-F238E27FC236}">
                <a16:creationId xmlns:a16="http://schemas.microsoft.com/office/drawing/2014/main" xmlns="" id="{4B338D65-3C40-4201-B439-75CF37BE0B01}"/>
              </a:ext>
            </a:extLst>
          </p:cNvPr>
          <p:cNvSpPr>
            <a:spLocks noGrp="1"/>
          </p:cNvSpPr>
          <p:nvPr>
            <p:ph type="title"/>
          </p:nvPr>
        </p:nvSpPr>
        <p:spPr>
          <a:xfrm>
            <a:off x="621226" y="530649"/>
            <a:ext cx="10655084" cy="902735"/>
          </a:xfrm>
        </p:spPr>
        <p:txBody>
          <a:bodyPr>
            <a:normAutofit/>
          </a:bodyPr>
          <a:lstStyle/>
          <a:p>
            <a:pPr algn="l"/>
            <a:r>
              <a:rPr lang="en-US" dirty="0"/>
              <a:t>Primary POCs</a:t>
            </a:r>
            <a:endParaRPr lang="en-US" sz="2000" b="0" dirty="0">
              <a:latin typeface="Source Sans Pro Semibold" panose="020B0603030403020204" pitchFamily="34" charset="0"/>
            </a:endParaRPr>
          </a:p>
        </p:txBody>
      </p:sp>
    </p:spTree>
    <p:extLst>
      <p:ext uri="{BB962C8B-B14F-4D97-AF65-F5344CB8AC3E}">
        <p14:creationId xmlns:p14="http://schemas.microsoft.com/office/powerpoint/2010/main" val="2982471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xmlns="" id="{DCF87308-A24A-4022-9E8F-24D706A668B6}"/>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16" name="Group 15" descr="Figure shows 3 icons with corresponding descriptions to detail the 3 main changes to the HUBZone Program to offer solutions to challenges. Icon 1: Symbol shows 3 individuals being viewed under a magnifying glass, text reads: Improve the custmer experience; Icon 2: A North Star Icon to represent location, text reads: Expand and stabilize the HUBZone footprint; Icon 3: Graphic of a line graph showing upward growth, text reads: Increase program utilization."/>
          <p:cNvGrpSpPr/>
          <p:nvPr/>
        </p:nvGrpSpPr>
        <p:grpSpPr>
          <a:xfrm>
            <a:off x="4621809" y="855939"/>
            <a:ext cx="6314375" cy="5130613"/>
            <a:chOff x="4621809" y="855939"/>
            <a:chExt cx="6314375" cy="5130613"/>
          </a:xfrm>
        </p:grpSpPr>
        <p:sp>
          <p:nvSpPr>
            <p:cNvPr id="13" name="Rectangle 12"/>
            <p:cNvSpPr/>
            <p:nvPr/>
          </p:nvSpPr>
          <p:spPr>
            <a:xfrm>
              <a:off x="4621809" y="4418771"/>
              <a:ext cx="6263640" cy="1567781"/>
            </a:xfrm>
            <a:prstGeom prst="rect">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215449" y="4418771"/>
              <a:ext cx="4682338" cy="1567781"/>
            </a:xfrm>
            <a:custGeom>
              <a:avLst/>
              <a:gdLst>
                <a:gd name="connsiteX0" fmla="*/ 0 w 4697670"/>
                <a:gd name="connsiteY0" fmla="*/ 0 h 1567781"/>
                <a:gd name="connsiteX1" fmla="*/ 4697670 w 4697670"/>
                <a:gd name="connsiteY1" fmla="*/ 0 h 1567781"/>
                <a:gd name="connsiteX2" fmla="*/ 4697670 w 4697670"/>
                <a:gd name="connsiteY2" fmla="*/ 1567781 h 1567781"/>
                <a:gd name="connsiteX3" fmla="*/ 0 w 4697670"/>
                <a:gd name="connsiteY3" fmla="*/ 1567781 h 1567781"/>
                <a:gd name="connsiteX4" fmla="*/ 0 w 4697670"/>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7670" h="1567781">
                  <a:moveTo>
                    <a:pt x="0" y="0"/>
                  </a:moveTo>
                  <a:lnTo>
                    <a:pt x="4697670" y="0"/>
                  </a:lnTo>
                  <a:lnTo>
                    <a:pt x="4697670" y="1567781"/>
                  </a:lnTo>
                  <a:lnTo>
                    <a:pt x="0" y="15677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100000"/>
                </a:lnSpc>
                <a:spcBef>
                  <a:spcPct val="0"/>
                </a:spcBef>
                <a:spcAft>
                  <a:spcPct val="35000"/>
                </a:spcAft>
              </a:pPr>
              <a:r>
                <a:rPr lang="en-US" sz="2400" kern="1200" dirty="0">
                  <a:solidFill>
                    <a:srgbClr val="002E6D"/>
                  </a:solidFill>
                  <a:latin typeface="Source Sans Pro" panose="020B0503030403020204" pitchFamily="34" charset="0"/>
                  <a:ea typeface="Source Sans Pro" panose="020B0503030403020204" pitchFamily="34" charset="0"/>
                </a:rPr>
                <a:t>Increase program utilization</a:t>
              </a:r>
            </a:p>
          </p:txBody>
        </p:sp>
        <p:sp>
          <p:nvSpPr>
            <p:cNvPr id="14" name="Rectangle 13" descr="Upward trend"/>
            <p:cNvSpPr/>
            <p:nvPr/>
          </p:nvSpPr>
          <p:spPr>
            <a:xfrm>
              <a:off x="4730241" y="4601016"/>
              <a:ext cx="1203544" cy="120353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0" name="Rectangle 9"/>
            <p:cNvSpPr/>
            <p:nvPr/>
          </p:nvSpPr>
          <p:spPr>
            <a:xfrm>
              <a:off x="4621809" y="2645108"/>
              <a:ext cx="6263640" cy="1567781"/>
            </a:xfrm>
            <a:prstGeom prst="rect">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6215449" y="2711566"/>
              <a:ext cx="4720735" cy="1567781"/>
            </a:xfrm>
            <a:custGeom>
              <a:avLst/>
              <a:gdLst>
                <a:gd name="connsiteX0" fmla="*/ 0 w 4836399"/>
                <a:gd name="connsiteY0" fmla="*/ 0 h 1567781"/>
                <a:gd name="connsiteX1" fmla="*/ 4836399 w 4836399"/>
                <a:gd name="connsiteY1" fmla="*/ 0 h 1567781"/>
                <a:gd name="connsiteX2" fmla="*/ 4836399 w 4836399"/>
                <a:gd name="connsiteY2" fmla="*/ 1567781 h 1567781"/>
                <a:gd name="connsiteX3" fmla="*/ 0 w 4836399"/>
                <a:gd name="connsiteY3" fmla="*/ 1567781 h 1567781"/>
                <a:gd name="connsiteX4" fmla="*/ 0 w 4836399"/>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399" h="1567781">
                  <a:moveTo>
                    <a:pt x="0" y="0"/>
                  </a:moveTo>
                  <a:lnTo>
                    <a:pt x="4836399" y="0"/>
                  </a:lnTo>
                  <a:lnTo>
                    <a:pt x="4836399" y="1567781"/>
                  </a:lnTo>
                  <a:lnTo>
                    <a:pt x="0" y="15677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100000"/>
                </a:lnSpc>
                <a:spcBef>
                  <a:spcPct val="0"/>
                </a:spcBef>
                <a:spcAft>
                  <a:spcPct val="35000"/>
                </a:spcAft>
              </a:pPr>
              <a:r>
                <a:rPr lang="en-US" sz="2400" kern="1200" dirty="0">
                  <a:solidFill>
                    <a:srgbClr val="002E6D"/>
                  </a:solidFill>
                  <a:latin typeface="Source Sans Pro" panose="020B0503030403020204" pitchFamily="34" charset="0"/>
                  <a:ea typeface="Source Sans Pro" panose="020B0503030403020204" pitchFamily="34" charset="0"/>
                </a:rPr>
                <a:t>Expand and stabilize the HUBZone footprint</a:t>
              </a:r>
            </a:p>
          </p:txBody>
        </p:sp>
        <p:pic>
          <p:nvPicPr>
            <p:cNvPr id="7" name="Graphic 6" descr="Map compass">
              <a:extLst>
                <a:ext uri="{FF2B5EF4-FFF2-40B4-BE49-F238E27FC236}">
                  <a16:creationId xmlns:a16="http://schemas.microsoft.com/office/drawing/2014/main" xmlns="" id="{D068AE02-DA20-4D62-B78C-8248C0D3457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744730" y="2825857"/>
              <a:ext cx="1206285" cy="1206285"/>
            </a:xfrm>
            <a:prstGeom prst="rect">
              <a:avLst/>
            </a:prstGeom>
          </p:spPr>
        </p:pic>
        <p:sp>
          <p:nvSpPr>
            <p:cNvPr id="4" name="Rectangle 3"/>
            <p:cNvSpPr/>
            <p:nvPr/>
          </p:nvSpPr>
          <p:spPr>
            <a:xfrm>
              <a:off x="4621809" y="855939"/>
              <a:ext cx="6263640" cy="1567781"/>
            </a:xfrm>
            <a:prstGeom prst="rect">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9" name="Freeform 8"/>
            <p:cNvSpPr/>
            <p:nvPr/>
          </p:nvSpPr>
          <p:spPr>
            <a:xfrm>
              <a:off x="6215449" y="855939"/>
              <a:ext cx="4460789" cy="1567781"/>
            </a:xfrm>
            <a:custGeom>
              <a:avLst/>
              <a:gdLst>
                <a:gd name="connsiteX0" fmla="*/ 0 w 4946386"/>
                <a:gd name="connsiteY0" fmla="*/ 0 h 1567781"/>
                <a:gd name="connsiteX1" fmla="*/ 4946386 w 4946386"/>
                <a:gd name="connsiteY1" fmla="*/ 0 h 1567781"/>
                <a:gd name="connsiteX2" fmla="*/ 4946386 w 4946386"/>
                <a:gd name="connsiteY2" fmla="*/ 1567781 h 1567781"/>
                <a:gd name="connsiteX3" fmla="*/ 0 w 4946386"/>
                <a:gd name="connsiteY3" fmla="*/ 1567781 h 1567781"/>
                <a:gd name="connsiteX4" fmla="*/ 0 w 4946386"/>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6386" h="1567781">
                  <a:moveTo>
                    <a:pt x="0" y="0"/>
                  </a:moveTo>
                  <a:lnTo>
                    <a:pt x="4946386" y="0"/>
                  </a:lnTo>
                  <a:lnTo>
                    <a:pt x="4946386" y="1567781"/>
                  </a:lnTo>
                  <a:lnTo>
                    <a:pt x="0" y="15677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100000"/>
                </a:lnSpc>
                <a:spcBef>
                  <a:spcPct val="0"/>
                </a:spcBef>
                <a:spcAft>
                  <a:spcPct val="35000"/>
                </a:spcAft>
              </a:pPr>
              <a:r>
                <a:rPr lang="en-US" sz="2400" kern="1200" dirty="0">
                  <a:solidFill>
                    <a:srgbClr val="002E6D"/>
                  </a:solidFill>
                  <a:latin typeface="Source Sans Pro" panose="020B0503030403020204" pitchFamily="34" charset="0"/>
                  <a:ea typeface="Source Sans Pro" panose="020B0503030403020204" pitchFamily="34" charset="0"/>
                </a:rPr>
                <a:t>Improve the customer experience</a:t>
              </a:r>
            </a:p>
          </p:txBody>
        </p:sp>
        <p:sp>
          <p:nvSpPr>
            <p:cNvPr id="11" name="Rectangle 10" descr="Target Audience"/>
            <p:cNvSpPr/>
            <p:nvPr/>
          </p:nvSpPr>
          <p:spPr>
            <a:xfrm>
              <a:off x="4710833" y="999981"/>
              <a:ext cx="1261188" cy="126118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6"/>
                  </a:ext>
                </a:extLst>
              </a:blip>
              <a:srcRect/>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sp>
        <p:nvSpPr>
          <p:cNvPr id="2" name="Title 1">
            <a:extLst>
              <a:ext uri="{FF2B5EF4-FFF2-40B4-BE49-F238E27FC236}">
                <a16:creationId xmlns:a16="http://schemas.microsoft.com/office/drawing/2014/main" xmlns="" id="{0391138D-898C-469F-8DFF-173F62AC162B}"/>
              </a:ext>
            </a:extLst>
          </p:cNvPr>
          <p:cNvSpPr>
            <a:spLocks noGrp="1"/>
          </p:cNvSpPr>
          <p:nvPr>
            <p:ph type="title"/>
          </p:nvPr>
        </p:nvSpPr>
        <p:spPr>
          <a:xfrm>
            <a:off x="741405" y="1408667"/>
            <a:ext cx="3398109" cy="4053016"/>
          </a:xfrm>
        </p:spPr>
        <p:txBody>
          <a:bodyPr vert="horz" lIns="91440" tIns="45720" rIns="91440" bIns="45720" rtlCol="0" anchor="ctr">
            <a:normAutofit/>
          </a:bodyPr>
          <a:lstStyle/>
          <a:p>
            <a:pPr algn="l">
              <a:lnSpc>
                <a:spcPct val="100000"/>
              </a:lnSpc>
            </a:pPr>
            <a:r>
              <a:rPr lang="en-US" sz="4400" kern="1200" dirty="0">
                <a:solidFill>
                  <a:srgbClr val="002060"/>
                </a:solidFill>
                <a:latin typeface="Source Sans Pro" panose="020B0503030403020204" pitchFamily="34" charset="0"/>
                <a:ea typeface="Source Sans Pro" panose="020B0503030403020204" pitchFamily="34" charset="0"/>
                <a:cs typeface="+mj-cs"/>
              </a:rPr>
              <a:t>HUBZone </a:t>
            </a:r>
            <a:r>
              <a:rPr lang="en-US" sz="4400" dirty="0">
                <a:solidFill>
                  <a:srgbClr val="002060"/>
                </a:solidFill>
                <a:latin typeface="Source Sans Pro" panose="020B0503030403020204" pitchFamily="34" charset="0"/>
                <a:ea typeface="Source Sans Pro" panose="020B0503030403020204" pitchFamily="34" charset="0"/>
                <a:cs typeface="+mj-cs"/>
              </a:rPr>
              <a:t>Program </a:t>
            </a:r>
            <a:r>
              <a:rPr lang="en-US" sz="4400" dirty="0" smtClean="0">
                <a:solidFill>
                  <a:srgbClr val="002060"/>
                </a:solidFill>
                <a:latin typeface="Source Sans Pro" panose="020B0503030403020204" pitchFamily="34" charset="0"/>
                <a:ea typeface="Source Sans Pro" panose="020B0503030403020204" pitchFamily="34" charset="0"/>
                <a:cs typeface="+mj-cs"/>
              </a:rPr>
              <a:t>Changes</a:t>
            </a:r>
            <a:endParaRPr lang="en-US" sz="4400" kern="1200" dirty="0">
              <a:solidFill>
                <a:schemeClr val="tx1"/>
              </a:solidFill>
              <a:latin typeface="+mj-lt"/>
              <a:ea typeface="+mj-ea"/>
              <a:cs typeface="+mj-cs"/>
            </a:endParaRPr>
          </a:p>
        </p:txBody>
      </p:sp>
    </p:spTree>
    <p:extLst>
      <p:ext uri="{BB962C8B-B14F-4D97-AF65-F5344CB8AC3E}">
        <p14:creationId xmlns:p14="http://schemas.microsoft.com/office/powerpoint/2010/main" val="15716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xmlns="" id="{2B65CF2E-4949-42A1-A5AE-1B8BDCCDEDC3}"/>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15" name="Group 14" descr="Figure shows 3 icons with corresponding descriptions to detail changes that imrove the HUBZone custome experience. Icon 1: Certificate, text reads: Faster Certification: within 60 days of a complete submission; Icon 2: A person displaying a computer monitor, text reads: Streamlined Platform: Transitioning to a user-friendly interface; Icon 3: 2 people with a talk bubble containing a question mark, text reads: Early Support: Expansion of Early Engagement Initiative."/>
          <p:cNvGrpSpPr/>
          <p:nvPr/>
        </p:nvGrpSpPr>
        <p:grpSpPr>
          <a:xfrm>
            <a:off x="4572000" y="847868"/>
            <a:ext cx="6784848" cy="5131254"/>
            <a:chOff x="4572000" y="847868"/>
            <a:chExt cx="6784848" cy="5131254"/>
          </a:xfrm>
        </p:grpSpPr>
        <p:sp>
          <p:nvSpPr>
            <p:cNvPr id="12" name="Rectangle 11"/>
            <p:cNvSpPr/>
            <p:nvPr/>
          </p:nvSpPr>
          <p:spPr>
            <a:xfrm>
              <a:off x="4572000" y="4406739"/>
              <a:ext cx="6784848" cy="1572383"/>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6388103" y="4406739"/>
              <a:ext cx="4968744" cy="1572383"/>
            </a:xfrm>
            <a:custGeom>
              <a:avLst/>
              <a:gdLst>
                <a:gd name="connsiteX0" fmla="*/ 0 w 4968744"/>
                <a:gd name="connsiteY0" fmla="*/ 0 h 1572383"/>
                <a:gd name="connsiteX1" fmla="*/ 4968744 w 4968744"/>
                <a:gd name="connsiteY1" fmla="*/ 0 h 1572383"/>
                <a:gd name="connsiteX2" fmla="*/ 4968744 w 4968744"/>
                <a:gd name="connsiteY2" fmla="*/ 1572383 h 1572383"/>
                <a:gd name="connsiteX3" fmla="*/ 0 w 4968744"/>
                <a:gd name="connsiteY3" fmla="*/ 1572383 h 1572383"/>
                <a:gd name="connsiteX4" fmla="*/ 0 w 4968744"/>
                <a:gd name="connsiteY4" fmla="*/ 0 h 157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744" h="1572383">
                  <a:moveTo>
                    <a:pt x="0" y="0"/>
                  </a:moveTo>
                  <a:lnTo>
                    <a:pt x="4968744" y="0"/>
                  </a:lnTo>
                  <a:lnTo>
                    <a:pt x="4968744" y="1572383"/>
                  </a:lnTo>
                  <a:lnTo>
                    <a:pt x="0" y="1572383"/>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6411" tIns="166411" rIns="166411" bIns="166411" numCol="1" spcCol="1270" anchor="ctr" anchorCtr="0">
              <a:noAutofit/>
            </a:bodyPr>
            <a:lstStyle/>
            <a:p>
              <a:pPr lvl="0" algn="l" defTabSz="889000">
                <a:lnSpc>
                  <a:spcPct val="90000"/>
                </a:lnSpc>
                <a:spcBef>
                  <a:spcPct val="0"/>
                </a:spcBef>
                <a:spcAft>
                  <a:spcPct val="35000"/>
                </a:spcAft>
              </a:pPr>
              <a:r>
                <a:rPr lang="en-US" sz="2000" b="1" kern="1200" dirty="0">
                  <a:solidFill>
                    <a:srgbClr val="002060"/>
                  </a:solidFill>
                  <a:latin typeface="Source Sans Pro" panose="020B0503030403020204" pitchFamily="34" charset="0"/>
                  <a:ea typeface="Source Sans Pro" panose="020B0503030403020204" pitchFamily="34" charset="0"/>
                </a:rPr>
                <a:t>Early Support</a:t>
              </a:r>
              <a:r>
                <a:rPr lang="en-US" sz="2000" kern="1200" dirty="0">
                  <a:solidFill>
                    <a:srgbClr val="002060"/>
                  </a:solidFill>
                  <a:latin typeface="Source Sans Pro" panose="020B0503030403020204" pitchFamily="34" charset="0"/>
                  <a:ea typeface="Source Sans Pro" panose="020B0503030403020204" pitchFamily="34" charset="0"/>
                </a:rPr>
                <a:t>:  Expansion of Early Engagement Initiative</a:t>
              </a:r>
              <a:endParaRPr lang="en-US" sz="2000" kern="1200" dirty="0"/>
            </a:p>
          </p:txBody>
        </p:sp>
        <p:sp>
          <p:nvSpPr>
            <p:cNvPr id="13" name="Rectangle 12" descr="Questions"/>
            <p:cNvSpPr/>
            <p:nvPr/>
          </p:nvSpPr>
          <p:spPr>
            <a:xfrm>
              <a:off x="4664779" y="4486885"/>
              <a:ext cx="1412253" cy="1412253"/>
            </a:xfrm>
            <a:prstGeom prst="rect">
              <a:avLst/>
            </a:prstGeom>
            <a:blipFill>
              <a:blip r:embed="rId3">
                <a:extLst>
                  <a:ext uri="{96DAC541-7B7A-43D3-8B79-37D633B846F1}">
                    <asvg:svgBlip xmlns:asvg="http://schemas.microsoft.com/office/drawing/2016/SVG/main" xmlns:dgm="http://schemas.openxmlformats.org/drawingml/2006/diagram" xmlns="" r:embed="rId8"/>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ctangle 8"/>
            <p:cNvSpPr/>
            <p:nvPr/>
          </p:nvSpPr>
          <p:spPr>
            <a:xfrm>
              <a:off x="4572000" y="2642807"/>
              <a:ext cx="6784848" cy="1572383"/>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Freeform 10"/>
            <p:cNvSpPr/>
            <p:nvPr/>
          </p:nvSpPr>
          <p:spPr>
            <a:xfrm>
              <a:off x="6388103" y="2642807"/>
              <a:ext cx="4968744" cy="1572383"/>
            </a:xfrm>
            <a:custGeom>
              <a:avLst/>
              <a:gdLst>
                <a:gd name="connsiteX0" fmla="*/ 0 w 4968744"/>
                <a:gd name="connsiteY0" fmla="*/ 0 h 1572383"/>
                <a:gd name="connsiteX1" fmla="*/ 4968744 w 4968744"/>
                <a:gd name="connsiteY1" fmla="*/ 0 h 1572383"/>
                <a:gd name="connsiteX2" fmla="*/ 4968744 w 4968744"/>
                <a:gd name="connsiteY2" fmla="*/ 1572383 h 1572383"/>
                <a:gd name="connsiteX3" fmla="*/ 0 w 4968744"/>
                <a:gd name="connsiteY3" fmla="*/ 1572383 h 1572383"/>
                <a:gd name="connsiteX4" fmla="*/ 0 w 4968744"/>
                <a:gd name="connsiteY4" fmla="*/ 0 h 157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744" h="1572383">
                  <a:moveTo>
                    <a:pt x="0" y="0"/>
                  </a:moveTo>
                  <a:lnTo>
                    <a:pt x="4968744" y="0"/>
                  </a:lnTo>
                  <a:lnTo>
                    <a:pt x="4968744" y="1572383"/>
                  </a:lnTo>
                  <a:lnTo>
                    <a:pt x="0" y="1572383"/>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6411" tIns="166411" rIns="166411" bIns="166411" numCol="1" spcCol="1270" anchor="ctr" anchorCtr="0">
              <a:noAutofit/>
            </a:bodyPr>
            <a:lstStyle/>
            <a:p>
              <a:pPr lvl="0" algn="l" defTabSz="889000">
                <a:lnSpc>
                  <a:spcPct val="90000"/>
                </a:lnSpc>
                <a:spcBef>
                  <a:spcPct val="0"/>
                </a:spcBef>
                <a:spcAft>
                  <a:spcPct val="35000"/>
                </a:spcAft>
              </a:pPr>
              <a:r>
                <a:rPr lang="en-US" sz="2000" b="1" kern="1200" dirty="0">
                  <a:solidFill>
                    <a:srgbClr val="002060"/>
                  </a:solidFill>
                  <a:latin typeface="Source Sans Pro" panose="020B0503030403020204" pitchFamily="34" charset="0"/>
                  <a:ea typeface="Source Sans Pro" panose="020B0503030403020204" pitchFamily="34" charset="0"/>
                </a:rPr>
                <a:t>Streamlined Platform</a:t>
              </a:r>
              <a:r>
                <a:rPr lang="en-US" sz="2000" kern="1200" dirty="0">
                  <a:solidFill>
                    <a:srgbClr val="002060"/>
                  </a:solidFill>
                  <a:latin typeface="Source Sans Pro" panose="020B0503030403020204" pitchFamily="34" charset="0"/>
                  <a:ea typeface="Source Sans Pro" panose="020B0503030403020204" pitchFamily="34" charset="0"/>
                </a:rPr>
                <a:t>: Transitioning to a user-friendly interface.</a:t>
              </a:r>
            </a:p>
          </p:txBody>
        </p:sp>
        <p:sp>
          <p:nvSpPr>
            <p:cNvPr id="10" name="Rectangle 9" descr="Programmer"/>
            <p:cNvSpPr/>
            <p:nvPr/>
          </p:nvSpPr>
          <p:spPr>
            <a:xfrm>
              <a:off x="4759443" y="2731749"/>
              <a:ext cx="1259069" cy="1259069"/>
            </a:xfrm>
            <a:prstGeom prst="rect">
              <a:avLst/>
            </a:prstGeom>
            <a:blipFill>
              <a:blip r:embed="rId9">
                <a:extLst>
                  <a:ext uri="{96DAC541-7B7A-43D3-8B79-37D633B846F1}">
                    <asvg:svgBlip xmlns:asvg="http://schemas.microsoft.com/office/drawing/2016/SVG/main" xmlns:dgm="http://schemas.openxmlformats.org/drawingml/2006/diagram" xmlns="" r:embed="rId6"/>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4" name="Rectangle 3"/>
            <p:cNvSpPr/>
            <p:nvPr/>
          </p:nvSpPr>
          <p:spPr>
            <a:xfrm>
              <a:off x="4572000" y="847868"/>
              <a:ext cx="6784848" cy="1572383"/>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6388103" y="847868"/>
              <a:ext cx="4968744" cy="1572383"/>
            </a:xfrm>
            <a:custGeom>
              <a:avLst/>
              <a:gdLst>
                <a:gd name="connsiteX0" fmla="*/ 0 w 4968744"/>
                <a:gd name="connsiteY0" fmla="*/ 0 h 1572383"/>
                <a:gd name="connsiteX1" fmla="*/ 4968744 w 4968744"/>
                <a:gd name="connsiteY1" fmla="*/ 0 h 1572383"/>
                <a:gd name="connsiteX2" fmla="*/ 4968744 w 4968744"/>
                <a:gd name="connsiteY2" fmla="*/ 1572383 h 1572383"/>
                <a:gd name="connsiteX3" fmla="*/ 0 w 4968744"/>
                <a:gd name="connsiteY3" fmla="*/ 1572383 h 1572383"/>
                <a:gd name="connsiteX4" fmla="*/ 0 w 4968744"/>
                <a:gd name="connsiteY4" fmla="*/ 0 h 157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744" h="1572383">
                  <a:moveTo>
                    <a:pt x="0" y="0"/>
                  </a:moveTo>
                  <a:lnTo>
                    <a:pt x="4968744" y="0"/>
                  </a:lnTo>
                  <a:lnTo>
                    <a:pt x="4968744" y="1572383"/>
                  </a:lnTo>
                  <a:lnTo>
                    <a:pt x="0" y="1572383"/>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6411" tIns="166411" rIns="166411" bIns="166411" numCol="1" spcCol="1270" anchor="ctr" anchorCtr="0">
              <a:noAutofit/>
            </a:bodyPr>
            <a:lstStyle/>
            <a:p>
              <a:pPr lvl="0" algn="l" defTabSz="889000">
                <a:lnSpc>
                  <a:spcPct val="90000"/>
                </a:lnSpc>
                <a:spcBef>
                  <a:spcPct val="0"/>
                </a:spcBef>
                <a:spcAft>
                  <a:spcPct val="35000"/>
                </a:spcAft>
              </a:pPr>
              <a:r>
                <a:rPr lang="en-US" sz="2000" b="1" kern="1200" dirty="0">
                  <a:solidFill>
                    <a:srgbClr val="002060"/>
                  </a:solidFill>
                  <a:latin typeface="Source Sans Pro" panose="020B0503030403020204" pitchFamily="34" charset="0"/>
                  <a:ea typeface="Source Sans Pro" panose="020B0503030403020204" pitchFamily="34" charset="0"/>
                </a:rPr>
                <a:t>Faster Certification: </a:t>
              </a:r>
              <a:r>
                <a:rPr lang="en-US" sz="2000" b="0" kern="1200" dirty="0">
                  <a:solidFill>
                    <a:srgbClr val="002060"/>
                  </a:solidFill>
                  <a:latin typeface="Source Sans Pro" panose="020B0503030403020204" pitchFamily="34" charset="0"/>
                  <a:ea typeface="Source Sans Pro" panose="020B0503030403020204" pitchFamily="34" charset="0"/>
                </a:rPr>
                <a:t>within 60 days of a </a:t>
              </a:r>
              <a:r>
                <a:rPr lang="en-US" sz="2000" b="1" kern="1200" dirty="0">
                  <a:solidFill>
                    <a:srgbClr val="002060"/>
                  </a:solidFill>
                  <a:latin typeface="Source Sans Pro" panose="020B0503030403020204" pitchFamily="34" charset="0"/>
                  <a:ea typeface="Source Sans Pro" panose="020B0503030403020204" pitchFamily="34" charset="0"/>
                </a:rPr>
                <a:t>complete</a:t>
              </a:r>
              <a:r>
                <a:rPr lang="en-US" sz="2000" b="0" kern="1200" dirty="0">
                  <a:solidFill>
                    <a:srgbClr val="002060"/>
                  </a:solidFill>
                  <a:latin typeface="Source Sans Pro" panose="020B0503030403020204" pitchFamily="34" charset="0"/>
                  <a:ea typeface="Source Sans Pro" panose="020B0503030403020204" pitchFamily="34" charset="0"/>
                </a:rPr>
                <a:t> submission</a:t>
              </a:r>
            </a:p>
          </p:txBody>
        </p:sp>
        <p:sp>
          <p:nvSpPr>
            <p:cNvPr id="5" name="Rectangle 4" descr="Diploma"/>
            <p:cNvSpPr/>
            <p:nvPr/>
          </p:nvSpPr>
          <p:spPr>
            <a:xfrm>
              <a:off x="4713850" y="940512"/>
              <a:ext cx="1382149" cy="1382149"/>
            </a:xfrm>
            <a:prstGeom prst="rect">
              <a:avLst/>
            </a:prstGeom>
            <a:blipFill>
              <a:blip r:embed="rId10">
                <a:extLst>
                  <a:ext uri="{96DAC541-7B7A-43D3-8B79-37D633B846F1}">
                    <asvg:svgBlip xmlns:asvg="http://schemas.microsoft.com/office/drawing/2016/SVG/main" xmlns:dgm="http://schemas.openxmlformats.org/drawingml/2006/diagram"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pSp>
      <p:sp>
        <p:nvSpPr>
          <p:cNvPr id="2" name="Title 1">
            <a:extLst>
              <a:ext uri="{FF2B5EF4-FFF2-40B4-BE49-F238E27FC236}">
                <a16:creationId xmlns:a16="http://schemas.microsoft.com/office/drawing/2014/main" xmlns="" id="{0391138D-898C-469F-8DFF-173F62AC162B}"/>
              </a:ext>
            </a:extLst>
          </p:cNvPr>
          <p:cNvSpPr>
            <a:spLocks noGrp="1"/>
          </p:cNvSpPr>
          <p:nvPr>
            <p:ph type="title"/>
          </p:nvPr>
        </p:nvSpPr>
        <p:spPr>
          <a:xfrm>
            <a:off x="729048" y="705185"/>
            <a:ext cx="3166135" cy="5504688"/>
          </a:xfrm>
        </p:spPr>
        <p:txBody>
          <a:bodyPr vert="horz" lIns="91440" tIns="45720" rIns="91440" bIns="45720" rtlCol="0" anchor="ctr">
            <a:normAutofit/>
          </a:bodyPr>
          <a:lstStyle/>
          <a:p>
            <a:pPr algn="l">
              <a:lnSpc>
                <a:spcPct val="100000"/>
              </a:lnSpc>
            </a:pPr>
            <a:r>
              <a:rPr lang="en-US" sz="4400" kern="1200" dirty="0">
                <a:solidFill>
                  <a:srgbClr val="002060"/>
                </a:solidFill>
                <a:latin typeface="Source Sans Pro" panose="020B0503030403020204" pitchFamily="34" charset="0"/>
                <a:ea typeface="Source Sans Pro" panose="020B0503030403020204" pitchFamily="34" charset="0"/>
                <a:cs typeface="+mj-cs"/>
              </a:rPr>
              <a:t>Improve the Customer </a:t>
            </a:r>
            <a:r>
              <a:rPr lang="en-US" sz="4400" kern="1200" dirty="0" smtClean="0">
                <a:solidFill>
                  <a:srgbClr val="002060"/>
                </a:solidFill>
                <a:latin typeface="Source Sans Pro" panose="020B0503030403020204" pitchFamily="34" charset="0"/>
                <a:ea typeface="Source Sans Pro" panose="020B0503030403020204" pitchFamily="34" charset="0"/>
                <a:cs typeface="+mj-cs"/>
              </a:rPr>
              <a:t>Experience</a:t>
            </a:r>
            <a:endParaRPr lang="en-US" sz="4000" kern="1200" dirty="0">
              <a:solidFill>
                <a:srgbClr val="002060"/>
              </a:solidFill>
              <a:latin typeface="Source Sans Pro" panose="020B0503030403020204" pitchFamily="34" charset="0"/>
              <a:ea typeface="Source Sans Pro" panose="020B0503030403020204" pitchFamily="34" charset="0"/>
              <a:cs typeface="+mj-cs"/>
            </a:endParaRPr>
          </a:p>
        </p:txBody>
      </p:sp>
    </p:spTree>
    <p:extLst>
      <p:ext uri="{BB962C8B-B14F-4D97-AF65-F5344CB8AC3E}">
        <p14:creationId xmlns:p14="http://schemas.microsoft.com/office/powerpoint/2010/main" val="2412679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xmlns="" id="{BA2E13CA-BE43-4D24-AD01-36C865ED396A}"/>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15" name="Group 14" descr="Figure features 3 icons with corresponding descriptions to detail changes to expand and stabilize the HUBZone footprint. Icon 1: A street sign with a right turn arrow, text reads Stabilize the map; Icon 2: A barn, text reads Expand into rural areas; Icon 3: A high rise builing, text reads: Recognize long-term investment in Communities."/>
          <p:cNvGrpSpPr/>
          <p:nvPr/>
        </p:nvGrpSpPr>
        <p:grpSpPr>
          <a:xfrm>
            <a:off x="4509461" y="917962"/>
            <a:ext cx="6823930" cy="5123839"/>
            <a:chOff x="4509461" y="917962"/>
            <a:chExt cx="6823930" cy="5123839"/>
          </a:xfrm>
        </p:grpSpPr>
        <p:sp>
          <p:nvSpPr>
            <p:cNvPr id="12" name="Rectangle 11"/>
            <p:cNvSpPr/>
            <p:nvPr/>
          </p:nvSpPr>
          <p:spPr>
            <a:xfrm>
              <a:off x="4509461" y="4465287"/>
              <a:ext cx="6823930" cy="1567781"/>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6033999" y="4474020"/>
              <a:ext cx="5299392" cy="1567781"/>
            </a:xfrm>
            <a:custGeom>
              <a:avLst/>
              <a:gdLst>
                <a:gd name="connsiteX0" fmla="*/ 0 w 5299392"/>
                <a:gd name="connsiteY0" fmla="*/ 0 h 1567781"/>
                <a:gd name="connsiteX1" fmla="*/ 5299392 w 5299392"/>
                <a:gd name="connsiteY1" fmla="*/ 0 h 1567781"/>
                <a:gd name="connsiteX2" fmla="*/ 5299392 w 5299392"/>
                <a:gd name="connsiteY2" fmla="*/ 1567781 h 1567781"/>
                <a:gd name="connsiteX3" fmla="*/ 0 w 5299392"/>
                <a:gd name="connsiteY3" fmla="*/ 1567781 h 1567781"/>
                <a:gd name="connsiteX4" fmla="*/ 0 w 5299392"/>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392" h="1567781">
                  <a:moveTo>
                    <a:pt x="0" y="0"/>
                  </a:moveTo>
                  <a:lnTo>
                    <a:pt x="5299392" y="0"/>
                  </a:lnTo>
                  <a:lnTo>
                    <a:pt x="5299392" y="1567781"/>
                  </a:lnTo>
                  <a:lnTo>
                    <a:pt x="0" y="156778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90000"/>
                </a:lnSpc>
                <a:spcBef>
                  <a:spcPct val="0"/>
                </a:spcBef>
                <a:spcAft>
                  <a:spcPct val="35000"/>
                </a:spcAft>
              </a:pPr>
              <a:r>
                <a:rPr lang="en-US" sz="2400" b="1" kern="1200" dirty="0">
                  <a:solidFill>
                    <a:srgbClr val="002E6D"/>
                  </a:solidFill>
                  <a:latin typeface="Source Sans Pro Semibold" panose="020B0603030403020204" pitchFamily="34" charset="0"/>
                  <a:ea typeface="Source Sans Pro" panose="020B0503030403020204" pitchFamily="34" charset="0"/>
                </a:rPr>
                <a:t>RECOGNIZE LONG-TERM INVESTMENT IN COMMUNITIES</a:t>
              </a:r>
              <a:endParaRPr lang="en-US" sz="2400" kern="1200" dirty="0">
                <a:solidFill>
                  <a:srgbClr val="002E6D"/>
                </a:solidFill>
                <a:latin typeface="Source Sans Pro" panose="020B0503030403020204" pitchFamily="34" charset="0"/>
                <a:ea typeface="Source Sans Pro" panose="020B0503030403020204" pitchFamily="34" charset="0"/>
              </a:endParaRPr>
            </a:p>
          </p:txBody>
        </p:sp>
        <p:sp>
          <p:nvSpPr>
            <p:cNvPr id="13" name="Rectangle 12" descr="Building"/>
            <p:cNvSpPr/>
            <p:nvPr/>
          </p:nvSpPr>
          <p:spPr>
            <a:xfrm>
              <a:off x="4727872" y="4717092"/>
              <a:ext cx="1095259" cy="1095259"/>
            </a:xfrm>
            <a:prstGeom prst="rect">
              <a:avLst/>
            </a:prstGeom>
            <a:blipFill>
              <a:blip r:embed="rId3">
                <a:extLst>
                  <a:ext uri="{96DAC541-7B7A-43D3-8B79-37D633B846F1}">
                    <asvg:svgBlip xmlns:asvg="http://schemas.microsoft.com/office/drawing/2016/SVG/main" xmlns:dgm="http://schemas.openxmlformats.org/drawingml/2006/diagram" xmlns="" r:embed="rId8"/>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ctangle 8"/>
            <p:cNvSpPr/>
            <p:nvPr/>
          </p:nvSpPr>
          <p:spPr>
            <a:xfrm>
              <a:off x="4509461" y="2701376"/>
              <a:ext cx="6823930" cy="1567781"/>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Freeform 10"/>
            <p:cNvSpPr/>
            <p:nvPr/>
          </p:nvSpPr>
          <p:spPr>
            <a:xfrm>
              <a:off x="6033999" y="2701376"/>
              <a:ext cx="5299392" cy="1567781"/>
            </a:xfrm>
            <a:custGeom>
              <a:avLst/>
              <a:gdLst>
                <a:gd name="connsiteX0" fmla="*/ 0 w 5299392"/>
                <a:gd name="connsiteY0" fmla="*/ 0 h 1567781"/>
                <a:gd name="connsiteX1" fmla="*/ 5299392 w 5299392"/>
                <a:gd name="connsiteY1" fmla="*/ 0 h 1567781"/>
                <a:gd name="connsiteX2" fmla="*/ 5299392 w 5299392"/>
                <a:gd name="connsiteY2" fmla="*/ 1567781 h 1567781"/>
                <a:gd name="connsiteX3" fmla="*/ 0 w 5299392"/>
                <a:gd name="connsiteY3" fmla="*/ 1567781 h 1567781"/>
                <a:gd name="connsiteX4" fmla="*/ 0 w 5299392"/>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392" h="1567781">
                  <a:moveTo>
                    <a:pt x="0" y="0"/>
                  </a:moveTo>
                  <a:lnTo>
                    <a:pt x="5299392" y="0"/>
                  </a:lnTo>
                  <a:lnTo>
                    <a:pt x="5299392" y="1567781"/>
                  </a:lnTo>
                  <a:lnTo>
                    <a:pt x="0" y="156778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90000"/>
                </a:lnSpc>
                <a:spcBef>
                  <a:spcPct val="0"/>
                </a:spcBef>
                <a:spcAft>
                  <a:spcPct val="35000"/>
                </a:spcAft>
              </a:pPr>
              <a:r>
                <a:rPr lang="en-US" sz="2400" b="1" kern="1200" dirty="0">
                  <a:solidFill>
                    <a:srgbClr val="002E6D"/>
                  </a:solidFill>
                  <a:latin typeface="Source Sans Pro Semibold" panose="020B0603030403020204" pitchFamily="34" charset="0"/>
                  <a:ea typeface="Source Sans Pro" panose="020B0503030403020204" pitchFamily="34" charset="0"/>
                </a:rPr>
                <a:t>EXPAND INTO RURAL AREAS</a:t>
              </a:r>
              <a:endParaRPr lang="en-US" sz="2400" kern="1200" dirty="0">
                <a:solidFill>
                  <a:srgbClr val="002E6D"/>
                </a:solidFill>
                <a:latin typeface="Source Sans Pro" panose="020B0503030403020204" pitchFamily="34" charset="0"/>
                <a:ea typeface="Source Sans Pro" panose="020B0503030403020204" pitchFamily="34" charset="0"/>
              </a:endParaRPr>
            </a:p>
          </p:txBody>
        </p:sp>
        <p:sp>
          <p:nvSpPr>
            <p:cNvPr id="10" name="Rectangle 9" descr="Barn"/>
            <p:cNvSpPr/>
            <p:nvPr/>
          </p:nvSpPr>
          <p:spPr>
            <a:xfrm>
              <a:off x="4790844" y="2999726"/>
              <a:ext cx="970746" cy="970746"/>
            </a:xfrm>
            <a:prstGeom prst="rect">
              <a:avLst/>
            </a:prstGeom>
            <a:blipFill>
              <a:blip r:embed="rId9">
                <a:extLst>
                  <a:ext uri="{96DAC541-7B7A-43D3-8B79-37D633B846F1}">
                    <asvg:svgBlip xmlns:asvg="http://schemas.microsoft.com/office/drawing/2016/SVG/main" xmlns:dgm="http://schemas.openxmlformats.org/drawingml/2006/diagram" xmlns="" r:embed="rId6"/>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4" name="Rectangle 3"/>
            <p:cNvSpPr/>
            <p:nvPr/>
          </p:nvSpPr>
          <p:spPr>
            <a:xfrm>
              <a:off x="4510006" y="917962"/>
              <a:ext cx="6823385" cy="1567781"/>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Freeform 7"/>
            <p:cNvSpPr/>
            <p:nvPr/>
          </p:nvSpPr>
          <p:spPr>
            <a:xfrm>
              <a:off x="6034026" y="940240"/>
              <a:ext cx="5299365" cy="1567781"/>
            </a:xfrm>
            <a:custGeom>
              <a:avLst/>
              <a:gdLst>
                <a:gd name="connsiteX0" fmla="*/ 0 w 5556783"/>
                <a:gd name="connsiteY0" fmla="*/ 0 h 1567781"/>
                <a:gd name="connsiteX1" fmla="*/ 5556783 w 5556783"/>
                <a:gd name="connsiteY1" fmla="*/ 0 h 1567781"/>
                <a:gd name="connsiteX2" fmla="*/ 5556783 w 5556783"/>
                <a:gd name="connsiteY2" fmla="*/ 1567781 h 1567781"/>
                <a:gd name="connsiteX3" fmla="*/ 0 w 5556783"/>
                <a:gd name="connsiteY3" fmla="*/ 1567781 h 1567781"/>
                <a:gd name="connsiteX4" fmla="*/ 0 w 5556783"/>
                <a:gd name="connsiteY4" fmla="*/ 0 h 156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6783" h="1567781">
                  <a:moveTo>
                    <a:pt x="0" y="0"/>
                  </a:moveTo>
                  <a:lnTo>
                    <a:pt x="5556783" y="0"/>
                  </a:lnTo>
                  <a:lnTo>
                    <a:pt x="5556783" y="1567781"/>
                  </a:lnTo>
                  <a:lnTo>
                    <a:pt x="0" y="1567781"/>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165924" tIns="165924" rIns="165924" bIns="165924" numCol="1" spcCol="1270" anchor="ctr" anchorCtr="0">
              <a:noAutofit/>
            </a:bodyPr>
            <a:lstStyle/>
            <a:p>
              <a:pPr lvl="0" algn="l" defTabSz="1066800">
                <a:lnSpc>
                  <a:spcPct val="90000"/>
                </a:lnSpc>
                <a:spcBef>
                  <a:spcPct val="0"/>
                </a:spcBef>
                <a:spcAft>
                  <a:spcPct val="35000"/>
                </a:spcAft>
              </a:pPr>
              <a:r>
                <a:rPr lang="en-US" sz="2400" b="1" kern="1200" dirty="0">
                  <a:solidFill>
                    <a:srgbClr val="002E6D"/>
                  </a:solidFill>
                  <a:latin typeface="Source Sans Pro Semibold" panose="020B0603030403020204" pitchFamily="34" charset="0"/>
                  <a:ea typeface="Source Sans Pro" panose="020B0503030403020204" pitchFamily="34" charset="0"/>
                </a:rPr>
                <a:t>STABILIZE THE MAPS</a:t>
              </a:r>
              <a:endParaRPr lang="en-US" sz="2400" kern="1200" dirty="0">
                <a:solidFill>
                  <a:srgbClr val="002E6D"/>
                </a:solidFill>
                <a:latin typeface="Source Sans Pro" panose="020B0503030403020204" pitchFamily="34" charset="0"/>
                <a:ea typeface="Source Sans Pro" panose="020B0503030403020204" pitchFamily="34" charset="0"/>
              </a:endParaRPr>
            </a:p>
          </p:txBody>
        </p:sp>
        <p:sp>
          <p:nvSpPr>
            <p:cNvPr id="5" name="Rectangle 4" descr="Map Directions"/>
            <p:cNvSpPr/>
            <p:nvPr/>
          </p:nvSpPr>
          <p:spPr>
            <a:xfrm>
              <a:off x="4652918" y="1107226"/>
              <a:ext cx="1216125" cy="1216125"/>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xmlns:dgm="http://schemas.openxmlformats.org/drawingml/2006/diagram" xmlns=""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pSp>
      <p:sp>
        <p:nvSpPr>
          <p:cNvPr id="2" name="Title 1">
            <a:extLst>
              <a:ext uri="{FF2B5EF4-FFF2-40B4-BE49-F238E27FC236}">
                <a16:creationId xmlns:a16="http://schemas.microsoft.com/office/drawing/2014/main" xmlns="" id="{0391138D-898C-469F-8DFF-173F62AC162B}"/>
              </a:ext>
            </a:extLst>
          </p:cNvPr>
          <p:cNvSpPr>
            <a:spLocks noGrp="1"/>
          </p:cNvSpPr>
          <p:nvPr>
            <p:ph type="title"/>
          </p:nvPr>
        </p:nvSpPr>
        <p:spPr>
          <a:xfrm>
            <a:off x="852616" y="766709"/>
            <a:ext cx="3042568" cy="5275092"/>
          </a:xfrm>
        </p:spPr>
        <p:txBody>
          <a:bodyPr vert="horz" lIns="91440" tIns="45720" rIns="91440" bIns="45720" rtlCol="0" anchor="ctr">
            <a:normAutofit/>
          </a:bodyPr>
          <a:lstStyle/>
          <a:p>
            <a:pPr algn="l">
              <a:lnSpc>
                <a:spcPct val="100000"/>
              </a:lnSpc>
            </a:pPr>
            <a:r>
              <a:rPr lang="en-US" sz="4400" kern="1200" dirty="0">
                <a:solidFill>
                  <a:srgbClr val="002060"/>
                </a:solidFill>
                <a:latin typeface="Source Sans Pro" panose="020B0503030403020204" pitchFamily="34" charset="0"/>
                <a:ea typeface="Source Sans Pro" panose="020B0503030403020204" pitchFamily="34" charset="0"/>
                <a:cs typeface="+mj-cs"/>
              </a:rPr>
              <a:t>Expand and Stabilize </a:t>
            </a:r>
            <a:r>
              <a:rPr lang="en-US" sz="4400" kern="1200" dirty="0" err="1">
                <a:solidFill>
                  <a:srgbClr val="002060"/>
                </a:solidFill>
                <a:latin typeface="Source Sans Pro" panose="020B0503030403020204" pitchFamily="34" charset="0"/>
                <a:ea typeface="Source Sans Pro" panose="020B0503030403020204" pitchFamily="34" charset="0"/>
                <a:cs typeface="+mj-cs"/>
              </a:rPr>
              <a:t>HUBZone</a:t>
            </a:r>
            <a:r>
              <a:rPr lang="en-US" sz="4400" kern="1200" dirty="0">
                <a:solidFill>
                  <a:srgbClr val="002060"/>
                </a:solidFill>
                <a:latin typeface="Source Sans Pro" panose="020B0503030403020204" pitchFamily="34" charset="0"/>
                <a:ea typeface="Source Sans Pro" panose="020B0503030403020204" pitchFamily="34" charset="0"/>
                <a:cs typeface="+mj-cs"/>
              </a:rPr>
              <a:t> </a:t>
            </a:r>
            <a:r>
              <a:rPr lang="en-US" sz="4400" kern="1200" dirty="0" smtClean="0">
                <a:solidFill>
                  <a:srgbClr val="002060"/>
                </a:solidFill>
                <a:latin typeface="Source Sans Pro" panose="020B0503030403020204" pitchFamily="34" charset="0"/>
                <a:ea typeface="Source Sans Pro" panose="020B0503030403020204" pitchFamily="34" charset="0"/>
                <a:cs typeface="+mj-cs"/>
              </a:rPr>
              <a:t>Footprint</a:t>
            </a:r>
            <a:endParaRPr lang="en-US" sz="4400" kern="1200" dirty="0">
              <a:solidFill>
                <a:schemeClr val="tx1"/>
              </a:solidFill>
              <a:latin typeface="+mj-lt"/>
              <a:ea typeface="+mj-ea"/>
              <a:cs typeface="+mj-cs"/>
            </a:endParaRPr>
          </a:p>
        </p:txBody>
      </p:sp>
    </p:spTree>
    <p:extLst>
      <p:ext uri="{BB962C8B-B14F-4D97-AF65-F5344CB8AC3E}">
        <p14:creationId xmlns:p14="http://schemas.microsoft.com/office/powerpoint/2010/main" val="1825483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grpSp>
        <p:nvGrpSpPr>
          <p:cNvPr id="7" name="Group 6" descr="Colored bars used as background to emphasize text."/>
          <p:cNvGrpSpPr/>
          <p:nvPr/>
        </p:nvGrpSpPr>
        <p:grpSpPr>
          <a:xfrm>
            <a:off x="4831675" y="703792"/>
            <a:ext cx="6866759" cy="5388088"/>
            <a:chOff x="4831675" y="703792"/>
            <a:chExt cx="6866759" cy="5388088"/>
          </a:xfrm>
        </p:grpSpPr>
        <p:sp>
          <p:nvSpPr>
            <p:cNvPr id="12" name="Rectangle 11">
              <a:extLst>
                <a:ext uri="{FF2B5EF4-FFF2-40B4-BE49-F238E27FC236}">
                  <a16:creationId xmlns:a16="http://schemas.microsoft.com/office/drawing/2014/main" xmlns="" id="{1133A4C0-1465-461C-977F-1060D3BF93EF}"/>
                </a:ext>
              </a:extLst>
            </p:cNvPr>
            <p:cNvSpPr/>
            <p:nvPr/>
          </p:nvSpPr>
          <p:spPr>
            <a:xfrm>
              <a:off x="4831675" y="3232339"/>
              <a:ext cx="6866757" cy="2859541"/>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a:extLst>
                <a:ext uri="{FF2B5EF4-FFF2-40B4-BE49-F238E27FC236}">
                  <a16:creationId xmlns:a16="http://schemas.microsoft.com/office/drawing/2014/main" xmlns="" id="{491C4B86-1E54-4838-84A7-62303FCBFEE0}"/>
                </a:ext>
              </a:extLst>
            </p:cNvPr>
            <p:cNvSpPr/>
            <p:nvPr/>
          </p:nvSpPr>
          <p:spPr>
            <a:xfrm>
              <a:off x="4831676" y="1969777"/>
              <a:ext cx="6866757" cy="109728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9">
              <a:extLst>
                <a:ext uri="{FF2B5EF4-FFF2-40B4-BE49-F238E27FC236}">
                  <a16:creationId xmlns:a16="http://schemas.microsoft.com/office/drawing/2014/main" xmlns="" id="{BBB26C5D-0AD9-42A0-AF7D-F135CEB7F98F}"/>
                </a:ext>
              </a:extLst>
            </p:cNvPr>
            <p:cNvSpPr/>
            <p:nvPr/>
          </p:nvSpPr>
          <p:spPr>
            <a:xfrm>
              <a:off x="4831677" y="703792"/>
              <a:ext cx="6866757" cy="109728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gr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183188" y="1037968"/>
            <a:ext cx="6283882" cy="5140410"/>
          </a:xfrm>
        </p:spPr>
        <p:txBody>
          <a:bodyPr>
            <a:normAutofit fontScale="92500" lnSpcReduction="10000"/>
          </a:bodyPr>
          <a:lstStyle/>
          <a:p>
            <a:pPr marL="346075" indent="-346075">
              <a:lnSpc>
                <a:spcPct val="110000"/>
              </a:lnSpc>
              <a:spcAft>
                <a:spcPts val="6000"/>
              </a:spcAft>
              <a:buFont typeface="Arial" panose="020B0604020202020204" pitchFamily="34" charset="0"/>
              <a:buChar char="•"/>
            </a:pPr>
            <a:r>
              <a:rPr lang="en-US" sz="2400" b="0" dirty="0" err="1">
                <a:solidFill>
                  <a:srgbClr val="002E6D"/>
                </a:solidFill>
                <a:latin typeface="Source Sans Pro" panose="020B0503030403020204" pitchFamily="34" charset="0"/>
                <a:ea typeface="Source Sans Pro" panose="020B0503030403020204" pitchFamily="34" charset="0"/>
              </a:rPr>
              <a:t>HUBZone</a:t>
            </a:r>
            <a:r>
              <a:rPr lang="en-US" sz="2400" b="0" dirty="0">
                <a:solidFill>
                  <a:srgbClr val="002E6D"/>
                </a:solidFill>
                <a:latin typeface="Source Sans Pro" panose="020B0503030403020204" pitchFamily="34" charset="0"/>
                <a:ea typeface="Source Sans Pro" panose="020B0503030403020204" pitchFamily="34" charset="0"/>
              </a:rPr>
              <a:t> maps are </a:t>
            </a:r>
            <a:r>
              <a:rPr lang="en-US" sz="2400" b="0" dirty="0">
                <a:solidFill>
                  <a:srgbClr val="CC0000"/>
                </a:solidFill>
                <a:latin typeface="Source Sans Pro" panose="020B0503030403020204" pitchFamily="34" charset="0"/>
                <a:ea typeface="Source Sans Pro" panose="020B0503030403020204" pitchFamily="34" charset="0"/>
              </a:rPr>
              <a:t>frozen through </a:t>
            </a:r>
            <a:r>
              <a:rPr lang="en-US" sz="2400" b="0" dirty="0" smtClean="0">
                <a:solidFill>
                  <a:srgbClr val="CC0000"/>
                </a:solidFill>
                <a:latin typeface="Source Sans Pro" panose="020B0503030403020204" pitchFamily="34" charset="0"/>
                <a:ea typeface="Source Sans Pro" panose="020B0503030403020204" pitchFamily="34" charset="0"/>
              </a:rPr>
              <a:t>2021</a:t>
            </a:r>
            <a:endParaRPr lang="en-US" sz="3600" dirty="0">
              <a:solidFill>
                <a:srgbClr val="CC0000"/>
              </a:solidFill>
              <a:latin typeface="Source Sans Pro" panose="020B0503030403020204" pitchFamily="34" charset="0"/>
              <a:ea typeface="Source Sans Pro" panose="020B0503030403020204" pitchFamily="34" charset="0"/>
            </a:endParaRPr>
          </a:p>
          <a:p>
            <a:pPr marL="346075" indent="-346075">
              <a:lnSpc>
                <a:spcPct val="110000"/>
              </a:lnSpc>
              <a:spcAft>
                <a:spcPts val="5400"/>
              </a:spcAft>
              <a:buFont typeface="Arial" panose="020B0604020202020204" pitchFamily="34" charset="0"/>
              <a:buChar char="•"/>
            </a:pPr>
            <a:r>
              <a:rPr lang="en-US" sz="2400" b="0" dirty="0">
                <a:solidFill>
                  <a:srgbClr val="002060"/>
                </a:solidFill>
                <a:latin typeface="Source Sans Pro" panose="020B0503030403020204" pitchFamily="34" charset="0"/>
                <a:ea typeface="Source Sans Pro" panose="020B0503030403020204" pitchFamily="34" charset="0"/>
              </a:rPr>
              <a:t>Maps will be updated every </a:t>
            </a:r>
            <a:r>
              <a:rPr lang="en-US" sz="2400" b="0" dirty="0">
                <a:solidFill>
                  <a:srgbClr val="CC0000"/>
                </a:solidFill>
                <a:latin typeface="Source Sans Pro" panose="020B0503030403020204" pitchFamily="34" charset="0"/>
                <a:ea typeface="Source Sans Pro" panose="020B0503030403020204" pitchFamily="34" charset="0"/>
              </a:rPr>
              <a:t>five </a:t>
            </a:r>
            <a:r>
              <a:rPr lang="en-US" sz="2400" b="0" dirty="0" smtClean="0">
                <a:solidFill>
                  <a:srgbClr val="CC0000"/>
                </a:solidFill>
                <a:latin typeface="Source Sans Pro" panose="020B0503030403020204" pitchFamily="34" charset="0"/>
                <a:ea typeface="Source Sans Pro" panose="020B0503030403020204" pitchFamily="34" charset="0"/>
              </a:rPr>
              <a:t>years</a:t>
            </a:r>
            <a:endParaRPr lang="en-US" sz="3600" dirty="0">
              <a:solidFill>
                <a:srgbClr val="CC0000"/>
              </a:solidFill>
              <a:latin typeface="Source Sans Pro" panose="020B0503030403020204" pitchFamily="34" charset="0"/>
              <a:ea typeface="Source Sans Pro" panose="020B0503030403020204" pitchFamily="34" charset="0"/>
            </a:endParaRPr>
          </a:p>
          <a:p>
            <a:pPr marL="346075" indent="-346075">
              <a:lnSpc>
                <a:spcPct val="110000"/>
              </a:lnSpc>
              <a:buFont typeface="Arial" panose="020B0604020202020204" pitchFamily="34" charset="0"/>
              <a:buChar char="•"/>
            </a:pPr>
            <a:r>
              <a:rPr lang="en-US" sz="2600" dirty="0" err="1">
                <a:solidFill>
                  <a:srgbClr val="002E6D"/>
                </a:solidFill>
                <a:latin typeface="Source Sans Pro" panose="020B0503030403020204" pitchFamily="34" charset="0"/>
                <a:ea typeface="Source Sans Pro" panose="020B0503030403020204" pitchFamily="34" charset="0"/>
              </a:rPr>
              <a:t>Redesignated</a:t>
            </a:r>
            <a:r>
              <a:rPr lang="en-US" sz="2600" dirty="0">
                <a:solidFill>
                  <a:srgbClr val="002E6D"/>
                </a:solidFill>
                <a:latin typeface="Source Sans Pro" panose="020B0503030403020204" pitchFamily="34" charset="0"/>
                <a:ea typeface="Source Sans Pro" panose="020B0503030403020204" pitchFamily="34" charset="0"/>
              </a:rPr>
              <a:t> Areas: </a:t>
            </a:r>
          </a:p>
          <a:p>
            <a:pPr marL="914400" lvl="1" indent="-457200">
              <a:lnSpc>
                <a:spcPct val="110000"/>
              </a:lnSpc>
              <a:buFont typeface="Arial" panose="020B0604020202020204" pitchFamily="34" charset="0"/>
              <a:buChar char="•"/>
            </a:pPr>
            <a:r>
              <a:rPr lang="en-US" sz="2400" dirty="0">
                <a:solidFill>
                  <a:srgbClr val="002E6D"/>
                </a:solidFill>
                <a:latin typeface="Source Sans Pro" panose="020B0503030403020204" pitchFamily="34" charset="0"/>
                <a:ea typeface="Source Sans Pro" panose="020B0503030403020204" pitchFamily="34" charset="0"/>
              </a:rPr>
              <a:t>Concept Remains—three-year transition period for expiring </a:t>
            </a:r>
            <a:r>
              <a:rPr lang="en-US" sz="2400" dirty="0" err="1">
                <a:solidFill>
                  <a:srgbClr val="002E6D"/>
                </a:solidFill>
                <a:latin typeface="Source Sans Pro" panose="020B0503030403020204" pitchFamily="34" charset="0"/>
                <a:ea typeface="Source Sans Pro" panose="020B0503030403020204" pitchFamily="34" charset="0"/>
              </a:rPr>
              <a:t>HUBZone</a:t>
            </a:r>
            <a:r>
              <a:rPr lang="en-US" sz="2400" dirty="0">
                <a:solidFill>
                  <a:srgbClr val="002E6D"/>
                </a:solidFill>
                <a:latin typeface="Source Sans Pro" panose="020B0503030403020204" pitchFamily="34" charset="0"/>
                <a:ea typeface="Source Sans Pro" panose="020B0503030403020204" pitchFamily="34" charset="0"/>
              </a:rPr>
              <a:t> Qualified Census Tracts and Qualified Non-metropolitan Counties</a:t>
            </a:r>
          </a:p>
          <a:p>
            <a:pPr marL="914400" lvl="1" indent="-457200">
              <a:lnSpc>
                <a:spcPct val="110000"/>
              </a:lnSpc>
              <a:buFont typeface="Arial" panose="020B0604020202020204" pitchFamily="34" charset="0"/>
              <a:buChar char="•"/>
            </a:pPr>
            <a:r>
              <a:rPr lang="en-US" sz="2400" dirty="0">
                <a:solidFill>
                  <a:srgbClr val="002E6D"/>
                </a:solidFill>
                <a:latin typeface="Source Sans Pro" panose="020B0503030403020204" pitchFamily="34" charset="0"/>
                <a:ea typeface="Source Sans Pro" panose="020B0503030403020204" pitchFamily="34" charset="0"/>
              </a:rPr>
              <a:t>No extension beyond 2021 for current </a:t>
            </a:r>
            <a:r>
              <a:rPr lang="en-US" sz="2400" dirty="0" err="1">
                <a:solidFill>
                  <a:srgbClr val="002E6D"/>
                </a:solidFill>
                <a:latin typeface="Source Sans Pro" panose="020B0503030403020204" pitchFamily="34" charset="0"/>
                <a:ea typeface="Source Sans Pro" panose="020B0503030403020204" pitchFamily="34" charset="0"/>
              </a:rPr>
              <a:t>Redesignated</a:t>
            </a:r>
            <a:r>
              <a:rPr lang="en-US" sz="2400" dirty="0">
                <a:solidFill>
                  <a:srgbClr val="002E6D"/>
                </a:solidFill>
                <a:latin typeface="Source Sans Pro" panose="020B0503030403020204" pitchFamily="34" charset="0"/>
                <a:ea typeface="Source Sans Pro" panose="020B0503030403020204" pitchFamily="34" charset="0"/>
              </a:rPr>
              <a:t> </a:t>
            </a:r>
            <a:r>
              <a:rPr lang="en-US" sz="2400" dirty="0" smtClean="0">
                <a:solidFill>
                  <a:srgbClr val="002E6D"/>
                </a:solidFill>
                <a:latin typeface="Source Sans Pro" panose="020B0503030403020204" pitchFamily="34" charset="0"/>
                <a:ea typeface="Source Sans Pro" panose="020B0503030403020204" pitchFamily="34" charset="0"/>
              </a:rPr>
              <a:t>Areas</a:t>
            </a:r>
            <a:endParaRPr lang="en-US" sz="2400" dirty="0">
              <a:solidFill>
                <a:srgbClr val="002E6D"/>
              </a:solidFill>
            </a:endParaRPr>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2041843" y="4169847"/>
            <a:ext cx="2505443" cy="1005080"/>
          </a:xfrm>
        </p:spPr>
        <p:txBody>
          <a:bodyPr anchor="ctr">
            <a:normAutofit/>
          </a:bodyPr>
          <a:lstStyle/>
          <a:p>
            <a:pPr marL="0" lvl="0" indent="0">
              <a:buNone/>
            </a:pPr>
            <a:r>
              <a:rPr lang="en-US" sz="2400" b="1" dirty="0">
                <a:solidFill>
                  <a:srgbClr val="002E6D"/>
                </a:solidFill>
                <a:latin typeface="Source Sans Pro Semibold" panose="020B0603030403020204" pitchFamily="34" charset="0"/>
                <a:ea typeface="Source Sans Pro" panose="020B0503030403020204" pitchFamily="34" charset="0"/>
              </a:rPr>
              <a:t>STABILIZE </a:t>
            </a:r>
            <a:r>
              <a:rPr lang="en-US" sz="2400" b="1" dirty="0" smtClean="0">
                <a:solidFill>
                  <a:srgbClr val="002E6D"/>
                </a:solidFill>
                <a:latin typeface="Source Sans Pro Semibold" panose="020B0603030403020204" pitchFamily="34" charset="0"/>
                <a:ea typeface="Source Sans Pro" panose="020B0503030403020204" pitchFamily="34" charset="0"/>
              </a:rPr>
              <a:t/>
            </a:r>
            <a:br>
              <a:rPr lang="en-US" sz="2400" b="1" dirty="0" smtClean="0">
                <a:solidFill>
                  <a:srgbClr val="002E6D"/>
                </a:solidFill>
                <a:latin typeface="Source Sans Pro Semibold" panose="020B0603030403020204" pitchFamily="34" charset="0"/>
                <a:ea typeface="Source Sans Pro" panose="020B0503030403020204" pitchFamily="34" charset="0"/>
              </a:rPr>
            </a:br>
            <a:r>
              <a:rPr lang="en-US" sz="2400" b="1" dirty="0" smtClean="0">
                <a:solidFill>
                  <a:srgbClr val="002E6D"/>
                </a:solidFill>
                <a:latin typeface="Source Sans Pro Semibold" panose="020B0603030403020204" pitchFamily="34" charset="0"/>
                <a:ea typeface="Source Sans Pro" panose="020B0503030403020204" pitchFamily="34" charset="0"/>
              </a:rPr>
              <a:t>THE </a:t>
            </a:r>
            <a:r>
              <a:rPr lang="en-US" sz="2400" b="1" dirty="0">
                <a:solidFill>
                  <a:srgbClr val="002E6D"/>
                </a:solidFill>
                <a:latin typeface="Source Sans Pro Semibold" panose="020B0603030403020204" pitchFamily="34" charset="0"/>
                <a:ea typeface="Source Sans Pro" panose="020B0503030403020204" pitchFamily="34" charset="0"/>
              </a:rPr>
              <a:t>MAPS</a:t>
            </a:r>
            <a:endParaRPr lang="en-US" sz="2400" b="1" dirty="0">
              <a:solidFill>
                <a:srgbClr val="002E6D"/>
              </a:solidFill>
              <a:latin typeface="Source Sans Pro" panose="020B0503030403020204" pitchFamily="34" charset="0"/>
              <a:ea typeface="Source Sans Pro" panose="020B0503030403020204" pitchFamily="34" charset="0"/>
            </a:endParaRPr>
          </a:p>
        </p:txBody>
      </p:sp>
      <p:sp>
        <p:nvSpPr>
          <p:cNvPr id="6" name="Rectangle 5" descr="Map Direction Symbol">
            <a:extLst>
              <a:ext uri="{FF2B5EF4-FFF2-40B4-BE49-F238E27FC236}">
                <a16:creationId xmlns:a16="http://schemas.microsoft.com/office/drawing/2014/main" xmlns="" id="{72AE51FC-B3EC-42E5-BE98-B4081EA38ACA}"/>
              </a:ext>
            </a:extLst>
          </p:cNvPr>
          <p:cNvSpPr/>
          <p:nvPr/>
        </p:nvSpPr>
        <p:spPr>
          <a:xfrm>
            <a:off x="825718" y="4058207"/>
            <a:ext cx="1216125" cy="121612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xmlns="" id="{A57E0B95-BC27-4549-AD32-485136D84724}"/>
              </a:ext>
            </a:extLst>
          </p:cNvPr>
          <p:cNvSpPr>
            <a:spLocks noGrp="1"/>
          </p:cNvSpPr>
          <p:nvPr>
            <p:ph type="title"/>
          </p:nvPr>
        </p:nvSpPr>
        <p:spPr>
          <a:xfrm>
            <a:off x="825718" y="1149178"/>
            <a:ext cx="3946307" cy="3605702"/>
          </a:xfrm>
        </p:spPr>
        <p:txBody>
          <a:bodyPr>
            <a:normAutofit/>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Expand and Stabilize </a:t>
            </a:r>
            <a:r>
              <a:rPr lang="en-US" sz="4400" dirty="0" err="1">
                <a:solidFill>
                  <a:srgbClr val="002060"/>
                </a:solidFill>
                <a:latin typeface="Source Sans Pro" panose="020B0503030403020204" pitchFamily="34" charset="0"/>
                <a:ea typeface="Source Sans Pro" panose="020B0503030403020204" pitchFamily="34" charset="0"/>
              </a:rPr>
              <a:t>HUBZone</a:t>
            </a:r>
            <a:r>
              <a:rPr lang="en-US" sz="4400" dirty="0">
                <a:solidFill>
                  <a:srgbClr val="002060"/>
                </a:solidFill>
                <a:latin typeface="Source Sans Pro" panose="020B0503030403020204" pitchFamily="34" charset="0"/>
                <a:ea typeface="Source Sans Pro" panose="020B0503030403020204" pitchFamily="34" charset="0"/>
              </a:rPr>
              <a:t> </a:t>
            </a:r>
            <a:r>
              <a:rPr lang="en-US" sz="4400" dirty="0" smtClean="0">
                <a:solidFill>
                  <a:srgbClr val="002060"/>
                </a:solidFill>
                <a:latin typeface="Source Sans Pro" panose="020B0503030403020204" pitchFamily="34" charset="0"/>
                <a:ea typeface="Source Sans Pro" panose="020B0503030403020204" pitchFamily="34" charset="0"/>
              </a:rPr>
              <a:t>Footprint</a:t>
            </a:r>
            <a:r>
              <a:rPr lang="en-US" sz="2000" dirty="0" smtClean="0">
                <a:solidFill>
                  <a:schemeClr val="bg1"/>
                </a:solidFill>
                <a:latin typeface="Source Sans Pro" panose="020B0503030403020204" pitchFamily="34" charset="0"/>
                <a:ea typeface="Source Sans Pro" panose="020B0503030403020204" pitchFamily="34" charset="0"/>
              </a:rPr>
              <a:t>, Part 2</a:t>
            </a:r>
            <a:endParaRPr lang="en-US" sz="2000" dirty="0">
              <a:solidFill>
                <a:schemeClr val="bg1"/>
              </a:solidFill>
            </a:endParaRPr>
          </a:p>
        </p:txBody>
      </p:sp>
    </p:spTree>
    <p:extLst>
      <p:ext uri="{BB962C8B-B14F-4D97-AF65-F5344CB8AC3E}">
        <p14:creationId xmlns:p14="http://schemas.microsoft.com/office/powerpoint/2010/main" val="2190836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9" name="Rectangle 8" descr="Colored bar used as background to help emphasize text.">
            <a:extLst>
              <a:ext uri="{FF2B5EF4-FFF2-40B4-BE49-F238E27FC236}">
                <a16:creationId xmlns:a16="http://schemas.microsoft.com/office/drawing/2014/main" xmlns="" id="{B0A2282B-3745-4061-A29B-B04FEC62346F}"/>
              </a:ext>
            </a:extLst>
          </p:cNvPr>
          <p:cNvSpPr/>
          <p:nvPr/>
        </p:nvSpPr>
        <p:spPr>
          <a:xfrm>
            <a:off x="4974931" y="1734349"/>
            <a:ext cx="6866757" cy="3353143"/>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350010" y="2016566"/>
            <a:ext cx="6116597" cy="2788708"/>
          </a:xfrm>
        </p:spPr>
        <p:txBody>
          <a:bodyPr anchor="ctr">
            <a:normAutofit/>
          </a:bodyPr>
          <a:lstStyle/>
          <a:p>
            <a:r>
              <a:rPr lang="en-US" sz="2200" dirty="0">
                <a:solidFill>
                  <a:srgbClr val="002E6D"/>
                </a:solidFill>
                <a:latin typeface="Source Sans Pro" panose="020B0503030403020204" pitchFamily="34" charset="0"/>
                <a:ea typeface="Source Sans Pro" panose="020B0503030403020204" pitchFamily="34" charset="0"/>
              </a:rPr>
              <a:t>New category added for Governor-Designated Areas</a:t>
            </a:r>
          </a:p>
          <a:p>
            <a:pPr marL="342900" indent="-342900">
              <a:buFont typeface="Arial" panose="020B0604020202020204" pitchFamily="34" charset="0"/>
              <a:buChar char="•"/>
            </a:pPr>
            <a:r>
              <a:rPr lang="en-US" sz="1900" b="0" dirty="0">
                <a:solidFill>
                  <a:srgbClr val="002E6D"/>
                </a:solidFill>
                <a:latin typeface="Source Sans Pro" panose="020B0503030403020204" pitchFamily="34" charset="0"/>
                <a:ea typeface="Source Sans Pro" panose="020B0503030403020204" pitchFamily="34" charset="0"/>
              </a:rPr>
              <a:t>Rural communities of 50,000 or less</a:t>
            </a:r>
          </a:p>
          <a:p>
            <a:pPr marL="342900" indent="-342900">
              <a:buFont typeface="Arial" panose="020B0604020202020204" pitchFamily="34" charset="0"/>
              <a:buChar char="•"/>
            </a:pPr>
            <a:r>
              <a:rPr lang="en-US" sz="1900" b="0" dirty="0">
                <a:solidFill>
                  <a:srgbClr val="002E6D"/>
                </a:solidFill>
                <a:latin typeface="Source Sans Pro" panose="020B0503030403020204" pitchFamily="34" charset="0"/>
                <a:ea typeface="Source Sans Pro" panose="020B0503030403020204" pitchFamily="34" charset="0"/>
              </a:rPr>
              <a:t>Unemployment of 120% the state or US average</a:t>
            </a:r>
          </a:p>
          <a:p>
            <a:pPr marL="342900" indent="-342900">
              <a:buFont typeface="Arial" panose="020B0604020202020204" pitchFamily="34" charset="0"/>
              <a:buChar char="•"/>
            </a:pPr>
            <a:r>
              <a:rPr lang="en-US" sz="1900" b="0" dirty="0">
                <a:solidFill>
                  <a:srgbClr val="002E6D"/>
                </a:solidFill>
                <a:latin typeface="Source Sans Pro" panose="020B0503030403020204" pitchFamily="34" charset="0"/>
                <a:ea typeface="Source Sans Pro" panose="020B0503030403020204" pitchFamily="34" charset="0"/>
              </a:rPr>
              <a:t>Opportunity Zones encouraged</a:t>
            </a:r>
          </a:p>
          <a:p>
            <a:pPr marL="342900" indent="-342900">
              <a:buFont typeface="Arial" panose="020B0604020202020204" pitchFamily="34" charset="0"/>
              <a:buChar char="•"/>
            </a:pPr>
            <a:r>
              <a:rPr lang="en-US" sz="1900" b="0" dirty="0">
                <a:solidFill>
                  <a:srgbClr val="002E6D"/>
                </a:solidFill>
                <a:latin typeface="Source Sans Pro" panose="020B0503030403020204" pitchFamily="34" charset="0"/>
                <a:ea typeface="Source Sans Pro" panose="020B0503030403020204" pitchFamily="34" charset="0"/>
              </a:rPr>
              <a:t>Governors must petition SBA</a:t>
            </a:r>
            <a:endParaRPr lang="en-US" sz="1900" b="0" dirty="0"/>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856785" y="4404068"/>
            <a:ext cx="2579290" cy="862144"/>
          </a:xfrm>
        </p:spPr>
        <p:txBody>
          <a:bodyPr anchor="ctr">
            <a:normAutofit/>
          </a:bodyPr>
          <a:lstStyle/>
          <a:p>
            <a:pPr marL="0" lvl="0" indent="0">
              <a:buNone/>
            </a:pPr>
            <a:r>
              <a:rPr lang="en-US" sz="2400" b="1" dirty="0">
                <a:solidFill>
                  <a:srgbClr val="002E6D"/>
                </a:solidFill>
                <a:latin typeface="Source Sans Pro Semibold"/>
                <a:ea typeface="Source Sans Pro" panose="020B0503030403020204" pitchFamily="34" charset="0"/>
              </a:rPr>
              <a:t>EXPAND INTO RURAL </a:t>
            </a:r>
            <a:r>
              <a:rPr lang="en-US" sz="2400" b="1" dirty="0" smtClean="0">
                <a:solidFill>
                  <a:srgbClr val="002E6D"/>
                </a:solidFill>
                <a:latin typeface="Source Sans Pro Semibold"/>
                <a:ea typeface="Source Sans Pro" panose="020B0503030403020204" pitchFamily="34" charset="0"/>
              </a:rPr>
              <a:t>AREAS</a:t>
            </a:r>
          </a:p>
        </p:txBody>
      </p:sp>
      <p:sp>
        <p:nvSpPr>
          <p:cNvPr id="7" name="Rectangle 6" descr="Barn">
            <a:extLst>
              <a:ext uri="{FF2B5EF4-FFF2-40B4-BE49-F238E27FC236}">
                <a16:creationId xmlns:a16="http://schemas.microsoft.com/office/drawing/2014/main" xmlns="" id="{E72AD404-C0CB-4F4B-A5F1-CCACA8E21A6B}"/>
              </a:ext>
            </a:extLst>
          </p:cNvPr>
          <p:cNvSpPr/>
          <p:nvPr/>
        </p:nvSpPr>
        <p:spPr>
          <a:xfrm>
            <a:off x="774827" y="4258395"/>
            <a:ext cx="970746" cy="970746"/>
          </a:xfrm>
          <a:prstGeom prst="rect">
            <a:avLst/>
          </a:prstGeom>
          <a:blipFill>
            <a:blip r:embed="rId3">
              <a:extLs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xmlns="" id="{A57E0B95-BC27-4549-AD32-485136D84724}"/>
              </a:ext>
            </a:extLst>
          </p:cNvPr>
          <p:cNvSpPr>
            <a:spLocks noGrp="1"/>
          </p:cNvSpPr>
          <p:nvPr>
            <p:ph type="title"/>
          </p:nvPr>
        </p:nvSpPr>
        <p:spPr>
          <a:xfrm>
            <a:off x="774827" y="1248032"/>
            <a:ext cx="3994022" cy="3109219"/>
          </a:xfrm>
        </p:spPr>
        <p:txBody>
          <a:bodyPr>
            <a:normAutofit/>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Expand and Stabilize </a:t>
            </a:r>
            <a:r>
              <a:rPr lang="en-US" sz="4400" dirty="0" err="1">
                <a:solidFill>
                  <a:srgbClr val="002060"/>
                </a:solidFill>
                <a:latin typeface="Source Sans Pro" panose="020B0503030403020204" pitchFamily="34" charset="0"/>
                <a:ea typeface="Source Sans Pro" panose="020B0503030403020204" pitchFamily="34" charset="0"/>
              </a:rPr>
              <a:t>HUBZone</a:t>
            </a:r>
            <a:r>
              <a:rPr lang="en-US" sz="4400" dirty="0">
                <a:solidFill>
                  <a:srgbClr val="002060"/>
                </a:solidFill>
                <a:latin typeface="Source Sans Pro" panose="020B0503030403020204" pitchFamily="34" charset="0"/>
                <a:ea typeface="Source Sans Pro" panose="020B0503030403020204" pitchFamily="34" charset="0"/>
              </a:rPr>
              <a:t> Footprint</a:t>
            </a:r>
            <a:r>
              <a:rPr lang="en-US" sz="2000" dirty="0">
                <a:solidFill>
                  <a:schemeClr val="bg1"/>
                </a:solidFill>
                <a:latin typeface="Source Sans Pro" panose="020B0503030403020204" pitchFamily="34" charset="0"/>
                <a:ea typeface="Source Sans Pro" panose="020B0503030403020204" pitchFamily="34" charset="0"/>
              </a:rPr>
              <a:t>, </a:t>
            </a:r>
            <a:r>
              <a:rPr lang="en-US" sz="2000" dirty="0" smtClean="0">
                <a:solidFill>
                  <a:schemeClr val="bg1"/>
                </a:solidFill>
                <a:latin typeface="Source Sans Pro" panose="020B0503030403020204" pitchFamily="34" charset="0"/>
                <a:ea typeface="Source Sans Pro" panose="020B0503030403020204" pitchFamily="34" charset="0"/>
              </a:rPr>
              <a:t>Part 3</a:t>
            </a:r>
            <a:endParaRPr lang="en-US" sz="4400" dirty="0"/>
          </a:p>
        </p:txBody>
      </p:sp>
    </p:spTree>
    <p:extLst>
      <p:ext uri="{BB962C8B-B14F-4D97-AF65-F5344CB8AC3E}">
        <p14:creationId xmlns:p14="http://schemas.microsoft.com/office/powerpoint/2010/main" val="3613530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grpSp>
        <p:nvGrpSpPr>
          <p:cNvPr id="6" name="Group 5" descr="Colored bars act as background to emphasize text."/>
          <p:cNvGrpSpPr/>
          <p:nvPr/>
        </p:nvGrpSpPr>
        <p:grpSpPr>
          <a:xfrm>
            <a:off x="4979961" y="1049587"/>
            <a:ext cx="6866757" cy="4507152"/>
            <a:chOff x="4979961" y="1049587"/>
            <a:chExt cx="6866757" cy="4507152"/>
          </a:xfrm>
        </p:grpSpPr>
        <p:sp>
          <p:nvSpPr>
            <p:cNvPr id="9" name="Rectangle 8">
              <a:extLst>
                <a:ext uri="{FF2B5EF4-FFF2-40B4-BE49-F238E27FC236}">
                  <a16:creationId xmlns:a16="http://schemas.microsoft.com/office/drawing/2014/main" xmlns="" id="{49805E61-F250-426D-97F3-BE1C55422768}"/>
                </a:ext>
              </a:extLst>
            </p:cNvPr>
            <p:cNvSpPr/>
            <p:nvPr/>
          </p:nvSpPr>
          <p:spPr>
            <a:xfrm>
              <a:off x="4979961" y="4093699"/>
              <a:ext cx="6866757" cy="146304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6">
              <a:extLst>
                <a:ext uri="{FF2B5EF4-FFF2-40B4-BE49-F238E27FC236}">
                  <a16:creationId xmlns:a16="http://schemas.microsoft.com/office/drawing/2014/main" xmlns="" id="{5D6F0CFF-8C9A-477D-ABCC-CDE860148383}"/>
                </a:ext>
              </a:extLst>
            </p:cNvPr>
            <p:cNvSpPr/>
            <p:nvPr/>
          </p:nvSpPr>
          <p:spPr>
            <a:xfrm>
              <a:off x="4979961" y="1049587"/>
              <a:ext cx="6866757" cy="288585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gr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225059" y="1477106"/>
            <a:ext cx="6376559" cy="4164040"/>
          </a:xfrm>
        </p:spPr>
        <p:txBody>
          <a:bodyPr anchor="t">
            <a:normAutofit/>
          </a:bodyPr>
          <a:lstStyle/>
          <a:p>
            <a:pPr marL="342900" indent="-342900">
              <a:lnSpc>
                <a:spcPct val="100000"/>
              </a:lnSpc>
              <a:spcAft>
                <a:spcPts val="6000"/>
              </a:spcAft>
              <a:buFont typeface="Arial" panose="020B0604020202020204" pitchFamily="34" charset="0"/>
              <a:buChar char="•"/>
            </a:pPr>
            <a:r>
              <a:rPr lang="en-US" sz="2200" b="0" dirty="0" smtClean="0">
                <a:solidFill>
                  <a:srgbClr val="002E6D"/>
                </a:solidFill>
                <a:latin typeface="Source Sans Pro" panose="020B0503030403020204" pitchFamily="34" charset="0"/>
                <a:ea typeface="Source Sans Pro" panose="020B0503030403020204" pitchFamily="34" charset="0"/>
              </a:rPr>
              <a:t>Small </a:t>
            </a:r>
            <a:r>
              <a:rPr lang="en-US" sz="2200" b="0" dirty="0">
                <a:solidFill>
                  <a:srgbClr val="002E6D"/>
                </a:solidFill>
                <a:latin typeface="Source Sans Pro" panose="020B0503030403020204" pitchFamily="34" charset="0"/>
                <a:ea typeface="Source Sans Pro" panose="020B0503030403020204" pitchFamily="34" charset="0"/>
              </a:rPr>
              <a:t>businesses</a:t>
            </a:r>
            <a:r>
              <a:rPr lang="en-US" sz="2200" b="0" dirty="0">
                <a:solidFill>
                  <a:srgbClr val="CC0000"/>
                </a:solidFill>
                <a:latin typeface="Source Sans Pro" panose="020B0503030403020204" pitchFamily="34" charset="0"/>
                <a:ea typeface="Source Sans Pro" panose="020B0503030403020204" pitchFamily="34" charset="0"/>
              </a:rPr>
              <a:t> </a:t>
            </a:r>
            <a:r>
              <a:rPr lang="en-US" sz="2200" dirty="0">
                <a:solidFill>
                  <a:srgbClr val="CC0000"/>
                </a:solidFill>
                <a:latin typeface="Source Sans Pro" panose="020B0503030403020204" pitchFamily="34" charset="0"/>
                <a:ea typeface="Source Sans Pro" panose="020B0503030403020204" pitchFamily="34" charset="0"/>
              </a:rPr>
              <a:t>that invest in </a:t>
            </a:r>
            <a:r>
              <a:rPr lang="en-US" sz="2200" dirty="0" err="1">
                <a:solidFill>
                  <a:srgbClr val="CC0000"/>
                </a:solidFill>
                <a:latin typeface="Source Sans Pro" panose="020B0503030403020204" pitchFamily="34" charset="0"/>
                <a:ea typeface="Source Sans Pro" panose="020B0503030403020204" pitchFamily="34" charset="0"/>
              </a:rPr>
              <a:t>HUBZones</a:t>
            </a:r>
            <a:r>
              <a:rPr lang="en-US" sz="2200" dirty="0">
                <a:solidFill>
                  <a:srgbClr val="002E6D"/>
                </a:solidFill>
                <a:latin typeface="Source Sans Pro" panose="020B0503030403020204" pitchFamily="34" charset="0"/>
                <a:ea typeface="Source Sans Pro" panose="020B0503030403020204" pitchFamily="34" charset="0"/>
              </a:rPr>
              <a:t> </a:t>
            </a:r>
            <a:r>
              <a:rPr lang="en-US" sz="2200" b="0" dirty="0">
                <a:solidFill>
                  <a:srgbClr val="002E6D"/>
                </a:solidFill>
                <a:latin typeface="Source Sans Pro" panose="020B0503030403020204" pitchFamily="34" charset="0"/>
                <a:ea typeface="Source Sans Pro" panose="020B0503030403020204" pitchFamily="34" charset="0"/>
              </a:rPr>
              <a:t>by purchasing a building or entering a long-term lease (of 10 years or more), may maintain </a:t>
            </a:r>
            <a:r>
              <a:rPr lang="en-US" sz="2200" b="0" dirty="0" err="1">
                <a:solidFill>
                  <a:srgbClr val="002E6D"/>
                </a:solidFill>
                <a:latin typeface="Source Sans Pro" panose="020B0503030403020204" pitchFamily="34" charset="0"/>
                <a:ea typeface="Source Sans Pro" panose="020B0503030403020204" pitchFamily="34" charset="0"/>
              </a:rPr>
              <a:t>HUBZone</a:t>
            </a:r>
            <a:r>
              <a:rPr lang="en-US" sz="2200" b="0" dirty="0">
                <a:solidFill>
                  <a:srgbClr val="002E6D"/>
                </a:solidFill>
                <a:latin typeface="Source Sans Pro" panose="020B0503030403020204" pitchFamily="34" charset="0"/>
                <a:ea typeface="Source Sans Pro" panose="020B0503030403020204" pitchFamily="34" charset="0"/>
              </a:rPr>
              <a:t> eligibility for up to 10 years, even if the office location no longer qualifies as a </a:t>
            </a:r>
            <a:r>
              <a:rPr lang="en-US" sz="2200" b="0" dirty="0" err="1">
                <a:solidFill>
                  <a:srgbClr val="002E6D"/>
                </a:solidFill>
                <a:latin typeface="Source Sans Pro" panose="020B0503030403020204" pitchFamily="34" charset="0"/>
                <a:ea typeface="Source Sans Pro" panose="020B0503030403020204" pitchFamily="34" charset="0"/>
              </a:rPr>
              <a:t>HUBZone</a:t>
            </a:r>
            <a:r>
              <a:rPr lang="en-US" sz="2200" b="0" dirty="0">
                <a:solidFill>
                  <a:srgbClr val="002E6D"/>
                </a:solidFill>
                <a:latin typeface="Source Sans Pro" panose="020B0503030403020204" pitchFamily="34" charset="0"/>
                <a:ea typeface="Source Sans Pro" panose="020B0503030403020204" pitchFamily="34" charset="0"/>
              </a:rPr>
              <a:t>. </a:t>
            </a:r>
          </a:p>
          <a:p>
            <a:pPr marL="342900" indent="-342900">
              <a:lnSpc>
                <a:spcPct val="100000"/>
              </a:lnSpc>
              <a:buFont typeface="Arial" panose="020B0604020202020204" pitchFamily="34" charset="0"/>
              <a:buChar char="•"/>
            </a:pPr>
            <a:r>
              <a:rPr lang="en-US" sz="2200" b="0" dirty="0" smtClean="0">
                <a:solidFill>
                  <a:srgbClr val="002E6D"/>
                </a:solidFill>
                <a:latin typeface="Source Sans Pro" panose="020B0503030403020204" pitchFamily="34" charset="0"/>
                <a:ea typeface="Source Sans Pro" panose="020B0503030403020204" pitchFamily="34" charset="0"/>
              </a:rPr>
              <a:t>Does </a:t>
            </a:r>
            <a:r>
              <a:rPr lang="en-US" sz="2200" b="0" dirty="0">
                <a:solidFill>
                  <a:srgbClr val="002E6D"/>
                </a:solidFill>
                <a:latin typeface="Source Sans Pro" panose="020B0503030403020204" pitchFamily="34" charset="0"/>
                <a:ea typeface="Source Sans Pro" panose="020B0503030403020204" pitchFamily="34" charset="0"/>
              </a:rPr>
              <a:t>not apply to buildings in areas currently categorized as “</a:t>
            </a:r>
            <a:r>
              <a:rPr lang="en-US" sz="2200" b="0" dirty="0" err="1">
                <a:solidFill>
                  <a:srgbClr val="002E6D"/>
                </a:solidFill>
                <a:latin typeface="Source Sans Pro" panose="020B0503030403020204" pitchFamily="34" charset="0"/>
                <a:ea typeface="Source Sans Pro" panose="020B0503030403020204" pitchFamily="34" charset="0"/>
              </a:rPr>
              <a:t>Redesignated</a:t>
            </a:r>
            <a:r>
              <a:rPr lang="en-US" sz="2200" b="0" dirty="0">
                <a:solidFill>
                  <a:srgbClr val="002E6D"/>
                </a:solidFill>
                <a:latin typeface="Source Sans Pro" panose="020B0503030403020204" pitchFamily="34" charset="0"/>
                <a:ea typeface="Source Sans Pro" panose="020B0503030403020204" pitchFamily="34" charset="0"/>
              </a:rPr>
              <a:t> Areas</a:t>
            </a:r>
            <a:r>
              <a:rPr lang="en-US" sz="2200" b="0" dirty="0" smtClean="0">
                <a:solidFill>
                  <a:srgbClr val="002E6D"/>
                </a:solidFill>
                <a:latin typeface="Source Sans Pro" panose="020B0503030403020204" pitchFamily="34" charset="0"/>
                <a:ea typeface="Source Sans Pro" panose="020B0503030403020204" pitchFamily="34" charset="0"/>
              </a:rPr>
              <a:t>”</a:t>
            </a:r>
            <a:endParaRPr lang="en-US" sz="2200" b="0" dirty="0">
              <a:solidFill>
                <a:srgbClr val="002E6D"/>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562658" y="4165177"/>
            <a:ext cx="3209367" cy="1197655"/>
          </a:xfrm>
        </p:spPr>
        <p:txBody>
          <a:bodyPr anchor="ctr">
            <a:normAutofit/>
          </a:bodyPr>
          <a:lstStyle/>
          <a:p>
            <a:pPr marL="0" lvl="0" indent="0">
              <a:buNone/>
            </a:pPr>
            <a:r>
              <a:rPr lang="en-US" sz="2300" b="1" dirty="0" smtClean="0">
                <a:solidFill>
                  <a:srgbClr val="002E6D"/>
                </a:solidFill>
                <a:latin typeface="Source Sans Pro Semibold"/>
                <a:ea typeface="Source Sans Pro" panose="020B0503030403020204" pitchFamily="34" charset="0"/>
              </a:rPr>
              <a:t>RECOGNIZE </a:t>
            </a:r>
            <a:r>
              <a:rPr lang="en-US" sz="2300" b="1" dirty="0">
                <a:solidFill>
                  <a:srgbClr val="002E6D"/>
                </a:solidFill>
                <a:latin typeface="Source Sans Pro Semibold"/>
                <a:ea typeface="Source Sans Pro" panose="020B0503030403020204" pitchFamily="34" charset="0"/>
              </a:rPr>
              <a:t>LONG-TERM INVESTMENT </a:t>
            </a:r>
            <a:r>
              <a:rPr lang="en-US" sz="2300" b="1" dirty="0" smtClean="0">
                <a:solidFill>
                  <a:srgbClr val="002E6D"/>
                </a:solidFill>
                <a:latin typeface="Source Sans Pro Semibold"/>
                <a:ea typeface="Source Sans Pro" panose="020B0503030403020204" pitchFamily="34" charset="0"/>
              </a:rPr>
              <a:t/>
            </a:r>
            <a:br>
              <a:rPr lang="en-US" sz="2300" b="1" dirty="0" smtClean="0">
                <a:solidFill>
                  <a:srgbClr val="002E6D"/>
                </a:solidFill>
                <a:latin typeface="Source Sans Pro Semibold"/>
                <a:ea typeface="Source Sans Pro" panose="020B0503030403020204" pitchFamily="34" charset="0"/>
              </a:rPr>
            </a:br>
            <a:r>
              <a:rPr lang="en-US" sz="2300" b="1" dirty="0" smtClean="0">
                <a:solidFill>
                  <a:srgbClr val="002E6D"/>
                </a:solidFill>
                <a:latin typeface="Source Sans Pro Semibold"/>
                <a:ea typeface="Source Sans Pro" panose="020B0503030403020204" pitchFamily="34" charset="0"/>
              </a:rPr>
              <a:t>IN COMMUNITIES</a:t>
            </a:r>
            <a:endParaRPr lang="en-US" sz="2300" b="1" dirty="0">
              <a:solidFill>
                <a:srgbClr val="002E6D"/>
              </a:solidFill>
              <a:latin typeface="Source Sans Pro Semibold"/>
              <a:ea typeface="Source Sans Pro" panose="020B0503030403020204" pitchFamily="34" charset="0"/>
            </a:endParaRPr>
          </a:p>
        </p:txBody>
      </p:sp>
      <p:sp>
        <p:nvSpPr>
          <p:cNvPr id="8" name="Rectangle 7" descr="Building">
            <a:extLst>
              <a:ext uri="{FF2B5EF4-FFF2-40B4-BE49-F238E27FC236}">
                <a16:creationId xmlns:a16="http://schemas.microsoft.com/office/drawing/2014/main" xmlns="" id="{BCEA991B-D21D-428B-A87A-F0A46DD170A4}"/>
              </a:ext>
            </a:extLst>
          </p:cNvPr>
          <p:cNvSpPr/>
          <p:nvPr/>
        </p:nvSpPr>
        <p:spPr>
          <a:xfrm>
            <a:off x="664263" y="4220308"/>
            <a:ext cx="1030573" cy="1030573"/>
          </a:xfrm>
          <a:prstGeom prst="rect">
            <a:avLst/>
          </a:prstGeom>
          <a:blipFill>
            <a:blip r:embed="rId3">
              <a:extLs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2" name="Title 1"/>
          <p:cNvSpPr>
            <a:spLocks noGrp="1"/>
          </p:cNvSpPr>
          <p:nvPr>
            <p:ph type="title"/>
          </p:nvPr>
        </p:nvSpPr>
        <p:spPr>
          <a:xfrm>
            <a:off x="839788" y="1061567"/>
            <a:ext cx="3932238" cy="3035933"/>
          </a:xfrm>
        </p:spPr>
        <p:txBody>
          <a:bodyPr>
            <a:noAutofit/>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Expand and Stabilize </a:t>
            </a:r>
            <a:r>
              <a:rPr lang="en-US" sz="4400" dirty="0" err="1">
                <a:solidFill>
                  <a:srgbClr val="002060"/>
                </a:solidFill>
                <a:latin typeface="Source Sans Pro" panose="020B0503030403020204" pitchFamily="34" charset="0"/>
                <a:ea typeface="Source Sans Pro" panose="020B0503030403020204" pitchFamily="34" charset="0"/>
              </a:rPr>
              <a:t>HUBZone</a:t>
            </a:r>
            <a:r>
              <a:rPr lang="en-US" sz="4400" dirty="0">
                <a:solidFill>
                  <a:srgbClr val="002060"/>
                </a:solidFill>
                <a:latin typeface="Source Sans Pro" panose="020B0503030403020204" pitchFamily="34" charset="0"/>
                <a:ea typeface="Source Sans Pro" panose="020B0503030403020204" pitchFamily="34" charset="0"/>
              </a:rPr>
              <a:t> Footprint</a:t>
            </a:r>
            <a:r>
              <a:rPr lang="en-US" sz="1600" dirty="0">
                <a:solidFill>
                  <a:schemeClr val="bg1"/>
                </a:solidFill>
                <a:latin typeface="Source Sans Pro" panose="020B0503030403020204" pitchFamily="34" charset="0"/>
                <a:ea typeface="Source Sans Pro" panose="020B0503030403020204" pitchFamily="34" charset="0"/>
              </a:rPr>
              <a:t>, Part </a:t>
            </a:r>
            <a:r>
              <a:rPr lang="en-US" sz="1600" dirty="0" smtClean="0">
                <a:solidFill>
                  <a:schemeClr val="bg1"/>
                </a:solidFill>
                <a:latin typeface="Source Sans Pro" panose="020B0503030403020204" pitchFamily="34" charset="0"/>
                <a:ea typeface="Source Sans Pro" panose="020B0503030403020204" pitchFamily="34" charset="0"/>
              </a:rPr>
              <a:t>4</a:t>
            </a:r>
            <a:endParaRPr lang="en-US" dirty="0"/>
          </a:p>
        </p:txBody>
      </p:sp>
    </p:spTree>
    <p:extLst>
      <p:ext uri="{BB962C8B-B14F-4D97-AF65-F5344CB8AC3E}">
        <p14:creationId xmlns:p14="http://schemas.microsoft.com/office/powerpoint/2010/main" val="30320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xmlns="" id="{13A19604-85BE-483B-8ECB-C36948D8137C}"/>
              </a:ext>
            </a:extLst>
          </p:cNvPr>
          <p:cNvSpPr>
            <a:spLocks noGrp="1"/>
          </p:cNvSpPr>
          <p:nvPr>
            <p:ph type="sldNum" sz="quarter" idx="12"/>
          </p:nvPr>
        </p:nvSpPr>
        <p:spPr>
          <a:xfrm>
            <a:off x="9062013" y="61943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grpSp>
        <p:nvGrpSpPr>
          <p:cNvPr id="3" name="Group 2" descr="Figure shows 3 icons and corresponding text that details changes that increase program utilization. Icon 1: A calendar, text reads: Annual Recertification; Icon 2: A Contract, text reads: Contract verification and Eligibility; Icon 3: A house, text reads Residency Requirement Legacy Employee."/>
          <p:cNvGrpSpPr/>
          <p:nvPr/>
        </p:nvGrpSpPr>
        <p:grpSpPr>
          <a:xfrm>
            <a:off x="3964030" y="1059305"/>
            <a:ext cx="7668127" cy="4586598"/>
            <a:chOff x="3964030" y="1059305"/>
            <a:chExt cx="7668127" cy="4586598"/>
          </a:xfrm>
        </p:grpSpPr>
        <p:sp>
          <p:nvSpPr>
            <p:cNvPr id="14" name="Rectangle 13">
              <a:extLst>
                <a:ext uri="{FF2B5EF4-FFF2-40B4-BE49-F238E27FC236}">
                  <a16:creationId xmlns:a16="http://schemas.microsoft.com/office/drawing/2014/main" xmlns="" id="{DAB0E4A8-4421-43D6-90D3-DD6A09C7E6B4}"/>
                </a:ext>
              </a:extLst>
            </p:cNvPr>
            <p:cNvSpPr/>
            <p:nvPr/>
          </p:nvSpPr>
          <p:spPr>
            <a:xfrm>
              <a:off x="3964030" y="4224731"/>
              <a:ext cx="7668127" cy="1421172"/>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9" name="Rectangle 8">
              <a:extLst>
                <a:ext uri="{FF2B5EF4-FFF2-40B4-BE49-F238E27FC236}">
                  <a16:creationId xmlns:a16="http://schemas.microsoft.com/office/drawing/2014/main" xmlns="" id="{B866A89E-065E-45B4-A4FE-862F53310D50}"/>
                </a:ext>
              </a:extLst>
            </p:cNvPr>
            <p:cNvSpPr/>
            <p:nvPr/>
          </p:nvSpPr>
          <p:spPr>
            <a:xfrm>
              <a:off x="5177481" y="4556752"/>
              <a:ext cx="6319024" cy="757130"/>
            </a:xfrm>
            <a:prstGeom prst="rect">
              <a:avLst/>
            </a:prstGeom>
          </p:spPr>
          <p:txBody>
            <a:bodyPr wrap="square">
              <a:spAutoFit/>
            </a:bodyPr>
            <a:lstStyle/>
            <a:p>
              <a:pPr marL="0" marR="0" lvl="0" indent="0" algn="l" defTabSz="622300"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Source Sans Pro Semibold" panose="020B0603030403020204" pitchFamily="34" charset="0"/>
                  <a:ea typeface="Source Sans Pro" panose="020B0503030403020204" pitchFamily="34" charset="0"/>
                  <a:cs typeface="+mn-cs"/>
                </a:rPr>
                <a:t>RESIDENCY REQUIREMENT LEGACY EMPLOYEE</a:t>
              </a:r>
              <a:endParaRPr kumimoji="0" lang="en-US" sz="2400" b="0" i="0" u="none" strike="noStrike" kern="1200" cap="none" spc="0" normalizeH="0" baseline="0" noProof="0" dirty="0">
                <a:ln>
                  <a:noFill/>
                </a:ln>
                <a:solidFill>
                  <a:srgbClr val="CC0000"/>
                </a:solidFill>
                <a:effectLst/>
                <a:uLnTx/>
                <a:uFillTx/>
                <a:latin typeface="Source Sans Pro" panose="020B0503030403020204" pitchFamily="34" charset="0"/>
                <a:ea typeface="Source Sans Pro" panose="020B0503030403020204" pitchFamily="34" charset="0"/>
                <a:cs typeface="+mn-cs"/>
              </a:endParaRPr>
            </a:p>
          </p:txBody>
        </p:sp>
        <p:pic>
          <p:nvPicPr>
            <p:cNvPr id="19" name="Graphic 18" descr="House">
              <a:extLst>
                <a:ext uri="{FF2B5EF4-FFF2-40B4-BE49-F238E27FC236}">
                  <a16:creationId xmlns:a16="http://schemas.microsoft.com/office/drawing/2014/main" xmlns="" id="{D6B40304-0C18-489E-8F6D-5A32FBB287C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093446" y="4427914"/>
              <a:ext cx="914400" cy="914400"/>
            </a:xfrm>
            <a:prstGeom prst="rect">
              <a:avLst/>
            </a:prstGeom>
          </p:spPr>
        </p:pic>
        <p:sp>
          <p:nvSpPr>
            <p:cNvPr id="11" name="Rectangle 10">
              <a:extLst>
                <a:ext uri="{FF2B5EF4-FFF2-40B4-BE49-F238E27FC236}">
                  <a16:creationId xmlns:a16="http://schemas.microsoft.com/office/drawing/2014/main" xmlns="" id="{6A47A9A2-4F6D-45D1-9274-0480FD03AFBD}"/>
                </a:ext>
              </a:extLst>
            </p:cNvPr>
            <p:cNvSpPr/>
            <p:nvPr/>
          </p:nvSpPr>
          <p:spPr>
            <a:xfrm>
              <a:off x="3964030" y="2639078"/>
              <a:ext cx="7668127" cy="1421172"/>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xmlns="" id="{2BB30E27-737D-4ACE-B804-0B74C82509FD}"/>
                </a:ext>
              </a:extLst>
            </p:cNvPr>
            <p:cNvSpPr/>
            <p:nvPr/>
          </p:nvSpPr>
          <p:spPr>
            <a:xfrm>
              <a:off x="5177480" y="2995813"/>
              <a:ext cx="5966903" cy="757130"/>
            </a:xfrm>
            <a:prstGeom prst="rect">
              <a:avLst/>
            </a:prstGeom>
          </p:spPr>
          <p:txBody>
            <a:bodyPr wrap="square">
              <a:sp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smtClean="0">
                  <a:ln>
                    <a:noFill/>
                  </a:ln>
                  <a:solidFill>
                    <a:srgbClr val="002060"/>
                  </a:solidFill>
                  <a:effectLst/>
                  <a:uLnTx/>
                  <a:uFillTx/>
                  <a:latin typeface="Source Sans Pro Semibold" panose="020B0603030403020204" pitchFamily="34" charset="0"/>
                  <a:ea typeface="Source Sans Pro" panose="020B0503030403020204" pitchFamily="34" charset="0"/>
                  <a:cs typeface="+mn-cs"/>
                </a:rPr>
                <a:t>CONTRACT </a:t>
              </a:r>
              <a:r>
                <a:rPr kumimoji="0" lang="en-US" sz="2400" b="1" i="0" u="none" strike="noStrike" kern="1200" cap="none" spc="0" normalizeH="0" baseline="0" noProof="0" dirty="0">
                  <a:ln>
                    <a:noFill/>
                  </a:ln>
                  <a:solidFill>
                    <a:srgbClr val="002060"/>
                  </a:solidFill>
                  <a:effectLst/>
                  <a:uLnTx/>
                  <a:uFillTx/>
                  <a:latin typeface="Source Sans Pro Semibold" panose="020B0603030403020204" pitchFamily="34" charset="0"/>
                  <a:ea typeface="Source Sans Pro" panose="020B0503030403020204" pitchFamily="34" charset="0"/>
                  <a:cs typeface="+mn-cs"/>
                </a:rPr>
                <a:t>VERIFICATION AND ELIGIBILITY</a:t>
              </a:r>
              <a:endParaRPr kumimoji="0" lang="en-US" sz="2400" b="0" i="0" u="none" strike="noStrike" kern="1200" cap="none" spc="0" normalizeH="0" baseline="0" noProof="0" dirty="0">
                <a:ln>
                  <a:noFill/>
                </a:ln>
                <a:solidFill>
                  <a:srgbClr val="002060"/>
                </a:solidFill>
                <a:effectLst/>
                <a:uLnTx/>
                <a:uFillTx/>
                <a:latin typeface="Source Sans Pro" panose="020B0503030403020204" pitchFamily="34" charset="0"/>
                <a:ea typeface="Source Sans Pro" panose="020B0503030403020204" pitchFamily="34" charset="0"/>
                <a:cs typeface="+mn-cs"/>
              </a:endParaRPr>
            </a:p>
          </p:txBody>
        </p:sp>
        <p:sp>
          <p:nvSpPr>
            <p:cNvPr id="15" name="Rectangle 14" descr="Contract RTL">
              <a:extLst>
                <a:ext uri="{FF2B5EF4-FFF2-40B4-BE49-F238E27FC236}">
                  <a16:creationId xmlns:a16="http://schemas.microsoft.com/office/drawing/2014/main" xmlns="" id="{1C700775-1EDB-4DEA-9539-2BDED809FA70}"/>
                </a:ext>
              </a:extLst>
            </p:cNvPr>
            <p:cNvSpPr/>
            <p:nvPr/>
          </p:nvSpPr>
          <p:spPr>
            <a:xfrm>
              <a:off x="4066924" y="2880121"/>
              <a:ext cx="940922" cy="939085"/>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xmlns="" id="{E9EFA121-658B-4708-A807-C691BC63DAC3}"/>
                </a:ext>
              </a:extLst>
            </p:cNvPr>
            <p:cNvSpPr/>
            <p:nvPr/>
          </p:nvSpPr>
          <p:spPr>
            <a:xfrm>
              <a:off x="3964030" y="1059305"/>
              <a:ext cx="7668127" cy="1421172"/>
            </a:xfrm>
            <a:prstGeom prst="rect">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4" name="Rectangle 3">
              <a:extLst>
                <a:ext uri="{FF2B5EF4-FFF2-40B4-BE49-F238E27FC236}">
                  <a16:creationId xmlns:a16="http://schemas.microsoft.com/office/drawing/2014/main" xmlns="" id="{F1DF9D97-957E-42A0-9720-147173CAC4EC}"/>
                </a:ext>
              </a:extLst>
            </p:cNvPr>
            <p:cNvSpPr/>
            <p:nvPr/>
          </p:nvSpPr>
          <p:spPr>
            <a:xfrm>
              <a:off x="5177480" y="1579522"/>
              <a:ext cx="6319024" cy="424732"/>
            </a:xfrm>
            <a:prstGeom prst="rect">
              <a:avLst/>
            </a:prstGeom>
          </p:spPr>
          <p:txBody>
            <a:bodyPr wrap="square">
              <a:spAutoFit/>
            </a:bodyPr>
            <a:lstStyle/>
            <a:p>
              <a:pPr marL="0" marR="0" lvl="0" indent="0" algn="l" defTabSz="622300"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Source Sans Pro Semibold" panose="020B0603030403020204" pitchFamily="34" charset="0"/>
                  <a:ea typeface="Source Sans Pro" panose="020B0503030403020204" pitchFamily="34" charset="0"/>
                  <a:cs typeface="+mn-cs"/>
                </a:rPr>
                <a:t>ANNUAL RECERTIFICATION</a:t>
              </a:r>
              <a:endParaRPr kumimoji="0" lang="en-US" sz="2400" b="0" i="0" u="none" strike="noStrike" kern="1200" cap="none" spc="0" normalizeH="0" baseline="0" noProof="0" dirty="0">
                <a:ln>
                  <a:noFill/>
                </a:ln>
                <a:solidFill>
                  <a:srgbClr val="002060"/>
                </a:solidFill>
                <a:effectLst/>
                <a:uLnTx/>
                <a:uFillTx/>
                <a:latin typeface="Source Sans Pro" panose="020B0503030403020204" pitchFamily="34" charset="0"/>
                <a:ea typeface="Source Sans Pro" panose="020B0503030403020204" pitchFamily="34" charset="0"/>
                <a:cs typeface="+mn-cs"/>
              </a:endParaRPr>
            </a:p>
          </p:txBody>
        </p:sp>
        <p:sp>
          <p:nvSpPr>
            <p:cNvPr id="12" name="Rectangle 11" descr="Daily calendar">
              <a:extLst>
                <a:ext uri="{FF2B5EF4-FFF2-40B4-BE49-F238E27FC236}">
                  <a16:creationId xmlns:a16="http://schemas.microsoft.com/office/drawing/2014/main" xmlns="" id="{93911DE1-95D9-447E-9822-CFEA8B809536}"/>
                </a:ext>
              </a:extLst>
            </p:cNvPr>
            <p:cNvSpPr/>
            <p:nvPr/>
          </p:nvSpPr>
          <p:spPr>
            <a:xfrm>
              <a:off x="4069802" y="1323316"/>
              <a:ext cx="916695" cy="914905"/>
            </a:xfrm>
            <a:prstGeom prst="rect">
              <a:avLst/>
            </a:prstGeom>
            <a:blipFill>
              <a:blip r:embed="rId10">
                <a:extLs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pSp>
      <p:sp>
        <p:nvSpPr>
          <p:cNvPr id="2" name="Title 1">
            <a:extLst>
              <a:ext uri="{FF2B5EF4-FFF2-40B4-BE49-F238E27FC236}">
                <a16:creationId xmlns:a16="http://schemas.microsoft.com/office/drawing/2014/main" xmlns="" id="{34CE4260-8AD3-440B-99E0-CCE054EAFB75}"/>
              </a:ext>
            </a:extLst>
          </p:cNvPr>
          <p:cNvSpPr>
            <a:spLocks noGrp="1"/>
          </p:cNvSpPr>
          <p:nvPr>
            <p:ph type="title"/>
          </p:nvPr>
        </p:nvSpPr>
        <p:spPr>
          <a:xfrm>
            <a:off x="840259" y="1077508"/>
            <a:ext cx="3229543" cy="4568395"/>
          </a:xfrm>
        </p:spPr>
        <p:txBody>
          <a:bodyPr vert="horz" lIns="91440" tIns="45720" rIns="91440" bIns="45720" rtlCol="0" anchor="ctr">
            <a:normAutofit/>
          </a:bodyPr>
          <a:lstStyle/>
          <a:p>
            <a:pPr algn="l">
              <a:lnSpc>
                <a:spcPct val="100000"/>
              </a:lnSpc>
            </a:pPr>
            <a:r>
              <a:rPr lang="en-US" sz="4400" dirty="0">
                <a:solidFill>
                  <a:srgbClr val="002060"/>
                </a:solidFill>
                <a:latin typeface="Source Sans Pro" panose="020B0503030403020204" pitchFamily="34" charset="0"/>
                <a:ea typeface="Source Sans Pro" panose="020B0503030403020204" pitchFamily="34" charset="0"/>
                <a:cs typeface="+mj-cs"/>
              </a:rPr>
              <a:t>Increase</a:t>
            </a:r>
            <a:r>
              <a:rPr lang="en-US" sz="4400" kern="1200" dirty="0">
                <a:solidFill>
                  <a:srgbClr val="002060"/>
                </a:solidFill>
                <a:latin typeface="Source Sans Pro" panose="020B0503030403020204" pitchFamily="34" charset="0"/>
                <a:ea typeface="Source Sans Pro" panose="020B0503030403020204" pitchFamily="34" charset="0"/>
                <a:cs typeface="+mj-cs"/>
              </a:rPr>
              <a:t> Program </a:t>
            </a:r>
            <a:r>
              <a:rPr lang="en-US" sz="4400" kern="1200" dirty="0" smtClean="0">
                <a:solidFill>
                  <a:srgbClr val="002060"/>
                </a:solidFill>
                <a:latin typeface="Source Sans Pro" panose="020B0503030403020204" pitchFamily="34" charset="0"/>
                <a:ea typeface="Source Sans Pro" panose="020B0503030403020204" pitchFamily="34" charset="0"/>
                <a:cs typeface="+mj-cs"/>
              </a:rPr>
              <a:t>Utilization</a:t>
            </a:r>
            <a:endParaRPr lang="en-US" sz="4400" kern="1200" dirty="0">
              <a:solidFill>
                <a:schemeClr val="tx1"/>
              </a:solidFill>
              <a:latin typeface="+mj-lt"/>
              <a:ea typeface="+mj-ea"/>
              <a:cs typeface="+mj-cs"/>
            </a:endParaRPr>
          </a:p>
        </p:txBody>
      </p:sp>
    </p:spTree>
    <p:extLst>
      <p:ext uri="{BB962C8B-B14F-4D97-AF65-F5344CB8AC3E}">
        <p14:creationId xmlns:p14="http://schemas.microsoft.com/office/powerpoint/2010/main" val="3388115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grpSp>
        <p:nvGrpSpPr>
          <p:cNvPr id="6" name="Group 5" descr="Colored bars used as background to emphasize text."/>
          <p:cNvGrpSpPr/>
          <p:nvPr/>
        </p:nvGrpSpPr>
        <p:grpSpPr>
          <a:xfrm>
            <a:off x="4979961" y="919555"/>
            <a:ext cx="6866757" cy="5138863"/>
            <a:chOff x="4979961" y="919555"/>
            <a:chExt cx="6866757" cy="5138863"/>
          </a:xfrm>
        </p:grpSpPr>
        <p:sp>
          <p:nvSpPr>
            <p:cNvPr id="8" name="Rectangle 7">
              <a:extLst>
                <a:ext uri="{FF2B5EF4-FFF2-40B4-BE49-F238E27FC236}">
                  <a16:creationId xmlns:a16="http://schemas.microsoft.com/office/drawing/2014/main" xmlns="" id="{0BD80A03-68DA-4118-B8DC-9628270AD5BA}"/>
                </a:ext>
              </a:extLst>
            </p:cNvPr>
            <p:cNvSpPr/>
            <p:nvPr/>
          </p:nvSpPr>
          <p:spPr>
            <a:xfrm>
              <a:off x="4979961" y="919555"/>
              <a:ext cx="6866757" cy="118872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9" name="Rectangle 8">
              <a:extLst>
                <a:ext uri="{FF2B5EF4-FFF2-40B4-BE49-F238E27FC236}">
                  <a16:creationId xmlns:a16="http://schemas.microsoft.com/office/drawing/2014/main" xmlns="" id="{B041154F-A671-4941-B59C-2C48B8B127BF}"/>
                </a:ext>
              </a:extLst>
            </p:cNvPr>
            <p:cNvSpPr/>
            <p:nvPr/>
          </p:nvSpPr>
          <p:spPr>
            <a:xfrm>
              <a:off x="4979961" y="2255452"/>
              <a:ext cx="6866757" cy="246888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9">
              <a:extLst>
                <a:ext uri="{FF2B5EF4-FFF2-40B4-BE49-F238E27FC236}">
                  <a16:creationId xmlns:a16="http://schemas.microsoft.com/office/drawing/2014/main" xmlns="" id="{2D839D67-168D-47BC-9C4A-63D96CB15E84}"/>
                </a:ext>
              </a:extLst>
            </p:cNvPr>
            <p:cNvSpPr/>
            <p:nvPr/>
          </p:nvSpPr>
          <p:spPr>
            <a:xfrm>
              <a:off x="4979961" y="4869698"/>
              <a:ext cx="6866757" cy="118872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gr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189838" y="1322173"/>
            <a:ext cx="6512011" cy="4736245"/>
          </a:xfrm>
        </p:spPr>
        <p:txBody>
          <a:bodyPr>
            <a:normAutofit/>
          </a:bodyPr>
          <a:lstStyle/>
          <a:p>
            <a:pPr marL="342900" indent="-342900">
              <a:lnSpc>
                <a:spcPct val="100000"/>
              </a:lnSpc>
              <a:spcAft>
                <a:spcPts val="4000"/>
              </a:spcAft>
              <a:buFont typeface="Arial" panose="020B0604020202020204" pitchFamily="34" charset="0"/>
              <a:buChar char="•"/>
            </a:pPr>
            <a:r>
              <a:rPr lang="en-US" sz="2400" b="0" dirty="0" smtClean="0">
                <a:solidFill>
                  <a:srgbClr val="002060"/>
                </a:solidFill>
                <a:latin typeface="Source Sans Pro" panose="020B0503030403020204" pitchFamily="34" charset="0"/>
                <a:ea typeface="Source Sans Pro" panose="020B0503030403020204" pitchFamily="34" charset="0"/>
              </a:rPr>
              <a:t>Firms </a:t>
            </a:r>
            <a:r>
              <a:rPr lang="en-US" sz="2400" b="0" dirty="0">
                <a:solidFill>
                  <a:srgbClr val="002060"/>
                </a:solidFill>
                <a:latin typeface="Source Sans Pro" panose="020B0503030403020204" pitchFamily="34" charset="0"/>
                <a:ea typeface="Source Sans Pro" panose="020B0503030403020204" pitchFamily="34" charset="0"/>
              </a:rPr>
              <a:t>must annually recertify.</a:t>
            </a:r>
          </a:p>
          <a:p>
            <a:pPr marL="342900" indent="-342900">
              <a:lnSpc>
                <a:spcPct val="100000"/>
              </a:lnSpc>
              <a:spcAft>
                <a:spcPts val="3000"/>
              </a:spcAft>
              <a:buFont typeface="Arial" panose="020B0604020202020204" pitchFamily="34" charset="0"/>
              <a:buChar char="•"/>
            </a:pPr>
            <a:r>
              <a:rPr lang="en-US" sz="2400" b="0" dirty="0" smtClean="0">
                <a:solidFill>
                  <a:srgbClr val="002060"/>
                </a:solidFill>
                <a:latin typeface="Source Sans Pro" panose="020B0503030403020204" pitchFamily="34" charset="0"/>
                <a:ea typeface="Source Sans Pro" panose="020B0503030403020204" pitchFamily="34" charset="0"/>
              </a:rPr>
              <a:t>Once </a:t>
            </a:r>
            <a:r>
              <a:rPr lang="en-US" sz="2400" b="0" dirty="0">
                <a:solidFill>
                  <a:srgbClr val="002060"/>
                </a:solidFill>
                <a:latin typeface="Source Sans Pro" panose="020B0503030403020204" pitchFamily="34" charset="0"/>
                <a:ea typeface="Source Sans Pro" panose="020B0503030403020204" pitchFamily="34" charset="0"/>
              </a:rPr>
              <a:t>certified, a firm will be eligible for all </a:t>
            </a:r>
            <a:r>
              <a:rPr lang="en-US" sz="2400" b="0" dirty="0" err="1">
                <a:solidFill>
                  <a:srgbClr val="002060"/>
                </a:solidFill>
                <a:latin typeface="Source Sans Pro" panose="020B0503030403020204" pitchFamily="34" charset="0"/>
                <a:ea typeface="Source Sans Pro" panose="020B0503030403020204" pitchFamily="34" charset="0"/>
              </a:rPr>
              <a:t>HUBZone</a:t>
            </a:r>
            <a:r>
              <a:rPr lang="en-US" sz="2400" b="0" dirty="0">
                <a:solidFill>
                  <a:srgbClr val="002060"/>
                </a:solidFill>
                <a:latin typeface="Source Sans Pro" panose="020B0503030403020204" pitchFamily="34" charset="0"/>
                <a:ea typeface="Source Sans Pro" panose="020B0503030403020204" pitchFamily="34" charset="0"/>
              </a:rPr>
              <a:t> contracts for which it qualifies as small, </a:t>
            </a:r>
            <a:r>
              <a:rPr lang="en-US" sz="2400" dirty="0">
                <a:solidFill>
                  <a:srgbClr val="CC0000"/>
                </a:solidFill>
                <a:latin typeface="Source Sans Pro" panose="020B0503030403020204" pitchFamily="34" charset="0"/>
                <a:ea typeface="Source Sans Pro" panose="020B0503030403020204" pitchFamily="34" charset="0"/>
              </a:rPr>
              <a:t>for a period of one year</a:t>
            </a:r>
            <a:r>
              <a:rPr lang="en-US" sz="2400" b="0" dirty="0">
                <a:solidFill>
                  <a:srgbClr val="CC0000"/>
                </a:solidFill>
                <a:latin typeface="Source Sans Pro" panose="020B0503030403020204" pitchFamily="34" charset="0"/>
                <a:ea typeface="Source Sans Pro" panose="020B0503030403020204" pitchFamily="34" charset="0"/>
              </a:rPr>
              <a:t> </a:t>
            </a:r>
            <a:r>
              <a:rPr lang="en-US" sz="2400" b="0" dirty="0">
                <a:solidFill>
                  <a:srgbClr val="002060"/>
                </a:solidFill>
                <a:latin typeface="Source Sans Pro" panose="020B0503030403020204" pitchFamily="34" charset="0"/>
                <a:ea typeface="Source Sans Pro" panose="020B0503030403020204" pitchFamily="34" charset="0"/>
              </a:rPr>
              <a:t>from the date of its initial certification or recertification (unless it acquires, is acquired by, or merges with another firm).</a:t>
            </a:r>
          </a:p>
          <a:p>
            <a:pPr marL="342900" indent="-342900">
              <a:lnSpc>
                <a:spcPct val="100000"/>
              </a:lnSpc>
              <a:buFont typeface="Arial" panose="020B0604020202020204" pitchFamily="34" charset="0"/>
              <a:buChar char="•"/>
            </a:pPr>
            <a:r>
              <a:rPr lang="en-US" sz="2400" b="0" dirty="0" smtClean="0">
                <a:solidFill>
                  <a:srgbClr val="002060"/>
                </a:solidFill>
                <a:latin typeface="Source Sans Pro" panose="020B0503030403020204" pitchFamily="34" charset="0"/>
                <a:ea typeface="Source Sans Pro" panose="020B0503030403020204" pitchFamily="34" charset="0"/>
              </a:rPr>
              <a:t>Full </a:t>
            </a:r>
            <a:r>
              <a:rPr lang="en-US" sz="2400" b="0" dirty="0">
                <a:solidFill>
                  <a:srgbClr val="002060"/>
                </a:solidFill>
                <a:latin typeface="Source Sans Pro" panose="020B0503030403020204" pitchFamily="34" charset="0"/>
                <a:ea typeface="Source Sans Pro" panose="020B0503030403020204" pitchFamily="34" charset="0"/>
              </a:rPr>
              <a:t>documentation reviews will be required every three years</a:t>
            </a:r>
            <a:r>
              <a:rPr lang="en-US" sz="2400" b="0" dirty="0" smtClean="0">
                <a:solidFill>
                  <a:srgbClr val="002060"/>
                </a:solidFill>
                <a:latin typeface="Source Sans Pro" panose="020B0503030403020204" pitchFamily="34" charset="0"/>
                <a:ea typeface="Source Sans Pro" panose="020B0503030403020204" pitchFamily="34" charset="0"/>
              </a:rPr>
              <a:t>.</a:t>
            </a:r>
            <a:endParaRPr lang="en-US" sz="2400" b="0" dirty="0">
              <a:solidFill>
                <a:srgbClr val="002060"/>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767016" y="4109955"/>
            <a:ext cx="2842054" cy="914905"/>
          </a:xfrm>
        </p:spPr>
        <p:txBody>
          <a:bodyPr anchor="ctr">
            <a:normAutofit/>
          </a:bodyPr>
          <a:lstStyle/>
          <a:p>
            <a:pPr marL="0" lvl="0" indent="0">
              <a:lnSpc>
                <a:spcPct val="100000"/>
              </a:lnSpc>
              <a:buNone/>
            </a:pPr>
            <a:r>
              <a:rPr lang="en-US" sz="2400" b="1" dirty="0" smtClean="0">
                <a:solidFill>
                  <a:srgbClr val="002E6D"/>
                </a:solidFill>
                <a:latin typeface="Source Sans Pro Semibold" panose="020B0603030403020204" pitchFamily="34" charset="0"/>
                <a:ea typeface="Source Sans Pro" panose="020B0503030403020204" pitchFamily="34" charset="0"/>
              </a:rPr>
              <a:t>ANNUAL RECERTIFICATION</a:t>
            </a:r>
            <a:endParaRPr lang="en-US" sz="2400" b="1" dirty="0">
              <a:solidFill>
                <a:srgbClr val="002E6D"/>
              </a:solidFill>
              <a:latin typeface="Source Sans Pro" panose="020B0503030403020204" pitchFamily="34" charset="0"/>
              <a:ea typeface="Source Sans Pro" panose="020B0503030403020204" pitchFamily="34" charset="0"/>
            </a:endParaRPr>
          </a:p>
        </p:txBody>
      </p:sp>
      <p:sp>
        <p:nvSpPr>
          <p:cNvPr id="7" name="Rectangle 6" descr="Calendar">
            <a:extLst>
              <a:ext uri="{FF2B5EF4-FFF2-40B4-BE49-F238E27FC236}">
                <a16:creationId xmlns:a16="http://schemas.microsoft.com/office/drawing/2014/main" xmlns="" id="{BA4E37FF-E762-44B6-8E23-9278C2C44828}"/>
              </a:ext>
            </a:extLst>
          </p:cNvPr>
          <p:cNvSpPr/>
          <p:nvPr/>
        </p:nvSpPr>
        <p:spPr>
          <a:xfrm>
            <a:off x="759621" y="4048170"/>
            <a:ext cx="916695" cy="914905"/>
          </a:xfrm>
          <a:prstGeom prst="rect">
            <a:avLst/>
          </a:prstGeom>
          <a:blipFill>
            <a:blip r:embed="rId3">
              <a:extLs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xmlns="" id="{A57E0B95-BC27-4549-AD32-485136D84724}"/>
              </a:ext>
            </a:extLst>
          </p:cNvPr>
          <p:cNvSpPr>
            <a:spLocks noGrp="1"/>
          </p:cNvSpPr>
          <p:nvPr>
            <p:ph type="title"/>
          </p:nvPr>
        </p:nvSpPr>
        <p:spPr>
          <a:xfrm>
            <a:off x="759622" y="1297459"/>
            <a:ext cx="3973742" cy="2750711"/>
          </a:xfrm>
        </p:spPr>
        <p:txBody>
          <a:bodyPr anchor="ctr">
            <a:normAutofit/>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Increase Program </a:t>
            </a:r>
            <a:r>
              <a:rPr lang="en-US" sz="4400" dirty="0" smtClean="0">
                <a:solidFill>
                  <a:srgbClr val="002060"/>
                </a:solidFill>
                <a:latin typeface="Source Sans Pro" panose="020B0503030403020204" pitchFamily="34" charset="0"/>
                <a:ea typeface="Source Sans Pro" panose="020B0503030403020204" pitchFamily="34" charset="0"/>
              </a:rPr>
              <a:t>Utilization</a:t>
            </a:r>
            <a:r>
              <a:rPr lang="en-US" sz="2000" dirty="0" smtClean="0">
                <a:solidFill>
                  <a:schemeClr val="bg1"/>
                </a:solidFill>
                <a:latin typeface="Source Sans Pro" panose="020B0503030403020204" pitchFamily="34" charset="0"/>
                <a:ea typeface="Source Sans Pro" panose="020B0503030403020204" pitchFamily="34" charset="0"/>
              </a:rPr>
              <a:t>, part 2</a:t>
            </a:r>
            <a:endParaRPr lang="en-US" sz="2000" dirty="0">
              <a:solidFill>
                <a:schemeClr val="bg1"/>
              </a:solidFill>
            </a:endParaRPr>
          </a:p>
        </p:txBody>
      </p:sp>
    </p:spTree>
    <p:extLst>
      <p:ext uri="{BB962C8B-B14F-4D97-AF65-F5344CB8AC3E}">
        <p14:creationId xmlns:p14="http://schemas.microsoft.com/office/powerpoint/2010/main" val="372159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grpSp>
        <p:nvGrpSpPr>
          <p:cNvPr id="8" name="Group 7" descr="Colored bars used as background to emphasize text."/>
          <p:cNvGrpSpPr/>
          <p:nvPr/>
        </p:nvGrpSpPr>
        <p:grpSpPr>
          <a:xfrm>
            <a:off x="4881105" y="861933"/>
            <a:ext cx="6867456" cy="5085617"/>
            <a:chOff x="4881105" y="861933"/>
            <a:chExt cx="6867456" cy="5085617"/>
          </a:xfrm>
        </p:grpSpPr>
        <p:sp>
          <p:nvSpPr>
            <p:cNvPr id="13" name="Rectangle 12">
              <a:extLst>
                <a:ext uri="{FF2B5EF4-FFF2-40B4-BE49-F238E27FC236}">
                  <a16:creationId xmlns:a16="http://schemas.microsoft.com/office/drawing/2014/main" xmlns="" id="{B0D23524-EED2-4717-AA7A-6CA48CD29E89}"/>
                </a:ext>
              </a:extLst>
            </p:cNvPr>
            <p:cNvSpPr/>
            <p:nvPr/>
          </p:nvSpPr>
          <p:spPr>
            <a:xfrm>
              <a:off x="4881804" y="4919140"/>
              <a:ext cx="6866757" cy="1028410"/>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12" name="Rectangle 11">
              <a:extLst>
                <a:ext uri="{FF2B5EF4-FFF2-40B4-BE49-F238E27FC236}">
                  <a16:creationId xmlns:a16="http://schemas.microsoft.com/office/drawing/2014/main" xmlns="" id="{B9FC151D-9FF6-4DA1-863E-BF5E0BBB0A00}"/>
                </a:ext>
              </a:extLst>
            </p:cNvPr>
            <p:cNvSpPr/>
            <p:nvPr/>
          </p:nvSpPr>
          <p:spPr>
            <a:xfrm>
              <a:off x="4881105" y="3609213"/>
              <a:ext cx="6866757" cy="1135324"/>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11" name="Rectangle 10">
              <a:extLst>
                <a:ext uri="{FF2B5EF4-FFF2-40B4-BE49-F238E27FC236}">
                  <a16:creationId xmlns:a16="http://schemas.microsoft.com/office/drawing/2014/main" xmlns="" id="{DA0DB9D7-2286-4F39-BC45-B0D21E48AF0F}"/>
                </a:ext>
              </a:extLst>
            </p:cNvPr>
            <p:cNvSpPr/>
            <p:nvPr/>
          </p:nvSpPr>
          <p:spPr>
            <a:xfrm>
              <a:off x="4881105" y="2070865"/>
              <a:ext cx="6866757" cy="1363745"/>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10" name="Rectangle 9">
              <a:extLst>
                <a:ext uri="{FF2B5EF4-FFF2-40B4-BE49-F238E27FC236}">
                  <a16:creationId xmlns:a16="http://schemas.microsoft.com/office/drawing/2014/main" xmlns="" id="{771B7171-4C4C-4C49-B589-0B638A7C8F90}"/>
                </a:ext>
              </a:extLst>
            </p:cNvPr>
            <p:cNvSpPr/>
            <p:nvPr/>
          </p:nvSpPr>
          <p:spPr>
            <a:xfrm>
              <a:off x="4881105" y="861933"/>
              <a:ext cx="6866757" cy="1041009"/>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gr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103339" y="1087249"/>
            <a:ext cx="6462583" cy="4683358"/>
          </a:xfrm>
        </p:spPr>
        <p:txBody>
          <a:bodyPr>
            <a:normAutofit/>
          </a:bodyPr>
          <a:lstStyle/>
          <a:p>
            <a:pPr marL="231775" indent="-231775">
              <a:lnSpc>
                <a:spcPct val="100000"/>
              </a:lnSpc>
              <a:spcAft>
                <a:spcPts val="2200"/>
              </a:spcAft>
              <a:buFont typeface="Arial" panose="020B0604020202020204" pitchFamily="34" charset="0"/>
              <a:buChar char="•"/>
            </a:pPr>
            <a:r>
              <a:rPr lang="en-US" sz="2000" b="0" dirty="0" smtClean="0">
                <a:solidFill>
                  <a:srgbClr val="002060"/>
                </a:solidFill>
                <a:latin typeface="Source Sans Pro" panose="020B0503030403020204" pitchFamily="34" charset="0"/>
                <a:ea typeface="Source Sans Pro" panose="020B0503030403020204" pitchFamily="34" charset="0"/>
              </a:rPr>
              <a:t>A </a:t>
            </a:r>
            <a:r>
              <a:rPr lang="en-US" sz="2000" b="0" dirty="0">
                <a:solidFill>
                  <a:srgbClr val="002060"/>
                </a:solidFill>
                <a:latin typeface="Source Sans Pro" panose="020B0503030403020204" pitchFamily="34" charset="0"/>
                <a:ea typeface="Source Sans Pro" panose="020B0503030403020204" pitchFamily="34" charset="0"/>
              </a:rPr>
              <a:t>firm must be appear in DSBS as </a:t>
            </a:r>
            <a:r>
              <a:rPr lang="en-US" sz="2000" b="0" dirty="0" err="1">
                <a:solidFill>
                  <a:srgbClr val="002060"/>
                </a:solidFill>
                <a:latin typeface="Source Sans Pro" panose="020B0503030403020204" pitchFamily="34" charset="0"/>
                <a:ea typeface="Source Sans Pro" panose="020B0503030403020204" pitchFamily="34" charset="0"/>
              </a:rPr>
              <a:t>HUBZone</a:t>
            </a:r>
            <a:r>
              <a:rPr lang="en-US" sz="2000" b="0" dirty="0">
                <a:solidFill>
                  <a:srgbClr val="002060"/>
                </a:solidFill>
                <a:latin typeface="Source Sans Pro" panose="020B0503030403020204" pitchFamily="34" charset="0"/>
                <a:ea typeface="Source Sans Pro" panose="020B0503030403020204" pitchFamily="34" charset="0"/>
              </a:rPr>
              <a:t>-certified at the time of offer.</a:t>
            </a:r>
          </a:p>
          <a:p>
            <a:pPr marL="231775" indent="-231775">
              <a:lnSpc>
                <a:spcPct val="100000"/>
              </a:lnSpc>
              <a:spcAft>
                <a:spcPts val="1800"/>
              </a:spcAft>
              <a:buFont typeface="Arial" panose="020B0604020202020204" pitchFamily="34" charset="0"/>
              <a:buChar char="•"/>
            </a:pPr>
            <a:r>
              <a:rPr lang="en-US" sz="2000" b="0" dirty="0" smtClean="0">
                <a:solidFill>
                  <a:srgbClr val="003F80"/>
                </a:solidFill>
              </a:rPr>
              <a:t>SBA </a:t>
            </a:r>
            <a:r>
              <a:rPr lang="en-US" sz="2000" b="0" dirty="0">
                <a:solidFill>
                  <a:srgbClr val="003F80"/>
                </a:solidFill>
              </a:rPr>
              <a:t>will determine the eligibility of a concern subject to a </a:t>
            </a:r>
            <a:r>
              <a:rPr lang="en-US" sz="2000" b="0" dirty="0" err="1">
                <a:solidFill>
                  <a:srgbClr val="003F80"/>
                </a:solidFill>
              </a:rPr>
              <a:t>HUBZone</a:t>
            </a:r>
            <a:r>
              <a:rPr lang="en-US" sz="2000" b="0" dirty="0">
                <a:solidFill>
                  <a:srgbClr val="003F80"/>
                </a:solidFill>
              </a:rPr>
              <a:t> protest as of the date of its initial certification or its most recent recertification, if applicable.</a:t>
            </a:r>
          </a:p>
          <a:p>
            <a:pPr marL="231775" indent="-231775">
              <a:lnSpc>
                <a:spcPct val="100000"/>
              </a:lnSpc>
              <a:spcAft>
                <a:spcPts val="2400"/>
              </a:spcAft>
              <a:buFont typeface="Arial" panose="020B0604020202020204" pitchFamily="34" charset="0"/>
              <a:buChar char="•"/>
            </a:pPr>
            <a:r>
              <a:rPr lang="en-US" sz="2000" b="0" dirty="0" smtClean="0">
                <a:solidFill>
                  <a:srgbClr val="002060"/>
                </a:solidFill>
                <a:latin typeface="Source Sans Pro" panose="020B0503030403020204" pitchFamily="34" charset="0"/>
                <a:ea typeface="Source Sans Pro" panose="020B0503030403020204" pitchFamily="34" charset="0"/>
              </a:rPr>
              <a:t>A </a:t>
            </a:r>
            <a:r>
              <a:rPr lang="en-US" sz="2000" b="0" dirty="0">
                <a:solidFill>
                  <a:srgbClr val="002060"/>
                </a:solidFill>
                <a:latin typeface="Source Sans Pro" panose="020B0503030403020204" pitchFamily="34" charset="0"/>
                <a:ea typeface="Source Sans Pro" panose="020B0503030403020204" pitchFamily="34" charset="0"/>
              </a:rPr>
              <a:t>firm that receives a </a:t>
            </a:r>
            <a:r>
              <a:rPr lang="en-US" sz="2000" b="0" dirty="0" err="1">
                <a:solidFill>
                  <a:srgbClr val="002060"/>
                </a:solidFill>
                <a:latin typeface="Source Sans Pro" panose="020B0503030403020204" pitchFamily="34" charset="0"/>
                <a:ea typeface="Source Sans Pro" panose="020B0503030403020204" pitchFamily="34" charset="0"/>
              </a:rPr>
              <a:t>HUBZone</a:t>
            </a:r>
            <a:r>
              <a:rPr lang="en-US" sz="2000" b="0" dirty="0">
                <a:solidFill>
                  <a:srgbClr val="002060"/>
                </a:solidFill>
                <a:latin typeface="Source Sans Pro" panose="020B0503030403020204" pitchFamily="34" charset="0"/>
                <a:ea typeface="Source Sans Pro" panose="020B0503030403020204" pitchFamily="34" charset="0"/>
              </a:rPr>
              <a:t> contract must </a:t>
            </a:r>
            <a:r>
              <a:rPr lang="en-US" sz="2000" dirty="0">
                <a:solidFill>
                  <a:srgbClr val="CC0000"/>
                </a:solidFill>
                <a:latin typeface="Source Sans Pro" panose="020B0503030403020204" pitchFamily="34" charset="0"/>
                <a:ea typeface="Source Sans Pro" panose="020B0503030403020204" pitchFamily="34" charset="0"/>
              </a:rPr>
              <a:t>attempt to maintain </a:t>
            </a:r>
            <a:r>
              <a:rPr lang="en-US" sz="2000" b="0" dirty="0">
                <a:solidFill>
                  <a:srgbClr val="003F80"/>
                </a:solidFill>
                <a:latin typeface="Source Sans Pro" panose="020B0503030403020204" pitchFamily="34" charset="0"/>
                <a:ea typeface="Source Sans Pro" panose="020B0503030403020204" pitchFamily="34" charset="0"/>
              </a:rPr>
              <a:t>35%</a:t>
            </a:r>
            <a:r>
              <a:rPr lang="en-US" sz="2000" b="0" dirty="0">
                <a:solidFill>
                  <a:srgbClr val="CC0000"/>
                </a:solidFill>
                <a:latin typeface="Source Sans Pro" panose="020B0503030403020204" pitchFamily="34" charset="0"/>
                <a:ea typeface="Source Sans Pro" panose="020B0503030403020204" pitchFamily="34" charset="0"/>
              </a:rPr>
              <a:t> </a:t>
            </a:r>
            <a:r>
              <a:rPr lang="en-US" sz="2000" b="0" dirty="0">
                <a:solidFill>
                  <a:srgbClr val="002060"/>
                </a:solidFill>
                <a:latin typeface="Source Sans Pro" panose="020B0503030403020204" pitchFamily="34" charset="0"/>
                <a:ea typeface="Source Sans Pro" panose="020B0503030403020204" pitchFamily="34" charset="0"/>
              </a:rPr>
              <a:t>employment of </a:t>
            </a:r>
            <a:r>
              <a:rPr lang="en-US" sz="2000" b="0" dirty="0" err="1">
                <a:solidFill>
                  <a:srgbClr val="002060"/>
                </a:solidFill>
                <a:latin typeface="Source Sans Pro" panose="020B0503030403020204" pitchFamily="34" charset="0"/>
                <a:ea typeface="Source Sans Pro" panose="020B0503030403020204" pitchFamily="34" charset="0"/>
              </a:rPr>
              <a:t>HUBZone</a:t>
            </a:r>
            <a:r>
              <a:rPr lang="en-US" sz="2000" b="0" dirty="0">
                <a:solidFill>
                  <a:srgbClr val="002060"/>
                </a:solidFill>
                <a:latin typeface="Source Sans Pro" panose="020B0503030403020204" pitchFamily="34" charset="0"/>
                <a:ea typeface="Source Sans Pro" panose="020B0503030403020204" pitchFamily="34" charset="0"/>
              </a:rPr>
              <a:t> residents.</a:t>
            </a:r>
          </a:p>
          <a:p>
            <a:pPr marL="231775" indent="-231775">
              <a:lnSpc>
                <a:spcPct val="100000"/>
              </a:lnSpc>
              <a:buFont typeface="Arial" panose="020B0604020202020204" pitchFamily="34" charset="0"/>
              <a:buChar char="•"/>
            </a:pPr>
            <a:r>
              <a:rPr lang="en-US" sz="2000" b="0" dirty="0" smtClean="0">
                <a:solidFill>
                  <a:srgbClr val="002060"/>
                </a:solidFill>
                <a:latin typeface="Source Sans Pro" panose="020B0503030403020204" pitchFamily="34" charset="0"/>
                <a:ea typeface="Source Sans Pro" panose="020B0503030403020204" pitchFamily="34" charset="0"/>
              </a:rPr>
              <a:t>“</a:t>
            </a:r>
            <a:r>
              <a:rPr lang="en-US" sz="2000" b="0" dirty="0">
                <a:solidFill>
                  <a:srgbClr val="002060"/>
                </a:solidFill>
                <a:latin typeface="Source Sans Pro" panose="020B0503030403020204" pitchFamily="34" charset="0"/>
                <a:ea typeface="Source Sans Pro" panose="020B0503030403020204" pitchFamily="34" charset="0"/>
              </a:rPr>
              <a:t>Attempt to maintain” is defined </a:t>
            </a:r>
            <a:r>
              <a:rPr lang="en-US" sz="2000" dirty="0">
                <a:solidFill>
                  <a:srgbClr val="CC0000"/>
                </a:solidFill>
                <a:latin typeface="Source Sans Pro" panose="020B0503030403020204" pitchFamily="34" charset="0"/>
                <a:ea typeface="Source Sans Pro" panose="020B0503030403020204" pitchFamily="34" charset="0"/>
              </a:rPr>
              <a:t>as employing at least 20%</a:t>
            </a:r>
            <a:r>
              <a:rPr lang="en-US" sz="2000" b="0" dirty="0">
                <a:solidFill>
                  <a:srgbClr val="CC0000"/>
                </a:solidFill>
                <a:latin typeface="Source Sans Pro" panose="020B0503030403020204" pitchFamily="34" charset="0"/>
                <a:ea typeface="Source Sans Pro" panose="020B0503030403020204" pitchFamily="34" charset="0"/>
              </a:rPr>
              <a:t> </a:t>
            </a:r>
            <a:r>
              <a:rPr lang="en-US" sz="2000" b="0" dirty="0" err="1">
                <a:solidFill>
                  <a:srgbClr val="002060"/>
                </a:solidFill>
                <a:latin typeface="Source Sans Pro" panose="020B0503030403020204" pitchFamily="34" charset="0"/>
                <a:ea typeface="Source Sans Pro" panose="020B0503030403020204" pitchFamily="34" charset="0"/>
              </a:rPr>
              <a:t>HUBZone</a:t>
            </a:r>
            <a:r>
              <a:rPr lang="en-US" sz="2000" b="0" dirty="0">
                <a:solidFill>
                  <a:srgbClr val="002060"/>
                </a:solidFill>
                <a:latin typeface="Source Sans Pro" panose="020B0503030403020204" pitchFamily="34" charset="0"/>
                <a:ea typeface="Source Sans Pro" panose="020B0503030403020204" pitchFamily="34" charset="0"/>
              </a:rPr>
              <a:t> residents</a:t>
            </a:r>
            <a:r>
              <a:rPr lang="en-US" sz="2000" b="0" dirty="0" smtClean="0">
                <a:solidFill>
                  <a:srgbClr val="002060"/>
                </a:solidFill>
                <a:latin typeface="Source Sans Pro" panose="020B0503030403020204" pitchFamily="34" charset="0"/>
                <a:ea typeface="Source Sans Pro" panose="020B0503030403020204" pitchFamily="34" charset="0"/>
              </a:rPr>
              <a:t>.</a:t>
            </a:r>
            <a:endParaRPr lang="en-US" sz="2000" b="0" dirty="0">
              <a:solidFill>
                <a:srgbClr val="002060"/>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696668" y="4044472"/>
            <a:ext cx="3073041" cy="939085"/>
          </a:xfrm>
        </p:spPr>
        <p:txBody>
          <a:bodyPr anchor="ctr">
            <a:normAutofit/>
          </a:bodyPr>
          <a:lstStyle/>
          <a:p>
            <a:pPr marL="0" lvl="0" indent="0">
              <a:lnSpc>
                <a:spcPct val="100000"/>
              </a:lnSpc>
              <a:buNone/>
            </a:pPr>
            <a:r>
              <a:rPr lang="en-US" sz="2400" b="1" dirty="0" smtClean="0">
                <a:solidFill>
                  <a:srgbClr val="002E6D"/>
                </a:solidFill>
                <a:latin typeface="Source Sans Pro Semibold" panose="020B0603030403020204" pitchFamily="34" charset="0"/>
                <a:ea typeface="Source Sans Pro" panose="020B0503030403020204" pitchFamily="34" charset="0"/>
              </a:rPr>
              <a:t>CONTRACT VERIFICATION</a:t>
            </a:r>
            <a:endParaRPr lang="en-US" sz="2400" b="1" dirty="0">
              <a:solidFill>
                <a:srgbClr val="002E6D"/>
              </a:solidFill>
              <a:latin typeface="Source Sans Pro" panose="020B0503030403020204" pitchFamily="34" charset="0"/>
              <a:ea typeface="Source Sans Pro" panose="020B0503030403020204" pitchFamily="34" charset="0"/>
            </a:endParaRPr>
          </a:p>
        </p:txBody>
      </p:sp>
      <p:sp>
        <p:nvSpPr>
          <p:cNvPr id="7" name="Rectangle 6" descr="Contract">
            <a:extLst>
              <a:ext uri="{FF2B5EF4-FFF2-40B4-BE49-F238E27FC236}">
                <a16:creationId xmlns:a16="http://schemas.microsoft.com/office/drawing/2014/main" xmlns="" id="{E411DA7C-FCE4-4DC4-B389-295ECA0B8FAC}"/>
              </a:ext>
            </a:extLst>
          </p:cNvPr>
          <p:cNvSpPr/>
          <p:nvPr/>
        </p:nvSpPr>
        <p:spPr>
          <a:xfrm>
            <a:off x="743389" y="4032115"/>
            <a:ext cx="940922" cy="939085"/>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2" name="Title 1"/>
          <p:cNvSpPr>
            <a:spLocks noGrp="1"/>
          </p:cNvSpPr>
          <p:nvPr>
            <p:ph type="title"/>
          </p:nvPr>
        </p:nvSpPr>
        <p:spPr>
          <a:xfrm>
            <a:off x="755746" y="1594021"/>
            <a:ext cx="3840968" cy="2310143"/>
          </a:xfrm>
        </p:spPr>
        <p:txBody>
          <a:bodyPr>
            <a:normAutofit fontScale="90000"/>
          </a:bodyPr>
          <a:lstStyle/>
          <a:p>
            <a:pPr>
              <a:lnSpc>
                <a:spcPct val="100000"/>
              </a:lnSpc>
            </a:pPr>
            <a:r>
              <a:rPr lang="en-US" sz="4900" dirty="0">
                <a:solidFill>
                  <a:srgbClr val="002060"/>
                </a:solidFill>
                <a:latin typeface="Source Sans Pro" panose="020B0503030403020204" pitchFamily="34" charset="0"/>
                <a:ea typeface="Source Sans Pro" panose="020B0503030403020204" pitchFamily="34" charset="0"/>
              </a:rPr>
              <a:t>Increase Program Utilization</a:t>
            </a:r>
            <a:r>
              <a:rPr lang="en-US" sz="2800" dirty="0">
                <a:solidFill>
                  <a:schemeClr val="bg1"/>
                </a:solidFill>
                <a:latin typeface="Source Sans Pro" panose="020B0503030403020204" pitchFamily="34" charset="0"/>
                <a:ea typeface="Source Sans Pro" panose="020B0503030403020204" pitchFamily="34" charset="0"/>
              </a:rPr>
              <a:t>, </a:t>
            </a:r>
            <a:r>
              <a:rPr lang="en-US" sz="2800" dirty="0" smtClean="0">
                <a:solidFill>
                  <a:schemeClr val="bg1"/>
                </a:solidFill>
                <a:latin typeface="Source Sans Pro" panose="020B0503030403020204" pitchFamily="34" charset="0"/>
                <a:ea typeface="Source Sans Pro" panose="020B0503030403020204" pitchFamily="34" charset="0"/>
              </a:rPr>
              <a:t>part 3</a:t>
            </a:r>
            <a:endParaRPr lang="en-US" dirty="0"/>
          </a:p>
        </p:txBody>
      </p:sp>
    </p:spTree>
    <p:extLst>
      <p:ext uri="{BB962C8B-B14F-4D97-AF65-F5344CB8AC3E}">
        <p14:creationId xmlns:p14="http://schemas.microsoft.com/office/powerpoint/2010/main" val="1302217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grpSp>
        <p:nvGrpSpPr>
          <p:cNvPr id="2" name="Group 1" descr="3 colored bars used as background to emphasize text."/>
          <p:cNvGrpSpPr/>
          <p:nvPr/>
        </p:nvGrpSpPr>
        <p:grpSpPr>
          <a:xfrm>
            <a:off x="4979960" y="1167620"/>
            <a:ext cx="6866758" cy="4164037"/>
            <a:chOff x="4979960" y="1167620"/>
            <a:chExt cx="6866758" cy="4164037"/>
          </a:xfrm>
        </p:grpSpPr>
        <p:sp>
          <p:nvSpPr>
            <p:cNvPr id="10" name="Rectangle 9">
              <a:extLst>
                <a:ext uri="{FF2B5EF4-FFF2-40B4-BE49-F238E27FC236}">
                  <a16:creationId xmlns:a16="http://schemas.microsoft.com/office/drawing/2014/main" xmlns="" id="{94443652-9CA2-4A05-9FBC-792A70E911C1}"/>
                </a:ext>
              </a:extLst>
            </p:cNvPr>
            <p:cNvSpPr/>
            <p:nvPr/>
          </p:nvSpPr>
          <p:spPr>
            <a:xfrm>
              <a:off x="4979960" y="3896908"/>
              <a:ext cx="6866757" cy="1434749"/>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9" name="Rectangle 8">
              <a:extLst>
                <a:ext uri="{FF2B5EF4-FFF2-40B4-BE49-F238E27FC236}">
                  <a16:creationId xmlns:a16="http://schemas.microsoft.com/office/drawing/2014/main" xmlns="" id="{7E3D936A-3519-44EE-8EA4-4CE8CB58DA0C}"/>
                </a:ext>
              </a:extLst>
            </p:cNvPr>
            <p:cNvSpPr/>
            <p:nvPr/>
          </p:nvSpPr>
          <p:spPr>
            <a:xfrm>
              <a:off x="4979961" y="2479974"/>
              <a:ext cx="6866757" cy="1328855"/>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8" name="Rectangle 7">
              <a:extLst>
                <a:ext uri="{FF2B5EF4-FFF2-40B4-BE49-F238E27FC236}">
                  <a16:creationId xmlns:a16="http://schemas.microsoft.com/office/drawing/2014/main" xmlns="" id="{A45767A8-66D1-4AA1-BB39-1694DB592F9C}"/>
                </a:ext>
              </a:extLst>
            </p:cNvPr>
            <p:cNvSpPr/>
            <p:nvPr/>
          </p:nvSpPr>
          <p:spPr>
            <a:xfrm>
              <a:off x="4979961" y="1167620"/>
              <a:ext cx="6866757" cy="1224275"/>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gr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090982" y="1297457"/>
            <a:ext cx="6759146" cy="5066270"/>
          </a:xfrm>
        </p:spPr>
        <p:txBody>
          <a:bodyPr>
            <a:normAutofit/>
          </a:bodyPr>
          <a:lstStyle/>
          <a:p>
            <a:pPr marL="285750" indent="-285750">
              <a:lnSpc>
                <a:spcPct val="110000"/>
              </a:lnSpc>
              <a:spcAft>
                <a:spcPts val="1200"/>
              </a:spcAft>
              <a:buClr>
                <a:srgbClr val="002E6D"/>
              </a:buClr>
              <a:buFont typeface="Arial" panose="020B0604020202020204" pitchFamily="34" charset="0"/>
              <a:buChar char="•"/>
            </a:pPr>
            <a:r>
              <a:rPr lang="en-US" sz="1800" dirty="0" smtClean="0">
                <a:solidFill>
                  <a:srgbClr val="002E6D"/>
                </a:solidFill>
              </a:rPr>
              <a:t>For </a:t>
            </a:r>
            <a:r>
              <a:rPr lang="en-US" sz="1800" dirty="0" err="1">
                <a:solidFill>
                  <a:srgbClr val="002E6D"/>
                </a:solidFill>
              </a:rPr>
              <a:t>HUBZone</a:t>
            </a:r>
            <a:r>
              <a:rPr lang="en-US" sz="1800" dirty="0">
                <a:solidFill>
                  <a:srgbClr val="002E6D"/>
                </a:solidFill>
              </a:rPr>
              <a:t> set-aside MACs</a:t>
            </a:r>
            <a:r>
              <a:rPr lang="en-US" sz="1800" b="0" dirty="0">
                <a:solidFill>
                  <a:srgbClr val="002E6D"/>
                </a:solidFill>
              </a:rPr>
              <a:t>, a firm that is </a:t>
            </a:r>
            <a:r>
              <a:rPr lang="en-US" sz="1800" b="0" dirty="0" err="1">
                <a:solidFill>
                  <a:srgbClr val="002E6D"/>
                </a:solidFill>
              </a:rPr>
              <a:t>HUBZone</a:t>
            </a:r>
            <a:r>
              <a:rPr lang="en-US" sz="1800" b="0" dirty="0">
                <a:solidFill>
                  <a:srgbClr val="002E6D"/>
                </a:solidFill>
              </a:rPr>
              <a:t> certified at the time of offer for the MAC will be considered </a:t>
            </a:r>
            <a:r>
              <a:rPr lang="en-US" sz="1800" b="0" dirty="0" err="1">
                <a:solidFill>
                  <a:srgbClr val="002E6D"/>
                </a:solidFill>
              </a:rPr>
              <a:t>HUBZone</a:t>
            </a:r>
            <a:r>
              <a:rPr lang="en-US" sz="1800" b="0" dirty="0">
                <a:solidFill>
                  <a:srgbClr val="002E6D"/>
                </a:solidFill>
              </a:rPr>
              <a:t>-certified for each order issued against the MAC. </a:t>
            </a:r>
          </a:p>
          <a:p>
            <a:pPr marL="285750" indent="-285750">
              <a:lnSpc>
                <a:spcPct val="110000"/>
              </a:lnSpc>
              <a:spcAft>
                <a:spcPts val="1200"/>
              </a:spcAft>
              <a:buClr>
                <a:srgbClr val="002E6D"/>
              </a:buClr>
              <a:buFont typeface="Arial" panose="020B0604020202020204" pitchFamily="34" charset="0"/>
              <a:buChar char="•"/>
            </a:pPr>
            <a:r>
              <a:rPr lang="en-US" sz="1800" dirty="0">
                <a:solidFill>
                  <a:srgbClr val="002E6D"/>
                </a:solidFill>
              </a:rPr>
              <a:t>For non-FSS* MACs issued under full and open competition</a:t>
            </a:r>
            <a:r>
              <a:rPr lang="en-US" sz="1800" b="0" dirty="0">
                <a:solidFill>
                  <a:srgbClr val="002E6D"/>
                </a:solidFill>
              </a:rPr>
              <a:t>, where the CO sets aside an order for </a:t>
            </a:r>
            <a:r>
              <a:rPr lang="en-US" sz="1800" b="0" dirty="0" err="1">
                <a:solidFill>
                  <a:srgbClr val="002E6D"/>
                </a:solidFill>
              </a:rPr>
              <a:t>HUBZone</a:t>
            </a:r>
            <a:r>
              <a:rPr lang="en-US" sz="1800" b="0" dirty="0">
                <a:solidFill>
                  <a:srgbClr val="002E6D"/>
                </a:solidFill>
              </a:rPr>
              <a:t> firms, an offeror must be </a:t>
            </a:r>
            <a:r>
              <a:rPr lang="en-US" sz="1800" b="0" dirty="0" err="1">
                <a:solidFill>
                  <a:srgbClr val="002E6D"/>
                </a:solidFill>
              </a:rPr>
              <a:t>HUBZone</a:t>
            </a:r>
            <a:r>
              <a:rPr lang="en-US" sz="1800" b="0" dirty="0">
                <a:solidFill>
                  <a:srgbClr val="002E6D"/>
                </a:solidFill>
              </a:rPr>
              <a:t> certified (and so appear </a:t>
            </a:r>
            <a:r>
              <a:rPr lang="en-US" sz="1800" b="0" dirty="0" smtClean="0">
                <a:solidFill>
                  <a:srgbClr val="002E6D"/>
                </a:solidFill>
              </a:rPr>
              <a:t/>
            </a:r>
            <a:br>
              <a:rPr lang="en-US" sz="1800" b="0" dirty="0" smtClean="0">
                <a:solidFill>
                  <a:srgbClr val="002E6D"/>
                </a:solidFill>
              </a:rPr>
            </a:br>
            <a:r>
              <a:rPr lang="en-US" sz="1800" b="0" dirty="0" smtClean="0">
                <a:solidFill>
                  <a:srgbClr val="002E6D"/>
                </a:solidFill>
              </a:rPr>
              <a:t>in </a:t>
            </a:r>
            <a:r>
              <a:rPr lang="en-US" sz="1800" b="0" dirty="0">
                <a:solidFill>
                  <a:srgbClr val="002E6D"/>
                </a:solidFill>
              </a:rPr>
              <a:t>DSBS) at the time it submits its offer for the order.</a:t>
            </a:r>
          </a:p>
          <a:p>
            <a:pPr marL="285750" indent="-285750">
              <a:lnSpc>
                <a:spcPct val="110000"/>
              </a:lnSpc>
              <a:spcAft>
                <a:spcPts val="1800"/>
              </a:spcAft>
              <a:buClr>
                <a:srgbClr val="002E6D"/>
              </a:buClr>
              <a:buFont typeface="Arial" panose="020B0604020202020204" pitchFamily="34" charset="0"/>
              <a:buChar char="•"/>
            </a:pPr>
            <a:r>
              <a:rPr lang="en-US" sz="1800" dirty="0" smtClean="0">
                <a:solidFill>
                  <a:srgbClr val="002E6D"/>
                </a:solidFill>
              </a:rPr>
              <a:t>For </a:t>
            </a:r>
            <a:r>
              <a:rPr lang="en-US" sz="1800" dirty="0">
                <a:solidFill>
                  <a:srgbClr val="002E6D"/>
                </a:solidFill>
              </a:rPr>
              <a:t>all FSS* MACs</a:t>
            </a:r>
            <a:r>
              <a:rPr lang="en-US" sz="1800" b="0" dirty="0">
                <a:solidFill>
                  <a:srgbClr val="002E6D"/>
                </a:solidFill>
              </a:rPr>
              <a:t>, a firm that is </a:t>
            </a:r>
            <a:r>
              <a:rPr lang="en-US" sz="1800" b="0" dirty="0" err="1">
                <a:solidFill>
                  <a:srgbClr val="002E6D"/>
                </a:solidFill>
              </a:rPr>
              <a:t>HUBZone</a:t>
            </a:r>
            <a:r>
              <a:rPr lang="en-US" sz="1800" b="0" dirty="0">
                <a:solidFill>
                  <a:srgbClr val="002E6D"/>
                </a:solidFill>
              </a:rPr>
              <a:t> certified at the time of initial offer for the FSS contract will be considered </a:t>
            </a:r>
            <a:r>
              <a:rPr lang="en-US" sz="1800" b="0" dirty="0" err="1">
                <a:solidFill>
                  <a:srgbClr val="002E6D"/>
                </a:solidFill>
              </a:rPr>
              <a:t>HUBZone</a:t>
            </a:r>
            <a:r>
              <a:rPr lang="en-US" sz="1800" b="0" dirty="0">
                <a:solidFill>
                  <a:srgbClr val="002E6D"/>
                </a:solidFill>
              </a:rPr>
              <a:t> certified for each order issued against the FSS contract</a:t>
            </a:r>
            <a:r>
              <a:rPr lang="en-US" sz="1800" b="0" dirty="0" smtClean="0">
                <a:solidFill>
                  <a:srgbClr val="002E6D"/>
                </a:solidFill>
              </a:rPr>
              <a:t>.</a:t>
            </a:r>
            <a:endParaRPr lang="en-US" sz="1800" b="0" dirty="0">
              <a:solidFill>
                <a:srgbClr val="002E6D"/>
              </a:solidFill>
            </a:endParaRPr>
          </a:p>
          <a:p>
            <a:pPr>
              <a:lnSpc>
                <a:spcPct val="120000"/>
              </a:lnSpc>
              <a:buClr>
                <a:srgbClr val="CC0000"/>
              </a:buClr>
            </a:pPr>
            <a:r>
              <a:rPr lang="en-US" sz="1800" b="0" i="1" dirty="0">
                <a:solidFill>
                  <a:srgbClr val="002E6D"/>
                </a:solidFill>
              </a:rPr>
              <a:t>*FSS = Federal Supply Schedule</a:t>
            </a:r>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710942" y="3907685"/>
            <a:ext cx="3183061" cy="1125580"/>
          </a:xfrm>
        </p:spPr>
        <p:txBody>
          <a:bodyPr>
            <a:noAutofit/>
          </a:bodyPr>
          <a:lstStyle/>
          <a:p>
            <a:pPr marL="0" lvl="0" indent="0">
              <a:buClr>
                <a:srgbClr val="CC0000"/>
              </a:buClr>
              <a:buNone/>
            </a:pPr>
            <a:r>
              <a:rPr lang="en-US" sz="2000" b="1" dirty="0" smtClean="0">
                <a:solidFill>
                  <a:srgbClr val="002E6D"/>
                </a:solidFill>
                <a:latin typeface="Source Sans Pro Semibold" panose="020B0603030403020204" pitchFamily="34" charset="0"/>
                <a:ea typeface="Source Sans Pro" panose="020B0503030403020204" pitchFamily="34" charset="0"/>
              </a:rPr>
              <a:t>CONTRACT </a:t>
            </a:r>
            <a:r>
              <a:rPr lang="en-US" sz="2000" b="1" dirty="0">
                <a:solidFill>
                  <a:srgbClr val="002E6D"/>
                </a:solidFill>
                <a:latin typeface="Source Sans Pro Semibold" panose="020B0603030403020204" pitchFamily="34" charset="0"/>
                <a:ea typeface="Source Sans Pro" panose="020B0503030403020204" pitchFamily="34" charset="0"/>
              </a:rPr>
              <a:t>ELIGIBILITY </a:t>
            </a:r>
            <a:r>
              <a:rPr lang="en-US" sz="2000" b="1" dirty="0" smtClean="0">
                <a:solidFill>
                  <a:srgbClr val="002E6D"/>
                </a:solidFill>
                <a:latin typeface="Source Sans Pro Semibold" panose="020B0603030403020204" pitchFamily="34" charset="0"/>
                <a:ea typeface="Source Sans Pro" panose="020B0503030403020204" pitchFamily="34" charset="0"/>
              </a:rPr>
              <a:t/>
            </a:r>
            <a:br>
              <a:rPr lang="en-US" sz="2000" b="1" dirty="0" smtClean="0">
                <a:solidFill>
                  <a:srgbClr val="002E6D"/>
                </a:solidFill>
                <a:latin typeface="Source Sans Pro Semibold" panose="020B0603030403020204" pitchFamily="34" charset="0"/>
                <a:ea typeface="Source Sans Pro" panose="020B0503030403020204" pitchFamily="34" charset="0"/>
              </a:rPr>
            </a:br>
            <a:r>
              <a:rPr lang="en-US" sz="2000" b="1" dirty="0" smtClean="0">
                <a:solidFill>
                  <a:srgbClr val="002E6D"/>
                </a:solidFill>
                <a:latin typeface="Source Sans Pro Semibold" panose="020B0603030403020204" pitchFamily="34" charset="0"/>
                <a:ea typeface="Source Sans Pro" panose="020B0503030403020204" pitchFamily="34" charset="0"/>
              </a:rPr>
              <a:t>(</a:t>
            </a:r>
            <a:r>
              <a:rPr lang="en-US" sz="2000" b="1" dirty="0">
                <a:solidFill>
                  <a:srgbClr val="002E6D"/>
                </a:solidFill>
                <a:latin typeface="Source Sans Pro Semibold" panose="020B0603030403020204" pitchFamily="34" charset="0"/>
                <a:ea typeface="Source Sans Pro" panose="020B0503030403020204" pitchFamily="34" charset="0"/>
              </a:rPr>
              <a:t>MULTIPLE AWARD </a:t>
            </a:r>
            <a:r>
              <a:rPr lang="en-US" sz="2000" b="1" dirty="0" smtClean="0">
                <a:solidFill>
                  <a:srgbClr val="002E6D"/>
                </a:solidFill>
                <a:latin typeface="Source Sans Pro Semibold" panose="020B0603030403020204" pitchFamily="34" charset="0"/>
                <a:ea typeface="Source Sans Pro" panose="020B0503030403020204" pitchFamily="34" charset="0"/>
              </a:rPr>
              <a:t/>
            </a:r>
            <a:br>
              <a:rPr lang="en-US" sz="2000" b="1" dirty="0" smtClean="0">
                <a:solidFill>
                  <a:srgbClr val="002E6D"/>
                </a:solidFill>
                <a:latin typeface="Source Sans Pro Semibold" panose="020B0603030403020204" pitchFamily="34" charset="0"/>
                <a:ea typeface="Source Sans Pro" panose="020B0503030403020204" pitchFamily="34" charset="0"/>
              </a:rPr>
            </a:br>
            <a:r>
              <a:rPr lang="en-US" sz="2000" b="1" dirty="0" smtClean="0">
                <a:solidFill>
                  <a:srgbClr val="002E6D"/>
                </a:solidFill>
                <a:latin typeface="Source Sans Pro Semibold" panose="020B0603030403020204" pitchFamily="34" charset="0"/>
                <a:ea typeface="Source Sans Pro" panose="020B0503030403020204" pitchFamily="34" charset="0"/>
              </a:rPr>
              <a:t>CONTRACTS—MACS)</a:t>
            </a:r>
            <a:endParaRPr lang="en-US" sz="2000" b="1" dirty="0">
              <a:solidFill>
                <a:srgbClr val="002E6D"/>
              </a:solidFill>
              <a:latin typeface="Source Sans Pro" panose="020B0503030403020204" pitchFamily="34" charset="0"/>
              <a:ea typeface="Source Sans Pro" panose="020B0503030403020204" pitchFamily="34" charset="0"/>
            </a:endParaRPr>
          </a:p>
        </p:txBody>
      </p:sp>
      <p:sp>
        <p:nvSpPr>
          <p:cNvPr id="7" name="Rectangle 6" descr="Contract RTL">
            <a:extLst>
              <a:ext uri="{FF2B5EF4-FFF2-40B4-BE49-F238E27FC236}">
                <a16:creationId xmlns:a16="http://schemas.microsoft.com/office/drawing/2014/main" xmlns="" id="{E411DA7C-FCE4-4DC4-B389-295ECA0B8FAC}"/>
              </a:ext>
            </a:extLst>
          </p:cNvPr>
          <p:cNvSpPr/>
          <p:nvPr/>
        </p:nvSpPr>
        <p:spPr>
          <a:xfrm>
            <a:off x="759048" y="3881719"/>
            <a:ext cx="940922" cy="939085"/>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6" name="Title 5"/>
          <p:cNvSpPr>
            <a:spLocks noGrp="1"/>
          </p:cNvSpPr>
          <p:nvPr>
            <p:ph type="title"/>
          </p:nvPr>
        </p:nvSpPr>
        <p:spPr>
          <a:xfrm>
            <a:off x="759048" y="1529857"/>
            <a:ext cx="3565816" cy="2465907"/>
          </a:xfrm>
        </p:spPr>
        <p:txBody>
          <a:bodyPr>
            <a:normAutofit/>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Increase Program Utilization</a:t>
            </a:r>
            <a:r>
              <a:rPr lang="en-US" sz="2000" dirty="0">
                <a:solidFill>
                  <a:schemeClr val="bg1"/>
                </a:solidFill>
                <a:latin typeface="Source Sans Pro" panose="020B0503030403020204" pitchFamily="34" charset="0"/>
                <a:ea typeface="Source Sans Pro" panose="020B0503030403020204" pitchFamily="34" charset="0"/>
              </a:rPr>
              <a:t>, part </a:t>
            </a:r>
            <a:r>
              <a:rPr lang="en-US" sz="2000" dirty="0" smtClean="0">
                <a:solidFill>
                  <a:schemeClr val="bg1"/>
                </a:solidFill>
                <a:latin typeface="Source Sans Pro" panose="020B0503030403020204" pitchFamily="34" charset="0"/>
                <a:ea typeface="Source Sans Pro" panose="020B0503030403020204" pitchFamily="34" charset="0"/>
              </a:rPr>
              <a:t>4</a:t>
            </a:r>
            <a:endParaRPr lang="en-US" sz="4400" dirty="0"/>
          </a:p>
        </p:txBody>
      </p:sp>
    </p:spTree>
    <p:extLst>
      <p:ext uri="{BB962C8B-B14F-4D97-AF65-F5344CB8AC3E}">
        <p14:creationId xmlns:p14="http://schemas.microsoft.com/office/powerpoint/2010/main" val="21116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CDABEDA-E698-4E9C-92E9-78CD2B1F8B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pic>
        <p:nvPicPr>
          <p:cNvPr id="11" name="Content Placeholder 10" descr="Image of the HUBZone process from the federal agencies to the small businesses and then to the HUBZone communities.">
            <a:extLst>
              <a:ext uri="{FF2B5EF4-FFF2-40B4-BE49-F238E27FC236}">
                <a16:creationId xmlns:a16="http://schemas.microsoft.com/office/drawing/2014/main" xmlns="" id="{95195AB1-CCCC-4C73-9DB6-E0C85E2A9551}"/>
              </a:ext>
            </a:extLst>
          </p:cNvPr>
          <p:cNvPicPr>
            <a:picLocks noGrp="1" noChangeAspect="1"/>
          </p:cNvPicPr>
          <p:nvPr>
            <p:ph sz="half" idx="2"/>
          </p:nvPr>
        </p:nvPicPr>
        <p:blipFill rotWithShape="1">
          <a:blip r:embed="rId3"/>
          <a:srcRect l="24682" r="25477"/>
          <a:stretch/>
        </p:blipFill>
        <p:spPr>
          <a:xfrm>
            <a:off x="7772398" y="1195083"/>
            <a:ext cx="3571103" cy="4608548"/>
          </a:xfrm>
          <a:prstGeom prst="rect">
            <a:avLst/>
          </a:prstGeom>
        </p:spPr>
      </p:pic>
      <p:sp>
        <p:nvSpPr>
          <p:cNvPr id="3" name="Content Placeholder 2">
            <a:extLst>
              <a:ext uri="{FF2B5EF4-FFF2-40B4-BE49-F238E27FC236}">
                <a16:creationId xmlns:a16="http://schemas.microsoft.com/office/drawing/2014/main" xmlns="" id="{4ADC05E7-8174-428E-B432-2F2F2E29CBB1}"/>
              </a:ext>
            </a:extLst>
          </p:cNvPr>
          <p:cNvSpPr>
            <a:spLocks noGrp="1"/>
          </p:cNvSpPr>
          <p:nvPr>
            <p:ph sz="half" idx="1"/>
          </p:nvPr>
        </p:nvSpPr>
        <p:spPr>
          <a:xfrm>
            <a:off x="1062680" y="1346673"/>
            <a:ext cx="6647935" cy="4830290"/>
          </a:xfrm>
        </p:spPr>
        <p:txBody>
          <a:bodyPr>
            <a:normAutofit/>
          </a:bodyPr>
          <a:lstStyle/>
          <a:p>
            <a:pPr marL="342900" lvl="0" indent="-342900" hangingPunct="0">
              <a:spcBef>
                <a:spcPts val="0"/>
              </a:spcBef>
              <a:spcAft>
                <a:spcPts val="600"/>
              </a:spcAft>
              <a:buClr>
                <a:srgbClr val="CC0000"/>
              </a:buClr>
              <a:buFont typeface="Arial" panose="020B0604020202020204" pitchFamily="34" charset="0"/>
              <a:buChar char="•"/>
              <a:defRPr/>
            </a:pPr>
            <a:r>
              <a:rPr lang="en-US" sz="2400" dirty="0">
                <a:solidFill>
                  <a:srgbClr val="003F80"/>
                </a:solidFill>
                <a:latin typeface="Source Sans Pro" panose="020B0503030403020204" pitchFamily="34" charset="0"/>
                <a:ea typeface="Source Sans Pro" panose="020B0503030403020204" pitchFamily="34" charset="0"/>
              </a:rPr>
              <a:t>Established in 1997, launched in 1999</a:t>
            </a:r>
          </a:p>
          <a:p>
            <a:pPr marL="342900" lvl="0" indent="-342900" hangingPunct="0">
              <a:spcBef>
                <a:spcPts val="0"/>
              </a:spcBef>
              <a:spcAft>
                <a:spcPts val="1200"/>
              </a:spcAft>
              <a:buClr>
                <a:srgbClr val="CC0000"/>
              </a:buClr>
              <a:buFont typeface="Arial" panose="020B0604020202020204" pitchFamily="34" charset="0"/>
              <a:buChar char="•"/>
              <a:defRPr/>
            </a:pPr>
            <a:r>
              <a:rPr lang="en-US" sz="2400" dirty="0" smtClean="0">
                <a:solidFill>
                  <a:srgbClr val="003F80"/>
                </a:solidFill>
                <a:latin typeface="Source Sans Pro" panose="020B0503030403020204" pitchFamily="34" charset="0"/>
                <a:ea typeface="Source Sans Pro" panose="020B0503030403020204" pitchFamily="34" charset="0"/>
              </a:rPr>
              <a:t>Fuels </a:t>
            </a:r>
            <a:r>
              <a:rPr lang="en-US" sz="2400" dirty="0">
                <a:solidFill>
                  <a:srgbClr val="003F80"/>
                </a:solidFill>
                <a:latin typeface="Source Sans Pro" panose="020B0503030403020204" pitchFamily="34" charset="0"/>
                <a:ea typeface="Source Sans Pro" panose="020B0503030403020204" pitchFamily="34" charset="0"/>
              </a:rPr>
              <a:t>growth of small businesses in Historically Underutilized Business Zones (</a:t>
            </a:r>
            <a:r>
              <a:rPr lang="en-US" sz="2400" dirty="0" err="1">
                <a:solidFill>
                  <a:srgbClr val="003F80"/>
                </a:solidFill>
                <a:latin typeface="Source Sans Pro" panose="020B0503030403020204" pitchFamily="34" charset="0"/>
                <a:ea typeface="Source Sans Pro" panose="020B0503030403020204" pitchFamily="34" charset="0"/>
              </a:rPr>
              <a:t>HUBZone</a:t>
            </a:r>
            <a:r>
              <a:rPr lang="en-US" sz="2400" dirty="0">
                <a:solidFill>
                  <a:srgbClr val="003F80"/>
                </a:solidFill>
                <a:latin typeface="Source Sans Pro" panose="020B0503030403020204" pitchFamily="34" charset="0"/>
                <a:ea typeface="Source Sans Pro" panose="020B0503030403020204" pitchFamily="34" charset="0"/>
              </a:rPr>
              <a:t>) by providing certification for preferential access to federal government contracts. </a:t>
            </a:r>
            <a:endParaRPr lang="en-US" sz="2200" dirty="0"/>
          </a:p>
          <a:p>
            <a:pPr lvl="1" hangingPunct="0">
              <a:spcAft>
                <a:spcPts val="600"/>
              </a:spcAft>
              <a:buClr>
                <a:srgbClr val="002E6D"/>
              </a:buClr>
              <a:buFont typeface="Arial" panose="020B0604020202020204" pitchFamily="34" charset="0"/>
              <a:buChar char="•"/>
            </a:pPr>
            <a:r>
              <a:rPr lang="en-US" sz="2200" b="1" dirty="0">
                <a:solidFill>
                  <a:srgbClr val="003F80"/>
                </a:solidFill>
              </a:rPr>
              <a:t>Federal agencies </a:t>
            </a:r>
            <a:r>
              <a:rPr lang="en-US" sz="2200" dirty="0">
                <a:solidFill>
                  <a:srgbClr val="003F80"/>
                </a:solidFill>
              </a:rPr>
              <a:t>set aside contracts for HUBZone-certified small </a:t>
            </a:r>
            <a:r>
              <a:rPr lang="en-US" sz="2200" dirty="0" smtClean="0">
                <a:solidFill>
                  <a:srgbClr val="003F80"/>
                </a:solidFill>
              </a:rPr>
              <a:t>businesses</a:t>
            </a:r>
            <a:endParaRPr lang="en-US" sz="1050" b="1" u="sng" dirty="0">
              <a:solidFill>
                <a:srgbClr val="003F80"/>
              </a:solidFill>
            </a:endParaRPr>
          </a:p>
          <a:p>
            <a:pPr lvl="1" hangingPunct="0">
              <a:spcAft>
                <a:spcPts val="600"/>
              </a:spcAft>
              <a:buClr>
                <a:srgbClr val="002E6D"/>
              </a:buClr>
              <a:buFont typeface="Arial" panose="020B0604020202020204" pitchFamily="34" charset="0"/>
              <a:buChar char="•"/>
            </a:pPr>
            <a:r>
              <a:rPr lang="en-US" sz="2200" b="1" dirty="0">
                <a:solidFill>
                  <a:srgbClr val="003F80"/>
                </a:solidFill>
              </a:rPr>
              <a:t>Small businesses </a:t>
            </a:r>
            <a:r>
              <a:rPr lang="en-US" sz="2200" dirty="0">
                <a:solidFill>
                  <a:srgbClr val="003F80"/>
                </a:solidFill>
              </a:rPr>
              <a:t>invest in and hire from qualified </a:t>
            </a:r>
            <a:r>
              <a:rPr lang="en-US" sz="2200" dirty="0" err="1" smtClean="0">
                <a:solidFill>
                  <a:srgbClr val="003F80"/>
                </a:solidFill>
              </a:rPr>
              <a:t>HUBZones</a:t>
            </a:r>
            <a:endParaRPr lang="en-US" sz="1050" dirty="0">
              <a:solidFill>
                <a:srgbClr val="003F80"/>
              </a:solidFill>
            </a:endParaRPr>
          </a:p>
          <a:p>
            <a:pPr lvl="1" hangingPunct="0">
              <a:buClr>
                <a:srgbClr val="002E6D"/>
              </a:buClr>
              <a:buFont typeface="Arial" panose="020B0604020202020204" pitchFamily="34" charset="0"/>
              <a:buChar char="•"/>
            </a:pPr>
            <a:r>
              <a:rPr lang="en-US" sz="2200" b="1" dirty="0">
                <a:solidFill>
                  <a:srgbClr val="003F80"/>
                </a:solidFill>
              </a:rPr>
              <a:t>Undercapitalized Communities</a:t>
            </a:r>
            <a:r>
              <a:rPr lang="en-US" sz="2200" dirty="0">
                <a:solidFill>
                  <a:srgbClr val="003F80"/>
                </a:solidFill>
              </a:rPr>
              <a:t> benefit from job opportunities and </a:t>
            </a:r>
            <a:r>
              <a:rPr lang="en-US" sz="2200" dirty="0" smtClean="0">
                <a:solidFill>
                  <a:srgbClr val="003F80"/>
                </a:solidFill>
              </a:rPr>
              <a:t>investment</a:t>
            </a:r>
            <a:endParaRPr lang="en-US" sz="2200" dirty="0">
              <a:solidFill>
                <a:srgbClr val="003F80"/>
              </a:solidFill>
            </a:endParaRPr>
          </a:p>
        </p:txBody>
      </p:sp>
      <p:sp>
        <p:nvSpPr>
          <p:cNvPr id="2" name="Title 1">
            <a:extLst>
              <a:ext uri="{FF2B5EF4-FFF2-40B4-BE49-F238E27FC236}">
                <a16:creationId xmlns:a16="http://schemas.microsoft.com/office/drawing/2014/main" xmlns="" id="{74F181AD-EF70-461F-AE26-1638327212B5}"/>
              </a:ext>
            </a:extLst>
          </p:cNvPr>
          <p:cNvSpPr>
            <a:spLocks noGrp="1"/>
          </p:cNvSpPr>
          <p:nvPr>
            <p:ph type="title"/>
          </p:nvPr>
        </p:nvSpPr>
        <p:spPr>
          <a:xfrm>
            <a:off x="630195" y="530649"/>
            <a:ext cx="10723605" cy="1160039"/>
          </a:xfrm>
        </p:spPr>
        <p:txBody>
          <a:bodyPr/>
          <a:lstStyle/>
          <a:p>
            <a:pPr algn="l"/>
            <a:r>
              <a:rPr lang="en-US" dirty="0"/>
              <a:t>HUBZone Program Purpose</a:t>
            </a:r>
          </a:p>
        </p:txBody>
      </p:sp>
    </p:spTree>
    <p:extLst>
      <p:ext uri="{BB962C8B-B14F-4D97-AF65-F5344CB8AC3E}">
        <p14:creationId xmlns:p14="http://schemas.microsoft.com/office/powerpoint/2010/main" val="1911683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CF8C050-18A3-41EA-A70C-536B1F7433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7" name="Rectangle 6" descr="Colored bar used to emphasize text.">
            <a:extLst>
              <a:ext uri="{FF2B5EF4-FFF2-40B4-BE49-F238E27FC236}">
                <a16:creationId xmlns:a16="http://schemas.microsoft.com/office/drawing/2014/main" xmlns="" id="{B5AE3DEE-6FA6-485F-91E7-42C421B0F31F}"/>
              </a:ext>
            </a:extLst>
          </p:cNvPr>
          <p:cNvSpPr/>
          <p:nvPr/>
        </p:nvSpPr>
        <p:spPr>
          <a:xfrm>
            <a:off x="4979961" y="1237958"/>
            <a:ext cx="6866757" cy="3995224"/>
          </a:xfrm>
          <a:prstGeom prst="rect">
            <a:avLst/>
          </a:prstGeom>
          <a:solidFill>
            <a:srgbClr val="F2F2F2"/>
          </a:solidFill>
        </p:spPr>
        <p:style>
          <a:lnRef idx="0">
            <a:schemeClr val="dk2">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p:txBody>
      </p:sp>
      <p:sp>
        <p:nvSpPr>
          <p:cNvPr id="4" name="Text Placeholder 3">
            <a:extLst>
              <a:ext uri="{FF2B5EF4-FFF2-40B4-BE49-F238E27FC236}">
                <a16:creationId xmlns:a16="http://schemas.microsoft.com/office/drawing/2014/main" xmlns="" id="{92590FE3-63C2-4E31-BB69-304B7625E871}"/>
              </a:ext>
            </a:extLst>
          </p:cNvPr>
          <p:cNvSpPr>
            <a:spLocks noGrp="1"/>
          </p:cNvSpPr>
          <p:nvPr>
            <p:ph type="body" sz="half" idx="2"/>
          </p:nvPr>
        </p:nvSpPr>
        <p:spPr>
          <a:xfrm>
            <a:off x="5301049" y="1575894"/>
            <a:ext cx="6128951" cy="3657288"/>
          </a:xfrm>
        </p:spPr>
        <p:txBody>
          <a:bodyPr>
            <a:normAutofit/>
          </a:bodyPr>
          <a:lstStyle/>
          <a:p>
            <a:r>
              <a:rPr lang="en-US" sz="2400" b="0" dirty="0" smtClean="0">
                <a:solidFill>
                  <a:srgbClr val="002060"/>
                </a:solidFill>
                <a:latin typeface="Source Sans Pro" panose="020B0503030403020204" pitchFamily="34" charset="0"/>
                <a:ea typeface="Source Sans Pro" panose="020B0503030403020204" pitchFamily="34" charset="0"/>
              </a:rPr>
              <a:t>An </a:t>
            </a:r>
            <a:r>
              <a:rPr lang="en-US" sz="2400" b="0" dirty="0">
                <a:solidFill>
                  <a:srgbClr val="002060"/>
                </a:solidFill>
                <a:latin typeface="Source Sans Pro" panose="020B0503030403020204" pitchFamily="34" charset="0"/>
                <a:ea typeface="Source Sans Pro" panose="020B0503030403020204" pitchFamily="34" charset="0"/>
              </a:rPr>
              <a:t>employee who resided in a </a:t>
            </a:r>
            <a:r>
              <a:rPr lang="en-US" sz="2400" b="0" dirty="0" err="1">
                <a:solidFill>
                  <a:srgbClr val="002060"/>
                </a:solidFill>
                <a:latin typeface="Source Sans Pro" panose="020B0503030403020204" pitchFamily="34" charset="0"/>
                <a:ea typeface="Source Sans Pro" panose="020B0503030403020204" pitchFamily="34" charset="0"/>
              </a:rPr>
              <a:t>HUBZone</a:t>
            </a:r>
            <a:r>
              <a:rPr lang="en-US" sz="2400" b="0" dirty="0">
                <a:solidFill>
                  <a:srgbClr val="002060"/>
                </a:solidFill>
                <a:latin typeface="Source Sans Pro" panose="020B0503030403020204" pitchFamily="34" charset="0"/>
                <a:ea typeface="Source Sans Pro" panose="020B0503030403020204" pitchFamily="34" charset="0"/>
              </a:rPr>
              <a:t> for at least </a:t>
            </a:r>
            <a:r>
              <a:rPr lang="en-US" sz="2400" dirty="0">
                <a:solidFill>
                  <a:srgbClr val="CC0000"/>
                </a:solidFill>
                <a:latin typeface="Source Sans Pro" panose="020B0503030403020204" pitchFamily="34" charset="0"/>
                <a:ea typeface="Source Sans Pro" panose="020B0503030403020204" pitchFamily="34" charset="0"/>
              </a:rPr>
              <a:t>six months</a:t>
            </a:r>
            <a:r>
              <a:rPr lang="en-US" sz="2400" b="0" dirty="0">
                <a:solidFill>
                  <a:srgbClr val="CC0000"/>
                </a:solidFill>
                <a:latin typeface="Source Sans Pro" panose="020B0503030403020204" pitchFamily="34" charset="0"/>
                <a:ea typeface="Source Sans Pro" panose="020B0503030403020204" pitchFamily="34" charset="0"/>
              </a:rPr>
              <a:t> </a:t>
            </a:r>
            <a:r>
              <a:rPr lang="en-US" sz="2400" b="0" dirty="0">
                <a:solidFill>
                  <a:srgbClr val="002060"/>
                </a:solidFill>
                <a:latin typeface="Source Sans Pro" panose="020B0503030403020204" pitchFamily="34" charset="0"/>
                <a:ea typeface="Source Sans Pro" panose="020B0503030403020204" pitchFamily="34" charset="0"/>
              </a:rPr>
              <a:t>at the time of certification or recertification, and continues to reside in a </a:t>
            </a:r>
            <a:r>
              <a:rPr lang="en-US" sz="2400" b="0" dirty="0" err="1">
                <a:solidFill>
                  <a:srgbClr val="002060"/>
                </a:solidFill>
                <a:latin typeface="Source Sans Pro" panose="020B0503030403020204" pitchFamily="34" charset="0"/>
                <a:ea typeface="Source Sans Pro" panose="020B0503030403020204" pitchFamily="34" charset="0"/>
              </a:rPr>
              <a:t>HUBZone</a:t>
            </a:r>
            <a:r>
              <a:rPr lang="en-US" sz="2400" b="0" dirty="0">
                <a:solidFill>
                  <a:srgbClr val="002060"/>
                </a:solidFill>
                <a:latin typeface="Source Sans Pro" panose="020B0503030403020204" pitchFamily="34" charset="0"/>
                <a:ea typeface="Source Sans Pro" panose="020B0503030403020204" pitchFamily="34" charset="0"/>
              </a:rPr>
              <a:t> for at least </a:t>
            </a:r>
            <a:r>
              <a:rPr lang="en-US" sz="2400" dirty="0">
                <a:solidFill>
                  <a:srgbClr val="C00000"/>
                </a:solidFill>
                <a:latin typeface="Source Sans Pro" panose="020B0503030403020204" pitchFamily="34" charset="0"/>
                <a:ea typeface="Source Sans Pro" panose="020B0503030403020204" pitchFamily="34" charset="0"/>
              </a:rPr>
              <a:t>six months after</a:t>
            </a:r>
            <a:r>
              <a:rPr lang="en-US" sz="2400" b="0" dirty="0">
                <a:solidFill>
                  <a:srgbClr val="002060"/>
                </a:solidFill>
                <a:latin typeface="Source Sans Pro" panose="020B0503030403020204" pitchFamily="34" charset="0"/>
                <a:ea typeface="Source Sans Pro" panose="020B0503030403020204" pitchFamily="34" charset="0"/>
              </a:rPr>
              <a:t>, may continue to be considered a </a:t>
            </a:r>
            <a:r>
              <a:rPr lang="en-US" sz="2400" b="0" dirty="0" err="1">
                <a:solidFill>
                  <a:srgbClr val="002060"/>
                </a:solidFill>
                <a:latin typeface="Source Sans Pro" panose="020B0503030403020204" pitchFamily="34" charset="0"/>
                <a:ea typeface="Source Sans Pro" panose="020B0503030403020204" pitchFamily="34" charset="0"/>
              </a:rPr>
              <a:t>HUBZone</a:t>
            </a:r>
            <a:r>
              <a:rPr lang="en-US" sz="2400" b="0" dirty="0">
                <a:solidFill>
                  <a:srgbClr val="002060"/>
                </a:solidFill>
                <a:latin typeface="Source Sans Pro" panose="020B0503030403020204" pitchFamily="34" charset="0"/>
                <a:ea typeface="Source Sans Pro" panose="020B0503030403020204" pitchFamily="34" charset="0"/>
              </a:rPr>
              <a:t> resident so long as continuously employed by the firm, </a:t>
            </a:r>
            <a:r>
              <a:rPr lang="en-US" sz="2400" dirty="0">
                <a:solidFill>
                  <a:srgbClr val="CC0000"/>
                </a:solidFill>
                <a:latin typeface="Source Sans Pro" panose="020B0503030403020204" pitchFamily="34" charset="0"/>
                <a:ea typeface="Source Sans Pro" panose="020B0503030403020204" pitchFamily="34" charset="0"/>
              </a:rPr>
              <a:t>even if he/she moves to a non-</a:t>
            </a:r>
            <a:r>
              <a:rPr lang="en-US" sz="2400" dirty="0" err="1">
                <a:solidFill>
                  <a:srgbClr val="CC0000"/>
                </a:solidFill>
                <a:latin typeface="Source Sans Pro" panose="020B0503030403020204" pitchFamily="34" charset="0"/>
                <a:ea typeface="Source Sans Pro" panose="020B0503030403020204" pitchFamily="34" charset="0"/>
              </a:rPr>
              <a:t>HUBZone</a:t>
            </a:r>
            <a:r>
              <a:rPr lang="en-US" sz="2400" dirty="0">
                <a:solidFill>
                  <a:srgbClr val="CC0000"/>
                </a:solidFill>
                <a:latin typeface="Source Sans Pro" panose="020B0503030403020204" pitchFamily="34" charset="0"/>
                <a:ea typeface="Source Sans Pro" panose="020B0503030403020204" pitchFamily="34" charset="0"/>
              </a:rPr>
              <a:t> area, or if the area of his/her residence loses </a:t>
            </a:r>
            <a:r>
              <a:rPr lang="en-US" sz="2400" dirty="0" err="1">
                <a:solidFill>
                  <a:srgbClr val="CC0000"/>
                </a:solidFill>
                <a:latin typeface="Source Sans Pro" panose="020B0503030403020204" pitchFamily="34" charset="0"/>
                <a:ea typeface="Source Sans Pro" panose="020B0503030403020204" pitchFamily="34" charset="0"/>
              </a:rPr>
              <a:t>HUBZone</a:t>
            </a:r>
            <a:r>
              <a:rPr lang="en-US" sz="2400" dirty="0">
                <a:solidFill>
                  <a:srgbClr val="CC0000"/>
                </a:solidFill>
                <a:latin typeface="Source Sans Pro" panose="020B0503030403020204" pitchFamily="34" charset="0"/>
                <a:ea typeface="Source Sans Pro" panose="020B0503030403020204" pitchFamily="34" charset="0"/>
              </a:rPr>
              <a:t> geographical eligibility</a:t>
            </a:r>
            <a:r>
              <a:rPr lang="en-US" sz="2400" dirty="0" smtClean="0">
                <a:solidFill>
                  <a:srgbClr val="CC0000"/>
                </a:solidFill>
                <a:latin typeface="Source Sans Pro" panose="020B0503030403020204" pitchFamily="34" charset="0"/>
                <a:ea typeface="Source Sans Pro" panose="020B0503030403020204" pitchFamily="34" charset="0"/>
              </a:rPr>
              <a:t>.</a:t>
            </a:r>
            <a:endParaRPr lang="en-US" sz="2400" dirty="0"/>
          </a:p>
        </p:txBody>
      </p:sp>
      <p:sp>
        <p:nvSpPr>
          <p:cNvPr id="3" name="Content Placeholder 2">
            <a:extLst>
              <a:ext uri="{FF2B5EF4-FFF2-40B4-BE49-F238E27FC236}">
                <a16:creationId xmlns:a16="http://schemas.microsoft.com/office/drawing/2014/main" xmlns="" id="{2389944B-C91B-4C39-86DE-8D857DB21AC2}"/>
              </a:ext>
            </a:extLst>
          </p:cNvPr>
          <p:cNvSpPr>
            <a:spLocks noGrp="1"/>
          </p:cNvSpPr>
          <p:nvPr>
            <p:ph idx="1"/>
          </p:nvPr>
        </p:nvSpPr>
        <p:spPr>
          <a:xfrm>
            <a:off x="1756727" y="3867350"/>
            <a:ext cx="3230151" cy="989656"/>
          </a:xfrm>
        </p:spPr>
        <p:txBody>
          <a:bodyPr>
            <a:normAutofit/>
          </a:bodyPr>
          <a:lstStyle/>
          <a:p>
            <a:pPr marL="0" lvl="0" indent="0">
              <a:buNone/>
            </a:pPr>
            <a:r>
              <a:rPr lang="en-US" sz="2000" b="1" dirty="0">
                <a:solidFill>
                  <a:srgbClr val="002E6D"/>
                </a:solidFill>
                <a:latin typeface="Source Sans Pro Semibold" panose="020B0603030403020204" pitchFamily="34" charset="0"/>
                <a:ea typeface="Source Sans Pro" panose="020B0503030403020204" pitchFamily="34" charset="0"/>
              </a:rPr>
              <a:t>RESIDENCY REQUIREMENT LEGACY </a:t>
            </a:r>
            <a:r>
              <a:rPr lang="en-US" sz="2000" b="1" dirty="0" smtClean="0">
                <a:solidFill>
                  <a:srgbClr val="002E6D"/>
                </a:solidFill>
                <a:latin typeface="Source Sans Pro Semibold" panose="020B0603030403020204" pitchFamily="34" charset="0"/>
                <a:ea typeface="Source Sans Pro" panose="020B0503030403020204" pitchFamily="34" charset="0"/>
              </a:rPr>
              <a:t>EMPLOYEE</a:t>
            </a:r>
            <a:endParaRPr lang="en-US" sz="2000" b="1" dirty="0">
              <a:solidFill>
                <a:srgbClr val="002E6D"/>
              </a:solidFill>
              <a:latin typeface="Source Sans Pro" panose="020B0503030403020204" pitchFamily="34" charset="0"/>
              <a:ea typeface="Source Sans Pro" panose="020B0503030403020204" pitchFamily="34" charset="0"/>
            </a:endParaRPr>
          </a:p>
        </p:txBody>
      </p:sp>
      <p:pic>
        <p:nvPicPr>
          <p:cNvPr id="9" name="Graphic 8" descr="House">
            <a:extLst>
              <a:ext uri="{FF2B5EF4-FFF2-40B4-BE49-F238E27FC236}">
                <a16:creationId xmlns:a16="http://schemas.microsoft.com/office/drawing/2014/main" xmlns="" id="{D243B3E6-044B-4329-9624-CE7AA51E4B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5256" y="3854994"/>
            <a:ext cx="914400" cy="914400"/>
          </a:xfrm>
          <a:prstGeom prst="rect">
            <a:avLst/>
          </a:prstGeom>
        </p:spPr>
      </p:pic>
      <p:sp>
        <p:nvSpPr>
          <p:cNvPr id="2" name="Title 1"/>
          <p:cNvSpPr>
            <a:spLocks noGrp="1"/>
          </p:cNvSpPr>
          <p:nvPr>
            <p:ph type="title"/>
          </p:nvPr>
        </p:nvSpPr>
        <p:spPr>
          <a:xfrm>
            <a:off x="729049" y="1532235"/>
            <a:ext cx="3731740" cy="2199189"/>
          </a:xfrm>
        </p:spPr>
        <p:txBody>
          <a:bodyPr/>
          <a:lstStyle/>
          <a:p>
            <a:pPr>
              <a:lnSpc>
                <a:spcPct val="100000"/>
              </a:lnSpc>
            </a:pPr>
            <a:r>
              <a:rPr lang="en-US" sz="4400" dirty="0">
                <a:solidFill>
                  <a:srgbClr val="002060"/>
                </a:solidFill>
                <a:latin typeface="Source Sans Pro" panose="020B0503030403020204" pitchFamily="34" charset="0"/>
                <a:ea typeface="Source Sans Pro" panose="020B0503030403020204" pitchFamily="34" charset="0"/>
              </a:rPr>
              <a:t>Increase Program Utilization</a:t>
            </a:r>
            <a:r>
              <a:rPr lang="en-US" sz="1600" dirty="0">
                <a:solidFill>
                  <a:schemeClr val="bg1"/>
                </a:solidFill>
                <a:latin typeface="Source Sans Pro" panose="020B0503030403020204" pitchFamily="34" charset="0"/>
                <a:ea typeface="Source Sans Pro" panose="020B0503030403020204" pitchFamily="34" charset="0"/>
              </a:rPr>
              <a:t>, part </a:t>
            </a:r>
            <a:r>
              <a:rPr lang="en-US" sz="1600" dirty="0" smtClean="0">
                <a:solidFill>
                  <a:schemeClr val="bg1"/>
                </a:solidFill>
                <a:latin typeface="Source Sans Pro" panose="020B0503030403020204" pitchFamily="34" charset="0"/>
                <a:ea typeface="Source Sans Pro" panose="020B0503030403020204" pitchFamily="34" charset="0"/>
              </a:rPr>
              <a:t>5</a:t>
            </a:r>
            <a:endParaRPr lang="en-US" dirty="0"/>
          </a:p>
        </p:txBody>
      </p:sp>
    </p:spTree>
    <p:extLst>
      <p:ext uri="{BB962C8B-B14F-4D97-AF65-F5344CB8AC3E}">
        <p14:creationId xmlns:p14="http://schemas.microsoft.com/office/powerpoint/2010/main" val="1196512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09DA37A-5815-4758-ADA6-FE108D6581C4}"/>
              </a:ext>
            </a:extLst>
          </p:cNvPr>
          <p:cNvSpPr>
            <a:spLocks noGrp="1"/>
          </p:cNvSpPr>
          <p:nvPr>
            <p:ph type="body" sz="quarter" idx="10"/>
          </p:nvPr>
        </p:nvSpPr>
        <p:spPr>
          <a:xfrm>
            <a:off x="2672255" y="3748096"/>
            <a:ext cx="6858000" cy="972186"/>
          </a:xfrm>
        </p:spPr>
        <p:txBody>
          <a:bodyPr/>
          <a:lstStyle/>
          <a:p>
            <a:r>
              <a:rPr lang="en-US" dirty="0"/>
              <a:t>Related to COVID-19 </a:t>
            </a:r>
          </a:p>
        </p:txBody>
      </p:sp>
      <p:sp>
        <p:nvSpPr>
          <p:cNvPr id="5" name="Title 4">
            <a:extLst>
              <a:ext uri="{FF2B5EF4-FFF2-40B4-BE49-F238E27FC236}">
                <a16:creationId xmlns:a16="http://schemas.microsoft.com/office/drawing/2014/main" xmlns="" id="{FC20D403-DBCC-4F54-A680-88D3BF50DB3C}"/>
              </a:ext>
            </a:extLst>
          </p:cNvPr>
          <p:cNvSpPr>
            <a:spLocks noGrp="1"/>
          </p:cNvSpPr>
          <p:nvPr>
            <p:ph type="ctrTitle"/>
          </p:nvPr>
        </p:nvSpPr>
        <p:spPr>
          <a:xfrm>
            <a:off x="2249424" y="2075934"/>
            <a:ext cx="7719743" cy="1672279"/>
          </a:xfrm>
        </p:spPr>
        <p:txBody>
          <a:bodyPr/>
          <a:lstStyle/>
          <a:p>
            <a:r>
              <a:rPr lang="en-US" dirty="0"/>
              <a:t>Program Flexibilities</a:t>
            </a:r>
          </a:p>
        </p:txBody>
      </p:sp>
    </p:spTree>
    <p:extLst>
      <p:ext uri="{BB962C8B-B14F-4D97-AF65-F5344CB8AC3E}">
        <p14:creationId xmlns:p14="http://schemas.microsoft.com/office/powerpoint/2010/main" val="2180281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9F48425-6F7C-44CE-93D7-6CD538C7D5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5" name="Content Placeholder 4"/>
          <p:cNvSpPr>
            <a:spLocks noGrp="1"/>
          </p:cNvSpPr>
          <p:nvPr>
            <p:ph idx="1"/>
          </p:nvPr>
        </p:nvSpPr>
        <p:spPr>
          <a:xfrm>
            <a:off x="605481" y="1482811"/>
            <a:ext cx="10960443" cy="4549440"/>
          </a:xfrm>
        </p:spPr>
        <p:txBody>
          <a:bodyPr>
            <a:normAutofit lnSpcReduction="10000"/>
          </a:bodyPr>
          <a:lstStyle/>
          <a:p>
            <a:pPr marL="0" lvl="1" indent="0" fontAlgn="base">
              <a:lnSpc>
                <a:spcPct val="100000"/>
              </a:lnSpc>
              <a:spcBef>
                <a:spcPts val="300"/>
              </a:spcBef>
              <a:spcAft>
                <a:spcPts val="1200"/>
              </a:spcAft>
              <a:buClr>
                <a:srgbClr val="CC0000"/>
              </a:buClr>
              <a:buNone/>
              <a:defRPr/>
            </a:pPr>
            <a:r>
              <a:rPr lang="en-US" dirty="0">
                <a:solidFill>
                  <a:prstClr val="black"/>
                </a:solidFill>
                <a:latin typeface="Source Sans Pro" panose="020B0503030403020204" pitchFamily="34" charset="0"/>
                <a:ea typeface="Source Sans Pro" panose="020B0503030403020204" pitchFamily="34" charset="0"/>
              </a:rPr>
              <a:t>In response to the COVID-19 pandemic, SBA is </a:t>
            </a:r>
            <a:r>
              <a:rPr lang="en-US" b="1" dirty="0">
                <a:solidFill>
                  <a:prstClr val="black"/>
                </a:solidFill>
                <a:latin typeface="Source Sans Pro" panose="020B0503030403020204" pitchFamily="34" charset="0"/>
                <a:ea typeface="Source Sans Pro" panose="020B0503030403020204" pitchFamily="34" charset="0"/>
              </a:rPr>
              <a:t>temporarily suspending </a:t>
            </a:r>
            <a:r>
              <a:rPr lang="en-US" dirty="0">
                <a:solidFill>
                  <a:prstClr val="black"/>
                </a:solidFill>
                <a:latin typeface="Source Sans Pro" panose="020B0503030403020204" pitchFamily="34" charset="0"/>
                <a:ea typeface="Source Sans Pro" panose="020B0503030403020204" pitchFamily="34" charset="0"/>
              </a:rPr>
              <a:t>the requirement for annual recertification.</a:t>
            </a:r>
          </a:p>
          <a:p>
            <a:pPr marL="346075" lvl="0" indent="-346075">
              <a:lnSpc>
                <a:spcPct val="100000"/>
              </a:lnSpc>
              <a:spcBef>
                <a:spcPts val="600"/>
              </a:spcBef>
              <a:spcAft>
                <a:spcPts val="1000"/>
              </a:spcAf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All firms, including those that were due to recertify in 2020 under the triennial recertification schedule (e.g., firms which last recertified in 2017), will not be decertified for failure to recertify. </a:t>
            </a:r>
          </a:p>
          <a:p>
            <a:pPr marL="346075" lvl="0" indent="-346075">
              <a:lnSpc>
                <a:spcPct val="100000"/>
              </a:lnSpc>
              <a:spcBef>
                <a:spcPts val="600"/>
              </a:spcBef>
              <a:spcAft>
                <a:spcPts val="1000"/>
              </a:spcAf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Firms that voluntarily choose to recertify on their anniversary date will be provided with instruction about how to do this.</a:t>
            </a:r>
          </a:p>
          <a:p>
            <a:pPr marL="346075" lvl="0" indent="-346075">
              <a:lnSpc>
                <a:spcPct val="100000"/>
              </a:lnSpc>
              <a:spcBef>
                <a:spcPts val="6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Please note: A firm that submits an offer for a </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contract for a solicitation issued after December 26, 2019, must be prepared to demonstrate its eligibility as of the date of its initial certification, or if applicable, its most recent recertification. </a:t>
            </a:r>
          </a:p>
        </p:txBody>
      </p:sp>
      <p:sp>
        <p:nvSpPr>
          <p:cNvPr id="2" name="Title 1">
            <a:extLst>
              <a:ext uri="{FF2B5EF4-FFF2-40B4-BE49-F238E27FC236}">
                <a16:creationId xmlns:a16="http://schemas.microsoft.com/office/drawing/2014/main" xmlns="" id="{5CA0A8F4-3075-45EC-80C8-8F5E786534B8}"/>
              </a:ext>
            </a:extLst>
          </p:cNvPr>
          <p:cNvSpPr>
            <a:spLocks noGrp="1"/>
          </p:cNvSpPr>
          <p:nvPr>
            <p:ph type="title"/>
          </p:nvPr>
        </p:nvSpPr>
        <p:spPr>
          <a:xfrm>
            <a:off x="654908" y="530649"/>
            <a:ext cx="10698892" cy="840951"/>
          </a:xfrm>
        </p:spPr>
        <p:txBody>
          <a:bodyPr>
            <a:noAutofit/>
          </a:bodyPr>
          <a:lstStyle/>
          <a:p>
            <a:pPr algn="l"/>
            <a:r>
              <a:rPr lang="en-US" sz="3200" dirty="0"/>
              <a:t>Suspension of Annual Recertification Requirement</a:t>
            </a:r>
          </a:p>
        </p:txBody>
      </p:sp>
    </p:spTree>
    <p:extLst>
      <p:ext uri="{BB962C8B-B14F-4D97-AF65-F5344CB8AC3E}">
        <p14:creationId xmlns:p14="http://schemas.microsoft.com/office/powerpoint/2010/main" val="10684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9F48425-6F7C-44CE-93D7-6CD538C7D5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5" name="Content Placeholder 4"/>
          <p:cNvSpPr>
            <a:spLocks noGrp="1"/>
          </p:cNvSpPr>
          <p:nvPr>
            <p:ph idx="1"/>
          </p:nvPr>
        </p:nvSpPr>
        <p:spPr>
          <a:xfrm>
            <a:off x="729049" y="1594022"/>
            <a:ext cx="10181967" cy="4303291"/>
          </a:xfrm>
        </p:spPr>
        <p:txBody>
          <a:bodyPr/>
          <a:lstStyle/>
          <a:p>
            <a:pPr>
              <a:lnSpc>
                <a:spcPct val="100000"/>
              </a:lnSpc>
              <a:spcAft>
                <a:spcPts val="1200"/>
              </a:spcAf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SBA will temporarily recognize the </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resident status of any student employee required to move from student housing  in a </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to a non-</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location. (This applies only to students who were already on payroll and had residency established prior to the university closing.)</a:t>
            </a:r>
          </a:p>
          <a:p>
            <a:pPr lvl="0">
              <a:lnSpc>
                <a:spcPct val="100000"/>
              </a:lnSpc>
              <a:buFont typeface="Arial" panose="020B0604020202020204" pitchFamily="34" charset="0"/>
              <a:buChar char="•"/>
            </a:pP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firms may continue to count student employees as </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residents by providing documentation showing:  </a:t>
            </a:r>
          </a:p>
          <a:p>
            <a:pPr marL="858838" lvl="4" indent="-342900">
              <a:lnSpc>
                <a:spcPct val="100000"/>
              </a:lnSpc>
              <a:buClr>
                <a:srgbClr val="007DBC"/>
              </a:buClr>
              <a:buFont typeface="Wingdings" panose="05000000000000000000" pitchFamily="2" charset="2"/>
              <a:buChar char="§"/>
            </a:pPr>
            <a:r>
              <a:rPr lang="en-US" sz="2400" dirty="0">
                <a:latin typeface="Source Sans Pro" panose="020B0503030403020204" pitchFamily="34" charset="0"/>
                <a:ea typeface="Source Sans Pro" panose="020B0503030403020204" pitchFamily="34" charset="0"/>
              </a:rPr>
              <a:t> The university/college closed the student residence; and </a:t>
            </a:r>
          </a:p>
          <a:p>
            <a:pPr marL="858838" lvl="4" indent="-342900">
              <a:lnSpc>
                <a:spcPct val="100000"/>
              </a:lnSpc>
              <a:buClr>
                <a:srgbClr val="007DBC"/>
              </a:buClr>
              <a:buFont typeface="Wingdings" panose="05000000000000000000" pitchFamily="2" charset="2"/>
              <a:buChar char="§"/>
            </a:pPr>
            <a:r>
              <a:rPr lang="en-US" sz="2400" dirty="0">
                <a:latin typeface="Source Sans Pro" panose="020B0503030403020204" pitchFamily="34" charset="0"/>
                <a:ea typeface="Source Sans Pro" panose="020B0503030403020204" pitchFamily="34" charset="0"/>
              </a:rPr>
              <a:t> The employee has been maintained on the payroll</a:t>
            </a:r>
            <a:r>
              <a:rPr lang="en-US" sz="2400" dirty="0" smtClean="0">
                <a:latin typeface="Source Sans Pro" panose="020B0503030403020204" pitchFamily="34" charset="0"/>
                <a:ea typeface="Source Sans Pro" panose="020B0503030403020204" pitchFamily="34" charset="0"/>
              </a:rPr>
              <a:t>.</a:t>
            </a:r>
            <a:endParaRPr lang="en-US" altLang="en-US" sz="2300" dirty="0">
              <a:solidFill>
                <a:srgbClr val="1B1E29"/>
              </a:solidFill>
              <a:latin typeface="Calibri" panose="020F0502020204030204"/>
              <a:ea typeface="ＭＳ Ｐゴシック" charset="0"/>
            </a:endParaRPr>
          </a:p>
        </p:txBody>
      </p:sp>
      <p:sp>
        <p:nvSpPr>
          <p:cNvPr id="2" name="Title 1">
            <a:extLst>
              <a:ext uri="{FF2B5EF4-FFF2-40B4-BE49-F238E27FC236}">
                <a16:creationId xmlns:a16="http://schemas.microsoft.com/office/drawing/2014/main" xmlns="" id="{5CA0A8F4-3075-45EC-80C8-8F5E786534B8}"/>
              </a:ext>
            </a:extLst>
          </p:cNvPr>
          <p:cNvSpPr>
            <a:spLocks noGrp="1"/>
          </p:cNvSpPr>
          <p:nvPr>
            <p:ph type="title"/>
          </p:nvPr>
        </p:nvSpPr>
        <p:spPr>
          <a:xfrm>
            <a:off x="617838" y="530649"/>
            <a:ext cx="10735962" cy="865665"/>
          </a:xfrm>
        </p:spPr>
        <p:txBody>
          <a:bodyPr>
            <a:noAutofit/>
          </a:bodyPr>
          <a:lstStyle/>
          <a:p>
            <a:pPr algn="l"/>
            <a:r>
              <a:rPr lang="en-US" sz="3200" dirty="0"/>
              <a:t>Student residence hall closures</a:t>
            </a:r>
          </a:p>
        </p:txBody>
      </p:sp>
    </p:spTree>
    <p:extLst>
      <p:ext uri="{BB962C8B-B14F-4D97-AF65-F5344CB8AC3E}">
        <p14:creationId xmlns:p14="http://schemas.microsoft.com/office/powerpoint/2010/main" val="1363378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2210BEC-380F-4B57-9685-4104D73392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5" name="Content Placeholder 4"/>
          <p:cNvSpPr>
            <a:spLocks noGrp="1"/>
          </p:cNvSpPr>
          <p:nvPr>
            <p:ph idx="1"/>
          </p:nvPr>
        </p:nvSpPr>
        <p:spPr>
          <a:xfrm>
            <a:off x="677540" y="1581665"/>
            <a:ext cx="10604163" cy="4448431"/>
          </a:xfrm>
        </p:spPr>
        <p:txBody>
          <a:bodyPr>
            <a:noAutofit/>
          </a:bodyPr>
          <a:lstStyle/>
          <a:p>
            <a:pPr marL="284163" indent="-284163">
              <a:lnSpc>
                <a:spcPct val="100000"/>
              </a:lnSpc>
              <a:spcAft>
                <a:spcPts val="1200"/>
              </a:spcAf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SBA will allow firms who place employees on mandatory telework to maintain compliance with the principal office requirement, for certification and recertification purposes, if the firm met the principal office requirement prior to the telework measure being put into place.</a:t>
            </a:r>
          </a:p>
          <a:p>
            <a:pPr marL="284163" lvl="0" indent="-284163">
              <a:lnSpc>
                <a:spcPct val="100000"/>
              </a:lnSpc>
              <a:buFont typeface="Arial" panose="020B0604020202020204" pitchFamily="34" charset="0"/>
              <a:buChar char="•"/>
            </a:pPr>
            <a:r>
              <a:rPr lang="en-US" sz="2400" dirty="0" smtClean="0">
                <a:latin typeface="Source Sans Pro" panose="020B0503030403020204" pitchFamily="34" charset="0"/>
                <a:ea typeface="Source Sans Pro" panose="020B0503030403020204" pitchFamily="34" charset="0"/>
              </a:rPr>
              <a:t>Firms </a:t>
            </a:r>
            <a:r>
              <a:rPr lang="en-US" sz="2400" dirty="0">
                <a:latin typeface="Source Sans Pro" panose="020B0503030403020204" pitchFamily="34" charset="0"/>
                <a:ea typeface="Source Sans Pro" panose="020B0503030403020204" pitchFamily="34" charset="0"/>
              </a:rPr>
              <a:t>will be required to provide a signed statement that: 1) they put their employees on telework in response to  social distancing restrictions related to the COIVD-19 pandemic; 2) the teleworking measure is temporary in nature and the employees will return to their normal work location once the teleworking measures have been lifted and </a:t>
            </a:r>
            <a:r>
              <a:rPr lang="en-US" sz="2400" dirty="0" smtClean="0">
                <a:latin typeface="Source Sans Pro" panose="020B0503030403020204" pitchFamily="34" charset="0"/>
                <a:ea typeface="Source Sans Pro" panose="020B0503030403020204" pitchFamily="34" charset="0"/>
              </a:rPr>
              <a:t>3) </a:t>
            </a:r>
            <a:r>
              <a:rPr lang="en-US" sz="2400" dirty="0">
                <a:latin typeface="Source Sans Pro" panose="020B0503030403020204" pitchFamily="34" charset="0"/>
                <a:ea typeface="Source Sans Pro" panose="020B0503030403020204" pitchFamily="34" charset="0"/>
              </a:rPr>
              <a:t>the firm will make its best effort to provide meaningful work to employees on telework</a:t>
            </a:r>
            <a:r>
              <a:rPr lang="en-US" sz="2400" dirty="0" smtClean="0">
                <a:latin typeface="Source Sans Pro" panose="020B0503030403020204" pitchFamily="34" charset="0"/>
                <a:ea typeface="Source Sans Pro" panose="020B0503030403020204" pitchFamily="34" charset="0"/>
              </a:rPr>
              <a:t>.</a:t>
            </a:r>
            <a:endParaRPr lang="en-US" sz="2400" dirty="0">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7A3EBF80-731F-457B-AEAF-C1CBA914B83D}"/>
              </a:ext>
            </a:extLst>
          </p:cNvPr>
          <p:cNvSpPr>
            <a:spLocks noGrp="1"/>
          </p:cNvSpPr>
          <p:nvPr>
            <p:ph type="title"/>
          </p:nvPr>
        </p:nvSpPr>
        <p:spPr>
          <a:xfrm>
            <a:off x="614855" y="530650"/>
            <a:ext cx="10738945" cy="655600"/>
          </a:xfrm>
        </p:spPr>
        <p:txBody>
          <a:bodyPr>
            <a:normAutofit/>
          </a:bodyPr>
          <a:lstStyle/>
          <a:p>
            <a:pPr algn="l"/>
            <a:r>
              <a:rPr lang="en-US" sz="3200" dirty="0"/>
              <a:t>Compliance under mandatory telework </a:t>
            </a:r>
          </a:p>
        </p:txBody>
      </p:sp>
    </p:spTree>
    <p:extLst>
      <p:ext uri="{BB962C8B-B14F-4D97-AF65-F5344CB8AC3E}">
        <p14:creationId xmlns:p14="http://schemas.microsoft.com/office/powerpoint/2010/main" val="3850527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2ED5B12-3F88-47E4-AA82-FA7600ED4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4" name="Content Placeholder 3"/>
          <p:cNvSpPr>
            <a:spLocks noGrp="1"/>
          </p:cNvSpPr>
          <p:nvPr>
            <p:ph idx="1"/>
          </p:nvPr>
        </p:nvSpPr>
        <p:spPr>
          <a:xfrm>
            <a:off x="729049" y="1581665"/>
            <a:ext cx="10738021" cy="4003589"/>
          </a:xfrm>
        </p:spPr>
        <p:txBody>
          <a:bodyPr>
            <a:normAutofit/>
          </a:bodyPr>
          <a:lstStyle/>
          <a:p>
            <a:pPr>
              <a:lnSpc>
                <a:spcPct val="100000"/>
              </a:lnSpc>
              <a:spcAft>
                <a:spcPts val="1200"/>
              </a:spcAf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SBA recognizes that many firms have had to place employees on extended (unpaid) sick leave status or are contemplating layoffs.</a:t>
            </a:r>
          </a:p>
          <a:p>
            <a:pPr lvl="0">
              <a:lnSpc>
                <a:spcPct val="100000"/>
              </a:lnSpc>
              <a:spcAft>
                <a:spcPts val="1200"/>
              </a:spcAft>
              <a:buFont typeface="Arial" panose="020B0604020202020204" pitchFamily="34" charset="0"/>
              <a:buChar char="•"/>
            </a:pPr>
            <a:r>
              <a:rPr lang="en-US" sz="2000" dirty="0" smtClean="0">
                <a:latin typeface="Source Sans Pro" panose="020B0503030403020204" pitchFamily="34" charset="0"/>
                <a:ea typeface="Source Sans Pro" panose="020B0503030403020204" pitchFamily="34" charset="0"/>
              </a:rPr>
              <a:t>The </a:t>
            </a:r>
            <a:r>
              <a:rPr lang="en-US" sz="2000" dirty="0">
                <a:latin typeface="Source Sans Pro" panose="020B0503030403020204" pitchFamily="34" charset="0"/>
                <a:ea typeface="Source Sans Pro" panose="020B0503030403020204" pitchFamily="34" charset="0"/>
              </a:rPr>
              <a:t>revised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regulations, which became effective December 26, 2019, allow firms to count “legacy”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resident employees as permanent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resident employees if they can demonstrate that the employee was a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resident for 180 days prior to and for 180 days following the firm’s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certification or recertification. </a:t>
            </a:r>
          </a:p>
          <a:p>
            <a:pPr lvl="0">
              <a:lnSpc>
                <a:spcPct val="100000"/>
              </a:lnSpc>
              <a:buFont typeface="Arial" panose="020B0604020202020204" pitchFamily="34" charset="0"/>
              <a:buChar char="•"/>
            </a:pPr>
            <a:r>
              <a:rPr lang="en-US" sz="2000" dirty="0" smtClean="0">
                <a:latin typeface="Source Sans Pro" panose="020B0503030403020204" pitchFamily="34" charset="0"/>
                <a:ea typeface="Source Sans Pro" panose="020B0503030403020204" pitchFamily="34" charset="0"/>
              </a:rPr>
              <a:t>SBA </a:t>
            </a:r>
            <a:r>
              <a:rPr lang="en-US" sz="2000" dirty="0">
                <a:latin typeface="Source Sans Pro" panose="020B0503030403020204" pitchFamily="34" charset="0"/>
                <a:ea typeface="Source Sans Pro" panose="020B0503030403020204" pitchFamily="34" charset="0"/>
              </a:rPr>
              <a:t>will allow </a:t>
            </a:r>
            <a:r>
              <a:rPr lang="en-US" sz="2000" dirty="0" err="1">
                <a:latin typeface="Source Sans Pro" panose="020B0503030403020204" pitchFamily="34" charset="0"/>
                <a:ea typeface="Source Sans Pro" panose="020B0503030403020204" pitchFamily="34" charset="0"/>
              </a:rPr>
              <a:t>HUBZone</a:t>
            </a:r>
            <a:r>
              <a:rPr lang="en-US" sz="2000" dirty="0">
                <a:latin typeface="Source Sans Pro" panose="020B0503030403020204" pitchFamily="34" charset="0"/>
                <a:ea typeface="Source Sans Pro" panose="020B0503030403020204" pitchFamily="34" charset="0"/>
              </a:rPr>
              <a:t> companies to place an employee in a </a:t>
            </a:r>
            <a:r>
              <a:rPr lang="en-US" sz="2000" u="sng" dirty="0">
                <a:latin typeface="Source Sans Pro" panose="020B0503030403020204" pitchFamily="34" charset="0"/>
                <a:ea typeface="Source Sans Pro" panose="020B0503030403020204" pitchFamily="34" charset="0"/>
              </a:rPr>
              <a:t>temporary</a:t>
            </a:r>
            <a:r>
              <a:rPr lang="en-US" sz="2000" dirty="0">
                <a:latin typeface="Source Sans Pro" panose="020B0503030403020204" pitchFamily="34" charset="0"/>
                <a:ea typeface="Source Sans Pro" panose="020B0503030403020204" pitchFamily="34" charset="0"/>
              </a:rPr>
              <a:t> non-paid status during the COVID-19 pandemic and still meet the “continued and uninterrupted employment” requirement, if the firm certifies that it intends to rehire those individuals or put those individuals back </a:t>
            </a:r>
            <a:r>
              <a:rPr lang="en-US" sz="2000" dirty="0" smtClean="0">
                <a:latin typeface="Source Sans Pro" panose="020B0503030403020204" pitchFamily="34" charset="0"/>
                <a:ea typeface="Source Sans Pro" panose="020B0503030403020204" pitchFamily="34" charset="0"/>
              </a:rPr>
              <a:t>on their </a:t>
            </a:r>
            <a:r>
              <a:rPr lang="en-US" sz="2000" dirty="0">
                <a:latin typeface="Source Sans Pro" panose="020B0503030403020204" pitchFamily="34" charset="0"/>
                <a:ea typeface="Source Sans Pro" panose="020B0503030403020204" pitchFamily="34" charset="0"/>
              </a:rPr>
              <a:t>payroll after the pandemic</a:t>
            </a:r>
            <a:r>
              <a:rPr lang="en-US" sz="2000" dirty="0" smtClean="0">
                <a:latin typeface="Source Sans Pro" panose="020B0503030403020204" pitchFamily="34" charset="0"/>
                <a:ea typeface="Source Sans Pro" panose="020B0503030403020204" pitchFamily="34" charset="0"/>
              </a:rPr>
              <a:t>.</a:t>
            </a:r>
            <a:endParaRPr lang="en-US" sz="2000" dirty="0">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426B13AB-ADCB-454A-9821-075B96248D44}"/>
              </a:ext>
            </a:extLst>
          </p:cNvPr>
          <p:cNvSpPr>
            <a:spLocks noGrp="1"/>
          </p:cNvSpPr>
          <p:nvPr>
            <p:ph type="title"/>
          </p:nvPr>
        </p:nvSpPr>
        <p:spPr>
          <a:xfrm>
            <a:off x="630621" y="530649"/>
            <a:ext cx="10910589" cy="581459"/>
          </a:xfrm>
        </p:spPr>
        <p:txBody>
          <a:bodyPr>
            <a:noAutofit/>
          </a:bodyPr>
          <a:lstStyle/>
          <a:p>
            <a:pPr algn="l"/>
            <a:r>
              <a:rPr lang="en-US" sz="2800" dirty="0"/>
              <a:t>Sick leave and non-paid status for “Legacy “HUBZone Employees</a:t>
            </a:r>
          </a:p>
        </p:txBody>
      </p:sp>
    </p:spTree>
    <p:extLst>
      <p:ext uri="{BB962C8B-B14F-4D97-AF65-F5344CB8AC3E}">
        <p14:creationId xmlns:p14="http://schemas.microsoft.com/office/powerpoint/2010/main" val="4123637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E2E16BB-A21E-4171-AE77-050B2E257E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sp>
        <p:nvSpPr>
          <p:cNvPr id="10" name="Content Placeholder 9"/>
          <p:cNvSpPr>
            <a:spLocks noGrp="1"/>
          </p:cNvSpPr>
          <p:nvPr>
            <p:ph sz="quarter" idx="4"/>
          </p:nvPr>
        </p:nvSpPr>
        <p:spPr>
          <a:xfrm>
            <a:off x="605482" y="4236559"/>
            <a:ext cx="10663836" cy="1509333"/>
          </a:xfrm>
        </p:spPr>
        <p:txBody>
          <a:bodyPr>
            <a:normAutofit/>
          </a:bodyPr>
          <a:lstStyle/>
          <a:p>
            <a:pPr marL="0" indent="0">
              <a:lnSpc>
                <a:spcPct val="100000"/>
              </a:lnSpc>
              <a:buNone/>
            </a:pPr>
            <a:r>
              <a:rPr lang="en-US" sz="2400" dirty="0">
                <a:latin typeface="Source Sans Pro" panose="020B0503030403020204" pitchFamily="34" charset="0"/>
                <a:ea typeface="Source Sans Pro" panose="020B0503030403020204" pitchFamily="34" charset="0"/>
              </a:rPr>
              <a:t>After COVID-19 restrictions are removed or diminished, the </a:t>
            </a:r>
            <a:r>
              <a:rPr lang="en-US" sz="2400" dirty="0" err="1">
                <a:latin typeface="Source Sans Pro" panose="020B0503030403020204" pitchFamily="34" charset="0"/>
                <a:ea typeface="Source Sans Pro" panose="020B0503030403020204" pitchFamily="34" charset="0"/>
              </a:rPr>
              <a:t>HUBZone</a:t>
            </a:r>
            <a:r>
              <a:rPr lang="en-US" sz="2400" dirty="0">
                <a:latin typeface="Source Sans Pro" panose="020B0503030403020204" pitchFamily="34" charset="0"/>
                <a:ea typeface="Source Sans Pro" panose="020B0503030403020204" pitchFamily="34" charset="0"/>
              </a:rPr>
              <a:t> program may conduct program reviews to ensure that firms have </a:t>
            </a:r>
            <a:r>
              <a:rPr lang="en-US" sz="2400" dirty="0" smtClean="0">
                <a:latin typeface="Source Sans Pro" panose="020B0503030403020204" pitchFamily="34" charset="0"/>
                <a:ea typeface="Source Sans Pro" panose="020B0503030403020204" pitchFamily="34" charset="0"/>
              </a:rPr>
              <a:t/>
            </a:r>
            <a:br>
              <a:rPr lang="en-US" sz="2400" dirty="0" smtClean="0">
                <a:latin typeface="Source Sans Pro" panose="020B0503030403020204" pitchFamily="34" charset="0"/>
                <a:ea typeface="Source Sans Pro" panose="020B0503030403020204" pitchFamily="34" charset="0"/>
              </a:rPr>
            </a:br>
            <a:r>
              <a:rPr lang="en-US" sz="2400" dirty="0" smtClean="0">
                <a:latin typeface="Source Sans Pro" panose="020B0503030403020204" pitchFamily="34" charset="0"/>
                <a:ea typeface="Source Sans Pro" panose="020B0503030403020204" pitchFamily="34" charset="0"/>
              </a:rPr>
              <a:t>returned </a:t>
            </a:r>
            <a:r>
              <a:rPr lang="en-US" sz="2400" dirty="0">
                <a:latin typeface="Source Sans Pro" panose="020B0503030403020204" pitchFamily="34" charset="0"/>
                <a:ea typeface="Source Sans Pro" panose="020B0503030403020204" pitchFamily="34" charset="0"/>
              </a:rPr>
              <a:t>to following standard compliance practices</a:t>
            </a:r>
            <a:r>
              <a:rPr lang="en-US" sz="2400" dirty="0" smtClean="0">
                <a:latin typeface="Source Sans Pro" panose="020B0503030403020204" pitchFamily="34" charset="0"/>
                <a:ea typeface="Source Sans Pro" panose="020B0503030403020204" pitchFamily="34" charset="0"/>
              </a:rPr>
              <a:t>.</a:t>
            </a:r>
            <a:endParaRPr lang="en-US" altLang="en-US" sz="2400" dirty="0">
              <a:solidFill>
                <a:srgbClr val="1B1E29"/>
              </a:solidFill>
              <a:latin typeface="Source Sans Pro" panose="020B0503030403020204" pitchFamily="34" charset="0"/>
              <a:ea typeface="Source Sans Pro" panose="020B0503030403020204" pitchFamily="34" charset="0"/>
            </a:endParaRPr>
          </a:p>
        </p:txBody>
      </p:sp>
      <p:sp>
        <p:nvSpPr>
          <p:cNvPr id="9" name="Text Placeholder 8"/>
          <p:cNvSpPr>
            <a:spLocks noGrp="1"/>
          </p:cNvSpPr>
          <p:nvPr>
            <p:ph type="body" sz="quarter" idx="3"/>
          </p:nvPr>
        </p:nvSpPr>
        <p:spPr>
          <a:xfrm>
            <a:off x="605481" y="3597028"/>
            <a:ext cx="5220683" cy="586908"/>
          </a:xfrm>
        </p:spPr>
        <p:txBody>
          <a:bodyPr>
            <a:normAutofit/>
          </a:bodyPr>
          <a:lstStyle/>
          <a:p>
            <a:r>
              <a:rPr lang="en-US" sz="3600" dirty="0">
                <a:solidFill>
                  <a:srgbClr val="002E6D"/>
                </a:solidFill>
                <a:latin typeface="Source Sans Pro" panose="020B0503030403020204" pitchFamily="34" charset="0"/>
                <a:ea typeface="Source Sans Pro" panose="020B0503030403020204" pitchFamily="34" charset="0"/>
              </a:rPr>
              <a:t>Post Event </a:t>
            </a:r>
            <a:r>
              <a:rPr lang="en-US" sz="3600" dirty="0" smtClean="0">
                <a:solidFill>
                  <a:srgbClr val="002E6D"/>
                </a:solidFill>
                <a:latin typeface="Source Sans Pro" panose="020B0503030403020204" pitchFamily="34" charset="0"/>
                <a:ea typeface="Source Sans Pro" panose="020B0503030403020204" pitchFamily="34" charset="0"/>
              </a:rPr>
              <a:t>Reviews</a:t>
            </a:r>
            <a:endParaRPr lang="en-US" sz="3600" b="0" i="1" dirty="0">
              <a:latin typeface="Source Sans Pro" panose="020B0503030403020204" pitchFamily="34" charset="0"/>
              <a:ea typeface="Source Sans Pro" panose="020B0503030403020204" pitchFamily="34" charset="0"/>
            </a:endParaRPr>
          </a:p>
        </p:txBody>
      </p:sp>
      <p:cxnSp>
        <p:nvCxnSpPr>
          <p:cNvPr id="7" name="Straight Connector 6" descr="Line used to seperate content.">
            <a:extLst>
              <a:ext uri="{FF2B5EF4-FFF2-40B4-BE49-F238E27FC236}">
                <a16:creationId xmlns:a16="http://schemas.microsoft.com/office/drawing/2014/main" xmlns="" id="{588FADD1-6838-47D9-BECD-7DA9A7AFC226}"/>
              </a:ext>
            </a:extLst>
          </p:cNvPr>
          <p:cNvCxnSpPr/>
          <p:nvPr/>
        </p:nvCxnSpPr>
        <p:spPr>
          <a:xfrm>
            <a:off x="1556952" y="3060021"/>
            <a:ext cx="88854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half" idx="2"/>
          </p:nvPr>
        </p:nvSpPr>
        <p:spPr>
          <a:xfrm>
            <a:off x="617838" y="1149178"/>
            <a:ext cx="9996616" cy="1507525"/>
          </a:xfrm>
        </p:spPr>
        <p:txBody>
          <a:bodyPr>
            <a:normAutofit/>
          </a:bodyPr>
          <a:lstStyle/>
          <a:p>
            <a:pPr marL="0" lvl="0" indent="0">
              <a:buNone/>
            </a:pPr>
            <a:r>
              <a:rPr lang="en-US" sz="2400" dirty="0">
                <a:solidFill>
                  <a:prstClr val="black"/>
                </a:solidFill>
                <a:latin typeface="Source Sans Pro" panose="020B0503030403020204" pitchFamily="34" charset="0"/>
                <a:ea typeface="Source Sans Pro" panose="020B0503030403020204" pitchFamily="34" charset="0"/>
              </a:rPr>
              <a:t>SBA may expedite the application of any firm that submits a </a:t>
            </a:r>
            <a:r>
              <a:rPr lang="en-US" sz="2400" b="1" u="sng" dirty="0">
                <a:solidFill>
                  <a:prstClr val="black"/>
                </a:solidFill>
                <a:latin typeface="Source Sans Pro" panose="020B0503030403020204" pitchFamily="34" charset="0"/>
                <a:ea typeface="Source Sans Pro" panose="020B0503030403020204" pitchFamily="34" charset="0"/>
              </a:rPr>
              <a:t>complete</a:t>
            </a:r>
            <a:r>
              <a:rPr lang="en-US" sz="2400" dirty="0">
                <a:solidFill>
                  <a:prstClr val="black"/>
                </a:solidFill>
                <a:latin typeface="Source Sans Pro" panose="020B0503030403020204" pitchFamily="34" charset="0"/>
                <a:ea typeface="Source Sans Pro" panose="020B0503030403020204" pitchFamily="34" charset="0"/>
              </a:rPr>
              <a:t> package for certification and indicates that they intend to respond to a specified solicitation that relates to COVID-19</a:t>
            </a:r>
            <a:r>
              <a:rPr lang="en-US" sz="2400" dirty="0" smtClean="0">
                <a:solidFill>
                  <a:prstClr val="black"/>
                </a:solidFill>
                <a:latin typeface="Source Sans Pro" panose="020B0503030403020204" pitchFamily="34" charset="0"/>
                <a:ea typeface="Source Sans Pro" panose="020B0503030403020204" pitchFamily="34" charset="0"/>
              </a:rPr>
              <a:t>.</a:t>
            </a:r>
            <a:endParaRPr lang="en-US" sz="2400" dirty="0">
              <a:solidFill>
                <a:prstClr val="black"/>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2AB44441-F98E-4A9F-A97B-FFEFF3DA9779}"/>
              </a:ext>
            </a:extLst>
          </p:cNvPr>
          <p:cNvSpPr>
            <a:spLocks noGrp="1"/>
          </p:cNvSpPr>
          <p:nvPr>
            <p:ph type="title"/>
          </p:nvPr>
        </p:nvSpPr>
        <p:spPr>
          <a:xfrm>
            <a:off x="617838" y="442419"/>
            <a:ext cx="10737550" cy="817968"/>
          </a:xfrm>
        </p:spPr>
        <p:txBody>
          <a:bodyPr>
            <a:normAutofit/>
          </a:bodyPr>
          <a:lstStyle/>
          <a:p>
            <a:pPr algn="l">
              <a:lnSpc>
                <a:spcPct val="100000"/>
              </a:lnSpc>
            </a:pPr>
            <a:r>
              <a:rPr lang="en-US" spc="0" dirty="0"/>
              <a:t>Expedited Certification</a:t>
            </a:r>
          </a:p>
        </p:txBody>
      </p:sp>
    </p:spTree>
    <p:extLst>
      <p:ext uri="{BB962C8B-B14F-4D97-AF65-F5344CB8AC3E}">
        <p14:creationId xmlns:p14="http://schemas.microsoft.com/office/powerpoint/2010/main" val="1529345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68F106F-C1B6-4C21-A90E-7B4DE38373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969696"/>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969696"/>
              </a:solidFill>
              <a:effectLst/>
              <a:uLnTx/>
              <a:uFillTx/>
              <a:latin typeface="Source Sans Pro" charset="0"/>
              <a:ea typeface="Source Sans Pro" charset="0"/>
            </a:endParaRPr>
          </a:p>
        </p:txBody>
      </p:sp>
      <p:pic>
        <p:nvPicPr>
          <p:cNvPr id="2050" name="Picture 2" descr="Table from sba.gov/coronavirus web page. Provides information about 4 types of assistance: Paycheck Protection Program, provides loan forgiveness for retaining employees by temporarily expanding the traditional SBA 7(a) loan program, SBA.gov/PaycheckProtection; EIDL Loan Adnave, provides up to $10,000 of economic relief to businesses that are currently experiencing temporary difficulties, SBA.gov/Disaster; SBA Express Bridge Loans, enable small businesses who currently have a business relationship with an SBA ExpressLender to access up to $25,000 quickly, Apply through current SBA lender; SBA Debt Relief, provides a financial reprieve to small businesses during the COVID-19 pandemic, more information available at sba.gov/coronaviru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384857" y="1527122"/>
            <a:ext cx="7433112" cy="446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half" idx="1"/>
          </p:nvPr>
        </p:nvSpPr>
        <p:spPr>
          <a:xfrm>
            <a:off x="702276" y="1011757"/>
            <a:ext cx="5181600" cy="684735"/>
          </a:xfrm>
        </p:spPr>
        <p:txBody>
          <a:bodyPr>
            <a:normAutofit/>
          </a:bodyPr>
          <a:lstStyle/>
          <a:p>
            <a:pPr marL="0" indent="0">
              <a:buNone/>
            </a:pPr>
            <a:r>
              <a:rPr lang="en-US" sz="2400" b="1" dirty="0">
                <a:solidFill>
                  <a:srgbClr val="002E6D"/>
                </a:solidFill>
                <a:hlinkClick r:id="rId4"/>
              </a:rPr>
              <a:t>sba.gov/coronavirus</a:t>
            </a:r>
            <a:endParaRPr lang="en-US" sz="2400" b="1" dirty="0">
              <a:solidFill>
                <a:srgbClr val="002E6D"/>
              </a:solidFill>
            </a:endParaRPr>
          </a:p>
        </p:txBody>
      </p:sp>
      <p:sp>
        <p:nvSpPr>
          <p:cNvPr id="2" name="Title 1">
            <a:extLst>
              <a:ext uri="{FF2B5EF4-FFF2-40B4-BE49-F238E27FC236}">
                <a16:creationId xmlns:a16="http://schemas.microsoft.com/office/drawing/2014/main" xmlns="" id="{7C68F505-AA1C-423B-9D6E-38F142A67559}"/>
              </a:ext>
            </a:extLst>
          </p:cNvPr>
          <p:cNvSpPr>
            <a:spLocks noGrp="1"/>
          </p:cNvSpPr>
          <p:nvPr>
            <p:ph type="title"/>
          </p:nvPr>
        </p:nvSpPr>
        <p:spPr>
          <a:xfrm>
            <a:off x="630621" y="457201"/>
            <a:ext cx="10723179" cy="1233488"/>
          </a:xfrm>
        </p:spPr>
        <p:txBody>
          <a:bodyPr>
            <a:normAutofit/>
          </a:bodyPr>
          <a:lstStyle/>
          <a:p>
            <a:pPr algn="l"/>
            <a:r>
              <a:rPr lang="en-US" dirty="0"/>
              <a:t>Coronavirus Related </a:t>
            </a:r>
            <a:r>
              <a:rPr lang="en-US" dirty="0" smtClean="0"/>
              <a:t>Assistance</a:t>
            </a:r>
            <a:endParaRPr lang="en-US" sz="2400" dirty="0"/>
          </a:p>
        </p:txBody>
      </p:sp>
    </p:spTree>
    <p:extLst>
      <p:ext uri="{BB962C8B-B14F-4D97-AF65-F5344CB8AC3E}">
        <p14:creationId xmlns:p14="http://schemas.microsoft.com/office/powerpoint/2010/main" val="372354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8E34256-445F-4FEE-AC20-4C744F94D479}"/>
              </a:ext>
            </a:extLst>
          </p:cNvPr>
          <p:cNvSpPr>
            <a:spLocks noGrp="1"/>
          </p:cNvSpPr>
          <p:nvPr>
            <p:ph type="body" sz="quarter" idx="10"/>
          </p:nvPr>
        </p:nvSpPr>
        <p:spPr>
          <a:xfrm>
            <a:off x="2672255" y="3892378"/>
            <a:ext cx="6858000" cy="1501954"/>
          </a:xfrm>
        </p:spPr>
        <p:txBody>
          <a:bodyPr/>
          <a:lstStyle/>
          <a:p>
            <a:r>
              <a:rPr lang="en-US" dirty="0"/>
              <a:t>Contracting Details</a:t>
            </a:r>
          </a:p>
        </p:txBody>
      </p:sp>
      <p:sp>
        <p:nvSpPr>
          <p:cNvPr id="5" name="Title 4">
            <a:extLst>
              <a:ext uri="{FF2B5EF4-FFF2-40B4-BE49-F238E27FC236}">
                <a16:creationId xmlns:a16="http://schemas.microsoft.com/office/drawing/2014/main" xmlns="" id="{25981856-D216-407D-BC21-713E9DBEAAED}"/>
              </a:ext>
            </a:extLst>
          </p:cNvPr>
          <p:cNvSpPr>
            <a:spLocks noGrp="1"/>
          </p:cNvSpPr>
          <p:nvPr>
            <p:ph type="ctrTitle"/>
          </p:nvPr>
        </p:nvSpPr>
        <p:spPr>
          <a:xfrm>
            <a:off x="1559917" y="1397684"/>
            <a:ext cx="9103964" cy="2482338"/>
          </a:xfrm>
        </p:spPr>
        <p:txBody>
          <a:bodyPr/>
          <a:lstStyle/>
          <a:p>
            <a:r>
              <a:rPr lang="en-US" spc="0" dirty="0"/>
              <a:t>Additional Information</a:t>
            </a:r>
          </a:p>
        </p:txBody>
      </p:sp>
    </p:spTree>
    <p:extLst>
      <p:ext uri="{BB962C8B-B14F-4D97-AF65-F5344CB8AC3E}">
        <p14:creationId xmlns:p14="http://schemas.microsoft.com/office/powerpoint/2010/main" val="3798340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CE26A7-374A-4F8D-97F0-6428C275E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3E2EAB76-E36D-4C9F-B269-9A6AEE80A0C1}"/>
              </a:ext>
            </a:extLst>
          </p:cNvPr>
          <p:cNvSpPr>
            <a:spLocks noGrp="1"/>
          </p:cNvSpPr>
          <p:nvPr>
            <p:ph idx="1"/>
          </p:nvPr>
        </p:nvSpPr>
        <p:spPr>
          <a:xfrm>
            <a:off x="741405" y="1482811"/>
            <a:ext cx="10658889" cy="4263081"/>
          </a:xfrm>
        </p:spPr>
        <p:txBody>
          <a:bodyPr>
            <a:normAutofit lnSpcReduction="10000"/>
          </a:bodyPr>
          <a:lstStyle/>
          <a:p>
            <a:pPr>
              <a:spcAft>
                <a:spcPts val="600"/>
              </a:spcAft>
              <a:buClr>
                <a:srgbClr val="CC0000"/>
              </a:buClr>
            </a:pPr>
            <a:r>
              <a:rPr lang="en-US" sz="2200" b="1" dirty="0"/>
              <a:t>Statutory authority</a:t>
            </a:r>
            <a:r>
              <a:rPr lang="en-US" sz="2200" dirty="0"/>
              <a:t>: Small Business Act, 15 U.S.C. 632(p), </a:t>
            </a:r>
            <a:r>
              <a:rPr lang="en-US" sz="2200" dirty="0" err="1"/>
              <a:t>657a</a:t>
            </a:r>
            <a:endParaRPr lang="en-US" sz="2200" dirty="0"/>
          </a:p>
          <a:p>
            <a:pPr>
              <a:spcAft>
                <a:spcPts val="600"/>
              </a:spcAft>
              <a:buClr>
                <a:srgbClr val="CC0000"/>
              </a:buClr>
            </a:pPr>
            <a:r>
              <a:rPr lang="en-US" sz="2200" b="1" dirty="0"/>
              <a:t>HUBZone Program Regulations</a:t>
            </a:r>
            <a:r>
              <a:rPr lang="en-US" sz="2200" dirty="0"/>
              <a:t>: 13 CFR Part 126</a:t>
            </a:r>
          </a:p>
          <a:p>
            <a:pPr>
              <a:spcAft>
                <a:spcPts val="600"/>
              </a:spcAft>
              <a:buClr>
                <a:srgbClr val="CC0000"/>
              </a:buClr>
            </a:pPr>
            <a:r>
              <a:rPr lang="en-US" sz="2200" b="1" dirty="0"/>
              <a:t>Size Regulations</a:t>
            </a:r>
            <a:r>
              <a:rPr lang="en-US" sz="2200" dirty="0"/>
              <a:t>: 13 CFR Part 121</a:t>
            </a:r>
          </a:p>
          <a:p>
            <a:pPr>
              <a:spcAft>
                <a:spcPts val="600"/>
              </a:spcAft>
              <a:buClr>
                <a:srgbClr val="CC0000"/>
              </a:buClr>
            </a:pPr>
            <a:r>
              <a:rPr lang="en-US" sz="2200" dirty="0"/>
              <a:t>Recent rulemakings:</a:t>
            </a:r>
          </a:p>
          <a:p>
            <a:pPr lvl="1">
              <a:spcAft>
                <a:spcPts val="600"/>
              </a:spcAft>
              <a:buClr>
                <a:srgbClr val="002E6D"/>
              </a:buClr>
            </a:pPr>
            <a:r>
              <a:rPr lang="en-US" sz="2200" b="1" dirty="0"/>
              <a:t>Governor-Designated Covered Areas</a:t>
            </a:r>
            <a:endParaRPr lang="en-US" sz="2200" dirty="0"/>
          </a:p>
          <a:p>
            <a:pPr lvl="2">
              <a:spcAft>
                <a:spcPts val="600"/>
              </a:spcAft>
              <a:buClr>
                <a:srgbClr val="002E6D"/>
              </a:buClr>
              <a:buFont typeface="Source Sans Pro" panose="020B0503030403020204" pitchFamily="34" charset="0"/>
              <a:buChar char="—"/>
            </a:pPr>
            <a:r>
              <a:rPr lang="en-US" sz="2200" dirty="0"/>
              <a:t>Direct Final Rule: 84 FR 62449 (Nov. 15, 2019)</a:t>
            </a:r>
          </a:p>
          <a:p>
            <a:pPr lvl="2">
              <a:spcAft>
                <a:spcPts val="600"/>
              </a:spcAft>
              <a:buClr>
                <a:srgbClr val="002E6D"/>
              </a:buClr>
              <a:buFont typeface="Source Sans Pro" panose="020B0503030403020204" pitchFamily="34" charset="0"/>
              <a:buChar char="—"/>
            </a:pPr>
            <a:r>
              <a:rPr lang="en-US" sz="2200" dirty="0"/>
              <a:t>Effective Jan. 1, 2020</a:t>
            </a:r>
          </a:p>
          <a:p>
            <a:pPr lvl="1">
              <a:spcAft>
                <a:spcPts val="600"/>
              </a:spcAft>
              <a:buClr>
                <a:srgbClr val="002E6D"/>
              </a:buClr>
            </a:pPr>
            <a:r>
              <a:rPr lang="en-US" sz="2200" b="1" dirty="0"/>
              <a:t>HUBZone Program Improvements</a:t>
            </a:r>
          </a:p>
          <a:p>
            <a:pPr lvl="2">
              <a:buClr>
                <a:srgbClr val="002E6D"/>
              </a:buClr>
              <a:buFont typeface="Source Sans Pro" panose="020B0503030403020204" pitchFamily="34" charset="0"/>
              <a:buChar char="—"/>
            </a:pPr>
            <a:r>
              <a:rPr lang="en-US" sz="2200" dirty="0"/>
              <a:t>Final Rule: 84 FR 65239 (Nov. 26, 2019)</a:t>
            </a:r>
          </a:p>
          <a:p>
            <a:pPr lvl="2">
              <a:buClr>
                <a:srgbClr val="002E6D"/>
              </a:buClr>
              <a:buFont typeface="Source Sans Pro" panose="020B0503030403020204" pitchFamily="34" charset="0"/>
              <a:buChar char="—"/>
            </a:pPr>
            <a:r>
              <a:rPr lang="en-US" sz="2200" dirty="0"/>
              <a:t>Effective Dec. 26, </a:t>
            </a:r>
            <a:r>
              <a:rPr lang="en-US" sz="2200" dirty="0" smtClean="0"/>
              <a:t>2019</a:t>
            </a:r>
            <a:endParaRPr lang="en-US" sz="2200" dirty="0"/>
          </a:p>
        </p:txBody>
      </p:sp>
      <p:sp>
        <p:nvSpPr>
          <p:cNvPr id="2" name="Title 1">
            <a:extLst>
              <a:ext uri="{FF2B5EF4-FFF2-40B4-BE49-F238E27FC236}">
                <a16:creationId xmlns:a16="http://schemas.microsoft.com/office/drawing/2014/main" xmlns="" id="{9E52899A-5D04-44B6-8A4B-9CB5F779AF05}"/>
              </a:ext>
            </a:extLst>
          </p:cNvPr>
          <p:cNvSpPr>
            <a:spLocks noGrp="1"/>
          </p:cNvSpPr>
          <p:nvPr>
            <p:ph type="title"/>
          </p:nvPr>
        </p:nvSpPr>
        <p:spPr>
          <a:xfrm>
            <a:off x="619932" y="530650"/>
            <a:ext cx="10733868" cy="598904"/>
          </a:xfrm>
        </p:spPr>
        <p:txBody>
          <a:bodyPr/>
          <a:lstStyle/>
          <a:p>
            <a:pPr algn="l"/>
            <a:r>
              <a:rPr lang="en-US" dirty="0"/>
              <a:t>HUBZone Program References</a:t>
            </a:r>
          </a:p>
        </p:txBody>
      </p:sp>
    </p:spTree>
    <p:extLst>
      <p:ext uri="{BB962C8B-B14F-4D97-AF65-F5344CB8AC3E}">
        <p14:creationId xmlns:p14="http://schemas.microsoft.com/office/powerpoint/2010/main" val="195918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E782D6D-8FBA-4F3B-8BF8-76170CCE8E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pic>
        <p:nvPicPr>
          <p:cNvPr id="6" name="Content Placeholder 5" descr="Picture of an umbrella, which symbolizes all of the socioeconomic categories that make up the small business program.">
            <a:extLst>
              <a:ext uri="{FF2B5EF4-FFF2-40B4-BE49-F238E27FC236}">
                <a16:creationId xmlns:a16="http://schemas.microsoft.com/office/drawing/2014/main" xmlns="" id="{6510411C-1A58-474F-B2D7-B2433D5FD4AF}"/>
              </a:ext>
            </a:extLst>
          </p:cNvPr>
          <p:cNvPicPr>
            <a:picLocks noGrp="1" noChangeAspect="1"/>
          </p:cNvPicPr>
          <p:nvPr>
            <p:ph sz="half" idx="2"/>
          </p:nvPr>
        </p:nvPicPr>
        <p:blipFill>
          <a:blip r:embed="rId3"/>
          <a:stretch>
            <a:fillRect/>
          </a:stretch>
        </p:blipFill>
        <p:spPr>
          <a:xfrm>
            <a:off x="3682322" y="1964725"/>
            <a:ext cx="4727971" cy="4485501"/>
          </a:xfrm>
          <a:prstGeom prst="rect">
            <a:avLst/>
          </a:prstGeom>
        </p:spPr>
      </p:pic>
      <p:sp>
        <p:nvSpPr>
          <p:cNvPr id="12" name="Content Placeholder 11"/>
          <p:cNvSpPr>
            <a:spLocks noGrp="1"/>
          </p:cNvSpPr>
          <p:nvPr>
            <p:ph sz="quarter" idx="4"/>
          </p:nvPr>
        </p:nvSpPr>
        <p:spPr>
          <a:xfrm>
            <a:off x="6621127" y="3558741"/>
            <a:ext cx="4289927" cy="2307785"/>
          </a:xfrm>
        </p:spPr>
        <p:txBody>
          <a:bodyPr anchor="ctr">
            <a:normAutofit/>
          </a:bodyPr>
          <a:lstStyle/>
          <a:p>
            <a:pPr marL="0" indent="0">
              <a:lnSpc>
                <a:spcPct val="100000"/>
              </a:lnSpc>
              <a:spcAft>
                <a:spcPts val="1800"/>
              </a:spcAft>
              <a:buNone/>
            </a:pPr>
            <a:r>
              <a:rPr lang="en-US" sz="2000" dirty="0">
                <a:solidFill>
                  <a:schemeClr val="bg1">
                    <a:lumMod val="50000"/>
                  </a:schemeClr>
                </a:solidFill>
                <a:latin typeface="Source Sans Pro" panose="020B0503030403020204" pitchFamily="34" charset="0"/>
                <a:ea typeface="Source Sans Pro" panose="020B0503030403020204" pitchFamily="34" charset="0"/>
              </a:rPr>
              <a:t>5% Women-Owned Small Business (WOSB)</a:t>
            </a:r>
          </a:p>
          <a:p>
            <a:pPr marL="0" lvl="0" indent="0">
              <a:lnSpc>
                <a:spcPct val="100000"/>
              </a:lnSpc>
              <a:buNone/>
            </a:pPr>
            <a:r>
              <a:rPr lang="en-US" sz="2000" b="1" dirty="0" smtClean="0">
                <a:solidFill>
                  <a:srgbClr val="002E6D"/>
                </a:solidFill>
                <a:latin typeface="Source Sans Pro Semibold" panose="020B0603030403020204" pitchFamily="34" charset="0"/>
              </a:rPr>
              <a:t>3</a:t>
            </a:r>
            <a:r>
              <a:rPr lang="en-US" sz="2000" b="1" dirty="0">
                <a:solidFill>
                  <a:srgbClr val="002E6D"/>
                </a:solidFill>
                <a:latin typeface="Source Sans Pro Semibold" panose="020B0603030403020204" pitchFamily="34" charset="0"/>
              </a:rPr>
              <a:t>% Historically Underutilized Business Zone (</a:t>
            </a:r>
            <a:r>
              <a:rPr lang="en-US" sz="2000" b="1" dirty="0" err="1">
                <a:solidFill>
                  <a:srgbClr val="002E6D"/>
                </a:solidFill>
                <a:latin typeface="Source Sans Pro Semibold" panose="020B0603030403020204" pitchFamily="34" charset="0"/>
              </a:rPr>
              <a:t>HUBZone</a:t>
            </a:r>
            <a:r>
              <a:rPr lang="en-US" sz="2000" b="1" dirty="0" smtClean="0">
                <a:solidFill>
                  <a:srgbClr val="002E6D"/>
                </a:solidFill>
                <a:latin typeface="Source Sans Pro Semibold" panose="020B0603030403020204" pitchFamily="34" charset="0"/>
              </a:rPr>
              <a:t>)</a:t>
            </a:r>
            <a:endParaRPr lang="en-US" sz="2000" b="1" dirty="0">
              <a:solidFill>
                <a:srgbClr val="002E6D"/>
              </a:solidFill>
              <a:latin typeface="Source Sans Pro Semibold" panose="020B0603030403020204" pitchFamily="34" charset="0"/>
            </a:endParaRPr>
          </a:p>
        </p:txBody>
      </p:sp>
      <p:sp>
        <p:nvSpPr>
          <p:cNvPr id="11" name="Text Placeholder 10"/>
          <p:cNvSpPr>
            <a:spLocks noGrp="1"/>
          </p:cNvSpPr>
          <p:nvPr>
            <p:ph type="body" sz="quarter" idx="3"/>
          </p:nvPr>
        </p:nvSpPr>
        <p:spPr>
          <a:xfrm>
            <a:off x="1309821" y="3600474"/>
            <a:ext cx="4228664" cy="2198859"/>
          </a:xfrm>
        </p:spPr>
        <p:txBody>
          <a:bodyPr anchor="ctr">
            <a:normAutofit/>
          </a:bodyPr>
          <a:lstStyle/>
          <a:p>
            <a:pPr algn="r">
              <a:lnSpc>
                <a:spcPct val="100000"/>
              </a:lnSpc>
              <a:spcAft>
                <a:spcPts val="1800"/>
              </a:spcAft>
            </a:pPr>
            <a:r>
              <a:rPr lang="en-US" sz="2000" b="0" dirty="0">
                <a:solidFill>
                  <a:schemeClr val="bg1">
                    <a:lumMod val="50000"/>
                  </a:schemeClr>
                </a:solidFill>
                <a:latin typeface="Source Sans Pro" panose="020B0503030403020204" pitchFamily="34" charset="0"/>
                <a:ea typeface="Source Sans Pro" panose="020B0503030403020204" pitchFamily="34" charset="0"/>
              </a:rPr>
              <a:t>5% Small Disadvantaged </a:t>
            </a:r>
            <a:r>
              <a:rPr lang="en-US" sz="2000" b="0" dirty="0" smtClean="0">
                <a:solidFill>
                  <a:schemeClr val="bg1">
                    <a:lumMod val="50000"/>
                  </a:schemeClr>
                </a:solidFill>
                <a:latin typeface="Source Sans Pro" panose="020B0503030403020204" pitchFamily="34" charset="0"/>
                <a:ea typeface="Source Sans Pro" panose="020B0503030403020204" pitchFamily="34" charset="0"/>
              </a:rPr>
              <a:t/>
            </a:r>
            <a:br>
              <a:rPr lang="en-US" sz="2000" b="0" dirty="0" smtClean="0">
                <a:solidFill>
                  <a:schemeClr val="bg1">
                    <a:lumMod val="50000"/>
                  </a:schemeClr>
                </a:solidFill>
                <a:latin typeface="Source Sans Pro" panose="020B0503030403020204" pitchFamily="34" charset="0"/>
                <a:ea typeface="Source Sans Pro" panose="020B0503030403020204" pitchFamily="34" charset="0"/>
              </a:rPr>
            </a:br>
            <a:r>
              <a:rPr lang="en-US" sz="2000" b="0" dirty="0" smtClean="0">
                <a:solidFill>
                  <a:schemeClr val="bg1">
                    <a:lumMod val="50000"/>
                  </a:schemeClr>
                </a:solidFill>
                <a:latin typeface="Source Sans Pro" panose="020B0503030403020204" pitchFamily="34" charset="0"/>
                <a:ea typeface="Source Sans Pro" panose="020B0503030403020204" pitchFamily="34" charset="0"/>
              </a:rPr>
              <a:t>Business </a:t>
            </a:r>
            <a:r>
              <a:rPr lang="en-US" sz="2000" b="0" dirty="0">
                <a:solidFill>
                  <a:schemeClr val="bg1">
                    <a:lumMod val="50000"/>
                  </a:schemeClr>
                </a:solidFill>
                <a:latin typeface="Source Sans Pro" panose="020B0503030403020204" pitchFamily="34" charset="0"/>
                <a:ea typeface="Source Sans Pro" panose="020B0503030403020204" pitchFamily="34" charset="0"/>
              </a:rPr>
              <a:t>(</a:t>
            </a:r>
            <a:r>
              <a:rPr lang="en-US" sz="2000" b="0" dirty="0" smtClean="0">
                <a:solidFill>
                  <a:schemeClr val="bg1">
                    <a:lumMod val="50000"/>
                  </a:schemeClr>
                </a:solidFill>
                <a:latin typeface="Source Sans Pro" panose="020B0503030403020204" pitchFamily="34" charset="0"/>
                <a:ea typeface="Source Sans Pro" panose="020B0503030403020204" pitchFamily="34" charset="0"/>
              </a:rPr>
              <a:t>SDB)</a:t>
            </a:r>
          </a:p>
          <a:p>
            <a:pPr lvl="0" algn="r">
              <a:lnSpc>
                <a:spcPct val="100000"/>
              </a:lnSpc>
            </a:pPr>
            <a:r>
              <a:rPr lang="en-US" sz="2000" b="0" dirty="0">
                <a:solidFill>
                  <a:schemeClr val="bg1">
                    <a:lumMod val="50000"/>
                  </a:schemeClr>
                </a:solidFill>
                <a:latin typeface="Source Sans Pro" panose="020B0503030403020204" pitchFamily="34" charset="0"/>
                <a:ea typeface="Source Sans Pro" panose="020B0503030403020204" pitchFamily="34" charset="0"/>
              </a:rPr>
              <a:t>3% Service-Disabled Veteran-Owned Business (SDVOSB</a:t>
            </a:r>
            <a:r>
              <a:rPr lang="en-US" sz="2000" b="0" dirty="0" smtClean="0">
                <a:solidFill>
                  <a:schemeClr val="bg1">
                    <a:lumMod val="50000"/>
                  </a:schemeClr>
                </a:solidFill>
                <a:latin typeface="Source Sans Pro" panose="020B0503030403020204" pitchFamily="34" charset="0"/>
                <a:ea typeface="Source Sans Pro" panose="020B0503030403020204" pitchFamily="34" charset="0"/>
              </a:rPr>
              <a:t>)</a:t>
            </a:r>
            <a:endParaRPr lang="en-US" sz="2000" b="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7" name="Text Placeholder 6"/>
          <p:cNvSpPr>
            <a:spLocks noGrp="1"/>
          </p:cNvSpPr>
          <p:nvPr>
            <p:ph type="body" idx="1"/>
          </p:nvPr>
        </p:nvSpPr>
        <p:spPr>
          <a:xfrm>
            <a:off x="863600" y="1124465"/>
            <a:ext cx="10578757" cy="988540"/>
          </a:xfrm>
        </p:spPr>
        <p:txBody>
          <a:bodyPr anchor="t">
            <a:normAutofit/>
          </a:bodyPr>
          <a:lstStyle/>
          <a:p>
            <a:pPr lvl="0">
              <a:lnSpc>
                <a:spcPct val="120000"/>
              </a:lnSpc>
            </a:pPr>
            <a:r>
              <a:rPr lang="en-US" sz="2000" b="0" dirty="0">
                <a:solidFill>
                  <a:srgbClr val="003F80"/>
                </a:solidFill>
                <a:latin typeface="Source Sans Pro"/>
                <a:ea typeface="Source Sans Pro" panose="020B0503030403020204" pitchFamily="34" charset="0"/>
              </a:rPr>
              <a:t>The </a:t>
            </a:r>
            <a:r>
              <a:rPr lang="en-US" sz="2000" b="0" dirty="0" err="1">
                <a:solidFill>
                  <a:srgbClr val="003F80"/>
                </a:solidFill>
                <a:latin typeface="Source Sans Pro"/>
                <a:ea typeface="Source Sans Pro" panose="020B0503030403020204" pitchFamily="34" charset="0"/>
              </a:rPr>
              <a:t>HUBZone</a:t>
            </a:r>
            <a:r>
              <a:rPr lang="en-US" sz="2000" b="0" dirty="0">
                <a:solidFill>
                  <a:srgbClr val="003F80"/>
                </a:solidFill>
                <a:latin typeface="Source Sans Pro"/>
                <a:ea typeface="Source Sans Pro" panose="020B0503030403020204" pitchFamily="34" charset="0"/>
              </a:rPr>
              <a:t> Program plays an important role in driving  3% of all federal procurement opportunities to small  businesses in undercapitalized communities</a:t>
            </a:r>
            <a:r>
              <a:rPr lang="en-US" sz="2000" b="0" dirty="0" smtClean="0">
                <a:solidFill>
                  <a:srgbClr val="003F80"/>
                </a:solidFill>
                <a:latin typeface="Source Sans Pro"/>
                <a:ea typeface="Source Sans Pro" panose="020B0503030403020204" pitchFamily="34" charset="0"/>
              </a:rPr>
              <a:t>.</a:t>
            </a:r>
            <a:endParaRPr lang="en-US" sz="2000" b="0" dirty="0">
              <a:solidFill>
                <a:srgbClr val="003F80"/>
              </a:solidFill>
              <a:latin typeface="Source Sans Pro"/>
              <a:ea typeface="Source Sans Pro" panose="020B0503030403020204" pitchFamily="34" charset="0"/>
            </a:endParaRPr>
          </a:p>
        </p:txBody>
      </p:sp>
      <p:sp>
        <p:nvSpPr>
          <p:cNvPr id="2" name="Title 1">
            <a:extLst>
              <a:ext uri="{FF2B5EF4-FFF2-40B4-BE49-F238E27FC236}">
                <a16:creationId xmlns:a16="http://schemas.microsoft.com/office/drawing/2014/main" xmlns="" id="{78704CF5-3403-4E29-A8FE-ACA1BCF27EA2}"/>
              </a:ext>
            </a:extLst>
          </p:cNvPr>
          <p:cNvSpPr>
            <a:spLocks noGrp="1"/>
          </p:cNvSpPr>
          <p:nvPr>
            <p:ph type="title"/>
          </p:nvPr>
        </p:nvSpPr>
        <p:spPr>
          <a:xfrm>
            <a:off x="617838" y="528918"/>
            <a:ext cx="10737550" cy="673349"/>
          </a:xfrm>
        </p:spPr>
        <p:txBody>
          <a:bodyPr/>
          <a:lstStyle/>
          <a:p>
            <a:pPr algn="l"/>
            <a:r>
              <a:rPr lang="en-US" dirty="0"/>
              <a:t>Contracting Incentive </a:t>
            </a:r>
          </a:p>
        </p:txBody>
      </p:sp>
    </p:spTree>
    <p:extLst>
      <p:ext uri="{BB962C8B-B14F-4D97-AF65-F5344CB8AC3E}">
        <p14:creationId xmlns:p14="http://schemas.microsoft.com/office/powerpoint/2010/main" val="1159474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DB0EF20-6AA3-4AC9-8545-A5B40733CB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E555149B-1825-4FE7-B223-D1AD11BCDF69}"/>
              </a:ext>
            </a:extLst>
          </p:cNvPr>
          <p:cNvSpPr>
            <a:spLocks noGrp="1"/>
          </p:cNvSpPr>
          <p:nvPr>
            <p:ph idx="4294967295"/>
          </p:nvPr>
        </p:nvSpPr>
        <p:spPr>
          <a:xfrm>
            <a:off x="691977" y="1482811"/>
            <a:ext cx="10986675" cy="4711489"/>
          </a:xfrm>
          <a:prstGeom prst="rect">
            <a:avLst/>
          </a:prstGeom>
        </p:spPr>
        <p:txBody>
          <a:bodyPr>
            <a:noAutofit/>
          </a:bodyPr>
          <a:lstStyle/>
          <a:p>
            <a:pPr>
              <a:spcAft>
                <a:spcPts val="600"/>
              </a:spcAft>
              <a:buClr>
                <a:srgbClr val="CC0000"/>
              </a:buClr>
              <a:buFont typeface="Calibri" panose="020F0502020204030204" pitchFamily="34" charset="0"/>
              <a:buChar char="•"/>
            </a:pPr>
            <a:r>
              <a:rPr lang="en-US" altLang="en-US" sz="2200" dirty="0"/>
              <a:t>SBA’s small business socioeconomic programs include:</a:t>
            </a:r>
          </a:p>
          <a:p>
            <a:pPr marL="747713" lvl="2" indent="-290513">
              <a:spcAft>
                <a:spcPts val="600"/>
              </a:spcAft>
              <a:buClr>
                <a:srgbClr val="002E6D"/>
              </a:buClr>
              <a:buFont typeface="Calibri" panose="020F0502020204030204" pitchFamily="34" charset="0"/>
              <a:buChar char="•"/>
            </a:pPr>
            <a:r>
              <a:rPr lang="en-US" altLang="en-US" dirty="0"/>
              <a:t>8(a) Program</a:t>
            </a:r>
          </a:p>
          <a:p>
            <a:pPr marL="747713" lvl="2" indent="-290513">
              <a:spcAft>
                <a:spcPts val="600"/>
              </a:spcAft>
              <a:buClr>
                <a:srgbClr val="002E6D"/>
              </a:buClr>
              <a:buFont typeface="Calibri" panose="020F0502020204030204" pitchFamily="34" charset="0"/>
              <a:buChar char="•"/>
            </a:pPr>
            <a:r>
              <a:rPr lang="en-US" altLang="en-US" dirty="0"/>
              <a:t>HUBZone Program</a:t>
            </a:r>
          </a:p>
          <a:p>
            <a:pPr marL="747713" lvl="2" indent="-290513">
              <a:spcAft>
                <a:spcPts val="600"/>
              </a:spcAft>
              <a:buClr>
                <a:srgbClr val="002E6D"/>
              </a:buClr>
              <a:buFont typeface="Calibri" panose="020F0502020204030204" pitchFamily="34" charset="0"/>
              <a:buChar char="•"/>
            </a:pPr>
            <a:r>
              <a:rPr lang="en-US" altLang="en-US" dirty="0"/>
              <a:t>Service-Disabled Veteran-Owned (SDVO) Small Business Program</a:t>
            </a:r>
          </a:p>
          <a:p>
            <a:pPr marL="747713" lvl="2" indent="-290513">
              <a:spcAft>
                <a:spcPts val="600"/>
              </a:spcAft>
              <a:buClr>
                <a:srgbClr val="002E6D"/>
              </a:buClr>
              <a:buFont typeface="Calibri" panose="020F0502020204030204" pitchFamily="34" charset="0"/>
              <a:buChar char="•"/>
            </a:pPr>
            <a:r>
              <a:rPr lang="en-US" altLang="en-US" dirty="0"/>
              <a:t>Women-Owned Small Business (WOSB) Program</a:t>
            </a:r>
            <a:endParaRPr lang="en-US" altLang="en-US" sz="2200" dirty="0"/>
          </a:p>
          <a:p>
            <a:pPr>
              <a:spcAft>
                <a:spcPts val="600"/>
              </a:spcAft>
              <a:buClr>
                <a:srgbClr val="CC0000"/>
              </a:buClr>
              <a:buFont typeface="Calibri" panose="020F0502020204030204" pitchFamily="34" charset="0"/>
              <a:buChar char="•"/>
            </a:pPr>
            <a:r>
              <a:rPr lang="en-US" altLang="en-US" sz="2200" dirty="0"/>
              <a:t>There is </a:t>
            </a:r>
            <a:r>
              <a:rPr lang="en-US" altLang="en-US" sz="2200" b="1" u="sng" dirty="0"/>
              <a:t>no order of precedence among these programs</a:t>
            </a:r>
          </a:p>
          <a:p>
            <a:pPr>
              <a:buClr>
                <a:srgbClr val="CC0000"/>
              </a:buClr>
              <a:buFont typeface="Calibri" panose="020F0502020204030204" pitchFamily="34" charset="0"/>
              <a:buChar char="•"/>
            </a:pPr>
            <a:r>
              <a:rPr lang="en-US" altLang="en-US" sz="2200" dirty="0"/>
              <a:t>In determining which socioeconomic program to use, the contracting officer should consider, at a minimum—</a:t>
            </a:r>
          </a:p>
          <a:p>
            <a:pPr marL="747713" lvl="2" indent="-290513">
              <a:buClr>
                <a:srgbClr val="002E6D"/>
              </a:buClr>
              <a:buFont typeface="Calibri" panose="020F0502020204030204" pitchFamily="34" charset="0"/>
              <a:buChar char="•"/>
            </a:pPr>
            <a:r>
              <a:rPr lang="en-US" altLang="en-US" dirty="0">
                <a:latin typeface="Source Sans Pro Semibold" panose="020B0603030403020204" pitchFamily="34" charset="0"/>
                <a:ea typeface="Source Sans Pro" panose="020B0503030403020204" pitchFamily="34" charset="0"/>
              </a:rPr>
              <a:t>Results of market research</a:t>
            </a:r>
          </a:p>
          <a:p>
            <a:pPr marL="747713" lvl="2" indent="-290513">
              <a:buClr>
                <a:srgbClr val="002E6D"/>
              </a:buClr>
              <a:buFont typeface="Calibri" panose="020F0502020204030204" pitchFamily="34" charset="0"/>
              <a:buChar char="•"/>
            </a:pPr>
            <a:r>
              <a:rPr lang="en-US" altLang="en-US" dirty="0">
                <a:latin typeface="Source Sans Pro Semibold" panose="020B0603030403020204" pitchFamily="34" charset="0"/>
                <a:ea typeface="Source Sans Pro" panose="020B0503030403020204" pitchFamily="34" charset="0"/>
              </a:rPr>
              <a:t>Agency progress in fulfilling small business goals</a:t>
            </a:r>
            <a:endParaRPr lang="en-US" dirty="0">
              <a:latin typeface="Source Sans Pro Semibold" panose="020B06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B96072DC-E349-4DA5-A41E-86ED20F4A17C}"/>
              </a:ext>
            </a:extLst>
          </p:cNvPr>
          <p:cNvSpPr>
            <a:spLocks noGrp="1"/>
          </p:cNvSpPr>
          <p:nvPr>
            <p:ph type="title"/>
          </p:nvPr>
        </p:nvSpPr>
        <p:spPr>
          <a:xfrm>
            <a:off x="605481" y="530650"/>
            <a:ext cx="11417643" cy="544172"/>
          </a:xfrm>
        </p:spPr>
        <p:txBody>
          <a:bodyPr>
            <a:noAutofit/>
          </a:bodyPr>
          <a:lstStyle/>
          <a:p>
            <a:pPr algn="l"/>
            <a:r>
              <a:rPr lang="en-US" sz="3500" dirty="0"/>
              <a:t>Relationship Among Small Business Programs </a:t>
            </a:r>
            <a:r>
              <a:rPr lang="en-US" sz="2400" dirty="0"/>
              <a:t>(FAR 19.203)</a:t>
            </a:r>
          </a:p>
        </p:txBody>
      </p:sp>
    </p:spTree>
    <p:extLst>
      <p:ext uri="{BB962C8B-B14F-4D97-AF65-F5344CB8AC3E}">
        <p14:creationId xmlns:p14="http://schemas.microsoft.com/office/powerpoint/2010/main" val="17251464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245A7BE-D478-411C-8C91-0E4F2F32D1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828BD575-BD16-440C-B689-53DA9FB3E18B}"/>
              </a:ext>
            </a:extLst>
          </p:cNvPr>
          <p:cNvSpPr>
            <a:spLocks noGrp="1"/>
          </p:cNvSpPr>
          <p:nvPr>
            <p:ph idx="4294967295"/>
          </p:nvPr>
        </p:nvSpPr>
        <p:spPr>
          <a:xfrm>
            <a:off x="729048" y="1482811"/>
            <a:ext cx="10879183" cy="4485504"/>
          </a:xfrm>
          <a:prstGeom prst="rect">
            <a:avLst/>
          </a:prstGeom>
        </p:spPr>
        <p:txBody>
          <a:bodyPr>
            <a:normAutofit/>
          </a:bodyPr>
          <a:lstStyle/>
          <a:p>
            <a:pPr marL="0" indent="0" eaLnBrk="0" hangingPunct="0">
              <a:buNone/>
              <a:defRPr/>
            </a:pPr>
            <a:r>
              <a:rPr lang="en-US" sz="2200" dirty="0">
                <a:solidFill>
                  <a:srgbClr val="000000"/>
                </a:solidFill>
                <a:latin typeface="Source Sans Pro" panose="020B0503030403020204" pitchFamily="34" charset="0"/>
                <a:ea typeface="Source Sans Pro" panose="020B0503030403020204" pitchFamily="34" charset="0"/>
                <a:cs typeface="Arial" charset="0"/>
              </a:rPr>
              <a:t>HUBZone contracts are contracts awarded to certified HUBZone small business concerns, regardless of the place of performance, through any of the following procurement methods:</a:t>
            </a:r>
          </a:p>
          <a:p>
            <a:pPr marL="512763" indent="-277813" eaLnBrk="0" hangingPunct="0">
              <a:buClr>
                <a:srgbClr val="CC0000"/>
              </a:buClr>
              <a:defRPr/>
            </a:pPr>
            <a:r>
              <a:rPr lang="en-US" sz="2000" b="1" dirty="0">
                <a:ea typeface="ＭＳ Ｐゴシック" charset="0"/>
                <a:cs typeface="Arial" charset="0"/>
              </a:rPr>
              <a:t>Sole source awards</a:t>
            </a:r>
            <a:endParaRPr lang="en-US" sz="2000" dirty="0">
              <a:ea typeface="ＭＳ Ｐゴシック" charset="0"/>
              <a:cs typeface="Arial" charset="0"/>
            </a:endParaRPr>
          </a:p>
          <a:p>
            <a:pPr marL="512763" indent="-277813" eaLnBrk="0" hangingPunct="0">
              <a:buClr>
                <a:srgbClr val="CC0000"/>
              </a:buClr>
              <a:defRPr/>
            </a:pPr>
            <a:r>
              <a:rPr lang="en-US" sz="2000" b="1" dirty="0">
                <a:ea typeface="ＭＳ Ｐゴシック" charset="0"/>
                <a:cs typeface="Arial" charset="0"/>
              </a:rPr>
              <a:t>100% HUBZone set-aside awards</a:t>
            </a:r>
            <a:r>
              <a:rPr lang="en-US" sz="2000" dirty="0">
                <a:ea typeface="ＭＳ Ｐゴシック" charset="0"/>
                <a:cs typeface="Arial" charset="0"/>
              </a:rPr>
              <a:t> and partial set-asides</a:t>
            </a:r>
          </a:p>
          <a:p>
            <a:pPr marL="512763" indent="-277813" eaLnBrk="0" hangingPunct="0">
              <a:buClr>
                <a:srgbClr val="CC0000"/>
              </a:buClr>
              <a:defRPr/>
            </a:pPr>
            <a:r>
              <a:rPr lang="en-US" sz="2000" b="1" dirty="0">
                <a:ea typeface="ＭＳ Ｐゴシック" charset="0"/>
                <a:cs typeface="Arial" charset="0"/>
              </a:rPr>
              <a:t>Full and open competition</a:t>
            </a:r>
            <a:r>
              <a:rPr lang="en-US" sz="2000" dirty="0">
                <a:ea typeface="ＭＳ Ｐゴシック" charset="0"/>
                <a:cs typeface="Arial" charset="0"/>
              </a:rPr>
              <a:t>, where the </a:t>
            </a:r>
            <a:r>
              <a:rPr lang="en-US" sz="2000" b="1" dirty="0">
                <a:ea typeface="ＭＳ Ｐゴシック" charset="0"/>
                <a:cs typeface="Arial" charset="0"/>
              </a:rPr>
              <a:t>HUBZone </a:t>
            </a:r>
            <a:r>
              <a:rPr lang="en-US" sz="2000" b="1" u="sng" dirty="0">
                <a:ea typeface="ＭＳ Ｐゴシック" charset="0"/>
                <a:cs typeface="Arial" charset="0"/>
              </a:rPr>
              <a:t>price evaluation preference </a:t>
            </a:r>
            <a:r>
              <a:rPr lang="en-US" sz="2000" b="1" dirty="0">
                <a:ea typeface="ＭＳ Ｐゴシック" charset="0"/>
                <a:cs typeface="Arial" charset="0"/>
              </a:rPr>
              <a:t>is applied  </a:t>
            </a:r>
            <a:r>
              <a:rPr lang="en-US" sz="2000" dirty="0">
                <a:ea typeface="ＭＳ Ｐゴシック" charset="0"/>
                <a:cs typeface="Arial" charset="0"/>
              </a:rPr>
              <a:t>(a</a:t>
            </a:r>
            <a:r>
              <a:rPr lang="en-US" sz="2000" dirty="0"/>
              <a:t>pplication of a 10% price evaluation preference applied in full and open competition only applies if initial low offer is from a large business, not if low bidder is a small business)</a:t>
            </a:r>
            <a:endParaRPr lang="en-US" sz="2000" dirty="0">
              <a:ea typeface="ＭＳ Ｐゴシック" charset="0"/>
              <a:cs typeface="Arial" charset="0"/>
            </a:endParaRPr>
          </a:p>
          <a:p>
            <a:pPr marL="512763" indent="-277813" eaLnBrk="0" hangingPunct="0">
              <a:buClr>
                <a:srgbClr val="CC0000"/>
              </a:buClr>
              <a:defRPr/>
            </a:pPr>
            <a:r>
              <a:rPr lang="en-US" sz="2000" b="1" dirty="0">
                <a:ea typeface="ＭＳ Ｐゴシック" charset="0"/>
                <a:cs typeface="Arial" charset="0"/>
              </a:rPr>
              <a:t>Reserves</a:t>
            </a:r>
            <a:r>
              <a:rPr lang="en-US" sz="2000" dirty="0">
                <a:ea typeface="ＭＳ Ｐゴシック" charset="0"/>
                <a:cs typeface="Arial" charset="0"/>
              </a:rPr>
              <a:t> for HUBZone SBCs under Multiple Award Contracts (MAC)</a:t>
            </a:r>
            <a:endParaRPr lang="en-US" sz="2000" u="sng" dirty="0">
              <a:ea typeface="ＭＳ Ｐゴシック" charset="0"/>
              <a:cs typeface="Arial" charset="0"/>
            </a:endParaRPr>
          </a:p>
          <a:p>
            <a:pPr marL="512763" indent="-277813" eaLnBrk="0" hangingPunct="0">
              <a:buClr>
                <a:srgbClr val="CC0000"/>
              </a:buClr>
              <a:defRPr/>
            </a:pPr>
            <a:r>
              <a:rPr lang="en-US" sz="2000" b="1" dirty="0">
                <a:ea typeface="ＭＳ Ｐゴシック" charset="0"/>
                <a:cs typeface="Arial" charset="0"/>
              </a:rPr>
              <a:t>Orders set-aside </a:t>
            </a:r>
            <a:r>
              <a:rPr lang="en-US" sz="2000" dirty="0">
                <a:solidFill>
                  <a:srgbClr val="000000"/>
                </a:solidFill>
                <a:ea typeface="ＭＳ Ｐゴシック" charset="0"/>
                <a:cs typeface="Arial" charset="0"/>
              </a:rPr>
              <a:t>for HUBZone SBCs against a MAC, where the MAC was awarded in full and open </a:t>
            </a:r>
            <a:r>
              <a:rPr lang="en-US" sz="2000" dirty="0" smtClean="0">
                <a:solidFill>
                  <a:srgbClr val="000000"/>
                </a:solidFill>
                <a:ea typeface="ＭＳ Ｐゴシック" charset="0"/>
                <a:cs typeface="Arial" charset="0"/>
              </a:rPr>
              <a:t>competition</a:t>
            </a:r>
            <a:endParaRPr lang="en-US" sz="2000" dirty="0">
              <a:solidFill>
                <a:srgbClr val="000000"/>
              </a:solidFill>
              <a:ea typeface="ＭＳ Ｐゴシック" charset="0"/>
              <a:cs typeface="Arial" charset="0"/>
            </a:endParaRPr>
          </a:p>
        </p:txBody>
      </p:sp>
      <p:sp>
        <p:nvSpPr>
          <p:cNvPr id="2" name="Title 1">
            <a:extLst>
              <a:ext uri="{FF2B5EF4-FFF2-40B4-BE49-F238E27FC236}">
                <a16:creationId xmlns:a16="http://schemas.microsoft.com/office/drawing/2014/main" xmlns="" id="{D9D21188-9FFE-49B0-8E7B-4FADCF610F4F}"/>
              </a:ext>
            </a:extLst>
          </p:cNvPr>
          <p:cNvSpPr>
            <a:spLocks noGrp="1"/>
          </p:cNvSpPr>
          <p:nvPr>
            <p:ph type="title"/>
          </p:nvPr>
        </p:nvSpPr>
        <p:spPr>
          <a:xfrm>
            <a:off x="650258" y="530650"/>
            <a:ext cx="10703542" cy="832930"/>
          </a:xfrm>
        </p:spPr>
        <p:txBody>
          <a:bodyPr>
            <a:normAutofit/>
          </a:bodyPr>
          <a:lstStyle/>
          <a:p>
            <a:pPr algn="l"/>
            <a:r>
              <a:rPr lang="en-US" dirty="0"/>
              <a:t>HUBZone Contracts (13 CFR 126.600)</a:t>
            </a:r>
          </a:p>
        </p:txBody>
      </p:sp>
    </p:spTree>
    <p:extLst>
      <p:ext uri="{BB962C8B-B14F-4D97-AF65-F5344CB8AC3E}">
        <p14:creationId xmlns:p14="http://schemas.microsoft.com/office/powerpoint/2010/main" val="1651132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24062FF-902E-47E3-8553-FCAFC501DD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B0007FCE-F5FA-406C-BF5F-ED4439DAEA10}"/>
              </a:ext>
            </a:extLst>
          </p:cNvPr>
          <p:cNvSpPr>
            <a:spLocks noGrp="1"/>
          </p:cNvSpPr>
          <p:nvPr>
            <p:ph idx="4294967295"/>
          </p:nvPr>
        </p:nvSpPr>
        <p:spPr>
          <a:xfrm>
            <a:off x="1013127" y="4620240"/>
            <a:ext cx="9372993" cy="1051512"/>
          </a:xfrm>
          <a:prstGeom prst="rect">
            <a:avLst/>
          </a:prstGeom>
        </p:spPr>
        <p:txBody>
          <a:bodyPr>
            <a:normAutofit/>
          </a:bodyPr>
          <a:lstStyle/>
          <a:p>
            <a:pPr marL="342900" lvl="1" indent="-342900" fontAlgn="base">
              <a:spcBef>
                <a:spcPts val="300"/>
              </a:spcBef>
              <a:spcAft>
                <a:spcPct val="0"/>
              </a:spcAft>
              <a:buClr>
                <a:srgbClr val="CC0000"/>
              </a:buClr>
              <a:buFont typeface="Arial" panose="020B0604020202020204" pitchFamily="34" charset="0"/>
              <a:buChar char="•"/>
              <a:defRPr/>
            </a:pPr>
            <a:r>
              <a:rPr lang="en-US" sz="2200" dirty="0" smtClean="0"/>
              <a:t>SAT</a:t>
            </a:r>
            <a:r>
              <a:rPr lang="en-US" sz="2200" dirty="0"/>
              <a:t>=$150,000—proposed to increase to $250,000; </a:t>
            </a:r>
          </a:p>
          <a:p>
            <a:pPr marL="342900" lvl="1" indent="-342900" fontAlgn="base">
              <a:spcBef>
                <a:spcPts val="300"/>
              </a:spcBef>
              <a:spcAft>
                <a:spcPct val="0"/>
              </a:spcAft>
              <a:buClr>
                <a:srgbClr val="CC0000"/>
              </a:buClr>
              <a:buFont typeface="Arial" panose="020B0604020202020204" pitchFamily="34" charset="0"/>
              <a:buChar char="•"/>
              <a:defRPr/>
            </a:pPr>
            <a:r>
              <a:rPr lang="en-US" sz="2200" dirty="0"/>
              <a:t>Micro-purchase threshold=$3,500—proposed to increase to $</a:t>
            </a:r>
            <a:r>
              <a:rPr lang="en-US" sz="2200" dirty="0" smtClean="0"/>
              <a:t>10,000</a:t>
            </a:r>
            <a:endParaRPr lang="en-US" sz="2200" dirty="0"/>
          </a:p>
        </p:txBody>
      </p:sp>
      <p:graphicFrame>
        <p:nvGraphicFramePr>
          <p:cNvPr id="5" name="Table 5" descr="Figure explains the options with HUBZone and simplified acquisition: If the award amount is at or below SAT ($150,000), the CO may award via HUBZone set-aside or sole source award; If the award amount is above SAT, the CO shall first consider a set-aside before a HUBZone sole source award or setting aside the requirement as a small business set-aside. ">
            <a:extLst>
              <a:ext uri="{FF2B5EF4-FFF2-40B4-BE49-F238E27FC236}">
                <a16:creationId xmlns:a16="http://schemas.microsoft.com/office/drawing/2014/main" xmlns="" id="{8D96FCD7-B2B1-4D67-947B-891E4C6266E5}"/>
              </a:ext>
            </a:extLst>
          </p:cNvPr>
          <p:cNvGraphicFramePr>
            <a:graphicFrameLocks noGrp="1"/>
          </p:cNvGraphicFramePr>
          <p:nvPr>
            <p:extLst>
              <p:ext uri="{D42A27DB-BD31-4B8C-83A1-F6EECF244321}">
                <p14:modId xmlns:p14="http://schemas.microsoft.com/office/powerpoint/2010/main" val="3863346912"/>
              </p:ext>
            </p:extLst>
          </p:nvPr>
        </p:nvGraphicFramePr>
        <p:xfrm>
          <a:off x="1000767" y="1669115"/>
          <a:ext cx="10243880" cy="2707118"/>
        </p:xfrm>
        <a:graphic>
          <a:graphicData uri="http://schemas.openxmlformats.org/drawingml/2006/table">
            <a:tbl>
              <a:tblPr firstRow="1" bandRow="1">
                <a:tableStyleId>{5C22544A-7EE6-4342-B048-85BDC9FD1C3A}</a:tableStyleId>
              </a:tblPr>
              <a:tblGrid>
                <a:gridCol w="5121940">
                  <a:extLst>
                    <a:ext uri="{9D8B030D-6E8A-4147-A177-3AD203B41FA5}">
                      <a16:colId xmlns:a16="http://schemas.microsoft.com/office/drawing/2014/main" xmlns="" val="2227504368"/>
                    </a:ext>
                  </a:extLst>
                </a:gridCol>
                <a:gridCol w="5121940">
                  <a:extLst>
                    <a:ext uri="{9D8B030D-6E8A-4147-A177-3AD203B41FA5}">
                      <a16:colId xmlns:a16="http://schemas.microsoft.com/office/drawing/2014/main" xmlns="" val="288186150"/>
                    </a:ext>
                  </a:extLst>
                </a:gridCol>
              </a:tblGrid>
              <a:tr h="948459">
                <a:tc>
                  <a:txBody>
                    <a:bodyPr/>
                    <a:lstStyle/>
                    <a:p>
                      <a:pPr algn="ctr"/>
                      <a:r>
                        <a:rPr lang="en-US" sz="2200" dirty="0">
                          <a:solidFill>
                            <a:schemeClr val="bg1"/>
                          </a:solidFill>
                          <a:latin typeface="Source Sans Pro Semibold" panose="020B0603030403020204" pitchFamily="34" charset="0"/>
                        </a:rPr>
                        <a:t>AT OR BELOW SAT</a:t>
                      </a:r>
                    </a:p>
                  </a:txBody>
                  <a:tcPr marL="109916" marR="109916" marT="54958" marB="54958" anchor="ctr">
                    <a:solidFill>
                      <a:srgbClr val="007D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200" b="0" dirty="0">
                          <a:solidFill>
                            <a:schemeClr val="tx1"/>
                          </a:solidFill>
                          <a:latin typeface="Source Sans Pro" panose="020B0503030403020204" pitchFamily="34" charset="0"/>
                          <a:ea typeface="Source Sans Pro" panose="020B0503030403020204" pitchFamily="34" charset="0"/>
                        </a:rPr>
                        <a:t>CO MAY award via HUBZone set-aside or sole source award</a:t>
                      </a:r>
                    </a:p>
                  </a:txBody>
                  <a:tcPr marL="109916" marR="109916" marT="54958" marB="54958" anchor="ctr">
                    <a:solidFill>
                      <a:srgbClr val="F2F2F2"/>
                    </a:solidFill>
                  </a:tcPr>
                </a:tc>
                <a:extLst>
                  <a:ext uri="{0D108BD9-81ED-4DB2-BD59-A6C34878D82A}">
                    <a16:rowId xmlns:a16="http://schemas.microsoft.com/office/drawing/2014/main" xmlns="" val="4150693121"/>
                  </a:ext>
                </a:extLst>
              </a:tr>
              <a:tr h="1758659">
                <a:tc>
                  <a:txBody>
                    <a:bodyPr/>
                    <a:lstStyle/>
                    <a:p>
                      <a:pPr algn="ctr"/>
                      <a:r>
                        <a:rPr lang="en-US" sz="2200" dirty="0">
                          <a:solidFill>
                            <a:schemeClr val="bg1"/>
                          </a:solidFill>
                          <a:latin typeface="Source Sans Pro Semibold" panose="020B0603030403020204" pitchFamily="34" charset="0"/>
                        </a:rPr>
                        <a:t>ABOVE SAT</a:t>
                      </a:r>
                    </a:p>
                  </a:txBody>
                  <a:tcPr marL="109916" marR="109916" marT="54958" marB="54958" anchor="ctr">
                    <a:solidFill>
                      <a:srgbClr val="007D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200" dirty="0">
                          <a:solidFill>
                            <a:schemeClr val="tx1"/>
                          </a:solidFill>
                          <a:latin typeface="Source Sans Pro" panose="020B0503030403020204" pitchFamily="34" charset="0"/>
                          <a:ea typeface="Source Sans Pro" panose="020B0503030403020204" pitchFamily="34" charset="0"/>
                        </a:rPr>
                        <a:t>CO </a:t>
                      </a:r>
                      <a:r>
                        <a:rPr lang="en-US" sz="2200" b="1" dirty="0">
                          <a:solidFill>
                            <a:schemeClr val="tx1"/>
                          </a:solidFill>
                          <a:latin typeface="Source Sans Pro" panose="020B0503030403020204" pitchFamily="34" charset="0"/>
                          <a:ea typeface="Source Sans Pro" panose="020B0503030403020204" pitchFamily="34" charset="0"/>
                        </a:rPr>
                        <a:t>shall</a:t>
                      </a:r>
                      <a:r>
                        <a:rPr lang="en-US" sz="2200" dirty="0">
                          <a:solidFill>
                            <a:schemeClr val="tx1"/>
                          </a:solidFill>
                          <a:latin typeface="Source Sans Pro" panose="020B0503030403020204" pitchFamily="34" charset="0"/>
                          <a:ea typeface="Source Sans Pro" panose="020B0503030403020204" pitchFamily="34" charset="0"/>
                        </a:rPr>
                        <a:t> first consider a set-aside before a HUBZone sole source award or setting aside the requirement as a small business set-aside </a:t>
                      </a:r>
                    </a:p>
                  </a:txBody>
                  <a:tcPr marL="109916" marR="109916" marT="54958" marB="54958" anchor="ctr">
                    <a:solidFill>
                      <a:srgbClr val="F2F2F2"/>
                    </a:solidFill>
                  </a:tcPr>
                </a:tc>
                <a:extLst>
                  <a:ext uri="{0D108BD9-81ED-4DB2-BD59-A6C34878D82A}">
                    <a16:rowId xmlns:a16="http://schemas.microsoft.com/office/drawing/2014/main" xmlns="" val="2643357200"/>
                  </a:ext>
                </a:extLst>
              </a:tr>
            </a:tbl>
          </a:graphicData>
        </a:graphic>
      </p:graphicFrame>
      <p:sp>
        <p:nvSpPr>
          <p:cNvPr id="2" name="Title 1">
            <a:extLst>
              <a:ext uri="{FF2B5EF4-FFF2-40B4-BE49-F238E27FC236}">
                <a16:creationId xmlns:a16="http://schemas.microsoft.com/office/drawing/2014/main" xmlns="" id="{B0CB8E67-FC82-46D7-A05B-BD6A36D8EA46}"/>
              </a:ext>
            </a:extLst>
          </p:cNvPr>
          <p:cNvSpPr>
            <a:spLocks noGrp="1"/>
          </p:cNvSpPr>
          <p:nvPr>
            <p:ph type="title"/>
          </p:nvPr>
        </p:nvSpPr>
        <p:spPr>
          <a:xfrm>
            <a:off x="605482" y="530650"/>
            <a:ext cx="11277222" cy="828594"/>
          </a:xfrm>
        </p:spPr>
        <p:txBody>
          <a:bodyPr>
            <a:normAutofit/>
          </a:bodyPr>
          <a:lstStyle/>
          <a:p>
            <a:pPr algn="l"/>
            <a:r>
              <a:rPr lang="en-US" altLang="en-US" sz="3500" dirty="0"/>
              <a:t>HUBZone and Simplified Acquisition </a:t>
            </a:r>
            <a:r>
              <a:rPr lang="en-US" altLang="en-US" sz="2200" dirty="0"/>
              <a:t>(13 CFR 126.607, FAR 19.1305) </a:t>
            </a:r>
            <a:endParaRPr lang="en-US" sz="2200" dirty="0"/>
          </a:p>
        </p:txBody>
      </p:sp>
    </p:spTree>
    <p:extLst>
      <p:ext uri="{BB962C8B-B14F-4D97-AF65-F5344CB8AC3E}">
        <p14:creationId xmlns:p14="http://schemas.microsoft.com/office/powerpoint/2010/main" val="487601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6CCF880-8E7F-433D-A929-AD331F16FA6E}"/>
              </a:ext>
              <a:ext uri="{C183D7F6-B498-43B3-948B-1728B52AA6E4}">
                <adec:decorative xmlns:adec="http://schemas.microsoft.com/office/drawing/2017/decorative" xmlns="" val="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38A20F9F-3FFD-40E4-8210-9CF24C570E6E}"/>
              </a:ext>
            </a:extLst>
          </p:cNvPr>
          <p:cNvSpPr>
            <a:spLocks noGrp="1"/>
          </p:cNvSpPr>
          <p:nvPr>
            <p:ph idx="4294967295"/>
          </p:nvPr>
        </p:nvSpPr>
        <p:spPr>
          <a:xfrm>
            <a:off x="521368" y="1309816"/>
            <a:ext cx="11149263" cy="4868899"/>
          </a:xfrm>
          <a:prstGeom prst="rect">
            <a:avLst/>
          </a:prstGeom>
        </p:spPr>
        <p:txBody>
          <a:bodyPr>
            <a:noAutofit/>
          </a:bodyPr>
          <a:lstStyle/>
          <a:p>
            <a:pPr fontAlgn="base">
              <a:spcBef>
                <a:spcPts val="800"/>
              </a:spcBef>
              <a:spcAft>
                <a:spcPts val="600"/>
              </a:spcAft>
              <a:buClr>
                <a:srgbClr val="CC0000"/>
              </a:buClr>
              <a:defRPr/>
            </a:pPr>
            <a:r>
              <a:rPr lang="en-US" altLang="en-US" sz="2200" dirty="0"/>
              <a:t>CO </a:t>
            </a:r>
            <a:r>
              <a:rPr lang="en-US" altLang="en-US" sz="2200" b="1" dirty="0"/>
              <a:t>may award a sole source contract to a HUBZone SBC </a:t>
            </a:r>
            <a:r>
              <a:rPr lang="en-US" altLang="en-US" sz="2200" dirty="0"/>
              <a:t>(before considering a small business set-aside) </a:t>
            </a:r>
            <a:r>
              <a:rPr lang="en-US" altLang="en-US" sz="2200" b="1" dirty="0"/>
              <a:t>if</a:t>
            </a:r>
            <a:r>
              <a:rPr lang="en-US" altLang="en-US" sz="2200" dirty="0"/>
              <a:t>— </a:t>
            </a:r>
          </a:p>
          <a:p>
            <a:pPr marL="623888" lvl="1" indent="-342900" fontAlgn="base">
              <a:spcBef>
                <a:spcPts val="300"/>
              </a:spcBef>
              <a:spcAft>
                <a:spcPts val="600"/>
              </a:spcAft>
              <a:buClr>
                <a:srgbClr val="002E6D"/>
              </a:buClr>
              <a:buFont typeface="Arial" panose="020B0604020202020204" pitchFamily="34" charset="0"/>
              <a:buChar char="•"/>
              <a:defRPr/>
            </a:pPr>
            <a:r>
              <a:rPr lang="en-US" altLang="en-US" sz="2000" dirty="0"/>
              <a:t>CO does not expect to receive offers from at least 2 HUBZone SBCs</a:t>
            </a:r>
          </a:p>
          <a:p>
            <a:pPr marL="623888" lvl="1" indent="-342900" fontAlgn="base">
              <a:spcBef>
                <a:spcPts val="300"/>
              </a:spcBef>
              <a:spcAft>
                <a:spcPts val="600"/>
              </a:spcAft>
              <a:buClr>
                <a:srgbClr val="002E6D"/>
              </a:buClr>
              <a:buFont typeface="Arial" panose="020B0604020202020204" pitchFamily="34" charset="0"/>
              <a:buChar char="•"/>
              <a:defRPr/>
            </a:pPr>
            <a:r>
              <a:rPr lang="en-US" altLang="en-US" sz="2000" dirty="0"/>
              <a:t>Anticipated price of the contract (including options) will not exceed— </a:t>
            </a:r>
          </a:p>
          <a:p>
            <a:pPr marL="908050" lvl="2" indent="-342900" fontAlgn="base">
              <a:spcBef>
                <a:spcPts val="300"/>
              </a:spcBef>
              <a:spcAft>
                <a:spcPts val="600"/>
              </a:spcAft>
              <a:buClr>
                <a:srgbClr val="002E6D"/>
              </a:buClr>
              <a:buFont typeface="Source Sans Pro" panose="020B0503030403020204" pitchFamily="34" charset="0"/>
              <a:buChar char="—"/>
              <a:defRPr/>
            </a:pPr>
            <a:r>
              <a:rPr lang="en-US" altLang="en-US" sz="1800" dirty="0"/>
              <a:t>$7 M for a requirement assigned a manufacturing NAICS code; or </a:t>
            </a:r>
          </a:p>
          <a:p>
            <a:pPr marL="908050" lvl="2" indent="-342900" fontAlgn="base">
              <a:spcBef>
                <a:spcPts val="300"/>
              </a:spcBef>
              <a:spcAft>
                <a:spcPts val="600"/>
              </a:spcAft>
              <a:buClr>
                <a:srgbClr val="002E6D"/>
              </a:buClr>
              <a:buFont typeface="Source Sans Pro" panose="020B0503030403020204" pitchFamily="34" charset="0"/>
              <a:buChar char="—"/>
              <a:defRPr/>
            </a:pPr>
            <a:r>
              <a:rPr lang="en-US" altLang="en-US" sz="1800" dirty="0"/>
              <a:t>$4 M for all other requirements</a:t>
            </a:r>
          </a:p>
          <a:p>
            <a:pPr marL="623888" lvl="1" indent="-342900" fontAlgn="base">
              <a:spcBef>
                <a:spcPts val="300"/>
              </a:spcBef>
              <a:spcAft>
                <a:spcPts val="600"/>
              </a:spcAft>
              <a:buClr>
                <a:srgbClr val="002E6D"/>
              </a:buClr>
              <a:buFont typeface="Arial" panose="020B0604020202020204" pitchFamily="34" charset="0"/>
              <a:buChar char="•"/>
              <a:defRPr/>
            </a:pPr>
            <a:r>
              <a:rPr lang="en-US" altLang="en-US" sz="2000" dirty="0"/>
              <a:t>The requirement is not currently being performed by an 8(a) participant and has not been accepted as an 8(a) requirement by SBA</a:t>
            </a:r>
          </a:p>
          <a:p>
            <a:pPr marL="623888" lvl="1" indent="-342900" fontAlgn="base">
              <a:spcBef>
                <a:spcPts val="300"/>
              </a:spcBef>
              <a:spcAft>
                <a:spcPts val="600"/>
              </a:spcAft>
              <a:buClr>
                <a:srgbClr val="002E6D"/>
              </a:buClr>
              <a:buFont typeface="Arial" panose="020B0604020202020204" pitchFamily="34" charset="0"/>
              <a:buChar char="•"/>
              <a:defRPr/>
            </a:pPr>
            <a:r>
              <a:rPr lang="en-US" altLang="en-US" sz="2000" dirty="0"/>
              <a:t>The HUBZone SBC has been determined to be a responsible contractor with respect to performance</a:t>
            </a:r>
          </a:p>
          <a:p>
            <a:pPr marL="623888" lvl="1" indent="-342900" fontAlgn="base">
              <a:spcBef>
                <a:spcPts val="300"/>
              </a:spcBef>
              <a:spcAft>
                <a:spcPts val="600"/>
              </a:spcAft>
              <a:buClr>
                <a:srgbClr val="002E6D"/>
              </a:buClr>
              <a:buFont typeface="Arial" panose="020B0604020202020204" pitchFamily="34" charset="0"/>
              <a:buChar char="•"/>
              <a:defRPr/>
            </a:pPr>
            <a:r>
              <a:rPr lang="en-US" altLang="en-US" sz="2000" dirty="0"/>
              <a:t>Award can be made at a fair and reasonable </a:t>
            </a:r>
            <a:r>
              <a:rPr lang="en-US" altLang="en-US" sz="2000" dirty="0" smtClean="0"/>
              <a:t>price</a:t>
            </a:r>
            <a:endParaRPr lang="en-US" altLang="en-US" sz="2100" b="1" dirty="0"/>
          </a:p>
          <a:p>
            <a:pPr marL="0" indent="0" fontAlgn="base">
              <a:lnSpc>
                <a:spcPct val="80000"/>
              </a:lnSpc>
              <a:spcBef>
                <a:spcPts val="800"/>
              </a:spcBef>
              <a:spcAft>
                <a:spcPts val="600"/>
              </a:spcAft>
              <a:buNone/>
              <a:defRPr/>
            </a:pPr>
            <a:r>
              <a:rPr lang="en-US" altLang="en-US" sz="2100" b="1" dirty="0"/>
              <a:t>SBA has the right to appeal CO</a:t>
            </a:r>
            <a:r>
              <a:rPr lang="ja-JP" altLang="en-US" sz="2100" b="1" dirty="0"/>
              <a:t>’</a:t>
            </a:r>
            <a:r>
              <a:rPr lang="en-US" altLang="ja-JP" sz="2100" b="1" dirty="0"/>
              <a:t>s decision not to make a HUBZone sole source award</a:t>
            </a:r>
            <a:endParaRPr lang="en-US" altLang="en-US" sz="2100" b="1" dirty="0"/>
          </a:p>
          <a:p>
            <a:pPr marL="0" indent="0" fontAlgn="base">
              <a:lnSpc>
                <a:spcPct val="80000"/>
              </a:lnSpc>
              <a:spcBef>
                <a:spcPts val="800"/>
              </a:spcBef>
              <a:spcAft>
                <a:spcPct val="0"/>
              </a:spcAft>
              <a:buNone/>
              <a:defRPr/>
            </a:pPr>
            <a:r>
              <a:rPr lang="en-US" altLang="en-US" sz="2100" b="1" i="1" dirty="0"/>
              <a:t>Note:  </a:t>
            </a:r>
            <a:r>
              <a:rPr lang="en-US" altLang="en-US" sz="2100" i="1" dirty="0"/>
              <a:t>This exclusion of FAR 19.1306 was removed: The acquisition is greater than the </a:t>
            </a:r>
            <a:r>
              <a:rPr lang="en-US" altLang="en-US" sz="2100" i="1" dirty="0" smtClean="0"/>
              <a:t>SAT</a:t>
            </a:r>
            <a:endParaRPr lang="en-US" altLang="en-US" sz="2100" i="1" dirty="0"/>
          </a:p>
        </p:txBody>
      </p:sp>
      <p:sp>
        <p:nvSpPr>
          <p:cNvPr id="2" name="Title 1">
            <a:extLst>
              <a:ext uri="{FF2B5EF4-FFF2-40B4-BE49-F238E27FC236}">
                <a16:creationId xmlns:a16="http://schemas.microsoft.com/office/drawing/2014/main" xmlns="" id="{AA642E26-29E8-499A-AAB4-B00B17091624}"/>
              </a:ext>
            </a:extLst>
          </p:cNvPr>
          <p:cNvSpPr>
            <a:spLocks noGrp="1"/>
          </p:cNvSpPr>
          <p:nvPr>
            <p:ph type="title"/>
          </p:nvPr>
        </p:nvSpPr>
        <p:spPr>
          <a:xfrm>
            <a:off x="612322" y="530650"/>
            <a:ext cx="10663988" cy="932390"/>
          </a:xfrm>
        </p:spPr>
        <p:txBody>
          <a:bodyPr>
            <a:normAutofit/>
          </a:bodyPr>
          <a:lstStyle/>
          <a:p>
            <a:pPr algn="l"/>
            <a:r>
              <a:rPr lang="en-US" altLang="en-US" dirty="0"/>
              <a:t>HUBZone Sole Source Awards </a:t>
            </a:r>
            <a:r>
              <a:rPr lang="en-US" altLang="en-US" sz="2400" dirty="0"/>
              <a:t>(13 CFR 126.612, FAR 19.1306)</a:t>
            </a:r>
            <a:endParaRPr lang="en-US" sz="2400" dirty="0"/>
          </a:p>
        </p:txBody>
      </p:sp>
    </p:spTree>
    <p:extLst>
      <p:ext uri="{BB962C8B-B14F-4D97-AF65-F5344CB8AC3E}">
        <p14:creationId xmlns:p14="http://schemas.microsoft.com/office/powerpoint/2010/main" val="209201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4755DED-B3BA-44E3-98B0-177E776E77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7BD64998-E522-42A3-92C0-D084CCDA5D84}"/>
              </a:ext>
            </a:extLst>
          </p:cNvPr>
          <p:cNvSpPr>
            <a:spLocks noGrp="1"/>
          </p:cNvSpPr>
          <p:nvPr>
            <p:ph idx="4294967295"/>
          </p:nvPr>
        </p:nvSpPr>
        <p:spPr>
          <a:xfrm>
            <a:off x="617837" y="1482811"/>
            <a:ext cx="10836877" cy="4053016"/>
          </a:xfrm>
          <a:prstGeom prst="rect">
            <a:avLst/>
          </a:prstGeom>
        </p:spPr>
        <p:txBody>
          <a:bodyPr>
            <a:normAutofit/>
          </a:bodyPr>
          <a:lstStyle/>
          <a:p>
            <a:pPr marL="290513" indent="-290513" fontAlgn="base">
              <a:spcBef>
                <a:spcPts val="800"/>
              </a:spcBef>
              <a:spcAft>
                <a:spcPct val="0"/>
              </a:spcAft>
              <a:buClr>
                <a:srgbClr val="CC0000"/>
              </a:buClr>
              <a:defRPr/>
            </a:pPr>
            <a:r>
              <a:rPr lang="en-US" altLang="en-US" sz="2200" b="1" dirty="0"/>
              <a:t>To award via HUBZone set-aside, CO must have a reasonable expectation that</a:t>
            </a:r>
            <a:r>
              <a:rPr lang="en-US" altLang="en-US" sz="2200" dirty="0"/>
              <a:t>— </a:t>
            </a:r>
          </a:p>
          <a:p>
            <a:pPr lvl="1" indent="-342900" fontAlgn="base">
              <a:spcBef>
                <a:spcPts val="300"/>
              </a:spcBef>
              <a:spcAft>
                <a:spcPts val="600"/>
              </a:spcAft>
              <a:buClr>
                <a:srgbClr val="002E6D"/>
              </a:buClr>
              <a:buFont typeface="Arial" panose="020B0604020202020204" pitchFamily="34" charset="0"/>
              <a:buChar char="•"/>
              <a:defRPr/>
            </a:pPr>
            <a:r>
              <a:rPr lang="en-US" altLang="en-US" sz="2000" dirty="0"/>
              <a:t>Offers will be received from at least 2 HUBZone SBCs; and</a:t>
            </a:r>
          </a:p>
          <a:p>
            <a:pPr lvl="1" indent="-342900" fontAlgn="base">
              <a:spcBef>
                <a:spcPts val="300"/>
              </a:spcBef>
              <a:spcAft>
                <a:spcPts val="1200"/>
              </a:spcAft>
              <a:buClr>
                <a:srgbClr val="002E6D"/>
              </a:buClr>
              <a:buFont typeface="Arial" panose="020B0604020202020204" pitchFamily="34" charset="0"/>
              <a:buChar char="•"/>
              <a:defRPr/>
            </a:pPr>
            <a:r>
              <a:rPr lang="en-US" altLang="en-US" sz="2000" dirty="0"/>
              <a:t>Award will be made at a fair market </a:t>
            </a:r>
            <a:r>
              <a:rPr lang="en-US" altLang="en-US" sz="2000" dirty="0" smtClean="0"/>
              <a:t>price</a:t>
            </a:r>
            <a:endParaRPr lang="en-US" altLang="en-US" sz="2000" dirty="0"/>
          </a:p>
          <a:p>
            <a:pPr marL="0" indent="0" fontAlgn="base">
              <a:spcBef>
                <a:spcPts val="800"/>
              </a:spcBef>
              <a:spcAft>
                <a:spcPct val="0"/>
              </a:spcAft>
              <a:buClr>
                <a:srgbClr val="FF0000"/>
              </a:buClr>
              <a:buNone/>
              <a:defRPr/>
            </a:pPr>
            <a:r>
              <a:rPr lang="en-US" altLang="en-US" sz="2200" dirty="0"/>
              <a:t>If the CO receives—</a:t>
            </a:r>
          </a:p>
          <a:p>
            <a:pPr marL="682625" indent="-336550" fontAlgn="base">
              <a:lnSpc>
                <a:spcPct val="100000"/>
              </a:lnSpc>
              <a:spcBef>
                <a:spcPts val="800"/>
              </a:spcBef>
              <a:spcAft>
                <a:spcPts val="600"/>
              </a:spcAft>
              <a:buClr>
                <a:srgbClr val="CC0000"/>
              </a:buClr>
              <a:defRPr/>
            </a:pPr>
            <a:r>
              <a:rPr lang="en-US" altLang="en-US" sz="2000" b="1" u="sng" dirty="0"/>
              <a:t>only one acceptable offer </a:t>
            </a:r>
            <a:r>
              <a:rPr lang="en-US" altLang="en-US" sz="2000" dirty="0"/>
              <a:t>from a certified HUBZone SBC       </a:t>
            </a:r>
          </a:p>
          <a:p>
            <a:pPr lvl="2" indent="-342900" fontAlgn="base">
              <a:spcBef>
                <a:spcPts val="0"/>
              </a:spcBef>
              <a:spcAft>
                <a:spcPct val="0"/>
              </a:spcAft>
              <a:buClr>
                <a:srgbClr val="002E6D"/>
              </a:buClr>
              <a:buFont typeface="Source Sans Pro" panose="020B0503030403020204" pitchFamily="34" charset="0"/>
              <a:buChar char="—"/>
              <a:defRPr/>
            </a:pPr>
            <a:r>
              <a:rPr lang="en-US" altLang="en-US" dirty="0"/>
              <a:t>the CO should make an award to that concern</a:t>
            </a:r>
          </a:p>
          <a:p>
            <a:pPr marL="682625" indent="-336550" fontAlgn="base">
              <a:lnSpc>
                <a:spcPct val="100000"/>
              </a:lnSpc>
              <a:spcBef>
                <a:spcPts val="800"/>
              </a:spcBef>
              <a:spcAft>
                <a:spcPts val="600"/>
              </a:spcAft>
              <a:buClr>
                <a:srgbClr val="CC0000"/>
              </a:buClr>
              <a:defRPr/>
            </a:pPr>
            <a:r>
              <a:rPr lang="en-US" altLang="en-US" sz="2000" b="1" u="sng" dirty="0"/>
              <a:t>no acceptable offers </a:t>
            </a:r>
            <a:r>
              <a:rPr lang="en-US" altLang="en-US" sz="2000" dirty="0"/>
              <a:t>from HUBZone SBCs</a:t>
            </a:r>
          </a:p>
          <a:p>
            <a:pPr marL="1146175" lvl="1" indent="-339725" fontAlgn="base">
              <a:spcBef>
                <a:spcPts val="0"/>
              </a:spcBef>
              <a:spcAft>
                <a:spcPct val="0"/>
              </a:spcAft>
              <a:buClr>
                <a:srgbClr val="002E6D"/>
              </a:buClr>
              <a:buFont typeface="Source Sans Pro" panose="020B0503030403020204" pitchFamily="34" charset="0"/>
              <a:buChar char="—"/>
              <a:defRPr/>
            </a:pPr>
            <a:r>
              <a:rPr lang="en-US" altLang="en-US" sz="2000" dirty="0"/>
              <a:t>the CO should withdraw the HUBZone set-aside and set the procurement aside for small business concerns, as appropriate (see FAR 19.203</a:t>
            </a:r>
            <a:r>
              <a:rPr lang="en-US" altLang="en-US" sz="2000" dirty="0" smtClean="0"/>
              <a:t>)</a:t>
            </a:r>
            <a:endParaRPr lang="en-US" altLang="en-US" sz="2000" dirty="0"/>
          </a:p>
        </p:txBody>
      </p:sp>
      <p:sp>
        <p:nvSpPr>
          <p:cNvPr id="2" name="Title 1">
            <a:extLst>
              <a:ext uri="{FF2B5EF4-FFF2-40B4-BE49-F238E27FC236}">
                <a16:creationId xmlns:a16="http://schemas.microsoft.com/office/drawing/2014/main" xmlns="" id="{088D85DF-0930-48F1-9F59-A3EC3F772E67}"/>
              </a:ext>
            </a:extLst>
          </p:cNvPr>
          <p:cNvSpPr>
            <a:spLocks noGrp="1"/>
          </p:cNvSpPr>
          <p:nvPr>
            <p:ph type="title"/>
          </p:nvPr>
        </p:nvSpPr>
        <p:spPr>
          <a:xfrm>
            <a:off x="623466" y="530650"/>
            <a:ext cx="10792326" cy="754453"/>
          </a:xfrm>
        </p:spPr>
        <p:txBody>
          <a:bodyPr>
            <a:noAutofit/>
          </a:bodyPr>
          <a:lstStyle/>
          <a:p>
            <a:pPr algn="l"/>
            <a:r>
              <a:rPr lang="en-US" altLang="en-US" dirty="0"/>
              <a:t>HUBZone Set-Aside  (FAR 19.1305(c))</a:t>
            </a:r>
            <a:endParaRPr lang="en-US" dirty="0"/>
          </a:p>
        </p:txBody>
      </p:sp>
    </p:spTree>
    <p:extLst>
      <p:ext uri="{BB962C8B-B14F-4D97-AF65-F5344CB8AC3E}">
        <p14:creationId xmlns:p14="http://schemas.microsoft.com/office/powerpoint/2010/main" val="27697013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0D2D4B1-4E3F-4D68-80FC-9C0E753DBB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6196ED7B-96AB-4721-B049-5857DD1FD5F9}"/>
              </a:ext>
            </a:extLst>
          </p:cNvPr>
          <p:cNvSpPr>
            <a:spLocks noGrp="1"/>
          </p:cNvSpPr>
          <p:nvPr>
            <p:ph idx="4294967295"/>
          </p:nvPr>
        </p:nvSpPr>
        <p:spPr>
          <a:xfrm>
            <a:off x="741405" y="1325562"/>
            <a:ext cx="10480014" cy="4206875"/>
          </a:xfrm>
          <a:prstGeom prst="rect">
            <a:avLst/>
          </a:prstGeom>
        </p:spPr>
        <p:txBody>
          <a:bodyPr>
            <a:noAutofit/>
          </a:bodyPr>
          <a:lstStyle/>
          <a:p>
            <a:pPr fontAlgn="base">
              <a:spcBef>
                <a:spcPts val="800"/>
              </a:spcBef>
              <a:spcAft>
                <a:spcPts val="600"/>
              </a:spcAft>
              <a:buClr>
                <a:srgbClr val="CC0000"/>
              </a:buClr>
              <a:defRPr/>
            </a:pPr>
            <a:r>
              <a:rPr lang="en-US" altLang="en-US" sz="2200" dirty="0"/>
              <a:t>A CO </a:t>
            </a:r>
            <a:r>
              <a:rPr lang="en-US" altLang="en-US" sz="2200" b="1" dirty="0"/>
              <a:t>may</a:t>
            </a:r>
            <a:r>
              <a:rPr lang="en-US" altLang="en-US" sz="2200" dirty="0"/>
              <a:t>—</a:t>
            </a:r>
          </a:p>
          <a:p>
            <a:pPr marL="809625" lvl="3" indent="-342900" fontAlgn="base">
              <a:lnSpc>
                <a:spcPct val="100000"/>
              </a:lnSpc>
              <a:spcBef>
                <a:spcPts val="300"/>
              </a:spcBef>
              <a:spcAft>
                <a:spcPts val="1200"/>
              </a:spcAft>
              <a:buClr>
                <a:srgbClr val="002E6D"/>
              </a:buClr>
              <a:buFont typeface="Arial" panose="020B0604020202020204" pitchFamily="34" charset="0"/>
              <a:buChar char="•"/>
              <a:defRPr/>
            </a:pPr>
            <a:r>
              <a:rPr lang="en-US" altLang="en-US" sz="2000" b="1" dirty="0"/>
              <a:t>Set-aside an order placed against a multiple-award contract </a:t>
            </a:r>
            <a:r>
              <a:rPr lang="en-US" altLang="en-US" sz="2000" dirty="0"/>
              <a:t>for </a:t>
            </a:r>
            <a:r>
              <a:rPr lang="en-US" altLang="en-US" sz="2000" dirty="0" err="1"/>
              <a:t>HUBZone</a:t>
            </a:r>
            <a:r>
              <a:rPr lang="en-US" altLang="en-US" sz="2000" dirty="0"/>
              <a:t> </a:t>
            </a:r>
            <a:r>
              <a:rPr lang="en-US" altLang="en-US" sz="2000" dirty="0" smtClean="0"/>
              <a:t/>
            </a:r>
            <a:br>
              <a:rPr lang="en-US" altLang="en-US" sz="2000" dirty="0" smtClean="0"/>
            </a:br>
            <a:r>
              <a:rPr lang="en-US" altLang="en-US" sz="2000" dirty="0" smtClean="0"/>
              <a:t>SBCs </a:t>
            </a:r>
            <a:r>
              <a:rPr lang="en-US" altLang="en-US" sz="2000" dirty="0"/>
              <a:t>(FAR 19.5) and no justification for this exception to fair opportunity is required </a:t>
            </a:r>
            <a:r>
              <a:rPr lang="en-US" altLang="en-US" sz="2000" dirty="0" smtClean="0"/>
              <a:t/>
            </a:r>
            <a:br>
              <a:rPr lang="en-US" altLang="en-US" sz="2000" dirty="0" smtClean="0"/>
            </a:br>
            <a:r>
              <a:rPr lang="en-US" altLang="en-US" sz="2000" dirty="0" smtClean="0"/>
              <a:t>(</a:t>
            </a:r>
            <a:r>
              <a:rPr lang="en-US" altLang="en-US" sz="2000" dirty="0"/>
              <a:t>FAR 16.5)</a:t>
            </a:r>
          </a:p>
          <a:p>
            <a:pPr marL="809625" lvl="3" indent="-342900" fontAlgn="base">
              <a:lnSpc>
                <a:spcPct val="100000"/>
              </a:lnSpc>
              <a:spcBef>
                <a:spcPts val="300"/>
              </a:spcBef>
              <a:spcAft>
                <a:spcPts val="1200"/>
              </a:spcAft>
              <a:buClr>
                <a:srgbClr val="002E6D"/>
              </a:buClr>
              <a:buFont typeface="Arial" panose="020B0604020202020204" pitchFamily="34" charset="0"/>
              <a:buChar char="•"/>
              <a:defRPr/>
            </a:pPr>
            <a:r>
              <a:rPr lang="en-US" altLang="en-US" sz="2000" b="1" dirty="0"/>
              <a:t>Set-aside part(s) of a multiple-award contract </a:t>
            </a:r>
            <a:r>
              <a:rPr lang="en-US" altLang="en-US" sz="2000" dirty="0"/>
              <a:t>for HUBZone SBCs (FAR 19.5)</a:t>
            </a:r>
          </a:p>
          <a:p>
            <a:pPr marL="809625" lvl="3" indent="-342900" fontAlgn="base">
              <a:lnSpc>
                <a:spcPct val="100000"/>
              </a:lnSpc>
              <a:spcBef>
                <a:spcPts val="300"/>
              </a:spcBef>
              <a:spcAft>
                <a:spcPts val="1200"/>
              </a:spcAft>
              <a:buClr>
                <a:srgbClr val="002E6D"/>
              </a:buClr>
              <a:buFont typeface="Arial" panose="020B0604020202020204" pitchFamily="34" charset="0"/>
              <a:buChar char="•"/>
              <a:defRPr/>
            </a:pPr>
            <a:r>
              <a:rPr lang="en-US" altLang="en-US" sz="2000" b="1" dirty="0"/>
              <a:t>Reserve one or more contract awards </a:t>
            </a:r>
            <a:r>
              <a:rPr lang="en-US" altLang="en-US" sz="2000" dirty="0"/>
              <a:t>for HUBZone SBCs </a:t>
            </a:r>
            <a:r>
              <a:rPr lang="en-US" altLang="en-US" sz="2000" b="1" dirty="0"/>
              <a:t>under full and open multiple-award procurements</a:t>
            </a:r>
            <a:r>
              <a:rPr lang="en-US" altLang="en-US" sz="2000" dirty="0"/>
              <a:t> (FAR 19.5)</a:t>
            </a:r>
          </a:p>
          <a:p>
            <a:pPr marL="809625" lvl="3" indent="-342900" fontAlgn="base">
              <a:lnSpc>
                <a:spcPct val="100000"/>
              </a:lnSpc>
              <a:spcBef>
                <a:spcPts val="300"/>
              </a:spcBef>
              <a:spcAft>
                <a:spcPts val="600"/>
              </a:spcAft>
              <a:buClr>
                <a:srgbClr val="002E6D"/>
              </a:buClr>
              <a:buFont typeface="Arial" panose="020B0604020202020204" pitchFamily="34" charset="0"/>
              <a:buChar char="•"/>
              <a:defRPr/>
            </a:pPr>
            <a:r>
              <a:rPr lang="en-US" altLang="en-US" sz="2000" b="1" dirty="0"/>
              <a:t>Set-aside orders &amp; BPAs under the GSA Schedule </a:t>
            </a:r>
            <a:r>
              <a:rPr lang="en-US" altLang="en-US" sz="2000" dirty="0"/>
              <a:t>(FAR 8.4</a:t>
            </a:r>
            <a:r>
              <a:rPr lang="en-US" altLang="en-US" sz="2000" dirty="0" smtClean="0"/>
              <a:t>)</a:t>
            </a:r>
            <a:endParaRPr lang="en-US" altLang="en-US" sz="2000" dirty="0"/>
          </a:p>
        </p:txBody>
      </p:sp>
      <p:sp>
        <p:nvSpPr>
          <p:cNvPr id="2" name="Title 1">
            <a:extLst>
              <a:ext uri="{FF2B5EF4-FFF2-40B4-BE49-F238E27FC236}">
                <a16:creationId xmlns:a16="http://schemas.microsoft.com/office/drawing/2014/main" xmlns="" id="{AA93FF0A-8D6D-49CF-81EB-913983A2DAA7}"/>
              </a:ext>
            </a:extLst>
          </p:cNvPr>
          <p:cNvSpPr>
            <a:spLocks noGrp="1"/>
          </p:cNvSpPr>
          <p:nvPr>
            <p:ph type="title"/>
          </p:nvPr>
        </p:nvSpPr>
        <p:spPr>
          <a:xfrm>
            <a:off x="593125" y="530649"/>
            <a:ext cx="10714182" cy="717383"/>
          </a:xfrm>
        </p:spPr>
        <p:txBody>
          <a:bodyPr/>
          <a:lstStyle/>
          <a:p>
            <a:pPr algn="l"/>
            <a:r>
              <a:rPr lang="en-US" dirty="0"/>
              <a:t>Set-Aside of Orders</a:t>
            </a:r>
          </a:p>
        </p:txBody>
      </p:sp>
    </p:spTree>
    <p:extLst>
      <p:ext uri="{BB962C8B-B14F-4D97-AF65-F5344CB8AC3E}">
        <p14:creationId xmlns:p14="http://schemas.microsoft.com/office/powerpoint/2010/main" val="11380291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10E68B-D9E5-4C02-B6D6-90E72FE360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9C7EA3CF-8A94-4E6C-9273-E352B1DC1ED0}"/>
              </a:ext>
            </a:extLst>
          </p:cNvPr>
          <p:cNvSpPr>
            <a:spLocks noGrp="1"/>
          </p:cNvSpPr>
          <p:nvPr>
            <p:ph idx="4294967295"/>
          </p:nvPr>
        </p:nvSpPr>
        <p:spPr>
          <a:xfrm>
            <a:off x="741404" y="1581665"/>
            <a:ext cx="11022777" cy="4074758"/>
          </a:xfrm>
          <a:prstGeom prst="rect">
            <a:avLst/>
          </a:prstGeom>
        </p:spPr>
        <p:txBody>
          <a:bodyPr>
            <a:noAutofit/>
          </a:bodyPr>
          <a:lstStyle/>
          <a:p>
            <a:pPr marL="0" indent="0">
              <a:spcBef>
                <a:spcPts val="800"/>
              </a:spcBef>
              <a:spcAft>
                <a:spcPts val="600"/>
              </a:spcAft>
              <a:buNone/>
              <a:defRPr/>
            </a:pPr>
            <a:r>
              <a:rPr lang="en-US" sz="2200" dirty="0"/>
              <a:t>FAR 16.505(b)(2)(i)(F): When setting aside orders for small business concerns: </a:t>
            </a:r>
          </a:p>
          <a:p>
            <a:pPr marL="857250" lvl="2" indent="-457200">
              <a:spcBef>
                <a:spcPts val="300"/>
              </a:spcBef>
              <a:spcAft>
                <a:spcPts val="1200"/>
              </a:spcAft>
              <a:buClr>
                <a:srgbClr val="CC0000"/>
              </a:buClr>
              <a:defRPr/>
            </a:pPr>
            <a:r>
              <a:rPr lang="en-US" dirty="0"/>
              <a:t>The specific small business program eligibility requirements identified in part 19 apply.</a:t>
            </a:r>
          </a:p>
          <a:p>
            <a:pPr marL="0" indent="0">
              <a:spcBef>
                <a:spcPts val="800"/>
              </a:spcBef>
              <a:spcAft>
                <a:spcPts val="600"/>
              </a:spcAft>
              <a:buNone/>
              <a:defRPr/>
            </a:pPr>
            <a:r>
              <a:rPr lang="en-US" sz="2200" dirty="0" smtClean="0"/>
              <a:t>FAR </a:t>
            </a:r>
            <a:r>
              <a:rPr lang="en-US" sz="2200" dirty="0"/>
              <a:t>8.405-5(a)(2): When setting aside orders and BPAs against the GSA Schedule:</a:t>
            </a:r>
          </a:p>
          <a:p>
            <a:pPr marL="857250" lvl="2" indent="-457200">
              <a:spcBef>
                <a:spcPts val="300"/>
              </a:spcBef>
              <a:spcAft>
                <a:spcPts val="1200"/>
              </a:spcAft>
              <a:buClr>
                <a:srgbClr val="CC0000"/>
              </a:buClr>
              <a:defRPr/>
            </a:pPr>
            <a:r>
              <a:rPr lang="en-US" dirty="0"/>
              <a:t>The specific small business program eligibility requirements identified in part 19 apply.</a:t>
            </a:r>
          </a:p>
          <a:p>
            <a:pPr marL="0" indent="0">
              <a:spcBef>
                <a:spcPts val="800"/>
              </a:spcBef>
              <a:spcAft>
                <a:spcPts val="600"/>
              </a:spcAft>
              <a:buNone/>
              <a:defRPr/>
            </a:pPr>
            <a:r>
              <a:rPr lang="en-US" sz="2200" dirty="0" smtClean="0"/>
              <a:t>What </a:t>
            </a:r>
            <a:r>
              <a:rPr lang="en-US" sz="2200" dirty="0"/>
              <a:t>does this mean? Examples:</a:t>
            </a:r>
          </a:p>
          <a:p>
            <a:pPr marL="857250" lvl="2" indent="-457200">
              <a:spcBef>
                <a:spcPts val="300"/>
              </a:spcBef>
              <a:spcAft>
                <a:spcPts val="600"/>
              </a:spcAft>
              <a:buClr>
                <a:srgbClr val="CC0000"/>
              </a:buClr>
              <a:defRPr/>
            </a:pPr>
            <a:r>
              <a:rPr lang="en-US" dirty="0"/>
              <a:t>HUBZone joint venture requirements apply</a:t>
            </a:r>
          </a:p>
          <a:p>
            <a:pPr marL="857250" lvl="2" indent="-457200">
              <a:spcBef>
                <a:spcPts val="300"/>
              </a:spcBef>
              <a:buClr>
                <a:srgbClr val="CC0000"/>
              </a:buClr>
              <a:defRPr/>
            </a:pPr>
            <a:r>
              <a:rPr lang="en-US" dirty="0"/>
              <a:t>HUBZone limitations on subcontracting apply</a:t>
            </a:r>
          </a:p>
        </p:txBody>
      </p:sp>
      <p:sp>
        <p:nvSpPr>
          <p:cNvPr id="2" name="Title 1">
            <a:extLst>
              <a:ext uri="{FF2B5EF4-FFF2-40B4-BE49-F238E27FC236}">
                <a16:creationId xmlns:a16="http://schemas.microsoft.com/office/drawing/2014/main" xmlns="" id="{0F09064D-562C-4CB4-B8EB-F0D6A9A0A970}"/>
              </a:ext>
            </a:extLst>
          </p:cNvPr>
          <p:cNvSpPr>
            <a:spLocks noGrp="1"/>
          </p:cNvSpPr>
          <p:nvPr>
            <p:ph type="title"/>
          </p:nvPr>
        </p:nvSpPr>
        <p:spPr>
          <a:xfrm>
            <a:off x="619932" y="530649"/>
            <a:ext cx="10733868" cy="1160039"/>
          </a:xfrm>
        </p:spPr>
        <p:txBody>
          <a:bodyPr>
            <a:normAutofit/>
          </a:bodyPr>
          <a:lstStyle/>
          <a:p>
            <a:pPr algn="l"/>
            <a:r>
              <a:rPr lang="en-US" altLang="en-US" dirty="0"/>
              <a:t>Set-Aside of Orders – FAR Part 19 Applies</a:t>
            </a:r>
            <a:endParaRPr lang="en-US" dirty="0"/>
          </a:p>
        </p:txBody>
      </p:sp>
    </p:spTree>
    <p:extLst>
      <p:ext uri="{BB962C8B-B14F-4D97-AF65-F5344CB8AC3E}">
        <p14:creationId xmlns:p14="http://schemas.microsoft.com/office/powerpoint/2010/main" val="3940863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DFE89F1-09DC-4AB6-A27C-A14CDDB279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674E97BB-3651-4F89-BBB6-9C904D92BB75}"/>
              </a:ext>
            </a:extLst>
          </p:cNvPr>
          <p:cNvSpPr>
            <a:spLocks noGrp="1"/>
          </p:cNvSpPr>
          <p:nvPr>
            <p:ph idx="4294967295"/>
          </p:nvPr>
        </p:nvSpPr>
        <p:spPr>
          <a:xfrm>
            <a:off x="626388" y="2038865"/>
            <a:ext cx="10515600" cy="3999274"/>
          </a:xfrm>
          <a:prstGeom prst="rect">
            <a:avLst/>
          </a:prstGeom>
        </p:spPr>
        <p:txBody>
          <a:bodyPr>
            <a:noAutofit/>
          </a:bodyPr>
          <a:lstStyle/>
          <a:p>
            <a:pPr fontAlgn="base">
              <a:spcBef>
                <a:spcPts val="800"/>
              </a:spcBef>
              <a:spcAft>
                <a:spcPts val="1200"/>
              </a:spcAft>
              <a:buClr>
                <a:srgbClr val="CC0000"/>
              </a:buClr>
              <a:defRPr/>
            </a:pPr>
            <a:r>
              <a:rPr lang="en-US" altLang="en-US" sz="2200" dirty="0"/>
              <a:t>The HUBZone price evaluation preference (PEP) shall be used in acquisitions conducted using full and open competition</a:t>
            </a:r>
          </a:p>
          <a:p>
            <a:pPr fontAlgn="base">
              <a:spcBef>
                <a:spcPts val="800"/>
              </a:spcBef>
              <a:spcAft>
                <a:spcPts val="600"/>
              </a:spcAft>
              <a:buClr>
                <a:srgbClr val="CC0000"/>
              </a:buClr>
              <a:defRPr/>
            </a:pPr>
            <a:r>
              <a:rPr lang="en-US" altLang="en-US" sz="2200" dirty="0"/>
              <a:t>The preference shall NOT be used— </a:t>
            </a:r>
          </a:p>
          <a:p>
            <a:pPr marL="857250" lvl="1" indent="-457200" fontAlgn="base">
              <a:spcBef>
                <a:spcPts val="300"/>
              </a:spcBef>
              <a:spcAft>
                <a:spcPts val="600"/>
              </a:spcAft>
              <a:buClr>
                <a:srgbClr val="002E6D"/>
              </a:buClr>
              <a:buFont typeface="Arial" panose="020B0604020202020204" pitchFamily="34" charset="0"/>
              <a:buChar char="•"/>
              <a:defRPr/>
            </a:pPr>
            <a:r>
              <a:rPr lang="en-US" altLang="en-US" sz="2000" dirty="0"/>
              <a:t>Where price is not a selection factor (e.g., Architect/Engineer acquisitions)</a:t>
            </a:r>
          </a:p>
          <a:p>
            <a:pPr marL="857250" lvl="1" indent="-457200" fontAlgn="base">
              <a:spcBef>
                <a:spcPts val="300"/>
              </a:spcBef>
              <a:spcAft>
                <a:spcPts val="1200"/>
              </a:spcAft>
              <a:buClr>
                <a:srgbClr val="002E6D"/>
              </a:buClr>
              <a:buFont typeface="Arial" panose="020B0604020202020204" pitchFamily="34" charset="0"/>
              <a:buChar char="•"/>
              <a:defRPr/>
            </a:pPr>
            <a:r>
              <a:rPr lang="en-US" altLang="en-US" sz="2000" dirty="0"/>
              <a:t>Where all fair and reasonable offers are accepted (e.g., the award of multiple award schedule contracts</a:t>
            </a:r>
            <a:r>
              <a:rPr lang="en-US" altLang="en-US" sz="2000" dirty="0" smtClean="0"/>
              <a:t>)</a:t>
            </a:r>
            <a:endParaRPr lang="en-US" altLang="en-US" sz="2000" dirty="0"/>
          </a:p>
        </p:txBody>
      </p:sp>
      <p:sp>
        <p:nvSpPr>
          <p:cNvPr id="2" name="Title 1">
            <a:extLst>
              <a:ext uri="{FF2B5EF4-FFF2-40B4-BE49-F238E27FC236}">
                <a16:creationId xmlns:a16="http://schemas.microsoft.com/office/drawing/2014/main" xmlns="" id="{AF8AF87A-D0DE-4024-A0ED-F68952C699FD}"/>
              </a:ext>
            </a:extLst>
          </p:cNvPr>
          <p:cNvSpPr>
            <a:spLocks noGrp="1"/>
          </p:cNvSpPr>
          <p:nvPr>
            <p:ph type="title"/>
          </p:nvPr>
        </p:nvSpPr>
        <p:spPr>
          <a:xfrm>
            <a:off x="605481" y="530649"/>
            <a:ext cx="11096368" cy="1160039"/>
          </a:xfrm>
        </p:spPr>
        <p:txBody>
          <a:bodyPr>
            <a:noAutofit/>
          </a:bodyPr>
          <a:lstStyle/>
          <a:p>
            <a:pPr algn="l"/>
            <a:r>
              <a:rPr lang="en-US" altLang="en-US" sz="3500" dirty="0"/>
              <a:t>Price Evaluation Preference (PEP) For HUBZone SBCs </a:t>
            </a:r>
            <a:r>
              <a:rPr lang="en-US" altLang="en-US" dirty="0"/>
              <a:t/>
            </a:r>
            <a:br>
              <a:rPr lang="en-US" altLang="en-US" dirty="0"/>
            </a:br>
            <a:r>
              <a:rPr lang="en-US" altLang="en-US" sz="3200" dirty="0"/>
              <a:t>(13 CFR 126.613, FAR 19.1307)</a:t>
            </a:r>
            <a:endParaRPr lang="en-US" sz="3200" dirty="0"/>
          </a:p>
        </p:txBody>
      </p:sp>
    </p:spTree>
    <p:extLst>
      <p:ext uri="{BB962C8B-B14F-4D97-AF65-F5344CB8AC3E}">
        <p14:creationId xmlns:p14="http://schemas.microsoft.com/office/powerpoint/2010/main" val="3935578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69B9367-2644-49CF-8F6F-78DFEAFCCE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6F3F314C-093C-494C-A099-8A1E9F5C0BA2}"/>
              </a:ext>
            </a:extLst>
          </p:cNvPr>
          <p:cNvSpPr>
            <a:spLocks noGrp="1"/>
          </p:cNvSpPr>
          <p:nvPr>
            <p:ph idx="4294967295"/>
          </p:nvPr>
        </p:nvSpPr>
        <p:spPr>
          <a:xfrm>
            <a:off x="650929" y="1326694"/>
            <a:ext cx="10515600" cy="4568249"/>
          </a:xfrm>
          <a:prstGeom prst="rect">
            <a:avLst/>
          </a:prstGeom>
        </p:spPr>
        <p:txBody>
          <a:bodyPr>
            <a:noAutofit/>
          </a:bodyPr>
          <a:lstStyle/>
          <a:p>
            <a:pPr marL="290513" indent="-290513" fontAlgn="base">
              <a:lnSpc>
                <a:spcPct val="100000"/>
              </a:lnSpc>
              <a:spcBef>
                <a:spcPts val="800"/>
              </a:spcBef>
              <a:spcAft>
                <a:spcPts val="1200"/>
              </a:spcAft>
              <a:buClr>
                <a:srgbClr val="CC0000"/>
              </a:buClr>
              <a:defRPr/>
            </a:pPr>
            <a:r>
              <a:rPr lang="en-US" altLang="en-US" sz="2200" dirty="0"/>
              <a:t>The CO shall apply the HUBZone PEP in F&amp;O competition, </a:t>
            </a:r>
            <a:r>
              <a:rPr lang="en-US" altLang="en-US" sz="2200" b="1" dirty="0"/>
              <a:t>when the lowest, responsive, responsible offeror is a large business</a:t>
            </a:r>
            <a:endParaRPr lang="en-US" altLang="en-US" sz="2200" dirty="0"/>
          </a:p>
          <a:p>
            <a:pPr marL="290513" indent="-290513" fontAlgn="base">
              <a:lnSpc>
                <a:spcPct val="100000"/>
              </a:lnSpc>
              <a:spcBef>
                <a:spcPts val="800"/>
              </a:spcBef>
              <a:spcAft>
                <a:spcPct val="0"/>
              </a:spcAft>
              <a:buClr>
                <a:srgbClr val="CC0000"/>
              </a:buClr>
              <a:defRPr/>
            </a:pPr>
            <a:r>
              <a:rPr lang="en-US" altLang="en-US" sz="2200" b="1" dirty="0"/>
              <a:t>The PEP is applied by adding a factor of 10% to</a:t>
            </a:r>
            <a:r>
              <a:rPr lang="en-US" altLang="en-US" sz="2200" dirty="0"/>
              <a:t>— </a:t>
            </a:r>
          </a:p>
          <a:p>
            <a:pPr lvl="1" indent="-342900" fontAlgn="base">
              <a:lnSpc>
                <a:spcPct val="100000"/>
              </a:lnSpc>
              <a:spcBef>
                <a:spcPts val="300"/>
              </a:spcBef>
              <a:spcAft>
                <a:spcPts val="600"/>
              </a:spcAft>
              <a:buClr>
                <a:srgbClr val="002E6D"/>
              </a:buClr>
              <a:buFont typeface="Arial" panose="020B0604020202020204" pitchFamily="34" charset="0"/>
              <a:buChar char="•"/>
              <a:defRPr/>
            </a:pPr>
            <a:r>
              <a:rPr lang="en-US" altLang="en-US" sz="2000" dirty="0"/>
              <a:t>The otherwise lowest, responsive, responsible offer from a large business </a:t>
            </a:r>
            <a:r>
              <a:rPr lang="en-US" altLang="en-US" sz="2000" dirty="0" smtClean="0"/>
              <a:t/>
            </a:r>
            <a:br>
              <a:rPr lang="en-US" altLang="en-US" sz="2000" dirty="0" smtClean="0"/>
            </a:br>
            <a:r>
              <a:rPr lang="en-US" altLang="en-US" sz="2000" dirty="0" smtClean="0"/>
              <a:t>(</a:t>
            </a:r>
            <a:r>
              <a:rPr lang="en-US" altLang="en-US" sz="2000" dirty="0"/>
              <a:t>AKA the large business that is the apparent successful offeror)</a:t>
            </a:r>
          </a:p>
          <a:p>
            <a:pPr lvl="1" indent="-342900" fontAlgn="base">
              <a:lnSpc>
                <a:spcPct val="100000"/>
              </a:lnSpc>
              <a:spcBef>
                <a:spcPts val="300"/>
              </a:spcBef>
              <a:spcAft>
                <a:spcPts val="600"/>
              </a:spcAft>
              <a:buClr>
                <a:srgbClr val="002E6D"/>
              </a:buClr>
              <a:buFont typeface="Arial" panose="020B0604020202020204" pitchFamily="34" charset="0"/>
              <a:buChar char="•"/>
              <a:defRPr/>
            </a:pPr>
            <a:r>
              <a:rPr lang="en-US" altLang="en-US" sz="2000" dirty="0"/>
              <a:t>Offers from HUBZone SBCs that have waived the PEP</a:t>
            </a:r>
          </a:p>
          <a:p>
            <a:pPr lvl="1" indent="-342900" fontAlgn="base">
              <a:lnSpc>
                <a:spcPct val="100000"/>
              </a:lnSpc>
              <a:spcBef>
                <a:spcPts val="300"/>
              </a:spcBef>
              <a:spcAft>
                <a:spcPts val="1200"/>
              </a:spcAft>
              <a:buClr>
                <a:srgbClr val="002E6D"/>
              </a:buClr>
              <a:buFont typeface="Arial" panose="020B0604020202020204" pitchFamily="34" charset="0"/>
              <a:buChar char="•"/>
              <a:defRPr/>
            </a:pPr>
            <a:r>
              <a:rPr lang="en-US" altLang="en-US" sz="2000" dirty="0"/>
              <a:t>Offers from small business concerns that are not the apparent successful offeror</a:t>
            </a:r>
          </a:p>
          <a:p>
            <a:pPr marL="290513" indent="-290513" fontAlgn="base">
              <a:lnSpc>
                <a:spcPct val="100000"/>
              </a:lnSpc>
              <a:spcBef>
                <a:spcPts val="800"/>
              </a:spcBef>
              <a:spcAft>
                <a:spcPct val="0"/>
              </a:spcAft>
              <a:buClr>
                <a:srgbClr val="CC0000"/>
              </a:buClr>
              <a:defRPr/>
            </a:pPr>
            <a:r>
              <a:rPr lang="en-US" altLang="en-US" sz="2200" b="1" dirty="0"/>
              <a:t>NOTE: Apply PEP first, then do best value </a:t>
            </a:r>
            <a:r>
              <a:rPr lang="en-US" altLang="en-US" sz="2200" b="1" dirty="0" smtClean="0"/>
              <a:t>analysis</a:t>
            </a:r>
            <a:endParaRPr lang="en-US" altLang="en-US" sz="2200" b="1" dirty="0"/>
          </a:p>
        </p:txBody>
      </p:sp>
      <p:sp>
        <p:nvSpPr>
          <p:cNvPr id="2" name="Title 1">
            <a:extLst>
              <a:ext uri="{FF2B5EF4-FFF2-40B4-BE49-F238E27FC236}">
                <a16:creationId xmlns:a16="http://schemas.microsoft.com/office/drawing/2014/main" xmlns="" id="{AD51A045-9558-4C0E-9B3F-D793CB96D725}"/>
              </a:ext>
            </a:extLst>
          </p:cNvPr>
          <p:cNvSpPr>
            <a:spLocks noGrp="1"/>
          </p:cNvSpPr>
          <p:nvPr>
            <p:ph type="title"/>
          </p:nvPr>
        </p:nvSpPr>
        <p:spPr>
          <a:xfrm>
            <a:off x="619933" y="530649"/>
            <a:ext cx="10718369" cy="1160039"/>
          </a:xfrm>
        </p:spPr>
        <p:txBody>
          <a:bodyPr/>
          <a:lstStyle/>
          <a:p>
            <a:pPr algn="l"/>
            <a:r>
              <a:rPr lang="en-US" altLang="en-US" dirty="0"/>
              <a:t>Applying the HUBZone PEP</a:t>
            </a:r>
            <a:endParaRPr lang="en-US" dirty="0"/>
          </a:p>
        </p:txBody>
      </p:sp>
    </p:spTree>
    <p:extLst>
      <p:ext uri="{BB962C8B-B14F-4D97-AF65-F5344CB8AC3E}">
        <p14:creationId xmlns:p14="http://schemas.microsoft.com/office/powerpoint/2010/main" val="27272784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9A2D9F8-A365-4DC8-80BD-DED946B594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7" name="Content Placeholder 6" descr="Table gives examples of Price Evaluation Preference. First example: The HUBZone offer is $113, with PEP applied (*10%), HUBZone is still $113; Example 2: Small business offer is $103, with PEP applied, amount is $113.3; Example 3: Large business offer is $100, with PEP applied, large business is $110."/>
          <p:cNvSpPr>
            <a:spLocks noGrp="1"/>
          </p:cNvSpPr>
          <p:nvPr>
            <p:ph sz="half" idx="2"/>
          </p:nvPr>
        </p:nvSpPr>
        <p:spPr>
          <a:xfrm>
            <a:off x="1087395" y="3509317"/>
            <a:ext cx="10266405" cy="2618217"/>
          </a:xfrm>
        </p:spPr>
        <p:txBody>
          <a:bodyPr>
            <a:normAutofit/>
          </a:bodyPr>
          <a:lstStyle/>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000" dirty="0">
                <a:solidFill>
                  <a:srgbClr val="000000"/>
                </a:solidFill>
                <a:latin typeface="Source Sans Pro" panose="020B0503030403020204" pitchFamily="34" charset="0"/>
                <a:ea typeface="Source Sans Pro" panose="020B0503030403020204" pitchFamily="34" charset="0"/>
                <a:cs typeface="Arial" charset="0"/>
              </a:rPr>
              <a:t>Before PEP applied, the large business is the lowest, responsive and responsible offeror.</a:t>
            </a:r>
          </a:p>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000" dirty="0">
                <a:solidFill>
                  <a:srgbClr val="000000"/>
                </a:solidFill>
                <a:latin typeface="Source Sans Pro" panose="020B0503030403020204" pitchFamily="34" charset="0"/>
                <a:ea typeface="Source Sans Pro" panose="020B0503030403020204" pitchFamily="34" charset="0"/>
                <a:cs typeface="Arial" charset="0"/>
              </a:rPr>
              <a:t>After applying the 10% PEP, the large business is still the lowest, responsive and responsible offeror.</a:t>
            </a:r>
          </a:p>
          <a:p>
            <a:pPr marL="285750" lvl="0" indent="-285750" fontAlgn="base">
              <a:lnSpc>
                <a:spcPct val="100000"/>
              </a:lnSpc>
              <a:spcBef>
                <a:spcPts val="800"/>
              </a:spcBef>
              <a:spcAft>
                <a:spcPts val="1200"/>
              </a:spcAft>
              <a:buClr>
                <a:srgbClr val="CC0000"/>
              </a:buClr>
              <a:buFont typeface="Arial" panose="020B0604020202020204" pitchFamily="34" charset="0"/>
              <a:buChar char="•"/>
              <a:defRPr/>
            </a:pPr>
            <a:r>
              <a:rPr lang="en-US" altLang="en-US" sz="2000" dirty="0">
                <a:solidFill>
                  <a:srgbClr val="000000"/>
                </a:solidFill>
                <a:latin typeface="Source Sans Pro" panose="020B0503030403020204" pitchFamily="34" charset="0"/>
                <a:ea typeface="Source Sans Pro" panose="020B0503030403020204" pitchFamily="34" charset="0"/>
                <a:cs typeface="Arial" charset="0"/>
              </a:rPr>
              <a:t>In this example, the application of the PEP </a:t>
            </a:r>
            <a:r>
              <a:rPr lang="en-US" altLang="en-US" sz="2000" u="sng" dirty="0">
                <a:solidFill>
                  <a:srgbClr val="000000"/>
                </a:solidFill>
                <a:latin typeface="Source Sans Pro" panose="020B0503030403020204" pitchFamily="34" charset="0"/>
                <a:ea typeface="Source Sans Pro" panose="020B0503030403020204" pitchFamily="34" charset="0"/>
                <a:cs typeface="Arial" charset="0"/>
              </a:rPr>
              <a:t>does not</a:t>
            </a:r>
            <a:r>
              <a:rPr lang="en-US" altLang="en-US" sz="2000" dirty="0">
                <a:solidFill>
                  <a:srgbClr val="000000"/>
                </a:solidFill>
                <a:latin typeface="Source Sans Pro" panose="020B0503030403020204" pitchFamily="34" charset="0"/>
                <a:ea typeface="Source Sans Pro" panose="020B0503030403020204" pitchFamily="34" charset="0"/>
                <a:cs typeface="Arial" charset="0"/>
              </a:rPr>
              <a:t> benefit the </a:t>
            </a:r>
            <a:r>
              <a:rPr lang="en-US" altLang="en-US" sz="2000" dirty="0" err="1">
                <a:solidFill>
                  <a:srgbClr val="000000"/>
                </a:solidFill>
                <a:latin typeface="Source Sans Pro" panose="020B0503030403020204" pitchFamily="34" charset="0"/>
                <a:ea typeface="Source Sans Pro" panose="020B0503030403020204" pitchFamily="34" charset="0"/>
                <a:cs typeface="Arial" charset="0"/>
              </a:rPr>
              <a:t>HUBZone</a:t>
            </a:r>
            <a:r>
              <a:rPr lang="en-US" altLang="en-US" sz="2000" dirty="0">
                <a:solidFill>
                  <a:srgbClr val="000000"/>
                </a:solidFill>
                <a:latin typeface="Source Sans Pro" panose="020B0503030403020204" pitchFamily="34" charset="0"/>
                <a:ea typeface="Source Sans Pro" panose="020B0503030403020204" pitchFamily="34" charset="0"/>
                <a:cs typeface="Arial" charset="0"/>
              </a:rPr>
              <a:t> SBC.</a:t>
            </a:r>
          </a:p>
          <a:p>
            <a:pPr marL="0" lvl="0" indent="0">
              <a:lnSpc>
                <a:spcPct val="100000"/>
              </a:lnSpc>
              <a:buNone/>
            </a:pPr>
            <a:r>
              <a:rPr lang="en-US" altLang="en-US" sz="2000" dirty="0">
                <a:solidFill>
                  <a:srgbClr val="1B1E29"/>
                </a:solidFill>
                <a:latin typeface="Source Sans Pro Semibold" panose="020B0603030403020204" pitchFamily="34" charset="0"/>
              </a:rPr>
              <a:t>NOTE: If price equal </a:t>
            </a:r>
            <a:r>
              <a:rPr lang="en-US" altLang="en-US" sz="2000" dirty="0">
                <a:solidFill>
                  <a:srgbClr val="1B1E29"/>
                </a:solidFill>
                <a:latin typeface="Source Sans Pro Semibold" panose="020B0603030403020204" pitchFamily="34" charset="0"/>
                <a:sym typeface="Wingdings" pitchFamily="2" charset="2"/>
              </a:rPr>
              <a:t> Award to the HZ </a:t>
            </a:r>
            <a:r>
              <a:rPr lang="en-US" altLang="en-US" sz="2000" dirty="0" smtClean="0">
                <a:solidFill>
                  <a:srgbClr val="1B1E29"/>
                </a:solidFill>
                <a:latin typeface="Source Sans Pro Semibold" panose="020B0603030403020204" pitchFamily="34" charset="0"/>
                <a:sym typeface="Wingdings" pitchFamily="2" charset="2"/>
              </a:rPr>
              <a:t>SBC</a:t>
            </a:r>
            <a:endParaRPr lang="en-US" altLang="en-US" sz="2000" dirty="0">
              <a:solidFill>
                <a:srgbClr val="1B1E29"/>
              </a:solidFill>
              <a:latin typeface="Source Sans Pro Semibold" panose="020B0603030403020204" pitchFamily="34" charset="0"/>
            </a:endParaRPr>
          </a:p>
        </p:txBody>
      </p:sp>
      <p:pic>
        <p:nvPicPr>
          <p:cNvPr id="1026" name="Picture 2" descr="Example 1 of Price Evaluation Prefence application with 3 options: In this example, the HUBZone offer is $113, with PEP applied (*10%) HUBZone offer is still $113; Small business offer is $103, with PEP Small business is $113.3; Large business offer is $100, with PEP applied, Large business is $110. In this example the large business is the lowest offeror after PEP."/>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8886" y="1396314"/>
            <a:ext cx="9889725" cy="193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BCE3AC94-4EF6-4A06-AE3C-39ACD06F0009}"/>
              </a:ext>
            </a:extLst>
          </p:cNvPr>
          <p:cNvSpPr>
            <a:spLocks noGrp="1"/>
          </p:cNvSpPr>
          <p:nvPr>
            <p:ph type="title"/>
          </p:nvPr>
        </p:nvSpPr>
        <p:spPr>
          <a:xfrm>
            <a:off x="617838" y="493579"/>
            <a:ext cx="10735962" cy="630886"/>
          </a:xfrm>
        </p:spPr>
        <p:txBody>
          <a:bodyPr>
            <a:normAutofit/>
          </a:bodyPr>
          <a:lstStyle/>
          <a:p>
            <a:pPr algn="l"/>
            <a:r>
              <a:rPr lang="en-US" altLang="en-US" dirty="0"/>
              <a:t>Price Evaluation Preference – Examples</a:t>
            </a:r>
            <a:endParaRPr lang="en-US" dirty="0"/>
          </a:p>
        </p:txBody>
      </p:sp>
    </p:spTree>
    <p:extLst>
      <p:ext uri="{BB962C8B-B14F-4D97-AF65-F5344CB8AC3E}">
        <p14:creationId xmlns:p14="http://schemas.microsoft.com/office/powerpoint/2010/main" val="341824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E782D6D-8FBA-4F3B-8BF8-76170CCE8E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sp>
        <p:nvSpPr>
          <p:cNvPr id="15" name="Text Placeholder 14"/>
          <p:cNvSpPr>
            <a:spLocks noGrp="1"/>
          </p:cNvSpPr>
          <p:nvPr>
            <p:ph type="body" sz="quarter" idx="3"/>
          </p:nvPr>
        </p:nvSpPr>
        <p:spPr>
          <a:xfrm>
            <a:off x="2749374" y="5456991"/>
            <a:ext cx="5183188" cy="396624"/>
          </a:xfrm>
        </p:spPr>
        <p:txBody>
          <a:bodyPr anchor="t">
            <a:normAutofit/>
          </a:bodyPr>
          <a:lstStyle/>
          <a:p>
            <a:r>
              <a:rPr lang="en-US" sz="1000" dirty="0">
                <a:latin typeface="+mn-lt"/>
                <a:hlinkClick r:id="rId3" tooltip="https://sunlightfoundation.com/2017/07/06/today-in-opengov-one-lobbyists-mega-millions-jackpot/"/>
              </a:rPr>
              <a:t>This photo</a:t>
            </a:r>
            <a:r>
              <a:rPr lang="en-US" sz="1000" dirty="0">
                <a:latin typeface="+mn-lt"/>
              </a:rPr>
              <a:t> </a:t>
            </a:r>
            <a:r>
              <a:rPr lang="en-US" sz="1000" dirty="0">
                <a:solidFill>
                  <a:schemeClr val="bg1">
                    <a:lumMod val="50000"/>
                  </a:schemeClr>
                </a:solidFill>
                <a:latin typeface="+mn-lt"/>
              </a:rPr>
              <a:t>by Unknown Author is licensed under </a:t>
            </a:r>
            <a:r>
              <a:rPr lang="en-US" sz="1000" dirty="0">
                <a:latin typeface="+mn-lt"/>
                <a:hlinkClick r:id="rId4" tooltip="https://creativecommons.org/licenses/by/3.0/"/>
              </a:rPr>
              <a:t>CC BY</a:t>
            </a:r>
            <a:r>
              <a:rPr lang="en-US" sz="1000" dirty="0" smtClean="0">
                <a:latin typeface="+mn-lt"/>
              </a:rPr>
              <a:t>.</a:t>
            </a:r>
            <a:endParaRPr lang="en-US" sz="1000" dirty="0">
              <a:latin typeface="+mn-lt"/>
            </a:endParaRPr>
          </a:p>
        </p:txBody>
      </p:sp>
      <p:pic>
        <p:nvPicPr>
          <p:cNvPr id="1027" name="Picture 3" descr="Map showing communities designated as HUBZones. Qualified HUBZones include those designated as Census Tract, County, or Indian Land. The map also identifies expiring HubZones (Redesignated, Disaster Areas, and Closed Base Areas)."/>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2767914" y="1594022"/>
            <a:ext cx="8587474" cy="372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1"/>
          <p:cNvSpPr>
            <a:spLocks noGrp="1"/>
          </p:cNvSpPr>
          <p:nvPr>
            <p:ph type="body" idx="1"/>
          </p:nvPr>
        </p:nvSpPr>
        <p:spPr>
          <a:xfrm>
            <a:off x="691483" y="2607919"/>
            <a:ext cx="2043574" cy="2581920"/>
          </a:xfrm>
        </p:spPr>
        <p:txBody>
          <a:bodyPr anchor="t">
            <a:normAutofit/>
          </a:bodyPr>
          <a:lstStyle/>
          <a:p>
            <a:pPr lvl="0">
              <a:lnSpc>
                <a:spcPct val="100000"/>
              </a:lnSpc>
            </a:pPr>
            <a:r>
              <a:rPr lang="en-US" sz="2000" b="0" dirty="0">
                <a:solidFill>
                  <a:srgbClr val="003F80"/>
                </a:solidFill>
                <a:latin typeface="Source Sans Pro" panose="020B0503030403020204" pitchFamily="34" charset="0"/>
                <a:ea typeface="Source Sans Pro" panose="020B0503030403020204" pitchFamily="34" charset="0"/>
              </a:rPr>
              <a:t>More than 22,000 communities across the country are designated </a:t>
            </a:r>
            <a:r>
              <a:rPr lang="en-US" sz="2000" b="0" dirty="0" err="1">
                <a:solidFill>
                  <a:srgbClr val="003F80"/>
                </a:solidFill>
                <a:latin typeface="Source Sans Pro" panose="020B0503030403020204" pitchFamily="34" charset="0"/>
                <a:ea typeface="Source Sans Pro" panose="020B0503030403020204" pitchFamily="34" charset="0"/>
              </a:rPr>
              <a:t>HUBZones</a:t>
            </a:r>
            <a:r>
              <a:rPr lang="en-US" sz="2000" b="0" dirty="0" smtClean="0">
                <a:solidFill>
                  <a:srgbClr val="003F80"/>
                </a:solidFill>
                <a:latin typeface="Source Sans Pro" panose="020B0503030403020204" pitchFamily="34" charset="0"/>
                <a:ea typeface="Source Sans Pro" panose="020B0503030403020204" pitchFamily="34" charset="0"/>
              </a:rPr>
              <a:t>.</a:t>
            </a:r>
            <a:endParaRPr lang="en-US" sz="2000" b="0" dirty="0">
              <a:solidFill>
                <a:srgbClr val="003F80"/>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78704CF5-3403-4E29-A8FE-ACA1BCF27EA2}"/>
              </a:ext>
            </a:extLst>
          </p:cNvPr>
          <p:cNvSpPr>
            <a:spLocks noGrp="1"/>
          </p:cNvSpPr>
          <p:nvPr>
            <p:ph type="title"/>
          </p:nvPr>
        </p:nvSpPr>
        <p:spPr>
          <a:xfrm>
            <a:off x="605481" y="528918"/>
            <a:ext cx="10749907" cy="1161770"/>
          </a:xfrm>
        </p:spPr>
        <p:txBody>
          <a:bodyPr/>
          <a:lstStyle/>
          <a:p>
            <a:pPr algn="l"/>
            <a:r>
              <a:rPr lang="en-US" dirty="0"/>
              <a:t>HUBZone Designations</a:t>
            </a:r>
          </a:p>
        </p:txBody>
      </p:sp>
    </p:spTree>
    <p:extLst>
      <p:ext uri="{BB962C8B-B14F-4D97-AF65-F5344CB8AC3E}">
        <p14:creationId xmlns:p14="http://schemas.microsoft.com/office/powerpoint/2010/main" val="345371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A453D9D-B350-4376-9730-F612AC6D3B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5" name="Content Placeholder 4"/>
          <p:cNvSpPr>
            <a:spLocks noGrp="1"/>
          </p:cNvSpPr>
          <p:nvPr>
            <p:ph sz="half" idx="2"/>
          </p:nvPr>
        </p:nvSpPr>
        <p:spPr>
          <a:xfrm>
            <a:off x="1317137" y="3608173"/>
            <a:ext cx="9557727" cy="2335427"/>
          </a:xfrm>
        </p:spPr>
        <p:txBody>
          <a:bodyPr>
            <a:normAutofit/>
          </a:bodyPr>
          <a:lstStyle/>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Before PEP applied, the large business is the lowest, responsive and responsible offeror.</a:t>
            </a:r>
          </a:p>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After applying the 10% PEP, the large business is no longer the lowest, responsive and responsible offeror.</a:t>
            </a:r>
          </a:p>
          <a:p>
            <a:pPr marL="285750" lvl="0" indent="-285750" fontAlgn="base">
              <a:lnSpc>
                <a:spcPct val="100000"/>
              </a:lnSpc>
              <a:spcBef>
                <a:spcPts val="800"/>
              </a:spcBef>
              <a:spcAft>
                <a:spcPct val="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In this example, the application of the PEP does benefit the </a:t>
            </a: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SBC</a:t>
            </a:r>
            <a:r>
              <a:rPr lang="en-US" altLang="en-US" sz="2000" dirty="0" smtClean="0">
                <a:solidFill>
                  <a:srgbClr val="1B1E29"/>
                </a:solidFill>
                <a:latin typeface="Source Sans Pro" panose="020B0503030403020204" pitchFamily="34" charset="0"/>
                <a:ea typeface="Source Sans Pro" panose="020B0503030403020204" pitchFamily="34" charset="0"/>
              </a:rPr>
              <a:t>.</a:t>
            </a:r>
            <a:endParaRPr lang="en-US" altLang="en-US" sz="2000" dirty="0">
              <a:solidFill>
                <a:srgbClr val="1B1E29"/>
              </a:solidFill>
              <a:latin typeface="Source Sans Pro" panose="020B0503030403020204" pitchFamily="34" charset="0"/>
              <a:ea typeface="Source Sans Pro" panose="020B0503030403020204" pitchFamily="34" charset="0"/>
            </a:endParaRPr>
          </a:p>
        </p:txBody>
      </p:sp>
      <p:pic>
        <p:nvPicPr>
          <p:cNvPr id="2050" name="Picture 2" descr="Table gives an Example of Price Evaluation Preference application. In Example 2, HUBZone offer is $100, after PEP applied (*10%) HUBZone offer is still $100; Small Business Offer is $97, after PEP applied, Small business offer is $106.7; Large business offer is $95, after PEP applied, alrge business offer is $104.5. In Example 2, application of PEP benefits the HUBZone SBC."/>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58203" y="1467279"/>
            <a:ext cx="9391071"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E43A325A-764B-4BA6-AB32-F03450B4B128}"/>
              </a:ext>
            </a:extLst>
          </p:cNvPr>
          <p:cNvSpPr>
            <a:spLocks noGrp="1"/>
          </p:cNvSpPr>
          <p:nvPr>
            <p:ph type="title"/>
          </p:nvPr>
        </p:nvSpPr>
        <p:spPr>
          <a:xfrm>
            <a:off x="630195" y="481222"/>
            <a:ext cx="10723605" cy="754454"/>
          </a:xfrm>
        </p:spPr>
        <p:txBody>
          <a:bodyPr>
            <a:normAutofit/>
          </a:bodyPr>
          <a:lstStyle/>
          <a:p>
            <a:pPr algn="l"/>
            <a:r>
              <a:rPr lang="en-US" altLang="en-US" dirty="0"/>
              <a:t>Price Evaluation Preference – </a:t>
            </a:r>
            <a:r>
              <a:rPr lang="en-US" altLang="en-US" dirty="0" smtClean="0"/>
              <a:t>Examples</a:t>
            </a:r>
            <a:r>
              <a:rPr lang="en-US" dirty="0">
                <a:solidFill>
                  <a:schemeClr val="bg1"/>
                </a:solidFill>
              </a:rPr>
              <a:t>, part </a:t>
            </a:r>
            <a:r>
              <a:rPr lang="en-US" dirty="0" smtClean="0">
                <a:solidFill>
                  <a:schemeClr val="bg1"/>
                </a:solidFill>
              </a:rPr>
              <a:t>2</a:t>
            </a:r>
            <a:endParaRPr lang="en-US" dirty="0"/>
          </a:p>
        </p:txBody>
      </p:sp>
    </p:spTree>
    <p:extLst>
      <p:ext uri="{BB962C8B-B14F-4D97-AF65-F5344CB8AC3E}">
        <p14:creationId xmlns:p14="http://schemas.microsoft.com/office/powerpoint/2010/main" val="179579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4052A34-EF56-4A5B-8356-64B743E8DB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6" name="Content Placeholder 5"/>
          <p:cNvSpPr>
            <a:spLocks noGrp="1"/>
          </p:cNvSpPr>
          <p:nvPr>
            <p:ph sz="half" idx="2"/>
          </p:nvPr>
        </p:nvSpPr>
        <p:spPr>
          <a:xfrm>
            <a:off x="798286" y="4122057"/>
            <a:ext cx="10526486" cy="1524000"/>
          </a:xfrm>
        </p:spPr>
        <p:txBody>
          <a:bodyPr>
            <a:normAutofit/>
          </a:bodyPr>
          <a:lstStyle/>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Before PEP applied, the small business is the lowest, responsive and responsible offeror.</a:t>
            </a:r>
          </a:p>
          <a:p>
            <a:pPr marL="285750" lvl="0" indent="-285750" fontAlgn="base">
              <a:lnSpc>
                <a:spcPct val="100000"/>
              </a:lnSpc>
              <a:spcBef>
                <a:spcPts val="800"/>
              </a:spcBef>
              <a:spcAft>
                <a:spcPct val="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Since lowest offeror is not a large business, the </a:t>
            </a: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PEP is not applied</a:t>
            </a:r>
            <a:r>
              <a:rPr lang="en-US" altLang="en-US" sz="2000" dirty="0" smtClean="0">
                <a:solidFill>
                  <a:srgbClr val="1B1E29"/>
                </a:solidFill>
                <a:latin typeface="Source Sans Pro" panose="020B0503030403020204" pitchFamily="34" charset="0"/>
                <a:ea typeface="Source Sans Pro" panose="020B0503030403020204" pitchFamily="34" charset="0"/>
              </a:rPr>
              <a:t>.</a:t>
            </a:r>
            <a:endParaRPr lang="en-US" altLang="en-US" sz="2000" dirty="0">
              <a:solidFill>
                <a:srgbClr val="1B1E29"/>
              </a:solidFill>
              <a:latin typeface="Source Sans Pro" panose="020B0503030403020204" pitchFamily="34" charset="0"/>
              <a:ea typeface="Source Sans Pro" panose="020B0503030403020204" pitchFamily="34" charset="0"/>
            </a:endParaRPr>
          </a:p>
        </p:txBody>
      </p:sp>
      <p:pic>
        <p:nvPicPr>
          <p:cNvPr id="4100" name="Picture 4" descr="Table shows example of Price Evaluation Preference application. Example 3: HUBZone offer is $100, Small business offer is $95, and Large business offer is $97, since the large business did not have the lowest offer, no PEP is appli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9758" y="1629501"/>
            <a:ext cx="10772426" cy="214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16508FA7-214E-41AE-94B9-98B2A1D0B7EA}"/>
              </a:ext>
            </a:extLst>
          </p:cNvPr>
          <p:cNvSpPr>
            <a:spLocks noGrp="1"/>
          </p:cNvSpPr>
          <p:nvPr>
            <p:ph type="title"/>
          </p:nvPr>
        </p:nvSpPr>
        <p:spPr/>
        <p:txBody>
          <a:bodyPr>
            <a:normAutofit/>
          </a:bodyPr>
          <a:lstStyle/>
          <a:p>
            <a:pPr algn="l"/>
            <a:r>
              <a:rPr lang="en-US" dirty="0"/>
              <a:t>Price Evaluation Preference – </a:t>
            </a:r>
            <a:r>
              <a:rPr lang="en-US" dirty="0" smtClean="0"/>
              <a:t>Examples</a:t>
            </a:r>
            <a:r>
              <a:rPr lang="en-US" sz="2000" dirty="0" smtClean="0">
                <a:solidFill>
                  <a:schemeClr val="bg1"/>
                </a:solidFill>
              </a:rPr>
              <a:t>, part 3</a:t>
            </a:r>
            <a:endParaRPr lang="en-US" sz="2000" dirty="0">
              <a:solidFill>
                <a:schemeClr val="bg1"/>
              </a:solidFill>
            </a:endParaRPr>
          </a:p>
        </p:txBody>
      </p:sp>
    </p:spTree>
    <p:extLst>
      <p:ext uri="{BB962C8B-B14F-4D97-AF65-F5344CB8AC3E}">
        <p14:creationId xmlns:p14="http://schemas.microsoft.com/office/powerpoint/2010/main" val="2081371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406D154-BF6A-433A-ACB3-14B5514958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61243462-E2E5-46D5-B1FD-CF78F4F8887B}"/>
              </a:ext>
            </a:extLst>
          </p:cNvPr>
          <p:cNvSpPr>
            <a:spLocks noGrp="1"/>
          </p:cNvSpPr>
          <p:nvPr>
            <p:ph idx="4294967295"/>
          </p:nvPr>
        </p:nvSpPr>
        <p:spPr>
          <a:xfrm>
            <a:off x="620552" y="1310301"/>
            <a:ext cx="10967014" cy="4781580"/>
          </a:xfrm>
          <a:prstGeom prst="rect">
            <a:avLst/>
          </a:prstGeom>
        </p:spPr>
        <p:txBody>
          <a:bodyPr>
            <a:noAutofit/>
          </a:bodyPr>
          <a:lstStyle/>
          <a:p>
            <a:pPr marL="0" indent="0">
              <a:lnSpc>
                <a:spcPct val="100000"/>
              </a:lnSpc>
              <a:buNone/>
            </a:pPr>
            <a:r>
              <a:rPr lang="en-US" altLang="en-US" sz="2200" dirty="0">
                <a:ea typeface="ＭＳ Ｐゴシック" pitchFamily="34" charset="-128"/>
                <a:cs typeface="Arial" charset="0"/>
              </a:rPr>
              <a:t>At the time a certified HUBZone SBC submits its initial offer (including price) on a specific HUBZone contract, it must certify to the CO that:</a:t>
            </a:r>
          </a:p>
          <a:p>
            <a:pPr marL="400050">
              <a:lnSpc>
                <a:spcPct val="100000"/>
              </a:lnSpc>
              <a:buClr>
                <a:srgbClr val="CC0000"/>
              </a:buClr>
            </a:pPr>
            <a:r>
              <a:rPr lang="en-US" altLang="en-US" sz="2000" dirty="0">
                <a:ea typeface="ＭＳ Ｐゴシック" pitchFamily="34" charset="-128"/>
                <a:cs typeface="Arial" charset="0"/>
              </a:rPr>
              <a:t>It is a </a:t>
            </a:r>
            <a:r>
              <a:rPr lang="en-US" altLang="en-US" sz="2000" b="1" dirty="0">
                <a:ea typeface="ＭＳ Ｐゴシック" pitchFamily="34" charset="-128"/>
                <a:cs typeface="Arial" charset="0"/>
              </a:rPr>
              <a:t>certified HUBZone SBC that appears on SBA’s List (DSBS)—dsbs.sba.gov</a:t>
            </a:r>
            <a:r>
              <a:rPr lang="en-US" altLang="en-US" sz="2000" dirty="0">
                <a:ea typeface="ＭＳ Ｐゴシック" pitchFamily="34" charset="-128"/>
                <a:cs typeface="Arial" charset="0"/>
              </a:rPr>
              <a:t>;</a:t>
            </a:r>
            <a:endParaRPr lang="en-US" altLang="en-US" sz="2000" b="1" dirty="0">
              <a:ea typeface="ＭＳ Ｐゴシック" pitchFamily="34" charset="-128"/>
              <a:cs typeface="Arial" charset="0"/>
            </a:endParaRPr>
          </a:p>
          <a:p>
            <a:pPr marL="400050">
              <a:lnSpc>
                <a:spcPct val="100000"/>
              </a:lnSpc>
              <a:buClr>
                <a:srgbClr val="CC0000"/>
              </a:buClr>
            </a:pPr>
            <a:r>
              <a:rPr lang="en-US" altLang="en-US" sz="2000" dirty="0">
                <a:ea typeface="ＭＳ Ｐゴシック" pitchFamily="34" charset="-128"/>
                <a:cs typeface="Arial" charset="0"/>
              </a:rPr>
              <a:t>It is a </a:t>
            </a:r>
            <a:r>
              <a:rPr lang="en-US" altLang="en-US" sz="2000" b="1" dirty="0">
                <a:ea typeface="ＭＳ Ｐゴシック" pitchFamily="34" charset="-128"/>
                <a:cs typeface="Arial" charset="0"/>
              </a:rPr>
              <a:t>small business </a:t>
            </a:r>
            <a:r>
              <a:rPr lang="en-US" altLang="en-US" sz="2000" dirty="0">
                <a:ea typeface="ＭＳ Ｐゴシック" pitchFamily="34" charset="-128"/>
                <a:cs typeface="Arial" charset="0"/>
              </a:rPr>
              <a:t>under the NAICS code assigned to the procurement; and</a:t>
            </a:r>
            <a:endParaRPr lang="en-US" altLang="en-US" sz="2000" b="1" dirty="0">
              <a:ea typeface="ＭＳ Ｐゴシック" pitchFamily="34" charset="-128"/>
              <a:cs typeface="Arial" charset="0"/>
            </a:endParaRPr>
          </a:p>
          <a:p>
            <a:pPr marL="400050">
              <a:lnSpc>
                <a:spcPct val="100000"/>
              </a:lnSpc>
              <a:buClr>
                <a:srgbClr val="CC0000"/>
              </a:buClr>
            </a:pPr>
            <a:r>
              <a:rPr lang="en-US" altLang="en-US" sz="2000" dirty="0">
                <a:ea typeface="ＭＳ Ｐゴシック" pitchFamily="34" charset="-128"/>
                <a:cs typeface="Arial" charset="0"/>
              </a:rPr>
              <a:t>It </a:t>
            </a:r>
            <a:r>
              <a:rPr lang="en-US" altLang="en-US" sz="2000" b="1" dirty="0">
                <a:ea typeface="ＭＳ Ｐゴシック" pitchFamily="34" charset="-128"/>
                <a:cs typeface="Arial" charset="0"/>
              </a:rPr>
              <a:t>will</a:t>
            </a:r>
            <a:r>
              <a:rPr lang="en-US" altLang="en-US" sz="2000" dirty="0">
                <a:ea typeface="ＭＳ Ｐゴシック" pitchFamily="34" charset="-128"/>
                <a:cs typeface="Arial" charset="0"/>
              </a:rPr>
              <a:t> </a:t>
            </a:r>
            <a:r>
              <a:rPr lang="ja-JP" altLang="en-US" sz="2000" b="1" dirty="0">
                <a:cs typeface="Arial" charset="0"/>
              </a:rPr>
              <a:t>“</a:t>
            </a:r>
            <a:r>
              <a:rPr lang="en-US" altLang="ja-JP" sz="2000" b="1" dirty="0">
                <a:cs typeface="Arial" charset="0"/>
              </a:rPr>
              <a:t>attempt to maintain</a:t>
            </a:r>
            <a:r>
              <a:rPr lang="ja-JP" altLang="en-US" sz="2000" b="1" dirty="0">
                <a:cs typeface="Arial" charset="0"/>
              </a:rPr>
              <a:t>”</a:t>
            </a:r>
            <a:r>
              <a:rPr lang="en-US" altLang="ja-JP" sz="2000" b="1" dirty="0">
                <a:cs typeface="Arial" charset="0"/>
              </a:rPr>
              <a:t> </a:t>
            </a:r>
            <a:r>
              <a:rPr lang="en-US" altLang="ja-JP" sz="2000" dirty="0">
                <a:cs typeface="Arial" charset="0"/>
              </a:rPr>
              <a:t>having at least 35% of its employees residing in a HUBZone during the performance of a HUBZone contract.  (13 CFR 126.200(e))</a:t>
            </a:r>
          </a:p>
          <a:p>
            <a:pPr marL="400050">
              <a:lnSpc>
                <a:spcPct val="100000"/>
              </a:lnSpc>
              <a:spcAft>
                <a:spcPts val="1200"/>
              </a:spcAft>
              <a:buClr>
                <a:srgbClr val="CC0000"/>
              </a:buClr>
            </a:pPr>
            <a:r>
              <a:rPr lang="en-US" altLang="en-US" sz="2000" dirty="0">
                <a:ea typeface="ＭＳ Ｐゴシック" pitchFamily="34" charset="-128"/>
                <a:cs typeface="Arial" charset="0"/>
              </a:rPr>
              <a:t>It will comply with the applicable limitations on subcontracting during performance of the contract, as set forth in 13 CFR 125.6, 126.200(f) and 126.700.</a:t>
            </a:r>
          </a:p>
          <a:p>
            <a:pPr marL="0" indent="0">
              <a:lnSpc>
                <a:spcPct val="100000"/>
              </a:lnSpc>
              <a:buNone/>
            </a:pPr>
            <a:r>
              <a:rPr lang="en-US" altLang="en-US" sz="2200" b="1" dirty="0" smtClean="0">
                <a:ea typeface="ＭＳ Ｐゴシック" pitchFamily="34" charset="-128"/>
                <a:cs typeface="Arial" charset="0"/>
              </a:rPr>
              <a:t>Note</a:t>
            </a:r>
            <a:r>
              <a:rPr lang="en-US" altLang="en-US" sz="2200" b="1" dirty="0">
                <a:ea typeface="ＭＳ Ｐゴシック" pitchFamily="34" charset="-128"/>
                <a:cs typeface="Arial" charset="0"/>
              </a:rPr>
              <a:t>:  </a:t>
            </a:r>
            <a:r>
              <a:rPr lang="en-US" altLang="en-US" sz="2200" dirty="0">
                <a:ea typeface="ＭＳ Ｐゴシック" pitchFamily="34" charset="-128"/>
                <a:cs typeface="Arial" charset="0"/>
              </a:rPr>
              <a:t>The requirement to notify SBA of a material change was removed with the Regulations published on 12/26/2019</a:t>
            </a:r>
            <a:r>
              <a:rPr lang="en-US" altLang="en-US" sz="2200" dirty="0" smtClean="0">
                <a:ea typeface="ＭＳ Ｐゴシック" pitchFamily="34" charset="-128"/>
                <a:cs typeface="Arial" charset="0"/>
              </a:rPr>
              <a:t>.</a:t>
            </a:r>
            <a:endParaRPr lang="en-US" altLang="en-US" sz="2200" dirty="0">
              <a:ea typeface="ＭＳ Ｐゴシック" pitchFamily="34" charset="-128"/>
              <a:cs typeface="Arial" charset="0"/>
            </a:endParaRPr>
          </a:p>
        </p:txBody>
      </p:sp>
      <p:sp>
        <p:nvSpPr>
          <p:cNvPr id="2" name="Title 1">
            <a:extLst>
              <a:ext uri="{FF2B5EF4-FFF2-40B4-BE49-F238E27FC236}">
                <a16:creationId xmlns:a16="http://schemas.microsoft.com/office/drawing/2014/main" xmlns="" id="{926DCF27-0D56-49BF-AB80-F277CC6E79BB}"/>
              </a:ext>
            </a:extLst>
          </p:cNvPr>
          <p:cNvSpPr>
            <a:spLocks noGrp="1"/>
          </p:cNvSpPr>
          <p:nvPr>
            <p:ph type="title"/>
          </p:nvPr>
        </p:nvSpPr>
        <p:spPr>
          <a:xfrm>
            <a:off x="604433" y="530649"/>
            <a:ext cx="11367434" cy="739351"/>
          </a:xfrm>
        </p:spPr>
        <p:txBody>
          <a:bodyPr>
            <a:noAutofit/>
          </a:bodyPr>
          <a:lstStyle/>
          <a:p>
            <a:pPr algn="l"/>
            <a:r>
              <a:rPr lang="en-US" sz="3200" dirty="0"/>
              <a:t>Requirements to Bid on HUBZone Contract  </a:t>
            </a:r>
            <a:r>
              <a:rPr lang="en-US" sz="3000" dirty="0"/>
              <a:t>(13 CFR 126.601)</a:t>
            </a:r>
          </a:p>
        </p:txBody>
      </p:sp>
    </p:spTree>
    <p:extLst>
      <p:ext uri="{BB962C8B-B14F-4D97-AF65-F5344CB8AC3E}">
        <p14:creationId xmlns:p14="http://schemas.microsoft.com/office/powerpoint/2010/main" val="23557499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9B33E1C-EEEE-45F4-AF55-E8EC4EF242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F0E0FD6D-1425-4F30-9304-DCE6D9907394}"/>
              </a:ext>
            </a:extLst>
          </p:cNvPr>
          <p:cNvSpPr>
            <a:spLocks noGrp="1"/>
          </p:cNvSpPr>
          <p:nvPr>
            <p:ph idx="1"/>
          </p:nvPr>
        </p:nvSpPr>
        <p:spPr>
          <a:xfrm>
            <a:off x="768216" y="1248032"/>
            <a:ext cx="10515600" cy="5004487"/>
          </a:xfrm>
        </p:spPr>
        <p:txBody>
          <a:bodyPr>
            <a:normAutofit fontScale="92500" lnSpcReduction="20000"/>
          </a:bodyPr>
          <a:lstStyle/>
          <a:p>
            <a:pPr>
              <a:lnSpc>
                <a:spcPct val="120000"/>
              </a:lnSpc>
              <a:spcAft>
                <a:spcPts val="600"/>
              </a:spcAft>
              <a:buClr>
                <a:srgbClr val="CC0000"/>
              </a:buClr>
            </a:pPr>
            <a:r>
              <a:rPr lang="en-US" sz="2400" dirty="0" smtClean="0"/>
              <a:t>A </a:t>
            </a:r>
            <a:r>
              <a:rPr lang="en-US" sz="2400" dirty="0"/>
              <a:t>firm will be eligible to compete for HUBZone set-aside awards while attempting to maintain compliance with the 35% HZ residency requirement, so long as at least 20% of its employees reside in a  HUBZone.  </a:t>
            </a:r>
          </a:p>
          <a:p>
            <a:pPr lvl="0">
              <a:lnSpc>
                <a:spcPct val="120000"/>
              </a:lnSpc>
              <a:spcAft>
                <a:spcPts val="600"/>
              </a:spcAft>
              <a:buClr>
                <a:srgbClr val="CC0000"/>
              </a:buClr>
            </a:pPr>
            <a:r>
              <a:rPr lang="en-US" sz="2400" dirty="0"/>
              <a:t>HUBZone firms that are performing on a HUBZone contract at the time of their recertification must have at least 20% of their employees residing in a HUBZone to recertify. </a:t>
            </a:r>
          </a:p>
          <a:p>
            <a:pPr lvl="0">
              <a:lnSpc>
                <a:spcPct val="120000"/>
              </a:lnSpc>
              <a:spcAft>
                <a:spcPts val="1200"/>
              </a:spcAft>
              <a:buClr>
                <a:srgbClr val="CC0000"/>
              </a:buClr>
            </a:pPr>
            <a:r>
              <a:rPr lang="en-US" sz="2400" dirty="0"/>
              <a:t>HUBZone firms that are not performing on a HUBZone contract at the time of recertification must have at least 35% of their employees residing in a HUBZone to recertify</a:t>
            </a:r>
            <a:r>
              <a:rPr lang="en-US" sz="2400" dirty="0" smtClean="0"/>
              <a:t>.</a:t>
            </a:r>
            <a:endParaRPr lang="en-US" sz="2600" dirty="0"/>
          </a:p>
          <a:p>
            <a:pPr marL="0" indent="0">
              <a:lnSpc>
                <a:spcPct val="120000"/>
              </a:lnSpc>
              <a:buNone/>
            </a:pPr>
            <a:r>
              <a:rPr lang="en-US" sz="1900" b="1" dirty="0"/>
              <a:t>* </a:t>
            </a:r>
            <a:r>
              <a:rPr lang="en-US" sz="1900" dirty="0"/>
              <a:t>When firms receive a federal contract they often need to ramp up hiring quickly—which in the case of HUBZone threatened to temporarily place them out of compliance with the requirements of the program if fewer than 35% of the workforce did not live in a HUBZone.  This change provides clarity regarding the definition of attempting to maintain compliance while performing on a federal contract.</a:t>
            </a:r>
          </a:p>
        </p:txBody>
      </p:sp>
      <p:sp>
        <p:nvSpPr>
          <p:cNvPr id="2" name="Title 1">
            <a:extLst>
              <a:ext uri="{FF2B5EF4-FFF2-40B4-BE49-F238E27FC236}">
                <a16:creationId xmlns:a16="http://schemas.microsoft.com/office/drawing/2014/main" xmlns="" id="{34CE4260-8AD3-440B-99E0-CCE054EAFB75}"/>
              </a:ext>
            </a:extLst>
          </p:cNvPr>
          <p:cNvSpPr>
            <a:spLocks noGrp="1"/>
          </p:cNvSpPr>
          <p:nvPr>
            <p:ph type="title"/>
          </p:nvPr>
        </p:nvSpPr>
        <p:spPr>
          <a:xfrm>
            <a:off x="619932" y="530650"/>
            <a:ext cx="10733868" cy="598904"/>
          </a:xfrm>
        </p:spPr>
        <p:txBody>
          <a:bodyPr>
            <a:normAutofit/>
          </a:bodyPr>
          <a:lstStyle/>
          <a:p>
            <a:pPr algn="l"/>
            <a:r>
              <a:rPr lang="en-US" dirty="0"/>
              <a:t>Eligibility Improvements: Attempt to Maintain</a:t>
            </a:r>
          </a:p>
        </p:txBody>
      </p:sp>
    </p:spTree>
    <p:extLst>
      <p:ext uri="{BB962C8B-B14F-4D97-AF65-F5344CB8AC3E}">
        <p14:creationId xmlns:p14="http://schemas.microsoft.com/office/powerpoint/2010/main" val="3030564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A78FF1D-D73E-4DB9-9285-A63F3E196E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8EF578CE-445D-4024-80EF-5E3695F44EDA}"/>
              </a:ext>
            </a:extLst>
          </p:cNvPr>
          <p:cNvSpPr>
            <a:spLocks noGrp="1"/>
          </p:cNvSpPr>
          <p:nvPr>
            <p:ph idx="4294967295"/>
          </p:nvPr>
        </p:nvSpPr>
        <p:spPr>
          <a:xfrm>
            <a:off x="840258" y="1470454"/>
            <a:ext cx="10280823" cy="4337564"/>
          </a:xfrm>
          <a:prstGeom prst="rect">
            <a:avLst/>
          </a:prstGeom>
        </p:spPr>
        <p:txBody>
          <a:bodyPr>
            <a:normAutofit/>
          </a:bodyPr>
          <a:lstStyle/>
          <a:p>
            <a:pPr fontAlgn="base">
              <a:lnSpc>
                <a:spcPct val="100000"/>
              </a:lnSpc>
              <a:spcBef>
                <a:spcPts val="800"/>
              </a:spcBef>
              <a:spcAft>
                <a:spcPts val="1200"/>
              </a:spcAft>
              <a:buClr>
                <a:srgbClr val="CC0000"/>
              </a:buClr>
              <a:defRPr/>
            </a:pPr>
            <a:r>
              <a:rPr lang="en-US" altLang="en-US" sz="2200" dirty="0" smtClean="0"/>
              <a:t>A </a:t>
            </a:r>
            <a:r>
              <a:rPr lang="en-US" altLang="en-US" sz="2200" dirty="0"/>
              <a:t>HUBZone SBC may joint venture with one or more other small business concerns or its SBA-approved mentor for the purpose of submitting an offer for a HUBZone contract.  (13 CFR 126.616</a:t>
            </a:r>
            <a:r>
              <a:rPr lang="en-US" altLang="en-US" sz="2200" dirty="0" smtClean="0"/>
              <a:t>)</a:t>
            </a:r>
            <a:endParaRPr lang="en-US" altLang="en-US" sz="2200" dirty="0"/>
          </a:p>
          <a:p>
            <a:pPr marL="0" indent="0" fontAlgn="base">
              <a:lnSpc>
                <a:spcPct val="100000"/>
              </a:lnSpc>
              <a:spcBef>
                <a:spcPts val="800"/>
              </a:spcBef>
              <a:spcAft>
                <a:spcPct val="0"/>
              </a:spcAft>
              <a:buNone/>
              <a:defRPr/>
            </a:pPr>
            <a:r>
              <a:rPr lang="en-US" altLang="en-US" sz="1800" b="1" dirty="0"/>
              <a:t>*</a:t>
            </a:r>
            <a:r>
              <a:rPr lang="en-US" altLang="en-US" sz="1800" dirty="0"/>
              <a:t>Note: The joint venture itself need not be certified as a qualified HUBZone SBC.</a:t>
            </a:r>
          </a:p>
        </p:txBody>
      </p:sp>
      <p:sp>
        <p:nvSpPr>
          <p:cNvPr id="2" name="Title 1">
            <a:extLst>
              <a:ext uri="{FF2B5EF4-FFF2-40B4-BE49-F238E27FC236}">
                <a16:creationId xmlns:a16="http://schemas.microsoft.com/office/drawing/2014/main" xmlns="" id="{2CC78C23-C281-4002-800A-0E631FEE6DB1}"/>
              </a:ext>
            </a:extLst>
          </p:cNvPr>
          <p:cNvSpPr>
            <a:spLocks noGrp="1"/>
          </p:cNvSpPr>
          <p:nvPr>
            <p:ph type="title"/>
          </p:nvPr>
        </p:nvSpPr>
        <p:spPr>
          <a:xfrm>
            <a:off x="604434" y="530649"/>
            <a:ext cx="10749366" cy="845839"/>
          </a:xfrm>
        </p:spPr>
        <p:txBody>
          <a:bodyPr>
            <a:normAutofit/>
          </a:bodyPr>
          <a:lstStyle/>
          <a:p>
            <a:pPr algn="l"/>
            <a:r>
              <a:rPr lang="en-US" altLang="en-US" dirty="0">
                <a:latin typeface="Source Sans Pro" panose="020B0503030403020204" pitchFamily="34" charset="0"/>
                <a:ea typeface="Source Sans Pro" panose="020B0503030403020204" pitchFamily="34" charset="0"/>
                <a:cs typeface="Arial" charset="0"/>
              </a:rPr>
              <a:t>Joint Venture</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518573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496006A-B8B9-4644-A6E2-EBC1829513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17" name="Content Placeholder 16"/>
          <p:cNvSpPr>
            <a:spLocks noGrp="1"/>
          </p:cNvSpPr>
          <p:nvPr>
            <p:ph sz="quarter" idx="4"/>
          </p:nvPr>
        </p:nvSpPr>
        <p:spPr>
          <a:xfrm>
            <a:off x="729049" y="5572899"/>
            <a:ext cx="10626339" cy="506628"/>
          </a:xfrm>
        </p:spPr>
        <p:txBody>
          <a:bodyPr>
            <a:normAutofit/>
          </a:bodyPr>
          <a:lstStyle/>
          <a:p>
            <a:pPr marL="0" lvl="0" indent="0">
              <a:buNone/>
            </a:pPr>
            <a:r>
              <a:rPr lang="en-US" altLang="en-US" sz="1800" b="1" dirty="0">
                <a:solidFill>
                  <a:srgbClr val="1B1E29"/>
                </a:solidFill>
                <a:latin typeface="Source Sans Pro" panose="020B0503030403020204" pitchFamily="34" charset="0"/>
                <a:ea typeface="Source Sans Pro" panose="020B0503030403020204" pitchFamily="34" charset="0"/>
              </a:rPr>
              <a:t>*</a:t>
            </a:r>
            <a:r>
              <a:rPr lang="en-US" altLang="en-US" sz="1800" dirty="0">
                <a:solidFill>
                  <a:srgbClr val="1B1E29"/>
                </a:solidFill>
                <a:latin typeface="Source Sans Pro" panose="020B0503030403020204" pitchFamily="34" charset="0"/>
                <a:ea typeface="Source Sans Pro" panose="020B0503030403020204" pitchFamily="34" charset="0"/>
              </a:rPr>
              <a:t>NOTE: Subcontractors that are also </a:t>
            </a:r>
            <a:r>
              <a:rPr lang="en-US" altLang="en-US" sz="1800" dirty="0" err="1">
                <a:solidFill>
                  <a:srgbClr val="1B1E29"/>
                </a:solidFill>
                <a:latin typeface="Source Sans Pro" panose="020B0503030403020204" pitchFamily="34" charset="0"/>
                <a:ea typeface="Source Sans Pro" panose="020B0503030403020204" pitchFamily="34" charset="0"/>
              </a:rPr>
              <a:t>HUBZone</a:t>
            </a:r>
            <a:r>
              <a:rPr lang="en-US" altLang="en-US" sz="1800" dirty="0">
                <a:solidFill>
                  <a:srgbClr val="1B1E29"/>
                </a:solidFill>
                <a:latin typeface="Source Sans Pro" panose="020B0503030403020204" pitchFamily="34" charset="0"/>
                <a:ea typeface="Source Sans Pro" panose="020B0503030403020204" pitchFamily="34" charset="0"/>
              </a:rPr>
              <a:t> SBCs are referred to as “similarly situated entities</a:t>
            </a:r>
            <a:r>
              <a:rPr lang="en-US" altLang="en-US" sz="1800" dirty="0" smtClean="0">
                <a:solidFill>
                  <a:srgbClr val="1B1E29"/>
                </a:solidFill>
                <a:latin typeface="Source Sans Pro" panose="020B0503030403020204" pitchFamily="34" charset="0"/>
                <a:ea typeface="Source Sans Pro" panose="020B0503030403020204" pitchFamily="34" charset="0"/>
              </a:rPr>
              <a:t>”</a:t>
            </a:r>
            <a:endParaRPr lang="en-US" altLang="en-US" sz="1800" dirty="0">
              <a:solidFill>
                <a:srgbClr val="1B1E29"/>
              </a:solidFill>
              <a:latin typeface="Source Sans Pro" panose="020B0503030403020204" pitchFamily="34" charset="0"/>
              <a:ea typeface="Source Sans Pro" panose="020B0503030403020204" pitchFamily="34" charset="0"/>
            </a:endParaRPr>
          </a:p>
        </p:txBody>
      </p:sp>
      <p:pic>
        <p:nvPicPr>
          <p:cNvPr id="3074" name="Picture 2" descr="Table provides 4 requirements for allowing a HUBZone SBC Prime contractor to subcontract part of a contract. 1) Services (except construction): Spend no more than %50 of the value of the prime contract on subcontractors that are not HUBZone SBCs; 2) General Construction: Spend no more than 85% of the value of the prime contract on subcontractors that are not HUBZone SBCx, and Cost of materials are excluded; 3) Supplies (from a manufacturer): Spend no more than 50% of the value of the prime contract on subcontractors that re not HUBZone SBCs; 4) Special Trade Construction: Spend no more than 75% of the value of the prime contract on subcontractors that are not HUBZone SBCs, and Cost of materials are exclude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2150" y="2384347"/>
            <a:ext cx="10737850" cy="301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Placeholder 15"/>
          <p:cNvSpPr>
            <a:spLocks noGrp="1"/>
          </p:cNvSpPr>
          <p:nvPr>
            <p:ph type="body" sz="quarter" idx="3"/>
          </p:nvPr>
        </p:nvSpPr>
        <p:spPr>
          <a:xfrm>
            <a:off x="729048" y="1633652"/>
            <a:ext cx="10639167" cy="639993"/>
          </a:xfrm>
        </p:spPr>
        <p:txBody>
          <a:bodyPr>
            <a:noAutofit/>
          </a:bodyPr>
          <a:lstStyle/>
          <a:p>
            <a:pPr>
              <a:lnSpc>
                <a:spcPct val="100000"/>
              </a:lnSpc>
            </a:pPr>
            <a:r>
              <a:rPr lang="en-US" altLang="en-US" sz="2000" b="0" dirty="0">
                <a:solidFill>
                  <a:srgbClr val="1B1E29"/>
                </a:solidFill>
                <a:latin typeface="Source Sans Pro" panose="020B0503030403020204" pitchFamily="34" charset="0"/>
                <a:ea typeface="Source Sans Pro" panose="020B0503030403020204" pitchFamily="34" charset="0"/>
              </a:rPr>
              <a:t>A </a:t>
            </a:r>
            <a:r>
              <a:rPr lang="en-US" altLang="en-US" sz="2000" b="0" dirty="0" err="1">
                <a:solidFill>
                  <a:srgbClr val="1B1E29"/>
                </a:solidFill>
                <a:latin typeface="Source Sans Pro" panose="020B0503030403020204" pitchFamily="34" charset="0"/>
                <a:ea typeface="Source Sans Pro" panose="020B0503030403020204" pitchFamily="34" charset="0"/>
              </a:rPr>
              <a:t>HUBZone</a:t>
            </a:r>
            <a:r>
              <a:rPr lang="en-US" altLang="en-US" sz="2000" b="0" dirty="0">
                <a:solidFill>
                  <a:srgbClr val="1B1E29"/>
                </a:solidFill>
                <a:latin typeface="Source Sans Pro" panose="020B0503030403020204" pitchFamily="34" charset="0"/>
                <a:ea typeface="Source Sans Pro" panose="020B0503030403020204" pitchFamily="34" charset="0"/>
              </a:rPr>
              <a:t> SBC prime contractor may subcontract part of a </a:t>
            </a:r>
            <a:r>
              <a:rPr lang="en-US" altLang="en-US" sz="2000" b="0" dirty="0" err="1">
                <a:solidFill>
                  <a:srgbClr val="1B1E29"/>
                </a:solidFill>
                <a:latin typeface="Source Sans Pro" panose="020B0503030403020204" pitchFamily="34" charset="0"/>
                <a:ea typeface="Source Sans Pro" panose="020B0503030403020204" pitchFamily="34" charset="0"/>
              </a:rPr>
              <a:t>HUBZone</a:t>
            </a:r>
            <a:r>
              <a:rPr lang="en-US" altLang="en-US" sz="2000" b="0" dirty="0">
                <a:solidFill>
                  <a:srgbClr val="1B1E29"/>
                </a:solidFill>
                <a:latin typeface="Source Sans Pro" panose="020B0503030403020204" pitchFamily="34" charset="0"/>
                <a:ea typeface="Source Sans Pro" panose="020B0503030403020204" pitchFamily="34" charset="0"/>
              </a:rPr>
              <a:t> contract, provided the </a:t>
            </a:r>
            <a:r>
              <a:rPr lang="en-US" altLang="en-US" sz="2000" b="0" dirty="0" err="1">
                <a:solidFill>
                  <a:srgbClr val="1B1E29"/>
                </a:solidFill>
                <a:latin typeface="Source Sans Pro" panose="020B0503030403020204" pitchFamily="34" charset="0"/>
                <a:ea typeface="Source Sans Pro" panose="020B0503030403020204" pitchFamily="34" charset="0"/>
              </a:rPr>
              <a:t>HUBZone</a:t>
            </a:r>
            <a:r>
              <a:rPr lang="en-US" altLang="en-US" sz="2000" b="0" dirty="0">
                <a:solidFill>
                  <a:srgbClr val="1B1E29"/>
                </a:solidFill>
                <a:latin typeface="Source Sans Pro" panose="020B0503030403020204" pitchFamily="34" charset="0"/>
                <a:ea typeface="Source Sans Pro" panose="020B0503030403020204" pitchFamily="34" charset="0"/>
              </a:rPr>
              <a:t> SBC meets the following </a:t>
            </a:r>
            <a:r>
              <a:rPr lang="en-US" altLang="en-US" sz="2000" b="0" dirty="0" smtClean="0">
                <a:solidFill>
                  <a:srgbClr val="1B1E29"/>
                </a:solidFill>
                <a:latin typeface="Source Sans Pro" panose="020B0503030403020204" pitchFamily="34" charset="0"/>
                <a:ea typeface="Source Sans Pro" panose="020B0503030403020204" pitchFamily="34" charset="0"/>
              </a:rPr>
              <a:t>requirements:</a:t>
            </a:r>
            <a:endParaRPr lang="en-US" sz="2000" dirty="0"/>
          </a:p>
        </p:txBody>
      </p:sp>
      <p:sp>
        <p:nvSpPr>
          <p:cNvPr id="14" name="Text Placeholder 13"/>
          <p:cNvSpPr>
            <a:spLocks noGrp="1"/>
          </p:cNvSpPr>
          <p:nvPr>
            <p:ph type="body" idx="1"/>
          </p:nvPr>
        </p:nvSpPr>
        <p:spPr>
          <a:xfrm>
            <a:off x="617839" y="1037966"/>
            <a:ext cx="8365524" cy="481915"/>
          </a:xfrm>
        </p:spPr>
        <p:txBody>
          <a:bodyPr anchor="t">
            <a:normAutofit/>
          </a:bodyPr>
          <a:lstStyle/>
          <a:p>
            <a:pPr>
              <a:spcBef>
                <a:spcPct val="0"/>
              </a:spcBef>
              <a:buClr>
                <a:srgbClr val="F96A1B"/>
              </a:buClr>
              <a:defRPr/>
            </a:pPr>
            <a:r>
              <a:rPr lang="en-US" sz="1800" dirty="0">
                <a:solidFill>
                  <a:srgbClr val="007DBC"/>
                </a:solidFill>
                <a:latin typeface="Source Sans Pro Semibold" panose="020B0603030403020204" pitchFamily="34" charset="0"/>
                <a:ea typeface="Source Sans Pro" panose="020B0503030403020204" pitchFamily="34" charset="0"/>
              </a:rPr>
              <a:t>Final Rule published at 81 FR 34243 – Effective June 30, </a:t>
            </a:r>
            <a:r>
              <a:rPr lang="en-US" sz="1800" dirty="0" smtClean="0">
                <a:solidFill>
                  <a:srgbClr val="007DBC"/>
                </a:solidFill>
                <a:latin typeface="Source Sans Pro Semibold" panose="020B0603030403020204" pitchFamily="34" charset="0"/>
                <a:ea typeface="Source Sans Pro" panose="020B0503030403020204" pitchFamily="34" charset="0"/>
              </a:rPr>
              <a:t>2016</a:t>
            </a:r>
            <a:endParaRPr lang="en-US" altLang="en-US" sz="1800" b="0" dirty="0">
              <a:solidFill>
                <a:srgbClr val="1B1E29"/>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D2C19C70-88BB-4F37-A9A1-CA3F60910770}"/>
              </a:ext>
            </a:extLst>
          </p:cNvPr>
          <p:cNvSpPr>
            <a:spLocks noGrp="1"/>
          </p:cNvSpPr>
          <p:nvPr>
            <p:ph type="title"/>
          </p:nvPr>
        </p:nvSpPr>
        <p:spPr>
          <a:xfrm>
            <a:off x="619933" y="454776"/>
            <a:ext cx="10735455" cy="620262"/>
          </a:xfrm>
        </p:spPr>
        <p:txBody>
          <a:bodyPr>
            <a:noAutofit/>
          </a:bodyPr>
          <a:lstStyle/>
          <a:p>
            <a:pPr algn="l">
              <a:defRPr/>
            </a:pPr>
            <a:r>
              <a:rPr lang="en-US" dirty="0"/>
              <a:t>Limitations on Subcontracting (LOS)</a:t>
            </a:r>
          </a:p>
        </p:txBody>
      </p:sp>
    </p:spTree>
    <p:extLst>
      <p:ext uri="{BB962C8B-B14F-4D97-AF65-F5344CB8AC3E}">
        <p14:creationId xmlns:p14="http://schemas.microsoft.com/office/powerpoint/2010/main" val="137871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98FC1AB-A033-4207-9EEC-D3044319F2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p:cNvSpPr>
            <a:spLocks noGrp="1"/>
          </p:cNvSpPr>
          <p:nvPr>
            <p:ph idx="1"/>
          </p:nvPr>
        </p:nvSpPr>
        <p:spPr>
          <a:xfrm>
            <a:off x="838200" y="1495169"/>
            <a:ext cx="10515600" cy="4537082"/>
          </a:xfrm>
        </p:spPr>
        <p:txBody>
          <a:bodyPr/>
          <a:lstStyle/>
          <a:p>
            <a:pPr marL="285750" lvl="0" indent="-285750" fontAlgn="base">
              <a:lnSpc>
                <a:spcPct val="100000"/>
              </a:lnSpc>
              <a:spcBef>
                <a:spcPts val="800"/>
              </a:spcBef>
              <a:spcAft>
                <a:spcPts val="600"/>
              </a:spcAft>
              <a:buClr>
                <a:srgbClr val="CC0000"/>
              </a:buClr>
              <a:buFont typeface="Arial" panose="020B0604020202020204" pitchFamily="34" charset="0"/>
              <a:buChar char="•"/>
              <a:defRPr/>
            </a:pPr>
            <a:r>
              <a:rPr lang="en-US" altLang="en-US" sz="2200" b="1" dirty="0">
                <a:solidFill>
                  <a:srgbClr val="1B1E29"/>
                </a:solidFill>
                <a:latin typeface="Source Sans Pro" panose="020B0503030403020204" pitchFamily="34" charset="0"/>
                <a:ea typeface="Source Sans Pro" panose="020B0503030403020204" pitchFamily="34" charset="0"/>
              </a:rPr>
              <a:t>A </a:t>
            </a:r>
            <a:r>
              <a:rPr lang="en-US" altLang="en-US" sz="2200" b="1" dirty="0" err="1">
                <a:solidFill>
                  <a:srgbClr val="1B1E29"/>
                </a:solidFill>
                <a:latin typeface="Source Sans Pro" panose="020B0503030403020204" pitchFamily="34" charset="0"/>
                <a:ea typeface="Source Sans Pro" panose="020B0503030403020204" pitchFamily="34" charset="0"/>
              </a:rPr>
              <a:t>HUBZone</a:t>
            </a:r>
            <a:r>
              <a:rPr lang="en-US" altLang="en-US" sz="2200" b="1" dirty="0">
                <a:solidFill>
                  <a:srgbClr val="1B1E29"/>
                </a:solidFill>
                <a:latin typeface="Source Sans Pro" panose="020B0503030403020204" pitchFamily="34" charset="0"/>
                <a:ea typeface="Source Sans Pro" panose="020B0503030403020204" pitchFamily="34" charset="0"/>
              </a:rPr>
              <a:t> SBC may submit an offer for supplies as a </a:t>
            </a:r>
            <a:r>
              <a:rPr lang="en-US" altLang="en-US" sz="2200" b="1" dirty="0" err="1">
                <a:solidFill>
                  <a:srgbClr val="1B1E29"/>
                </a:solidFill>
                <a:latin typeface="Source Sans Pro" panose="020B0503030403020204" pitchFamily="34" charset="0"/>
                <a:ea typeface="Source Sans Pro" panose="020B0503030403020204" pitchFamily="34" charset="0"/>
              </a:rPr>
              <a:t>nonmanufacturer</a:t>
            </a:r>
            <a:r>
              <a:rPr lang="en-US" altLang="en-US" sz="2200" b="1" dirty="0">
                <a:solidFill>
                  <a:srgbClr val="1B1E29"/>
                </a:solidFill>
                <a:latin typeface="Source Sans Pro" panose="020B0503030403020204" pitchFamily="34" charset="0"/>
                <a:ea typeface="Source Sans Pro" panose="020B0503030403020204" pitchFamily="34" charset="0"/>
              </a:rPr>
              <a:t> if it meets the requirements of the NMR set forth at 13 CFR 121.406(b)(1) </a:t>
            </a:r>
          </a:p>
          <a:p>
            <a:pPr marL="801688" lvl="4" indent="-285750" fontAlgn="base">
              <a:lnSpc>
                <a:spcPct val="100000"/>
              </a:lnSpc>
              <a:spcBef>
                <a:spcPts val="300"/>
              </a:spcBef>
              <a:spcAft>
                <a:spcPts val="1200"/>
              </a:spcAft>
              <a:buClr>
                <a:srgbClr val="002E6D"/>
              </a:buClr>
              <a:buFont typeface="Arial" panose="020B0604020202020204" pitchFamily="34" charset="0"/>
              <a:buChar char="•"/>
              <a:defRPr/>
            </a:pPr>
            <a:r>
              <a:rPr lang="en-US" sz="2000" dirty="0">
                <a:solidFill>
                  <a:srgbClr val="1B1E29"/>
                </a:solidFill>
                <a:latin typeface="Source Sans Pro" panose="020B0503030403020204" pitchFamily="34" charset="0"/>
                <a:ea typeface="Source Sans Pro" panose="020B0503030403020204" pitchFamily="34" charset="0"/>
              </a:rPr>
              <a:t>In 2016, SBA eliminated the requirement that the manufacturer also be a </a:t>
            </a:r>
            <a:r>
              <a:rPr lang="en-US" sz="2000" dirty="0" err="1">
                <a:solidFill>
                  <a:srgbClr val="1B1E29"/>
                </a:solidFill>
                <a:latin typeface="Source Sans Pro" panose="020B0503030403020204" pitchFamily="34" charset="0"/>
                <a:ea typeface="Source Sans Pro" panose="020B0503030403020204" pitchFamily="34" charset="0"/>
              </a:rPr>
              <a:t>HUBZone</a:t>
            </a:r>
            <a:r>
              <a:rPr lang="en-US" sz="2000" dirty="0">
                <a:solidFill>
                  <a:srgbClr val="1B1E29"/>
                </a:solidFill>
                <a:latin typeface="Source Sans Pro" panose="020B0503030403020204" pitchFamily="34" charset="0"/>
                <a:ea typeface="Source Sans Pro" panose="020B0503030403020204" pitchFamily="34" charset="0"/>
              </a:rPr>
              <a:t> SBC (81 FR 34243) </a:t>
            </a:r>
            <a:endParaRPr lang="en-US" altLang="en-US" sz="2000" b="1" dirty="0">
              <a:solidFill>
                <a:srgbClr val="1B1E29"/>
              </a:solidFill>
              <a:latin typeface="Source Sans Pro" panose="020B0503030403020204" pitchFamily="34" charset="0"/>
              <a:ea typeface="Source Sans Pro" panose="020B0503030403020204" pitchFamily="34" charset="0"/>
            </a:endParaRPr>
          </a:p>
          <a:p>
            <a:pPr marL="284163" lvl="1" indent="-284163" fontAlgn="base">
              <a:lnSpc>
                <a:spcPct val="100000"/>
              </a:lnSpc>
              <a:spcBef>
                <a:spcPts val="300"/>
              </a:spcBef>
              <a:spcAft>
                <a:spcPts val="600"/>
              </a:spcAft>
              <a:buClr>
                <a:srgbClr val="CC0000"/>
              </a:buClr>
              <a:buFont typeface="Arial" panose="020B0604020202020204" pitchFamily="34" charset="0"/>
              <a:buChar char="•"/>
              <a:defRPr/>
            </a:pPr>
            <a:r>
              <a:rPr lang="en-US" altLang="en-US" sz="2200" dirty="0">
                <a:solidFill>
                  <a:srgbClr val="1B1E29"/>
                </a:solidFill>
                <a:latin typeface="Source Sans Pro" panose="020B0503030403020204" pitchFamily="34" charset="0"/>
                <a:ea typeface="Source Sans Pro" panose="020B0503030403020204" pitchFamily="34" charset="0"/>
              </a:rPr>
              <a:t>Under SBA regulations, a CO may now request a waiver of the NMR for a </a:t>
            </a:r>
            <a:r>
              <a:rPr lang="en-US" altLang="en-US" sz="2200" dirty="0" err="1">
                <a:solidFill>
                  <a:srgbClr val="1B1E29"/>
                </a:solidFill>
                <a:latin typeface="Source Sans Pro" panose="020B0503030403020204" pitchFamily="34" charset="0"/>
                <a:ea typeface="Source Sans Pro" panose="020B0503030403020204" pitchFamily="34" charset="0"/>
              </a:rPr>
              <a:t>HUBZone</a:t>
            </a:r>
            <a:r>
              <a:rPr lang="en-US" altLang="en-US" sz="2200" dirty="0">
                <a:solidFill>
                  <a:srgbClr val="1B1E29"/>
                </a:solidFill>
                <a:latin typeface="Source Sans Pro" panose="020B0503030403020204" pitchFamily="34" charset="0"/>
                <a:ea typeface="Source Sans Pro" panose="020B0503030403020204" pitchFamily="34" charset="0"/>
              </a:rPr>
              <a:t> contract</a:t>
            </a:r>
          </a:p>
          <a:p>
            <a:pPr marL="800100" lvl="3" indent="-285750" fontAlgn="base">
              <a:lnSpc>
                <a:spcPct val="100000"/>
              </a:lnSpc>
              <a:spcBef>
                <a:spcPts val="300"/>
              </a:spcBef>
              <a:spcAft>
                <a:spcPts val="1200"/>
              </a:spcAft>
              <a:buClr>
                <a:srgbClr val="002E6D"/>
              </a:buClr>
              <a:buFont typeface="Arial" panose="020B0604020202020204" pitchFamily="34" charset="0"/>
              <a:buChar char="•"/>
              <a:defRPr/>
            </a:pPr>
            <a:r>
              <a:rPr lang="en-US" sz="2000" dirty="0">
                <a:solidFill>
                  <a:srgbClr val="1B1E29"/>
                </a:solidFill>
                <a:latin typeface="Source Sans Pro" panose="020B0503030403020204" pitchFamily="34" charset="0"/>
                <a:ea typeface="Source Sans Pro" panose="020B0503030403020204" pitchFamily="34" charset="0"/>
              </a:rPr>
              <a:t>Class waivers also apply to </a:t>
            </a:r>
            <a:r>
              <a:rPr lang="en-US" sz="2000" dirty="0" err="1">
                <a:solidFill>
                  <a:srgbClr val="1B1E29"/>
                </a:solidFill>
                <a:latin typeface="Source Sans Pro" panose="020B0503030403020204" pitchFamily="34" charset="0"/>
                <a:ea typeface="Source Sans Pro" panose="020B0503030403020204" pitchFamily="34" charset="0"/>
              </a:rPr>
              <a:t>HUBZone</a:t>
            </a:r>
            <a:r>
              <a:rPr lang="en-US" sz="2000" dirty="0">
                <a:solidFill>
                  <a:srgbClr val="1B1E29"/>
                </a:solidFill>
                <a:latin typeface="Source Sans Pro" panose="020B0503030403020204" pitchFamily="34" charset="0"/>
                <a:ea typeface="Source Sans Pro" panose="020B0503030403020204" pitchFamily="34" charset="0"/>
              </a:rPr>
              <a:t> contracts</a:t>
            </a:r>
            <a:endParaRPr lang="en-US" altLang="en-US" sz="2000" dirty="0">
              <a:solidFill>
                <a:srgbClr val="1B1E29"/>
              </a:solidFill>
              <a:latin typeface="Source Sans Pro" panose="020B0503030403020204" pitchFamily="34" charset="0"/>
              <a:ea typeface="Source Sans Pro" panose="020B0503030403020204" pitchFamily="34" charset="0"/>
            </a:endParaRPr>
          </a:p>
          <a:p>
            <a:pPr marL="284163" lvl="1" indent="-284163" fontAlgn="base">
              <a:lnSpc>
                <a:spcPct val="100000"/>
              </a:lnSpc>
              <a:spcBef>
                <a:spcPts val="300"/>
              </a:spcBef>
              <a:spcAft>
                <a:spcPct val="0"/>
              </a:spcAft>
              <a:buClr>
                <a:srgbClr val="CC0000"/>
              </a:buClr>
              <a:buFont typeface="Arial" panose="020B0604020202020204" pitchFamily="34" charset="0"/>
              <a:buChar char="•"/>
              <a:defRPr/>
            </a:pPr>
            <a:r>
              <a:rPr lang="en-US" altLang="en-US" sz="2200" dirty="0">
                <a:solidFill>
                  <a:srgbClr val="1B1E29"/>
                </a:solidFill>
                <a:latin typeface="Source Sans Pro" panose="020B0503030403020204" pitchFamily="34" charset="0"/>
                <a:ea typeface="Source Sans Pro" panose="020B0503030403020204" pitchFamily="34" charset="0"/>
              </a:rPr>
              <a:t>As a result, the </a:t>
            </a:r>
            <a:r>
              <a:rPr lang="en-US" altLang="en-US" sz="2200" dirty="0" err="1">
                <a:solidFill>
                  <a:srgbClr val="1B1E29"/>
                </a:solidFill>
                <a:latin typeface="Source Sans Pro" panose="020B0503030403020204" pitchFamily="34" charset="0"/>
                <a:ea typeface="Source Sans Pro" panose="020B0503030403020204" pitchFamily="34" charset="0"/>
              </a:rPr>
              <a:t>HUBZone</a:t>
            </a:r>
            <a:r>
              <a:rPr lang="en-US" altLang="en-US" sz="2200" dirty="0">
                <a:solidFill>
                  <a:srgbClr val="1B1E29"/>
                </a:solidFill>
                <a:latin typeface="Source Sans Pro" panose="020B0503030403020204" pitchFamily="34" charset="0"/>
                <a:ea typeface="Source Sans Pro" panose="020B0503030403020204" pitchFamily="34" charset="0"/>
              </a:rPr>
              <a:t> program’s treatment of the NMR is now consistent with SBA’s other socioeconomic </a:t>
            </a:r>
            <a:r>
              <a:rPr lang="en-US" altLang="en-US" sz="2200" dirty="0" smtClean="0">
                <a:solidFill>
                  <a:srgbClr val="1B1E29"/>
                </a:solidFill>
                <a:latin typeface="Source Sans Pro" panose="020B0503030403020204" pitchFamily="34" charset="0"/>
                <a:ea typeface="Source Sans Pro" panose="020B0503030403020204" pitchFamily="34" charset="0"/>
              </a:rPr>
              <a:t>programs</a:t>
            </a:r>
            <a:endParaRPr lang="en-US" altLang="en-US" sz="2200" dirty="0">
              <a:solidFill>
                <a:srgbClr val="1B1E29"/>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F12D96CB-40F0-4AAB-8D6F-D68710E6A705}"/>
              </a:ext>
            </a:extLst>
          </p:cNvPr>
          <p:cNvSpPr>
            <a:spLocks noGrp="1"/>
          </p:cNvSpPr>
          <p:nvPr>
            <p:ph type="title"/>
          </p:nvPr>
        </p:nvSpPr>
        <p:spPr>
          <a:xfrm>
            <a:off x="619933" y="493579"/>
            <a:ext cx="11341408" cy="828594"/>
          </a:xfrm>
        </p:spPr>
        <p:txBody>
          <a:bodyPr>
            <a:noAutofit/>
          </a:bodyPr>
          <a:lstStyle/>
          <a:p>
            <a:pPr algn="l"/>
            <a:r>
              <a:rPr lang="en-US" altLang="en-US" sz="3200" dirty="0"/>
              <a:t>Nonmanufacturer Rule (NMR)(13 CFR 126.601, FAR 19.1303</a:t>
            </a:r>
            <a:r>
              <a:rPr lang="en-US" altLang="en-US" sz="3200" dirty="0" smtClean="0"/>
              <a:t>)</a:t>
            </a:r>
            <a:endParaRPr lang="en-US" sz="3200" dirty="0"/>
          </a:p>
        </p:txBody>
      </p:sp>
    </p:spTree>
    <p:extLst>
      <p:ext uri="{BB962C8B-B14F-4D97-AF65-F5344CB8AC3E}">
        <p14:creationId xmlns:p14="http://schemas.microsoft.com/office/powerpoint/2010/main" val="35515992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A53E54A-A1D3-4F9C-BD50-4A378C3801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p:cNvSpPr>
            <a:spLocks noGrp="1"/>
          </p:cNvSpPr>
          <p:nvPr>
            <p:ph idx="1"/>
          </p:nvPr>
        </p:nvSpPr>
        <p:spPr>
          <a:xfrm>
            <a:off x="838200" y="1345891"/>
            <a:ext cx="10515600" cy="4686360"/>
          </a:xfrm>
        </p:spPr>
        <p:txBody>
          <a:bodyPr/>
          <a:lstStyle/>
          <a:p>
            <a:pPr marL="0" lvl="0" indent="0" fontAlgn="base">
              <a:lnSpc>
                <a:spcPct val="100000"/>
              </a:lnSpc>
              <a:spcBef>
                <a:spcPts val="800"/>
              </a:spcBef>
              <a:spcAft>
                <a:spcPct val="0"/>
              </a:spcAft>
              <a:buNone/>
              <a:defRPr/>
            </a:pPr>
            <a:r>
              <a:rPr lang="en-US" altLang="en-US" sz="2200" b="1" dirty="0">
                <a:solidFill>
                  <a:srgbClr val="1B1E29"/>
                </a:solidFill>
                <a:latin typeface="Source Sans Pro" panose="020B0503030403020204" pitchFamily="34" charset="0"/>
                <a:ea typeface="Source Sans Pro" panose="020B0503030403020204" pitchFamily="34" charset="0"/>
              </a:rPr>
              <a:t>When do the HZ LOS and NMR apply?</a:t>
            </a:r>
          </a:p>
          <a:p>
            <a:pPr marL="284163" lvl="1" indent="-284163" fontAlgn="base">
              <a:lnSpc>
                <a:spcPct val="100000"/>
              </a:lnSpc>
              <a:spcBef>
                <a:spcPts val="300"/>
              </a:spcBef>
              <a:spcAft>
                <a:spcPts val="600"/>
              </a:spcAft>
              <a:buClr>
                <a:srgbClr val="CC0000"/>
              </a:buClr>
              <a:buFont typeface="Arial" panose="020B0604020202020204" pitchFamily="34" charset="0"/>
              <a:buChar char="•"/>
              <a:defRPr/>
            </a:pP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set-asides</a:t>
            </a:r>
          </a:p>
          <a:p>
            <a:pPr marL="284163" lvl="1" indent="-284163" fontAlgn="base">
              <a:lnSpc>
                <a:spcPct val="100000"/>
              </a:lnSpc>
              <a:spcBef>
                <a:spcPts val="300"/>
              </a:spcBef>
              <a:spcAft>
                <a:spcPts val="6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Partial </a:t>
            </a: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set-asides</a:t>
            </a:r>
          </a:p>
          <a:p>
            <a:pPr marL="284163" lvl="1" indent="-284163" fontAlgn="base">
              <a:lnSpc>
                <a:spcPct val="100000"/>
              </a:lnSpc>
              <a:spcBef>
                <a:spcPts val="300"/>
              </a:spcBef>
              <a:spcAft>
                <a:spcPts val="600"/>
              </a:spcAft>
              <a:buClr>
                <a:srgbClr val="CC0000"/>
              </a:buClr>
              <a:buFont typeface="Arial" panose="020B0604020202020204" pitchFamily="34" charset="0"/>
              <a:buChar char="•"/>
              <a:defRPr/>
            </a:pP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reserves</a:t>
            </a:r>
          </a:p>
          <a:p>
            <a:pPr marL="284163" lvl="1" indent="-284163" fontAlgn="base">
              <a:lnSpc>
                <a:spcPct val="100000"/>
              </a:lnSpc>
              <a:spcBef>
                <a:spcPts val="300"/>
              </a:spcBef>
              <a:spcAft>
                <a:spcPts val="6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Orders set-aside for </a:t>
            </a: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SBCs</a:t>
            </a:r>
          </a:p>
          <a:p>
            <a:pPr marL="284163" lvl="1" indent="-284163" fontAlgn="base">
              <a:lnSpc>
                <a:spcPct val="100000"/>
              </a:lnSpc>
              <a:spcBef>
                <a:spcPts val="300"/>
              </a:spcBef>
              <a:spcAft>
                <a:spcPts val="1200"/>
              </a:spcAft>
              <a:buClr>
                <a:srgbClr val="CC0000"/>
              </a:buClr>
              <a:buFont typeface="Arial" panose="020B0604020202020204" pitchFamily="34" charset="0"/>
              <a:buChar char="•"/>
              <a:defRPr/>
            </a:pPr>
            <a:r>
              <a:rPr lang="en-US" altLang="en-US" sz="2000" dirty="0">
                <a:solidFill>
                  <a:srgbClr val="1B1E29"/>
                </a:solidFill>
                <a:latin typeface="Source Sans Pro" panose="020B0503030403020204" pitchFamily="34" charset="0"/>
                <a:ea typeface="Source Sans Pro" panose="020B0503030403020204" pitchFamily="34" charset="0"/>
              </a:rPr>
              <a:t>Awards to </a:t>
            </a:r>
            <a:r>
              <a:rPr lang="en-US" altLang="en-US" sz="2000" dirty="0" err="1">
                <a:solidFill>
                  <a:srgbClr val="1B1E29"/>
                </a:solidFill>
                <a:latin typeface="Source Sans Pro" panose="020B0503030403020204" pitchFamily="34" charset="0"/>
                <a:ea typeface="Source Sans Pro" panose="020B0503030403020204" pitchFamily="34" charset="0"/>
              </a:rPr>
              <a:t>HUBZone</a:t>
            </a:r>
            <a:r>
              <a:rPr lang="en-US" altLang="en-US" sz="2000" dirty="0">
                <a:solidFill>
                  <a:srgbClr val="1B1E29"/>
                </a:solidFill>
                <a:latin typeface="Source Sans Pro" panose="020B0503030403020204" pitchFamily="34" charset="0"/>
                <a:ea typeface="Source Sans Pro" panose="020B0503030403020204" pitchFamily="34" charset="0"/>
              </a:rPr>
              <a:t> SBCs under F&amp;O after HZ PEP </a:t>
            </a:r>
            <a:r>
              <a:rPr lang="en-US" altLang="en-US" sz="2000" dirty="0" smtClean="0">
                <a:solidFill>
                  <a:srgbClr val="1B1E29"/>
                </a:solidFill>
                <a:latin typeface="Source Sans Pro" panose="020B0503030403020204" pitchFamily="34" charset="0"/>
                <a:ea typeface="Source Sans Pro" panose="020B0503030403020204" pitchFamily="34" charset="0"/>
              </a:rPr>
              <a:t>applied</a:t>
            </a:r>
            <a:endParaRPr lang="en-US" altLang="en-US" sz="2300" dirty="0">
              <a:solidFill>
                <a:srgbClr val="1B1E29"/>
              </a:solidFill>
              <a:latin typeface="Source Sans Pro" panose="020B0503030403020204" pitchFamily="34" charset="0"/>
              <a:ea typeface="Source Sans Pro" panose="020B0503030403020204" pitchFamily="34" charset="0"/>
            </a:endParaRPr>
          </a:p>
          <a:p>
            <a:pPr marL="0" lvl="0" indent="0" fontAlgn="base">
              <a:lnSpc>
                <a:spcPct val="100000"/>
              </a:lnSpc>
              <a:spcBef>
                <a:spcPts val="800"/>
              </a:spcBef>
              <a:spcAft>
                <a:spcPct val="0"/>
              </a:spcAft>
              <a:buNone/>
              <a:defRPr/>
            </a:pPr>
            <a:r>
              <a:rPr lang="en-US" altLang="en-US" sz="2200" b="1" dirty="0">
                <a:solidFill>
                  <a:srgbClr val="1B1E29"/>
                </a:solidFill>
                <a:latin typeface="Source Sans Pro" panose="020B0503030403020204" pitchFamily="34" charset="0"/>
                <a:ea typeface="Source Sans Pro" panose="020B0503030403020204" pitchFamily="34" charset="0"/>
              </a:rPr>
              <a:t>What is the compliance period?</a:t>
            </a:r>
          </a:p>
          <a:p>
            <a:pPr marL="284163" lvl="1" indent="-284163" fontAlgn="base">
              <a:lnSpc>
                <a:spcPct val="100000"/>
              </a:lnSpc>
              <a:spcBef>
                <a:spcPts val="300"/>
              </a:spcBef>
              <a:spcAft>
                <a:spcPct val="0"/>
              </a:spcAft>
              <a:buClr>
                <a:srgbClr val="CC0000"/>
              </a:buClr>
              <a:buFont typeface="Arial" panose="020B0604020202020204" pitchFamily="34" charset="0"/>
              <a:buChar char="•"/>
              <a:defRPr/>
            </a:pPr>
            <a:r>
              <a:rPr lang="en-US" altLang="en-US" sz="2000" u="sng" dirty="0">
                <a:solidFill>
                  <a:srgbClr val="1B1E29"/>
                </a:solidFill>
                <a:latin typeface="Source Sans Pro" panose="020B0503030403020204" pitchFamily="34" charset="0"/>
                <a:ea typeface="Source Sans Pro" panose="020B0503030403020204" pitchFamily="34" charset="0"/>
              </a:rPr>
              <a:t>Set aside (full or partial): </a:t>
            </a:r>
            <a:r>
              <a:rPr lang="en-US" altLang="en-US" sz="2000" dirty="0">
                <a:solidFill>
                  <a:srgbClr val="1B1E29"/>
                </a:solidFill>
                <a:latin typeface="Source Sans Pro" panose="020B0503030403020204" pitchFamily="34" charset="0"/>
                <a:ea typeface="Source Sans Pro" panose="020B0503030403020204" pitchFamily="34" charset="0"/>
              </a:rPr>
              <a:t>Base term and each subsequent option period</a:t>
            </a:r>
          </a:p>
          <a:p>
            <a:pPr marL="512763" lvl="2" fontAlgn="base">
              <a:lnSpc>
                <a:spcPct val="100000"/>
              </a:lnSpc>
              <a:spcBef>
                <a:spcPts val="300"/>
              </a:spcBef>
              <a:spcAft>
                <a:spcPts val="600"/>
              </a:spcAft>
              <a:buClr>
                <a:srgbClr val="002E6D"/>
              </a:buClr>
              <a:buFont typeface="Arial" panose="020B0604020202020204" pitchFamily="34" charset="0"/>
              <a:buChar char="•"/>
              <a:defRPr/>
            </a:pPr>
            <a:r>
              <a:rPr lang="en-US" altLang="en-US" dirty="0">
                <a:solidFill>
                  <a:srgbClr val="1B1E29"/>
                </a:solidFill>
                <a:latin typeface="Source Sans Pro" panose="020B0503030403020204" pitchFamily="34" charset="0"/>
                <a:ea typeface="Source Sans Pro" panose="020B0503030403020204" pitchFamily="34" charset="0"/>
              </a:rPr>
              <a:t>HOWEVER, CO may require concern to meet the LOS or NMR for each order</a:t>
            </a:r>
          </a:p>
          <a:p>
            <a:pPr marL="284163" lvl="1" indent="-284163" fontAlgn="base">
              <a:lnSpc>
                <a:spcPct val="100000"/>
              </a:lnSpc>
              <a:spcBef>
                <a:spcPts val="300"/>
              </a:spcBef>
              <a:spcAft>
                <a:spcPct val="0"/>
              </a:spcAft>
              <a:buClr>
                <a:srgbClr val="CC0000"/>
              </a:buClr>
              <a:buFont typeface="Arial" panose="020B0604020202020204" pitchFamily="34" charset="0"/>
              <a:buChar char="•"/>
              <a:defRPr/>
            </a:pPr>
            <a:r>
              <a:rPr lang="en-US" altLang="en-US" sz="2000" u="sng" dirty="0">
                <a:solidFill>
                  <a:srgbClr val="1B1E29"/>
                </a:solidFill>
                <a:latin typeface="Source Sans Pro" panose="020B0503030403020204" pitchFamily="34" charset="0"/>
                <a:ea typeface="Source Sans Pro" panose="020B0503030403020204" pitchFamily="34" charset="0"/>
              </a:rPr>
              <a:t>Order set-aside under F&amp;O: </a:t>
            </a:r>
            <a:r>
              <a:rPr lang="en-US" altLang="en-US" sz="2000" dirty="0">
                <a:solidFill>
                  <a:srgbClr val="1B1E29"/>
                </a:solidFill>
                <a:latin typeface="Source Sans Pro" panose="020B0503030403020204" pitchFamily="34" charset="0"/>
                <a:ea typeface="Source Sans Pro" panose="020B0503030403020204" pitchFamily="34" charset="0"/>
              </a:rPr>
              <a:t>Term of </a:t>
            </a:r>
            <a:r>
              <a:rPr lang="en-US" altLang="en-US" sz="2000" dirty="0" smtClean="0">
                <a:solidFill>
                  <a:srgbClr val="1B1E29"/>
                </a:solidFill>
                <a:latin typeface="Source Sans Pro" panose="020B0503030403020204" pitchFamily="34" charset="0"/>
                <a:ea typeface="Source Sans Pro" panose="020B0503030403020204" pitchFamily="34" charset="0"/>
              </a:rPr>
              <a:t>order</a:t>
            </a:r>
            <a:endParaRPr lang="en-US" altLang="en-US" sz="2000" dirty="0">
              <a:solidFill>
                <a:srgbClr val="1B1E29"/>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4D964803-AEA8-443E-998C-512CC857FF97}"/>
              </a:ext>
            </a:extLst>
          </p:cNvPr>
          <p:cNvSpPr>
            <a:spLocks noGrp="1"/>
          </p:cNvSpPr>
          <p:nvPr>
            <p:ph type="title"/>
          </p:nvPr>
        </p:nvSpPr>
        <p:spPr>
          <a:xfrm>
            <a:off x="666427" y="395417"/>
            <a:ext cx="10687373" cy="766118"/>
          </a:xfrm>
        </p:spPr>
        <p:txBody>
          <a:bodyPr/>
          <a:lstStyle/>
          <a:p>
            <a:pPr algn="l"/>
            <a:r>
              <a:rPr lang="en-US" dirty="0"/>
              <a:t>Compliance With LOS &amp; NMR</a:t>
            </a:r>
          </a:p>
        </p:txBody>
      </p:sp>
    </p:spTree>
    <p:extLst>
      <p:ext uri="{BB962C8B-B14F-4D97-AF65-F5344CB8AC3E}">
        <p14:creationId xmlns:p14="http://schemas.microsoft.com/office/powerpoint/2010/main" val="868685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F25C509-A2A0-4A50-8262-062435205DC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pic>
        <p:nvPicPr>
          <p:cNvPr id="5" name="Content Placeholder 4" descr="Screenshot of the Dynamic Small Business Search Database." title="Dynamic Small Business Search">
            <a:extLst>
              <a:ext uri="{FF2B5EF4-FFF2-40B4-BE49-F238E27FC236}">
                <a16:creationId xmlns:a16="http://schemas.microsoft.com/office/drawing/2014/main" xmlns="" id="{012E3946-0C91-4D2B-BAA7-2D9EECE0E798}"/>
              </a:ext>
            </a:extLst>
          </p:cNvPr>
          <p:cNvPicPr>
            <a:picLocks/>
          </p:cNvPicPr>
          <p:nvPr/>
        </p:nvPicPr>
        <p:blipFill>
          <a:blip r:embed="rId2" cstate="print">
            <a:extLst>
              <a:ext uri="{28A0092B-C50C-407E-A947-70E740481C1C}">
                <a14:useLocalDpi xmlns:a14="http://schemas.microsoft.com/office/drawing/2010/main" val="0"/>
              </a:ext>
            </a:extLst>
          </a:blip>
          <a:srcRect l="974" t="9557" r="694"/>
          <a:stretch>
            <a:fillRect/>
          </a:stretch>
        </p:blipFill>
        <p:spPr bwMode="auto">
          <a:xfrm>
            <a:off x="1779372" y="1811239"/>
            <a:ext cx="8631819" cy="444518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15B0057-C7C9-450F-A6B8-A6DC8FBB92D0}"/>
              </a:ext>
            </a:extLst>
          </p:cNvPr>
          <p:cNvSpPr>
            <a:spLocks noGrp="1"/>
          </p:cNvSpPr>
          <p:nvPr>
            <p:ph type="title"/>
          </p:nvPr>
        </p:nvSpPr>
        <p:spPr>
          <a:xfrm>
            <a:off x="838200" y="407773"/>
            <a:ext cx="10515600" cy="1378754"/>
          </a:xfrm>
        </p:spPr>
        <p:txBody>
          <a:bodyPr>
            <a:noAutofit/>
          </a:bodyPr>
          <a:lstStyle/>
          <a:p>
            <a:r>
              <a:rPr lang="en-US" sz="2800" dirty="0">
                <a:solidFill>
                  <a:schemeClr val="tx1"/>
                </a:solidFill>
                <a:cs typeface="Arial" panose="020B0604020202020204" pitchFamily="34" charset="0"/>
              </a:rPr>
              <a:t>How to Locate HUBZone Contractors</a:t>
            </a:r>
            <a:br>
              <a:rPr lang="en-US" sz="2800" dirty="0">
                <a:solidFill>
                  <a:schemeClr val="tx1"/>
                </a:solidFill>
                <a:cs typeface="Arial" panose="020B0604020202020204" pitchFamily="34" charset="0"/>
              </a:rPr>
            </a:br>
            <a:r>
              <a:rPr lang="en-US" sz="2800" dirty="0">
                <a:solidFill>
                  <a:schemeClr val="tx1"/>
                </a:solidFill>
                <a:cs typeface="Arial" panose="020B0604020202020204" pitchFamily="34" charset="0"/>
              </a:rPr>
              <a:t> Using the Dynamic Small Business Search (</a:t>
            </a:r>
            <a:r>
              <a:rPr lang="en-US" sz="2800" u="sng" dirty="0">
                <a:solidFill>
                  <a:schemeClr val="tx1"/>
                </a:solidFill>
                <a:cs typeface="Arial" panose="020B0604020202020204" pitchFamily="34" charset="0"/>
                <a:hlinkClick r:id="rId3"/>
              </a:rPr>
              <a:t>DSBS</a:t>
            </a:r>
            <a:r>
              <a:rPr lang="en-US" sz="2800" dirty="0">
                <a:solidFill>
                  <a:schemeClr val="tx1"/>
                </a:solidFill>
                <a:cs typeface="Arial" panose="020B0604020202020204" pitchFamily="34" charset="0"/>
              </a:rPr>
              <a:t>)</a:t>
            </a:r>
            <a:br>
              <a:rPr lang="en-US" sz="2800" dirty="0">
                <a:solidFill>
                  <a:schemeClr val="tx1"/>
                </a:solidFill>
                <a:cs typeface="Arial" panose="020B0604020202020204" pitchFamily="34" charset="0"/>
              </a:rPr>
            </a:br>
            <a:r>
              <a:rPr lang="en-US" sz="2800" dirty="0">
                <a:solidFill>
                  <a:schemeClr val="tx1"/>
                </a:solidFill>
                <a:cs typeface="Arial" panose="020B0604020202020204" pitchFamily="34" charset="0"/>
              </a:rPr>
              <a:t>(dsbs.sba.gov)</a:t>
            </a:r>
            <a:endParaRPr lang="en-US" sz="2800" dirty="0">
              <a:solidFill>
                <a:schemeClr val="tx1"/>
              </a:solidFill>
            </a:endParaRPr>
          </a:p>
        </p:txBody>
      </p:sp>
    </p:spTree>
    <p:extLst>
      <p:ext uri="{BB962C8B-B14F-4D97-AF65-F5344CB8AC3E}">
        <p14:creationId xmlns:p14="http://schemas.microsoft.com/office/powerpoint/2010/main" val="666052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D549F0D-4D04-47B5-992A-8357DDA0C9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0F0E0EF0-E584-43B7-892A-FD89D25CEE4E}"/>
              </a:ext>
            </a:extLst>
          </p:cNvPr>
          <p:cNvSpPr>
            <a:spLocks noGrp="1"/>
          </p:cNvSpPr>
          <p:nvPr>
            <p:ph idx="4294967295"/>
          </p:nvPr>
        </p:nvSpPr>
        <p:spPr>
          <a:xfrm>
            <a:off x="386787" y="1260388"/>
            <a:ext cx="11418427" cy="5177481"/>
          </a:xfrm>
        </p:spPr>
        <p:txBody>
          <a:bodyPr>
            <a:noAutofit/>
          </a:bodyPr>
          <a:lstStyle/>
          <a:p>
            <a:pPr marL="0" indent="0">
              <a:buNone/>
            </a:pPr>
            <a:r>
              <a:rPr lang="en-US" altLang="en-US" sz="1700" b="1" dirty="0"/>
              <a:t>Each firm’s DSBS profile has two fields relevant to HUBZone certification</a:t>
            </a:r>
            <a:r>
              <a:rPr lang="en-US" altLang="en-US" sz="1700" dirty="0"/>
              <a:t>:</a:t>
            </a:r>
          </a:p>
          <a:p>
            <a:pPr marL="561975" lvl="1">
              <a:buClr>
                <a:srgbClr val="C00000"/>
              </a:buClr>
              <a:buFont typeface="Arial" panose="020B0604020202020204" pitchFamily="34" charset="0"/>
              <a:buChar char="•"/>
            </a:pPr>
            <a:r>
              <a:rPr lang="en-US" altLang="en-US" sz="1700" dirty="0"/>
              <a:t>“</a:t>
            </a:r>
            <a:r>
              <a:rPr lang="en-US" altLang="ja-JP" sz="1700" dirty="0"/>
              <a:t>HUBZone Certified? [  ] Yes [  ] No</a:t>
            </a:r>
            <a:r>
              <a:rPr lang="en-US" altLang="en-US" sz="1700" dirty="0"/>
              <a:t>”</a:t>
            </a:r>
            <a:endParaRPr lang="en-US" altLang="ja-JP" sz="1700" dirty="0"/>
          </a:p>
          <a:p>
            <a:pPr marL="561975" lvl="1">
              <a:spcAft>
                <a:spcPts val="1200"/>
              </a:spcAft>
              <a:buClr>
                <a:srgbClr val="C00000"/>
              </a:buClr>
              <a:buFont typeface="Arial" panose="020B0604020202020204" pitchFamily="34" charset="0"/>
              <a:buChar char="•"/>
            </a:pPr>
            <a:r>
              <a:rPr lang="en-US" altLang="en-US" sz="1700" dirty="0"/>
              <a:t>“</a:t>
            </a:r>
            <a:r>
              <a:rPr lang="en-US" altLang="ja-JP" sz="1700" dirty="0"/>
              <a:t>HUBZone Certification Date</a:t>
            </a:r>
            <a:r>
              <a:rPr lang="en-US" altLang="en-US" sz="1700" dirty="0" smtClean="0"/>
              <a:t>”</a:t>
            </a:r>
            <a:endParaRPr lang="en-US" altLang="en-US" sz="1700" dirty="0"/>
          </a:p>
          <a:p>
            <a:r>
              <a:rPr lang="en-US" altLang="en-US" sz="1700" dirty="0"/>
              <a:t>"HUBZone Certified? [X] Yes [  ] No” -  indicates the firm is currently HUBZone certified. The date in the HUBZone Certification Date field is the date the firm was certified and became eligible for HUBZone awards. </a:t>
            </a:r>
          </a:p>
          <a:p>
            <a:r>
              <a:rPr lang="en-US" altLang="en-US" sz="1700" dirty="0"/>
              <a:t>"HUBZone Certified? [  ] Yes [X] No” -  indicates the firm is NOT currently HUBZone certified. The dates in the HUBZone Certification Date field is the date the firm was originally certified and the date the certification ended.  This firm is not currently eligible for HUBZone Awards.</a:t>
            </a:r>
          </a:p>
          <a:p>
            <a:pPr>
              <a:spcAft>
                <a:spcPts val="1200"/>
              </a:spcAft>
            </a:pPr>
            <a:r>
              <a:rPr lang="en-US" altLang="en-US" sz="1700" dirty="0"/>
              <a:t>"HUBZone Certified? [  ] Yes [X] No” with N/A next to “</a:t>
            </a:r>
            <a:r>
              <a:rPr lang="en-US" altLang="ja-JP" sz="1700" dirty="0"/>
              <a:t>HUBZone Certification Date</a:t>
            </a:r>
            <a:r>
              <a:rPr lang="en-US" altLang="en-US" sz="1700" dirty="0"/>
              <a:t>” means that the firm was never </a:t>
            </a:r>
            <a:r>
              <a:rPr lang="en-US" altLang="en-US" sz="1700" dirty="0" err="1"/>
              <a:t>HUBZone</a:t>
            </a:r>
            <a:r>
              <a:rPr lang="en-US" altLang="en-US" sz="1700" dirty="0"/>
              <a:t> </a:t>
            </a:r>
            <a:r>
              <a:rPr lang="en-US" altLang="en-US" sz="1700" dirty="0" smtClean="0"/>
              <a:t>certified</a:t>
            </a:r>
            <a:endParaRPr lang="en-US" altLang="en-US" sz="1700" dirty="0"/>
          </a:p>
          <a:p>
            <a:pPr marL="0" indent="0">
              <a:buNone/>
            </a:pPr>
            <a:r>
              <a:rPr lang="en-US" altLang="en-US" sz="1700" b="1" u="sng" dirty="0"/>
              <a:t>NOTE</a:t>
            </a:r>
            <a:r>
              <a:rPr lang="en-US" altLang="en-US" sz="1700" dirty="0"/>
              <a:t>: </a:t>
            </a:r>
          </a:p>
          <a:p>
            <a:pPr marL="352425" indent="-352425">
              <a:buFont typeface="Wingdings" panose="05000000000000000000" pitchFamily="2" charset="2"/>
              <a:buChar char="Ø"/>
            </a:pPr>
            <a:r>
              <a:rPr lang="en-US" altLang="en-US" sz="1700" dirty="0"/>
              <a:t>“</a:t>
            </a:r>
            <a:r>
              <a:rPr lang="en-US" altLang="ja-JP" sz="1700" dirty="0"/>
              <a:t>HUBZone Certification Date</a:t>
            </a:r>
            <a:r>
              <a:rPr lang="en-US" altLang="en-US" sz="1700" dirty="0"/>
              <a:t>”</a:t>
            </a:r>
            <a:r>
              <a:rPr lang="en-US" altLang="ja-JP" sz="1700" dirty="0"/>
              <a:t> indicates the initial date of certification and does not reflect the dates of any recertification process, which are internal to SBA</a:t>
            </a:r>
          </a:p>
          <a:p>
            <a:pPr marL="352425" indent="-352425">
              <a:buFont typeface="Wingdings" panose="05000000000000000000" pitchFamily="2" charset="2"/>
              <a:buChar char="Ø"/>
            </a:pPr>
            <a:r>
              <a:rPr lang="en-US" altLang="en-US" sz="1700" dirty="0"/>
              <a:t>An approval or recertification letter is </a:t>
            </a:r>
            <a:r>
              <a:rPr lang="en-US" altLang="en-US" sz="1700" b="1" dirty="0"/>
              <a:t>NOT valid evidence </a:t>
            </a:r>
            <a:r>
              <a:rPr lang="en-US" altLang="en-US" sz="1700" dirty="0"/>
              <a:t>that a firm is currently HUBZone certified, because the firm may have been decertified since the notice was issued</a:t>
            </a:r>
            <a:r>
              <a:rPr lang="en-US" altLang="en-US" sz="1700" dirty="0" smtClean="0"/>
              <a:t>.</a:t>
            </a:r>
            <a:endParaRPr lang="en-US" altLang="en-US" sz="1700" dirty="0"/>
          </a:p>
        </p:txBody>
      </p:sp>
      <p:sp>
        <p:nvSpPr>
          <p:cNvPr id="2" name="Title 1">
            <a:extLst>
              <a:ext uri="{FF2B5EF4-FFF2-40B4-BE49-F238E27FC236}">
                <a16:creationId xmlns:a16="http://schemas.microsoft.com/office/drawing/2014/main" xmlns="" id="{5F73C6E7-018B-447C-ABDD-CDD60574FDE5}"/>
              </a:ext>
            </a:extLst>
          </p:cNvPr>
          <p:cNvSpPr>
            <a:spLocks noGrp="1"/>
          </p:cNvSpPr>
          <p:nvPr>
            <p:ph type="title"/>
          </p:nvPr>
        </p:nvSpPr>
        <p:spPr>
          <a:xfrm>
            <a:off x="716693" y="481914"/>
            <a:ext cx="10711249" cy="605480"/>
          </a:xfrm>
        </p:spPr>
        <p:txBody>
          <a:bodyPr>
            <a:normAutofit/>
          </a:bodyPr>
          <a:lstStyle/>
          <a:p>
            <a:r>
              <a:rPr lang="en-US" altLang="en-US" dirty="0">
                <a:solidFill>
                  <a:schemeClr val="tx1"/>
                </a:solidFill>
                <a:ea typeface="ＭＳ Ｐゴシック" pitchFamily="34" charset="-128"/>
                <a:cs typeface="Arial" charset="0"/>
              </a:rPr>
              <a:t>DSBS – How HUBZone Certification is Displayed</a:t>
            </a:r>
            <a:endParaRPr lang="en-US" dirty="0">
              <a:solidFill>
                <a:schemeClr val="tx1"/>
              </a:solidFill>
            </a:endParaRPr>
          </a:p>
        </p:txBody>
      </p:sp>
    </p:spTree>
    <p:extLst>
      <p:ext uri="{BB962C8B-B14F-4D97-AF65-F5344CB8AC3E}">
        <p14:creationId xmlns:p14="http://schemas.microsoft.com/office/powerpoint/2010/main" val="328250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B09DA37A-5815-4758-ADA6-FE108D6581C4}"/>
              </a:ext>
            </a:extLst>
          </p:cNvPr>
          <p:cNvSpPr>
            <a:spLocks noGrp="1"/>
          </p:cNvSpPr>
          <p:nvPr>
            <p:ph type="body" sz="quarter" idx="10"/>
          </p:nvPr>
        </p:nvSpPr>
        <p:spPr>
          <a:xfrm>
            <a:off x="2672255" y="3892378"/>
            <a:ext cx="6858000" cy="1501954"/>
          </a:xfrm>
        </p:spPr>
        <p:txBody>
          <a:bodyPr/>
          <a:lstStyle/>
          <a:p>
            <a:pPr>
              <a:lnSpc>
                <a:spcPct val="100000"/>
              </a:lnSpc>
            </a:pPr>
            <a:r>
              <a:rPr lang="en-US" dirty="0"/>
              <a:t>Eligibility Requirements and Program Support</a:t>
            </a:r>
          </a:p>
        </p:txBody>
      </p:sp>
      <p:sp>
        <p:nvSpPr>
          <p:cNvPr id="5" name="Title 4">
            <a:extLst>
              <a:ext uri="{FF2B5EF4-FFF2-40B4-BE49-F238E27FC236}">
                <a16:creationId xmlns:a16="http://schemas.microsoft.com/office/drawing/2014/main" xmlns="" id="{FC20D403-DBCC-4F54-A680-88D3BF50DB3C}"/>
              </a:ext>
            </a:extLst>
          </p:cNvPr>
          <p:cNvSpPr>
            <a:spLocks noGrp="1"/>
          </p:cNvSpPr>
          <p:nvPr>
            <p:ph type="ctrTitle"/>
          </p:nvPr>
        </p:nvSpPr>
        <p:spPr>
          <a:xfrm>
            <a:off x="2249424" y="1360614"/>
            <a:ext cx="7719743" cy="2387600"/>
          </a:xfrm>
        </p:spPr>
        <p:txBody>
          <a:bodyPr/>
          <a:lstStyle/>
          <a:p>
            <a:pPr>
              <a:lnSpc>
                <a:spcPct val="100000"/>
              </a:lnSpc>
            </a:pPr>
            <a:r>
              <a:rPr lang="en-US" dirty="0"/>
              <a:t>Background Information</a:t>
            </a:r>
          </a:p>
        </p:txBody>
      </p:sp>
    </p:spTree>
    <p:extLst>
      <p:ext uri="{BB962C8B-B14F-4D97-AF65-F5344CB8AC3E}">
        <p14:creationId xmlns:p14="http://schemas.microsoft.com/office/powerpoint/2010/main" val="5557803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926DCA7-9663-4876-A53B-D8B4AABFDD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pic>
        <p:nvPicPr>
          <p:cNvPr id="5" name="Picture 3" descr="Screenshot of DSBS web site showing an example of an SBA profile." title="Example of Certified HUBZone Small Business Search">
            <a:extLst>
              <a:ext uri="{FF2B5EF4-FFF2-40B4-BE49-F238E27FC236}">
                <a16:creationId xmlns:a16="http://schemas.microsoft.com/office/drawing/2014/main" xmlns="" id="{B1E7DE7A-8D12-46A7-9BF7-525AB8A28CBB}"/>
              </a:ext>
            </a:extLst>
          </p:cNvPr>
          <p:cNvPicPr>
            <a:picLocks noChangeArrowheads="1"/>
          </p:cNvPicPr>
          <p:nvPr/>
        </p:nvPicPr>
        <p:blipFill rotWithShape="1">
          <a:blip r:embed="rId2" cstate="print">
            <a:extLst>
              <a:ext uri="{28A0092B-C50C-407E-A947-70E740481C1C}">
                <a14:useLocalDpi xmlns:a14="http://schemas.microsoft.com/office/drawing/2010/main" val="0"/>
              </a:ext>
            </a:extLst>
          </a:blip>
          <a:srcRect l="-2919" t="8751" r="-2919"/>
          <a:stretch/>
        </p:blipFill>
        <p:spPr bwMode="auto">
          <a:xfrm>
            <a:off x="1260386" y="1152431"/>
            <a:ext cx="9677827" cy="511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xmlns="" id="{C8BDCFB3-6465-47E9-BE8B-49E304309169}"/>
              </a:ext>
            </a:extLst>
          </p:cNvPr>
          <p:cNvSpPr>
            <a:spLocks noGrp="1"/>
          </p:cNvSpPr>
          <p:nvPr>
            <p:ph type="title"/>
          </p:nvPr>
        </p:nvSpPr>
        <p:spPr>
          <a:xfrm>
            <a:off x="469555" y="419436"/>
            <a:ext cx="11269362" cy="720635"/>
          </a:xfrm>
        </p:spPr>
        <p:txBody>
          <a:bodyPr>
            <a:normAutofit fontScale="90000"/>
          </a:bodyPr>
          <a:lstStyle/>
          <a:p>
            <a:r>
              <a:rPr lang="en-US" altLang="en-US" dirty="0">
                <a:solidFill>
                  <a:schemeClr val="tx1"/>
                </a:solidFill>
              </a:rPr>
              <a:t>DSBS example: Currently Certified HUBZone Small Business</a:t>
            </a:r>
            <a:endParaRPr lang="en-US" dirty="0">
              <a:solidFill>
                <a:schemeClr val="tx1"/>
              </a:solidFill>
            </a:endParaRPr>
          </a:p>
        </p:txBody>
      </p:sp>
    </p:spTree>
    <p:extLst>
      <p:ext uri="{BB962C8B-B14F-4D97-AF65-F5344CB8AC3E}">
        <p14:creationId xmlns:p14="http://schemas.microsoft.com/office/powerpoint/2010/main" val="1437152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98932CB-A2A7-4667-BD0B-EFD67C0A06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pic>
        <p:nvPicPr>
          <p:cNvPr id="5" name="Picture 4" descr="DSBS Screen shot shows example of a decertified SBA profile." title="Example of Decertified HUBZone Small Business Search">
            <a:extLst>
              <a:ext uri="{FF2B5EF4-FFF2-40B4-BE49-F238E27FC236}">
                <a16:creationId xmlns:a16="http://schemas.microsoft.com/office/drawing/2014/main" xmlns="" id="{CBB6C39A-FF58-450B-B1F3-88EE48459424}"/>
              </a:ext>
            </a:extLst>
          </p:cNvPr>
          <p:cNvPicPr/>
          <p:nvPr/>
        </p:nvPicPr>
        <p:blipFill>
          <a:blip r:embed="rId2"/>
          <a:stretch>
            <a:fillRect/>
          </a:stretch>
        </p:blipFill>
        <p:spPr>
          <a:xfrm>
            <a:off x="1653747" y="1119079"/>
            <a:ext cx="9144000" cy="5097145"/>
          </a:xfrm>
          <a:prstGeom prst="rect">
            <a:avLst/>
          </a:prstGeom>
        </p:spPr>
      </p:pic>
      <p:sp>
        <p:nvSpPr>
          <p:cNvPr id="2" name="Title 1">
            <a:extLst>
              <a:ext uri="{FF2B5EF4-FFF2-40B4-BE49-F238E27FC236}">
                <a16:creationId xmlns:a16="http://schemas.microsoft.com/office/drawing/2014/main" xmlns="" id="{D12748A9-1403-4591-B11D-42B4A0057538}"/>
              </a:ext>
            </a:extLst>
          </p:cNvPr>
          <p:cNvSpPr>
            <a:spLocks noGrp="1"/>
          </p:cNvSpPr>
          <p:nvPr>
            <p:ph type="title"/>
          </p:nvPr>
        </p:nvSpPr>
        <p:spPr>
          <a:xfrm>
            <a:off x="481912" y="358347"/>
            <a:ext cx="11244649" cy="667264"/>
          </a:xfrm>
        </p:spPr>
        <p:txBody>
          <a:bodyPr>
            <a:normAutofit/>
          </a:bodyPr>
          <a:lstStyle/>
          <a:p>
            <a:r>
              <a:rPr lang="en-US" altLang="en-US" dirty="0">
                <a:solidFill>
                  <a:schemeClr val="tx1"/>
                </a:solidFill>
              </a:rPr>
              <a:t>DSBS example: Decertified HUBZone Small Business</a:t>
            </a:r>
            <a:endParaRPr lang="en-US" dirty="0"/>
          </a:p>
        </p:txBody>
      </p:sp>
    </p:spTree>
    <p:extLst>
      <p:ext uri="{BB962C8B-B14F-4D97-AF65-F5344CB8AC3E}">
        <p14:creationId xmlns:p14="http://schemas.microsoft.com/office/powerpoint/2010/main" val="6072408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87A4BF0-7942-4E97-ADCD-093705AB8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pic>
        <p:nvPicPr>
          <p:cNvPr id="4" name="Picture 2" descr="Screenshot of a non-HUBZone SBA profile." title="Example of Non-HUBZone Small Business Search">
            <a:extLst>
              <a:ext uri="{FF2B5EF4-FFF2-40B4-BE49-F238E27FC236}">
                <a16:creationId xmlns:a16="http://schemas.microsoft.com/office/drawing/2014/main" xmlns="" id="{E607E1AF-3645-4923-86EF-F8A2A9AB9B61}"/>
              </a:ext>
            </a:extLst>
          </p:cNvPr>
          <p:cNvPicPr>
            <a:picLocks noChangeArrowheads="1"/>
          </p:cNvPicPr>
          <p:nvPr/>
        </p:nvPicPr>
        <p:blipFill>
          <a:blip r:embed="rId2" cstate="print">
            <a:extLst>
              <a:ext uri="{28A0092B-C50C-407E-A947-70E740481C1C}">
                <a14:useLocalDpi xmlns:a14="http://schemas.microsoft.com/office/drawing/2010/main" val="0"/>
              </a:ext>
            </a:extLst>
          </a:blip>
          <a:srcRect t="8820"/>
          <a:stretch>
            <a:fillRect/>
          </a:stretch>
        </p:blipFill>
        <p:spPr bwMode="auto">
          <a:xfrm>
            <a:off x="1619525" y="1160099"/>
            <a:ext cx="9144000" cy="500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xmlns="" id="{5AA1D603-9613-4DF5-9E52-307F3F46BE3A}"/>
              </a:ext>
            </a:extLst>
          </p:cNvPr>
          <p:cNvSpPr>
            <a:spLocks noGrp="1"/>
          </p:cNvSpPr>
          <p:nvPr>
            <p:ph type="title"/>
          </p:nvPr>
        </p:nvSpPr>
        <p:spPr>
          <a:xfrm>
            <a:off x="716692" y="370011"/>
            <a:ext cx="10735962" cy="666519"/>
          </a:xfrm>
        </p:spPr>
        <p:txBody>
          <a:bodyPr>
            <a:normAutofit/>
          </a:bodyPr>
          <a:lstStyle/>
          <a:p>
            <a:r>
              <a:rPr lang="en-US" altLang="en-US" dirty="0">
                <a:solidFill>
                  <a:schemeClr val="tx1"/>
                </a:solidFill>
              </a:rPr>
              <a:t>DSBS example: Non-HUBZone Small Business</a:t>
            </a:r>
            <a:endParaRPr lang="en-US" dirty="0"/>
          </a:p>
        </p:txBody>
      </p:sp>
    </p:spTree>
    <p:extLst>
      <p:ext uri="{BB962C8B-B14F-4D97-AF65-F5344CB8AC3E}">
        <p14:creationId xmlns:p14="http://schemas.microsoft.com/office/powerpoint/2010/main" val="32136209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SBA: U.S. Small Business </a:t>
            </a:r>
            <a:r>
              <a:rPr lang="en-US" dirty="0" smtClean="0"/>
              <a:t>Administration, closing</a:t>
            </a:r>
            <a:r>
              <a:rPr lang="en-US" baseline="0" dirty="0" smtClean="0"/>
              <a:t> slide</a:t>
            </a:r>
            <a:endParaRPr lang="en-US" dirty="0"/>
          </a:p>
        </p:txBody>
      </p:sp>
    </p:spTree>
    <p:extLst>
      <p:ext uri="{BB962C8B-B14F-4D97-AF65-F5344CB8AC3E}">
        <p14:creationId xmlns:p14="http://schemas.microsoft.com/office/powerpoint/2010/main" val="388119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E0E95F6-55F7-4305-8974-F5DF8DE317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AB44B9-F1EC-4F4B-88D4-413245C9CD3E}"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1B1E29">
                  <a:tint val="75000"/>
                </a:srgbClr>
              </a:solidFill>
              <a:effectLst/>
              <a:uLnTx/>
              <a:uFillTx/>
              <a:latin typeface="Source Sans Pro" charset="0"/>
              <a:ea typeface="Source Sans Pro" charset="0"/>
            </a:endParaRPr>
          </a:p>
        </p:txBody>
      </p:sp>
      <p:sp>
        <p:nvSpPr>
          <p:cNvPr id="3" name="Content Placeholder 2">
            <a:extLst>
              <a:ext uri="{FF2B5EF4-FFF2-40B4-BE49-F238E27FC236}">
                <a16:creationId xmlns:a16="http://schemas.microsoft.com/office/drawing/2014/main" xmlns="" id="{59E9776D-DD0F-4B42-BE24-77B667CD93DE}"/>
              </a:ext>
            </a:extLst>
          </p:cNvPr>
          <p:cNvSpPr>
            <a:spLocks noGrp="1"/>
          </p:cNvSpPr>
          <p:nvPr>
            <p:ph idx="1"/>
          </p:nvPr>
        </p:nvSpPr>
        <p:spPr>
          <a:xfrm>
            <a:off x="852616" y="1376449"/>
            <a:ext cx="10166678" cy="4817851"/>
          </a:xfrm>
        </p:spPr>
        <p:txBody>
          <a:bodyPr>
            <a:normAutofit/>
          </a:bodyPr>
          <a:lstStyle/>
          <a:p>
            <a:pPr marL="0" indent="0">
              <a:spcAft>
                <a:spcPts val="1800"/>
              </a:spcAft>
              <a:buNone/>
            </a:pPr>
            <a:r>
              <a:rPr lang="en-US" sz="2400" b="1" dirty="0"/>
              <a:t>Firm must:</a:t>
            </a:r>
          </a:p>
          <a:p>
            <a:pPr lvl="1">
              <a:spcAft>
                <a:spcPts val="1800"/>
              </a:spcAft>
              <a:buClr>
                <a:srgbClr val="CC0000"/>
              </a:buClr>
            </a:pPr>
            <a:r>
              <a:rPr lang="en-US" sz="2200" dirty="0" smtClean="0"/>
              <a:t>Be </a:t>
            </a:r>
            <a:r>
              <a:rPr lang="en-US" sz="2200" dirty="0"/>
              <a:t>small, by reference to small business size standards;</a:t>
            </a:r>
          </a:p>
          <a:p>
            <a:pPr lvl="1">
              <a:spcAft>
                <a:spcPts val="1800"/>
              </a:spcAft>
              <a:buClr>
                <a:srgbClr val="CC0000"/>
              </a:buClr>
            </a:pPr>
            <a:r>
              <a:rPr lang="en-US" sz="2200" dirty="0" smtClean="0"/>
              <a:t>Be </a:t>
            </a:r>
            <a:r>
              <a:rPr lang="en-US" sz="2200" dirty="0"/>
              <a:t>at least </a:t>
            </a:r>
            <a:r>
              <a:rPr lang="en-US" sz="2200" b="1" dirty="0"/>
              <a:t>51% owned by U.S. citizens, an Indian Tribal Government, an Alaska Native Corporation (ANC), a Native Hawaiian Organization (NHO), </a:t>
            </a:r>
            <a:r>
              <a:rPr lang="en-US" sz="2200" dirty="0"/>
              <a:t>a Community Development Corporation, or an agricultural cooperative;</a:t>
            </a:r>
          </a:p>
          <a:p>
            <a:pPr lvl="1">
              <a:spcAft>
                <a:spcPts val="1800"/>
              </a:spcAft>
              <a:buClr>
                <a:srgbClr val="CC0000"/>
              </a:buClr>
            </a:pPr>
            <a:r>
              <a:rPr lang="en-US" sz="2200" dirty="0" smtClean="0"/>
              <a:t>Have </a:t>
            </a:r>
            <a:r>
              <a:rPr lang="en-US" sz="2200" dirty="0"/>
              <a:t>its </a:t>
            </a:r>
            <a:r>
              <a:rPr lang="en-US" sz="2200" b="1" i="1" dirty="0"/>
              <a:t>principal office</a:t>
            </a:r>
            <a:r>
              <a:rPr lang="en-US" sz="2200" i="1" dirty="0"/>
              <a:t>—</a:t>
            </a:r>
            <a:r>
              <a:rPr lang="en-US" sz="2200" dirty="0"/>
              <a:t>the single location at which the greatest number of its employees perform most of their work</a:t>
            </a:r>
            <a:r>
              <a:rPr lang="en-US" sz="2200" i="1" dirty="0"/>
              <a:t>—</a:t>
            </a:r>
            <a:r>
              <a:rPr lang="en-US" sz="2200" dirty="0"/>
              <a:t>located in a HUBZone; and</a:t>
            </a:r>
          </a:p>
          <a:p>
            <a:pPr lvl="1">
              <a:buClr>
                <a:srgbClr val="CC0000"/>
              </a:buClr>
            </a:pPr>
            <a:r>
              <a:rPr lang="en-US" sz="2200" dirty="0" smtClean="0"/>
              <a:t>Have </a:t>
            </a:r>
            <a:r>
              <a:rPr lang="en-US" sz="2200" b="1" dirty="0"/>
              <a:t>at least 35% </a:t>
            </a:r>
            <a:r>
              <a:rPr lang="en-US" sz="2200" dirty="0"/>
              <a:t>of its employees HUBZone residents</a:t>
            </a:r>
            <a:r>
              <a:rPr lang="en-US" sz="2200" dirty="0" smtClean="0"/>
              <a:t>.</a:t>
            </a:r>
            <a:endParaRPr lang="en-US" sz="2200" dirty="0"/>
          </a:p>
        </p:txBody>
      </p:sp>
      <p:sp>
        <p:nvSpPr>
          <p:cNvPr id="2" name="Title 1">
            <a:extLst>
              <a:ext uri="{FF2B5EF4-FFF2-40B4-BE49-F238E27FC236}">
                <a16:creationId xmlns:a16="http://schemas.microsoft.com/office/drawing/2014/main" xmlns="" id="{2A4F88A9-0FA4-4781-89A1-BE998333DD6A}"/>
              </a:ext>
            </a:extLst>
          </p:cNvPr>
          <p:cNvSpPr>
            <a:spLocks noGrp="1"/>
          </p:cNvSpPr>
          <p:nvPr>
            <p:ph type="title"/>
          </p:nvPr>
        </p:nvSpPr>
        <p:spPr>
          <a:xfrm>
            <a:off x="604434" y="530650"/>
            <a:ext cx="10749366" cy="598904"/>
          </a:xfrm>
        </p:spPr>
        <p:txBody>
          <a:bodyPr>
            <a:normAutofit/>
          </a:bodyPr>
          <a:lstStyle/>
          <a:p>
            <a:pPr algn="l"/>
            <a:r>
              <a:rPr lang="en-US" dirty="0"/>
              <a:t>HUBZone Small Business Certification Eligibility</a:t>
            </a:r>
          </a:p>
        </p:txBody>
      </p:sp>
    </p:spTree>
    <p:extLst>
      <p:ext uri="{BB962C8B-B14F-4D97-AF65-F5344CB8AC3E}">
        <p14:creationId xmlns:p14="http://schemas.microsoft.com/office/powerpoint/2010/main" val="3355478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5535737-42D6-4A5F-8231-F3B586277363}"/>
              </a:ext>
            </a:extLst>
          </p:cNvPr>
          <p:cNvSpPr>
            <a:spLocks noGrp="1"/>
          </p:cNvSpPr>
          <p:nvPr>
            <p:ph type="sldNum" sz="quarter" idx="12"/>
          </p:nvPr>
        </p:nvSpPr>
        <p:spPr/>
        <p:txBody>
          <a:bodyPr/>
          <a:lstStyle/>
          <a:p>
            <a:fld id="{B1AB44B9-F1EC-4F4B-88D4-413245C9CD3E}" type="slidenum">
              <a:rPr lang="en-US" smtClean="0"/>
              <a:t>8</a:t>
            </a:fld>
            <a:endParaRPr lang="en-US" dirty="0"/>
          </a:p>
        </p:txBody>
      </p:sp>
      <p:sp>
        <p:nvSpPr>
          <p:cNvPr id="11" name="Subtitle 10"/>
          <p:cNvSpPr>
            <a:spLocks noGrp="1"/>
          </p:cNvSpPr>
          <p:nvPr>
            <p:ph type="subTitle" idx="13"/>
          </p:nvPr>
        </p:nvSpPr>
        <p:spPr>
          <a:xfrm>
            <a:off x="850557" y="5399904"/>
            <a:ext cx="10515600" cy="775302"/>
          </a:xfrm>
        </p:spPr>
        <p:txBody>
          <a:bodyPr>
            <a:normAutofit/>
          </a:bodyPr>
          <a:lstStyle/>
          <a:p>
            <a:pPr>
              <a:lnSpc>
                <a:spcPct val="100000"/>
              </a:lnSpc>
            </a:pPr>
            <a:r>
              <a:rPr lang="en-US" b="0" dirty="0">
                <a:solidFill>
                  <a:schemeClr val="bg1">
                    <a:lumMod val="50000"/>
                  </a:schemeClr>
                </a:solidFill>
                <a:latin typeface="Source Sans Pro" panose="020B0503030403020204" pitchFamily="34" charset="0"/>
                <a:ea typeface="Source Sans Pro" panose="020B0503030403020204" pitchFamily="34" charset="0"/>
              </a:rPr>
              <a:t>*Submissions are not considered an application until </a:t>
            </a:r>
            <a:r>
              <a:rPr lang="en-US" b="0" dirty="0" smtClean="0">
                <a:solidFill>
                  <a:schemeClr val="bg1">
                    <a:lumMod val="50000"/>
                  </a:schemeClr>
                </a:solidFill>
                <a:latin typeface="Source Sans Pro" panose="020B0503030403020204" pitchFamily="34" charset="0"/>
                <a:ea typeface="Source Sans Pro" panose="020B0503030403020204" pitchFamily="34" charset="0"/>
              </a:rPr>
              <a:t/>
            </a:r>
            <a:br>
              <a:rPr lang="en-US" b="0" dirty="0" smtClean="0">
                <a:solidFill>
                  <a:schemeClr val="bg1">
                    <a:lumMod val="50000"/>
                  </a:schemeClr>
                </a:solidFill>
                <a:latin typeface="Source Sans Pro" panose="020B0503030403020204" pitchFamily="34" charset="0"/>
                <a:ea typeface="Source Sans Pro" panose="020B0503030403020204" pitchFamily="34" charset="0"/>
              </a:rPr>
            </a:br>
            <a:r>
              <a:rPr lang="en-US" b="0" dirty="0" smtClean="0">
                <a:solidFill>
                  <a:schemeClr val="bg1">
                    <a:lumMod val="50000"/>
                  </a:schemeClr>
                </a:solidFill>
                <a:latin typeface="Source Sans Pro" panose="020B0503030403020204" pitchFamily="34" charset="0"/>
                <a:ea typeface="Source Sans Pro" panose="020B0503030403020204" pitchFamily="34" charset="0"/>
              </a:rPr>
              <a:t>ALL </a:t>
            </a:r>
            <a:r>
              <a:rPr lang="en-US" b="0" dirty="0">
                <a:solidFill>
                  <a:schemeClr val="bg1">
                    <a:lumMod val="50000"/>
                  </a:schemeClr>
                </a:solidFill>
                <a:latin typeface="Source Sans Pro" panose="020B0503030403020204" pitchFamily="34" charset="0"/>
                <a:ea typeface="Source Sans Pro" panose="020B0503030403020204" pitchFamily="34" charset="0"/>
              </a:rPr>
              <a:t>required documents have been received</a:t>
            </a:r>
            <a:r>
              <a:rPr lang="en-US" b="0" dirty="0" smtClean="0">
                <a:solidFill>
                  <a:schemeClr val="bg1">
                    <a:lumMod val="50000"/>
                  </a:schemeClr>
                </a:solidFill>
                <a:latin typeface="Source Sans Pro" panose="020B0503030403020204" pitchFamily="34" charset="0"/>
                <a:ea typeface="Source Sans Pro" panose="020B0503030403020204" pitchFamily="34" charset="0"/>
              </a:rPr>
              <a:t>.*</a:t>
            </a:r>
            <a:endParaRPr lang="en-US" b="0" dirty="0">
              <a:solidFill>
                <a:schemeClr val="bg1">
                  <a:lumMod val="50000"/>
                </a:schemeClr>
              </a:solidFill>
              <a:latin typeface="Source Sans Pro" panose="020B0503030403020204" pitchFamily="34" charset="0"/>
              <a:ea typeface="Source Sans Pro" panose="020B0503030403020204" pitchFamily="34" charset="0"/>
            </a:endParaRPr>
          </a:p>
        </p:txBody>
      </p:sp>
      <p:pic>
        <p:nvPicPr>
          <p:cNvPr id="2050" name="Picture 2" descr="Figure shows the HUBZonemCertification Application Process. The process provides the Steps starting with Registering in SAM.gov, then steps up to Gathering required documents (Payroll/proof of residency, Proof of ownership, Proof of principal location); the final step is Applying through www.sba.gov/hubzon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1467" y="1325377"/>
            <a:ext cx="10425064" cy="4029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43D4738B-4BF1-443D-BBEE-B5E870E24146}"/>
              </a:ext>
            </a:extLst>
          </p:cNvPr>
          <p:cNvSpPr>
            <a:spLocks noGrp="1"/>
          </p:cNvSpPr>
          <p:nvPr>
            <p:ph type="title"/>
          </p:nvPr>
        </p:nvSpPr>
        <p:spPr>
          <a:xfrm>
            <a:off x="642551" y="530650"/>
            <a:ext cx="10711249" cy="598904"/>
          </a:xfrm>
        </p:spPr>
        <p:txBody>
          <a:bodyPr/>
          <a:lstStyle/>
          <a:p>
            <a:pPr algn="l"/>
            <a:r>
              <a:rPr lang="en-US" dirty="0"/>
              <a:t>HUBZone Certification Application Process</a:t>
            </a:r>
          </a:p>
        </p:txBody>
      </p:sp>
    </p:spTree>
    <p:extLst>
      <p:ext uri="{BB962C8B-B14F-4D97-AF65-F5344CB8AC3E}">
        <p14:creationId xmlns:p14="http://schemas.microsoft.com/office/powerpoint/2010/main" val="2259763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A53E54A-A1D3-4F9C-BD50-4A378C3801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326EBE-E3B7-5247-9A1C-28E838D12976}" type="slidenum">
              <a:rPr kumimoji="0" lang="en-US" sz="1200" b="0" i="0" u="none" strike="noStrike" kern="1200" cap="none" spc="0" normalizeH="0" baseline="0" noProof="0" smtClean="0">
                <a:ln>
                  <a:noFill/>
                </a:ln>
                <a:solidFill>
                  <a:srgbClr val="1B1E29">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1B1E29">
                  <a:tint val="75000"/>
                </a:srgbClr>
              </a:solidFill>
              <a:effectLst/>
              <a:uLnTx/>
              <a:uFillTx/>
              <a:latin typeface="Source Sans Pro" charset="0"/>
              <a:ea typeface="Source Sans Pro" charset="0"/>
            </a:endParaRPr>
          </a:p>
        </p:txBody>
      </p:sp>
      <p:sp>
        <p:nvSpPr>
          <p:cNvPr id="3" name="Content Placeholder 2"/>
          <p:cNvSpPr>
            <a:spLocks noGrp="1"/>
          </p:cNvSpPr>
          <p:nvPr>
            <p:ph idx="1"/>
          </p:nvPr>
        </p:nvSpPr>
        <p:spPr>
          <a:xfrm>
            <a:off x="838200" y="1345515"/>
            <a:ext cx="10515600" cy="4905631"/>
          </a:xfrm>
        </p:spPr>
        <p:txBody>
          <a:bodyPr>
            <a:normAutofit fontScale="92500"/>
          </a:bodyPr>
          <a:lstStyle/>
          <a:p>
            <a:pPr marL="0" lvl="0" indent="0" fontAlgn="base">
              <a:lnSpc>
                <a:spcPct val="100000"/>
              </a:lnSpc>
              <a:spcBef>
                <a:spcPts val="800"/>
              </a:spcBef>
              <a:spcAft>
                <a:spcPct val="0"/>
              </a:spcAft>
              <a:buNone/>
              <a:defRPr/>
            </a:pPr>
            <a:r>
              <a:rPr lang="en-US" altLang="en-US" sz="2400" b="1" dirty="0">
                <a:solidFill>
                  <a:srgbClr val="1B1E29"/>
                </a:solidFill>
                <a:latin typeface="Source Sans Pro" panose="020B0503030403020204" pitchFamily="34" charset="0"/>
                <a:ea typeface="Source Sans Pro" panose="020B0503030403020204" pitchFamily="34" charset="0"/>
              </a:rPr>
              <a:t>How it works</a:t>
            </a:r>
          </a:p>
          <a:p>
            <a:pPr marL="685800" lvl="2">
              <a:lnSpc>
                <a:spcPct val="110000"/>
              </a:lnSpc>
              <a:buClr>
                <a:srgbClr val="CC0000"/>
              </a:buClr>
              <a:buFont typeface="Arial" panose="020B0604020202020204" pitchFamily="34" charset="0"/>
              <a:buChar char="•"/>
              <a:defRPr/>
            </a:pPr>
            <a:r>
              <a:rPr lang="en-US" altLang="en-US" dirty="0" err="1">
                <a:solidFill>
                  <a:srgbClr val="1B1E29"/>
                </a:solidFill>
                <a:latin typeface="Source Sans Pro" panose="020B0503030403020204" pitchFamily="34" charset="0"/>
                <a:ea typeface="Source Sans Pro" panose="020B0503030403020204" pitchFamily="34" charset="0"/>
              </a:rPr>
              <a:t>HUBZone</a:t>
            </a:r>
            <a:r>
              <a:rPr lang="en-US" altLang="en-US" dirty="0">
                <a:solidFill>
                  <a:srgbClr val="1B1E29"/>
                </a:solidFill>
                <a:latin typeface="Source Sans Pro" panose="020B0503030403020204" pitchFamily="34" charset="0"/>
                <a:ea typeface="Source Sans Pro" panose="020B0503030403020204" pitchFamily="34" charset="0"/>
              </a:rPr>
              <a:t> will train Resource Partner. </a:t>
            </a:r>
          </a:p>
          <a:p>
            <a:pPr marL="685800" lvl="2">
              <a:lnSpc>
                <a:spcPct val="110000"/>
              </a:lnSpc>
              <a:buClr>
                <a:srgbClr val="CC0000"/>
              </a:buClr>
              <a:buFont typeface="Arial" panose="020B0604020202020204" pitchFamily="34" charset="0"/>
              <a:buChar char="•"/>
              <a:defRPr/>
            </a:pPr>
            <a:r>
              <a:rPr lang="en-US" altLang="en-US" dirty="0">
                <a:solidFill>
                  <a:srgbClr val="1B1E29"/>
                </a:solidFill>
                <a:latin typeface="Source Sans Pro" panose="020B0503030403020204" pitchFamily="34" charset="0"/>
                <a:ea typeface="Source Sans Pro" panose="020B0503030403020204" pitchFamily="34" charset="0"/>
              </a:rPr>
              <a:t>Resource Partner consults with firm and assists with application, verifying  they have all required documentation.</a:t>
            </a:r>
          </a:p>
          <a:p>
            <a:pPr marL="685800" lvl="2">
              <a:lnSpc>
                <a:spcPct val="110000"/>
              </a:lnSpc>
              <a:buClr>
                <a:srgbClr val="CC0000"/>
              </a:buClr>
              <a:buFont typeface="Arial" panose="020B0604020202020204" pitchFamily="34" charset="0"/>
              <a:buChar char="•"/>
              <a:defRPr/>
            </a:pPr>
            <a:r>
              <a:rPr lang="en-US" altLang="en-US" dirty="0">
                <a:solidFill>
                  <a:srgbClr val="1B1E29"/>
                </a:solidFill>
                <a:latin typeface="Source Sans Pro" panose="020B0503030403020204" pitchFamily="34" charset="0"/>
                <a:ea typeface="Source Sans Pro" panose="020B0503030403020204" pitchFamily="34" charset="0"/>
              </a:rPr>
              <a:t>Firm applies and Resource Partner notifies </a:t>
            </a:r>
            <a:r>
              <a:rPr lang="en-US" altLang="en-US" dirty="0" err="1">
                <a:solidFill>
                  <a:srgbClr val="1B1E29"/>
                </a:solidFill>
                <a:latin typeface="Source Sans Pro" panose="020B0503030403020204" pitchFamily="34" charset="0"/>
                <a:ea typeface="Source Sans Pro" panose="020B0503030403020204" pitchFamily="34" charset="0"/>
              </a:rPr>
              <a:t>HUBZone</a:t>
            </a:r>
            <a:r>
              <a:rPr lang="en-US" altLang="en-US" dirty="0">
                <a:solidFill>
                  <a:srgbClr val="1B1E29"/>
                </a:solidFill>
                <a:latin typeface="Source Sans Pro" panose="020B0503030403020204" pitchFamily="34" charset="0"/>
                <a:ea typeface="Source Sans Pro" panose="020B0503030403020204" pitchFamily="34" charset="0"/>
              </a:rPr>
              <a:t> they have screened application.</a:t>
            </a:r>
          </a:p>
          <a:p>
            <a:pPr marL="685800" lvl="2">
              <a:lnSpc>
                <a:spcPct val="110000"/>
              </a:lnSpc>
              <a:spcAft>
                <a:spcPts val="1800"/>
              </a:spcAft>
              <a:buClr>
                <a:srgbClr val="CC0000"/>
              </a:buClr>
              <a:buFont typeface="Arial" panose="020B0604020202020204" pitchFamily="34" charset="0"/>
              <a:buChar char="•"/>
              <a:defRPr/>
            </a:pPr>
            <a:r>
              <a:rPr lang="en-US" altLang="en-US" dirty="0" err="1">
                <a:solidFill>
                  <a:srgbClr val="1B1E29"/>
                </a:solidFill>
                <a:latin typeface="Source Sans Pro" panose="020B0503030403020204" pitchFamily="34" charset="0"/>
                <a:ea typeface="Source Sans Pro" panose="020B0503030403020204" pitchFamily="34" charset="0"/>
              </a:rPr>
              <a:t>HUBZone</a:t>
            </a:r>
            <a:r>
              <a:rPr lang="en-US" altLang="en-US" dirty="0">
                <a:solidFill>
                  <a:srgbClr val="1B1E29"/>
                </a:solidFill>
                <a:latin typeface="Source Sans Pro" panose="020B0503030403020204" pitchFamily="34" charset="0"/>
                <a:ea typeface="Source Sans Pro" panose="020B0503030403020204" pitchFamily="34" charset="0"/>
              </a:rPr>
              <a:t> provides expedited review</a:t>
            </a:r>
            <a:r>
              <a:rPr lang="en-US" altLang="en-US" dirty="0" smtClean="0">
                <a:solidFill>
                  <a:srgbClr val="1B1E29"/>
                </a:solidFill>
                <a:latin typeface="Source Sans Pro" panose="020B0503030403020204" pitchFamily="34" charset="0"/>
                <a:ea typeface="Source Sans Pro" panose="020B0503030403020204" pitchFamily="34" charset="0"/>
              </a:rPr>
              <a:t>.</a:t>
            </a:r>
            <a:endParaRPr lang="en-US" altLang="en-US" sz="2000" dirty="0">
              <a:solidFill>
                <a:srgbClr val="1B1E29"/>
              </a:solidFill>
              <a:latin typeface="Source Sans Pro" panose="020B0503030403020204" pitchFamily="34" charset="0"/>
              <a:ea typeface="Source Sans Pro" panose="020B0503030403020204" pitchFamily="34" charset="0"/>
            </a:endParaRPr>
          </a:p>
          <a:p>
            <a:pPr marL="0" lvl="0" indent="0">
              <a:buNone/>
              <a:defRPr/>
            </a:pPr>
            <a:r>
              <a:rPr lang="en-US" altLang="en-US" sz="2400" b="1" dirty="0">
                <a:solidFill>
                  <a:srgbClr val="1B1E29"/>
                </a:solidFill>
                <a:latin typeface="Source Sans Pro" panose="020B0503030403020204" pitchFamily="34" charset="0"/>
                <a:ea typeface="Source Sans Pro" panose="020B0503030403020204" pitchFamily="34" charset="0"/>
              </a:rPr>
              <a:t>Project Outcomes</a:t>
            </a:r>
          </a:p>
          <a:p>
            <a:pPr marL="747713" lvl="2" indent="-290513" defTabSz="741363">
              <a:lnSpc>
                <a:spcPct val="110000"/>
              </a:lnSpc>
              <a:buClr>
                <a:srgbClr val="CC0000"/>
              </a:buClr>
              <a:buFont typeface="Wingdings" panose="05000000000000000000" pitchFamily="2" charset="2"/>
              <a:buChar char="ü"/>
              <a:defRPr/>
            </a:pPr>
            <a:r>
              <a:rPr lang="en-US" altLang="en-US" dirty="0">
                <a:solidFill>
                  <a:srgbClr val="1B1E29"/>
                </a:solidFill>
                <a:latin typeface="Source Sans Pro" panose="020B0503030403020204" pitchFamily="34" charset="0"/>
                <a:ea typeface="Source Sans Pro" panose="020B0503030403020204" pitchFamily="34" charset="0"/>
              </a:rPr>
              <a:t> Reduced application processing times </a:t>
            </a:r>
          </a:p>
          <a:p>
            <a:pPr marL="747713" lvl="2" indent="-290513" defTabSz="741363">
              <a:lnSpc>
                <a:spcPct val="110000"/>
              </a:lnSpc>
              <a:buClr>
                <a:srgbClr val="CC0000"/>
              </a:buClr>
              <a:buFont typeface="Wingdings" panose="05000000000000000000" pitchFamily="2" charset="2"/>
              <a:buChar char="ü"/>
              <a:defRPr/>
            </a:pPr>
            <a:r>
              <a:rPr lang="en-US" altLang="en-US" dirty="0">
                <a:solidFill>
                  <a:srgbClr val="1B1E29"/>
                </a:solidFill>
                <a:latin typeface="Source Sans Pro" panose="020B0503030403020204" pitchFamily="34" charset="0"/>
                <a:ea typeface="Source Sans Pro" panose="020B0503030403020204" pitchFamily="34" charset="0"/>
              </a:rPr>
              <a:t> Reduced rates of declines</a:t>
            </a:r>
          </a:p>
          <a:p>
            <a:pPr marL="747713" lvl="2" indent="-290513" defTabSz="173038">
              <a:lnSpc>
                <a:spcPct val="110000"/>
              </a:lnSpc>
              <a:buClr>
                <a:srgbClr val="CC0000"/>
              </a:buClr>
              <a:buFont typeface="Wingdings" panose="05000000000000000000" pitchFamily="2" charset="2"/>
              <a:buChar char="ü"/>
              <a:defRPr/>
            </a:pPr>
            <a:r>
              <a:rPr lang="en-US" altLang="en-US" dirty="0">
                <a:solidFill>
                  <a:srgbClr val="1B1E29"/>
                </a:solidFill>
                <a:latin typeface="Source Sans Pro" panose="020B0503030403020204" pitchFamily="34" charset="0"/>
                <a:ea typeface="Source Sans Pro" panose="020B0503030403020204" pitchFamily="34" charset="0"/>
              </a:rPr>
              <a:t> Stronger long-term program compliance due to greater understanding </a:t>
            </a:r>
            <a:r>
              <a:rPr lang="en-US" altLang="en-US" dirty="0" smtClean="0">
                <a:solidFill>
                  <a:srgbClr val="1B1E29"/>
                </a:solidFill>
                <a:latin typeface="Source Sans Pro" panose="020B0503030403020204" pitchFamily="34" charset="0"/>
                <a:ea typeface="Source Sans Pro" panose="020B0503030403020204" pitchFamily="34" charset="0"/>
              </a:rPr>
              <a:t>of 	requirements</a:t>
            </a:r>
            <a:endParaRPr lang="en-US" altLang="en-US" dirty="0">
              <a:solidFill>
                <a:srgbClr val="1B1E29"/>
              </a:solidFill>
              <a:latin typeface="Source Sans Pro" panose="020B0503030403020204" pitchFamily="34" charset="0"/>
              <a:ea typeface="Source Sans Pro" panose="020B0503030403020204" pitchFamily="34" charset="0"/>
            </a:endParaRPr>
          </a:p>
          <a:p>
            <a:pPr marL="747713" lvl="2" indent="-290513" defTabSz="741363">
              <a:lnSpc>
                <a:spcPct val="110000"/>
              </a:lnSpc>
              <a:buClr>
                <a:srgbClr val="CC0000"/>
              </a:buClr>
              <a:buFont typeface="Wingdings" panose="05000000000000000000" pitchFamily="2" charset="2"/>
              <a:buChar char="ü"/>
              <a:defRPr/>
            </a:pPr>
            <a:r>
              <a:rPr lang="en-US" altLang="en-US" dirty="0">
                <a:solidFill>
                  <a:srgbClr val="1B1E29"/>
                </a:solidFill>
                <a:latin typeface="Source Sans Pro" panose="020B0503030403020204" pitchFamily="34" charset="0"/>
                <a:ea typeface="Source Sans Pro" panose="020B0503030403020204" pitchFamily="34" charset="0"/>
              </a:rPr>
              <a:t> Greater procurement readiness and potential for more federal awards</a:t>
            </a:r>
          </a:p>
          <a:p>
            <a:pPr marL="747713" lvl="2" indent="-290513" defTabSz="741363">
              <a:lnSpc>
                <a:spcPct val="110000"/>
              </a:lnSpc>
              <a:buClr>
                <a:srgbClr val="CC0000"/>
              </a:buClr>
              <a:buFont typeface="Wingdings" panose="05000000000000000000" pitchFamily="2" charset="2"/>
              <a:buChar char="ü"/>
              <a:defRPr/>
            </a:pPr>
            <a:r>
              <a:rPr lang="en-US" altLang="en-US" dirty="0">
                <a:solidFill>
                  <a:srgbClr val="1B1E29"/>
                </a:solidFill>
                <a:latin typeface="Source Sans Pro" panose="020B0503030403020204" pitchFamily="34" charset="0"/>
                <a:ea typeface="Source Sans Pro" panose="020B0503030403020204" pitchFamily="34" charset="0"/>
              </a:rPr>
              <a:t> Large and expanding network of Resource Partners improves overall </a:t>
            </a:r>
            <a:r>
              <a:rPr lang="en-US" altLang="en-US" dirty="0" smtClean="0">
                <a:solidFill>
                  <a:srgbClr val="1B1E29"/>
                </a:solidFill>
                <a:latin typeface="Source Sans Pro" panose="020B0503030403020204" pitchFamily="34" charset="0"/>
                <a:ea typeface="Source Sans Pro" panose="020B0503030403020204" pitchFamily="34" charset="0"/>
              </a:rPr>
              <a:t>outcomes</a:t>
            </a:r>
            <a:endParaRPr lang="en-US" altLang="en-US" dirty="0">
              <a:solidFill>
                <a:srgbClr val="1B1E29"/>
              </a:solidFill>
              <a:latin typeface="Source Sans Pro" panose="020B0503030403020204" pitchFamily="34" charset="0"/>
              <a:ea typeface="Source Sans Pro" panose="020B0503030403020204" pitchFamily="34" charset="0"/>
            </a:endParaRPr>
          </a:p>
        </p:txBody>
      </p:sp>
      <p:sp>
        <p:nvSpPr>
          <p:cNvPr id="2" name="Title 1">
            <a:extLst>
              <a:ext uri="{FF2B5EF4-FFF2-40B4-BE49-F238E27FC236}">
                <a16:creationId xmlns:a16="http://schemas.microsoft.com/office/drawing/2014/main" xmlns="" id="{4D964803-AEA8-443E-998C-512CC857FF97}"/>
              </a:ext>
            </a:extLst>
          </p:cNvPr>
          <p:cNvSpPr>
            <a:spLocks noGrp="1"/>
          </p:cNvSpPr>
          <p:nvPr>
            <p:ph type="title"/>
          </p:nvPr>
        </p:nvSpPr>
        <p:spPr>
          <a:xfrm>
            <a:off x="617838" y="530649"/>
            <a:ext cx="10735962" cy="643243"/>
          </a:xfrm>
        </p:spPr>
        <p:txBody>
          <a:bodyPr>
            <a:normAutofit/>
          </a:bodyPr>
          <a:lstStyle/>
          <a:p>
            <a:pPr algn="l"/>
            <a:r>
              <a:rPr lang="en-US" dirty="0"/>
              <a:t>HUBZone Early Applicant Engagement Initiative</a:t>
            </a:r>
          </a:p>
        </p:txBody>
      </p:sp>
    </p:spTree>
    <p:extLst>
      <p:ext uri="{BB962C8B-B14F-4D97-AF65-F5344CB8AC3E}">
        <p14:creationId xmlns:p14="http://schemas.microsoft.com/office/powerpoint/2010/main" val="234916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242852"/>
      </a:dk2>
      <a:lt2>
        <a:srgbClr val="ACCBF9"/>
      </a:lt2>
      <a:accent1>
        <a:srgbClr val="0070C0"/>
      </a:accent1>
      <a:accent2>
        <a:srgbClr val="629DD1"/>
      </a:accent2>
      <a:accent3>
        <a:srgbClr val="297FD5"/>
      </a:accent3>
      <a:accent4>
        <a:srgbClr val="7F8FA9"/>
      </a:accent4>
      <a:accent5>
        <a:srgbClr val="5AA2AE"/>
      </a:accent5>
      <a:accent6>
        <a:srgbClr val="9D90A0"/>
      </a:accent6>
      <a:hlink>
        <a:srgbClr val="0070C0"/>
      </a:hlink>
      <a:folHlink>
        <a:srgbClr val="3EBBF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BA PPT Template 16 9 NEW LOGO.potx" id="{79D6B909-8513-466B-9F52-EE9FC5D8C19E}" vid="{F731198C-E7EC-4C2C-836D-1EE1FDCB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BA286EF987D940AD455CEA96F62DC9" ma:contentTypeVersion="12" ma:contentTypeDescription="Create a new document." ma:contentTypeScope="" ma:versionID="45f69602644e7ed0311a7fae8fa5289c">
  <xsd:schema xmlns:xsd="http://www.w3.org/2001/XMLSchema" xmlns:xs="http://www.w3.org/2001/XMLSchema" xmlns:p="http://schemas.microsoft.com/office/2006/metadata/properties" xmlns:ns1="http://schemas.microsoft.com/sharepoint/v3" xmlns:ns3="b08e8adc-7e78-4a88-a035-cb3c57191c8a" xmlns:ns4="ddd87586-fb46-4913-958d-30061fb7a6ea" targetNamespace="http://schemas.microsoft.com/office/2006/metadata/properties" ma:root="true" ma:fieldsID="e74919997f92351f3aa101c286b24390" ns1:_="" ns3:_="" ns4:_="">
    <xsd:import namespace="http://schemas.microsoft.com/sharepoint/v3"/>
    <xsd:import namespace="b08e8adc-7e78-4a88-a035-cb3c57191c8a"/>
    <xsd:import namespace="ddd87586-fb46-4913-958d-30061fb7a6ea"/>
    <xsd:element name="properties">
      <xsd:complexType>
        <xsd:sequence>
          <xsd:element name="documentManagement">
            <xsd:complexType>
              <xsd:all>
                <xsd:element ref="ns3:MediaServiceMetadata" minOccurs="0"/>
                <xsd:element ref="ns3:MediaServiceFastMetadata" minOccurs="0"/>
                <xsd:element ref="ns3:MediaServiceDateTaken" minOccurs="0"/>
                <xsd:element ref="ns1:_ip_UnifiedCompliancePolicyProperties" minOccurs="0"/>
                <xsd:element ref="ns1:_ip_UnifiedCompliancePolicyUIActio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8e8adc-7e78-4a88-a035-cb3c57191c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d87586-fb46-4913-958d-30061fb7a6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C31AF9-831F-4945-82CD-A15495EDD13C}">
  <ds:schemaRefs>
    <ds:schemaRef ds:uri="http://schemas.microsoft.com/sharepoint/v3/contenttype/forms"/>
  </ds:schemaRefs>
</ds:datastoreItem>
</file>

<file path=customXml/itemProps2.xml><?xml version="1.0" encoding="utf-8"?>
<ds:datastoreItem xmlns:ds="http://schemas.openxmlformats.org/officeDocument/2006/customXml" ds:itemID="{0D203986-C9CD-481D-96EE-A16F71191CB4}">
  <ds:schemaRefs>
    <ds:schemaRef ds:uri="http://purl.org/dc/terms/"/>
    <ds:schemaRef ds:uri="ddd87586-fb46-4913-958d-30061fb7a6ea"/>
    <ds:schemaRef ds:uri="http://purl.org/dc/dcmitype/"/>
    <ds:schemaRef ds:uri="b08e8adc-7e78-4a88-a035-cb3c57191c8a"/>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79BEDA70-C9E4-4905-8085-933C85591F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8e8adc-7e78-4a88-a035-cb3c57191c8a"/>
    <ds:schemaRef ds:uri="ddd87586-fb46-4913-958d-30061fb7a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21057</TotalTime>
  <Words>6240</Words>
  <Application>Microsoft Office PowerPoint</Application>
  <PresentationFormat>Custom</PresentationFormat>
  <Paragraphs>567</Paragraphs>
  <Slides>63</Slides>
  <Notes>48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1_Office Theme</vt:lpstr>
      <vt:lpstr>SBA: U.S. Small Business Administration</vt:lpstr>
      <vt:lpstr>Primary POCs</vt:lpstr>
      <vt:lpstr>HUBZone Program Purpose</vt:lpstr>
      <vt:lpstr>Contracting Incentive </vt:lpstr>
      <vt:lpstr>HUBZone Designations</vt:lpstr>
      <vt:lpstr>Background Information</vt:lpstr>
      <vt:lpstr>HUBZone Small Business Certification Eligibility</vt:lpstr>
      <vt:lpstr>HUBZone Certification Application Process</vt:lpstr>
      <vt:lpstr>HUBZone Early Applicant Engagement Initiative</vt:lpstr>
      <vt:lpstr>Procurement Tips for HUBZone Firms</vt:lpstr>
      <vt:lpstr>HUBZone Help</vt:lpstr>
      <vt:lpstr>Impact and Results</vt:lpstr>
      <vt:lpstr>HUBZone Program Impact</vt:lpstr>
      <vt:lpstr>HUBZone Results</vt:lpstr>
      <vt:lpstr>HUBZone Results, example 2</vt:lpstr>
      <vt:lpstr>HUBZone Results, example 3</vt:lpstr>
      <vt:lpstr>Federal Procurement to HUBZone Certified Firms</vt:lpstr>
      <vt:lpstr>Program Changes</vt:lpstr>
      <vt:lpstr>HUBZone Program Challenges</vt:lpstr>
      <vt:lpstr>HUBZone Program Changes</vt:lpstr>
      <vt:lpstr>Improve the Customer Experience</vt:lpstr>
      <vt:lpstr>Expand and Stabilize HUBZone Footprint</vt:lpstr>
      <vt:lpstr>Expand and Stabilize HUBZone Footprint, Part 2</vt:lpstr>
      <vt:lpstr>Expand and Stabilize HUBZone Footprint, Part 3</vt:lpstr>
      <vt:lpstr>Expand and Stabilize HUBZone Footprint, Part 4</vt:lpstr>
      <vt:lpstr>Increase Program Utilization</vt:lpstr>
      <vt:lpstr>Increase Program Utilization, part 2</vt:lpstr>
      <vt:lpstr>Increase Program Utilization, part 3</vt:lpstr>
      <vt:lpstr>Increase Program Utilization, part 4</vt:lpstr>
      <vt:lpstr>Increase Program Utilization, part 5</vt:lpstr>
      <vt:lpstr>Program Flexibilities</vt:lpstr>
      <vt:lpstr>Suspension of Annual Recertification Requirement</vt:lpstr>
      <vt:lpstr>Student residence hall closures</vt:lpstr>
      <vt:lpstr>Compliance under mandatory telework </vt:lpstr>
      <vt:lpstr>Sick leave and non-paid status for “Legacy “HUBZone Employees</vt:lpstr>
      <vt:lpstr>Expedited Certification</vt:lpstr>
      <vt:lpstr>Coronavirus Related Assistance</vt:lpstr>
      <vt:lpstr>Additional Information</vt:lpstr>
      <vt:lpstr>HUBZone Program References</vt:lpstr>
      <vt:lpstr>Relationship Among Small Business Programs (FAR 19.203)</vt:lpstr>
      <vt:lpstr>HUBZone Contracts (13 CFR 126.600)</vt:lpstr>
      <vt:lpstr>HUBZone and Simplified Acquisition (13 CFR 126.607, FAR 19.1305) </vt:lpstr>
      <vt:lpstr>HUBZone Sole Source Awards (13 CFR 126.612, FAR 19.1306)</vt:lpstr>
      <vt:lpstr>HUBZone Set-Aside  (FAR 19.1305(c))</vt:lpstr>
      <vt:lpstr>Set-Aside of Orders</vt:lpstr>
      <vt:lpstr>Set-Aside of Orders – FAR Part 19 Applies</vt:lpstr>
      <vt:lpstr>Price Evaluation Preference (PEP) For HUBZone SBCs  (13 CFR 126.613, FAR 19.1307)</vt:lpstr>
      <vt:lpstr>Applying the HUBZone PEP</vt:lpstr>
      <vt:lpstr>Price Evaluation Preference – Examples</vt:lpstr>
      <vt:lpstr>Price Evaluation Preference – Examples, part 2</vt:lpstr>
      <vt:lpstr>Price Evaluation Preference – Examples, part 3</vt:lpstr>
      <vt:lpstr>Requirements to Bid on HUBZone Contract  (13 CFR 126.601)</vt:lpstr>
      <vt:lpstr>Eligibility Improvements: Attempt to Maintain</vt:lpstr>
      <vt:lpstr>Joint Venture</vt:lpstr>
      <vt:lpstr>Limitations on Subcontracting (LOS)</vt:lpstr>
      <vt:lpstr>Nonmanufacturer Rule (NMR)(13 CFR 126.601, FAR 19.1303)</vt:lpstr>
      <vt:lpstr>Compliance With LOS &amp; NMR</vt:lpstr>
      <vt:lpstr>How to Locate HUBZone Contractors  Using the Dynamic Small Business Search (DSBS) (dsbs.sba.gov)</vt:lpstr>
      <vt:lpstr>DSBS – How HUBZone Certification is Displayed</vt:lpstr>
      <vt:lpstr>DSBS example: Currently Certified HUBZone Small Business</vt:lpstr>
      <vt:lpstr>DSBS example: Decertified HUBZone Small Business</vt:lpstr>
      <vt:lpstr>DSBS example: Non-HUBZone Small Business</vt:lpstr>
      <vt:lpstr>SBA: U.S. Small Business Administration, closing slide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HUBZone Program - Toolkit PPT</dc:title>
  <dc:subject>SBA HUBZone Program</dc:subject>
  <dc:creator>U.S. Small Business Administration</dc:creator>
  <cp:keywords>U.S. Small Business Administration (SBA), Service-Disabled Veteran-Owned Business (SDVOSB), Women-Owned Small Business (WOSB), Historically Underutilized Business Zone (HUBZone), http://sba.gov, http://dsbs.sba.gov</cp:keywords>
  <cp:lastModifiedBy>Owner</cp:lastModifiedBy>
  <cp:revision>177</cp:revision>
  <dcterms:created xsi:type="dcterms:W3CDTF">2020-02-27T03:44:15Z</dcterms:created>
  <dcterms:modified xsi:type="dcterms:W3CDTF">2020-06-12T17:30:00Z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0x010100AABA286EF987D940AD455CEA96F62DC9</vt:lpwstr>
  </property>
</Properties>
</file>