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7" r:id="rId3"/>
    <p:sldId id="256" r:id="rId4"/>
    <p:sldId id="263" r:id="rId5"/>
    <p:sldId id="264" r:id="rId6"/>
    <p:sldId id="265" r:id="rId7"/>
    <p:sldId id="266" r:id="rId8"/>
    <p:sldId id="269" r:id="rId9"/>
    <p:sldId id="267" r:id="rId10"/>
    <p:sldId id="268" r:id="rId11"/>
    <p:sldId id="270" r:id="rId12"/>
    <p:sldId id="271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61" r:id="rId21"/>
    <p:sldId id="279" r:id="rId22"/>
    <p:sldId id="281" r:id="rId23"/>
    <p:sldId id="284" r:id="rId24"/>
    <p:sldId id="280" r:id="rId25"/>
    <p:sldId id="28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7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77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4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5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81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65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4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0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3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CAD6-5377-45C2-B6D0-A0F6E18DB56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5E59-95F8-4E64-A52E-C322396ED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9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2" Type="http://schemas.openxmlformats.org/officeDocument/2006/relationships/hyperlink" Target="https://ru.wikipedia.org/wiki/%D0%9A%D0%BE%D0%BC%D0%BF%D1%8C%D1%8E%D1%82%D0%B5%D1%80%D0%BD%D0%B0%D1%8F_%D0%BF%D0%BB%D0%B0%D1%82%D1%84%D0%BE%D1%80%D0%BC%D0%B0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6357" y="23086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Современные методы разработки </a:t>
            </a:r>
            <a:r>
              <a:rPr lang="ru-RU" b="1" dirty="0" smtClean="0"/>
              <a:t>ПО</a:t>
            </a:r>
            <a:br>
              <a:rPr lang="ru-RU" b="1" dirty="0" smtClean="0"/>
            </a:br>
            <a:r>
              <a:rPr lang="ru-RU" b="1" dirty="0" smtClean="0"/>
              <a:t>Федоров Арсений </a:t>
            </a:r>
            <a:br>
              <a:rPr lang="ru-RU" b="1" dirty="0" smtClean="0"/>
            </a:br>
            <a:r>
              <a:rPr lang="en-US" b="1" dirty="0" smtClean="0"/>
              <a:t>20</a:t>
            </a:r>
            <a:r>
              <a:rPr lang="ru-RU" b="1" dirty="0" smtClean="0"/>
              <a:t>П-3</a:t>
            </a:r>
            <a:br>
              <a:rPr lang="ru-RU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821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Roboto"/>
              </a:rPr>
              <a:t>3. Инкрементная модель</a:t>
            </a:r>
            <a:endParaRPr lang="ru-RU" sz="2800" b="1" dirty="0">
              <a:solidFill>
                <a:srgbClr val="C00000"/>
              </a:solidFill>
              <a:latin typeface="Roboto"/>
            </a:endParaRPr>
          </a:p>
          <a:p>
            <a:r>
              <a:rPr lang="ru-RU" sz="2800" dirty="0">
                <a:solidFill>
                  <a:srgbClr val="2C2D30"/>
                </a:solidFill>
                <a:latin typeface="Roboto"/>
              </a:rPr>
              <a:t>Это модель разработки по частям (</a:t>
            </a:r>
            <a:r>
              <a:rPr lang="ru-RU" sz="2800" dirty="0" err="1">
                <a:solidFill>
                  <a:srgbClr val="2C2D30"/>
                </a:solidFill>
                <a:latin typeface="Roboto"/>
              </a:rPr>
              <a:t>increment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 в переводе с англ. — приращение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)</a:t>
            </a:r>
            <a:endParaRPr lang="ru-RU" sz="2800" dirty="0">
              <a:solidFill>
                <a:srgbClr val="2C2D30"/>
              </a:solidFill>
              <a:latin typeface="Roboto"/>
            </a:endParaRPr>
          </a:p>
          <a:p>
            <a:r>
              <a:rPr lang="ru-RU" sz="2800" b="1" dirty="0" smtClean="0">
                <a:solidFill>
                  <a:srgbClr val="2C2D30"/>
                </a:solidFill>
                <a:latin typeface="Roboto"/>
              </a:rPr>
              <a:t>Рассмотрим </a:t>
            </a:r>
            <a:r>
              <a:rPr lang="ru-RU" sz="2800" b="1" dirty="0">
                <a:solidFill>
                  <a:srgbClr val="2C2D30"/>
                </a:solidFill>
                <a:latin typeface="Roboto"/>
              </a:rPr>
              <a:t>её на примере создания социальной сети</a:t>
            </a:r>
            <a:r>
              <a:rPr lang="ru-RU" sz="2800" b="1" dirty="0" smtClean="0">
                <a:solidFill>
                  <a:srgbClr val="2C2D30"/>
                </a:solidFill>
                <a:latin typeface="Roboto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Заказчик решил, что хочет запустить </a:t>
            </a:r>
            <a:r>
              <a:rPr lang="ru-RU" sz="2800" dirty="0" err="1"/>
              <a:t>соцсеть</a:t>
            </a:r>
            <a:r>
              <a:rPr lang="ru-RU" sz="2800" dirty="0"/>
              <a:t>, и написал </a:t>
            </a:r>
            <a:r>
              <a:rPr lang="ru-RU" sz="2800" b="1" dirty="0"/>
              <a:t>подробное техническое задание. </a:t>
            </a:r>
            <a:r>
              <a:rPr lang="ru-RU" sz="2800" dirty="0"/>
              <a:t>Программисты предложили </a:t>
            </a:r>
            <a:r>
              <a:rPr lang="ru-RU" sz="2800" b="1" dirty="0"/>
              <a:t>реализовать основные </a:t>
            </a:r>
            <a:r>
              <a:rPr lang="ru-RU" sz="2800" dirty="0"/>
              <a:t>функции — страницу с личной информацией и чат. А затем </a:t>
            </a:r>
            <a:r>
              <a:rPr lang="ru-RU" sz="2800" b="1" dirty="0"/>
              <a:t>протестировать на </a:t>
            </a:r>
            <a:r>
              <a:rPr lang="ru-RU" sz="2800" b="1" dirty="0" smtClean="0"/>
              <a:t>пользователях</a:t>
            </a:r>
            <a:r>
              <a:rPr lang="ru-RU" sz="2800" dirty="0" smtClean="0"/>
              <a:t>.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Команда разработки </a:t>
            </a:r>
            <a:r>
              <a:rPr lang="ru-RU" sz="2800" b="1" dirty="0"/>
              <a:t>показывает продукт заказчику и выпускает его на рынок</a:t>
            </a:r>
            <a:r>
              <a:rPr lang="ru-RU" sz="2800" dirty="0"/>
              <a:t>. Если и заказчику, и пользователям социальная сеть нравится, работа над ней </a:t>
            </a:r>
            <a:r>
              <a:rPr lang="ru-RU" sz="2800" b="1" dirty="0"/>
              <a:t>продолжается, но уже по частям</a:t>
            </a:r>
            <a:r>
              <a:rPr lang="ru-RU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Программисты </a:t>
            </a:r>
            <a:r>
              <a:rPr lang="ru-RU" sz="2800" b="1" dirty="0"/>
              <a:t>параллельно создают функциональность </a:t>
            </a:r>
            <a:r>
              <a:rPr lang="ru-RU" sz="2800" dirty="0"/>
              <a:t>для загрузки фотографий, обмена документами, прослушивания музыки и других действий, согласованных с заказчиком. Инкремент за инкрементом они совершенствуют продукт, приближаясь к описанному в техническом задании.</a:t>
            </a:r>
          </a:p>
          <a:p>
            <a:endParaRPr lang="ru-RU" b="0" i="0" dirty="0">
              <a:solidFill>
                <a:srgbClr val="2C2D3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57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2C2D30"/>
                </a:solidFill>
                <a:latin typeface="Roboto"/>
              </a:rPr>
              <a:t>Недостатки инкрементной модели</a:t>
            </a:r>
            <a:endParaRPr lang="ru-RU" sz="3200" dirty="0">
              <a:solidFill>
                <a:srgbClr val="2C2D3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>
                <a:solidFill>
                  <a:srgbClr val="2C2D30"/>
                </a:solidFill>
                <a:latin typeface="Roboto"/>
              </a:rPr>
              <a:t>Каждая команда программистов разрабатывает свою функциональность и может реализовать интерфейс продукта по-своему.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 Чтобы этого не произошло, важно на этапе обсуждения </a:t>
            </a:r>
            <a:r>
              <a:rPr lang="ru-RU" sz="3200" dirty="0" err="1" smtClean="0">
                <a:solidFill>
                  <a:srgbClr val="2C2D30"/>
                </a:solidFill>
                <a:latin typeface="Roboto"/>
              </a:rPr>
              <a:t>техзадания</a:t>
            </a:r>
            <a:r>
              <a:rPr lang="ru-RU" sz="3200" dirty="0" smtClean="0">
                <a:solidFill>
                  <a:srgbClr val="2C2D30"/>
                </a:solidFill>
                <a:latin typeface="Roboto"/>
              </a:rPr>
              <a:t> (ТЗ) 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объяснить, каким он будет, </a:t>
            </a:r>
            <a:r>
              <a:rPr lang="ru-RU" sz="3200" b="1" dirty="0">
                <a:solidFill>
                  <a:srgbClr val="2C2D30"/>
                </a:solidFill>
                <a:latin typeface="Roboto"/>
              </a:rPr>
              <a:t>чтобы у всех участников проекта сложилось единое понимание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>
                <a:solidFill>
                  <a:srgbClr val="2C2D30"/>
                </a:solidFill>
                <a:latin typeface="Roboto"/>
              </a:rPr>
              <a:t>Разработчики будут оттягивать доработку основной </a:t>
            </a:r>
            <a:r>
              <a:rPr lang="ru-RU" sz="3200" i="1" dirty="0" smtClean="0">
                <a:solidFill>
                  <a:srgbClr val="2C2D30"/>
                </a:solidFill>
                <a:latin typeface="Roboto"/>
              </a:rPr>
              <a:t>функциональности.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 Чтобы этого не случилось, </a:t>
            </a:r>
            <a:r>
              <a:rPr lang="ru-RU" sz="3200" b="1" dirty="0">
                <a:solidFill>
                  <a:srgbClr val="2C2D30"/>
                </a:solidFill>
                <a:latin typeface="Roboto"/>
              </a:rPr>
              <a:t>менеджер проекта должен контролировать, чем занимается каждая команда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.</a:t>
            </a:r>
          </a:p>
          <a:p>
            <a:r>
              <a:rPr lang="ru-RU" sz="3200" dirty="0">
                <a:solidFill>
                  <a:srgbClr val="2C2D30"/>
                </a:solidFill>
                <a:latin typeface="Roboto"/>
              </a:rPr>
              <a:t>Инкрементная модель подходит для </a:t>
            </a:r>
            <a:r>
              <a:rPr lang="ru-RU" sz="3200" i="1" dirty="0">
                <a:solidFill>
                  <a:srgbClr val="2C2D30"/>
                </a:solidFill>
                <a:latin typeface="Roboto"/>
              </a:rPr>
              <a:t>проектов, в которых </a:t>
            </a:r>
            <a:r>
              <a:rPr lang="ru-RU" sz="3200" b="1" i="1" dirty="0">
                <a:solidFill>
                  <a:srgbClr val="2C2D30"/>
                </a:solidFill>
                <a:latin typeface="Roboto"/>
              </a:rPr>
              <a:t>точное </a:t>
            </a:r>
            <a:r>
              <a:rPr lang="ru-RU" sz="3200" b="1" i="1" dirty="0" err="1">
                <a:solidFill>
                  <a:srgbClr val="2C2D30"/>
                </a:solidFill>
                <a:latin typeface="Roboto"/>
              </a:rPr>
              <a:t>техзадание</a:t>
            </a:r>
            <a:r>
              <a:rPr lang="ru-RU" sz="3200" b="1" i="1" dirty="0">
                <a:solidFill>
                  <a:srgbClr val="2C2D30"/>
                </a:solidFill>
                <a:latin typeface="Roboto"/>
              </a:rPr>
              <a:t> прописано уже на старте</a:t>
            </a:r>
            <a:r>
              <a:rPr lang="ru-RU" sz="3200" i="1" dirty="0">
                <a:solidFill>
                  <a:srgbClr val="2C2D30"/>
                </a:solidFill>
                <a:latin typeface="Roboto"/>
              </a:rPr>
              <a:t>, а продукт должен быстро выйти на рынок.</a:t>
            </a:r>
            <a:endParaRPr lang="ru-RU" sz="3200" b="0" i="0" dirty="0">
              <a:solidFill>
                <a:srgbClr val="2C2D3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861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C2D30"/>
                </a:solidFill>
                <a:latin typeface="Roboto"/>
              </a:rPr>
              <a:t>Преимущества инкрементной модели</a:t>
            </a:r>
            <a:endParaRPr lang="ru-RU" sz="3600" dirty="0">
              <a:solidFill>
                <a:srgbClr val="2C2D3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600" i="1" dirty="0">
                <a:solidFill>
                  <a:srgbClr val="2C2D30"/>
                </a:solidFill>
                <a:latin typeface="Roboto"/>
              </a:rPr>
              <a:t>Не нужно вкладывать много денег на начальном этапе.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 Заказчик оплачивает создание основных функций, получает продукт, </a:t>
            </a:r>
            <a:r>
              <a:rPr lang="ru-RU" sz="3600" dirty="0" smtClean="0">
                <a:solidFill>
                  <a:srgbClr val="2C2D30"/>
                </a:solidFill>
                <a:latin typeface="Roboto"/>
              </a:rPr>
              <a:t>по 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итогам обратной связи решает, продолжать ли разработку.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i="1" dirty="0">
                <a:solidFill>
                  <a:srgbClr val="2C2D30"/>
                </a:solidFill>
                <a:latin typeface="Roboto"/>
              </a:rPr>
              <a:t>Можно быстро получить </a:t>
            </a:r>
            <a:r>
              <a:rPr lang="ru-RU" sz="3600" i="1" dirty="0" smtClean="0">
                <a:solidFill>
                  <a:srgbClr val="2C2D30"/>
                </a:solidFill>
                <a:latin typeface="Roboto"/>
              </a:rPr>
              <a:t>ответ </a:t>
            </a:r>
            <a:r>
              <a:rPr lang="ru-RU" sz="3600" i="1" dirty="0">
                <a:solidFill>
                  <a:srgbClr val="2C2D30"/>
                </a:solidFill>
                <a:latin typeface="Roboto"/>
              </a:rPr>
              <a:t>от пользователей и оперативно обновить техническое задание.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 </a:t>
            </a:r>
            <a:r>
              <a:rPr lang="ru-RU" sz="3600" dirty="0" smtClean="0">
                <a:solidFill>
                  <a:srgbClr val="2C2D30"/>
                </a:solidFill>
                <a:latin typeface="Roboto"/>
              </a:rPr>
              <a:t>Снижается 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риск создать продукт, который никому не нужен.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i="1" dirty="0">
                <a:solidFill>
                  <a:srgbClr val="2C2D30"/>
                </a:solidFill>
                <a:latin typeface="Roboto"/>
              </a:rPr>
              <a:t>Ошибка обходится дешевле.</a:t>
            </a:r>
            <a:r>
              <a:rPr lang="ru-RU" sz="3600" b="1" dirty="0">
                <a:solidFill>
                  <a:srgbClr val="2C2D30"/>
                </a:solidFill>
                <a:latin typeface="Roboto"/>
              </a:rPr>
              <a:t> 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Если при разработке архитектуры была </a:t>
            </a:r>
            <a:r>
              <a:rPr lang="ru-RU" sz="3600" dirty="0" smtClean="0">
                <a:solidFill>
                  <a:srgbClr val="2C2D30"/>
                </a:solidFill>
                <a:latin typeface="Roboto"/>
              </a:rPr>
              <a:t>ошибка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, </a:t>
            </a:r>
            <a:r>
              <a:rPr lang="ru-RU" sz="3600" dirty="0" smtClean="0">
                <a:solidFill>
                  <a:srgbClr val="2C2D30"/>
                </a:solidFill>
                <a:latin typeface="Roboto"/>
              </a:rPr>
              <a:t>исправить 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её будет стоить не так </a:t>
            </a:r>
            <a:r>
              <a:rPr lang="ru-RU" sz="3600" dirty="0" smtClean="0">
                <a:solidFill>
                  <a:srgbClr val="2C2D30"/>
                </a:solidFill>
                <a:latin typeface="Roboto"/>
              </a:rPr>
              <a:t>дорого.</a:t>
            </a:r>
            <a:endParaRPr lang="ru-RU" sz="3600" b="0" i="0" dirty="0">
              <a:solidFill>
                <a:srgbClr val="2C2D3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932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729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4. Итеративная модель</a:t>
            </a:r>
            <a:r>
              <a:rPr lang="ru-RU" dirty="0"/>
              <a:t/>
            </a:r>
            <a:br>
              <a:rPr lang="ru-RU" dirty="0"/>
            </a:br>
            <a:r>
              <a:rPr lang="ru-RU" sz="3100" dirty="0" err="1"/>
              <a:t>М</a:t>
            </a:r>
            <a:r>
              <a:rPr lang="ru-RU" sz="3100" dirty="0" err="1" smtClean="0"/>
              <a:t>одель</a:t>
            </a:r>
            <a:r>
              <a:rPr lang="ru-RU" sz="3100" dirty="0"/>
              <a:t>, при которой </a:t>
            </a:r>
            <a:r>
              <a:rPr lang="ru-RU" sz="3100" b="1" dirty="0"/>
              <a:t>заказчик не обязан понимать, какой продукт хочет </a:t>
            </a:r>
            <a:r>
              <a:rPr lang="ru-RU" sz="3100" dirty="0"/>
              <a:t>получить в итоге, и может не прописывать сразу подробное </a:t>
            </a:r>
            <a:r>
              <a:rPr lang="ru-RU" sz="3100" dirty="0" err="1"/>
              <a:t>техзадание</a:t>
            </a:r>
            <a:r>
              <a:rPr lang="ru-RU" sz="3100" dirty="0"/>
              <a:t>.</a:t>
            </a:r>
          </a:p>
        </p:txBody>
      </p:sp>
      <p:pic>
        <p:nvPicPr>
          <p:cNvPr id="3078" name="Picture 6" descr="https://d2xzmw6cctk25h.cloudfront.net/geekbrains/public/ckeditor_assets/pictures/7947/retina-8c832477ea721cd5274aae8ad10205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385887"/>
            <a:ext cx="60579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5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2C2D30"/>
                </a:solidFill>
                <a:latin typeface="Roboto"/>
              </a:rPr>
              <a:t>Рассмотрим </a:t>
            </a:r>
            <a:r>
              <a:rPr lang="ru-RU" sz="3200" b="1" dirty="0" smtClean="0">
                <a:solidFill>
                  <a:srgbClr val="2C2D30"/>
                </a:solidFill>
                <a:latin typeface="Roboto"/>
              </a:rPr>
              <a:t>на примере создания мессенджера</a:t>
            </a:r>
            <a:endParaRPr lang="ru-RU" sz="3200" dirty="0">
              <a:solidFill>
                <a:srgbClr val="2C2D30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ru-RU" sz="3200" dirty="0">
                <a:solidFill>
                  <a:srgbClr val="2C2D30"/>
                </a:solidFill>
                <a:latin typeface="Roboto"/>
              </a:rPr>
              <a:t>Заказчик решил, что хочет создать мессенджер. Разработчики </a:t>
            </a:r>
            <a:r>
              <a:rPr lang="ru-RU" sz="3200" b="1" dirty="0">
                <a:solidFill>
                  <a:srgbClr val="2C2D30"/>
                </a:solidFill>
                <a:latin typeface="Roboto"/>
              </a:rPr>
              <a:t>сделали приложение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, в котором можно </a:t>
            </a:r>
            <a:r>
              <a:rPr lang="ru-RU" sz="3200" b="1" dirty="0">
                <a:solidFill>
                  <a:srgbClr val="2C2D30"/>
                </a:solidFill>
                <a:latin typeface="Roboto"/>
              </a:rPr>
              <a:t>добавить друга и запустить чат на двоих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3200" dirty="0">
                <a:solidFill>
                  <a:srgbClr val="2C2D30"/>
                </a:solidFill>
                <a:latin typeface="Roboto"/>
              </a:rPr>
              <a:t>Мессенджер «выкатили» в магазин приложений, пользователи начали его скачивать и активно использовать. Заказчик понял, что </a:t>
            </a:r>
            <a:r>
              <a:rPr lang="ru-RU" sz="3200" b="1" dirty="0">
                <a:solidFill>
                  <a:srgbClr val="2C2D30"/>
                </a:solidFill>
                <a:latin typeface="Roboto"/>
              </a:rPr>
              <a:t>продукт пользуется популярностью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, и решил его доработать.</a:t>
            </a:r>
          </a:p>
          <a:p>
            <a:pPr>
              <a:buFont typeface="+mj-lt"/>
              <a:buAutoNum type="arabicPeriod"/>
            </a:pPr>
            <a:r>
              <a:rPr lang="ru-RU" sz="3200" dirty="0">
                <a:solidFill>
                  <a:srgbClr val="2C2D30"/>
                </a:solidFill>
                <a:latin typeface="Roboto"/>
              </a:rPr>
              <a:t>Программисты </a:t>
            </a:r>
            <a:r>
              <a:rPr lang="ru-RU" sz="3200" b="1" dirty="0">
                <a:solidFill>
                  <a:srgbClr val="2C2D30"/>
                </a:solidFill>
                <a:latin typeface="Roboto"/>
              </a:rPr>
              <a:t>добавили в мессенджер возможность просмотра видео, загрузки фотографий, записи аудиосообщений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. Они постепенно улучшают функциональность приложения, адаптируют его к требованиям рынка.</a:t>
            </a:r>
            <a:endParaRPr lang="ru-RU" sz="3200" b="0" i="0" dirty="0">
              <a:solidFill>
                <a:srgbClr val="2C2D3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9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2C2D30"/>
                </a:solidFill>
                <a:latin typeface="Roboto"/>
              </a:rPr>
              <a:t>Преимущества итеративной модели</a:t>
            </a:r>
            <a:endParaRPr lang="ru-RU" sz="4000" dirty="0">
              <a:solidFill>
                <a:srgbClr val="2C2D3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4000" i="1" dirty="0">
                <a:solidFill>
                  <a:srgbClr val="2C2D30"/>
                </a:solidFill>
                <a:latin typeface="Roboto"/>
              </a:rPr>
              <a:t>Быстрый выпуск минимального продукта</a:t>
            </a:r>
            <a:r>
              <a:rPr lang="ru-RU" sz="4000" b="1" dirty="0">
                <a:solidFill>
                  <a:srgbClr val="2C2D30"/>
                </a:solidFill>
                <a:latin typeface="Roboto"/>
              </a:rPr>
              <a:t> </a:t>
            </a:r>
            <a:r>
              <a:rPr lang="ru-RU" sz="4000" dirty="0">
                <a:solidFill>
                  <a:srgbClr val="2C2D30"/>
                </a:solidFill>
                <a:latin typeface="Roboto"/>
              </a:rPr>
              <a:t>даёт возможность оперативно получать обратную связь от заказчика и пользователей. А значит, фокусироваться на наиболее важных функциях ПО и улучшать их в соответствии с требованиями рынка и пожеланиями клиента.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i="1" dirty="0">
                <a:solidFill>
                  <a:srgbClr val="2C2D30"/>
                </a:solidFill>
                <a:latin typeface="Roboto"/>
              </a:rPr>
              <a:t>Постоянное тестирование пользователями</a:t>
            </a:r>
            <a:r>
              <a:rPr lang="ru-RU" sz="4000" dirty="0">
                <a:solidFill>
                  <a:srgbClr val="2C2D30"/>
                </a:solidFill>
                <a:latin typeface="Roboto"/>
              </a:rPr>
              <a:t> позволяет быстро обнаруживать и устранять ошибки.</a:t>
            </a:r>
            <a:endParaRPr lang="ru-RU" sz="4000" b="0" i="0" dirty="0">
              <a:solidFill>
                <a:srgbClr val="2C2D3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471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2C2D30"/>
                </a:solidFill>
                <a:latin typeface="Roboto"/>
              </a:rPr>
              <a:t>Недостатки итеративной модели</a:t>
            </a:r>
            <a:endParaRPr lang="ru-RU" sz="3200" dirty="0">
              <a:solidFill>
                <a:srgbClr val="2C2D3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>
                <a:solidFill>
                  <a:srgbClr val="2C2D30"/>
                </a:solidFill>
                <a:latin typeface="Roboto"/>
              </a:rPr>
              <a:t>Использование на начальном этапе </a:t>
            </a:r>
            <a:r>
              <a:rPr lang="ru-RU" sz="3200" b="1" i="1" dirty="0">
                <a:solidFill>
                  <a:srgbClr val="2C2D30"/>
                </a:solidFill>
                <a:latin typeface="Roboto"/>
              </a:rPr>
              <a:t>баз данных или серверов</a:t>
            </a:r>
            <a:r>
              <a:rPr lang="ru-RU" sz="3200" b="1" dirty="0">
                <a:solidFill>
                  <a:srgbClr val="2C2D30"/>
                </a:solidFill>
                <a:latin typeface="Roboto"/>
              </a:rPr>
              <a:t> 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— первые сложно масштабировать, а вторые не выдерживают нагрузку. Возможно, придётся переписывать большую часть приложения.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>
                <a:solidFill>
                  <a:srgbClr val="2C2D30"/>
                </a:solidFill>
                <a:latin typeface="Roboto"/>
              </a:rPr>
              <a:t>Отсутствие фиксированного бюджета и сроков.</a:t>
            </a:r>
            <a:r>
              <a:rPr lang="ru-RU" sz="3200" dirty="0">
                <a:solidFill>
                  <a:srgbClr val="2C2D30"/>
                </a:solidFill>
                <a:latin typeface="Roboto"/>
              </a:rPr>
              <a:t> Заказчик не знает, как выглядит конечная цель и когда закончится разработка.</a:t>
            </a:r>
          </a:p>
          <a:p>
            <a:r>
              <a:rPr lang="ru-RU" sz="3200" b="1" dirty="0">
                <a:solidFill>
                  <a:srgbClr val="2C2D30"/>
                </a:solidFill>
                <a:latin typeface="Roboto"/>
              </a:rPr>
              <a:t>Итеративная модель подходит для работы над </a:t>
            </a:r>
            <a:r>
              <a:rPr lang="ru-RU" sz="3200" b="1" i="1" dirty="0">
                <a:solidFill>
                  <a:srgbClr val="2C2D30"/>
                </a:solidFill>
                <a:latin typeface="Roboto"/>
              </a:rPr>
              <a:t>большими проектами с неопределёнными требованиями</a:t>
            </a:r>
            <a:r>
              <a:rPr lang="ru-RU" sz="3200" b="1" dirty="0">
                <a:solidFill>
                  <a:srgbClr val="2C2D30"/>
                </a:solidFill>
                <a:latin typeface="Roboto"/>
              </a:rPr>
              <a:t>, либо для задач с </a:t>
            </a:r>
            <a:r>
              <a:rPr lang="ru-RU" sz="3200" b="1" i="1" dirty="0">
                <a:solidFill>
                  <a:srgbClr val="2C2D30"/>
                </a:solidFill>
                <a:latin typeface="Roboto"/>
              </a:rPr>
              <a:t>инновационным подходом, </a:t>
            </a:r>
            <a:r>
              <a:rPr lang="ru-RU" sz="3200" b="1" dirty="0">
                <a:solidFill>
                  <a:srgbClr val="2C2D30"/>
                </a:solidFill>
                <a:latin typeface="Roboto"/>
              </a:rPr>
              <a:t>когда заказчик не уверен в результате. </a:t>
            </a:r>
            <a:r>
              <a:rPr lang="ru-RU" sz="3200" b="1" dirty="0" smtClean="0">
                <a:solidFill>
                  <a:srgbClr val="2C2D30"/>
                </a:solidFill>
                <a:latin typeface="Roboto"/>
              </a:rPr>
              <a:t>(Пример ПО для проведения чемпионатов </a:t>
            </a:r>
            <a:r>
              <a:rPr lang="en-US" sz="3200" b="1" dirty="0" err="1" smtClean="0">
                <a:solidFill>
                  <a:srgbClr val="2C2D30"/>
                </a:solidFill>
                <a:latin typeface="Roboto"/>
              </a:rPr>
              <a:t>WorldSkills</a:t>
            </a:r>
            <a:r>
              <a:rPr lang="en-US" sz="3200" b="1" dirty="0" smtClean="0">
                <a:solidFill>
                  <a:srgbClr val="2C2D30"/>
                </a:solidFill>
                <a:latin typeface="Roboto"/>
              </a:rPr>
              <a:t>)</a:t>
            </a:r>
            <a:endParaRPr lang="ru-RU" sz="3200" b="1" i="0" dirty="0">
              <a:solidFill>
                <a:srgbClr val="2C2D3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41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353800" cy="95794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5. Спиральная модель</a:t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sz="2700" b="1" dirty="0"/>
              <a:t>заказчик и команда разработчиков </a:t>
            </a:r>
            <a:r>
              <a:rPr lang="ru-RU" sz="2700" b="1" dirty="0">
                <a:solidFill>
                  <a:srgbClr val="C00000"/>
                </a:solidFill>
              </a:rPr>
              <a:t>серьёзно анализируют риски проекта и выполняют его итерациями</a:t>
            </a:r>
            <a:r>
              <a:rPr lang="ru-RU" sz="2700" b="1" dirty="0"/>
              <a:t>. Последующая стадия основывается на предыдущей, а в конце каждого витка — цикла итераций — принимается решение , </a:t>
            </a:r>
            <a:r>
              <a:rPr lang="ru-RU" sz="2700" b="1" dirty="0" smtClean="0"/>
              <a:t>продолжать </a:t>
            </a:r>
            <a:r>
              <a:rPr lang="ru-RU" sz="2700" b="1" dirty="0"/>
              <a:t>ли </a:t>
            </a:r>
            <a:r>
              <a:rPr lang="ru-RU" sz="2700" b="1" dirty="0" smtClean="0"/>
              <a:t>проект</a:t>
            </a:r>
            <a:br>
              <a:rPr lang="ru-RU" sz="2700" b="1" dirty="0" smtClean="0"/>
            </a:br>
            <a:endParaRPr lang="ru-RU" sz="2700" b="1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43287" y="205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.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  </a:t>
            </a:r>
            <a:endParaRPr kumimoji="0" lang="ru-RU" altLang="ru-RU" sz="23800" b="0" i="0" u="none" strike="noStrike" cap="none" normalizeH="0" baseline="0" smtClean="0">
              <a:ln>
                <a:noFill/>
              </a:ln>
              <a:solidFill>
                <a:srgbClr val="2C2D30"/>
              </a:solidFill>
              <a:effectLst/>
              <a:latin typeface="Roboto"/>
            </a:endParaRPr>
          </a:p>
        </p:txBody>
      </p:sp>
      <p:pic>
        <p:nvPicPr>
          <p:cNvPr id="4098" name="Picture 2" descr="https://d2xzmw6cctk25h.cloudfront.net/geekbrains/public/ckeditor_assets/pictures/7940/retina-1414b18256ebdfa10df02d05191ac1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619794"/>
            <a:ext cx="7596324" cy="552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7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356651"/>
            <a:ext cx="1219200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solidFill>
                <a:srgbClr val="2C2D30"/>
              </a:solidFill>
              <a:latin typeface="Roboto"/>
            </a:endParaRPr>
          </a:p>
          <a:p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Рассмотрим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, как функционирует эта модель, </a:t>
            </a:r>
            <a:r>
              <a:rPr lang="ru-RU" sz="2800" b="1" dirty="0">
                <a:solidFill>
                  <a:srgbClr val="C00000"/>
                </a:solidFill>
                <a:latin typeface="Roboto"/>
              </a:rPr>
              <a:t>на примере разработки системы «Умный дом». 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rgbClr val="2C2D30"/>
                </a:solidFill>
                <a:latin typeface="Roboto"/>
              </a:rPr>
              <a:t>Заказчик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решил заказал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программистам реализовать </a:t>
            </a:r>
            <a:r>
              <a:rPr lang="ru-RU" sz="2800" b="1" dirty="0">
                <a:solidFill>
                  <a:srgbClr val="2C2D30"/>
                </a:solidFill>
                <a:latin typeface="Roboto"/>
              </a:rPr>
              <a:t>управление чайником с телефона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. Они начали действовать по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каскадной модели: провели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анализ предложений на рынке, обсудили с заказчиком архитектуру системы,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разработали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,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протестировали.</a:t>
            </a:r>
            <a:endParaRPr lang="ru-RU" sz="2800" dirty="0">
              <a:solidFill>
                <a:srgbClr val="2C2D30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ru-RU" sz="2800" b="1" dirty="0">
                <a:solidFill>
                  <a:srgbClr val="2C2D30"/>
                </a:solidFill>
                <a:latin typeface="Roboto"/>
              </a:rPr>
              <a:t>Заказчик оценил результат и риски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: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нужна ли пользователям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следующая версия продукта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– </a:t>
            </a:r>
            <a:r>
              <a:rPr lang="ru-RU" sz="2800" b="1" dirty="0" smtClean="0">
                <a:solidFill>
                  <a:srgbClr val="2C2D30"/>
                </a:solidFill>
                <a:latin typeface="Roboto"/>
              </a:rPr>
              <a:t>управление телевизором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. Рассчитал сроки, бюджет и заказал разработку. Программисты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по той же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модели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представили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заказчику более сложный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продукт на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базе первого.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rgbClr val="2C2D30"/>
                </a:solidFill>
                <a:latin typeface="Roboto"/>
              </a:rPr>
              <a:t>Заказчик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решил создать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функциональность для управления </a:t>
            </a:r>
            <a:r>
              <a:rPr lang="ru-RU" sz="2800" b="1" dirty="0">
                <a:solidFill>
                  <a:srgbClr val="2C2D30"/>
                </a:solidFill>
                <a:latin typeface="Roboto"/>
              </a:rPr>
              <a:t>холодильником с телефона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. </a:t>
            </a:r>
            <a:r>
              <a:rPr lang="ru-RU" sz="2800" b="1" dirty="0">
                <a:solidFill>
                  <a:srgbClr val="2C2D30"/>
                </a:solidFill>
                <a:latin typeface="Roboto"/>
              </a:rPr>
              <a:t>Но, анализируя риски, понял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, что в холодильник сложно встроить </a:t>
            </a:r>
            <a:r>
              <a:rPr lang="ru-RU" sz="2800" dirty="0" err="1">
                <a:solidFill>
                  <a:srgbClr val="2C2D30"/>
                </a:solidFill>
                <a:latin typeface="Roboto"/>
              </a:rPr>
              <a:t>Wi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-</a:t>
            </a:r>
            <a:r>
              <a:rPr lang="ru-RU" sz="2800" dirty="0" err="1">
                <a:solidFill>
                  <a:srgbClr val="2C2D30"/>
                </a:solidFill>
                <a:latin typeface="Roboto"/>
              </a:rPr>
              <a:t>Fi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-модуль,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и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производители не заинтересованы в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сотрудничестве. Т.е.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риски превышают потенциальную выгоду.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Заказчик </a:t>
            </a:r>
            <a:r>
              <a:rPr lang="ru-RU" sz="2800" dirty="0">
                <a:solidFill>
                  <a:srgbClr val="2C2D30"/>
                </a:solidFill>
                <a:latin typeface="Roboto"/>
              </a:rPr>
              <a:t>решил прекратить разработку и совершенствовать имеющуюся </a:t>
            </a:r>
            <a:r>
              <a:rPr lang="ru-RU" sz="2800" dirty="0" smtClean="0">
                <a:solidFill>
                  <a:srgbClr val="2C2D30"/>
                </a:solidFill>
                <a:latin typeface="Roboto"/>
              </a:rPr>
              <a:t>функциональность.</a:t>
            </a:r>
            <a:endParaRPr lang="ru-RU" sz="2800" b="0" i="0" dirty="0">
              <a:solidFill>
                <a:srgbClr val="2C2D3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08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C2D30"/>
                </a:solidFill>
                <a:latin typeface="Roboto"/>
              </a:rPr>
              <a:t>Спиральная модель похожа на инкрементную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, но здесь гораздо больше времени уделяется </a:t>
            </a:r>
            <a:r>
              <a:rPr lang="ru-RU" sz="3600" b="1" dirty="0">
                <a:solidFill>
                  <a:srgbClr val="2C2D30"/>
                </a:solidFill>
                <a:latin typeface="Roboto"/>
              </a:rPr>
              <a:t>оценке рисков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. С каждым новым витком спирали процесс усложняется. </a:t>
            </a:r>
            <a:r>
              <a:rPr lang="ru-RU" sz="3600" dirty="0" smtClean="0">
                <a:solidFill>
                  <a:srgbClr val="2C2D30"/>
                </a:solidFill>
                <a:latin typeface="Roboto"/>
              </a:rPr>
              <a:t>Используется 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в </a:t>
            </a:r>
            <a:r>
              <a:rPr lang="ru-RU" sz="3600" i="1" dirty="0">
                <a:solidFill>
                  <a:srgbClr val="2C2D30"/>
                </a:solidFill>
                <a:latin typeface="Roboto"/>
              </a:rPr>
              <a:t>исследовательских проектах и там, где высоки риски. </a:t>
            </a:r>
            <a:endParaRPr lang="ru-RU" sz="3600" dirty="0">
              <a:solidFill>
                <a:srgbClr val="2C2D30"/>
              </a:solidFill>
              <a:latin typeface="Roboto"/>
            </a:endParaRPr>
          </a:p>
          <a:p>
            <a:r>
              <a:rPr lang="ru-RU" sz="3600" b="1" dirty="0">
                <a:solidFill>
                  <a:srgbClr val="2C2D30"/>
                </a:solidFill>
                <a:latin typeface="Roboto"/>
              </a:rPr>
              <a:t>Преимущества спиральной модели</a:t>
            </a:r>
            <a:endParaRPr lang="ru-RU" sz="3600" dirty="0">
              <a:solidFill>
                <a:srgbClr val="2C2D3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600" i="1" dirty="0">
                <a:solidFill>
                  <a:srgbClr val="2C2D30"/>
                </a:solidFill>
                <a:latin typeface="Roboto"/>
              </a:rPr>
              <a:t>Большое внимание уделяется проработке рисков.</a:t>
            </a:r>
            <a:endParaRPr lang="ru-RU" sz="3600" dirty="0">
              <a:solidFill>
                <a:srgbClr val="2C2D30"/>
              </a:solidFill>
              <a:latin typeface="Roboto"/>
            </a:endParaRPr>
          </a:p>
          <a:p>
            <a:r>
              <a:rPr lang="ru-RU" sz="3600" b="1" dirty="0">
                <a:solidFill>
                  <a:srgbClr val="2C2D30"/>
                </a:solidFill>
                <a:latin typeface="Roboto"/>
              </a:rPr>
              <a:t>Недостатки спиральной модели</a:t>
            </a:r>
            <a:endParaRPr lang="ru-RU" sz="3600" dirty="0">
              <a:solidFill>
                <a:srgbClr val="2C2D3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600" i="1" dirty="0">
                <a:solidFill>
                  <a:srgbClr val="2C2D30"/>
                </a:solidFill>
                <a:latin typeface="Roboto"/>
              </a:rPr>
              <a:t>Есть риск застрять на начальном этапе</a:t>
            </a:r>
            <a:r>
              <a:rPr lang="ru-RU" sz="3600" b="1" dirty="0">
                <a:solidFill>
                  <a:srgbClr val="2C2D30"/>
                </a:solidFill>
                <a:latin typeface="Roboto"/>
              </a:rPr>
              <a:t> </a:t>
            </a:r>
            <a:r>
              <a:rPr lang="ru-RU" sz="3600" dirty="0">
                <a:solidFill>
                  <a:srgbClr val="2C2D30"/>
                </a:solidFill>
                <a:latin typeface="Roboto"/>
              </a:rPr>
              <a:t>— бесконечно совершенствовать первую версию продукта и не продвинуться к следующим.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i="1" dirty="0">
                <a:solidFill>
                  <a:srgbClr val="2C2D30"/>
                </a:solidFill>
                <a:latin typeface="Roboto"/>
              </a:rPr>
              <a:t>Разработка длится долго и стоит дорого.</a:t>
            </a:r>
            <a:endParaRPr lang="ru-RU" sz="3600" b="0" i="0" dirty="0">
              <a:solidFill>
                <a:srgbClr val="2C2D3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126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50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Программная инженерия – систематический, дисциплинированный и измеримый подход к разработке программного обеспечения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200" b="1" dirty="0" smtClean="0">
                <a:solidFill>
                  <a:srgbClr val="0070C0"/>
                </a:solidFill>
              </a:rPr>
              <a:t>Прикладная программная система (приложение) </a:t>
            </a:r>
            <a:r>
              <a:rPr lang="ru-RU" sz="3200" dirty="0" smtClean="0"/>
              <a:t>реализует набор взаимосвязанных функций некоторой предметной области. Например, программы расчета затрат, учета материалов, продаж, траекторий движения и т.д. Могут быть также общесистемные и </a:t>
            </a:r>
            <a:r>
              <a:rPr lang="ru-RU" sz="3200" dirty="0"/>
              <a:t>специализированные </a:t>
            </a:r>
          </a:p>
          <a:p>
            <a:pPr marL="0" indent="0">
              <a:buNone/>
            </a:pPr>
            <a:r>
              <a:rPr lang="ru-RU" sz="3200" dirty="0" smtClean="0"/>
              <a:t>программные средства. Приведите примеры.</a:t>
            </a:r>
          </a:p>
          <a:p>
            <a:pPr marL="0" indent="0">
              <a:buNone/>
            </a:pPr>
            <a:r>
              <a:rPr lang="ru-RU" sz="3200" dirty="0" smtClean="0"/>
              <a:t>Способы изготовления программного обеспечения – это и есть </a:t>
            </a:r>
            <a:r>
              <a:rPr lang="ru-RU" sz="3200" b="1" dirty="0">
                <a:solidFill>
                  <a:srgbClr val="0070C0"/>
                </a:solidFill>
              </a:rPr>
              <a:t>программная </a:t>
            </a:r>
            <a:r>
              <a:rPr lang="ru-RU" sz="3200" b="1" dirty="0" smtClean="0">
                <a:solidFill>
                  <a:srgbClr val="0070C0"/>
                </a:solidFill>
              </a:rPr>
              <a:t>инженерия</a:t>
            </a:r>
            <a:r>
              <a:rPr lang="ru-RU" sz="3200" dirty="0" smtClean="0"/>
              <a:t>. Понятие включает процессы жизненного цикла ПО, методы разработки и управления, методы оценки программных продуктов и процессов. И все это ради их постоянного совершенствования.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209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На основе итеративной модели была создана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>
                <a:solidFill>
                  <a:srgbClr val="C00000"/>
                </a:solidFill>
              </a:rPr>
              <a:t>6</a:t>
            </a:r>
            <a:r>
              <a:rPr lang="ru-RU" b="1" dirty="0" smtClean="0">
                <a:solidFill>
                  <a:srgbClr val="C00000"/>
                </a:solidFill>
              </a:rPr>
              <a:t>. </a:t>
            </a:r>
            <a:r>
              <a:rPr lang="ru-RU" b="1" dirty="0" err="1" smtClean="0">
                <a:solidFill>
                  <a:srgbClr val="C00000"/>
                </a:solidFill>
              </a:rPr>
              <a:t>Agile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— не модель и не методология, 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а </a:t>
            </a:r>
            <a:r>
              <a:rPr lang="ru-RU" b="1" dirty="0">
                <a:solidFill>
                  <a:srgbClr val="C00000"/>
                </a:solidFill>
              </a:rPr>
              <a:t>скорее подход к разработке</a:t>
            </a:r>
            <a:r>
              <a:rPr lang="ru-RU" b="1" dirty="0"/>
              <a:t>.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Что такое </a:t>
            </a:r>
            <a:r>
              <a:rPr lang="ru-RU" sz="4400" dirty="0" err="1"/>
              <a:t>Agile</a:t>
            </a:r>
            <a:r>
              <a:rPr lang="ru-RU" sz="4400" dirty="0" smtClean="0"/>
              <a:t>?</a:t>
            </a:r>
          </a:p>
          <a:p>
            <a:pPr marL="0" indent="0">
              <a:buNone/>
            </a:pPr>
            <a:r>
              <a:rPr lang="ru-RU" sz="4400" b="1" dirty="0" err="1">
                <a:solidFill>
                  <a:srgbClr val="C00000"/>
                </a:solidFill>
              </a:rPr>
              <a:t>Agile</a:t>
            </a:r>
            <a:r>
              <a:rPr lang="ru-RU" sz="4400" b="1" dirty="0">
                <a:solidFill>
                  <a:srgbClr val="C00000"/>
                </a:solidFill>
              </a:rPr>
              <a:t> («</a:t>
            </a:r>
            <a:r>
              <a:rPr lang="ru-RU" sz="4400" b="1" dirty="0" err="1">
                <a:solidFill>
                  <a:srgbClr val="C00000"/>
                </a:solidFill>
              </a:rPr>
              <a:t>эджайл</a:t>
            </a:r>
            <a:r>
              <a:rPr lang="ru-RU" sz="4400" b="1" dirty="0">
                <a:solidFill>
                  <a:srgbClr val="C00000"/>
                </a:solidFill>
              </a:rPr>
              <a:t>») переводится с английского как «гибкий». </a:t>
            </a:r>
            <a:r>
              <a:rPr lang="ru-RU" sz="4400" dirty="0"/>
              <a:t>Включает в себя практики, подходы и методологии, которые помогают создавать продукт более эффективно:</a:t>
            </a:r>
          </a:p>
        </p:txBody>
      </p:sp>
    </p:spTree>
    <p:extLst>
      <p:ext uri="{BB962C8B-B14F-4D97-AF65-F5344CB8AC3E}">
        <p14:creationId xmlns:p14="http://schemas.microsoft.com/office/powerpoint/2010/main" val="27011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ru-RU" sz="3200" b="1" dirty="0"/>
              <a:t>экстремальное </a:t>
            </a:r>
            <a:r>
              <a:rPr lang="ru-RU" sz="3200" b="1" dirty="0" smtClean="0"/>
              <a:t>программирование (</a:t>
            </a:r>
            <a:r>
              <a:rPr lang="ru-RU" sz="3200" dirty="0" smtClean="0"/>
              <a:t>ХР-все методы доводить до экстремальных:  коллективное владение кодом, частые релизы, парное программирование, непрерывная интеграция, мах </a:t>
            </a:r>
            <a:r>
              <a:rPr lang="ru-RU" sz="3200" smtClean="0"/>
              <a:t>во всем…</a:t>
            </a:r>
            <a:r>
              <a:rPr lang="ru-RU" sz="3200" b="1" smtClean="0"/>
              <a:t>) </a:t>
            </a:r>
            <a:endParaRPr lang="ru-RU" sz="3200" b="1" dirty="0" smtClean="0"/>
          </a:p>
          <a:p>
            <a:r>
              <a:rPr lang="ru-RU" sz="3200" b="1" dirty="0" smtClean="0"/>
              <a:t>бережливую </a:t>
            </a:r>
            <a:r>
              <a:rPr lang="ru-RU" sz="3200" b="1" dirty="0"/>
              <a:t>разработку программного обеспечения </a:t>
            </a:r>
            <a:r>
              <a:rPr lang="ru-RU" sz="3200" dirty="0" smtClean="0"/>
              <a:t>(</a:t>
            </a:r>
            <a:r>
              <a:rPr lang="en-US" sz="3200" dirty="0" smtClean="0"/>
              <a:t>lean</a:t>
            </a:r>
            <a:r>
              <a:rPr lang="ru-RU" sz="3200" dirty="0" smtClean="0"/>
              <a:t> из производства – сокращение всех потерь)</a:t>
            </a:r>
          </a:p>
          <a:p>
            <a:r>
              <a:rPr lang="ru-RU" sz="3200" b="1" dirty="0" err="1" smtClean="0"/>
              <a:t>фреймворк</a:t>
            </a:r>
            <a:r>
              <a:rPr lang="ru-RU" sz="3200" b="1" dirty="0" smtClean="0"/>
              <a:t> </a:t>
            </a:r>
            <a:r>
              <a:rPr lang="ru-RU" sz="3200" b="1" dirty="0"/>
              <a:t>для управления проектами </a:t>
            </a:r>
            <a:r>
              <a:rPr lang="en-US" sz="3200" b="1" dirty="0" smtClean="0"/>
              <a:t>Scrum</a:t>
            </a:r>
            <a:r>
              <a:rPr lang="ru-RU" sz="3200" b="1" dirty="0" smtClean="0"/>
              <a:t> </a:t>
            </a:r>
            <a:r>
              <a:rPr lang="ru-RU" sz="3200" dirty="0" smtClean="0"/>
              <a:t>(динамика, постоянное обсуждение, командный дух)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ru-RU" sz="3200" b="1" dirty="0"/>
              <a:t>разработку, управляемую функциональностью </a:t>
            </a:r>
            <a:endParaRPr lang="ru-RU" sz="3200" b="1" dirty="0" smtClean="0"/>
          </a:p>
          <a:p>
            <a:r>
              <a:rPr lang="ru-RU" sz="3200" b="1" dirty="0" smtClean="0"/>
              <a:t>разработку </a:t>
            </a:r>
            <a:r>
              <a:rPr lang="ru-RU" sz="3200" b="1" dirty="0"/>
              <a:t>через тестирование </a:t>
            </a:r>
            <a:endParaRPr lang="ru-RU" sz="3200" b="1" dirty="0" smtClean="0"/>
          </a:p>
          <a:p>
            <a:r>
              <a:rPr lang="ru-RU" sz="3200" b="1" dirty="0" smtClean="0"/>
              <a:t>методологию </a:t>
            </a:r>
            <a:r>
              <a:rPr lang="ru-RU" sz="3200" b="1" dirty="0"/>
              <a:t>«</a:t>
            </a:r>
            <a:r>
              <a:rPr lang="ru-RU" sz="3200" b="1" dirty="0" err="1"/>
              <a:t>чистои</a:t>
            </a:r>
            <a:r>
              <a:rPr lang="ru-RU" sz="3200" b="1" dirty="0"/>
              <a:t>̆ комнаты</a:t>
            </a:r>
            <a:r>
              <a:rPr lang="ru-RU" sz="3200" b="1" dirty="0" smtClean="0"/>
              <a:t>» </a:t>
            </a:r>
            <a:r>
              <a:rPr lang="ru-RU" sz="3200" dirty="0" smtClean="0"/>
              <a:t>(сертифицируемый уровень надежности)</a:t>
            </a:r>
            <a:endParaRPr lang="en-US" sz="3200" dirty="0"/>
          </a:p>
          <a:p>
            <a:r>
              <a:rPr lang="ru-RU" sz="3200" b="1" dirty="0" smtClean="0"/>
              <a:t>итеративно-инкрементный </a:t>
            </a:r>
            <a:r>
              <a:rPr lang="ru-RU" sz="3200" b="1" dirty="0"/>
              <a:t>метод разработки </a:t>
            </a:r>
            <a:endParaRPr lang="ru-RU" sz="3200" b="1" dirty="0" smtClean="0"/>
          </a:p>
          <a:p>
            <a:r>
              <a:rPr lang="ru-RU" sz="3200" b="1" dirty="0" smtClean="0"/>
              <a:t>методологию </a:t>
            </a:r>
            <a:r>
              <a:rPr lang="ru-RU" sz="3200" b="1" dirty="0"/>
              <a:t>разработки </a:t>
            </a:r>
            <a:r>
              <a:rPr lang="en-US" sz="3200" b="1" dirty="0"/>
              <a:t>Microsoft Solutions Framework </a:t>
            </a:r>
            <a:endParaRPr lang="ru-RU" sz="3200" b="1" dirty="0" smtClean="0"/>
          </a:p>
          <a:p>
            <a:r>
              <a:rPr lang="ru-RU" sz="3200" b="1" dirty="0" smtClean="0"/>
              <a:t>метод </a:t>
            </a:r>
            <a:r>
              <a:rPr lang="ru-RU" sz="3200" b="1" dirty="0"/>
              <a:t>разработки динамических систем </a:t>
            </a:r>
            <a:r>
              <a:rPr lang="ru-RU" sz="3200" dirty="0" smtClean="0"/>
              <a:t>(постоянно меняется)</a:t>
            </a:r>
          </a:p>
          <a:p>
            <a:r>
              <a:rPr lang="ru-RU" sz="3200" b="1" dirty="0" smtClean="0"/>
              <a:t>метод </a:t>
            </a:r>
            <a:r>
              <a:rPr lang="ru-RU" sz="3200" b="1" dirty="0"/>
              <a:t>управления разработкой </a:t>
            </a:r>
            <a:r>
              <a:rPr lang="en-US" sz="3200" b="1" dirty="0" smtClean="0"/>
              <a:t>Kanban</a:t>
            </a:r>
            <a:r>
              <a:rPr lang="ru-RU" sz="3200" b="1" dirty="0" smtClean="0"/>
              <a:t> </a:t>
            </a:r>
            <a:r>
              <a:rPr lang="ru-RU" sz="3200" dirty="0" smtClean="0"/>
              <a:t>(принцип «точно в срок»)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77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/>
              <a:t>Не всё перечисленное в списке — методологии.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Например</a:t>
            </a:r>
            <a:r>
              <a:rPr lang="ru-RU" sz="4000" dirty="0"/>
              <a:t>, </a:t>
            </a:r>
            <a:r>
              <a:rPr lang="ru-RU" sz="4000" dirty="0" err="1"/>
              <a:t>Scrum</a:t>
            </a:r>
            <a:r>
              <a:rPr lang="ru-RU" sz="4000" dirty="0"/>
              <a:t> чаще называют не методологией, а </a:t>
            </a:r>
            <a:r>
              <a:rPr lang="ru-RU" sz="4000" b="1" dirty="0" err="1">
                <a:solidFill>
                  <a:srgbClr val="C00000"/>
                </a:solidFill>
              </a:rPr>
              <a:t>фреймворком</a:t>
            </a:r>
            <a:r>
              <a:rPr lang="ru-RU" sz="4000" b="1" dirty="0">
                <a:solidFill>
                  <a:srgbClr val="C00000"/>
                </a:solidFill>
              </a:rPr>
              <a:t>.</a:t>
            </a:r>
            <a:r>
              <a:rPr lang="ru-RU" sz="4000" dirty="0"/>
              <a:t> В чём разница</a:t>
            </a:r>
            <a:r>
              <a:rPr lang="ru-RU" sz="4000" dirty="0" smtClean="0"/>
              <a:t>?  </a:t>
            </a:r>
            <a:r>
              <a:rPr lang="ru-RU" sz="4000" dirty="0"/>
              <a:t>Фреймворк — это более сформированная методология со строгими правилами. В </a:t>
            </a:r>
            <a:r>
              <a:rPr lang="ru-RU" sz="4000" dirty="0" err="1"/>
              <a:t>скраме</a:t>
            </a:r>
            <a:r>
              <a:rPr lang="ru-RU" sz="4000" dirty="0"/>
              <a:t> все роли и процессы чётко прописаны. Помимо </a:t>
            </a:r>
            <a:r>
              <a:rPr lang="ru-RU" sz="4000" dirty="0" err="1"/>
              <a:t>Scrum</a:t>
            </a:r>
            <a:r>
              <a:rPr lang="ru-RU" sz="4000" dirty="0"/>
              <a:t>, часто используют </a:t>
            </a:r>
            <a:r>
              <a:rPr lang="ru-RU" sz="4000" dirty="0" err="1"/>
              <a:t>Kanban</a:t>
            </a:r>
            <a:r>
              <a:rPr lang="ru-RU" sz="4000" dirty="0"/>
              <a:t>. 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b="1" dirty="0" smtClean="0">
                <a:solidFill>
                  <a:srgbClr val="C00000"/>
                </a:solidFill>
              </a:rPr>
              <a:t>Фреймворк </a:t>
            </a:r>
            <a:r>
              <a:rPr lang="ru-RU" sz="4000" b="1" dirty="0" smtClean="0"/>
              <a:t>(каркас, каркасный подход) -</a:t>
            </a:r>
            <a:endParaRPr lang="ru-RU" sz="4000" dirty="0"/>
          </a:p>
          <a:p>
            <a:pPr marL="0" indent="0">
              <a:buNone/>
            </a:pPr>
            <a:r>
              <a:rPr lang="ru-RU" sz="4000" dirty="0"/>
              <a:t> </a:t>
            </a:r>
            <a:r>
              <a:rPr lang="ru-RU" sz="4000" dirty="0">
                <a:hlinkClick r:id="rId2" tooltip="Компьютерная платформа"/>
              </a:rPr>
              <a:t>программная платформа</a:t>
            </a:r>
            <a:r>
              <a:rPr lang="ru-RU" sz="4000" dirty="0"/>
              <a:t>, определяющая структуру программной </a:t>
            </a:r>
            <a:r>
              <a:rPr lang="ru-RU" sz="4000" dirty="0" smtClean="0"/>
              <a:t>системы,</a:t>
            </a:r>
            <a:r>
              <a:rPr lang="ru-RU" sz="4000" dirty="0"/>
              <a:t> </a:t>
            </a:r>
            <a:r>
              <a:rPr lang="ru-RU" sz="4000" dirty="0">
                <a:hlinkClick r:id="rId3" tooltip="Программное обеспечение"/>
              </a:rPr>
              <a:t>программное обеспечение</a:t>
            </a:r>
            <a:r>
              <a:rPr lang="ru-RU" sz="4000" dirty="0"/>
              <a:t>, облегчающее разработку и объединение разных компонентов большого программного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749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-1316147"/>
            <a:ext cx="12191999" cy="39497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rgbClr val="3F5368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3F5368"/>
              </a:solidFill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rgbClr val="3F5368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3F5368"/>
                </a:solidFill>
                <a:effectLst/>
                <a:latin typeface="Roboto"/>
              </a:rPr>
              <a:t>Kanban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3F5368"/>
                </a:solidFill>
                <a:effectLst/>
                <a:latin typeface="Roboto"/>
              </a:rPr>
              <a:t> -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одна из наиболее популярных методологий разработки ПО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.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Команда ведёт работу с помощью виртуальной доски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, которая разбита на этапы проекта. Каждый участник видит, какие задачи находятся в работе, какие — застряли на одном из этапов, а какие уже дошли до его столбца и требуют внимания. 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  В отличие от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скрама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, 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канбане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 можно взять срочные задачи в разработку сразу, не дожидаясь начала следующего спринта.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Канбан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 удобно использовать не только в такой работе.</a:t>
            </a:r>
          </a:p>
        </p:txBody>
      </p:sp>
      <p:pic>
        <p:nvPicPr>
          <p:cNvPr id="6146" name="Picture 2" descr="https://d2xzmw6cctk25h.cloudfront.net/geekbrains/public/ckeditor_assets/pictures/7942/retina-fb662a67b5315ac3289fd7880db251f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79"/>
          <a:stretch/>
        </p:blipFill>
        <p:spPr bwMode="auto">
          <a:xfrm>
            <a:off x="70578" y="2743200"/>
            <a:ext cx="12288848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700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Различия между </a:t>
            </a:r>
            <a:r>
              <a:rPr lang="ru-RU" sz="3200" b="1" dirty="0" err="1">
                <a:solidFill>
                  <a:srgbClr val="C00000"/>
                </a:solidFill>
              </a:rPr>
              <a:t>Agile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/>
            </a:r>
            <a:br>
              <a:rPr lang="ru-RU" sz="3200" b="1" dirty="0" smtClean="0">
                <a:solidFill>
                  <a:srgbClr val="C00000"/>
                </a:solidFill>
              </a:rPr>
            </a:br>
            <a:r>
              <a:rPr lang="ru-RU" sz="3200" b="1" dirty="0" smtClean="0">
                <a:solidFill>
                  <a:srgbClr val="C00000"/>
                </a:solidFill>
              </a:rPr>
              <a:t>и </a:t>
            </a:r>
            <a:r>
              <a:rPr lang="ru-RU" sz="3200" b="1" dirty="0">
                <a:solidFill>
                  <a:srgbClr val="C00000"/>
                </a:solidFill>
              </a:rPr>
              <a:t>традиционным подходом к разработке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1660" y="1498486"/>
            <a:ext cx="142021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  </a:t>
            </a:r>
            <a:endParaRPr kumimoji="0" lang="ru-RU" altLang="ru-RU" sz="27700" b="0" i="0" u="none" strike="noStrike" cap="none" normalizeH="0" baseline="0" smtClean="0">
              <a:ln>
                <a:noFill/>
              </a:ln>
              <a:solidFill>
                <a:srgbClr val="2C2D30"/>
              </a:solidFill>
              <a:effectLst/>
              <a:latin typeface="Roboto"/>
            </a:endParaRPr>
          </a:p>
        </p:txBody>
      </p:sp>
      <p:pic>
        <p:nvPicPr>
          <p:cNvPr id="5124" name="Picture 4" descr="https://d2xzmw6cctk25h.cloudfront.net/geekbrains/public/ckeditor_assets/pictures/7941/retina-8cce483d707d9cb512fb14c4a96b60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700089"/>
            <a:ext cx="11930061" cy="61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697"/>
            <a:ext cx="299423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.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Roboto"/>
              </a:rPr>
              <a:t>  </a:t>
            </a:r>
            <a:endParaRPr kumimoji="0" lang="ru-RU" altLang="ru-RU" sz="21400" b="0" i="0" u="none" strike="noStrike" cap="none" normalizeH="0" baseline="0" smtClean="0">
              <a:ln>
                <a:noFill/>
              </a:ln>
              <a:solidFill>
                <a:srgbClr val="2C2D30"/>
              </a:solidFill>
              <a:effectLst/>
              <a:latin typeface="Roboto"/>
            </a:endParaRPr>
          </a:p>
        </p:txBody>
      </p:sp>
      <p:pic>
        <p:nvPicPr>
          <p:cNvPr id="7170" name="Picture 2" descr="https://d2xzmw6cctk25h.cloudfront.net/geekbrains/public/ckeditor_assets/pictures/7949/retina-202fd2f29f9fad19801155d6c100869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-1"/>
            <a:ext cx="12023725" cy="5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0" y="5810250"/>
            <a:ext cx="12192000" cy="104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ережливая, через тестирование, управляемая функциональностью, итеративно-инкрементная,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6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365125"/>
            <a:ext cx="11927840" cy="1325563"/>
          </a:xfrm>
        </p:spPr>
        <p:txBody>
          <a:bodyPr>
            <a:noAutofit/>
          </a:bodyPr>
          <a:lstStyle/>
          <a:p>
            <a:r>
              <a:rPr lang="ru-RU" sz="3200" b="1" dirty="0"/>
              <a:t>У любого программного обеспечения </a:t>
            </a:r>
            <a:r>
              <a:rPr lang="ru-RU" sz="3200" b="1" dirty="0">
                <a:solidFill>
                  <a:srgbClr val="C00000"/>
                </a:solidFill>
              </a:rPr>
              <a:t>есть жизненный цикл — этапы, через которые оно проходит</a:t>
            </a:r>
            <a:r>
              <a:rPr lang="ru-RU" sz="3200" b="1" dirty="0"/>
              <a:t> с начала создания до конца разработки и внедрения. Чаще всего это подготовка, проектирование, создание и поддержка. Этапы могут называться по-разному и дробиться на более мелкие стадии.</a:t>
            </a:r>
          </a:p>
        </p:txBody>
      </p:sp>
      <p:pic>
        <p:nvPicPr>
          <p:cNvPr id="1026" name="Picture 2" descr="Проектирование программного обеспечения / Блог компании Edison / Хабр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80" y="2506662"/>
            <a:ext cx="8223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ru-RU" b="1" dirty="0"/>
              <a:t>Рассмотрим эти этапы на примере жизненного цикла интернет-магазина.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1353800" cy="5032375"/>
          </a:xfrm>
        </p:spPr>
        <p:txBody>
          <a:bodyPr/>
          <a:lstStyle/>
          <a:p>
            <a:r>
              <a:rPr lang="ru-RU" b="1" dirty="0"/>
              <a:t>Подготовка.</a:t>
            </a:r>
            <a:r>
              <a:rPr lang="ru-RU" dirty="0"/>
              <a:t> Иван решил запустить книжный интернет-магазин и начал анализировать, какие подобные сайты уже представлены в сети. Собрал информацию об их трафике, функциональности.</a:t>
            </a:r>
          </a:p>
          <a:p>
            <a:r>
              <a:rPr lang="ru-RU" b="1" dirty="0"/>
              <a:t>Проектирование.</a:t>
            </a:r>
            <a:r>
              <a:rPr lang="ru-RU" dirty="0"/>
              <a:t> Иван выбрал компанию-подрядчика и обсудил с её специалистами архитектуру и дизайн будущего интернет-магазина.</a:t>
            </a:r>
          </a:p>
          <a:p>
            <a:r>
              <a:rPr lang="ru-RU" b="1" dirty="0"/>
              <a:t>Создание.</a:t>
            </a:r>
            <a:r>
              <a:rPr lang="ru-RU" dirty="0"/>
              <a:t> Иван заключил с разработчиками договор. Они начали писать код, </a:t>
            </a:r>
            <a:r>
              <a:rPr lang="ru-RU" dirty="0" err="1"/>
              <a:t>отрисовывать</a:t>
            </a:r>
            <a:r>
              <a:rPr lang="ru-RU" dirty="0"/>
              <a:t> дизайн, составлять документацию.</a:t>
            </a:r>
          </a:p>
          <a:p>
            <a:r>
              <a:rPr lang="ru-RU" b="1" dirty="0"/>
              <a:t>Поддержка.</a:t>
            </a:r>
            <a:r>
              <a:rPr lang="ru-RU" dirty="0"/>
              <a:t> Иван подписал акт сдачи-приёмки, и подрядчик разместил интернет-магазин на «боевых» серверах. Пользователи начали его посещать и сообщать о замеченных ошибках в поддержку, а программисты — оперативно всё исправлять.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7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4400" b="1" i="1" dirty="0"/>
              <a:t>Модель </a:t>
            </a:r>
            <a:r>
              <a:rPr lang="ru-RU" sz="4400" b="1" dirty="0"/>
              <a:t>разработки программного обеспечения </a:t>
            </a:r>
            <a:r>
              <a:rPr lang="ru-RU" sz="4400" dirty="0"/>
              <a:t>описывает, какие стадии жизненного цикла оно проходит и что происходит на каждой из них. </a:t>
            </a:r>
          </a:p>
          <a:p>
            <a:pPr marL="0" indent="0">
              <a:buNone/>
            </a:pPr>
            <a:r>
              <a:rPr lang="ru-RU" sz="4400" b="1" dirty="0"/>
              <a:t>А</a:t>
            </a:r>
            <a:r>
              <a:rPr lang="ru-RU" sz="4400" b="1" i="1" dirty="0"/>
              <a:t> методология</a:t>
            </a:r>
            <a:r>
              <a:rPr lang="ru-RU" sz="4400" b="1" dirty="0"/>
              <a:t> включает в себя набор методов </a:t>
            </a:r>
            <a:r>
              <a:rPr lang="ru-RU" sz="4400" dirty="0"/>
              <a:t>по управлению разработкой: это правила, техники и принципы, которые делают её более эффективной.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sz="5400" b="1" dirty="0" smtClean="0">
                <a:solidFill>
                  <a:srgbClr val="C00000"/>
                </a:solidFill>
              </a:rPr>
              <a:t>Рассмотрим </a:t>
            </a:r>
          </a:p>
          <a:p>
            <a:pPr marL="0" indent="0" algn="ctr">
              <a:buNone/>
            </a:pPr>
            <a:r>
              <a:rPr lang="ru-RU" sz="5400" b="1" dirty="0" smtClean="0">
                <a:solidFill>
                  <a:srgbClr val="C00000"/>
                </a:solidFill>
              </a:rPr>
              <a:t>Основные </a:t>
            </a:r>
            <a:r>
              <a:rPr lang="ru-RU" sz="5400" b="1" dirty="0">
                <a:solidFill>
                  <a:srgbClr val="C00000"/>
                </a:solidFill>
              </a:rPr>
              <a:t>модели разработки ПО</a:t>
            </a:r>
            <a:r>
              <a:rPr lang="ru-RU" b="1" dirty="0">
                <a:solidFill>
                  <a:srgbClr val="C00000"/>
                </a:solidFill>
              </a:rPr>
              <a:t/>
            </a:r>
            <a:br>
              <a:rPr lang="ru-RU" b="1" dirty="0">
                <a:solidFill>
                  <a:srgbClr val="C00000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b="1" dirty="0" smtClean="0">
                <a:solidFill>
                  <a:srgbClr val="C00000"/>
                </a:solidFill>
              </a:rPr>
              <a:t>1 Каскадная </a:t>
            </a:r>
            <a:r>
              <a:rPr lang="ru-RU" sz="2600" b="1" dirty="0">
                <a:solidFill>
                  <a:srgbClr val="C00000"/>
                </a:solidFill>
              </a:rPr>
              <a:t>модель, или «водопад</a:t>
            </a:r>
            <a:r>
              <a:rPr lang="ru-RU" sz="2600" b="1" dirty="0" smtClean="0">
                <a:solidFill>
                  <a:srgbClr val="C00000"/>
                </a:solidFill>
              </a:rPr>
              <a:t>»</a:t>
            </a:r>
            <a:endParaRPr lang="ru-RU" sz="26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/>
              <a:t>разработка </a:t>
            </a:r>
            <a:r>
              <a:rPr lang="ru-RU" sz="2600" dirty="0"/>
              <a:t>осуществляется поэтапно: каждая следующая стадия начинается </a:t>
            </a:r>
            <a:r>
              <a:rPr lang="ru-RU" sz="2600" dirty="0" smtClean="0"/>
              <a:t>после </a:t>
            </a:r>
            <a:r>
              <a:rPr lang="ru-RU" sz="2600" dirty="0"/>
              <a:t>того, как заканчивается предыдущая. Если всё делать правильно, «водопад» будет наиболее быстрой и простой моделью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b="1" dirty="0"/>
              <a:t>Преимущества «водопада»</a:t>
            </a:r>
            <a:endParaRPr lang="ru-RU" sz="2600" dirty="0"/>
          </a:p>
          <a:p>
            <a:pPr>
              <a:spcBef>
                <a:spcPts val="0"/>
              </a:spcBef>
            </a:pPr>
            <a:r>
              <a:rPr lang="ru-RU" sz="2600" i="1" dirty="0"/>
              <a:t>Разработку просто контролировать.</a:t>
            </a:r>
            <a:r>
              <a:rPr lang="ru-RU" sz="2600" dirty="0"/>
              <a:t> Заказчик </a:t>
            </a:r>
            <a:r>
              <a:rPr lang="ru-RU" sz="2600" dirty="0" smtClean="0"/>
              <a:t>может </a:t>
            </a:r>
            <a:r>
              <a:rPr lang="ru-RU" sz="2600" dirty="0"/>
              <a:t>управлять сроками </a:t>
            </a:r>
            <a:r>
              <a:rPr lang="ru-RU" sz="2600" dirty="0" smtClean="0"/>
              <a:t>и ценой.</a:t>
            </a:r>
            <a:endParaRPr lang="ru-RU" sz="2600" dirty="0"/>
          </a:p>
          <a:p>
            <a:pPr>
              <a:spcBef>
                <a:spcPts val="0"/>
              </a:spcBef>
            </a:pPr>
            <a:r>
              <a:rPr lang="ru-RU" sz="2600" i="1" dirty="0"/>
              <a:t>Стоимость проекта определяется на начальном этапе.</a:t>
            </a:r>
            <a:r>
              <a:rPr lang="ru-RU" sz="2600" dirty="0"/>
              <a:t> Все шаги запланированы уже на этапе согласования договора, ПО пишется </a:t>
            </a:r>
            <a:r>
              <a:rPr lang="ru-RU" sz="2600" dirty="0" smtClean="0"/>
              <a:t>непрерывно.</a:t>
            </a:r>
            <a:endParaRPr lang="ru-RU" sz="2600" dirty="0"/>
          </a:p>
          <a:p>
            <a:pPr>
              <a:spcBef>
                <a:spcPts val="0"/>
              </a:spcBef>
            </a:pPr>
            <a:r>
              <a:rPr lang="ru-RU" sz="2600" i="1" dirty="0"/>
              <a:t>Не нужно нанимать тестировщиков с серьёзной </a:t>
            </a:r>
            <a:r>
              <a:rPr lang="ru-RU" sz="2600" i="1" dirty="0" smtClean="0"/>
              <a:t>подготовкой</a:t>
            </a:r>
            <a:r>
              <a:rPr lang="ru-RU" sz="2600" i="1" dirty="0"/>
              <a:t>.</a:t>
            </a:r>
            <a:r>
              <a:rPr lang="ru-RU" sz="2600" dirty="0"/>
              <a:t> </a:t>
            </a:r>
            <a:r>
              <a:rPr lang="ru-RU" sz="2600" dirty="0" err="1"/>
              <a:t>Тестировщики</a:t>
            </a:r>
            <a:r>
              <a:rPr lang="ru-RU" sz="2600" dirty="0"/>
              <a:t> смогут опираться на подробную техническую документацию.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b="1" dirty="0"/>
              <a:t>Недостатки каскадной модели</a:t>
            </a:r>
            <a:endParaRPr lang="ru-RU" sz="2600" dirty="0"/>
          </a:p>
          <a:p>
            <a:pPr>
              <a:spcBef>
                <a:spcPts val="0"/>
              </a:spcBef>
            </a:pPr>
            <a:r>
              <a:rPr lang="ru-RU" sz="2600" i="1" dirty="0"/>
              <a:t>Тестирование начинается на последних этапах разработки.</a:t>
            </a:r>
            <a:r>
              <a:rPr lang="ru-RU" sz="2600" dirty="0"/>
              <a:t> Если в требованиях к продукту была допущена ошибка, то исправить её будет стоить дорого. </a:t>
            </a:r>
            <a:r>
              <a:rPr lang="ru-RU" sz="2600" dirty="0" smtClean="0"/>
              <a:t>Обнаружат </a:t>
            </a:r>
            <a:r>
              <a:rPr lang="ru-RU" sz="2600" dirty="0"/>
              <a:t>её, когда разработчик уже написал код, а технические писатели — документацию.</a:t>
            </a:r>
          </a:p>
          <a:p>
            <a:pPr>
              <a:spcBef>
                <a:spcPts val="0"/>
              </a:spcBef>
            </a:pPr>
            <a:r>
              <a:rPr lang="ru-RU" sz="2600" i="1" dirty="0"/>
              <a:t>Заказчик видит готовый продукт в конце разработки и только тогда может дать обратную связь.</a:t>
            </a:r>
            <a:r>
              <a:rPr lang="ru-RU" sz="2600" b="1" dirty="0"/>
              <a:t> </a:t>
            </a:r>
            <a:r>
              <a:rPr lang="ru-RU" sz="2600" dirty="0"/>
              <a:t>Велика вероятность, что результат его не устроит.</a:t>
            </a:r>
          </a:p>
          <a:p>
            <a:pPr>
              <a:spcBef>
                <a:spcPts val="0"/>
              </a:spcBef>
            </a:pPr>
            <a:r>
              <a:rPr lang="ru-RU" sz="2600" i="1" dirty="0" smtClean="0"/>
              <a:t>Пишут </a:t>
            </a:r>
            <a:r>
              <a:rPr lang="ru-RU" sz="2600" i="1" dirty="0"/>
              <a:t>много технической документации, что задерживает работы.</a:t>
            </a:r>
            <a:r>
              <a:rPr lang="ru-RU" sz="2600" dirty="0"/>
              <a:t> </a:t>
            </a:r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8224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28588"/>
            <a:ext cx="12015788" cy="702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«Водопад» подходит для разработки проектов в </a:t>
            </a:r>
            <a:r>
              <a:rPr lang="ru-RU" sz="4000" i="1" dirty="0"/>
              <a:t>медицинской и космической отрасли, </a:t>
            </a:r>
            <a:r>
              <a:rPr lang="ru-RU" sz="4000" b="1" i="1" dirty="0"/>
              <a:t>где уже сформирована обширная база документов </a:t>
            </a:r>
            <a:r>
              <a:rPr lang="ru-RU" sz="4000" b="1" dirty="0"/>
              <a:t>(СНиПов и спецификаций), </a:t>
            </a:r>
            <a:r>
              <a:rPr lang="ru-RU" sz="4000" dirty="0"/>
              <a:t>на основе которых можно написать требования к новому ПО. </a:t>
            </a:r>
          </a:p>
          <a:p>
            <a:pPr marL="0" indent="0">
              <a:buNone/>
            </a:pPr>
            <a:r>
              <a:rPr lang="ru-RU" sz="4000" dirty="0"/>
              <a:t>При работе с каскадной моделью </a:t>
            </a:r>
            <a:r>
              <a:rPr lang="ru-RU" sz="4000" b="1" dirty="0"/>
              <a:t>основная задача — написать подробные требования к разработке</a:t>
            </a:r>
            <a:r>
              <a:rPr lang="ru-RU" sz="4000" dirty="0"/>
              <a:t>. На </a:t>
            </a:r>
            <a:r>
              <a:rPr lang="ru-RU" sz="4000" b="1" dirty="0">
                <a:solidFill>
                  <a:srgbClr val="C00000"/>
                </a:solidFill>
              </a:rPr>
              <a:t>этапе тестирования не должно выясниться, что в них есть ошибка</a:t>
            </a:r>
            <a:r>
              <a:rPr lang="ru-RU" sz="4000" dirty="0"/>
              <a:t>, которая влияет на весь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5999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69068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2. V-образная </a:t>
            </a:r>
            <a:r>
              <a:rPr lang="ru-RU" sz="3200" b="1" dirty="0">
                <a:solidFill>
                  <a:srgbClr val="C00000"/>
                </a:solidFill>
              </a:rPr>
              <a:t>модель (разработка через тестирование</a:t>
            </a:r>
            <a:r>
              <a:rPr lang="ru-RU" sz="3200" b="1" dirty="0" smtClean="0">
                <a:solidFill>
                  <a:srgbClr val="C00000"/>
                </a:solidFill>
              </a:rPr>
              <a:t>)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/>
            </a:r>
            <a:br>
              <a:rPr lang="ru-RU" sz="3200" b="1" dirty="0" smtClean="0">
                <a:solidFill>
                  <a:srgbClr val="C00000"/>
                </a:solidFill>
              </a:rPr>
            </a:br>
            <a:r>
              <a:rPr lang="ru-RU" sz="3200" b="1" dirty="0" smtClean="0"/>
              <a:t>Это </a:t>
            </a:r>
            <a:r>
              <a:rPr lang="ru-RU" sz="3200" b="1" dirty="0"/>
              <a:t>усовершенствованная каскадная модель, в которой заказчик с командой программистов одновременно составляют требования к системе и описывают, как будут тестировать её на каждом этапе.</a:t>
            </a:r>
          </a:p>
        </p:txBody>
      </p:sp>
      <p:pic>
        <p:nvPicPr>
          <p:cNvPr id="2050" name="Picture 2" descr="https://d2xzmw6cctk25h.cloudfront.net/geekbrains/public/ckeditor_assets/pictures/7944/retina-735939071af71a7c4e3b97557d1c7f2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690688"/>
            <a:ext cx="8886825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3" y="0"/>
            <a:ext cx="1192053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C2D30"/>
                </a:solidFill>
                <a:latin typeface="Roboto"/>
              </a:rPr>
              <a:t>Преимущества V-образной модели</a:t>
            </a:r>
            <a:endParaRPr lang="ru-RU" sz="3600" dirty="0">
              <a:solidFill>
                <a:srgbClr val="2C2D30"/>
              </a:solidFill>
              <a:latin typeface="Roboto"/>
            </a:endParaRPr>
          </a:p>
          <a:p>
            <a:r>
              <a:rPr lang="ru-RU" sz="3600" dirty="0">
                <a:solidFill>
                  <a:srgbClr val="2C2D30"/>
                </a:solidFill>
                <a:latin typeface="Roboto"/>
              </a:rPr>
              <a:t>Количество ошибок в архитектуре ПО сводится к минимуму.</a:t>
            </a:r>
          </a:p>
          <a:p>
            <a:r>
              <a:rPr lang="ru-RU" sz="3600" b="1" dirty="0">
                <a:solidFill>
                  <a:srgbClr val="2C2D30"/>
                </a:solidFill>
                <a:latin typeface="Roboto"/>
              </a:rPr>
              <a:t>Недостатки V-образной модели</a:t>
            </a:r>
            <a:endParaRPr lang="ru-RU" sz="3600" dirty="0">
              <a:solidFill>
                <a:srgbClr val="2C2D30"/>
              </a:solidFill>
              <a:latin typeface="Roboto"/>
            </a:endParaRPr>
          </a:p>
          <a:p>
            <a:r>
              <a:rPr lang="ru-RU" sz="3600" dirty="0">
                <a:solidFill>
                  <a:srgbClr val="2C2D30"/>
                </a:solidFill>
                <a:latin typeface="Roboto"/>
              </a:rPr>
              <a:t>Если при разработке архитектуры была допущена ошибка, то вернуться и исправить её будет стоить дорого, как и в «водопаде».</a:t>
            </a:r>
          </a:p>
          <a:p>
            <a:r>
              <a:rPr lang="ru-RU" sz="3600" dirty="0">
                <a:solidFill>
                  <a:srgbClr val="2C2D30"/>
                </a:solidFill>
                <a:latin typeface="Roboto"/>
              </a:rPr>
              <a:t>V-модель подходит </a:t>
            </a:r>
            <a:r>
              <a:rPr lang="ru-RU" sz="3600" i="1" dirty="0">
                <a:solidFill>
                  <a:srgbClr val="2C2D30"/>
                </a:solidFill>
                <a:latin typeface="Roboto"/>
              </a:rPr>
              <a:t>для проектов, в которых важна надёжность и цена ошибки очень высока. Например, при разработке подушек безопасности для автомобилей или систем наблюдения за пациентами в клиниках. </a:t>
            </a:r>
            <a:endParaRPr lang="ru-RU" sz="3600" b="0" i="0" dirty="0">
              <a:solidFill>
                <a:srgbClr val="2C2D3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30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1806</Words>
  <Application>Microsoft Office PowerPoint</Application>
  <PresentationFormat>Широкоэкранный</PresentationFormat>
  <Paragraphs>102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Тема Office</vt:lpstr>
      <vt:lpstr>Современные методы разработки ПО Федоров Арсений  20П-3 </vt:lpstr>
      <vt:lpstr>Программная инженерия – систематический, дисциплинированный и измеримый подход к разработке программного обеспечения</vt:lpstr>
      <vt:lpstr>У любого программного обеспечения есть жизненный цикл — этапы, через которые оно проходит с начала создания до конца разработки и внедрения. Чаще всего это подготовка, проектирование, создание и поддержка. Этапы могут называться по-разному и дробиться на более мелкие стадии.</vt:lpstr>
      <vt:lpstr>Рассмотрим эти этапы на примере жизненного цикла интернет-магазина.</vt:lpstr>
      <vt:lpstr>Презентация PowerPoint</vt:lpstr>
      <vt:lpstr>Презентация PowerPoint</vt:lpstr>
      <vt:lpstr>Презентация PowerPoint</vt:lpstr>
      <vt:lpstr>2. V-образная модель (разработка через тестирование)  Это усовершенствованная каскадная модель, в которой заказчик с командой программистов одновременно составляют требования к системе и описывают, как будут тестировать её на каждом этапе.</vt:lpstr>
      <vt:lpstr>Презентация PowerPoint</vt:lpstr>
      <vt:lpstr>Презентация PowerPoint</vt:lpstr>
      <vt:lpstr>Презентация PowerPoint</vt:lpstr>
      <vt:lpstr>Презентация PowerPoint</vt:lpstr>
      <vt:lpstr>4. Итеративная модель Модель, при которой заказчик не обязан понимать, какой продукт хочет получить в итоге, и может не прописывать сразу подробное техзадание.</vt:lpstr>
      <vt:lpstr>Презентация PowerPoint</vt:lpstr>
      <vt:lpstr>Презентация PowerPoint</vt:lpstr>
      <vt:lpstr>Презентация PowerPoint</vt:lpstr>
      <vt:lpstr>  5. Спиральная модель заказчик и команда разработчиков серьёзно анализируют риски проекта и выполняют его итерациями. Последующая стадия основывается на предыдущей, а в конце каждого витка — цикла итераций — принимается решение , продолжать ли проект </vt:lpstr>
      <vt:lpstr>Презентация PowerPoint</vt:lpstr>
      <vt:lpstr>Презентация PowerPoint</vt:lpstr>
      <vt:lpstr>На основе итеративной модели была создана  6. Agile — не модель и не методология,  а скорее подход к разработке. </vt:lpstr>
      <vt:lpstr>Презентация PowerPoint</vt:lpstr>
      <vt:lpstr>Презентация PowerPoint</vt:lpstr>
      <vt:lpstr>Презентация PowerPoint</vt:lpstr>
      <vt:lpstr>Различия между Agile  и традиционным подходом к разработке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Пользователь Windows</cp:lastModifiedBy>
  <cp:revision>28</cp:revision>
  <dcterms:created xsi:type="dcterms:W3CDTF">2020-09-02T08:10:59Z</dcterms:created>
  <dcterms:modified xsi:type="dcterms:W3CDTF">2023-01-18T06:49:42Z</dcterms:modified>
</cp:coreProperties>
</file>