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今天我的展示主要分为五个部分 。。。。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展示的是各种神经网络的权重和激活函数的精度 以及牺牲了1%的准确率的权重和激活函数的精度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stripes是另一篇文章提出的支持串行深度神经网络的架构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1.需要的芯片更多了 </a:t>
            </a:r>
          </a:p>
          <a:p>
            <a:pPr/>
            <a:r>
              <a:t>2.习惯上的计算机总线都是16位/32位 所以导致了固定位精度的乘法器为16位/32位 他所提出的存储方式确实会节省存储空间（按位存储），但是存入的时候可能会产生额外的开销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加速上，在一些比较经典的CNN中，对于一个16位固定精度位的加速器（DPNN）来说，他的卷积层效率是是卷积层DPNN的3.25倍，全连接层的1.74倍，所有层综合起来是DPNN的3.19倍。效率提高的同时，他的能耗也好于DPNN，在卷积层 全连接层 和所有层，能效是DPNN的 2.63 1.41 2.59倍。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我们来简单的举例说明DPNN和LM的计算过程 我们用2比特精度来举例说明 也就是权重和激活函数都是两位的来看一下计算过程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这是一个简化的两位精度的DPNN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这个一个等效两位精度的Loom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此时我们设想 如果权重函数只有一位 这样loom的计算速度就是DPNN的两倍了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在文章中，他采用的是128个filter 每个w的位数位plw 同时 他有16组每组16个的激活函数 每个的位数（精度）位pla   在卷积层这样DPNN 计算卷积的时间就是 16 （128filter/8filter）*16（16组a） 而LM只需要 plw * pla次循环就可以完成与DPNN256次循环等效计算  而plw和pla都是小于等于16的 所以效率要好于DPNN 而加速的倍数是考plw 和pla决定的 也就是256/plw*pla倍 由于我个人对卷积神经网络不是很了解透彻 全连接层部分我读的不是太懂 文章说明的是效率提升了16/plw倍 与pla没有关系 我在之后会研读清楚的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这是一个LM中的SIP 由于LM执行的是一位的乘法 也就是与操作，所以它具有32个与门 还有两个加法树来实现移位的功能 同时为了支持卷积神经网络中的最大池化层 它还具有取最大值的功能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我们之前介绍的都是单比特乘运算，除此之外，作者还提出了2比特乘运算和4比特乘运算 我们可以假设一个	权重的精度从7变成了5 对于4比特来说没有提升 2比特来说提升了4/3 而一比特就提升了7/5倍  我们还可以想下 LM16b等于之前的16位固定精度的乘法器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OM…"/>
          <p:cNvSpPr txBox="1"/>
          <p:nvPr>
            <p:ph type="ctrTitle"/>
          </p:nvPr>
        </p:nvSpPr>
        <p:spPr>
          <a:xfrm>
            <a:off x="1270000" y="2108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LOOM</a:t>
            </a:r>
          </a:p>
          <a:p>
            <a:pPr>
              <a:defRPr sz="4000"/>
            </a:pPr>
            <a:r>
              <a:t>Exploiting Weight and Activation Precisions to Accelerate Convolutional Neural Networks</a:t>
            </a:r>
          </a:p>
        </p:txBody>
      </p:sp>
      <p:sp>
        <p:nvSpPr>
          <p:cNvPr id="120" name="孙凯"/>
          <p:cNvSpPr txBox="1"/>
          <p:nvPr>
            <p:ph type="subTitle" sz="quarter" idx="1"/>
          </p:nvPr>
        </p:nvSpPr>
        <p:spPr>
          <a:xfrm>
            <a:off x="1270000" y="6231723"/>
            <a:ext cx="10464800" cy="1130301"/>
          </a:xfrm>
          <a:prstGeom prst="rect">
            <a:avLst/>
          </a:prstGeom>
        </p:spPr>
        <p:txBody>
          <a:bodyPr/>
          <a:lstStyle/>
          <a:p>
            <a:pPr lvl="8" marL="0" indent="1180591" algn="ctr" defTabSz="484886">
              <a:spcBef>
                <a:spcPts val="0"/>
              </a:spcBef>
              <a:buSzTx/>
              <a:buNone/>
              <a:defRPr sz="3071"/>
            </a:pPr>
            <a:r>
              <a:t>                          </a:t>
            </a:r>
          </a:p>
          <a:p>
            <a:pPr lvl="8" marL="0" indent="1180591" algn="ctr" defTabSz="484886">
              <a:spcBef>
                <a:spcPts val="0"/>
              </a:spcBef>
              <a:buSzTx/>
              <a:buNone/>
              <a:defRPr sz="3071"/>
            </a:pPr>
            <a:r>
              <a:t>                    孙凯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M中的一个子计算核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LM中的一个子计算核心</a:t>
            </a:r>
          </a:p>
        </p:txBody>
      </p:sp>
      <p:pic>
        <p:nvPicPr>
          <p:cNvPr id="165" name="屏幕快照 2018-07-19 11.03.38.png" descr="屏幕快照 2018-07-19 11.03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610" y="2056468"/>
            <a:ext cx="8649580" cy="286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M1b…"/>
          <p:cNvSpPr txBox="1"/>
          <p:nvPr>
            <p:ph type="body" idx="1"/>
          </p:nvPr>
        </p:nvSpPr>
        <p:spPr>
          <a:xfrm>
            <a:off x="2325347" y="1270000"/>
            <a:ext cx="11099801" cy="7213600"/>
          </a:xfrm>
          <a:prstGeom prst="rect">
            <a:avLst/>
          </a:prstGeom>
        </p:spPr>
        <p:txBody>
          <a:bodyPr/>
          <a:lstStyle/>
          <a:p>
            <a:pPr/>
            <a:r>
              <a:t>LM1b</a:t>
            </a:r>
          </a:p>
          <a:p>
            <a:pPr/>
            <a:r>
              <a:t>LM2b</a:t>
            </a:r>
          </a:p>
          <a:p>
            <a:pPr/>
            <a:r>
              <a:t>LM4b</a:t>
            </a:r>
          </a:p>
          <a:p>
            <a:pPr/>
            <a:r>
              <a:t>LM16b？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oom简要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Loom简要介绍</a:t>
            </a:r>
          </a:p>
          <a:p>
            <a:pPr/>
            <a:r>
              <a:t>Loom和DPNN的简化结构</a:t>
            </a:r>
          </a:p>
          <a:p>
            <a:pPr/>
            <a:r>
              <a:t>Loom结构与理论性能分析</a:t>
            </a:r>
          </a:p>
          <a:p>
            <a:pPr marL="444499" indent="-444499">
              <a:defRPr b="1" sz="4000"/>
            </a:pPr>
            <a:r>
              <a:t>Loom评估</a:t>
            </a:r>
          </a:p>
          <a:p>
            <a:pPr/>
            <a:r>
              <a:t>结论与我的思考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各种神经网络精度"/>
          <p:cNvSpPr txBox="1"/>
          <p:nvPr>
            <p:ph type="title"/>
          </p:nvPr>
        </p:nvSpPr>
        <p:spPr>
          <a:xfrm>
            <a:off x="1270000" y="7197200"/>
            <a:ext cx="10464800" cy="14224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各种神经网络精度</a:t>
            </a:r>
          </a:p>
        </p:txBody>
      </p:sp>
      <p:pic>
        <p:nvPicPr>
          <p:cNvPr id="176" name="屏幕快照 2018-07-19 11.15.27.png" descr="屏幕快照 2018-07-19 11.15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1082" y="847824"/>
            <a:ext cx="7942635" cy="6034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加速效率与能效对比"/>
          <p:cNvSpPr txBox="1"/>
          <p:nvPr>
            <p:ph type="title"/>
          </p:nvPr>
        </p:nvSpPr>
        <p:spPr>
          <a:xfrm>
            <a:off x="1270000" y="7101420"/>
            <a:ext cx="10464800" cy="14224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加速效率与能效对比</a:t>
            </a:r>
          </a:p>
        </p:txBody>
      </p:sp>
      <p:pic>
        <p:nvPicPr>
          <p:cNvPr id="181" name="屏幕快照 2018-07-19 11.14.52.png" descr="屏幕快照 2018-07-19 11.14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6450" y="-875438"/>
            <a:ext cx="6311900" cy="722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屏幕快照 2018-07-19 11.19.35.png" descr="屏幕快照 2018-07-19 11.19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8522" y="1897153"/>
            <a:ext cx="6706243" cy="4597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屏幕快照 2018-07-19 11.19.40.png" descr="屏幕快照 2018-07-19 11.19.4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51900" y="1897153"/>
            <a:ext cx="6879588" cy="4597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3"/>
      <p:bldP build="whole" bldLvl="1" animBg="1" rev="0" advAuto="0" spid="181" grpId="1"/>
      <p:bldP build="whole" bldLvl="1" animBg="1" rev="0" advAuto="0" spid="18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oom简要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Loom简要介绍</a:t>
            </a:r>
          </a:p>
          <a:p>
            <a:pPr/>
            <a:r>
              <a:t>Loom和DPNN的简化结构</a:t>
            </a:r>
          </a:p>
          <a:p>
            <a:pPr/>
            <a:r>
              <a:t>Loom结构与理论性能分析</a:t>
            </a:r>
          </a:p>
          <a:p>
            <a:pPr/>
            <a:r>
              <a:t>Loom评估</a:t>
            </a:r>
          </a:p>
          <a:p>
            <a:pPr marL="444499" indent="-444499">
              <a:defRPr b="1" sz="4000"/>
            </a:pPr>
            <a:r>
              <a:t>结论与我的思考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结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结论</a:t>
            </a:r>
          </a:p>
        </p:txBody>
      </p:sp>
      <p:sp>
        <p:nvSpPr>
          <p:cNvPr id="190" name="Loom是一个效果显著的神经网络加速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Loom是一个效果显著的神经网络加速器</a:t>
            </a:r>
          </a:p>
          <a:p>
            <a:pPr/>
            <a:r>
              <a:t>Loom的能耗得到了降低</a:t>
            </a:r>
          </a:p>
          <a:p>
            <a:pPr/>
            <a:r>
              <a:t>我认为的不足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oom简要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b="1" sz="4000"/>
            </a:pPr>
            <a:r>
              <a:t>Loom简要介绍</a:t>
            </a:r>
          </a:p>
          <a:p>
            <a:pPr/>
            <a:r>
              <a:t>Loom和DPNN的简化结构</a:t>
            </a:r>
          </a:p>
          <a:p>
            <a:pPr/>
            <a:r>
              <a:t>Loom结构与理论性能分析</a:t>
            </a:r>
          </a:p>
          <a:p>
            <a:pPr/>
            <a:r>
              <a:t>Loom评估</a:t>
            </a:r>
          </a:p>
          <a:p>
            <a:pPr/>
            <a:r>
              <a:t>结论与我的思考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oom简要介绍"/>
          <p:cNvSpPr txBox="1"/>
          <p:nvPr>
            <p:ph type="title"/>
          </p:nvPr>
        </p:nvSpPr>
        <p:spPr>
          <a:xfrm>
            <a:off x="952500" y="812716"/>
            <a:ext cx="11099800" cy="2159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Loom简要介绍</a:t>
            </a:r>
          </a:p>
        </p:txBody>
      </p:sp>
      <p:sp>
        <p:nvSpPr>
          <p:cNvPr id="127" name="Loom是一个给神经网络加速的硬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Loom是一个给神经网络加速的硬件</a:t>
            </a:r>
          </a:p>
          <a:p>
            <a:pPr/>
            <a:r>
              <a:t>Loom的加速效果与权重w和激活a的位数(精度)有关</a:t>
            </a:r>
          </a:p>
          <a:p>
            <a:pPr/>
            <a:r>
              <a:t>在最坏情况下效率和固定位加速器(DPNN)相同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oom简要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Loom简要介绍</a:t>
            </a:r>
          </a:p>
          <a:p>
            <a:pPr marL="444499" indent="-444499">
              <a:defRPr b="1" sz="4000"/>
            </a:pPr>
            <a:r>
              <a:t>Loom和DPNN的简化结构</a:t>
            </a:r>
          </a:p>
          <a:p>
            <a:pPr/>
            <a:r>
              <a:t>Loom结构与理论性能分析</a:t>
            </a:r>
          </a:p>
          <a:p>
            <a:pPr/>
            <a:r>
              <a:t>Loom评估</a:t>
            </a:r>
          </a:p>
          <a:p>
            <a:pPr/>
            <a:r>
              <a:t>结论与我的思考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简化2b*2b的DPNN"/>
          <p:cNvSpPr txBox="1"/>
          <p:nvPr>
            <p:ph type="title"/>
          </p:nvPr>
        </p:nvSpPr>
        <p:spPr>
          <a:xfrm>
            <a:off x="1270000" y="7621411"/>
            <a:ext cx="10464800" cy="14224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简化2b*2b的DPNN</a:t>
            </a:r>
          </a:p>
        </p:txBody>
      </p:sp>
      <p:pic>
        <p:nvPicPr>
          <p:cNvPr id="136" name="屏幕快照 2018-07-18 23.47.41.png" descr="屏幕快照 2018-07-18 23.47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3493" y="976232"/>
            <a:ext cx="7217814" cy="5783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等价Loom计算过程"/>
          <p:cNvSpPr txBox="1"/>
          <p:nvPr>
            <p:ph type="title"/>
          </p:nvPr>
        </p:nvSpPr>
        <p:spPr>
          <a:xfrm>
            <a:off x="1445596" y="7624946"/>
            <a:ext cx="10464801" cy="14224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等价Loom计算过程</a:t>
            </a:r>
          </a:p>
        </p:txBody>
      </p:sp>
      <p:pic>
        <p:nvPicPr>
          <p:cNvPr id="141" name="屏幕快照 2018-07-19 08.17.00.png" descr="屏幕快照 2018-07-19 08.17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7680" y="1055002"/>
            <a:ext cx="6589440" cy="4877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屏幕快照 2018-07-19 08.17.13.png" descr="屏幕快照 2018-07-19 08.17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21617" y="1119817"/>
            <a:ext cx="7112759" cy="502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屏幕快照 2018-07-19 08.17.27.png" descr="屏幕快照 2018-07-19 08.17.2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65116" y="1205798"/>
            <a:ext cx="6674568" cy="4852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屏幕快照 2018-07-19 08.17.41.png" descr="屏幕快照 2018-07-19 08.17.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78710" y="1114430"/>
            <a:ext cx="7198573" cy="5035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屏幕快照 2018-07-19 08.17.52.png" descr="屏幕快照 2018-07-19 08.17.5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77463" y="715069"/>
            <a:ext cx="7350074" cy="5428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xit" nodeType="click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9"/>
      <p:bldP build="whole" bldLvl="1" animBg="1" rev="0" advAuto="0" spid="145" grpId="10"/>
      <p:bldP build="whole" bldLvl="1" animBg="1" rev="0" advAuto="0" spid="142" grpId="3"/>
      <p:bldP build="whole" bldLvl="1" animBg="1" rev="0" advAuto="0" spid="142" grpId="4"/>
      <p:bldP build="whole" bldLvl="1" animBg="1" rev="0" advAuto="0" spid="143" grpId="5"/>
      <p:bldP build="whole" bldLvl="1" animBg="1" rev="0" advAuto="0" spid="143" grpId="6"/>
      <p:bldP build="whole" bldLvl="1" animBg="1" rev="0" advAuto="0" spid="141" grpId="1"/>
      <p:bldP build="whole" bldLvl="1" animBg="1" rev="0" advAuto="0" spid="141" grpId="2"/>
      <p:bldP build="whole" bldLvl="1" animBg="1" rev="0" advAuto="0" spid="144" grpId="7"/>
      <p:bldP build="whole" bldLvl="1" animBg="1" rev="0" advAuto="0" spid="144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om计算过程"/>
          <p:cNvSpPr txBox="1"/>
          <p:nvPr>
            <p:ph type="title"/>
          </p:nvPr>
        </p:nvSpPr>
        <p:spPr>
          <a:xfrm>
            <a:off x="1270000" y="7628210"/>
            <a:ext cx="10464800" cy="14224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Loom计算过程</a:t>
            </a:r>
          </a:p>
        </p:txBody>
      </p:sp>
      <p:pic>
        <p:nvPicPr>
          <p:cNvPr id="150" name="屏幕快照 2018-07-19 08.38.03.png" descr="屏幕快照 2018-07-19 08.38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1202083"/>
            <a:ext cx="11099800" cy="575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屏幕快照 2018-07-19 08.39.01.png" descr="屏幕快照 2018-07-19 08.39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8955" y="1357509"/>
            <a:ext cx="3640642" cy="2935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屏幕快照 2018-07-18 23.47.41.png" descr="屏幕快照 2018-07-18 23.47.4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11531" y="720732"/>
            <a:ext cx="8381738" cy="6715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  <p:bldP build="whole" bldLvl="1" animBg="1" rev="0" advAuto="0" spid="15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om简要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Loom简要介绍</a:t>
            </a:r>
          </a:p>
          <a:p>
            <a:pPr/>
            <a:r>
              <a:t>Loom和DPNN的简化结构</a:t>
            </a:r>
          </a:p>
          <a:p>
            <a:pPr marL="444499" indent="-444499">
              <a:defRPr b="1" sz="4000"/>
            </a:pPr>
            <a:r>
              <a:t>Loom结构与理论性能分析</a:t>
            </a:r>
          </a:p>
          <a:p>
            <a:pPr/>
            <a:r>
              <a:t>Loom评估</a:t>
            </a:r>
          </a:p>
          <a:p>
            <a:pPr/>
            <a:r>
              <a:t>结论与我的思考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PNN与LM结构"/>
          <p:cNvSpPr txBox="1"/>
          <p:nvPr>
            <p:ph type="title"/>
          </p:nvPr>
        </p:nvSpPr>
        <p:spPr>
          <a:xfrm>
            <a:off x="1270000" y="7197200"/>
            <a:ext cx="10464800" cy="14224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DPNN与LM结构</a:t>
            </a:r>
          </a:p>
        </p:txBody>
      </p:sp>
      <p:pic>
        <p:nvPicPr>
          <p:cNvPr id="159" name="屏幕快照 2018-07-19 10.50.14.png" descr="屏幕快照 2018-07-19 10.50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072708" y="1085885"/>
            <a:ext cx="7929840" cy="4512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屏幕快照 2018-07-19 10.50.22.png" descr="屏幕快照 2018-07-19 10.50.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0940" y="1415317"/>
            <a:ext cx="8818886" cy="3898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