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1570" r:id="rId2"/>
    <p:sldId id="1635" r:id="rId3"/>
    <p:sldId id="1613" r:id="rId4"/>
    <p:sldId id="1614" r:id="rId5"/>
    <p:sldId id="1618" r:id="rId6"/>
    <p:sldId id="1615" r:id="rId7"/>
    <p:sldId id="1616" r:id="rId8"/>
    <p:sldId id="1619" r:id="rId9"/>
    <p:sldId id="1620" r:id="rId10"/>
    <p:sldId id="1622" r:id="rId11"/>
    <p:sldId id="1623" r:id="rId12"/>
    <p:sldId id="1624" r:id="rId13"/>
    <p:sldId id="1625" r:id="rId14"/>
    <p:sldId id="1626" r:id="rId15"/>
    <p:sldId id="1627" r:id="rId16"/>
    <p:sldId id="1628" r:id="rId17"/>
    <p:sldId id="1629" r:id="rId18"/>
    <p:sldId id="1631" r:id="rId19"/>
    <p:sldId id="1630" r:id="rId20"/>
    <p:sldId id="1632" r:id="rId21"/>
    <p:sldId id="1633" r:id="rId22"/>
    <p:sldId id="1573" r:id="rId23"/>
    <p:sldId id="1639" r:id="rId24"/>
    <p:sldId id="1640" r:id="rId25"/>
    <p:sldId id="1641" r:id="rId26"/>
    <p:sldId id="1572" r:id="rId27"/>
    <p:sldId id="1642" r:id="rId28"/>
    <p:sldId id="1643" r:id="rId29"/>
    <p:sldId id="1645" r:id="rId30"/>
    <p:sldId id="1644" r:id="rId31"/>
    <p:sldId id="1638" r:id="rId32"/>
    <p:sldId id="1636" r:id="rId33"/>
    <p:sldId id="1637" r:id="rId34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vic" initials="avic" lastIdx="2" clrIdx="0"/>
  <p:cmAuthor id="1" name="Richong Zhang" initials="RZ" lastIdx="1" clrIdx="0"/>
  <p:cmAuthor id="2" name="Tan Huobin" initials="T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CF3"/>
    <a:srgbClr val="FFFFD5"/>
    <a:srgbClr val="003399"/>
    <a:srgbClr val="99FF99"/>
    <a:srgbClr val="9966FF"/>
    <a:srgbClr val="5B9BD5"/>
    <a:srgbClr val="FF9933"/>
    <a:srgbClr val="800080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0182" autoAdjust="0"/>
  </p:normalViewPr>
  <p:slideViewPr>
    <p:cSldViewPr snapToGrid="0">
      <p:cViewPr varScale="1">
        <p:scale>
          <a:sx n="74" d="100"/>
          <a:sy n="74" d="100"/>
        </p:scale>
        <p:origin x="88" y="460"/>
      </p:cViewPr>
      <p:guideLst>
        <p:guide orient="horz" pos="2330"/>
        <p:guide pos="3839"/>
      </p:guideLst>
    </p:cSldViewPr>
  </p:slideViewPr>
  <p:outlineViewPr>
    <p:cViewPr>
      <p:scale>
        <a:sx n="33" d="100"/>
        <a:sy n="33" d="100"/>
      </p:scale>
      <p:origin x="0" y="-184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72"/>
    </p:cViewPr>
  </p:sorter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E1B34-BA88-4D30-9F09-8677F5DCF3A0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95982-5658-423F-9EBA-CBB89B65B1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2438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84500" y="887413"/>
            <a:ext cx="4262438" cy="23987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24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7185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5152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8415" y="-1270"/>
            <a:ext cx="12219305" cy="735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630" y="977265"/>
            <a:ext cx="11485245" cy="530415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1920" y="0"/>
            <a:ext cx="10027285" cy="76263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4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5" name="图片 4" descr="C:\Users\len\Desktop\7-140129231040534.png">
            <a:extLst>
              <a:ext uri="{FF2B5EF4-FFF2-40B4-BE49-F238E27FC236}">
                <a16:creationId xmlns:a16="http://schemas.microsoft.com/office/drawing/2014/main" id="{10470DCB-93ED-41B9-B5F6-E5280B815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860" y="-3967"/>
            <a:ext cx="732595" cy="73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780B4-474B-4464-9053-DEF42144D8F2}" type="slidenum">
              <a:rPr 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68" y="274638"/>
            <a:ext cx="1097246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769" y="1600201"/>
            <a:ext cx="5405601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6632" y="1600201"/>
            <a:ext cx="5405601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508000" y="6534150"/>
            <a:ext cx="254000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37600" y="6553200"/>
            <a:ext cx="2844800" cy="24447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88000" y="6534150"/>
            <a:ext cx="111760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/>
            <a:fld id="{9A0DB2DC-4C9A-4742-B13C-FB6460FD3503}" type="slidenum">
              <a:rPr lang="zh-CN" altLang="zh-CN" dirty="0">
                <a:ea typeface="宋体" panose="02010600030101010101" pitchFamily="2" charset="-122"/>
              </a:rPr>
              <a:t>‹#›</a:t>
            </a:fld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FFFCF1">
                <a:alpha val="100000"/>
              </a:srgbClr>
            </a:gs>
            <a:gs pos="88000">
              <a:srgbClr val="FFFCF3"/>
            </a:gs>
            <a:gs pos="100000">
              <a:srgbClr val="FFFBEF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305786A-DF25-46BE-BED8-CF1E3052C2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 anchorCtr="0"/>
          <a:lstStyle>
            <a:lvl1pPr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E1C47C4B-0AD9-4469-82D3-71C009A364A2}" type="slidenum">
              <a:rPr lang="en-US" altLang="zh-CN" sz="1400" smtClean="0">
                <a:solidFill>
                  <a:schemeClr val="tx1"/>
                </a:solidFill>
              </a:rPr>
              <a:t>‹#›</a:t>
            </a:fld>
            <a:r>
              <a:rPr lang="en-US" altLang="zh-CN" sz="1400" dirty="0">
                <a:solidFill>
                  <a:schemeClr val="tx1"/>
                </a:solidFill>
              </a:rPr>
              <a:t>/33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3572" y="1974791"/>
            <a:ext cx="11648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algn="ctr">
              <a:buClrTx/>
              <a:buSzTx/>
              <a:buFontTx/>
            </a:pPr>
            <a:r>
              <a:rPr lang="zh-CN" alt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编译原理概述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626" y="4066429"/>
            <a:ext cx="9902825" cy="201328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邵 兵</a:t>
            </a:r>
          </a:p>
          <a:p>
            <a:pPr marL="0"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2025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年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5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月</a:t>
            </a:r>
            <a:r>
              <a:rPr kumimoji="1" lang="en-US" altLang="zh-CN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30</a:t>
            </a:r>
            <a:r>
              <a:rPr kumimoji="1" lang="zh-CN" altLang="en-US" sz="3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汉仪颜楷简" panose="00020600040101010101" charset="-122"/>
              </a:rPr>
              <a:t>日</a:t>
            </a:r>
          </a:p>
        </p:txBody>
      </p:sp>
      <p:pic>
        <p:nvPicPr>
          <p:cNvPr id="9" name="图片 9" descr="20100914173821095744.jpg">
            <a:extLst>
              <a:ext uri="{FF2B5EF4-FFF2-40B4-BE49-F238E27FC236}">
                <a16:creationId xmlns:a16="http://schemas.microsoft.com/office/drawing/2014/main" id="{3BAD7467-4F42-4559-AFE1-23215AE8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08" y="71022"/>
            <a:ext cx="2947924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6" descr="C:\Users\lenovo\Desktop\030.jpg">
            <a:extLst>
              <a:ext uri="{FF2B5EF4-FFF2-40B4-BE49-F238E27FC236}">
                <a16:creationId xmlns:a16="http://schemas.microsoft.com/office/drawing/2014/main" id="{77DB1C6B-B924-4204-984B-4A29E609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35" y="71022"/>
            <a:ext cx="2954998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F5D23523-8430-4B52-A8B2-2C21D3FE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2" y="46600"/>
            <a:ext cx="4598812" cy="11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FDEE174-6E21-44FB-8261-D6212110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语法分析</a:t>
            </a:r>
          </a:p>
        </p:txBody>
      </p:sp>
      <p:sp>
        <p:nvSpPr>
          <p:cNvPr id="4" name="AutoShape 1033">
            <a:extLst>
              <a:ext uri="{FF2B5EF4-FFF2-40B4-BE49-F238E27FC236}">
                <a16:creationId xmlns:a16="http://schemas.microsoft.com/office/drawing/2014/main" id="{CF5FAB65-E09C-4C2E-A07C-3A89632AE9AF}"/>
              </a:ext>
            </a:extLst>
          </p:cNvPr>
          <p:cNvSpPr/>
          <p:nvPr/>
        </p:nvSpPr>
        <p:spPr>
          <a:xfrm>
            <a:off x="488948" y="2969813"/>
            <a:ext cx="11214099" cy="3529384"/>
          </a:xfrm>
          <a:prstGeom prst="roundRect">
            <a:avLst>
              <a:gd name="adj" fmla="val 7542"/>
            </a:avLst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赋值语句的文法：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/>
              <a:t>::=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/>
              <a:t>::=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简单标识符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/>
              <a:t>::=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/>
              <a:t>::=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……</a:t>
            </a:r>
          </a:p>
        </p:txBody>
      </p:sp>
      <p:sp>
        <p:nvSpPr>
          <p:cNvPr id="5" name="AutoShape 1029">
            <a:extLst>
              <a:ext uri="{FF2B5EF4-FFF2-40B4-BE49-F238E27FC236}">
                <a16:creationId xmlns:a16="http://schemas.microsoft.com/office/drawing/2014/main" id="{90233CEB-C0C2-4906-A01E-C6873631927B}"/>
              </a:ext>
            </a:extLst>
          </p:cNvPr>
          <p:cNvSpPr/>
          <p:nvPr/>
        </p:nvSpPr>
        <p:spPr>
          <a:xfrm>
            <a:off x="488946" y="2180460"/>
            <a:ext cx="11214099" cy="735012"/>
          </a:xfrm>
          <a:prstGeom prst="flowChartAlternateProcess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155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例如：	</a:t>
            </a:r>
            <a:r>
              <a:rPr lang="en-US" altLang="zh-CN" b="1" dirty="0">
                <a:solidFill>
                  <a:srgbClr val="00155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X1 = ( 2.0 + 0.8 ) * C1</a:t>
            </a:r>
            <a:endParaRPr lang="en-US" altLang="zh-CN" dirty="0">
              <a:solidFill>
                <a:srgbClr val="00155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1031">
            <a:extLst>
              <a:ext uri="{FF2B5EF4-FFF2-40B4-BE49-F238E27FC236}">
                <a16:creationId xmlns:a16="http://schemas.microsoft.com/office/drawing/2014/main" id="{D0D58D49-878A-4830-9B3F-08C5F11D0435}"/>
              </a:ext>
            </a:extLst>
          </p:cNvPr>
          <p:cNvSpPr/>
          <p:nvPr/>
        </p:nvSpPr>
        <p:spPr>
          <a:xfrm>
            <a:off x="488946" y="835884"/>
            <a:ext cx="11214099" cy="1233850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95350" lvl="0" indent="-895350" eaLnBrk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任务：根据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（即语言的文法），分析并识别出各种语法成分，如表达式、各种说明、语句、函数等，并进行语法正确性检查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08B66856-32F4-A850-6AE1-68F1F375D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375" y="3026197"/>
            <a:ext cx="3015670" cy="347299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巴克斯范式：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::=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表示“是由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组成的”。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尖括号括起来的符号表示非终结符号，否则是终结符号。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”表示或者。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3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FDEE174-6E21-44FB-8261-D6212110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词义分析、生成中间代码</a:t>
            </a:r>
          </a:p>
        </p:txBody>
      </p:sp>
      <p:sp>
        <p:nvSpPr>
          <p:cNvPr id="4" name="AutoShape 1033">
            <a:extLst>
              <a:ext uri="{FF2B5EF4-FFF2-40B4-BE49-F238E27FC236}">
                <a16:creationId xmlns:a16="http://schemas.microsoft.com/office/drawing/2014/main" id="{CF5FAB65-E09C-4C2E-A07C-3A89632AE9AF}"/>
              </a:ext>
            </a:extLst>
          </p:cNvPr>
          <p:cNvSpPr/>
          <p:nvPr/>
        </p:nvSpPr>
        <p:spPr>
          <a:xfrm>
            <a:off x="488950" y="1856740"/>
            <a:ext cx="11214099" cy="3806756"/>
          </a:xfrm>
          <a:prstGeom prst="roundRect">
            <a:avLst>
              <a:gd name="adj" fmla="val 7542"/>
            </a:avLst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中间代码：一种介于源语言和目标语言之间的中间语言形式。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生成中间代码的目的：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便于做优化处理；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便于编译程序的移植。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中间代码的形式：编译程序设计者可以自己设计。常用的有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四元式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逆波兰表示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LLVM 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7" name="AutoShape 1031">
            <a:extLst>
              <a:ext uri="{FF2B5EF4-FFF2-40B4-BE49-F238E27FC236}">
                <a16:creationId xmlns:a16="http://schemas.microsoft.com/office/drawing/2014/main" id="{D0D58D49-878A-4830-9B3F-08C5F11D0435}"/>
              </a:ext>
            </a:extLst>
          </p:cNvPr>
          <p:cNvSpPr/>
          <p:nvPr/>
        </p:nvSpPr>
        <p:spPr>
          <a:xfrm>
            <a:off x="488950" y="964406"/>
            <a:ext cx="11214099" cy="690563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任务：对识别出的各种语法成分进行语义分析，并产生相应的中间代码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399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A4C43E-5C1A-4526-8818-8D2B89C3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词义分析、生成中间代码</a:t>
            </a:r>
          </a:p>
        </p:txBody>
      </p:sp>
      <p:sp>
        <p:nvSpPr>
          <p:cNvPr id="5" name="AutoShape 1031">
            <a:extLst>
              <a:ext uri="{FF2B5EF4-FFF2-40B4-BE49-F238E27FC236}">
                <a16:creationId xmlns:a16="http://schemas.microsoft.com/office/drawing/2014/main" id="{C00467B9-8554-4AA4-8862-AE2F47705409}"/>
              </a:ext>
            </a:extLst>
          </p:cNvPr>
          <p:cNvSpPr/>
          <p:nvPr/>
        </p:nvSpPr>
        <p:spPr>
          <a:xfrm>
            <a:off x="488950" y="1116806"/>
            <a:ext cx="11214099" cy="690563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kumimoji="0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 </a:t>
            </a:r>
            <a:r>
              <a:rPr kumimoji="0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 = ( 2.0 + 0.8 ) * C1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033">
            <a:extLst>
              <a:ext uri="{FF2B5EF4-FFF2-40B4-BE49-F238E27FC236}">
                <a16:creationId xmlns:a16="http://schemas.microsoft.com/office/drawing/2014/main" id="{E5C1399C-0BD6-4B18-AA5E-4E4257F1E140}"/>
              </a:ext>
            </a:extLst>
          </p:cNvPr>
          <p:cNvSpPr/>
          <p:nvPr/>
        </p:nvSpPr>
        <p:spPr>
          <a:xfrm>
            <a:off x="488950" y="2115682"/>
            <a:ext cx="11214099" cy="3288870"/>
          </a:xfrm>
          <a:prstGeom prst="roundRect">
            <a:avLst>
              <a:gd name="adj" fmla="val 7542"/>
            </a:avLst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由语法分析识别出为赋值语句，语义分析首先要分析语义上的正确性，例如要检查表达式中和赋值号两边的类型是否一致。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根据赋值语句的语义生成中间代码。即用一种语言形式来代替另一种语言形式，这是翻译的关键步骤（翻译的实质：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语义的等价性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语法制导翻译技术。</a:t>
            </a:r>
          </a:p>
        </p:txBody>
      </p:sp>
    </p:spTree>
    <p:extLst>
      <p:ext uri="{BB962C8B-B14F-4D97-AF65-F5344CB8AC3E}">
        <p14:creationId xmlns:p14="http://schemas.microsoft.com/office/powerpoint/2010/main" val="288362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A24AD9-EB13-4598-8EA6-07243A846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5"/>
            <a:ext cx="11485245" cy="3439083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 四元式（三地址指令）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X1 = ( 2.0 + 0.8 ) * C1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          </a:t>
            </a:r>
            <a:r>
              <a:rPr lang="zh-CN" altLang="en-US" sz="2400" dirty="0"/>
              <a:t>运算符        左运算对象         右运算对象          结果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+                    2.0                           0.8                      T1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(2)       *                    T1                           C1                       T2</a:t>
            </a: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       =        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X1                           T2			  </a:t>
            </a:r>
          </a:p>
          <a:p>
            <a:pPr marL="0" lv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400" dirty="0"/>
              <a:t>为编译程序引入的临时工作单元。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8DB58CD-36AB-4A76-A3C8-AD333A99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词义分析、生成中间代码</a:t>
            </a:r>
          </a:p>
        </p:txBody>
      </p:sp>
      <p:sp>
        <p:nvSpPr>
          <p:cNvPr id="4" name="AutoShape 1033">
            <a:extLst>
              <a:ext uri="{FF2B5EF4-FFF2-40B4-BE49-F238E27FC236}">
                <a16:creationId xmlns:a16="http://schemas.microsoft.com/office/drawing/2014/main" id="{29D1CBB3-7AAD-4AF9-98D7-8B8282762D8B}"/>
              </a:ext>
            </a:extLst>
          </p:cNvPr>
          <p:cNvSpPr/>
          <p:nvPr/>
        </p:nvSpPr>
        <p:spPr>
          <a:xfrm>
            <a:off x="488950" y="4499720"/>
            <a:ext cx="11214099" cy="1898250"/>
          </a:xfrm>
          <a:prstGeom prst="roundRect">
            <a:avLst>
              <a:gd name="adj" fmla="val 7542"/>
            </a:avLst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四元式的语义为：  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2.0 + 0.8  → T1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T1 * C1  → T2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		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T2           → X1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这样所生成的四元式与原来的赋值语句在语言的形式上不同，但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上等价。</a:t>
            </a:r>
          </a:p>
        </p:txBody>
      </p:sp>
    </p:spTree>
    <p:extLst>
      <p:ext uri="{BB962C8B-B14F-4D97-AF65-F5344CB8AC3E}">
        <p14:creationId xmlns:p14="http://schemas.microsoft.com/office/powerpoint/2010/main" val="10684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69D1BB-CD56-1F21-63C5-8673637C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代码优化</a:t>
            </a:r>
          </a:p>
        </p:txBody>
      </p:sp>
      <p:sp>
        <p:nvSpPr>
          <p:cNvPr id="4" name="AutoShape 1031">
            <a:extLst>
              <a:ext uri="{FF2B5EF4-FFF2-40B4-BE49-F238E27FC236}">
                <a16:creationId xmlns:a16="http://schemas.microsoft.com/office/drawing/2014/main" id="{D309D77D-4B65-0EF5-7A3B-E940DA27F40E}"/>
              </a:ext>
            </a:extLst>
          </p:cNvPr>
          <p:cNvSpPr/>
          <p:nvPr/>
        </p:nvSpPr>
        <p:spPr>
          <a:xfrm>
            <a:off x="488950" y="1116806"/>
            <a:ext cx="11214099" cy="690563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kumimoji="0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任务：目的是为了得到高质量的目标程序（速度、空间）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1033">
            <a:extLst>
              <a:ext uri="{FF2B5EF4-FFF2-40B4-BE49-F238E27FC236}">
                <a16:creationId xmlns:a16="http://schemas.microsoft.com/office/drawing/2014/main" id="{C28E7AB2-2C63-4245-90AD-89C3C7612184}"/>
              </a:ext>
            </a:extLst>
          </p:cNvPr>
          <p:cNvSpPr/>
          <p:nvPr/>
        </p:nvSpPr>
        <p:spPr>
          <a:xfrm>
            <a:off x="488950" y="1990656"/>
            <a:ext cx="11214099" cy="1331911"/>
          </a:xfrm>
          <a:prstGeom prst="roundRect">
            <a:avLst>
              <a:gd name="adj" fmla="val 7542"/>
            </a:avLst>
          </a:prstGeom>
          <a:noFill/>
          <a:ln w="9525">
            <a:noFill/>
          </a:ln>
        </p:spPr>
        <p:txBody>
          <a:bodyPr wrap="square"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例如：前面的四元式中第一个四元式是计算常量表达式值，该值在编译时就可以算出并存放在工作单元中，不必生成目标指令来计算，这样四元式可优化为：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83494B-5454-8264-844E-383B2C43A222}"/>
              </a:ext>
            </a:extLst>
          </p:cNvPr>
          <p:cNvGrpSpPr/>
          <p:nvPr/>
        </p:nvGrpSpPr>
        <p:grpSpPr>
          <a:xfrm>
            <a:off x="673467" y="3608443"/>
            <a:ext cx="10845068" cy="2444861"/>
            <a:chOff x="673467" y="3744923"/>
            <a:chExt cx="10845068" cy="2444861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A6F9D876-F74A-BFB1-C07B-87887CFAD083}"/>
                </a:ext>
              </a:extLst>
            </p:cNvPr>
            <p:cNvSpPr/>
            <p:nvPr/>
          </p:nvSpPr>
          <p:spPr>
            <a:xfrm>
              <a:off x="673467" y="3759877"/>
              <a:ext cx="4083169" cy="2429907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16000" anchor="ctr" anchorCtr="0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优化前的四元式：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    +     2.0    0.8    T1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(2) 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*     T1    C1    T2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(3)    = </a:t>
              </a:r>
              <a:r>
                <a:rPr lang="en-US" altLang="zh-CN" sz="18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X1    T2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	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0DB4D25-E5C6-DF06-7AE7-29BDD7C0E19F}"/>
                </a:ext>
              </a:extLst>
            </p:cNvPr>
            <p:cNvSpPr/>
            <p:nvPr/>
          </p:nvSpPr>
          <p:spPr>
            <a:xfrm>
              <a:off x="7435366" y="3744923"/>
              <a:ext cx="4083169" cy="2429907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16000" tIns="108000" anchor="t" anchorCtr="0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优化后的四元式：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    *     2.8     C1    T1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(2)    =     X1     T1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D3A2CFF-DADB-76F6-5C35-58D34A4770FD}"/>
                </a:ext>
              </a:extLst>
            </p:cNvPr>
            <p:cNvCxnSpPr/>
            <p:nvPr/>
          </p:nvCxnSpPr>
          <p:spPr>
            <a:xfrm>
              <a:off x="4982308" y="4959876"/>
              <a:ext cx="2239107" cy="14954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utoShape 1033">
              <a:extLst>
                <a:ext uri="{FF2B5EF4-FFF2-40B4-BE49-F238E27FC236}">
                  <a16:creationId xmlns:a16="http://schemas.microsoft.com/office/drawing/2014/main" id="{128264FD-A723-F8E7-3B24-1C913B44661D}"/>
                </a:ext>
              </a:extLst>
            </p:cNvPr>
            <p:cNvSpPr/>
            <p:nvPr/>
          </p:nvSpPr>
          <p:spPr>
            <a:xfrm>
              <a:off x="4837554" y="3792609"/>
              <a:ext cx="2597812" cy="1484899"/>
            </a:xfrm>
            <a:prstGeom prst="roundRect">
              <a:avLst>
                <a:gd name="adj" fmla="val 7542"/>
              </a:avLst>
            </a:prstGeom>
            <a:noFill/>
            <a:ln w="9525">
              <a:noFill/>
            </a:ln>
          </p:spPr>
          <p:txBody>
            <a:bodyPr wrap="square" anchor="ctr" anchorCtr="0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just" eaLnBrk="1" hangingPunct="1">
                <a:spcBef>
                  <a:spcPts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编译时可先计算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 eaLnBrk="1" hangingPunct="1">
                <a:spcBef>
                  <a:spcPts val="0"/>
                </a:spcBef>
                <a:buNone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2.0+0.8=2.8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81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923FE2-7970-39DF-FA81-6129B419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 生成目标代码</a:t>
            </a:r>
          </a:p>
        </p:txBody>
      </p:sp>
      <p:sp>
        <p:nvSpPr>
          <p:cNvPr id="4" name="AutoShape 1031">
            <a:extLst>
              <a:ext uri="{FF2B5EF4-FFF2-40B4-BE49-F238E27FC236}">
                <a16:creationId xmlns:a16="http://schemas.microsoft.com/office/drawing/2014/main" id="{1D252F96-387A-EC17-3097-919302C7DB70}"/>
              </a:ext>
            </a:extLst>
          </p:cNvPr>
          <p:cNvSpPr/>
          <p:nvPr/>
        </p:nvSpPr>
        <p:spPr>
          <a:xfrm>
            <a:off x="488950" y="851617"/>
            <a:ext cx="11214099" cy="1835860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由中间代码很容易生成目标程序（地址指令序列）。这部分工作与机器关系密切，所以要根据具体机器进行。在做这部分工作时，也可以进行优化处理。</a:t>
            </a:r>
            <a:endParaRPr kumimoji="0"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kumimoji="0"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kumimoji="0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X1 := ( 2.0 + 0.8 ) * C1</a:t>
            </a:r>
            <a:endParaRPr kumimoji="0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1033">
            <a:extLst>
              <a:ext uri="{FF2B5EF4-FFF2-40B4-BE49-F238E27FC236}">
                <a16:creationId xmlns:a16="http://schemas.microsoft.com/office/drawing/2014/main" id="{0847D2EA-FB78-B1E3-018B-08A2C943023E}"/>
              </a:ext>
            </a:extLst>
          </p:cNvPr>
          <p:cNvSpPr/>
          <p:nvPr/>
        </p:nvSpPr>
        <p:spPr>
          <a:xfrm>
            <a:off x="1798820" y="5879802"/>
            <a:ext cx="11214099" cy="603535"/>
          </a:xfrm>
          <a:prstGeom prst="roundRect">
            <a:avLst>
              <a:gd name="adj" fmla="val 7542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algn="just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注意：在翻译成目标程序的过程中，始终要切记保持语义的等价性。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322EE-9430-270D-A2B1-9A571839CDE6}"/>
              </a:ext>
            </a:extLst>
          </p:cNvPr>
          <p:cNvGrpSpPr/>
          <p:nvPr/>
        </p:nvGrpSpPr>
        <p:grpSpPr>
          <a:xfrm>
            <a:off x="1958052" y="2832814"/>
            <a:ext cx="7779170" cy="3046988"/>
            <a:chOff x="1958052" y="2832814"/>
            <a:chExt cx="7779170" cy="3046988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FD040F0A-C25A-9E17-B7BD-4305F35C04B9}"/>
                </a:ext>
              </a:extLst>
            </p:cNvPr>
            <p:cNvSpPr/>
            <p:nvPr/>
          </p:nvSpPr>
          <p:spPr>
            <a:xfrm>
              <a:off x="1958052" y="2832814"/>
              <a:ext cx="2157102" cy="3046988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16000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4125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LOAD 	2.0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	0.8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STO	T1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LOAD	T1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MUL	C1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STO 	T2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LOAD	T2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STO	X1	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738BC80-664C-6FA4-3C85-4FFB8388C561}"/>
                </a:ext>
              </a:extLst>
            </p:cNvPr>
            <p:cNvCxnSpPr/>
            <p:nvPr/>
          </p:nvCxnSpPr>
          <p:spPr>
            <a:xfrm>
              <a:off x="4834828" y="4959876"/>
              <a:ext cx="2239107" cy="14954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utoShape 1033">
              <a:extLst>
                <a:ext uri="{FF2B5EF4-FFF2-40B4-BE49-F238E27FC236}">
                  <a16:creationId xmlns:a16="http://schemas.microsoft.com/office/drawing/2014/main" id="{5A8E4F0E-31AE-A28B-DAC6-5D05FCA09E6F}"/>
                </a:ext>
              </a:extLst>
            </p:cNvPr>
            <p:cNvSpPr/>
            <p:nvPr/>
          </p:nvSpPr>
          <p:spPr>
            <a:xfrm>
              <a:off x="4611881" y="3792609"/>
              <a:ext cx="2823485" cy="1484899"/>
            </a:xfrm>
            <a:prstGeom prst="roundRect">
              <a:avLst>
                <a:gd name="adj" fmla="val 7542"/>
              </a:avLst>
            </a:prstGeom>
            <a:noFill/>
            <a:ln w="9525">
              <a:noFill/>
            </a:ln>
          </p:spPr>
          <p:txBody>
            <a:bodyPr wrap="square" anchor="ctr" anchorCtr="0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just" eaLnBrk="1" hangingPunct="1">
                <a:spcBef>
                  <a:spcPts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利用累加器的优化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F0E44F1-6F70-E2E7-CE14-D6C933B5DB90}"/>
                </a:ext>
              </a:extLst>
            </p:cNvPr>
            <p:cNvSpPr/>
            <p:nvPr/>
          </p:nvSpPr>
          <p:spPr>
            <a:xfrm>
              <a:off x="7580120" y="2832814"/>
              <a:ext cx="2157102" cy="3046988"/>
            </a:xfrm>
            <a:prstGeom prst="rect">
              <a:avLst/>
            </a:prstGeom>
            <a:solidFill>
              <a:srgbClr val="FFFFCC"/>
            </a:solidFill>
            <a:ln w="127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216000" tIns="72000" anchor="t" anchorCtr="0">
              <a:no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4125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LOAD 	2.0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ADD	0.8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MUL	C1</a:t>
              </a:r>
            </a:p>
            <a:p>
              <a:pPr marL="0" lvl="0" indent="0" eaLnBrk="1" hangingPunct="1">
                <a:spcBef>
                  <a:spcPct val="0"/>
                </a:spcBef>
                <a:buNone/>
                <a:tabLst>
                  <a:tab pos="1257300" algn="l"/>
                </a:tabLst>
              </a:pP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STO 	X1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03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6FDA7A-32C9-C28E-841F-ACDC6445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编译程序的逻辑结构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按逻辑功能不同，可将编译过程划分为五个基本阶段。与此相对应，可将编译程序划分为五个逻辑阶段（即五个逻辑子过程）。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CE14AA-B19F-49BB-D843-85830478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编译程序构造</a:t>
            </a:r>
          </a:p>
        </p:txBody>
      </p:sp>
      <p:sp>
        <p:nvSpPr>
          <p:cNvPr id="4" name="AutoShape 218">
            <a:extLst>
              <a:ext uri="{FF2B5EF4-FFF2-40B4-BE49-F238E27FC236}">
                <a16:creationId xmlns:a16="http://schemas.microsoft.com/office/drawing/2014/main" id="{9897B285-E5A1-6603-09DC-1B1DAD6C7486}"/>
              </a:ext>
            </a:extLst>
          </p:cNvPr>
          <p:cNvSpPr/>
          <p:nvPr/>
        </p:nvSpPr>
        <p:spPr>
          <a:xfrm>
            <a:off x="10655722" y="3746117"/>
            <a:ext cx="1422991" cy="1153153"/>
          </a:xfrm>
          <a:prstGeom prst="rightArrow">
            <a:avLst>
              <a:gd name="adj1" fmla="val 62500"/>
              <a:gd name="adj2" fmla="val 26029"/>
            </a:avLst>
          </a:prstGeom>
          <a:solidFill>
            <a:srgbClr val="5B9BD5"/>
          </a:solidFill>
          <a:ln w="12700">
            <a:noFill/>
          </a:ln>
        </p:spPr>
        <p:txBody>
          <a:bodyPr wrap="none" lIns="180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214">
            <a:extLst>
              <a:ext uri="{FF2B5EF4-FFF2-40B4-BE49-F238E27FC236}">
                <a16:creationId xmlns:a16="http://schemas.microsoft.com/office/drawing/2014/main" id="{3BFE7CEA-F757-FCBB-01DA-589C80B36DDC}"/>
              </a:ext>
            </a:extLst>
          </p:cNvPr>
          <p:cNvGrpSpPr/>
          <p:nvPr/>
        </p:nvGrpSpPr>
        <p:grpSpPr>
          <a:xfrm>
            <a:off x="8725478" y="3431403"/>
            <a:ext cx="1871385" cy="1782582"/>
            <a:chOff x="4337" y="2513"/>
            <a:chExt cx="922" cy="742"/>
          </a:xfrm>
        </p:grpSpPr>
        <p:sp>
          <p:nvSpPr>
            <p:cNvPr id="6" name="AutoShape 53">
              <a:extLst>
                <a:ext uri="{FF2B5EF4-FFF2-40B4-BE49-F238E27FC236}">
                  <a16:creationId xmlns:a16="http://schemas.microsoft.com/office/drawing/2014/main" id="{A7DBE9B5-003C-3205-7719-694C8286074F}"/>
                </a:ext>
              </a:extLst>
            </p:cNvPr>
            <p:cNvSpPr/>
            <p:nvPr/>
          </p:nvSpPr>
          <p:spPr>
            <a:xfrm>
              <a:off x="4337" y="2513"/>
              <a:ext cx="922" cy="742"/>
            </a:xfrm>
            <a:prstGeom prst="homePlate">
              <a:avLst>
                <a:gd name="adj" fmla="val 18575"/>
              </a:avLst>
            </a:prstGeom>
            <a:solidFill>
              <a:srgbClr val="CDCFCB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2212193" algn="ctr" rotWithShape="0">
                <a:schemeClr val="bg2"/>
              </a:outerShdw>
            </a:effectLst>
          </p:spPr>
          <p:txBody>
            <a:bodyPr wrap="none" lIns="72000" tIns="360000" anchor="t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生成目标程序</a:t>
              </a: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ea typeface="楷体_GB2312" pitchFamily="49" charset="-122"/>
              </a:endParaRPr>
            </a:p>
          </p:txBody>
        </p:sp>
        <p:grpSp>
          <p:nvGrpSpPr>
            <p:cNvPr id="7" name="Group 163">
              <a:extLst>
                <a:ext uri="{FF2B5EF4-FFF2-40B4-BE49-F238E27FC236}">
                  <a16:creationId xmlns:a16="http://schemas.microsoft.com/office/drawing/2014/main" id="{A1C2B0C3-DFB7-917E-73C9-15B2CCE95CE3}"/>
                </a:ext>
              </a:extLst>
            </p:cNvPr>
            <p:cNvGrpSpPr/>
            <p:nvPr/>
          </p:nvGrpSpPr>
          <p:grpSpPr>
            <a:xfrm>
              <a:off x="4767" y="2855"/>
              <a:ext cx="307" cy="287"/>
              <a:chOff x="1102" y="1860"/>
              <a:chExt cx="169" cy="212"/>
            </a:xfrm>
          </p:grpSpPr>
          <p:grpSp>
            <p:nvGrpSpPr>
              <p:cNvPr id="8" name="Group 164">
                <a:extLst>
                  <a:ext uri="{FF2B5EF4-FFF2-40B4-BE49-F238E27FC236}">
                    <a16:creationId xmlns:a16="http://schemas.microsoft.com/office/drawing/2014/main" id="{BB9A705B-EEC3-99C0-A6E0-886AE758A182}"/>
                  </a:ext>
                </a:extLst>
              </p:cNvPr>
              <p:cNvGrpSpPr/>
              <p:nvPr/>
            </p:nvGrpSpPr>
            <p:grpSpPr>
              <a:xfrm>
                <a:off x="1102" y="1860"/>
                <a:ext cx="125" cy="136"/>
                <a:chOff x="1102" y="1860"/>
                <a:chExt cx="125" cy="136"/>
              </a:xfrm>
            </p:grpSpPr>
            <p:grpSp>
              <p:nvGrpSpPr>
                <p:cNvPr id="34" name="Group 165">
                  <a:extLst>
                    <a:ext uri="{FF2B5EF4-FFF2-40B4-BE49-F238E27FC236}">
                      <a16:creationId xmlns:a16="http://schemas.microsoft.com/office/drawing/2014/main" id="{28EE1022-33E9-15AE-8FC0-75F0E6CC9132}"/>
                    </a:ext>
                  </a:extLst>
                </p:cNvPr>
                <p:cNvGrpSpPr/>
                <p:nvPr/>
              </p:nvGrpSpPr>
              <p:grpSpPr>
                <a:xfrm>
                  <a:off x="1120" y="1860"/>
                  <a:ext cx="107" cy="118"/>
                  <a:chOff x="1120" y="1860"/>
                  <a:chExt cx="107" cy="118"/>
                </a:xfrm>
              </p:grpSpPr>
              <p:sp>
                <p:nvSpPr>
                  <p:cNvPr id="52" name="Freeform 166">
                    <a:extLst>
                      <a:ext uri="{FF2B5EF4-FFF2-40B4-BE49-F238E27FC236}">
                        <a16:creationId xmlns:a16="http://schemas.microsoft.com/office/drawing/2014/main" id="{6B40DCF1-A67C-EF9B-8927-78B2357F3B22}"/>
                      </a:ext>
                    </a:extLst>
                  </p:cNvPr>
                  <p:cNvSpPr/>
                  <p:nvPr/>
                </p:nvSpPr>
                <p:spPr>
                  <a:xfrm>
                    <a:off x="1155" y="1941"/>
                    <a:ext cx="25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30"/>
                      </a:cxn>
                      <a:cxn ang="0">
                        <a:pos x="24" y="24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5" h="31">
                        <a:moveTo>
                          <a:pt x="0" y="0"/>
                        </a:moveTo>
                        <a:lnTo>
                          <a:pt x="24" y="30"/>
                        </a:lnTo>
                        <a:lnTo>
                          <a:pt x="24" y="2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167">
                    <a:extLst>
                      <a:ext uri="{FF2B5EF4-FFF2-40B4-BE49-F238E27FC236}">
                        <a16:creationId xmlns:a16="http://schemas.microsoft.com/office/drawing/2014/main" id="{FD1D33CB-3999-AF95-315C-2A3506317AD1}"/>
                      </a:ext>
                    </a:extLst>
                  </p:cNvPr>
                  <p:cNvSpPr/>
                  <p:nvPr/>
                </p:nvSpPr>
                <p:spPr>
                  <a:xfrm>
                    <a:off x="1120" y="1860"/>
                    <a:ext cx="107" cy="107"/>
                  </a:xfrm>
                  <a:custGeom>
                    <a:avLst/>
                    <a:gdLst/>
                    <a:ahLst/>
                    <a:cxnLst>
                      <a:cxn ang="0">
                        <a:pos x="0" y="47"/>
                      </a:cxn>
                      <a:cxn ang="0">
                        <a:pos x="47" y="0"/>
                      </a:cxn>
                      <a:cxn ang="0">
                        <a:pos x="106" y="59"/>
                      </a:cxn>
                      <a:cxn ang="0">
                        <a:pos x="58" y="106"/>
                      </a:cxn>
                      <a:cxn ang="0">
                        <a:pos x="0" y="47"/>
                      </a:cxn>
                    </a:cxnLst>
                    <a:rect l="0" t="0" r="0" b="0"/>
                    <a:pathLst>
                      <a:path w="107" h="107">
                        <a:moveTo>
                          <a:pt x="0" y="47"/>
                        </a:moveTo>
                        <a:lnTo>
                          <a:pt x="47" y="0"/>
                        </a:lnTo>
                        <a:lnTo>
                          <a:pt x="106" y="59"/>
                        </a:lnTo>
                        <a:lnTo>
                          <a:pt x="58" y="106"/>
                        </a:lnTo>
                        <a:lnTo>
                          <a:pt x="0" y="47"/>
                        </a:lnTo>
                      </a:path>
                    </a:pathLst>
                  </a:custGeom>
                  <a:solidFill>
                    <a:srgbClr val="BBBBBB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168">
                    <a:extLst>
                      <a:ext uri="{FF2B5EF4-FFF2-40B4-BE49-F238E27FC236}">
                        <a16:creationId xmlns:a16="http://schemas.microsoft.com/office/drawing/2014/main" id="{845E9AF3-4981-8A13-3E15-FD4033C8AB8E}"/>
                      </a:ext>
                    </a:extLst>
                  </p:cNvPr>
                  <p:cNvSpPr/>
                  <p:nvPr/>
                </p:nvSpPr>
                <p:spPr>
                  <a:xfrm>
                    <a:off x="1171" y="1918"/>
                    <a:ext cx="49" cy="60"/>
                  </a:xfrm>
                  <a:custGeom>
                    <a:avLst/>
                    <a:gdLst/>
                    <a:ahLst/>
                    <a:cxnLst>
                      <a:cxn ang="0">
                        <a:pos x="48" y="0"/>
                      </a:cxn>
                      <a:cxn ang="0">
                        <a:pos x="0" y="48"/>
                      </a:cxn>
                      <a:cxn ang="0">
                        <a:pos x="0" y="59"/>
                      </a:cxn>
                      <a:cxn ang="0">
                        <a:pos x="48" y="11"/>
                      </a:cxn>
                      <a:cxn ang="0">
                        <a:pos x="48" y="0"/>
                      </a:cxn>
                    </a:cxnLst>
                    <a:rect l="0" t="0" r="0" b="0"/>
                    <a:pathLst>
                      <a:path w="49" h="60">
                        <a:moveTo>
                          <a:pt x="48" y="0"/>
                        </a:moveTo>
                        <a:lnTo>
                          <a:pt x="0" y="48"/>
                        </a:lnTo>
                        <a:lnTo>
                          <a:pt x="0" y="59"/>
                        </a:lnTo>
                        <a:lnTo>
                          <a:pt x="48" y="11"/>
                        </a:lnTo>
                        <a:lnTo>
                          <a:pt x="48" y="0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69">
                    <a:extLst>
                      <a:ext uri="{FF2B5EF4-FFF2-40B4-BE49-F238E27FC236}">
                        <a16:creationId xmlns:a16="http://schemas.microsoft.com/office/drawing/2014/main" id="{D480540E-3C2D-388D-8BF0-E75DBE1F2B1F}"/>
                      </a:ext>
                    </a:extLst>
                  </p:cNvPr>
                  <p:cNvSpPr/>
                  <p:nvPr/>
                </p:nvSpPr>
                <p:spPr>
                  <a:xfrm>
                    <a:off x="1120" y="1907"/>
                    <a:ext cx="60" cy="7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1"/>
                      </a:cxn>
                      <a:cxn ang="0">
                        <a:pos x="59" y="70"/>
                      </a:cxn>
                      <a:cxn ang="0">
                        <a:pos x="59" y="59"/>
                      </a:cxn>
                      <a:cxn ang="0">
                        <a:pos x="59" y="64"/>
                      </a:cxn>
                      <a:cxn ang="0">
                        <a:pos x="36" y="41"/>
                      </a:cxn>
                      <a:cxn ang="0">
                        <a:pos x="36" y="34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60" h="71">
                        <a:moveTo>
                          <a:pt x="0" y="0"/>
                        </a:moveTo>
                        <a:lnTo>
                          <a:pt x="0" y="11"/>
                        </a:lnTo>
                        <a:lnTo>
                          <a:pt x="59" y="70"/>
                        </a:lnTo>
                        <a:lnTo>
                          <a:pt x="59" y="59"/>
                        </a:lnTo>
                        <a:lnTo>
                          <a:pt x="59" y="64"/>
                        </a:lnTo>
                        <a:lnTo>
                          <a:pt x="36" y="41"/>
                        </a:lnTo>
                        <a:lnTo>
                          <a:pt x="36" y="34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Freeform 170">
                    <a:extLst>
                      <a:ext uri="{FF2B5EF4-FFF2-40B4-BE49-F238E27FC236}">
                        <a16:creationId xmlns:a16="http://schemas.microsoft.com/office/drawing/2014/main" id="{6C6AD0A5-E1BF-76C3-02CA-0614706D2E0B}"/>
                      </a:ext>
                    </a:extLst>
                  </p:cNvPr>
                  <p:cNvSpPr/>
                  <p:nvPr/>
                </p:nvSpPr>
                <p:spPr>
                  <a:xfrm>
                    <a:off x="1155" y="1936"/>
                    <a:ext cx="25" cy="3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24" y="24"/>
                      </a:cxn>
                      <a:cxn ang="0">
                        <a:pos x="24" y="30"/>
                      </a:cxn>
                      <a:cxn ang="0">
                        <a:pos x="0" y="6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25" h="31">
                        <a:moveTo>
                          <a:pt x="0" y="0"/>
                        </a:moveTo>
                        <a:lnTo>
                          <a:pt x="24" y="24"/>
                        </a:lnTo>
                        <a:lnTo>
                          <a:pt x="24" y="30"/>
                        </a:lnTo>
                        <a:lnTo>
                          <a:pt x="0" y="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171">
                    <a:extLst>
                      <a:ext uri="{FF2B5EF4-FFF2-40B4-BE49-F238E27FC236}">
                        <a16:creationId xmlns:a16="http://schemas.microsoft.com/office/drawing/2014/main" id="{C8FFDB1C-029A-6E46-A470-9C6CD0973729}"/>
                      </a:ext>
                    </a:extLst>
                  </p:cNvPr>
                  <p:cNvSpPr/>
                  <p:nvPr/>
                </p:nvSpPr>
                <p:spPr>
                  <a:xfrm>
                    <a:off x="1155" y="1936"/>
                    <a:ext cx="18" cy="18"/>
                  </a:xfrm>
                  <a:custGeom>
                    <a:avLst/>
                    <a:gdLst/>
                    <a:ahLst/>
                    <a:cxnLst>
                      <a:cxn ang="0">
                        <a:pos x="17" y="0"/>
                      </a:cxn>
                      <a:cxn ang="0">
                        <a:pos x="0" y="0"/>
                      </a:cxn>
                      <a:cxn ang="0">
                        <a:pos x="0" y="17"/>
                      </a:cxn>
                      <a:cxn ang="0">
                        <a:pos x="17" y="17"/>
                      </a:cxn>
                      <a:cxn ang="0">
                        <a:pos x="17" y="0"/>
                      </a:cxn>
                    </a:cxnLst>
                    <a:rect l="0" t="0" r="0" b="0"/>
                    <a:pathLst>
                      <a:path w="18" h="18">
                        <a:moveTo>
                          <a:pt x="17" y="0"/>
                        </a:moveTo>
                        <a:lnTo>
                          <a:pt x="0" y="0"/>
                        </a:lnTo>
                        <a:lnTo>
                          <a:pt x="0" y="17"/>
                        </a:lnTo>
                        <a:lnTo>
                          <a:pt x="17" y="17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8C8C8C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5" name="Group 172">
                  <a:extLst>
                    <a:ext uri="{FF2B5EF4-FFF2-40B4-BE49-F238E27FC236}">
                      <a16:creationId xmlns:a16="http://schemas.microsoft.com/office/drawing/2014/main" id="{0F30CA91-E0F0-EB10-0D41-2D782FE31FD7}"/>
                    </a:ext>
                  </a:extLst>
                </p:cNvPr>
                <p:cNvGrpSpPr/>
                <p:nvPr/>
              </p:nvGrpSpPr>
              <p:grpSpPr>
                <a:xfrm>
                  <a:off x="1138" y="1860"/>
                  <a:ext cx="69" cy="89"/>
                  <a:chOff x="1138" y="1860"/>
                  <a:chExt cx="69" cy="89"/>
                </a:xfrm>
              </p:grpSpPr>
              <p:sp>
                <p:nvSpPr>
                  <p:cNvPr id="44" name="Freeform 173">
                    <a:extLst>
                      <a:ext uri="{FF2B5EF4-FFF2-40B4-BE49-F238E27FC236}">
                        <a16:creationId xmlns:a16="http://schemas.microsoft.com/office/drawing/2014/main" id="{22FE3E6E-8109-4F73-7DB0-E57447641F63}"/>
                      </a:ext>
                    </a:extLst>
                  </p:cNvPr>
                  <p:cNvSpPr/>
                  <p:nvPr/>
                </p:nvSpPr>
                <p:spPr>
                  <a:xfrm>
                    <a:off x="1138" y="1860"/>
                    <a:ext cx="67" cy="83"/>
                  </a:xfrm>
                  <a:custGeom>
                    <a:avLst/>
                    <a:gdLst/>
                    <a:ahLst/>
                    <a:cxnLst>
                      <a:cxn ang="0">
                        <a:pos x="46" y="0"/>
                      </a:cxn>
                      <a:cxn ang="0">
                        <a:pos x="40" y="6"/>
                      </a:cxn>
                      <a:cxn ang="0">
                        <a:pos x="35" y="6"/>
                      </a:cxn>
                      <a:cxn ang="0">
                        <a:pos x="0" y="17"/>
                      </a:cxn>
                      <a:cxn ang="0">
                        <a:pos x="6" y="23"/>
                      </a:cxn>
                      <a:cxn ang="0">
                        <a:pos x="0" y="30"/>
                      </a:cxn>
                      <a:cxn ang="0">
                        <a:pos x="0" y="47"/>
                      </a:cxn>
                      <a:cxn ang="0">
                        <a:pos x="65" y="82"/>
                      </a:cxn>
                      <a:cxn ang="0">
                        <a:pos x="88" y="71"/>
                      </a:cxn>
                      <a:cxn ang="0">
                        <a:pos x="88" y="64"/>
                      </a:cxn>
                      <a:cxn ang="0">
                        <a:pos x="97" y="59"/>
                      </a:cxn>
                      <a:cxn ang="0">
                        <a:pos x="106" y="47"/>
                      </a:cxn>
                      <a:cxn ang="0">
                        <a:pos x="106" y="23"/>
                      </a:cxn>
                      <a:cxn ang="0">
                        <a:pos x="65" y="0"/>
                      </a:cxn>
                      <a:cxn ang="0">
                        <a:pos x="46" y="0"/>
                      </a:cxn>
                    </a:cxnLst>
                    <a:rect l="0" t="0" r="0" b="0"/>
                    <a:pathLst>
                      <a:path w="65" h="83">
                        <a:moveTo>
                          <a:pt x="29" y="0"/>
                        </a:moveTo>
                        <a:lnTo>
                          <a:pt x="23" y="6"/>
                        </a:lnTo>
                        <a:lnTo>
                          <a:pt x="18" y="6"/>
                        </a:lnTo>
                        <a:lnTo>
                          <a:pt x="0" y="17"/>
                        </a:lnTo>
                        <a:lnTo>
                          <a:pt x="6" y="23"/>
                        </a:lnTo>
                        <a:lnTo>
                          <a:pt x="0" y="30"/>
                        </a:lnTo>
                        <a:lnTo>
                          <a:pt x="0" y="47"/>
                        </a:lnTo>
                        <a:lnTo>
                          <a:pt x="40" y="82"/>
                        </a:lnTo>
                        <a:lnTo>
                          <a:pt x="52" y="71"/>
                        </a:lnTo>
                        <a:lnTo>
                          <a:pt x="52" y="64"/>
                        </a:lnTo>
                        <a:lnTo>
                          <a:pt x="58" y="59"/>
                        </a:lnTo>
                        <a:lnTo>
                          <a:pt x="64" y="47"/>
                        </a:lnTo>
                        <a:lnTo>
                          <a:pt x="64" y="23"/>
                        </a:lnTo>
                        <a:lnTo>
                          <a:pt x="40" y="0"/>
                        </a:lnTo>
                        <a:lnTo>
                          <a:pt x="29" y="0"/>
                        </a:lnTo>
                      </a:path>
                    </a:pathLst>
                  </a:custGeom>
                  <a:solidFill>
                    <a:srgbClr val="BBBBBB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Freeform 174">
                    <a:extLst>
                      <a:ext uri="{FF2B5EF4-FFF2-40B4-BE49-F238E27FC236}">
                        <a16:creationId xmlns:a16="http://schemas.microsoft.com/office/drawing/2014/main" id="{66A188F0-B6F0-2FC6-9DAE-5D246F6FB1E2}"/>
                      </a:ext>
                    </a:extLst>
                  </p:cNvPr>
                  <p:cNvSpPr/>
                  <p:nvPr/>
                </p:nvSpPr>
                <p:spPr>
                  <a:xfrm>
                    <a:off x="1182" y="1894"/>
                    <a:ext cx="19" cy="38"/>
                  </a:xfrm>
                  <a:custGeom>
                    <a:avLst/>
                    <a:gdLst/>
                    <a:ahLst/>
                    <a:cxnLst>
                      <a:cxn ang="0">
                        <a:pos x="18" y="0"/>
                      </a:cxn>
                      <a:cxn ang="0">
                        <a:pos x="0" y="6"/>
                      </a:cxn>
                      <a:cxn ang="0">
                        <a:pos x="0" y="37"/>
                      </a:cxn>
                      <a:cxn ang="0">
                        <a:pos x="18" y="25"/>
                      </a:cxn>
                      <a:cxn ang="0">
                        <a:pos x="18" y="0"/>
                      </a:cxn>
                    </a:cxnLst>
                    <a:rect l="0" t="0" r="0" b="0"/>
                    <a:pathLst>
                      <a:path w="19" h="38">
                        <a:moveTo>
                          <a:pt x="18" y="0"/>
                        </a:moveTo>
                        <a:lnTo>
                          <a:pt x="0" y="6"/>
                        </a:lnTo>
                        <a:lnTo>
                          <a:pt x="0" y="37"/>
                        </a:lnTo>
                        <a:lnTo>
                          <a:pt x="18" y="25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Freeform 175">
                    <a:extLst>
                      <a:ext uri="{FF2B5EF4-FFF2-40B4-BE49-F238E27FC236}">
                        <a16:creationId xmlns:a16="http://schemas.microsoft.com/office/drawing/2014/main" id="{0558CFBA-B06D-298D-5AC6-59568B0F29B4}"/>
                      </a:ext>
                    </a:extLst>
                  </p:cNvPr>
                  <p:cNvSpPr/>
                  <p:nvPr/>
                </p:nvSpPr>
                <p:spPr>
                  <a:xfrm>
                    <a:off x="1171" y="1900"/>
                    <a:ext cx="20" cy="49"/>
                  </a:xfrm>
                  <a:custGeom>
                    <a:avLst/>
                    <a:gdLst/>
                    <a:ahLst/>
                    <a:cxnLst>
                      <a:cxn ang="0">
                        <a:pos x="19" y="0"/>
                      </a:cxn>
                      <a:cxn ang="0">
                        <a:pos x="0" y="19"/>
                      </a:cxn>
                      <a:cxn ang="0">
                        <a:pos x="0" y="48"/>
                      </a:cxn>
                      <a:cxn ang="0">
                        <a:pos x="19" y="30"/>
                      </a:cxn>
                      <a:cxn ang="0">
                        <a:pos x="19" y="0"/>
                      </a:cxn>
                    </a:cxnLst>
                    <a:rect l="0" t="0" r="0" b="0"/>
                    <a:pathLst>
                      <a:path w="20" h="49">
                        <a:moveTo>
                          <a:pt x="19" y="0"/>
                        </a:moveTo>
                        <a:lnTo>
                          <a:pt x="0" y="19"/>
                        </a:lnTo>
                        <a:lnTo>
                          <a:pt x="0" y="48"/>
                        </a:lnTo>
                        <a:lnTo>
                          <a:pt x="19" y="30"/>
                        </a:lnTo>
                        <a:lnTo>
                          <a:pt x="19" y="0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Freeform 176">
                    <a:extLst>
                      <a:ext uri="{FF2B5EF4-FFF2-40B4-BE49-F238E27FC236}">
                        <a16:creationId xmlns:a16="http://schemas.microsoft.com/office/drawing/2014/main" id="{A195B12E-F4C7-FF21-B2C1-B4903A013F26}"/>
                      </a:ext>
                    </a:extLst>
                  </p:cNvPr>
                  <p:cNvSpPr/>
                  <p:nvPr/>
                </p:nvSpPr>
                <p:spPr>
                  <a:xfrm>
                    <a:off x="1188" y="1883"/>
                    <a:ext cx="19" cy="37"/>
                  </a:xfrm>
                  <a:custGeom>
                    <a:avLst/>
                    <a:gdLst/>
                    <a:ahLst/>
                    <a:cxnLst>
                      <a:cxn ang="0">
                        <a:pos x="18" y="0"/>
                      </a:cxn>
                      <a:cxn ang="0">
                        <a:pos x="0" y="12"/>
                      </a:cxn>
                      <a:cxn ang="0">
                        <a:pos x="0" y="36"/>
                      </a:cxn>
                      <a:cxn ang="0">
                        <a:pos x="18" y="24"/>
                      </a:cxn>
                      <a:cxn ang="0">
                        <a:pos x="18" y="0"/>
                      </a:cxn>
                    </a:cxnLst>
                    <a:rect l="0" t="0" r="0" b="0"/>
                    <a:pathLst>
                      <a:path w="19" h="37">
                        <a:moveTo>
                          <a:pt x="18" y="0"/>
                        </a:moveTo>
                        <a:lnTo>
                          <a:pt x="0" y="12"/>
                        </a:lnTo>
                        <a:lnTo>
                          <a:pt x="0" y="36"/>
                        </a:lnTo>
                        <a:lnTo>
                          <a:pt x="18" y="24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Freeform 177">
                    <a:extLst>
                      <a:ext uri="{FF2B5EF4-FFF2-40B4-BE49-F238E27FC236}">
                        <a16:creationId xmlns:a16="http://schemas.microsoft.com/office/drawing/2014/main" id="{4C15C242-DE1A-6AA6-29A9-35C49ED16975}"/>
                      </a:ext>
                    </a:extLst>
                  </p:cNvPr>
                  <p:cNvSpPr/>
                  <p:nvPr/>
                </p:nvSpPr>
                <p:spPr>
                  <a:xfrm>
                    <a:off x="1149" y="1865"/>
                    <a:ext cx="42" cy="44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0" y="0"/>
                      </a:cxn>
                      <a:cxn ang="0">
                        <a:pos x="35" y="43"/>
                      </a:cxn>
                      <a:cxn ang="0">
                        <a:pos x="41" y="31"/>
                      </a:cxn>
                      <a:cxn ang="0">
                        <a:pos x="12" y="0"/>
                      </a:cxn>
                    </a:cxnLst>
                    <a:rect l="0" t="0" r="0" b="0"/>
                    <a:pathLst>
                      <a:path w="42" h="44">
                        <a:moveTo>
                          <a:pt x="12" y="0"/>
                        </a:moveTo>
                        <a:lnTo>
                          <a:pt x="0" y="0"/>
                        </a:lnTo>
                        <a:lnTo>
                          <a:pt x="35" y="43"/>
                        </a:lnTo>
                        <a:lnTo>
                          <a:pt x="41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78">
                    <a:extLst>
                      <a:ext uri="{FF2B5EF4-FFF2-40B4-BE49-F238E27FC236}">
                        <a16:creationId xmlns:a16="http://schemas.microsoft.com/office/drawing/2014/main" id="{B50CB824-1AB1-AB2C-B2A4-0AB5DA63C1E6}"/>
                      </a:ext>
                    </a:extLst>
                  </p:cNvPr>
                  <p:cNvSpPr/>
                  <p:nvPr/>
                </p:nvSpPr>
                <p:spPr>
                  <a:xfrm>
                    <a:off x="1138" y="1877"/>
                    <a:ext cx="42" cy="6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30"/>
                      </a:cxn>
                      <a:cxn ang="0">
                        <a:pos x="41" y="65"/>
                      </a:cxn>
                      <a:cxn ang="0">
                        <a:pos x="41" y="42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42" h="66">
                        <a:moveTo>
                          <a:pt x="0" y="0"/>
                        </a:moveTo>
                        <a:lnTo>
                          <a:pt x="0" y="30"/>
                        </a:lnTo>
                        <a:lnTo>
                          <a:pt x="41" y="65"/>
                        </a:lnTo>
                        <a:lnTo>
                          <a:pt x="41" y="4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" name="Freeform 179">
                    <a:extLst>
                      <a:ext uri="{FF2B5EF4-FFF2-40B4-BE49-F238E27FC236}">
                        <a16:creationId xmlns:a16="http://schemas.microsoft.com/office/drawing/2014/main" id="{3C8C40A9-6FFB-9E26-C169-B5EECDFB39EB}"/>
                      </a:ext>
                    </a:extLst>
                  </p:cNvPr>
                  <p:cNvSpPr/>
                  <p:nvPr/>
                </p:nvSpPr>
                <p:spPr>
                  <a:xfrm>
                    <a:off x="1138" y="1883"/>
                    <a:ext cx="37" cy="55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24"/>
                      </a:cxn>
                      <a:cxn ang="0">
                        <a:pos x="36" y="54"/>
                      </a:cxn>
                      <a:cxn ang="0">
                        <a:pos x="36" y="29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37" h="55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36" y="54"/>
                        </a:lnTo>
                        <a:lnTo>
                          <a:pt x="36" y="2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CC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180">
                    <a:extLst>
                      <a:ext uri="{FF2B5EF4-FFF2-40B4-BE49-F238E27FC236}">
                        <a16:creationId xmlns:a16="http://schemas.microsoft.com/office/drawing/2014/main" id="{CFBDAC35-98F8-BC55-91F8-B12BAFD01F24}"/>
                      </a:ext>
                    </a:extLst>
                  </p:cNvPr>
                  <p:cNvSpPr/>
                  <p:nvPr/>
                </p:nvSpPr>
                <p:spPr>
                  <a:xfrm>
                    <a:off x="1160" y="1860"/>
                    <a:ext cx="37" cy="37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1" y="0"/>
                      </a:cxn>
                      <a:cxn ang="0">
                        <a:pos x="36" y="24"/>
                      </a:cxn>
                      <a:cxn ang="0">
                        <a:pos x="30" y="36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37" h="37">
                        <a:moveTo>
                          <a:pt x="0" y="6"/>
                        </a:moveTo>
                        <a:lnTo>
                          <a:pt x="11" y="0"/>
                        </a:lnTo>
                        <a:lnTo>
                          <a:pt x="36" y="24"/>
                        </a:lnTo>
                        <a:lnTo>
                          <a:pt x="30" y="36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6" name="Group 181">
                  <a:extLst>
                    <a:ext uri="{FF2B5EF4-FFF2-40B4-BE49-F238E27FC236}">
                      <a16:creationId xmlns:a16="http://schemas.microsoft.com/office/drawing/2014/main" id="{0C39F756-560C-460F-E4DA-832A126FF4B0}"/>
                    </a:ext>
                  </a:extLst>
                </p:cNvPr>
                <p:cNvGrpSpPr/>
                <p:nvPr/>
              </p:nvGrpSpPr>
              <p:grpSpPr>
                <a:xfrm>
                  <a:off x="1102" y="1918"/>
                  <a:ext cx="78" cy="78"/>
                  <a:chOff x="1102" y="1918"/>
                  <a:chExt cx="78" cy="78"/>
                </a:xfrm>
              </p:grpSpPr>
              <p:sp>
                <p:nvSpPr>
                  <p:cNvPr id="37" name="Freeform 182">
                    <a:extLst>
                      <a:ext uri="{FF2B5EF4-FFF2-40B4-BE49-F238E27FC236}">
                        <a16:creationId xmlns:a16="http://schemas.microsoft.com/office/drawing/2014/main" id="{4F4F0BBB-5611-D071-70C8-EDCB2428EA0C}"/>
                      </a:ext>
                    </a:extLst>
                  </p:cNvPr>
                  <p:cNvSpPr/>
                  <p:nvPr/>
                </p:nvSpPr>
                <p:spPr>
                  <a:xfrm>
                    <a:off x="1155" y="1970"/>
                    <a:ext cx="25" cy="26"/>
                  </a:xfrm>
                  <a:custGeom>
                    <a:avLst/>
                    <a:gdLst/>
                    <a:ahLst/>
                    <a:cxnLst>
                      <a:cxn ang="0">
                        <a:pos x="24" y="0"/>
                      </a:cxn>
                      <a:cxn ang="0">
                        <a:pos x="24" y="7"/>
                      </a:cxn>
                      <a:cxn ang="0">
                        <a:pos x="0" y="25"/>
                      </a:cxn>
                      <a:cxn ang="0">
                        <a:pos x="24" y="0"/>
                      </a:cxn>
                    </a:cxnLst>
                    <a:rect l="0" t="0" r="0" b="0"/>
                    <a:pathLst>
                      <a:path w="25" h="26">
                        <a:moveTo>
                          <a:pt x="24" y="0"/>
                        </a:moveTo>
                        <a:lnTo>
                          <a:pt x="24" y="7"/>
                        </a:lnTo>
                        <a:lnTo>
                          <a:pt x="0" y="25"/>
                        </a:lnTo>
                        <a:lnTo>
                          <a:pt x="24" y="0"/>
                        </a:lnTo>
                      </a:path>
                    </a:pathLst>
                  </a:custGeom>
                  <a:solidFill>
                    <a:srgbClr val="8C8C8C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Freeform 183">
                    <a:extLst>
                      <a:ext uri="{FF2B5EF4-FFF2-40B4-BE49-F238E27FC236}">
                        <a16:creationId xmlns:a16="http://schemas.microsoft.com/office/drawing/2014/main" id="{503AA4AF-9D38-C9A9-349F-11082B4E9731}"/>
                      </a:ext>
                    </a:extLst>
                  </p:cNvPr>
                  <p:cNvSpPr/>
                  <p:nvPr/>
                </p:nvSpPr>
                <p:spPr>
                  <a:xfrm>
                    <a:off x="1102" y="1918"/>
                    <a:ext cx="78" cy="78"/>
                  </a:xfrm>
                  <a:custGeom>
                    <a:avLst/>
                    <a:gdLst/>
                    <a:ahLst/>
                    <a:cxnLst>
                      <a:cxn ang="0">
                        <a:pos x="18" y="0"/>
                      </a:cxn>
                      <a:cxn ang="0">
                        <a:pos x="0" y="18"/>
                      </a:cxn>
                      <a:cxn ang="0">
                        <a:pos x="59" y="77"/>
                      </a:cxn>
                      <a:cxn ang="0">
                        <a:pos x="77" y="59"/>
                      </a:cxn>
                      <a:cxn ang="0">
                        <a:pos x="18" y="0"/>
                      </a:cxn>
                    </a:cxnLst>
                    <a:rect l="0" t="0" r="0" b="0"/>
                    <a:pathLst>
                      <a:path w="78" h="78">
                        <a:moveTo>
                          <a:pt x="18" y="0"/>
                        </a:moveTo>
                        <a:lnTo>
                          <a:pt x="0" y="18"/>
                        </a:lnTo>
                        <a:lnTo>
                          <a:pt x="59" y="77"/>
                        </a:lnTo>
                        <a:lnTo>
                          <a:pt x="77" y="59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Freeform 184">
                    <a:extLst>
                      <a:ext uri="{FF2B5EF4-FFF2-40B4-BE49-F238E27FC236}">
                        <a16:creationId xmlns:a16="http://schemas.microsoft.com/office/drawing/2014/main" id="{BE22ED4C-B1C3-24E3-2DEE-33A604766E7E}"/>
                      </a:ext>
                    </a:extLst>
                  </p:cNvPr>
                  <p:cNvSpPr/>
                  <p:nvPr/>
                </p:nvSpPr>
                <p:spPr>
                  <a:xfrm>
                    <a:off x="1109" y="1923"/>
                    <a:ext cx="42" cy="44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0" y="6"/>
                      </a:cxn>
                      <a:cxn ang="0">
                        <a:pos x="0" y="12"/>
                      </a:cxn>
                      <a:cxn ang="0">
                        <a:pos x="29" y="43"/>
                      </a:cxn>
                      <a:cxn ang="0">
                        <a:pos x="35" y="43"/>
                      </a:cxn>
                      <a:cxn ang="0">
                        <a:pos x="41" y="37"/>
                      </a:cxn>
                      <a:cxn ang="0">
                        <a:pos x="6" y="0"/>
                      </a:cxn>
                    </a:cxnLst>
                    <a:rect l="0" t="0" r="0" b="0"/>
                    <a:pathLst>
                      <a:path w="42" h="44">
                        <a:moveTo>
                          <a:pt x="6" y="0"/>
                        </a:moveTo>
                        <a:lnTo>
                          <a:pt x="0" y="6"/>
                        </a:lnTo>
                        <a:lnTo>
                          <a:pt x="0" y="12"/>
                        </a:lnTo>
                        <a:lnTo>
                          <a:pt x="29" y="43"/>
                        </a:lnTo>
                        <a:lnTo>
                          <a:pt x="35" y="43"/>
                        </a:lnTo>
                        <a:lnTo>
                          <a:pt x="41" y="37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Freeform 185">
                    <a:extLst>
                      <a:ext uri="{FF2B5EF4-FFF2-40B4-BE49-F238E27FC236}">
                        <a16:creationId xmlns:a16="http://schemas.microsoft.com/office/drawing/2014/main" id="{64577C4A-FF47-E457-3877-C5921B4B6A7B}"/>
                      </a:ext>
                    </a:extLst>
                  </p:cNvPr>
                  <p:cNvSpPr/>
                  <p:nvPr/>
                </p:nvSpPr>
                <p:spPr>
                  <a:xfrm>
                    <a:off x="1138" y="1958"/>
                    <a:ext cx="20" cy="21"/>
                  </a:xfrm>
                  <a:custGeom>
                    <a:avLst/>
                    <a:gdLst/>
                    <a:ahLst/>
                    <a:cxnLst>
                      <a:cxn ang="0">
                        <a:pos x="7" y="0"/>
                      </a:cxn>
                      <a:cxn ang="0">
                        <a:pos x="0" y="7"/>
                      </a:cxn>
                      <a:cxn ang="0">
                        <a:pos x="12" y="42"/>
                      </a:cxn>
                      <a:cxn ang="0">
                        <a:pos x="19" y="29"/>
                      </a:cxn>
                      <a:cxn ang="0">
                        <a:pos x="7" y="0"/>
                      </a:cxn>
                    </a:cxnLst>
                    <a:rect l="0" t="0" r="0" b="0"/>
                    <a:pathLst>
                      <a:path w="20" h="20">
                        <a:moveTo>
                          <a:pt x="7" y="0"/>
                        </a:moveTo>
                        <a:lnTo>
                          <a:pt x="0" y="7"/>
                        </a:lnTo>
                        <a:lnTo>
                          <a:pt x="12" y="19"/>
                        </a:lnTo>
                        <a:lnTo>
                          <a:pt x="19" y="12"/>
                        </a:lnTo>
                        <a:lnTo>
                          <a:pt x="7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Freeform 186">
                    <a:extLst>
                      <a:ext uri="{FF2B5EF4-FFF2-40B4-BE49-F238E27FC236}">
                        <a16:creationId xmlns:a16="http://schemas.microsoft.com/office/drawing/2014/main" id="{8D127244-7E9D-3798-2EFB-B76337973945}"/>
                      </a:ext>
                    </a:extLst>
                  </p:cNvPr>
                  <p:cNvSpPr/>
                  <p:nvPr/>
                </p:nvSpPr>
                <p:spPr>
                  <a:xfrm>
                    <a:off x="1143" y="1965"/>
                    <a:ext cx="25" cy="25"/>
                  </a:xfrm>
                  <a:custGeom>
                    <a:avLst/>
                    <a:gdLst/>
                    <a:ahLst/>
                    <a:cxnLst>
                      <a:cxn ang="0">
                        <a:pos x="13" y="0"/>
                      </a:cxn>
                      <a:cxn ang="0">
                        <a:pos x="7" y="5"/>
                      </a:cxn>
                      <a:cxn ang="0">
                        <a:pos x="0" y="12"/>
                      </a:cxn>
                      <a:cxn ang="0">
                        <a:pos x="13" y="24"/>
                      </a:cxn>
                      <a:cxn ang="0">
                        <a:pos x="24" y="12"/>
                      </a:cxn>
                      <a:cxn ang="0">
                        <a:pos x="13" y="0"/>
                      </a:cxn>
                    </a:cxnLst>
                    <a:rect l="0" t="0" r="0" b="0"/>
                    <a:pathLst>
                      <a:path w="25" h="25">
                        <a:moveTo>
                          <a:pt x="13" y="0"/>
                        </a:moveTo>
                        <a:lnTo>
                          <a:pt x="7" y="5"/>
                        </a:lnTo>
                        <a:lnTo>
                          <a:pt x="0" y="12"/>
                        </a:lnTo>
                        <a:lnTo>
                          <a:pt x="13" y="24"/>
                        </a:lnTo>
                        <a:lnTo>
                          <a:pt x="24" y="12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" name="Freeform 187">
                    <a:extLst>
                      <a:ext uri="{FF2B5EF4-FFF2-40B4-BE49-F238E27FC236}">
                        <a16:creationId xmlns:a16="http://schemas.microsoft.com/office/drawing/2014/main" id="{C5446FA8-30BA-D16D-4B3B-C500C7578AC8}"/>
                      </a:ext>
                    </a:extLst>
                  </p:cNvPr>
                  <p:cNvSpPr/>
                  <p:nvPr/>
                </p:nvSpPr>
                <p:spPr>
                  <a:xfrm>
                    <a:off x="1138" y="1965"/>
                    <a:ext cx="20" cy="20"/>
                  </a:xfrm>
                  <a:custGeom>
                    <a:avLst/>
                    <a:gdLst/>
                    <a:ahLst/>
                    <a:cxnLst>
                      <a:cxn ang="0">
                        <a:pos x="12" y="0"/>
                      </a:cxn>
                      <a:cxn ang="0">
                        <a:pos x="12" y="6"/>
                      </a:cxn>
                      <a:cxn ang="0">
                        <a:pos x="19" y="12"/>
                      </a:cxn>
                      <a:cxn ang="0">
                        <a:pos x="12" y="19"/>
                      </a:cxn>
                      <a:cxn ang="0">
                        <a:pos x="0" y="6"/>
                      </a:cxn>
                      <a:cxn ang="0">
                        <a:pos x="7" y="0"/>
                      </a:cxn>
                      <a:cxn ang="0">
                        <a:pos x="7" y="6"/>
                      </a:cxn>
                      <a:cxn ang="0">
                        <a:pos x="12" y="0"/>
                      </a:cxn>
                    </a:cxnLst>
                    <a:rect l="0" t="0" r="0" b="0"/>
                    <a:pathLst>
                      <a:path w="20" h="20">
                        <a:moveTo>
                          <a:pt x="12" y="0"/>
                        </a:moveTo>
                        <a:lnTo>
                          <a:pt x="12" y="6"/>
                        </a:lnTo>
                        <a:lnTo>
                          <a:pt x="19" y="12"/>
                        </a:lnTo>
                        <a:lnTo>
                          <a:pt x="12" y="19"/>
                        </a:lnTo>
                        <a:lnTo>
                          <a:pt x="0" y="6"/>
                        </a:lnTo>
                        <a:lnTo>
                          <a:pt x="7" y="0"/>
                        </a:lnTo>
                        <a:lnTo>
                          <a:pt x="7" y="6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Freeform 188">
                    <a:extLst>
                      <a:ext uri="{FF2B5EF4-FFF2-40B4-BE49-F238E27FC236}">
                        <a16:creationId xmlns:a16="http://schemas.microsoft.com/office/drawing/2014/main" id="{B81AD47B-7822-D868-3405-BCA796C35619}"/>
                      </a:ext>
                    </a:extLst>
                  </p:cNvPr>
                  <p:cNvSpPr/>
                  <p:nvPr/>
                </p:nvSpPr>
                <p:spPr>
                  <a:xfrm>
                    <a:off x="1102" y="1935"/>
                    <a:ext cx="60" cy="6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"/>
                      </a:cxn>
                      <a:cxn ang="0">
                        <a:pos x="59" y="76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60" h="60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59" y="5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8C8C8C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Group 189">
                <a:extLst>
                  <a:ext uri="{FF2B5EF4-FFF2-40B4-BE49-F238E27FC236}">
                    <a16:creationId xmlns:a16="http://schemas.microsoft.com/office/drawing/2014/main" id="{965A219A-F4A3-8ED6-4FFA-0A704929FE26}"/>
                  </a:ext>
                </a:extLst>
              </p:cNvPr>
              <p:cNvGrpSpPr/>
              <p:nvPr/>
            </p:nvGrpSpPr>
            <p:grpSpPr>
              <a:xfrm>
                <a:off x="1149" y="1912"/>
                <a:ext cx="122" cy="160"/>
                <a:chOff x="1149" y="1912"/>
                <a:chExt cx="122" cy="160"/>
              </a:xfrm>
            </p:grpSpPr>
            <p:grpSp>
              <p:nvGrpSpPr>
                <p:cNvPr id="10" name="Group 190">
                  <a:extLst>
                    <a:ext uri="{FF2B5EF4-FFF2-40B4-BE49-F238E27FC236}">
                      <a16:creationId xmlns:a16="http://schemas.microsoft.com/office/drawing/2014/main" id="{E15D624D-B9F2-2BCE-95A5-9F19BDC407CF}"/>
                    </a:ext>
                  </a:extLst>
                </p:cNvPr>
                <p:cNvGrpSpPr/>
                <p:nvPr/>
              </p:nvGrpSpPr>
              <p:grpSpPr>
                <a:xfrm>
                  <a:off x="1149" y="1965"/>
                  <a:ext cx="107" cy="107"/>
                  <a:chOff x="1149" y="1965"/>
                  <a:chExt cx="107" cy="107"/>
                </a:xfrm>
              </p:grpSpPr>
              <p:sp>
                <p:nvSpPr>
                  <p:cNvPr id="31" name="Freeform 191">
                    <a:extLst>
                      <a:ext uri="{FF2B5EF4-FFF2-40B4-BE49-F238E27FC236}">
                        <a16:creationId xmlns:a16="http://schemas.microsoft.com/office/drawing/2014/main" id="{48782147-42AC-F2CC-7ACA-40E635BBDC26}"/>
                      </a:ext>
                    </a:extLst>
                  </p:cNvPr>
                  <p:cNvSpPr/>
                  <p:nvPr/>
                </p:nvSpPr>
                <p:spPr>
                  <a:xfrm>
                    <a:off x="1149" y="1965"/>
                    <a:ext cx="107" cy="107"/>
                  </a:xfrm>
                  <a:custGeom>
                    <a:avLst/>
                    <a:gdLst/>
                    <a:ahLst/>
                    <a:cxnLst>
                      <a:cxn ang="0">
                        <a:pos x="0" y="47"/>
                      </a:cxn>
                      <a:cxn ang="0">
                        <a:pos x="58" y="106"/>
                      </a:cxn>
                      <a:cxn ang="0">
                        <a:pos x="106" y="58"/>
                      </a:cxn>
                      <a:cxn ang="0">
                        <a:pos x="47" y="0"/>
                      </a:cxn>
                      <a:cxn ang="0">
                        <a:pos x="0" y="47"/>
                      </a:cxn>
                    </a:cxnLst>
                    <a:rect l="0" t="0" r="0" b="0"/>
                    <a:pathLst>
                      <a:path w="107" h="107">
                        <a:moveTo>
                          <a:pt x="0" y="47"/>
                        </a:moveTo>
                        <a:lnTo>
                          <a:pt x="58" y="106"/>
                        </a:lnTo>
                        <a:lnTo>
                          <a:pt x="106" y="58"/>
                        </a:lnTo>
                        <a:lnTo>
                          <a:pt x="47" y="0"/>
                        </a:lnTo>
                        <a:lnTo>
                          <a:pt x="0" y="47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192">
                    <a:extLst>
                      <a:ext uri="{FF2B5EF4-FFF2-40B4-BE49-F238E27FC236}">
                        <a16:creationId xmlns:a16="http://schemas.microsoft.com/office/drawing/2014/main" id="{DECB7977-924F-C926-004E-F418D292FACA}"/>
                      </a:ext>
                    </a:extLst>
                  </p:cNvPr>
                  <p:cNvSpPr/>
                  <p:nvPr/>
                </p:nvSpPr>
                <p:spPr>
                  <a:xfrm>
                    <a:off x="1149" y="2005"/>
                    <a:ext cx="60" cy="67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6"/>
                      </a:cxn>
                      <a:cxn ang="0">
                        <a:pos x="59" y="66"/>
                      </a:cxn>
                      <a:cxn ang="0">
                        <a:pos x="59" y="59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60" h="67">
                        <a:moveTo>
                          <a:pt x="0" y="0"/>
                        </a:moveTo>
                        <a:lnTo>
                          <a:pt x="0" y="6"/>
                        </a:lnTo>
                        <a:lnTo>
                          <a:pt x="59" y="66"/>
                        </a:lnTo>
                        <a:lnTo>
                          <a:pt x="59" y="5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193">
                    <a:extLst>
                      <a:ext uri="{FF2B5EF4-FFF2-40B4-BE49-F238E27FC236}">
                        <a16:creationId xmlns:a16="http://schemas.microsoft.com/office/drawing/2014/main" id="{69CB5259-F34C-664C-728A-1D01A3178748}"/>
                      </a:ext>
                    </a:extLst>
                  </p:cNvPr>
                  <p:cNvSpPr/>
                  <p:nvPr/>
                </p:nvSpPr>
                <p:spPr>
                  <a:xfrm>
                    <a:off x="1206" y="2016"/>
                    <a:ext cx="49" cy="56"/>
                  </a:xfrm>
                  <a:custGeom>
                    <a:avLst/>
                    <a:gdLst/>
                    <a:ahLst/>
                    <a:cxnLst>
                      <a:cxn ang="0">
                        <a:pos x="0" y="48"/>
                      </a:cxn>
                      <a:cxn ang="0">
                        <a:pos x="0" y="55"/>
                      </a:cxn>
                      <a:cxn ang="0">
                        <a:pos x="48" y="0"/>
                      </a:cxn>
                      <a:cxn ang="0">
                        <a:pos x="0" y="48"/>
                      </a:cxn>
                    </a:cxnLst>
                    <a:rect l="0" t="0" r="0" b="0"/>
                    <a:pathLst>
                      <a:path w="49" h="56">
                        <a:moveTo>
                          <a:pt x="0" y="48"/>
                        </a:moveTo>
                        <a:lnTo>
                          <a:pt x="0" y="55"/>
                        </a:lnTo>
                        <a:lnTo>
                          <a:pt x="48" y="0"/>
                        </a:lnTo>
                        <a:lnTo>
                          <a:pt x="0" y="48"/>
                        </a:lnTo>
                      </a:path>
                    </a:pathLst>
                  </a:custGeom>
                  <a:solidFill>
                    <a:srgbClr val="BBBBBB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194">
                  <a:extLst>
                    <a:ext uri="{FF2B5EF4-FFF2-40B4-BE49-F238E27FC236}">
                      <a16:creationId xmlns:a16="http://schemas.microsoft.com/office/drawing/2014/main" id="{F33C87DE-39C8-D50B-CCC6-5FEE12F6E792}"/>
                    </a:ext>
                  </a:extLst>
                </p:cNvPr>
                <p:cNvGrpSpPr/>
                <p:nvPr/>
              </p:nvGrpSpPr>
              <p:grpSpPr>
                <a:xfrm>
                  <a:off x="1177" y="1958"/>
                  <a:ext cx="37" cy="42"/>
                  <a:chOff x="1177" y="1958"/>
                  <a:chExt cx="37" cy="42"/>
                </a:xfrm>
              </p:grpSpPr>
              <p:sp>
                <p:nvSpPr>
                  <p:cNvPr id="29" name="Freeform 195">
                    <a:extLst>
                      <a:ext uri="{FF2B5EF4-FFF2-40B4-BE49-F238E27FC236}">
                        <a16:creationId xmlns:a16="http://schemas.microsoft.com/office/drawing/2014/main" id="{93BA3516-887A-0199-8B71-20B3160998C6}"/>
                      </a:ext>
                    </a:extLst>
                  </p:cNvPr>
                  <p:cNvSpPr/>
                  <p:nvPr/>
                </p:nvSpPr>
                <p:spPr>
                  <a:xfrm>
                    <a:off x="1177" y="1980"/>
                    <a:ext cx="31" cy="19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6" y="9"/>
                      </a:cxn>
                      <a:cxn ang="0">
                        <a:pos x="12" y="9"/>
                      </a:cxn>
                      <a:cxn ang="0">
                        <a:pos x="30" y="0"/>
                      </a:cxn>
                      <a:cxn ang="0">
                        <a:pos x="30" y="9"/>
                      </a:cxn>
                      <a:cxn ang="0">
                        <a:pos x="0" y="18"/>
                      </a:cxn>
                    </a:cxnLst>
                    <a:rect l="0" t="0" r="0" b="0"/>
                    <a:pathLst>
                      <a:path w="31" h="19">
                        <a:moveTo>
                          <a:pt x="0" y="18"/>
                        </a:moveTo>
                        <a:lnTo>
                          <a:pt x="6" y="9"/>
                        </a:lnTo>
                        <a:lnTo>
                          <a:pt x="12" y="9"/>
                        </a:lnTo>
                        <a:lnTo>
                          <a:pt x="30" y="0"/>
                        </a:lnTo>
                        <a:lnTo>
                          <a:pt x="30" y="9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404040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196">
                    <a:extLst>
                      <a:ext uri="{FF2B5EF4-FFF2-40B4-BE49-F238E27FC236}">
                        <a16:creationId xmlns:a16="http://schemas.microsoft.com/office/drawing/2014/main" id="{34A21871-A633-DD6C-1777-6A5855DA53DD}"/>
                      </a:ext>
                    </a:extLst>
                  </p:cNvPr>
                  <p:cNvSpPr/>
                  <p:nvPr/>
                </p:nvSpPr>
                <p:spPr>
                  <a:xfrm>
                    <a:off x="1195" y="1958"/>
                    <a:ext cx="19" cy="32"/>
                  </a:xfrm>
                  <a:custGeom>
                    <a:avLst/>
                    <a:gdLst/>
                    <a:ahLst/>
                    <a:cxnLst>
                      <a:cxn ang="0">
                        <a:pos x="18" y="31"/>
                      </a:cxn>
                      <a:cxn ang="0">
                        <a:pos x="18" y="25"/>
                      </a:cxn>
                      <a:cxn ang="0">
                        <a:pos x="8" y="25"/>
                      </a:cxn>
                      <a:cxn ang="0">
                        <a:pos x="8" y="19"/>
                      </a:cxn>
                      <a:cxn ang="0">
                        <a:pos x="0" y="19"/>
                      </a:cxn>
                      <a:cxn ang="0">
                        <a:pos x="0" y="12"/>
                      </a:cxn>
                      <a:cxn ang="0">
                        <a:pos x="0" y="7"/>
                      </a:cxn>
                      <a:cxn ang="0">
                        <a:pos x="0" y="0"/>
                      </a:cxn>
                      <a:cxn ang="0">
                        <a:pos x="8" y="0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0" y="12"/>
                      </a:cxn>
                      <a:cxn ang="0">
                        <a:pos x="0" y="19"/>
                      </a:cxn>
                      <a:cxn ang="0">
                        <a:pos x="8" y="25"/>
                      </a:cxn>
                      <a:cxn ang="0">
                        <a:pos x="18" y="25"/>
                      </a:cxn>
                      <a:cxn ang="0">
                        <a:pos x="18" y="31"/>
                      </a:cxn>
                    </a:cxnLst>
                    <a:rect l="0" t="0" r="0" b="0"/>
                    <a:pathLst>
                      <a:path w="19" h="32">
                        <a:moveTo>
                          <a:pt x="18" y="31"/>
                        </a:moveTo>
                        <a:lnTo>
                          <a:pt x="18" y="25"/>
                        </a:lnTo>
                        <a:lnTo>
                          <a:pt x="8" y="25"/>
                        </a:lnTo>
                        <a:lnTo>
                          <a:pt x="8" y="19"/>
                        </a:lnTo>
                        <a:lnTo>
                          <a:pt x="0" y="19"/>
                        </a:lnTo>
                        <a:lnTo>
                          <a:pt x="0" y="12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0" y="12"/>
                        </a:lnTo>
                        <a:lnTo>
                          <a:pt x="0" y="19"/>
                        </a:lnTo>
                        <a:lnTo>
                          <a:pt x="8" y="25"/>
                        </a:lnTo>
                        <a:lnTo>
                          <a:pt x="18" y="25"/>
                        </a:lnTo>
                        <a:lnTo>
                          <a:pt x="18" y="31"/>
                        </a:lnTo>
                      </a:path>
                    </a:pathLst>
                  </a:custGeom>
                  <a:solidFill>
                    <a:srgbClr val="404040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" name="Group 197">
                  <a:extLst>
                    <a:ext uri="{FF2B5EF4-FFF2-40B4-BE49-F238E27FC236}">
                      <a16:creationId xmlns:a16="http://schemas.microsoft.com/office/drawing/2014/main" id="{6FF91963-5AD7-7DBA-DC0C-59F61C106046}"/>
                    </a:ext>
                  </a:extLst>
                </p:cNvPr>
                <p:cNvGrpSpPr/>
                <p:nvPr/>
              </p:nvGrpSpPr>
              <p:grpSpPr>
                <a:xfrm>
                  <a:off x="1195" y="1912"/>
                  <a:ext cx="76" cy="95"/>
                  <a:chOff x="1195" y="1912"/>
                  <a:chExt cx="76" cy="95"/>
                </a:xfrm>
              </p:grpSpPr>
              <p:sp>
                <p:nvSpPr>
                  <p:cNvPr id="13" name="Freeform 198">
                    <a:extLst>
                      <a:ext uri="{FF2B5EF4-FFF2-40B4-BE49-F238E27FC236}">
                        <a16:creationId xmlns:a16="http://schemas.microsoft.com/office/drawing/2014/main" id="{2DA9AC4C-65A7-A78C-2C34-DCAA392FE789}"/>
                      </a:ext>
                    </a:extLst>
                  </p:cNvPr>
                  <p:cNvSpPr/>
                  <p:nvPr/>
                </p:nvSpPr>
                <p:spPr>
                  <a:xfrm>
                    <a:off x="1229" y="1965"/>
                    <a:ext cx="19" cy="3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8" y="0"/>
                      </a:cxn>
                      <a:cxn ang="0">
                        <a:pos x="18" y="35"/>
                      </a:cxn>
                      <a:cxn ang="0">
                        <a:pos x="0" y="35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19" h="36">
                        <a:moveTo>
                          <a:pt x="0" y="0"/>
                        </a:moveTo>
                        <a:lnTo>
                          <a:pt x="18" y="0"/>
                        </a:lnTo>
                        <a:lnTo>
                          <a:pt x="18" y="35"/>
                        </a:lnTo>
                        <a:lnTo>
                          <a:pt x="0" y="3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4" name="Freeform 199">
                    <a:extLst>
                      <a:ext uri="{FF2B5EF4-FFF2-40B4-BE49-F238E27FC236}">
                        <a16:creationId xmlns:a16="http://schemas.microsoft.com/office/drawing/2014/main" id="{DE055E18-4C62-2F84-B861-53BFD0EFA782}"/>
                      </a:ext>
                    </a:extLst>
                  </p:cNvPr>
                  <p:cNvSpPr/>
                  <p:nvPr/>
                </p:nvSpPr>
                <p:spPr>
                  <a:xfrm>
                    <a:off x="1195" y="1929"/>
                    <a:ext cx="42" cy="72"/>
                  </a:xfrm>
                  <a:custGeom>
                    <a:avLst/>
                    <a:gdLst/>
                    <a:ahLst/>
                    <a:cxnLst>
                      <a:cxn ang="0">
                        <a:pos x="41" y="65"/>
                      </a:cxn>
                      <a:cxn ang="0">
                        <a:pos x="6" y="30"/>
                      </a:cxn>
                      <a:cxn ang="0">
                        <a:pos x="6" y="24"/>
                      </a:cxn>
                      <a:cxn ang="0">
                        <a:pos x="6" y="7"/>
                      </a:cxn>
                      <a:cxn ang="0">
                        <a:pos x="0" y="0"/>
                      </a:cxn>
                      <a:cxn ang="0">
                        <a:pos x="0" y="30"/>
                      </a:cxn>
                      <a:cxn ang="0">
                        <a:pos x="41" y="71"/>
                      </a:cxn>
                      <a:cxn ang="0">
                        <a:pos x="41" y="65"/>
                      </a:cxn>
                    </a:cxnLst>
                    <a:rect l="0" t="0" r="0" b="0"/>
                    <a:pathLst>
                      <a:path w="42" h="72">
                        <a:moveTo>
                          <a:pt x="41" y="65"/>
                        </a:moveTo>
                        <a:lnTo>
                          <a:pt x="6" y="30"/>
                        </a:lnTo>
                        <a:lnTo>
                          <a:pt x="6" y="24"/>
                        </a:lnTo>
                        <a:lnTo>
                          <a:pt x="6" y="7"/>
                        </a:lnTo>
                        <a:lnTo>
                          <a:pt x="0" y="0"/>
                        </a:lnTo>
                        <a:lnTo>
                          <a:pt x="0" y="30"/>
                        </a:lnTo>
                        <a:lnTo>
                          <a:pt x="41" y="71"/>
                        </a:lnTo>
                        <a:lnTo>
                          <a:pt x="41" y="65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Freeform 200">
                    <a:extLst>
                      <a:ext uri="{FF2B5EF4-FFF2-40B4-BE49-F238E27FC236}">
                        <a16:creationId xmlns:a16="http://schemas.microsoft.com/office/drawing/2014/main" id="{A801DD7E-DDD6-09EA-1A43-1C6C5FA87F85}"/>
                      </a:ext>
                    </a:extLst>
                  </p:cNvPr>
                  <p:cNvSpPr/>
                  <p:nvPr/>
                </p:nvSpPr>
                <p:spPr>
                  <a:xfrm>
                    <a:off x="1195" y="1929"/>
                    <a:ext cx="49" cy="72"/>
                  </a:xfrm>
                  <a:custGeom>
                    <a:avLst/>
                    <a:gdLst/>
                    <a:ahLst/>
                    <a:cxnLst>
                      <a:cxn ang="0">
                        <a:pos x="48" y="71"/>
                      </a:cxn>
                      <a:cxn ang="0">
                        <a:pos x="48" y="41"/>
                      </a:cxn>
                      <a:cxn ang="0">
                        <a:pos x="0" y="0"/>
                      </a:cxn>
                      <a:cxn ang="0">
                        <a:pos x="0" y="7"/>
                      </a:cxn>
                      <a:cxn ang="0">
                        <a:pos x="41" y="41"/>
                      </a:cxn>
                      <a:cxn ang="0">
                        <a:pos x="41" y="65"/>
                      </a:cxn>
                      <a:cxn ang="0">
                        <a:pos x="41" y="71"/>
                      </a:cxn>
                      <a:cxn ang="0">
                        <a:pos x="48" y="71"/>
                      </a:cxn>
                    </a:cxnLst>
                    <a:rect l="0" t="0" r="0" b="0"/>
                    <a:pathLst>
                      <a:path w="49" h="72">
                        <a:moveTo>
                          <a:pt x="48" y="71"/>
                        </a:moveTo>
                        <a:lnTo>
                          <a:pt x="48" y="41"/>
                        </a:lnTo>
                        <a:lnTo>
                          <a:pt x="0" y="0"/>
                        </a:lnTo>
                        <a:lnTo>
                          <a:pt x="0" y="7"/>
                        </a:lnTo>
                        <a:lnTo>
                          <a:pt x="41" y="41"/>
                        </a:lnTo>
                        <a:lnTo>
                          <a:pt x="41" y="65"/>
                        </a:lnTo>
                        <a:lnTo>
                          <a:pt x="41" y="71"/>
                        </a:lnTo>
                        <a:lnTo>
                          <a:pt x="48" y="71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Freeform 201">
                    <a:extLst>
                      <a:ext uri="{FF2B5EF4-FFF2-40B4-BE49-F238E27FC236}">
                        <a16:creationId xmlns:a16="http://schemas.microsoft.com/office/drawing/2014/main" id="{9484B6F4-108D-6524-ECC2-0544BA117E17}"/>
                      </a:ext>
                    </a:extLst>
                  </p:cNvPr>
                  <p:cNvSpPr/>
                  <p:nvPr/>
                </p:nvSpPr>
                <p:spPr>
                  <a:xfrm>
                    <a:off x="1247" y="1941"/>
                    <a:ext cx="19" cy="31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8" y="0"/>
                      </a:cxn>
                      <a:cxn ang="0">
                        <a:pos x="18" y="30"/>
                      </a:cxn>
                      <a:cxn ang="0">
                        <a:pos x="0" y="30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19" h="31">
                        <a:moveTo>
                          <a:pt x="0" y="6"/>
                        </a:moveTo>
                        <a:lnTo>
                          <a:pt x="18" y="0"/>
                        </a:lnTo>
                        <a:lnTo>
                          <a:pt x="18" y="30"/>
                        </a:lnTo>
                        <a:lnTo>
                          <a:pt x="0" y="30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Freeform 202">
                    <a:extLst>
                      <a:ext uri="{FF2B5EF4-FFF2-40B4-BE49-F238E27FC236}">
                        <a16:creationId xmlns:a16="http://schemas.microsoft.com/office/drawing/2014/main" id="{0D354851-36FB-DB13-C2EA-B50F28BD9B4F}"/>
                      </a:ext>
                    </a:extLst>
                  </p:cNvPr>
                  <p:cNvSpPr/>
                  <p:nvPr/>
                </p:nvSpPr>
                <p:spPr>
                  <a:xfrm>
                    <a:off x="1247" y="1936"/>
                    <a:ext cx="20" cy="25"/>
                  </a:xfrm>
                  <a:custGeom>
                    <a:avLst/>
                    <a:gdLst/>
                    <a:ahLst/>
                    <a:cxnLst>
                      <a:cxn ang="0">
                        <a:pos x="6" y="24"/>
                      </a:cxn>
                      <a:cxn ang="0">
                        <a:pos x="0" y="24"/>
                      </a:cxn>
                      <a:cxn ang="0">
                        <a:pos x="6" y="12"/>
                      </a:cxn>
                      <a:cxn ang="0">
                        <a:pos x="19" y="0"/>
                      </a:cxn>
                      <a:cxn ang="0">
                        <a:pos x="6" y="12"/>
                      </a:cxn>
                      <a:cxn ang="0">
                        <a:pos x="6" y="17"/>
                      </a:cxn>
                      <a:cxn ang="0">
                        <a:pos x="6" y="24"/>
                      </a:cxn>
                    </a:cxnLst>
                    <a:rect l="0" t="0" r="0" b="0"/>
                    <a:pathLst>
                      <a:path w="20" h="25">
                        <a:moveTo>
                          <a:pt x="6" y="24"/>
                        </a:moveTo>
                        <a:lnTo>
                          <a:pt x="0" y="24"/>
                        </a:lnTo>
                        <a:lnTo>
                          <a:pt x="6" y="12"/>
                        </a:lnTo>
                        <a:lnTo>
                          <a:pt x="19" y="0"/>
                        </a:lnTo>
                        <a:lnTo>
                          <a:pt x="6" y="12"/>
                        </a:lnTo>
                        <a:lnTo>
                          <a:pt x="6" y="17"/>
                        </a:lnTo>
                        <a:lnTo>
                          <a:pt x="6" y="24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Freeform 203">
                    <a:extLst>
                      <a:ext uri="{FF2B5EF4-FFF2-40B4-BE49-F238E27FC236}">
                        <a16:creationId xmlns:a16="http://schemas.microsoft.com/office/drawing/2014/main" id="{E6D7DFB5-D064-D42E-60CB-EC80D0385C14}"/>
                      </a:ext>
                    </a:extLst>
                  </p:cNvPr>
                  <p:cNvSpPr/>
                  <p:nvPr/>
                </p:nvSpPr>
                <p:spPr>
                  <a:xfrm>
                    <a:off x="1200" y="1936"/>
                    <a:ext cx="37" cy="54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"/>
                      </a:cxn>
                      <a:cxn ang="0">
                        <a:pos x="0" y="23"/>
                      </a:cxn>
                      <a:cxn ang="0">
                        <a:pos x="36" y="53"/>
                      </a:cxn>
                      <a:cxn ang="0">
                        <a:pos x="36" y="29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37" h="54">
                        <a:moveTo>
                          <a:pt x="0" y="0"/>
                        </a:moveTo>
                        <a:lnTo>
                          <a:pt x="0" y="18"/>
                        </a:lnTo>
                        <a:lnTo>
                          <a:pt x="0" y="23"/>
                        </a:lnTo>
                        <a:lnTo>
                          <a:pt x="36" y="53"/>
                        </a:lnTo>
                        <a:lnTo>
                          <a:pt x="36" y="2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00CC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Freeform 204">
                    <a:extLst>
                      <a:ext uri="{FF2B5EF4-FFF2-40B4-BE49-F238E27FC236}">
                        <a16:creationId xmlns:a16="http://schemas.microsoft.com/office/drawing/2014/main" id="{CE8E6CEF-E3B3-2854-FEC1-4F68B7E67D53}"/>
                      </a:ext>
                    </a:extLst>
                  </p:cNvPr>
                  <p:cNvSpPr/>
                  <p:nvPr/>
                </p:nvSpPr>
                <p:spPr>
                  <a:xfrm>
                    <a:off x="1211" y="1912"/>
                    <a:ext cx="49" cy="42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2" y="0"/>
                      </a:cxn>
                      <a:cxn ang="0">
                        <a:pos x="48" y="29"/>
                      </a:cxn>
                      <a:cxn ang="0">
                        <a:pos x="48" y="35"/>
                      </a:cxn>
                      <a:cxn ang="0">
                        <a:pos x="42" y="35"/>
                      </a:cxn>
                      <a:cxn ang="0">
                        <a:pos x="42" y="41"/>
                      </a:cxn>
                      <a:cxn ang="0">
                        <a:pos x="0" y="0"/>
                      </a:cxn>
                    </a:cxnLst>
                    <a:rect l="0" t="0" r="0" b="0"/>
                    <a:pathLst>
                      <a:path w="49" h="42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48" y="29"/>
                        </a:lnTo>
                        <a:lnTo>
                          <a:pt x="48" y="35"/>
                        </a:lnTo>
                        <a:lnTo>
                          <a:pt x="42" y="35"/>
                        </a:lnTo>
                        <a:lnTo>
                          <a:pt x="42" y="4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205">
                    <a:extLst>
                      <a:ext uri="{FF2B5EF4-FFF2-40B4-BE49-F238E27FC236}">
                        <a16:creationId xmlns:a16="http://schemas.microsoft.com/office/drawing/2014/main" id="{78A8C25A-D7CC-A86C-6476-4C251F8D211A}"/>
                      </a:ext>
                    </a:extLst>
                  </p:cNvPr>
                  <p:cNvSpPr/>
                  <p:nvPr/>
                </p:nvSpPr>
                <p:spPr>
                  <a:xfrm>
                    <a:off x="1229" y="1917"/>
                    <a:ext cx="31" cy="31"/>
                  </a:xfrm>
                  <a:prstGeom prst="line">
                    <a:avLst/>
                  </a:prstGeom>
                  <a:ln w="12700" cap="flat" cmpd="sng">
                    <a:solidFill>
                      <a:srgbClr val="D9D9D9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12700" dir="16200000" algn="ctr" rotWithShape="0">
                      <a:schemeClr val="bg2"/>
                    </a:outerShdw>
                  </a:effectLst>
                </p:spPr>
              </p:sp>
              <p:sp>
                <p:nvSpPr>
                  <p:cNvPr id="21" name="Freeform 206">
                    <a:extLst>
                      <a:ext uri="{FF2B5EF4-FFF2-40B4-BE49-F238E27FC236}">
                        <a16:creationId xmlns:a16="http://schemas.microsoft.com/office/drawing/2014/main" id="{8D1D1A75-1041-8B7B-5F5A-FCF3CF997704}"/>
                      </a:ext>
                    </a:extLst>
                  </p:cNvPr>
                  <p:cNvSpPr/>
                  <p:nvPr/>
                </p:nvSpPr>
                <p:spPr>
                  <a:xfrm>
                    <a:off x="1224" y="1912"/>
                    <a:ext cx="43" cy="37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2" y="0"/>
                      </a:cxn>
                      <a:cxn ang="0">
                        <a:pos x="42" y="24"/>
                      </a:cxn>
                      <a:cxn ang="0">
                        <a:pos x="35" y="36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43" h="37">
                        <a:moveTo>
                          <a:pt x="0" y="6"/>
                        </a:moveTo>
                        <a:lnTo>
                          <a:pt x="12" y="0"/>
                        </a:lnTo>
                        <a:lnTo>
                          <a:pt x="42" y="24"/>
                        </a:lnTo>
                        <a:lnTo>
                          <a:pt x="35" y="36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Freeform 207">
                    <a:extLst>
                      <a:ext uri="{FF2B5EF4-FFF2-40B4-BE49-F238E27FC236}">
                        <a16:creationId xmlns:a16="http://schemas.microsoft.com/office/drawing/2014/main" id="{3E89E234-5B9F-350D-53F7-603643306A6D}"/>
                      </a:ext>
                    </a:extLst>
                  </p:cNvPr>
                  <p:cNvSpPr/>
                  <p:nvPr/>
                </p:nvSpPr>
                <p:spPr>
                  <a:xfrm>
                    <a:off x="1195" y="1936"/>
                    <a:ext cx="19" cy="31"/>
                  </a:xfrm>
                  <a:custGeom>
                    <a:avLst/>
                    <a:gdLst/>
                    <a:ahLst/>
                    <a:cxnLst>
                      <a:cxn ang="0">
                        <a:pos x="18" y="30"/>
                      </a:cxn>
                      <a:cxn ang="0">
                        <a:pos x="18" y="24"/>
                      </a:cxn>
                      <a:cxn ang="0">
                        <a:pos x="0" y="24"/>
                      </a:cxn>
                      <a:cxn ang="0">
                        <a:pos x="0" y="0"/>
                      </a:cxn>
                      <a:cxn ang="0">
                        <a:pos x="18" y="0"/>
                      </a:cxn>
                      <a:cxn ang="0">
                        <a:pos x="18" y="24"/>
                      </a:cxn>
                      <a:cxn ang="0">
                        <a:pos x="18" y="30"/>
                      </a:cxn>
                    </a:cxnLst>
                    <a:rect l="0" t="0" r="0" b="0"/>
                    <a:pathLst>
                      <a:path w="19" h="31">
                        <a:moveTo>
                          <a:pt x="18" y="30"/>
                        </a:moveTo>
                        <a:lnTo>
                          <a:pt x="18" y="24"/>
                        </a:lnTo>
                        <a:lnTo>
                          <a:pt x="0" y="24"/>
                        </a:lnTo>
                        <a:lnTo>
                          <a:pt x="0" y="0"/>
                        </a:lnTo>
                        <a:lnTo>
                          <a:pt x="18" y="0"/>
                        </a:lnTo>
                        <a:lnTo>
                          <a:pt x="18" y="24"/>
                        </a:lnTo>
                        <a:lnTo>
                          <a:pt x="18" y="30"/>
                        </a:lnTo>
                      </a:path>
                    </a:pathLst>
                  </a:custGeom>
                  <a:solidFill>
                    <a:srgbClr val="D9D9D9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Freeform 208">
                    <a:extLst>
                      <a:ext uri="{FF2B5EF4-FFF2-40B4-BE49-F238E27FC236}">
                        <a16:creationId xmlns:a16="http://schemas.microsoft.com/office/drawing/2014/main" id="{E48B55F9-5920-655E-FA00-2C2594BD4F1C}"/>
                      </a:ext>
                    </a:extLst>
                  </p:cNvPr>
                  <p:cNvSpPr/>
                  <p:nvPr/>
                </p:nvSpPr>
                <p:spPr>
                  <a:xfrm>
                    <a:off x="1229" y="1965"/>
                    <a:ext cx="19" cy="31"/>
                  </a:xfrm>
                  <a:custGeom>
                    <a:avLst/>
                    <a:gdLst/>
                    <a:ahLst/>
                    <a:cxnLst>
                      <a:cxn ang="0">
                        <a:pos x="18" y="0"/>
                      </a:cxn>
                      <a:cxn ang="0">
                        <a:pos x="18" y="30"/>
                      </a:cxn>
                      <a:cxn ang="0">
                        <a:pos x="0" y="30"/>
                      </a:cxn>
                      <a:cxn ang="0">
                        <a:pos x="0" y="24"/>
                      </a:cxn>
                      <a:cxn ang="0">
                        <a:pos x="18" y="24"/>
                      </a:cxn>
                      <a:cxn ang="0">
                        <a:pos x="18" y="0"/>
                      </a:cxn>
                    </a:cxnLst>
                    <a:rect l="0" t="0" r="0" b="0"/>
                    <a:pathLst>
                      <a:path w="19" h="31">
                        <a:moveTo>
                          <a:pt x="18" y="0"/>
                        </a:moveTo>
                        <a:lnTo>
                          <a:pt x="18" y="30"/>
                        </a:lnTo>
                        <a:lnTo>
                          <a:pt x="0" y="30"/>
                        </a:lnTo>
                        <a:lnTo>
                          <a:pt x="0" y="24"/>
                        </a:lnTo>
                        <a:lnTo>
                          <a:pt x="18" y="24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Freeform 209">
                    <a:extLst>
                      <a:ext uri="{FF2B5EF4-FFF2-40B4-BE49-F238E27FC236}">
                        <a16:creationId xmlns:a16="http://schemas.microsoft.com/office/drawing/2014/main" id="{8DFB6A10-6F01-D43D-815C-DBB10CBCC11B}"/>
                      </a:ext>
                    </a:extLst>
                  </p:cNvPr>
                  <p:cNvSpPr/>
                  <p:nvPr/>
                </p:nvSpPr>
                <p:spPr>
                  <a:xfrm>
                    <a:off x="1247" y="1941"/>
                    <a:ext cx="19" cy="44"/>
                  </a:xfrm>
                  <a:custGeom>
                    <a:avLst/>
                    <a:gdLst/>
                    <a:ahLst/>
                    <a:cxnLst>
                      <a:cxn ang="0">
                        <a:pos x="0" y="6"/>
                      </a:cxn>
                      <a:cxn ang="0">
                        <a:pos x="18" y="0"/>
                      </a:cxn>
                      <a:cxn ang="0">
                        <a:pos x="18" y="29"/>
                      </a:cxn>
                      <a:cxn ang="0">
                        <a:pos x="0" y="43"/>
                      </a:cxn>
                      <a:cxn ang="0">
                        <a:pos x="0" y="6"/>
                      </a:cxn>
                    </a:cxnLst>
                    <a:rect l="0" t="0" r="0" b="0"/>
                    <a:pathLst>
                      <a:path w="19" h="44">
                        <a:moveTo>
                          <a:pt x="0" y="6"/>
                        </a:moveTo>
                        <a:lnTo>
                          <a:pt x="18" y="0"/>
                        </a:lnTo>
                        <a:lnTo>
                          <a:pt x="18" y="29"/>
                        </a:lnTo>
                        <a:lnTo>
                          <a:pt x="0" y="43"/>
                        </a:lnTo>
                        <a:lnTo>
                          <a:pt x="0" y="6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Freeform 210">
                    <a:extLst>
                      <a:ext uri="{FF2B5EF4-FFF2-40B4-BE49-F238E27FC236}">
                        <a16:creationId xmlns:a16="http://schemas.microsoft.com/office/drawing/2014/main" id="{956A8C29-5C68-6C44-D790-840A78EF1847}"/>
                      </a:ext>
                    </a:extLst>
                  </p:cNvPr>
                  <p:cNvSpPr/>
                  <p:nvPr/>
                </p:nvSpPr>
                <p:spPr>
                  <a:xfrm>
                    <a:off x="1253" y="1936"/>
                    <a:ext cx="18" cy="35"/>
                  </a:xfrm>
                  <a:custGeom>
                    <a:avLst/>
                    <a:gdLst/>
                    <a:ahLst/>
                    <a:cxnLst>
                      <a:cxn ang="0">
                        <a:pos x="0" y="12"/>
                      </a:cxn>
                      <a:cxn ang="0">
                        <a:pos x="17" y="0"/>
                      </a:cxn>
                      <a:cxn ang="0">
                        <a:pos x="17" y="18"/>
                      </a:cxn>
                      <a:cxn ang="0">
                        <a:pos x="0" y="18"/>
                      </a:cxn>
                      <a:cxn ang="0">
                        <a:pos x="0" y="12"/>
                      </a:cxn>
                    </a:cxnLst>
                    <a:rect l="0" t="0" r="0" b="0"/>
                    <a:pathLst>
                      <a:path w="18" h="36">
                        <a:moveTo>
                          <a:pt x="0" y="12"/>
                        </a:moveTo>
                        <a:lnTo>
                          <a:pt x="17" y="0"/>
                        </a:lnTo>
                        <a:lnTo>
                          <a:pt x="17" y="23"/>
                        </a:lnTo>
                        <a:lnTo>
                          <a:pt x="0" y="35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Freeform 211">
                    <a:extLst>
                      <a:ext uri="{FF2B5EF4-FFF2-40B4-BE49-F238E27FC236}">
                        <a16:creationId xmlns:a16="http://schemas.microsoft.com/office/drawing/2014/main" id="{397AEDD8-560C-1A83-DC91-6498442AC1D3}"/>
                      </a:ext>
                    </a:extLst>
                  </p:cNvPr>
                  <p:cNvSpPr/>
                  <p:nvPr/>
                </p:nvSpPr>
                <p:spPr>
                  <a:xfrm>
                    <a:off x="1200" y="1936"/>
                    <a:ext cx="37" cy="60"/>
                  </a:xfrm>
                  <a:custGeom>
                    <a:avLst/>
                    <a:gdLst/>
                    <a:ahLst/>
                    <a:cxnLst>
                      <a:cxn ang="0">
                        <a:pos x="36" y="53"/>
                      </a:cxn>
                      <a:cxn ang="0">
                        <a:pos x="6" y="23"/>
                      </a:cxn>
                      <a:cxn ang="0">
                        <a:pos x="0" y="23"/>
                      </a:cxn>
                      <a:cxn ang="0">
                        <a:pos x="0" y="0"/>
                      </a:cxn>
                      <a:cxn ang="0">
                        <a:pos x="0" y="23"/>
                      </a:cxn>
                      <a:cxn ang="0">
                        <a:pos x="36" y="59"/>
                      </a:cxn>
                      <a:cxn ang="0">
                        <a:pos x="36" y="53"/>
                      </a:cxn>
                    </a:cxnLst>
                    <a:rect l="0" t="0" r="0" b="0"/>
                    <a:pathLst>
                      <a:path w="37" h="60">
                        <a:moveTo>
                          <a:pt x="36" y="53"/>
                        </a:moveTo>
                        <a:lnTo>
                          <a:pt x="6" y="23"/>
                        </a:lnTo>
                        <a:lnTo>
                          <a:pt x="0" y="23"/>
                        </a:lnTo>
                        <a:lnTo>
                          <a:pt x="0" y="0"/>
                        </a:lnTo>
                        <a:lnTo>
                          <a:pt x="0" y="23"/>
                        </a:lnTo>
                        <a:lnTo>
                          <a:pt x="36" y="59"/>
                        </a:lnTo>
                        <a:lnTo>
                          <a:pt x="36" y="53"/>
                        </a:lnTo>
                      </a:path>
                    </a:pathLst>
                  </a:custGeom>
                  <a:solidFill>
                    <a:srgbClr val="777777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Freeform 212">
                    <a:extLst>
                      <a:ext uri="{FF2B5EF4-FFF2-40B4-BE49-F238E27FC236}">
                        <a16:creationId xmlns:a16="http://schemas.microsoft.com/office/drawing/2014/main" id="{37F09EC0-A062-820E-2DD6-6AA160A0EBFB}"/>
                      </a:ext>
                    </a:extLst>
                  </p:cNvPr>
                  <p:cNvSpPr/>
                  <p:nvPr/>
                </p:nvSpPr>
                <p:spPr>
                  <a:xfrm>
                    <a:off x="1195" y="1918"/>
                    <a:ext cx="60" cy="61"/>
                  </a:xfrm>
                  <a:custGeom>
                    <a:avLst/>
                    <a:gdLst/>
                    <a:ahLst/>
                    <a:cxnLst>
                      <a:cxn ang="0">
                        <a:pos x="0" y="11"/>
                      </a:cxn>
                      <a:cxn ang="0">
                        <a:pos x="48" y="76"/>
                      </a:cxn>
                      <a:cxn ang="0">
                        <a:pos x="59" y="58"/>
                      </a:cxn>
                      <a:cxn ang="0">
                        <a:pos x="18" y="0"/>
                      </a:cxn>
                      <a:cxn ang="0">
                        <a:pos x="0" y="11"/>
                      </a:cxn>
                    </a:cxnLst>
                    <a:rect l="0" t="0" r="0" b="0"/>
                    <a:pathLst>
                      <a:path w="60" h="60">
                        <a:moveTo>
                          <a:pt x="0" y="11"/>
                        </a:moveTo>
                        <a:lnTo>
                          <a:pt x="48" y="59"/>
                        </a:lnTo>
                        <a:lnTo>
                          <a:pt x="59" y="41"/>
                        </a:lnTo>
                        <a:lnTo>
                          <a:pt x="18" y="0"/>
                        </a:lnTo>
                        <a:lnTo>
                          <a:pt x="0" y="11"/>
                        </a:lnTo>
                      </a:path>
                    </a:pathLst>
                  </a:custGeom>
                  <a:solidFill>
                    <a:srgbClr val="BBBBBB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Freeform 213">
                    <a:extLst>
                      <a:ext uri="{FF2B5EF4-FFF2-40B4-BE49-F238E27FC236}">
                        <a16:creationId xmlns:a16="http://schemas.microsoft.com/office/drawing/2014/main" id="{2C67B16E-D977-F786-5656-FFC1EAA690EE}"/>
                      </a:ext>
                    </a:extLst>
                  </p:cNvPr>
                  <p:cNvSpPr/>
                  <p:nvPr/>
                </p:nvSpPr>
                <p:spPr>
                  <a:xfrm>
                    <a:off x="1235" y="1952"/>
                    <a:ext cx="20" cy="55"/>
                  </a:xfrm>
                  <a:custGeom>
                    <a:avLst/>
                    <a:gdLst/>
                    <a:ahLst/>
                    <a:cxnLst>
                      <a:cxn ang="0">
                        <a:pos x="0" y="18"/>
                      </a:cxn>
                      <a:cxn ang="0">
                        <a:pos x="19" y="0"/>
                      </a:cxn>
                      <a:cxn ang="0">
                        <a:pos x="19" y="36"/>
                      </a:cxn>
                      <a:cxn ang="0">
                        <a:pos x="0" y="54"/>
                      </a:cxn>
                      <a:cxn ang="0">
                        <a:pos x="0" y="18"/>
                      </a:cxn>
                    </a:cxnLst>
                    <a:rect l="0" t="0" r="0" b="0"/>
                    <a:pathLst>
                      <a:path w="20" h="55">
                        <a:moveTo>
                          <a:pt x="0" y="18"/>
                        </a:moveTo>
                        <a:lnTo>
                          <a:pt x="19" y="0"/>
                        </a:lnTo>
                        <a:lnTo>
                          <a:pt x="19" y="36"/>
                        </a:lnTo>
                        <a:lnTo>
                          <a:pt x="0" y="54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A6A6A6">
                      <a:alpha val="100000"/>
                    </a:srgbClr>
                  </a:solidFill>
                  <a:ln w="9525">
                    <a:noFill/>
                  </a:ln>
                  <a:effectLst>
                    <a:outerShdw dist="12700" dir="16200000" algn="ctr" rotWithShape="0">
                      <a:schemeClr val="bg2">
                        <a:alpha val="100000"/>
                      </a:schemeClr>
                    </a:outerShdw>
                  </a:effec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58" name="Group 215">
            <a:extLst>
              <a:ext uri="{FF2B5EF4-FFF2-40B4-BE49-F238E27FC236}">
                <a16:creationId xmlns:a16="http://schemas.microsoft.com/office/drawing/2014/main" id="{5797178C-4882-AA1A-8565-6CA286EA0470}"/>
              </a:ext>
            </a:extLst>
          </p:cNvPr>
          <p:cNvGrpSpPr/>
          <p:nvPr/>
        </p:nvGrpSpPr>
        <p:grpSpPr>
          <a:xfrm>
            <a:off x="6900776" y="3431403"/>
            <a:ext cx="1871385" cy="1782582"/>
            <a:chOff x="3423" y="2514"/>
            <a:chExt cx="922" cy="742"/>
          </a:xfrm>
        </p:grpSpPr>
        <p:sp>
          <p:nvSpPr>
            <p:cNvPr id="59" name="AutoShape 57">
              <a:extLst>
                <a:ext uri="{FF2B5EF4-FFF2-40B4-BE49-F238E27FC236}">
                  <a16:creationId xmlns:a16="http://schemas.microsoft.com/office/drawing/2014/main" id="{F5EC2B9F-9D65-04FE-B60B-B147D3A923B4}"/>
                </a:ext>
              </a:extLst>
            </p:cNvPr>
            <p:cNvSpPr/>
            <p:nvPr/>
          </p:nvSpPr>
          <p:spPr>
            <a:xfrm>
              <a:off x="3423" y="2514"/>
              <a:ext cx="922" cy="742"/>
            </a:xfrm>
            <a:prstGeom prst="homePlate">
              <a:avLst>
                <a:gd name="adj" fmla="val 18575"/>
              </a:avLst>
            </a:prstGeom>
            <a:solidFill>
              <a:srgbClr val="CDCFCB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6796" dir="3806096" algn="ctr" rotWithShape="0">
                <a:schemeClr val="bg2"/>
              </a:outerShdw>
            </a:effectLst>
          </p:spPr>
          <p:txBody>
            <a:bodyPr wrap="none" lIns="72000" tIns="360000" anchor="t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代码优化程序</a:t>
              </a: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ea typeface="楷体_GB2312" pitchFamily="49" charset="-122"/>
              </a:endParaRPr>
            </a:p>
          </p:txBody>
        </p:sp>
        <p:grpSp>
          <p:nvGrpSpPr>
            <p:cNvPr id="60" name="Group 153">
              <a:extLst>
                <a:ext uri="{FF2B5EF4-FFF2-40B4-BE49-F238E27FC236}">
                  <a16:creationId xmlns:a16="http://schemas.microsoft.com/office/drawing/2014/main" id="{6BE04418-BDFD-1EB2-B701-5562EB8631BC}"/>
                </a:ext>
              </a:extLst>
            </p:cNvPr>
            <p:cNvGrpSpPr/>
            <p:nvPr/>
          </p:nvGrpSpPr>
          <p:grpSpPr>
            <a:xfrm>
              <a:off x="3838" y="2813"/>
              <a:ext cx="266" cy="373"/>
              <a:chOff x="1454" y="2768"/>
              <a:chExt cx="348" cy="463"/>
            </a:xfrm>
          </p:grpSpPr>
          <p:grpSp>
            <p:nvGrpSpPr>
              <p:cNvPr id="61" name="Group 154">
                <a:extLst>
                  <a:ext uri="{FF2B5EF4-FFF2-40B4-BE49-F238E27FC236}">
                    <a16:creationId xmlns:a16="http://schemas.microsoft.com/office/drawing/2014/main" id="{268383B8-F058-8096-053B-55DF296A48E3}"/>
                  </a:ext>
                </a:extLst>
              </p:cNvPr>
              <p:cNvGrpSpPr/>
              <p:nvPr/>
            </p:nvGrpSpPr>
            <p:grpSpPr>
              <a:xfrm>
                <a:off x="1476" y="2768"/>
                <a:ext cx="303" cy="459"/>
                <a:chOff x="1476" y="2768"/>
                <a:chExt cx="303" cy="459"/>
              </a:xfrm>
            </p:grpSpPr>
            <p:sp>
              <p:nvSpPr>
                <p:cNvPr id="68" name="Freeform 155">
                  <a:extLst>
                    <a:ext uri="{FF2B5EF4-FFF2-40B4-BE49-F238E27FC236}">
                      <a16:creationId xmlns:a16="http://schemas.microsoft.com/office/drawing/2014/main" id="{58D6FF62-75E2-CD52-D9E2-CA74C59B4488}"/>
                    </a:ext>
                  </a:extLst>
                </p:cNvPr>
                <p:cNvSpPr/>
                <p:nvPr/>
              </p:nvSpPr>
              <p:spPr>
                <a:xfrm>
                  <a:off x="1476" y="2865"/>
                  <a:ext cx="300" cy="362"/>
                </a:xfrm>
                <a:custGeom>
                  <a:avLst/>
                  <a:gdLst/>
                  <a:ahLst/>
                  <a:cxnLst>
                    <a:cxn ang="0">
                      <a:pos x="0" y="101"/>
                    </a:cxn>
                    <a:cxn ang="0">
                      <a:pos x="0" y="17"/>
                    </a:cxn>
                    <a:cxn ang="0">
                      <a:pos x="8" y="17"/>
                    </a:cxn>
                    <a:cxn ang="0">
                      <a:pos x="8" y="0"/>
                    </a:cxn>
                    <a:cxn ang="0">
                      <a:pos x="9" y="0"/>
                    </a:cxn>
                    <a:cxn ang="0">
                      <a:pos x="9" y="17"/>
                    </a:cxn>
                    <a:cxn ang="0">
                      <a:pos x="16" y="17"/>
                    </a:cxn>
                    <a:cxn ang="0">
                      <a:pos x="16" y="18"/>
                    </a:cxn>
                    <a:cxn ang="0">
                      <a:pos x="16" y="22"/>
                    </a:cxn>
                    <a:cxn ang="0">
                      <a:pos x="16" y="101"/>
                    </a:cxn>
                    <a:cxn ang="0">
                      <a:pos x="16" y="101"/>
                    </a:cxn>
                    <a:cxn ang="0">
                      <a:pos x="16" y="22"/>
                    </a:cxn>
                    <a:cxn ang="0">
                      <a:pos x="9" y="22"/>
                    </a:cxn>
                    <a:cxn ang="0">
                      <a:pos x="9" y="100"/>
                    </a:cxn>
                    <a:cxn ang="0">
                      <a:pos x="8" y="101"/>
                    </a:cxn>
                    <a:cxn ang="0">
                      <a:pos x="8" y="22"/>
                    </a:cxn>
                    <a:cxn ang="0">
                      <a:pos x="3" y="22"/>
                    </a:cxn>
                    <a:cxn ang="0">
                      <a:pos x="3" y="101"/>
                    </a:cxn>
                    <a:cxn ang="0">
                      <a:pos x="0" y="101"/>
                    </a:cxn>
                  </a:cxnLst>
                  <a:rect l="0" t="0" r="0" b="0"/>
                  <a:pathLst>
                    <a:path w="360" h="392">
                      <a:moveTo>
                        <a:pt x="0" y="388"/>
                      </a:moveTo>
                      <a:lnTo>
                        <a:pt x="0" y="68"/>
                      </a:lnTo>
                      <a:lnTo>
                        <a:pt x="171" y="68"/>
                      </a:lnTo>
                      <a:lnTo>
                        <a:pt x="171" y="0"/>
                      </a:lnTo>
                      <a:lnTo>
                        <a:pt x="191" y="0"/>
                      </a:lnTo>
                      <a:lnTo>
                        <a:pt x="191" y="66"/>
                      </a:lnTo>
                      <a:lnTo>
                        <a:pt x="359" y="66"/>
                      </a:lnTo>
                      <a:lnTo>
                        <a:pt x="359" y="71"/>
                      </a:lnTo>
                      <a:lnTo>
                        <a:pt x="359" y="86"/>
                      </a:lnTo>
                      <a:lnTo>
                        <a:pt x="359" y="390"/>
                      </a:lnTo>
                      <a:lnTo>
                        <a:pt x="342" y="391"/>
                      </a:lnTo>
                      <a:lnTo>
                        <a:pt x="342" y="83"/>
                      </a:lnTo>
                      <a:lnTo>
                        <a:pt x="191" y="83"/>
                      </a:lnTo>
                      <a:lnTo>
                        <a:pt x="191" y="386"/>
                      </a:lnTo>
                      <a:lnTo>
                        <a:pt x="171" y="387"/>
                      </a:lnTo>
                      <a:lnTo>
                        <a:pt x="171" y="84"/>
                      </a:lnTo>
                      <a:lnTo>
                        <a:pt x="18" y="84"/>
                      </a:lnTo>
                      <a:lnTo>
                        <a:pt x="18" y="387"/>
                      </a:lnTo>
                      <a:lnTo>
                        <a:pt x="0" y="388"/>
                      </a:lnTo>
                    </a:path>
                  </a:pathLst>
                </a:custGeom>
                <a:solidFill>
                  <a:srgbClr val="FFFF00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5400" dir="10800000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56">
                  <a:extLst>
                    <a:ext uri="{FF2B5EF4-FFF2-40B4-BE49-F238E27FC236}">
                      <a16:creationId xmlns:a16="http://schemas.microsoft.com/office/drawing/2014/main" id="{CF817910-592C-4911-3062-ED32AB927841}"/>
                    </a:ext>
                  </a:extLst>
                </p:cNvPr>
                <p:cNvSpPr/>
                <p:nvPr/>
              </p:nvSpPr>
              <p:spPr>
                <a:xfrm>
                  <a:off x="1591" y="2768"/>
                  <a:ext cx="75" cy="1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7"/>
                    </a:cxn>
                    <a:cxn ang="0">
                      <a:pos x="7" y="27"/>
                    </a:cxn>
                    <a:cxn ang="0">
                      <a:pos x="7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87" h="118">
                      <a:moveTo>
                        <a:pt x="0" y="0"/>
                      </a:moveTo>
                      <a:lnTo>
                        <a:pt x="0" y="117"/>
                      </a:lnTo>
                      <a:lnTo>
                        <a:pt x="86" y="117"/>
                      </a:lnTo>
                      <a:lnTo>
                        <a:pt x="86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25400" dir="10800000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" name="Oval 157">
                <a:extLst>
                  <a:ext uri="{FF2B5EF4-FFF2-40B4-BE49-F238E27FC236}">
                    <a16:creationId xmlns:a16="http://schemas.microsoft.com/office/drawing/2014/main" id="{6D9008A4-B2AD-91F0-5687-D9B94DB0617B}"/>
                  </a:ext>
                </a:extLst>
              </p:cNvPr>
              <p:cNvSpPr/>
              <p:nvPr/>
            </p:nvSpPr>
            <p:spPr>
              <a:xfrm>
                <a:off x="1741" y="2989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63" name="Oval 158">
                <a:extLst>
                  <a:ext uri="{FF2B5EF4-FFF2-40B4-BE49-F238E27FC236}">
                    <a16:creationId xmlns:a16="http://schemas.microsoft.com/office/drawing/2014/main" id="{94DB86C5-2156-E595-8E4C-B982A29AA0C4}"/>
                  </a:ext>
                </a:extLst>
              </p:cNvPr>
              <p:cNvSpPr/>
              <p:nvPr/>
            </p:nvSpPr>
            <p:spPr>
              <a:xfrm>
                <a:off x="1454" y="3171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64" name="Oval 159">
                <a:extLst>
                  <a:ext uri="{FF2B5EF4-FFF2-40B4-BE49-F238E27FC236}">
                    <a16:creationId xmlns:a16="http://schemas.microsoft.com/office/drawing/2014/main" id="{B7CF6CF1-EA36-A402-2C86-6AC9378DBA82}"/>
                  </a:ext>
                </a:extLst>
              </p:cNvPr>
              <p:cNvSpPr/>
              <p:nvPr/>
            </p:nvSpPr>
            <p:spPr>
              <a:xfrm>
                <a:off x="1454" y="2989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65" name="Oval 160">
                <a:extLst>
                  <a:ext uri="{FF2B5EF4-FFF2-40B4-BE49-F238E27FC236}">
                    <a16:creationId xmlns:a16="http://schemas.microsoft.com/office/drawing/2014/main" id="{EFDC4C40-4055-60AD-D60C-A554B8644879}"/>
                  </a:ext>
                </a:extLst>
              </p:cNvPr>
              <p:cNvSpPr/>
              <p:nvPr/>
            </p:nvSpPr>
            <p:spPr>
              <a:xfrm>
                <a:off x="1597" y="3171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66" name="Oval 161">
                <a:extLst>
                  <a:ext uri="{FF2B5EF4-FFF2-40B4-BE49-F238E27FC236}">
                    <a16:creationId xmlns:a16="http://schemas.microsoft.com/office/drawing/2014/main" id="{274BFBA0-4495-3BCA-C096-67CF455E8AEA}"/>
                  </a:ext>
                </a:extLst>
              </p:cNvPr>
              <p:cNvSpPr/>
              <p:nvPr/>
            </p:nvSpPr>
            <p:spPr>
              <a:xfrm>
                <a:off x="1597" y="2989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67" name="Oval 162">
                <a:extLst>
                  <a:ext uri="{FF2B5EF4-FFF2-40B4-BE49-F238E27FC236}">
                    <a16:creationId xmlns:a16="http://schemas.microsoft.com/office/drawing/2014/main" id="{69BD3FE0-8BE9-FDA8-A3F3-5767C3D469D8}"/>
                  </a:ext>
                </a:extLst>
              </p:cNvPr>
              <p:cNvSpPr/>
              <p:nvPr/>
            </p:nvSpPr>
            <p:spPr>
              <a:xfrm>
                <a:off x="1741" y="3171"/>
                <a:ext cx="61" cy="6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>
                <a:outerShdw dist="25400" dir="10800000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</p:grpSp>
      </p:grpSp>
      <p:grpSp>
        <p:nvGrpSpPr>
          <p:cNvPr id="70" name="Group 216">
            <a:extLst>
              <a:ext uri="{FF2B5EF4-FFF2-40B4-BE49-F238E27FC236}">
                <a16:creationId xmlns:a16="http://schemas.microsoft.com/office/drawing/2014/main" id="{82869C27-5357-79ED-7902-E0D0C462AC32}"/>
              </a:ext>
            </a:extLst>
          </p:cNvPr>
          <p:cNvGrpSpPr/>
          <p:nvPr/>
        </p:nvGrpSpPr>
        <p:grpSpPr>
          <a:xfrm>
            <a:off x="5061866" y="3431403"/>
            <a:ext cx="1871385" cy="1782582"/>
            <a:chOff x="2510" y="2516"/>
            <a:chExt cx="922" cy="742"/>
          </a:xfrm>
        </p:grpSpPr>
        <p:sp>
          <p:nvSpPr>
            <p:cNvPr id="71" name="AutoShape 56">
              <a:extLst>
                <a:ext uri="{FF2B5EF4-FFF2-40B4-BE49-F238E27FC236}">
                  <a16:creationId xmlns:a16="http://schemas.microsoft.com/office/drawing/2014/main" id="{A6D6C434-C5A8-9AC1-1D24-B6E25E54F6B3}"/>
                </a:ext>
              </a:extLst>
            </p:cNvPr>
            <p:cNvSpPr/>
            <p:nvPr/>
          </p:nvSpPr>
          <p:spPr>
            <a:xfrm>
              <a:off x="2510" y="2516"/>
              <a:ext cx="922" cy="742"/>
            </a:xfrm>
            <a:prstGeom prst="homePlate">
              <a:avLst>
                <a:gd name="adj" fmla="val 18575"/>
              </a:avLst>
            </a:prstGeom>
            <a:solidFill>
              <a:srgbClr val="CDCFCB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7150" dir="3780000" algn="ctr" rotWithShape="0">
                <a:schemeClr val="bg2"/>
              </a:outerShdw>
            </a:effectLst>
          </p:spPr>
          <p:txBody>
            <a:bodyPr wrap="none" tIns="216000" anchor="t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语义分析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ts val="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生成中间代码</a:t>
              </a: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ea typeface="楷体_GB2312" pitchFamily="49" charset="-122"/>
              </a:endParaRPr>
            </a:p>
          </p:txBody>
        </p:sp>
        <p:grpSp>
          <p:nvGrpSpPr>
            <p:cNvPr id="72" name="Group 125">
              <a:extLst>
                <a:ext uri="{FF2B5EF4-FFF2-40B4-BE49-F238E27FC236}">
                  <a16:creationId xmlns:a16="http://schemas.microsoft.com/office/drawing/2014/main" id="{B520E9A9-FBB7-0B6C-C108-E8A8D0446A0B}"/>
                </a:ext>
              </a:extLst>
            </p:cNvPr>
            <p:cNvGrpSpPr/>
            <p:nvPr/>
          </p:nvGrpSpPr>
          <p:grpSpPr>
            <a:xfrm>
              <a:off x="2899" y="2927"/>
              <a:ext cx="379" cy="218"/>
              <a:chOff x="484" y="2245"/>
              <a:chExt cx="379" cy="218"/>
            </a:xfrm>
          </p:grpSpPr>
          <p:sp>
            <p:nvSpPr>
              <p:cNvPr id="73" name="Rectangle 126">
                <a:extLst>
                  <a:ext uri="{FF2B5EF4-FFF2-40B4-BE49-F238E27FC236}">
                    <a16:creationId xmlns:a16="http://schemas.microsoft.com/office/drawing/2014/main" id="{6C075183-9295-A43E-978F-ACB4B93F8862}"/>
                  </a:ext>
                </a:extLst>
              </p:cNvPr>
              <p:cNvSpPr/>
              <p:nvPr/>
            </p:nvSpPr>
            <p:spPr>
              <a:xfrm>
                <a:off x="726" y="2417"/>
                <a:ext cx="70" cy="40"/>
              </a:xfrm>
              <a:prstGeom prst="rect">
                <a:avLst/>
              </a:prstGeom>
              <a:solidFill>
                <a:srgbClr val="4CFFA6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40161" dir="11906096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74" name="Rectangle 127">
                <a:extLst>
                  <a:ext uri="{FF2B5EF4-FFF2-40B4-BE49-F238E27FC236}">
                    <a16:creationId xmlns:a16="http://schemas.microsoft.com/office/drawing/2014/main" id="{4F78DBBA-6AF0-D78C-B821-7B278D4A6CBF}"/>
                  </a:ext>
                </a:extLst>
              </p:cNvPr>
              <p:cNvSpPr/>
              <p:nvPr/>
            </p:nvSpPr>
            <p:spPr>
              <a:xfrm>
                <a:off x="603" y="2324"/>
                <a:ext cx="75" cy="4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40161" dir="11906096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75" name="Rectangle 128">
                <a:extLst>
                  <a:ext uri="{FF2B5EF4-FFF2-40B4-BE49-F238E27FC236}">
                    <a16:creationId xmlns:a16="http://schemas.microsoft.com/office/drawing/2014/main" id="{9B5730F6-C516-2576-FB7A-DF5F368E8AE5}"/>
                  </a:ext>
                </a:extLst>
              </p:cNvPr>
              <p:cNvSpPr/>
              <p:nvPr/>
            </p:nvSpPr>
            <p:spPr>
              <a:xfrm>
                <a:off x="484" y="2249"/>
                <a:ext cx="70" cy="40"/>
              </a:xfrm>
              <a:prstGeom prst="rect">
                <a:avLst/>
              </a:prstGeom>
              <a:solidFill>
                <a:srgbClr val="DD0000"/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  <a:effectLst>
                <a:outerShdw dist="40161" dir="11906096" algn="ctr" rotWithShape="0">
                  <a:schemeClr val="bg2"/>
                </a:outerShdw>
              </a:effectLst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grpSp>
            <p:nvGrpSpPr>
              <p:cNvPr id="76" name="Group 129">
                <a:extLst>
                  <a:ext uri="{FF2B5EF4-FFF2-40B4-BE49-F238E27FC236}">
                    <a16:creationId xmlns:a16="http://schemas.microsoft.com/office/drawing/2014/main" id="{CC03158B-7D16-8B98-092D-E5A1149E8391}"/>
                  </a:ext>
                </a:extLst>
              </p:cNvPr>
              <p:cNvGrpSpPr/>
              <p:nvPr/>
            </p:nvGrpSpPr>
            <p:grpSpPr>
              <a:xfrm>
                <a:off x="674" y="2344"/>
                <a:ext cx="49" cy="106"/>
                <a:chOff x="730" y="1889"/>
                <a:chExt cx="53" cy="106"/>
              </a:xfrm>
            </p:grpSpPr>
            <p:sp>
              <p:nvSpPr>
                <p:cNvPr id="93" name="Freeform 130">
                  <a:extLst>
                    <a:ext uri="{FF2B5EF4-FFF2-40B4-BE49-F238E27FC236}">
                      <a16:creationId xmlns:a16="http://schemas.microsoft.com/office/drawing/2014/main" id="{3B73111D-5AEA-B899-2504-18B575F492EC}"/>
                    </a:ext>
                  </a:extLst>
                </p:cNvPr>
                <p:cNvSpPr/>
                <p:nvPr/>
              </p:nvSpPr>
              <p:spPr>
                <a:xfrm>
                  <a:off x="730" y="1889"/>
                  <a:ext cx="30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0"/>
                    </a:cxn>
                    <a:cxn ang="0">
                      <a:pos x="23" y="87"/>
                    </a:cxn>
                    <a:cxn ang="0">
                      <a:pos x="29" y="87"/>
                    </a:cxn>
                  </a:cxnLst>
                  <a:rect l="0" t="0" r="0" b="0"/>
                  <a:pathLst>
                    <a:path w="30" h="88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23" y="87"/>
                      </a:lnTo>
                      <a:lnTo>
                        <a:pt x="29" y="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31">
                  <a:extLst>
                    <a:ext uri="{FF2B5EF4-FFF2-40B4-BE49-F238E27FC236}">
                      <a16:creationId xmlns:a16="http://schemas.microsoft.com/office/drawing/2014/main" id="{A66ECAFE-94DD-DE04-5F52-B86BA086AF36}"/>
                    </a:ext>
                  </a:extLst>
                </p:cNvPr>
                <p:cNvSpPr/>
                <p:nvPr/>
              </p:nvSpPr>
              <p:spPr>
                <a:xfrm>
                  <a:off x="730" y="1889"/>
                  <a:ext cx="30" cy="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0"/>
                    </a:cxn>
                    <a:cxn ang="0">
                      <a:pos x="23" y="87"/>
                    </a:cxn>
                    <a:cxn ang="0">
                      <a:pos x="29" y="87"/>
                    </a:cxn>
                  </a:cxnLst>
                  <a:rect l="0" t="0" r="0" b="0"/>
                  <a:pathLst>
                    <a:path w="30" h="88">
                      <a:moveTo>
                        <a:pt x="0" y="0"/>
                      </a:moveTo>
                      <a:lnTo>
                        <a:pt x="23" y="0"/>
                      </a:lnTo>
                      <a:lnTo>
                        <a:pt x="23" y="87"/>
                      </a:lnTo>
                      <a:lnTo>
                        <a:pt x="29" y="8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132">
                  <a:extLst>
                    <a:ext uri="{FF2B5EF4-FFF2-40B4-BE49-F238E27FC236}">
                      <a16:creationId xmlns:a16="http://schemas.microsoft.com/office/drawing/2014/main" id="{C811FBDA-5797-2E6A-6036-88E477D61538}"/>
                    </a:ext>
                  </a:extLst>
                </p:cNvPr>
                <p:cNvSpPr/>
                <p:nvPr/>
              </p:nvSpPr>
              <p:spPr>
                <a:xfrm>
                  <a:off x="759" y="1970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23" y="11"/>
                    </a:cxn>
                    <a:cxn ang="0">
                      <a:pos x="0" y="24"/>
                    </a:cxn>
                    <a:cxn ang="0">
                      <a:pos x="0" y="11"/>
                    </a:cxn>
                    <a:cxn ang="0">
                      <a:pos x="0" y="0"/>
                    </a:cxn>
                    <a:cxn ang="0">
                      <a:pos x="23" y="11"/>
                    </a:cxn>
                  </a:cxnLst>
                  <a:rect l="0" t="0" r="0" b="0"/>
                  <a:pathLst>
                    <a:path w="24" h="25">
                      <a:moveTo>
                        <a:pt x="23" y="11"/>
                      </a:moveTo>
                      <a:lnTo>
                        <a:pt x="0" y="24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23" y="11"/>
                      </a:lnTo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133">
                  <a:extLst>
                    <a:ext uri="{FF2B5EF4-FFF2-40B4-BE49-F238E27FC236}">
                      <a16:creationId xmlns:a16="http://schemas.microsoft.com/office/drawing/2014/main" id="{DA867D8B-B283-C1F1-BB6F-FF60BD510A13}"/>
                    </a:ext>
                  </a:extLst>
                </p:cNvPr>
                <p:cNvSpPr/>
                <p:nvPr/>
              </p:nvSpPr>
              <p:spPr>
                <a:xfrm>
                  <a:off x="759" y="1970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23" y="11"/>
                    </a:cxn>
                    <a:cxn ang="0">
                      <a:pos x="0" y="24"/>
                    </a:cxn>
                    <a:cxn ang="0">
                      <a:pos x="0" y="11"/>
                    </a:cxn>
                    <a:cxn ang="0">
                      <a:pos x="0" y="0"/>
                    </a:cxn>
                    <a:cxn ang="0">
                      <a:pos x="23" y="11"/>
                    </a:cxn>
                  </a:cxnLst>
                  <a:rect l="0" t="0" r="0" b="0"/>
                  <a:pathLst>
                    <a:path w="24" h="25">
                      <a:moveTo>
                        <a:pt x="23" y="11"/>
                      </a:moveTo>
                      <a:lnTo>
                        <a:pt x="0" y="24"/>
                      </a:lnTo>
                      <a:lnTo>
                        <a:pt x="0" y="11"/>
                      </a:lnTo>
                      <a:lnTo>
                        <a:pt x="0" y="0"/>
                      </a:lnTo>
                      <a:lnTo>
                        <a:pt x="23" y="11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134">
                <a:extLst>
                  <a:ext uri="{FF2B5EF4-FFF2-40B4-BE49-F238E27FC236}">
                    <a16:creationId xmlns:a16="http://schemas.microsoft.com/office/drawing/2014/main" id="{CE671421-E0AB-33BF-2982-F037669023A5}"/>
                  </a:ext>
                </a:extLst>
              </p:cNvPr>
              <p:cNvGrpSpPr/>
              <p:nvPr/>
            </p:nvGrpSpPr>
            <p:grpSpPr>
              <a:xfrm>
                <a:off x="555" y="2245"/>
                <a:ext cx="308" cy="30"/>
                <a:chOff x="601" y="1790"/>
                <a:chExt cx="334" cy="30"/>
              </a:xfrm>
            </p:grpSpPr>
            <p:sp>
              <p:nvSpPr>
                <p:cNvPr id="90" name="Freeform 135">
                  <a:extLst>
                    <a:ext uri="{FF2B5EF4-FFF2-40B4-BE49-F238E27FC236}">
                      <a16:creationId xmlns:a16="http://schemas.microsoft.com/office/drawing/2014/main" id="{6EC28918-1D74-399D-DA4B-0CED8E846F9C}"/>
                    </a:ext>
                  </a:extLst>
                </p:cNvPr>
                <p:cNvSpPr/>
                <p:nvPr/>
              </p:nvSpPr>
              <p:spPr>
                <a:xfrm>
                  <a:off x="905" y="1790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23" y="12"/>
                    </a:cxn>
                    <a:cxn ang="0">
                      <a:pos x="0" y="23"/>
                    </a:cxn>
                    <a:cxn ang="0">
                      <a:pos x="0" y="12"/>
                    </a:cxn>
                    <a:cxn ang="0">
                      <a:pos x="0" y="0"/>
                    </a:cxn>
                    <a:cxn ang="0">
                      <a:pos x="23" y="12"/>
                    </a:cxn>
                  </a:cxnLst>
                  <a:rect l="0" t="0" r="0" b="0"/>
                  <a:pathLst>
                    <a:path w="24" h="24">
                      <a:moveTo>
                        <a:pt x="23" y="12"/>
                      </a:moveTo>
                      <a:lnTo>
                        <a:pt x="0" y="23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23" y="12"/>
                      </a:lnTo>
                    </a:path>
                  </a:pathLst>
                </a:custGeom>
                <a:solidFill>
                  <a:srgbClr val="4CBCFF">
                    <a:alpha val="100000"/>
                  </a:srgbClr>
                </a:solidFill>
                <a:ln w="12700" cap="rnd" cmpd="sng">
                  <a:solidFill>
                    <a:srgbClr val="4CBCFF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1" name="Freeform 136">
                  <a:extLst>
                    <a:ext uri="{FF2B5EF4-FFF2-40B4-BE49-F238E27FC236}">
                      <a16:creationId xmlns:a16="http://schemas.microsoft.com/office/drawing/2014/main" id="{946F92F5-6DEF-4526-B15A-82032EBD9E19}"/>
                    </a:ext>
                  </a:extLst>
                </p:cNvPr>
                <p:cNvSpPr/>
                <p:nvPr/>
              </p:nvSpPr>
              <p:spPr>
                <a:xfrm>
                  <a:off x="910" y="1796"/>
                  <a:ext cx="25" cy="24"/>
                </a:xfrm>
                <a:custGeom>
                  <a:avLst/>
                  <a:gdLst/>
                  <a:ahLst/>
                  <a:cxnLst>
                    <a:cxn ang="0">
                      <a:pos x="24" y="12"/>
                    </a:cxn>
                    <a:cxn ang="0">
                      <a:pos x="0" y="23"/>
                    </a:cxn>
                    <a:cxn ang="0">
                      <a:pos x="0" y="12"/>
                    </a:cxn>
                    <a:cxn ang="0">
                      <a:pos x="0" y="0"/>
                    </a:cxn>
                    <a:cxn ang="0">
                      <a:pos x="24" y="12"/>
                    </a:cxn>
                  </a:cxnLst>
                  <a:rect l="0" t="0" r="0" b="0"/>
                  <a:pathLst>
                    <a:path w="25" h="24">
                      <a:moveTo>
                        <a:pt x="24" y="12"/>
                      </a:moveTo>
                      <a:lnTo>
                        <a:pt x="0" y="23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24" y="12"/>
                      </a:lnTo>
                    </a:path>
                  </a:pathLst>
                </a:custGeom>
                <a:noFill/>
                <a:ln w="12700" cap="rnd" cmpd="sng">
                  <a:solidFill>
                    <a:srgbClr val="4CBCFF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" name="Line 137">
                  <a:extLst>
                    <a:ext uri="{FF2B5EF4-FFF2-40B4-BE49-F238E27FC236}">
                      <a16:creationId xmlns:a16="http://schemas.microsoft.com/office/drawing/2014/main" id="{BC7F2131-BDE7-E698-6618-08B635B4F0B0}"/>
                    </a:ext>
                  </a:extLst>
                </p:cNvPr>
                <p:cNvSpPr/>
                <p:nvPr/>
              </p:nvSpPr>
              <p:spPr>
                <a:xfrm>
                  <a:off x="601" y="1802"/>
                  <a:ext cx="304" cy="0"/>
                </a:xfrm>
                <a:prstGeom prst="line">
                  <a:avLst/>
                </a:prstGeom>
                <a:ln w="12700" cap="flat" cmpd="sng">
                  <a:solidFill>
                    <a:srgbClr val="4CBCFF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/>
                  </a:outerShdw>
                </a:effectLst>
              </p:spPr>
            </p:sp>
          </p:grpSp>
          <p:grpSp>
            <p:nvGrpSpPr>
              <p:cNvPr id="78" name="Group 138">
                <a:extLst>
                  <a:ext uri="{FF2B5EF4-FFF2-40B4-BE49-F238E27FC236}">
                    <a16:creationId xmlns:a16="http://schemas.microsoft.com/office/drawing/2014/main" id="{D19C9448-60F2-7E1D-BB6B-14C81FE1465A}"/>
                  </a:ext>
                </a:extLst>
              </p:cNvPr>
              <p:cNvGrpSpPr/>
              <p:nvPr/>
            </p:nvGrpSpPr>
            <p:grpSpPr>
              <a:xfrm>
                <a:off x="500" y="2280"/>
                <a:ext cx="24" cy="183"/>
                <a:chOff x="542" y="1825"/>
                <a:chExt cx="26" cy="183"/>
              </a:xfrm>
            </p:grpSpPr>
            <p:sp>
              <p:nvSpPr>
                <p:cNvPr id="87" name="Freeform 139">
                  <a:extLst>
                    <a:ext uri="{FF2B5EF4-FFF2-40B4-BE49-F238E27FC236}">
                      <a16:creationId xmlns:a16="http://schemas.microsoft.com/office/drawing/2014/main" id="{F8DFE30E-2DEA-0FBE-D3D7-F7CC197F2A88}"/>
                    </a:ext>
                  </a:extLst>
                </p:cNvPr>
                <p:cNvSpPr/>
                <p:nvPr/>
              </p:nvSpPr>
              <p:spPr>
                <a:xfrm>
                  <a:off x="542" y="1825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23" y="23"/>
                    </a:cxn>
                    <a:cxn ang="0">
                      <a:pos x="11" y="23"/>
                    </a:cxn>
                    <a:cxn ang="0">
                      <a:pos x="0" y="23"/>
                    </a:cxn>
                    <a:cxn ang="0">
                      <a:pos x="11" y="0"/>
                    </a:cxn>
                  </a:cxnLst>
                  <a:rect l="0" t="0" r="0" b="0"/>
                  <a:pathLst>
                    <a:path w="24" h="24">
                      <a:moveTo>
                        <a:pt x="11" y="0"/>
                      </a:moveTo>
                      <a:lnTo>
                        <a:pt x="23" y="23"/>
                      </a:lnTo>
                      <a:lnTo>
                        <a:pt x="11" y="23"/>
                      </a:lnTo>
                      <a:lnTo>
                        <a:pt x="0" y="23"/>
                      </a:lnTo>
                      <a:lnTo>
                        <a:pt x="11" y="0"/>
                      </a:lnTo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12700" cap="rnd" cmpd="sng">
                  <a:solidFill>
                    <a:srgbClr val="555555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8" name="Freeform 140">
                  <a:extLst>
                    <a:ext uri="{FF2B5EF4-FFF2-40B4-BE49-F238E27FC236}">
                      <a16:creationId xmlns:a16="http://schemas.microsoft.com/office/drawing/2014/main" id="{B8C7D9FD-5273-2CCA-30D2-0C00CBAB099B}"/>
                    </a:ext>
                  </a:extLst>
                </p:cNvPr>
                <p:cNvSpPr/>
                <p:nvPr/>
              </p:nvSpPr>
              <p:spPr>
                <a:xfrm>
                  <a:off x="544" y="1825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3" y="23"/>
                    </a:cxn>
                    <a:cxn ang="0">
                      <a:pos x="12" y="23"/>
                    </a:cxn>
                    <a:cxn ang="0">
                      <a:pos x="0" y="23"/>
                    </a:cxn>
                    <a:cxn ang="0">
                      <a:pos x="12" y="0"/>
                    </a:cxn>
                  </a:cxnLst>
                  <a:rect l="0" t="0" r="0" b="0"/>
                  <a:pathLst>
                    <a:path w="24" h="24">
                      <a:moveTo>
                        <a:pt x="12" y="0"/>
                      </a:moveTo>
                      <a:lnTo>
                        <a:pt x="23" y="23"/>
                      </a:lnTo>
                      <a:lnTo>
                        <a:pt x="12" y="23"/>
                      </a:lnTo>
                      <a:lnTo>
                        <a:pt x="0" y="23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555555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9" name="Line 141">
                  <a:extLst>
                    <a:ext uri="{FF2B5EF4-FFF2-40B4-BE49-F238E27FC236}">
                      <a16:creationId xmlns:a16="http://schemas.microsoft.com/office/drawing/2014/main" id="{3474D011-7846-170B-1A0B-4743C24871D5}"/>
                    </a:ext>
                  </a:extLst>
                </p:cNvPr>
                <p:cNvSpPr/>
                <p:nvPr/>
              </p:nvSpPr>
              <p:spPr>
                <a:xfrm flipV="1">
                  <a:off x="556" y="1845"/>
                  <a:ext cx="0" cy="163"/>
                </a:xfrm>
                <a:prstGeom prst="line">
                  <a:avLst/>
                </a:prstGeom>
                <a:ln w="12700" cap="flat" cmpd="sng">
                  <a:solidFill>
                    <a:srgbClr val="555555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/>
                  </a:outerShdw>
                </a:effectLst>
              </p:spPr>
            </p:sp>
          </p:grpSp>
          <p:grpSp>
            <p:nvGrpSpPr>
              <p:cNvPr id="79" name="Group 142">
                <a:extLst>
                  <a:ext uri="{FF2B5EF4-FFF2-40B4-BE49-F238E27FC236}">
                    <a16:creationId xmlns:a16="http://schemas.microsoft.com/office/drawing/2014/main" id="{E3F2C825-BCBF-3070-8F61-A19394A4DEBC}"/>
                  </a:ext>
                </a:extLst>
              </p:cNvPr>
              <p:cNvGrpSpPr/>
              <p:nvPr/>
            </p:nvGrpSpPr>
            <p:grpSpPr>
              <a:xfrm>
                <a:off x="626" y="2358"/>
                <a:ext cx="22" cy="104"/>
                <a:chOff x="678" y="1903"/>
                <a:chExt cx="24" cy="104"/>
              </a:xfrm>
            </p:grpSpPr>
            <p:sp>
              <p:nvSpPr>
                <p:cNvPr id="84" name="Freeform 143">
                  <a:extLst>
                    <a:ext uri="{FF2B5EF4-FFF2-40B4-BE49-F238E27FC236}">
                      <a16:creationId xmlns:a16="http://schemas.microsoft.com/office/drawing/2014/main" id="{CF433112-9164-E0EE-6AA9-D69D4047B0C4}"/>
                    </a:ext>
                  </a:extLst>
                </p:cNvPr>
                <p:cNvSpPr/>
                <p:nvPr/>
              </p:nvSpPr>
              <p:spPr>
                <a:xfrm>
                  <a:off x="678" y="1903"/>
                  <a:ext cx="24" cy="25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3" y="24"/>
                    </a:cxn>
                    <a:cxn ang="0">
                      <a:pos x="12" y="24"/>
                    </a:cxn>
                    <a:cxn ang="0">
                      <a:pos x="0" y="24"/>
                    </a:cxn>
                    <a:cxn ang="0">
                      <a:pos x="12" y="0"/>
                    </a:cxn>
                  </a:cxnLst>
                  <a:rect l="0" t="0" r="0" b="0"/>
                  <a:pathLst>
                    <a:path w="24" h="25">
                      <a:moveTo>
                        <a:pt x="12" y="0"/>
                      </a:moveTo>
                      <a:lnTo>
                        <a:pt x="23" y="24"/>
                      </a:lnTo>
                      <a:lnTo>
                        <a:pt x="12" y="24"/>
                      </a:lnTo>
                      <a:lnTo>
                        <a:pt x="0" y="24"/>
                      </a:lnTo>
                      <a:lnTo>
                        <a:pt x="12" y="0"/>
                      </a:lnTo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12700" cap="rnd" cmpd="sng">
                  <a:solidFill>
                    <a:srgbClr val="555555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44">
                  <a:extLst>
                    <a:ext uri="{FF2B5EF4-FFF2-40B4-BE49-F238E27FC236}">
                      <a16:creationId xmlns:a16="http://schemas.microsoft.com/office/drawing/2014/main" id="{0702FAC0-98F7-A16F-B146-0C2D770DD083}"/>
                    </a:ext>
                  </a:extLst>
                </p:cNvPr>
                <p:cNvSpPr/>
                <p:nvPr/>
              </p:nvSpPr>
              <p:spPr>
                <a:xfrm>
                  <a:off x="678" y="1907"/>
                  <a:ext cx="24" cy="23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23" y="22"/>
                    </a:cxn>
                    <a:cxn ang="0">
                      <a:pos x="12" y="22"/>
                    </a:cxn>
                    <a:cxn ang="0">
                      <a:pos x="0" y="22"/>
                    </a:cxn>
                    <a:cxn ang="0">
                      <a:pos x="12" y="0"/>
                    </a:cxn>
                  </a:cxnLst>
                  <a:rect l="0" t="0" r="0" b="0"/>
                  <a:pathLst>
                    <a:path w="24" h="23">
                      <a:moveTo>
                        <a:pt x="12" y="0"/>
                      </a:moveTo>
                      <a:lnTo>
                        <a:pt x="23" y="22"/>
                      </a:lnTo>
                      <a:lnTo>
                        <a:pt x="12" y="22"/>
                      </a:lnTo>
                      <a:lnTo>
                        <a:pt x="0" y="22"/>
                      </a:lnTo>
                      <a:lnTo>
                        <a:pt x="1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555555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" name="Line 145">
                  <a:extLst>
                    <a:ext uri="{FF2B5EF4-FFF2-40B4-BE49-F238E27FC236}">
                      <a16:creationId xmlns:a16="http://schemas.microsoft.com/office/drawing/2014/main" id="{21218F0B-BC72-2D47-E8D5-886DE90639EF}"/>
                    </a:ext>
                  </a:extLst>
                </p:cNvPr>
                <p:cNvSpPr/>
                <p:nvPr/>
              </p:nvSpPr>
              <p:spPr>
                <a:xfrm flipV="1">
                  <a:off x="690" y="1925"/>
                  <a:ext cx="0" cy="82"/>
                </a:xfrm>
                <a:prstGeom prst="line">
                  <a:avLst/>
                </a:prstGeom>
                <a:ln w="12700" cap="flat" cmpd="sng">
                  <a:solidFill>
                    <a:srgbClr val="555555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/>
                  </a:outerShdw>
                </a:effectLst>
              </p:spPr>
            </p:sp>
          </p:grpSp>
          <p:grpSp>
            <p:nvGrpSpPr>
              <p:cNvPr id="80" name="Group 146">
                <a:extLst>
                  <a:ext uri="{FF2B5EF4-FFF2-40B4-BE49-F238E27FC236}">
                    <a16:creationId xmlns:a16="http://schemas.microsoft.com/office/drawing/2014/main" id="{15A53849-CBFC-CC32-958B-88AE0ECBA6AC}"/>
                  </a:ext>
                </a:extLst>
              </p:cNvPr>
              <p:cNvGrpSpPr/>
              <p:nvPr/>
            </p:nvGrpSpPr>
            <p:grpSpPr>
              <a:xfrm>
                <a:off x="749" y="2254"/>
                <a:ext cx="27" cy="167"/>
                <a:chOff x="811" y="1799"/>
                <a:chExt cx="30" cy="167"/>
              </a:xfrm>
            </p:grpSpPr>
            <p:sp>
              <p:nvSpPr>
                <p:cNvPr id="81" name="Freeform 147">
                  <a:extLst>
                    <a:ext uri="{FF2B5EF4-FFF2-40B4-BE49-F238E27FC236}">
                      <a16:creationId xmlns:a16="http://schemas.microsoft.com/office/drawing/2014/main" id="{5D6C4627-CADB-5F3B-D014-B6C81ADB43AB}"/>
                    </a:ext>
                  </a:extLst>
                </p:cNvPr>
                <p:cNvSpPr/>
                <p:nvPr/>
              </p:nvSpPr>
              <p:spPr>
                <a:xfrm>
                  <a:off x="811" y="1932"/>
                  <a:ext cx="26" cy="25"/>
                </a:xfrm>
                <a:custGeom>
                  <a:avLst/>
                  <a:gdLst/>
                  <a:ahLst/>
                  <a:cxnLst>
                    <a:cxn ang="0">
                      <a:pos x="30" y="24"/>
                    </a:cxn>
                    <a:cxn ang="0">
                      <a:pos x="0" y="0"/>
                    </a:cxn>
                    <a:cxn ang="0">
                      <a:pos x="30" y="0"/>
                    </a:cxn>
                    <a:cxn ang="0">
                      <a:pos x="44" y="0"/>
                    </a:cxn>
                    <a:cxn ang="0">
                      <a:pos x="30" y="24"/>
                    </a:cxn>
                  </a:cxnLst>
                  <a:rect l="0" t="0" r="0" b="0"/>
                  <a:pathLst>
                    <a:path w="25" h="25">
                      <a:moveTo>
                        <a:pt x="13" y="24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4" y="0"/>
                      </a:lnTo>
                      <a:lnTo>
                        <a:pt x="13" y="24"/>
                      </a:lnTo>
                    </a:path>
                  </a:pathLst>
                </a:custGeom>
                <a:solidFill>
                  <a:srgbClr val="4CBCFF">
                    <a:alpha val="100000"/>
                  </a:srgbClr>
                </a:solidFill>
                <a:ln w="12700" cap="rnd" cmpd="sng">
                  <a:solidFill>
                    <a:srgbClr val="4CBCFF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48">
                  <a:extLst>
                    <a:ext uri="{FF2B5EF4-FFF2-40B4-BE49-F238E27FC236}">
                      <a16:creationId xmlns:a16="http://schemas.microsoft.com/office/drawing/2014/main" id="{5777ADCC-FEAF-BD10-F3F5-F22B44ED0AC3}"/>
                    </a:ext>
                  </a:extLst>
                </p:cNvPr>
                <p:cNvSpPr/>
                <p:nvPr/>
              </p:nvSpPr>
              <p:spPr>
                <a:xfrm>
                  <a:off x="818" y="1941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11" y="24"/>
                    </a:cxn>
                    <a:cxn ang="0">
                      <a:pos x="0" y="0"/>
                    </a:cxn>
                    <a:cxn ang="0">
                      <a:pos x="11" y="0"/>
                    </a:cxn>
                    <a:cxn ang="0">
                      <a:pos x="22" y="0"/>
                    </a:cxn>
                    <a:cxn ang="0">
                      <a:pos x="11" y="24"/>
                    </a:cxn>
                  </a:cxnLst>
                  <a:rect l="0" t="0" r="0" b="0"/>
                  <a:pathLst>
                    <a:path w="23" h="25">
                      <a:moveTo>
                        <a:pt x="11" y="24"/>
                      </a:move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11" y="24"/>
                      </a:lnTo>
                    </a:path>
                  </a:pathLst>
                </a:custGeom>
                <a:noFill/>
                <a:ln w="12700" cap="rnd" cmpd="sng">
                  <a:solidFill>
                    <a:srgbClr val="4CBCFF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>
                      <a:alpha val="100000"/>
                    </a:schemeClr>
                  </a:outerShdw>
                </a:effec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Line 149">
                  <a:extLst>
                    <a:ext uri="{FF2B5EF4-FFF2-40B4-BE49-F238E27FC236}">
                      <a16:creationId xmlns:a16="http://schemas.microsoft.com/office/drawing/2014/main" id="{C961FE9A-04F8-ABAC-C5D4-54CCA867A574}"/>
                    </a:ext>
                  </a:extLst>
                </p:cNvPr>
                <p:cNvSpPr/>
                <p:nvPr/>
              </p:nvSpPr>
              <p:spPr>
                <a:xfrm flipV="1">
                  <a:off x="824" y="1799"/>
                  <a:ext cx="0" cy="145"/>
                </a:xfrm>
                <a:prstGeom prst="line">
                  <a:avLst/>
                </a:prstGeom>
                <a:ln w="12700" cap="flat" cmpd="sng">
                  <a:solidFill>
                    <a:srgbClr val="4CBCFF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40161" dir="11906096" algn="ctr" rotWithShape="0">
                    <a:schemeClr val="bg2"/>
                  </a:outerShdw>
                </a:effectLst>
              </p:spPr>
            </p:sp>
          </p:grpSp>
        </p:grpSp>
      </p:grpSp>
      <p:grpSp>
        <p:nvGrpSpPr>
          <p:cNvPr id="97" name="Group 124">
            <a:extLst>
              <a:ext uri="{FF2B5EF4-FFF2-40B4-BE49-F238E27FC236}">
                <a16:creationId xmlns:a16="http://schemas.microsoft.com/office/drawing/2014/main" id="{78AD68C3-1FC1-714C-5A32-05C5440B4530}"/>
              </a:ext>
            </a:extLst>
          </p:cNvPr>
          <p:cNvGrpSpPr/>
          <p:nvPr/>
        </p:nvGrpSpPr>
        <p:grpSpPr>
          <a:xfrm>
            <a:off x="3300086" y="3429000"/>
            <a:ext cx="1871385" cy="1782582"/>
            <a:chOff x="1634" y="2518"/>
            <a:chExt cx="922" cy="742"/>
          </a:xfrm>
        </p:grpSpPr>
        <p:sp>
          <p:nvSpPr>
            <p:cNvPr id="98" name="AutoShape 55">
              <a:extLst>
                <a:ext uri="{FF2B5EF4-FFF2-40B4-BE49-F238E27FC236}">
                  <a16:creationId xmlns:a16="http://schemas.microsoft.com/office/drawing/2014/main" id="{4D5126C3-C2B9-949E-6441-68BA1B5B6C59}"/>
                </a:ext>
              </a:extLst>
            </p:cNvPr>
            <p:cNvSpPr/>
            <p:nvPr/>
          </p:nvSpPr>
          <p:spPr>
            <a:xfrm>
              <a:off x="1634" y="2518"/>
              <a:ext cx="922" cy="742"/>
            </a:xfrm>
            <a:prstGeom prst="homePlate">
              <a:avLst>
                <a:gd name="adj" fmla="val 18575"/>
              </a:avLst>
            </a:prstGeom>
            <a:solidFill>
              <a:srgbClr val="CDCFCB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56796" dir="3806096" algn="ctr" rotWithShape="0">
                <a:schemeClr val="bg2"/>
              </a:outerShdw>
            </a:effectLst>
          </p:spPr>
          <p:txBody>
            <a:bodyPr wrap="none" lIns="72000" tIns="360000" anchor="t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语法分析程序</a:t>
              </a: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zh-CN" altLang="en-US" sz="20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ea typeface="楷体_GB2312" pitchFamily="49" charset="-122"/>
              </a:endParaRPr>
            </a:p>
          </p:txBody>
        </p:sp>
        <p:grpSp>
          <p:nvGrpSpPr>
            <p:cNvPr id="99" name="Group 102">
              <a:extLst>
                <a:ext uri="{FF2B5EF4-FFF2-40B4-BE49-F238E27FC236}">
                  <a16:creationId xmlns:a16="http://schemas.microsoft.com/office/drawing/2014/main" id="{5FA7FB37-E483-075F-D2CF-78BFB87C0573}"/>
                </a:ext>
              </a:extLst>
            </p:cNvPr>
            <p:cNvGrpSpPr/>
            <p:nvPr/>
          </p:nvGrpSpPr>
          <p:grpSpPr>
            <a:xfrm>
              <a:off x="2051" y="2822"/>
              <a:ext cx="301" cy="289"/>
              <a:chOff x="484" y="1652"/>
              <a:chExt cx="301" cy="289"/>
            </a:xfrm>
          </p:grpSpPr>
          <p:grpSp>
            <p:nvGrpSpPr>
              <p:cNvPr id="100" name="Group 103">
                <a:extLst>
                  <a:ext uri="{FF2B5EF4-FFF2-40B4-BE49-F238E27FC236}">
                    <a16:creationId xmlns:a16="http://schemas.microsoft.com/office/drawing/2014/main" id="{D998E8F5-62B2-6BF2-28EA-3750F222D4F3}"/>
                  </a:ext>
                </a:extLst>
              </p:cNvPr>
              <p:cNvGrpSpPr/>
              <p:nvPr/>
            </p:nvGrpSpPr>
            <p:grpSpPr>
              <a:xfrm>
                <a:off x="484" y="1652"/>
                <a:ext cx="301" cy="289"/>
                <a:chOff x="484" y="1652"/>
                <a:chExt cx="301" cy="289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9B7F1AD-0ED8-038B-EE4F-38F5AF1F114D}"/>
                    </a:ext>
                  </a:extLst>
                </p:cNvPr>
                <p:cNvGrpSpPr/>
                <p:nvPr/>
              </p:nvGrpSpPr>
              <p:grpSpPr>
                <a:xfrm>
                  <a:off x="554" y="1704"/>
                  <a:ext cx="70" cy="91"/>
                  <a:chOff x="600" y="1249"/>
                  <a:chExt cx="76" cy="91"/>
                </a:xfrm>
              </p:grpSpPr>
              <p:sp>
                <p:nvSpPr>
                  <p:cNvPr id="118" name="AutoShape 105">
                    <a:extLst>
                      <a:ext uri="{FF2B5EF4-FFF2-40B4-BE49-F238E27FC236}">
                        <a16:creationId xmlns:a16="http://schemas.microsoft.com/office/drawing/2014/main" id="{FAD0E415-8478-EC21-8AC5-B07BB428F878}"/>
                      </a:ext>
                    </a:extLst>
                  </p:cNvPr>
                  <p:cNvSpPr/>
                  <p:nvPr/>
                </p:nvSpPr>
                <p:spPr>
                  <a:xfrm>
                    <a:off x="600" y="1249"/>
                    <a:ext cx="76" cy="91"/>
                  </a:xfrm>
                  <a:prstGeom prst="roundRect">
                    <a:avLst>
                      <a:gd name="adj" fmla="val 12486"/>
                    </a:avLst>
                  </a:prstGeom>
                  <a:solidFill>
                    <a:srgbClr val="4CB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9" name="Line 106">
                    <a:extLst>
                      <a:ext uri="{FF2B5EF4-FFF2-40B4-BE49-F238E27FC236}">
                        <a16:creationId xmlns:a16="http://schemas.microsoft.com/office/drawing/2014/main" id="{8C1862D4-C883-CEA9-AD8B-C9EEA2F7AFFE}"/>
                      </a:ext>
                    </a:extLst>
                  </p:cNvPr>
                  <p:cNvSpPr/>
                  <p:nvPr/>
                </p:nvSpPr>
                <p:spPr>
                  <a:xfrm>
                    <a:off x="601" y="1308"/>
                    <a:ext cx="73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  <p:sp>
                <p:nvSpPr>
                  <p:cNvPr id="120" name="Line 107">
                    <a:extLst>
                      <a:ext uri="{FF2B5EF4-FFF2-40B4-BE49-F238E27FC236}">
                        <a16:creationId xmlns:a16="http://schemas.microsoft.com/office/drawing/2014/main" id="{E3E9CEC4-0B11-7616-5116-E3023FF34A49}"/>
                      </a:ext>
                    </a:extLst>
                  </p:cNvPr>
                  <p:cNvSpPr/>
                  <p:nvPr/>
                </p:nvSpPr>
                <p:spPr>
                  <a:xfrm>
                    <a:off x="601" y="1285"/>
                    <a:ext cx="73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</p:grpSp>
            <p:grpSp>
              <p:nvGrpSpPr>
                <p:cNvPr id="106" name="Group 108">
                  <a:extLst>
                    <a:ext uri="{FF2B5EF4-FFF2-40B4-BE49-F238E27FC236}">
                      <a16:creationId xmlns:a16="http://schemas.microsoft.com/office/drawing/2014/main" id="{A9D46CF9-1C85-094E-94D3-01F70BC229CB}"/>
                    </a:ext>
                  </a:extLst>
                </p:cNvPr>
                <p:cNvGrpSpPr/>
                <p:nvPr/>
              </p:nvGrpSpPr>
              <p:grpSpPr>
                <a:xfrm>
                  <a:off x="484" y="1848"/>
                  <a:ext cx="70" cy="93"/>
                  <a:chOff x="524" y="1393"/>
                  <a:chExt cx="76" cy="93"/>
                </a:xfrm>
              </p:grpSpPr>
              <p:sp>
                <p:nvSpPr>
                  <p:cNvPr id="115" name="AutoShape 109">
                    <a:extLst>
                      <a:ext uri="{FF2B5EF4-FFF2-40B4-BE49-F238E27FC236}">
                        <a16:creationId xmlns:a16="http://schemas.microsoft.com/office/drawing/2014/main" id="{91449985-6DE4-7E45-683F-B8CE3674679F}"/>
                      </a:ext>
                    </a:extLst>
                  </p:cNvPr>
                  <p:cNvSpPr/>
                  <p:nvPr/>
                </p:nvSpPr>
                <p:spPr>
                  <a:xfrm>
                    <a:off x="524" y="1393"/>
                    <a:ext cx="76" cy="93"/>
                  </a:xfrm>
                  <a:prstGeom prst="roundRect">
                    <a:avLst>
                      <a:gd name="adj" fmla="val 12486"/>
                    </a:avLst>
                  </a:pr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6" name="Line 110">
                    <a:extLst>
                      <a:ext uri="{FF2B5EF4-FFF2-40B4-BE49-F238E27FC236}">
                        <a16:creationId xmlns:a16="http://schemas.microsoft.com/office/drawing/2014/main" id="{0F0530C0-1490-0954-59D0-92F750CF3CF6}"/>
                      </a:ext>
                    </a:extLst>
                  </p:cNvPr>
                  <p:cNvSpPr/>
                  <p:nvPr/>
                </p:nvSpPr>
                <p:spPr>
                  <a:xfrm>
                    <a:off x="525" y="1453"/>
                    <a:ext cx="73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  <p:sp>
                <p:nvSpPr>
                  <p:cNvPr id="117" name="Line 111">
                    <a:extLst>
                      <a:ext uri="{FF2B5EF4-FFF2-40B4-BE49-F238E27FC236}">
                        <a16:creationId xmlns:a16="http://schemas.microsoft.com/office/drawing/2014/main" id="{DDC647C5-40C0-5D9F-A1F5-873D249D5BC4}"/>
                      </a:ext>
                    </a:extLst>
                  </p:cNvPr>
                  <p:cNvSpPr/>
                  <p:nvPr/>
                </p:nvSpPr>
                <p:spPr>
                  <a:xfrm>
                    <a:off x="525" y="1430"/>
                    <a:ext cx="73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</p:grpSp>
            <p:grpSp>
              <p:nvGrpSpPr>
                <p:cNvPr id="107" name="Group 112">
                  <a:extLst>
                    <a:ext uri="{FF2B5EF4-FFF2-40B4-BE49-F238E27FC236}">
                      <a16:creationId xmlns:a16="http://schemas.microsoft.com/office/drawing/2014/main" id="{4CB8C395-F926-30EB-FEDB-3AD729A84D7D}"/>
                    </a:ext>
                  </a:extLst>
                </p:cNvPr>
                <p:cNvGrpSpPr/>
                <p:nvPr/>
              </p:nvGrpSpPr>
              <p:grpSpPr>
                <a:xfrm>
                  <a:off x="715" y="1652"/>
                  <a:ext cx="70" cy="91"/>
                  <a:chOff x="775" y="1197"/>
                  <a:chExt cx="75" cy="91"/>
                </a:xfrm>
              </p:grpSpPr>
              <p:sp>
                <p:nvSpPr>
                  <p:cNvPr id="112" name="AutoShape 113">
                    <a:extLst>
                      <a:ext uri="{FF2B5EF4-FFF2-40B4-BE49-F238E27FC236}">
                        <a16:creationId xmlns:a16="http://schemas.microsoft.com/office/drawing/2014/main" id="{1389A430-1009-0ADD-929C-DD98EA97F995}"/>
                      </a:ext>
                    </a:extLst>
                  </p:cNvPr>
                  <p:cNvSpPr/>
                  <p:nvPr/>
                </p:nvSpPr>
                <p:spPr>
                  <a:xfrm>
                    <a:off x="775" y="1197"/>
                    <a:ext cx="75" cy="91"/>
                  </a:xfrm>
                  <a:prstGeom prst="roundRect">
                    <a:avLst>
                      <a:gd name="adj" fmla="val 12486"/>
                    </a:avLst>
                  </a:pr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" name="Line 114">
                    <a:extLst>
                      <a:ext uri="{FF2B5EF4-FFF2-40B4-BE49-F238E27FC236}">
                        <a16:creationId xmlns:a16="http://schemas.microsoft.com/office/drawing/2014/main" id="{401E34D1-7E5D-1883-B93C-0076EA4558B4}"/>
                      </a:ext>
                    </a:extLst>
                  </p:cNvPr>
                  <p:cNvSpPr/>
                  <p:nvPr/>
                </p:nvSpPr>
                <p:spPr>
                  <a:xfrm>
                    <a:off x="776" y="1257"/>
                    <a:ext cx="71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  <p:sp>
                <p:nvSpPr>
                  <p:cNvPr id="114" name="Line 115">
                    <a:extLst>
                      <a:ext uri="{FF2B5EF4-FFF2-40B4-BE49-F238E27FC236}">
                        <a16:creationId xmlns:a16="http://schemas.microsoft.com/office/drawing/2014/main" id="{00678DFA-80F5-539B-8EAF-6065DB75DE83}"/>
                      </a:ext>
                    </a:extLst>
                  </p:cNvPr>
                  <p:cNvSpPr/>
                  <p:nvPr/>
                </p:nvSpPr>
                <p:spPr>
                  <a:xfrm>
                    <a:off x="776" y="1233"/>
                    <a:ext cx="71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</p:grpSp>
            <p:grpSp>
              <p:nvGrpSpPr>
                <p:cNvPr id="108" name="Group 116">
                  <a:extLst>
                    <a:ext uri="{FF2B5EF4-FFF2-40B4-BE49-F238E27FC236}">
                      <a16:creationId xmlns:a16="http://schemas.microsoft.com/office/drawing/2014/main" id="{195870A0-DB6A-AB84-17CB-41A6AED1E104}"/>
                    </a:ext>
                  </a:extLst>
                </p:cNvPr>
                <p:cNvGrpSpPr/>
                <p:nvPr/>
              </p:nvGrpSpPr>
              <p:grpSpPr>
                <a:xfrm>
                  <a:off x="656" y="1848"/>
                  <a:ext cx="70" cy="93"/>
                  <a:chOff x="711" y="1393"/>
                  <a:chExt cx="75" cy="93"/>
                </a:xfrm>
              </p:grpSpPr>
              <p:sp>
                <p:nvSpPr>
                  <p:cNvPr id="109" name="AutoShape 117">
                    <a:extLst>
                      <a:ext uri="{FF2B5EF4-FFF2-40B4-BE49-F238E27FC236}">
                        <a16:creationId xmlns:a16="http://schemas.microsoft.com/office/drawing/2014/main" id="{C3435F49-E2BF-BDE4-BD2D-CCE3FFC2C8A5}"/>
                      </a:ext>
                    </a:extLst>
                  </p:cNvPr>
                  <p:cNvSpPr/>
                  <p:nvPr/>
                </p:nvSpPr>
                <p:spPr>
                  <a:xfrm>
                    <a:off x="711" y="1393"/>
                    <a:ext cx="75" cy="93"/>
                  </a:xfrm>
                  <a:prstGeom prst="roundRect">
                    <a:avLst>
                      <a:gd name="adj" fmla="val 12486"/>
                    </a:avLst>
                  </a:pr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>
                      <a:spcBef>
                        <a:spcPct val="0"/>
                      </a:spcBef>
                      <a:buNone/>
                    </a:pPr>
                    <a:endParaRPr lang="zh-CN" altLang="en-US" sz="2400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" name="Line 118">
                    <a:extLst>
                      <a:ext uri="{FF2B5EF4-FFF2-40B4-BE49-F238E27FC236}">
                        <a16:creationId xmlns:a16="http://schemas.microsoft.com/office/drawing/2014/main" id="{4C3E38E0-045D-01CA-4A7F-C9C47DB7653F}"/>
                      </a:ext>
                    </a:extLst>
                  </p:cNvPr>
                  <p:cNvSpPr/>
                  <p:nvPr/>
                </p:nvSpPr>
                <p:spPr>
                  <a:xfrm>
                    <a:off x="712" y="1453"/>
                    <a:ext cx="72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  <p:sp>
                <p:nvSpPr>
                  <p:cNvPr id="111" name="Line 119">
                    <a:extLst>
                      <a:ext uri="{FF2B5EF4-FFF2-40B4-BE49-F238E27FC236}">
                        <a16:creationId xmlns:a16="http://schemas.microsoft.com/office/drawing/2014/main" id="{B10AF775-F19F-0650-9A49-E2526F702B8B}"/>
                      </a:ext>
                    </a:extLst>
                  </p:cNvPr>
                  <p:cNvSpPr/>
                  <p:nvPr/>
                </p:nvSpPr>
                <p:spPr>
                  <a:xfrm>
                    <a:off x="712" y="1430"/>
                    <a:ext cx="72" cy="0"/>
                  </a:xfrm>
                  <a:prstGeom prst="line">
                    <a:avLst/>
                  </a:prstGeom>
                  <a:ln w="12700" cap="flat" cmpd="sng">
                    <a:solidFill>
                      <a:srgbClr val="000000"/>
                    </a:solidFill>
                    <a:prstDash val="solid"/>
                    <a:headEnd type="none" w="sm" len="sm"/>
                    <a:tailEnd type="none" w="sm" len="sm"/>
                  </a:ln>
                  <a:effectLst>
                    <a:outerShdw dist="25400" dir="10800000" algn="ctr" rotWithShape="0">
                      <a:schemeClr val="bg2"/>
                    </a:outerShdw>
                  </a:effectLst>
                </p:spPr>
              </p:sp>
            </p:grpSp>
          </p:grpSp>
          <p:sp>
            <p:nvSpPr>
              <p:cNvPr id="101" name="Line 120">
                <a:extLst>
                  <a:ext uri="{FF2B5EF4-FFF2-40B4-BE49-F238E27FC236}">
                    <a16:creationId xmlns:a16="http://schemas.microsoft.com/office/drawing/2014/main" id="{81CD0FA1-DE3A-695F-7EBC-127813EFB2FA}"/>
                  </a:ext>
                </a:extLst>
              </p:cNvPr>
              <p:cNvSpPr/>
              <p:nvPr/>
            </p:nvSpPr>
            <p:spPr>
              <a:xfrm flipV="1">
                <a:off x="528" y="1815"/>
                <a:ext cx="54" cy="31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  <a:effectLst>
                <a:outerShdw dist="25400" dir="10800000" algn="ctr" rotWithShape="0">
                  <a:schemeClr val="bg2"/>
                </a:outerShdw>
              </a:effectLst>
            </p:spPr>
          </p:sp>
          <p:sp>
            <p:nvSpPr>
              <p:cNvPr id="102" name="Line 121">
                <a:extLst>
                  <a:ext uri="{FF2B5EF4-FFF2-40B4-BE49-F238E27FC236}">
                    <a16:creationId xmlns:a16="http://schemas.microsoft.com/office/drawing/2014/main" id="{C8F73E02-C310-24B2-F994-5D7AD9114035}"/>
                  </a:ext>
                </a:extLst>
              </p:cNvPr>
              <p:cNvSpPr/>
              <p:nvPr/>
            </p:nvSpPr>
            <p:spPr>
              <a:xfrm>
                <a:off x="602" y="1823"/>
                <a:ext cx="75" cy="15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  <a:effectLst>
                <a:outerShdw dist="25400" dir="10800000" algn="ctr" rotWithShape="0">
                  <a:schemeClr val="bg2"/>
                </a:outerShdw>
              </a:effectLst>
            </p:spPr>
          </p:sp>
          <p:sp>
            <p:nvSpPr>
              <p:cNvPr id="103" name="Line 122">
                <a:extLst>
                  <a:ext uri="{FF2B5EF4-FFF2-40B4-BE49-F238E27FC236}">
                    <a16:creationId xmlns:a16="http://schemas.microsoft.com/office/drawing/2014/main" id="{D0F9AE5B-6EE1-33F3-5FF2-D94EAF80A521}"/>
                  </a:ext>
                </a:extLst>
              </p:cNvPr>
              <p:cNvSpPr/>
              <p:nvPr/>
            </p:nvSpPr>
            <p:spPr>
              <a:xfrm flipV="1">
                <a:off x="630" y="1699"/>
                <a:ext cx="72" cy="57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  <a:effectLst>
                <a:outerShdw dist="25400" dir="10800000" algn="ctr" rotWithShape="0">
                  <a:schemeClr val="bg2"/>
                </a:outerShdw>
              </a:effectLst>
            </p:spPr>
          </p:sp>
          <p:sp>
            <p:nvSpPr>
              <p:cNvPr id="104" name="Line 123">
                <a:extLst>
                  <a:ext uri="{FF2B5EF4-FFF2-40B4-BE49-F238E27FC236}">
                    <a16:creationId xmlns:a16="http://schemas.microsoft.com/office/drawing/2014/main" id="{36436E80-1D09-1913-18A0-77B7B4941435}"/>
                  </a:ext>
                </a:extLst>
              </p:cNvPr>
              <p:cNvSpPr/>
              <p:nvPr/>
            </p:nvSpPr>
            <p:spPr>
              <a:xfrm flipV="1">
                <a:off x="727" y="1758"/>
                <a:ext cx="9" cy="12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  <a:effectLst>
                <a:outerShdw dist="25400" dir="10800000" algn="ctr" rotWithShape="0">
                  <a:schemeClr val="bg2"/>
                </a:outerShdw>
              </a:effectLst>
            </p:spPr>
          </p:sp>
        </p:grpSp>
      </p:grpSp>
      <p:sp>
        <p:nvSpPr>
          <p:cNvPr id="121" name="AutoShape 217">
            <a:extLst>
              <a:ext uri="{FF2B5EF4-FFF2-40B4-BE49-F238E27FC236}">
                <a16:creationId xmlns:a16="http://schemas.microsoft.com/office/drawing/2014/main" id="{7CABFE0A-70FF-0A5C-9224-6E52B1223692}"/>
              </a:ext>
            </a:extLst>
          </p:cNvPr>
          <p:cNvSpPr/>
          <p:nvPr/>
        </p:nvSpPr>
        <p:spPr>
          <a:xfrm>
            <a:off x="266953" y="3743715"/>
            <a:ext cx="1269323" cy="1153153"/>
          </a:xfrm>
          <a:prstGeom prst="rightArrow">
            <a:avLst>
              <a:gd name="adj1" fmla="val 62500"/>
              <a:gd name="adj2" fmla="val 26029"/>
            </a:avLst>
          </a:prstGeom>
          <a:solidFill>
            <a:srgbClr val="EECF12"/>
          </a:solidFill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Group 84">
            <a:extLst>
              <a:ext uri="{FF2B5EF4-FFF2-40B4-BE49-F238E27FC236}">
                <a16:creationId xmlns:a16="http://schemas.microsoft.com/office/drawing/2014/main" id="{11A39E0C-9F64-7C2A-215E-998B9B28DF86}"/>
              </a:ext>
            </a:extLst>
          </p:cNvPr>
          <p:cNvGrpSpPr/>
          <p:nvPr/>
        </p:nvGrpSpPr>
        <p:grpSpPr>
          <a:xfrm>
            <a:off x="1522067" y="3429000"/>
            <a:ext cx="1871385" cy="1782582"/>
            <a:chOff x="758" y="2519"/>
            <a:chExt cx="922" cy="742"/>
          </a:xfrm>
        </p:grpSpPr>
        <p:sp>
          <p:nvSpPr>
            <p:cNvPr id="123" name="AutoShape 54">
              <a:extLst>
                <a:ext uri="{FF2B5EF4-FFF2-40B4-BE49-F238E27FC236}">
                  <a16:creationId xmlns:a16="http://schemas.microsoft.com/office/drawing/2014/main" id="{0C870988-82DE-2367-9702-5E804EF1FD50}"/>
                </a:ext>
              </a:extLst>
            </p:cNvPr>
            <p:cNvSpPr/>
            <p:nvPr/>
          </p:nvSpPr>
          <p:spPr>
            <a:xfrm>
              <a:off x="758" y="2519"/>
              <a:ext cx="922" cy="742"/>
            </a:xfrm>
            <a:prstGeom prst="homePlate">
              <a:avLst>
                <a:gd name="adj" fmla="val 18575"/>
              </a:avLst>
            </a:prstGeom>
            <a:solidFill>
              <a:srgbClr val="CDCFCB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/>
              </a:outerShdw>
            </a:effectLst>
          </p:spPr>
          <p:txBody>
            <a:bodyPr wrap="none" lIns="72000" tIns="252000" anchor="t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词法分析程序</a:t>
              </a:r>
            </a:p>
            <a:p>
              <a:pPr marL="0" lvl="0" indent="0" eaLnBrk="1" hangingPunct="1">
                <a:lnSpc>
                  <a:spcPct val="30000"/>
                </a:lnSpc>
                <a:spcBef>
                  <a:spcPct val="50000"/>
                </a:spcBef>
                <a:buNone/>
              </a:pP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Group 60">
              <a:extLst>
                <a:ext uri="{FF2B5EF4-FFF2-40B4-BE49-F238E27FC236}">
                  <a16:creationId xmlns:a16="http://schemas.microsoft.com/office/drawing/2014/main" id="{B1BAB2FE-49EF-B985-ABAE-023C015AB731}"/>
                </a:ext>
              </a:extLst>
            </p:cNvPr>
            <p:cNvGrpSpPr/>
            <p:nvPr/>
          </p:nvGrpSpPr>
          <p:grpSpPr>
            <a:xfrm>
              <a:off x="1162" y="2843"/>
              <a:ext cx="272" cy="289"/>
              <a:chOff x="1113" y="1226"/>
              <a:chExt cx="294" cy="289"/>
            </a:xfrm>
          </p:grpSpPr>
          <p:grpSp>
            <p:nvGrpSpPr>
              <p:cNvPr id="125" name="Group 61">
                <a:extLst>
                  <a:ext uri="{FF2B5EF4-FFF2-40B4-BE49-F238E27FC236}">
                    <a16:creationId xmlns:a16="http://schemas.microsoft.com/office/drawing/2014/main" id="{2720B10F-7E4D-BB30-6C6D-A3F3E826BA8A}"/>
                  </a:ext>
                </a:extLst>
              </p:cNvPr>
              <p:cNvGrpSpPr/>
              <p:nvPr/>
            </p:nvGrpSpPr>
            <p:grpSpPr>
              <a:xfrm>
                <a:off x="1210" y="1226"/>
                <a:ext cx="98" cy="46"/>
                <a:chOff x="1210" y="1226"/>
                <a:chExt cx="98" cy="46"/>
              </a:xfrm>
            </p:grpSpPr>
            <p:sp>
              <p:nvSpPr>
                <p:cNvPr id="146" name="Rectangle 62">
                  <a:extLst>
                    <a:ext uri="{FF2B5EF4-FFF2-40B4-BE49-F238E27FC236}">
                      <a16:creationId xmlns:a16="http://schemas.microsoft.com/office/drawing/2014/main" id="{7AC01085-99E8-DAE3-2FAF-1D5F716DD919}"/>
                    </a:ext>
                  </a:extLst>
                </p:cNvPr>
                <p:cNvSpPr/>
                <p:nvPr/>
              </p:nvSpPr>
              <p:spPr>
                <a:xfrm>
                  <a:off x="1210" y="1226"/>
                  <a:ext cx="91" cy="46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47" name="Line 63">
                  <a:extLst>
                    <a:ext uri="{FF2B5EF4-FFF2-40B4-BE49-F238E27FC236}">
                      <a16:creationId xmlns:a16="http://schemas.microsoft.com/office/drawing/2014/main" id="{3FBEB3BE-E964-25BB-4956-8CCF6525ED24}"/>
                    </a:ext>
                  </a:extLst>
                </p:cNvPr>
                <p:cNvSpPr/>
                <p:nvPr/>
              </p:nvSpPr>
              <p:spPr>
                <a:xfrm>
                  <a:off x="1217" y="1250"/>
                  <a:ext cx="88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</p:sp>
          </p:grpSp>
          <p:grpSp>
            <p:nvGrpSpPr>
              <p:cNvPr id="126" name="Group 64">
                <a:extLst>
                  <a:ext uri="{FF2B5EF4-FFF2-40B4-BE49-F238E27FC236}">
                    <a16:creationId xmlns:a16="http://schemas.microsoft.com/office/drawing/2014/main" id="{368F301A-DA2E-421A-EA2D-55F400D475B1}"/>
                  </a:ext>
                </a:extLst>
              </p:cNvPr>
              <p:cNvGrpSpPr/>
              <p:nvPr/>
            </p:nvGrpSpPr>
            <p:grpSpPr>
              <a:xfrm>
                <a:off x="1228" y="1469"/>
                <a:ext cx="98" cy="46"/>
                <a:chOff x="1228" y="1469"/>
                <a:chExt cx="98" cy="46"/>
              </a:xfrm>
            </p:grpSpPr>
            <p:sp>
              <p:nvSpPr>
                <p:cNvPr id="144" name="Rectangle 65">
                  <a:extLst>
                    <a:ext uri="{FF2B5EF4-FFF2-40B4-BE49-F238E27FC236}">
                      <a16:creationId xmlns:a16="http://schemas.microsoft.com/office/drawing/2014/main" id="{D8591885-343E-E449-7C7F-1141920513A6}"/>
                    </a:ext>
                  </a:extLst>
                </p:cNvPr>
                <p:cNvSpPr/>
                <p:nvPr/>
              </p:nvSpPr>
              <p:spPr>
                <a:xfrm>
                  <a:off x="1228" y="1469"/>
                  <a:ext cx="98" cy="46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45" name="Line 66">
                  <a:extLst>
                    <a:ext uri="{FF2B5EF4-FFF2-40B4-BE49-F238E27FC236}">
                      <a16:creationId xmlns:a16="http://schemas.microsoft.com/office/drawing/2014/main" id="{C0B8D21F-FB35-6CC6-FDEC-84AEAD108A5A}"/>
                    </a:ext>
                  </a:extLst>
                </p:cNvPr>
                <p:cNvSpPr/>
                <p:nvPr/>
              </p:nvSpPr>
              <p:spPr>
                <a:xfrm>
                  <a:off x="1234" y="1500"/>
                  <a:ext cx="89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</p:sp>
          </p:grpSp>
          <p:grpSp>
            <p:nvGrpSpPr>
              <p:cNvPr id="127" name="Group 67">
                <a:extLst>
                  <a:ext uri="{FF2B5EF4-FFF2-40B4-BE49-F238E27FC236}">
                    <a16:creationId xmlns:a16="http://schemas.microsoft.com/office/drawing/2014/main" id="{C1917AC4-4A0B-CE79-06A8-62677DA94036}"/>
                  </a:ext>
                </a:extLst>
              </p:cNvPr>
              <p:cNvGrpSpPr/>
              <p:nvPr/>
            </p:nvGrpSpPr>
            <p:grpSpPr>
              <a:xfrm>
                <a:off x="1228" y="1405"/>
                <a:ext cx="98" cy="45"/>
                <a:chOff x="1228" y="1405"/>
                <a:chExt cx="98" cy="45"/>
              </a:xfrm>
            </p:grpSpPr>
            <p:sp>
              <p:nvSpPr>
                <p:cNvPr id="142" name="Rectangle 68">
                  <a:extLst>
                    <a:ext uri="{FF2B5EF4-FFF2-40B4-BE49-F238E27FC236}">
                      <a16:creationId xmlns:a16="http://schemas.microsoft.com/office/drawing/2014/main" id="{A538C79A-7206-98CB-884E-C30A1BCF092B}"/>
                    </a:ext>
                  </a:extLst>
                </p:cNvPr>
                <p:cNvSpPr/>
                <p:nvPr/>
              </p:nvSpPr>
              <p:spPr>
                <a:xfrm>
                  <a:off x="1228" y="1405"/>
                  <a:ext cx="98" cy="45"/>
                </a:xfrm>
                <a:prstGeom prst="rect">
                  <a:avLst/>
                </a:prstGeom>
                <a:solidFill>
                  <a:srgbClr val="DD0000"/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43" name="Line 69">
                  <a:extLst>
                    <a:ext uri="{FF2B5EF4-FFF2-40B4-BE49-F238E27FC236}">
                      <a16:creationId xmlns:a16="http://schemas.microsoft.com/office/drawing/2014/main" id="{949BF127-EC10-CE1D-873A-C16746287D09}"/>
                    </a:ext>
                  </a:extLst>
                </p:cNvPr>
                <p:cNvSpPr/>
                <p:nvPr/>
              </p:nvSpPr>
              <p:spPr>
                <a:xfrm>
                  <a:off x="1234" y="1430"/>
                  <a:ext cx="89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</p:sp>
          </p:grpSp>
          <p:grpSp>
            <p:nvGrpSpPr>
              <p:cNvPr id="128" name="Group 70">
                <a:extLst>
                  <a:ext uri="{FF2B5EF4-FFF2-40B4-BE49-F238E27FC236}">
                    <a16:creationId xmlns:a16="http://schemas.microsoft.com/office/drawing/2014/main" id="{07F1241B-0D91-4023-EAD8-E74A6241433E}"/>
                  </a:ext>
                </a:extLst>
              </p:cNvPr>
              <p:cNvGrpSpPr/>
              <p:nvPr/>
            </p:nvGrpSpPr>
            <p:grpSpPr>
              <a:xfrm>
                <a:off x="1113" y="1306"/>
                <a:ext cx="97" cy="46"/>
                <a:chOff x="1113" y="1306"/>
                <a:chExt cx="97" cy="46"/>
              </a:xfrm>
            </p:grpSpPr>
            <p:sp>
              <p:nvSpPr>
                <p:cNvPr id="140" name="Rectangle 71">
                  <a:extLst>
                    <a:ext uri="{FF2B5EF4-FFF2-40B4-BE49-F238E27FC236}">
                      <a16:creationId xmlns:a16="http://schemas.microsoft.com/office/drawing/2014/main" id="{84DE2673-2F45-56C8-42AC-0490F48F7BF6}"/>
                    </a:ext>
                  </a:extLst>
                </p:cNvPr>
                <p:cNvSpPr/>
                <p:nvPr/>
              </p:nvSpPr>
              <p:spPr>
                <a:xfrm>
                  <a:off x="1113" y="1306"/>
                  <a:ext cx="97" cy="46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41" name="Line 72">
                  <a:extLst>
                    <a:ext uri="{FF2B5EF4-FFF2-40B4-BE49-F238E27FC236}">
                      <a16:creationId xmlns:a16="http://schemas.microsoft.com/office/drawing/2014/main" id="{C96C2884-397F-16C5-AC12-7DBC57E3D3CF}"/>
                    </a:ext>
                  </a:extLst>
                </p:cNvPr>
                <p:cNvSpPr/>
                <p:nvPr/>
              </p:nvSpPr>
              <p:spPr>
                <a:xfrm>
                  <a:off x="1119" y="1331"/>
                  <a:ext cx="88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</p:sp>
          </p:grpSp>
          <p:grpSp>
            <p:nvGrpSpPr>
              <p:cNvPr id="129" name="Group 73">
                <a:extLst>
                  <a:ext uri="{FF2B5EF4-FFF2-40B4-BE49-F238E27FC236}">
                    <a16:creationId xmlns:a16="http://schemas.microsoft.com/office/drawing/2014/main" id="{11EBAF49-D3B8-E583-2924-2A7628FEBEA1}"/>
                  </a:ext>
                </a:extLst>
              </p:cNvPr>
              <p:cNvGrpSpPr/>
              <p:nvPr/>
            </p:nvGrpSpPr>
            <p:grpSpPr>
              <a:xfrm>
                <a:off x="1309" y="1306"/>
                <a:ext cx="98" cy="46"/>
                <a:chOff x="1309" y="1306"/>
                <a:chExt cx="98" cy="46"/>
              </a:xfrm>
            </p:grpSpPr>
            <p:sp>
              <p:nvSpPr>
                <p:cNvPr id="138" name="Rectangle 74">
                  <a:extLst>
                    <a:ext uri="{FF2B5EF4-FFF2-40B4-BE49-F238E27FC236}">
                      <a16:creationId xmlns:a16="http://schemas.microsoft.com/office/drawing/2014/main" id="{1D65FD41-883B-CCB6-0940-6FF245E98A34}"/>
                    </a:ext>
                  </a:extLst>
                </p:cNvPr>
                <p:cNvSpPr/>
                <p:nvPr/>
              </p:nvSpPr>
              <p:spPr>
                <a:xfrm>
                  <a:off x="1309" y="1306"/>
                  <a:ext cx="98" cy="46"/>
                </a:xfrm>
                <a:prstGeom prst="rect">
                  <a:avLst/>
                </a:prstGeom>
                <a:solidFill>
                  <a:srgbClr val="4CFFA6"/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39" name="Line 75">
                  <a:extLst>
                    <a:ext uri="{FF2B5EF4-FFF2-40B4-BE49-F238E27FC236}">
                      <a16:creationId xmlns:a16="http://schemas.microsoft.com/office/drawing/2014/main" id="{6C0CC074-09F3-4C5C-E85E-080D328CAD4D}"/>
                    </a:ext>
                  </a:extLst>
                </p:cNvPr>
                <p:cNvSpPr/>
                <p:nvPr/>
              </p:nvSpPr>
              <p:spPr>
                <a:xfrm>
                  <a:off x="1316" y="1331"/>
                  <a:ext cx="89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  <a:effectLst>
                  <a:outerShdw dist="12700" dir="10800000" algn="ctr" rotWithShape="0">
                    <a:schemeClr val="bg2"/>
                  </a:outerShdw>
                </a:effectLst>
              </p:spPr>
            </p:sp>
          </p:grpSp>
          <p:sp>
            <p:nvSpPr>
              <p:cNvPr id="130" name="Freeform 76">
                <a:extLst>
                  <a:ext uri="{FF2B5EF4-FFF2-40B4-BE49-F238E27FC236}">
                    <a16:creationId xmlns:a16="http://schemas.microsoft.com/office/drawing/2014/main" id="{68D36C4E-F7C3-E756-CCC9-9397E0241BF6}"/>
                  </a:ext>
                </a:extLst>
              </p:cNvPr>
              <p:cNvSpPr/>
              <p:nvPr/>
            </p:nvSpPr>
            <p:spPr>
              <a:xfrm>
                <a:off x="1155" y="1349"/>
                <a:ext cx="70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"/>
                  </a:cxn>
                  <a:cxn ang="0">
                    <a:pos x="69" y="76"/>
                  </a:cxn>
                </a:cxnLst>
                <a:rect l="0" t="0" r="0" b="0"/>
                <a:pathLst>
                  <a:path w="70" h="77">
                    <a:moveTo>
                      <a:pt x="0" y="0"/>
                    </a:moveTo>
                    <a:lnTo>
                      <a:pt x="0" y="76"/>
                    </a:lnTo>
                    <a:lnTo>
                      <a:pt x="69" y="76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77">
                <a:extLst>
                  <a:ext uri="{FF2B5EF4-FFF2-40B4-BE49-F238E27FC236}">
                    <a16:creationId xmlns:a16="http://schemas.microsoft.com/office/drawing/2014/main" id="{074712E1-7A09-329C-ABB0-9A9DDAC3AFDC}"/>
                  </a:ext>
                </a:extLst>
              </p:cNvPr>
              <p:cNvSpPr/>
              <p:nvPr/>
            </p:nvSpPr>
            <p:spPr>
              <a:xfrm>
                <a:off x="1155" y="1349"/>
                <a:ext cx="70" cy="7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6"/>
                  </a:cxn>
                  <a:cxn ang="0">
                    <a:pos x="69" y="76"/>
                  </a:cxn>
                </a:cxnLst>
                <a:rect l="0" t="0" r="0" b="0"/>
                <a:pathLst>
                  <a:path w="70" h="77">
                    <a:moveTo>
                      <a:pt x="0" y="0"/>
                    </a:moveTo>
                    <a:lnTo>
                      <a:pt x="0" y="76"/>
                    </a:lnTo>
                    <a:lnTo>
                      <a:pt x="69" y="76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78">
                <a:extLst>
                  <a:ext uri="{FF2B5EF4-FFF2-40B4-BE49-F238E27FC236}">
                    <a16:creationId xmlns:a16="http://schemas.microsoft.com/office/drawing/2014/main" id="{4E525FB9-FC85-1788-2E82-9A63805C0EB8}"/>
                  </a:ext>
                </a:extLst>
              </p:cNvPr>
              <p:cNvSpPr/>
              <p:nvPr/>
            </p:nvSpPr>
            <p:spPr>
              <a:xfrm>
                <a:off x="1155" y="1349"/>
                <a:ext cx="70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0"/>
                  </a:cxn>
                  <a:cxn ang="0">
                    <a:pos x="69" y="140"/>
                  </a:cxn>
                </a:cxnLst>
                <a:rect l="0" t="0" r="0" b="0"/>
                <a:pathLst>
                  <a:path w="70" h="141">
                    <a:moveTo>
                      <a:pt x="0" y="0"/>
                    </a:moveTo>
                    <a:lnTo>
                      <a:pt x="0" y="140"/>
                    </a:lnTo>
                    <a:lnTo>
                      <a:pt x="69" y="140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79">
                <a:extLst>
                  <a:ext uri="{FF2B5EF4-FFF2-40B4-BE49-F238E27FC236}">
                    <a16:creationId xmlns:a16="http://schemas.microsoft.com/office/drawing/2014/main" id="{7A2146FD-A078-3F6B-C12B-007CD6D1A976}"/>
                  </a:ext>
                </a:extLst>
              </p:cNvPr>
              <p:cNvSpPr/>
              <p:nvPr/>
            </p:nvSpPr>
            <p:spPr>
              <a:xfrm>
                <a:off x="1155" y="1349"/>
                <a:ext cx="70" cy="1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40"/>
                  </a:cxn>
                  <a:cxn ang="0">
                    <a:pos x="69" y="140"/>
                  </a:cxn>
                </a:cxnLst>
                <a:rect l="0" t="0" r="0" b="0"/>
                <a:pathLst>
                  <a:path w="70" h="141">
                    <a:moveTo>
                      <a:pt x="0" y="0"/>
                    </a:moveTo>
                    <a:lnTo>
                      <a:pt x="0" y="140"/>
                    </a:lnTo>
                    <a:lnTo>
                      <a:pt x="69" y="140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80">
                <a:extLst>
                  <a:ext uri="{FF2B5EF4-FFF2-40B4-BE49-F238E27FC236}">
                    <a16:creationId xmlns:a16="http://schemas.microsoft.com/office/drawing/2014/main" id="{48349F55-42DF-FCED-B3E3-298BB222CC58}"/>
                  </a:ext>
                </a:extLst>
              </p:cNvPr>
              <p:cNvSpPr/>
              <p:nvPr/>
            </p:nvSpPr>
            <p:spPr>
              <a:xfrm>
                <a:off x="1155" y="1268"/>
                <a:ext cx="98" cy="35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18"/>
                  </a:cxn>
                  <a:cxn ang="0">
                    <a:pos x="0" y="18"/>
                  </a:cxn>
                  <a:cxn ang="0">
                    <a:pos x="0" y="34"/>
                  </a:cxn>
                </a:cxnLst>
                <a:rect l="0" t="0" r="0" b="0"/>
                <a:pathLst>
                  <a:path w="99" h="35">
                    <a:moveTo>
                      <a:pt x="98" y="0"/>
                    </a:moveTo>
                    <a:lnTo>
                      <a:pt x="98" y="18"/>
                    </a:lnTo>
                    <a:lnTo>
                      <a:pt x="0" y="18"/>
                    </a:lnTo>
                    <a:lnTo>
                      <a:pt x="0" y="34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81">
                <a:extLst>
                  <a:ext uri="{FF2B5EF4-FFF2-40B4-BE49-F238E27FC236}">
                    <a16:creationId xmlns:a16="http://schemas.microsoft.com/office/drawing/2014/main" id="{72BA070E-9424-B1B4-8930-66E34AAAED21}"/>
                  </a:ext>
                </a:extLst>
              </p:cNvPr>
              <p:cNvSpPr/>
              <p:nvPr/>
            </p:nvSpPr>
            <p:spPr>
              <a:xfrm>
                <a:off x="1155" y="1268"/>
                <a:ext cx="98" cy="35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81" y="18"/>
                  </a:cxn>
                  <a:cxn ang="0">
                    <a:pos x="0" y="18"/>
                  </a:cxn>
                  <a:cxn ang="0">
                    <a:pos x="0" y="34"/>
                  </a:cxn>
                </a:cxnLst>
                <a:rect l="0" t="0" r="0" b="0"/>
                <a:pathLst>
                  <a:path w="99" h="35">
                    <a:moveTo>
                      <a:pt x="98" y="0"/>
                    </a:moveTo>
                    <a:lnTo>
                      <a:pt x="98" y="18"/>
                    </a:lnTo>
                    <a:lnTo>
                      <a:pt x="0" y="18"/>
                    </a:lnTo>
                    <a:lnTo>
                      <a:pt x="0" y="34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Freeform 82">
                <a:extLst>
                  <a:ext uri="{FF2B5EF4-FFF2-40B4-BE49-F238E27FC236}">
                    <a16:creationId xmlns:a16="http://schemas.microsoft.com/office/drawing/2014/main" id="{86E08641-083A-9903-699C-31041EC96E4B}"/>
                  </a:ext>
                </a:extLst>
              </p:cNvPr>
              <p:cNvSpPr/>
              <p:nvPr/>
            </p:nvSpPr>
            <p:spPr>
              <a:xfrm>
                <a:off x="1254" y="1268"/>
                <a:ext cx="99" cy="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"/>
                  </a:cxn>
                  <a:cxn ang="0">
                    <a:pos x="82" y="18"/>
                  </a:cxn>
                  <a:cxn ang="0">
                    <a:pos x="82" y="34"/>
                  </a:cxn>
                </a:cxnLst>
                <a:rect l="0" t="0" r="0" b="0"/>
                <a:pathLst>
                  <a:path w="100" h="35">
                    <a:moveTo>
                      <a:pt x="0" y="0"/>
                    </a:moveTo>
                    <a:lnTo>
                      <a:pt x="0" y="18"/>
                    </a:lnTo>
                    <a:lnTo>
                      <a:pt x="99" y="18"/>
                    </a:lnTo>
                    <a:lnTo>
                      <a:pt x="99" y="34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Freeform 83">
                <a:extLst>
                  <a:ext uri="{FF2B5EF4-FFF2-40B4-BE49-F238E27FC236}">
                    <a16:creationId xmlns:a16="http://schemas.microsoft.com/office/drawing/2014/main" id="{2E7E7640-7363-0F0D-5955-99C06A4E5360}"/>
                  </a:ext>
                </a:extLst>
              </p:cNvPr>
              <p:cNvSpPr/>
              <p:nvPr/>
            </p:nvSpPr>
            <p:spPr>
              <a:xfrm>
                <a:off x="1254" y="1268"/>
                <a:ext cx="99" cy="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"/>
                  </a:cxn>
                  <a:cxn ang="0">
                    <a:pos x="82" y="18"/>
                  </a:cxn>
                  <a:cxn ang="0">
                    <a:pos x="82" y="34"/>
                  </a:cxn>
                </a:cxnLst>
                <a:rect l="0" t="0" r="0" b="0"/>
                <a:pathLst>
                  <a:path w="100" h="35">
                    <a:moveTo>
                      <a:pt x="0" y="0"/>
                    </a:moveTo>
                    <a:lnTo>
                      <a:pt x="0" y="18"/>
                    </a:lnTo>
                    <a:lnTo>
                      <a:pt x="99" y="18"/>
                    </a:lnTo>
                    <a:lnTo>
                      <a:pt x="99" y="34"/>
                    </a:lnTo>
                  </a:path>
                </a:pathLst>
              </a:custGeom>
              <a:noFill/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2700" dir="10800000" algn="ctr" rotWithShape="0">
                  <a:schemeClr val="bg2">
                    <a:alpha val="100000"/>
                  </a:schemeClr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08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8347C4-A2B8-B18C-0F3C-45D0DC99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典型的编译程序具有</a:t>
            </a:r>
            <a:r>
              <a:rPr lang="en-US" altLang="zh-CN" dirty="0"/>
              <a:t>7</a:t>
            </a:r>
            <a:r>
              <a:rPr lang="zh-CN" altLang="en-US" dirty="0"/>
              <a:t>个逻辑部分</a:t>
            </a:r>
          </a:p>
        </p:txBody>
      </p:sp>
      <p:grpSp>
        <p:nvGrpSpPr>
          <p:cNvPr id="20" name="Group 53">
            <a:extLst>
              <a:ext uri="{FF2B5EF4-FFF2-40B4-BE49-F238E27FC236}">
                <a16:creationId xmlns:a16="http://schemas.microsoft.com/office/drawing/2014/main" id="{DB3F634B-AD1E-E843-1BF6-DACDE6275932}"/>
              </a:ext>
            </a:extLst>
          </p:cNvPr>
          <p:cNvGrpSpPr/>
          <p:nvPr/>
        </p:nvGrpSpPr>
        <p:grpSpPr>
          <a:xfrm>
            <a:off x="2453721" y="2102365"/>
            <a:ext cx="7334250" cy="2946400"/>
            <a:chOff x="362" y="1336"/>
            <a:chExt cx="4620" cy="1856"/>
          </a:xfrm>
        </p:grpSpPr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800C68A3-7EF8-CFFC-7A2B-1CEC522B7013}"/>
                </a:ext>
              </a:extLst>
            </p:cNvPr>
            <p:cNvSpPr/>
            <p:nvPr/>
          </p:nvSpPr>
          <p:spPr>
            <a:xfrm>
              <a:off x="4696" y="1466"/>
              <a:ext cx="286" cy="1723"/>
            </a:xfrm>
            <a:prstGeom prst="rect">
              <a:avLst/>
            </a:prstGeom>
            <a:solidFill>
              <a:srgbClr val="FFFF99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错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理</a:t>
              </a:r>
            </a:p>
          </p:txBody>
        </p:sp>
        <p:sp>
          <p:nvSpPr>
            <p:cNvPr id="22" name="AutoShape 33">
              <a:extLst>
                <a:ext uri="{FF2B5EF4-FFF2-40B4-BE49-F238E27FC236}">
                  <a16:creationId xmlns:a16="http://schemas.microsoft.com/office/drawing/2014/main" id="{B42BB82C-70A3-4DB5-B843-D3EA2ADB3E64}"/>
                </a:ext>
              </a:extLst>
            </p:cNvPr>
            <p:cNvSpPr/>
            <p:nvPr/>
          </p:nvSpPr>
          <p:spPr>
            <a:xfrm flipH="1">
              <a:off x="3906" y="1736"/>
              <a:ext cx="667" cy="142"/>
            </a:xfrm>
            <a:prstGeom prst="rightArrow">
              <a:avLst>
                <a:gd name="adj1" fmla="val 50000"/>
                <a:gd name="adj2" fmla="val 117429"/>
              </a:avLst>
            </a:prstGeom>
            <a:solidFill>
              <a:srgbClr val="0000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23" name="AutoShape 34">
              <a:extLst>
                <a:ext uri="{FF2B5EF4-FFF2-40B4-BE49-F238E27FC236}">
                  <a16:creationId xmlns:a16="http://schemas.microsoft.com/office/drawing/2014/main" id="{A235BDBC-2E42-C556-BB88-47867A612731}"/>
                </a:ext>
              </a:extLst>
            </p:cNvPr>
            <p:cNvSpPr/>
            <p:nvPr/>
          </p:nvSpPr>
          <p:spPr>
            <a:xfrm flipH="1">
              <a:off x="3906" y="2197"/>
              <a:ext cx="667" cy="142"/>
            </a:xfrm>
            <a:prstGeom prst="rightArrow">
              <a:avLst>
                <a:gd name="adj1" fmla="val 50000"/>
                <a:gd name="adj2" fmla="val 117429"/>
              </a:avLst>
            </a:prstGeom>
            <a:solidFill>
              <a:srgbClr val="0000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24" name="AutoShape 35">
              <a:extLst>
                <a:ext uri="{FF2B5EF4-FFF2-40B4-BE49-F238E27FC236}">
                  <a16:creationId xmlns:a16="http://schemas.microsoft.com/office/drawing/2014/main" id="{86462B3F-35E1-4B78-0932-3D4B84500FC2}"/>
                </a:ext>
              </a:extLst>
            </p:cNvPr>
            <p:cNvSpPr/>
            <p:nvPr/>
          </p:nvSpPr>
          <p:spPr>
            <a:xfrm flipH="1">
              <a:off x="3907" y="2625"/>
              <a:ext cx="667" cy="142"/>
            </a:xfrm>
            <a:prstGeom prst="rightArrow">
              <a:avLst>
                <a:gd name="adj1" fmla="val 50000"/>
                <a:gd name="adj2" fmla="val 117429"/>
              </a:avLst>
            </a:prstGeom>
            <a:solidFill>
              <a:srgbClr val="0000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F40D476B-1010-6A5D-9E19-30B8F39FB2D6}"/>
                </a:ext>
              </a:extLst>
            </p:cNvPr>
            <p:cNvSpPr/>
            <p:nvPr/>
          </p:nvSpPr>
          <p:spPr>
            <a:xfrm rot="20871196" flipH="1">
              <a:off x="3906" y="3034"/>
              <a:ext cx="667" cy="142"/>
            </a:xfrm>
            <a:prstGeom prst="rightArrow">
              <a:avLst>
                <a:gd name="adj1" fmla="val 50000"/>
                <a:gd name="adj2" fmla="val 117429"/>
              </a:avLst>
            </a:prstGeom>
            <a:solidFill>
              <a:srgbClr val="0000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grpSp>
          <p:nvGrpSpPr>
            <p:cNvPr id="26" name="Group 52">
              <a:extLst>
                <a:ext uri="{FF2B5EF4-FFF2-40B4-BE49-F238E27FC236}">
                  <a16:creationId xmlns:a16="http://schemas.microsoft.com/office/drawing/2014/main" id="{7006AD17-7872-57F9-ED8F-0CA09DFCC9DF}"/>
                </a:ext>
              </a:extLst>
            </p:cNvPr>
            <p:cNvGrpSpPr/>
            <p:nvPr/>
          </p:nvGrpSpPr>
          <p:grpSpPr>
            <a:xfrm>
              <a:off x="362" y="1336"/>
              <a:ext cx="1021" cy="1856"/>
              <a:chOff x="362" y="1336"/>
              <a:chExt cx="1021" cy="1856"/>
            </a:xfrm>
          </p:grpSpPr>
          <p:sp>
            <p:nvSpPr>
              <p:cNvPr id="28" name="AutoShape 21">
                <a:extLst>
                  <a:ext uri="{FF2B5EF4-FFF2-40B4-BE49-F238E27FC236}">
                    <a16:creationId xmlns:a16="http://schemas.microsoft.com/office/drawing/2014/main" id="{17D474E8-2221-8EDE-2FE3-62C10BF09522}"/>
                  </a:ext>
                </a:extLst>
              </p:cNvPr>
              <p:cNvSpPr/>
              <p:nvPr/>
            </p:nvSpPr>
            <p:spPr>
              <a:xfrm>
                <a:off x="716" y="1752"/>
                <a:ext cx="667" cy="142"/>
              </a:xfrm>
              <a:prstGeom prst="rightArrow">
                <a:avLst>
                  <a:gd name="adj1" fmla="val 50000"/>
                  <a:gd name="adj2" fmla="val 117429"/>
                </a:avLst>
              </a:prstGeom>
              <a:solidFill>
                <a:srgbClr val="0000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29" name="AutoShape 27">
                <a:extLst>
                  <a:ext uri="{FF2B5EF4-FFF2-40B4-BE49-F238E27FC236}">
                    <a16:creationId xmlns:a16="http://schemas.microsoft.com/office/drawing/2014/main" id="{52E8B9F9-D237-580E-105A-21515D714D37}"/>
                  </a:ext>
                </a:extLst>
              </p:cNvPr>
              <p:cNvSpPr/>
              <p:nvPr/>
            </p:nvSpPr>
            <p:spPr>
              <a:xfrm>
                <a:off x="716" y="2197"/>
                <a:ext cx="667" cy="142"/>
              </a:xfrm>
              <a:prstGeom prst="rightArrow">
                <a:avLst>
                  <a:gd name="adj1" fmla="val 50000"/>
                  <a:gd name="adj2" fmla="val 117429"/>
                </a:avLst>
              </a:prstGeom>
              <a:solidFill>
                <a:srgbClr val="0000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30" name="AutoShape 28">
                <a:extLst>
                  <a:ext uri="{FF2B5EF4-FFF2-40B4-BE49-F238E27FC236}">
                    <a16:creationId xmlns:a16="http://schemas.microsoft.com/office/drawing/2014/main" id="{6F93868C-C2D8-1109-E34E-53B1A6ED0494}"/>
                  </a:ext>
                </a:extLst>
              </p:cNvPr>
              <p:cNvSpPr/>
              <p:nvPr/>
            </p:nvSpPr>
            <p:spPr>
              <a:xfrm>
                <a:off x="715" y="2641"/>
                <a:ext cx="667" cy="142"/>
              </a:xfrm>
              <a:prstGeom prst="rightArrow">
                <a:avLst>
                  <a:gd name="adj1" fmla="val 50000"/>
                  <a:gd name="adj2" fmla="val 117429"/>
                </a:avLst>
              </a:prstGeom>
              <a:solidFill>
                <a:srgbClr val="0000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31" name="AutoShape 29">
                <a:extLst>
                  <a:ext uri="{FF2B5EF4-FFF2-40B4-BE49-F238E27FC236}">
                    <a16:creationId xmlns:a16="http://schemas.microsoft.com/office/drawing/2014/main" id="{E1953486-EAC3-3A35-CE4A-5CD46D52DD6B}"/>
                  </a:ext>
                </a:extLst>
              </p:cNvPr>
              <p:cNvSpPr/>
              <p:nvPr/>
            </p:nvSpPr>
            <p:spPr>
              <a:xfrm rot="728804">
                <a:off x="716" y="3050"/>
                <a:ext cx="667" cy="142"/>
              </a:xfrm>
              <a:prstGeom prst="rightArrow">
                <a:avLst>
                  <a:gd name="adj1" fmla="val 50000"/>
                  <a:gd name="adj2" fmla="val 117429"/>
                </a:avLst>
              </a:prstGeom>
              <a:solidFill>
                <a:srgbClr val="0000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D27EFDBF-A766-9034-9E60-D7E8F4D4AD08}"/>
                  </a:ext>
                </a:extLst>
              </p:cNvPr>
              <p:cNvSpPr/>
              <p:nvPr/>
            </p:nvSpPr>
            <p:spPr>
              <a:xfrm>
                <a:off x="362" y="1488"/>
                <a:ext cx="286" cy="1641"/>
              </a:xfrm>
              <a:prstGeom prst="rect">
                <a:avLst/>
              </a:prstGeom>
              <a:solidFill>
                <a:srgbClr val="FFFF99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符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理</a:t>
                </a:r>
              </a:p>
            </p:txBody>
          </p:sp>
          <p:sp>
            <p:nvSpPr>
              <p:cNvPr id="33" name="AutoShape 30">
                <a:extLst>
                  <a:ext uri="{FF2B5EF4-FFF2-40B4-BE49-F238E27FC236}">
                    <a16:creationId xmlns:a16="http://schemas.microsoft.com/office/drawing/2014/main" id="{DF64C198-8521-26DF-56CD-3AC80D03CE3E}"/>
                  </a:ext>
                </a:extLst>
              </p:cNvPr>
              <p:cNvSpPr/>
              <p:nvPr/>
            </p:nvSpPr>
            <p:spPr>
              <a:xfrm rot="-1080848">
                <a:off x="716" y="1336"/>
                <a:ext cx="667" cy="142"/>
              </a:xfrm>
              <a:prstGeom prst="rightArrow">
                <a:avLst>
                  <a:gd name="adj1" fmla="val 50000"/>
                  <a:gd name="adj2" fmla="val 117429"/>
                </a:avLst>
              </a:prstGeom>
              <a:solidFill>
                <a:srgbClr val="0000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</p:grpSp>
        <p:sp>
          <p:nvSpPr>
            <p:cNvPr id="27" name="AutoShape 37">
              <a:extLst>
                <a:ext uri="{FF2B5EF4-FFF2-40B4-BE49-F238E27FC236}">
                  <a16:creationId xmlns:a16="http://schemas.microsoft.com/office/drawing/2014/main" id="{FFCB1C49-F52E-AB37-640F-CACAC37AF56D}"/>
                </a:ext>
              </a:extLst>
            </p:cNvPr>
            <p:cNvSpPr/>
            <p:nvPr/>
          </p:nvSpPr>
          <p:spPr>
            <a:xfrm rot="1080848" flipH="1">
              <a:off x="3906" y="1336"/>
              <a:ext cx="667" cy="142"/>
            </a:xfrm>
            <a:prstGeom prst="rightArrow">
              <a:avLst>
                <a:gd name="adj1" fmla="val 50000"/>
                <a:gd name="adj2" fmla="val 117429"/>
              </a:avLst>
            </a:prstGeom>
            <a:solidFill>
              <a:srgbClr val="0000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8050C7-9CE6-4AE2-343F-795E47B1D01E}"/>
              </a:ext>
            </a:extLst>
          </p:cNvPr>
          <p:cNvGrpSpPr/>
          <p:nvPr/>
        </p:nvGrpSpPr>
        <p:grpSpPr>
          <a:xfrm>
            <a:off x="4168042" y="897847"/>
            <a:ext cx="3799702" cy="5430351"/>
            <a:chOff x="4168042" y="897847"/>
            <a:chExt cx="3799702" cy="5430351"/>
          </a:xfrm>
        </p:grpSpPr>
        <p:sp>
          <p:nvSpPr>
            <p:cNvPr id="36" name="AutoShape 13">
              <a:extLst>
                <a:ext uri="{FF2B5EF4-FFF2-40B4-BE49-F238E27FC236}">
                  <a16:creationId xmlns:a16="http://schemas.microsoft.com/office/drawing/2014/main" id="{FB50CF45-FAFB-0FC1-9F83-39C30D0478B0}"/>
                </a:ext>
              </a:extLst>
            </p:cNvPr>
            <p:cNvSpPr/>
            <p:nvPr/>
          </p:nvSpPr>
          <p:spPr>
            <a:xfrm>
              <a:off x="5523384" y="2009427"/>
              <a:ext cx="1089019" cy="399988"/>
            </a:xfrm>
            <a:prstGeom prst="downArrow">
              <a:avLst>
                <a:gd name="adj1" fmla="val 56777"/>
                <a:gd name="adj2" fmla="val 56666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13">
              <a:extLst>
                <a:ext uri="{FF2B5EF4-FFF2-40B4-BE49-F238E27FC236}">
                  <a16:creationId xmlns:a16="http://schemas.microsoft.com/office/drawing/2014/main" id="{7220A8E0-724C-2E77-96D0-AADD74D1839B}"/>
                </a:ext>
              </a:extLst>
            </p:cNvPr>
            <p:cNvSpPr/>
            <p:nvPr/>
          </p:nvSpPr>
          <p:spPr>
            <a:xfrm>
              <a:off x="5523384" y="2960831"/>
              <a:ext cx="1089019" cy="399988"/>
            </a:xfrm>
            <a:prstGeom prst="downArrow">
              <a:avLst>
                <a:gd name="adj1" fmla="val 56777"/>
                <a:gd name="adj2" fmla="val 56666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3">
              <a:extLst>
                <a:ext uri="{FF2B5EF4-FFF2-40B4-BE49-F238E27FC236}">
                  <a16:creationId xmlns:a16="http://schemas.microsoft.com/office/drawing/2014/main" id="{DB33D11F-D978-9AEE-FF7B-1E02DBDDF8DA}"/>
                </a:ext>
              </a:extLst>
            </p:cNvPr>
            <p:cNvSpPr/>
            <p:nvPr/>
          </p:nvSpPr>
          <p:spPr>
            <a:xfrm>
              <a:off x="5523384" y="3899707"/>
              <a:ext cx="1089019" cy="419293"/>
            </a:xfrm>
            <a:prstGeom prst="downArrow">
              <a:avLst>
                <a:gd name="adj1" fmla="val 56777"/>
                <a:gd name="adj2" fmla="val 56666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2FD62A84-6F14-E6E2-9E8F-06B2C8B85EA0}"/>
                </a:ext>
              </a:extLst>
            </p:cNvPr>
            <p:cNvSpPr/>
            <p:nvPr/>
          </p:nvSpPr>
          <p:spPr>
            <a:xfrm>
              <a:off x="5353518" y="897847"/>
              <a:ext cx="1428750" cy="56673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S.P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AutoShape 10">
              <a:extLst>
                <a:ext uri="{FF2B5EF4-FFF2-40B4-BE49-F238E27FC236}">
                  <a16:creationId xmlns:a16="http://schemas.microsoft.com/office/drawing/2014/main" id="{34E63C3C-7442-26D2-BFBE-04242D68FB3C}"/>
                </a:ext>
              </a:extLst>
            </p:cNvPr>
            <p:cNvSpPr/>
            <p:nvPr/>
          </p:nvSpPr>
          <p:spPr>
            <a:xfrm>
              <a:off x="5353518" y="5809086"/>
              <a:ext cx="1428750" cy="51911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5B9BD5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O.P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B245AE4-63C2-0A76-9236-1D55936213FB}"/>
                </a:ext>
              </a:extLst>
            </p:cNvPr>
            <p:cNvGrpSpPr/>
            <p:nvPr/>
          </p:nvGrpSpPr>
          <p:grpSpPr>
            <a:xfrm>
              <a:off x="4168042" y="4865520"/>
              <a:ext cx="3799702" cy="944678"/>
              <a:chOff x="4168042" y="4865520"/>
              <a:chExt cx="3799702" cy="944678"/>
            </a:xfrm>
          </p:grpSpPr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651ED1F1-8450-BB01-6603-32C72F0D3FA6}"/>
                  </a:ext>
                </a:extLst>
              </p:cNvPr>
              <p:cNvSpPr/>
              <p:nvPr/>
            </p:nvSpPr>
            <p:spPr>
              <a:xfrm>
                <a:off x="4168042" y="5270198"/>
                <a:ext cx="3799702" cy="540000"/>
              </a:xfrm>
              <a:prstGeom prst="rect">
                <a:avLst/>
              </a:prstGeom>
              <a:solidFill>
                <a:srgbClr val="D6DDF6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生成目标程序</a:t>
                </a:r>
              </a:p>
            </p:txBody>
          </p:sp>
          <p:sp>
            <p:nvSpPr>
              <p:cNvPr id="17" name="AutoShape 13">
                <a:extLst>
                  <a:ext uri="{FF2B5EF4-FFF2-40B4-BE49-F238E27FC236}">
                    <a16:creationId xmlns:a16="http://schemas.microsoft.com/office/drawing/2014/main" id="{727673D0-8FAE-B1F1-A42E-CC93C61D71E3}"/>
                  </a:ext>
                </a:extLst>
              </p:cNvPr>
              <p:cNvSpPr/>
              <p:nvPr/>
            </p:nvSpPr>
            <p:spPr>
              <a:xfrm>
                <a:off x="5523384" y="4865520"/>
                <a:ext cx="1089019" cy="399988"/>
              </a:xfrm>
              <a:prstGeom prst="downArrow">
                <a:avLst>
                  <a:gd name="adj1" fmla="val 56777"/>
                  <a:gd name="adj2" fmla="val 56666"/>
                </a:avLst>
              </a:prstGeom>
              <a:solidFill>
                <a:srgbClr val="9966FF"/>
              </a:solidFill>
              <a:ln w="12700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6704E2F8-100F-47E5-F05E-AFC2C9F89F39}"/>
                </a:ext>
              </a:extLst>
            </p:cNvPr>
            <p:cNvSpPr/>
            <p:nvPr/>
          </p:nvSpPr>
          <p:spPr>
            <a:xfrm>
              <a:off x="4168042" y="4318796"/>
              <a:ext cx="3799702" cy="540000"/>
            </a:xfrm>
            <a:prstGeom prst="rect">
              <a:avLst/>
            </a:prstGeom>
            <a:solidFill>
              <a:srgbClr val="D6DDF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代码优化程序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ACBD25BC-D349-CFE9-0F21-11843C0377A3}"/>
                </a:ext>
              </a:extLst>
            </p:cNvPr>
            <p:cNvSpPr/>
            <p:nvPr/>
          </p:nvSpPr>
          <p:spPr>
            <a:xfrm>
              <a:off x="4168042" y="2415988"/>
              <a:ext cx="3799702" cy="540000"/>
            </a:xfrm>
            <a:prstGeom prst="rect">
              <a:avLst/>
            </a:prstGeom>
            <a:solidFill>
              <a:srgbClr val="D6DDF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语法分析程序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710BF6F9-F65A-7AF5-193A-F6CB3D4ED24C}"/>
                </a:ext>
              </a:extLst>
            </p:cNvPr>
            <p:cNvSpPr/>
            <p:nvPr/>
          </p:nvSpPr>
          <p:spPr>
            <a:xfrm>
              <a:off x="4168042" y="1464584"/>
              <a:ext cx="3799702" cy="540000"/>
            </a:xfrm>
            <a:prstGeom prst="rect">
              <a:avLst/>
            </a:prstGeom>
            <a:solidFill>
              <a:srgbClr val="D6DDF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词法分析程序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17BD99D9-4DA4-7584-E500-27BE89C1036E}"/>
                </a:ext>
              </a:extLst>
            </p:cNvPr>
            <p:cNvSpPr/>
            <p:nvPr/>
          </p:nvSpPr>
          <p:spPr>
            <a:xfrm>
              <a:off x="4168042" y="3367392"/>
              <a:ext cx="3799702" cy="540000"/>
            </a:xfrm>
            <a:prstGeom prst="rect">
              <a:avLst/>
            </a:prstGeom>
            <a:solidFill>
              <a:srgbClr val="D6DDF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语义分析、生成中间代码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4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FB1F8E-0CE3-0B0E-7620-CB2742447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5"/>
            <a:ext cx="11485245" cy="12058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    </a:t>
            </a:r>
            <a:r>
              <a:rPr lang="zh-CN" altLang="en-US" sz="2400" dirty="0"/>
              <a:t>对源程序（包括源程序中间形式）从头到尾扫描一次，并做有关的加工处理，生成新的源程序中间形式或目标程序，通常称之为一遍。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348F93-F3EA-DF1B-B99B-C4258248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遍（</a:t>
            </a:r>
            <a:r>
              <a:rPr lang="en-US" altLang="zh-CN" dirty="0"/>
              <a:t>Pass</a:t>
            </a:r>
            <a:r>
              <a:rPr lang="zh-CN" altLang="en-US" dirty="0"/>
              <a:t>）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76FEC7AA-B7CF-120B-BAB9-B9835AC18805}"/>
              </a:ext>
            </a:extLst>
          </p:cNvPr>
          <p:cNvSpPr/>
          <p:nvPr/>
        </p:nvSpPr>
        <p:spPr>
          <a:xfrm>
            <a:off x="609919" y="4089818"/>
            <a:ext cx="11056055" cy="7620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上一遍的结果是下一遍的输入，最后一遍生成目标程序。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89D86CA-269E-224D-9DD6-B551D6D73919}"/>
              </a:ext>
            </a:extLst>
          </p:cNvPr>
          <p:cNvGrpSpPr/>
          <p:nvPr/>
        </p:nvGrpSpPr>
        <p:grpSpPr>
          <a:xfrm>
            <a:off x="709249" y="2287550"/>
            <a:ext cx="10732566" cy="1790197"/>
            <a:chOff x="709249" y="2287550"/>
            <a:chExt cx="10732566" cy="179019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5CE1CE9-DD78-BFD6-5FFD-7759240C6B00}"/>
                </a:ext>
              </a:extLst>
            </p:cNvPr>
            <p:cNvSpPr/>
            <p:nvPr/>
          </p:nvSpPr>
          <p:spPr>
            <a:xfrm>
              <a:off x="2969229" y="2287550"/>
              <a:ext cx="3212993" cy="8247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S.P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中间形式</a:t>
              </a:r>
              <a:r>
                <a:rPr lang="zh-CN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85E8B6EF-CB6D-B61D-27E6-7C6E51FAAEB7}"/>
                </a:ext>
              </a:extLst>
            </p:cNvPr>
            <p:cNvSpPr/>
            <p:nvPr/>
          </p:nvSpPr>
          <p:spPr>
            <a:xfrm>
              <a:off x="5561170" y="2586926"/>
              <a:ext cx="1140708" cy="824732"/>
            </a:xfrm>
            <a:prstGeom prst="rect">
              <a:avLst/>
            </a:prstGeom>
            <a:solidFill>
              <a:srgbClr val="5B9BD5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1FE8563-75F2-0D88-862F-47FB344B7315}"/>
                </a:ext>
              </a:extLst>
            </p:cNvPr>
            <p:cNvSpPr/>
            <p:nvPr/>
          </p:nvSpPr>
          <p:spPr>
            <a:xfrm>
              <a:off x="2348177" y="2586926"/>
              <a:ext cx="1140708" cy="824732"/>
            </a:xfrm>
            <a:prstGeom prst="rect">
              <a:avLst/>
            </a:prstGeom>
            <a:solidFill>
              <a:srgbClr val="5B9BD5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BB0D18CE-1249-55B8-BC2A-070F3484D304}"/>
                </a:ext>
              </a:extLst>
            </p:cNvPr>
            <p:cNvSpPr/>
            <p:nvPr/>
          </p:nvSpPr>
          <p:spPr>
            <a:xfrm>
              <a:off x="1877107" y="2847673"/>
              <a:ext cx="443609" cy="305170"/>
            </a:xfrm>
            <a:prstGeom prst="rightArrow">
              <a:avLst>
                <a:gd name="adj1" fmla="val 50000"/>
                <a:gd name="adj2" fmla="val 33227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3" name="AutoShape 16">
              <a:extLst>
                <a:ext uri="{FF2B5EF4-FFF2-40B4-BE49-F238E27FC236}">
                  <a16:creationId xmlns:a16="http://schemas.microsoft.com/office/drawing/2014/main" id="{39970D11-4684-6666-8975-1A5348412DAF}"/>
                </a:ext>
              </a:extLst>
            </p:cNvPr>
            <p:cNvSpPr/>
            <p:nvPr/>
          </p:nvSpPr>
          <p:spPr>
            <a:xfrm>
              <a:off x="3516346" y="2847673"/>
              <a:ext cx="2017362" cy="303239"/>
            </a:xfrm>
            <a:prstGeom prst="rightArrow">
              <a:avLst>
                <a:gd name="adj1" fmla="val 50000"/>
                <a:gd name="adj2" fmla="val 33227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5" name="AutoShape 18">
              <a:extLst>
                <a:ext uri="{FF2B5EF4-FFF2-40B4-BE49-F238E27FC236}">
                  <a16:creationId xmlns:a16="http://schemas.microsoft.com/office/drawing/2014/main" id="{0C72AC12-D886-6B3B-4CE7-483A81ABD627}"/>
                </a:ext>
              </a:extLst>
            </p:cNvPr>
            <p:cNvSpPr/>
            <p:nvPr/>
          </p:nvSpPr>
          <p:spPr>
            <a:xfrm>
              <a:off x="6727227" y="2845741"/>
              <a:ext cx="1956102" cy="305170"/>
            </a:xfrm>
            <a:prstGeom prst="rightArrow">
              <a:avLst>
                <a:gd name="adj1" fmla="val 50000"/>
                <a:gd name="adj2" fmla="val 33227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7" name="AutoShape 20">
              <a:extLst>
                <a:ext uri="{FF2B5EF4-FFF2-40B4-BE49-F238E27FC236}">
                  <a16:creationId xmlns:a16="http://schemas.microsoft.com/office/drawing/2014/main" id="{7DBF826D-AA69-761A-E101-CFAB6F27493A}"/>
                </a:ext>
              </a:extLst>
            </p:cNvPr>
            <p:cNvSpPr/>
            <p:nvPr/>
          </p:nvSpPr>
          <p:spPr>
            <a:xfrm>
              <a:off x="9864172" y="2845741"/>
              <a:ext cx="443609" cy="305170"/>
            </a:xfrm>
            <a:prstGeom prst="rightArrow">
              <a:avLst>
                <a:gd name="adj1" fmla="val 50000"/>
                <a:gd name="adj2" fmla="val 33227"/>
              </a:avLst>
            </a:prstGeom>
            <a:solidFill>
              <a:srgbClr val="9966FF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19" name="AutoShape 34">
              <a:extLst>
                <a:ext uri="{FF2B5EF4-FFF2-40B4-BE49-F238E27FC236}">
                  <a16:creationId xmlns:a16="http://schemas.microsoft.com/office/drawing/2014/main" id="{51018210-D04D-7FAE-5C2B-4764E79CA3C4}"/>
                </a:ext>
              </a:extLst>
            </p:cNvPr>
            <p:cNvSpPr/>
            <p:nvPr/>
          </p:nvSpPr>
          <p:spPr>
            <a:xfrm rot="-5393636">
              <a:off x="2788748" y="2992682"/>
              <a:ext cx="217591" cy="1154061"/>
            </a:xfrm>
            <a:prstGeom prst="leftBrace">
              <a:avLst>
                <a:gd name="adj1" fmla="val 169852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20" name="Text Box 36">
              <a:extLst>
                <a:ext uri="{FF2B5EF4-FFF2-40B4-BE49-F238E27FC236}">
                  <a16:creationId xmlns:a16="http://schemas.microsoft.com/office/drawing/2014/main" id="{20C96921-53A3-9F1D-89D9-2BCD2864D1E8}"/>
                </a:ext>
              </a:extLst>
            </p:cNvPr>
            <p:cNvSpPr txBox="1"/>
            <p:nvPr/>
          </p:nvSpPr>
          <p:spPr>
            <a:xfrm>
              <a:off x="2576868" y="3711034"/>
              <a:ext cx="641350" cy="3667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一遍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F7422FF3-1285-2447-3123-0AF0A87AA804}"/>
                </a:ext>
              </a:extLst>
            </p:cNvPr>
            <p:cNvSpPr/>
            <p:nvPr/>
          </p:nvSpPr>
          <p:spPr>
            <a:xfrm>
              <a:off x="6055394" y="2404447"/>
              <a:ext cx="3212993" cy="63611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S.P</a:t>
              </a:r>
              <a:r>
                <a:rPr lang="zh-CN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中间形式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B89F13A8-89CE-27FC-7B34-3FF64F16A5EA}"/>
                </a:ext>
              </a:extLst>
            </p:cNvPr>
            <p:cNvSpPr/>
            <p:nvPr/>
          </p:nvSpPr>
          <p:spPr>
            <a:xfrm>
              <a:off x="8688804" y="2586179"/>
              <a:ext cx="1140707" cy="824732"/>
            </a:xfrm>
            <a:prstGeom prst="rect">
              <a:avLst/>
            </a:prstGeom>
            <a:solidFill>
              <a:srgbClr val="5B9BD5"/>
            </a:solidFill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23" name="流程图: 资料带 22">
              <a:extLst>
                <a:ext uri="{FF2B5EF4-FFF2-40B4-BE49-F238E27FC236}">
                  <a16:creationId xmlns:a16="http://schemas.microsoft.com/office/drawing/2014/main" id="{F36B5814-8ED8-8EC2-09CA-59D673ED9A6D}"/>
                </a:ext>
              </a:extLst>
            </p:cNvPr>
            <p:cNvSpPr/>
            <p:nvPr/>
          </p:nvSpPr>
          <p:spPr>
            <a:xfrm>
              <a:off x="709249" y="2666951"/>
              <a:ext cx="1117390" cy="683773"/>
            </a:xfrm>
            <a:prstGeom prst="flowChartPunchedTap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S.P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流程图: 资料带 23">
              <a:extLst>
                <a:ext uri="{FF2B5EF4-FFF2-40B4-BE49-F238E27FC236}">
                  <a16:creationId xmlns:a16="http://schemas.microsoft.com/office/drawing/2014/main" id="{2B93FADE-8424-8444-140F-A6657A867F63}"/>
                </a:ext>
              </a:extLst>
            </p:cNvPr>
            <p:cNvSpPr/>
            <p:nvPr/>
          </p:nvSpPr>
          <p:spPr>
            <a:xfrm>
              <a:off x="10324425" y="2669366"/>
              <a:ext cx="1117390" cy="683773"/>
            </a:xfrm>
            <a:prstGeom prst="flowChartPunchedTap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O.P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内容占位符 1">
            <a:extLst>
              <a:ext uri="{FF2B5EF4-FFF2-40B4-BE49-F238E27FC236}">
                <a16:creationId xmlns:a16="http://schemas.microsoft.com/office/drawing/2014/main" id="{000D3A1B-AF93-0C90-7D41-3E75AF1D7F51}"/>
              </a:ext>
            </a:extLst>
          </p:cNvPr>
          <p:cNvSpPr txBox="1">
            <a:spLocks/>
          </p:cNvSpPr>
          <p:nvPr/>
        </p:nvSpPr>
        <p:spPr>
          <a:xfrm>
            <a:off x="415369" y="4817902"/>
            <a:ext cx="11485245" cy="1568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003399"/>
                </a:solidFill>
              </a:rPr>
              <a:t>要注意遍与基本阶段的区别</a:t>
            </a:r>
            <a:r>
              <a:rPr lang="en-US" altLang="zh-CN" sz="2400" dirty="0">
                <a:solidFill>
                  <a:srgbClr val="003399"/>
                </a:solidFill>
              </a:rPr>
              <a:t>!</a:t>
            </a:r>
            <a:endParaRPr lang="zh-CN" altLang="en-US" sz="2400" dirty="0">
              <a:solidFill>
                <a:srgbClr val="003399"/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</a:t>
            </a:r>
            <a:r>
              <a:rPr lang="zh-CN" altLang="en-US" sz="2400" dirty="0">
                <a:solidFill>
                  <a:srgbClr val="FF0000"/>
                </a:solidFill>
              </a:rPr>
              <a:t>五个基本阶段</a:t>
            </a:r>
            <a:r>
              <a:rPr lang="zh-CN" altLang="en-US" sz="2400" dirty="0"/>
              <a:t>：是将源程序翻译为目标程序在逻辑上要完成的工作。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</a:t>
            </a:r>
            <a:r>
              <a:rPr lang="zh-CN" altLang="en-US" sz="2400" dirty="0">
                <a:solidFill>
                  <a:srgbClr val="FF0000"/>
                </a:solidFill>
              </a:rPr>
              <a:t>遍</a:t>
            </a:r>
            <a:r>
              <a:rPr lang="zh-CN" altLang="en-US" sz="2400" dirty="0"/>
              <a:t>：是指完成上述</a:t>
            </a:r>
            <a:r>
              <a:rPr lang="en-US" altLang="zh-CN" sz="2400" dirty="0"/>
              <a:t>5</a:t>
            </a:r>
            <a:r>
              <a:rPr lang="zh-CN" altLang="en-US" sz="2400" dirty="0"/>
              <a:t>个基本阶段的工作，要经过几次扫描处理。</a:t>
            </a:r>
          </a:p>
        </p:txBody>
      </p:sp>
    </p:spTree>
    <p:extLst>
      <p:ext uri="{BB962C8B-B14F-4D97-AF65-F5344CB8AC3E}">
        <p14:creationId xmlns:p14="http://schemas.microsoft.com/office/powerpoint/2010/main" val="26977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AE74846-6872-23D1-2824-ECA736E41699}"/>
              </a:ext>
            </a:extLst>
          </p:cNvPr>
          <p:cNvGrpSpPr>
            <a:grpSpLocks/>
          </p:cNvGrpSpPr>
          <p:nvPr/>
        </p:nvGrpSpPr>
        <p:grpSpPr bwMode="auto">
          <a:xfrm>
            <a:off x="3862553" y="5023485"/>
            <a:ext cx="4380694" cy="1420813"/>
            <a:chOff x="3339391" y="4718191"/>
            <a:chExt cx="3752889" cy="142114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A4CF9EB-4F37-CF81-7864-3F58CDFCC362}"/>
                </a:ext>
              </a:extLst>
            </p:cNvPr>
            <p:cNvSpPr/>
            <p:nvPr/>
          </p:nvSpPr>
          <p:spPr bwMode="auto">
            <a:xfrm>
              <a:off x="4356408" y="4718191"/>
              <a:ext cx="2735872" cy="142114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5875" cmpd="thickThin">
              <a:solidFill>
                <a:schemeClr val="tx1"/>
              </a:solidFill>
              <a:prstDash val="lg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69">
              <a:extLst>
                <a:ext uri="{FF2B5EF4-FFF2-40B4-BE49-F238E27FC236}">
                  <a16:creationId xmlns:a16="http://schemas.microsoft.com/office/drawing/2014/main" id="{8A9574AF-02A8-9F79-37FF-BC5FDD64C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391" y="5197932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E06FED0-CFDB-E9A0-F385-28FA49F46997}"/>
              </a:ext>
            </a:extLst>
          </p:cNvPr>
          <p:cNvGrpSpPr>
            <a:grpSpLocks/>
          </p:cNvGrpSpPr>
          <p:nvPr/>
        </p:nvGrpSpPr>
        <p:grpSpPr bwMode="auto">
          <a:xfrm>
            <a:off x="3862553" y="4172585"/>
            <a:ext cx="4380694" cy="715963"/>
            <a:chOff x="3339391" y="3867909"/>
            <a:chExt cx="3752889" cy="71512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B17C7F-CABE-1D83-6D1B-1FB967FDB493}"/>
                </a:ext>
              </a:extLst>
            </p:cNvPr>
            <p:cNvSpPr/>
            <p:nvPr/>
          </p:nvSpPr>
          <p:spPr bwMode="auto">
            <a:xfrm>
              <a:off x="4356408" y="3867909"/>
              <a:ext cx="2735872" cy="71512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5875" cmpd="thickThin">
              <a:solidFill>
                <a:schemeClr val="tx1"/>
              </a:solidFill>
              <a:prstDash val="lg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68">
              <a:extLst>
                <a:ext uri="{FF2B5EF4-FFF2-40B4-BE49-F238E27FC236}">
                  <a16:creationId xmlns:a16="http://schemas.microsoft.com/office/drawing/2014/main" id="{7F95C2B0-E93B-1E43-101B-6C0F8B3EB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391" y="3994639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中端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F38F5E1-FDF9-5C6A-C5B4-AA4B35BAA4A6}"/>
              </a:ext>
            </a:extLst>
          </p:cNvPr>
          <p:cNvGrpSpPr>
            <a:grpSpLocks/>
          </p:cNvGrpSpPr>
          <p:nvPr/>
        </p:nvGrpSpPr>
        <p:grpSpPr bwMode="auto">
          <a:xfrm>
            <a:off x="3862552" y="907098"/>
            <a:ext cx="4380695" cy="3084512"/>
            <a:chOff x="3339391" y="601473"/>
            <a:chExt cx="3752889" cy="3083934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811BFE7-E5BD-2E9B-866E-D3FA4D9F89D8}"/>
                </a:ext>
              </a:extLst>
            </p:cNvPr>
            <p:cNvSpPr/>
            <p:nvPr/>
          </p:nvSpPr>
          <p:spPr bwMode="auto">
            <a:xfrm>
              <a:off x="4356408" y="601473"/>
              <a:ext cx="2735872" cy="30839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5875" cmpd="thickThin">
              <a:solidFill>
                <a:schemeClr val="tx1"/>
              </a:solidFill>
              <a:prstDash val="lgDash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67">
              <a:extLst>
                <a:ext uri="{FF2B5EF4-FFF2-40B4-BE49-F238E27FC236}">
                  <a16:creationId xmlns:a16="http://schemas.microsoft.com/office/drawing/2014/main" id="{73E305F1-BB82-E518-456C-F9649A216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391" y="1912608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3713EC-783A-3B59-B1CA-AC7F07FAE7B4}"/>
              </a:ext>
            </a:extLst>
          </p:cNvPr>
          <p:cNvGrpSpPr>
            <a:grpSpLocks/>
          </p:cNvGrpSpPr>
          <p:nvPr/>
        </p:nvGrpSpPr>
        <p:grpSpPr bwMode="auto">
          <a:xfrm>
            <a:off x="6622400" y="762635"/>
            <a:ext cx="1327990" cy="5946498"/>
            <a:chOff x="5307060" y="456994"/>
            <a:chExt cx="970207" cy="5947393"/>
          </a:xfrm>
        </p:grpSpPr>
        <p:sp>
          <p:nvSpPr>
            <p:cNvPr id="29" name="文本框 53">
              <a:extLst>
                <a:ext uri="{FF2B5EF4-FFF2-40B4-BE49-F238E27FC236}">
                  <a16:creationId xmlns:a16="http://schemas.microsoft.com/office/drawing/2014/main" id="{AB2DE118-97B2-72E0-89C5-B9A4A6255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456994"/>
              <a:ext cx="9702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源程序字符流</a:t>
              </a:r>
            </a:p>
          </p:txBody>
        </p:sp>
        <p:sp>
          <p:nvSpPr>
            <p:cNvPr id="30" name="文本框 59">
              <a:extLst>
                <a:ext uri="{FF2B5EF4-FFF2-40B4-BE49-F238E27FC236}">
                  <a16:creationId xmlns:a16="http://schemas.microsoft.com/office/drawing/2014/main" id="{1F7FCDDC-5392-F97A-76BA-A92B04645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1162934"/>
              <a:ext cx="80599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词法单元流</a:t>
              </a:r>
            </a:p>
          </p:txBody>
        </p:sp>
        <p:sp>
          <p:nvSpPr>
            <p:cNvPr id="31" name="文本框 60">
              <a:extLst>
                <a:ext uri="{FF2B5EF4-FFF2-40B4-BE49-F238E27FC236}">
                  <a16:creationId xmlns:a16="http://schemas.microsoft.com/office/drawing/2014/main" id="{42A17BD2-823E-D262-1092-968962DD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2006599"/>
              <a:ext cx="790745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  <a:endPara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61">
              <a:extLst>
                <a:ext uri="{FF2B5EF4-FFF2-40B4-BE49-F238E27FC236}">
                  <a16:creationId xmlns:a16="http://schemas.microsoft.com/office/drawing/2014/main" id="{5C58923A-604D-9923-82E0-55D1F9FD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2819794"/>
              <a:ext cx="790745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抽象语法树</a:t>
              </a:r>
              <a:endPara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62">
              <a:extLst>
                <a:ext uri="{FF2B5EF4-FFF2-40B4-BE49-F238E27FC236}">
                  <a16:creationId xmlns:a16="http://schemas.microsoft.com/office/drawing/2014/main" id="{D4F1BE0D-F17A-11D5-473E-4BD3F1326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3633980"/>
              <a:ext cx="921911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中间表示形式</a:t>
              </a:r>
              <a:endPara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63">
              <a:extLst>
                <a:ext uri="{FF2B5EF4-FFF2-40B4-BE49-F238E27FC236}">
                  <a16:creationId xmlns:a16="http://schemas.microsoft.com/office/drawing/2014/main" id="{2386F2CB-25DA-2C45-52FB-4AC6B7D70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4498548"/>
              <a:ext cx="921911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中间表示形式</a:t>
              </a:r>
            </a:p>
          </p:txBody>
        </p:sp>
        <p:sp>
          <p:nvSpPr>
            <p:cNvPr id="35" name="文本框 64">
              <a:extLst>
                <a:ext uri="{FF2B5EF4-FFF2-40B4-BE49-F238E27FC236}">
                  <a16:creationId xmlns:a16="http://schemas.microsoft.com/office/drawing/2014/main" id="{6932B7D9-A7D3-045A-E419-7013AA8C2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5289400"/>
              <a:ext cx="921911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目标机器语言</a:t>
              </a:r>
            </a:p>
          </p:txBody>
        </p:sp>
        <p:sp>
          <p:nvSpPr>
            <p:cNvPr id="36" name="文本框 65">
              <a:extLst>
                <a:ext uri="{FF2B5EF4-FFF2-40B4-BE49-F238E27FC236}">
                  <a16:creationId xmlns:a16="http://schemas.microsoft.com/office/drawing/2014/main" id="{4C9522B1-B78F-BE7A-770A-5277E0D8C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060" y="6096564"/>
              <a:ext cx="921911" cy="307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目标机器语言</a:t>
              </a:r>
            </a:p>
          </p:txBody>
        </p:sp>
      </p:grpSp>
      <p:sp>
        <p:nvSpPr>
          <p:cNvPr id="13" name="矩形 1">
            <a:extLst>
              <a:ext uri="{FF2B5EF4-FFF2-40B4-BE49-F238E27FC236}">
                <a16:creationId xmlns:a16="http://schemas.microsoft.com/office/drawing/2014/main" id="{54A3591C-8491-A3A5-280A-6EF9209B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1053148"/>
            <a:ext cx="2960654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词法分析器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AC75D86-94BF-956C-DC31-2A49422AC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1873885"/>
            <a:ext cx="2960654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语法分析器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D2542079-6C33-D23A-F4AF-18528690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2694623"/>
            <a:ext cx="2960654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语义分析器</a:t>
            </a:r>
          </a:p>
        </p:txBody>
      </p:sp>
      <p:sp>
        <p:nvSpPr>
          <p:cNvPr id="16" name="矩形 8">
            <a:extLst>
              <a:ext uri="{FF2B5EF4-FFF2-40B4-BE49-F238E27FC236}">
                <a16:creationId xmlns:a16="http://schemas.microsoft.com/office/drawing/2014/main" id="{8F88F793-ECEE-7DC3-DA3B-E3A9EB5E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3515360"/>
            <a:ext cx="2960654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中间代码生成器</a:t>
            </a:r>
          </a:p>
        </p:txBody>
      </p:sp>
      <p:sp>
        <p:nvSpPr>
          <p:cNvPr id="17" name="矩形 9">
            <a:extLst>
              <a:ext uri="{FF2B5EF4-FFF2-40B4-BE49-F238E27FC236}">
                <a16:creationId xmlns:a16="http://schemas.microsoft.com/office/drawing/2014/main" id="{BA6F793F-73E8-E9BF-EDFB-6CE0C832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4337685"/>
            <a:ext cx="2960654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机器无关代码优化器</a:t>
            </a:r>
          </a:p>
        </p:txBody>
      </p:sp>
      <p:sp>
        <p:nvSpPr>
          <p:cNvPr id="18" name="矩形 10">
            <a:extLst>
              <a:ext uri="{FF2B5EF4-FFF2-40B4-BE49-F238E27FC236}">
                <a16:creationId xmlns:a16="http://schemas.microsoft.com/office/drawing/2014/main" id="{F35800DC-9B30-6F3D-12B7-06E1922A6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5158423"/>
            <a:ext cx="2960654" cy="3587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目标代码生成器</a:t>
            </a:r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BE2C1956-B04D-758C-5011-3B87491D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078" y="5979160"/>
            <a:ext cx="2960654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600" b="1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机器相关代码优化器</a:t>
            </a:r>
          </a:p>
        </p:txBody>
      </p:sp>
      <p:cxnSp>
        <p:nvCxnSpPr>
          <p:cNvPr id="20" name="直接箭头连接符 35">
            <a:extLst>
              <a:ext uri="{FF2B5EF4-FFF2-40B4-BE49-F238E27FC236}">
                <a16:creationId xmlns:a16="http://schemas.microsoft.com/office/drawing/2014/main" id="{D313CB3D-78AC-29C6-7230-FD16C3155A62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6622405" y="1413510"/>
            <a:ext cx="0" cy="460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38">
            <a:extLst>
              <a:ext uri="{FF2B5EF4-FFF2-40B4-BE49-F238E27FC236}">
                <a16:creationId xmlns:a16="http://schemas.microsoft.com/office/drawing/2014/main" id="{4FB1FFE3-EF72-D0DB-13F6-BC6FF10F83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4646" y="710248"/>
            <a:ext cx="0" cy="3429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39">
            <a:extLst>
              <a:ext uri="{FF2B5EF4-FFF2-40B4-BE49-F238E27FC236}">
                <a16:creationId xmlns:a16="http://schemas.microsoft.com/office/drawing/2014/main" id="{24E50A63-8448-ACD6-991E-6813E3FE2004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6622405" y="2234248"/>
            <a:ext cx="0" cy="460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42">
            <a:extLst>
              <a:ext uri="{FF2B5EF4-FFF2-40B4-BE49-F238E27FC236}">
                <a16:creationId xmlns:a16="http://schemas.microsoft.com/office/drawing/2014/main" id="{F47F1C3D-E60B-B52A-FC7A-A6F86FE83B18}"/>
              </a:ext>
            </a:extLst>
          </p:cNvPr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6622405" y="3054985"/>
            <a:ext cx="0" cy="460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45">
            <a:extLst>
              <a:ext uri="{FF2B5EF4-FFF2-40B4-BE49-F238E27FC236}">
                <a16:creationId xmlns:a16="http://schemas.microsoft.com/office/drawing/2014/main" id="{74E4D01A-E692-0575-6834-0A909AED23C8}"/>
              </a:ext>
            </a:extLst>
          </p:cNvPr>
          <p:cNvCxnSpPr>
            <a:cxnSpLocks noChangeShapeType="1"/>
            <a:stCxn id="16" idx="2"/>
            <a:endCxn id="17" idx="0"/>
          </p:cNvCxnSpPr>
          <p:nvPr/>
        </p:nvCxnSpPr>
        <p:spPr bwMode="auto">
          <a:xfrm>
            <a:off x="6622405" y="3875723"/>
            <a:ext cx="0" cy="4619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48">
            <a:extLst>
              <a:ext uri="{FF2B5EF4-FFF2-40B4-BE49-F238E27FC236}">
                <a16:creationId xmlns:a16="http://schemas.microsoft.com/office/drawing/2014/main" id="{62D77FFF-54EB-9767-0C9F-443FCE254120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6622405" y="4696460"/>
            <a:ext cx="0" cy="4619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51">
            <a:extLst>
              <a:ext uri="{FF2B5EF4-FFF2-40B4-BE49-F238E27FC236}">
                <a16:creationId xmlns:a16="http://schemas.microsoft.com/office/drawing/2014/main" id="{72B2B35E-F079-0BE1-7569-50BF98ED985F}"/>
              </a:ext>
            </a:extLst>
          </p:cNvPr>
          <p:cNvCxnSpPr>
            <a:cxnSpLocks noChangeShapeType="1"/>
            <a:stCxn id="18" idx="2"/>
            <a:endCxn id="19" idx="0"/>
          </p:cNvCxnSpPr>
          <p:nvPr/>
        </p:nvCxnSpPr>
        <p:spPr bwMode="auto">
          <a:xfrm>
            <a:off x="6622405" y="5517198"/>
            <a:ext cx="0" cy="4619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55">
            <a:extLst>
              <a:ext uri="{FF2B5EF4-FFF2-40B4-BE49-F238E27FC236}">
                <a16:creationId xmlns:a16="http://schemas.microsoft.com/office/drawing/2014/main" id="{45138E34-E932-2516-6760-94090C9CC71A}"/>
              </a:ext>
            </a:extLst>
          </p:cNvPr>
          <p:cNvCxnSpPr>
            <a:cxnSpLocks noChangeShapeType="1"/>
            <a:stCxn id="19" idx="2"/>
          </p:cNvCxnSpPr>
          <p:nvPr/>
        </p:nvCxnSpPr>
        <p:spPr bwMode="auto">
          <a:xfrm>
            <a:off x="6622405" y="6339523"/>
            <a:ext cx="0" cy="3603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EA347E71-B039-A2A9-0906-0C69810F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前端、中端和后端</a:t>
            </a:r>
          </a:p>
        </p:txBody>
      </p:sp>
    </p:spTree>
    <p:extLst>
      <p:ext uri="{BB962C8B-B14F-4D97-AF65-F5344CB8AC3E}">
        <p14:creationId xmlns:p14="http://schemas.microsoft.com/office/powerpoint/2010/main" val="2594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145E9F-B7C5-5B80-55B9-C558BC385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591" y="977265"/>
            <a:ext cx="8453120" cy="5304155"/>
          </a:xfrm>
        </p:spPr>
        <p:txBody>
          <a:bodyPr/>
          <a:lstStyle/>
          <a:p>
            <a:pPr marL="34925" lvl="2" indent="0">
              <a:lnSpc>
                <a:spcPct val="200000"/>
              </a:lnSpc>
              <a:buNone/>
            </a:pPr>
            <a:r>
              <a:rPr lang="zh-CN" altLang="en-US" sz="2800" dirty="0"/>
              <a:t>一、编译过程及各部分功能概述</a:t>
            </a:r>
            <a:endParaRPr lang="en-US" altLang="zh-CN" sz="2800" dirty="0"/>
          </a:p>
          <a:p>
            <a:pPr marL="34925" lvl="2" indent="0">
              <a:lnSpc>
                <a:spcPct val="200000"/>
              </a:lnSpc>
              <a:buNone/>
            </a:pPr>
            <a:r>
              <a:rPr lang="zh-CN" altLang="en-US" sz="2800" dirty="0"/>
              <a:t>二、词法分析和语法分析实现要点</a:t>
            </a:r>
          </a:p>
          <a:p>
            <a:pPr marL="34925" lvl="2" indent="0">
              <a:lnSpc>
                <a:spcPct val="200000"/>
              </a:lnSpc>
              <a:buNone/>
            </a:pPr>
            <a:r>
              <a:rPr lang="zh-CN" altLang="en-US" sz="2800" dirty="0"/>
              <a:t>三、理论和实验作业概览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EF6C54-4697-2AF1-30C6-32EF11BE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</p:spTree>
    <p:extLst>
      <p:ext uri="{BB962C8B-B14F-4D97-AF65-F5344CB8AC3E}">
        <p14:creationId xmlns:p14="http://schemas.microsoft.com/office/powerpoint/2010/main" val="115582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B1F9757-4829-5FA3-75EF-523522D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若不要中间语言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2068F6-8647-670F-2A4E-B4446878FAB9}"/>
              </a:ext>
            </a:extLst>
          </p:cNvPr>
          <p:cNvSpPr/>
          <p:nvPr/>
        </p:nvSpPr>
        <p:spPr>
          <a:xfrm>
            <a:off x="1946786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0282FA-A366-9530-9421-62CC7A0A2E12}"/>
              </a:ext>
            </a:extLst>
          </p:cNvPr>
          <p:cNvSpPr/>
          <p:nvPr/>
        </p:nvSpPr>
        <p:spPr>
          <a:xfrm>
            <a:off x="4424515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1B933F-AEE7-7DBA-E9DF-9B42D8516E2E}"/>
              </a:ext>
            </a:extLst>
          </p:cNvPr>
          <p:cNvSpPr/>
          <p:nvPr/>
        </p:nvSpPr>
        <p:spPr>
          <a:xfrm>
            <a:off x="8642554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A797C-BBD3-929D-DCEE-D4E7EB8A005C}"/>
              </a:ext>
            </a:extLst>
          </p:cNvPr>
          <p:cNvSpPr txBox="1"/>
          <p:nvPr/>
        </p:nvSpPr>
        <p:spPr>
          <a:xfrm>
            <a:off x="7024996" y="1270084"/>
            <a:ext cx="11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0C7138-B47B-327B-A12D-9877CC038AAF}"/>
              </a:ext>
            </a:extLst>
          </p:cNvPr>
          <p:cNvSpPr/>
          <p:nvPr/>
        </p:nvSpPr>
        <p:spPr>
          <a:xfrm>
            <a:off x="1946786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F29D1-F4D7-1466-7803-965590E9E42D}"/>
              </a:ext>
            </a:extLst>
          </p:cNvPr>
          <p:cNvSpPr txBox="1"/>
          <p:nvPr/>
        </p:nvSpPr>
        <p:spPr>
          <a:xfrm>
            <a:off x="7024996" y="4283671"/>
            <a:ext cx="11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A7EAB9-D58B-B581-FAC8-742A9BD8EBB6}"/>
              </a:ext>
            </a:extLst>
          </p:cNvPr>
          <p:cNvSpPr/>
          <p:nvPr/>
        </p:nvSpPr>
        <p:spPr>
          <a:xfrm>
            <a:off x="4424515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4B18AD-33D7-68E3-643B-D54CEF247A62}"/>
              </a:ext>
            </a:extLst>
          </p:cNvPr>
          <p:cNvSpPr/>
          <p:nvPr/>
        </p:nvSpPr>
        <p:spPr>
          <a:xfrm>
            <a:off x="8642554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62D76E8-B0BF-6B05-9DB4-062AD7617AA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2868561" y="2032718"/>
            <a:ext cx="0" cy="2250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503FADA-9457-9708-BBF9-B92FF03C3EC9}"/>
              </a:ext>
            </a:extLst>
          </p:cNvPr>
          <p:cNvCxnSpPr>
            <a:cxnSpLocks/>
          </p:cNvCxnSpPr>
          <p:nvPr/>
        </p:nvCxnSpPr>
        <p:spPr>
          <a:xfrm>
            <a:off x="3079376" y="2023770"/>
            <a:ext cx="1748118" cy="2326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EBFB760-4513-5FD8-6245-FD1F1450417D}"/>
              </a:ext>
            </a:extLst>
          </p:cNvPr>
          <p:cNvCxnSpPr>
            <a:cxnSpLocks/>
          </p:cNvCxnSpPr>
          <p:nvPr/>
        </p:nvCxnSpPr>
        <p:spPr>
          <a:xfrm>
            <a:off x="3287806" y="1988300"/>
            <a:ext cx="3845859" cy="2368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3FF5CB2-F9BE-E431-5459-B22DC87F7D9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54574" y="1897466"/>
            <a:ext cx="5357962" cy="2497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C1CD10-7836-D2C3-10E5-A5CDFE07133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059206" y="1921033"/>
            <a:ext cx="1635291" cy="2361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9E9A82-8CBA-E6CD-F678-C7F5C05F3B7D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5346290" y="2032718"/>
            <a:ext cx="0" cy="2250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F1BBD48-AB53-62B1-4AF3-3B7534A1D21C}"/>
              </a:ext>
            </a:extLst>
          </p:cNvPr>
          <p:cNvCxnSpPr>
            <a:cxnSpLocks/>
          </p:cNvCxnSpPr>
          <p:nvPr/>
        </p:nvCxnSpPr>
        <p:spPr>
          <a:xfrm>
            <a:off x="5593977" y="2009396"/>
            <a:ext cx="1748118" cy="2326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74A32B8-AD8E-9FC2-B574-E6773C5557DF}"/>
              </a:ext>
            </a:extLst>
          </p:cNvPr>
          <p:cNvCxnSpPr>
            <a:cxnSpLocks/>
          </p:cNvCxnSpPr>
          <p:nvPr/>
        </p:nvCxnSpPr>
        <p:spPr>
          <a:xfrm>
            <a:off x="6000381" y="1916778"/>
            <a:ext cx="3178923" cy="23902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7DCC588-6B0D-8864-9112-1D145F9280BB}"/>
              </a:ext>
            </a:extLst>
          </p:cNvPr>
          <p:cNvCxnSpPr>
            <a:cxnSpLocks/>
          </p:cNvCxnSpPr>
          <p:nvPr/>
        </p:nvCxnSpPr>
        <p:spPr>
          <a:xfrm flipH="1">
            <a:off x="9559802" y="2037588"/>
            <a:ext cx="0" cy="2250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28E4095-502B-50A2-1C40-B594B15419E7}"/>
              </a:ext>
            </a:extLst>
          </p:cNvPr>
          <p:cNvCxnSpPr>
            <a:cxnSpLocks/>
          </p:cNvCxnSpPr>
          <p:nvPr/>
        </p:nvCxnSpPr>
        <p:spPr>
          <a:xfrm flipH="1">
            <a:off x="7600869" y="2028640"/>
            <a:ext cx="1748118" cy="2326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DE877D3-410B-C431-D3AE-57176F1F37D3}"/>
              </a:ext>
            </a:extLst>
          </p:cNvPr>
          <p:cNvCxnSpPr>
            <a:cxnSpLocks/>
          </p:cNvCxnSpPr>
          <p:nvPr/>
        </p:nvCxnSpPr>
        <p:spPr>
          <a:xfrm flipH="1">
            <a:off x="5827087" y="1993170"/>
            <a:ext cx="3313470" cy="2342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014CA06-908D-67DE-CB13-E0919452CAFD}"/>
              </a:ext>
            </a:extLst>
          </p:cNvPr>
          <p:cNvCxnSpPr>
            <a:cxnSpLocks/>
          </p:cNvCxnSpPr>
          <p:nvPr/>
        </p:nvCxnSpPr>
        <p:spPr>
          <a:xfrm flipH="1">
            <a:off x="3515827" y="1902336"/>
            <a:ext cx="5357962" cy="2497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4902B89-921E-4F74-49CC-DA1D3C3B6454}"/>
              </a:ext>
            </a:extLst>
          </p:cNvPr>
          <p:cNvSpPr txBox="1"/>
          <p:nvPr/>
        </p:nvSpPr>
        <p:spPr>
          <a:xfrm>
            <a:off x="4155141" y="5715000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zh-CN" sz="2400" b="1" spc="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spc="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400" b="1" spc="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个编译器</a:t>
            </a:r>
          </a:p>
        </p:txBody>
      </p:sp>
    </p:spTree>
    <p:extLst>
      <p:ext uri="{BB962C8B-B14F-4D97-AF65-F5344CB8AC3E}">
        <p14:creationId xmlns:p14="http://schemas.microsoft.com/office/powerpoint/2010/main" val="192335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B1F9757-4829-5FA3-75EF-523522D3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中间语言的重要性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2068F6-8647-670F-2A4E-B4446878FAB9}"/>
              </a:ext>
            </a:extLst>
          </p:cNvPr>
          <p:cNvSpPr/>
          <p:nvPr/>
        </p:nvSpPr>
        <p:spPr>
          <a:xfrm>
            <a:off x="1946786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0282FA-A366-9530-9421-62CC7A0A2E12}"/>
              </a:ext>
            </a:extLst>
          </p:cNvPr>
          <p:cNvSpPr/>
          <p:nvPr/>
        </p:nvSpPr>
        <p:spPr>
          <a:xfrm>
            <a:off x="4424515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01B933F-AEE7-7DBA-E9DF-9B42D8516E2E}"/>
              </a:ext>
            </a:extLst>
          </p:cNvPr>
          <p:cNvSpPr/>
          <p:nvPr/>
        </p:nvSpPr>
        <p:spPr>
          <a:xfrm>
            <a:off x="8642554" y="1270084"/>
            <a:ext cx="1843549" cy="76263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BA797C-BBD3-929D-DCEE-D4E7EB8A005C}"/>
              </a:ext>
            </a:extLst>
          </p:cNvPr>
          <p:cNvSpPr txBox="1"/>
          <p:nvPr/>
        </p:nvSpPr>
        <p:spPr>
          <a:xfrm>
            <a:off x="7024996" y="1270084"/>
            <a:ext cx="11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0C7138-B47B-327B-A12D-9877CC038AAF}"/>
              </a:ext>
            </a:extLst>
          </p:cNvPr>
          <p:cNvSpPr/>
          <p:nvPr/>
        </p:nvSpPr>
        <p:spPr>
          <a:xfrm>
            <a:off x="1946786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9F29D1-F4D7-1466-7803-965590E9E42D}"/>
              </a:ext>
            </a:extLst>
          </p:cNvPr>
          <p:cNvSpPr txBox="1"/>
          <p:nvPr/>
        </p:nvSpPr>
        <p:spPr>
          <a:xfrm>
            <a:off x="7024996" y="4283671"/>
            <a:ext cx="114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BA7EAB9-D58B-B581-FAC8-742A9BD8EBB6}"/>
              </a:ext>
            </a:extLst>
          </p:cNvPr>
          <p:cNvSpPr/>
          <p:nvPr/>
        </p:nvSpPr>
        <p:spPr>
          <a:xfrm>
            <a:off x="4424515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24B18AD-33D7-68E3-643B-D54CEF247A62}"/>
              </a:ext>
            </a:extLst>
          </p:cNvPr>
          <p:cNvSpPr/>
          <p:nvPr/>
        </p:nvSpPr>
        <p:spPr>
          <a:xfrm>
            <a:off x="8642554" y="4283671"/>
            <a:ext cx="1843549" cy="7626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3FF5CB2-F9BE-E431-5459-B22DC87F7D9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554574" y="1897466"/>
            <a:ext cx="5357962" cy="2497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9E9A82-8CBA-E6CD-F678-C7F5C05F3B7D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346290" y="3521037"/>
            <a:ext cx="636057" cy="7626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F1BBD48-AB53-62B1-4AF3-3B7534A1D21C}"/>
              </a:ext>
            </a:extLst>
          </p:cNvPr>
          <p:cNvCxnSpPr>
            <a:cxnSpLocks/>
          </p:cNvCxnSpPr>
          <p:nvPr/>
        </p:nvCxnSpPr>
        <p:spPr>
          <a:xfrm>
            <a:off x="5593977" y="2009396"/>
            <a:ext cx="708308" cy="1158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014CA06-908D-67DE-CB13-E0919452CAFD}"/>
              </a:ext>
            </a:extLst>
          </p:cNvPr>
          <p:cNvCxnSpPr>
            <a:cxnSpLocks/>
          </p:cNvCxnSpPr>
          <p:nvPr/>
        </p:nvCxnSpPr>
        <p:spPr>
          <a:xfrm flipH="1">
            <a:off x="3515827" y="1902336"/>
            <a:ext cx="5357962" cy="24978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4902B89-921E-4F74-49CC-DA1D3C3B6454}"/>
              </a:ext>
            </a:extLst>
          </p:cNvPr>
          <p:cNvSpPr txBox="1"/>
          <p:nvPr/>
        </p:nvSpPr>
        <p:spPr>
          <a:xfrm>
            <a:off x="4155141" y="5715000"/>
            <a:ext cx="2736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en-US" altLang="zh-CN" sz="2400" b="1" spc="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m+n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个编译器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54FEC40-65E8-A891-5123-ED7A5B010ECA}"/>
              </a:ext>
            </a:extLst>
          </p:cNvPr>
          <p:cNvSpPr/>
          <p:nvPr/>
        </p:nvSpPr>
        <p:spPr>
          <a:xfrm>
            <a:off x="5346290" y="2713703"/>
            <a:ext cx="1818128" cy="880498"/>
          </a:xfrm>
          <a:prstGeom prst="ellipse">
            <a:avLst/>
          </a:prstGeom>
          <a:solidFill>
            <a:srgbClr val="99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中间语言</a:t>
            </a:r>
          </a:p>
        </p:txBody>
      </p:sp>
    </p:spTree>
    <p:extLst>
      <p:ext uri="{BB962C8B-B14F-4D97-AF65-F5344CB8AC3E}">
        <p14:creationId xmlns:p14="http://schemas.microsoft.com/office/powerpoint/2010/main" val="21090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EF632D-996F-4D00-B2CB-3080F94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词法分析部分（知识点总图）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964DB20-D54B-4CF5-802B-49F469CC6443}"/>
              </a:ext>
            </a:extLst>
          </p:cNvPr>
          <p:cNvCxnSpPr>
            <a:cxnSpLocks/>
          </p:cNvCxnSpPr>
          <p:nvPr/>
        </p:nvCxnSpPr>
        <p:spPr>
          <a:xfrm>
            <a:off x="4181638" y="1009012"/>
            <a:ext cx="0" cy="530415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A449AC9-92A2-4D9C-87EC-245DA2EAADA5}"/>
              </a:ext>
            </a:extLst>
          </p:cNvPr>
          <p:cNvGrpSpPr/>
          <p:nvPr/>
        </p:nvGrpSpPr>
        <p:grpSpPr>
          <a:xfrm>
            <a:off x="1194931" y="1646234"/>
            <a:ext cx="2031325" cy="3033291"/>
            <a:chOff x="2027207" y="2087588"/>
            <a:chExt cx="2031325" cy="303329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19811AE-27A1-4C48-95AA-EBB5B426F232}"/>
                </a:ext>
              </a:extLst>
            </p:cNvPr>
            <p:cNvSpPr txBox="1"/>
            <p:nvPr/>
          </p:nvSpPr>
          <p:spPr>
            <a:xfrm>
              <a:off x="2027209" y="2087588"/>
              <a:ext cx="2031320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dist="107950" dir="18900000" algn="ctr" rotWithShape="0">
                <a:srgbClr val="E7E6E6"/>
              </a:outerShdw>
            </a:effectLst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词法规则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5F0AB61-233A-4DB5-A0C9-4518DEB57946}"/>
                </a:ext>
              </a:extLst>
            </p:cNvPr>
            <p:cNvSpPr txBox="1"/>
            <p:nvPr/>
          </p:nvSpPr>
          <p:spPr>
            <a:xfrm>
              <a:off x="2027209" y="3373401"/>
              <a:ext cx="2031321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dist="107950" dir="18900000" algn="ctr" rotWithShape="0">
                <a:srgbClr val="E7E6E6"/>
              </a:outerShdw>
            </a:effectLst>
          </p:spPr>
          <p:txBody>
            <a:bodyPr wrap="none" rtlCol="0">
              <a:no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状态图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762C1A-0919-43C0-B50C-278A1942EBB3}"/>
                </a:ext>
              </a:extLst>
            </p:cNvPr>
            <p:cNvSpPr txBox="1"/>
            <p:nvPr/>
          </p:nvSpPr>
          <p:spPr>
            <a:xfrm>
              <a:off x="2027207" y="4659214"/>
              <a:ext cx="2031325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dist="107950" dir="18900000" algn="ctr" rotWithShape="0">
                <a:srgbClr val="E7E6E6"/>
              </a:outerShdw>
            </a:effectLst>
          </p:spPr>
          <p:txBody>
            <a:bodyPr wrap="none" rtlCol="0">
              <a:no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词法分析程序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0ED3E38-373F-4C8D-BCD6-B1E24D86C4C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3042869" y="2549253"/>
              <a:ext cx="1" cy="824148"/>
            </a:xfrm>
            <a:prstGeom prst="straightConnector1">
              <a:avLst/>
            </a:prstGeom>
            <a:ln w="50800">
              <a:solidFill>
                <a:srgbClr val="5B9BD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5D123A2-7698-4564-B6BB-A7A4AD75D1F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042870" y="3835066"/>
              <a:ext cx="0" cy="824148"/>
            </a:xfrm>
            <a:prstGeom prst="straightConnector1">
              <a:avLst/>
            </a:prstGeom>
            <a:ln w="50800">
              <a:solidFill>
                <a:srgbClr val="5B9BD5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D7D869C-51DC-3DD0-5302-41B744EA26B2}"/>
              </a:ext>
            </a:extLst>
          </p:cNvPr>
          <p:cNvGrpSpPr/>
          <p:nvPr/>
        </p:nvGrpSpPr>
        <p:grpSpPr>
          <a:xfrm>
            <a:off x="5122299" y="1146490"/>
            <a:ext cx="5754740" cy="5364031"/>
            <a:chOff x="5122299" y="1146490"/>
            <a:chExt cx="5754740" cy="5364031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8193758F-9EDE-4E34-839D-2ABE7AA80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4716" y="1146490"/>
              <a:ext cx="1693523" cy="685800"/>
            </a:xfrm>
            <a:prstGeom prst="rect">
              <a:avLst/>
            </a:prstGeom>
            <a:solidFill>
              <a:srgbClr val="FFFFD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正则文法</a:t>
              </a: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74FA48B-BBBD-4358-9FE1-27822E7B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516" y="3127690"/>
              <a:ext cx="1693523" cy="685800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lIns="0" r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正则表达式</a:t>
              </a: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D56BCA35-1339-41B8-98D1-C3534C5A9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6916" y="1589403"/>
              <a:ext cx="1107594" cy="1309688"/>
              <a:chOff x="1200" y="1335"/>
              <a:chExt cx="879" cy="825"/>
            </a:xfrm>
          </p:grpSpPr>
          <p:sp>
            <p:nvSpPr>
              <p:cNvPr id="19" name="Line 7">
                <a:extLst>
                  <a:ext uri="{FF2B5EF4-FFF2-40B4-BE49-F238E27FC236}">
                    <a16:creationId xmlns:a16="http://schemas.microsoft.com/office/drawing/2014/main" id="{CD398DB0-4B6A-4AF1-A5FD-EC9E9CD2F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1335"/>
                <a:ext cx="879" cy="82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8">
                <a:hlinkClick r:id="" action="ppaction://noaction"/>
                <a:extLst>
                  <a:ext uri="{FF2B5EF4-FFF2-40B4-BE49-F238E27FC236}">
                    <a16:creationId xmlns:a16="http://schemas.microsoft.com/office/drawing/2014/main" id="{3F57D7CA-9A0B-4209-BC2A-35774E6D7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7" y="1440"/>
                <a:ext cx="257" cy="2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</a:p>
            </p:txBody>
          </p:sp>
        </p:grpSp>
        <p:grpSp>
          <p:nvGrpSpPr>
            <p:cNvPr id="21" name="Group 9">
              <a:extLst>
                <a:ext uri="{FF2B5EF4-FFF2-40B4-BE49-F238E27FC236}">
                  <a16:creationId xmlns:a16="http://schemas.microsoft.com/office/drawing/2014/main" id="{FE49ADE2-0C3E-44AD-98DF-B7F4E4C15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1712" y="1832290"/>
              <a:ext cx="947564" cy="1143000"/>
              <a:chOff x="1392" y="1488"/>
              <a:chExt cx="752" cy="720"/>
            </a:xfrm>
          </p:grpSpPr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1AE290EB-E349-47CC-BAE7-069A238E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1488"/>
                <a:ext cx="741" cy="72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1">
                <a:hlinkClick r:id="" action="ppaction://noaction"/>
                <a:extLst>
                  <a:ext uri="{FF2B5EF4-FFF2-40B4-BE49-F238E27FC236}">
                    <a16:creationId xmlns:a16="http://schemas.microsoft.com/office/drawing/2014/main" id="{50D8922B-792B-48F8-84E7-78AF75D2B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1748"/>
                <a:ext cx="257" cy="2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</p:grp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8B75E526-FF2B-4CBF-BD33-652A7E2EF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338" y="3584890"/>
              <a:ext cx="1296604" cy="381000"/>
              <a:chOff x="2289" y="2592"/>
              <a:chExt cx="1029" cy="240"/>
            </a:xfrm>
          </p:grpSpPr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32C4BD59-3A27-475F-85E0-22A2ADCC5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89" y="2592"/>
                <a:ext cx="1029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4">
                <a:hlinkClick r:id="" action="ppaction://noaction"/>
                <a:extLst>
                  <a:ext uri="{FF2B5EF4-FFF2-40B4-BE49-F238E27FC236}">
                    <a16:creationId xmlns:a16="http://schemas.microsoft.com/office/drawing/2014/main" id="{F7C022F6-C8A3-46CC-8126-CF8A37F4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</p:grp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3031A6D5-0350-4E46-9F07-FB0BC545F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6078" y="2899090"/>
              <a:ext cx="1296604" cy="381000"/>
              <a:chOff x="2316" y="2160"/>
              <a:chExt cx="1029" cy="240"/>
            </a:xfrm>
          </p:grpSpPr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92AC7582-48B0-4CC9-9EE7-4579D5887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6" y="2400"/>
                <a:ext cx="1029" cy="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7">
                <a:hlinkClick r:id="" action="ppaction://noaction"/>
                <a:extLst>
                  <a:ext uri="{FF2B5EF4-FFF2-40B4-BE49-F238E27FC236}">
                    <a16:creationId xmlns:a16="http://schemas.microsoft.com/office/drawing/2014/main" id="{48F566AC-993E-4E2D-A939-79E67EDEC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257" cy="2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</a:p>
            </p:txBody>
          </p:sp>
        </p:grpSp>
        <p:grpSp>
          <p:nvGrpSpPr>
            <p:cNvPr id="30" name="Group 18">
              <a:extLst>
                <a:ext uri="{FF2B5EF4-FFF2-40B4-BE49-F238E27FC236}">
                  <a16:creationId xmlns:a16="http://schemas.microsoft.com/office/drawing/2014/main" id="{E29177D8-6EDC-4A03-8446-74057A3DC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51710" y="1589403"/>
              <a:ext cx="1199579" cy="1385888"/>
              <a:chOff x="3402" y="1335"/>
              <a:chExt cx="952" cy="873"/>
            </a:xfrm>
          </p:grpSpPr>
          <p:sp>
            <p:nvSpPr>
              <p:cNvPr id="31" name="Line 19">
                <a:extLst>
                  <a:ext uri="{FF2B5EF4-FFF2-40B4-BE49-F238E27FC236}">
                    <a16:creationId xmlns:a16="http://schemas.microsoft.com/office/drawing/2014/main" id="{CAE73EFA-1DFC-47A2-8A06-C18C8CBEB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1335"/>
                <a:ext cx="952" cy="873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20">
                <a:hlinkClick r:id="" action="ppaction://noaction"/>
                <a:extLst>
                  <a:ext uri="{FF2B5EF4-FFF2-40B4-BE49-F238E27FC236}">
                    <a16:creationId xmlns:a16="http://schemas.microsoft.com/office/drawing/2014/main" id="{D178D7E5-018E-4497-A19E-6A53E25F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488"/>
                <a:ext cx="257" cy="2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</a:p>
            </p:txBody>
          </p:sp>
        </p:grp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A62FA509-55F1-49C3-934F-8F045EDC9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88563" y="1832290"/>
              <a:ext cx="1023171" cy="1143000"/>
              <a:chOff x="3285" y="1488"/>
              <a:chExt cx="812" cy="720"/>
            </a:xfrm>
          </p:grpSpPr>
          <p:sp>
            <p:nvSpPr>
              <p:cNvPr id="34" name="Line 22">
                <a:extLst>
                  <a:ext uri="{FF2B5EF4-FFF2-40B4-BE49-F238E27FC236}">
                    <a16:creationId xmlns:a16="http://schemas.microsoft.com/office/drawing/2014/main" id="{712B0221-6C36-468D-B122-CB3E90A9C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5" y="1488"/>
                <a:ext cx="812" cy="720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23">
                <a:hlinkClick r:id="" action="ppaction://noaction"/>
                <a:extLst>
                  <a:ext uri="{FF2B5EF4-FFF2-40B4-BE49-F238E27FC236}">
                    <a16:creationId xmlns:a16="http://schemas.microsoft.com/office/drawing/2014/main" id="{0F6E93CC-E5FE-4FBC-BFC6-D841650AE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6" y="1834"/>
                <a:ext cx="257" cy="20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FE2F8C6-AFAF-4978-B9F4-15BB2603ACF1}"/>
                </a:ext>
              </a:extLst>
            </p:cNvPr>
            <p:cNvSpPr txBox="1"/>
            <p:nvPr/>
          </p:nvSpPr>
          <p:spPr>
            <a:xfrm>
              <a:off x="5122299" y="3908129"/>
              <a:ext cx="1318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子集法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BB61445-AEEA-4E87-8B5B-6D69C0C2CE45}"/>
                </a:ext>
              </a:extLst>
            </p:cNvPr>
            <p:cNvSpPr txBox="1"/>
            <p:nvPr/>
          </p:nvSpPr>
          <p:spPr>
            <a:xfrm>
              <a:off x="5122299" y="5278584"/>
              <a:ext cx="1318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分割法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526377" y="5167088"/>
              <a:ext cx="1693523" cy="1343433"/>
              <a:chOff x="5526377" y="5243288"/>
              <a:chExt cx="1693523" cy="1343433"/>
            </a:xfrm>
          </p:grpSpPr>
          <p:grpSp>
            <p:nvGrpSpPr>
              <p:cNvPr id="40" name="Group 31">
                <a:extLst>
                  <a:ext uri="{FF2B5EF4-FFF2-40B4-BE49-F238E27FC236}">
                    <a16:creationId xmlns:a16="http://schemas.microsoft.com/office/drawing/2014/main" id="{9A0558F6-5B5A-4CDD-A84A-5D2D250FB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6377" y="5243288"/>
                <a:ext cx="1693523" cy="1343433"/>
                <a:chOff x="898" y="3472"/>
                <a:chExt cx="1344" cy="768"/>
              </a:xfrm>
            </p:grpSpPr>
            <p:sp>
              <p:nvSpPr>
                <p:cNvPr id="41" name="Text Box 29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7D873DD8-B56E-4DED-8803-E43B43D9EE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8" y="3847"/>
                  <a:ext cx="1344" cy="393"/>
                </a:xfrm>
                <a:prstGeom prst="rect">
                  <a:avLst/>
                </a:prstGeom>
                <a:solidFill>
                  <a:srgbClr val="FFFFD5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950" dir="18900000" algn="bl" rotWithShape="0">
                    <a:srgbClr val="E7E6E6"/>
                  </a:outerShdw>
                </a:effectLst>
              </p:spPr>
              <p:txBody>
                <a:bodyPr wrap="square" anchor="ctr" anchorCtr="1">
                  <a:no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最小化</a:t>
                  </a:r>
                  <a:r>
                    <a:rPr lang="en-US" altLang="zh-CN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DFA</a:t>
                  </a:r>
                  <a:endParaRPr lang="zh-CN" altLang="en-US" b="1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Line 28">
                  <a:extLst>
                    <a:ext uri="{FF2B5EF4-FFF2-40B4-BE49-F238E27FC236}">
                      <a16:creationId xmlns:a16="http://schemas.microsoft.com/office/drawing/2014/main" id="{CB543884-A5E7-41F9-8536-1862FA963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0" y="3472"/>
                  <a:ext cx="0" cy="368"/>
                </a:xfrm>
                <a:prstGeom prst="line">
                  <a:avLst/>
                </a:prstGeom>
                <a:noFill/>
                <a:ln w="57150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7" name="Oval 14">
                <a:hlinkClick r:id="" action="ppaction://noaction"/>
                <a:extLst>
                  <a:ext uri="{FF2B5EF4-FFF2-40B4-BE49-F238E27FC236}">
                    <a16:creationId xmlns:a16="http://schemas.microsoft.com/office/drawing/2014/main" id="{F7C022F6-C8A3-46CC-8126-CF8A37F4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127" y="5456016"/>
                <a:ext cx="302415" cy="304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525916" y="3796060"/>
              <a:ext cx="1693523" cy="1371609"/>
              <a:chOff x="5525916" y="3872260"/>
              <a:chExt cx="1693523" cy="1371609"/>
            </a:xfrm>
          </p:grpSpPr>
          <p:grpSp>
            <p:nvGrpSpPr>
              <p:cNvPr id="36" name="Group 24">
                <a:extLst>
                  <a:ext uri="{FF2B5EF4-FFF2-40B4-BE49-F238E27FC236}">
                    <a16:creationId xmlns:a16="http://schemas.microsoft.com/office/drawing/2014/main" id="{5EF8977F-0078-4BE1-8829-98A9A2B5D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5916" y="3872260"/>
                <a:ext cx="1693523" cy="1371609"/>
                <a:chOff x="960" y="2725"/>
                <a:chExt cx="1344" cy="864"/>
              </a:xfrm>
            </p:grpSpPr>
            <p:sp>
              <p:nvSpPr>
                <p:cNvPr id="37" name="Rectangle 25">
                  <a:extLst>
                    <a:ext uri="{FF2B5EF4-FFF2-40B4-BE49-F238E27FC236}">
                      <a16:creationId xmlns:a16="http://schemas.microsoft.com/office/drawing/2014/main" id="{DADD0C75-58ED-4922-A414-48C6240F6B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157"/>
                  <a:ext cx="1344" cy="432"/>
                </a:xfrm>
                <a:prstGeom prst="rect">
                  <a:avLst/>
                </a:prstGeom>
                <a:solidFill>
                  <a:srgbClr val="00808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18900000" algn="ctr" rotWithShape="0">
                    <a:schemeClr val="bg2"/>
                  </a:outerShdw>
                </a:effectLst>
              </p:spPr>
              <p:txBody>
                <a:bodyPr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DFA</a:t>
                  </a:r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A523828D-7D1E-4A6A-A3E5-8C71415C0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12" y="2725"/>
                  <a:ext cx="0" cy="432"/>
                </a:xfrm>
                <a:prstGeom prst="line">
                  <a:avLst/>
                </a:prstGeom>
                <a:noFill/>
                <a:ln w="47625">
                  <a:solidFill>
                    <a:srgbClr val="5B9BD5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" name="Oval 14">
                <a:hlinkClick r:id="" action="ppaction://noaction"/>
                <a:extLst>
                  <a:ext uri="{FF2B5EF4-FFF2-40B4-BE49-F238E27FC236}">
                    <a16:creationId xmlns:a16="http://schemas.microsoft.com/office/drawing/2014/main" id="{F7C022F6-C8A3-46CC-8126-CF8A37F4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0127" y="4066650"/>
                <a:ext cx="302415" cy="3048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</a:p>
            </p:txBody>
          </p:sp>
        </p:grp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7C8562A-6020-49FC-A6FD-A003B9EB4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5916" y="3127690"/>
              <a:ext cx="1693523" cy="685800"/>
            </a:xfrm>
            <a:prstGeom prst="rect">
              <a:avLst/>
            </a:prstGeom>
            <a:solidFill>
              <a:srgbClr val="FF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NFA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0772037-3BE7-E1A0-9336-573F283EAB6E}"/>
              </a:ext>
            </a:extLst>
          </p:cNvPr>
          <p:cNvSpPr txBox="1"/>
          <p:nvPr/>
        </p:nvSpPr>
        <p:spPr>
          <a:xfrm>
            <a:off x="9048239" y="5006340"/>
            <a:ext cx="2409634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自动机理论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0E6DF0-B5EC-C1F4-B838-4D68A9C77BDE}"/>
              </a:ext>
            </a:extLst>
          </p:cNvPr>
          <p:cNvSpPr txBox="1"/>
          <p:nvPr/>
        </p:nvSpPr>
        <p:spPr>
          <a:xfrm>
            <a:off x="1041042" y="5379816"/>
            <a:ext cx="233910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手工编程的方法</a:t>
            </a:r>
          </a:p>
        </p:txBody>
      </p:sp>
    </p:spTree>
    <p:extLst>
      <p:ext uri="{BB962C8B-B14F-4D97-AF65-F5344CB8AC3E}">
        <p14:creationId xmlns:p14="http://schemas.microsoft.com/office/powerpoint/2010/main" val="28270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967B6-5193-7F0F-AE2D-88E0E2D4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文法：</a:t>
            </a:r>
            <a:r>
              <a:rPr lang="en-US" altLang="zh-CN" sz="2000" dirty="0"/>
              <a:t>1. &lt;</a:t>
            </a:r>
            <a:r>
              <a:rPr lang="zh-CN" altLang="en-US" sz="2000" dirty="0"/>
              <a:t>标识符</a:t>
            </a:r>
            <a:r>
              <a:rPr lang="en-US" altLang="zh-CN" sz="2000" dirty="0"/>
              <a:t>&gt;::= </a:t>
            </a:r>
            <a:r>
              <a:rPr lang="zh-CN" altLang="en-US" sz="2000" dirty="0"/>
              <a:t>字母 </a:t>
            </a:r>
            <a:r>
              <a:rPr lang="en-US" altLang="zh-CN" sz="2000" dirty="0"/>
              <a:t>| &lt;</a:t>
            </a:r>
            <a:r>
              <a:rPr lang="zh-CN" altLang="en-US" sz="2000" dirty="0"/>
              <a:t>标识符</a:t>
            </a:r>
            <a:r>
              <a:rPr lang="en-US" altLang="zh-CN" sz="2000" dirty="0"/>
              <a:t>&gt;</a:t>
            </a:r>
            <a:r>
              <a:rPr lang="zh-CN" altLang="en-US" sz="2000" dirty="0"/>
              <a:t>字母 </a:t>
            </a:r>
            <a:r>
              <a:rPr lang="en-US" altLang="zh-CN" sz="2000" dirty="0"/>
              <a:t>| &lt;</a:t>
            </a:r>
            <a:r>
              <a:rPr lang="zh-CN" altLang="en-US" sz="2000" dirty="0"/>
              <a:t>标识符</a:t>
            </a:r>
            <a:r>
              <a:rPr lang="en-US" altLang="zh-CN" sz="2000" dirty="0"/>
              <a:t>&gt;</a:t>
            </a:r>
            <a:r>
              <a:rPr lang="zh-CN" altLang="en-US" sz="2000" dirty="0"/>
              <a:t>数字</a:t>
            </a: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2. &lt;</a:t>
            </a:r>
            <a:r>
              <a:rPr lang="zh-CN" altLang="en-US" sz="2000" dirty="0"/>
              <a:t>无符号整数</a:t>
            </a:r>
            <a:r>
              <a:rPr lang="en-US" altLang="zh-CN" sz="2000" dirty="0"/>
              <a:t>&gt;::=</a:t>
            </a:r>
            <a:r>
              <a:rPr lang="zh-CN" altLang="en-US" sz="2000" dirty="0"/>
              <a:t>数字 </a:t>
            </a:r>
            <a:r>
              <a:rPr lang="en-US" altLang="zh-CN" sz="2000" dirty="0"/>
              <a:t>| &lt;</a:t>
            </a:r>
            <a:r>
              <a:rPr lang="zh-CN" altLang="en-US" sz="2000" dirty="0"/>
              <a:t>无符号整数</a:t>
            </a:r>
            <a:r>
              <a:rPr lang="en-US" altLang="zh-CN" sz="2000" dirty="0"/>
              <a:t>&gt;</a:t>
            </a:r>
            <a:r>
              <a:rPr lang="zh-CN" altLang="en-US" sz="2000" dirty="0"/>
              <a:t>数字</a:t>
            </a: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3. &lt;</a:t>
            </a:r>
            <a:r>
              <a:rPr lang="zh-CN" altLang="en-US" sz="2000" dirty="0"/>
              <a:t>单字符分界符</a:t>
            </a:r>
            <a:r>
              <a:rPr lang="en-US" altLang="zh-CN" sz="2000" dirty="0"/>
              <a:t>&gt;::= : | + | * | , |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/>
              <a:t>  |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/>
              <a:t>          4. &lt;</a:t>
            </a:r>
            <a:r>
              <a:rPr lang="zh-CN" altLang="en-US" sz="2000" dirty="0"/>
              <a:t>双字符分界符</a:t>
            </a:r>
            <a:r>
              <a:rPr lang="en-US" altLang="zh-CN" sz="2000" dirty="0"/>
              <a:t>&gt;::= &lt;</a:t>
            </a:r>
            <a:r>
              <a:rPr lang="zh-CN" altLang="en-US" sz="2000" dirty="0"/>
              <a:t>冒号</a:t>
            </a:r>
            <a:r>
              <a:rPr lang="en-US" altLang="zh-CN" sz="2000" dirty="0"/>
              <a:t>&gt;=</a:t>
            </a:r>
          </a:p>
          <a:p>
            <a:pPr marL="0" indent="0">
              <a:buNone/>
            </a:pPr>
            <a:r>
              <a:rPr lang="en-US" altLang="zh-CN" sz="2000" dirty="0"/>
              <a:t>          5. &lt;</a:t>
            </a:r>
            <a:r>
              <a:rPr lang="zh-CN" altLang="en-US" sz="2000" dirty="0"/>
              <a:t>冒号</a:t>
            </a:r>
            <a:r>
              <a:rPr lang="en-US" altLang="zh-CN" sz="2000" dirty="0"/>
              <a:t>&gt;::=  :</a:t>
            </a:r>
          </a:p>
          <a:p>
            <a:pPr marL="0" indent="0">
              <a:buNone/>
            </a:pPr>
            <a:r>
              <a:rPr lang="en-US" altLang="zh-CN" sz="2000" dirty="0"/>
              <a:t>          6. &lt;</a:t>
            </a:r>
            <a:r>
              <a:rPr lang="zh-CN" altLang="en-US" sz="2000" dirty="0"/>
              <a:t>注释头符号</a:t>
            </a:r>
            <a:r>
              <a:rPr lang="en-US" altLang="zh-CN" sz="2000" dirty="0"/>
              <a:t>&gt;::= &lt;</a:t>
            </a:r>
            <a:r>
              <a:rPr lang="zh-CN" altLang="en-US" sz="2000" dirty="0"/>
              <a:t>斜竖</a:t>
            </a:r>
            <a:r>
              <a:rPr lang="en-US" altLang="zh-CN" sz="2000" dirty="0"/>
              <a:t>&gt;*</a:t>
            </a:r>
          </a:p>
          <a:p>
            <a:pPr marL="0" indent="0">
              <a:buNone/>
            </a:pPr>
            <a:r>
              <a:rPr lang="en-US" altLang="zh-CN" sz="2000" dirty="0"/>
              <a:t>          7. &lt;</a:t>
            </a:r>
            <a:r>
              <a:rPr lang="zh-CN" altLang="en-US" sz="2000" dirty="0"/>
              <a:t>斜竖</a:t>
            </a:r>
            <a:r>
              <a:rPr lang="en-US" altLang="zh-CN" sz="2000" dirty="0"/>
              <a:t>&gt;::= /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B03228-4589-8203-09C0-AC43ECB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手工构造词法分析程序的例子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0D7DB98-99C5-A0D5-AFD6-97A51A8A5CD8}"/>
              </a:ext>
            </a:extLst>
          </p:cNvPr>
          <p:cNvGrpSpPr/>
          <p:nvPr/>
        </p:nvGrpSpPr>
        <p:grpSpPr>
          <a:xfrm>
            <a:off x="5100125" y="2215198"/>
            <a:ext cx="7013621" cy="4437062"/>
            <a:chOff x="5100125" y="2215198"/>
            <a:chExt cx="7013621" cy="4437062"/>
          </a:xfrm>
        </p:grpSpPr>
        <p:sp>
          <p:nvSpPr>
            <p:cNvPr id="5" name="Rectangle 73">
              <a:extLst>
                <a:ext uri="{FF2B5EF4-FFF2-40B4-BE49-F238E27FC236}">
                  <a16:creationId xmlns:a16="http://schemas.microsoft.com/office/drawing/2014/main" id="{7E60AF83-3583-1FCC-42BA-3ED1B3ED8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951" y="2215198"/>
              <a:ext cx="6996795" cy="4437062"/>
            </a:xfrm>
            <a:prstGeom prst="rect">
              <a:avLst/>
            </a:prstGeom>
            <a:solidFill>
              <a:srgbClr val="FFFFD5"/>
            </a:solidFill>
            <a:ln w="9525">
              <a:solidFill>
                <a:srgbClr val="FFFFD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/>
            </a:p>
          </p:txBody>
        </p:sp>
        <p:grpSp>
          <p:nvGrpSpPr>
            <p:cNvPr id="6" name="组合 4">
              <a:extLst>
                <a:ext uri="{FF2B5EF4-FFF2-40B4-BE49-F238E27FC236}">
                  <a16:creationId xmlns:a16="http://schemas.microsoft.com/office/drawing/2014/main" id="{C5123529-C925-0692-880B-C76418BCA2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6951" y="4232373"/>
              <a:ext cx="6641159" cy="677970"/>
              <a:chOff x="1896367" y="4667427"/>
              <a:chExt cx="6640512" cy="677977"/>
            </a:xfrm>
          </p:grpSpPr>
          <p:sp>
            <p:nvSpPr>
              <p:cNvPr id="68" name="Text Box 56">
                <a:extLst>
                  <a:ext uri="{FF2B5EF4-FFF2-40B4-BE49-F238E27FC236}">
                    <a16:creationId xmlns:a16="http://schemas.microsoft.com/office/drawing/2014/main" id="{509ECD7C-5CA0-55D7-CDEA-2CCB1A12B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855" y="4760623"/>
                <a:ext cx="1433513" cy="584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  *  </a:t>
                </a:r>
                <a:r>
                  <a:rPr lang="zh-CN" altLang="en-US" sz="16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algn="ctr" eaLnBrk="1" hangingPunct="1"/>
                <a:r>
                  <a:rPr lang="zh-CN" altLang="en-US" sz="16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  ）</a:t>
                </a:r>
              </a:p>
            </p:txBody>
          </p:sp>
          <p:sp>
            <p:nvSpPr>
              <p:cNvPr id="69" name="Text Box 46">
                <a:extLst>
                  <a:ext uri="{FF2B5EF4-FFF2-40B4-BE49-F238E27FC236}">
                    <a16:creationId xmlns:a16="http://schemas.microsoft.com/office/drawing/2014/main" id="{4D874E44-1EA9-0B59-5CFC-A1EBCE7AB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6367" y="4861176"/>
                <a:ext cx="1871663" cy="369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单字符分界符</a:t>
                </a:r>
              </a:p>
            </p:txBody>
          </p:sp>
          <p:sp>
            <p:nvSpPr>
              <p:cNvPr id="71" name="Line 51">
                <a:extLst>
                  <a:ext uri="{FF2B5EF4-FFF2-40B4-BE49-F238E27FC236}">
                    <a16:creationId xmlns:a16="http://schemas.microsoft.com/office/drawing/2014/main" id="{DDA310C2-9BB0-6DDA-9DDF-97E635439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080" y="5041900"/>
                <a:ext cx="1066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Oval 52">
                <a:extLst>
                  <a:ext uri="{FF2B5EF4-FFF2-40B4-BE49-F238E27FC236}">
                    <a16:creationId xmlns:a16="http://schemas.microsoft.com/office/drawing/2014/main" id="{1DF8B1CB-A64D-EF7D-0D4C-B20CE46C3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880" y="4775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单界</a:t>
                </a:r>
              </a:p>
            </p:txBody>
          </p:sp>
          <p:grpSp>
            <p:nvGrpSpPr>
              <p:cNvPr id="73" name="Group 85">
                <a:extLst>
                  <a:ext uri="{FF2B5EF4-FFF2-40B4-BE49-F238E27FC236}">
                    <a16:creationId xmlns:a16="http://schemas.microsoft.com/office/drawing/2014/main" id="{E7F579CA-6F4C-C5E2-11F2-F952A77C6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22279" y="4667427"/>
                <a:ext cx="2514600" cy="595313"/>
                <a:chOff x="3072" y="3081"/>
                <a:chExt cx="1632" cy="375"/>
              </a:xfrm>
            </p:grpSpPr>
            <p:sp>
              <p:nvSpPr>
                <p:cNvPr id="74" name="Oval 49">
                  <a:extLst>
                    <a:ext uri="{FF2B5EF4-FFF2-40B4-BE49-F238E27FC236}">
                      <a16:creationId xmlns:a16="http://schemas.microsoft.com/office/drawing/2014/main" id="{FB49EE1A-C915-DEC9-D6D9-CEE11F811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3120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出口</a:t>
                  </a:r>
                </a:p>
              </p:txBody>
            </p:sp>
            <p:sp>
              <p:nvSpPr>
                <p:cNvPr id="75" name="Oval 53">
                  <a:extLst>
                    <a:ext uri="{FF2B5EF4-FFF2-40B4-BE49-F238E27FC236}">
                      <a16:creationId xmlns:a16="http://schemas.microsoft.com/office/drawing/2014/main" id="{483A8B51-C3CC-C14E-B704-AB1D505D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31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Line 54">
                  <a:extLst>
                    <a:ext uri="{FF2B5EF4-FFF2-40B4-BE49-F238E27FC236}">
                      <a16:creationId xmlns:a16="http://schemas.microsoft.com/office/drawing/2014/main" id="{51A43BF7-4A56-E7F0-5FCD-0ACFFED04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3312"/>
                  <a:ext cx="12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7" name="Text Box 55">
                  <a:extLst>
                    <a:ext uri="{FF2B5EF4-FFF2-40B4-BE49-F238E27FC236}">
                      <a16:creationId xmlns:a16="http://schemas.microsoft.com/office/drawing/2014/main" id="{032A103B-15A0-8227-4BDE-3822F439D0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3081"/>
                  <a:ext cx="65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其它字符</a:t>
                  </a:r>
                </a:p>
              </p:txBody>
            </p:sp>
          </p:grpSp>
          <p:sp>
            <p:nvSpPr>
              <p:cNvPr id="70" name="Oval 50">
                <a:extLst>
                  <a:ext uri="{FF2B5EF4-FFF2-40B4-BE49-F238E27FC236}">
                    <a16:creationId xmlns:a16="http://schemas.microsoft.com/office/drawing/2014/main" id="{1A042985-FE4E-3B4C-2B60-14BD89BD1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327" y="4793545"/>
                <a:ext cx="530506" cy="49670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grpSp>
          <p:nvGrpSpPr>
            <p:cNvPr id="7" name="组合 2">
              <a:extLst>
                <a:ext uri="{FF2B5EF4-FFF2-40B4-BE49-F238E27FC236}">
                  <a16:creationId xmlns:a16="http://schemas.microsoft.com/office/drawing/2014/main" id="{E6797DED-AF56-A906-3B01-6AF8424B8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5618" y="2229274"/>
              <a:ext cx="6212493" cy="1058556"/>
              <a:chOff x="2324992" y="2604877"/>
              <a:chExt cx="6211887" cy="1058568"/>
            </a:xfrm>
          </p:grpSpPr>
          <p:sp>
            <p:nvSpPr>
              <p:cNvPr id="56" name="Text Box 4">
                <a:extLst>
                  <a:ext uri="{FF2B5EF4-FFF2-40B4-BE49-F238E27FC236}">
                    <a16:creationId xmlns:a16="http://schemas.microsoft.com/office/drawing/2014/main" id="{CFD2EF88-F092-A696-D9D5-647B72559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4992" y="3202423"/>
                <a:ext cx="1138238" cy="369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标识符</a:t>
                </a:r>
              </a:p>
            </p:txBody>
          </p:sp>
          <p:sp>
            <p:nvSpPr>
              <p:cNvPr id="57" name="Oval 16">
                <a:extLst>
                  <a:ext uri="{FF2B5EF4-FFF2-40B4-BE49-F238E27FC236}">
                    <a16:creationId xmlns:a16="http://schemas.microsoft.com/office/drawing/2014/main" id="{C87086E5-F5DD-AF37-5B8C-46F668356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8880" y="2895600"/>
                <a:ext cx="533400" cy="4572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Line 7">
                <a:extLst>
                  <a:ext uri="{FF2B5EF4-FFF2-40B4-BE49-F238E27FC236}">
                    <a16:creationId xmlns:a16="http://schemas.microsoft.com/office/drawing/2014/main" id="{D51A852E-92D4-CD87-2B85-67196880E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080" y="3419375"/>
                <a:ext cx="990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 Box 14">
                <a:extLst>
                  <a:ext uri="{FF2B5EF4-FFF2-40B4-BE49-F238E27FC236}">
                    <a16:creationId xmlns:a16="http://schemas.microsoft.com/office/drawing/2014/main" id="{A445599B-7D7D-1342-6876-4AE8308F26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405" y="3062077"/>
                <a:ext cx="836613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字母</a:t>
                </a: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CCDB14C7-E5E5-C3D0-3BA0-6F990B77B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8880" y="3124200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814A16CA-CD12-85B6-74E9-8AE5FD94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080" y="2604877"/>
                <a:ext cx="1327150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字母、数字</a:t>
                </a:r>
              </a:p>
            </p:txBody>
          </p:sp>
          <p:sp>
            <p:nvSpPr>
              <p:cNvPr id="64" name="Oval 10">
                <a:extLst>
                  <a:ext uri="{FF2B5EF4-FFF2-40B4-BE49-F238E27FC236}">
                    <a16:creationId xmlns:a16="http://schemas.microsoft.com/office/drawing/2014/main" id="{3EE238A9-D49A-0AC4-C544-1EC2F744A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3479" y="3124200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</a:p>
            </p:txBody>
          </p:sp>
          <p:sp>
            <p:nvSpPr>
              <p:cNvPr id="65" name="Oval 9">
                <a:extLst>
                  <a:ext uri="{FF2B5EF4-FFF2-40B4-BE49-F238E27FC236}">
                    <a16:creationId xmlns:a16="http://schemas.microsoft.com/office/drawing/2014/main" id="{DBB576AB-458E-7618-66AE-2BBD902C6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679" y="3200400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12">
                <a:extLst>
                  <a:ext uri="{FF2B5EF4-FFF2-40B4-BE49-F238E27FC236}">
                    <a16:creationId xmlns:a16="http://schemas.microsoft.com/office/drawing/2014/main" id="{E7506543-6745-791A-2EE4-25BB3F67D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93679" y="3419375"/>
                <a:ext cx="2209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 Box 13">
                <a:extLst>
                  <a:ext uri="{FF2B5EF4-FFF2-40B4-BE49-F238E27FC236}">
                    <a16:creationId xmlns:a16="http://schemas.microsoft.com/office/drawing/2014/main" id="{798AD4B9-4539-1F9F-2D06-0F7D1587F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3813" y="3062077"/>
                <a:ext cx="1210470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非字母数字</a:t>
                </a:r>
              </a:p>
            </p:txBody>
          </p:sp>
          <p:sp>
            <p:nvSpPr>
              <p:cNvPr id="58" name="Oval 5">
                <a:extLst>
                  <a:ext uri="{FF2B5EF4-FFF2-40B4-BE49-F238E27FC236}">
                    <a16:creationId xmlns:a16="http://schemas.microsoft.com/office/drawing/2014/main" id="{C17CEE01-5F7F-BD7A-5D7C-B72CD1ED4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167" y="3133372"/>
                <a:ext cx="536826" cy="5150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A91DACB8-B3C7-AAAD-097A-E43B34CF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0872" y="3130050"/>
                <a:ext cx="533394" cy="53339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</a:t>
                </a:r>
              </a:p>
            </p:txBody>
          </p:sp>
        </p:grpSp>
        <p:grpSp>
          <p:nvGrpSpPr>
            <p:cNvPr id="8" name="组合 3">
              <a:extLst>
                <a:ext uri="{FF2B5EF4-FFF2-40B4-BE49-F238E27FC236}">
                  <a16:creationId xmlns:a16="http://schemas.microsoft.com/office/drawing/2014/main" id="{212EE0A3-68DA-0A58-9969-AE7AAD9B8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7591" y="3256115"/>
              <a:ext cx="6620519" cy="977378"/>
              <a:chOff x="1917005" y="3691160"/>
              <a:chExt cx="6619874" cy="977389"/>
            </a:xfrm>
          </p:grpSpPr>
          <p:sp>
            <p:nvSpPr>
              <p:cNvPr id="43" name="Text Box 19">
                <a:extLst>
                  <a:ext uri="{FF2B5EF4-FFF2-40B4-BE49-F238E27FC236}">
                    <a16:creationId xmlns:a16="http://schemas.microsoft.com/office/drawing/2014/main" id="{24A34A23-6E06-0806-D264-3C74C4561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7005" y="4189531"/>
                <a:ext cx="1749425" cy="369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无符号整数</a:t>
                </a:r>
              </a:p>
            </p:txBody>
          </p:sp>
          <p:sp>
            <p:nvSpPr>
              <p:cNvPr id="44" name="Oval 32">
                <a:extLst>
                  <a:ext uri="{FF2B5EF4-FFF2-40B4-BE49-F238E27FC236}">
                    <a16:creationId xmlns:a16="http://schemas.microsoft.com/office/drawing/2014/main" id="{50742835-485B-C2CE-AA8A-E13357430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5080" y="3886200"/>
                <a:ext cx="533400" cy="4572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Line 36">
                <a:extLst>
                  <a:ext uri="{FF2B5EF4-FFF2-40B4-BE49-F238E27FC236}">
                    <a16:creationId xmlns:a16="http://schemas.microsoft.com/office/drawing/2014/main" id="{580A5993-EB5A-E208-58A4-F4FD068EF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080" y="4400350"/>
                <a:ext cx="1066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080C659B-8D49-8B60-EFF1-4AD41E4C8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055" y="4052677"/>
                <a:ext cx="836613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</a:p>
            </p:txBody>
          </p:sp>
          <p:sp>
            <p:nvSpPr>
              <p:cNvPr id="49" name="Line 42">
                <a:extLst>
                  <a:ext uri="{FF2B5EF4-FFF2-40B4-BE49-F238E27FC236}">
                    <a16:creationId xmlns:a16="http://schemas.microsoft.com/office/drawing/2014/main" id="{2E07A8E7-18D5-A96B-06FA-91BA023DB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5080" y="4114800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3">
                <a:extLst>
                  <a:ext uri="{FF2B5EF4-FFF2-40B4-BE49-F238E27FC236}">
                    <a16:creationId xmlns:a16="http://schemas.microsoft.com/office/drawing/2014/main" id="{233980EE-878B-D070-CB3A-88A32235B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6032" y="3691160"/>
                <a:ext cx="641350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数字</a:t>
                </a:r>
              </a:p>
            </p:txBody>
          </p:sp>
          <p:grpSp>
            <p:nvGrpSpPr>
              <p:cNvPr id="51" name="Group 84">
                <a:extLst>
                  <a:ext uri="{FF2B5EF4-FFF2-40B4-BE49-F238E27FC236}">
                    <a16:creationId xmlns:a16="http://schemas.microsoft.com/office/drawing/2014/main" id="{37235F43-8F7C-DAA3-C3B5-249974E7FC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69879" y="4052891"/>
                <a:ext cx="2667000" cy="595313"/>
                <a:chOff x="3024" y="2553"/>
                <a:chExt cx="1680" cy="375"/>
              </a:xfrm>
            </p:grpSpPr>
            <p:sp>
              <p:nvSpPr>
                <p:cNvPr id="52" name="Oval 33">
                  <a:extLst>
                    <a:ext uri="{FF2B5EF4-FFF2-40B4-BE49-F238E27FC236}">
                      <a16:creationId xmlns:a16="http://schemas.microsoft.com/office/drawing/2014/main" id="{06B2B582-DE29-C1B2-12A6-24190D69EC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592"/>
                  <a:ext cx="336" cy="33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出口</a:t>
                  </a:r>
                </a:p>
              </p:txBody>
            </p:sp>
            <p:sp>
              <p:nvSpPr>
                <p:cNvPr id="53" name="Oval 38">
                  <a:extLst>
                    <a:ext uri="{FF2B5EF4-FFF2-40B4-BE49-F238E27FC236}">
                      <a16:creationId xmlns:a16="http://schemas.microsoft.com/office/drawing/2014/main" id="{0C57BDA0-F624-26B3-D528-81DEFC72E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2640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Line 39">
                  <a:extLst>
                    <a:ext uri="{FF2B5EF4-FFF2-40B4-BE49-F238E27FC236}">
                      <a16:creationId xmlns:a16="http://schemas.microsoft.com/office/drawing/2014/main" id="{24D743F1-C857-5530-FBAD-5943CF0D6E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772"/>
                  <a:ext cx="13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Text Box 40">
                  <a:extLst>
                    <a:ext uri="{FF2B5EF4-FFF2-40B4-BE49-F238E27FC236}">
                      <a16:creationId xmlns:a16="http://schemas.microsoft.com/office/drawing/2014/main" id="{4AB51A4C-DFFA-82D2-556E-E96EA5C9C1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" y="2553"/>
                  <a:ext cx="50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16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非数字</a:t>
                  </a:r>
                </a:p>
              </p:txBody>
            </p:sp>
          </p:grpSp>
          <p:sp>
            <p:nvSpPr>
              <p:cNvPr id="45" name="Oval 35">
                <a:extLst>
                  <a:ext uri="{FF2B5EF4-FFF2-40B4-BE49-F238E27FC236}">
                    <a16:creationId xmlns:a16="http://schemas.microsoft.com/office/drawing/2014/main" id="{22D7B93F-44BD-0E84-868D-E57CEB896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168" y="4114799"/>
                <a:ext cx="536826" cy="53340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47" name="Oval 37">
                <a:extLst>
                  <a:ext uri="{FF2B5EF4-FFF2-40B4-BE49-F238E27FC236}">
                    <a16:creationId xmlns:a16="http://schemas.microsoft.com/office/drawing/2014/main" id="{F0E0287B-4B77-D5A8-84B6-5DCB474C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6835" y="4135154"/>
                <a:ext cx="533394" cy="533395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</a:t>
                </a:r>
              </a:p>
            </p:txBody>
          </p:sp>
        </p:grpSp>
        <p:grpSp>
          <p:nvGrpSpPr>
            <p:cNvPr id="9" name="组合 1">
              <a:extLst>
                <a:ext uri="{FF2B5EF4-FFF2-40B4-BE49-F238E27FC236}">
                  <a16:creationId xmlns:a16="http://schemas.microsoft.com/office/drawing/2014/main" id="{745FC7E1-D8DC-B87A-A853-F8E7D5AD0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0125" y="4802411"/>
              <a:ext cx="6664236" cy="936310"/>
              <a:chOff x="-3530617" y="5859774"/>
              <a:chExt cx="6663586" cy="936320"/>
            </a:xfrm>
          </p:grpSpPr>
          <p:sp>
            <p:nvSpPr>
              <p:cNvPr id="27" name="Text Box 60">
                <a:extLst>
                  <a:ext uri="{FF2B5EF4-FFF2-40B4-BE49-F238E27FC236}">
                    <a16:creationId xmlns:a16="http://schemas.microsoft.com/office/drawing/2014/main" id="{8F4872EF-FE93-7A4A-59DA-2DEE73B75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530617" y="6268998"/>
                <a:ext cx="1871663" cy="369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双字符分界符</a:t>
                </a:r>
              </a:p>
            </p:txBody>
          </p:sp>
          <p:sp>
            <p:nvSpPr>
              <p:cNvPr id="29" name="Text Box 68">
                <a:extLst>
                  <a:ext uri="{FF2B5EF4-FFF2-40B4-BE49-F238E27FC236}">
                    <a16:creationId xmlns:a16="http://schemas.microsoft.com/office/drawing/2014/main" id="{97F47650-615D-57A1-B5A6-F3C3406BB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848691" y="6108492"/>
                <a:ext cx="538163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</a:p>
            </p:txBody>
          </p:sp>
          <p:sp>
            <p:nvSpPr>
              <p:cNvPr id="31" name="Oval 72">
                <a:extLst>
                  <a:ext uri="{FF2B5EF4-FFF2-40B4-BE49-F238E27FC236}">
                    <a16:creationId xmlns:a16="http://schemas.microsoft.com/office/drawing/2014/main" id="{32E5338C-A8B9-3773-502E-751B530A9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09" y="6207125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双界</a:t>
                </a:r>
              </a:p>
            </p:txBody>
          </p:sp>
          <p:sp>
            <p:nvSpPr>
              <p:cNvPr id="32" name="Line 74">
                <a:extLst>
                  <a:ext uri="{FF2B5EF4-FFF2-40B4-BE49-F238E27FC236}">
                    <a16:creationId xmlns:a16="http://schemas.microsoft.com/office/drawing/2014/main" id="{9A68B381-5CA3-F677-AC9A-E1EF277EC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409" y="6477000"/>
                <a:ext cx="609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Text Box 75">
                <a:extLst>
                  <a:ext uri="{FF2B5EF4-FFF2-40B4-BE49-F238E27FC236}">
                    <a16:creationId xmlns:a16="http://schemas.microsoft.com/office/drawing/2014/main" id="{05AC4477-5D7D-C0D8-8B89-54DDAD2B70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559" y="6186278"/>
                <a:ext cx="298450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</a:p>
            </p:txBody>
          </p:sp>
          <p:sp>
            <p:nvSpPr>
              <p:cNvPr id="35" name="Line 77">
                <a:extLst>
                  <a:ext uri="{FF2B5EF4-FFF2-40B4-BE49-F238E27FC236}">
                    <a16:creationId xmlns:a16="http://schemas.microsoft.com/office/drawing/2014/main" id="{F176CDAE-83DF-F0D7-395D-67413908E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43631" y="6018214"/>
                <a:ext cx="2971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61">
                <a:extLst>
                  <a:ext uri="{FF2B5EF4-FFF2-40B4-BE49-F238E27FC236}">
                    <a16:creationId xmlns:a16="http://schemas.microsoft.com/office/drawing/2014/main" id="{921D465A-4A92-29AF-C166-DBE238CB4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9569" y="6170614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</a:p>
            </p:txBody>
          </p:sp>
          <p:sp>
            <p:nvSpPr>
              <p:cNvPr id="37" name="Oval 65">
                <a:extLst>
                  <a:ext uri="{FF2B5EF4-FFF2-40B4-BE49-F238E27FC236}">
                    <a16:creationId xmlns:a16="http://schemas.microsoft.com/office/drawing/2014/main" id="{3FC2D788-23C8-96BE-E3CA-E2B3BBC5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5769" y="6246814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Text Box 67">
                <a:extLst>
                  <a:ext uri="{FF2B5EF4-FFF2-40B4-BE49-F238E27FC236}">
                    <a16:creationId xmlns:a16="http://schemas.microsoft.com/office/drawing/2014/main" id="{1C71C9DF-C635-9259-AA76-9B2313082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5241" y="6457536"/>
                <a:ext cx="1005305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其它字符</a:t>
                </a:r>
              </a:p>
            </p:txBody>
          </p:sp>
          <p:sp>
            <p:nvSpPr>
              <p:cNvPr id="39" name="Line 76">
                <a:extLst>
                  <a:ext uri="{FF2B5EF4-FFF2-40B4-BE49-F238E27FC236}">
                    <a16:creationId xmlns:a16="http://schemas.microsoft.com/office/drawing/2014/main" id="{B4B6AAD5-092A-8EFA-AF61-DA8BC64E6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43631" y="6018214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Line 78">
                <a:extLst>
                  <a:ext uri="{FF2B5EF4-FFF2-40B4-BE49-F238E27FC236}">
                    <a16:creationId xmlns:a16="http://schemas.microsoft.com/office/drawing/2014/main" id="{FD0B921F-7387-6342-774E-94FDDEFF1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8169" y="6018214"/>
                <a:ext cx="0" cy="1524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Line 79">
                <a:extLst>
                  <a:ext uri="{FF2B5EF4-FFF2-40B4-BE49-F238E27FC236}">
                    <a16:creationId xmlns:a16="http://schemas.microsoft.com/office/drawing/2014/main" id="{D5A44DCC-865C-A446-0988-86C96A271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7969" y="6475414"/>
                <a:ext cx="1371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Text Box 80">
                <a:extLst>
                  <a:ext uri="{FF2B5EF4-FFF2-40B4-BE49-F238E27FC236}">
                    <a16:creationId xmlns:a16="http://schemas.microsoft.com/office/drawing/2014/main" id="{D62CC15D-37E6-5103-F430-CD422E252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0024" y="5859774"/>
                <a:ext cx="491038" cy="338558"/>
              </a:xfrm>
              <a:prstGeom prst="rect">
                <a:avLst/>
              </a:prstGeom>
              <a:solidFill>
                <a:srgbClr val="FFFF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36000" rIns="360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</a:p>
            </p:txBody>
          </p:sp>
          <p:sp>
            <p:nvSpPr>
              <p:cNvPr id="34" name="Oval 64">
                <a:extLst>
                  <a:ext uri="{FF2B5EF4-FFF2-40B4-BE49-F238E27FC236}">
                    <a16:creationId xmlns:a16="http://schemas.microsoft.com/office/drawing/2014/main" id="{E4F58AD3-E2D3-034B-8A20-616404DF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4991" y="6202363"/>
                <a:ext cx="533400" cy="5318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冒号</a:t>
                </a:r>
              </a:p>
            </p:txBody>
          </p:sp>
          <p:sp>
            <p:nvSpPr>
              <p:cNvPr id="30" name="Line 70">
                <a:extLst>
                  <a:ext uri="{FF2B5EF4-FFF2-40B4-BE49-F238E27FC236}">
                    <a16:creationId xmlns:a16="http://schemas.microsoft.com/office/drawing/2014/main" id="{4C5E2B75-50E6-08E7-EE2A-732ABBE8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988391" y="6471051"/>
                <a:ext cx="533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62">
                <a:extLst>
                  <a:ext uri="{FF2B5EF4-FFF2-40B4-BE49-F238E27FC236}">
                    <a16:creationId xmlns:a16="http://schemas.microsoft.com/office/drawing/2014/main" id="{453A28D9-6F85-E39B-E1B2-779083904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24281" y="6220042"/>
                <a:ext cx="496452" cy="49645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10" name="Text Box 60">
              <a:extLst>
                <a:ext uri="{FF2B5EF4-FFF2-40B4-BE49-F238E27FC236}">
                  <a16:creationId xmlns:a16="http://schemas.microsoft.com/office/drawing/2014/main" id="{C4BE813B-00C2-B7E6-41F8-1C42D1E80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871" y="6104538"/>
              <a:ext cx="18718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注释头符号</a:t>
              </a:r>
            </a:p>
          </p:txBody>
        </p:sp>
        <p:grpSp>
          <p:nvGrpSpPr>
            <p:cNvPr id="11" name="组合 8">
              <a:extLst>
                <a:ext uri="{FF2B5EF4-FFF2-40B4-BE49-F238E27FC236}">
                  <a16:creationId xmlns:a16="http://schemas.microsoft.com/office/drawing/2014/main" id="{804959CA-1F77-B492-AEAF-4F3D71FE4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1780" y="5704987"/>
              <a:ext cx="4542467" cy="926648"/>
              <a:chOff x="3990992" y="5910709"/>
              <a:chExt cx="4542024" cy="926657"/>
            </a:xfrm>
          </p:grpSpPr>
          <p:sp>
            <p:nvSpPr>
              <p:cNvPr id="13" name="Text Box 68">
                <a:extLst>
                  <a:ext uri="{FF2B5EF4-FFF2-40B4-BE49-F238E27FC236}">
                    <a16:creationId xmlns:a16="http://schemas.microsoft.com/office/drawing/2014/main" id="{551F1BD3-9903-A501-D657-3A422EC89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992" y="6149764"/>
                <a:ext cx="538163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/</a:t>
                </a:r>
                <a:endParaRPr lang="zh-CN" altLang="en-US" sz="1600" b="1"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4" name="Line 70">
                <a:extLst>
                  <a:ext uri="{FF2B5EF4-FFF2-40B4-BE49-F238E27FC236}">
                    <a16:creationId xmlns:a16="http://schemas.microsoft.com/office/drawing/2014/main" id="{99980B64-953C-84B8-0CD9-67B0DB735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1656" y="6521949"/>
                <a:ext cx="5334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/>
              </a:p>
            </p:txBody>
          </p:sp>
          <p:sp>
            <p:nvSpPr>
              <p:cNvPr id="15" name="Oval 72">
                <a:extLst>
                  <a:ext uri="{FF2B5EF4-FFF2-40B4-BE49-F238E27FC236}">
                    <a16:creationId xmlns:a16="http://schemas.microsoft.com/office/drawing/2014/main" id="{9FEEA3D6-5AEC-3D2C-BB06-D05B77C21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8056" y="6248398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注释</a:t>
                </a:r>
              </a:p>
            </p:txBody>
          </p:sp>
          <p:sp>
            <p:nvSpPr>
              <p:cNvPr id="16" name="Line 74">
                <a:extLst>
                  <a:ext uri="{FF2B5EF4-FFF2-40B4-BE49-F238E27FC236}">
                    <a16:creationId xmlns:a16="http://schemas.microsoft.com/office/drawing/2014/main" id="{BE8AD430-03AD-E163-55B3-EB370E755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8456" y="6518273"/>
                <a:ext cx="609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 sz="1600"/>
              </a:p>
            </p:txBody>
          </p:sp>
          <p:sp>
            <p:nvSpPr>
              <p:cNvPr id="17" name="Text Box 75">
                <a:extLst>
                  <a:ext uri="{FF2B5EF4-FFF2-40B4-BE49-F238E27FC236}">
                    <a16:creationId xmlns:a16="http://schemas.microsoft.com/office/drawing/2014/main" id="{11E56898-E065-9E23-4D46-5E527298E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7062" y="6155122"/>
                <a:ext cx="298450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b="1" dirty="0"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*</a:t>
                </a:r>
              </a:p>
            </p:txBody>
          </p:sp>
          <p:sp>
            <p:nvSpPr>
              <p:cNvPr id="19" name="Oval 61">
                <a:extLst>
                  <a:ext uri="{FF2B5EF4-FFF2-40B4-BE49-F238E27FC236}">
                    <a16:creationId xmlns:a16="http://schemas.microsoft.com/office/drawing/2014/main" id="{7C36C955-0F28-70AA-79E1-B99512DC4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9616" y="6211887"/>
                <a:ext cx="533400" cy="533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出口</a:t>
                </a:r>
              </a:p>
            </p:txBody>
          </p:sp>
          <p:sp>
            <p:nvSpPr>
              <p:cNvPr id="20" name="Oval 65">
                <a:extLst>
                  <a:ext uri="{FF2B5EF4-FFF2-40B4-BE49-F238E27FC236}">
                    <a16:creationId xmlns:a16="http://schemas.microsoft.com/office/drawing/2014/main" id="{F4086408-E718-8E96-EBEF-2F3283F5C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5816" y="6288087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1600"/>
              </a:p>
            </p:txBody>
          </p:sp>
          <p:sp>
            <p:nvSpPr>
              <p:cNvPr id="21" name="Text Box 67">
                <a:extLst>
                  <a:ext uri="{FF2B5EF4-FFF2-40B4-BE49-F238E27FC236}">
                    <a16:creationId xmlns:a16="http://schemas.microsoft.com/office/drawing/2014/main" id="{70CE92B1-05ED-08E3-36CB-976249095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5288" y="6498808"/>
                <a:ext cx="1005305" cy="338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其它字符</a:t>
                </a:r>
              </a:p>
            </p:txBody>
          </p:sp>
          <p:sp>
            <p:nvSpPr>
              <p:cNvPr id="22" name="Line 79">
                <a:extLst>
                  <a:ext uri="{FF2B5EF4-FFF2-40B4-BE49-F238E27FC236}">
                    <a16:creationId xmlns:a16="http://schemas.microsoft.com/office/drawing/2014/main" id="{B1F36EB3-FE68-38E5-3A5F-FDC8A4FE0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28016" y="6516687"/>
                <a:ext cx="13716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23" name="Line 77">
                <a:extLst>
                  <a:ext uri="{FF2B5EF4-FFF2-40B4-BE49-F238E27FC236}">
                    <a16:creationId xmlns:a16="http://schemas.microsoft.com/office/drawing/2014/main" id="{0931E687-A548-DBEB-E2F7-A2893B9D9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2608" y="6053010"/>
                <a:ext cx="2971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24" name="Line 76">
                <a:extLst>
                  <a:ext uri="{FF2B5EF4-FFF2-40B4-BE49-F238E27FC236}">
                    <a16:creationId xmlns:a16="http://schemas.microsoft.com/office/drawing/2014/main" id="{1CFD351B-03E6-4B8A-8FC7-0977DB58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72608" y="6053010"/>
                <a:ext cx="0" cy="2286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25" name="Line 78">
                <a:extLst>
                  <a:ext uri="{FF2B5EF4-FFF2-40B4-BE49-F238E27FC236}">
                    <a16:creationId xmlns:a16="http://schemas.microsoft.com/office/drawing/2014/main" id="{CB30304A-163B-7D08-D955-2E5B4E102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44408" y="6053010"/>
                <a:ext cx="0" cy="1524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/>
              </a:p>
            </p:txBody>
          </p:sp>
          <p:sp>
            <p:nvSpPr>
              <p:cNvPr id="26" name="Text Box 80">
                <a:extLst>
                  <a:ext uri="{FF2B5EF4-FFF2-40B4-BE49-F238E27FC236}">
                    <a16:creationId xmlns:a16="http://schemas.microsoft.com/office/drawing/2014/main" id="{9C175DC4-584D-C0D3-9015-1DED80133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58540" y="5910709"/>
                <a:ext cx="405003" cy="338557"/>
              </a:xfrm>
              <a:prstGeom prst="rect">
                <a:avLst/>
              </a:prstGeom>
              <a:solidFill>
                <a:srgbClr val="FFFFD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 </a:t>
                </a:r>
                <a:r>
                  <a:rPr lang="en-US" altLang="zh-CN" sz="1600" b="1" dirty="0"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18" name="Oval 64">
                <a:extLst>
                  <a:ext uri="{FF2B5EF4-FFF2-40B4-BE49-F238E27FC236}">
                    <a16:creationId xmlns:a16="http://schemas.microsoft.com/office/drawing/2014/main" id="{4FA7F52B-064A-9422-1ED7-AC9CCDD8F1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056" y="6243636"/>
                <a:ext cx="533400" cy="5318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斜竖</a:t>
                </a:r>
              </a:p>
            </p:txBody>
          </p:sp>
          <p:sp>
            <p:nvSpPr>
              <p:cNvPr id="12" name="Oval 62">
                <a:extLst>
                  <a:ext uri="{FF2B5EF4-FFF2-40B4-BE49-F238E27FC236}">
                    <a16:creationId xmlns:a16="http://schemas.microsoft.com/office/drawing/2014/main" id="{1AF252F7-265B-67DE-3787-01363CD1D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0992" y="6264175"/>
                <a:ext cx="496452" cy="49645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 dirty="0">
                    <a:ea typeface="楷体_GB2312" panose="0201060903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40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6C9BF19-134C-4E50-D4E6-25F359EC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由词法规则构造出状态图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6CD050-E93C-2CA2-7796-1AF534094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1160216"/>
            <a:ext cx="8286750" cy="5897562"/>
          </a:xfrm>
          <a:prstGeom prst="rect">
            <a:avLst/>
          </a:prstGeom>
          <a:solidFill>
            <a:srgbClr val="FFFFD5"/>
          </a:solidFill>
          <a:ln w="9525">
            <a:solidFill>
              <a:srgbClr val="FFFFD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66C5F20-EE45-CA6D-9C7A-DA09773EF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770698"/>
            <a:ext cx="1166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标识符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3553CF09-7C9A-DA8A-8196-4BD2D807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9550" y="2778760"/>
            <a:ext cx="1689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无符号整数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5ED4428E-0B1E-656A-3C25-6AA4B1402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3643948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单字符分界符</a:t>
            </a:r>
          </a:p>
        </p:txBody>
      </p:sp>
      <p:sp>
        <p:nvSpPr>
          <p:cNvPr id="8" name="Text Box 37">
            <a:extLst>
              <a:ext uri="{FF2B5EF4-FFF2-40B4-BE49-F238E27FC236}">
                <a16:creationId xmlns:a16="http://schemas.microsoft.com/office/drawing/2014/main" id="{7735210B-0472-A042-5B36-70CAF93AA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4544060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双字符分界符</a:t>
            </a:r>
          </a:p>
        </p:txBody>
      </p:sp>
      <p:grpSp>
        <p:nvGrpSpPr>
          <p:cNvPr id="9" name="Group 73">
            <a:extLst>
              <a:ext uri="{FF2B5EF4-FFF2-40B4-BE49-F238E27FC236}">
                <a16:creationId xmlns:a16="http://schemas.microsoft.com/office/drawing/2014/main" id="{5D59939D-C2A3-79F4-2F2F-C963204017C0}"/>
              </a:ext>
            </a:extLst>
          </p:cNvPr>
          <p:cNvGrpSpPr>
            <a:grpSpLocks/>
          </p:cNvGrpSpPr>
          <p:nvPr/>
        </p:nvGrpSpPr>
        <p:grpSpPr bwMode="auto">
          <a:xfrm>
            <a:off x="3243263" y="1135698"/>
            <a:ext cx="4205288" cy="5462588"/>
            <a:chOff x="1431" y="672"/>
            <a:chExt cx="2649" cy="3441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EB00A3B-DB57-0F8C-FC5A-1238AC5C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64"/>
              <a:ext cx="336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5A060C2A-5673-9FD0-CD2B-8761F8ADC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20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6E0540A-A82E-56AE-3EAC-58C834C47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00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6AF4250C-16EC-FAD3-4374-2B1554661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2" y="960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非字母数字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C2D2BB95-F2D4-A946-B041-6D7F291A6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4" y="960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字母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BF9AAFB0-609A-D589-F6EC-D57C25327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D50A8893-7102-29D0-9344-921208FA5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672"/>
              <a:ext cx="8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字母、数字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CE40593E-A80A-07E9-4840-6AA393097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88"/>
              <a:ext cx="336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0121F5D7-0CC3-A81E-3F9F-299761B00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824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1F849224-9D20-27B2-A867-134D743B76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2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FFF73DE5-54B1-BA49-08D4-D903C1F2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1584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非数字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C6ABEC35-9C57-9B24-DA82-4F6E75DBF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1584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数字</a:t>
              </a: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1D4E1687-AA3C-81F8-4CB2-0431F38FD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63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7">
              <a:extLst>
                <a:ext uri="{FF2B5EF4-FFF2-40B4-BE49-F238E27FC236}">
                  <a16:creationId xmlns:a16="http://schemas.microsoft.com/office/drawing/2014/main" id="{FC9C398B-CCD1-B76E-9ACF-A1D74C510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129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数字</a:t>
              </a: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CCED5ED5-5164-86A5-2273-B93B6AEA6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Oval 32">
              <a:extLst>
                <a:ext uri="{FF2B5EF4-FFF2-40B4-BE49-F238E27FC236}">
                  <a16:creationId xmlns:a16="http://schemas.microsoft.com/office/drawing/2014/main" id="{B4C69474-DA35-D79D-B525-502ADF6A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208"/>
              <a:ext cx="29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单界</a:t>
              </a:r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id="{82039C1F-010E-0E09-93A4-2E4307DB5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D19DF37E-8027-9D7A-7A32-7C0AFF067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" y="2112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其它字符</a:t>
              </a:r>
            </a:p>
          </p:txBody>
        </p:sp>
        <p:sp>
          <p:nvSpPr>
            <p:cNvPr id="31" name="Text Box 36">
              <a:extLst>
                <a:ext uri="{FF2B5EF4-FFF2-40B4-BE49-F238E27FC236}">
                  <a16:creationId xmlns:a16="http://schemas.microsoft.com/office/drawing/2014/main" id="{C58C72EF-268C-4EC9-DD04-76A772F7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158"/>
              <a:ext cx="45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+  *  ,</a:t>
              </a:r>
              <a:endParaRPr lang="zh-CN" altLang="en-US" sz="18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8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(     )</a:t>
              </a:r>
              <a:endParaRPr lang="zh-CN" altLang="en-US" sz="18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5D0C0FBB-B496-2CD3-301A-0A8BD7A4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2797"/>
              <a:ext cx="29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冒号</a:t>
              </a:r>
            </a:p>
          </p:txBody>
        </p:sp>
        <p:sp>
          <p:nvSpPr>
            <p:cNvPr id="33" name="Text Box 42">
              <a:extLst>
                <a:ext uri="{FF2B5EF4-FFF2-40B4-BE49-F238E27FC236}">
                  <a16:creationId xmlns:a16="http://schemas.microsoft.com/office/drawing/2014/main" id="{21151403-03FE-E9BC-BACF-B4927CA37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6" y="2891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其它字符</a:t>
              </a:r>
            </a:p>
          </p:txBody>
        </p:sp>
        <p:sp>
          <p:nvSpPr>
            <p:cNvPr id="34" name="Text Box 43">
              <a:extLst>
                <a:ext uri="{FF2B5EF4-FFF2-40B4-BE49-F238E27FC236}">
                  <a16:creationId xmlns:a16="http://schemas.microsoft.com/office/drawing/2014/main" id="{B53C4CE5-FE8F-AA48-8FBA-B5B1A8503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10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</p:txBody>
        </p:sp>
        <p:sp>
          <p:nvSpPr>
            <p:cNvPr id="35" name="Oval 45">
              <a:extLst>
                <a:ext uri="{FF2B5EF4-FFF2-40B4-BE49-F238E27FC236}">
                  <a16:creationId xmlns:a16="http://schemas.microsoft.com/office/drawing/2014/main" id="{54E71B98-D70E-A936-7DEE-7159BB013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2788"/>
              <a:ext cx="29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双界</a:t>
              </a:r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22FB3E8E-0E80-5189-3FFF-7D07D2961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3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47">
              <a:extLst>
                <a:ext uri="{FF2B5EF4-FFF2-40B4-BE49-F238E27FC236}">
                  <a16:creationId xmlns:a16="http://schemas.microsoft.com/office/drawing/2014/main" id="{A316048A-CA23-F6E9-8923-E653BB8F6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2737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98E92450-B2EC-997B-9C90-3F2E6C9BC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642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5F669CE8-5C33-C57B-6DBC-D7561933D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4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DF407D6D-75D7-6F07-9930-36D8F889E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200"/>
              <a:ext cx="0" cy="21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51">
              <a:extLst>
                <a:ext uri="{FF2B5EF4-FFF2-40B4-BE49-F238E27FC236}">
                  <a16:creationId xmlns:a16="http://schemas.microsoft.com/office/drawing/2014/main" id="{67C7A299-CEA3-71DF-C2BA-AFA81AB5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21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F194E2FD-DB71-80B7-3545-329C98E00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296"/>
              <a:ext cx="0" cy="2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56">
              <a:extLst>
                <a:ext uri="{FF2B5EF4-FFF2-40B4-BE49-F238E27FC236}">
                  <a16:creationId xmlns:a16="http://schemas.microsoft.com/office/drawing/2014/main" id="{F183F8B2-F842-498D-67F6-9F7102F03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30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Oval 58">
              <a:extLst>
                <a:ext uri="{FF2B5EF4-FFF2-40B4-BE49-F238E27FC236}">
                  <a16:creationId xmlns:a16="http://schemas.microsoft.com/office/drawing/2014/main" id="{34B76167-5D78-0C96-0BAA-A1BF9725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3796"/>
              <a:ext cx="314" cy="317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rgbClr val="FFFF99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出错</a:t>
              </a:r>
              <a:endParaRPr lang="zh-CN" altLang="en-US" sz="1400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59">
              <a:extLst>
                <a:ext uri="{FF2B5EF4-FFF2-40B4-BE49-F238E27FC236}">
                  <a16:creationId xmlns:a16="http://schemas.microsoft.com/office/drawing/2014/main" id="{6436267D-1BFA-59BA-98F2-D31EEBD0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948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60">
              <a:extLst>
                <a:ext uri="{FF2B5EF4-FFF2-40B4-BE49-F238E27FC236}">
                  <a16:creationId xmlns:a16="http://schemas.microsoft.com/office/drawing/2014/main" id="{72A9922B-3758-22DA-8A33-9D9103A9A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756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其它</a:t>
              </a: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BDF8D667-6A62-3E80-DAD7-98A741CAA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038"/>
              <a:ext cx="315" cy="31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9E27949C-F678-23AB-D8D5-F78A9FBE4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38"/>
              <a:ext cx="315" cy="31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ea typeface="微软雅黑" panose="020B0503020204020204" pitchFamily="34" charset="-122"/>
                  <a:cs typeface="Times New Roman" panose="02020603050405020304" pitchFamily="18" charset="0"/>
                </a:rPr>
                <a:t>标</a:t>
              </a:r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Oval 21">
              <a:extLst>
                <a:ext uri="{FF2B5EF4-FFF2-40B4-BE49-F238E27FC236}">
                  <a16:creationId xmlns:a16="http://schemas.microsoft.com/office/drawing/2014/main" id="{FBCB949D-DC27-9857-C5A2-C01BE9007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669"/>
              <a:ext cx="295" cy="29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数</a:t>
              </a:r>
              <a:endPara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72">
            <a:extLst>
              <a:ext uri="{FF2B5EF4-FFF2-40B4-BE49-F238E27FC236}">
                <a16:creationId xmlns:a16="http://schemas.microsoft.com/office/drawing/2014/main" id="{358DC7A9-2F71-9B76-129C-BCB76496B9FB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1059498"/>
            <a:ext cx="1447800" cy="914400"/>
            <a:chOff x="528" y="624"/>
            <a:chExt cx="912" cy="576"/>
          </a:xfrm>
        </p:grpSpPr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52AD3741-29BD-2470-2997-17498CAF1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00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62">
              <a:extLst>
                <a:ext uri="{FF2B5EF4-FFF2-40B4-BE49-F238E27FC236}">
                  <a16:creationId xmlns:a16="http://schemas.microsoft.com/office/drawing/2014/main" id="{0625A05D-BE91-8BDD-2647-8D93155E1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576" cy="384"/>
            </a:xfrm>
            <a:prstGeom prst="wedgeEllipseCallout">
              <a:avLst>
                <a:gd name="adj1" fmla="val 104866"/>
                <a:gd name="adj2" fmla="val 90921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63">
              <a:extLst>
                <a:ext uri="{FF2B5EF4-FFF2-40B4-BE49-F238E27FC236}">
                  <a16:creationId xmlns:a16="http://schemas.microsoft.com/office/drawing/2014/main" id="{AFC34587-D3F6-88F1-AC89-00976E4AF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720"/>
              <a:ext cx="5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505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读字符</a:t>
              </a: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AE39B034-9150-DDC5-B0B6-F0033783FCE4}"/>
              </a:ext>
            </a:extLst>
          </p:cNvPr>
          <p:cNvGrpSpPr>
            <a:grpSpLocks/>
          </p:cNvGrpSpPr>
          <p:nvPr/>
        </p:nvGrpSpPr>
        <p:grpSpPr bwMode="auto">
          <a:xfrm>
            <a:off x="7448550" y="872173"/>
            <a:ext cx="1371600" cy="609600"/>
            <a:chOff x="4080" y="432"/>
            <a:chExt cx="864" cy="384"/>
          </a:xfrm>
        </p:grpSpPr>
        <p:sp>
          <p:nvSpPr>
            <p:cNvPr id="53" name="AutoShape 64">
              <a:extLst>
                <a:ext uri="{FF2B5EF4-FFF2-40B4-BE49-F238E27FC236}">
                  <a16:creationId xmlns:a16="http://schemas.microsoft.com/office/drawing/2014/main" id="{E2CBFE42-4B61-2C59-D3EA-D0659B94F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2"/>
              <a:ext cx="864" cy="384"/>
            </a:xfrm>
            <a:prstGeom prst="wedgeEllipseCallout">
              <a:avLst>
                <a:gd name="adj1" fmla="val -48727"/>
                <a:gd name="adj2" fmla="val 13046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65">
              <a:extLst>
                <a:ext uri="{FF2B5EF4-FFF2-40B4-BE49-F238E27FC236}">
                  <a16:creationId xmlns:a16="http://schemas.microsoft.com/office/drawing/2014/main" id="{7A062C79-3B17-F4BA-C64F-5B2CCE3E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528"/>
              <a:ext cx="7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505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查保留字表</a:t>
              </a:r>
            </a:p>
          </p:txBody>
        </p:sp>
      </p:grpSp>
      <p:grpSp>
        <p:nvGrpSpPr>
          <p:cNvPr id="55" name="Group 71">
            <a:extLst>
              <a:ext uri="{FF2B5EF4-FFF2-40B4-BE49-F238E27FC236}">
                <a16:creationId xmlns:a16="http://schemas.microsoft.com/office/drawing/2014/main" id="{45E67CB4-893D-9E8C-5BAC-6AFEFE662858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6180773"/>
            <a:ext cx="1371600" cy="609600"/>
            <a:chOff x="3007" y="3414"/>
            <a:chExt cx="864" cy="384"/>
          </a:xfrm>
        </p:grpSpPr>
        <p:sp>
          <p:nvSpPr>
            <p:cNvPr id="56" name="AutoShape 69">
              <a:extLst>
                <a:ext uri="{FF2B5EF4-FFF2-40B4-BE49-F238E27FC236}">
                  <a16:creationId xmlns:a16="http://schemas.microsoft.com/office/drawing/2014/main" id="{59037151-1293-E8EC-D01B-7B450F6CD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3414"/>
              <a:ext cx="864" cy="384"/>
            </a:xfrm>
            <a:prstGeom prst="wedgeEllipseCallout">
              <a:avLst>
                <a:gd name="adj1" fmla="val -82986"/>
                <a:gd name="adj2" fmla="val -19532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70">
              <a:extLst>
                <a:ext uri="{FF2B5EF4-FFF2-40B4-BE49-F238E27FC236}">
                  <a16:creationId xmlns:a16="http://schemas.microsoft.com/office/drawing/2014/main" id="{654B4498-3D22-0C9F-9DBA-0F2C77E1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456"/>
              <a:ext cx="45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solidFill>
                    <a:srgbClr val="FF505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返回</a:t>
              </a:r>
              <a:r>
                <a:rPr lang="en-US" altLang="zh-CN" sz="1600">
                  <a:solidFill>
                    <a:srgbClr val="FF505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58" name="Oval 38">
            <a:extLst>
              <a:ext uri="{FF2B5EF4-FFF2-40B4-BE49-F238E27FC236}">
                <a16:creationId xmlns:a16="http://schemas.microsoft.com/office/drawing/2014/main" id="{8EEBC704-33AE-65F3-65DC-7BE5C02A8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5317173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ea typeface="微软雅黑" panose="020B0503020204020204" pitchFamily="34" charset="-122"/>
                <a:cs typeface="Times New Roman" panose="02020603050405020304" pitchFamily="18" charset="0"/>
              </a:rPr>
              <a:t>出口</a:t>
            </a:r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50741F98-3171-000B-B8CB-52B4DE63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5393373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Text Box 42">
            <a:extLst>
              <a:ext uri="{FF2B5EF4-FFF2-40B4-BE49-F238E27FC236}">
                <a16:creationId xmlns:a16="http://schemas.microsoft.com/office/drawing/2014/main" id="{AFE899E8-58ED-528B-5B47-FFE7AA91B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5584273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ea typeface="微软雅黑" panose="020B0503020204020204" pitchFamily="34" charset="-122"/>
                <a:cs typeface="Times New Roman" panose="02020603050405020304" pitchFamily="18" charset="0"/>
              </a:rPr>
              <a:t>其它字符</a:t>
            </a:r>
          </a:p>
        </p:txBody>
      </p:sp>
      <p:sp>
        <p:nvSpPr>
          <p:cNvPr id="62" name="Text Box 43">
            <a:extLst>
              <a:ext uri="{FF2B5EF4-FFF2-40B4-BE49-F238E27FC236}">
                <a16:creationId xmlns:a16="http://schemas.microsoft.com/office/drawing/2014/main" id="{1CDD867B-E8AB-C24E-5234-16337EFC3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044" y="5271413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endParaRPr lang="zh-CN" altLang="en-US" sz="180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Line 46">
            <a:extLst>
              <a:ext uri="{FF2B5EF4-FFF2-40B4-BE49-F238E27FC236}">
                <a16:creationId xmlns:a16="http://schemas.microsoft.com/office/drawing/2014/main" id="{F03B9276-C333-D9AF-B7C3-89454ACEA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562197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47">
            <a:extLst>
              <a:ext uri="{FF2B5EF4-FFF2-40B4-BE49-F238E27FC236}">
                <a16:creationId xmlns:a16="http://schemas.microsoft.com/office/drawing/2014/main" id="{5E27374C-ED74-FA1E-B76C-00770BD3B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025" y="5315585"/>
            <a:ext cx="3016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66" name="Line 48">
            <a:extLst>
              <a:ext uri="{FF2B5EF4-FFF2-40B4-BE49-F238E27FC236}">
                <a16:creationId xmlns:a16="http://schemas.microsoft.com/office/drawing/2014/main" id="{33464618-2064-9703-E532-350AA962E1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7863" y="5164773"/>
            <a:ext cx="0" cy="252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7" name="Line 49">
            <a:extLst>
              <a:ext uri="{FF2B5EF4-FFF2-40B4-BE49-F238E27FC236}">
                <a16:creationId xmlns:a16="http://schemas.microsoft.com/office/drawing/2014/main" id="{A779BAD5-17F0-94C7-2332-88FCBB3FD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5164773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55AA9C72-A1A7-2D61-9DD5-4DD534131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9463" y="5621973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Line 56">
            <a:extLst>
              <a:ext uri="{FF2B5EF4-FFF2-40B4-BE49-F238E27FC236}">
                <a16:creationId xmlns:a16="http://schemas.microsoft.com/office/drawing/2014/main" id="{3B02B658-26A5-6679-5450-8D553BF13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263" y="562197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Text Box 37">
            <a:extLst>
              <a:ext uri="{FF2B5EF4-FFF2-40B4-BE49-F238E27FC236}">
                <a16:creationId xmlns:a16="http://schemas.microsoft.com/office/drawing/2014/main" id="{DBA9AF77-BA40-4E56-453E-96706FC6B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663" y="5388610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注释头符号</a:t>
            </a: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5CA4CCCE-A9DB-7CCD-D4A7-AA6F55783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75" y="4094798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冒号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6DBEEECA-F01A-44C8-4EAE-757F66C1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50" y="4966335"/>
            <a:ext cx="180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斜竖</a:t>
            </a:r>
          </a:p>
        </p:txBody>
      </p:sp>
      <p:sp>
        <p:nvSpPr>
          <p:cNvPr id="74" name="Oval 40">
            <a:extLst>
              <a:ext uri="{FF2B5EF4-FFF2-40B4-BE49-F238E27FC236}">
                <a16:creationId xmlns:a16="http://schemas.microsoft.com/office/drawing/2014/main" id="{99DB51A9-8335-1894-B3B3-626C71570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271" y="5406072"/>
            <a:ext cx="468313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冒号</a:t>
            </a:r>
          </a:p>
        </p:txBody>
      </p:sp>
      <p:sp>
        <p:nvSpPr>
          <p:cNvPr id="75" name="Oval 45">
            <a:extLst>
              <a:ext uri="{FF2B5EF4-FFF2-40B4-BE49-F238E27FC236}">
                <a16:creationId xmlns:a16="http://schemas.microsoft.com/office/drawing/2014/main" id="{2DCFB672-91B5-9B00-0398-502BE289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5388610"/>
            <a:ext cx="468313" cy="4683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ea typeface="微软雅黑" panose="020B0503020204020204" pitchFamily="34" charset="-122"/>
                <a:cs typeface="Times New Roman" panose="02020603050405020304" pitchFamily="18" charset="0"/>
              </a:rPr>
              <a:t>双界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Text Box 80">
            <a:extLst>
              <a:ext uri="{FF2B5EF4-FFF2-40B4-BE49-F238E27FC236}">
                <a16:creationId xmlns:a16="http://schemas.microsoft.com/office/drawing/2014/main" id="{8D42EBAB-334D-461F-0D4C-D4065B22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972" y="4108997"/>
            <a:ext cx="491086" cy="338554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rIns="360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77" name="Text Box 80">
            <a:extLst>
              <a:ext uri="{FF2B5EF4-FFF2-40B4-BE49-F238E27FC236}">
                <a16:creationId xmlns:a16="http://schemas.microsoft.com/office/drawing/2014/main" id="{FD75A1EF-3429-C692-FA14-71CF5AFA2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02" y="5011573"/>
            <a:ext cx="405042" cy="338554"/>
          </a:xfrm>
          <a:prstGeom prst="rect">
            <a:avLst/>
          </a:prstGeom>
          <a:solidFill>
            <a:srgbClr val="FFFFD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 </a:t>
            </a:r>
            <a:r>
              <a:rPr lang="en-US" altLang="zh-CN" sz="1600" b="1" dirty="0">
                <a:ea typeface="楷体_GB2312" panose="02010609030101010101" pitchFamily="49" charset="-122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95655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71" grpId="0"/>
      <p:bldP spid="72" grpId="0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0F249E-F394-6EBF-7C70-2AE815B6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程序流程图</a:t>
            </a:r>
          </a:p>
        </p:txBody>
      </p:sp>
      <p:sp>
        <p:nvSpPr>
          <p:cNvPr id="5" name="AutoShape 101">
            <a:extLst>
              <a:ext uri="{FF2B5EF4-FFF2-40B4-BE49-F238E27FC236}">
                <a16:creationId xmlns:a16="http://schemas.microsoft.com/office/drawing/2014/main" id="{2CCC5CE2-D2D6-D34F-A9D0-7E260861410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767297" y="815975"/>
            <a:ext cx="6388735" cy="6042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B16E214B-4416-0B57-F1B6-77661D41B93C}"/>
              </a:ext>
            </a:extLst>
          </p:cNvPr>
          <p:cNvGrpSpPr/>
          <p:nvPr/>
        </p:nvGrpSpPr>
        <p:grpSpPr bwMode="auto">
          <a:xfrm>
            <a:off x="3191827" y="920105"/>
            <a:ext cx="5808345" cy="5944880"/>
            <a:chOff x="-79" y="0"/>
            <a:chExt cx="9147" cy="9363"/>
          </a:xfrm>
          <a:solidFill>
            <a:schemeClr val="bg1"/>
          </a:solidFill>
        </p:grpSpPr>
        <p:sp>
          <p:nvSpPr>
            <p:cNvPr id="47" name="Text Box 63">
              <a:extLst>
                <a:ext uri="{FF2B5EF4-FFF2-40B4-BE49-F238E27FC236}">
                  <a16:creationId xmlns:a16="http://schemas.microsoft.com/office/drawing/2014/main" id="{293E2A7B-CCF6-4F70-3174-A9D8FEE98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0" y="1131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sp>
          <p:nvSpPr>
            <p:cNvPr id="7" name="Text Box 54">
              <a:extLst>
                <a:ext uri="{FF2B5EF4-FFF2-40B4-BE49-F238E27FC236}">
                  <a16:creationId xmlns:a16="http://schemas.microsoft.com/office/drawing/2014/main" id="{828EABA1-8312-F8D9-7964-33DBE0643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3603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8" name="Text Box 43">
              <a:extLst>
                <a:ext uri="{FF2B5EF4-FFF2-40B4-BE49-F238E27FC236}">
                  <a16:creationId xmlns:a16="http://schemas.microsoft.com/office/drawing/2014/main" id="{ECD01BC5-6D60-FFF7-63F7-CDADA0896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6834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9" name="Text Box 42">
              <a:extLst>
                <a:ext uri="{FF2B5EF4-FFF2-40B4-BE49-F238E27FC236}">
                  <a16:creationId xmlns:a16="http://schemas.microsoft.com/office/drawing/2014/main" id="{1F9238A9-F31E-DE31-5C3E-DDBD5E37D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7968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10" name="Text Box 36">
              <a:extLst>
                <a:ext uri="{FF2B5EF4-FFF2-40B4-BE49-F238E27FC236}">
                  <a16:creationId xmlns:a16="http://schemas.microsoft.com/office/drawing/2014/main" id="{A44640A0-25F6-4E46-30DB-1117686F9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7191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Y</a:t>
              </a:r>
              <a:endParaRPr lang="en-US" altLang="zh-CN"/>
            </a:p>
          </p:txBody>
        </p:sp>
        <p:sp>
          <p:nvSpPr>
            <p:cNvPr id="11" name="Rectangle 100">
              <a:extLst>
                <a:ext uri="{FF2B5EF4-FFF2-40B4-BE49-F238E27FC236}">
                  <a16:creationId xmlns:a16="http://schemas.microsoft.com/office/drawing/2014/main" id="{D1D66A98-7163-C4A4-F59E-C020644F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" y="327"/>
              <a:ext cx="90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读字符</a:t>
              </a:r>
              <a:endParaRPr lang="zh-CN" dirty="0"/>
            </a:p>
          </p:txBody>
        </p:sp>
        <p:sp>
          <p:nvSpPr>
            <p:cNvPr id="12" name="Line 99">
              <a:extLst>
                <a:ext uri="{FF2B5EF4-FFF2-40B4-BE49-F238E27FC236}">
                  <a16:creationId xmlns:a16="http://schemas.microsoft.com/office/drawing/2014/main" id="{AAB477AA-EEB3-6E0A-8C9C-E958F063E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795"/>
              <a:ext cx="1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98">
              <a:extLst>
                <a:ext uri="{FF2B5EF4-FFF2-40B4-BE49-F238E27FC236}">
                  <a16:creationId xmlns:a16="http://schemas.microsoft.com/office/drawing/2014/main" id="{31FFBA3C-E425-5053-E7B1-6202BEAD3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1731"/>
              <a:ext cx="1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Rectangle 97">
              <a:extLst>
                <a:ext uri="{FF2B5EF4-FFF2-40B4-BE49-F238E27FC236}">
                  <a16:creationId xmlns:a16="http://schemas.microsoft.com/office/drawing/2014/main" id="{B254D446-4FA1-6DE7-1A95-39746CD9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2199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lIns="0" rIns="0" anchor="ctr" anchorCtr="1"/>
            <a:lstStyle/>
            <a:p>
              <a:pPr>
                <a:defRPr/>
              </a:pPr>
              <a:r>
                <a:rPr lang="en-US" altLang="zh-CN" sz="900" dirty="0"/>
                <a:t>TOKEN:=’ _ ’</a:t>
              </a:r>
              <a:endParaRPr lang="en-US" altLang="zh-CN" sz="800" dirty="0"/>
            </a:p>
          </p:txBody>
        </p:sp>
        <p:sp>
          <p:nvSpPr>
            <p:cNvPr id="15" name="Line 95">
              <a:extLst>
                <a:ext uri="{FF2B5EF4-FFF2-40B4-BE49-F238E27FC236}">
                  <a16:creationId xmlns:a16="http://schemas.microsoft.com/office/drawing/2014/main" id="{E2BBF71B-42CB-1736-905B-EAE2E0B97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2667"/>
              <a:ext cx="1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94">
              <a:extLst>
                <a:ext uri="{FF2B5EF4-FFF2-40B4-BE49-F238E27FC236}">
                  <a16:creationId xmlns:a16="http://schemas.microsoft.com/office/drawing/2014/main" id="{352F3A1F-5546-8E69-2695-E52A5FF1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3603"/>
              <a:ext cx="1" cy="31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93">
              <a:extLst>
                <a:ext uri="{FF2B5EF4-FFF2-40B4-BE49-F238E27FC236}">
                  <a16:creationId xmlns:a16="http://schemas.microsoft.com/office/drawing/2014/main" id="{E5432005-B6F5-2883-CB37-972DED43B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4689"/>
              <a:ext cx="0" cy="177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92">
              <a:extLst>
                <a:ext uri="{FF2B5EF4-FFF2-40B4-BE49-F238E27FC236}">
                  <a16:creationId xmlns:a16="http://schemas.microsoft.com/office/drawing/2014/main" id="{9864941D-F1E1-B42D-A040-F70A4B6E7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5631"/>
              <a:ext cx="1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Line 91">
              <a:extLst>
                <a:ext uri="{FF2B5EF4-FFF2-40B4-BE49-F238E27FC236}">
                  <a16:creationId xmlns:a16="http://schemas.microsoft.com/office/drawing/2014/main" id="{DD6B6B85-C02B-CAA9-86A2-C1C0FD88E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723"/>
              <a:ext cx="1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Line 90">
              <a:extLst>
                <a:ext uri="{FF2B5EF4-FFF2-40B4-BE49-F238E27FC236}">
                  <a16:creationId xmlns:a16="http://schemas.microsoft.com/office/drawing/2014/main" id="{5D4F3B74-EF18-0E95-D8A9-B2F175977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7815"/>
              <a:ext cx="1" cy="468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Rectangle 89">
              <a:extLst>
                <a:ext uri="{FF2B5EF4-FFF2-40B4-BE49-F238E27FC236}">
                  <a16:creationId xmlns:a16="http://schemas.microsoft.com/office/drawing/2014/main" id="{876A3142-855A-FC3E-BF89-9D6244314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3135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组合标识符</a:t>
              </a:r>
              <a:endParaRPr lang="zh-CN" sz="800" dirty="0"/>
            </a:p>
          </p:txBody>
        </p:sp>
        <p:cxnSp>
          <p:nvCxnSpPr>
            <p:cNvPr id="22" name="AutoShape 88">
              <a:extLst>
                <a:ext uri="{FF2B5EF4-FFF2-40B4-BE49-F238E27FC236}">
                  <a16:creationId xmlns:a16="http://schemas.microsoft.com/office/drawing/2014/main" id="{86235D75-ADB0-076F-A545-79B138D901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6" y="3368"/>
              <a:ext cx="54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2D61FF1D-1749-8AAE-C9DC-6240B4E5E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" y="3135"/>
              <a:ext cx="3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900"/>
                <a:t>R</a:t>
              </a:r>
              <a:endParaRPr lang="en-US" altLang="zh-CN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F4685519-3BC1-3DEC-C2E4-FE2386F13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3135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/>
                <a:t>查保留字表</a:t>
              </a:r>
              <a:endParaRPr lang="zh-CN"/>
            </a:p>
          </p:txBody>
        </p:sp>
        <p:sp>
          <p:nvSpPr>
            <p:cNvPr id="25" name="Rectangle 85">
              <a:extLst>
                <a:ext uri="{FF2B5EF4-FFF2-40B4-BE49-F238E27FC236}">
                  <a16:creationId xmlns:a16="http://schemas.microsoft.com/office/drawing/2014/main" id="{4D0FC18D-145E-858A-2E26-846B996D9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6" y="2979"/>
              <a:ext cx="900" cy="7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输出</a:t>
              </a:r>
              <a:endParaRPr lang="zh-CN" sz="800" dirty="0"/>
            </a:p>
            <a:p>
              <a:pPr>
                <a:defRPr/>
              </a:pPr>
              <a:r>
                <a:rPr lang="zh-CN" sz="900" dirty="0"/>
                <a:t>标识符</a:t>
              </a:r>
              <a:endParaRPr lang="zh-CN" sz="800" dirty="0"/>
            </a:p>
          </p:txBody>
        </p:sp>
        <p:sp>
          <p:nvSpPr>
            <p:cNvPr id="26" name="Rectangle 84">
              <a:extLst>
                <a:ext uri="{FF2B5EF4-FFF2-40B4-BE49-F238E27FC236}">
                  <a16:creationId xmlns:a16="http://schemas.microsoft.com/office/drawing/2014/main" id="{CD138027-A215-5ADD-103B-029F10B51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" y="4071"/>
              <a:ext cx="72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组数</a:t>
              </a:r>
              <a:endParaRPr lang="zh-CN" sz="800" dirty="0"/>
            </a:p>
          </p:txBody>
        </p:sp>
        <p:sp>
          <p:nvSpPr>
            <p:cNvPr id="27" name="Rectangle 83">
              <a:extLst>
                <a:ext uri="{FF2B5EF4-FFF2-40B4-BE49-F238E27FC236}">
                  <a16:creationId xmlns:a16="http://schemas.microsoft.com/office/drawing/2014/main" id="{0BBB0124-EB6C-9C38-B5BE-FD7F54632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4071"/>
              <a:ext cx="3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900"/>
                <a:t>R</a:t>
              </a:r>
              <a:endParaRPr lang="en-US" altLang="zh-CN"/>
            </a:p>
          </p:txBody>
        </p:sp>
        <p:sp>
          <p:nvSpPr>
            <p:cNvPr id="28" name="Rectangle 82">
              <a:extLst>
                <a:ext uri="{FF2B5EF4-FFF2-40B4-BE49-F238E27FC236}">
                  <a16:creationId xmlns:a16="http://schemas.microsoft.com/office/drawing/2014/main" id="{B03D37E3-CD3B-FF64-F93A-81083EF4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4071"/>
              <a:ext cx="108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输出常数</a:t>
              </a:r>
              <a:endParaRPr lang="zh-CN" dirty="0"/>
            </a:p>
          </p:txBody>
        </p:sp>
        <p:sp>
          <p:nvSpPr>
            <p:cNvPr id="29" name="Rectangle 81">
              <a:extLst>
                <a:ext uri="{FF2B5EF4-FFF2-40B4-BE49-F238E27FC236}">
                  <a16:creationId xmlns:a16="http://schemas.microsoft.com/office/drawing/2014/main" id="{7EE58E63-2CB6-C41A-826C-D2F98AC9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5043"/>
              <a:ext cx="144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 algn="ctr">
                <a:defRPr/>
              </a:pPr>
              <a:r>
                <a:rPr lang="zh-CN" sz="900" dirty="0"/>
                <a:t>输出单分界符</a:t>
              </a:r>
              <a:endParaRPr lang="zh-CN" sz="800" dirty="0"/>
            </a:p>
          </p:txBody>
        </p:sp>
        <p:sp>
          <p:nvSpPr>
            <p:cNvPr id="30" name="Rectangle 80">
              <a:extLst>
                <a:ext uri="{FF2B5EF4-FFF2-40B4-BE49-F238E27FC236}">
                  <a16:creationId xmlns:a16="http://schemas.microsoft.com/office/drawing/2014/main" id="{23F1E71D-E6B6-DD7F-4553-62A30E600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6255"/>
              <a:ext cx="90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读字符</a:t>
              </a:r>
              <a:endParaRPr lang="zh-CN" sz="800" dirty="0"/>
            </a:p>
          </p:txBody>
        </p:sp>
        <p:sp>
          <p:nvSpPr>
            <p:cNvPr id="31" name="Rectangle 79">
              <a:extLst>
                <a:ext uri="{FF2B5EF4-FFF2-40B4-BE49-F238E27FC236}">
                  <a16:creationId xmlns:a16="http://schemas.microsoft.com/office/drawing/2014/main" id="{4D462A93-B3BA-E087-4598-E8EC1A407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6255"/>
              <a:ext cx="1080" cy="4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/>
                <a:t>输出</a:t>
              </a:r>
              <a:r>
                <a:rPr lang="en-US" altLang="zh-CN" sz="900"/>
                <a:t>’ </a:t>
              </a:r>
              <a:r>
                <a:rPr lang="en-US" altLang="zh-CN" sz="900" b="1"/>
                <a:t>:= </a:t>
              </a:r>
              <a:r>
                <a:rPr lang="en-US" altLang="zh-CN" sz="900"/>
                <a:t>’</a:t>
              </a:r>
              <a:endParaRPr lang="en-US" altLang="zh-CN" sz="800" dirty="0"/>
            </a:p>
          </p:txBody>
        </p:sp>
        <p:sp>
          <p:nvSpPr>
            <p:cNvPr id="32" name="Rectangle 78">
              <a:extLst>
                <a:ext uri="{FF2B5EF4-FFF2-40B4-BE49-F238E27FC236}">
                  <a16:creationId xmlns:a16="http://schemas.microsoft.com/office/drawing/2014/main" id="{2286E47C-055A-FEE0-4B68-00790B44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5631"/>
              <a:ext cx="3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900"/>
                <a:t>R</a:t>
              </a:r>
              <a:endParaRPr lang="en-US" altLang="zh-CN"/>
            </a:p>
          </p:txBody>
        </p:sp>
        <p:sp>
          <p:nvSpPr>
            <p:cNvPr id="33" name="Rectangle 77">
              <a:extLst>
                <a:ext uri="{FF2B5EF4-FFF2-40B4-BE49-F238E27FC236}">
                  <a16:creationId xmlns:a16="http://schemas.microsoft.com/office/drawing/2014/main" id="{CCA11BE3-C84C-844C-8B92-B610F94DF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5631"/>
              <a:ext cx="108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/>
                <a:t>输出</a:t>
              </a:r>
              <a:r>
                <a:rPr lang="en-US" altLang="zh-CN" sz="900"/>
                <a:t>’ </a:t>
              </a:r>
              <a:r>
                <a:rPr lang="en-US" altLang="zh-CN" sz="900" b="1"/>
                <a:t>: </a:t>
              </a:r>
              <a:r>
                <a:rPr lang="en-US" altLang="zh-CN" sz="900"/>
                <a:t>’</a:t>
              </a:r>
              <a:endParaRPr lang="en-US" altLang="zh-CN" dirty="0"/>
            </a:p>
          </p:txBody>
        </p:sp>
        <p:cxnSp>
          <p:nvCxnSpPr>
            <p:cNvPr id="34" name="AutoShape 76">
              <a:extLst>
                <a:ext uri="{FF2B5EF4-FFF2-40B4-BE49-F238E27FC236}">
                  <a16:creationId xmlns:a16="http://schemas.microsoft.com/office/drawing/2014/main" id="{32328A6A-0222-8715-2650-4550C0A7F9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3541" y="5970"/>
              <a:ext cx="390" cy="180"/>
            </a:xfrm>
            <a:prstGeom prst="bentConnector2">
              <a:avLst/>
            </a:prstGeom>
            <a:grpFill/>
            <a:ln w="9525">
              <a:solidFill>
                <a:srgbClr val="000000"/>
              </a:solidFill>
              <a:miter lim="800000"/>
              <a:tailEnd type="triangle" w="sm" len="med"/>
            </a:ln>
          </p:spPr>
        </p:cxnSp>
        <p:cxnSp>
          <p:nvCxnSpPr>
            <p:cNvPr id="35" name="AutoShape 75">
              <a:extLst>
                <a:ext uri="{FF2B5EF4-FFF2-40B4-BE49-F238E27FC236}">
                  <a16:creationId xmlns:a16="http://schemas.microsoft.com/office/drawing/2014/main" id="{69E1AA1C-FE87-7D92-E66F-3B525F0BD9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86" y="5865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36" name="AutoShape 74">
              <a:extLst>
                <a:ext uri="{FF2B5EF4-FFF2-40B4-BE49-F238E27FC236}">
                  <a16:creationId xmlns:a16="http://schemas.microsoft.com/office/drawing/2014/main" id="{BAE2A91A-8A9B-E38B-3132-0FC4302D08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86" y="6488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37" name="Rectangle 73">
              <a:extLst>
                <a:ext uri="{FF2B5EF4-FFF2-40B4-BE49-F238E27FC236}">
                  <a16:creationId xmlns:a16="http://schemas.microsoft.com/office/drawing/2014/main" id="{05A03E21-FB9B-0CEF-B2C9-20436B10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7347"/>
              <a:ext cx="90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读字符</a:t>
              </a:r>
              <a:endParaRPr lang="zh-CN" sz="800" dirty="0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4BE858F7-2019-E4F6-0494-7F776235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7347"/>
              <a:ext cx="108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altLang="en-US" sz="900"/>
                <a:t>跳过</a:t>
              </a:r>
              <a:r>
                <a:rPr lang="zh-CN" sz="900"/>
                <a:t>注释</a:t>
              </a:r>
              <a:endParaRPr lang="zh-CN" sz="800" dirty="0"/>
            </a:p>
          </p:txBody>
        </p:sp>
        <p:cxnSp>
          <p:nvCxnSpPr>
            <p:cNvPr id="39" name="AutoShape 71">
              <a:extLst>
                <a:ext uri="{FF2B5EF4-FFF2-40B4-BE49-F238E27FC236}">
                  <a16:creationId xmlns:a16="http://schemas.microsoft.com/office/drawing/2014/main" id="{1902B0AA-FD25-ABB6-C644-6F618057A0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86" y="7581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40" name="AutoShape 70">
              <a:extLst>
                <a:ext uri="{FF2B5EF4-FFF2-40B4-BE49-F238E27FC236}">
                  <a16:creationId xmlns:a16="http://schemas.microsoft.com/office/drawing/2014/main" id="{99AB6778-60D3-48CC-61E5-40E51D2D13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86" y="3369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41" name="AutoShape 69">
              <a:extLst>
                <a:ext uri="{FF2B5EF4-FFF2-40B4-BE49-F238E27FC236}">
                  <a16:creationId xmlns:a16="http://schemas.microsoft.com/office/drawing/2014/main" id="{30E7684A-DEE3-82A7-80E5-7CF6D7E47CA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06" y="3369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42" name="AutoShape 68">
              <a:extLst>
                <a:ext uri="{FF2B5EF4-FFF2-40B4-BE49-F238E27FC236}">
                  <a16:creationId xmlns:a16="http://schemas.microsoft.com/office/drawing/2014/main" id="{002F343F-3235-90BC-5C61-2E6AB6BB35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26" y="3364"/>
              <a:ext cx="18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43" name="AutoShape 67">
              <a:extLst>
                <a:ext uri="{FF2B5EF4-FFF2-40B4-BE49-F238E27FC236}">
                  <a16:creationId xmlns:a16="http://schemas.microsoft.com/office/drawing/2014/main" id="{A4602D34-0171-D7C2-FA59-7128C42501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46" y="3364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44" name="Text Box 66">
              <a:extLst>
                <a:ext uri="{FF2B5EF4-FFF2-40B4-BE49-F238E27FC236}">
                  <a16:creationId xmlns:a16="http://schemas.microsoft.com/office/drawing/2014/main" id="{0E9BABFD-96B6-F3CB-4811-B8DAEADE9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2979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cxnSp>
          <p:nvCxnSpPr>
            <p:cNvPr id="45" name="AutoShape 65">
              <a:extLst>
                <a:ext uri="{FF2B5EF4-FFF2-40B4-BE49-F238E27FC236}">
                  <a16:creationId xmlns:a16="http://schemas.microsoft.com/office/drawing/2014/main" id="{11601ECE-00A6-29E3-20DF-1F89384385AC}"/>
                </a:ext>
              </a:extLst>
            </p:cNvPr>
            <p:cNvCxnSpPr>
              <a:cxnSpLocks noChangeShapeType="1"/>
              <a:endCxn id="11" idx="0"/>
            </p:cNvCxnSpPr>
            <p:nvPr/>
          </p:nvCxnSpPr>
          <p:spPr bwMode="auto">
            <a:xfrm rot="5400000" flipH="1" flipV="1">
              <a:off x="-3283" y="4287"/>
              <a:ext cx="8190" cy="270"/>
            </a:xfrm>
            <a:prstGeom prst="bentConnector5">
              <a:avLst>
                <a:gd name="adj1" fmla="val 30"/>
                <a:gd name="adj2" fmla="val -281481"/>
                <a:gd name="adj3" fmla="val 104396"/>
              </a:avLst>
            </a:prstGeom>
            <a:grpFill/>
            <a:ln w="9525">
              <a:solidFill>
                <a:srgbClr val="000000"/>
              </a:solidFill>
              <a:miter lim="800000"/>
              <a:tailEnd type="triangle" w="sm" len="med"/>
            </a:ln>
          </p:spPr>
        </p:cxn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792D0E62-E664-072B-113A-9EA9F74AC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79" y="1494"/>
              <a:ext cx="35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Text Box 62">
              <a:extLst>
                <a:ext uri="{FF2B5EF4-FFF2-40B4-BE49-F238E27FC236}">
                  <a16:creationId xmlns:a16="http://schemas.microsoft.com/office/drawing/2014/main" id="{41DD33CB-E8A9-D1F3-BE7A-0F447B07D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1731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49" name="Rectangle 61">
              <a:extLst>
                <a:ext uri="{FF2B5EF4-FFF2-40B4-BE49-F238E27FC236}">
                  <a16:creationId xmlns:a16="http://schemas.microsoft.com/office/drawing/2014/main" id="{CD42A4CA-23A2-3BEC-DD46-DF205B69B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" y="2043"/>
              <a:ext cx="12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/>
                <a:t>输出保留字</a:t>
              </a:r>
              <a:endParaRPr lang="zh-CN"/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5ECB3DC7-5334-5647-3106-3DD338A2AB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26" y="2511"/>
              <a:ext cx="0" cy="55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51" name="Text Box 59">
              <a:extLst>
                <a:ext uri="{FF2B5EF4-FFF2-40B4-BE49-F238E27FC236}">
                  <a16:creationId xmlns:a16="http://schemas.microsoft.com/office/drawing/2014/main" id="{DE914F27-AEF4-D16C-2AB1-B70DCC5B0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" y="2723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sp>
          <p:nvSpPr>
            <p:cNvPr id="52" name="Text Box 58">
              <a:extLst>
                <a:ext uri="{FF2B5EF4-FFF2-40B4-BE49-F238E27FC236}">
                  <a16:creationId xmlns:a16="http://schemas.microsoft.com/office/drawing/2014/main" id="{85032BDD-E2C6-1B24-752F-19AF87018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" y="3333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N</a:t>
              </a:r>
              <a:endParaRPr lang="en-US" altLang="zh-CN" dirty="0"/>
            </a:p>
          </p:txBody>
        </p:sp>
        <p:sp>
          <p:nvSpPr>
            <p:cNvPr id="53" name="Rectangle 57">
              <a:extLst>
                <a:ext uri="{FF2B5EF4-FFF2-40B4-BE49-F238E27FC236}">
                  <a16:creationId xmlns:a16="http://schemas.microsoft.com/office/drawing/2014/main" id="{605A1647-2457-8D19-B212-7512338DC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" y="8895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出口</a:t>
              </a:r>
              <a:endParaRPr lang="zh-CN" dirty="0"/>
            </a:p>
          </p:txBody>
        </p:sp>
        <p:cxnSp>
          <p:nvCxnSpPr>
            <p:cNvPr id="54" name="AutoShape 56">
              <a:extLst>
                <a:ext uri="{FF2B5EF4-FFF2-40B4-BE49-F238E27FC236}">
                  <a16:creationId xmlns:a16="http://schemas.microsoft.com/office/drawing/2014/main" id="{8222FD2A-CCC5-FF5B-58D7-7012302349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46" y="2277"/>
              <a:ext cx="1440" cy="6552"/>
            </a:xfrm>
            <a:prstGeom prst="bentConnector2">
              <a:avLst/>
            </a:prstGeom>
            <a:grpFill/>
            <a:ln w="9525">
              <a:solidFill>
                <a:srgbClr val="000000"/>
              </a:solidFill>
              <a:miter lim="800000"/>
              <a:tailEnd type="triangle" w="sm" len="med"/>
            </a:ln>
          </p:spPr>
        </p:cxn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704830A2-283D-7DAF-BD32-DAECA77D4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6" y="3369"/>
              <a:ext cx="18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56" name="AutoShape 53">
              <a:extLst>
                <a:ext uri="{FF2B5EF4-FFF2-40B4-BE49-F238E27FC236}">
                  <a16:creationId xmlns:a16="http://schemas.microsoft.com/office/drawing/2014/main" id="{7DE3DD8F-B46D-2E69-0C42-0AF0D8EDD4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6" y="4304"/>
              <a:ext cx="54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57" name="AutoShape 52">
              <a:extLst>
                <a:ext uri="{FF2B5EF4-FFF2-40B4-BE49-F238E27FC236}">
                  <a16:creationId xmlns:a16="http://schemas.microsoft.com/office/drawing/2014/main" id="{CCB17986-F275-2BF4-E4DE-72488D1393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6" y="4305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58" name="AutoShape 51">
              <a:extLst>
                <a:ext uri="{FF2B5EF4-FFF2-40B4-BE49-F238E27FC236}">
                  <a16:creationId xmlns:a16="http://schemas.microsoft.com/office/drawing/2014/main" id="{04A9A5A9-8CFE-5106-C4E8-D1AEFB089D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66" y="4305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C0C2BC01-CF05-16CC-0423-45DCC066B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6" y="4317"/>
              <a:ext cx="378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Text Box 49">
              <a:extLst>
                <a:ext uri="{FF2B5EF4-FFF2-40B4-BE49-F238E27FC236}">
                  <a16:creationId xmlns:a16="http://schemas.microsoft.com/office/drawing/2014/main" id="{18E61BF8-7E32-F24F-6C75-E1CB2CA56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6" y="3915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cxnSp>
          <p:nvCxnSpPr>
            <p:cNvPr id="61" name="AutoShape 48">
              <a:extLst>
                <a:ext uri="{FF2B5EF4-FFF2-40B4-BE49-F238E27FC236}">
                  <a16:creationId xmlns:a16="http://schemas.microsoft.com/office/drawing/2014/main" id="{2FB64C5F-F1B1-1377-3B47-C46750966A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1" y="5263"/>
              <a:ext cx="454" cy="0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62" name="Line 47">
              <a:extLst>
                <a:ext uri="{FF2B5EF4-FFF2-40B4-BE49-F238E27FC236}">
                  <a16:creationId xmlns:a16="http://schemas.microsoft.com/office/drawing/2014/main" id="{E042A5C0-868B-FC6E-2E19-372CDF510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5260"/>
              <a:ext cx="504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3" name="Text Box 46">
              <a:extLst>
                <a:ext uri="{FF2B5EF4-FFF2-40B4-BE49-F238E27FC236}">
                  <a16:creationId xmlns:a16="http://schemas.microsoft.com/office/drawing/2014/main" id="{1F6FD736-D172-36B7-3CC6-744A2E712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4921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sp>
          <p:nvSpPr>
            <p:cNvPr id="64" name="Text Box 45">
              <a:extLst>
                <a:ext uri="{FF2B5EF4-FFF2-40B4-BE49-F238E27FC236}">
                  <a16:creationId xmlns:a16="http://schemas.microsoft.com/office/drawing/2014/main" id="{A0E0A4CF-5675-B8C1-11B5-FD42F8B9F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4580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65" name="Text Box 44">
              <a:extLst>
                <a:ext uri="{FF2B5EF4-FFF2-40B4-BE49-F238E27FC236}">
                  <a16:creationId xmlns:a16="http://schemas.microsoft.com/office/drawing/2014/main" id="{5DA25EC3-1635-F617-FDE2-A7C60A6FA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5601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N</a:t>
              </a:r>
              <a:endParaRPr lang="en-US" altLang="zh-CN" dirty="0"/>
            </a:p>
          </p:txBody>
        </p:sp>
        <p:cxnSp>
          <p:nvCxnSpPr>
            <p:cNvPr id="66" name="AutoShape 41">
              <a:extLst>
                <a:ext uri="{FF2B5EF4-FFF2-40B4-BE49-F238E27FC236}">
                  <a16:creationId xmlns:a16="http://schemas.microsoft.com/office/drawing/2014/main" id="{513D5B34-16EC-37E9-01CB-88079D2921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6" y="6488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67" name="AutoShape 40">
              <a:extLst>
                <a:ext uri="{FF2B5EF4-FFF2-40B4-BE49-F238E27FC236}">
                  <a16:creationId xmlns:a16="http://schemas.microsoft.com/office/drawing/2014/main" id="{BF1E0847-645A-6EC1-E6BF-D0218372EF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6" y="6489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68" name="AutoShape 39">
              <a:extLst>
                <a:ext uri="{FF2B5EF4-FFF2-40B4-BE49-F238E27FC236}">
                  <a16:creationId xmlns:a16="http://schemas.microsoft.com/office/drawing/2014/main" id="{3E023AF4-8919-9CBB-877E-79C8CF841A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6" y="7580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cxnSp>
          <p:nvCxnSpPr>
            <p:cNvPr id="69" name="AutoShape 38">
              <a:extLst>
                <a:ext uri="{FF2B5EF4-FFF2-40B4-BE49-F238E27FC236}">
                  <a16:creationId xmlns:a16="http://schemas.microsoft.com/office/drawing/2014/main" id="{70CBD528-B0EE-C3B4-F583-7D6E7606ED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46" y="7581"/>
              <a:ext cx="36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5E509E62-5F16-7DB6-ED3D-13B9C2BD6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" y="6070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BD18E85F-974B-DB77-BC5C-E1E8F02A8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" y="5857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72" name="Text Box 34">
              <a:extLst>
                <a:ext uri="{FF2B5EF4-FFF2-40B4-BE49-F238E27FC236}">
                  <a16:creationId xmlns:a16="http://schemas.microsoft.com/office/drawing/2014/main" id="{0C71333D-A17B-C8C4-FF14-06984036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6154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 dirty="0"/>
                <a:t>Y</a:t>
              </a:r>
              <a:endParaRPr lang="en-US" altLang="zh-CN" dirty="0"/>
            </a:p>
          </p:txBody>
        </p:sp>
        <p:sp>
          <p:nvSpPr>
            <p:cNvPr id="73" name="Line 33">
              <a:extLst>
                <a:ext uri="{FF2B5EF4-FFF2-40B4-BE49-F238E27FC236}">
                  <a16:creationId xmlns:a16="http://schemas.microsoft.com/office/drawing/2014/main" id="{36E9E100-0850-0F1A-14D3-4F4D1ED0A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" y="5862"/>
              <a:ext cx="306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32">
              <a:extLst>
                <a:ext uri="{FF2B5EF4-FFF2-40B4-BE49-F238E27FC236}">
                  <a16:creationId xmlns:a16="http://schemas.microsoft.com/office/drawing/2014/main" id="{13A41B26-542D-BDA4-675A-D0E2232C2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" y="6486"/>
              <a:ext cx="306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Text Box 31">
              <a:extLst>
                <a:ext uri="{FF2B5EF4-FFF2-40B4-BE49-F238E27FC236}">
                  <a16:creationId xmlns:a16="http://schemas.microsoft.com/office/drawing/2014/main" id="{23C1525C-5854-6F94-A773-57CDDCF43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7288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Y</a:t>
              </a:r>
              <a:endParaRPr lang="en-US" altLang="zh-CN"/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872C1F9F-3158-6774-0CBC-493484011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6" y="7578"/>
              <a:ext cx="306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F7F788D3-9733-8A4E-78B8-6D78F9087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6" y="7135"/>
              <a:ext cx="90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转入口</a:t>
              </a:r>
              <a:endParaRPr lang="zh-CN" dirty="0"/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3AC72DE9-9087-8CCC-771C-051E691F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8283"/>
              <a:ext cx="36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900"/>
                <a:t>R</a:t>
              </a:r>
              <a:endParaRPr lang="en-US" altLang="zh-CN"/>
            </a:p>
          </p:txBody>
        </p:sp>
        <p:cxnSp>
          <p:nvCxnSpPr>
            <p:cNvPr id="79" name="AutoShape 27">
              <a:extLst>
                <a:ext uri="{FF2B5EF4-FFF2-40B4-BE49-F238E27FC236}">
                  <a16:creationId xmlns:a16="http://schemas.microsoft.com/office/drawing/2014/main" id="{A1B70C65-53E9-8A84-36D3-DFD2699F25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5" y="7815"/>
              <a:ext cx="1" cy="468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80" name="Rectangle 26">
              <a:extLst>
                <a:ext uri="{FF2B5EF4-FFF2-40B4-BE49-F238E27FC236}">
                  <a16:creationId xmlns:a16="http://schemas.microsoft.com/office/drawing/2014/main" id="{BAF528C2-8F2B-AE22-E81C-50A4E8BAB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8283"/>
              <a:ext cx="1080" cy="4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/>
                <a:t>输出</a:t>
              </a:r>
              <a:r>
                <a:rPr lang="en-US" altLang="zh-CN" sz="900"/>
                <a:t>’ </a:t>
              </a:r>
              <a:r>
                <a:rPr lang="en-US" altLang="zh-CN" sz="900" b="1"/>
                <a:t>/</a:t>
              </a:r>
              <a:r>
                <a:rPr lang="en-US" altLang="zh-CN" sz="900"/>
                <a:t> ’</a:t>
              </a:r>
            </a:p>
          </p:txBody>
        </p:sp>
        <p:cxnSp>
          <p:nvCxnSpPr>
            <p:cNvPr id="81" name="AutoShape 25">
              <a:extLst>
                <a:ext uri="{FF2B5EF4-FFF2-40B4-BE49-F238E27FC236}">
                  <a16:creationId xmlns:a16="http://schemas.microsoft.com/office/drawing/2014/main" id="{441CB281-4BA1-6D9A-1B5D-767A5327D3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26" y="8517"/>
              <a:ext cx="540" cy="1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</p:cxn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F456F1A0-FE19-FE02-F0AD-78ACAE525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8514"/>
              <a:ext cx="3240" cy="1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Text Box 23">
              <a:extLst>
                <a:ext uri="{FF2B5EF4-FFF2-40B4-BE49-F238E27FC236}">
                  <a16:creationId xmlns:a16="http://schemas.microsoft.com/office/drawing/2014/main" id="{EF46CBA9-018D-9616-A0B0-737AC70E3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" y="7815"/>
              <a:ext cx="3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en-US" altLang="zh-CN" sz="900"/>
                <a:t>N</a:t>
              </a:r>
              <a:endParaRPr lang="en-US" altLang="zh-CN"/>
            </a:p>
          </p:txBody>
        </p:sp>
        <p:sp>
          <p:nvSpPr>
            <p:cNvPr id="84" name="AutoShape 22">
              <a:extLst>
                <a:ext uri="{FF2B5EF4-FFF2-40B4-BE49-F238E27FC236}">
                  <a16:creationId xmlns:a16="http://schemas.microsoft.com/office/drawing/2014/main" id="{5CE39039-74C2-E511-FE97-2800E4F78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1106"/>
              <a:ext cx="1380" cy="764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Text Box 21">
              <a:extLst>
                <a:ext uri="{FF2B5EF4-FFF2-40B4-BE49-F238E27FC236}">
                  <a16:creationId xmlns:a16="http://schemas.microsoft.com/office/drawing/2014/main" id="{03CE8242-D053-CF34-FD54-62407E80F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1303"/>
              <a:ext cx="126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是空字符？</a:t>
              </a:r>
              <a:endParaRPr lang="zh-CN" sz="800" dirty="0"/>
            </a:p>
          </p:txBody>
        </p:sp>
        <p:sp>
          <p:nvSpPr>
            <p:cNvPr id="86" name="AutoShape 20">
              <a:extLst>
                <a:ext uri="{FF2B5EF4-FFF2-40B4-BE49-F238E27FC236}">
                  <a16:creationId xmlns:a16="http://schemas.microsoft.com/office/drawing/2014/main" id="{A1254922-A402-35E9-E4B8-F281CD12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2979"/>
              <a:ext cx="1440" cy="780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Text Box 19">
              <a:extLst>
                <a:ext uri="{FF2B5EF4-FFF2-40B4-BE49-F238E27FC236}">
                  <a16:creationId xmlns:a16="http://schemas.microsoft.com/office/drawing/2014/main" id="{98640714-AED1-7598-EEBB-AAD74AD89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" y="3185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是字母？</a:t>
              </a:r>
              <a:endParaRPr lang="zh-CN" sz="800" dirty="0"/>
            </a:p>
          </p:txBody>
        </p:sp>
        <p:grpSp>
          <p:nvGrpSpPr>
            <p:cNvPr id="88" name="Group 16">
              <a:extLst>
                <a:ext uri="{FF2B5EF4-FFF2-40B4-BE49-F238E27FC236}">
                  <a16:creationId xmlns:a16="http://schemas.microsoft.com/office/drawing/2014/main" id="{72D3D28B-B16C-0F23-9105-C6F94D979FEC}"/>
                </a:ext>
              </a:extLst>
            </p:cNvPr>
            <p:cNvGrpSpPr/>
            <p:nvPr/>
          </p:nvGrpSpPr>
          <p:grpSpPr bwMode="auto">
            <a:xfrm>
              <a:off x="5806" y="3049"/>
              <a:ext cx="1440" cy="624"/>
              <a:chOff x="0" y="70"/>
              <a:chExt cx="1440" cy="624"/>
            </a:xfrm>
            <a:grpFill/>
          </p:grpSpPr>
          <p:sp>
            <p:nvSpPr>
              <p:cNvPr id="103" name="AutoShape 18">
                <a:extLst>
                  <a:ext uri="{FF2B5EF4-FFF2-40B4-BE49-F238E27FC236}">
                    <a16:creationId xmlns:a16="http://schemas.microsoft.com/office/drawing/2014/main" id="{A9A668EE-AB19-9695-051A-3AD3D37CE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0"/>
                <a:ext cx="1440" cy="624"/>
              </a:xfrm>
              <a:prstGeom prst="flowChartDecision">
                <a:avLst/>
              </a:prstGeom>
              <a:solidFill>
                <a:srgbClr val="FFFCF3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104" name="Text Box 17">
                <a:extLst>
                  <a:ext uri="{FF2B5EF4-FFF2-40B4-BE49-F238E27FC236}">
                    <a16:creationId xmlns:a16="http://schemas.microsoft.com/office/drawing/2014/main" id="{CBD64835-CA09-93B8-F43D-1C487773A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" y="202"/>
                <a:ext cx="1260" cy="4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r>
                  <a:rPr lang="zh-CN" sz="900" dirty="0"/>
                  <a:t>是保留字？</a:t>
                </a:r>
                <a:endParaRPr lang="zh-CN" dirty="0"/>
              </a:p>
            </p:txBody>
          </p:sp>
        </p:grpSp>
        <p:sp>
          <p:nvSpPr>
            <p:cNvPr id="89" name="AutoShape 15">
              <a:extLst>
                <a:ext uri="{FF2B5EF4-FFF2-40B4-BE49-F238E27FC236}">
                  <a16:creationId xmlns:a16="http://schemas.microsoft.com/office/drawing/2014/main" id="{6C155019-E1B5-1B33-35D9-9FBC4B50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3915"/>
              <a:ext cx="1440" cy="780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Text Box 14">
              <a:extLst>
                <a:ext uri="{FF2B5EF4-FFF2-40B4-BE49-F238E27FC236}">
                  <a16:creationId xmlns:a16="http://schemas.microsoft.com/office/drawing/2014/main" id="{015E2E0C-B8EE-5BD6-D1CA-E88909F2F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" y="4112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是数字？</a:t>
              </a:r>
              <a:endParaRPr lang="zh-CN" sz="800" dirty="0"/>
            </a:p>
          </p:txBody>
        </p:sp>
        <p:sp>
          <p:nvSpPr>
            <p:cNvPr id="91" name="AutoShape 13">
              <a:extLst>
                <a:ext uri="{FF2B5EF4-FFF2-40B4-BE49-F238E27FC236}">
                  <a16:creationId xmlns:a16="http://schemas.microsoft.com/office/drawing/2014/main" id="{930EEE33-3AA0-AD6F-DF40-C42CF3F20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4868"/>
              <a:ext cx="1590" cy="795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Text Box 12">
              <a:extLst>
                <a:ext uri="{FF2B5EF4-FFF2-40B4-BE49-F238E27FC236}">
                  <a16:creationId xmlns:a16="http://schemas.microsoft.com/office/drawing/2014/main" id="{D6CCFDE7-ECDF-FE2E-58F3-389783D69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081"/>
              <a:ext cx="144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是单分界符？</a:t>
              </a:r>
              <a:endParaRPr lang="zh-CN" dirty="0"/>
            </a:p>
          </p:txBody>
        </p:sp>
        <p:sp>
          <p:nvSpPr>
            <p:cNvPr id="93" name="AutoShape 11">
              <a:extLst>
                <a:ext uri="{FF2B5EF4-FFF2-40B4-BE49-F238E27FC236}">
                  <a16:creationId xmlns:a16="http://schemas.microsoft.com/office/drawing/2014/main" id="{6C97FE2B-93AB-13CF-3986-BD52FEB0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6099"/>
              <a:ext cx="1440" cy="780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Text Box 10">
              <a:extLst>
                <a:ext uri="{FF2B5EF4-FFF2-40B4-BE49-F238E27FC236}">
                  <a16:creationId xmlns:a16="http://schemas.microsoft.com/office/drawing/2014/main" id="{D382358B-0AE8-6B25-67A6-2186F5335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6314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是冒号？</a:t>
              </a:r>
            </a:p>
          </p:txBody>
        </p:sp>
        <p:sp>
          <p:nvSpPr>
            <p:cNvPr id="95" name="AutoShape 9">
              <a:extLst>
                <a:ext uri="{FF2B5EF4-FFF2-40B4-BE49-F238E27FC236}">
                  <a16:creationId xmlns:a16="http://schemas.microsoft.com/office/drawing/2014/main" id="{E2E47116-F5D8-6173-F0C3-E32BCC1C9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" y="7191"/>
              <a:ext cx="1440" cy="780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Text Box 8">
              <a:extLst>
                <a:ext uri="{FF2B5EF4-FFF2-40B4-BE49-F238E27FC236}">
                  <a16:creationId xmlns:a16="http://schemas.microsoft.com/office/drawing/2014/main" id="{E747DBF0-F925-9609-CE2B-E66807685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" y="7406"/>
              <a:ext cx="108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是斜竖？</a:t>
              </a:r>
              <a:endParaRPr lang="zh-CN" sz="800" dirty="0"/>
            </a:p>
            <a:p>
              <a:pPr>
                <a:defRPr/>
              </a:pPr>
              <a:endParaRPr lang="zh-CN" altLang="zh-CN" dirty="0"/>
            </a:p>
          </p:txBody>
        </p:sp>
        <p:sp>
          <p:nvSpPr>
            <p:cNvPr id="97" name="AutoShape 7">
              <a:extLst>
                <a:ext uri="{FF2B5EF4-FFF2-40B4-BE49-F238E27FC236}">
                  <a16:creationId xmlns:a16="http://schemas.microsoft.com/office/drawing/2014/main" id="{5FF5D7B1-DA20-0CA6-D3D1-28A30C4AB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6203"/>
              <a:ext cx="1080" cy="567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" name="Text Box 6">
              <a:extLst>
                <a:ext uri="{FF2B5EF4-FFF2-40B4-BE49-F238E27FC236}">
                  <a16:creationId xmlns:a16="http://schemas.microsoft.com/office/drawing/2014/main" id="{51D6FB20-9884-4F92-AA06-C34F79E6D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6" y="6323"/>
              <a:ext cx="1080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是</a:t>
              </a:r>
              <a:r>
                <a:rPr lang="en-US" altLang="zh-CN" sz="900" dirty="0"/>
                <a:t>’ </a:t>
              </a:r>
              <a:r>
                <a:rPr lang="en-US" altLang="zh-CN" sz="900" b="1" dirty="0"/>
                <a:t>=</a:t>
              </a:r>
              <a:r>
                <a:rPr lang="en-US" altLang="zh-CN" sz="900" dirty="0"/>
                <a:t> ’</a:t>
              </a:r>
              <a:r>
                <a:rPr lang="zh-CN" altLang="en-US" sz="900" dirty="0"/>
                <a:t>？</a:t>
              </a:r>
              <a:endParaRPr lang="zh-CN" altLang="en-US" sz="800" dirty="0"/>
            </a:p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99" name="AutoShape 5">
              <a:extLst>
                <a:ext uri="{FF2B5EF4-FFF2-40B4-BE49-F238E27FC236}">
                  <a16:creationId xmlns:a16="http://schemas.microsoft.com/office/drawing/2014/main" id="{D9B33F5D-2BD5-CA09-9373-A9FE58A94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7302"/>
              <a:ext cx="1080" cy="567"/>
            </a:xfrm>
            <a:prstGeom prst="flowChartDecision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Text Box 4">
              <a:extLst>
                <a:ext uri="{FF2B5EF4-FFF2-40B4-BE49-F238E27FC236}">
                  <a16:creationId xmlns:a16="http://schemas.microsoft.com/office/drawing/2014/main" id="{33B8AAAD-F459-B84D-AFE6-381832773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" y="7408"/>
              <a:ext cx="1080" cy="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36000" rIns="36000"/>
            <a:lstStyle/>
            <a:p>
              <a:pPr>
                <a:defRPr/>
              </a:pPr>
              <a:r>
                <a:rPr lang="zh-CN" sz="900"/>
                <a:t>是</a:t>
              </a:r>
              <a:r>
                <a:rPr lang="en-US" altLang="zh-CN" sz="900"/>
                <a:t>’ </a:t>
              </a:r>
              <a:r>
                <a:rPr lang="zh-CN" altLang="en-US" sz="900" b="1"/>
                <a:t>*</a:t>
              </a:r>
              <a:r>
                <a:rPr lang="zh-CN" altLang="en-US" sz="900"/>
                <a:t> </a:t>
              </a:r>
              <a:r>
                <a:rPr lang="en-US" altLang="zh-CN" sz="900"/>
                <a:t>’</a:t>
              </a:r>
              <a:r>
                <a:rPr lang="zh-CN" altLang="en-US" sz="900"/>
                <a:t>？</a:t>
              </a:r>
              <a:endParaRPr lang="zh-CN" altLang="en-US" sz="800" dirty="0"/>
            </a:p>
          </p:txBody>
        </p:sp>
        <p:sp>
          <p:nvSpPr>
            <p:cNvPr id="101" name="Text Box 3">
              <a:extLst>
                <a:ext uri="{FF2B5EF4-FFF2-40B4-BE49-F238E27FC236}">
                  <a16:creationId xmlns:a16="http://schemas.microsoft.com/office/drawing/2014/main" id="{A14BF755-CA95-E167-29A6-1FCE4315A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" y="0"/>
              <a:ext cx="720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r>
                <a:rPr lang="zh-CN" sz="900" dirty="0"/>
                <a:t>入口</a:t>
              </a:r>
              <a:endParaRPr lang="zh-CN" dirty="0"/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CB458D15-2264-9518-9FC4-4A5F896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8283"/>
              <a:ext cx="720" cy="468"/>
            </a:xfrm>
            <a:prstGeom prst="rect">
              <a:avLst/>
            </a:prstGeom>
            <a:solidFill>
              <a:srgbClr val="FFFCF3"/>
            </a:solidFill>
            <a:ln w="9525">
              <a:solidFill>
                <a:srgbClr val="000000"/>
              </a:solidFill>
              <a:miter lim="800000"/>
            </a:ln>
          </p:spPr>
          <p:txBody>
            <a:bodyPr anchor="ctr" anchorCtr="1"/>
            <a:lstStyle/>
            <a:p>
              <a:pPr>
                <a:defRPr/>
              </a:pPr>
              <a:r>
                <a:rPr lang="zh-CN" sz="900" dirty="0"/>
                <a:t>出错</a:t>
              </a:r>
              <a:endParaRPr 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50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B6A06C6-1A12-4825-A76E-F0B1E442E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27141"/>
              </p:ext>
            </p:extLst>
          </p:nvPr>
        </p:nvGraphicFramePr>
        <p:xfrm>
          <a:off x="1398357" y="1515534"/>
          <a:ext cx="9395286" cy="447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3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存在主要问题</a:t>
                      </a:r>
                    </a:p>
                  </a:txBody>
                  <a:tcPr marL="91447" marR="91447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主要方法</a:t>
                      </a:r>
                    </a:p>
                  </a:txBody>
                  <a:tcPr marL="91447" marR="91447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0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自顶向下</a:t>
                      </a:r>
                    </a:p>
                  </a:txBody>
                  <a:tcPr marL="144010" marR="144010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左递归</a:t>
                      </a:r>
                      <a:endParaRPr lang="en-US" altLang="zh-CN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回溯</a:t>
                      </a:r>
                    </a:p>
                  </a:txBody>
                  <a:tcPr marL="144010" marR="144010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CN" altLang="en-US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3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800" b="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自底向上</a:t>
                      </a:r>
                    </a:p>
                  </a:txBody>
                  <a:tcPr marL="144010" marR="144010" marT="45728" marB="45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如何识别句柄</a:t>
                      </a:r>
                      <a:endParaRPr lang="en-US" altLang="zh-CN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2800" b="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若两个以上规则的右部都能构成句柄时，选哪个</a:t>
                      </a:r>
                    </a:p>
                  </a:txBody>
                  <a:tcPr marL="144010" marR="144010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算符优先分析法</a:t>
                      </a:r>
                      <a:endParaRPr lang="en-US" altLang="zh-CN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446088" indent="-446088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AutoNum type="arabicPeriod" startAt="2"/>
                      </a:pPr>
                      <a:r>
                        <a:rPr lang="en-US" altLang="zh-CN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LR</a:t>
                      </a: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分析法</a:t>
                      </a:r>
                    </a:p>
                  </a:txBody>
                  <a:tcPr marL="144010" marR="144010" marT="144026" marB="1440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5686A63-7A7B-435D-9A52-20822CC1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361094"/>
              </p:ext>
            </p:extLst>
          </p:nvPr>
        </p:nvGraphicFramePr>
        <p:xfrm>
          <a:off x="1398900" y="1515534"/>
          <a:ext cx="9395286" cy="4482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235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45728" marB="457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91447" marR="91447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0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45728" marB="457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AutoNum type="arabicPeriod"/>
                      </a:pPr>
                      <a:endParaRPr lang="zh-CN" altLang="en-US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b="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递归子程序法</a:t>
                      </a:r>
                    </a:p>
                    <a:p>
                      <a:pPr marL="446088" indent="-446088" algn="l" defTabSz="914400" rtl="0" eaLnBrk="1" latinLnBrk="0" hangingPunct="1">
                        <a:lnSpc>
                          <a:spcPct val="150000"/>
                        </a:lnSpc>
                        <a:buFont typeface="+mj-lt"/>
                        <a:buAutoNum type="arabicPeriod" startAt="2"/>
                      </a:pPr>
                      <a:r>
                        <a:rPr lang="en-US" altLang="zh-CN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LL</a:t>
                      </a:r>
                      <a:r>
                        <a:rPr lang="zh-CN" altLang="en-US" sz="2800" b="0" kern="1200" dirty="0">
                          <a:solidFill>
                            <a:srgbClr val="3333C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分析法</a:t>
                      </a:r>
                    </a:p>
                  </a:txBody>
                  <a:tcPr marL="144010" marR="144010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45728" marB="4572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zh-CN" altLang="en-US" sz="2800" b="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buAutoNum type="arabicPeriod"/>
                      </a:pPr>
                      <a:endParaRPr lang="zh-CN" altLang="en-US" sz="2800" b="0" kern="1200" dirty="0">
                        <a:solidFill>
                          <a:srgbClr val="3333CC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144010" marR="144010" marT="144026" marB="14402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21F814C3-DC11-47B5-8B21-53AE03B5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语法分析部分（知识点总图）</a:t>
            </a:r>
          </a:p>
        </p:txBody>
      </p:sp>
    </p:spTree>
    <p:extLst>
      <p:ext uri="{BB962C8B-B14F-4D97-AF65-F5344CB8AC3E}">
        <p14:creationId xmlns:p14="http://schemas.microsoft.com/office/powerpoint/2010/main" val="359326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A36400-2A98-FBD8-1A09-BE06C1F2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6"/>
            <a:ext cx="11485245" cy="300759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000" dirty="0"/>
              <a:t>文法</a:t>
            </a:r>
            <a:r>
              <a:rPr lang="en-US" altLang="zh-CN" sz="2000" dirty="0"/>
              <a:t>:   &lt;</a:t>
            </a:r>
            <a:r>
              <a:rPr lang="zh-CN" altLang="en-US" sz="2000" dirty="0"/>
              <a:t>语句</a:t>
            </a:r>
            <a:r>
              <a:rPr lang="en-US" altLang="zh-CN" sz="2000" dirty="0"/>
              <a:t>&gt; ::=  &lt;</a:t>
            </a:r>
            <a:r>
              <a:rPr lang="zh-CN" altLang="en-US" sz="2000" dirty="0"/>
              <a:t>变量</a:t>
            </a:r>
            <a:r>
              <a:rPr lang="en-US" altLang="zh-CN" sz="2000" dirty="0"/>
              <a:t>&gt;:=&lt;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             	      |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000" dirty="0"/>
              <a:t>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000" dirty="0"/>
              <a:t> &lt;</a:t>
            </a:r>
            <a:r>
              <a:rPr lang="zh-CN" altLang="en-US" sz="2000" dirty="0"/>
              <a:t>语句</a:t>
            </a:r>
            <a:r>
              <a:rPr lang="en-US" altLang="zh-CN" sz="20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	                  |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/>
              <a:t> 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zh-CN" sz="2000" dirty="0"/>
              <a:t> &lt;</a:t>
            </a:r>
            <a:r>
              <a:rPr lang="zh-CN" altLang="en-US" sz="2000" dirty="0"/>
              <a:t>语句</a:t>
            </a:r>
            <a:r>
              <a:rPr lang="en-US" altLang="zh-CN" sz="2000" dirty="0"/>
              <a:t>&gt;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CN" sz="2000" dirty="0"/>
              <a:t> &lt;</a:t>
            </a:r>
            <a:r>
              <a:rPr lang="zh-CN" altLang="en-US" sz="2000" dirty="0"/>
              <a:t>语句</a:t>
            </a:r>
            <a:r>
              <a:rPr lang="en-US" altLang="zh-CN" sz="20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	&lt;</a:t>
            </a:r>
            <a:r>
              <a:rPr lang="zh-CN" altLang="en-US" sz="2000" dirty="0"/>
              <a:t>变量</a:t>
            </a:r>
            <a:r>
              <a:rPr lang="en-US" altLang="zh-CN" sz="2000" dirty="0"/>
              <a:t>&gt; ::= 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/>
              <a:t> |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/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‘[’</a:t>
            </a:r>
            <a:r>
              <a:rPr lang="en-US" altLang="zh-CN" sz="2000" dirty="0"/>
              <a:t>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‘]’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	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 ::=  &lt;</a:t>
            </a:r>
            <a:r>
              <a:rPr lang="zh-CN" altLang="en-US" sz="2000" dirty="0"/>
              <a:t>项</a:t>
            </a:r>
            <a:r>
              <a:rPr lang="en-US" altLang="zh-CN" sz="2000" dirty="0"/>
              <a:t>&gt;| 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 + &lt;</a:t>
            </a:r>
            <a:r>
              <a:rPr lang="zh-CN" altLang="en-US" sz="2000" dirty="0"/>
              <a:t>项</a:t>
            </a:r>
            <a:r>
              <a:rPr lang="en-US" altLang="zh-CN" sz="20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	&lt;</a:t>
            </a:r>
            <a:r>
              <a:rPr lang="zh-CN" altLang="en-US" sz="2000" dirty="0"/>
              <a:t>项</a:t>
            </a:r>
            <a:r>
              <a:rPr lang="en-US" altLang="zh-CN" sz="2000" dirty="0"/>
              <a:t>&gt; ::=  &lt;</a:t>
            </a:r>
            <a:r>
              <a:rPr lang="zh-CN" altLang="en-US" sz="2000" dirty="0"/>
              <a:t>因子</a:t>
            </a:r>
            <a:r>
              <a:rPr lang="en-US" altLang="zh-CN" sz="2000" dirty="0"/>
              <a:t>&gt;| &lt;</a:t>
            </a:r>
            <a:r>
              <a:rPr lang="zh-CN" altLang="en-US" sz="2000" dirty="0"/>
              <a:t>项</a:t>
            </a:r>
            <a:r>
              <a:rPr lang="en-US" altLang="zh-CN" sz="2000" dirty="0"/>
              <a:t>&gt;* &lt;</a:t>
            </a:r>
            <a:r>
              <a:rPr lang="zh-CN" altLang="en-US" sz="2000" dirty="0"/>
              <a:t>因子</a:t>
            </a:r>
            <a:r>
              <a:rPr lang="en-US" altLang="zh-CN" sz="2000" dirty="0"/>
              <a:t>&gt;</a:t>
            </a:r>
          </a:p>
          <a:p>
            <a:pPr marL="0" indent="0" eaLnBrk="1" hangingPunct="1">
              <a:buNone/>
            </a:pPr>
            <a:r>
              <a:rPr lang="en-US" altLang="zh-CN" sz="2000" dirty="0"/>
              <a:t>	&lt;</a:t>
            </a:r>
            <a:r>
              <a:rPr lang="zh-CN" altLang="en-US" sz="2000" dirty="0"/>
              <a:t>因子</a:t>
            </a:r>
            <a:r>
              <a:rPr lang="en-US" altLang="zh-CN" sz="2000" dirty="0"/>
              <a:t>&gt; ::=  &lt;</a:t>
            </a:r>
            <a:r>
              <a:rPr lang="zh-CN" altLang="en-US" sz="2000" dirty="0"/>
              <a:t>变量</a:t>
            </a:r>
            <a:r>
              <a:rPr lang="en-US" altLang="zh-CN" sz="2000" dirty="0"/>
              <a:t>&gt;|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‘(’</a:t>
            </a:r>
            <a:r>
              <a:rPr lang="en-US" altLang="zh-CN" sz="2000" dirty="0"/>
              <a:t>&lt;</a:t>
            </a:r>
            <a:r>
              <a:rPr lang="zh-CN" altLang="en-US" sz="2000" dirty="0"/>
              <a:t>表达式</a:t>
            </a:r>
            <a:r>
              <a:rPr lang="en-US" altLang="zh-CN" sz="2000" dirty="0"/>
              <a:t>&gt;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000" dirty="0"/>
              <a:t>)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EB155F-4869-8631-D0D2-AC39C754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用递归子程序法构造语法分析程序的例子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1AE245-5738-803F-0256-F3FE1EA1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" y="3984860"/>
            <a:ext cx="11485244" cy="2800951"/>
          </a:xfrm>
          <a:prstGeom prst="rect">
            <a:avLst/>
          </a:prstGeom>
          <a:solidFill>
            <a:srgbClr val="92D050">
              <a:alpha val="50195"/>
            </a:srgbClr>
          </a:solidFill>
          <a:ln>
            <a:noFill/>
          </a:ln>
        </p:spPr>
        <p:txBody>
          <a:bodyPr wrap="none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::=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&gt;:=&lt;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	       | 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&gt;]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	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&gt;::= 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spc="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[‘[’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spc="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‘]’]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&gt;::=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{+&lt;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&gt;::=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&gt;{*&lt;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&gt;::=  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&gt;|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‘(’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‘)’</a:t>
            </a:r>
          </a:p>
        </p:txBody>
      </p:sp>
    </p:spTree>
    <p:extLst>
      <p:ext uri="{BB962C8B-B14F-4D97-AF65-F5344CB8AC3E}">
        <p14:creationId xmlns:p14="http://schemas.microsoft.com/office/powerpoint/2010/main" val="4692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C0AEEFE-0EE2-9E93-6DD2-A50F4552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5"/>
            <a:ext cx="11485245" cy="2222340"/>
          </a:xfrm>
        </p:spPr>
        <p:txBody>
          <a:bodyPr>
            <a:sp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/>
              <a:t>       为了在不采取超前扫描的前提下实现不带回溯的自顶向下分析，文法需要满足两个条件：</a:t>
            </a:r>
            <a:endParaRPr lang="en-US" altLang="zh-CN" sz="2400" dirty="0"/>
          </a:p>
          <a:p>
            <a:pPr marL="1077913" indent="-452438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/>
              <a:t>文法是非左递归的；</a:t>
            </a:r>
            <a:endParaRPr lang="en-US" altLang="zh-CN" sz="2400" dirty="0"/>
          </a:p>
          <a:p>
            <a:pPr marL="1077913" indent="-452438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sym typeface="+mn-ea"/>
              </a:rPr>
              <a:t>对于文法</a:t>
            </a:r>
            <a:r>
              <a:rPr lang="en-US" altLang="zh-CN" sz="2400" dirty="0">
                <a:sym typeface="+mn-ea"/>
              </a:rPr>
              <a:t>G</a:t>
            </a:r>
            <a:r>
              <a:rPr lang="zh-CN" altLang="en-US" sz="2400" dirty="0">
                <a:sym typeface="+mn-ea"/>
              </a:rPr>
              <a:t>的每一个非终结符</a:t>
            </a:r>
            <a:r>
              <a:rPr lang="en-US" altLang="zh-CN" sz="2400" dirty="0">
                <a:sym typeface="+mn-ea"/>
              </a:rPr>
              <a:t>A</a:t>
            </a:r>
            <a:r>
              <a:rPr lang="zh-CN" altLang="en-US" sz="2400" dirty="0">
                <a:sym typeface="+mn-ea"/>
              </a:rPr>
              <a:t>的任意两条规则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::= α | β </a:t>
            </a:r>
            <a:r>
              <a:rPr lang="en-US" altLang="zh-CN" sz="2400" dirty="0">
                <a:sym typeface="+mn-ea"/>
              </a:rPr>
              <a:t>,</a:t>
            </a:r>
            <a:r>
              <a:rPr lang="zh-CN" altLang="en-US" sz="2400" dirty="0">
                <a:sym typeface="+mn-ea"/>
              </a:rPr>
              <a:t>下列条件成立：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5BBD6C-4B6C-1EC9-55E6-8EE6AFA3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改写文法的目的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99F922-A906-C6F7-692D-79FE5A49D498}"/>
              </a:ext>
            </a:extLst>
          </p:cNvPr>
          <p:cNvGrpSpPr>
            <a:grpSpLocks/>
          </p:cNvGrpSpPr>
          <p:nvPr/>
        </p:nvGrpSpPr>
        <p:grpSpPr bwMode="auto">
          <a:xfrm>
            <a:off x="916806" y="4516195"/>
            <a:ext cx="7543800" cy="693583"/>
            <a:chOff x="685800" y="5145800"/>
            <a:chExt cx="7543800" cy="693584"/>
          </a:xfrm>
        </p:grpSpPr>
        <p:sp>
          <p:nvSpPr>
            <p:cNvPr id="5" name="AutoShape 8">
              <a:extLst>
                <a:ext uri="{FF2B5EF4-FFF2-40B4-BE49-F238E27FC236}">
                  <a16:creationId xmlns:a16="http://schemas.microsoft.com/office/drawing/2014/main" id="{BF008060-70A1-0594-E026-238C242B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45800"/>
              <a:ext cx="7543800" cy="693584"/>
            </a:xfrm>
            <a:prstGeom prst="roundRect">
              <a:avLst>
                <a:gd name="adj" fmla="val 4912"/>
              </a:avLst>
            </a:prstGeom>
            <a:solidFill>
              <a:srgbClr val="66FF66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>
              <a:lvl1pPr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(2) </a:t>
              </a:r>
              <a:r>
                <a:rPr lang="zh-CN" altLang="en-US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若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anose="02010609030101010101" pitchFamily="49" charset="-122"/>
                </a:rPr>
                <a:t>β</a:t>
              </a: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=&gt; ε,  </a:t>
              </a:r>
              <a:r>
                <a:rPr lang="zh-CN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则</a:t>
              </a: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FIRST(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anose="02010609030101010101" pitchFamily="49" charset="-122"/>
                </a:rPr>
                <a:t>α</a:t>
              </a: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)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∩</a:t>
              </a: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 FOLLOW(</a:t>
              </a:r>
              <a:r>
                <a:rPr lang="en-US" altLang="zh-CN" sz="2400" b="1" dirty="0">
                  <a:solidFill>
                    <a:srgbClr val="3333FF"/>
                  </a:solidFill>
                  <a:ea typeface="楷体_GB2312" panose="02010609030101010101" pitchFamily="49" charset="-122"/>
                </a:rPr>
                <a:t>A</a:t>
              </a:r>
              <a:r>
                <a:rPr lang="en-US" altLang="zh-CN" sz="2400" b="1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) =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</a:rPr>
                <a:t>Ф </a:t>
              </a: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E14CE787-873C-09B8-6D23-F7C4C1458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5055" y="5193924"/>
              <a:ext cx="242998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ea typeface="楷体_GB2312" panose="02010609030101010101" pitchFamily="49" charset="-122"/>
                </a:rPr>
                <a:t>*</a:t>
              </a:r>
            </a:p>
          </p:txBody>
        </p:sp>
      </p:grpSp>
      <p:sp>
        <p:nvSpPr>
          <p:cNvPr id="7" name="AutoShape 7">
            <a:extLst>
              <a:ext uri="{FF2B5EF4-FFF2-40B4-BE49-F238E27FC236}">
                <a16:creationId xmlns:a16="http://schemas.microsoft.com/office/drawing/2014/main" id="{CD5E8202-7A87-AA6B-BA31-A90C9881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06" y="3546110"/>
            <a:ext cx="7543800" cy="623570"/>
          </a:xfrm>
          <a:prstGeom prst="roundRect">
            <a:avLst>
              <a:gd name="adj" fmla="val 4912"/>
            </a:avLst>
          </a:prstGeom>
          <a:solidFill>
            <a:srgbClr val="66FF66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>
            <a:lvl1pPr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solidFill>
                  <a:schemeClr val="tx1"/>
                </a:solidFill>
                <a:ea typeface="楷体_GB2312" panose="02010609030101010101" pitchFamily="49" charset="-122"/>
              </a:rPr>
              <a:t>(1) FIRST(</a:t>
            </a:r>
            <a:r>
              <a:rPr lang="en-US" altLang="zh-CN" sz="2400" b="1" dirty="0">
                <a:solidFill>
                  <a:srgbClr val="3333FF"/>
                </a:solidFill>
                <a:ea typeface="楷体_GB2312" panose="02010609030101010101" pitchFamily="49" charset="-122"/>
              </a:rPr>
              <a:t>α</a:t>
            </a:r>
            <a:r>
              <a:rPr lang="en-US" altLang="zh-CN" sz="2400" b="1" dirty="0">
                <a:solidFill>
                  <a:schemeClr val="tx1"/>
                </a:solidFill>
                <a:ea typeface="楷体_GB2312" panose="02010609030101010101" pitchFamily="49" charset="-122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∩</a:t>
            </a:r>
            <a:r>
              <a:rPr lang="en-US" altLang="zh-CN" sz="2400" b="1" dirty="0">
                <a:solidFill>
                  <a:schemeClr val="tx1"/>
                </a:solidFill>
                <a:ea typeface="楷体_GB2312" panose="02010609030101010101" pitchFamily="49" charset="-122"/>
              </a:rPr>
              <a:t> FIRST(</a:t>
            </a:r>
            <a:r>
              <a:rPr lang="en-US" altLang="zh-CN" sz="2400" b="1" dirty="0">
                <a:solidFill>
                  <a:srgbClr val="3333FF"/>
                </a:solidFill>
                <a:ea typeface="楷体_GB2312" panose="02010609030101010101" pitchFamily="49" charset="-122"/>
              </a:rPr>
              <a:t>β</a:t>
            </a:r>
            <a:r>
              <a:rPr lang="en-US" altLang="zh-CN" sz="2400" b="1" dirty="0">
                <a:solidFill>
                  <a:schemeClr val="tx1"/>
                </a:solidFill>
                <a:ea typeface="楷体_GB2312" panose="02010609030101010101" pitchFamily="49" charset="-122"/>
              </a:rPr>
              <a:t>) =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Ф  </a:t>
            </a:r>
          </a:p>
        </p:txBody>
      </p:sp>
    </p:spTree>
    <p:extLst>
      <p:ext uri="{BB962C8B-B14F-4D97-AF65-F5344CB8AC3E}">
        <p14:creationId xmlns:p14="http://schemas.microsoft.com/office/powerpoint/2010/main" val="13304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B3CCA4-A793-4679-C7BA-3629C40A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各个子程序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5B5334-57F6-A88B-86C7-FBB136E44D76}"/>
              </a:ext>
            </a:extLst>
          </p:cNvPr>
          <p:cNvGrpSpPr/>
          <p:nvPr/>
        </p:nvGrpSpPr>
        <p:grpSpPr>
          <a:xfrm>
            <a:off x="5867639" y="866292"/>
            <a:ext cx="4905784" cy="3637919"/>
            <a:chOff x="5578688" y="92541"/>
            <a:chExt cx="4905784" cy="3637919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FB150C56-87AE-C835-40D6-5AC81DB36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8688" y="92541"/>
              <a:ext cx="4905784" cy="36379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void  var ( )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if (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!= IDENFR)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error ( ) 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else {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if (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== LBRACK</a:t>
              </a:r>
              <a:r>
                <a:rPr kumimoji="1" lang="zh-CN" alt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）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b="1" dirty="0">
                  <a:ea typeface="Arial Unicode MS" pitchFamily="34" charset="-122"/>
                  <a:cs typeface="Times New Roman" panose="02020603050405020304" pitchFamily="18" charset="0"/>
                </a:rPr>
                <a:t>                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  expr ( );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  if (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!= RBRACK) 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	   error ( );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  else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       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}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}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A73A47F9-F958-CBBA-15D3-1B85FB6B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127" y="92541"/>
              <a:ext cx="2767104" cy="3385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kumimoji="1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变量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Times New Roman" panose="02020603050405020304" pitchFamily="18" charset="0"/>
                </a:rPr>
                <a:t>∷= 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cs typeface="Times New Roman" panose="02020603050405020304" pitchFamily="18" charset="0"/>
                </a:rPr>
                <a:t>i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Times New Roman" panose="02020603050405020304" pitchFamily="18" charset="0"/>
                </a:rPr>
                <a:t> [‘[‘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kumimoji="1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&gt;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Times New Roman" panose="02020603050405020304" pitchFamily="18" charset="0"/>
                </a:rPr>
                <a:t>‘]’]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B148486-4C2F-1E07-26DA-8BCB5D45155C}"/>
              </a:ext>
            </a:extLst>
          </p:cNvPr>
          <p:cNvGrpSpPr/>
          <p:nvPr/>
        </p:nvGrpSpPr>
        <p:grpSpPr>
          <a:xfrm>
            <a:off x="5867641" y="4607868"/>
            <a:ext cx="4902544" cy="2062103"/>
            <a:chOff x="6096000" y="4311617"/>
            <a:chExt cx="4487219" cy="2062103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3E35F351-6300-F29B-ADAE-D428DA886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311617"/>
              <a:ext cx="4487219" cy="20621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void  expr ( 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term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while (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== PLUS)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</a:t>
              </a:r>
              <a:r>
                <a:rPr kumimoji="1" lang="en-US" altLang="zh-CN" sz="1600" b="1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term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F825B3F7-240B-1D40-D70D-3BF0EA44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7486" y="4311617"/>
              <a:ext cx="2551760" cy="3385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&lt;</a:t>
              </a:r>
              <a:r>
                <a:rPr kumimoji="1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表达式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&gt;::=  &lt;</a:t>
              </a:r>
              <a:r>
                <a:rPr kumimoji="1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&gt;{+&lt;</a:t>
              </a:r>
              <a:r>
                <a:rPr kumimoji="1" lang="zh-CN" altLang="en-US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&gt;}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633E48-62A6-75EC-D844-CF0F7F924A28}"/>
              </a:ext>
            </a:extLst>
          </p:cNvPr>
          <p:cNvGrpSpPr/>
          <p:nvPr/>
        </p:nvGrpSpPr>
        <p:grpSpPr>
          <a:xfrm>
            <a:off x="884577" y="753010"/>
            <a:ext cx="4176713" cy="6095365"/>
            <a:chOff x="221774" y="61509"/>
            <a:chExt cx="4176713" cy="6095365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21DC152-C83C-8182-1A74-30C0243E0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74" y="746162"/>
              <a:ext cx="4176713" cy="5410712"/>
            </a:xfrm>
            <a:prstGeom prst="rect">
              <a:avLst/>
            </a:prstGeom>
            <a:solidFill>
              <a:srgbClr val="E9D299"/>
            </a:solidFill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void  statement( )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{ 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if (</a:t>
              </a:r>
              <a:r>
                <a:rPr lang="en-US" altLang="zh-CN" sz="160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== IFTK)  {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</a:t>
              </a:r>
              <a:r>
                <a:rPr lang="en-US" altLang="zh-CN" sz="1600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lang="en-US" altLang="zh-CN" sz="16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( )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expr(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if (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!= THENTK)   error( ) 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else {  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statement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if (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== ELSETK)  {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statment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(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）；</a:t>
              </a:r>
              <a:b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}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}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else {  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var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if (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!</a:t>
              </a:r>
              <a:r>
                <a: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＝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ASSIGN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)  	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  error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else {  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  </a:t>
              </a:r>
              <a:r>
                <a:rPr lang="en-US" altLang="zh-CN" sz="16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      expr ( );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    }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    }</a:t>
              </a:r>
              <a:b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Arial Unicode MS" pitchFamily="34" charset="-122"/>
                  <a:cs typeface="Times New Roman" panose="02020603050405020304" pitchFamily="18" charset="0"/>
                </a:rPr>
                <a:t>} </a:t>
              </a: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</a:t>
              </a: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31D3BE35-F223-2DEE-FF6C-F98D231A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4" y="61509"/>
              <a:ext cx="4176713" cy="701126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>
              <a:noFill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 ::=  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&gt;:=&lt;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</a:p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en-US" altLang="zh-CN" sz="16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THEN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[</a:t>
              </a:r>
              <a:r>
                <a:rPr lang="en-US" altLang="zh-CN" sz="16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ELSE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&gt;]</a:t>
              </a:r>
              <a:endPara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20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80975C-18A9-445F-9DA5-22F6A914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程序语言的发展历史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B897C0-D60D-4F3E-AD43-4E9F3CD3CFEE}"/>
              </a:ext>
            </a:extLst>
          </p:cNvPr>
          <p:cNvCxnSpPr/>
          <p:nvPr/>
        </p:nvCxnSpPr>
        <p:spPr>
          <a:xfrm flipV="1">
            <a:off x="646589" y="3904541"/>
            <a:ext cx="10836000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19">
            <a:extLst>
              <a:ext uri="{FF2B5EF4-FFF2-40B4-BE49-F238E27FC236}">
                <a16:creationId xmlns:a16="http://schemas.microsoft.com/office/drawing/2014/main" id="{FA328D6A-BD16-4C78-B4F8-96256F9B7F71}"/>
              </a:ext>
            </a:extLst>
          </p:cNvPr>
          <p:cNvSpPr/>
          <p:nvPr/>
        </p:nvSpPr>
        <p:spPr>
          <a:xfrm>
            <a:off x="2931455" y="1313571"/>
            <a:ext cx="1912937" cy="1246187"/>
          </a:xfrm>
          <a:prstGeom prst="irregularSeal1">
            <a:avLst/>
          </a:prstGeom>
          <a:solidFill>
            <a:srgbClr val="FFFFCC"/>
          </a:solidFill>
          <a:ln w="127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31" name="AutoShape 19">
            <a:extLst>
              <a:ext uri="{FF2B5EF4-FFF2-40B4-BE49-F238E27FC236}">
                <a16:creationId xmlns:a16="http://schemas.microsoft.com/office/drawing/2014/main" id="{B1F80DC0-9B6C-4FF9-AA62-60A89C084486}"/>
              </a:ext>
            </a:extLst>
          </p:cNvPr>
          <p:cNvSpPr/>
          <p:nvPr/>
        </p:nvSpPr>
        <p:spPr>
          <a:xfrm>
            <a:off x="7336023" y="4900100"/>
            <a:ext cx="1912937" cy="1246187"/>
          </a:xfrm>
          <a:prstGeom prst="irregularSeal1">
            <a:avLst/>
          </a:prstGeom>
          <a:solidFill>
            <a:srgbClr val="FFFFCC"/>
          </a:solidFill>
          <a:ln w="127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低级语言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38AFAC-DC57-27D8-C065-BC17CBE9797C}"/>
              </a:ext>
            </a:extLst>
          </p:cNvPr>
          <p:cNvGrpSpPr/>
          <p:nvPr/>
        </p:nvGrpSpPr>
        <p:grpSpPr>
          <a:xfrm>
            <a:off x="1205378" y="951315"/>
            <a:ext cx="9982180" cy="5372879"/>
            <a:chOff x="1205378" y="951315"/>
            <a:chExt cx="9982180" cy="5372879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D7D81505-3D09-F58E-1AE8-3CA6D51B7CEE}"/>
                </a:ext>
              </a:extLst>
            </p:cNvPr>
            <p:cNvSpPr/>
            <p:nvPr/>
          </p:nvSpPr>
          <p:spPr>
            <a:xfrm>
              <a:off x="1420924" y="5299789"/>
              <a:ext cx="870135" cy="812126"/>
            </a:xfrm>
            <a:custGeom>
              <a:avLst/>
              <a:gdLst>
                <a:gd name="connsiteX0" fmla="*/ 783122 w 870135"/>
                <a:gd name="connsiteY0" fmla="*/ 551086 h 812126"/>
                <a:gd name="connsiteX1" fmla="*/ 87014 w 870135"/>
                <a:gd name="connsiteY1" fmla="*/ 551086 h 812126"/>
                <a:gd name="connsiteX2" fmla="*/ 87014 w 870135"/>
                <a:gd name="connsiteY2" fmla="*/ 87014 h 812126"/>
                <a:gd name="connsiteX3" fmla="*/ 783122 w 870135"/>
                <a:gd name="connsiteY3" fmla="*/ 87014 h 812126"/>
                <a:gd name="connsiteX4" fmla="*/ 783122 w 870135"/>
                <a:gd name="connsiteY4" fmla="*/ 551086 h 812126"/>
                <a:gd name="connsiteX5" fmla="*/ 812127 w 870135"/>
                <a:gd name="connsiteY5" fmla="*/ 0 h 812126"/>
                <a:gd name="connsiteX6" fmla="*/ 58009 w 870135"/>
                <a:gd name="connsiteY6" fmla="*/ 0 h 812126"/>
                <a:gd name="connsiteX7" fmla="*/ 0 w 870135"/>
                <a:gd name="connsiteY7" fmla="*/ 58009 h 812126"/>
                <a:gd name="connsiteX8" fmla="*/ 0 w 870135"/>
                <a:gd name="connsiteY8" fmla="*/ 580090 h 812126"/>
                <a:gd name="connsiteX9" fmla="*/ 58009 w 870135"/>
                <a:gd name="connsiteY9" fmla="*/ 638099 h 812126"/>
                <a:gd name="connsiteX10" fmla="*/ 348054 w 870135"/>
                <a:gd name="connsiteY10" fmla="*/ 638099 h 812126"/>
                <a:gd name="connsiteX11" fmla="*/ 348054 w 870135"/>
                <a:gd name="connsiteY11" fmla="*/ 725113 h 812126"/>
                <a:gd name="connsiteX12" fmla="*/ 217534 w 870135"/>
                <a:gd name="connsiteY12" fmla="*/ 725113 h 812126"/>
                <a:gd name="connsiteX13" fmla="*/ 217534 w 870135"/>
                <a:gd name="connsiteY13" fmla="*/ 812127 h 812126"/>
                <a:gd name="connsiteX14" fmla="*/ 652602 w 870135"/>
                <a:gd name="connsiteY14" fmla="*/ 812127 h 812126"/>
                <a:gd name="connsiteX15" fmla="*/ 652602 w 870135"/>
                <a:gd name="connsiteY15" fmla="*/ 725113 h 812126"/>
                <a:gd name="connsiteX16" fmla="*/ 522081 w 870135"/>
                <a:gd name="connsiteY16" fmla="*/ 725113 h 812126"/>
                <a:gd name="connsiteX17" fmla="*/ 522081 w 870135"/>
                <a:gd name="connsiteY17" fmla="*/ 638099 h 812126"/>
                <a:gd name="connsiteX18" fmla="*/ 812127 w 870135"/>
                <a:gd name="connsiteY18" fmla="*/ 638099 h 812126"/>
                <a:gd name="connsiteX19" fmla="*/ 870136 w 870135"/>
                <a:gd name="connsiteY19" fmla="*/ 580090 h 812126"/>
                <a:gd name="connsiteX20" fmla="*/ 870136 w 870135"/>
                <a:gd name="connsiteY20" fmla="*/ 58009 h 812126"/>
                <a:gd name="connsiteX21" fmla="*/ 812127 w 870135"/>
                <a:gd name="connsiteY21" fmla="*/ 0 h 81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0135" h="812126">
                  <a:moveTo>
                    <a:pt x="783122" y="551086"/>
                  </a:moveTo>
                  <a:lnTo>
                    <a:pt x="87014" y="551086"/>
                  </a:lnTo>
                  <a:lnTo>
                    <a:pt x="87014" y="87014"/>
                  </a:lnTo>
                  <a:lnTo>
                    <a:pt x="783122" y="87014"/>
                  </a:lnTo>
                  <a:lnTo>
                    <a:pt x="783122" y="551086"/>
                  </a:lnTo>
                  <a:close/>
                  <a:moveTo>
                    <a:pt x="812127" y="0"/>
                  </a:moveTo>
                  <a:lnTo>
                    <a:pt x="58009" y="0"/>
                  </a:lnTo>
                  <a:cubicBezTo>
                    <a:pt x="26104" y="0"/>
                    <a:pt x="0" y="26104"/>
                    <a:pt x="0" y="58009"/>
                  </a:cubicBezTo>
                  <a:lnTo>
                    <a:pt x="0" y="580090"/>
                  </a:lnTo>
                  <a:cubicBezTo>
                    <a:pt x="0" y="611995"/>
                    <a:pt x="26104" y="638099"/>
                    <a:pt x="58009" y="638099"/>
                  </a:cubicBezTo>
                  <a:lnTo>
                    <a:pt x="348054" y="638099"/>
                  </a:lnTo>
                  <a:lnTo>
                    <a:pt x="348054" y="725113"/>
                  </a:lnTo>
                  <a:lnTo>
                    <a:pt x="217534" y="725113"/>
                  </a:lnTo>
                  <a:lnTo>
                    <a:pt x="217534" y="812127"/>
                  </a:lnTo>
                  <a:lnTo>
                    <a:pt x="652602" y="812127"/>
                  </a:lnTo>
                  <a:lnTo>
                    <a:pt x="652602" y="725113"/>
                  </a:lnTo>
                  <a:lnTo>
                    <a:pt x="522081" y="725113"/>
                  </a:lnTo>
                  <a:lnTo>
                    <a:pt x="522081" y="638099"/>
                  </a:lnTo>
                  <a:lnTo>
                    <a:pt x="812127" y="638099"/>
                  </a:lnTo>
                  <a:cubicBezTo>
                    <a:pt x="844032" y="638099"/>
                    <a:pt x="870136" y="611995"/>
                    <a:pt x="870136" y="580090"/>
                  </a:cubicBezTo>
                  <a:lnTo>
                    <a:pt x="870136" y="58009"/>
                  </a:lnTo>
                  <a:cubicBezTo>
                    <a:pt x="870136" y="26104"/>
                    <a:pt x="844032" y="0"/>
                    <a:pt x="812127" y="0"/>
                  </a:cubicBezTo>
                  <a:close/>
                </a:path>
              </a:pathLst>
            </a:custGeom>
            <a:solidFill>
              <a:srgbClr val="000000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3740EC9-9260-E7A9-A653-7F8BF4F7C2C0}"/>
                </a:ext>
              </a:extLst>
            </p:cNvPr>
            <p:cNvSpPr/>
            <p:nvPr/>
          </p:nvSpPr>
          <p:spPr>
            <a:xfrm>
              <a:off x="2349069" y="5299789"/>
              <a:ext cx="406063" cy="812126"/>
            </a:xfrm>
            <a:custGeom>
              <a:avLst/>
              <a:gdLst>
                <a:gd name="connsiteX0" fmla="*/ 348054 w 406063"/>
                <a:gd name="connsiteY0" fmla="*/ 145023 h 812126"/>
                <a:gd name="connsiteX1" fmla="*/ 58009 w 406063"/>
                <a:gd name="connsiteY1" fmla="*/ 145023 h 812126"/>
                <a:gd name="connsiteX2" fmla="*/ 58009 w 406063"/>
                <a:gd name="connsiteY2" fmla="*/ 58009 h 812126"/>
                <a:gd name="connsiteX3" fmla="*/ 348054 w 406063"/>
                <a:gd name="connsiteY3" fmla="*/ 58009 h 812126"/>
                <a:gd name="connsiteX4" fmla="*/ 348054 w 406063"/>
                <a:gd name="connsiteY4" fmla="*/ 145023 h 812126"/>
                <a:gd name="connsiteX5" fmla="*/ 348054 w 406063"/>
                <a:gd name="connsiteY5" fmla="*/ 290045 h 812126"/>
                <a:gd name="connsiteX6" fmla="*/ 58009 w 406063"/>
                <a:gd name="connsiteY6" fmla="*/ 290045 h 812126"/>
                <a:gd name="connsiteX7" fmla="*/ 58009 w 406063"/>
                <a:gd name="connsiteY7" fmla="*/ 203032 h 812126"/>
                <a:gd name="connsiteX8" fmla="*/ 348054 w 406063"/>
                <a:gd name="connsiteY8" fmla="*/ 203032 h 812126"/>
                <a:gd name="connsiteX9" fmla="*/ 348054 w 406063"/>
                <a:gd name="connsiteY9" fmla="*/ 290045 h 812126"/>
                <a:gd name="connsiteX10" fmla="*/ 203032 w 406063"/>
                <a:gd name="connsiteY10" fmla="*/ 725113 h 812126"/>
                <a:gd name="connsiteX11" fmla="*/ 159525 w 406063"/>
                <a:gd name="connsiteY11" fmla="*/ 681606 h 812126"/>
                <a:gd name="connsiteX12" fmla="*/ 203032 w 406063"/>
                <a:gd name="connsiteY12" fmla="*/ 638099 h 812126"/>
                <a:gd name="connsiteX13" fmla="*/ 246538 w 406063"/>
                <a:gd name="connsiteY13" fmla="*/ 681606 h 812126"/>
                <a:gd name="connsiteX14" fmla="*/ 203032 w 406063"/>
                <a:gd name="connsiteY14" fmla="*/ 725113 h 812126"/>
                <a:gd name="connsiteX15" fmla="*/ 348054 w 406063"/>
                <a:gd name="connsiteY15" fmla="*/ 0 h 812126"/>
                <a:gd name="connsiteX16" fmla="*/ 58009 w 406063"/>
                <a:gd name="connsiteY16" fmla="*/ 0 h 812126"/>
                <a:gd name="connsiteX17" fmla="*/ 0 w 406063"/>
                <a:gd name="connsiteY17" fmla="*/ 58009 h 812126"/>
                <a:gd name="connsiteX18" fmla="*/ 0 w 406063"/>
                <a:gd name="connsiteY18" fmla="*/ 754118 h 812126"/>
                <a:gd name="connsiteX19" fmla="*/ 58009 w 406063"/>
                <a:gd name="connsiteY19" fmla="*/ 812127 h 812126"/>
                <a:gd name="connsiteX20" fmla="*/ 348054 w 406063"/>
                <a:gd name="connsiteY20" fmla="*/ 812127 h 812126"/>
                <a:gd name="connsiteX21" fmla="*/ 406063 w 406063"/>
                <a:gd name="connsiteY21" fmla="*/ 754118 h 812126"/>
                <a:gd name="connsiteX22" fmla="*/ 406063 w 406063"/>
                <a:gd name="connsiteY22" fmla="*/ 58009 h 812126"/>
                <a:gd name="connsiteX23" fmla="*/ 348054 w 406063"/>
                <a:gd name="connsiteY23" fmla="*/ 0 h 81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6063" h="812126">
                  <a:moveTo>
                    <a:pt x="348054" y="145023"/>
                  </a:moveTo>
                  <a:lnTo>
                    <a:pt x="58009" y="145023"/>
                  </a:lnTo>
                  <a:lnTo>
                    <a:pt x="58009" y="58009"/>
                  </a:lnTo>
                  <a:lnTo>
                    <a:pt x="348054" y="58009"/>
                  </a:lnTo>
                  <a:lnTo>
                    <a:pt x="348054" y="145023"/>
                  </a:lnTo>
                  <a:close/>
                  <a:moveTo>
                    <a:pt x="348054" y="290045"/>
                  </a:moveTo>
                  <a:lnTo>
                    <a:pt x="58009" y="290045"/>
                  </a:lnTo>
                  <a:lnTo>
                    <a:pt x="58009" y="203032"/>
                  </a:lnTo>
                  <a:lnTo>
                    <a:pt x="348054" y="203032"/>
                  </a:lnTo>
                  <a:lnTo>
                    <a:pt x="348054" y="290045"/>
                  </a:lnTo>
                  <a:close/>
                  <a:moveTo>
                    <a:pt x="203032" y="725113"/>
                  </a:moveTo>
                  <a:cubicBezTo>
                    <a:pt x="178378" y="725113"/>
                    <a:pt x="159525" y="706260"/>
                    <a:pt x="159525" y="681606"/>
                  </a:cubicBezTo>
                  <a:cubicBezTo>
                    <a:pt x="159525" y="656952"/>
                    <a:pt x="178378" y="638099"/>
                    <a:pt x="203032" y="638099"/>
                  </a:cubicBezTo>
                  <a:cubicBezTo>
                    <a:pt x="227685" y="638099"/>
                    <a:pt x="246538" y="656952"/>
                    <a:pt x="246538" y="681606"/>
                  </a:cubicBezTo>
                  <a:cubicBezTo>
                    <a:pt x="246538" y="706260"/>
                    <a:pt x="227685" y="725113"/>
                    <a:pt x="203032" y="725113"/>
                  </a:cubicBezTo>
                  <a:close/>
                  <a:moveTo>
                    <a:pt x="348054" y="0"/>
                  </a:moveTo>
                  <a:lnTo>
                    <a:pt x="58009" y="0"/>
                  </a:lnTo>
                  <a:cubicBezTo>
                    <a:pt x="26104" y="0"/>
                    <a:pt x="0" y="26104"/>
                    <a:pt x="0" y="58009"/>
                  </a:cubicBezTo>
                  <a:lnTo>
                    <a:pt x="0" y="754118"/>
                  </a:lnTo>
                  <a:cubicBezTo>
                    <a:pt x="0" y="786023"/>
                    <a:pt x="26104" y="812127"/>
                    <a:pt x="58009" y="812127"/>
                  </a:cubicBezTo>
                  <a:lnTo>
                    <a:pt x="348054" y="812127"/>
                  </a:lnTo>
                  <a:cubicBezTo>
                    <a:pt x="379959" y="812127"/>
                    <a:pt x="406063" y="786023"/>
                    <a:pt x="406063" y="754118"/>
                  </a:cubicBezTo>
                  <a:lnTo>
                    <a:pt x="406063" y="58009"/>
                  </a:lnTo>
                  <a:cubicBezTo>
                    <a:pt x="406063" y="26104"/>
                    <a:pt x="379959" y="0"/>
                    <a:pt x="348054" y="0"/>
                  </a:cubicBezTo>
                  <a:close/>
                </a:path>
              </a:pathLst>
            </a:custGeom>
            <a:solidFill>
              <a:srgbClr val="000000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2C63E40-5DF3-500E-A2B7-0B98EB767163}"/>
                </a:ext>
              </a:extLst>
            </p:cNvPr>
            <p:cNvSpPr/>
            <p:nvPr/>
          </p:nvSpPr>
          <p:spPr>
            <a:xfrm flipH="1">
              <a:off x="9699731" y="1803358"/>
              <a:ext cx="843750" cy="658125"/>
            </a:xfrm>
            <a:custGeom>
              <a:avLst/>
              <a:gdLst>
                <a:gd name="connsiteX0" fmla="*/ 793125 w 843750"/>
                <a:gd name="connsiteY0" fmla="*/ 0 h 658125"/>
                <a:gd name="connsiteX1" fmla="*/ 50625 w 843750"/>
                <a:gd name="connsiteY1" fmla="*/ 0 h 658125"/>
                <a:gd name="connsiteX2" fmla="*/ 0 w 843750"/>
                <a:gd name="connsiteY2" fmla="*/ 50625 h 658125"/>
                <a:gd name="connsiteX3" fmla="*/ 50625 w 843750"/>
                <a:gd name="connsiteY3" fmla="*/ 101250 h 658125"/>
                <a:gd name="connsiteX4" fmla="*/ 371250 w 843750"/>
                <a:gd name="connsiteY4" fmla="*/ 101250 h 658125"/>
                <a:gd name="connsiteX5" fmla="*/ 371250 w 843750"/>
                <a:gd name="connsiteY5" fmla="*/ 556875 h 658125"/>
                <a:gd name="connsiteX6" fmla="*/ 270000 w 843750"/>
                <a:gd name="connsiteY6" fmla="*/ 556875 h 658125"/>
                <a:gd name="connsiteX7" fmla="*/ 270000 w 843750"/>
                <a:gd name="connsiteY7" fmla="*/ 658125 h 658125"/>
                <a:gd name="connsiteX8" fmla="*/ 573750 w 843750"/>
                <a:gd name="connsiteY8" fmla="*/ 658125 h 658125"/>
                <a:gd name="connsiteX9" fmla="*/ 573750 w 843750"/>
                <a:gd name="connsiteY9" fmla="*/ 556875 h 658125"/>
                <a:gd name="connsiteX10" fmla="*/ 472500 w 843750"/>
                <a:gd name="connsiteY10" fmla="*/ 556875 h 658125"/>
                <a:gd name="connsiteX11" fmla="*/ 472500 w 843750"/>
                <a:gd name="connsiteY11" fmla="*/ 101250 h 658125"/>
                <a:gd name="connsiteX12" fmla="*/ 793125 w 843750"/>
                <a:gd name="connsiteY12" fmla="*/ 101250 h 658125"/>
                <a:gd name="connsiteX13" fmla="*/ 843750 w 843750"/>
                <a:gd name="connsiteY13" fmla="*/ 50625 h 658125"/>
                <a:gd name="connsiteX14" fmla="*/ 793125 w 843750"/>
                <a:gd name="connsiteY14" fmla="*/ 0 h 65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3750" h="658125">
                  <a:moveTo>
                    <a:pt x="793125" y="0"/>
                  </a:moveTo>
                  <a:lnTo>
                    <a:pt x="50625" y="0"/>
                  </a:lnTo>
                  <a:cubicBezTo>
                    <a:pt x="22665" y="0"/>
                    <a:pt x="0" y="22665"/>
                    <a:pt x="0" y="50625"/>
                  </a:cubicBezTo>
                  <a:cubicBezTo>
                    <a:pt x="0" y="78585"/>
                    <a:pt x="22665" y="101250"/>
                    <a:pt x="50625" y="101250"/>
                  </a:cubicBezTo>
                  <a:lnTo>
                    <a:pt x="371250" y="101250"/>
                  </a:lnTo>
                  <a:lnTo>
                    <a:pt x="371250" y="556875"/>
                  </a:lnTo>
                  <a:lnTo>
                    <a:pt x="270000" y="556875"/>
                  </a:lnTo>
                  <a:lnTo>
                    <a:pt x="270000" y="658125"/>
                  </a:lnTo>
                  <a:lnTo>
                    <a:pt x="573750" y="658125"/>
                  </a:lnTo>
                  <a:lnTo>
                    <a:pt x="573750" y="556875"/>
                  </a:lnTo>
                  <a:lnTo>
                    <a:pt x="472500" y="556875"/>
                  </a:lnTo>
                  <a:lnTo>
                    <a:pt x="472500" y="101250"/>
                  </a:lnTo>
                  <a:lnTo>
                    <a:pt x="793125" y="101250"/>
                  </a:lnTo>
                  <a:cubicBezTo>
                    <a:pt x="821085" y="101250"/>
                    <a:pt x="843750" y="78585"/>
                    <a:pt x="843750" y="50625"/>
                  </a:cubicBezTo>
                  <a:cubicBezTo>
                    <a:pt x="843750" y="22665"/>
                    <a:pt x="821085" y="0"/>
                    <a:pt x="793125" y="0"/>
                  </a:cubicBez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731309E-CA83-9999-6C84-C0DAD5E3A0CF}"/>
                </a:ext>
              </a:extLst>
            </p:cNvPr>
            <p:cNvSpPr/>
            <p:nvPr/>
          </p:nvSpPr>
          <p:spPr>
            <a:xfrm flipH="1">
              <a:off x="10509731" y="1617733"/>
              <a:ext cx="472500" cy="843750"/>
            </a:xfrm>
            <a:custGeom>
              <a:avLst/>
              <a:gdLst>
                <a:gd name="connsiteX0" fmla="*/ 421875 w 472500"/>
                <a:gd name="connsiteY0" fmla="*/ 506250 h 843750"/>
                <a:gd name="connsiteX1" fmla="*/ 101250 w 472500"/>
                <a:gd name="connsiteY1" fmla="*/ 506250 h 843750"/>
                <a:gd name="connsiteX2" fmla="*/ 101250 w 472500"/>
                <a:gd name="connsiteY2" fmla="*/ 50625 h 843750"/>
                <a:gd name="connsiteX3" fmla="*/ 50625 w 472500"/>
                <a:gd name="connsiteY3" fmla="*/ 0 h 843750"/>
                <a:gd name="connsiteX4" fmla="*/ 0 w 472500"/>
                <a:gd name="connsiteY4" fmla="*/ 50625 h 843750"/>
                <a:gd name="connsiteX5" fmla="*/ 0 w 472500"/>
                <a:gd name="connsiteY5" fmla="*/ 556875 h 843750"/>
                <a:gd name="connsiteX6" fmla="*/ 50625 w 472500"/>
                <a:gd name="connsiteY6" fmla="*/ 607500 h 843750"/>
                <a:gd name="connsiteX7" fmla="*/ 185625 w 472500"/>
                <a:gd name="connsiteY7" fmla="*/ 607500 h 843750"/>
                <a:gd name="connsiteX8" fmla="*/ 185625 w 472500"/>
                <a:gd name="connsiteY8" fmla="*/ 742500 h 843750"/>
                <a:gd name="connsiteX9" fmla="*/ 84375 w 472500"/>
                <a:gd name="connsiteY9" fmla="*/ 742500 h 843750"/>
                <a:gd name="connsiteX10" fmla="*/ 84375 w 472500"/>
                <a:gd name="connsiteY10" fmla="*/ 843750 h 843750"/>
                <a:gd name="connsiteX11" fmla="*/ 388125 w 472500"/>
                <a:gd name="connsiteY11" fmla="*/ 843750 h 843750"/>
                <a:gd name="connsiteX12" fmla="*/ 388125 w 472500"/>
                <a:gd name="connsiteY12" fmla="*/ 742500 h 843750"/>
                <a:gd name="connsiteX13" fmla="*/ 286875 w 472500"/>
                <a:gd name="connsiteY13" fmla="*/ 742500 h 843750"/>
                <a:gd name="connsiteX14" fmla="*/ 286875 w 472500"/>
                <a:gd name="connsiteY14" fmla="*/ 607500 h 843750"/>
                <a:gd name="connsiteX15" fmla="*/ 421875 w 472500"/>
                <a:gd name="connsiteY15" fmla="*/ 607500 h 843750"/>
                <a:gd name="connsiteX16" fmla="*/ 472500 w 472500"/>
                <a:gd name="connsiteY16" fmla="*/ 556875 h 843750"/>
                <a:gd name="connsiteX17" fmla="*/ 421875 w 472500"/>
                <a:gd name="connsiteY17" fmla="*/ 506250 h 84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2500" h="843750">
                  <a:moveTo>
                    <a:pt x="421875" y="506250"/>
                  </a:moveTo>
                  <a:lnTo>
                    <a:pt x="101250" y="506250"/>
                  </a:lnTo>
                  <a:lnTo>
                    <a:pt x="101250" y="50625"/>
                  </a:lnTo>
                  <a:cubicBezTo>
                    <a:pt x="101250" y="22665"/>
                    <a:pt x="78585" y="0"/>
                    <a:pt x="50625" y="0"/>
                  </a:cubicBezTo>
                  <a:cubicBezTo>
                    <a:pt x="22665" y="0"/>
                    <a:pt x="0" y="22665"/>
                    <a:pt x="0" y="50625"/>
                  </a:cubicBezTo>
                  <a:lnTo>
                    <a:pt x="0" y="556875"/>
                  </a:lnTo>
                  <a:cubicBezTo>
                    <a:pt x="0" y="584835"/>
                    <a:pt x="22665" y="607500"/>
                    <a:pt x="50625" y="607500"/>
                  </a:cubicBezTo>
                  <a:lnTo>
                    <a:pt x="185625" y="607500"/>
                  </a:lnTo>
                  <a:lnTo>
                    <a:pt x="185625" y="742500"/>
                  </a:lnTo>
                  <a:lnTo>
                    <a:pt x="84375" y="742500"/>
                  </a:lnTo>
                  <a:lnTo>
                    <a:pt x="84375" y="843750"/>
                  </a:lnTo>
                  <a:lnTo>
                    <a:pt x="388125" y="843750"/>
                  </a:lnTo>
                  <a:lnTo>
                    <a:pt x="388125" y="742500"/>
                  </a:lnTo>
                  <a:lnTo>
                    <a:pt x="286875" y="742500"/>
                  </a:lnTo>
                  <a:lnTo>
                    <a:pt x="286875" y="607500"/>
                  </a:lnTo>
                  <a:lnTo>
                    <a:pt x="421875" y="607500"/>
                  </a:lnTo>
                  <a:cubicBezTo>
                    <a:pt x="449835" y="607500"/>
                    <a:pt x="472500" y="584835"/>
                    <a:pt x="472500" y="556875"/>
                  </a:cubicBezTo>
                  <a:cubicBezTo>
                    <a:pt x="472500" y="528915"/>
                    <a:pt x="449835" y="506250"/>
                    <a:pt x="421875" y="506250"/>
                  </a:cubicBez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8A4C477B-859D-81C0-6F6B-417BE907B9BB}"/>
                </a:ext>
              </a:extLst>
            </p:cNvPr>
            <p:cNvSpPr/>
            <p:nvPr/>
          </p:nvSpPr>
          <p:spPr>
            <a:xfrm flipH="1">
              <a:off x="10291201" y="1507428"/>
              <a:ext cx="539165" cy="920304"/>
            </a:xfrm>
            <a:custGeom>
              <a:avLst/>
              <a:gdLst>
                <a:gd name="connsiteX0" fmla="*/ 277603 w 539165"/>
                <a:gd name="connsiteY0" fmla="*/ 234168 h 920304"/>
                <a:gd name="connsiteX1" fmla="*/ 311353 w 539165"/>
                <a:gd name="connsiteY1" fmla="*/ 245305 h 920304"/>
                <a:gd name="connsiteX2" fmla="*/ 480103 w 539165"/>
                <a:gd name="connsiteY2" fmla="*/ 245305 h 920304"/>
                <a:gd name="connsiteX3" fmla="*/ 539165 w 539165"/>
                <a:gd name="connsiteY3" fmla="*/ 186242 h 920304"/>
                <a:gd name="connsiteX4" fmla="*/ 480103 w 539165"/>
                <a:gd name="connsiteY4" fmla="*/ 127180 h 920304"/>
                <a:gd name="connsiteX5" fmla="*/ 331265 w 539165"/>
                <a:gd name="connsiteY5" fmla="*/ 127180 h 920304"/>
                <a:gd name="connsiteX6" fmla="*/ 198122 w 539165"/>
                <a:gd name="connsiteY6" fmla="*/ 30824 h 920304"/>
                <a:gd name="connsiteX7" fmla="*/ 106490 w 539165"/>
                <a:gd name="connsiteY7" fmla="*/ 617 h 920304"/>
                <a:gd name="connsiteX8" fmla="*/ 9 w 539165"/>
                <a:gd name="connsiteY8" fmla="*/ 121611 h 920304"/>
                <a:gd name="connsiteX9" fmla="*/ 9 w 539165"/>
                <a:gd name="connsiteY9" fmla="*/ 447805 h 920304"/>
                <a:gd name="connsiteX10" fmla="*/ 118134 w 539165"/>
                <a:gd name="connsiteY10" fmla="*/ 565930 h 920304"/>
                <a:gd name="connsiteX11" fmla="*/ 388134 w 539165"/>
                <a:gd name="connsiteY11" fmla="*/ 565930 h 920304"/>
                <a:gd name="connsiteX12" fmla="*/ 388134 w 539165"/>
                <a:gd name="connsiteY12" fmla="*/ 861243 h 920304"/>
                <a:gd name="connsiteX13" fmla="*/ 447197 w 539165"/>
                <a:gd name="connsiteY13" fmla="*/ 920305 h 920304"/>
                <a:gd name="connsiteX14" fmla="*/ 506259 w 539165"/>
                <a:gd name="connsiteY14" fmla="*/ 861243 h 920304"/>
                <a:gd name="connsiteX15" fmla="*/ 506259 w 539165"/>
                <a:gd name="connsiteY15" fmla="*/ 506868 h 920304"/>
                <a:gd name="connsiteX16" fmla="*/ 447197 w 539165"/>
                <a:gd name="connsiteY16" fmla="*/ 447805 h 920304"/>
                <a:gd name="connsiteX17" fmla="*/ 236259 w 539165"/>
                <a:gd name="connsiteY17" fmla="*/ 447805 h 920304"/>
                <a:gd name="connsiteX18" fmla="*/ 236259 w 539165"/>
                <a:gd name="connsiteY18" fmla="*/ 204130 h 92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9165" h="920304">
                  <a:moveTo>
                    <a:pt x="277603" y="234168"/>
                  </a:moveTo>
                  <a:cubicBezTo>
                    <a:pt x="287443" y="241257"/>
                    <a:pt x="299227" y="245146"/>
                    <a:pt x="311353" y="245305"/>
                  </a:cubicBezTo>
                  <a:lnTo>
                    <a:pt x="480103" y="245305"/>
                  </a:lnTo>
                  <a:cubicBezTo>
                    <a:pt x="512722" y="245305"/>
                    <a:pt x="539165" y="218862"/>
                    <a:pt x="539165" y="186242"/>
                  </a:cubicBezTo>
                  <a:cubicBezTo>
                    <a:pt x="539165" y="153623"/>
                    <a:pt x="512722" y="127180"/>
                    <a:pt x="480103" y="127180"/>
                  </a:cubicBezTo>
                  <a:lnTo>
                    <a:pt x="331265" y="127180"/>
                  </a:lnTo>
                  <a:lnTo>
                    <a:pt x="198122" y="30824"/>
                  </a:lnTo>
                  <a:cubicBezTo>
                    <a:pt x="173270" y="8172"/>
                    <a:pt x="139942" y="-2815"/>
                    <a:pt x="106490" y="617"/>
                  </a:cubicBezTo>
                  <a:cubicBezTo>
                    <a:pt x="45236" y="7705"/>
                    <a:pt x="-745" y="59953"/>
                    <a:pt x="9" y="121611"/>
                  </a:cubicBezTo>
                  <a:lnTo>
                    <a:pt x="9" y="447805"/>
                  </a:lnTo>
                  <a:cubicBezTo>
                    <a:pt x="9" y="513044"/>
                    <a:pt x="52895" y="565930"/>
                    <a:pt x="118134" y="565930"/>
                  </a:cubicBezTo>
                  <a:lnTo>
                    <a:pt x="388134" y="565930"/>
                  </a:lnTo>
                  <a:lnTo>
                    <a:pt x="388134" y="861243"/>
                  </a:lnTo>
                  <a:cubicBezTo>
                    <a:pt x="388134" y="893862"/>
                    <a:pt x="414577" y="920305"/>
                    <a:pt x="447197" y="920305"/>
                  </a:cubicBezTo>
                  <a:cubicBezTo>
                    <a:pt x="479816" y="920305"/>
                    <a:pt x="506259" y="893862"/>
                    <a:pt x="506259" y="861243"/>
                  </a:cubicBezTo>
                  <a:lnTo>
                    <a:pt x="506259" y="506868"/>
                  </a:lnTo>
                  <a:cubicBezTo>
                    <a:pt x="506259" y="474248"/>
                    <a:pt x="479816" y="447805"/>
                    <a:pt x="447197" y="447805"/>
                  </a:cubicBezTo>
                  <a:lnTo>
                    <a:pt x="236259" y="447805"/>
                  </a:lnTo>
                  <a:lnTo>
                    <a:pt x="236259" y="204130"/>
                  </a:ln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0FD5154B-CB1D-B8E9-CD3E-B3E94CCBEF5C}"/>
                </a:ext>
              </a:extLst>
            </p:cNvPr>
            <p:cNvSpPr/>
            <p:nvPr/>
          </p:nvSpPr>
          <p:spPr>
            <a:xfrm flipH="1">
              <a:off x="10594106" y="1229608"/>
              <a:ext cx="236250" cy="236250"/>
            </a:xfrm>
            <a:custGeom>
              <a:avLst/>
              <a:gdLst>
                <a:gd name="connsiteX0" fmla="*/ 236250 w 236250"/>
                <a:gd name="connsiteY0" fmla="*/ 118125 h 236250"/>
                <a:gd name="connsiteX1" fmla="*/ 118125 w 236250"/>
                <a:gd name="connsiteY1" fmla="*/ 236250 h 236250"/>
                <a:gd name="connsiteX2" fmla="*/ 0 w 236250"/>
                <a:gd name="connsiteY2" fmla="*/ 118125 h 236250"/>
                <a:gd name="connsiteX3" fmla="*/ 118125 w 236250"/>
                <a:gd name="connsiteY3" fmla="*/ 0 h 236250"/>
                <a:gd name="connsiteX4" fmla="*/ 236250 w 236250"/>
                <a:gd name="connsiteY4" fmla="*/ 118125 h 23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50" h="236250">
                  <a:moveTo>
                    <a:pt x="236250" y="118125"/>
                  </a:moveTo>
                  <a:cubicBezTo>
                    <a:pt x="236250" y="183364"/>
                    <a:pt x="183364" y="236250"/>
                    <a:pt x="118125" y="236250"/>
                  </a:cubicBezTo>
                  <a:cubicBezTo>
                    <a:pt x="52886" y="236250"/>
                    <a:pt x="0" y="183364"/>
                    <a:pt x="0" y="118125"/>
                  </a:cubicBezTo>
                  <a:cubicBezTo>
                    <a:pt x="0" y="52886"/>
                    <a:pt x="52886" y="0"/>
                    <a:pt x="118125" y="0"/>
                  </a:cubicBezTo>
                  <a:cubicBezTo>
                    <a:pt x="183364" y="0"/>
                    <a:pt x="236250" y="52886"/>
                    <a:pt x="236250" y="118125"/>
                  </a:cubicBez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2CC005A6-82E2-7810-7D81-917285C0BF97}"/>
                </a:ext>
              </a:extLst>
            </p:cNvPr>
            <p:cNvSpPr/>
            <p:nvPr/>
          </p:nvSpPr>
          <p:spPr>
            <a:xfrm flipH="1">
              <a:off x="10104732" y="1718983"/>
              <a:ext cx="172293" cy="33750"/>
            </a:xfrm>
            <a:custGeom>
              <a:avLst/>
              <a:gdLst>
                <a:gd name="connsiteX0" fmla="*/ 16875 w 172293"/>
                <a:gd name="connsiteY0" fmla="*/ 0 h 33750"/>
                <a:gd name="connsiteX1" fmla="*/ 0 w 172293"/>
                <a:gd name="connsiteY1" fmla="*/ 33750 h 33750"/>
                <a:gd name="connsiteX2" fmla="*/ 138544 w 172293"/>
                <a:gd name="connsiteY2" fmla="*/ 33750 h 33750"/>
                <a:gd name="connsiteX3" fmla="*/ 172294 w 172293"/>
                <a:gd name="connsiteY3" fmla="*/ 0 h 3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293" h="33750">
                  <a:moveTo>
                    <a:pt x="16875" y="0"/>
                  </a:moveTo>
                  <a:cubicBezTo>
                    <a:pt x="13625" y="12288"/>
                    <a:pt x="7881" y="23777"/>
                    <a:pt x="0" y="33750"/>
                  </a:cubicBezTo>
                  <a:lnTo>
                    <a:pt x="138544" y="33750"/>
                  </a:lnTo>
                  <a:cubicBezTo>
                    <a:pt x="157184" y="33750"/>
                    <a:pt x="172294" y="18640"/>
                    <a:pt x="172294" y="0"/>
                  </a:cubicBez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230E963-8F48-293C-8197-87C660B2F64D}"/>
                </a:ext>
              </a:extLst>
            </p:cNvPr>
            <p:cNvSpPr/>
            <p:nvPr/>
          </p:nvSpPr>
          <p:spPr>
            <a:xfrm flipH="1">
              <a:off x="10222856" y="1516483"/>
              <a:ext cx="118125" cy="168750"/>
            </a:xfrm>
            <a:custGeom>
              <a:avLst/>
              <a:gdLst>
                <a:gd name="connsiteX0" fmla="*/ 0 w 118125"/>
                <a:gd name="connsiteY0" fmla="*/ 0 h 168750"/>
                <a:gd name="connsiteX1" fmla="*/ 9956 w 118125"/>
                <a:gd name="connsiteY1" fmla="*/ 86231 h 168750"/>
                <a:gd name="connsiteX2" fmla="*/ 84375 w 118125"/>
                <a:gd name="connsiteY2" fmla="*/ 168750 h 168750"/>
                <a:gd name="connsiteX3" fmla="*/ 99225 w 118125"/>
                <a:gd name="connsiteY3" fmla="*/ 168750 h 168750"/>
                <a:gd name="connsiteX4" fmla="*/ 118125 w 118125"/>
                <a:gd name="connsiteY4" fmla="*/ 0 h 16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25" h="168750">
                  <a:moveTo>
                    <a:pt x="0" y="0"/>
                  </a:moveTo>
                  <a:lnTo>
                    <a:pt x="9956" y="86231"/>
                  </a:lnTo>
                  <a:cubicBezTo>
                    <a:pt x="50277" y="94260"/>
                    <a:pt x="80541" y="127816"/>
                    <a:pt x="84375" y="168750"/>
                  </a:cubicBezTo>
                  <a:lnTo>
                    <a:pt x="99225" y="168750"/>
                  </a:lnTo>
                  <a:lnTo>
                    <a:pt x="118125" y="0"/>
                  </a:lnTo>
                  <a:close/>
                </a:path>
              </a:pathLst>
            </a:custGeom>
            <a:solidFill>
              <a:srgbClr val="000000"/>
            </a:solidFill>
            <a:ln w="168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E6CD061B-8E18-4151-8EED-8E1E5F4CA615}"/>
                </a:ext>
              </a:extLst>
            </p:cNvPr>
            <p:cNvSpPr/>
            <p:nvPr/>
          </p:nvSpPr>
          <p:spPr>
            <a:xfrm>
              <a:off x="1205378" y="4455478"/>
              <a:ext cx="1765300" cy="9080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机器语言</a:t>
              </a: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（机器指令）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9B8CA15-7100-4107-A546-2E78806E1D5C}"/>
                </a:ext>
              </a:extLst>
            </p:cNvPr>
            <p:cNvSpPr/>
            <p:nvPr/>
          </p:nvSpPr>
          <p:spPr>
            <a:xfrm>
              <a:off x="4213154" y="3775003"/>
              <a:ext cx="1314450" cy="85407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97233A6-C900-4A50-BA6C-9C39526AE990}"/>
                </a:ext>
              </a:extLst>
            </p:cNvPr>
            <p:cNvSpPr/>
            <p:nvPr/>
          </p:nvSpPr>
          <p:spPr>
            <a:xfrm flipV="1">
              <a:off x="2784138" y="4340352"/>
              <a:ext cx="1439998" cy="4754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45C542BE-1F96-42A9-AC63-2242C317379C}"/>
                </a:ext>
              </a:extLst>
            </p:cNvPr>
            <p:cNvSpPr/>
            <p:nvPr/>
          </p:nvSpPr>
          <p:spPr>
            <a:xfrm>
              <a:off x="6770080" y="3113579"/>
              <a:ext cx="1522413" cy="8350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面向用户</a:t>
              </a: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的语言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84A1779F-B81D-4825-B646-B3E4C6BB2D75}"/>
                </a:ext>
              </a:extLst>
            </p:cNvPr>
            <p:cNvSpPr/>
            <p:nvPr/>
          </p:nvSpPr>
          <p:spPr>
            <a:xfrm>
              <a:off x="9534970" y="2396592"/>
              <a:ext cx="1652588" cy="8905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面向问题</a:t>
              </a:r>
            </a:p>
            <a:p>
              <a:pPr marL="0" lvl="0" indent="0" algn="ctr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的语言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3497AAFC-CD6A-47F3-9F65-0B8932C16092}"/>
                </a:ext>
              </a:extLst>
            </p:cNvPr>
            <p:cNvSpPr/>
            <p:nvPr/>
          </p:nvSpPr>
          <p:spPr>
            <a:xfrm flipV="1">
              <a:off x="5516622" y="3566497"/>
              <a:ext cx="1439998" cy="4754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118144B2-8488-45CE-979B-B87781091065}"/>
                </a:ext>
              </a:extLst>
            </p:cNvPr>
            <p:cNvSpPr/>
            <p:nvPr/>
          </p:nvSpPr>
          <p:spPr>
            <a:xfrm flipV="1">
              <a:off x="8193733" y="2841886"/>
              <a:ext cx="1439998" cy="4754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551939C-66F8-4ACD-8A44-D0EB2A6FD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892361" y="4184391"/>
              <a:ext cx="1314450" cy="2965155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088CA28-7E37-4061-B7EB-B0149358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0121" y="951315"/>
              <a:ext cx="4434977" cy="1525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25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701C3C1-BC44-B7D9-E4A6-D0BF387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各个子程序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514BAD-D259-9032-9CF0-D9221B2C4466}"/>
              </a:ext>
            </a:extLst>
          </p:cNvPr>
          <p:cNvGrpSpPr/>
          <p:nvPr/>
        </p:nvGrpSpPr>
        <p:grpSpPr>
          <a:xfrm>
            <a:off x="1389147" y="780566"/>
            <a:ext cx="3539407" cy="2559066"/>
            <a:chOff x="468313" y="616192"/>
            <a:chExt cx="3539407" cy="2559066"/>
          </a:xfrm>
        </p:grpSpPr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8248D975-B0FC-078D-B57E-A56BF1B8C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13" y="620713"/>
              <a:ext cx="3529012" cy="25545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void  term ( )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factor( );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while (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== MULT) {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factor ( );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}</a:t>
              </a:r>
              <a:b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  <a:b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</a:br>
              <a:endParaRPr kumimoji="1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DA37BA-CD09-75E6-6D95-77EA2A7BD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890" y="616192"/>
              <a:ext cx="2805830" cy="332404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>
              <a:noFill/>
            </a:ln>
          </p:spPr>
          <p:txBody>
            <a:bodyPr wrap="none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&gt;::=  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&gt;{*&lt;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&gt;}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5987213-C783-9490-620B-5F49717CF596}"/>
              </a:ext>
            </a:extLst>
          </p:cNvPr>
          <p:cNvGrpSpPr/>
          <p:nvPr/>
        </p:nvGrpSpPr>
        <p:grpSpPr>
          <a:xfrm>
            <a:off x="1389147" y="3429000"/>
            <a:ext cx="4321175" cy="3293209"/>
            <a:chOff x="395288" y="2852738"/>
            <a:chExt cx="4321175" cy="3293209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06D7CDFE-3F27-CB5A-852C-6828C444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88" y="2852738"/>
              <a:ext cx="4321175" cy="3293209"/>
            </a:xfrm>
            <a:prstGeom prst="rect">
              <a:avLst/>
            </a:prstGeom>
            <a:solidFill>
              <a:srgbClr val="F4F6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zh-CN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 Unicode MS" pitchFamily="34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void  factor ( 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  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if (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== LPARENT )  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expr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if (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!= RPARENT) 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error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else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        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}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else  var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1D7479C-C8AB-DD04-CEFD-50CF8948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218" y="2852738"/>
              <a:ext cx="3376245" cy="313932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因子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&gt;::=  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&gt;|</a:t>
              </a:r>
              <a:r>
                <a:rPr lang="en-US" altLang="zh-CN" sz="16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‘(’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&gt;</a:t>
              </a:r>
              <a:r>
                <a:rPr lang="en-US" altLang="zh-CN" sz="1600" b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‘)’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C1AAC7-273D-EBD0-FAAC-2E9BB89B73B5}"/>
              </a:ext>
            </a:extLst>
          </p:cNvPr>
          <p:cNvGrpSpPr/>
          <p:nvPr/>
        </p:nvGrpSpPr>
        <p:grpSpPr>
          <a:xfrm>
            <a:off x="6981208" y="869549"/>
            <a:ext cx="2124292" cy="1323439"/>
            <a:chOff x="5614420" y="859924"/>
            <a:chExt cx="2124292" cy="1323439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8D63C504-33F8-9461-C5D8-05DD610DF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4420" y="859924"/>
              <a:ext cx="2124292" cy="1323439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void main ( 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getsym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 statement (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2B4D7FA6-A61C-F920-0102-43E88D926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493" y="859924"/>
              <a:ext cx="800219" cy="313932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主函数</a:t>
              </a:r>
              <a:endPara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7CEC1C-600E-C027-82F0-C670D4787B1D}"/>
              </a:ext>
            </a:extLst>
          </p:cNvPr>
          <p:cNvGrpSpPr/>
          <p:nvPr/>
        </p:nvGrpSpPr>
        <p:grpSpPr>
          <a:xfrm>
            <a:off x="6981208" y="2801023"/>
            <a:ext cx="3529012" cy="1077218"/>
            <a:chOff x="5364163" y="3357563"/>
            <a:chExt cx="3529012" cy="1077218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BC988F0-C344-2D5A-B8A0-6AC4A53FE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3357563"/>
              <a:ext cx="3529012" cy="107721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error ( 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6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printf</a:t>
              </a: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(“ syntax error !\n” );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Arial Unicode MS" pitchFamily="34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E253D01C-356E-0664-49D0-D150C80FA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7772" y="3357563"/>
              <a:ext cx="1005403" cy="313932"/>
            </a:xfrm>
            <a:prstGeom prst="rect">
              <a:avLst/>
            </a:prstGeom>
            <a:solidFill>
              <a:srgbClr val="92D050">
                <a:alpha val="50195"/>
              </a:srgbClr>
            </a:solidFill>
            <a:ln>
              <a:noFill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ts val="1000"/>
                </a:spcBef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错误处理</a:t>
              </a:r>
              <a:endPara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648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ABCD2F-B1BF-638F-40D0-8A7E4A45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理论课与实验作业概览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D1FAD0C-6EAC-2CFC-5E08-8C6468FEDB2D}"/>
              </a:ext>
            </a:extLst>
          </p:cNvPr>
          <p:cNvSpPr txBox="1"/>
          <p:nvPr/>
        </p:nvSpPr>
        <p:spPr>
          <a:xfrm>
            <a:off x="2519482" y="3964518"/>
            <a:ext cx="8202482" cy="703198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08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编译器源代码阅读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AC524F40-1885-20FD-E4CC-AB80A072EBE4}"/>
              </a:ext>
            </a:extLst>
          </p:cNvPr>
          <p:cNvSpPr txBox="1"/>
          <p:nvPr/>
        </p:nvSpPr>
        <p:spPr>
          <a:xfrm>
            <a:off x="2519482" y="3265443"/>
            <a:ext cx="8202482" cy="653707"/>
          </a:xfrm>
          <a:prstGeom prst="rect">
            <a:avLst/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10800000" scaled="1"/>
            <a:tileRect/>
          </a:gra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编译器设计</a:t>
            </a:r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D17FF309-F5FA-2AF1-EAC2-228C31A4401C}"/>
              </a:ext>
            </a:extLst>
          </p:cNvPr>
          <p:cNvSpPr/>
          <p:nvPr/>
        </p:nvSpPr>
        <p:spPr>
          <a:xfrm>
            <a:off x="2992409" y="1250647"/>
            <a:ext cx="648000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cxnSp>
        <p:nvCxnSpPr>
          <p:cNvPr id="7" name="直接连接符 46">
            <a:extLst>
              <a:ext uri="{FF2B5EF4-FFF2-40B4-BE49-F238E27FC236}">
                <a16:creationId xmlns:a16="http://schemas.microsoft.com/office/drawing/2014/main" id="{8CCE0541-0B33-2E32-A5E3-C0518C3DAB63}"/>
              </a:ext>
            </a:extLst>
          </p:cNvPr>
          <p:cNvCxnSpPr/>
          <p:nvPr/>
        </p:nvCxnSpPr>
        <p:spPr>
          <a:xfrm flipV="1">
            <a:off x="1869851" y="2921002"/>
            <a:ext cx="0" cy="261896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8" name="矩形 28">
            <a:extLst>
              <a:ext uri="{FF2B5EF4-FFF2-40B4-BE49-F238E27FC236}">
                <a16:creationId xmlns:a16="http://schemas.microsoft.com/office/drawing/2014/main" id="{3D9CEC93-A0D7-31F4-AC82-99CB23362CC5}"/>
              </a:ext>
            </a:extLst>
          </p:cNvPr>
          <p:cNvSpPr/>
          <p:nvPr/>
        </p:nvSpPr>
        <p:spPr>
          <a:xfrm>
            <a:off x="1548605" y="3213828"/>
            <a:ext cx="756713" cy="1497133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文法解读</a:t>
            </a:r>
          </a:p>
        </p:txBody>
      </p:sp>
      <p:sp>
        <p:nvSpPr>
          <p:cNvPr id="9" name="矩形 28">
            <a:extLst>
              <a:ext uri="{FF2B5EF4-FFF2-40B4-BE49-F238E27FC236}">
                <a16:creationId xmlns:a16="http://schemas.microsoft.com/office/drawing/2014/main" id="{FFB8B226-FB07-BC4A-C4C7-FD06726FDE80}"/>
              </a:ext>
            </a:extLst>
          </p:cNvPr>
          <p:cNvSpPr/>
          <p:nvPr/>
        </p:nvSpPr>
        <p:spPr>
          <a:xfrm>
            <a:off x="1603335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文法和语言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的概念和表示</a:t>
            </a:r>
          </a:p>
        </p:txBody>
      </p:sp>
      <p:sp>
        <p:nvSpPr>
          <p:cNvPr id="10" name="矩形 28">
            <a:extLst>
              <a:ext uri="{FF2B5EF4-FFF2-40B4-BE49-F238E27FC236}">
                <a16:creationId xmlns:a16="http://schemas.microsoft.com/office/drawing/2014/main" id="{9FCEC711-67B4-CCA2-ACEF-3043155EB149}"/>
              </a:ext>
            </a:extLst>
          </p:cNvPr>
          <p:cNvSpPr/>
          <p:nvPr/>
        </p:nvSpPr>
        <p:spPr>
          <a:xfrm>
            <a:off x="2439921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69FCCB77-D85B-C050-5E2D-3356DD5EDA21}"/>
              </a:ext>
            </a:extLst>
          </p:cNvPr>
          <p:cNvSpPr/>
          <p:nvPr/>
        </p:nvSpPr>
        <p:spPr>
          <a:xfrm>
            <a:off x="3276507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12" name="矩形 28">
            <a:extLst>
              <a:ext uri="{FF2B5EF4-FFF2-40B4-BE49-F238E27FC236}">
                <a16:creationId xmlns:a16="http://schemas.microsoft.com/office/drawing/2014/main" id="{EEDFBAEC-0882-AD2D-9F44-72746F54FAC5}"/>
              </a:ext>
            </a:extLst>
          </p:cNvPr>
          <p:cNvSpPr/>
          <p:nvPr/>
        </p:nvSpPr>
        <p:spPr>
          <a:xfrm>
            <a:off x="5786265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运行时存储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组织及管理</a:t>
            </a:r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222FDFB8-9F48-8B8F-4C54-50D819039DA0}"/>
              </a:ext>
            </a:extLst>
          </p:cNvPr>
          <p:cNvSpPr/>
          <p:nvPr/>
        </p:nvSpPr>
        <p:spPr>
          <a:xfrm>
            <a:off x="6622851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中间形式</a:t>
            </a:r>
          </a:p>
        </p:txBody>
      </p:sp>
      <p:sp>
        <p:nvSpPr>
          <p:cNvPr id="14" name="矩形 28">
            <a:extLst>
              <a:ext uri="{FF2B5EF4-FFF2-40B4-BE49-F238E27FC236}">
                <a16:creationId xmlns:a16="http://schemas.microsoft.com/office/drawing/2014/main" id="{7D054B46-F4DD-EB03-91CF-79B8F99F699E}"/>
              </a:ext>
            </a:extLst>
          </p:cNvPr>
          <p:cNvSpPr/>
          <p:nvPr/>
        </p:nvSpPr>
        <p:spPr>
          <a:xfrm>
            <a:off x="4949679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FC0BD21F-59CC-18A5-E32A-2D0E29D85B16}"/>
              </a:ext>
            </a:extLst>
          </p:cNvPr>
          <p:cNvSpPr/>
          <p:nvPr/>
        </p:nvSpPr>
        <p:spPr>
          <a:xfrm>
            <a:off x="7459437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语法制导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翻译技术</a:t>
            </a:r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E9DFFC56-816F-2D2D-F04C-9005233F7AE3}"/>
              </a:ext>
            </a:extLst>
          </p:cNvPr>
          <p:cNvSpPr/>
          <p:nvPr/>
        </p:nvSpPr>
        <p:spPr>
          <a:xfrm>
            <a:off x="8296023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</a:p>
        </p:txBody>
      </p:sp>
      <p:sp>
        <p:nvSpPr>
          <p:cNvPr id="17" name="矩形 28">
            <a:extLst>
              <a:ext uri="{FF2B5EF4-FFF2-40B4-BE49-F238E27FC236}">
                <a16:creationId xmlns:a16="http://schemas.microsoft.com/office/drawing/2014/main" id="{CD31D1E9-DD9F-19BE-7AC6-709E4C68AF68}"/>
              </a:ext>
            </a:extLst>
          </p:cNvPr>
          <p:cNvSpPr/>
          <p:nvPr/>
        </p:nvSpPr>
        <p:spPr>
          <a:xfrm>
            <a:off x="9969191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FFF78A8A-966B-734D-D087-2439AFEF8EBB}"/>
              </a:ext>
            </a:extLst>
          </p:cNvPr>
          <p:cNvSpPr/>
          <p:nvPr/>
        </p:nvSpPr>
        <p:spPr>
          <a:xfrm>
            <a:off x="9132609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目标代码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生成优化</a:t>
            </a:r>
          </a:p>
        </p:txBody>
      </p: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40A00CE9-1E8D-6939-0257-515C050EF5CB}"/>
              </a:ext>
            </a:extLst>
          </p:cNvPr>
          <p:cNvCxnSpPr>
            <a:cxnSpLocks/>
          </p:cNvCxnSpPr>
          <p:nvPr/>
        </p:nvCxnSpPr>
        <p:spPr>
          <a:xfrm>
            <a:off x="1546225" y="4849128"/>
            <a:ext cx="939228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" name="圆角矩形 52">
            <a:extLst>
              <a:ext uri="{FF2B5EF4-FFF2-40B4-BE49-F238E27FC236}">
                <a16:creationId xmlns:a16="http://schemas.microsoft.com/office/drawing/2014/main" id="{B0442CDE-3558-E7AE-F78E-8E89E125EC7B}"/>
              </a:ext>
            </a:extLst>
          </p:cNvPr>
          <p:cNvSpPr/>
          <p:nvPr/>
        </p:nvSpPr>
        <p:spPr>
          <a:xfrm>
            <a:off x="2519482" y="1062990"/>
            <a:ext cx="8202483" cy="1965244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多文档 53">
            <a:extLst>
              <a:ext uri="{FF2B5EF4-FFF2-40B4-BE49-F238E27FC236}">
                <a16:creationId xmlns:a16="http://schemas.microsoft.com/office/drawing/2014/main" id="{CE24CC14-CC76-F621-4425-B304E1FEAC72}"/>
              </a:ext>
            </a:extLst>
          </p:cNvPr>
          <p:cNvSpPr/>
          <p:nvPr/>
        </p:nvSpPr>
        <p:spPr>
          <a:xfrm>
            <a:off x="1579539" y="1062990"/>
            <a:ext cx="690084" cy="1858012"/>
          </a:xfrm>
          <a:prstGeom prst="flowChartMultidocumen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</a:t>
            </a:r>
          </a:p>
        </p:txBody>
      </p:sp>
      <p:sp>
        <p:nvSpPr>
          <p:cNvPr id="22" name="矩形 28">
            <a:extLst>
              <a:ext uri="{FF2B5EF4-FFF2-40B4-BE49-F238E27FC236}">
                <a16:creationId xmlns:a16="http://schemas.microsoft.com/office/drawing/2014/main" id="{70AAAE33-DB36-0128-F782-D08D3C48ECB9}"/>
              </a:ext>
            </a:extLst>
          </p:cNvPr>
          <p:cNvSpPr/>
          <p:nvPr/>
        </p:nvSpPr>
        <p:spPr>
          <a:xfrm>
            <a:off x="4113093" y="4981860"/>
            <a:ext cx="756000" cy="1583048"/>
          </a:xfrm>
          <a:prstGeom prst="rect">
            <a:avLst/>
          </a:prstGeom>
          <a:solidFill>
            <a:srgbClr val="FFCCCC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zh-CN" altLang="en-US" sz="2000" spc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  <a:endParaRPr lang="en-US" altLang="zh-CN" sz="2000" spc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algn="just"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管理技术</a:t>
            </a:r>
          </a:p>
        </p:txBody>
      </p:sp>
      <p:sp>
        <p:nvSpPr>
          <p:cNvPr id="23" name="矩形 28">
            <a:extLst>
              <a:ext uri="{FF2B5EF4-FFF2-40B4-BE49-F238E27FC236}">
                <a16:creationId xmlns:a16="http://schemas.microsoft.com/office/drawing/2014/main" id="{96E5C93F-B500-8EFC-EE33-7A0A8595AB7D}"/>
              </a:ext>
            </a:extLst>
          </p:cNvPr>
          <p:cNvSpPr/>
          <p:nvPr/>
        </p:nvSpPr>
        <p:spPr>
          <a:xfrm>
            <a:off x="3649908" y="1250647"/>
            <a:ext cx="648000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24" name="矩形 28">
            <a:extLst>
              <a:ext uri="{FF2B5EF4-FFF2-40B4-BE49-F238E27FC236}">
                <a16:creationId xmlns:a16="http://schemas.microsoft.com/office/drawing/2014/main" id="{F8D6D9B2-7AE2-31B1-D995-5076EB2CA74D}"/>
              </a:ext>
            </a:extLst>
          </p:cNvPr>
          <p:cNvSpPr/>
          <p:nvPr/>
        </p:nvSpPr>
        <p:spPr>
          <a:xfrm>
            <a:off x="4307407" y="1250647"/>
            <a:ext cx="648000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tIns="288000" bIns="2880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di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符号表</a:t>
            </a:r>
          </a:p>
        </p:txBody>
      </p:sp>
      <p:sp>
        <p:nvSpPr>
          <p:cNvPr id="25" name="矩形 28">
            <a:extLst>
              <a:ext uri="{FF2B5EF4-FFF2-40B4-BE49-F238E27FC236}">
                <a16:creationId xmlns:a16="http://schemas.microsoft.com/office/drawing/2014/main" id="{B9F9D746-D1EA-C6C4-C65D-E55268564D08}"/>
              </a:ext>
            </a:extLst>
          </p:cNvPr>
          <p:cNvSpPr/>
          <p:nvPr/>
        </p:nvSpPr>
        <p:spPr>
          <a:xfrm>
            <a:off x="4963177" y="1250647"/>
            <a:ext cx="648000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错误处理</a:t>
            </a:r>
          </a:p>
        </p:txBody>
      </p:sp>
      <p:sp>
        <p:nvSpPr>
          <p:cNvPr id="26" name="矩形 28">
            <a:extLst>
              <a:ext uri="{FF2B5EF4-FFF2-40B4-BE49-F238E27FC236}">
                <a16:creationId xmlns:a16="http://schemas.microsoft.com/office/drawing/2014/main" id="{C34097E1-E380-F827-15C7-26EA150B471C}"/>
              </a:ext>
            </a:extLst>
          </p:cNvPr>
          <p:cNvSpPr/>
          <p:nvPr/>
        </p:nvSpPr>
        <p:spPr>
          <a:xfrm>
            <a:off x="5616571" y="1250647"/>
            <a:ext cx="3657048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square" lIns="0" tIns="0" rIns="0" bIns="0" anchor="ctr" anchorCtr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r"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r">
              <a:spcBef>
                <a:spcPts val="0"/>
              </a:spcBef>
              <a:buClrTx/>
              <a:buSz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</a:t>
            </a:r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E56ADF7F-DD48-9B80-EDF0-A86D3B6ABADB}"/>
              </a:ext>
            </a:extLst>
          </p:cNvPr>
          <p:cNvSpPr/>
          <p:nvPr/>
        </p:nvSpPr>
        <p:spPr>
          <a:xfrm>
            <a:off x="9285516" y="1250647"/>
            <a:ext cx="1320679" cy="1584000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accent5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</a:p>
        </p:txBody>
      </p:sp>
      <p:sp>
        <p:nvSpPr>
          <p:cNvPr id="28" name="箭头: 右 4">
            <a:extLst>
              <a:ext uri="{FF2B5EF4-FFF2-40B4-BE49-F238E27FC236}">
                <a16:creationId xmlns:a16="http://schemas.microsoft.com/office/drawing/2014/main" id="{BF5B5DE6-C0DB-D1DE-A2FE-83A67820D6C5}"/>
              </a:ext>
            </a:extLst>
          </p:cNvPr>
          <p:cNvSpPr/>
          <p:nvPr/>
        </p:nvSpPr>
        <p:spPr>
          <a:xfrm>
            <a:off x="2269624" y="1811556"/>
            <a:ext cx="249859" cy="3732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87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F845755-08A4-A67B-3658-097D161B9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5"/>
            <a:ext cx="9522806" cy="53041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zh-CN" altLang="en-US" sz="2400" dirty="0"/>
              <a:t> 龙书（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Dragon Book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635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Alfred V.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Monica S. Lam, Ravi Sethi,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Jeffrey D. Ullman.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Compilers—Principles, Techniques and Tools. </a:t>
            </a:r>
            <a:r>
              <a:rPr lang="zh-CN" altLang="en-US" sz="2400" dirty="0"/>
              <a:t>机械出版社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zh-CN" altLang="en-US" sz="2400" dirty="0"/>
              <a:t> 虎书（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Tiger Book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635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Andrew W. Appel, Maia Ginsburg. Modern Compiler Implementation in C.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人民邮电出版社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zh-CN" altLang="en-US" sz="2400" dirty="0"/>
              <a:t> 鲸书（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Whale Book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635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S.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Muchnick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Advanced Compiler Design and Implementation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Kenneth C. Louden </a:t>
            </a:r>
            <a:r>
              <a:rPr lang="zh-CN" altLang="en-US" sz="2400" dirty="0"/>
              <a:t>著，</a:t>
            </a:r>
            <a:r>
              <a:rPr lang="en-US" altLang="zh-CN" sz="2400" dirty="0"/>
              <a:t>《</a:t>
            </a:r>
            <a:r>
              <a:rPr lang="zh-CN" altLang="en-US" sz="2400" dirty="0"/>
              <a:t>编译原理及实践</a:t>
            </a:r>
            <a:r>
              <a:rPr lang="en-US" altLang="zh-CN" sz="2400" dirty="0"/>
              <a:t>》</a:t>
            </a:r>
            <a:r>
              <a:rPr lang="zh-CN" altLang="en-US" sz="2400" dirty="0"/>
              <a:t>，机械工业出版社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张莉、史晓华、杨海燕等，</a:t>
            </a: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《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编译技术</a:t>
            </a: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》</a:t>
            </a:r>
            <a:r>
              <a:rPr kumimoji="1" lang="zh-CN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，高等教育出版社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AF9EA87-F72F-48FF-E4F7-E4058AB9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参考书目</a:t>
            </a:r>
          </a:p>
        </p:txBody>
      </p:sp>
      <p:pic>
        <p:nvPicPr>
          <p:cNvPr id="1028" name="Picture 4" descr="http://hiphotos.baidu.com/soulmachine/pic/item/60c477278814b904908f9dc0.jpg">
            <a:extLst>
              <a:ext uri="{FF2B5EF4-FFF2-40B4-BE49-F238E27FC236}">
                <a16:creationId xmlns:a16="http://schemas.microsoft.com/office/drawing/2014/main" id="{380A8A28-DF71-47AF-A84D-40C3BF39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932" y="748780"/>
            <a:ext cx="1554769" cy="203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.media-amazon.com/images/I/71QPmkuTEqL._SL1360_.jpg">
            <a:extLst>
              <a:ext uri="{FF2B5EF4-FFF2-40B4-BE49-F238E27FC236}">
                <a16:creationId xmlns:a16="http://schemas.microsoft.com/office/drawing/2014/main" id="{8DE4F5C2-FB74-4C8A-A6D5-E9CE9C5F5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932" y="2784039"/>
            <a:ext cx="1558904" cy="20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g-blog.csdn.net/20180314123746826?watermark/2/text/Ly9ibG9nLmNzZG4ubmV0L2RpZWh1YW5nMzQyNg==/font/5a6L5L2T/fontsize/400/fill/I0JBQkFCMA==/dissolve/70">
            <a:extLst>
              <a:ext uri="{FF2B5EF4-FFF2-40B4-BE49-F238E27FC236}">
                <a16:creationId xmlns:a16="http://schemas.microsoft.com/office/drawing/2014/main" id="{E92987B8-EF9C-4647-A9EE-54F79C46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932" y="4804844"/>
            <a:ext cx="1558904" cy="20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547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3572" y="2351981"/>
            <a:ext cx="1164846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预祝大家取得优异成绩！</a:t>
            </a:r>
            <a:endParaRPr lang="en-US" altLang="zh-CN" sz="48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4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  <p:pic>
        <p:nvPicPr>
          <p:cNvPr id="9" name="图片 9" descr="20100914173821095744.jpg">
            <a:extLst>
              <a:ext uri="{FF2B5EF4-FFF2-40B4-BE49-F238E27FC236}">
                <a16:creationId xmlns:a16="http://schemas.microsoft.com/office/drawing/2014/main" id="{3BAD7467-4F42-4559-AFE1-23215AE8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08" y="71022"/>
            <a:ext cx="2947924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6" descr="C:\Users\lenovo\Desktop\030.jpg">
            <a:extLst>
              <a:ext uri="{FF2B5EF4-FFF2-40B4-BE49-F238E27FC236}">
                <a16:creationId xmlns:a16="http://schemas.microsoft.com/office/drawing/2014/main" id="{77DB1C6B-B924-4204-984B-4A29E6097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035" y="71022"/>
            <a:ext cx="2954998" cy="1080000"/>
          </a:xfrm>
          <a:prstGeom prst="rect">
            <a:avLst/>
          </a:prstGeom>
          <a:ln w="38100">
            <a:noFill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F5D23523-8430-4B52-A8B2-2C21D3FEF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2" y="46600"/>
            <a:ext cx="4598812" cy="112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6252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253F3A-B57C-4489-825F-C7AB11B1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1" y="977265"/>
            <a:ext cx="11336564" cy="53041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低级语言（</a:t>
            </a:r>
            <a:r>
              <a:rPr lang="zh-CN" altLang="en-US" sz="2400" dirty="0"/>
              <a:t>机器语言、汇编语言</a:t>
            </a:r>
            <a:r>
              <a:rPr lang="zh-CN" altLang="en-US" dirty="0"/>
              <a:t>）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33CC"/>
                </a:solidFill>
              </a:rPr>
              <a:t>特点：与特定的机器有关，功效高，但使用复杂、繁琐、费时、易出错。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高级语言 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Fortran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</a:t>
            </a:r>
            <a:r>
              <a:rPr lang="zh-CN" altLang="zh-CN" sz="2400" dirty="0"/>
              <a:t>语言等</a:t>
            </a:r>
            <a:r>
              <a:rPr lang="zh-CN" altLang="en-US" sz="2400" dirty="0"/>
              <a:t>）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33CC"/>
                </a:solidFill>
              </a:rPr>
              <a:t>特点：不依赖具体机器，移植性好、对用户要求低、易使用、易维护等。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lvl="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从人类认识的高级语言代码，到计算机认识的机器语言代码，必须通过一个“翻译程序”进行等价转换。</a:t>
            </a:r>
            <a:endParaRPr lang="en-US" altLang="zh-CN" sz="2400" dirty="0"/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“编译（</a:t>
            </a:r>
            <a:r>
              <a:rPr lang="en-US" altLang="zh-CN" sz="2400" dirty="0"/>
              <a:t>Compile</a:t>
            </a:r>
            <a:r>
              <a:rPr lang="zh-CN" altLang="en-US" sz="2400" dirty="0"/>
              <a:t>）”特指将高级语言翻译为低级语言的程序。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173537-981F-487B-8A5B-4D9A19D8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低级语言与高级语言</a:t>
            </a:r>
          </a:p>
        </p:txBody>
      </p:sp>
    </p:spTree>
    <p:extLst>
      <p:ext uri="{BB962C8B-B14F-4D97-AF65-F5344CB8AC3E}">
        <p14:creationId xmlns:p14="http://schemas.microsoft.com/office/powerpoint/2010/main" val="10722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B717C1D-CEAE-4A6A-9D44-2AEF255A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源程序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翻译程序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FF00"/>
                </a:solidFill>
              </a:rPr>
              <a:t>目标程序 </a:t>
            </a:r>
            <a:r>
              <a:rPr lang="zh-CN" altLang="en-US" dirty="0"/>
              <a:t>三者关系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EFD664C-C333-4595-B9CD-0E19046648CD}"/>
              </a:ext>
            </a:extLst>
          </p:cNvPr>
          <p:cNvGrpSpPr/>
          <p:nvPr/>
        </p:nvGrpSpPr>
        <p:grpSpPr>
          <a:xfrm>
            <a:off x="2150033" y="1678359"/>
            <a:ext cx="7891934" cy="2743200"/>
            <a:chOff x="2798764" y="2509838"/>
            <a:chExt cx="6359525" cy="2012951"/>
          </a:xfrm>
        </p:grpSpPr>
        <p:sp>
          <p:nvSpPr>
            <p:cNvPr id="4" name="Rectangle 76">
              <a:extLst>
                <a:ext uri="{FF2B5EF4-FFF2-40B4-BE49-F238E27FC236}">
                  <a16:creationId xmlns:a16="http://schemas.microsoft.com/office/drawing/2014/main" id="{D76D543D-A7F0-4D96-B925-276A2FCC9996}"/>
                </a:ext>
              </a:extLst>
            </p:cNvPr>
            <p:cNvSpPr/>
            <p:nvPr/>
          </p:nvSpPr>
          <p:spPr>
            <a:xfrm>
              <a:off x="2798764" y="3078164"/>
              <a:ext cx="1495425" cy="1431925"/>
            </a:xfrm>
            <a:prstGeom prst="rect">
              <a:avLst/>
            </a:prstGeom>
            <a:solidFill>
              <a:srgbClr val="EAEAEA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9604F43-E446-48A6-A2E1-585F162947BD}"/>
                </a:ext>
              </a:extLst>
            </p:cNvPr>
            <p:cNvSpPr/>
            <p:nvPr/>
          </p:nvSpPr>
          <p:spPr>
            <a:xfrm>
              <a:off x="5224464" y="3090864"/>
              <a:ext cx="1495425" cy="1431925"/>
            </a:xfrm>
            <a:prstGeom prst="rect">
              <a:avLst/>
            </a:prstGeom>
            <a:solidFill>
              <a:srgbClr val="EAEAEA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B467D7F-0073-4669-8154-BCBB6223DADE}"/>
                </a:ext>
              </a:extLst>
            </p:cNvPr>
            <p:cNvSpPr/>
            <p:nvPr/>
          </p:nvSpPr>
          <p:spPr>
            <a:xfrm>
              <a:off x="7675564" y="3065464"/>
              <a:ext cx="1482725" cy="1406525"/>
            </a:xfrm>
            <a:prstGeom prst="rect">
              <a:avLst/>
            </a:prstGeom>
            <a:solidFill>
              <a:srgbClr val="EAEAEA"/>
            </a:solidFill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>
                <a:spcBef>
                  <a:spcPct val="0"/>
                </a:spcBef>
                <a:buNone/>
              </a:pPr>
              <a:endParaRPr lang="zh-CN" altLang="en-US" sz="2400" dirty="0">
                <a:ea typeface="楷体_GB2312" pitchFamily="49" charset="-122"/>
              </a:endParaRPr>
            </a:p>
          </p:txBody>
        </p:sp>
        <p:grpSp>
          <p:nvGrpSpPr>
            <p:cNvPr id="7" name="Group 28">
              <a:extLst>
                <a:ext uri="{FF2B5EF4-FFF2-40B4-BE49-F238E27FC236}">
                  <a16:creationId xmlns:a16="http://schemas.microsoft.com/office/drawing/2014/main" id="{F805C8AA-2694-40E4-90D9-1A2BA49C52F5}"/>
                </a:ext>
              </a:extLst>
            </p:cNvPr>
            <p:cNvGrpSpPr/>
            <p:nvPr/>
          </p:nvGrpSpPr>
          <p:grpSpPr>
            <a:xfrm>
              <a:off x="5645151" y="3778251"/>
              <a:ext cx="1052513" cy="728663"/>
              <a:chOff x="1811" y="933"/>
              <a:chExt cx="493" cy="203"/>
            </a:xfrm>
          </p:grpSpPr>
          <p:grpSp>
            <p:nvGrpSpPr>
              <p:cNvPr id="8" name="Group 29">
                <a:extLst>
                  <a:ext uri="{FF2B5EF4-FFF2-40B4-BE49-F238E27FC236}">
                    <a16:creationId xmlns:a16="http://schemas.microsoft.com/office/drawing/2014/main" id="{74E3CBFF-D2FE-47BD-BB78-C0251B0923CD}"/>
                  </a:ext>
                </a:extLst>
              </p:cNvPr>
              <p:cNvGrpSpPr/>
              <p:nvPr/>
            </p:nvGrpSpPr>
            <p:grpSpPr>
              <a:xfrm>
                <a:off x="2110" y="935"/>
                <a:ext cx="194" cy="201"/>
                <a:chOff x="2110" y="935"/>
                <a:chExt cx="194" cy="201"/>
              </a:xfrm>
            </p:grpSpPr>
            <p:grpSp>
              <p:nvGrpSpPr>
                <p:cNvPr id="16" name="Group 30">
                  <a:extLst>
                    <a:ext uri="{FF2B5EF4-FFF2-40B4-BE49-F238E27FC236}">
                      <a16:creationId xmlns:a16="http://schemas.microsoft.com/office/drawing/2014/main" id="{858EC694-9E17-49EC-AE46-5D09C905BD22}"/>
                    </a:ext>
                  </a:extLst>
                </p:cNvPr>
                <p:cNvGrpSpPr/>
                <p:nvPr/>
              </p:nvGrpSpPr>
              <p:grpSpPr>
                <a:xfrm>
                  <a:off x="2110" y="935"/>
                  <a:ext cx="164" cy="119"/>
                  <a:chOff x="2110" y="935"/>
                  <a:chExt cx="164" cy="119"/>
                </a:xfrm>
              </p:grpSpPr>
              <p:sp>
                <p:nvSpPr>
                  <p:cNvPr id="18" name="Freeform 31">
                    <a:extLst>
                      <a:ext uri="{FF2B5EF4-FFF2-40B4-BE49-F238E27FC236}">
                        <a16:creationId xmlns:a16="http://schemas.microsoft.com/office/drawing/2014/main" id="{CA7697DE-0A9E-4C75-85C4-A336AF406EC8}"/>
                      </a:ext>
                    </a:extLst>
                  </p:cNvPr>
                  <p:cNvSpPr/>
                  <p:nvPr/>
                </p:nvSpPr>
                <p:spPr>
                  <a:xfrm>
                    <a:off x="2110" y="935"/>
                    <a:ext cx="164" cy="119"/>
                  </a:xfrm>
                  <a:custGeom>
                    <a:avLst/>
                    <a:gdLst>
                      <a:gd name="txL" fmla="*/ 0 w 164"/>
                      <a:gd name="txT" fmla="*/ 0 h 119"/>
                      <a:gd name="txR" fmla="*/ 164 w 164"/>
                      <a:gd name="txB" fmla="*/ 119 h 119"/>
                    </a:gdLst>
                    <a:ahLst/>
                    <a:cxnLst>
                      <a:cxn ang="0">
                        <a:pos x="0" y="98"/>
                      </a:cxn>
                      <a:cxn ang="0">
                        <a:pos x="1" y="102"/>
                      </a:cxn>
                      <a:cxn ang="0">
                        <a:pos x="5" y="105"/>
                      </a:cxn>
                      <a:cxn ang="0">
                        <a:pos x="11" y="109"/>
                      </a:cxn>
                      <a:cxn ang="0">
                        <a:pos x="20" y="111"/>
                      </a:cxn>
                      <a:cxn ang="0">
                        <a:pos x="30" y="113"/>
                      </a:cxn>
                      <a:cxn ang="0">
                        <a:pos x="42" y="115"/>
                      </a:cxn>
                      <a:cxn ang="0">
                        <a:pos x="55" y="116"/>
                      </a:cxn>
                      <a:cxn ang="0">
                        <a:pos x="70" y="118"/>
                      </a:cxn>
                      <a:cxn ang="0">
                        <a:pos x="84" y="118"/>
                      </a:cxn>
                      <a:cxn ang="0">
                        <a:pos x="99" y="116"/>
                      </a:cxn>
                      <a:cxn ang="0">
                        <a:pos x="113" y="115"/>
                      </a:cxn>
                      <a:cxn ang="0">
                        <a:pos x="126" y="114"/>
                      </a:cxn>
                      <a:cxn ang="0">
                        <a:pos x="137" y="112"/>
                      </a:cxn>
                      <a:cxn ang="0">
                        <a:pos x="147" y="110"/>
                      </a:cxn>
                      <a:cxn ang="0">
                        <a:pos x="155" y="106"/>
                      </a:cxn>
                      <a:cxn ang="0">
                        <a:pos x="159" y="104"/>
                      </a:cxn>
                      <a:cxn ang="0">
                        <a:pos x="163" y="101"/>
                      </a:cxn>
                      <a:cxn ang="0">
                        <a:pos x="163" y="19"/>
                      </a:cxn>
                      <a:cxn ang="0">
                        <a:pos x="161" y="15"/>
                      </a:cxn>
                      <a:cxn ang="0">
                        <a:pos x="157" y="12"/>
                      </a:cxn>
                      <a:cxn ang="0">
                        <a:pos x="151" y="8"/>
                      </a:cxn>
                      <a:cxn ang="0">
                        <a:pos x="142" y="6"/>
                      </a:cxn>
                      <a:cxn ang="0">
                        <a:pos x="131" y="4"/>
                      </a:cxn>
                      <a:cxn ang="0">
                        <a:pos x="120" y="2"/>
                      </a:cxn>
                      <a:cxn ang="0">
                        <a:pos x="107" y="1"/>
                      </a:cxn>
                      <a:cxn ang="0">
                        <a:pos x="92" y="1"/>
                      </a:cxn>
                      <a:cxn ang="0">
                        <a:pos x="78" y="0"/>
                      </a:cxn>
                      <a:cxn ang="0">
                        <a:pos x="63" y="1"/>
                      </a:cxn>
                      <a:cxn ang="0">
                        <a:pos x="49" y="2"/>
                      </a:cxn>
                      <a:cxn ang="0">
                        <a:pos x="36" y="3"/>
                      </a:cxn>
                      <a:cxn ang="0">
                        <a:pos x="25" y="5"/>
                      </a:cxn>
                      <a:cxn ang="0">
                        <a:pos x="15" y="7"/>
                      </a:cxn>
                      <a:cxn ang="0">
                        <a:pos x="7" y="11"/>
                      </a:cxn>
                      <a:cxn ang="0">
                        <a:pos x="3" y="14"/>
                      </a:cxn>
                      <a:cxn ang="0">
                        <a:pos x="0" y="17"/>
                      </a:cxn>
                    </a:cxnLst>
                    <a:rect l="txL" t="txT" r="txR" b="txB"/>
                    <a:pathLst>
                      <a:path w="164" h="119">
                        <a:moveTo>
                          <a:pt x="0" y="19"/>
                        </a:moveTo>
                        <a:lnTo>
                          <a:pt x="0" y="98"/>
                        </a:lnTo>
                        <a:lnTo>
                          <a:pt x="0" y="101"/>
                        </a:lnTo>
                        <a:lnTo>
                          <a:pt x="1" y="102"/>
                        </a:lnTo>
                        <a:lnTo>
                          <a:pt x="3" y="104"/>
                        </a:lnTo>
                        <a:lnTo>
                          <a:pt x="5" y="105"/>
                        </a:lnTo>
                        <a:lnTo>
                          <a:pt x="7" y="106"/>
                        </a:lnTo>
                        <a:lnTo>
                          <a:pt x="11" y="109"/>
                        </a:lnTo>
                        <a:lnTo>
                          <a:pt x="15" y="110"/>
                        </a:lnTo>
                        <a:lnTo>
                          <a:pt x="20" y="111"/>
                        </a:lnTo>
                        <a:lnTo>
                          <a:pt x="25" y="112"/>
                        </a:lnTo>
                        <a:lnTo>
                          <a:pt x="30" y="113"/>
                        </a:lnTo>
                        <a:lnTo>
                          <a:pt x="36" y="114"/>
                        </a:lnTo>
                        <a:lnTo>
                          <a:pt x="42" y="115"/>
                        </a:lnTo>
                        <a:lnTo>
                          <a:pt x="49" y="115"/>
                        </a:lnTo>
                        <a:lnTo>
                          <a:pt x="55" y="116"/>
                        </a:lnTo>
                        <a:lnTo>
                          <a:pt x="63" y="116"/>
                        </a:lnTo>
                        <a:lnTo>
                          <a:pt x="70" y="118"/>
                        </a:lnTo>
                        <a:lnTo>
                          <a:pt x="78" y="118"/>
                        </a:lnTo>
                        <a:lnTo>
                          <a:pt x="84" y="118"/>
                        </a:lnTo>
                        <a:lnTo>
                          <a:pt x="92" y="118"/>
                        </a:lnTo>
                        <a:lnTo>
                          <a:pt x="99" y="116"/>
                        </a:lnTo>
                        <a:lnTo>
                          <a:pt x="107" y="116"/>
                        </a:lnTo>
                        <a:lnTo>
                          <a:pt x="113" y="115"/>
                        </a:lnTo>
                        <a:lnTo>
                          <a:pt x="120" y="115"/>
                        </a:lnTo>
                        <a:lnTo>
                          <a:pt x="126" y="114"/>
                        </a:lnTo>
                        <a:lnTo>
                          <a:pt x="131" y="113"/>
                        </a:lnTo>
                        <a:lnTo>
                          <a:pt x="137" y="112"/>
                        </a:lnTo>
                        <a:lnTo>
                          <a:pt x="142" y="111"/>
                        </a:lnTo>
                        <a:lnTo>
                          <a:pt x="147" y="110"/>
                        </a:lnTo>
                        <a:lnTo>
                          <a:pt x="151" y="109"/>
                        </a:lnTo>
                        <a:lnTo>
                          <a:pt x="155" y="106"/>
                        </a:lnTo>
                        <a:lnTo>
                          <a:pt x="157" y="105"/>
                        </a:lnTo>
                        <a:lnTo>
                          <a:pt x="159" y="104"/>
                        </a:lnTo>
                        <a:lnTo>
                          <a:pt x="161" y="102"/>
                        </a:lnTo>
                        <a:lnTo>
                          <a:pt x="163" y="101"/>
                        </a:lnTo>
                        <a:lnTo>
                          <a:pt x="163" y="98"/>
                        </a:lnTo>
                        <a:lnTo>
                          <a:pt x="163" y="19"/>
                        </a:lnTo>
                        <a:lnTo>
                          <a:pt x="163" y="17"/>
                        </a:lnTo>
                        <a:lnTo>
                          <a:pt x="161" y="15"/>
                        </a:lnTo>
                        <a:lnTo>
                          <a:pt x="159" y="14"/>
                        </a:lnTo>
                        <a:lnTo>
                          <a:pt x="157" y="12"/>
                        </a:lnTo>
                        <a:lnTo>
                          <a:pt x="155" y="11"/>
                        </a:lnTo>
                        <a:lnTo>
                          <a:pt x="151" y="8"/>
                        </a:lnTo>
                        <a:lnTo>
                          <a:pt x="147" y="7"/>
                        </a:lnTo>
                        <a:lnTo>
                          <a:pt x="142" y="6"/>
                        </a:lnTo>
                        <a:lnTo>
                          <a:pt x="137" y="5"/>
                        </a:lnTo>
                        <a:lnTo>
                          <a:pt x="131" y="4"/>
                        </a:lnTo>
                        <a:lnTo>
                          <a:pt x="126" y="3"/>
                        </a:lnTo>
                        <a:lnTo>
                          <a:pt x="120" y="2"/>
                        </a:lnTo>
                        <a:lnTo>
                          <a:pt x="113" y="2"/>
                        </a:lnTo>
                        <a:lnTo>
                          <a:pt x="107" y="1"/>
                        </a:lnTo>
                        <a:lnTo>
                          <a:pt x="99" y="1"/>
                        </a:lnTo>
                        <a:lnTo>
                          <a:pt x="92" y="1"/>
                        </a:lnTo>
                        <a:lnTo>
                          <a:pt x="84" y="0"/>
                        </a:lnTo>
                        <a:lnTo>
                          <a:pt x="78" y="0"/>
                        </a:lnTo>
                        <a:lnTo>
                          <a:pt x="70" y="1"/>
                        </a:lnTo>
                        <a:lnTo>
                          <a:pt x="63" y="1"/>
                        </a:lnTo>
                        <a:lnTo>
                          <a:pt x="55" y="1"/>
                        </a:lnTo>
                        <a:lnTo>
                          <a:pt x="49" y="2"/>
                        </a:lnTo>
                        <a:lnTo>
                          <a:pt x="42" y="2"/>
                        </a:lnTo>
                        <a:lnTo>
                          <a:pt x="36" y="3"/>
                        </a:lnTo>
                        <a:lnTo>
                          <a:pt x="30" y="4"/>
                        </a:lnTo>
                        <a:lnTo>
                          <a:pt x="25" y="5"/>
                        </a:lnTo>
                        <a:lnTo>
                          <a:pt x="20" y="6"/>
                        </a:lnTo>
                        <a:lnTo>
                          <a:pt x="15" y="7"/>
                        </a:lnTo>
                        <a:lnTo>
                          <a:pt x="11" y="8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5"/>
                        </a:lnTo>
                        <a:lnTo>
                          <a:pt x="0" y="17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FFFFFF">
                      <a:alpha val="100000"/>
                    </a:srgbClr>
                  </a:solidFill>
                  <a:ln w="12700" cap="rnd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Freeform 32">
                    <a:extLst>
                      <a:ext uri="{FF2B5EF4-FFF2-40B4-BE49-F238E27FC236}">
                        <a16:creationId xmlns:a16="http://schemas.microsoft.com/office/drawing/2014/main" id="{F7775A1A-BFA9-457F-B19B-158C93466055}"/>
                      </a:ext>
                    </a:extLst>
                  </p:cNvPr>
                  <p:cNvSpPr/>
                  <p:nvPr/>
                </p:nvSpPr>
                <p:spPr>
                  <a:xfrm>
                    <a:off x="2110" y="955"/>
                    <a:ext cx="164" cy="19"/>
                  </a:xfrm>
                  <a:custGeom>
                    <a:avLst/>
                    <a:gdLst>
                      <a:gd name="txL" fmla="*/ 0 w 164"/>
                      <a:gd name="txT" fmla="*/ 0 h 19"/>
                      <a:gd name="txR" fmla="*/ 164 w 164"/>
                      <a:gd name="txB" fmla="*/ 19 h 19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1" y="3"/>
                      </a:cxn>
                      <a:cxn ang="0">
                        <a:pos x="3" y="5"/>
                      </a:cxn>
                      <a:cxn ang="0">
                        <a:pos x="5" y="6"/>
                      </a:cxn>
                      <a:cxn ang="0">
                        <a:pos x="7" y="7"/>
                      </a:cxn>
                      <a:cxn ang="0">
                        <a:pos x="11" y="9"/>
                      </a:cxn>
                      <a:cxn ang="0">
                        <a:pos x="15" y="10"/>
                      </a:cxn>
                      <a:cxn ang="0">
                        <a:pos x="20" y="11"/>
                      </a:cxn>
                      <a:cxn ang="0">
                        <a:pos x="25" y="12"/>
                      </a:cxn>
                      <a:cxn ang="0">
                        <a:pos x="30" y="13"/>
                      </a:cxn>
                      <a:cxn ang="0">
                        <a:pos x="36" y="14"/>
                      </a:cxn>
                      <a:cxn ang="0">
                        <a:pos x="42" y="15"/>
                      </a:cxn>
                      <a:cxn ang="0">
                        <a:pos x="49" y="16"/>
                      </a:cxn>
                      <a:cxn ang="0">
                        <a:pos x="55" y="16"/>
                      </a:cxn>
                      <a:cxn ang="0">
                        <a:pos x="63" y="16"/>
                      </a:cxn>
                      <a:cxn ang="0">
                        <a:pos x="70" y="18"/>
                      </a:cxn>
                      <a:cxn ang="0">
                        <a:pos x="78" y="18"/>
                      </a:cxn>
                      <a:cxn ang="0">
                        <a:pos x="84" y="18"/>
                      </a:cxn>
                      <a:cxn ang="0">
                        <a:pos x="92" y="18"/>
                      </a:cxn>
                      <a:cxn ang="0">
                        <a:pos x="99" y="16"/>
                      </a:cxn>
                      <a:cxn ang="0">
                        <a:pos x="107" y="16"/>
                      </a:cxn>
                      <a:cxn ang="0">
                        <a:pos x="113" y="16"/>
                      </a:cxn>
                      <a:cxn ang="0">
                        <a:pos x="120" y="15"/>
                      </a:cxn>
                      <a:cxn ang="0">
                        <a:pos x="126" y="14"/>
                      </a:cxn>
                      <a:cxn ang="0">
                        <a:pos x="131" y="13"/>
                      </a:cxn>
                      <a:cxn ang="0">
                        <a:pos x="137" y="12"/>
                      </a:cxn>
                      <a:cxn ang="0">
                        <a:pos x="142" y="11"/>
                      </a:cxn>
                      <a:cxn ang="0">
                        <a:pos x="147" y="10"/>
                      </a:cxn>
                      <a:cxn ang="0">
                        <a:pos x="151" y="9"/>
                      </a:cxn>
                      <a:cxn ang="0">
                        <a:pos x="155" y="7"/>
                      </a:cxn>
                      <a:cxn ang="0">
                        <a:pos x="157" y="6"/>
                      </a:cxn>
                      <a:cxn ang="0">
                        <a:pos x="159" y="5"/>
                      </a:cxn>
                      <a:cxn ang="0">
                        <a:pos x="161" y="3"/>
                      </a:cxn>
                      <a:cxn ang="0">
                        <a:pos x="163" y="2"/>
                      </a:cxn>
                      <a:cxn ang="0">
                        <a:pos x="163" y="0"/>
                      </a:cxn>
                    </a:cxnLst>
                    <a:rect l="txL" t="txT" r="txR" b="txB"/>
                    <a:pathLst>
                      <a:path w="164" h="19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9"/>
                        </a:lnTo>
                        <a:lnTo>
                          <a:pt x="15" y="10"/>
                        </a:lnTo>
                        <a:lnTo>
                          <a:pt x="20" y="11"/>
                        </a:lnTo>
                        <a:lnTo>
                          <a:pt x="25" y="12"/>
                        </a:lnTo>
                        <a:lnTo>
                          <a:pt x="30" y="13"/>
                        </a:lnTo>
                        <a:lnTo>
                          <a:pt x="36" y="14"/>
                        </a:lnTo>
                        <a:lnTo>
                          <a:pt x="42" y="15"/>
                        </a:lnTo>
                        <a:lnTo>
                          <a:pt x="49" y="16"/>
                        </a:lnTo>
                        <a:lnTo>
                          <a:pt x="55" y="16"/>
                        </a:lnTo>
                        <a:lnTo>
                          <a:pt x="63" y="16"/>
                        </a:lnTo>
                        <a:lnTo>
                          <a:pt x="70" y="18"/>
                        </a:lnTo>
                        <a:lnTo>
                          <a:pt x="78" y="18"/>
                        </a:lnTo>
                        <a:lnTo>
                          <a:pt x="84" y="18"/>
                        </a:lnTo>
                        <a:lnTo>
                          <a:pt x="92" y="18"/>
                        </a:lnTo>
                        <a:lnTo>
                          <a:pt x="99" y="16"/>
                        </a:lnTo>
                        <a:lnTo>
                          <a:pt x="107" y="16"/>
                        </a:lnTo>
                        <a:lnTo>
                          <a:pt x="113" y="16"/>
                        </a:lnTo>
                        <a:lnTo>
                          <a:pt x="120" y="15"/>
                        </a:lnTo>
                        <a:lnTo>
                          <a:pt x="126" y="14"/>
                        </a:lnTo>
                        <a:lnTo>
                          <a:pt x="131" y="13"/>
                        </a:lnTo>
                        <a:lnTo>
                          <a:pt x="137" y="12"/>
                        </a:lnTo>
                        <a:lnTo>
                          <a:pt x="142" y="11"/>
                        </a:lnTo>
                        <a:lnTo>
                          <a:pt x="147" y="10"/>
                        </a:lnTo>
                        <a:lnTo>
                          <a:pt x="151" y="9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Freeform 33">
                    <a:extLst>
                      <a:ext uri="{FF2B5EF4-FFF2-40B4-BE49-F238E27FC236}">
                        <a16:creationId xmlns:a16="http://schemas.microsoft.com/office/drawing/2014/main" id="{4E33B37E-7150-441E-BB56-1DEC580E6323}"/>
                      </a:ext>
                    </a:extLst>
                  </p:cNvPr>
                  <p:cNvSpPr/>
                  <p:nvPr/>
                </p:nvSpPr>
                <p:spPr>
                  <a:xfrm>
                    <a:off x="2110" y="963"/>
                    <a:ext cx="164" cy="20"/>
                  </a:xfrm>
                  <a:custGeom>
                    <a:avLst/>
                    <a:gdLst>
                      <a:gd name="txL" fmla="*/ 0 w 164"/>
                      <a:gd name="txT" fmla="*/ 0 h 20"/>
                      <a:gd name="txR" fmla="*/ 164 w 164"/>
                      <a:gd name="txB" fmla="*/ 20 h 2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2"/>
                      </a:cxn>
                      <a:cxn ang="0">
                        <a:pos x="1" y="3"/>
                      </a:cxn>
                      <a:cxn ang="0">
                        <a:pos x="3" y="5"/>
                      </a:cxn>
                      <a:cxn ang="0">
                        <a:pos x="5" y="6"/>
                      </a:cxn>
                      <a:cxn ang="0">
                        <a:pos x="7" y="8"/>
                      </a:cxn>
                      <a:cxn ang="0">
                        <a:pos x="11" y="10"/>
                      </a:cxn>
                      <a:cxn ang="0">
                        <a:pos x="15" y="11"/>
                      </a:cxn>
                      <a:cxn ang="0">
                        <a:pos x="20" y="12"/>
                      </a:cxn>
                      <a:cxn ang="0">
                        <a:pos x="25" y="13"/>
                      </a:cxn>
                      <a:cxn ang="0">
                        <a:pos x="30" y="15"/>
                      </a:cxn>
                      <a:cxn ang="0">
                        <a:pos x="36" y="15"/>
                      </a:cxn>
                      <a:cxn ang="0">
                        <a:pos x="42" y="16"/>
                      </a:cxn>
                      <a:cxn ang="0">
                        <a:pos x="49" y="17"/>
                      </a:cxn>
                      <a:cxn ang="0">
                        <a:pos x="55" y="17"/>
                      </a:cxn>
                      <a:cxn ang="0">
                        <a:pos x="63" y="19"/>
                      </a:cxn>
                      <a:cxn ang="0">
                        <a:pos x="70" y="19"/>
                      </a:cxn>
                      <a:cxn ang="0">
                        <a:pos x="78" y="19"/>
                      </a:cxn>
                      <a:cxn ang="0">
                        <a:pos x="84" y="19"/>
                      </a:cxn>
                      <a:cxn ang="0">
                        <a:pos x="92" y="19"/>
                      </a:cxn>
                      <a:cxn ang="0">
                        <a:pos x="99" y="19"/>
                      </a:cxn>
                      <a:cxn ang="0">
                        <a:pos x="107" y="17"/>
                      </a:cxn>
                      <a:cxn ang="0">
                        <a:pos x="113" y="17"/>
                      </a:cxn>
                      <a:cxn ang="0">
                        <a:pos x="120" y="16"/>
                      </a:cxn>
                      <a:cxn ang="0">
                        <a:pos x="126" y="15"/>
                      </a:cxn>
                      <a:cxn ang="0">
                        <a:pos x="131" y="15"/>
                      </a:cxn>
                      <a:cxn ang="0">
                        <a:pos x="137" y="13"/>
                      </a:cxn>
                      <a:cxn ang="0">
                        <a:pos x="142" y="12"/>
                      </a:cxn>
                      <a:cxn ang="0">
                        <a:pos x="147" y="11"/>
                      </a:cxn>
                      <a:cxn ang="0">
                        <a:pos x="151" y="10"/>
                      </a:cxn>
                      <a:cxn ang="0">
                        <a:pos x="155" y="8"/>
                      </a:cxn>
                      <a:cxn ang="0">
                        <a:pos x="157" y="6"/>
                      </a:cxn>
                      <a:cxn ang="0">
                        <a:pos x="159" y="5"/>
                      </a:cxn>
                      <a:cxn ang="0">
                        <a:pos x="161" y="3"/>
                      </a:cxn>
                      <a:cxn ang="0">
                        <a:pos x="163" y="2"/>
                      </a:cxn>
                      <a:cxn ang="0">
                        <a:pos x="163" y="0"/>
                      </a:cxn>
                    </a:cxnLst>
                    <a:rect l="txL" t="txT" r="txR" b="txB"/>
                    <a:pathLst>
                      <a:path w="164" h="20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8"/>
                        </a:lnTo>
                        <a:lnTo>
                          <a:pt x="11" y="10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5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7"/>
                        </a:lnTo>
                        <a:lnTo>
                          <a:pt x="55" y="17"/>
                        </a:lnTo>
                        <a:lnTo>
                          <a:pt x="63" y="19"/>
                        </a:lnTo>
                        <a:lnTo>
                          <a:pt x="70" y="19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9"/>
                        </a:lnTo>
                        <a:lnTo>
                          <a:pt x="99" y="19"/>
                        </a:lnTo>
                        <a:lnTo>
                          <a:pt x="107" y="17"/>
                        </a:lnTo>
                        <a:lnTo>
                          <a:pt x="113" y="17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5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10"/>
                        </a:lnTo>
                        <a:lnTo>
                          <a:pt x="155" y="8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Freeform 34">
                    <a:extLst>
                      <a:ext uri="{FF2B5EF4-FFF2-40B4-BE49-F238E27FC236}">
                        <a16:creationId xmlns:a16="http://schemas.microsoft.com/office/drawing/2014/main" id="{11BC7D4E-6E92-470A-96AE-A0EA1525C3CF}"/>
                      </a:ext>
                    </a:extLst>
                  </p:cNvPr>
                  <p:cNvSpPr/>
                  <p:nvPr/>
                </p:nvSpPr>
                <p:spPr>
                  <a:xfrm>
                    <a:off x="2110" y="973"/>
                    <a:ext cx="164" cy="20"/>
                  </a:xfrm>
                  <a:custGeom>
                    <a:avLst/>
                    <a:gdLst>
                      <a:gd name="txL" fmla="*/ 0 w 164"/>
                      <a:gd name="txT" fmla="*/ 0 h 20"/>
                      <a:gd name="txR" fmla="*/ 164 w 164"/>
                      <a:gd name="txB" fmla="*/ 20 h 2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1"/>
                      </a:cxn>
                      <a:cxn ang="0">
                        <a:pos x="1" y="3"/>
                      </a:cxn>
                      <a:cxn ang="0">
                        <a:pos x="3" y="4"/>
                      </a:cxn>
                      <a:cxn ang="0">
                        <a:pos x="5" y="6"/>
                      </a:cxn>
                      <a:cxn ang="0">
                        <a:pos x="7" y="7"/>
                      </a:cxn>
                      <a:cxn ang="0">
                        <a:pos x="11" y="8"/>
                      </a:cxn>
                      <a:cxn ang="0">
                        <a:pos x="15" y="11"/>
                      </a:cxn>
                      <a:cxn ang="0">
                        <a:pos x="20" y="12"/>
                      </a:cxn>
                      <a:cxn ang="0">
                        <a:pos x="25" y="13"/>
                      </a:cxn>
                      <a:cxn ang="0">
                        <a:pos x="30" y="14"/>
                      </a:cxn>
                      <a:cxn ang="0">
                        <a:pos x="36" y="15"/>
                      </a:cxn>
                      <a:cxn ang="0">
                        <a:pos x="42" y="16"/>
                      </a:cxn>
                      <a:cxn ang="0">
                        <a:pos x="49" y="16"/>
                      </a:cxn>
                      <a:cxn ang="0">
                        <a:pos x="55" y="17"/>
                      </a:cxn>
                      <a:cxn ang="0">
                        <a:pos x="63" y="17"/>
                      </a:cxn>
                      <a:cxn ang="0">
                        <a:pos x="70" y="17"/>
                      </a:cxn>
                      <a:cxn ang="0">
                        <a:pos x="78" y="19"/>
                      </a:cxn>
                      <a:cxn ang="0">
                        <a:pos x="84" y="19"/>
                      </a:cxn>
                      <a:cxn ang="0">
                        <a:pos x="92" y="17"/>
                      </a:cxn>
                      <a:cxn ang="0">
                        <a:pos x="99" y="17"/>
                      </a:cxn>
                      <a:cxn ang="0">
                        <a:pos x="107" y="17"/>
                      </a:cxn>
                      <a:cxn ang="0">
                        <a:pos x="113" y="16"/>
                      </a:cxn>
                      <a:cxn ang="0">
                        <a:pos x="120" y="16"/>
                      </a:cxn>
                      <a:cxn ang="0">
                        <a:pos x="126" y="15"/>
                      </a:cxn>
                      <a:cxn ang="0">
                        <a:pos x="131" y="14"/>
                      </a:cxn>
                      <a:cxn ang="0">
                        <a:pos x="137" y="13"/>
                      </a:cxn>
                      <a:cxn ang="0">
                        <a:pos x="142" y="12"/>
                      </a:cxn>
                      <a:cxn ang="0">
                        <a:pos x="147" y="11"/>
                      </a:cxn>
                      <a:cxn ang="0">
                        <a:pos x="151" y="8"/>
                      </a:cxn>
                      <a:cxn ang="0">
                        <a:pos x="155" y="7"/>
                      </a:cxn>
                      <a:cxn ang="0">
                        <a:pos x="157" y="6"/>
                      </a:cxn>
                      <a:cxn ang="0">
                        <a:pos x="159" y="4"/>
                      </a:cxn>
                      <a:cxn ang="0">
                        <a:pos x="161" y="3"/>
                      </a:cxn>
                      <a:cxn ang="0">
                        <a:pos x="163" y="1"/>
                      </a:cxn>
                      <a:cxn ang="0">
                        <a:pos x="163" y="0"/>
                      </a:cxn>
                    </a:cxnLst>
                    <a:rect l="txL" t="txT" r="txR" b="txB"/>
                    <a:pathLst>
                      <a:path w="164" h="20">
                        <a:moveTo>
                          <a:pt x="0" y="0"/>
                        </a:moveTo>
                        <a:lnTo>
                          <a:pt x="0" y="1"/>
                        </a:lnTo>
                        <a:lnTo>
                          <a:pt x="1" y="3"/>
                        </a:lnTo>
                        <a:lnTo>
                          <a:pt x="3" y="4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8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4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6"/>
                        </a:lnTo>
                        <a:lnTo>
                          <a:pt x="55" y="17"/>
                        </a:lnTo>
                        <a:lnTo>
                          <a:pt x="63" y="17"/>
                        </a:lnTo>
                        <a:lnTo>
                          <a:pt x="70" y="17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7"/>
                        </a:lnTo>
                        <a:lnTo>
                          <a:pt x="99" y="17"/>
                        </a:lnTo>
                        <a:lnTo>
                          <a:pt x="107" y="17"/>
                        </a:lnTo>
                        <a:lnTo>
                          <a:pt x="113" y="16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4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8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4"/>
                        </a:lnTo>
                        <a:lnTo>
                          <a:pt x="161" y="3"/>
                        </a:lnTo>
                        <a:lnTo>
                          <a:pt x="163" y="1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7" name="Freeform 35">
                  <a:extLst>
                    <a:ext uri="{FF2B5EF4-FFF2-40B4-BE49-F238E27FC236}">
                      <a16:creationId xmlns:a16="http://schemas.microsoft.com/office/drawing/2014/main" id="{734967A0-A11E-4B84-BDBE-CE21952C59E8}"/>
                    </a:ext>
                  </a:extLst>
                </p:cNvPr>
                <p:cNvSpPr/>
                <p:nvPr/>
              </p:nvSpPr>
              <p:spPr>
                <a:xfrm>
                  <a:off x="2178" y="1038"/>
                  <a:ext cx="126" cy="98"/>
                </a:xfrm>
                <a:custGeom>
                  <a:avLst/>
                  <a:gdLst>
                    <a:gd name="txL" fmla="*/ 0 w 126"/>
                    <a:gd name="txT" fmla="*/ 0 h 98"/>
                    <a:gd name="txR" fmla="*/ 126 w 126"/>
                    <a:gd name="txB" fmla="*/ 98 h 98"/>
                  </a:gdLst>
                  <a:ahLst/>
                  <a:cxnLst>
                    <a:cxn ang="0">
                      <a:pos x="0" y="84"/>
                    </a:cxn>
                    <a:cxn ang="0">
                      <a:pos x="0" y="0"/>
                    </a:cxn>
                    <a:cxn ang="0">
                      <a:pos x="125" y="0"/>
                    </a:cxn>
                    <a:cxn ang="0">
                      <a:pos x="125" y="84"/>
                    </a:cxn>
                    <a:cxn ang="0">
                      <a:pos x="120" y="81"/>
                    </a:cxn>
                    <a:cxn ang="0">
                      <a:pos x="115" y="79"/>
                    </a:cxn>
                    <a:cxn ang="0">
                      <a:pos x="111" y="76"/>
                    </a:cxn>
                    <a:cxn ang="0">
                      <a:pos x="105" y="74"/>
                    </a:cxn>
                    <a:cxn ang="0">
                      <a:pos x="101" y="73"/>
                    </a:cxn>
                    <a:cxn ang="0">
                      <a:pos x="96" y="72"/>
                    </a:cxn>
                    <a:cxn ang="0">
                      <a:pos x="90" y="72"/>
                    </a:cxn>
                    <a:cxn ang="0">
                      <a:pos x="86" y="73"/>
                    </a:cxn>
                    <a:cxn ang="0">
                      <a:pos x="80" y="74"/>
                    </a:cxn>
                    <a:cxn ang="0">
                      <a:pos x="76" y="76"/>
                    </a:cxn>
                    <a:cxn ang="0">
                      <a:pos x="71" y="79"/>
                    </a:cxn>
                    <a:cxn ang="0">
                      <a:pos x="67" y="81"/>
                    </a:cxn>
                    <a:cxn ang="0">
                      <a:pos x="62" y="84"/>
                    </a:cxn>
                    <a:cxn ang="0">
                      <a:pos x="57" y="88"/>
                    </a:cxn>
                    <a:cxn ang="0">
                      <a:pos x="53" y="91"/>
                    </a:cxn>
                    <a:cxn ang="0">
                      <a:pos x="48" y="93"/>
                    </a:cxn>
                    <a:cxn ang="0">
                      <a:pos x="44" y="94"/>
                    </a:cxn>
                    <a:cxn ang="0">
                      <a:pos x="38" y="97"/>
                    </a:cxn>
                    <a:cxn ang="0">
                      <a:pos x="34" y="97"/>
                    </a:cxn>
                    <a:cxn ang="0">
                      <a:pos x="28" y="97"/>
                    </a:cxn>
                    <a:cxn ang="0">
                      <a:pos x="23" y="97"/>
                    </a:cxn>
                    <a:cxn ang="0">
                      <a:pos x="18" y="94"/>
                    </a:cxn>
                    <a:cxn ang="0">
                      <a:pos x="13" y="93"/>
                    </a:cxn>
                    <a:cxn ang="0">
                      <a:pos x="9" y="91"/>
                    </a:cxn>
                    <a:cxn ang="0">
                      <a:pos x="4" y="88"/>
                    </a:cxn>
                    <a:cxn ang="0">
                      <a:pos x="0" y="84"/>
                    </a:cxn>
                  </a:cxnLst>
                  <a:rect l="txL" t="txT" r="txR" b="txB"/>
                  <a:pathLst>
                    <a:path w="126" h="98">
                      <a:moveTo>
                        <a:pt x="0" y="84"/>
                      </a:moveTo>
                      <a:lnTo>
                        <a:pt x="0" y="0"/>
                      </a:lnTo>
                      <a:lnTo>
                        <a:pt x="125" y="0"/>
                      </a:lnTo>
                      <a:lnTo>
                        <a:pt x="125" y="84"/>
                      </a:lnTo>
                      <a:lnTo>
                        <a:pt x="120" y="81"/>
                      </a:lnTo>
                      <a:lnTo>
                        <a:pt x="115" y="79"/>
                      </a:lnTo>
                      <a:lnTo>
                        <a:pt x="111" y="76"/>
                      </a:lnTo>
                      <a:lnTo>
                        <a:pt x="105" y="74"/>
                      </a:lnTo>
                      <a:lnTo>
                        <a:pt x="101" y="73"/>
                      </a:lnTo>
                      <a:lnTo>
                        <a:pt x="96" y="72"/>
                      </a:lnTo>
                      <a:lnTo>
                        <a:pt x="90" y="72"/>
                      </a:lnTo>
                      <a:lnTo>
                        <a:pt x="86" y="73"/>
                      </a:lnTo>
                      <a:lnTo>
                        <a:pt x="80" y="74"/>
                      </a:lnTo>
                      <a:lnTo>
                        <a:pt x="76" y="76"/>
                      </a:lnTo>
                      <a:lnTo>
                        <a:pt x="71" y="79"/>
                      </a:lnTo>
                      <a:lnTo>
                        <a:pt x="67" y="81"/>
                      </a:lnTo>
                      <a:lnTo>
                        <a:pt x="62" y="84"/>
                      </a:lnTo>
                      <a:lnTo>
                        <a:pt x="57" y="88"/>
                      </a:lnTo>
                      <a:lnTo>
                        <a:pt x="53" y="91"/>
                      </a:lnTo>
                      <a:lnTo>
                        <a:pt x="48" y="93"/>
                      </a:lnTo>
                      <a:lnTo>
                        <a:pt x="44" y="94"/>
                      </a:lnTo>
                      <a:lnTo>
                        <a:pt x="38" y="97"/>
                      </a:lnTo>
                      <a:lnTo>
                        <a:pt x="34" y="97"/>
                      </a:lnTo>
                      <a:lnTo>
                        <a:pt x="28" y="97"/>
                      </a:lnTo>
                      <a:lnTo>
                        <a:pt x="23" y="97"/>
                      </a:lnTo>
                      <a:lnTo>
                        <a:pt x="18" y="94"/>
                      </a:lnTo>
                      <a:lnTo>
                        <a:pt x="13" y="93"/>
                      </a:lnTo>
                      <a:lnTo>
                        <a:pt x="9" y="91"/>
                      </a:lnTo>
                      <a:lnTo>
                        <a:pt x="4" y="88"/>
                      </a:lnTo>
                      <a:lnTo>
                        <a:pt x="0" y="84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6">
                <a:extLst>
                  <a:ext uri="{FF2B5EF4-FFF2-40B4-BE49-F238E27FC236}">
                    <a16:creationId xmlns:a16="http://schemas.microsoft.com/office/drawing/2014/main" id="{44C7107B-C52A-4509-932E-F9E2EFD7C43E}"/>
                  </a:ext>
                </a:extLst>
              </p:cNvPr>
              <p:cNvGrpSpPr/>
              <p:nvPr/>
            </p:nvGrpSpPr>
            <p:grpSpPr>
              <a:xfrm>
                <a:off x="1811" y="933"/>
                <a:ext cx="192" cy="164"/>
                <a:chOff x="1811" y="933"/>
                <a:chExt cx="192" cy="164"/>
              </a:xfrm>
            </p:grpSpPr>
            <p:sp>
              <p:nvSpPr>
                <p:cNvPr id="13" name="Rectangle 37">
                  <a:extLst>
                    <a:ext uri="{FF2B5EF4-FFF2-40B4-BE49-F238E27FC236}">
                      <a16:creationId xmlns:a16="http://schemas.microsoft.com/office/drawing/2014/main" id="{A23AA053-3D52-4E7D-AE38-0E514C16F544}"/>
                    </a:ext>
                  </a:extLst>
                </p:cNvPr>
                <p:cNvSpPr/>
                <p:nvPr/>
              </p:nvSpPr>
              <p:spPr>
                <a:xfrm>
                  <a:off x="1853" y="933"/>
                  <a:ext cx="150" cy="125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4" name="Rectangle 38">
                  <a:extLst>
                    <a:ext uri="{FF2B5EF4-FFF2-40B4-BE49-F238E27FC236}">
                      <a16:creationId xmlns:a16="http://schemas.microsoft.com/office/drawing/2014/main" id="{C22A62B2-724C-4B99-A17C-030E3CA552C4}"/>
                    </a:ext>
                  </a:extLst>
                </p:cNvPr>
                <p:cNvSpPr/>
                <p:nvPr/>
              </p:nvSpPr>
              <p:spPr>
                <a:xfrm>
                  <a:off x="1833" y="953"/>
                  <a:ext cx="148" cy="125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  <p:sp>
              <p:nvSpPr>
                <p:cNvPr id="15" name="Rectangle 39">
                  <a:extLst>
                    <a:ext uri="{FF2B5EF4-FFF2-40B4-BE49-F238E27FC236}">
                      <a16:creationId xmlns:a16="http://schemas.microsoft.com/office/drawing/2014/main" id="{BB7AADBB-B138-4084-A72D-A745A2215312}"/>
                    </a:ext>
                  </a:extLst>
                </p:cNvPr>
                <p:cNvSpPr/>
                <p:nvPr/>
              </p:nvSpPr>
              <p:spPr>
                <a:xfrm>
                  <a:off x="1811" y="971"/>
                  <a:ext cx="150" cy="126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127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indent="0">
                    <a:spcBef>
                      <a:spcPct val="0"/>
                    </a:spcBef>
                    <a:buNone/>
                  </a:pPr>
                  <a:endParaRPr lang="zh-CN" altLang="en-US" sz="2400" dirty="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0" name="Group 40">
                <a:extLst>
                  <a:ext uri="{FF2B5EF4-FFF2-40B4-BE49-F238E27FC236}">
                    <a16:creationId xmlns:a16="http://schemas.microsoft.com/office/drawing/2014/main" id="{2D696C39-5B60-4E82-9D5D-67F1C24520D3}"/>
                  </a:ext>
                </a:extLst>
              </p:cNvPr>
              <p:cNvGrpSpPr/>
              <p:nvPr/>
            </p:nvGrpSpPr>
            <p:grpSpPr>
              <a:xfrm>
                <a:off x="2017" y="979"/>
                <a:ext cx="100" cy="58"/>
                <a:chOff x="2017" y="979"/>
                <a:chExt cx="100" cy="58"/>
              </a:xfrm>
            </p:grpSpPr>
            <p:sp>
              <p:nvSpPr>
                <p:cNvPr id="11" name="Line 41">
                  <a:extLst>
                    <a:ext uri="{FF2B5EF4-FFF2-40B4-BE49-F238E27FC236}">
                      <a16:creationId xmlns:a16="http://schemas.microsoft.com/office/drawing/2014/main" id="{B4FDDFEF-90E3-4D80-AC74-F01EC3C7DEC6}"/>
                    </a:ext>
                  </a:extLst>
                </p:cNvPr>
                <p:cNvSpPr/>
                <p:nvPr/>
              </p:nvSpPr>
              <p:spPr>
                <a:xfrm>
                  <a:off x="2017" y="1007"/>
                  <a:ext cx="58" cy="0"/>
                </a:xfrm>
                <a:prstGeom prst="line">
                  <a:avLst/>
                </a:prstGeom>
                <a:ln w="12700" cap="flat" cmpd="sng">
                  <a:solidFill>
                    <a:srgbClr val="000000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2" name="Freeform 42">
                  <a:extLst>
                    <a:ext uri="{FF2B5EF4-FFF2-40B4-BE49-F238E27FC236}">
                      <a16:creationId xmlns:a16="http://schemas.microsoft.com/office/drawing/2014/main" id="{E8BDBA31-D18D-4D46-8EC5-E87DDD583F1D}"/>
                    </a:ext>
                  </a:extLst>
                </p:cNvPr>
                <p:cNvSpPr/>
                <p:nvPr/>
              </p:nvSpPr>
              <p:spPr>
                <a:xfrm>
                  <a:off x="2056" y="979"/>
                  <a:ext cx="61" cy="58"/>
                </a:xfrm>
                <a:custGeom>
                  <a:avLst/>
                  <a:gdLst>
                    <a:gd name="txL" fmla="*/ 0 w 61"/>
                    <a:gd name="txT" fmla="*/ 0 h 58"/>
                    <a:gd name="txR" fmla="*/ 61 w 61"/>
                    <a:gd name="txB" fmla="*/ 58 h 58"/>
                  </a:gdLst>
                  <a:ahLst/>
                  <a:cxnLst>
                    <a:cxn ang="0">
                      <a:pos x="0" y="57"/>
                    </a:cxn>
                    <a:cxn ang="0">
                      <a:pos x="60" y="28"/>
                    </a:cxn>
                    <a:cxn ang="0">
                      <a:pos x="0" y="0"/>
                    </a:cxn>
                    <a:cxn ang="0">
                      <a:pos x="19" y="28"/>
                    </a:cxn>
                    <a:cxn ang="0">
                      <a:pos x="0" y="57"/>
                    </a:cxn>
                  </a:cxnLst>
                  <a:rect l="txL" t="txT" r="txR" b="txB"/>
                  <a:pathLst>
                    <a:path w="61" h="58">
                      <a:moveTo>
                        <a:pt x="0" y="57"/>
                      </a:moveTo>
                      <a:lnTo>
                        <a:pt x="60" y="28"/>
                      </a:lnTo>
                      <a:lnTo>
                        <a:pt x="0" y="0"/>
                      </a:lnTo>
                      <a:lnTo>
                        <a:pt x="19" y="28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83AA98F1-182D-4078-8431-50C7B592E5B1}"/>
                </a:ext>
              </a:extLst>
            </p:cNvPr>
            <p:cNvGrpSpPr/>
            <p:nvPr/>
          </p:nvGrpSpPr>
          <p:grpSpPr>
            <a:xfrm>
              <a:off x="3455988" y="3724275"/>
              <a:ext cx="754062" cy="742950"/>
              <a:chOff x="3879" y="1555"/>
              <a:chExt cx="221" cy="172"/>
            </a:xfrm>
          </p:grpSpPr>
          <p:sp>
            <p:nvSpPr>
              <p:cNvPr id="23" name="Rectangle 59">
                <a:extLst>
                  <a:ext uri="{FF2B5EF4-FFF2-40B4-BE49-F238E27FC236}">
                    <a16:creationId xmlns:a16="http://schemas.microsoft.com/office/drawing/2014/main" id="{D008988C-03AC-474D-B79B-1640E6685A15}"/>
                  </a:ext>
                </a:extLst>
              </p:cNvPr>
              <p:cNvSpPr/>
              <p:nvPr/>
            </p:nvSpPr>
            <p:spPr>
              <a:xfrm>
                <a:off x="3928" y="1555"/>
                <a:ext cx="172" cy="13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24" name="Rectangle 60">
                <a:extLst>
                  <a:ext uri="{FF2B5EF4-FFF2-40B4-BE49-F238E27FC236}">
                    <a16:creationId xmlns:a16="http://schemas.microsoft.com/office/drawing/2014/main" id="{9704DBBE-1E65-429B-840B-132FC06F231E}"/>
                  </a:ext>
                </a:extLst>
              </p:cNvPr>
              <p:cNvSpPr/>
              <p:nvPr/>
            </p:nvSpPr>
            <p:spPr>
              <a:xfrm>
                <a:off x="3903" y="1577"/>
                <a:ext cx="172" cy="130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  <p:sp>
            <p:nvSpPr>
              <p:cNvPr id="25" name="Rectangle 61">
                <a:extLst>
                  <a:ext uri="{FF2B5EF4-FFF2-40B4-BE49-F238E27FC236}">
                    <a16:creationId xmlns:a16="http://schemas.microsoft.com/office/drawing/2014/main" id="{B840B3F1-E83E-4494-AC2A-D2FE5308482C}"/>
                  </a:ext>
                </a:extLst>
              </p:cNvPr>
              <p:cNvSpPr/>
              <p:nvPr/>
            </p:nvSpPr>
            <p:spPr>
              <a:xfrm>
                <a:off x="3879" y="1596"/>
                <a:ext cx="172" cy="131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indent="0">
                  <a:spcBef>
                    <a:spcPct val="0"/>
                  </a:spcBef>
                  <a:buNone/>
                </a:pPr>
                <a:endParaRPr lang="zh-CN" altLang="en-US" sz="2400" dirty="0">
                  <a:ea typeface="楷体_GB2312" pitchFamily="49" charset="-122"/>
                </a:endParaRPr>
              </a:p>
            </p:txBody>
          </p:sp>
        </p:grpSp>
        <p:grpSp>
          <p:nvGrpSpPr>
            <p:cNvPr id="26" name="Group 62">
              <a:extLst>
                <a:ext uri="{FF2B5EF4-FFF2-40B4-BE49-F238E27FC236}">
                  <a16:creationId xmlns:a16="http://schemas.microsoft.com/office/drawing/2014/main" id="{7093017F-4BE7-40CA-BE4C-09AF8252D18A}"/>
                </a:ext>
              </a:extLst>
            </p:cNvPr>
            <p:cNvGrpSpPr/>
            <p:nvPr/>
          </p:nvGrpSpPr>
          <p:grpSpPr>
            <a:xfrm>
              <a:off x="8261351" y="3692525"/>
              <a:ext cx="727075" cy="742950"/>
              <a:chOff x="5131" y="3316"/>
              <a:chExt cx="192" cy="148"/>
            </a:xfrm>
          </p:grpSpPr>
          <p:grpSp>
            <p:nvGrpSpPr>
              <p:cNvPr id="27" name="Group 63">
                <a:extLst>
                  <a:ext uri="{FF2B5EF4-FFF2-40B4-BE49-F238E27FC236}">
                    <a16:creationId xmlns:a16="http://schemas.microsoft.com/office/drawing/2014/main" id="{3BFAC7D4-2E22-4BC6-9AA0-0BE663A6B691}"/>
                  </a:ext>
                </a:extLst>
              </p:cNvPr>
              <p:cNvGrpSpPr/>
              <p:nvPr/>
            </p:nvGrpSpPr>
            <p:grpSpPr>
              <a:xfrm>
                <a:off x="5131" y="3316"/>
                <a:ext cx="117" cy="147"/>
                <a:chOff x="5131" y="3316"/>
                <a:chExt cx="117" cy="147"/>
              </a:xfrm>
            </p:grpSpPr>
            <p:sp>
              <p:nvSpPr>
                <p:cNvPr id="33" name="Freeform 64">
                  <a:extLst>
                    <a:ext uri="{FF2B5EF4-FFF2-40B4-BE49-F238E27FC236}">
                      <a16:creationId xmlns:a16="http://schemas.microsoft.com/office/drawing/2014/main" id="{F139D1A5-680B-4ACA-A0C5-CC7850E9C171}"/>
                    </a:ext>
                  </a:extLst>
                </p:cNvPr>
                <p:cNvSpPr/>
                <p:nvPr/>
              </p:nvSpPr>
              <p:spPr>
                <a:xfrm>
                  <a:off x="5131" y="3316"/>
                  <a:ext cx="117" cy="147"/>
                </a:xfrm>
                <a:custGeom>
                  <a:avLst/>
                  <a:gdLst>
                    <a:gd name="txL" fmla="*/ 0 w 117"/>
                    <a:gd name="txT" fmla="*/ 0 h 147"/>
                    <a:gd name="txR" fmla="*/ 117 w 117"/>
                    <a:gd name="txB" fmla="*/ 147 h 147"/>
                  </a:gdLst>
                  <a:ahLst/>
                  <a:cxnLst>
                    <a:cxn ang="0">
                      <a:pos x="0" y="122"/>
                    </a:cxn>
                    <a:cxn ang="0">
                      <a:pos x="1" y="126"/>
                    </a:cxn>
                    <a:cxn ang="0">
                      <a:pos x="3" y="130"/>
                    </a:cxn>
                    <a:cxn ang="0">
                      <a:pos x="8" y="134"/>
                    </a:cxn>
                    <a:cxn ang="0">
                      <a:pos x="14" y="138"/>
                    </a:cxn>
                    <a:cxn ang="0">
                      <a:pos x="21" y="140"/>
                    </a:cxn>
                    <a:cxn ang="0">
                      <a:pos x="30" y="143"/>
                    </a:cxn>
                    <a:cxn ang="0">
                      <a:pos x="40" y="144"/>
                    </a:cxn>
                    <a:cxn ang="0">
                      <a:pos x="49" y="145"/>
                    </a:cxn>
                    <a:cxn ang="0">
                      <a:pos x="60" y="146"/>
                    </a:cxn>
                    <a:cxn ang="0">
                      <a:pos x="70" y="145"/>
                    </a:cxn>
                    <a:cxn ang="0">
                      <a:pos x="80" y="144"/>
                    </a:cxn>
                    <a:cxn ang="0">
                      <a:pos x="90" y="142"/>
                    </a:cxn>
                    <a:cxn ang="0">
                      <a:pos x="98" y="139"/>
                    </a:cxn>
                    <a:cxn ang="0">
                      <a:pos x="104" y="136"/>
                    </a:cxn>
                    <a:cxn ang="0">
                      <a:pos x="109" y="132"/>
                    </a:cxn>
                    <a:cxn ang="0">
                      <a:pos x="113" y="128"/>
                    </a:cxn>
                    <a:cxn ang="0">
                      <a:pos x="115" y="124"/>
                    </a:cxn>
                    <a:cxn ang="0">
                      <a:pos x="116" y="23"/>
                    </a:cxn>
                    <a:cxn ang="0">
                      <a:pos x="114" y="19"/>
                    </a:cxn>
                    <a:cxn ang="0">
                      <a:pos x="112" y="15"/>
                    </a:cxn>
                    <a:cxn ang="0">
                      <a:pos x="107" y="11"/>
                    </a:cxn>
                    <a:cxn ang="0">
                      <a:pos x="101" y="8"/>
                    </a:cxn>
                    <a:cxn ang="0">
                      <a:pos x="93" y="5"/>
                    </a:cxn>
                    <a:cxn ang="0">
                      <a:pos x="85" y="3"/>
                    </a:cxn>
                    <a:cxn ang="0">
                      <a:pos x="75" y="1"/>
                    </a:cxn>
                    <a:cxn ang="0">
                      <a:pos x="66" y="0"/>
                    </a:cxn>
                    <a:cxn ang="0">
                      <a:pos x="55" y="0"/>
                    </a:cxn>
                    <a:cxn ang="0">
                      <a:pos x="45" y="0"/>
                    </a:cxn>
                    <a:cxn ang="0">
                      <a:pos x="35" y="1"/>
                    </a:cxn>
                    <a:cxn ang="0">
                      <a:pos x="25" y="3"/>
                    </a:cxn>
                    <a:cxn ang="0">
                      <a:pos x="17" y="6"/>
                    </a:cxn>
                    <a:cxn ang="0">
                      <a:pos x="11" y="9"/>
                    </a:cxn>
                    <a:cxn ang="0">
                      <a:pos x="5" y="13"/>
                    </a:cxn>
                    <a:cxn ang="0">
                      <a:pos x="1" y="17"/>
                    </a:cxn>
                    <a:cxn ang="0">
                      <a:pos x="0" y="21"/>
                    </a:cxn>
                  </a:cxnLst>
                  <a:rect l="txL" t="txT" r="txR" b="txB"/>
                  <a:pathLst>
                    <a:path w="117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5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49" y="145"/>
                      </a:lnTo>
                      <a:lnTo>
                        <a:pt x="55" y="146"/>
                      </a:lnTo>
                      <a:lnTo>
                        <a:pt x="60" y="146"/>
                      </a:lnTo>
                      <a:lnTo>
                        <a:pt x="66" y="145"/>
                      </a:lnTo>
                      <a:lnTo>
                        <a:pt x="70" y="145"/>
                      </a:lnTo>
                      <a:lnTo>
                        <a:pt x="75" y="144"/>
                      </a:lnTo>
                      <a:lnTo>
                        <a:pt x="80" y="144"/>
                      </a:lnTo>
                      <a:lnTo>
                        <a:pt x="85" y="143"/>
                      </a:lnTo>
                      <a:lnTo>
                        <a:pt x="90" y="142"/>
                      </a:lnTo>
                      <a:lnTo>
                        <a:pt x="93" y="140"/>
                      </a:lnTo>
                      <a:lnTo>
                        <a:pt x="98" y="139"/>
                      </a:lnTo>
                      <a:lnTo>
                        <a:pt x="101" y="138"/>
                      </a:lnTo>
                      <a:lnTo>
                        <a:pt x="104" y="136"/>
                      </a:lnTo>
                      <a:lnTo>
                        <a:pt x="107" y="134"/>
                      </a:lnTo>
                      <a:lnTo>
                        <a:pt x="109" y="132"/>
                      </a:lnTo>
                      <a:lnTo>
                        <a:pt x="112" y="130"/>
                      </a:lnTo>
                      <a:lnTo>
                        <a:pt x="113" y="128"/>
                      </a:lnTo>
                      <a:lnTo>
                        <a:pt x="114" y="126"/>
                      </a:lnTo>
                      <a:lnTo>
                        <a:pt x="115" y="124"/>
                      </a:lnTo>
                      <a:lnTo>
                        <a:pt x="116" y="122"/>
                      </a:lnTo>
                      <a:lnTo>
                        <a:pt x="116" y="23"/>
                      </a:lnTo>
                      <a:lnTo>
                        <a:pt x="115" y="21"/>
                      </a:lnTo>
                      <a:lnTo>
                        <a:pt x="114" y="19"/>
                      </a:lnTo>
                      <a:lnTo>
                        <a:pt x="113" y="17"/>
                      </a:lnTo>
                      <a:lnTo>
                        <a:pt x="112" y="15"/>
                      </a:lnTo>
                      <a:lnTo>
                        <a:pt x="109" y="13"/>
                      </a:lnTo>
                      <a:lnTo>
                        <a:pt x="107" y="11"/>
                      </a:lnTo>
                      <a:lnTo>
                        <a:pt x="104" y="9"/>
                      </a:lnTo>
                      <a:lnTo>
                        <a:pt x="101" y="8"/>
                      </a:lnTo>
                      <a:lnTo>
                        <a:pt x="98" y="6"/>
                      </a:lnTo>
                      <a:lnTo>
                        <a:pt x="93" y="5"/>
                      </a:lnTo>
                      <a:lnTo>
                        <a:pt x="90" y="3"/>
                      </a:lnTo>
                      <a:lnTo>
                        <a:pt x="85" y="3"/>
                      </a:lnTo>
                      <a:lnTo>
                        <a:pt x="80" y="1"/>
                      </a:lnTo>
                      <a:lnTo>
                        <a:pt x="75" y="1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49" y="0"/>
                      </a:lnTo>
                      <a:lnTo>
                        <a:pt x="45" y="0"/>
                      </a:lnTo>
                      <a:lnTo>
                        <a:pt x="40" y="1"/>
                      </a:lnTo>
                      <a:lnTo>
                        <a:pt x="35" y="1"/>
                      </a:lnTo>
                      <a:lnTo>
                        <a:pt x="30" y="3"/>
                      </a:lnTo>
                      <a:lnTo>
                        <a:pt x="25" y="3"/>
                      </a:lnTo>
                      <a:lnTo>
                        <a:pt x="21" y="5"/>
                      </a:lnTo>
                      <a:lnTo>
                        <a:pt x="17" y="6"/>
                      </a:lnTo>
                      <a:lnTo>
                        <a:pt x="14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Freeform 65">
                  <a:extLst>
                    <a:ext uri="{FF2B5EF4-FFF2-40B4-BE49-F238E27FC236}">
                      <a16:creationId xmlns:a16="http://schemas.microsoft.com/office/drawing/2014/main" id="{600161FD-7F69-404F-8AAF-D3758C12424A}"/>
                    </a:ext>
                  </a:extLst>
                </p:cNvPr>
                <p:cNvSpPr/>
                <p:nvPr/>
              </p:nvSpPr>
              <p:spPr>
                <a:xfrm>
                  <a:off x="5131" y="3340"/>
                  <a:ext cx="117" cy="24"/>
                </a:xfrm>
                <a:custGeom>
                  <a:avLst/>
                  <a:gdLst>
                    <a:gd name="txL" fmla="*/ 0 w 117"/>
                    <a:gd name="txT" fmla="*/ 0 h 24"/>
                    <a:gd name="txR" fmla="*/ 117 w 117"/>
                    <a:gd name="txB" fmla="*/ 24 h 24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3" y="7"/>
                    </a:cxn>
                    <a:cxn ang="0">
                      <a:pos x="5" y="9"/>
                    </a:cxn>
                    <a:cxn ang="0">
                      <a:pos x="8" y="11"/>
                    </a:cxn>
                    <a:cxn ang="0">
                      <a:pos x="11" y="13"/>
                    </a:cxn>
                    <a:cxn ang="0">
                      <a:pos x="14" y="15"/>
                    </a:cxn>
                    <a:cxn ang="0">
                      <a:pos x="17" y="16"/>
                    </a:cxn>
                    <a:cxn ang="0">
                      <a:pos x="21" y="17"/>
                    </a:cxn>
                    <a:cxn ang="0">
                      <a:pos x="25" y="19"/>
                    </a:cxn>
                    <a:cxn ang="0">
                      <a:pos x="30" y="20"/>
                    </a:cxn>
                    <a:cxn ang="0">
                      <a:pos x="35" y="21"/>
                    </a:cxn>
                    <a:cxn ang="0">
                      <a:pos x="40" y="21"/>
                    </a:cxn>
                    <a:cxn ang="0">
                      <a:pos x="45" y="22"/>
                    </a:cxn>
                    <a:cxn ang="0">
                      <a:pos x="49" y="22"/>
                    </a:cxn>
                    <a:cxn ang="0">
                      <a:pos x="55" y="23"/>
                    </a:cxn>
                    <a:cxn ang="0">
                      <a:pos x="60" y="23"/>
                    </a:cxn>
                    <a:cxn ang="0">
                      <a:pos x="66" y="22"/>
                    </a:cxn>
                    <a:cxn ang="0">
                      <a:pos x="70" y="22"/>
                    </a:cxn>
                    <a:cxn ang="0">
                      <a:pos x="75" y="21"/>
                    </a:cxn>
                    <a:cxn ang="0">
                      <a:pos x="80" y="21"/>
                    </a:cxn>
                    <a:cxn ang="0">
                      <a:pos x="85" y="20"/>
                    </a:cxn>
                    <a:cxn ang="0">
                      <a:pos x="90" y="19"/>
                    </a:cxn>
                    <a:cxn ang="0">
                      <a:pos x="93" y="17"/>
                    </a:cxn>
                    <a:cxn ang="0">
                      <a:pos x="98" y="16"/>
                    </a:cxn>
                    <a:cxn ang="0">
                      <a:pos x="101" y="15"/>
                    </a:cxn>
                    <a:cxn ang="0">
                      <a:pos x="104" y="13"/>
                    </a:cxn>
                    <a:cxn ang="0">
                      <a:pos x="107" y="11"/>
                    </a:cxn>
                    <a:cxn ang="0">
                      <a:pos x="109" y="9"/>
                    </a:cxn>
                    <a:cxn ang="0">
                      <a:pos x="112" y="7"/>
                    </a:cxn>
                    <a:cxn ang="0">
                      <a:pos x="113" y="5"/>
                    </a:cxn>
                    <a:cxn ang="0">
                      <a:pos x="114" y="3"/>
                    </a:cxn>
                    <a:cxn ang="0">
                      <a:pos x="115" y="1"/>
                    </a:cxn>
                    <a:cxn ang="0">
                      <a:pos x="116" y="0"/>
                    </a:cxn>
                  </a:cxnLst>
                  <a:rect l="txL" t="txT" r="txR" b="txB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2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2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Freeform 66">
                  <a:extLst>
                    <a:ext uri="{FF2B5EF4-FFF2-40B4-BE49-F238E27FC236}">
                      <a16:creationId xmlns:a16="http://schemas.microsoft.com/office/drawing/2014/main" id="{C56B575B-47D7-4A1E-9F7C-C15A096C1405}"/>
                    </a:ext>
                  </a:extLst>
                </p:cNvPr>
                <p:cNvSpPr/>
                <p:nvPr/>
              </p:nvSpPr>
              <p:spPr>
                <a:xfrm>
                  <a:off x="5131" y="3351"/>
                  <a:ext cx="117" cy="25"/>
                </a:xfrm>
                <a:custGeom>
                  <a:avLst/>
                  <a:gdLst>
                    <a:gd name="txL" fmla="*/ 0 w 117"/>
                    <a:gd name="txT" fmla="*/ 0 h 25"/>
                    <a:gd name="txR" fmla="*/ 117 w 117"/>
                    <a:gd name="txB" fmla="*/ 25 h 25"/>
                  </a:gdLst>
                  <a:ahLst/>
                  <a:cxnLst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1" y="4"/>
                    </a:cxn>
                    <a:cxn ang="0">
                      <a:pos x="1" y="6"/>
                    </a:cxn>
                    <a:cxn ang="0">
                      <a:pos x="3" y="8"/>
                    </a:cxn>
                    <a:cxn ang="0">
                      <a:pos x="5" y="10"/>
                    </a:cxn>
                    <a:cxn ang="0">
                      <a:pos x="8" y="12"/>
                    </a:cxn>
                    <a:cxn ang="0">
                      <a:pos x="11" y="14"/>
                    </a:cxn>
                    <a:cxn ang="0">
                      <a:pos x="14" y="15"/>
                    </a:cxn>
                    <a:cxn ang="0">
                      <a:pos x="17" y="17"/>
                    </a:cxn>
                    <a:cxn ang="0">
                      <a:pos x="21" y="18"/>
                    </a:cxn>
                    <a:cxn ang="0">
                      <a:pos x="25" y="20"/>
                    </a:cxn>
                    <a:cxn ang="0">
                      <a:pos x="30" y="20"/>
                    </a:cxn>
                    <a:cxn ang="0">
                      <a:pos x="35" y="22"/>
                    </a:cxn>
                    <a:cxn ang="0">
                      <a:pos x="40" y="22"/>
                    </a:cxn>
                    <a:cxn ang="0">
                      <a:pos x="45" y="23"/>
                    </a:cxn>
                    <a:cxn ang="0">
                      <a:pos x="49" y="23"/>
                    </a:cxn>
                    <a:cxn ang="0">
                      <a:pos x="55" y="24"/>
                    </a:cxn>
                    <a:cxn ang="0">
                      <a:pos x="60" y="24"/>
                    </a:cxn>
                    <a:cxn ang="0">
                      <a:pos x="66" y="23"/>
                    </a:cxn>
                    <a:cxn ang="0">
                      <a:pos x="70" y="23"/>
                    </a:cxn>
                    <a:cxn ang="0">
                      <a:pos x="75" y="22"/>
                    </a:cxn>
                    <a:cxn ang="0">
                      <a:pos x="80" y="22"/>
                    </a:cxn>
                    <a:cxn ang="0">
                      <a:pos x="85" y="20"/>
                    </a:cxn>
                    <a:cxn ang="0">
                      <a:pos x="90" y="20"/>
                    </a:cxn>
                    <a:cxn ang="0">
                      <a:pos x="93" y="18"/>
                    </a:cxn>
                    <a:cxn ang="0">
                      <a:pos x="98" y="17"/>
                    </a:cxn>
                    <a:cxn ang="0">
                      <a:pos x="101" y="15"/>
                    </a:cxn>
                    <a:cxn ang="0">
                      <a:pos x="104" y="14"/>
                    </a:cxn>
                    <a:cxn ang="0">
                      <a:pos x="107" y="12"/>
                    </a:cxn>
                    <a:cxn ang="0">
                      <a:pos x="109" y="10"/>
                    </a:cxn>
                    <a:cxn ang="0">
                      <a:pos x="112" y="8"/>
                    </a:cxn>
                    <a:cxn ang="0">
                      <a:pos x="113" y="6"/>
                    </a:cxn>
                    <a:cxn ang="0">
                      <a:pos x="114" y="4"/>
                    </a:cxn>
                    <a:cxn ang="0">
                      <a:pos x="115" y="2"/>
                    </a:cxn>
                    <a:cxn ang="0">
                      <a:pos x="116" y="0"/>
                    </a:cxn>
                  </a:cxnLst>
                  <a:rect l="txL" t="txT" r="txR" b="txB"/>
                  <a:pathLst>
                    <a:path w="117" h="2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2"/>
                      </a:lnTo>
                      <a:lnTo>
                        <a:pt x="11" y="14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8"/>
                      </a:lnTo>
                      <a:lnTo>
                        <a:pt x="25" y="20"/>
                      </a:lnTo>
                      <a:lnTo>
                        <a:pt x="30" y="20"/>
                      </a:lnTo>
                      <a:lnTo>
                        <a:pt x="35" y="22"/>
                      </a:lnTo>
                      <a:lnTo>
                        <a:pt x="40" y="22"/>
                      </a:lnTo>
                      <a:lnTo>
                        <a:pt x="45" y="23"/>
                      </a:lnTo>
                      <a:lnTo>
                        <a:pt x="49" y="23"/>
                      </a:lnTo>
                      <a:lnTo>
                        <a:pt x="55" y="24"/>
                      </a:lnTo>
                      <a:lnTo>
                        <a:pt x="60" y="24"/>
                      </a:lnTo>
                      <a:lnTo>
                        <a:pt x="66" y="23"/>
                      </a:lnTo>
                      <a:lnTo>
                        <a:pt x="70" y="23"/>
                      </a:lnTo>
                      <a:lnTo>
                        <a:pt x="75" y="22"/>
                      </a:lnTo>
                      <a:lnTo>
                        <a:pt x="80" y="22"/>
                      </a:lnTo>
                      <a:lnTo>
                        <a:pt x="85" y="20"/>
                      </a:lnTo>
                      <a:lnTo>
                        <a:pt x="90" y="20"/>
                      </a:lnTo>
                      <a:lnTo>
                        <a:pt x="93" y="18"/>
                      </a:lnTo>
                      <a:lnTo>
                        <a:pt x="98" y="17"/>
                      </a:lnTo>
                      <a:lnTo>
                        <a:pt x="101" y="15"/>
                      </a:lnTo>
                      <a:lnTo>
                        <a:pt x="104" y="14"/>
                      </a:lnTo>
                      <a:lnTo>
                        <a:pt x="107" y="12"/>
                      </a:lnTo>
                      <a:lnTo>
                        <a:pt x="109" y="10"/>
                      </a:lnTo>
                      <a:lnTo>
                        <a:pt x="112" y="8"/>
                      </a:lnTo>
                      <a:lnTo>
                        <a:pt x="113" y="6"/>
                      </a:lnTo>
                      <a:lnTo>
                        <a:pt x="114" y="4"/>
                      </a:lnTo>
                      <a:lnTo>
                        <a:pt x="115" y="2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Freeform 67">
                  <a:extLst>
                    <a:ext uri="{FF2B5EF4-FFF2-40B4-BE49-F238E27FC236}">
                      <a16:creationId xmlns:a16="http://schemas.microsoft.com/office/drawing/2014/main" id="{4D13B4B3-DE72-41C6-9187-DFFC6D9B095F}"/>
                    </a:ext>
                  </a:extLst>
                </p:cNvPr>
                <p:cNvSpPr/>
                <p:nvPr/>
              </p:nvSpPr>
              <p:spPr>
                <a:xfrm>
                  <a:off x="5131" y="3363"/>
                  <a:ext cx="117" cy="24"/>
                </a:xfrm>
                <a:custGeom>
                  <a:avLst/>
                  <a:gdLst>
                    <a:gd name="txL" fmla="*/ 0 w 117"/>
                    <a:gd name="txT" fmla="*/ 0 h 24"/>
                    <a:gd name="txR" fmla="*/ 117 w 117"/>
                    <a:gd name="txB" fmla="*/ 24 h 24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3" y="7"/>
                    </a:cxn>
                    <a:cxn ang="0">
                      <a:pos x="5" y="9"/>
                    </a:cxn>
                    <a:cxn ang="0">
                      <a:pos x="8" y="11"/>
                    </a:cxn>
                    <a:cxn ang="0">
                      <a:pos x="11" y="13"/>
                    </a:cxn>
                    <a:cxn ang="0">
                      <a:pos x="14" y="15"/>
                    </a:cxn>
                    <a:cxn ang="0">
                      <a:pos x="17" y="16"/>
                    </a:cxn>
                    <a:cxn ang="0">
                      <a:pos x="21" y="17"/>
                    </a:cxn>
                    <a:cxn ang="0">
                      <a:pos x="25" y="19"/>
                    </a:cxn>
                    <a:cxn ang="0">
                      <a:pos x="30" y="20"/>
                    </a:cxn>
                    <a:cxn ang="0">
                      <a:pos x="35" y="21"/>
                    </a:cxn>
                    <a:cxn ang="0">
                      <a:pos x="40" y="21"/>
                    </a:cxn>
                    <a:cxn ang="0">
                      <a:pos x="45" y="22"/>
                    </a:cxn>
                    <a:cxn ang="0">
                      <a:pos x="49" y="23"/>
                    </a:cxn>
                    <a:cxn ang="0">
                      <a:pos x="55" y="23"/>
                    </a:cxn>
                    <a:cxn ang="0">
                      <a:pos x="60" y="23"/>
                    </a:cxn>
                    <a:cxn ang="0">
                      <a:pos x="66" y="23"/>
                    </a:cxn>
                    <a:cxn ang="0">
                      <a:pos x="70" y="22"/>
                    </a:cxn>
                    <a:cxn ang="0">
                      <a:pos x="75" y="21"/>
                    </a:cxn>
                    <a:cxn ang="0">
                      <a:pos x="80" y="21"/>
                    </a:cxn>
                    <a:cxn ang="0">
                      <a:pos x="85" y="20"/>
                    </a:cxn>
                    <a:cxn ang="0">
                      <a:pos x="90" y="19"/>
                    </a:cxn>
                    <a:cxn ang="0">
                      <a:pos x="93" y="17"/>
                    </a:cxn>
                    <a:cxn ang="0">
                      <a:pos x="98" y="16"/>
                    </a:cxn>
                    <a:cxn ang="0">
                      <a:pos x="101" y="15"/>
                    </a:cxn>
                    <a:cxn ang="0">
                      <a:pos x="104" y="13"/>
                    </a:cxn>
                    <a:cxn ang="0">
                      <a:pos x="107" y="11"/>
                    </a:cxn>
                    <a:cxn ang="0">
                      <a:pos x="109" y="9"/>
                    </a:cxn>
                    <a:cxn ang="0">
                      <a:pos x="112" y="7"/>
                    </a:cxn>
                    <a:cxn ang="0">
                      <a:pos x="113" y="5"/>
                    </a:cxn>
                    <a:cxn ang="0">
                      <a:pos x="114" y="3"/>
                    </a:cxn>
                    <a:cxn ang="0">
                      <a:pos x="115" y="1"/>
                    </a:cxn>
                    <a:cxn ang="0">
                      <a:pos x="116" y="0"/>
                    </a:cxn>
                  </a:cxnLst>
                  <a:rect l="txL" t="txT" r="txR" b="txB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3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3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68">
                <a:extLst>
                  <a:ext uri="{FF2B5EF4-FFF2-40B4-BE49-F238E27FC236}">
                    <a16:creationId xmlns:a16="http://schemas.microsoft.com/office/drawing/2014/main" id="{67334DBB-B8A6-4A92-9EA9-4800998C9528}"/>
                  </a:ext>
                </a:extLst>
              </p:cNvPr>
              <p:cNvGrpSpPr/>
              <p:nvPr/>
            </p:nvGrpSpPr>
            <p:grpSpPr>
              <a:xfrm>
                <a:off x="5205" y="3317"/>
                <a:ext cx="118" cy="147"/>
                <a:chOff x="5205" y="3317"/>
                <a:chExt cx="118" cy="147"/>
              </a:xfrm>
            </p:grpSpPr>
            <p:sp>
              <p:nvSpPr>
                <p:cNvPr id="29" name="Freeform 69">
                  <a:extLst>
                    <a:ext uri="{FF2B5EF4-FFF2-40B4-BE49-F238E27FC236}">
                      <a16:creationId xmlns:a16="http://schemas.microsoft.com/office/drawing/2014/main" id="{811A8A38-7BB9-4695-B56F-903512A2249B}"/>
                    </a:ext>
                  </a:extLst>
                </p:cNvPr>
                <p:cNvSpPr/>
                <p:nvPr/>
              </p:nvSpPr>
              <p:spPr>
                <a:xfrm>
                  <a:off x="5205" y="3317"/>
                  <a:ext cx="118" cy="147"/>
                </a:xfrm>
                <a:custGeom>
                  <a:avLst/>
                  <a:gdLst>
                    <a:gd name="txL" fmla="*/ 0 w 118"/>
                    <a:gd name="txT" fmla="*/ 0 h 147"/>
                    <a:gd name="txR" fmla="*/ 118 w 118"/>
                    <a:gd name="txB" fmla="*/ 147 h 147"/>
                  </a:gdLst>
                  <a:ahLst/>
                  <a:cxnLst>
                    <a:cxn ang="0">
                      <a:pos x="0" y="122"/>
                    </a:cxn>
                    <a:cxn ang="0">
                      <a:pos x="1" y="126"/>
                    </a:cxn>
                    <a:cxn ang="0">
                      <a:pos x="3" y="130"/>
                    </a:cxn>
                    <a:cxn ang="0">
                      <a:pos x="8" y="134"/>
                    </a:cxn>
                    <a:cxn ang="0">
                      <a:pos x="14" y="138"/>
                    </a:cxn>
                    <a:cxn ang="0">
                      <a:pos x="21" y="140"/>
                    </a:cxn>
                    <a:cxn ang="0">
                      <a:pos x="30" y="143"/>
                    </a:cxn>
                    <a:cxn ang="0">
                      <a:pos x="40" y="144"/>
                    </a:cxn>
                    <a:cxn ang="0">
                      <a:pos x="50" y="145"/>
                    </a:cxn>
                    <a:cxn ang="0">
                      <a:pos x="61" y="146"/>
                    </a:cxn>
                    <a:cxn ang="0">
                      <a:pos x="71" y="145"/>
                    </a:cxn>
                    <a:cxn ang="0">
                      <a:pos x="81" y="144"/>
                    </a:cxn>
                    <a:cxn ang="0">
                      <a:pos x="90" y="142"/>
                    </a:cxn>
                    <a:cxn ang="0">
                      <a:pos x="98" y="139"/>
                    </a:cxn>
                    <a:cxn ang="0">
                      <a:pos x="105" y="136"/>
                    </a:cxn>
                    <a:cxn ang="0">
                      <a:pos x="110" y="132"/>
                    </a:cxn>
                    <a:cxn ang="0">
                      <a:pos x="114" y="128"/>
                    </a:cxn>
                    <a:cxn ang="0">
                      <a:pos x="116" y="124"/>
                    </a:cxn>
                    <a:cxn ang="0">
                      <a:pos x="117" y="23"/>
                    </a:cxn>
                    <a:cxn ang="0">
                      <a:pos x="115" y="19"/>
                    </a:cxn>
                    <a:cxn ang="0">
                      <a:pos x="113" y="15"/>
                    </a:cxn>
                    <a:cxn ang="0">
                      <a:pos x="108" y="11"/>
                    </a:cxn>
                    <a:cxn ang="0">
                      <a:pos x="102" y="7"/>
                    </a:cxn>
                    <a:cxn ang="0">
                      <a:pos x="94" y="4"/>
                    </a:cxn>
                    <a:cxn ang="0">
                      <a:pos x="86" y="2"/>
                    </a:cxn>
                    <a:cxn ang="0">
                      <a:pos x="76" y="0"/>
                    </a:cxn>
                    <a:cxn ang="0">
                      <a:pos x="66" y="0"/>
                    </a:cxn>
                    <a:cxn ang="0">
                      <a:pos x="55" y="0"/>
                    </a:cxn>
                    <a:cxn ang="0">
                      <a:pos x="45" y="0"/>
                    </a:cxn>
                    <a:cxn ang="0">
                      <a:pos x="35" y="1"/>
                    </a:cxn>
                    <a:cxn ang="0">
                      <a:pos x="26" y="3"/>
                    </a:cxn>
                    <a:cxn ang="0">
                      <a:pos x="17" y="6"/>
                    </a:cxn>
                    <a:cxn ang="0">
                      <a:pos x="11" y="9"/>
                    </a:cxn>
                    <a:cxn ang="0">
                      <a:pos x="5" y="13"/>
                    </a:cxn>
                    <a:cxn ang="0">
                      <a:pos x="1" y="17"/>
                    </a:cxn>
                    <a:cxn ang="0">
                      <a:pos x="0" y="21"/>
                    </a:cxn>
                  </a:cxnLst>
                  <a:rect l="txL" t="txT" r="txR" b="txB"/>
                  <a:pathLst>
                    <a:path w="118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6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50" y="145"/>
                      </a:lnTo>
                      <a:lnTo>
                        <a:pt x="55" y="146"/>
                      </a:lnTo>
                      <a:lnTo>
                        <a:pt x="61" y="146"/>
                      </a:lnTo>
                      <a:lnTo>
                        <a:pt x="66" y="145"/>
                      </a:lnTo>
                      <a:lnTo>
                        <a:pt x="71" y="145"/>
                      </a:lnTo>
                      <a:lnTo>
                        <a:pt x="76" y="144"/>
                      </a:lnTo>
                      <a:lnTo>
                        <a:pt x="81" y="144"/>
                      </a:lnTo>
                      <a:lnTo>
                        <a:pt x="86" y="143"/>
                      </a:lnTo>
                      <a:lnTo>
                        <a:pt x="90" y="142"/>
                      </a:lnTo>
                      <a:lnTo>
                        <a:pt x="94" y="140"/>
                      </a:lnTo>
                      <a:lnTo>
                        <a:pt x="98" y="139"/>
                      </a:lnTo>
                      <a:lnTo>
                        <a:pt x="102" y="138"/>
                      </a:lnTo>
                      <a:lnTo>
                        <a:pt x="105" y="136"/>
                      </a:lnTo>
                      <a:lnTo>
                        <a:pt x="108" y="134"/>
                      </a:lnTo>
                      <a:lnTo>
                        <a:pt x="110" y="132"/>
                      </a:lnTo>
                      <a:lnTo>
                        <a:pt x="113" y="130"/>
                      </a:lnTo>
                      <a:lnTo>
                        <a:pt x="114" y="128"/>
                      </a:lnTo>
                      <a:lnTo>
                        <a:pt x="115" y="126"/>
                      </a:lnTo>
                      <a:lnTo>
                        <a:pt x="116" y="124"/>
                      </a:lnTo>
                      <a:lnTo>
                        <a:pt x="117" y="122"/>
                      </a:lnTo>
                      <a:lnTo>
                        <a:pt x="117" y="23"/>
                      </a:lnTo>
                      <a:lnTo>
                        <a:pt x="116" y="21"/>
                      </a:lnTo>
                      <a:lnTo>
                        <a:pt x="115" y="19"/>
                      </a:lnTo>
                      <a:lnTo>
                        <a:pt x="114" y="17"/>
                      </a:lnTo>
                      <a:lnTo>
                        <a:pt x="113" y="15"/>
                      </a:lnTo>
                      <a:lnTo>
                        <a:pt x="110" y="13"/>
                      </a:lnTo>
                      <a:lnTo>
                        <a:pt x="108" y="11"/>
                      </a:lnTo>
                      <a:lnTo>
                        <a:pt x="105" y="9"/>
                      </a:lnTo>
                      <a:lnTo>
                        <a:pt x="102" y="7"/>
                      </a:lnTo>
                      <a:lnTo>
                        <a:pt x="98" y="6"/>
                      </a:lnTo>
                      <a:lnTo>
                        <a:pt x="94" y="4"/>
                      </a:lnTo>
                      <a:lnTo>
                        <a:pt x="90" y="3"/>
                      </a:lnTo>
                      <a:lnTo>
                        <a:pt x="86" y="2"/>
                      </a:lnTo>
                      <a:lnTo>
                        <a:pt x="81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66" y="0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50" y="0"/>
                      </a:lnTo>
                      <a:lnTo>
                        <a:pt x="45" y="0"/>
                      </a:lnTo>
                      <a:lnTo>
                        <a:pt x="40" y="0"/>
                      </a:lnTo>
                      <a:lnTo>
                        <a:pt x="35" y="1"/>
                      </a:lnTo>
                      <a:lnTo>
                        <a:pt x="30" y="2"/>
                      </a:lnTo>
                      <a:lnTo>
                        <a:pt x="26" y="3"/>
                      </a:lnTo>
                      <a:lnTo>
                        <a:pt x="21" y="4"/>
                      </a:lnTo>
                      <a:lnTo>
                        <a:pt x="17" y="6"/>
                      </a:lnTo>
                      <a:lnTo>
                        <a:pt x="14" y="7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>
                    <a:alpha val="100000"/>
                  </a:srgbClr>
                </a:solidFill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Freeform 70">
                  <a:extLst>
                    <a:ext uri="{FF2B5EF4-FFF2-40B4-BE49-F238E27FC236}">
                      <a16:creationId xmlns:a16="http://schemas.microsoft.com/office/drawing/2014/main" id="{9635D10A-5184-4066-8BA0-8853A44697C6}"/>
                    </a:ext>
                  </a:extLst>
                </p:cNvPr>
                <p:cNvSpPr/>
                <p:nvPr/>
              </p:nvSpPr>
              <p:spPr>
                <a:xfrm>
                  <a:off x="5205" y="3340"/>
                  <a:ext cx="118" cy="24"/>
                </a:xfrm>
                <a:custGeom>
                  <a:avLst/>
                  <a:gdLst>
                    <a:gd name="txL" fmla="*/ 0 w 118"/>
                    <a:gd name="txT" fmla="*/ 0 h 24"/>
                    <a:gd name="txR" fmla="*/ 118 w 118"/>
                    <a:gd name="txB" fmla="*/ 24 h 24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4"/>
                    </a:cxn>
                    <a:cxn ang="0">
                      <a:pos x="1" y="6"/>
                    </a:cxn>
                    <a:cxn ang="0">
                      <a:pos x="3" y="8"/>
                    </a:cxn>
                    <a:cxn ang="0">
                      <a:pos x="5" y="10"/>
                    </a:cxn>
                    <a:cxn ang="0">
                      <a:pos x="8" y="11"/>
                    </a:cxn>
                    <a:cxn ang="0">
                      <a:pos x="11" y="13"/>
                    </a:cxn>
                    <a:cxn ang="0">
                      <a:pos x="14" y="15"/>
                    </a:cxn>
                    <a:cxn ang="0">
                      <a:pos x="17" y="16"/>
                    </a:cxn>
                    <a:cxn ang="0">
                      <a:pos x="21" y="17"/>
                    </a:cxn>
                    <a:cxn ang="0">
                      <a:pos x="26" y="19"/>
                    </a:cxn>
                    <a:cxn ang="0">
                      <a:pos x="30" y="20"/>
                    </a:cxn>
                    <a:cxn ang="0">
                      <a:pos x="35" y="21"/>
                    </a:cxn>
                    <a:cxn ang="0">
                      <a:pos x="40" y="21"/>
                    </a:cxn>
                    <a:cxn ang="0">
                      <a:pos x="45" y="22"/>
                    </a:cxn>
                    <a:cxn ang="0">
                      <a:pos x="50" y="22"/>
                    </a:cxn>
                    <a:cxn ang="0">
                      <a:pos x="55" y="23"/>
                    </a:cxn>
                    <a:cxn ang="0">
                      <a:pos x="61" y="23"/>
                    </a:cxn>
                    <a:cxn ang="0">
                      <a:pos x="66" y="22"/>
                    </a:cxn>
                    <a:cxn ang="0">
                      <a:pos x="71" y="22"/>
                    </a:cxn>
                    <a:cxn ang="0">
                      <a:pos x="76" y="21"/>
                    </a:cxn>
                    <a:cxn ang="0">
                      <a:pos x="81" y="21"/>
                    </a:cxn>
                    <a:cxn ang="0">
                      <a:pos x="86" y="20"/>
                    </a:cxn>
                    <a:cxn ang="0">
                      <a:pos x="90" y="19"/>
                    </a:cxn>
                    <a:cxn ang="0">
                      <a:pos x="94" y="17"/>
                    </a:cxn>
                    <a:cxn ang="0">
                      <a:pos x="98" y="16"/>
                    </a:cxn>
                    <a:cxn ang="0">
                      <a:pos x="102" y="15"/>
                    </a:cxn>
                    <a:cxn ang="0">
                      <a:pos x="105" y="13"/>
                    </a:cxn>
                    <a:cxn ang="0">
                      <a:pos x="108" y="11"/>
                    </a:cxn>
                    <a:cxn ang="0">
                      <a:pos x="110" y="10"/>
                    </a:cxn>
                    <a:cxn ang="0">
                      <a:pos x="113" y="8"/>
                    </a:cxn>
                    <a:cxn ang="0">
                      <a:pos x="114" y="6"/>
                    </a:cxn>
                    <a:cxn ang="0">
                      <a:pos x="115" y="4"/>
                    </a:cxn>
                    <a:cxn ang="0">
                      <a:pos x="116" y="1"/>
                    </a:cxn>
                    <a:cxn ang="0">
                      <a:pos x="117" y="0"/>
                    </a:cxn>
                  </a:cxnLst>
                  <a:rect l="txL" t="txT" r="txR" b="txB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10"/>
                      </a:lnTo>
                      <a:lnTo>
                        <a:pt x="113" y="8"/>
                      </a:lnTo>
                      <a:lnTo>
                        <a:pt x="114" y="6"/>
                      </a:lnTo>
                      <a:lnTo>
                        <a:pt x="115" y="4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Freeform 71">
                  <a:extLst>
                    <a:ext uri="{FF2B5EF4-FFF2-40B4-BE49-F238E27FC236}">
                      <a16:creationId xmlns:a16="http://schemas.microsoft.com/office/drawing/2014/main" id="{46D718C9-CB42-474B-93ED-3DA7F07C33C2}"/>
                    </a:ext>
                  </a:extLst>
                </p:cNvPr>
                <p:cNvSpPr/>
                <p:nvPr/>
              </p:nvSpPr>
              <p:spPr>
                <a:xfrm>
                  <a:off x="5205" y="3352"/>
                  <a:ext cx="118" cy="24"/>
                </a:xfrm>
                <a:custGeom>
                  <a:avLst/>
                  <a:gdLst>
                    <a:gd name="txL" fmla="*/ 0 w 118"/>
                    <a:gd name="txT" fmla="*/ 0 h 24"/>
                    <a:gd name="txR" fmla="*/ 118 w 118"/>
                    <a:gd name="txB" fmla="*/ 24 h 24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3" y="7"/>
                    </a:cxn>
                    <a:cxn ang="0">
                      <a:pos x="5" y="9"/>
                    </a:cxn>
                    <a:cxn ang="0">
                      <a:pos x="8" y="11"/>
                    </a:cxn>
                    <a:cxn ang="0">
                      <a:pos x="11" y="13"/>
                    </a:cxn>
                    <a:cxn ang="0">
                      <a:pos x="14" y="14"/>
                    </a:cxn>
                    <a:cxn ang="0">
                      <a:pos x="17" y="16"/>
                    </a:cxn>
                    <a:cxn ang="0">
                      <a:pos x="21" y="17"/>
                    </a:cxn>
                    <a:cxn ang="0">
                      <a:pos x="26" y="19"/>
                    </a:cxn>
                    <a:cxn ang="0">
                      <a:pos x="30" y="19"/>
                    </a:cxn>
                    <a:cxn ang="0">
                      <a:pos x="35" y="21"/>
                    </a:cxn>
                    <a:cxn ang="0">
                      <a:pos x="40" y="21"/>
                    </a:cxn>
                    <a:cxn ang="0">
                      <a:pos x="45" y="22"/>
                    </a:cxn>
                    <a:cxn ang="0">
                      <a:pos x="50" y="22"/>
                    </a:cxn>
                    <a:cxn ang="0">
                      <a:pos x="55" y="23"/>
                    </a:cxn>
                    <a:cxn ang="0">
                      <a:pos x="61" y="23"/>
                    </a:cxn>
                    <a:cxn ang="0">
                      <a:pos x="66" y="22"/>
                    </a:cxn>
                    <a:cxn ang="0">
                      <a:pos x="71" y="22"/>
                    </a:cxn>
                    <a:cxn ang="0">
                      <a:pos x="76" y="21"/>
                    </a:cxn>
                    <a:cxn ang="0">
                      <a:pos x="81" y="21"/>
                    </a:cxn>
                    <a:cxn ang="0">
                      <a:pos x="86" y="19"/>
                    </a:cxn>
                    <a:cxn ang="0">
                      <a:pos x="90" y="19"/>
                    </a:cxn>
                    <a:cxn ang="0">
                      <a:pos x="94" y="17"/>
                    </a:cxn>
                    <a:cxn ang="0">
                      <a:pos x="98" y="16"/>
                    </a:cxn>
                    <a:cxn ang="0">
                      <a:pos x="102" y="14"/>
                    </a:cxn>
                    <a:cxn ang="0">
                      <a:pos x="105" y="13"/>
                    </a:cxn>
                    <a:cxn ang="0">
                      <a:pos x="108" y="11"/>
                    </a:cxn>
                    <a:cxn ang="0">
                      <a:pos x="110" y="9"/>
                    </a:cxn>
                    <a:cxn ang="0">
                      <a:pos x="113" y="7"/>
                    </a:cxn>
                    <a:cxn ang="0">
                      <a:pos x="114" y="5"/>
                    </a:cxn>
                    <a:cxn ang="0">
                      <a:pos x="115" y="3"/>
                    </a:cxn>
                    <a:cxn ang="0">
                      <a:pos x="116" y="1"/>
                    </a:cxn>
                    <a:cxn ang="0">
                      <a:pos x="117" y="0"/>
                    </a:cxn>
                  </a:cxnLst>
                  <a:rect l="txL" t="txT" r="txR" b="txB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4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19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19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4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Freeform 72">
                  <a:extLst>
                    <a:ext uri="{FF2B5EF4-FFF2-40B4-BE49-F238E27FC236}">
                      <a16:creationId xmlns:a16="http://schemas.microsoft.com/office/drawing/2014/main" id="{C8738422-2564-4CBF-A328-867CA0A77F26}"/>
                    </a:ext>
                  </a:extLst>
                </p:cNvPr>
                <p:cNvSpPr/>
                <p:nvPr/>
              </p:nvSpPr>
              <p:spPr>
                <a:xfrm>
                  <a:off x="5205" y="3363"/>
                  <a:ext cx="118" cy="24"/>
                </a:xfrm>
                <a:custGeom>
                  <a:avLst/>
                  <a:gdLst>
                    <a:gd name="txL" fmla="*/ 0 w 118"/>
                    <a:gd name="txT" fmla="*/ 0 h 24"/>
                    <a:gd name="txR" fmla="*/ 118 w 118"/>
                    <a:gd name="txB" fmla="*/ 24 h 24"/>
                  </a:gdLst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3"/>
                    </a:cxn>
                    <a:cxn ang="0">
                      <a:pos x="1" y="5"/>
                    </a:cxn>
                    <a:cxn ang="0">
                      <a:pos x="3" y="7"/>
                    </a:cxn>
                    <a:cxn ang="0">
                      <a:pos x="5" y="9"/>
                    </a:cxn>
                    <a:cxn ang="0">
                      <a:pos x="8" y="11"/>
                    </a:cxn>
                    <a:cxn ang="0">
                      <a:pos x="11" y="13"/>
                    </a:cxn>
                    <a:cxn ang="0">
                      <a:pos x="14" y="15"/>
                    </a:cxn>
                    <a:cxn ang="0">
                      <a:pos x="17" y="17"/>
                    </a:cxn>
                    <a:cxn ang="0">
                      <a:pos x="21" y="17"/>
                    </a:cxn>
                    <a:cxn ang="0">
                      <a:pos x="26" y="19"/>
                    </a:cxn>
                    <a:cxn ang="0">
                      <a:pos x="30" y="20"/>
                    </a:cxn>
                    <a:cxn ang="0">
                      <a:pos x="35" y="21"/>
                    </a:cxn>
                    <a:cxn ang="0">
                      <a:pos x="40" y="21"/>
                    </a:cxn>
                    <a:cxn ang="0">
                      <a:pos x="45" y="22"/>
                    </a:cxn>
                    <a:cxn ang="0">
                      <a:pos x="50" y="23"/>
                    </a:cxn>
                    <a:cxn ang="0">
                      <a:pos x="55" y="23"/>
                    </a:cxn>
                    <a:cxn ang="0">
                      <a:pos x="61" y="23"/>
                    </a:cxn>
                    <a:cxn ang="0">
                      <a:pos x="66" y="23"/>
                    </a:cxn>
                    <a:cxn ang="0">
                      <a:pos x="71" y="22"/>
                    </a:cxn>
                    <a:cxn ang="0">
                      <a:pos x="76" y="21"/>
                    </a:cxn>
                    <a:cxn ang="0">
                      <a:pos x="81" y="21"/>
                    </a:cxn>
                    <a:cxn ang="0">
                      <a:pos x="86" y="20"/>
                    </a:cxn>
                    <a:cxn ang="0">
                      <a:pos x="90" y="19"/>
                    </a:cxn>
                    <a:cxn ang="0">
                      <a:pos x="94" y="17"/>
                    </a:cxn>
                    <a:cxn ang="0">
                      <a:pos x="98" y="17"/>
                    </a:cxn>
                    <a:cxn ang="0">
                      <a:pos x="102" y="15"/>
                    </a:cxn>
                    <a:cxn ang="0">
                      <a:pos x="105" y="13"/>
                    </a:cxn>
                    <a:cxn ang="0">
                      <a:pos x="108" y="11"/>
                    </a:cxn>
                    <a:cxn ang="0">
                      <a:pos x="110" y="9"/>
                    </a:cxn>
                    <a:cxn ang="0">
                      <a:pos x="113" y="7"/>
                    </a:cxn>
                    <a:cxn ang="0">
                      <a:pos x="114" y="5"/>
                    </a:cxn>
                    <a:cxn ang="0">
                      <a:pos x="115" y="3"/>
                    </a:cxn>
                    <a:cxn ang="0">
                      <a:pos x="116" y="1"/>
                    </a:cxn>
                    <a:cxn ang="0">
                      <a:pos x="117" y="0"/>
                    </a:cxn>
                  </a:cxnLst>
                  <a:rect l="txL" t="txT" r="txR" b="txB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3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3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7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 Box 73">
              <a:extLst>
                <a:ext uri="{FF2B5EF4-FFF2-40B4-BE49-F238E27FC236}">
                  <a16:creationId xmlns:a16="http://schemas.microsoft.com/office/drawing/2014/main" id="{892ED9CD-52DB-420E-B009-7EC7EF5C0340}"/>
                </a:ext>
              </a:extLst>
            </p:cNvPr>
            <p:cNvSpPr txBox="1"/>
            <p:nvPr/>
          </p:nvSpPr>
          <p:spPr>
            <a:xfrm>
              <a:off x="2819400" y="2527300"/>
              <a:ext cx="1638300" cy="338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38" name="Text Box 74">
              <a:extLst>
                <a:ext uri="{FF2B5EF4-FFF2-40B4-BE49-F238E27FC236}">
                  <a16:creationId xmlns:a16="http://schemas.microsoft.com/office/drawing/2014/main" id="{36D05F97-35A6-4B47-BEF1-EE6E4B36EC0E}"/>
                </a:ext>
              </a:extLst>
            </p:cNvPr>
            <p:cNvSpPr txBox="1"/>
            <p:nvPr/>
          </p:nvSpPr>
          <p:spPr>
            <a:xfrm>
              <a:off x="4953000" y="2527300"/>
              <a:ext cx="2006600" cy="3387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翻译程序</a:t>
              </a:r>
            </a:p>
          </p:txBody>
        </p:sp>
        <p:sp>
          <p:nvSpPr>
            <p:cNvPr id="39" name="Text Box 75">
              <a:extLst>
                <a:ext uri="{FF2B5EF4-FFF2-40B4-BE49-F238E27FC236}">
                  <a16:creationId xmlns:a16="http://schemas.microsoft.com/office/drawing/2014/main" id="{D3C525AD-0FDD-479A-B8E2-00CD1FA8EBCE}"/>
                </a:ext>
              </a:extLst>
            </p:cNvPr>
            <p:cNvSpPr txBox="1"/>
            <p:nvPr/>
          </p:nvSpPr>
          <p:spPr>
            <a:xfrm>
              <a:off x="7735366" y="2509838"/>
              <a:ext cx="1140866" cy="3387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目标程序</a:t>
              </a:r>
            </a:p>
          </p:txBody>
        </p:sp>
        <p:sp>
          <p:nvSpPr>
            <p:cNvPr id="40" name="Text Box 78">
              <a:extLst>
                <a:ext uri="{FF2B5EF4-FFF2-40B4-BE49-F238E27FC236}">
                  <a16:creationId xmlns:a16="http://schemas.microsoft.com/office/drawing/2014/main" id="{DA893F67-4C94-4669-A994-6E2C7C1815FD}"/>
                </a:ext>
              </a:extLst>
            </p:cNvPr>
            <p:cNvSpPr txBox="1"/>
            <p:nvPr/>
          </p:nvSpPr>
          <p:spPr>
            <a:xfrm>
              <a:off x="2808285" y="3177163"/>
              <a:ext cx="1479552" cy="2710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ource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rogram</a:t>
              </a:r>
            </a:p>
          </p:txBody>
        </p:sp>
        <p:sp>
          <p:nvSpPr>
            <p:cNvPr id="41" name="Text Box 79">
              <a:extLst>
                <a:ext uri="{FF2B5EF4-FFF2-40B4-BE49-F238E27FC236}">
                  <a16:creationId xmlns:a16="http://schemas.microsoft.com/office/drawing/2014/main" id="{9CFE7988-A7B1-4557-8A8B-DE52C5514585}"/>
                </a:ext>
              </a:extLst>
            </p:cNvPr>
            <p:cNvSpPr txBox="1"/>
            <p:nvPr/>
          </p:nvSpPr>
          <p:spPr>
            <a:xfrm>
              <a:off x="5105400" y="3168699"/>
              <a:ext cx="1701800" cy="2710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Translator</a:t>
              </a:r>
              <a:r>
                <a:rPr lang="en-US" altLang="zh-CN" sz="1800" dirty="0"/>
                <a:t> </a:t>
              </a:r>
            </a:p>
          </p:txBody>
        </p:sp>
        <p:sp>
          <p:nvSpPr>
            <p:cNvPr id="42" name="Text Box 80">
              <a:extLst>
                <a:ext uri="{FF2B5EF4-FFF2-40B4-BE49-F238E27FC236}">
                  <a16:creationId xmlns:a16="http://schemas.microsoft.com/office/drawing/2014/main" id="{868E40AF-AF2C-4985-B886-C1E6C5CBA522}"/>
                </a:ext>
              </a:extLst>
            </p:cNvPr>
            <p:cNvSpPr txBox="1"/>
            <p:nvPr/>
          </p:nvSpPr>
          <p:spPr>
            <a:xfrm>
              <a:off x="7658490" y="3144668"/>
              <a:ext cx="1498600" cy="2710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bject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rogram</a:t>
              </a:r>
            </a:p>
          </p:txBody>
        </p:sp>
        <p:sp>
          <p:nvSpPr>
            <p:cNvPr id="43" name="AutoShape 84">
              <a:extLst>
                <a:ext uri="{FF2B5EF4-FFF2-40B4-BE49-F238E27FC236}">
                  <a16:creationId xmlns:a16="http://schemas.microsoft.com/office/drawing/2014/main" id="{F39577BE-1B72-4EBA-BC8A-1DE7CD6EBC15}"/>
                </a:ext>
              </a:extLst>
            </p:cNvPr>
            <p:cNvSpPr/>
            <p:nvPr/>
          </p:nvSpPr>
          <p:spPr>
            <a:xfrm>
              <a:off x="4343400" y="3606800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None/>
              </a:pPr>
              <a:endParaRPr lang="zh-CN" altLang="zh-CN" sz="2400" dirty="0"/>
            </a:p>
          </p:txBody>
        </p:sp>
        <p:sp>
          <p:nvSpPr>
            <p:cNvPr id="44" name="AutoShape 85">
              <a:extLst>
                <a:ext uri="{FF2B5EF4-FFF2-40B4-BE49-F238E27FC236}">
                  <a16:creationId xmlns:a16="http://schemas.microsoft.com/office/drawing/2014/main" id="{2965B7C8-97B7-41F5-893D-0E9FD989F08E}"/>
                </a:ext>
              </a:extLst>
            </p:cNvPr>
            <p:cNvSpPr/>
            <p:nvPr/>
          </p:nvSpPr>
          <p:spPr>
            <a:xfrm>
              <a:off x="6794500" y="3568700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indent="0" algn="ctr" eaLnBrk="1" hangingPunct="1">
                <a:spcBef>
                  <a:spcPct val="0"/>
                </a:spcBef>
                <a:buNone/>
              </a:pPr>
              <a:endParaRPr lang="zh-CN" altLang="zh-CN" sz="2400" dirty="0"/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AC9C7BCE-919C-4F75-80D8-CF8DD0FA604F}"/>
              </a:ext>
            </a:extLst>
          </p:cNvPr>
          <p:cNvSpPr txBox="1"/>
          <p:nvPr/>
        </p:nvSpPr>
        <p:spPr>
          <a:xfrm>
            <a:off x="1491225" y="499238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即源程序是翻译程序的输入，目标程序是翻译程序的输出。</a:t>
            </a:r>
          </a:p>
        </p:txBody>
      </p:sp>
    </p:spTree>
    <p:extLst>
      <p:ext uri="{BB962C8B-B14F-4D97-AF65-F5344CB8AC3E}">
        <p14:creationId xmlns:p14="http://schemas.microsoft.com/office/powerpoint/2010/main" val="124967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0E326F-A099-46E4-BE68-588DEA78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5"/>
            <a:ext cx="7002753" cy="5304155"/>
          </a:xfrm>
        </p:spPr>
        <p:txBody>
          <a:bodyPr/>
          <a:lstStyle/>
          <a:p>
            <a:r>
              <a:rPr lang="zh-CN" altLang="en-US" dirty="0"/>
              <a:t>笔译：一次性输入，一次性输出。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口译：一句一句输入，一句一句输出。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92F5F47-4AF6-4E80-B7B2-783AC27F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人类的翻译活动：笔译</a:t>
            </a:r>
            <a:r>
              <a:rPr lang="en-US" altLang="zh-CN" dirty="0"/>
              <a:t>&amp;</a:t>
            </a:r>
            <a:r>
              <a:rPr lang="zh-CN" altLang="en-US" dirty="0"/>
              <a:t>口译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192C2DA-38B1-489C-888B-18BF990956DD}"/>
              </a:ext>
            </a:extLst>
          </p:cNvPr>
          <p:cNvGrpSpPr/>
          <p:nvPr/>
        </p:nvGrpSpPr>
        <p:grpSpPr>
          <a:xfrm>
            <a:off x="4061615" y="1246613"/>
            <a:ext cx="7941765" cy="2785576"/>
            <a:chOff x="4061615" y="1246613"/>
            <a:chExt cx="7941765" cy="278557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B81263B-AF45-47A7-BE6B-78404EFADC25}"/>
                </a:ext>
              </a:extLst>
            </p:cNvPr>
            <p:cNvGrpSpPr/>
            <p:nvPr/>
          </p:nvGrpSpPr>
          <p:grpSpPr>
            <a:xfrm>
              <a:off x="6542438" y="1246613"/>
              <a:ext cx="5460942" cy="2785576"/>
              <a:chOff x="6542438" y="977266"/>
              <a:chExt cx="5460942" cy="2785576"/>
            </a:xfrm>
          </p:grpSpPr>
          <p:sp>
            <p:nvSpPr>
              <p:cNvPr id="5" name="Rectangle 1027">
                <a:extLst>
                  <a:ext uri="{FF2B5EF4-FFF2-40B4-BE49-F238E27FC236}">
                    <a16:creationId xmlns:a16="http://schemas.microsoft.com/office/drawing/2014/main" id="{A4E5E4E5-B88C-4B30-AB59-2A6575BCF5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42438" y="977266"/>
                <a:ext cx="5460942" cy="278557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000" b="1" dirty="0"/>
                  <a:t>编译或汇编阶段</a:t>
                </a:r>
              </a:p>
              <a:p>
                <a:endParaRPr lang="zh-CN" altLang="en-US" sz="2000" b="1" dirty="0"/>
              </a:p>
              <a:p>
                <a:endParaRPr lang="zh-CN" altLang="en-US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运行阶段</a:t>
                </a:r>
              </a:p>
            </p:txBody>
          </p:sp>
          <p:sp>
            <p:nvSpPr>
              <p:cNvPr id="6" name="AutoShape 1028">
                <a:extLst>
                  <a:ext uri="{FF2B5EF4-FFF2-40B4-BE49-F238E27FC236}">
                    <a16:creationId xmlns:a16="http://schemas.microsoft.com/office/drawing/2014/main" id="{FAE44642-CF3A-4477-A0AD-531E1036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4800" y="1423996"/>
                <a:ext cx="1375349" cy="612219"/>
              </a:xfrm>
              <a:prstGeom prst="flowChartPunchedTap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</p:txBody>
          </p:sp>
          <p:sp>
            <p:nvSpPr>
              <p:cNvPr id="7" name="AutoShape 1031">
                <a:extLst>
                  <a:ext uri="{FF2B5EF4-FFF2-40B4-BE49-F238E27FC236}">
                    <a16:creationId xmlns:a16="http://schemas.microsoft.com/office/drawing/2014/main" id="{145279D1-018D-4298-8BCF-0F8F7B1D3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3609" y="1441630"/>
                <a:ext cx="1143543" cy="612219"/>
              </a:xfrm>
              <a:prstGeom prst="flowChartPunchedTap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目标程序</a:t>
                </a:r>
              </a:p>
            </p:txBody>
          </p:sp>
          <p:sp>
            <p:nvSpPr>
              <p:cNvPr id="8" name="Text Box 1032">
                <a:extLst>
                  <a:ext uri="{FF2B5EF4-FFF2-40B4-BE49-F238E27FC236}">
                    <a16:creationId xmlns:a16="http://schemas.microsoft.com/office/drawing/2014/main" id="{B6B15D29-A8F5-47AC-8B1D-0EE3045B6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5686" y="1441630"/>
                <a:ext cx="1402386" cy="646331"/>
              </a:xfrm>
              <a:prstGeom prst="rect">
                <a:avLst/>
              </a:prstGeom>
              <a:solidFill>
                <a:srgbClr val="0037E8"/>
              </a:solidFill>
              <a:ln w="12700">
                <a:solidFill>
                  <a:srgbClr val="0037E8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编译程序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或汇编程序</a:t>
                </a:r>
              </a:p>
            </p:txBody>
          </p:sp>
          <p:sp>
            <p:nvSpPr>
              <p:cNvPr id="9" name="AutoShape 1033">
                <a:extLst>
                  <a:ext uri="{FF2B5EF4-FFF2-40B4-BE49-F238E27FC236}">
                    <a16:creationId xmlns:a16="http://schemas.microsoft.com/office/drawing/2014/main" id="{80EB38FD-6A97-4F4A-A9C3-C2ED924F3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5900" y="1708312"/>
                <a:ext cx="642599" cy="132078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0" name="AutoShape 1034">
                <a:extLst>
                  <a:ext uri="{FF2B5EF4-FFF2-40B4-BE49-F238E27FC236}">
                    <a16:creationId xmlns:a16="http://schemas.microsoft.com/office/drawing/2014/main" id="{84694939-692A-4DC5-8605-3B29C9A18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3794" y="1749333"/>
                <a:ext cx="642599" cy="132079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1" name="AutoShape 1035">
                <a:extLst>
                  <a:ext uri="{FF2B5EF4-FFF2-40B4-BE49-F238E27FC236}">
                    <a16:creationId xmlns:a16="http://schemas.microsoft.com/office/drawing/2014/main" id="{494A1D23-51C6-4C06-BC92-45DE7BC3B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78293" y="2705360"/>
                <a:ext cx="1143543" cy="612219"/>
              </a:xfrm>
              <a:prstGeom prst="flowChartPunchedTape">
                <a:avLst/>
              </a:prstGeom>
              <a:solidFill>
                <a:srgbClr val="FF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输出数据</a:t>
                </a:r>
              </a:p>
            </p:txBody>
          </p:sp>
          <p:sp>
            <p:nvSpPr>
              <p:cNvPr id="12" name="Text Box 1036">
                <a:extLst>
                  <a:ext uri="{FF2B5EF4-FFF2-40B4-BE49-F238E27FC236}">
                    <a16:creationId xmlns:a16="http://schemas.microsoft.com/office/drawing/2014/main" id="{87E7564E-524C-4282-8382-C02742FB8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75686" y="2538619"/>
                <a:ext cx="1402386" cy="923330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0037E8"/>
                </a:solidFill>
                <a:miter lim="800000"/>
                <a:headEnd/>
                <a:tailEnd/>
              </a:ln>
              <a:effectLst>
                <a:outerShdw dist="107950" dir="18900000" algn="ctr" rotWithShape="0">
                  <a:schemeClr val="bg2"/>
                </a:outerShdw>
              </a:effec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目标程序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运行子程序</a:t>
                </a:r>
              </a:p>
            </p:txBody>
          </p:sp>
          <p:sp>
            <p:nvSpPr>
              <p:cNvPr id="13" name="AutoShape 1037">
                <a:extLst>
                  <a:ext uri="{FF2B5EF4-FFF2-40B4-BE49-F238E27FC236}">
                    <a16:creationId xmlns:a16="http://schemas.microsoft.com/office/drawing/2014/main" id="{A265EE8A-8AA3-43F9-87F6-03E78B67A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566" y="2753753"/>
                <a:ext cx="1331583" cy="612219"/>
              </a:xfrm>
              <a:prstGeom prst="flowChartPunchedTape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输入数据</a:t>
                </a:r>
              </a:p>
            </p:txBody>
          </p:sp>
          <p:sp>
            <p:nvSpPr>
              <p:cNvPr id="14" name="AutoShape 1038">
                <a:extLst>
                  <a:ext uri="{FF2B5EF4-FFF2-40B4-BE49-F238E27FC236}">
                    <a16:creationId xmlns:a16="http://schemas.microsoft.com/office/drawing/2014/main" id="{1A99BB6A-F353-49EE-AFC9-46864AE86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2439" y="2945431"/>
                <a:ext cx="642599" cy="132078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  <p:sp>
            <p:nvSpPr>
              <p:cNvPr id="15" name="AutoShape 1039">
                <a:extLst>
                  <a:ext uri="{FF2B5EF4-FFF2-40B4-BE49-F238E27FC236}">
                    <a16:creationId xmlns:a16="http://schemas.microsoft.com/office/drawing/2014/main" id="{FA5E4EB4-6748-4CA1-9ABF-24FE14A18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5824" y="2926768"/>
                <a:ext cx="642599" cy="132078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4" name="爆炸形: 8 pt  3">
              <a:extLst>
                <a:ext uri="{FF2B5EF4-FFF2-40B4-BE49-F238E27FC236}">
                  <a16:creationId xmlns:a16="http://schemas.microsoft.com/office/drawing/2014/main" id="{5A96DE1A-84E4-4C99-9F36-3F9A53FBEB91}"/>
                </a:ext>
              </a:extLst>
            </p:cNvPr>
            <p:cNvSpPr/>
            <p:nvPr/>
          </p:nvSpPr>
          <p:spPr>
            <a:xfrm>
              <a:off x="4061615" y="2020983"/>
              <a:ext cx="2170916" cy="1175132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编译程序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18A414B-4430-48F1-AD6E-3380927EE06C}"/>
              </a:ext>
            </a:extLst>
          </p:cNvPr>
          <p:cNvGrpSpPr/>
          <p:nvPr/>
        </p:nvGrpSpPr>
        <p:grpSpPr>
          <a:xfrm>
            <a:off x="581168" y="4693920"/>
            <a:ext cx="8036052" cy="1889688"/>
            <a:chOff x="581168" y="4693920"/>
            <a:chExt cx="8036052" cy="188968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D67665B-AEB0-4066-9296-A950C71D23F8}"/>
                </a:ext>
              </a:extLst>
            </p:cNvPr>
            <p:cNvGrpSpPr/>
            <p:nvPr/>
          </p:nvGrpSpPr>
          <p:grpSpPr>
            <a:xfrm>
              <a:off x="581168" y="4693920"/>
              <a:ext cx="5865136" cy="1889688"/>
              <a:chOff x="581168" y="4693920"/>
              <a:chExt cx="5865136" cy="1889688"/>
            </a:xfrm>
          </p:grpSpPr>
          <p:sp>
            <p:nvSpPr>
              <p:cNvPr id="16" name="AutoShape 2053">
                <a:extLst>
                  <a:ext uri="{FF2B5EF4-FFF2-40B4-BE49-F238E27FC236}">
                    <a16:creationId xmlns:a16="http://schemas.microsoft.com/office/drawing/2014/main" id="{0F4D22EE-E1A9-4CFE-8DE8-4E924B13A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7875" y="5877653"/>
                <a:ext cx="1268429" cy="683548"/>
              </a:xfrm>
              <a:prstGeom prst="flowChartPunchedTape">
                <a:avLst/>
              </a:prstGeom>
              <a:solidFill>
                <a:srgbClr val="FF99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输出数据</a:t>
                </a:r>
              </a:p>
            </p:txBody>
          </p:sp>
          <p:sp>
            <p:nvSpPr>
              <p:cNvPr id="17" name="AutoShape 2055">
                <a:extLst>
                  <a:ext uri="{FF2B5EF4-FFF2-40B4-BE49-F238E27FC236}">
                    <a16:creationId xmlns:a16="http://schemas.microsoft.com/office/drawing/2014/main" id="{D9A5B608-337B-48D9-A20B-67A5A0EC9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168" y="5877653"/>
                <a:ext cx="1268430" cy="691486"/>
              </a:xfrm>
              <a:prstGeom prst="flowChartPunchedTape">
                <a:avLst/>
              </a:prstGeom>
              <a:solidFill>
                <a:srgbClr val="FF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输入数据</a:t>
                </a:r>
              </a:p>
            </p:txBody>
          </p:sp>
          <p:sp>
            <p:nvSpPr>
              <p:cNvPr id="18" name="AutoShape 2056">
                <a:extLst>
                  <a:ext uri="{FF2B5EF4-FFF2-40B4-BE49-F238E27FC236}">
                    <a16:creationId xmlns:a16="http://schemas.microsoft.com/office/drawing/2014/main" id="{7055E088-0375-46FE-A829-184BEA9C2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259" y="6145877"/>
                <a:ext cx="792163" cy="160337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2057">
                <a:extLst>
                  <a:ext uri="{FF2B5EF4-FFF2-40B4-BE49-F238E27FC236}">
                    <a16:creationId xmlns:a16="http://schemas.microsoft.com/office/drawing/2014/main" id="{589DDA96-6811-4F6C-8E47-F2671DDD1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673" y="6145877"/>
                <a:ext cx="792163" cy="160337"/>
              </a:xfrm>
              <a:prstGeom prst="rightArrow">
                <a:avLst>
                  <a:gd name="adj1" fmla="val 50000"/>
                  <a:gd name="adj2" fmla="val 123515"/>
                </a:avLst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 Box 2054">
                <a:extLst>
                  <a:ext uri="{FF2B5EF4-FFF2-40B4-BE49-F238E27FC236}">
                    <a16:creationId xmlns:a16="http://schemas.microsoft.com/office/drawing/2014/main" id="{C0062AB3-3B58-47EA-978E-82328BA30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5897" y="5987546"/>
                <a:ext cx="1676400" cy="596062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37E8"/>
                </a:solidFill>
                <a:miter lim="800000"/>
                <a:headEnd/>
                <a:tailEnd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anchor="ctr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20000"/>
                  </a:spcAft>
                  <a:buFontTx/>
                  <a:buNone/>
                </a:pPr>
                <a:r>
                  <a:rPr lang="zh-CN" altLang="en-US" sz="1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解释程序</a:t>
                </a:r>
              </a:p>
            </p:txBody>
          </p:sp>
          <p:sp>
            <p:nvSpPr>
              <p:cNvPr id="20" name="AutoShape 2059">
                <a:extLst>
                  <a:ext uri="{FF2B5EF4-FFF2-40B4-BE49-F238E27FC236}">
                    <a16:creationId xmlns:a16="http://schemas.microsoft.com/office/drawing/2014/main" id="{9991259E-BCF1-4426-B703-D6E433FE3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047" y="4693920"/>
                <a:ext cx="1562100" cy="678742"/>
              </a:xfrm>
              <a:prstGeom prst="flowChartPunchedTape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源程序</a:t>
                </a:r>
              </a:p>
            </p:txBody>
          </p:sp>
          <p:sp>
            <p:nvSpPr>
              <p:cNvPr id="21" name="AutoShape 2060">
                <a:extLst>
                  <a:ext uri="{FF2B5EF4-FFF2-40B4-BE49-F238E27FC236}">
                    <a16:creationId xmlns:a16="http://schemas.microsoft.com/office/drawing/2014/main" id="{CFCB396A-815A-4995-B927-F61E5BE5B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860" y="5372662"/>
                <a:ext cx="258762" cy="544513"/>
              </a:xfrm>
              <a:prstGeom prst="downArrow">
                <a:avLst>
                  <a:gd name="adj1" fmla="val 50000"/>
                  <a:gd name="adj2" fmla="val 52608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爆炸形: 8 pt  28">
              <a:extLst>
                <a:ext uri="{FF2B5EF4-FFF2-40B4-BE49-F238E27FC236}">
                  <a16:creationId xmlns:a16="http://schemas.microsoft.com/office/drawing/2014/main" id="{B6237111-9B0D-4464-97AD-2BC30EA24EC7}"/>
                </a:ext>
              </a:extLst>
            </p:cNvPr>
            <p:cNvSpPr/>
            <p:nvPr/>
          </p:nvSpPr>
          <p:spPr>
            <a:xfrm>
              <a:off x="6446304" y="4765489"/>
              <a:ext cx="2170916" cy="1249800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解释程序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1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E3EF960-FC42-4715-998E-48278E52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6"/>
            <a:ext cx="11485245" cy="7626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Do you know that that that that that teacher explained just now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C5CF45E-2DB4-4461-9966-96F68926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5C129612-AE20-4B14-8FC7-DBE3CD62D3A8}"/>
              </a:ext>
            </a:extLst>
          </p:cNvPr>
          <p:cNvSpPr txBox="1">
            <a:spLocks/>
          </p:cNvSpPr>
          <p:nvPr/>
        </p:nvSpPr>
        <p:spPr>
          <a:xfrm>
            <a:off x="263808" y="1881940"/>
            <a:ext cx="11485245" cy="3799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第一步：分词</a:t>
            </a:r>
            <a:r>
              <a:rPr lang="en-US" altLang="zh-CN" dirty="0"/>
              <a:t>——</a:t>
            </a:r>
            <a:r>
              <a:rPr lang="zh-CN" altLang="en-US" dirty="0"/>
              <a:t>弄懂每个单词的意思。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第二步：分析语法结构</a:t>
            </a:r>
            <a:r>
              <a:rPr lang="en-US" altLang="zh-CN" dirty="0"/>
              <a:t>——</a:t>
            </a:r>
            <a:r>
              <a:rPr lang="zh-CN" altLang="en-US" dirty="0"/>
              <a:t>第一个</a:t>
            </a:r>
            <a:r>
              <a:rPr lang="en-US" altLang="zh-CN" dirty="0"/>
              <a:t>that</a:t>
            </a:r>
            <a:r>
              <a:rPr lang="zh-CN" altLang="en-US" dirty="0"/>
              <a:t>引出宾语从句，第二个</a:t>
            </a:r>
            <a:r>
              <a:rPr lang="en-US" altLang="zh-CN" dirty="0"/>
              <a:t>that</a:t>
            </a:r>
            <a:r>
              <a:rPr lang="zh-CN" altLang="en-US" dirty="0"/>
              <a:t>是代词“那个”，第三个</a:t>
            </a:r>
            <a:r>
              <a:rPr lang="en-US" altLang="zh-CN" dirty="0"/>
              <a:t>that</a:t>
            </a:r>
            <a:r>
              <a:rPr lang="zh-CN" altLang="en-US" dirty="0"/>
              <a:t>是名词，第四个</a:t>
            </a:r>
            <a:r>
              <a:rPr lang="en-US" altLang="zh-CN" dirty="0"/>
              <a:t>that</a:t>
            </a:r>
            <a:r>
              <a:rPr lang="zh-CN" altLang="en-US" dirty="0"/>
              <a:t>引出定语从句，第五个</a:t>
            </a:r>
            <a:r>
              <a:rPr lang="en-US" altLang="zh-CN" dirty="0"/>
              <a:t>that</a:t>
            </a:r>
            <a:r>
              <a:rPr lang="zh-CN" altLang="en-US" dirty="0"/>
              <a:t>定义“那个”</a:t>
            </a:r>
            <a:r>
              <a:rPr lang="en-US" altLang="zh-CN" dirty="0"/>
              <a:t>teacher……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第三步：分析语义</a:t>
            </a:r>
            <a:r>
              <a:rPr lang="en-US" altLang="zh-CN" dirty="0"/>
              <a:t>——</a:t>
            </a:r>
            <a:r>
              <a:rPr lang="zh-CN" altLang="en-US" dirty="0"/>
              <a:t>“你知道那位老师刚才解释的那个</a:t>
            </a:r>
            <a:r>
              <a:rPr lang="en-US" altLang="zh-CN" dirty="0"/>
              <a:t>that</a:t>
            </a:r>
            <a:r>
              <a:rPr lang="zh-CN" altLang="en-US" dirty="0"/>
              <a:t>是什么意思吗？”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第四步：修改完善</a:t>
            </a:r>
            <a:r>
              <a:rPr lang="en-US" altLang="zh-CN" dirty="0"/>
              <a:t>——</a:t>
            </a:r>
            <a:r>
              <a:rPr lang="zh-CN" altLang="en-US" dirty="0"/>
              <a:t>“那位老师刚才解释的那个</a:t>
            </a:r>
            <a:r>
              <a:rPr lang="en-US" altLang="zh-CN" dirty="0"/>
              <a:t>that</a:t>
            </a:r>
            <a:r>
              <a:rPr lang="zh-CN" altLang="en-US" dirty="0"/>
              <a:t>是什么意思？”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37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A059170-125D-4F2F-824E-08C82255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30" y="977266"/>
            <a:ext cx="11485245" cy="1359536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     编译过程是指将</a:t>
            </a:r>
            <a:r>
              <a:rPr lang="zh-CN" altLang="en-US" dirty="0">
                <a:solidFill>
                  <a:srgbClr val="FF3300"/>
                </a:solidFill>
              </a:rPr>
              <a:t>高级语言程序</a:t>
            </a:r>
            <a:r>
              <a:rPr lang="zh-CN" altLang="en-US" dirty="0"/>
              <a:t>翻译为等价的</a:t>
            </a:r>
            <a:r>
              <a:rPr lang="zh-CN" altLang="en-US" dirty="0">
                <a:solidFill>
                  <a:srgbClr val="FF3300"/>
                </a:solidFill>
              </a:rPr>
              <a:t>目标程序</a:t>
            </a:r>
            <a:r>
              <a:rPr lang="zh-CN" altLang="en-US" dirty="0"/>
              <a:t>的过程。习惯上将编译过程划分为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/>
              <a:t>个基本阶段：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5C2BE13-64FF-4D76-85B6-53CC17E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sp>
        <p:nvSpPr>
          <p:cNvPr id="4" name="AutoShape 29">
            <a:extLst>
              <a:ext uri="{FF2B5EF4-FFF2-40B4-BE49-F238E27FC236}">
                <a16:creationId xmlns:a16="http://schemas.microsoft.com/office/drawing/2014/main" id="{B937D3EB-5783-4AC6-8F9C-43100A6AAF9C}"/>
              </a:ext>
            </a:extLst>
          </p:cNvPr>
          <p:cNvSpPr/>
          <p:nvPr/>
        </p:nvSpPr>
        <p:spPr>
          <a:xfrm>
            <a:off x="3530700" y="2400621"/>
            <a:ext cx="1357313" cy="4194733"/>
          </a:xfrm>
          <a:prstGeom prst="downArrow">
            <a:avLst>
              <a:gd name="adj1" fmla="val 65851"/>
              <a:gd name="adj2" fmla="val 30661"/>
            </a:avLst>
          </a:prstGeom>
          <a:solidFill>
            <a:srgbClr val="9966FF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6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454FF17F-9E88-42A9-8E86-5D924F0248FE}"/>
              </a:ext>
            </a:extLst>
          </p:cNvPr>
          <p:cNvSpPr/>
          <p:nvPr/>
        </p:nvSpPr>
        <p:spPr>
          <a:xfrm>
            <a:off x="2425902" y="2551433"/>
            <a:ext cx="3670098" cy="476765"/>
          </a:xfrm>
          <a:prstGeom prst="rect">
            <a:avLst/>
          </a:prstGeom>
          <a:solidFill>
            <a:srgbClr val="D6DDF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</a:t>
            </a:r>
          </a:p>
        </p:txBody>
      </p:sp>
      <p:sp>
        <p:nvSpPr>
          <p:cNvPr id="7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DBBCA4A6-8722-4BE8-A90C-F4B1D0EA4288}"/>
              </a:ext>
            </a:extLst>
          </p:cNvPr>
          <p:cNvSpPr/>
          <p:nvPr/>
        </p:nvSpPr>
        <p:spPr>
          <a:xfrm>
            <a:off x="2414789" y="3304303"/>
            <a:ext cx="3670098" cy="476765"/>
          </a:xfrm>
          <a:prstGeom prst="rect">
            <a:avLst/>
          </a:prstGeom>
          <a:solidFill>
            <a:srgbClr val="D6DDF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</a:t>
            </a:r>
          </a:p>
        </p:txBody>
      </p:sp>
      <p:sp>
        <p:nvSpPr>
          <p:cNvPr id="8" name="Rectangle 24">
            <a:hlinkClick r:id="rId4" action="ppaction://hlinksldjump"/>
            <a:extLst>
              <a:ext uri="{FF2B5EF4-FFF2-40B4-BE49-F238E27FC236}">
                <a16:creationId xmlns:a16="http://schemas.microsoft.com/office/drawing/2014/main" id="{B51CF46E-76A7-43C4-997B-02C25886C6DF}"/>
              </a:ext>
            </a:extLst>
          </p:cNvPr>
          <p:cNvSpPr/>
          <p:nvPr/>
        </p:nvSpPr>
        <p:spPr>
          <a:xfrm>
            <a:off x="2414789" y="4057173"/>
            <a:ext cx="3670098" cy="476765"/>
          </a:xfrm>
          <a:prstGeom prst="rect">
            <a:avLst/>
          </a:prstGeom>
          <a:solidFill>
            <a:srgbClr val="D6DDF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语义分析、生成中间代码</a:t>
            </a:r>
          </a:p>
        </p:txBody>
      </p:sp>
      <p:sp>
        <p:nvSpPr>
          <p:cNvPr id="9" name="Rectangle 25">
            <a:hlinkClick r:id="rId5" action="ppaction://hlinksldjump"/>
            <a:extLst>
              <a:ext uri="{FF2B5EF4-FFF2-40B4-BE49-F238E27FC236}">
                <a16:creationId xmlns:a16="http://schemas.microsoft.com/office/drawing/2014/main" id="{3EE5D561-3AB3-45ED-9E29-EF4ED27B0B03}"/>
              </a:ext>
            </a:extLst>
          </p:cNvPr>
          <p:cNvSpPr/>
          <p:nvPr/>
        </p:nvSpPr>
        <p:spPr>
          <a:xfrm>
            <a:off x="2414789" y="4810043"/>
            <a:ext cx="3670098" cy="476765"/>
          </a:xfrm>
          <a:prstGeom prst="rect">
            <a:avLst/>
          </a:prstGeom>
          <a:solidFill>
            <a:srgbClr val="D6DDF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代码优化</a:t>
            </a:r>
          </a:p>
        </p:txBody>
      </p:sp>
      <p:sp>
        <p:nvSpPr>
          <p:cNvPr id="10" name="Rectangle 26">
            <a:hlinkClick r:id="rId6" action="ppaction://hlinksldjump"/>
            <a:extLst>
              <a:ext uri="{FF2B5EF4-FFF2-40B4-BE49-F238E27FC236}">
                <a16:creationId xmlns:a16="http://schemas.microsoft.com/office/drawing/2014/main" id="{E2FCDE29-64E6-4982-9DF8-903BF19ACE14}"/>
              </a:ext>
            </a:extLst>
          </p:cNvPr>
          <p:cNvSpPr/>
          <p:nvPr/>
        </p:nvSpPr>
        <p:spPr>
          <a:xfrm>
            <a:off x="2414789" y="5562913"/>
            <a:ext cx="3670098" cy="476765"/>
          </a:xfrm>
          <a:prstGeom prst="rect">
            <a:avLst/>
          </a:prstGeom>
          <a:solidFill>
            <a:srgbClr val="D6DDF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生成目标程序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F083E29-FE5F-4498-BE18-BAE1D6ED2795}"/>
              </a:ext>
            </a:extLst>
          </p:cNvPr>
          <p:cNvGrpSpPr/>
          <p:nvPr/>
        </p:nvGrpSpPr>
        <p:grpSpPr>
          <a:xfrm>
            <a:off x="7081257" y="3028198"/>
            <a:ext cx="2840477" cy="2482885"/>
            <a:chOff x="4484451" y="3162340"/>
            <a:chExt cx="2840477" cy="2482885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003F830-4D68-4969-ABD4-F36F3EEA636C}"/>
                </a:ext>
              </a:extLst>
            </p:cNvPr>
            <p:cNvCxnSpPr/>
            <p:nvPr/>
          </p:nvCxnSpPr>
          <p:spPr>
            <a:xfrm>
              <a:off x="4484451" y="4426085"/>
              <a:ext cx="2840477" cy="0"/>
            </a:xfrm>
            <a:prstGeom prst="line">
              <a:avLst/>
            </a:prstGeom>
            <a:ln w="190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5B9D92E-9856-4CE8-B79A-7C222CD0A4A0}"/>
                </a:ext>
              </a:extLst>
            </p:cNvPr>
            <p:cNvCxnSpPr/>
            <p:nvPr/>
          </p:nvCxnSpPr>
          <p:spPr>
            <a:xfrm flipV="1">
              <a:off x="4779264" y="3162340"/>
              <a:ext cx="0" cy="1165820"/>
            </a:xfrm>
            <a:prstGeom prst="straightConnector1">
              <a:avLst/>
            </a:prstGeom>
            <a:ln w="508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7B611D9-4304-41BC-9502-54A7E2925072}"/>
                </a:ext>
              </a:extLst>
            </p:cNvPr>
            <p:cNvCxnSpPr>
              <a:cxnSpLocks/>
            </p:cNvCxnSpPr>
            <p:nvPr/>
          </p:nvCxnSpPr>
          <p:spPr>
            <a:xfrm>
              <a:off x="4779264" y="4479405"/>
              <a:ext cx="0" cy="1165820"/>
            </a:xfrm>
            <a:prstGeom prst="straightConnector1">
              <a:avLst/>
            </a:prstGeom>
            <a:ln w="508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0A2D5B5-2E4E-423B-9EE6-92711087EB4E}"/>
                </a:ext>
              </a:extLst>
            </p:cNvPr>
            <p:cNvSpPr txBox="1"/>
            <p:nvPr/>
          </p:nvSpPr>
          <p:spPr>
            <a:xfrm>
              <a:off x="5181600" y="3429000"/>
              <a:ext cx="198002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编译器前端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06D05CF-A4D3-4A3B-BA33-D86156279AD1}"/>
                </a:ext>
              </a:extLst>
            </p:cNvPr>
            <p:cNvSpPr txBox="1"/>
            <p:nvPr/>
          </p:nvSpPr>
          <p:spPr>
            <a:xfrm>
              <a:off x="5181600" y="4944486"/>
              <a:ext cx="1980029" cy="5232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编译器后端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8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FDEE174-6E21-44FB-8261-D6212110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词法分析</a:t>
            </a:r>
          </a:p>
        </p:txBody>
      </p:sp>
      <p:sp>
        <p:nvSpPr>
          <p:cNvPr id="4" name="AutoShape 1033">
            <a:extLst>
              <a:ext uri="{FF2B5EF4-FFF2-40B4-BE49-F238E27FC236}">
                <a16:creationId xmlns:a16="http://schemas.microsoft.com/office/drawing/2014/main" id="{CF5FAB65-E09C-4C2E-A07C-3A89632AE9AF}"/>
              </a:ext>
            </a:extLst>
          </p:cNvPr>
          <p:cNvSpPr/>
          <p:nvPr/>
        </p:nvSpPr>
        <p:spPr>
          <a:xfrm>
            <a:off x="488950" y="2942771"/>
            <a:ext cx="11214099" cy="2549525"/>
          </a:xfrm>
          <a:prstGeom prst="roundRect">
            <a:avLst>
              <a:gd name="adj" fmla="val 7542"/>
            </a:avLst>
          </a:prstGeom>
          <a:solidFill>
            <a:srgbClr val="FFFF99">
              <a:alpha val="50195"/>
            </a:srgbClr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单词是语言的基本语法单位。一般语言中的单词可分为四类：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&lt;1&gt;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关键字或保留字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&lt;2&gt;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程序员给变量、函数、标号和其他各种对象的命名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&lt;3&gt;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&lt;4&gt; 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分界符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（运算符，如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" name="AutoShape 1029">
            <a:extLst>
              <a:ext uri="{FF2B5EF4-FFF2-40B4-BE49-F238E27FC236}">
                <a16:creationId xmlns:a16="http://schemas.microsoft.com/office/drawing/2014/main" id="{90233CEB-C0C2-4906-A01E-C6873631927B}"/>
              </a:ext>
            </a:extLst>
          </p:cNvPr>
          <p:cNvSpPr/>
          <p:nvPr/>
        </p:nvSpPr>
        <p:spPr>
          <a:xfrm>
            <a:off x="488950" y="5564950"/>
            <a:ext cx="11214099" cy="735012"/>
          </a:xfrm>
          <a:prstGeom prst="flowChartAlternateProcess">
            <a:avLst/>
          </a:prstGeom>
          <a:solidFill>
            <a:schemeClr val="hlink"/>
          </a:soli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marL="0" lvl="0" indent="0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u="sng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	   </a:t>
            </a:r>
            <a:r>
              <a:rPr lang="en-US" altLang="zh-CN" sz="20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1    2    3    4     5     6    7    8   9</a:t>
            </a:r>
            <a:endParaRPr lang="en-US" altLang="zh-CN" sz="2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027">
            <a:extLst>
              <a:ext uri="{FF2B5EF4-FFF2-40B4-BE49-F238E27FC236}">
                <a16:creationId xmlns:a16="http://schemas.microsoft.com/office/drawing/2014/main" id="{511A779A-B867-4FBD-9505-0E3F8F59E731}"/>
              </a:ext>
            </a:extLst>
          </p:cNvPr>
          <p:cNvSpPr txBox="1"/>
          <p:nvPr/>
        </p:nvSpPr>
        <p:spPr>
          <a:xfrm>
            <a:off x="488950" y="1726407"/>
            <a:ext cx="11214099" cy="11350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源程序是由字符序列构成的，词法分析扫描源程序（字符串），根据语言的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分析并识别单词，之后以某种编码形式输出。</a:t>
            </a:r>
          </a:p>
        </p:txBody>
      </p:sp>
      <p:sp>
        <p:nvSpPr>
          <p:cNvPr id="7" name="AutoShape 1031">
            <a:extLst>
              <a:ext uri="{FF2B5EF4-FFF2-40B4-BE49-F238E27FC236}">
                <a16:creationId xmlns:a16="http://schemas.microsoft.com/office/drawing/2014/main" id="{D0D58D49-878A-4830-9B3F-08C5F11D0435}"/>
              </a:ext>
            </a:extLst>
          </p:cNvPr>
          <p:cNvSpPr/>
          <p:nvPr/>
        </p:nvSpPr>
        <p:spPr>
          <a:xfrm>
            <a:off x="488950" y="964406"/>
            <a:ext cx="11214099" cy="690563"/>
          </a:xfrm>
          <a:prstGeom prst="roundRect">
            <a:avLst>
              <a:gd name="adj" fmla="val 15074"/>
            </a:avLst>
          </a:prstGeom>
          <a:gradFill rotWithShape="0">
            <a:gsLst>
              <a:gs pos="0">
                <a:srgbClr val="CCECFF"/>
              </a:gs>
              <a:gs pos="100000">
                <a:srgbClr val="C9E8FB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任务：分析和识别单词（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0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a6aa0b8-1847-4ac6-8d2d-0f4f6223ee21"/>
  <p:tag name="COMMONDATA" val="eyJoZGlkIjoiMGZmMDIzY2E1ZTA5NWE2MWFjNDVhZmM5OTU0NjIwNDc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2803</Words>
  <Application>Microsoft Office PowerPoint</Application>
  <PresentationFormat>宽屏</PresentationFormat>
  <Paragraphs>524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 Unicode MS</vt:lpstr>
      <vt:lpstr>汉仪颜楷简</vt:lpstr>
      <vt:lpstr>黑体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1_Office 主题</vt:lpstr>
      <vt:lpstr>PowerPoint 演示文稿</vt:lpstr>
      <vt:lpstr>主要内容</vt:lpstr>
      <vt:lpstr>程序语言的发展历史</vt:lpstr>
      <vt:lpstr>低级语言与高级语言</vt:lpstr>
      <vt:lpstr>源程序、翻译程序、目标程序 三者关系</vt:lpstr>
      <vt:lpstr>人类的翻译活动：笔译&amp;口译</vt:lpstr>
      <vt:lpstr>编译过程</vt:lpstr>
      <vt:lpstr>编译过程</vt:lpstr>
      <vt:lpstr>1. 词法分析</vt:lpstr>
      <vt:lpstr>2. 语法分析</vt:lpstr>
      <vt:lpstr>3. 词义分析、生成中间代码</vt:lpstr>
      <vt:lpstr>3. 词义分析、生成中间代码</vt:lpstr>
      <vt:lpstr>3. 词义分析、生成中间代码</vt:lpstr>
      <vt:lpstr>4. 代码优化</vt:lpstr>
      <vt:lpstr>5. 生成目标代码</vt:lpstr>
      <vt:lpstr>编译程序构造</vt:lpstr>
      <vt:lpstr>典型的编译程序具有7个逻辑部分</vt:lpstr>
      <vt:lpstr>遍（Pass）</vt:lpstr>
      <vt:lpstr>前端、中端和后端</vt:lpstr>
      <vt:lpstr>若不要中间语言……</vt:lpstr>
      <vt:lpstr>中间语言的重要性</vt:lpstr>
      <vt:lpstr>词法分析部分（知识点总图）</vt:lpstr>
      <vt:lpstr>手工构造词法分析程序的例子</vt:lpstr>
      <vt:lpstr>由词法规则构造出状态图</vt:lpstr>
      <vt:lpstr>程序流程图</vt:lpstr>
      <vt:lpstr>语法分析部分（知识点总图）</vt:lpstr>
      <vt:lpstr>用递归子程序法构造语法分析程序的例子</vt:lpstr>
      <vt:lpstr>改写文法的目的</vt:lpstr>
      <vt:lpstr>各个子程序</vt:lpstr>
      <vt:lpstr>各个子程序</vt:lpstr>
      <vt:lpstr>理论课与实验作业概览</vt:lpstr>
      <vt:lpstr>参考书目</vt:lpstr>
      <vt:lpstr>PowerPoint 演示文稿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国际一流对标—汽车工程领域</dc:title>
  <dc:creator>Jun Xu</dc:creator>
  <cp:lastModifiedBy>邵兵</cp:lastModifiedBy>
  <cp:revision>909</cp:revision>
  <dcterms:created xsi:type="dcterms:W3CDTF">2014-10-23T11:37:00Z</dcterms:created>
  <dcterms:modified xsi:type="dcterms:W3CDTF">2025-05-29T14:36:28Z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30499885CB694ED895CF709008456A50</vt:lpwstr>
  </property>
</Properties>
</file>