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98" r:id="rId14"/>
    <p:sldId id="299" r:id="rId15"/>
    <p:sldId id="300" r:id="rId16"/>
    <p:sldId id="301" r:id="rId17"/>
    <p:sldId id="302" r:id="rId18"/>
    <p:sldId id="303" r:id="rId19"/>
    <p:sldId id="305" r:id="rId20"/>
    <p:sldId id="306" r:id="rId21"/>
    <p:sldId id="307" r:id="rId22"/>
    <p:sldId id="309" r:id="rId23"/>
    <p:sldId id="310" r:id="rId24"/>
    <p:sldId id="308" r:id="rId25"/>
    <p:sldId id="295" r:id="rId26"/>
    <p:sldId id="296" r:id="rId2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39" autoAdjust="0"/>
  </p:normalViewPr>
  <p:slideViewPr>
    <p:cSldViewPr>
      <p:cViewPr varScale="1">
        <p:scale>
          <a:sx n="89" d="100"/>
          <a:sy n="89" d="100"/>
        </p:scale>
        <p:origin x="121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6C636-0F65-44EF-8336-E6F3499F28F0}" type="datetimeFigureOut">
              <a:rPr lang="zh-CN" altLang="en-US" smtClean="0"/>
              <a:t>2025/6/14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D37EE-4B06-44C2-9C8F-8FF05CE09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67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235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55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42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36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86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566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33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三地址码（英语：</a:t>
            </a:r>
            <a:r>
              <a:rPr lang="en-US" altLang="zh-CN" dirty="0"/>
              <a:t>Three address code</a:t>
            </a:r>
            <a:r>
              <a:rPr lang="zh-CN" altLang="en-US" dirty="0"/>
              <a:t>，经常被缩写为</a:t>
            </a:r>
            <a:r>
              <a:rPr lang="en-US" altLang="zh-CN" dirty="0"/>
              <a:t>TAC </a:t>
            </a:r>
            <a:r>
              <a:rPr lang="zh-CN" altLang="en-US" dirty="0"/>
              <a:t>或 </a:t>
            </a:r>
            <a:r>
              <a:rPr lang="en-US" altLang="zh-CN" dirty="0"/>
              <a:t>3AC</a:t>
            </a:r>
            <a:r>
              <a:rPr lang="zh-CN" altLang="en-US" dirty="0"/>
              <a:t>），一种中间语言，编译器使用它来改进代码转换效率。每个三地址码指令，都可以被分解为一个四元组（</a:t>
            </a:r>
            <a:r>
              <a:rPr lang="en-US" altLang="zh-CN" dirty="0"/>
              <a:t>4-tuple</a:t>
            </a:r>
            <a:r>
              <a:rPr lang="zh-CN" altLang="en-US" dirty="0"/>
              <a:t>）：（运算符，操作数</a:t>
            </a:r>
            <a:r>
              <a:rPr lang="en-US" altLang="zh-CN" dirty="0"/>
              <a:t>1</a:t>
            </a:r>
            <a:r>
              <a:rPr lang="zh-CN" altLang="en-US" dirty="0"/>
              <a:t>，操作数</a:t>
            </a:r>
            <a:r>
              <a:rPr lang="en-US" altLang="zh-CN" dirty="0"/>
              <a:t>2</a:t>
            </a:r>
            <a:r>
              <a:rPr lang="zh-CN" altLang="en-US" dirty="0"/>
              <a:t>，结果）。因为每个陈述都包含了至多三个（如：</a:t>
            </a:r>
            <a:r>
              <a:rPr lang="en-US" altLang="zh-CN" dirty="0" err="1"/>
              <a:t>goto</a:t>
            </a:r>
            <a:r>
              <a:rPr lang="zh-CN" altLang="en-US" dirty="0"/>
              <a:t>语句，仅含一个变量）变量，所以它被称为三地址码。</a:t>
            </a:r>
            <a:endParaRPr lang="en-US" altLang="zh-CN" dirty="0"/>
          </a:p>
          <a:p>
            <a:r>
              <a:rPr lang="zh-CN" altLang="en-US" dirty="0"/>
              <a:t>数组引用  </a:t>
            </a:r>
            <a:r>
              <a:rPr lang="en-US" altLang="zh-CN" dirty="0"/>
              <a:t>x=y[i]  i</a:t>
            </a:r>
            <a:r>
              <a:rPr lang="zh-CN" altLang="en-US" dirty="0"/>
              <a:t>为数组的偏移地址，而不是下标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7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B1: t1=4*n    B6: t13=4*n    t13 =&gt; t1</a:t>
            </a:r>
          </a:p>
          <a:p>
            <a:r>
              <a:rPr lang="zh-CN" altLang="en-US" dirty="0"/>
              <a:t>然后 </a:t>
            </a:r>
            <a:r>
              <a:rPr lang="en-US" altLang="zh-CN" dirty="0"/>
              <a:t>B6 </a:t>
            </a:r>
            <a:r>
              <a:rPr lang="zh-CN" altLang="en-US" dirty="0"/>
              <a:t>中 </a:t>
            </a:r>
            <a:r>
              <a:rPr lang="en-US" altLang="zh-CN" dirty="0"/>
              <a:t>t14=a[t13]  =&gt;  t14=a[t1]  </a:t>
            </a:r>
            <a:r>
              <a:rPr lang="zh-CN" altLang="en-US" dirty="0"/>
              <a:t>和 </a:t>
            </a:r>
            <a:r>
              <a:rPr lang="en-US" altLang="zh-CN" dirty="0"/>
              <a:t>B1 </a:t>
            </a:r>
            <a:r>
              <a:rPr lang="zh-CN" altLang="en-US" dirty="0"/>
              <a:t>中 </a:t>
            </a:r>
            <a:r>
              <a:rPr lang="en-US" altLang="zh-CN" dirty="0"/>
              <a:t>v=a[t1]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6922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742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9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302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77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BD37EE-4B06-44C2-9C8F-8FF05CE09EE5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63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华文仿宋"/>
                <a:cs typeface="华文仿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92929"/>
                </a:solidFill>
                <a:latin typeface="华文仿宋"/>
                <a:cs typeface="华文仿宋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华文仿宋"/>
                <a:cs typeface="华文仿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92929"/>
                </a:solidFill>
                <a:latin typeface="华文仿宋"/>
                <a:cs typeface="华文仿宋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华文仿宋"/>
                <a:cs typeface="华文仿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华文仿宋"/>
                <a:cs typeface="华文仿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29292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126236"/>
            <a:ext cx="1870075" cy="100965"/>
          </a:xfrm>
          <a:custGeom>
            <a:avLst/>
            <a:gdLst/>
            <a:ahLst/>
            <a:cxnLst/>
            <a:rect l="l" t="t" r="r" b="b"/>
            <a:pathLst>
              <a:path w="1870075" h="100965">
                <a:moveTo>
                  <a:pt x="0" y="100584"/>
                </a:moveTo>
                <a:lnTo>
                  <a:pt x="1869948" y="100584"/>
                </a:lnTo>
                <a:lnTo>
                  <a:pt x="1869948" y="0"/>
                </a:lnTo>
                <a:lnTo>
                  <a:pt x="0" y="0"/>
                </a:lnTo>
                <a:lnTo>
                  <a:pt x="0" y="100584"/>
                </a:lnTo>
                <a:close/>
              </a:path>
            </a:pathLst>
          </a:custGeom>
          <a:solidFill>
            <a:srgbClr val="CC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69948" y="1126236"/>
            <a:ext cx="7239000" cy="1005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065" y="348234"/>
            <a:ext cx="72942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华文仿宋"/>
                <a:cs typeface="华文仿宋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65" y="1402703"/>
            <a:ext cx="8078470" cy="442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92929"/>
                </a:solidFill>
                <a:latin typeface="华文仿宋"/>
                <a:cs typeface="华文仿宋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292929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79677"/>
            <a:ext cx="9109075" cy="2527300"/>
            <a:chOff x="0" y="979677"/>
            <a:chExt cx="9109075" cy="2527300"/>
          </a:xfrm>
        </p:grpSpPr>
        <p:sp>
          <p:nvSpPr>
            <p:cNvPr id="3" name="object 3"/>
            <p:cNvSpPr/>
            <p:nvPr/>
          </p:nvSpPr>
          <p:spPr>
            <a:xfrm>
              <a:off x="228600" y="986027"/>
              <a:ext cx="2514600" cy="2514600"/>
            </a:xfrm>
            <a:custGeom>
              <a:avLst/>
              <a:gdLst/>
              <a:ahLst/>
              <a:cxnLst/>
              <a:rect l="l" t="t" r="r" b="b"/>
              <a:pathLst>
                <a:path w="2514600" h="2514600">
                  <a:moveTo>
                    <a:pt x="0" y="1257300"/>
                  </a:moveTo>
                  <a:lnTo>
                    <a:pt x="907" y="1209069"/>
                  </a:lnTo>
                  <a:lnTo>
                    <a:pt x="3609" y="1161299"/>
                  </a:lnTo>
                  <a:lnTo>
                    <a:pt x="8073" y="1114020"/>
                  </a:lnTo>
                  <a:lnTo>
                    <a:pt x="14265" y="1067266"/>
                  </a:lnTo>
                  <a:lnTo>
                    <a:pt x="22154" y="1021069"/>
                  </a:lnTo>
                  <a:lnTo>
                    <a:pt x="31707" y="975462"/>
                  </a:lnTo>
                  <a:lnTo>
                    <a:pt x="42891" y="930477"/>
                  </a:lnTo>
                  <a:lnTo>
                    <a:pt x="55674" y="886147"/>
                  </a:lnTo>
                  <a:lnTo>
                    <a:pt x="70023" y="842504"/>
                  </a:lnTo>
                  <a:lnTo>
                    <a:pt x="85906" y="799581"/>
                  </a:lnTo>
                  <a:lnTo>
                    <a:pt x="103290" y="757411"/>
                  </a:lnTo>
                  <a:lnTo>
                    <a:pt x="122142" y="716025"/>
                  </a:lnTo>
                  <a:lnTo>
                    <a:pt x="142430" y="675457"/>
                  </a:lnTo>
                  <a:lnTo>
                    <a:pt x="164122" y="635739"/>
                  </a:lnTo>
                  <a:lnTo>
                    <a:pt x="187184" y="596904"/>
                  </a:lnTo>
                  <a:lnTo>
                    <a:pt x="211585" y="558984"/>
                  </a:lnTo>
                  <a:lnTo>
                    <a:pt x="237291" y="522011"/>
                  </a:lnTo>
                  <a:lnTo>
                    <a:pt x="264271" y="486019"/>
                  </a:lnTo>
                  <a:lnTo>
                    <a:pt x="292491" y="451040"/>
                  </a:lnTo>
                  <a:lnTo>
                    <a:pt x="321919" y="417106"/>
                  </a:lnTo>
                  <a:lnTo>
                    <a:pt x="352523" y="384250"/>
                  </a:lnTo>
                  <a:lnTo>
                    <a:pt x="384269" y="352504"/>
                  </a:lnTo>
                  <a:lnTo>
                    <a:pt x="417126" y="321901"/>
                  </a:lnTo>
                  <a:lnTo>
                    <a:pt x="451061" y="292474"/>
                  </a:lnTo>
                  <a:lnTo>
                    <a:pt x="486041" y="264255"/>
                  </a:lnTo>
                  <a:lnTo>
                    <a:pt x="522033" y="237277"/>
                  </a:lnTo>
                  <a:lnTo>
                    <a:pt x="559006" y="211571"/>
                  </a:lnTo>
                  <a:lnTo>
                    <a:pt x="596927" y="187172"/>
                  </a:lnTo>
                  <a:lnTo>
                    <a:pt x="635762" y="164111"/>
                  </a:lnTo>
                  <a:lnTo>
                    <a:pt x="675480" y="142420"/>
                  </a:lnTo>
                  <a:lnTo>
                    <a:pt x="716047" y="122133"/>
                  </a:lnTo>
                  <a:lnTo>
                    <a:pt x="757432" y="103282"/>
                  </a:lnTo>
                  <a:lnTo>
                    <a:pt x="799602" y="85900"/>
                  </a:lnTo>
                  <a:lnTo>
                    <a:pt x="842524" y="70018"/>
                  </a:lnTo>
                  <a:lnTo>
                    <a:pt x="886166" y="55670"/>
                  </a:lnTo>
                  <a:lnTo>
                    <a:pt x="930495" y="42888"/>
                  </a:lnTo>
                  <a:lnTo>
                    <a:pt x="975478" y="31705"/>
                  </a:lnTo>
                  <a:lnTo>
                    <a:pt x="1021083" y="22153"/>
                  </a:lnTo>
                  <a:lnTo>
                    <a:pt x="1067278" y="14264"/>
                  </a:lnTo>
                  <a:lnTo>
                    <a:pt x="1114029" y="8072"/>
                  </a:lnTo>
                  <a:lnTo>
                    <a:pt x="1161305" y="3609"/>
                  </a:lnTo>
                  <a:lnTo>
                    <a:pt x="1209073" y="907"/>
                  </a:lnTo>
                  <a:lnTo>
                    <a:pt x="1257300" y="0"/>
                  </a:lnTo>
                  <a:lnTo>
                    <a:pt x="1305530" y="907"/>
                  </a:lnTo>
                  <a:lnTo>
                    <a:pt x="1353300" y="3609"/>
                  </a:lnTo>
                  <a:lnTo>
                    <a:pt x="1400579" y="8072"/>
                  </a:lnTo>
                  <a:lnTo>
                    <a:pt x="1447333" y="14264"/>
                  </a:lnTo>
                  <a:lnTo>
                    <a:pt x="1493530" y="22153"/>
                  </a:lnTo>
                  <a:lnTo>
                    <a:pt x="1539137" y="31705"/>
                  </a:lnTo>
                  <a:lnTo>
                    <a:pt x="1584122" y="42888"/>
                  </a:lnTo>
                  <a:lnTo>
                    <a:pt x="1628452" y="55670"/>
                  </a:lnTo>
                  <a:lnTo>
                    <a:pt x="1672095" y="70018"/>
                  </a:lnTo>
                  <a:lnTo>
                    <a:pt x="1715018" y="85900"/>
                  </a:lnTo>
                  <a:lnTo>
                    <a:pt x="1757188" y="103282"/>
                  </a:lnTo>
                  <a:lnTo>
                    <a:pt x="1798574" y="122133"/>
                  </a:lnTo>
                  <a:lnTo>
                    <a:pt x="1839142" y="142420"/>
                  </a:lnTo>
                  <a:lnTo>
                    <a:pt x="1878860" y="164111"/>
                  </a:lnTo>
                  <a:lnTo>
                    <a:pt x="1917695" y="187172"/>
                  </a:lnTo>
                  <a:lnTo>
                    <a:pt x="1955615" y="211571"/>
                  </a:lnTo>
                  <a:lnTo>
                    <a:pt x="1992588" y="237277"/>
                  </a:lnTo>
                  <a:lnTo>
                    <a:pt x="2028580" y="264255"/>
                  </a:lnTo>
                  <a:lnTo>
                    <a:pt x="2063559" y="292474"/>
                  </a:lnTo>
                  <a:lnTo>
                    <a:pt x="2097493" y="321901"/>
                  </a:lnTo>
                  <a:lnTo>
                    <a:pt x="2130349" y="352504"/>
                  </a:lnTo>
                  <a:lnTo>
                    <a:pt x="2162095" y="384250"/>
                  </a:lnTo>
                  <a:lnTo>
                    <a:pt x="2192698" y="417106"/>
                  </a:lnTo>
                  <a:lnTo>
                    <a:pt x="2222125" y="451040"/>
                  </a:lnTo>
                  <a:lnTo>
                    <a:pt x="2250344" y="486019"/>
                  </a:lnTo>
                  <a:lnTo>
                    <a:pt x="2277322" y="522011"/>
                  </a:lnTo>
                  <a:lnTo>
                    <a:pt x="2303028" y="558984"/>
                  </a:lnTo>
                  <a:lnTo>
                    <a:pt x="2327427" y="596904"/>
                  </a:lnTo>
                  <a:lnTo>
                    <a:pt x="2350488" y="635739"/>
                  </a:lnTo>
                  <a:lnTo>
                    <a:pt x="2372179" y="675457"/>
                  </a:lnTo>
                  <a:lnTo>
                    <a:pt x="2392466" y="716025"/>
                  </a:lnTo>
                  <a:lnTo>
                    <a:pt x="2411317" y="757411"/>
                  </a:lnTo>
                  <a:lnTo>
                    <a:pt x="2428699" y="799581"/>
                  </a:lnTo>
                  <a:lnTo>
                    <a:pt x="2444581" y="842504"/>
                  </a:lnTo>
                  <a:lnTo>
                    <a:pt x="2458929" y="886147"/>
                  </a:lnTo>
                  <a:lnTo>
                    <a:pt x="2471711" y="930477"/>
                  </a:lnTo>
                  <a:lnTo>
                    <a:pt x="2482894" y="975462"/>
                  </a:lnTo>
                  <a:lnTo>
                    <a:pt x="2492446" y="1021069"/>
                  </a:lnTo>
                  <a:lnTo>
                    <a:pt x="2500335" y="1067266"/>
                  </a:lnTo>
                  <a:lnTo>
                    <a:pt x="2506527" y="1114020"/>
                  </a:lnTo>
                  <a:lnTo>
                    <a:pt x="2510990" y="1161299"/>
                  </a:lnTo>
                  <a:lnTo>
                    <a:pt x="2513692" y="1209069"/>
                  </a:lnTo>
                  <a:lnTo>
                    <a:pt x="2514600" y="1257300"/>
                  </a:lnTo>
                  <a:lnTo>
                    <a:pt x="2513692" y="1305530"/>
                  </a:lnTo>
                  <a:lnTo>
                    <a:pt x="2510990" y="1353300"/>
                  </a:lnTo>
                  <a:lnTo>
                    <a:pt x="2506527" y="1400579"/>
                  </a:lnTo>
                  <a:lnTo>
                    <a:pt x="2500335" y="1447333"/>
                  </a:lnTo>
                  <a:lnTo>
                    <a:pt x="2492446" y="1493530"/>
                  </a:lnTo>
                  <a:lnTo>
                    <a:pt x="2482894" y="1539137"/>
                  </a:lnTo>
                  <a:lnTo>
                    <a:pt x="2471711" y="1584122"/>
                  </a:lnTo>
                  <a:lnTo>
                    <a:pt x="2458929" y="1628452"/>
                  </a:lnTo>
                  <a:lnTo>
                    <a:pt x="2444581" y="1672095"/>
                  </a:lnTo>
                  <a:lnTo>
                    <a:pt x="2428699" y="1715018"/>
                  </a:lnTo>
                  <a:lnTo>
                    <a:pt x="2411317" y="1757188"/>
                  </a:lnTo>
                  <a:lnTo>
                    <a:pt x="2392466" y="1798574"/>
                  </a:lnTo>
                  <a:lnTo>
                    <a:pt x="2372179" y="1839142"/>
                  </a:lnTo>
                  <a:lnTo>
                    <a:pt x="2350488" y="1878860"/>
                  </a:lnTo>
                  <a:lnTo>
                    <a:pt x="2327427" y="1917695"/>
                  </a:lnTo>
                  <a:lnTo>
                    <a:pt x="2303028" y="1955615"/>
                  </a:lnTo>
                  <a:lnTo>
                    <a:pt x="2277322" y="1992588"/>
                  </a:lnTo>
                  <a:lnTo>
                    <a:pt x="2250344" y="2028580"/>
                  </a:lnTo>
                  <a:lnTo>
                    <a:pt x="2222125" y="2063559"/>
                  </a:lnTo>
                  <a:lnTo>
                    <a:pt x="2192698" y="2097493"/>
                  </a:lnTo>
                  <a:lnTo>
                    <a:pt x="2162095" y="2130349"/>
                  </a:lnTo>
                  <a:lnTo>
                    <a:pt x="2130349" y="2162095"/>
                  </a:lnTo>
                  <a:lnTo>
                    <a:pt x="2097493" y="2192698"/>
                  </a:lnTo>
                  <a:lnTo>
                    <a:pt x="2063559" y="2222125"/>
                  </a:lnTo>
                  <a:lnTo>
                    <a:pt x="2028580" y="2250344"/>
                  </a:lnTo>
                  <a:lnTo>
                    <a:pt x="1992588" y="2277322"/>
                  </a:lnTo>
                  <a:lnTo>
                    <a:pt x="1955615" y="2303028"/>
                  </a:lnTo>
                  <a:lnTo>
                    <a:pt x="1917695" y="2327427"/>
                  </a:lnTo>
                  <a:lnTo>
                    <a:pt x="1878860" y="2350488"/>
                  </a:lnTo>
                  <a:lnTo>
                    <a:pt x="1839142" y="2372179"/>
                  </a:lnTo>
                  <a:lnTo>
                    <a:pt x="1798574" y="2392466"/>
                  </a:lnTo>
                  <a:lnTo>
                    <a:pt x="1757188" y="2411317"/>
                  </a:lnTo>
                  <a:lnTo>
                    <a:pt x="1715018" y="2428699"/>
                  </a:lnTo>
                  <a:lnTo>
                    <a:pt x="1672095" y="2444581"/>
                  </a:lnTo>
                  <a:lnTo>
                    <a:pt x="1628452" y="2458929"/>
                  </a:lnTo>
                  <a:lnTo>
                    <a:pt x="1584122" y="2471711"/>
                  </a:lnTo>
                  <a:lnTo>
                    <a:pt x="1539137" y="2482894"/>
                  </a:lnTo>
                  <a:lnTo>
                    <a:pt x="1493530" y="2492446"/>
                  </a:lnTo>
                  <a:lnTo>
                    <a:pt x="1447333" y="2500335"/>
                  </a:lnTo>
                  <a:lnTo>
                    <a:pt x="1400579" y="2506527"/>
                  </a:lnTo>
                  <a:lnTo>
                    <a:pt x="1353300" y="2510990"/>
                  </a:lnTo>
                  <a:lnTo>
                    <a:pt x="1305530" y="2513692"/>
                  </a:lnTo>
                  <a:lnTo>
                    <a:pt x="1257300" y="2514600"/>
                  </a:lnTo>
                  <a:lnTo>
                    <a:pt x="1209073" y="2513692"/>
                  </a:lnTo>
                  <a:lnTo>
                    <a:pt x="1161305" y="2510990"/>
                  </a:lnTo>
                  <a:lnTo>
                    <a:pt x="1114029" y="2506527"/>
                  </a:lnTo>
                  <a:lnTo>
                    <a:pt x="1067278" y="2500335"/>
                  </a:lnTo>
                  <a:lnTo>
                    <a:pt x="1021083" y="2492446"/>
                  </a:lnTo>
                  <a:lnTo>
                    <a:pt x="975478" y="2482894"/>
                  </a:lnTo>
                  <a:lnTo>
                    <a:pt x="930495" y="2471711"/>
                  </a:lnTo>
                  <a:lnTo>
                    <a:pt x="886166" y="2458929"/>
                  </a:lnTo>
                  <a:lnTo>
                    <a:pt x="842524" y="2444581"/>
                  </a:lnTo>
                  <a:lnTo>
                    <a:pt x="799602" y="2428699"/>
                  </a:lnTo>
                  <a:lnTo>
                    <a:pt x="757432" y="2411317"/>
                  </a:lnTo>
                  <a:lnTo>
                    <a:pt x="716047" y="2392466"/>
                  </a:lnTo>
                  <a:lnTo>
                    <a:pt x="675480" y="2372179"/>
                  </a:lnTo>
                  <a:lnTo>
                    <a:pt x="635762" y="2350488"/>
                  </a:lnTo>
                  <a:lnTo>
                    <a:pt x="596927" y="2327427"/>
                  </a:lnTo>
                  <a:lnTo>
                    <a:pt x="559006" y="2303028"/>
                  </a:lnTo>
                  <a:lnTo>
                    <a:pt x="522033" y="2277322"/>
                  </a:lnTo>
                  <a:lnTo>
                    <a:pt x="486041" y="2250344"/>
                  </a:lnTo>
                  <a:lnTo>
                    <a:pt x="451061" y="2222125"/>
                  </a:lnTo>
                  <a:lnTo>
                    <a:pt x="417126" y="2192698"/>
                  </a:lnTo>
                  <a:lnTo>
                    <a:pt x="384269" y="2162095"/>
                  </a:lnTo>
                  <a:lnTo>
                    <a:pt x="352523" y="2130349"/>
                  </a:lnTo>
                  <a:lnTo>
                    <a:pt x="321919" y="2097493"/>
                  </a:lnTo>
                  <a:lnTo>
                    <a:pt x="292491" y="2063559"/>
                  </a:lnTo>
                  <a:lnTo>
                    <a:pt x="264271" y="2028580"/>
                  </a:lnTo>
                  <a:lnTo>
                    <a:pt x="237291" y="1992588"/>
                  </a:lnTo>
                  <a:lnTo>
                    <a:pt x="211585" y="1955615"/>
                  </a:lnTo>
                  <a:lnTo>
                    <a:pt x="187184" y="1917695"/>
                  </a:lnTo>
                  <a:lnTo>
                    <a:pt x="164122" y="1878860"/>
                  </a:lnTo>
                  <a:lnTo>
                    <a:pt x="142430" y="1839142"/>
                  </a:lnTo>
                  <a:lnTo>
                    <a:pt x="122142" y="1798574"/>
                  </a:lnTo>
                  <a:lnTo>
                    <a:pt x="103290" y="1757188"/>
                  </a:lnTo>
                  <a:lnTo>
                    <a:pt x="85906" y="1715018"/>
                  </a:lnTo>
                  <a:lnTo>
                    <a:pt x="70023" y="1672095"/>
                  </a:lnTo>
                  <a:lnTo>
                    <a:pt x="55674" y="1628452"/>
                  </a:lnTo>
                  <a:lnTo>
                    <a:pt x="42891" y="1584122"/>
                  </a:lnTo>
                  <a:lnTo>
                    <a:pt x="31707" y="1539137"/>
                  </a:lnTo>
                  <a:lnTo>
                    <a:pt x="22154" y="1493530"/>
                  </a:lnTo>
                  <a:lnTo>
                    <a:pt x="14265" y="1447333"/>
                  </a:lnTo>
                  <a:lnTo>
                    <a:pt x="8073" y="1400579"/>
                  </a:lnTo>
                  <a:lnTo>
                    <a:pt x="3609" y="1353300"/>
                  </a:lnTo>
                  <a:lnTo>
                    <a:pt x="907" y="1305530"/>
                  </a:lnTo>
                  <a:lnTo>
                    <a:pt x="0" y="1257300"/>
                  </a:lnTo>
                  <a:close/>
                </a:path>
              </a:pathLst>
            </a:custGeom>
            <a:ln w="12700">
              <a:solidFill>
                <a:srgbClr val="CC99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629155"/>
              <a:ext cx="3592195" cy="1143000"/>
            </a:xfrm>
            <a:custGeom>
              <a:avLst/>
              <a:gdLst/>
              <a:ahLst/>
              <a:cxnLst/>
              <a:rect l="l" t="t" r="r" b="b"/>
              <a:pathLst>
                <a:path w="3592195" h="1143000">
                  <a:moveTo>
                    <a:pt x="0" y="1143000"/>
                  </a:moveTo>
                  <a:lnTo>
                    <a:pt x="3592067" y="1143000"/>
                  </a:lnTo>
                  <a:lnTo>
                    <a:pt x="3592067" y="0"/>
                  </a:lnTo>
                  <a:lnTo>
                    <a:pt x="0" y="0"/>
                  </a:lnTo>
                  <a:lnTo>
                    <a:pt x="0" y="1143000"/>
                  </a:lnTo>
                  <a:close/>
                </a:path>
              </a:pathLst>
            </a:custGeom>
            <a:solidFill>
              <a:srgbClr val="CCCC99"/>
            </a:solidFill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2067" y="1629155"/>
              <a:ext cx="4724399" cy="11430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432618" y="4495800"/>
            <a:ext cx="4067175" cy="111312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lang="zh-CN" altLang="en-US" sz="3200" b="1" spc="-3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刘钟英</a:t>
            </a:r>
            <a:endParaRPr lang="en-US" altLang="zh-CN" sz="3200" b="1" spc="-3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algn="ctr">
              <a:lnSpc>
                <a:spcPct val="100000"/>
              </a:lnSpc>
              <a:spcBef>
                <a:spcPts val="960"/>
              </a:spcBef>
            </a:pPr>
            <a:r>
              <a:rPr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202</a:t>
            </a:r>
            <a:r>
              <a:rPr lang="en-US" altLang="zh-CN"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5</a:t>
            </a:r>
            <a:r>
              <a:rPr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.6.</a:t>
            </a:r>
            <a:r>
              <a:rPr lang="en-US" altLang="zh-CN"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14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200" y="1842007"/>
            <a:ext cx="8150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编译器中间代码优化简介</a:t>
            </a:r>
            <a:endParaRPr spc="-4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006" y="3621187"/>
            <a:ext cx="8280400" cy="6418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202</a:t>
            </a:r>
            <a:r>
              <a:rPr lang="en-US" altLang="zh-CN"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5</a:t>
            </a:r>
            <a:r>
              <a:rPr sz="2000" spc="-1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年全国大学生计算机系统能力大</a:t>
            </a:r>
            <a:r>
              <a:rPr lang="zh-CN" altLang="en-US" sz="2000" spc="-1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赛</a:t>
            </a:r>
            <a:r>
              <a:rPr sz="2000" spc="-1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编译系统设计</a:t>
            </a:r>
            <a:r>
              <a:rPr lang="zh-CN" altLang="en-US" sz="2000" spc="-1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赛 </a:t>
            </a:r>
            <a:r>
              <a:rPr lang="zh-CN" altLang="en-US" sz="2000" spc="-2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技术培训会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348234"/>
            <a:ext cx="25628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死代码消</a:t>
            </a:r>
            <a:r>
              <a:rPr spc="-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394420" y="6400800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665" y="1490217"/>
            <a:ext cx="8187055" cy="24450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5775" marR="30480" indent="-448309">
              <a:lnSpc>
                <a:spcPct val="150000"/>
              </a:lnSpc>
              <a:spcBef>
                <a:spcPts val="90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85775" algn="l"/>
                <a:tab pos="486409" algn="l"/>
              </a:tabLst>
            </a:pP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如果一个变量在某个程序点上的值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可</a:t>
            </a: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能会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在</a:t>
            </a: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之</a:t>
            </a: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后</a:t>
            </a: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被使用，那么这个变量在这个点</a:t>
            </a:r>
            <a:r>
              <a:rPr sz="2000" spc="-6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上</a:t>
            </a:r>
            <a:r>
              <a:rPr sz="2000" b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活跃 </a:t>
            </a:r>
            <a:r>
              <a:rPr sz="2000" spc="-2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(live)</a:t>
            </a:r>
            <a:r>
              <a:rPr sz="2000" spc="-2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；</a:t>
            </a: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否</a:t>
            </a: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则这个变量就</a:t>
            </a:r>
            <a:r>
              <a:rPr sz="2000" spc="-4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是</a:t>
            </a:r>
            <a:r>
              <a:rPr sz="2000" b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死的 </a:t>
            </a:r>
            <a:r>
              <a:rPr sz="2000" spc="-2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(dead)</a:t>
            </a:r>
            <a:r>
              <a:rPr sz="2000" spc="-2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，</a:t>
            </a: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此时对该变量的</a:t>
            </a: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赋</a:t>
            </a: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值就是没有用</a:t>
            </a:r>
            <a:r>
              <a:rPr sz="2000" spc="-4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的</a:t>
            </a:r>
            <a:r>
              <a:rPr sz="2000" spc="-3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死代</a:t>
            </a:r>
            <a:r>
              <a:rPr sz="2000" spc="-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码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485775" indent="-448309">
              <a:lnSpc>
                <a:spcPct val="150000"/>
              </a:lnSpc>
              <a:spcBef>
                <a:spcPts val="675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85775" algn="l"/>
                <a:tab pos="486409" algn="l"/>
              </a:tabLst>
            </a:pP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死代码多半是因为前面的优化而形</a:t>
            </a:r>
            <a:r>
              <a:rPr sz="2000" spc="-4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成的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485775" indent="-448309">
              <a:lnSpc>
                <a:spcPct val="150000"/>
              </a:lnSpc>
              <a:spcBef>
                <a:spcPts val="670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85775" algn="l"/>
                <a:tab pos="486409" algn="l"/>
              </a:tabLst>
            </a:pP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比如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，</a:t>
            </a:r>
            <a:r>
              <a:rPr sz="2000" i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37" baseline="-2102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5</a:t>
            </a: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中的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x</a:t>
            </a:r>
            <a:r>
              <a:rPr sz="2000" spc="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t3</a:t>
            </a: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就是死代</a:t>
            </a: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码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65" y="4308728"/>
            <a:ext cx="225044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60375" algn="l"/>
                <a:tab pos="461009" algn="l"/>
              </a:tabLst>
            </a:pPr>
            <a:r>
              <a:rPr sz="20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消除后得到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76877" y="4853284"/>
            <a:ext cx="1991106" cy="113364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 marR="233045" algn="just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a[t2] = </a:t>
            </a:r>
            <a:r>
              <a:rPr sz="24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t5 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a[t4] = </a:t>
            </a:r>
            <a:r>
              <a:rPr sz="24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t3 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goto </a:t>
            </a:r>
            <a:r>
              <a:rPr sz="2400" i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400" spc="-37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</a:t>
            </a:r>
            <a:endParaRPr sz="2400" baseline="-20833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0400" y="4764971"/>
            <a:ext cx="1791462" cy="1502976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 marR="193675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x</a:t>
            </a:r>
            <a:r>
              <a:rPr sz="2400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= </a:t>
            </a:r>
            <a:r>
              <a:rPr sz="2400" spc="-2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t3 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a[t2] = </a:t>
            </a:r>
            <a:r>
              <a:rPr sz="24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t5 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a[t4] = </a:t>
            </a:r>
            <a:r>
              <a:rPr sz="2400" spc="-2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t3 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goto</a:t>
            </a:r>
            <a:r>
              <a:rPr sz="2400" spc="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400" i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400" spc="-37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</a:t>
            </a:r>
            <a:endParaRPr sz="2400" baseline="-20833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5307257" y="5387129"/>
            <a:ext cx="685800" cy="258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65" y="348234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强度消</a:t>
            </a:r>
            <a:r>
              <a:rPr spc="-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3279" y="1391817"/>
            <a:ext cx="4431121" cy="4106637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60375" algn="l"/>
                <a:tab pos="461009" algn="l"/>
              </a:tabLst>
            </a:pPr>
            <a:r>
              <a:rPr sz="2400" b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归纳变</a:t>
            </a:r>
            <a:r>
              <a:rPr sz="2400" b="1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量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01065" lvl="1" indent="-440055">
              <a:lnSpc>
                <a:spcPct val="100000"/>
              </a:lnSpc>
              <a:spcBef>
                <a:spcPts val="605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065" algn="l"/>
                <a:tab pos="901700" algn="l"/>
              </a:tabLst>
            </a:pP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每次对</a:t>
            </a:r>
            <a:r>
              <a:rPr sz="20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x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赋值都使</a:t>
            </a:r>
            <a:r>
              <a:rPr sz="20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x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增加</a:t>
            </a:r>
            <a:r>
              <a:rPr sz="2000" i="1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c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901065" marR="5080" lvl="1" indent="-439420">
              <a:lnSpc>
                <a:spcPct val="100600"/>
              </a:lnSpc>
              <a:spcBef>
                <a:spcPts val="550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065" algn="l"/>
                <a:tab pos="901700" algn="l"/>
              </a:tabLst>
            </a:pP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可把赋值改为</a:t>
            </a: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增量操作</a:t>
            </a: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，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实现强度消减 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(strength reduction)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901065" lvl="1" indent="-440055">
              <a:lnSpc>
                <a:spcPct val="100000"/>
              </a:lnSpc>
              <a:spcBef>
                <a:spcPts val="540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065" algn="l"/>
                <a:tab pos="901700" algn="l"/>
              </a:tabLst>
            </a:pPr>
            <a:r>
              <a:rPr sz="2000" spc="-1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如果两个归纳变量步调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01065">
              <a:lnSpc>
                <a:spcPct val="100000"/>
              </a:lnSpc>
              <a:spcBef>
                <a:spcPts val="15"/>
              </a:spcBef>
            </a:pP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一致，可删除一个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01065" lvl="1" indent="-440055">
              <a:lnSpc>
                <a:spcPct val="100000"/>
              </a:lnSpc>
              <a:spcBef>
                <a:spcPts val="575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065" algn="l"/>
                <a:tab pos="901700" algn="l"/>
              </a:tabLst>
            </a:pP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例子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1306195" lvl="2" indent="-402590">
              <a:lnSpc>
                <a:spcPct val="100000"/>
              </a:lnSpc>
              <a:spcBef>
                <a:spcPts val="505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</a:pP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循环开始保持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t4</a:t>
            </a:r>
            <a:r>
              <a:rPr sz="2000" spc="-1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4</a:t>
            </a:r>
            <a:r>
              <a:rPr sz="20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*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j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1306195" lvl="2" indent="-402590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0000"/>
              <a:buChar char="•"/>
              <a:tabLst>
                <a:tab pos="1306195" algn="l"/>
                <a:tab pos="1307465" algn="l"/>
              </a:tabLst>
            </a:pP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j</a:t>
            </a:r>
            <a:r>
              <a:rPr sz="20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j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–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1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后面的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t4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4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*</a:t>
            </a:r>
            <a:r>
              <a:rPr sz="20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j</a:t>
            </a:r>
            <a:endParaRPr lang="en-US" sz="2000" spc="-10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1306195" lvl="2" indent="-402590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0000"/>
              <a:buChar char="•"/>
              <a:tabLst>
                <a:tab pos="1306195" algn="l"/>
                <a:tab pos="1307465" algn="l"/>
              </a:tabLst>
            </a:pP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每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次赋值使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t4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减</a:t>
            </a: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4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1306195" lvl="2" indent="-402590">
              <a:lnSpc>
                <a:spcPct val="100000"/>
              </a:lnSpc>
              <a:spcBef>
                <a:spcPts val="480"/>
              </a:spcBef>
              <a:buClr>
                <a:srgbClr val="CC9900"/>
              </a:buClr>
              <a:buSzPct val="60000"/>
              <a:buFont typeface="Palatino Linotype"/>
              <a:buChar char="•"/>
              <a:tabLst>
                <a:tab pos="1306195" algn="l"/>
                <a:tab pos="1307465" algn="l"/>
              </a:tabLst>
            </a:pP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可替换为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t4</a:t>
            </a:r>
            <a:r>
              <a:rPr sz="2000" spc="-1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=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t4</a:t>
            </a:r>
            <a:r>
              <a:rPr sz="20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– </a:t>
            </a: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4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28A5C1-C09D-0FD9-EA8C-FF48C103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002" y="4957382"/>
            <a:ext cx="3534448" cy="1219200"/>
          </a:xfrm>
          <a:prstGeom prst="rect">
            <a:avLst/>
          </a:prstGeom>
        </p:spPr>
      </p:pic>
      <p:sp>
        <p:nvSpPr>
          <p:cNvPr id="12" name="箭头: 下 11">
            <a:extLst>
              <a:ext uri="{FF2B5EF4-FFF2-40B4-BE49-F238E27FC236}">
                <a16:creationId xmlns:a16="http://schemas.microsoft.com/office/drawing/2014/main" id="{F5426A8D-BA8A-10EA-286B-C829CC245B79}"/>
              </a:ext>
            </a:extLst>
          </p:cNvPr>
          <p:cNvSpPr/>
          <p:nvPr/>
        </p:nvSpPr>
        <p:spPr>
          <a:xfrm>
            <a:off x="6536309" y="3599142"/>
            <a:ext cx="929833" cy="762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0FE0426-F4A2-6C20-36CC-65BE94EF7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995" y="1900618"/>
            <a:ext cx="3232706" cy="12494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数据流</a:t>
            </a:r>
            <a:r>
              <a:rPr lang="zh-CN" altLang="en-US"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5381" y="1965907"/>
            <a:ext cx="2996662" cy="3789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3380" y="4918024"/>
            <a:ext cx="1498600" cy="948978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 marR="233045" algn="just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a[t2] = 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t5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a[t4] = 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t3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goto </a:t>
            </a:r>
            <a:r>
              <a:rPr sz="2000" i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37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</a:t>
            </a:r>
            <a:endParaRPr sz="2000" baseline="-20833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17" y="2610123"/>
            <a:ext cx="1457325" cy="1256754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25400" rIns="0" bIns="0" rtlCol="0">
            <a:spAutoFit/>
          </a:bodyPr>
          <a:lstStyle/>
          <a:p>
            <a:pPr marL="90805" marR="193675">
              <a:lnSpc>
                <a:spcPct val="100000"/>
              </a:lnSpc>
              <a:spcBef>
                <a:spcPts val="200"/>
              </a:spcBef>
            </a:pPr>
            <a:r>
              <a:rPr sz="20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x</a:t>
            </a:r>
            <a:r>
              <a:rPr sz="2000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= </a:t>
            </a:r>
            <a:r>
              <a:rPr sz="2000" spc="-2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t3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a[t2] = 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t5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a[t4] = </a:t>
            </a:r>
            <a:r>
              <a:rPr sz="2000" spc="-2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t3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goto</a:t>
            </a:r>
            <a:r>
              <a:rPr sz="2000" spc="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i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37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</a:t>
            </a:r>
            <a:endParaRPr sz="2000" baseline="-20833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455604" y="1826544"/>
            <a:ext cx="2133599" cy="40972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tabLst>
                <a:tab pos="485775" algn="l"/>
                <a:tab pos="486409" algn="l"/>
              </a:tabLs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没有被用到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2936491" y="1883628"/>
            <a:ext cx="2051013" cy="40972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tabLst>
                <a:tab pos="485775" algn="l"/>
                <a:tab pos="486409" algn="l"/>
              </a:tabLst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i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有没有变化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483" y="2590800"/>
            <a:ext cx="1545649" cy="12954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663911" y="1524000"/>
            <a:ext cx="25996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数据流分析技术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定值分析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活跃变量分析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可用表达式分析</a:t>
            </a:r>
          </a:p>
        </p:txBody>
      </p:sp>
      <p:sp>
        <p:nvSpPr>
          <p:cNvPr id="13" name="下箭头 12"/>
          <p:cNvSpPr/>
          <p:nvPr/>
        </p:nvSpPr>
        <p:spPr>
          <a:xfrm>
            <a:off x="1139848" y="41910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bject 3"/>
          <p:cNvSpPr txBox="1"/>
          <p:nvPr/>
        </p:nvSpPr>
        <p:spPr>
          <a:xfrm>
            <a:off x="1524000" y="1299350"/>
            <a:ext cx="2175985" cy="40972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tabLst>
                <a:tab pos="485775" algn="l"/>
                <a:tab pos="486409" algn="l"/>
              </a:tabLs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编译器如何分析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sp>
        <p:nvSpPr>
          <p:cNvPr id="15" name="object 3"/>
          <p:cNvSpPr txBox="1"/>
          <p:nvPr/>
        </p:nvSpPr>
        <p:spPr>
          <a:xfrm>
            <a:off x="5257800" y="4557756"/>
            <a:ext cx="3627530" cy="409728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37466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tabLst>
                <a:tab pos="485775" algn="l"/>
                <a:tab pos="486409" algn="l"/>
              </a:tabLs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现代编译器的分析基础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SSA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r>
              <a:rPr lang="zh-CN" altLang="en-US"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 Single Assignment</a:t>
            </a:r>
            <a:r>
              <a:rPr lang="zh-CN" altLang="en-US"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）介绍</a:t>
            </a:r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65F2CCB-1F63-4306-B312-9F5202E79EB4}"/>
              </a:ext>
            </a:extLst>
          </p:cNvPr>
          <p:cNvSpPr txBox="1">
            <a:spLocks/>
          </p:cNvSpPr>
          <p:nvPr/>
        </p:nvSpPr>
        <p:spPr bwMode="auto">
          <a:xfrm>
            <a:off x="169265" y="1354608"/>
            <a:ext cx="546953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特征：</a:t>
            </a:r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每个变量只能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被赋值一次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每次使用变量时都能明确知道它的定义来源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F32240D3-7C43-4DD0-9E62-0F972ED1275A}"/>
              </a:ext>
            </a:extLst>
          </p:cNvPr>
          <p:cNvSpPr txBox="1">
            <a:spLocks/>
          </p:cNvSpPr>
          <p:nvPr/>
        </p:nvSpPr>
        <p:spPr bwMode="auto">
          <a:xfrm>
            <a:off x="169265" y="2802408"/>
            <a:ext cx="7910264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变量只有一个定义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use-define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链明确，方便编译优化。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47" y="3886200"/>
            <a:ext cx="2447619" cy="284761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045" y="3943342"/>
            <a:ext cx="2342857" cy="2733333"/>
          </a:xfrm>
          <a:prstGeom prst="rect">
            <a:avLst/>
          </a:prstGeom>
        </p:spPr>
      </p:pic>
      <p:sp>
        <p:nvSpPr>
          <p:cNvPr id="18" name="右箭头 17"/>
          <p:cNvSpPr/>
          <p:nvPr/>
        </p:nvSpPr>
        <p:spPr>
          <a:xfrm>
            <a:off x="2706559" y="4910086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F32240D3-7C43-4DD0-9E62-0F972ED1275A}"/>
              </a:ext>
            </a:extLst>
          </p:cNvPr>
          <p:cNvSpPr txBox="1">
            <a:spLocks/>
          </p:cNvSpPr>
          <p:nvPr/>
        </p:nvSpPr>
        <p:spPr bwMode="auto">
          <a:xfrm>
            <a:off x="6096001" y="4042017"/>
            <a:ext cx="2971800" cy="2245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黑体" pitchFamily="49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l-G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求解支配边界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l-GR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函数插入算法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830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求解支配边界</a:t>
            </a:r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9C8E4E79-22C9-40D2-AFBC-AA1724862A49}"/>
              </a:ext>
            </a:extLst>
          </p:cNvPr>
          <p:cNvSpPr txBox="1">
            <a:spLocks/>
          </p:cNvSpPr>
          <p:nvPr/>
        </p:nvSpPr>
        <p:spPr>
          <a:xfrm>
            <a:off x="169265" y="1295400"/>
            <a:ext cx="8064822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2800" b="0" i="0">
                <a:solidFill>
                  <a:srgbClr val="292929"/>
                </a:solidFill>
                <a:latin typeface="华文仿宋"/>
                <a:ea typeface="+mn-ea"/>
                <a:cs typeface="华文仿宋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严格支配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结点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严格支配（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strictly dominate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）结点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当且仅当结点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并非同一结点，并且到达结点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的所有路径都包含结点 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支配边界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如果结点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并不严格支配结点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，而是支配结点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的立即前驱，那么结点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就在结点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的支配边界中。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16CD48D-5292-42F5-8D25-B31F2164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785" y="3569909"/>
            <a:ext cx="3012129" cy="272339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546B964-032D-5416-DE99-D3F9078E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5" y="4259674"/>
            <a:ext cx="5661520" cy="203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2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求解支配边界</a:t>
            </a:r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2E9EE14-9F9D-4476-B631-7AC70FBC9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7" y="1600200"/>
            <a:ext cx="3794015" cy="1460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80CF61-5B89-4B65-961E-EFCDD584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862" y="1371600"/>
            <a:ext cx="5338354" cy="3820588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9A4DD9B-9CE5-4589-B4D9-22431B1C1562}"/>
              </a:ext>
            </a:extLst>
          </p:cNvPr>
          <p:cNvSpPr txBox="1">
            <a:spLocks/>
          </p:cNvSpPr>
          <p:nvPr/>
        </p:nvSpPr>
        <p:spPr>
          <a:xfrm>
            <a:off x="127277" y="5312884"/>
            <a:ext cx="7161486" cy="11482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consider the join node B2; its predecessors are B1 and B7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B1 is also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idom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(B2) and hence is not considered</a:t>
            </a:r>
          </a:p>
          <a:p>
            <a:pPr fontAlgn="base">
              <a:lnSpc>
                <a:spcPct val="100000"/>
              </a:lnSpc>
              <a:spcAft>
                <a:spcPct val="0"/>
              </a:spcAft>
            </a:pP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Starting from B7 in the dominator tree, in the upward traversal till B1 (i.e., </a:t>
            </a:r>
            <a:r>
              <a:rPr lang="en-US" altLang="zh-CN" sz="16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idom</a:t>
            </a:r>
            <a:r>
              <a:rPr lang="en-US" altLang="zh-CN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(B2)) B2 is added to the DF sets of B7, B3, and B2.</a:t>
            </a:r>
          </a:p>
          <a:p>
            <a:pPr fontAlgn="base">
              <a:lnSpc>
                <a:spcPct val="100000"/>
              </a:lnSpc>
              <a:spcAft>
                <a:spcPct val="0"/>
              </a:spcAft>
            </a:pP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30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函数插入算法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6CD48D-5292-42F5-8D25-B31F2164C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187" y="3330770"/>
            <a:ext cx="3527171" cy="318906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F661C40-5ED8-4889-BD42-EEA928400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271" y="499538"/>
            <a:ext cx="2120437" cy="26956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93C5967-3523-4EC1-86C9-1DA534748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96" y="1457942"/>
            <a:ext cx="4674454" cy="511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54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DDA715-90CC-47CA-9EEC-9923A33F6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80" y="1295400"/>
            <a:ext cx="4097935" cy="4730751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BF14E92-7D55-4948-97F7-6C5883D2BAA9}"/>
              </a:ext>
            </a:extLst>
          </p:cNvPr>
          <p:cNvSpPr txBox="1">
            <a:spLocks/>
          </p:cNvSpPr>
          <p:nvPr/>
        </p:nvSpPr>
        <p:spPr>
          <a:xfrm>
            <a:off x="19748" y="6163236"/>
            <a:ext cx="4495800" cy="618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从上往下遍历支配树，按照深度优先序在每个基本块上迭代。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1000E9B-A31E-43A8-A1CD-95BE01DBF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93" y="1957256"/>
            <a:ext cx="5095121" cy="361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4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CAF8FBF-769F-45AA-83FD-2B63B4465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02132"/>
            <a:ext cx="6908319" cy="500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08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B7264C-19BC-43EA-98D8-144FA784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547844"/>
            <a:ext cx="7219398" cy="491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47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348234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</a:t>
            </a:r>
            <a:r>
              <a:rPr spc="-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4" y="1402703"/>
            <a:ext cx="6079135" cy="2759089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0375" indent="-448309">
              <a:lnSpc>
                <a:spcPct val="15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60375" algn="l"/>
                <a:tab pos="461009" algn="l"/>
              </a:tabLst>
            </a:pPr>
            <a:r>
              <a:rPr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中间代码的优</a:t>
            </a:r>
            <a:r>
              <a:rPr sz="28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化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01065" lvl="1" indent="-440055">
              <a:lnSpc>
                <a:spcPct val="150000"/>
              </a:lnSpc>
              <a:spcBef>
                <a:spcPts val="605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065" algn="l"/>
                <a:tab pos="901700" algn="l"/>
              </a:tabLst>
            </a:pPr>
            <a:r>
              <a:rPr sz="2400" spc="-1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例子：可以做什么样的优化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460375" indent="-448309">
              <a:lnSpc>
                <a:spcPct val="15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60375" algn="l"/>
                <a:tab pos="461009" algn="l"/>
              </a:tabLst>
            </a:pPr>
            <a:r>
              <a:rPr lang="zh-CN" altLang="en-US"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数据流分析</a:t>
            </a:r>
            <a:endParaRPr lang="en-US" altLang="zh-CN" sz="2800" spc="-35" dirty="0">
              <a:solidFill>
                <a:srgbClr val="29292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01065" indent="-440055">
              <a:lnSpc>
                <a:spcPct val="150000"/>
              </a:lnSpc>
              <a:spcBef>
                <a:spcPts val="605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065" algn="l"/>
                <a:tab pos="901700" algn="l"/>
              </a:tabLst>
            </a:pPr>
            <a:r>
              <a:rPr lang="en-US" altLang="zh-CN" sz="24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SSA</a:t>
            </a:r>
            <a:r>
              <a:rPr lang="zh-CN" altLang="en-US" sz="24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介绍及实现算法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EC276B-E850-4BCE-B9D5-FB1C2E1E6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0200"/>
            <a:ext cx="7179945" cy="477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56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97695D-6854-44AA-ABD0-D13902F06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03948"/>
            <a:ext cx="7170526" cy="48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01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22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6E2ECF-09D7-4087-B604-8C636A7E1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524000"/>
            <a:ext cx="6823157" cy="47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8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C616457-DE61-4A59-A50D-479F2EF7B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58589"/>
            <a:ext cx="6908188" cy="482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265" y="343057"/>
            <a:ext cx="897473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重命名算法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72986A-CCAC-4CAB-91DC-9A1A100C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727537"/>
            <a:ext cx="6562575" cy="47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534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348234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简单总</a:t>
            </a:r>
            <a:r>
              <a:rPr spc="-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4065" y="1402703"/>
            <a:ext cx="7924800" cy="14253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60375" algn="l"/>
                <a:tab pos="461009" algn="l"/>
              </a:tabLst>
            </a:pPr>
            <a:r>
              <a:rPr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中间代码的优</a:t>
            </a:r>
            <a:r>
              <a:rPr sz="28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化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01065" lvl="1" indent="-440055">
              <a:lnSpc>
                <a:spcPct val="100000"/>
              </a:lnSpc>
              <a:spcBef>
                <a:spcPts val="605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065" algn="l"/>
                <a:tab pos="901700" algn="l"/>
              </a:tabLst>
            </a:pPr>
            <a:r>
              <a:rPr sz="2400" spc="-1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公共子表达式、复制传播、消除死代码、强度消减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01065" lvl="1" indent="-440055">
              <a:lnSpc>
                <a:spcPct val="100000"/>
              </a:lnSpc>
              <a:spcBef>
                <a:spcPts val="580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065" algn="l"/>
                <a:tab pos="901700" algn="l"/>
              </a:tabLst>
            </a:pPr>
            <a:r>
              <a:rPr lang="zh-CN" altLang="en-US" sz="24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数据流分析、</a:t>
            </a:r>
            <a:r>
              <a:rPr lang="en-US" altLang="zh-CN" sz="24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SSA</a:t>
            </a:r>
            <a:r>
              <a:rPr lang="zh-CN" altLang="en-US" sz="24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介绍及实现算法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谢谢大家</a:t>
            </a:r>
            <a:r>
              <a:rPr spc="-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490217"/>
            <a:ext cx="438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Wingdings"/>
              <a:buChar char=""/>
              <a:tabLst>
                <a:tab pos="460375" algn="l"/>
                <a:tab pos="461009" algn="l"/>
              </a:tabLst>
            </a:pPr>
            <a:r>
              <a:rPr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祝各位同学取得好成绩</a:t>
            </a:r>
            <a:r>
              <a:rPr sz="28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！</a:t>
            </a:r>
            <a:endParaRPr sz="280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1253" y="6440525"/>
            <a:ext cx="16891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41</a:t>
            </a:r>
            <a:endParaRPr sz="120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3448" y="2610611"/>
            <a:ext cx="2648712" cy="26677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优化的例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spc="-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(1)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491742"/>
            <a:ext cx="2606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60375" algn="l"/>
                <a:tab pos="461009" algn="l"/>
              </a:tabLst>
            </a:pPr>
            <a:r>
              <a:rPr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快速排序算</a:t>
            </a:r>
            <a:r>
              <a:rPr sz="28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法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15325" y="2009319"/>
            <a:ext cx="6842759" cy="4668520"/>
            <a:chOff x="1215325" y="2009319"/>
            <a:chExt cx="6842759" cy="46685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325" y="2009319"/>
              <a:ext cx="6842539" cy="46680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6577" y="3861054"/>
              <a:ext cx="116205" cy="1945005"/>
            </a:xfrm>
            <a:custGeom>
              <a:avLst/>
              <a:gdLst/>
              <a:ahLst/>
              <a:cxnLst/>
              <a:rect l="l" t="t" r="r" b="b"/>
              <a:pathLst>
                <a:path w="116205" h="1945004">
                  <a:moveTo>
                    <a:pt x="115823" y="1944624"/>
                  </a:moveTo>
                  <a:lnTo>
                    <a:pt x="70723" y="1943865"/>
                  </a:lnTo>
                  <a:lnTo>
                    <a:pt x="33909" y="1941798"/>
                  </a:lnTo>
                  <a:lnTo>
                    <a:pt x="9096" y="1938730"/>
                  </a:lnTo>
                  <a:lnTo>
                    <a:pt x="0" y="1934972"/>
                  </a:lnTo>
                  <a:lnTo>
                    <a:pt x="0" y="9652"/>
                  </a:lnTo>
                  <a:lnTo>
                    <a:pt x="9096" y="5893"/>
                  </a:lnTo>
                  <a:lnTo>
                    <a:pt x="33909" y="2825"/>
                  </a:lnTo>
                  <a:lnTo>
                    <a:pt x="70723" y="758"/>
                  </a:lnTo>
                  <a:lnTo>
                    <a:pt x="115823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优化的例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  <a:r>
              <a:rPr spc="-15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065" y="1491742"/>
            <a:ext cx="4383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0375" indent="-448309">
              <a:lnSpc>
                <a:spcPct val="100000"/>
              </a:lnSpc>
              <a:spcBef>
                <a:spcPts val="95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60375" algn="l"/>
                <a:tab pos="461009" algn="l"/>
              </a:tabLst>
            </a:pPr>
            <a:r>
              <a:rPr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三地址代码：划分基本</a:t>
            </a:r>
            <a:r>
              <a:rPr sz="28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块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5470" y="2057400"/>
            <a:ext cx="6713059" cy="453983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88A1CF-D231-4F99-BD18-45973795C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18119"/>
            <a:ext cx="4508371" cy="14021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9200" y="381000"/>
            <a:ext cx="7924800" cy="5906518"/>
            <a:chOff x="0" y="113282"/>
            <a:chExt cx="9109075" cy="66528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8228" y="138682"/>
              <a:ext cx="5472683" cy="660196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35528" y="125982"/>
              <a:ext cx="5498465" cy="6627495"/>
            </a:xfrm>
            <a:custGeom>
              <a:avLst/>
              <a:gdLst/>
              <a:ahLst/>
              <a:cxnLst/>
              <a:rect l="l" t="t" r="r" b="b"/>
              <a:pathLst>
                <a:path w="5498465" h="6627495">
                  <a:moveTo>
                    <a:pt x="0" y="6627368"/>
                  </a:moveTo>
                  <a:lnTo>
                    <a:pt x="5498083" y="6627368"/>
                  </a:lnTo>
                  <a:lnTo>
                    <a:pt x="5498083" y="0"/>
                  </a:lnTo>
                  <a:lnTo>
                    <a:pt x="0" y="0"/>
                  </a:lnTo>
                  <a:lnTo>
                    <a:pt x="0" y="662736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8665" y="1399156"/>
            <a:ext cx="2656840" cy="186817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85775" indent="-448309">
              <a:lnSpc>
                <a:spcPct val="100000"/>
              </a:lnSpc>
              <a:spcBef>
                <a:spcPts val="825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85775" algn="l"/>
                <a:tab pos="486409" algn="l"/>
              </a:tabLst>
            </a:pPr>
            <a:r>
              <a:rPr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包括三个循</a:t>
            </a:r>
            <a:r>
              <a:rPr sz="28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环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26465" lvl="1" indent="-440055">
              <a:lnSpc>
                <a:spcPct val="100000"/>
              </a:lnSpc>
              <a:spcBef>
                <a:spcPts val="625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26465" algn="l"/>
                <a:tab pos="927100" algn="l"/>
              </a:tabLst>
            </a:pPr>
            <a:r>
              <a:rPr sz="2400" i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400" spc="-37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</a:t>
            </a:r>
            <a:endParaRPr sz="2400" baseline="-20833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926465" lvl="1" indent="-440055">
              <a:lnSpc>
                <a:spcPct val="100000"/>
              </a:lnSpc>
              <a:spcBef>
                <a:spcPts val="580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26465" algn="l"/>
                <a:tab pos="927100" algn="l"/>
              </a:tabLst>
            </a:pPr>
            <a:r>
              <a:rPr sz="2400" i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400" spc="-37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3</a:t>
            </a:r>
            <a:endParaRPr sz="2400" baseline="-20833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926465" lvl="1" indent="-440055">
              <a:lnSpc>
                <a:spcPct val="100000"/>
              </a:lnSpc>
              <a:spcBef>
                <a:spcPts val="575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26465" algn="l"/>
                <a:tab pos="927100" algn="l"/>
              </a:tabLst>
            </a:pPr>
            <a:r>
              <a:rPr sz="2400" i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400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,</a:t>
            </a:r>
            <a:r>
              <a:rPr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400" i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400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3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,</a:t>
            </a:r>
            <a:r>
              <a:rPr sz="24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400" i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400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4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,</a:t>
            </a:r>
            <a:r>
              <a:rPr sz="24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400" i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400" spc="-37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5</a:t>
            </a:r>
            <a:endParaRPr sz="2400" baseline="-20833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065" y="348234"/>
            <a:ext cx="104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</a:t>
            </a:r>
            <a:r>
              <a:rPr spc="-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47303F-D99E-4025-BD1E-5BB1EE824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962400"/>
            <a:ext cx="3919994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27227"/>
            <a:ext cx="9109075" cy="4827270"/>
            <a:chOff x="0" y="427227"/>
            <a:chExt cx="9109075" cy="48272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0652" y="452627"/>
              <a:ext cx="2080259" cy="477621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727952" y="439927"/>
              <a:ext cx="2105660" cy="4801870"/>
            </a:xfrm>
            <a:custGeom>
              <a:avLst/>
              <a:gdLst/>
              <a:ahLst/>
              <a:cxnLst/>
              <a:rect l="l" t="t" r="r" b="b"/>
              <a:pathLst>
                <a:path w="2105659" h="4801870">
                  <a:moveTo>
                    <a:pt x="0" y="4801616"/>
                  </a:moveTo>
                  <a:lnTo>
                    <a:pt x="2105659" y="4801616"/>
                  </a:lnTo>
                  <a:lnTo>
                    <a:pt x="2105659" y="0"/>
                  </a:lnTo>
                  <a:lnTo>
                    <a:pt x="0" y="0"/>
                  </a:lnTo>
                  <a:lnTo>
                    <a:pt x="0" y="480161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358633" y="820673"/>
              <a:ext cx="514984" cy="401320"/>
            </a:xfrm>
            <a:custGeom>
              <a:avLst/>
              <a:gdLst/>
              <a:ahLst/>
              <a:cxnLst/>
              <a:rect l="l" t="t" r="r" b="b"/>
              <a:pathLst>
                <a:path w="514984" h="401319">
                  <a:moveTo>
                    <a:pt x="0" y="0"/>
                  </a:moveTo>
                  <a:lnTo>
                    <a:pt x="504063" y="0"/>
                  </a:lnTo>
                </a:path>
                <a:path w="514984" h="401319">
                  <a:moveTo>
                    <a:pt x="10668" y="400812"/>
                  </a:moveTo>
                  <a:lnTo>
                    <a:pt x="514731" y="400812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381493" y="1466850"/>
              <a:ext cx="586740" cy="643255"/>
            </a:xfrm>
            <a:custGeom>
              <a:avLst/>
              <a:gdLst/>
              <a:ahLst/>
              <a:cxnLst/>
              <a:rect l="l" t="t" r="r" b="b"/>
              <a:pathLst>
                <a:path w="586740" h="643255">
                  <a:moveTo>
                    <a:pt x="0" y="0"/>
                  </a:moveTo>
                  <a:lnTo>
                    <a:pt x="504062" y="0"/>
                  </a:lnTo>
                </a:path>
                <a:path w="586740" h="643255">
                  <a:moveTo>
                    <a:pt x="82296" y="643127"/>
                  </a:moveTo>
                  <a:lnTo>
                    <a:pt x="586358" y="643127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392161" y="3344417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504063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404354" y="3778757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504063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930390" y="4203954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095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948678" y="4437125"/>
              <a:ext cx="504190" cy="0"/>
            </a:xfrm>
            <a:custGeom>
              <a:avLst/>
              <a:gdLst/>
              <a:ahLst/>
              <a:cxnLst/>
              <a:rect l="l" t="t" r="r" b="b"/>
              <a:pathLst>
                <a:path w="504190">
                  <a:moveTo>
                    <a:pt x="0" y="0"/>
                  </a:moveTo>
                  <a:lnTo>
                    <a:pt x="504063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74065" y="348234"/>
            <a:ext cx="4086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公共子表达</a:t>
            </a:r>
            <a:r>
              <a:rPr spc="-5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spc="-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610" y="1543529"/>
            <a:ext cx="4809063" cy="447045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460375" indent="-448309" algn="l">
              <a:spcBef>
                <a:spcPts val="780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60375" algn="l"/>
                <a:tab pos="461009" algn="l"/>
              </a:tabLst>
            </a:pPr>
            <a:r>
              <a:rPr sz="2400" spc="-4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如果</a:t>
            </a:r>
            <a:r>
              <a:rPr sz="2400" i="1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E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901065" lvl="1" indent="-440055" algn="l">
              <a:spcBef>
                <a:spcPts val="595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065" algn="l"/>
                <a:tab pos="901700" algn="l"/>
              </a:tabLst>
            </a:pPr>
            <a:r>
              <a:rPr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在某次出现之前</a:t>
            </a:r>
            <a:r>
              <a:rPr sz="2400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必然</a:t>
            </a:r>
            <a:r>
              <a:rPr sz="24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已被计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01065" algn="l">
              <a:spcBef>
                <a:spcPts val="15"/>
              </a:spcBef>
            </a:pPr>
            <a:r>
              <a:rPr sz="2400" spc="-1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算过，且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01065" marR="149225" lvl="1" indent="-439420" algn="l">
              <a:spcBef>
                <a:spcPts val="575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065" algn="l"/>
                <a:tab pos="901700" algn="l"/>
              </a:tabLst>
            </a:pPr>
            <a:r>
              <a:rPr sz="24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E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的运算</a:t>
            </a:r>
            <a:r>
              <a:rPr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分量</a:t>
            </a:r>
            <a:r>
              <a:rPr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在该次计算之后没有被改变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901065" marR="149860" lvl="1" indent="-439420" algn="l">
              <a:spcBef>
                <a:spcPts val="560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901700" algn="l"/>
              </a:tabLst>
            </a:pPr>
            <a:r>
              <a:rPr sz="2400" spc="-10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那么，</a:t>
            </a:r>
            <a:r>
              <a:rPr lang="en-US" altLang="zh-CN" sz="2400" i="1" spc="-10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E</a:t>
            </a:r>
            <a:r>
              <a:rPr sz="2400" spc="-20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的本次出现就是一</a:t>
            </a:r>
            <a:r>
              <a:rPr sz="2400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个</a:t>
            </a:r>
            <a:r>
              <a:rPr sz="2400" b="1" spc="-25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公共子</a:t>
            </a:r>
            <a:r>
              <a:rPr sz="2400" b="1" spc="-30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表达</a:t>
            </a:r>
            <a:r>
              <a:rPr sz="2400" b="1" dirty="0" err="1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式</a:t>
            </a:r>
            <a:r>
              <a:rPr sz="2400" b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 </a:t>
            </a:r>
            <a:r>
              <a:rPr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(common subexpression)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460375" marR="5080" indent="-448309" algn="l">
              <a:spcBef>
                <a:spcPts val="620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60375" algn="l"/>
                <a:tab pos="461009" algn="l"/>
              </a:tabLst>
            </a:pPr>
            <a:r>
              <a:rPr sz="24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如果上</a:t>
            </a:r>
            <a:r>
              <a:rPr sz="2400" spc="-4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次</a:t>
            </a:r>
            <a:r>
              <a:rPr sz="2400" i="1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E</a:t>
            </a:r>
            <a:r>
              <a:rPr sz="2400" spc="-4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值赋给</a:t>
            </a:r>
            <a:r>
              <a:rPr sz="24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了</a:t>
            </a:r>
            <a:r>
              <a:rPr sz="2400" i="1" spc="-3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x</a:t>
            </a:r>
            <a:r>
              <a:rPr sz="2400" spc="-3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，</a:t>
            </a:r>
            <a:r>
              <a:rPr sz="2400" spc="-4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且</a:t>
            </a:r>
            <a:r>
              <a:rPr sz="2400" i="1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x</a:t>
            </a:r>
            <a:r>
              <a:rPr sz="24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值没有被修改过，那么</a:t>
            </a:r>
            <a:r>
              <a:rPr sz="24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我</a:t>
            </a:r>
            <a:r>
              <a:rPr sz="24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们可使</a:t>
            </a:r>
            <a:r>
              <a:rPr sz="2400" spc="-4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用</a:t>
            </a:r>
            <a:r>
              <a:rPr sz="2400" i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x</a:t>
            </a:r>
            <a:r>
              <a:rPr sz="24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，</a:t>
            </a:r>
            <a:r>
              <a:rPr sz="24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而无需计算</a:t>
            </a:r>
            <a:r>
              <a:rPr sz="2400" i="1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E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43854" y="5039105"/>
            <a:ext cx="939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例子：</a:t>
            </a:r>
            <a:endParaRPr sz="240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43854" y="5407863"/>
            <a:ext cx="2633346" cy="1123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476884" indent="-13525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t7 = 4 *</a:t>
            </a:r>
            <a:r>
              <a:rPr sz="24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4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i 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t10</a:t>
            </a:r>
            <a:r>
              <a:rPr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= 4</a:t>
            </a:r>
            <a:r>
              <a:rPr sz="24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*</a:t>
            </a:r>
            <a:r>
              <a:rPr sz="24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4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j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algn="ctr">
              <a:lnSpc>
                <a:spcPts val="2855"/>
              </a:lnSpc>
            </a:pPr>
            <a:r>
              <a:rPr sz="2400" spc="-2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不需要重新计算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43854" y="3893311"/>
            <a:ext cx="118554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t7</a:t>
            </a:r>
            <a:r>
              <a:rPr sz="2000" spc="-1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=&gt;</a:t>
            </a:r>
            <a:r>
              <a:rPr sz="2000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t6 </a:t>
            </a:r>
            <a:r>
              <a:rPr sz="20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t10</a:t>
            </a:r>
            <a:r>
              <a:rPr sz="2000" spc="-2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=&gt;</a:t>
            </a:r>
            <a:r>
              <a:rPr sz="2000" spc="-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t8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6615"/>
            <a:ext cx="9109075" cy="6312535"/>
            <a:chOff x="0" y="356615"/>
            <a:chExt cx="9109075" cy="6312535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55591" y="356615"/>
              <a:ext cx="4578096" cy="631240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30517" y="2109977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6" y="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442709" y="3297173"/>
              <a:ext cx="576580" cy="0"/>
            </a:xfrm>
            <a:custGeom>
              <a:avLst/>
              <a:gdLst/>
              <a:ahLst/>
              <a:cxnLst/>
              <a:rect l="l" t="t" r="r" b="b"/>
              <a:pathLst>
                <a:path w="576579">
                  <a:moveTo>
                    <a:pt x="0" y="0"/>
                  </a:moveTo>
                  <a:lnTo>
                    <a:pt x="576325" y="0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551170" y="4990337"/>
              <a:ext cx="576580" cy="335280"/>
            </a:xfrm>
            <a:custGeom>
              <a:avLst/>
              <a:gdLst/>
              <a:ahLst/>
              <a:cxnLst/>
              <a:rect l="l" t="t" r="r" b="b"/>
              <a:pathLst>
                <a:path w="576579" h="335279">
                  <a:moveTo>
                    <a:pt x="0" y="0"/>
                  </a:moveTo>
                  <a:lnTo>
                    <a:pt x="576326" y="0"/>
                  </a:lnTo>
                </a:path>
                <a:path w="576579" h="335279">
                  <a:moveTo>
                    <a:pt x="0" y="335280"/>
                  </a:moveTo>
                  <a:lnTo>
                    <a:pt x="576326" y="335280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551170" y="5494781"/>
              <a:ext cx="648335" cy="483234"/>
            </a:xfrm>
            <a:custGeom>
              <a:avLst/>
              <a:gdLst/>
              <a:ahLst/>
              <a:cxnLst/>
              <a:rect l="l" t="t" r="r" b="b"/>
              <a:pathLst>
                <a:path w="648335" h="483235">
                  <a:moveTo>
                    <a:pt x="0" y="0"/>
                  </a:moveTo>
                  <a:lnTo>
                    <a:pt x="576326" y="0"/>
                  </a:lnTo>
                </a:path>
                <a:path w="648335" h="483235">
                  <a:moveTo>
                    <a:pt x="71627" y="483108"/>
                  </a:moveTo>
                  <a:lnTo>
                    <a:pt x="647953" y="483108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4065" y="348234"/>
            <a:ext cx="1040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spc="-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342891" y="343915"/>
            <a:ext cx="4603750" cy="6337935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/>
            </a:endParaRPr>
          </a:p>
          <a:p>
            <a:pPr marL="389255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t6,</a:t>
            </a:r>
            <a:r>
              <a:rPr sz="1800" spc="-2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t7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389255" algn="ctr">
              <a:lnSpc>
                <a:spcPct val="100000"/>
              </a:lnSpc>
            </a:pPr>
            <a:r>
              <a:rPr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=&gt;</a:t>
            </a:r>
            <a:r>
              <a:rPr sz="1800" spc="-2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800" spc="-3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t2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390525" algn="ctr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t8,</a:t>
            </a:r>
            <a:r>
              <a:rPr sz="1800" spc="-2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t10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389255" algn="ctr">
              <a:lnSpc>
                <a:spcPct val="100000"/>
              </a:lnSpc>
            </a:pPr>
            <a:r>
              <a:rPr sz="18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=&gt;</a:t>
            </a:r>
            <a:r>
              <a:rPr sz="1800" spc="-2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1800" spc="-35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t4</a:t>
            </a:r>
            <a:endParaRPr sz="18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34761" y="5145278"/>
            <a:ext cx="793115" cy="1025525"/>
            <a:chOff x="5334761" y="5145278"/>
            <a:chExt cx="793115" cy="1025525"/>
          </a:xfrm>
        </p:grpSpPr>
        <p:sp>
          <p:nvSpPr>
            <p:cNvPr id="11" name="object 11"/>
            <p:cNvSpPr/>
            <p:nvPr/>
          </p:nvSpPr>
          <p:spPr>
            <a:xfrm>
              <a:off x="5334761" y="5157978"/>
              <a:ext cx="793115" cy="666115"/>
            </a:xfrm>
            <a:custGeom>
              <a:avLst/>
              <a:gdLst/>
              <a:ahLst/>
              <a:cxnLst/>
              <a:rect l="l" t="t" r="r" b="b"/>
              <a:pathLst>
                <a:path w="793114" h="666114">
                  <a:moveTo>
                    <a:pt x="216408" y="0"/>
                  </a:moveTo>
                  <a:lnTo>
                    <a:pt x="792734" y="0"/>
                  </a:lnTo>
                </a:path>
                <a:path w="793114" h="666114">
                  <a:moveTo>
                    <a:pt x="0" y="665988"/>
                  </a:moveTo>
                  <a:lnTo>
                    <a:pt x="576326" y="665988"/>
                  </a:lnTo>
                </a:path>
              </a:pathLst>
            </a:custGeom>
            <a:ln w="254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334761" y="5665470"/>
              <a:ext cx="793115" cy="492759"/>
            </a:xfrm>
            <a:custGeom>
              <a:avLst/>
              <a:gdLst/>
              <a:ahLst/>
              <a:cxnLst/>
              <a:rect l="l" t="t" r="r" b="b"/>
              <a:pathLst>
                <a:path w="793114" h="492760">
                  <a:moveTo>
                    <a:pt x="216408" y="0"/>
                  </a:moveTo>
                  <a:lnTo>
                    <a:pt x="792734" y="0"/>
                  </a:lnTo>
                </a:path>
                <a:path w="793114" h="492760">
                  <a:moveTo>
                    <a:pt x="0" y="492251"/>
                  </a:moveTo>
                  <a:lnTo>
                    <a:pt x="576326" y="492251"/>
                  </a:lnTo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4065" y="1590153"/>
            <a:ext cx="3493770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93980" indent="-342900">
              <a:lnSpc>
                <a:spcPct val="100000"/>
              </a:lnSpc>
              <a:spcBef>
                <a:spcPts val="100"/>
              </a:spcBef>
            </a:pPr>
            <a:r>
              <a:rPr sz="1400" spc="18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– </a:t>
            </a:r>
            <a:r>
              <a:rPr sz="2000" i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, </a:t>
            </a:r>
            <a:r>
              <a:rPr sz="20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15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3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中计算了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4</a:t>
            </a:r>
            <a:r>
              <a:rPr sz="2000" spc="-1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* i, 4 </a:t>
            </a: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*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j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，且到达</a:t>
            </a:r>
            <a:r>
              <a:rPr sz="20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15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5</a:t>
            </a:r>
            <a:r>
              <a:rPr sz="2000" spc="-1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之前必然</a:t>
            </a:r>
            <a:r>
              <a:rPr sz="20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经过</a:t>
            </a:r>
            <a:r>
              <a:rPr sz="2000" i="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</a:t>
            </a:r>
            <a:r>
              <a:rPr sz="20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, </a:t>
            </a:r>
            <a:r>
              <a:rPr sz="2000" i="1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37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3</a:t>
            </a:r>
            <a:endParaRPr sz="2000" baseline="-20833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431800" marR="262890" indent="-342900" algn="just">
              <a:lnSpc>
                <a:spcPct val="100000"/>
              </a:lnSpc>
              <a:buClr>
                <a:srgbClr val="808080"/>
              </a:buClr>
              <a:buSzPct val="64583"/>
              <a:buFont typeface=""/>
              <a:buChar char="–"/>
              <a:tabLst>
                <a:tab pos="431800" algn="l"/>
              </a:tabLst>
            </a:pP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t2</a:t>
            </a:r>
            <a:r>
              <a:rPr sz="2000" spc="-5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, 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t4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在赋值后没有被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改变过，因此</a:t>
            </a:r>
            <a:r>
              <a:rPr sz="20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15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5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中可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直接使用它们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431800" marR="196850" indent="-342900">
              <a:lnSpc>
                <a:spcPct val="100000"/>
              </a:lnSpc>
              <a:buClr>
                <a:srgbClr val="808080"/>
              </a:buClr>
              <a:buSzPct val="64583"/>
              <a:buFont typeface=""/>
              <a:buChar char="–"/>
              <a:tabLst>
                <a:tab pos="431800" algn="l"/>
              </a:tabLst>
            </a:pPr>
            <a:r>
              <a:rPr sz="20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15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5</a:t>
            </a:r>
            <a:r>
              <a:rPr sz="20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中赋给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x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的值 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(a[t6])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和</a:t>
            </a:r>
            <a:r>
              <a:rPr sz="20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15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2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中赋给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t3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的值</a:t>
            </a:r>
            <a:r>
              <a:rPr sz="20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 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(a[t2]</a:t>
            </a:r>
            <a:r>
              <a:rPr sz="20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) 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相同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431800" indent="-342900">
              <a:lnSpc>
                <a:spcPct val="100000"/>
              </a:lnSpc>
              <a:spcBef>
                <a:spcPts val="5"/>
              </a:spcBef>
              <a:buClr>
                <a:srgbClr val="808080"/>
              </a:buClr>
              <a:buSzPct val="64583"/>
              <a:buFont typeface=""/>
              <a:buChar char="–"/>
              <a:tabLst>
                <a:tab pos="431800" algn="l"/>
              </a:tabLst>
            </a:pP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t4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替换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t8</a:t>
            </a:r>
            <a:r>
              <a:rPr sz="20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后，</a:t>
            </a:r>
            <a:r>
              <a:rPr sz="20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15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5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a[t8]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  <a:p>
            <a:pPr marL="431800">
              <a:lnSpc>
                <a:spcPct val="100000"/>
              </a:lnSpc>
            </a:pP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和</a:t>
            </a:r>
            <a:r>
              <a:rPr sz="20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15" baseline="-20833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3</a:t>
            </a:r>
            <a:r>
              <a:rPr sz="20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</a:t>
            </a:r>
            <a:r>
              <a:rPr sz="20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a[t4]</a:t>
            </a:r>
            <a:r>
              <a:rPr sz="2000" spc="-2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又相同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431800" marR="192405" indent="-342900">
              <a:lnSpc>
                <a:spcPct val="100000"/>
              </a:lnSpc>
              <a:buClr>
                <a:srgbClr val="808080"/>
              </a:buClr>
              <a:buSzPct val="64583"/>
              <a:buFont typeface=""/>
              <a:buChar char="–"/>
              <a:tabLst>
                <a:tab pos="431800" algn="l"/>
              </a:tabLst>
            </a:pPr>
            <a:r>
              <a:rPr sz="2000" i="1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15" baseline="-208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6</a:t>
            </a: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中的</a:t>
            </a: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a[t13]</a:t>
            </a: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和</a:t>
            </a:r>
            <a:r>
              <a:rPr sz="2000" i="1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15" baseline="-208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1</a:t>
            </a:r>
            <a:r>
              <a:rPr sz="2000" spc="-2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中的</a:t>
            </a:r>
            <a:r>
              <a:rPr sz="2000" spc="-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 </a:t>
            </a: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a[t1]</a:t>
            </a: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不同，因为</a:t>
            </a:r>
            <a:r>
              <a:rPr sz="2000" i="1" spc="-1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000" spc="-15" baseline="-20833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5</a:t>
            </a:r>
            <a:r>
              <a:rPr sz="2000" spc="-5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可</a:t>
            </a: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能改变</a:t>
            </a:r>
            <a:r>
              <a:rPr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a</a:t>
            </a:r>
            <a:r>
              <a:rPr sz="2000" spc="-25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的值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3576"/>
            <a:ext cx="9109075" cy="6511290"/>
            <a:chOff x="0" y="163576"/>
            <a:chExt cx="9109075" cy="65112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5411" y="188976"/>
              <a:ext cx="5370576" cy="64602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02711" y="176276"/>
              <a:ext cx="5396230" cy="6485890"/>
            </a:xfrm>
            <a:custGeom>
              <a:avLst/>
              <a:gdLst/>
              <a:ahLst/>
              <a:cxnLst/>
              <a:rect l="l" t="t" r="r" b="b"/>
              <a:pathLst>
                <a:path w="5396230" h="6485890">
                  <a:moveTo>
                    <a:pt x="0" y="6485636"/>
                  </a:moveTo>
                  <a:lnTo>
                    <a:pt x="5395976" y="6485636"/>
                  </a:lnTo>
                  <a:lnTo>
                    <a:pt x="5395976" y="0"/>
                  </a:lnTo>
                  <a:lnTo>
                    <a:pt x="0" y="0"/>
                  </a:lnTo>
                  <a:lnTo>
                    <a:pt x="0" y="6485636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065" y="348234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消除以</a:t>
            </a:r>
            <a:r>
              <a:rPr spc="-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348234"/>
            <a:ext cx="2055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复制传</a:t>
            </a:r>
            <a:r>
              <a:rPr spc="-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播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665" y="1402703"/>
            <a:ext cx="6899275" cy="98361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85775" indent="-448309">
              <a:lnSpc>
                <a:spcPct val="100000"/>
              </a:lnSpc>
              <a:spcBef>
                <a:spcPts val="795"/>
              </a:spcBef>
              <a:buClr>
                <a:srgbClr val="CC9900"/>
              </a:buClr>
              <a:buSzPct val="69642"/>
              <a:buFont typeface="Palatino Linotype"/>
              <a:buChar char="•"/>
              <a:tabLst>
                <a:tab pos="485775" algn="l"/>
                <a:tab pos="486409" algn="l"/>
              </a:tabLst>
            </a:pPr>
            <a:r>
              <a:rPr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右图显示了</a:t>
            </a:r>
            <a:r>
              <a:rPr sz="2800" spc="-4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对</a:t>
            </a:r>
            <a:r>
              <a:rPr sz="2800" i="1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B</a:t>
            </a:r>
            <a:r>
              <a:rPr sz="2775" spc="-15" baseline="-21021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5</a:t>
            </a:r>
            <a:r>
              <a:rPr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进行复制传播</a:t>
            </a:r>
            <a:r>
              <a:rPr sz="2800" spc="-3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处</a:t>
            </a:r>
            <a:r>
              <a:rPr sz="2800" spc="-3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理的</a:t>
            </a:r>
            <a:r>
              <a:rPr sz="2800" spc="-4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情况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华文仿宋"/>
            </a:endParaRPr>
          </a:p>
          <a:p>
            <a:pPr marL="487045">
              <a:lnSpc>
                <a:spcPct val="100000"/>
              </a:lnSpc>
              <a:spcBef>
                <a:spcPts val="605"/>
              </a:spcBef>
              <a:tabLst>
                <a:tab pos="926465" algn="l"/>
              </a:tabLst>
            </a:pPr>
            <a:r>
              <a:rPr sz="1550" spc="-5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–</a:t>
            </a:r>
            <a:r>
              <a:rPr sz="155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	</a:t>
            </a:r>
            <a:r>
              <a:rPr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可能消除所有对</a:t>
            </a:r>
            <a:r>
              <a:rPr sz="2400" spc="-1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x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的使用 </a:t>
            </a:r>
            <a:r>
              <a:rPr sz="240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(</a:t>
            </a:r>
            <a:r>
              <a:rPr sz="2400" spc="-5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仿宋"/>
              </a:rPr>
              <a:t>便于后续优化</a:t>
            </a:r>
            <a:r>
              <a:rPr sz="2400" spc="-50" dirty="0">
                <a:solidFill>
                  <a:srgbClr val="29292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Palatino Linotype"/>
              </a:rPr>
              <a:t>)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Palatino Linotyp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91328" y="2648711"/>
            <a:ext cx="2171700" cy="1229995"/>
            <a:chOff x="5291328" y="2648711"/>
            <a:chExt cx="2171700" cy="12299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1328" y="2648711"/>
              <a:ext cx="2171700" cy="12298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01562" y="3202685"/>
              <a:ext cx="294640" cy="288290"/>
            </a:xfrm>
            <a:custGeom>
              <a:avLst/>
              <a:gdLst/>
              <a:ahLst/>
              <a:cxnLst/>
              <a:rect l="l" t="t" r="r" b="b"/>
              <a:pathLst>
                <a:path w="294640" h="288289">
                  <a:moveTo>
                    <a:pt x="0" y="144017"/>
                  </a:moveTo>
                  <a:lnTo>
                    <a:pt x="7491" y="98511"/>
                  </a:lnTo>
                  <a:lnTo>
                    <a:pt x="28358" y="58978"/>
                  </a:lnTo>
                  <a:lnTo>
                    <a:pt x="60185" y="27797"/>
                  </a:lnTo>
                  <a:lnTo>
                    <a:pt x="100559" y="7345"/>
                  </a:lnTo>
                  <a:lnTo>
                    <a:pt x="147065" y="0"/>
                  </a:lnTo>
                  <a:lnTo>
                    <a:pt x="193572" y="7345"/>
                  </a:lnTo>
                  <a:lnTo>
                    <a:pt x="233946" y="27797"/>
                  </a:lnTo>
                  <a:lnTo>
                    <a:pt x="265773" y="58978"/>
                  </a:lnTo>
                  <a:lnTo>
                    <a:pt x="286640" y="98511"/>
                  </a:lnTo>
                  <a:lnTo>
                    <a:pt x="294132" y="144017"/>
                  </a:lnTo>
                  <a:lnTo>
                    <a:pt x="286640" y="189524"/>
                  </a:lnTo>
                  <a:lnTo>
                    <a:pt x="265773" y="229057"/>
                  </a:lnTo>
                  <a:lnTo>
                    <a:pt x="233946" y="260238"/>
                  </a:lnTo>
                  <a:lnTo>
                    <a:pt x="193572" y="280690"/>
                  </a:lnTo>
                  <a:lnTo>
                    <a:pt x="147065" y="288036"/>
                  </a:lnTo>
                  <a:lnTo>
                    <a:pt x="100559" y="280690"/>
                  </a:lnTo>
                  <a:lnTo>
                    <a:pt x="60185" y="260238"/>
                  </a:lnTo>
                  <a:lnTo>
                    <a:pt x="28358" y="229057"/>
                  </a:lnTo>
                  <a:lnTo>
                    <a:pt x="7491" y="189524"/>
                  </a:lnTo>
                  <a:lnTo>
                    <a:pt x="0" y="144017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370203" y="4858063"/>
            <a:ext cx="1476375" cy="1319530"/>
            <a:chOff x="5370203" y="4858063"/>
            <a:chExt cx="1476375" cy="13195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0203" y="4858063"/>
              <a:ext cx="1476069" cy="13191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425945" y="5482590"/>
              <a:ext cx="292735" cy="288290"/>
            </a:xfrm>
            <a:custGeom>
              <a:avLst/>
              <a:gdLst/>
              <a:ahLst/>
              <a:cxnLst/>
              <a:rect l="l" t="t" r="r" b="b"/>
              <a:pathLst>
                <a:path w="292734" h="288289">
                  <a:moveTo>
                    <a:pt x="0" y="144018"/>
                  </a:moveTo>
                  <a:lnTo>
                    <a:pt x="7461" y="98511"/>
                  </a:lnTo>
                  <a:lnTo>
                    <a:pt x="28236" y="58978"/>
                  </a:lnTo>
                  <a:lnTo>
                    <a:pt x="59911" y="27797"/>
                  </a:lnTo>
                  <a:lnTo>
                    <a:pt x="100071" y="7345"/>
                  </a:lnTo>
                  <a:lnTo>
                    <a:pt x="146303" y="0"/>
                  </a:lnTo>
                  <a:lnTo>
                    <a:pt x="192536" y="7345"/>
                  </a:lnTo>
                  <a:lnTo>
                    <a:pt x="232696" y="27797"/>
                  </a:lnTo>
                  <a:lnTo>
                    <a:pt x="264371" y="58978"/>
                  </a:lnTo>
                  <a:lnTo>
                    <a:pt x="285146" y="98511"/>
                  </a:lnTo>
                  <a:lnTo>
                    <a:pt x="292607" y="144018"/>
                  </a:lnTo>
                  <a:lnTo>
                    <a:pt x="285146" y="189539"/>
                  </a:lnTo>
                  <a:lnTo>
                    <a:pt x="264371" y="229073"/>
                  </a:lnTo>
                  <a:lnTo>
                    <a:pt x="232696" y="260249"/>
                  </a:lnTo>
                  <a:lnTo>
                    <a:pt x="192536" y="280693"/>
                  </a:lnTo>
                  <a:lnTo>
                    <a:pt x="146303" y="288036"/>
                  </a:lnTo>
                  <a:lnTo>
                    <a:pt x="100071" y="280693"/>
                  </a:lnTo>
                  <a:lnTo>
                    <a:pt x="59911" y="260249"/>
                  </a:lnTo>
                  <a:lnTo>
                    <a:pt x="28236" y="229073"/>
                  </a:lnTo>
                  <a:lnTo>
                    <a:pt x="7461" y="189539"/>
                  </a:lnTo>
                  <a:lnTo>
                    <a:pt x="0" y="144018"/>
                  </a:lnTo>
                  <a:close/>
                </a:path>
              </a:pathLst>
            </a:custGeom>
            <a:ln w="190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object 10"/>
          <p:cNvSpPr/>
          <p:nvPr/>
        </p:nvSpPr>
        <p:spPr>
          <a:xfrm>
            <a:off x="6056121" y="4077461"/>
            <a:ext cx="118110" cy="504190"/>
          </a:xfrm>
          <a:custGeom>
            <a:avLst/>
            <a:gdLst/>
            <a:ahLst/>
            <a:cxnLst/>
            <a:rect l="l" t="t" r="r" b="b"/>
            <a:pathLst>
              <a:path w="118110" h="504189">
                <a:moveTo>
                  <a:pt x="14097" y="388238"/>
                </a:moveTo>
                <a:lnTo>
                  <a:pt x="8127" y="391794"/>
                </a:lnTo>
                <a:lnTo>
                  <a:pt x="2031" y="395224"/>
                </a:lnTo>
                <a:lnTo>
                  <a:pt x="0" y="403098"/>
                </a:lnTo>
                <a:lnTo>
                  <a:pt x="3555" y="409067"/>
                </a:lnTo>
                <a:lnTo>
                  <a:pt x="58927" y="504063"/>
                </a:lnTo>
                <a:lnTo>
                  <a:pt x="73585" y="478917"/>
                </a:lnTo>
                <a:lnTo>
                  <a:pt x="46227" y="478917"/>
                </a:lnTo>
                <a:lnTo>
                  <a:pt x="46227" y="432072"/>
                </a:lnTo>
                <a:lnTo>
                  <a:pt x="25400" y="396367"/>
                </a:lnTo>
                <a:lnTo>
                  <a:pt x="21970" y="390270"/>
                </a:lnTo>
                <a:lnTo>
                  <a:pt x="14097" y="388238"/>
                </a:lnTo>
                <a:close/>
              </a:path>
              <a:path w="118110" h="504189">
                <a:moveTo>
                  <a:pt x="46227" y="432072"/>
                </a:moveTo>
                <a:lnTo>
                  <a:pt x="46227" y="478917"/>
                </a:lnTo>
                <a:lnTo>
                  <a:pt x="71627" y="478917"/>
                </a:lnTo>
                <a:lnTo>
                  <a:pt x="71627" y="472567"/>
                </a:lnTo>
                <a:lnTo>
                  <a:pt x="48005" y="472567"/>
                </a:lnTo>
                <a:lnTo>
                  <a:pt x="58927" y="453843"/>
                </a:lnTo>
                <a:lnTo>
                  <a:pt x="46227" y="432072"/>
                </a:lnTo>
                <a:close/>
              </a:path>
              <a:path w="118110" h="504189">
                <a:moveTo>
                  <a:pt x="103758" y="388238"/>
                </a:moveTo>
                <a:lnTo>
                  <a:pt x="95885" y="390270"/>
                </a:lnTo>
                <a:lnTo>
                  <a:pt x="92455" y="396367"/>
                </a:lnTo>
                <a:lnTo>
                  <a:pt x="71627" y="432072"/>
                </a:lnTo>
                <a:lnTo>
                  <a:pt x="71627" y="478917"/>
                </a:lnTo>
                <a:lnTo>
                  <a:pt x="73585" y="478917"/>
                </a:lnTo>
                <a:lnTo>
                  <a:pt x="114300" y="409067"/>
                </a:lnTo>
                <a:lnTo>
                  <a:pt x="117855" y="403098"/>
                </a:lnTo>
                <a:lnTo>
                  <a:pt x="115824" y="395224"/>
                </a:lnTo>
                <a:lnTo>
                  <a:pt x="109727" y="391794"/>
                </a:lnTo>
                <a:lnTo>
                  <a:pt x="103758" y="388238"/>
                </a:lnTo>
                <a:close/>
              </a:path>
              <a:path w="118110" h="504189">
                <a:moveTo>
                  <a:pt x="58927" y="453843"/>
                </a:moveTo>
                <a:lnTo>
                  <a:pt x="48005" y="472567"/>
                </a:lnTo>
                <a:lnTo>
                  <a:pt x="69850" y="472567"/>
                </a:lnTo>
                <a:lnTo>
                  <a:pt x="58927" y="453843"/>
                </a:lnTo>
                <a:close/>
              </a:path>
              <a:path w="118110" h="504189">
                <a:moveTo>
                  <a:pt x="71627" y="432072"/>
                </a:moveTo>
                <a:lnTo>
                  <a:pt x="58927" y="453843"/>
                </a:lnTo>
                <a:lnTo>
                  <a:pt x="69850" y="472567"/>
                </a:lnTo>
                <a:lnTo>
                  <a:pt x="71627" y="472567"/>
                </a:lnTo>
                <a:lnTo>
                  <a:pt x="71627" y="432072"/>
                </a:lnTo>
                <a:close/>
              </a:path>
              <a:path w="118110" h="504189">
                <a:moveTo>
                  <a:pt x="71627" y="0"/>
                </a:moveTo>
                <a:lnTo>
                  <a:pt x="46227" y="0"/>
                </a:lnTo>
                <a:lnTo>
                  <a:pt x="46227" y="432072"/>
                </a:lnTo>
                <a:lnTo>
                  <a:pt x="58927" y="453843"/>
                </a:lnTo>
                <a:lnTo>
                  <a:pt x="71627" y="432072"/>
                </a:lnTo>
                <a:lnTo>
                  <a:pt x="71627" y="0"/>
                </a:lnTo>
                <a:close/>
              </a:path>
            </a:pathLst>
          </a:custGeom>
          <a:solidFill>
            <a:srgbClr val="292929"/>
          </a:solidFill>
        </p:spPr>
        <p:txBody>
          <a:bodyPr wrap="square" lIns="0" tIns="0" rIns="0" bIns="0" rtlCol="0"/>
          <a:lstStyle/>
          <a:p>
            <a:endParaRPr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466708" y="6482902"/>
            <a:ext cx="24130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20"/>
              </a:lnSpc>
            </a:pPr>
            <a:fld id="{81D60167-4931-47E6-BA6A-407CBD079E47}" type="slidenum">
              <a:rPr spc="-25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fld>
            <a:endParaRPr spc="-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9999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6539</TotalTime>
  <Words>862</Words>
  <Application>Microsoft Office PowerPoint</Application>
  <PresentationFormat>全屏显示(4:3)</PresentationFormat>
  <Paragraphs>171</Paragraphs>
  <Slides>26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等线</vt:lpstr>
      <vt:lpstr>华文仿宋</vt:lpstr>
      <vt:lpstr>微软雅黑</vt:lpstr>
      <vt:lpstr>Arial</vt:lpstr>
      <vt:lpstr>Palatino Linotype</vt:lpstr>
      <vt:lpstr>Wingdings</vt:lpstr>
      <vt:lpstr>Office Theme</vt:lpstr>
      <vt:lpstr>编译器中间代码优化简介</vt:lpstr>
      <vt:lpstr>主要内容</vt:lpstr>
      <vt:lpstr>优化的例子 (1)</vt:lpstr>
      <vt:lpstr>优化的例子 (2)</vt:lpstr>
      <vt:lpstr>流图</vt:lpstr>
      <vt:lpstr>公共子表达式</vt:lpstr>
      <vt:lpstr>例子</vt:lpstr>
      <vt:lpstr>消除以后</vt:lpstr>
      <vt:lpstr>复制传播</vt:lpstr>
      <vt:lpstr>死代码消除</vt:lpstr>
      <vt:lpstr>强度消减</vt:lpstr>
      <vt:lpstr>数据流分析</vt:lpstr>
      <vt:lpstr>SSA（Static Single Assignment）介绍</vt:lpstr>
      <vt:lpstr>插入Φ函数:求解支配边界</vt:lpstr>
      <vt:lpstr>插入Φ函数:求解支配边界</vt:lpstr>
      <vt:lpstr>插入Φ函数:Φ函数插入算法</vt:lpstr>
      <vt:lpstr>插入Φ函数:重命名算法</vt:lpstr>
      <vt:lpstr>插入Φ函数:重命名算法</vt:lpstr>
      <vt:lpstr>插入Φ函数:重命名算法</vt:lpstr>
      <vt:lpstr>插入Φ函数:重命名算法</vt:lpstr>
      <vt:lpstr>插入Φ函数:重命名算法</vt:lpstr>
      <vt:lpstr>插入Φ函数:重命名算法</vt:lpstr>
      <vt:lpstr>插入Φ函数:重命名算法</vt:lpstr>
      <vt:lpstr>插入Φ函数:重命名算法</vt:lpstr>
      <vt:lpstr>简单总结</vt:lpstr>
      <vt:lpstr>谢谢大家！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changxu</dc:creator>
  <cp:lastModifiedBy>zhongying liu</cp:lastModifiedBy>
  <cp:revision>39</cp:revision>
  <dcterms:created xsi:type="dcterms:W3CDTF">2023-06-05T01:14:45Z</dcterms:created>
  <dcterms:modified xsi:type="dcterms:W3CDTF">2025-06-14T07:33:42Z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2023-06-03T00:00:00Z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2023-06-05T00:00:00Z</vt:filetime>
  </property>
  <property fmtid="{D5CDD505-2E9C-101B-9397-08002B2CF9AE}" pid="5" name="Producer">
    <vt:lpwstr>Microsoft® PowerPoint® LTSC</vt:lpwstr>
  </property>
  <property fmtid="{D5CDD505-2E9C-101B-9397-08002B2CF9AE}" pid="6" name="_2015_ms_pID_725343">
    <vt:lpwstr>(2)YP+3KY7hNvLcPVKjQ4j7N6qIzL19StmYfuoJBKs5KqyllDdd7WRy09THandCvF8SLlaeAtBS
zg/6f1DLLrqLO0+Z1Tn6q9LNuBzUnsNXEPwW+Fcg8uwr//DL8ww9+fgvO/Psc29QOKWb+yOm
Bb8++40NgKvPwyoGyLEgqhRctPWPkA816pU6h/p3HYPuPa5ORKCpfWTtGglQnrO4Tb7Dwkhn
kpXK3oPGEmppAVLd1b</vt:lpwstr>
  </property>
  <property fmtid="{D5CDD505-2E9C-101B-9397-08002B2CF9AE}" pid="7" name="_2015_ms_pID_7253431">
    <vt:lpwstr>iWuBLufWdK+UcUUfhzqMmAN/du9dEjWnNwptknSkhxAc+yjq9r9a+H
YWjoj9TYkjA7uu2EM8NWnJq58M3mj/4TjyXpJ31dOiG6ubjuFJHGbzPFJJIaPruW+V9Tu7xb
7YVGzY+KPq191fywt8P72OhsFpr9vpQ8VMbTiBpzAEPF4pwPsHpB+/WiMeqYTlK3TXVBBkKO
LdBTSJImNPF99Mvp</vt:lpwstr>
  </property>
  <property fmtid="{D5CDD505-2E9C-101B-9397-08002B2CF9AE}" pid="8" name="_readonly">
    <vt:lpwstr/>
  </property>
  <property fmtid="{D5CDD505-2E9C-101B-9397-08002B2CF9AE}" pid="9" name="_change">
    <vt:lpwstr/>
  </property>
  <property fmtid="{D5CDD505-2E9C-101B-9397-08002B2CF9AE}" pid="10" name="_full-control">
    <vt:lpwstr/>
  </property>
  <property fmtid="{D5CDD505-2E9C-101B-9397-08002B2CF9AE}" pid="11" name="sflag">
    <vt:lpwstr>1746501014</vt:lpwstr>
  </property>
</Properties>
</file>