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797" r:id="rId2"/>
    <p:sldMasterId id="2147483816" r:id="rId3"/>
    <p:sldMasterId id="2147483683" r:id="rId4"/>
  </p:sldMasterIdLst>
  <p:notesMasterIdLst>
    <p:notesMasterId r:id="rId17"/>
  </p:notesMasterIdLst>
  <p:handoutMasterIdLst>
    <p:handoutMasterId r:id="rId18"/>
  </p:handoutMasterIdLst>
  <p:sldIdLst>
    <p:sldId id="283" r:id="rId5"/>
    <p:sldId id="292" r:id="rId6"/>
    <p:sldId id="306" r:id="rId7"/>
    <p:sldId id="307" r:id="rId8"/>
    <p:sldId id="308" r:id="rId9"/>
    <p:sldId id="309" r:id="rId10"/>
    <p:sldId id="310" r:id="rId11"/>
    <p:sldId id="305" r:id="rId12"/>
    <p:sldId id="311" r:id="rId13"/>
    <p:sldId id="312" r:id="rId14"/>
    <p:sldId id="313" r:id="rId15"/>
    <p:sldId id="280" r:id="rId1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目录页" id="{9D221634-295C-7843-AF5C-A0CB4F229241}">
          <p14:sldIdLst>
            <p14:sldId id="292"/>
          </p14:sldIdLst>
        </p14:section>
        <p14:section name="章节页" id="{FD05EE94-C931-8C4B-83A2-004B32AA1207}">
          <p14:sldIdLst>
            <p14:sldId id="306"/>
            <p14:sldId id="307"/>
            <p14:sldId id="308"/>
            <p14:sldId id="309"/>
            <p14:sldId id="310"/>
            <p14:sldId id="305"/>
            <p14:sldId id="311"/>
            <p14:sldId id="312"/>
            <p14:sldId id="313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0001"/>
    <a:srgbClr val="221815"/>
    <a:srgbClr val="FFFFFF"/>
    <a:srgbClr val="000000"/>
    <a:srgbClr val="E9002F"/>
    <a:srgbClr val="595757"/>
    <a:srgbClr val="888888"/>
    <a:srgbClr val="898989"/>
    <a:srgbClr val="B5B5B5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6291"/>
  </p:normalViewPr>
  <p:slideViewPr>
    <p:cSldViewPr snapToGrid="0" snapToObjects="1">
      <p:cViewPr varScale="1">
        <p:scale>
          <a:sx n="135" d="100"/>
          <a:sy n="135" d="100"/>
        </p:scale>
        <p:origin x="55" y="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智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2AA4863-E1EF-3342-A8CB-ECD4FD06CE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95303EA-8491-464F-99A0-67F948701C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412816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DBC59C-CE55-E340-A3AE-F88AAF0D7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14" name="L 形 17">
            <a:extLst>
              <a:ext uri="{FF2B5EF4-FFF2-40B4-BE49-F238E27FC236}">
                <a16:creationId xmlns:a16="http://schemas.microsoft.com/office/drawing/2014/main" id="{3049C48A-4CAE-8940-8A29-89DE0543DF4C}"/>
              </a:ext>
            </a:extLst>
          </p:cNvPr>
          <p:cNvSpPr/>
          <p:nvPr userDrawn="1"/>
        </p:nvSpPr>
        <p:spPr>
          <a:xfrm rot="5400000">
            <a:off x="5369529" y="2370740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创新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908F03-BBCC-164B-BE54-2E836D6E7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A3BE9F9B-07D9-DD4C-9CEF-250804A414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A299E5-0026-5A42-88AA-B3A7F29D3A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8426698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F7C7B5-0135-F749-B910-7325E96AE7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620" y="1843088"/>
            <a:ext cx="10122060" cy="3013725"/>
          </a:xfrm>
          <a:prstGeom prst="rect">
            <a:avLst/>
          </a:prstGeom>
        </p:spPr>
        <p:txBody>
          <a:bodyPr tIns="90000" bIns="90000"/>
          <a:lstStyle>
            <a:lvl1pPr marL="412750" indent="-398463">
              <a:lnSpc>
                <a:spcPct val="70000"/>
              </a:lnSpc>
              <a:buFont typeface="+mj-lt"/>
              <a:buAutoNum type="arabicPeriod"/>
              <a:tabLst/>
              <a:defRPr sz="2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750" indent="-398463">
              <a:buFont typeface="+mj-lt"/>
              <a:buAutoNum type="arabicPeriod"/>
              <a:tabLst/>
              <a:defRPr/>
            </a:lvl2pPr>
            <a:lvl3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29918" y="1349255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 userDrawn="1"/>
        </p:nvSpPr>
        <p:spPr>
          <a:xfrm>
            <a:off x="918916" y="630373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1684229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1" y="1512875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9026" marR="0" lvl="1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575" marR="0" lvl="2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5791374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007927" y="325439"/>
            <a:ext cx="10180909" cy="8715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927" y="1628776"/>
            <a:ext cx="10180909" cy="4194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533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iff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9181AA-8E93-7743-ADEB-8A06A0DFC13A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E8B5C1-4D37-8442-902D-D86F9BBDE27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92" r:id="rId3"/>
    <p:sldLayoutId id="2147483824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12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5A3D6-1271-D247-9E96-1B376F4BE7BE}"/>
              </a:ext>
            </a:extLst>
          </p:cNvPr>
          <p:cNvSpPr txBox="1"/>
          <p:nvPr userDrawn="1"/>
        </p:nvSpPr>
        <p:spPr>
          <a:xfrm>
            <a:off x="1095467" y="6356939"/>
            <a:ext cx="35039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b="0" kern="1200" baseline="0" dirty="0">
                <a:solidFill>
                  <a:srgbClr val="1D1D1B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Huawei Proprietary - Restricted Distribution</a:t>
            </a:r>
            <a:endParaRPr lang="en-US" sz="900" b="0" kern="1200" baseline="0" dirty="0">
              <a:solidFill>
                <a:srgbClr val="1D1D1B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37333705-F8D6-2847-B3CB-F2FAB51E2A3B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2290470" y="2625389"/>
            <a:ext cx="1967973" cy="4233515"/>
            <a:chOff x="5343885" y="-48857"/>
            <a:chExt cx="3271316" cy="7037279"/>
          </a:xfrm>
        </p:grpSpPr>
        <p:sp>
          <p:nvSpPr>
            <p:cNvPr id="89" name="矩形 13">
              <a:extLst>
                <a:ext uri="{FF2B5EF4-FFF2-40B4-BE49-F238E27FC236}">
                  <a16:creationId xmlns:a16="http://schemas.microsoft.com/office/drawing/2014/main" id="{B14DFA89-D483-CF47-82CC-DD86D7CAB09E}"/>
                </a:ext>
              </a:extLst>
            </p:cNvPr>
            <p:cNvSpPr/>
            <p:nvPr userDrawn="1"/>
          </p:nvSpPr>
          <p:spPr>
            <a:xfrm>
              <a:off x="5356401" y="1934171"/>
              <a:ext cx="791510" cy="664397"/>
            </a:xfrm>
            <a:prstGeom prst="rect">
              <a:avLst/>
            </a:prstGeom>
            <a:solidFill>
              <a:srgbClr val="C400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196/0/84</a:t>
              </a:r>
            </a:p>
          </p:txBody>
        </p:sp>
        <p:sp>
          <p:nvSpPr>
            <p:cNvPr id="90" name="文本框 15">
              <a:extLst>
                <a:ext uri="{FF2B5EF4-FFF2-40B4-BE49-F238E27FC236}">
                  <a16:creationId xmlns:a16="http://schemas.microsoft.com/office/drawing/2014/main" id="{8223ADA0-340A-794B-93B7-24AFF612A719}"/>
                </a:ext>
              </a:extLst>
            </p:cNvPr>
            <p:cNvSpPr txBox="1"/>
            <p:nvPr userDrawn="1"/>
          </p:nvSpPr>
          <p:spPr>
            <a:xfrm>
              <a:off x="5352723" y="1694497"/>
              <a:ext cx="1052647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公司辅助色</a:t>
              </a:r>
            </a:p>
          </p:txBody>
        </p:sp>
        <p:sp>
          <p:nvSpPr>
            <p:cNvPr id="91" name="矩形 13">
              <a:extLst>
                <a:ext uri="{FF2B5EF4-FFF2-40B4-BE49-F238E27FC236}">
                  <a16:creationId xmlns:a16="http://schemas.microsoft.com/office/drawing/2014/main" id="{5F63E0E3-4F22-7948-AB1A-40A84ECA92EC}"/>
                </a:ext>
              </a:extLst>
            </p:cNvPr>
            <p:cNvSpPr/>
            <p:nvPr userDrawn="1"/>
          </p:nvSpPr>
          <p:spPr>
            <a:xfrm>
              <a:off x="6184680" y="1934171"/>
              <a:ext cx="791510" cy="664397"/>
            </a:xfrm>
            <a:prstGeom prst="rect">
              <a:avLst/>
            </a:prstGeom>
            <a:solidFill>
              <a:srgbClr val="CB37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203/55/120</a:t>
              </a:r>
            </a:p>
          </p:txBody>
        </p:sp>
        <p:sp>
          <p:nvSpPr>
            <p:cNvPr id="92" name="矩形 13">
              <a:extLst>
                <a:ext uri="{FF2B5EF4-FFF2-40B4-BE49-F238E27FC236}">
                  <a16:creationId xmlns:a16="http://schemas.microsoft.com/office/drawing/2014/main" id="{29C4A3C6-7C7B-7140-8F73-591E9F49143F}"/>
                </a:ext>
              </a:extLst>
            </p:cNvPr>
            <p:cNvSpPr/>
            <p:nvPr userDrawn="1"/>
          </p:nvSpPr>
          <p:spPr>
            <a:xfrm>
              <a:off x="5356401" y="3403061"/>
              <a:ext cx="791510" cy="664397"/>
            </a:xfrm>
            <a:prstGeom prst="rect">
              <a:avLst/>
            </a:prstGeom>
            <a:solidFill>
              <a:srgbClr val="ED6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237/109/0</a:t>
              </a:r>
            </a:p>
          </p:txBody>
        </p:sp>
        <p:sp>
          <p:nvSpPr>
            <p:cNvPr id="93" name="矩形 13">
              <a:extLst>
                <a:ext uri="{FF2B5EF4-FFF2-40B4-BE49-F238E27FC236}">
                  <a16:creationId xmlns:a16="http://schemas.microsoft.com/office/drawing/2014/main" id="{BE4C9A8D-46B0-5B40-BC47-DB6C4899227F}"/>
                </a:ext>
              </a:extLst>
            </p:cNvPr>
            <p:cNvSpPr/>
            <p:nvPr userDrawn="1"/>
          </p:nvSpPr>
          <p:spPr>
            <a:xfrm>
              <a:off x="6184680" y="2673360"/>
              <a:ext cx="791510" cy="664397"/>
            </a:xfrm>
            <a:prstGeom prst="rect">
              <a:avLst/>
            </a:prstGeom>
            <a:solidFill>
              <a:srgbClr val="9936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153/54/54</a:t>
              </a:r>
            </a:p>
          </p:txBody>
        </p:sp>
        <p:sp>
          <p:nvSpPr>
            <p:cNvPr id="94" name="矩形 13">
              <a:extLst>
                <a:ext uri="{FF2B5EF4-FFF2-40B4-BE49-F238E27FC236}">
                  <a16:creationId xmlns:a16="http://schemas.microsoft.com/office/drawing/2014/main" id="{612F2ED4-F7A4-9E48-95E1-8D07B3BBE962}"/>
                </a:ext>
              </a:extLst>
            </p:cNvPr>
            <p:cNvSpPr/>
            <p:nvPr userDrawn="1"/>
          </p:nvSpPr>
          <p:spPr>
            <a:xfrm>
              <a:off x="5356401" y="4866463"/>
              <a:ext cx="791510" cy="664397"/>
            </a:xfrm>
            <a:prstGeom prst="rect">
              <a:avLst/>
            </a:prstGeom>
            <a:solidFill>
              <a:srgbClr val="62B2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98/178/48</a:t>
              </a:r>
            </a:p>
          </p:txBody>
        </p:sp>
        <p:sp>
          <p:nvSpPr>
            <p:cNvPr id="95" name="矩形 13">
              <a:extLst>
                <a:ext uri="{FF2B5EF4-FFF2-40B4-BE49-F238E27FC236}">
                  <a16:creationId xmlns:a16="http://schemas.microsoft.com/office/drawing/2014/main" id="{A9E1D476-C288-8945-A68A-1F20C557294B}"/>
                </a:ext>
              </a:extLst>
            </p:cNvPr>
            <p:cNvSpPr/>
            <p:nvPr userDrawn="1"/>
          </p:nvSpPr>
          <p:spPr>
            <a:xfrm>
              <a:off x="6184680" y="3415851"/>
              <a:ext cx="791510" cy="664397"/>
            </a:xfrm>
            <a:prstGeom prst="rect">
              <a:avLst/>
            </a:prstGeom>
            <a:solidFill>
              <a:srgbClr val="F289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242/137/68</a:t>
              </a:r>
              <a:endParaRPr kumimoji="1" lang="mr-IN" altLang="zh-CN" sz="500" b="1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96" name="矩形 13">
              <a:extLst>
                <a:ext uri="{FF2B5EF4-FFF2-40B4-BE49-F238E27FC236}">
                  <a16:creationId xmlns:a16="http://schemas.microsoft.com/office/drawing/2014/main" id="{42823EBB-E62E-F149-AC9A-09950051F283}"/>
                </a:ext>
              </a:extLst>
            </p:cNvPr>
            <p:cNvSpPr/>
            <p:nvPr userDrawn="1"/>
          </p:nvSpPr>
          <p:spPr>
            <a:xfrm>
              <a:off x="5353240" y="184963"/>
              <a:ext cx="791510" cy="664397"/>
            </a:xfrm>
            <a:prstGeom prst="rect">
              <a:avLst/>
            </a:prstGeom>
            <a:solidFill>
              <a:srgbClr val="C7000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185C</a:t>
              </a:r>
            </a:p>
            <a:p>
              <a:pPr algn="ctr">
                <a:lnSpc>
                  <a:spcPts val="620"/>
                </a:lnSpc>
                <a:spcBef>
                  <a:spcPts val="0"/>
                </a:spcBef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199/0/11  </a:t>
              </a:r>
            </a:p>
          </p:txBody>
        </p:sp>
        <p:sp>
          <p:nvSpPr>
            <p:cNvPr id="97" name="文本框 15">
              <a:extLst>
                <a:ext uri="{FF2B5EF4-FFF2-40B4-BE49-F238E27FC236}">
                  <a16:creationId xmlns:a16="http://schemas.microsoft.com/office/drawing/2014/main" id="{EA01C299-6FF2-3642-AAEC-A1DF62D9C654}"/>
                </a:ext>
              </a:extLst>
            </p:cNvPr>
            <p:cNvSpPr txBox="1"/>
            <p:nvPr userDrawn="1"/>
          </p:nvSpPr>
          <p:spPr>
            <a:xfrm>
              <a:off x="5343885" y="-48857"/>
              <a:ext cx="726488" cy="204645"/>
            </a:xfrm>
            <a:prstGeom prst="rect">
              <a:avLst/>
            </a:prstGeom>
            <a:noFill/>
          </p:spPr>
          <p:txBody>
            <a:bodyPr wrap="square" lIns="0" tIns="0" rIns="0" bIns="0" rtlCol="0" anchor="b" anchorCtr="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zh-CN" altLang="en-US" sz="800" b="0" i="0" dirty="0">
                  <a:solidFill>
                    <a:schemeClr val="tx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公司色</a:t>
              </a:r>
            </a:p>
          </p:txBody>
        </p:sp>
        <p:sp>
          <p:nvSpPr>
            <p:cNvPr id="98" name="矩形 13">
              <a:extLst>
                <a:ext uri="{FF2B5EF4-FFF2-40B4-BE49-F238E27FC236}">
                  <a16:creationId xmlns:a16="http://schemas.microsoft.com/office/drawing/2014/main" id="{B84AB502-165F-764A-9621-65CA8CBBEAEA}"/>
                </a:ext>
              </a:extLst>
            </p:cNvPr>
            <p:cNvSpPr/>
            <p:nvPr userDrawn="1"/>
          </p:nvSpPr>
          <p:spPr>
            <a:xfrm>
              <a:off x="5352600" y="918047"/>
              <a:ext cx="791510" cy="664397"/>
            </a:xfrm>
            <a:prstGeom prst="rect">
              <a:avLst/>
            </a:prstGeom>
            <a:solidFill>
              <a:srgbClr val="C81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PANTONE 186C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chemeClr val="tx2"/>
                  </a:solidFill>
                  <a:latin typeface="Arial" charset="0"/>
                  <a:ea typeface="Arial" charset="0"/>
                  <a:cs typeface="Arial" charset="0"/>
                </a:rPr>
                <a:t>200/16/46  </a:t>
              </a:r>
            </a:p>
          </p:txBody>
        </p:sp>
        <p:sp>
          <p:nvSpPr>
            <p:cNvPr id="99" name="矩形 13">
              <a:extLst>
                <a:ext uri="{FF2B5EF4-FFF2-40B4-BE49-F238E27FC236}">
                  <a16:creationId xmlns:a16="http://schemas.microsoft.com/office/drawing/2014/main" id="{CB8870E8-3E95-764C-B621-A168E194CC7A}"/>
                </a:ext>
              </a:extLst>
            </p:cNvPr>
            <p:cNvSpPr/>
            <p:nvPr userDrawn="1"/>
          </p:nvSpPr>
          <p:spPr>
            <a:xfrm>
              <a:off x="5354164" y="2665974"/>
              <a:ext cx="791510" cy="664397"/>
            </a:xfrm>
            <a:prstGeom prst="rect">
              <a:avLst/>
            </a:prstGeom>
            <a:solidFill>
              <a:srgbClr val="7F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127/0/1</a:t>
              </a:r>
            </a:p>
          </p:txBody>
        </p:sp>
        <p:sp>
          <p:nvSpPr>
            <p:cNvPr id="100" name="矩形 13">
              <a:extLst>
                <a:ext uri="{FF2B5EF4-FFF2-40B4-BE49-F238E27FC236}">
                  <a16:creationId xmlns:a16="http://schemas.microsoft.com/office/drawing/2014/main" id="{356EF69A-1936-544F-A95F-0664F4E186D5}"/>
                </a:ext>
              </a:extLst>
            </p:cNvPr>
            <p:cNvSpPr/>
            <p:nvPr userDrawn="1"/>
          </p:nvSpPr>
          <p:spPr>
            <a:xfrm>
              <a:off x="5354164" y="4134866"/>
              <a:ext cx="791510" cy="664397"/>
            </a:xfrm>
            <a:prstGeom prst="rect">
              <a:avLst/>
            </a:prstGeom>
            <a:solidFill>
              <a:srgbClr val="FCC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52/200/0</a:t>
              </a:r>
            </a:p>
          </p:txBody>
        </p:sp>
        <p:sp>
          <p:nvSpPr>
            <p:cNvPr id="101" name="矩形 13">
              <a:extLst>
                <a:ext uri="{FF2B5EF4-FFF2-40B4-BE49-F238E27FC236}">
                  <a16:creationId xmlns:a16="http://schemas.microsoft.com/office/drawing/2014/main" id="{03EBAB43-95A5-1C4A-8458-B86EB3D51FCA}"/>
                </a:ext>
              </a:extLst>
            </p:cNvPr>
            <p:cNvSpPr/>
            <p:nvPr userDrawn="1"/>
          </p:nvSpPr>
          <p:spPr>
            <a:xfrm>
              <a:off x="5354164" y="5596166"/>
              <a:ext cx="791510" cy="664397"/>
            </a:xfrm>
            <a:prstGeom prst="rect">
              <a:avLst/>
            </a:prstGeom>
            <a:solidFill>
              <a:srgbClr val="30B5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48/181/197</a:t>
              </a:r>
            </a:p>
          </p:txBody>
        </p:sp>
        <p:sp>
          <p:nvSpPr>
            <p:cNvPr id="102" name="矩形 13">
              <a:extLst>
                <a:ext uri="{FF2B5EF4-FFF2-40B4-BE49-F238E27FC236}">
                  <a16:creationId xmlns:a16="http://schemas.microsoft.com/office/drawing/2014/main" id="{371A8520-F934-304C-B57F-B49F768694E2}"/>
                </a:ext>
              </a:extLst>
            </p:cNvPr>
            <p:cNvSpPr/>
            <p:nvPr userDrawn="1"/>
          </p:nvSpPr>
          <p:spPr>
            <a:xfrm>
              <a:off x="6184543" y="4866463"/>
              <a:ext cx="791510" cy="664398"/>
            </a:xfrm>
            <a:prstGeom prst="rect">
              <a:avLst/>
            </a:prstGeom>
            <a:solidFill>
              <a:srgbClr val="81C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129/193/95</a:t>
              </a:r>
            </a:p>
          </p:txBody>
        </p:sp>
        <p:sp>
          <p:nvSpPr>
            <p:cNvPr id="103" name="矩形 13">
              <a:extLst>
                <a:ext uri="{FF2B5EF4-FFF2-40B4-BE49-F238E27FC236}">
                  <a16:creationId xmlns:a16="http://schemas.microsoft.com/office/drawing/2014/main" id="{B83004D7-279B-C14E-9FCF-870FA1B74FDF}"/>
                </a:ext>
              </a:extLst>
            </p:cNvPr>
            <p:cNvSpPr/>
            <p:nvPr userDrawn="1"/>
          </p:nvSpPr>
          <p:spPr>
            <a:xfrm>
              <a:off x="6182308" y="4134866"/>
              <a:ext cx="791510" cy="664398"/>
            </a:xfrm>
            <a:prstGeom prst="rect">
              <a:avLst/>
            </a:prstGeom>
            <a:solidFill>
              <a:srgbClr val="FDD35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253/211/81</a:t>
              </a:r>
            </a:p>
          </p:txBody>
        </p:sp>
        <p:sp>
          <p:nvSpPr>
            <p:cNvPr id="104" name="矩形 13">
              <a:extLst>
                <a:ext uri="{FF2B5EF4-FFF2-40B4-BE49-F238E27FC236}">
                  <a16:creationId xmlns:a16="http://schemas.microsoft.com/office/drawing/2014/main" id="{99635968-4E69-CC41-9D78-6DF253FE3035}"/>
                </a:ext>
              </a:extLst>
            </p:cNvPr>
            <p:cNvSpPr/>
            <p:nvPr userDrawn="1"/>
          </p:nvSpPr>
          <p:spPr>
            <a:xfrm>
              <a:off x="6177324" y="5596166"/>
              <a:ext cx="791510" cy="664398"/>
            </a:xfrm>
            <a:prstGeom prst="rect">
              <a:avLst/>
            </a:prstGeom>
            <a:solidFill>
              <a:srgbClr val="56C4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86/196/210</a:t>
              </a:r>
            </a:p>
          </p:txBody>
        </p:sp>
        <p:sp>
          <p:nvSpPr>
            <p:cNvPr id="105" name="矩形 13">
              <a:extLst>
                <a:ext uri="{FF2B5EF4-FFF2-40B4-BE49-F238E27FC236}">
                  <a16:creationId xmlns:a16="http://schemas.microsoft.com/office/drawing/2014/main" id="{BDBE4949-07B7-F046-AD95-68E4B0C11CCD}"/>
                </a:ext>
              </a:extLst>
            </p:cNvPr>
            <p:cNvSpPr/>
            <p:nvPr/>
          </p:nvSpPr>
          <p:spPr>
            <a:xfrm>
              <a:off x="6186245" y="184963"/>
              <a:ext cx="791510" cy="664397"/>
            </a:xfrm>
            <a:prstGeom prst="rect">
              <a:avLst/>
            </a:prstGeom>
            <a:solidFill>
              <a:srgbClr val="D339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211/57/65</a:t>
              </a:r>
            </a:p>
          </p:txBody>
        </p:sp>
        <p:sp>
          <p:nvSpPr>
            <p:cNvPr id="106" name="矩形 13">
              <a:extLst>
                <a:ext uri="{FF2B5EF4-FFF2-40B4-BE49-F238E27FC236}">
                  <a16:creationId xmlns:a16="http://schemas.microsoft.com/office/drawing/2014/main" id="{AA9F9E00-6A31-F14B-A2E4-79908835FD14}"/>
                </a:ext>
              </a:extLst>
            </p:cNvPr>
            <p:cNvSpPr/>
            <p:nvPr/>
          </p:nvSpPr>
          <p:spPr>
            <a:xfrm>
              <a:off x="6185604" y="918047"/>
              <a:ext cx="791510" cy="664397"/>
            </a:xfrm>
            <a:prstGeom prst="rect">
              <a:avLst/>
            </a:prstGeom>
            <a:solidFill>
              <a:srgbClr val="D338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211/56/89</a:t>
              </a:r>
            </a:p>
          </p:txBody>
        </p:sp>
        <p:sp>
          <p:nvSpPr>
            <p:cNvPr id="107" name="矩形 13">
              <a:extLst>
                <a:ext uri="{FF2B5EF4-FFF2-40B4-BE49-F238E27FC236}">
                  <a16:creationId xmlns:a16="http://schemas.microsoft.com/office/drawing/2014/main" id="{38715A31-485E-B744-B409-43F9F04B48F7}"/>
                </a:ext>
              </a:extLst>
            </p:cNvPr>
            <p:cNvSpPr/>
            <p:nvPr/>
          </p:nvSpPr>
          <p:spPr>
            <a:xfrm>
              <a:off x="6996262" y="1934171"/>
              <a:ext cx="791510" cy="664397"/>
            </a:xfrm>
            <a:prstGeom prst="rect">
              <a:avLst/>
            </a:prstGeom>
            <a:solidFill>
              <a:srgbClr val="DD80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221/128/170</a:t>
              </a:r>
            </a:p>
          </p:txBody>
        </p:sp>
        <p:sp>
          <p:nvSpPr>
            <p:cNvPr id="108" name="矩形 13">
              <a:extLst>
                <a:ext uri="{FF2B5EF4-FFF2-40B4-BE49-F238E27FC236}">
                  <a16:creationId xmlns:a16="http://schemas.microsoft.com/office/drawing/2014/main" id="{4AE1609B-25DD-2C4A-B05B-D18ADBC39C71}"/>
                </a:ext>
              </a:extLst>
            </p:cNvPr>
            <p:cNvSpPr/>
            <p:nvPr/>
          </p:nvSpPr>
          <p:spPr>
            <a:xfrm>
              <a:off x="6996262" y="2673360"/>
              <a:ext cx="791510" cy="664397"/>
            </a:xfrm>
            <a:prstGeom prst="rect">
              <a:avLst/>
            </a:prstGeom>
            <a:solidFill>
              <a:srgbClr val="BF80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191/128/130</a:t>
              </a:r>
            </a:p>
          </p:txBody>
        </p:sp>
        <p:sp>
          <p:nvSpPr>
            <p:cNvPr id="109" name="矩形 13">
              <a:extLst>
                <a:ext uri="{FF2B5EF4-FFF2-40B4-BE49-F238E27FC236}">
                  <a16:creationId xmlns:a16="http://schemas.microsoft.com/office/drawing/2014/main" id="{ECE90F9F-DBBC-0B49-A42C-8B62397E473E}"/>
                </a:ext>
              </a:extLst>
            </p:cNvPr>
            <p:cNvSpPr/>
            <p:nvPr/>
          </p:nvSpPr>
          <p:spPr>
            <a:xfrm>
              <a:off x="6996262" y="3415851"/>
              <a:ext cx="791510" cy="664397"/>
            </a:xfrm>
            <a:prstGeom prst="rect">
              <a:avLst/>
            </a:prstGeom>
            <a:solidFill>
              <a:srgbClr val="F6B7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246/183/140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0" name="矩形 13">
              <a:extLst>
                <a:ext uri="{FF2B5EF4-FFF2-40B4-BE49-F238E27FC236}">
                  <a16:creationId xmlns:a16="http://schemas.microsoft.com/office/drawing/2014/main" id="{D5B387BA-F8B8-B54E-966E-F24E271747C4}"/>
                </a:ext>
              </a:extLst>
            </p:cNvPr>
            <p:cNvSpPr/>
            <p:nvPr/>
          </p:nvSpPr>
          <p:spPr>
            <a:xfrm>
              <a:off x="7006093" y="4866463"/>
              <a:ext cx="791510" cy="664397"/>
            </a:xfrm>
            <a:prstGeom prst="rect">
              <a:avLst/>
            </a:prstGeom>
            <a:solidFill>
              <a:srgbClr val="AFD8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176/216/156</a:t>
              </a:r>
            </a:p>
          </p:txBody>
        </p:sp>
        <p:sp>
          <p:nvSpPr>
            <p:cNvPr id="111" name="矩形 13">
              <a:extLst>
                <a:ext uri="{FF2B5EF4-FFF2-40B4-BE49-F238E27FC236}">
                  <a16:creationId xmlns:a16="http://schemas.microsoft.com/office/drawing/2014/main" id="{E6C9B99E-8C1C-2B49-B82E-3C754B8E5C02}"/>
                </a:ext>
              </a:extLst>
            </p:cNvPr>
            <p:cNvSpPr/>
            <p:nvPr/>
          </p:nvSpPr>
          <p:spPr>
            <a:xfrm>
              <a:off x="7003856" y="4134866"/>
              <a:ext cx="791510" cy="664397"/>
            </a:xfrm>
            <a:prstGeom prst="rect">
              <a:avLst/>
            </a:prstGeom>
            <a:solidFill>
              <a:srgbClr val="FDE3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253/227/181</a:t>
              </a:r>
            </a:p>
          </p:txBody>
        </p:sp>
        <p:sp>
          <p:nvSpPr>
            <p:cNvPr id="112" name="矩形 13">
              <a:extLst>
                <a:ext uri="{FF2B5EF4-FFF2-40B4-BE49-F238E27FC236}">
                  <a16:creationId xmlns:a16="http://schemas.microsoft.com/office/drawing/2014/main" id="{0106BFA2-9DE1-3A42-A6C6-69BCE0FA34F4}"/>
                </a:ext>
              </a:extLst>
            </p:cNvPr>
            <p:cNvSpPr/>
            <p:nvPr/>
          </p:nvSpPr>
          <p:spPr>
            <a:xfrm>
              <a:off x="7003856" y="5596166"/>
              <a:ext cx="791510" cy="664397"/>
            </a:xfrm>
            <a:prstGeom prst="rect">
              <a:avLst/>
            </a:prstGeom>
            <a:solidFill>
              <a:srgbClr val="94DA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148/218/226</a:t>
              </a:r>
            </a:p>
          </p:txBody>
        </p:sp>
        <p:sp>
          <p:nvSpPr>
            <p:cNvPr id="113" name="矩形 13">
              <a:extLst>
                <a:ext uri="{FF2B5EF4-FFF2-40B4-BE49-F238E27FC236}">
                  <a16:creationId xmlns:a16="http://schemas.microsoft.com/office/drawing/2014/main" id="{F760C1C5-4342-C346-A7D2-D101978EDF66}"/>
                </a:ext>
              </a:extLst>
            </p:cNvPr>
            <p:cNvSpPr/>
            <p:nvPr/>
          </p:nvSpPr>
          <p:spPr>
            <a:xfrm>
              <a:off x="6997826" y="184963"/>
              <a:ext cx="791510" cy="664397"/>
            </a:xfrm>
            <a:prstGeom prst="rect">
              <a:avLst/>
            </a:prstGeom>
            <a:solidFill>
              <a:srgbClr val="E28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226/129/137</a:t>
              </a:r>
            </a:p>
          </p:txBody>
        </p:sp>
        <p:sp>
          <p:nvSpPr>
            <p:cNvPr id="114" name="矩形 13">
              <a:extLst>
                <a:ext uri="{FF2B5EF4-FFF2-40B4-BE49-F238E27FC236}">
                  <a16:creationId xmlns:a16="http://schemas.microsoft.com/office/drawing/2014/main" id="{5BB50A4A-0B64-7E4C-824C-1EBCA1A992CF}"/>
                </a:ext>
              </a:extLst>
            </p:cNvPr>
            <p:cNvSpPr/>
            <p:nvPr/>
          </p:nvSpPr>
          <p:spPr>
            <a:xfrm>
              <a:off x="6997185" y="918047"/>
              <a:ext cx="791510" cy="664397"/>
            </a:xfrm>
            <a:prstGeom prst="rect">
              <a:avLst/>
            </a:prstGeom>
            <a:solidFill>
              <a:srgbClr val="E2819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226/129/152</a:t>
              </a:r>
            </a:p>
          </p:txBody>
        </p:sp>
        <p:sp>
          <p:nvSpPr>
            <p:cNvPr id="115" name="矩形 13">
              <a:extLst>
                <a:ext uri="{FF2B5EF4-FFF2-40B4-BE49-F238E27FC236}">
                  <a16:creationId xmlns:a16="http://schemas.microsoft.com/office/drawing/2014/main" id="{756A7E25-6C44-8A44-A8C5-61D19BC9EDAF}"/>
                </a:ext>
              </a:extLst>
            </p:cNvPr>
            <p:cNvSpPr/>
            <p:nvPr userDrawn="1"/>
          </p:nvSpPr>
          <p:spPr>
            <a:xfrm>
              <a:off x="7806130" y="1934171"/>
              <a:ext cx="791510" cy="664397"/>
            </a:xfrm>
            <a:prstGeom prst="rect">
              <a:avLst/>
            </a:prstGeom>
            <a:solidFill>
              <a:srgbClr val="EBB3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235/179/204</a:t>
              </a:r>
            </a:p>
          </p:txBody>
        </p:sp>
        <p:sp>
          <p:nvSpPr>
            <p:cNvPr id="116" name="矩形 13">
              <a:extLst>
                <a:ext uri="{FF2B5EF4-FFF2-40B4-BE49-F238E27FC236}">
                  <a16:creationId xmlns:a16="http://schemas.microsoft.com/office/drawing/2014/main" id="{96588389-39CD-DF4E-B9AC-92091E25724E}"/>
                </a:ext>
              </a:extLst>
            </p:cNvPr>
            <p:cNvSpPr/>
            <p:nvPr/>
          </p:nvSpPr>
          <p:spPr>
            <a:xfrm>
              <a:off x="7806130" y="2673360"/>
              <a:ext cx="791510" cy="664397"/>
            </a:xfrm>
            <a:prstGeom prst="rect">
              <a:avLst/>
            </a:prstGeom>
            <a:solidFill>
              <a:srgbClr val="D8B3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ctr" defTabSz="914478" rtl="0" eaLnBrk="1" fontAlgn="auto" latinLnBrk="0" hangingPunct="1">
                <a:lnSpc>
                  <a:spcPts val="62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216/179/179</a:t>
              </a:r>
            </a:p>
          </p:txBody>
        </p:sp>
        <p:sp>
          <p:nvSpPr>
            <p:cNvPr id="117" name="矩形 13">
              <a:extLst>
                <a:ext uri="{FF2B5EF4-FFF2-40B4-BE49-F238E27FC236}">
                  <a16:creationId xmlns:a16="http://schemas.microsoft.com/office/drawing/2014/main" id="{20725C9F-31AE-DB44-B70A-B4ECDEC0BC00}"/>
                </a:ext>
              </a:extLst>
            </p:cNvPr>
            <p:cNvSpPr/>
            <p:nvPr/>
          </p:nvSpPr>
          <p:spPr>
            <a:xfrm>
              <a:off x="7811114" y="3415851"/>
              <a:ext cx="791510" cy="664398"/>
            </a:xfrm>
            <a:prstGeom prst="rect">
              <a:avLst/>
            </a:prstGeom>
            <a:solidFill>
              <a:srgbClr val="FAD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250/211/187</a:t>
              </a:r>
              <a:endParaRPr kumimoji="1" lang="mr-IN" altLang="zh-CN" sz="500" b="1" dirty="0">
                <a:solidFill>
                  <a:srgbClr val="595757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  <p:sp>
          <p:nvSpPr>
            <p:cNvPr id="118" name="矩形 13">
              <a:extLst>
                <a:ext uri="{FF2B5EF4-FFF2-40B4-BE49-F238E27FC236}">
                  <a16:creationId xmlns:a16="http://schemas.microsoft.com/office/drawing/2014/main" id="{AC5BCC27-B68D-0743-8E0B-E25F8D01C3A4}"/>
                </a:ext>
              </a:extLst>
            </p:cNvPr>
            <p:cNvSpPr/>
            <p:nvPr/>
          </p:nvSpPr>
          <p:spPr>
            <a:xfrm>
              <a:off x="7820945" y="4866463"/>
              <a:ext cx="791510" cy="664398"/>
            </a:xfrm>
            <a:prstGeom prst="rect">
              <a:avLst/>
            </a:prstGeom>
            <a:solidFill>
              <a:srgbClr val="D0E8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208/232/196</a:t>
              </a:r>
            </a:p>
          </p:txBody>
        </p:sp>
        <p:sp>
          <p:nvSpPr>
            <p:cNvPr id="119" name="矩形 13">
              <a:extLst>
                <a:ext uri="{FF2B5EF4-FFF2-40B4-BE49-F238E27FC236}">
                  <a16:creationId xmlns:a16="http://schemas.microsoft.com/office/drawing/2014/main" id="{51C2E83A-C975-6945-B2FD-5B22BBB53DB7}"/>
                </a:ext>
              </a:extLst>
            </p:cNvPr>
            <p:cNvSpPr/>
            <p:nvPr/>
          </p:nvSpPr>
          <p:spPr>
            <a:xfrm>
              <a:off x="7818707" y="4134866"/>
              <a:ext cx="791510" cy="664398"/>
            </a:xfrm>
            <a:prstGeom prst="rect">
              <a:avLst/>
            </a:prstGeom>
            <a:solidFill>
              <a:srgbClr val="FEEE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254/238/193</a:t>
              </a:r>
            </a:p>
          </p:txBody>
        </p:sp>
        <p:sp>
          <p:nvSpPr>
            <p:cNvPr id="120" name="矩形 13">
              <a:extLst>
                <a:ext uri="{FF2B5EF4-FFF2-40B4-BE49-F238E27FC236}">
                  <a16:creationId xmlns:a16="http://schemas.microsoft.com/office/drawing/2014/main" id="{BEE9A95F-6965-354F-A2C7-2E8C81DDA52F}"/>
                </a:ext>
              </a:extLst>
            </p:cNvPr>
            <p:cNvSpPr/>
            <p:nvPr/>
          </p:nvSpPr>
          <p:spPr>
            <a:xfrm>
              <a:off x="7823691" y="5596166"/>
              <a:ext cx="791510" cy="664398"/>
            </a:xfrm>
            <a:prstGeom prst="rect">
              <a:avLst/>
            </a:prstGeom>
            <a:solidFill>
              <a:srgbClr val="BEE9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190/233/238</a:t>
              </a:r>
            </a:p>
          </p:txBody>
        </p:sp>
        <p:sp>
          <p:nvSpPr>
            <p:cNvPr id="121" name="矩形 13">
              <a:extLst>
                <a:ext uri="{FF2B5EF4-FFF2-40B4-BE49-F238E27FC236}">
                  <a16:creationId xmlns:a16="http://schemas.microsoft.com/office/drawing/2014/main" id="{509164EB-3DC4-7A4F-9E7C-06EBC981CD0A}"/>
                </a:ext>
              </a:extLst>
            </p:cNvPr>
            <p:cNvSpPr/>
            <p:nvPr/>
          </p:nvSpPr>
          <p:spPr>
            <a:xfrm>
              <a:off x="7807694" y="184963"/>
              <a:ext cx="791510" cy="664397"/>
            </a:xfrm>
            <a:prstGeom prst="rect">
              <a:avLst/>
            </a:prstGeom>
            <a:solidFill>
              <a:srgbClr val="EEB3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239/178/184</a:t>
              </a:r>
            </a:p>
          </p:txBody>
        </p:sp>
        <p:sp>
          <p:nvSpPr>
            <p:cNvPr id="122" name="矩形 13">
              <a:extLst>
                <a:ext uri="{FF2B5EF4-FFF2-40B4-BE49-F238E27FC236}">
                  <a16:creationId xmlns:a16="http://schemas.microsoft.com/office/drawing/2014/main" id="{667867DD-D3E6-3040-A7B5-39345C0CE2E3}"/>
                </a:ext>
              </a:extLst>
            </p:cNvPr>
            <p:cNvSpPr/>
            <p:nvPr/>
          </p:nvSpPr>
          <p:spPr>
            <a:xfrm>
              <a:off x="7807054" y="918047"/>
              <a:ext cx="791510" cy="664397"/>
            </a:xfrm>
            <a:prstGeom prst="rect">
              <a:avLst/>
            </a:prstGeom>
            <a:solidFill>
              <a:srgbClr val="EEB3C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238/179/193</a:t>
              </a:r>
            </a:p>
          </p:txBody>
        </p:sp>
        <p:sp>
          <p:nvSpPr>
            <p:cNvPr id="123" name="矩形 13">
              <a:extLst>
                <a:ext uri="{FF2B5EF4-FFF2-40B4-BE49-F238E27FC236}">
                  <a16:creationId xmlns:a16="http://schemas.microsoft.com/office/drawing/2014/main" id="{9EE10597-3782-AB46-8453-89FA049C6C46}"/>
                </a:ext>
              </a:extLst>
            </p:cNvPr>
            <p:cNvSpPr/>
            <p:nvPr userDrawn="1"/>
          </p:nvSpPr>
          <p:spPr>
            <a:xfrm>
              <a:off x="5354169" y="6324025"/>
              <a:ext cx="513579" cy="664397"/>
            </a:xfrm>
            <a:prstGeom prst="rect">
              <a:avLst/>
            </a:prstGeom>
            <a:solidFill>
              <a:srgbClr val="2218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0/0/0</a:t>
              </a:r>
            </a:p>
          </p:txBody>
        </p:sp>
        <p:sp>
          <p:nvSpPr>
            <p:cNvPr id="124" name="矩形 13">
              <a:extLst>
                <a:ext uri="{FF2B5EF4-FFF2-40B4-BE49-F238E27FC236}">
                  <a16:creationId xmlns:a16="http://schemas.microsoft.com/office/drawing/2014/main" id="{966B3529-B594-884C-BED0-5887B34BBBB8}"/>
                </a:ext>
              </a:extLst>
            </p:cNvPr>
            <p:cNvSpPr/>
            <p:nvPr userDrawn="1"/>
          </p:nvSpPr>
          <p:spPr>
            <a:xfrm>
              <a:off x="5900626" y="6324025"/>
              <a:ext cx="513579" cy="664397"/>
            </a:xfrm>
            <a:prstGeom prst="rect">
              <a:avLst/>
            </a:prstGeom>
            <a:solidFill>
              <a:srgbClr val="5957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 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89/87/87</a:t>
              </a:r>
            </a:p>
          </p:txBody>
        </p:sp>
        <p:sp>
          <p:nvSpPr>
            <p:cNvPr id="125" name="矩形 13">
              <a:extLst>
                <a:ext uri="{FF2B5EF4-FFF2-40B4-BE49-F238E27FC236}">
                  <a16:creationId xmlns:a16="http://schemas.microsoft.com/office/drawing/2014/main" id="{0B0545C9-147F-584F-80D2-EF13876D7D33}"/>
                </a:ext>
              </a:extLst>
            </p:cNvPr>
            <p:cNvSpPr/>
            <p:nvPr userDrawn="1"/>
          </p:nvSpPr>
          <p:spPr>
            <a:xfrm>
              <a:off x="6445335" y="6324024"/>
              <a:ext cx="513579" cy="664398"/>
            </a:xfrm>
            <a:prstGeom prst="rect">
              <a:avLst/>
            </a:prstGeom>
            <a:solidFill>
              <a:srgbClr val="8888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137/137/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137</a:t>
              </a:r>
            </a:p>
          </p:txBody>
        </p:sp>
        <p:sp>
          <p:nvSpPr>
            <p:cNvPr id="126" name="矩形 13">
              <a:extLst>
                <a:ext uri="{FF2B5EF4-FFF2-40B4-BE49-F238E27FC236}">
                  <a16:creationId xmlns:a16="http://schemas.microsoft.com/office/drawing/2014/main" id="{44FD0A0B-0D45-3340-A523-465AC24134BF}"/>
                </a:ext>
              </a:extLst>
            </p:cNvPr>
            <p:cNvSpPr/>
            <p:nvPr userDrawn="1"/>
          </p:nvSpPr>
          <p:spPr>
            <a:xfrm>
              <a:off x="7003279" y="6324024"/>
              <a:ext cx="513579" cy="664398"/>
            </a:xfrm>
            <a:prstGeom prst="rect">
              <a:avLst/>
            </a:prstGeom>
            <a:solidFill>
              <a:srgbClr val="B5B5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181/181/</a:t>
              </a:r>
              <a:b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FFFFFF"/>
                  </a:solidFill>
                  <a:latin typeface="Arial" charset="0"/>
                  <a:ea typeface="Arial" charset="0"/>
                  <a:cs typeface="Arial" charset="0"/>
                </a:rPr>
                <a:t>181</a:t>
              </a:r>
            </a:p>
          </p:txBody>
        </p:sp>
        <p:sp>
          <p:nvSpPr>
            <p:cNvPr id="127" name="矩形 13">
              <a:extLst>
                <a:ext uri="{FF2B5EF4-FFF2-40B4-BE49-F238E27FC236}">
                  <a16:creationId xmlns:a16="http://schemas.microsoft.com/office/drawing/2014/main" id="{2C404A07-276B-3648-BB25-4EDB5905448C}"/>
                </a:ext>
              </a:extLst>
            </p:cNvPr>
            <p:cNvSpPr/>
            <p:nvPr userDrawn="1"/>
          </p:nvSpPr>
          <p:spPr>
            <a:xfrm>
              <a:off x="7551547" y="6324024"/>
              <a:ext cx="513579" cy="664398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 221/221/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221</a:t>
              </a:r>
            </a:p>
          </p:txBody>
        </p:sp>
        <p:sp>
          <p:nvSpPr>
            <p:cNvPr id="128" name="矩形 13">
              <a:extLst>
                <a:ext uri="{FF2B5EF4-FFF2-40B4-BE49-F238E27FC236}">
                  <a16:creationId xmlns:a16="http://schemas.microsoft.com/office/drawing/2014/main" id="{72B0F29C-A346-8946-9B8E-8F1B9DFF7AD0}"/>
                </a:ext>
              </a:extLst>
            </p:cNvPr>
            <p:cNvSpPr/>
            <p:nvPr userDrawn="1"/>
          </p:nvSpPr>
          <p:spPr>
            <a:xfrm>
              <a:off x="8098559" y="6324024"/>
              <a:ext cx="513579" cy="664398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B5B5B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RGB</a:t>
              </a:r>
            </a:p>
            <a:p>
              <a:pPr algn="ctr">
                <a:lnSpc>
                  <a:spcPts val="620"/>
                </a:lnSpc>
              </a:pP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255/255/</a:t>
              </a:r>
              <a:b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</a:br>
              <a:r>
                <a:rPr kumimoji="1" lang="en-US" altLang="zh-CN" sz="500" b="1" dirty="0">
                  <a:solidFill>
                    <a:srgbClr val="595757"/>
                  </a:solidFill>
                  <a:latin typeface="Arial" charset="0"/>
                  <a:ea typeface="Arial" charset="0"/>
                  <a:cs typeface="Arial" charset="0"/>
                </a:rPr>
                <a:t>255</a:t>
              </a:r>
            </a:p>
          </p:txBody>
        </p:sp>
      </p:grpSp>
      <p:pic>
        <p:nvPicPr>
          <p:cNvPr id="47" name="Picture 46">
            <a:extLst>
              <a:ext uri="{FF2B5EF4-FFF2-40B4-BE49-F238E27FC236}">
                <a16:creationId xmlns:a16="http://schemas.microsoft.com/office/drawing/2014/main" id="{92D9040A-3082-2F49-987E-B51574332EF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176" y="6323416"/>
            <a:ext cx="1270800" cy="27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1" r:id="rId1"/>
    <p:sldLayoutId id="2147483893" r:id="rId2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9" y="1467870"/>
            <a:ext cx="3984232" cy="2816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792140-33FB-E045-9071-EE8DB65F2A1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编译器指令调度简介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F3DB8AC-5DE9-5548-8697-C9055F7FFC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0" tIns="0" rIns="0" bIns="0"/>
          <a:lstStyle/>
          <a:p>
            <a:r>
              <a:rPr lang="zh-CN" altLang="en-US" dirty="0"/>
              <a:t>华为 王颉丰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566F3-A3A5-4146-9236-C652EFF2FB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Security Level: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4D6353-E8D9-4670-9C89-8CB14EBED8E8}"/>
              </a:ext>
            </a:extLst>
          </p:cNvPr>
          <p:cNvSpPr/>
          <p:nvPr/>
        </p:nvSpPr>
        <p:spPr>
          <a:xfrm>
            <a:off x="1115591" y="929382"/>
            <a:ext cx="9938129" cy="2246769"/>
          </a:xfrm>
          <a:prstGeom prst="rect">
            <a:avLst/>
          </a:prstGeom>
          <a:ln w="12700">
            <a:solidFill>
              <a:srgbClr val="22181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// ALU - Despite having a full latency of 4, most of the ALU instructions can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//       forward a cycle earlier and then two cycles earlier in the case of a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//       shift-only instruction. These latencies will be incorrect when the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//       result cannot be forwarded, but modeling isn't rocket surgery.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def : </a:t>
            </a:r>
            <a:r>
              <a:rPr lang="en-US" altLang="zh-CN" sz="1400" dirty="0" err="1">
                <a:latin typeface="Consolas" panose="020B0609020204030204" pitchFamily="49" charset="0"/>
              </a:rPr>
              <a:t>WriteRes</a:t>
            </a:r>
            <a:r>
              <a:rPr lang="en-US" altLang="zh-CN" sz="1400" dirty="0"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latin typeface="Consolas" panose="020B0609020204030204" pitchFamily="49" charset="0"/>
              </a:rPr>
              <a:t>WriteImm</a:t>
            </a:r>
            <a:r>
              <a:rPr lang="en-US" altLang="zh-CN" sz="1400" dirty="0">
                <a:latin typeface="Consolas" panose="020B0609020204030204" pitchFamily="49" charset="0"/>
              </a:rPr>
              <a:t>, [A53UnitALU]&gt; { let Latency = 3; 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def : </a:t>
            </a:r>
            <a:r>
              <a:rPr lang="en-US" altLang="zh-CN" sz="1400" dirty="0" err="1">
                <a:latin typeface="Consolas" panose="020B0609020204030204" pitchFamily="49" charset="0"/>
              </a:rPr>
              <a:t>WriteRes</a:t>
            </a:r>
            <a:r>
              <a:rPr lang="en-US" altLang="zh-CN" sz="1400" dirty="0"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latin typeface="Consolas" panose="020B0609020204030204" pitchFamily="49" charset="0"/>
              </a:rPr>
              <a:t>WriteI</a:t>
            </a:r>
            <a:r>
              <a:rPr lang="en-US" altLang="zh-CN" sz="1400" dirty="0">
                <a:latin typeface="Consolas" panose="020B0609020204030204" pitchFamily="49" charset="0"/>
              </a:rPr>
              <a:t>, [A53UnitALU]&gt; { let Latency = 3; 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def : </a:t>
            </a:r>
            <a:r>
              <a:rPr lang="en-US" altLang="zh-CN" sz="1400" dirty="0" err="1">
                <a:latin typeface="Consolas" panose="020B0609020204030204" pitchFamily="49" charset="0"/>
              </a:rPr>
              <a:t>WriteRes</a:t>
            </a:r>
            <a:r>
              <a:rPr lang="en-US" altLang="zh-CN" sz="1400" dirty="0"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latin typeface="Consolas" panose="020B0609020204030204" pitchFamily="49" charset="0"/>
              </a:rPr>
              <a:t>WriteISReg</a:t>
            </a:r>
            <a:r>
              <a:rPr lang="en-US" altLang="zh-CN" sz="1400" dirty="0">
                <a:latin typeface="Consolas" panose="020B0609020204030204" pitchFamily="49" charset="0"/>
              </a:rPr>
              <a:t>, [A53UnitALU]&gt; { let Latency = 3; 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def : </a:t>
            </a:r>
            <a:r>
              <a:rPr lang="en-US" altLang="zh-CN" sz="1400" dirty="0" err="1">
                <a:latin typeface="Consolas" panose="020B0609020204030204" pitchFamily="49" charset="0"/>
              </a:rPr>
              <a:t>WriteRes</a:t>
            </a:r>
            <a:r>
              <a:rPr lang="en-US" altLang="zh-CN" sz="1400" dirty="0"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latin typeface="Consolas" panose="020B0609020204030204" pitchFamily="49" charset="0"/>
              </a:rPr>
              <a:t>WriteIEReg</a:t>
            </a:r>
            <a:r>
              <a:rPr lang="en-US" altLang="zh-CN" sz="1400" dirty="0">
                <a:latin typeface="Consolas" panose="020B0609020204030204" pitchFamily="49" charset="0"/>
              </a:rPr>
              <a:t>, [A53UnitALU]&gt; { let Latency = 3; 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def : </a:t>
            </a:r>
            <a:r>
              <a:rPr lang="en-US" altLang="zh-CN" sz="1400" dirty="0" err="1">
                <a:latin typeface="Consolas" panose="020B0609020204030204" pitchFamily="49" charset="0"/>
              </a:rPr>
              <a:t>WriteRes</a:t>
            </a:r>
            <a:r>
              <a:rPr lang="en-US" altLang="zh-CN" sz="1400" dirty="0"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latin typeface="Consolas" panose="020B0609020204030204" pitchFamily="49" charset="0"/>
              </a:rPr>
              <a:t>WriteIS</a:t>
            </a:r>
            <a:r>
              <a:rPr lang="en-US" altLang="zh-CN" sz="1400" dirty="0">
                <a:latin typeface="Consolas" panose="020B0609020204030204" pitchFamily="49" charset="0"/>
              </a:rPr>
              <a:t>, [A53UnitALU]&gt; { let Latency = 2; 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def : </a:t>
            </a:r>
            <a:r>
              <a:rPr lang="en-US" altLang="zh-CN" sz="1400" dirty="0" err="1">
                <a:latin typeface="Consolas" panose="020B0609020204030204" pitchFamily="49" charset="0"/>
              </a:rPr>
              <a:t>WriteRes</a:t>
            </a:r>
            <a:r>
              <a:rPr lang="en-US" altLang="zh-CN" sz="1400" dirty="0"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latin typeface="Consolas" panose="020B0609020204030204" pitchFamily="49" charset="0"/>
              </a:rPr>
              <a:t>WriteExtr</a:t>
            </a:r>
            <a:r>
              <a:rPr lang="en-US" altLang="zh-CN" sz="1400" dirty="0">
                <a:latin typeface="Consolas" panose="020B0609020204030204" pitchFamily="49" charset="0"/>
              </a:rPr>
              <a:t>, [A53UnitALU]&gt; { let Latency = 3; 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117691-857F-4D5B-9E4F-5815DA3062A3}"/>
              </a:ext>
            </a:extLst>
          </p:cNvPr>
          <p:cNvSpPr/>
          <p:nvPr/>
        </p:nvSpPr>
        <p:spPr>
          <a:xfrm>
            <a:off x="1064089" y="315086"/>
            <a:ext cx="28968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7F0001"/>
                </a:solidFill>
                <a:latin typeface="Helvetica" panose="020B0604020202020204" pitchFamily="34" charset="0"/>
              </a:rPr>
              <a:t>SchedReadWrite</a:t>
            </a:r>
            <a:endParaRPr lang="zh-CN" altLang="en-US" sz="2800" dirty="0">
              <a:solidFill>
                <a:srgbClr val="7F000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E37A7C-28D1-4CF4-B75F-0CF8D6F58041}"/>
              </a:ext>
            </a:extLst>
          </p:cNvPr>
          <p:cNvSpPr/>
          <p:nvPr/>
        </p:nvSpPr>
        <p:spPr>
          <a:xfrm>
            <a:off x="1115591" y="3636327"/>
            <a:ext cx="9938129" cy="2031325"/>
          </a:xfrm>
          <a:prstGeom prst="rect">
            <a:avLst/>
          </a:prstGeom>
          <a:ln w="12700">
            <a:solidFill>
              <a:srgbClr val="22181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// ALU - Most operands in the ALU pipes are not needed for two cycles. </a:t>
            </a:r>
            <a:r>
              <a:rPr lang="en-US" altLang="zh-CN" sz="1400" dirty="0" err="1">
                <a:latin typeface="Consolas" panose="020B0609020204030204" pitchFamily="49" charset="0"/>
              </a:rPr>
              <a:t>Shiftable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//       operands are needed one cycle later if and only if they are to be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//       shifted. Otherwise, they too are needed two cycles later. This same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//       </a:t>
            </a:r>
            <a:r>
              <a:rPr lang="en-US" altLang="zh-CN" sz="1400" dirty="0" err="1">
                <a:latin typeface="Consolas" panose="020B0609020204030204" pitchFamily="49" charset="0"/>
              </a:rPr>
              <a:t>ReadAdvance</a:t>
            </a:r>
            <a:r>
              <a:rPr lang="en-US" altLang="zh-CN" sz="1400" dirty="0">
                <a:latin typeface="Consolas" panose="020B0609020204030204" pitchFamily="49" charset="0"/>
              </a:rPr>
              <a:t> applies to Extended registers as well, even though there is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//       a separate </a:t>
            </a:r>
            <a:r>
              <a:rPr lang="en-US" altLang="zh-CN" sz="1400" dirty="0" err="1">
                <a:latin typeface="Consolas" panose="020B0609020204030204" pitchFamily="49" charset="0"/>
              </a:rPr>
              <a:t>SchedPredicate</a:t>
            </a:r>
            <a:r>
              <a:rPr lang="en-US" altLang="zh-CN" sz="1400" dirty="0">
                <a:latin typeface="Consolas" panose="020B0609020204030204" pitchFamily="49" charset="0"/>
              </a:rPr>
              <a:t> for them.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def : </a:t>
            </a:r>
            <a:r>
              <a:rPr lang="en-US" altLang="zh-CN" sz="1400" dirty="0" err="1">
                <a:latin typeface="Consolas" panose="020B0609020204030204" pitchFamily="49" charset="0"/>
              </a:rPr>
              <a:t>ReadAdvance</a:t>
            </a:r>
            <a:r>
              <a:rPr lang="en-US" altLang="zh-CN" sz="1400" dirty="0">
                <a:latin typeface="Consolas" panose="020B0609020204030204" pitchFamily="49" charset="0"/>
              </a:rPr>
              <a:t>&lt;</a:t>
            </a:r>
            <a:r>
              <a:rPr lang="en-US" altLang="zh-CN" sz="1400" dirty="0" err="1">
                <a:latin typeface="Consolas" panose="020B0609020204030204" pitchFamily="49" charset="0"/>
              </a:rPr>
              <a:t>ReadI</a:t>
            </a:r>
            <a:r>
              <a:rPr lang="en-US" altLang="zh-CN" sz="1400" dirty="0">
                <a:latin typeface="Consolas" panose="020B0609020204030204" pitchFamily="49" charset="0"/>
              </a:rPr>
              <a:t>, 2, [</a:t>
            </a:r>
            <a:r>
              <a:rPr lang="en-US" altLang="zh-CN" sz="1400" dirty="0" err="1">
                <a:latin typeface="Consolas" panose="020B0609020204030204" pitchFamily="49" charset="0"/>
              </a:rPr>
              <a:t>WriteImm,WriteI</a:t>
            </a:r>
            <a:r>
              <a:rPr lang="en-US" altLang="zh-CN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     </a:t>
            </a:r>
            <a:r>
              <a:rPr lang="en-US" altLang="zh-CN" sz="1400" dirty="0" err="1">
                <a:latin typeface="Consolas" panose="020B0609020204030204" pitchFamily="49" charset="0"/>
              </a:rPr>
              <a:t>WriteISReg</a:t>
            </a:r>
            <a:r>
              <a:rPr lang="en-US" altLang="zh-CN" sz="1400" dirty="0">
                <a:latin typeface="Consolas" panose="020B0609020204030204" pitchFamily="49" charset="0"/>
              </a:rPr>
              <a:t>, </a:t>
            </a:r>
            <a:r>
              <a:rPr lang="en-US" altLang="zh-CN" sz="1400" dirty="0" err="1">
                <a:latin typeface="Consolas" panose="020B0609020204030204" pitchFamily="49" charset="0"/>
              </a:rPr>
              <a:t>WriteIEReg,WriteIS</a:t>
            </a:r>
            <a:r>
              <a:rPr lang="en-US" altLang="zh-CN" sz="1400" dirty="0"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     WriteID32,WriteID64,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     WriteIM32,WriteIM64]&gt;;</a:t>
            </a:r>
          </a:p>
        </p:txBody>
      </p:sp>
    </p:spTree>
    <p:extLst>
      <p:ext uri="{BB962C8B-B14F-4D97-AF65-F5344CB8AC3E}">
        <p14:creationId xmlns:p14="http://schemas.microsoft.com/office/powerpoint/2010/main" val="78274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4D6353-E8D9-4670-9C89-8CB14EBED8E8}"/>
              </a:ext>
            </a:extLst>
          </p:cNvPr>
          <p:cNvSpPr/>
          <p:nvPr/>
        </p:nvSpPr>
        <p:spPr>
          <a:xfrm>
            <a:off x="1164143" y="977935"/>
            <a:ext cx="9043959" cy="3108543"/>
          </a:xfrm>
          <a:prstGeom prst="rect">
            <a:avLst/>
          </a:prstGeom>
          <a:ln w="12700">
            <a:solidFill>
              <a:srgbClr val="22181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// Miscellaneous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def : </a:t>
            </a:r>
            <a:r>
              <a:rPr lang="en-US" altLang="zh-CN" sz="1400" dirty="0" err="1">
                <a:latin typeface="Consolas" panose="020B0609020204030204" pitchFamily="49" charset="0"/>
              </a:rPr>
              <a:t>InstRW</a:t>
            </a:r>
            <a:r>
              <a:rPr lang="en-US" altLang="zh-CN" sz="1400" dirty="0">
                <a:latin typeface="Consolas" panose="020B0609020204030204" pitchFamily="49" charset="0"/>
              </a:rPr>
              <a:t>&lt;[</a:t>
            </a:r>
            <a:r>
              <a:rPr lang="en-US" altLang="zh-CN" sz="1400" dirty="0" err="1">
                <a:latin typeface="Consolas" panose="020B0609020204030204" pitchFamily="49" charset="0"/>
              </a:rPr>
              <a:t>WriteI</a:t>
            </a:r>
            <a:r>
              <a:rPr lang="en-US" altLang="zh-CN" sz="1400" dirty="0">
                <a:latin typeface="Consolas" panose="020B0609020204030204" pitchFamily="49" charset="0"/>
              </a:rPr>
              <a:t>], (</a:t>
            </a:r>
            <a:r>
              <a:rPr lang="en-US" altLang="zh-CN" sz="1400" dirty="0" err="1">
                <a:latin typeface="Consolas" panose="020B0609020204030204" pitchFamily="49" charset="0"/>
              </a:rPr>
              <a:t>instrs</a:t>
            </a:r>
            <a:r>
              <a:rPr lang="en-US" altLang="zh-CN" sz="1400" dirty="0">
                <a:latin typeface="Consolas" panose="020B0609020204030204" pitchFamily="49" charset="0"/>
              </a:rPr>
              <a:t> COPY)&gt;;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// Defining new, named </a:t>
            </a:r>
            <a:r>
              <a:rPr lang="en-US" altLang="zh-CN" sz="1400" dirty="0" err="1">
                <a:latin typeface="Consolas" panose="020B0609020204030204" pitchFamily="49" charset="0"/>
              </a:rPr>
              <a:t>SchedWrites</a:t>
            </a:r>
            <a:r>
              <a:rPr lang="en-US" altLang="zh-CN" sz="1400" dirty="0">
                <a:latin typeface="Consolas" panose="020B0609020204030204" pitchFamily="49" charset="0"/>
              </a:rPr>
              <a:t> for re-use within the </a:t>
            </a:r>
            <a:r>
              <a:rPr lang="en-US" altLang="zh-CN" sz="1400" dirty="0" err="1">
                <a:latin typeface="Consolas" panose="020B0609020204030204" pitchFamily="49" charset="0"/>
              </a:rPr>
              <a:t>subtarget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def A53WriteVLD1 : </a:t>
            </a:r>
            <a:r>
              <a:rPr lang="en-US" altLang="zh-CN" sz="1400" dirty="0" err="1">
                <a:latin typeface="Consolas" panose="020B0609020204030204" pitchFamily="49" charset="0"/>
              </a:rPr>
              <a:t>SchedWriteRes</a:t>
            </a:r>
            <a:r>
              <a:rPr lang="en-US" altLang="zh-CN" sz="1400" dirty="0">
                <a:latin typeface="Consolas" panose="020B0609020204030204" pitchFamily="49" charset="0"/>
              </a:rPr>
              <a:t>&lt;[A53UnitLdSt]&gt; { let Latency = 4; }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def A53WriteVLD2 : </a:t>
            </a:r>
            <a:r>
              <a:rPr lang="en-US" altLang="zh-CN" sz="1400" dirty="0" err="1">
                <a:latin typeface="Consolas" panose="020B0609020204030204" pitchFamily="49" charset="0"/>
              </a:rPr>
              <a:t>SchedWriteRes</a:t>
            </a:r>
            <a:r>
              <a:rPr lang="en-US" altLang="zh-CN" sz="1400" dirty="0">
                <a:latin typeface="Consolas" panose="020B0609020204030204" pitchFamily="49" charset="0"/>
              </a:rPr>
              <a:t>&lt;[A53UnitLdSt]&gt; { let Latency = 5;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                                                  let </a:t>
            </a:r>
            <a:r>
              <a:rPr lang="en-US" altLang="zh-CN" sz="1400" dirty="0" err="1">
                <a:latin typeface="Consolas" panose="020B0609020204030204" pitchFamily="49" charset="0"/>
              </a:rPr>
              <a:t>ResourceCycles</a:t>
            </a:r>
            <a:r>
              <a:rPr lang="en-US" altLang="zh-CN" sz="1400" dirty="0">
                <a:latin typeface="Consolas" panose="020B0609020204030204" pitchFamily="49" charset="0"/>
              </a:rPr>
              <a:t> = [2]; }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// Using the new </a:t>
            </a:r>
            <a:r>
              <a:rPr lang="en-US" altLang="zh-CN" sz="1400" dirty="0" err="1">
                <a:latin typeface="Consolas" panose="020B0609020204030204" pitchFamily="49" charset="0"/>
              </a:rPr>
              <a:t>SchedWrites</a:t>
            </a:r>
            <a:r>
              <a:rPr lang="en-US" altLang="zh-CN" sz="1400" dirty="0">
                <a:latin typeface="Consolas" panose="020B0609020204030204" pitchFamily="49" charset="0"/>
              </a:rPr>
              <a:t> to instructions matched by regex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def : </a:t>
            </a:r>
            <a:r>
              <a:rPr lang="en-US" altLang="zh-CN" sz="1400" dirty="0" err="1">
                <a:latin typeface="Consolas" panose="020B0609020204030204" pitchFamily="49" charset="0"/>
              </a:rPr>
              <a:t>InstRW</a:t>
            </a:r>
            <a:r>
              <a:rPr lang="en-US" altLang="zh-CN" sz="1400" dirty="0">
                <a:latin typeface="Consolas" panose="020B0609020204030204" pitchFamily="49" charset="0"/>
              </a:rPr>
              <a:t>&lt;[A53WriteVLD1], (</a:t>
            </a:r>
            <a:r>
              <a:rPr lang="en-US" altLang="zh-CN" sz="1400" dirty="0" err="1">
                <a:latin typeface="Consolas" panose="020B0609020204030204" pitchFamily="49" charset="0"/>
              </a:rPr>
              <a:t>instregex</a:t>
            </a:r>
            <a:r>
              <a:rPr lang="en-US" altLang="zh-CN" sz="1400" dirty="0">
                <a:latin typeface="Consolas" panose="020B0609020204030204" pitchFamily="49" charset="0"/>
              </a:rPr>
              <a:t> "LD1i(8|16|32|64)$")&gt;;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def : </a:t>
            </a:r>
            <a:r>
              <a:rPr lang="en-US" altLang="zh-CN" sz="1400" dirty="0" err="1">
                <a:latin typeface="Consolas" panose="020B0609020204030204" pitchFamily="49" charset="0"/>
              </a:rPr>
              <a:t>InstRW</a:t>
            </a:r>
            <a:r>
              <a:rPr lang="en-US" altLang="zh-CN" sz="1400" dirty="0">
                <a:latin typeface="Consolas" panose="020B0609020204030204" pitchFamily="49" charset="0"/>
              </a:rPr>
              <a:t>&lt;[A53WriteVLD2], (</a:t>
            </a:r>
            <a:r>
              <a:rPr lang="en-US" altLang="zh-CN" sz="1400" dirty="0" err="1">
                <a:latin typeface="Consolas" panose="020B0609020204030204" pitchFamily="49" charset="0"/>
              </a:rPr>
              <a:t>instregex</a:t>
            </a:r>
            <a:r>
              <a:rPr lang="en-US" altLang="zh-CN" sz="1400" dirty="0">
                <a:latin typeface="Consolas" panose="020B0609020204030204" pitchFamily="49" charset="0"/>
              </a:rPr>
              <a:t> "LD1Twov(8b|4h|2s|1d|16b|8h|4s|2d)$")&gt;;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def : </a:t>
            </a:r>
            <a:r>
              <a:rPr lang="en-US" altLang="zh-CN" sz="1400" dirty="0" err="1">
                <a:latin typeface="Consolas" panose="020B0609020204030204" pitchFamily="49" charset="0"/>
              </a:rPr>
              <a:t>InstRW</a:t>
            </a:r>
            <a:r>
              <a:rPr lang="en-US" altLang="zh-CN" sz="1400" dirty="0">
                <a:latin typeface="Consolas" panose="020B0609020204030204" pitchFamily="49" charset="0"/>
              </a:rPr>
              <a:t>&lt;[A53WriteVLD1], (</a:t>
            </a:r>
            <a:r>
              <a:rPr lang="en-US" altLang="zh-CN" sz="1400" dirty="0" err="1">
                <a:latin typeface="Consolas" panose="020B0609020204030204" pitchFamily="49" charset="0"/>
              </a:rPr>
              <a:t>instregex</a:t>
            </a:r>
            <a:r>
              <a:rPr lang="en-US" altLang="zh-CN" sz="1400" dirty="0">
                <a:latin typeface="Consolas" panose="020B0609020204030204" pitchFamily="49" charset="0"/>
              </a:rPr>
              <a:t> "LD2i(8|16|32|64)$")&gt;;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def : </a:t>
            </a:r>
            <a:r>
              <a:rPr lang="en-US" altLang="zh-CN" sz="1400" dirty="0" err="1">
                <a:latin typeface="Consolas" panose="020B0609020204030204" pitchFamily="49" charset="0"/>
              </a:rPr>
              <a:t>InstRW</a:t>
            </a:r>
            <a:r>
              <a:rPr lang="en-US" altLang="zh-CN" sz="1400" dirty="0">
                <a:latin typeface="Consolas" panose="020B0609020204030204" pitchFamily="49" charset="0"/>
              </a:rPr>
              <a:t>&lt;[A53WriteVLD2], (</a:t>
            </a:r>
            <a:r>
              <a:rPr lang="en-US" altLang="zh-CN" sz="1400" dirty="0" err="1">
                <a:latin typeface="Consolas" panose="020B0609020204030204" pitchFamily="49" charset="0"/>
              </a:rPr>
              <a:t>instregex</a:t>
            </a:r>
            <a:r>
              <a:rPr lang="en-US" altLang="zh-CN" sz="1400" dirty="0">
                <a:latin typeface="Consolas" panose="020B0609020204030204" pitchFamily="49" charset="0"/>
              </a:rPr>
              <a:t> "LD2Twov(8b|4h|2s)$")&gt;;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117691-857F-4D5B-9E4F-5815DA3062A3}"/>
              </a:ext>
            </a:extLst>
          </p:cNvPr>
          <p:cNvSpPr/>
          <p:nvPr/>
        </p:nvSpPr>
        <p:spPr>
          <a:xfrm>
            <a:off x="1064089" y="315086"/>
            <a:ext cx="13547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7F0001"/>
                </a:solidFill>
                <a:latin typeface="Helvetica" panose="020B0604020202020204" pitchFamily="34" charset="0"/>
              </a:rPr>
              <a:t>InstRW</a:t>
            </a:r>
            <a:endParaRPr lang="zh-CN" altLang="en-US" sz="2800" dirty="0">
              <a:solidFill>
                <a:srgbClr val="7F000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969D03-A0C5-4FAB-A2FF-98E874625CD5}"/>
              </a:ext>
            </a:extLst>
          </p:cNvPr>
          <p:cNvSpPr/>
          <p:nvPr/>
        </p:nvSpPr>
        <p:spPr>
          <a:xfrm>
            <a:off x="1164143" y="4727245"/>
            <a:ext cx="9043959" cy="1600438"/>
          </a:xfrm>
          <a:prstGeom prst="rect">
            <a:avLst/>
          </a:prstGeom>
          <a:ln w="12700">
            <a:solidFill>
              <a:srgbClr val="22181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// SCVT/UCVT S/D, Rd = VLD5+V4: 9 cycles.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def </a:t>
            </a:r>
            <a:r>
              <a:rPr lang="en-US" altLang="zh-CN" sz="1400" dirty="0" err="1">
                <a:latin typeface="Consolas" panose="020B0609020204030204" pitchFamily="49" charset="0"/>
              </a:rPr>
              <a:t>CyWriteCvtToFPR</a:t>
            </a:r>
            <a:r>
              <a:rPr lang="en-US" altLang="zh-CN" sz="1400" dirty="0">
                <a:latin typeface="Consolas" panose="020B0609020204030204" pitchFamily="49" charset="0"/>
              </a:rPr>
              <a:t> : </a:t>
            </a:r>
            <a:r>
              <a:rPr lang="en-US" altLang="zh-CN" sz="1400" dirty="0" err="1">
                <a:latin typeface="Consolas" panose="020B0609020204030204" pitchFamily="49" charset="0"/>
              </a:rPr>
              <a:t>WriteSequence</a:t>
            </a:r>
            <a:r>
              <a:rPr lang="en-US" altLang="zh-CN" sz="1400" dirty="0">
                <a:latin typeface="Consolas" panose="020B0609020204030204" pitchFamily="49" charset="0"/>
              </a:rPr>
              <a:t>&lt;[</a:t>
            </a:r>
            <a:r>
              <a:rPr lang="en-US" altLang="zh-CN" sz="1400" dirty="0" err="1">
                <a:latin typeface="Consolas" panose="020B0609020204030204" pitchFamily="49" charset="0"/>
              </a:rPr>
              <a:t>WriteVLD</a:t>
            </a:r>
            <a:r>
              <a:rPr lang="en-US" altLang="zh-CN" sz="1400" dirty="0">
                <a:latin typeface="Consolas" panose="020B0609020204030204" pitchFamily="49" charset="0"/>
              </a:rPr>
              <a:t>, CyWriteV4]&gt;;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def : </a:t>
            </a:r>
            <a:r>
              <a:rPr lang="en-US" altLang="zh-CN" sz="1400" dirty="0" err="1">
                <a:latin typeface="Consolas" panose="020B0609020204030204" pitchFamily="49" charset="0"/>
              </a:rPr>
              <a:t>InstRW</a:t>
            </a:r>
            <a:r>
              <a:rPr lang="en-US" altLang="zh-CN" sz="1400" dirty="0">
                <a:latin typeface="Consolas" panose="020B0609020204030204" pitchFamily="49" charset="0"/>
              </a:rPr>
              <a:t>&lt;[</a:t>
            </a:r>
            <a:r>
              <a:rPr lang="en-US" altLang="zh-CN" sz="1400" dirty="0" err="1">
                <a:latin typeface="Consolas" panose="020B0609020204030204" pitchFamily="49" charset="0"/>
              </a:rPr>
              <a:t>CyWriteCopyToFPR</a:t>
            </a:r>
            <a:r>
              <a:rPr lang="en-US" altLang="zh-CN" sz="1400" dirty="0">
                <a:latin typeface="Consolas" panose="020B0609020204030204" pitchFamily="49" charset="0"/>
              </a:rPr>
              <a:t>], (</a:t>
            </a:r>
            <a:r>
              <a:rPr lang="en-US" altLang="zh-CN" sz="1400" dirty="0" err="1">
                <a:latin typeface="Consolas" panose="020B0609020204030204" pitchFamily="49" charset="0"/>
              </a:rPr>
              <a:t>instregex</a:t>
            </a:r>
            <a:r>
              <a:rPr lang="en-US" altLang="zh-CN" sz="1400" dirty="0">
                <a:latin typeface="Consolas" panose="020B0609020204030204" pitchFamily="49" charset="0"/>
              </a:rPr>
              <a:t> "FCVT[AMNPZ][SU][SU][WX][SD]r")&gt;;</a:t>
            </a:r>
          </a:p>
          <a:p>
            <a:endParaRPr lang="en-US" altLang="zh-CN" sz="1400" dirty="0">
              <a:latin typeface="Consolas" panose="020B0609020204030204" pitchFamily="49" charset="0"/>
            </a:endParaRPr>
          </a:p>
          <a:p>
            <a:r>
              <a:rPr lang="en-US" altLang="zh-CN" sz="1400" dirty="0">
                <a:latin typeface="Consolas" panose="020B0609020204030204" pitchFamily="49" charset="0"/>
              </a:rPr>
              <a:t>// FCVT Rd, S/D = V6+LD4: 10 cycles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def </a:t>
            </a:r>
            <a:r>
              <a:rPr lang="en-US" altLang="zh-CN" sz="1400" dirty="0" err="1">
                <a:latin typeface="Consolas" panose="020B0609020204030204" pitchFamily="49" charset="0"/>
              </a:rPr>
              <a:t>CyWriteCvtToGPR</a:t>
            </a:r>
            <a:r>
              <a:rPr lang="en-US" altLang="zh-CN" sz="1400" dirty="0">
                <a:latin typeface="Consolas" panose="020B0609020204030204" pitchFamily="49" charset="0"/>
              </a:rPr>
              <a:t> : </a:t>
            </a:r>
            <a:r>
              <a:rPr lang="en-US" altLang="zh-CN" sz="1400" dirty="0" err="1">
                <a:latin typeface="Consolas" panose="020B0609020204030204" pitchFamily="49" charset="0"/>
              </a:rPr>
              <a:t>WriteSequence</a:t>
            </a:r>
            <a:r>
              <a:rPr lang="en-US" altLang="zh-CN" sz="1400" dirty="0">
                <a:latin typeface="Consolas" panose="020B0609020204030204" pitchFamily="49" charset="0"/>
              </a:rPr>
              <a:t>&lt;[CyWriteV6, </a:t>
            </a:r>
            <a:r>
              <a:rPr lang="en-US" altLang="zh-CN" sz="1400" dirty="0" err="1">
                <a:latin typeface="Consolas" panose="020B0609020204030204" pitchFamily="49" charset="0"/>
              </a:rPr>
              <a:t>WriteLD</a:t>
            </a:r>
            <a:r>
              <a:rPr lang="en-US" altLang="zh-CN" sz="1400" dirty="0">
                <a:latin typeface="Consolas" panose="020B0609020204030204" pitchFamily="49" charset="0"/>
              </a:rPr>
              <a:t>]&gt;;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def : </a:t>
            </a:r>
            <a:r>
              <a:rPr lang="en-US" altLang="zh-CN" sz="1400" dirty="0" err="1">
                <a:latin typeface="Consolas" panose="020B0609020204030204" pitchFamily="49" charset="0"/>
              </a:rPr>
              <a:t>InstRW</a:t>
            </a:r>
            <a:r>
              <a:rPr lang="en-US" altLang="zh-CN" sz="1400" dirty="0">
                <a:latin typeface="Consolas" panose="020B0609020204030204" pitchFamily="49" charset="0"/>
              </a:rPr>
              <a:t>&lt;[</a:t>
            </a:r>
            <a:r>
              <a:rPr lang="en-US" altLang="zh-CN" sz="1400" dirty="0" err="1">
                <a:latin typeface="Consolas" panose="020B0609020204030204" pitchFamily="49" charset="0"/>
              </a:rPr>
              <a:t>CyWriteCvtToGPR</a:t>
            </a:r>
            <a:r>
              <a:rPr lang="en-US" altLang="zh-CN" sz="1400" dirty="0">
                <a:latin typeface="Consolas" panose="020B0609020204030204" pitchFamily="49" charset="0"/>
              </a:rPr>
              <a:t>], (</a:t>
            </a:r>
            <a:r>
              <a:rPr lang="en-US" altLang="zh-CN" sz="1400" dirty="0" err="1">
                <a:latin typeface="Consolas" panose="020B0609020204030204" pitchFamily="49" charset="0"/>
              </a:rPr>
              <a:t>instregex</a:t>
            </a:r>
            <a:r>
              <a:rPr lang="en-US" altLang="zh-CN" sz="1400" dirty="0">
                <a:latin typeface="Consolas" panose="020B0609020204030204" pitchFamily="49" charset="0"/>
              </a:rPr>
              <a:t> "[SU]CVTF[SU][WX][SD]r")&gt;;</a:t>
            </a:r>
          </a:p>
        </p:txBody>
      </p:sp>
    </p:spTree>
    <p:extLst>
      <p:ext uri="{BB962C8B-B14F-4D97-AF65-F5344CB8AC3E}">
        <p14:creationId xmlns:p14="http://schemas.microsoft.com/office/powerpoint/2010/main" val="3451096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10D792-4102-9E49-9911-6FCBEA89B2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5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5F986D5-D7D9-6446-9526-9389CD9831D8}"/>
              </a:ext>
            </a:extLst>
          </p:cNvPr>
          <p:cNvSpPr txBox="1">
            <a:spLocks/>
          </p:cNvSpPr>
          <p:nvPr/>
        </p:nvSpPr>
        <p:spPr>
          <a:xfrm>
            <a:off x="736258" y="2026606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9026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731DBB-B496-41FB-AA6A-B891D57D6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39" y="140935"/>
            <a:ext cx="9415084" cy="60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0816069-428C-4340-94C9-84BD09A70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545" y="362977"/>
            <a:ext cx="9815640" cy="558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68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35A5A2-5B42-42C7-AB66-C6CB0AD3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387" y="250088"/>
            <a:ext cx="9627241" cy="607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58FA5E1-B0C0-4497-BC7F-6D3EA7E0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409" y="469552"/>
            <a:ext cx="9162814" cy="549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7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D809FE2-D4B4-48B4-98F3-C68E19BA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93" y="116085"/>
            <a:ext cx="8949013" cy="585179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1FD213A-08F7-4D88-B417-51F6F1642679}"/>
              </a:ext>
            </a:extLst>
          </p:cNvPr>
          <p:cNvSpPr txBox="1"/>
          <p:nvPr/>
        </p:nvSpPr>
        <p:spPr>
          <a:xfrm>
            <a:off x="4325192" y="5829376"/>
            <a:ext cx="904689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Heuristics</a:t>
            </a:r>
            <a:r>
              <a:rPr kumimoji="1" lang="en-US" altLang="zh-CN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Register Pressure, Latency, Clustering, Critical Resource</a:t>
            </a:r>
            <a:endParaRPr kumimoji="1" lang="zh-CN" altLang="en-US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8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"/>
          <p:cNvSpPr>
            <a:spLocks noGrp="1"/>
          </p:cNvSpPr>
          <p:nvPr>
            <p:ph type="title"/>
          </p:nvPr>
        </p:nvSpPr>
        <p:spPr>
          <a:xfrm>
            <a:off x="732329" y="325440"/>
            <a:ext cx="4501956" cy="569016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7F0001"/>
                </a:solidFill>
              </a:rPr>
              <a:t>List Scheduling Algorithm</a:t>
            </a:r>
            <a:endParaRPr lang="zh-CN" altLang="en-US" sz="1100" b="1" dirty="0">
              <a:solidFill>
                <a:srgbClr val="7F000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870B1E-46EE-4726-BE8D-942A98F60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261" y="478026"/>
            <a:ext cx="5408618" cy="29935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30ECC49-FE3C-4028-B4CF-A4CBA0EBB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403" y="1303164"/>
            <a:ext cx="6300192" cy="39493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EC98AEC-1F0D-4786-BEA2-F8CA41502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8611" y="4293096"/>
            <a:ext cx="2398268" cy="1865862"/>
          </a:xfrm>
          <a:prstGeom prst="rect">
            <a:avLst/>
          </a:prstGeom>
        </p:spPr>
      </p:pic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CA87E60-30F2-4FDA-990F-7C14BC38D88C}"/>
              </a:ext>
            </a:extLst>
          </p:cNvPr>
          <p:cNvCxnSpPr>
            <a:cxnSpLocks/>
          </p:cNvCxnSpPr>
          <p:nvPr/>
        </p:nvCxnSpPr>
        <p:spPr bwMode="auto">
          <a:xfrm>
            <a:off x="3002037" y="3789040"/>
            <a:ext cx="4896544" cy="1872208"/>
          </a:xfrm>
          <a:prstGeom prst="curvedConnector3">
            <a:avLst>
              <a:gd name="adj1" fmla="val 8113"/>
            </a:avLst>
          </a:prstGeom>
          <a:ln>
            <a:tailEnd type="triangle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957CD0FA-4D8F-4A81-8245-BFFC19A14F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6614" y="1196975"/>
            <a:ext cx="1462429" cy="276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18300"/>
      </p:ext>
    </p:extLst>
  </p:cSld>
  <p:clrMapOvr>
    <a:masterClrMapping/>
  </p:clrMapOvr>
  <p:transition advClick="0" advTm="8000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34D6353-E8D9-4670-9C89-8CB14EBED8E8}"/>
              </a:ext>
            </a:extLst>
          </p:cNvPr>
          <p:cNvSpPr/>
          <p:nvPr/>
        </p:nvSpPr>
        <p:spPr>
          <a:xfrm>
            <a:off x="1196511" y="981980"/>
            <a:ext cx="9043959" cy="4401205"/>
          </a:xfrm>
          <a:prstGeom prst="rect">
            <a:avLst/>
          </a:prstGeom>
          <a:ln w="12700">
            <a:solidFill>
              <a:srgbClr val="221815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Consolas" panose="020B0609020204030204" pitchFamily="49" charset="0"/>
              </a:rPr>
              <a:t>// The following definitions describe the simpler per-operand machine model.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// This works with MachineScheduler. See MCSchedule.h for details.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// Cortex-A53 machine model for scheduling and other instruction cost heuristics.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def CortexA53Model : SchedMachineModel {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let MicroOpBufferSize = 0; // Explicitly set to zero since A53 is in-order.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let IssueWidth = 2;        // 2 micro-ops are dispatched per cycle.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let LoadLatency = 3;       // Optimistic load latency assuming bypass.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                 // This is overriden by OperandCycles if the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                 // Itineraries are queried instead.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let MispredictPenalty = 9; // Based on "Cortex-A53 Software Optimisation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                 // Specification - Instruction Timings"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                 // v 1.0 Spreadsheet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let CompleteModel = 1;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list&lt;Predicate&gt; UnsupportedFeatures = !listconcat(SVEUnsupported.F,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                                        PAUnsupported.F,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                                        SMEUnsupported.F,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                                                [HasMTE]);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117691-857F-4D5B-9E4F-5815DA3062A3}"/>
              </a:ext>
            </a:extLst>
          </p:cNvPr>
          <p:cNvSpPr/>
          <p:nvPr/>
        </p:nvSpPr>
        <p:spPr>
          <a:xfrm>
            <a:off x="1064089" y="315086"/>
            <a:ext cx="35461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err="1">
                <a:solidFill>
                  <a:srgbClr val="7F0001"/>
                </a:solidFill>
                <a:latin typeface="Helvetica" panose="020B0604020202020204" pitchFamily="34" charset="0"/>
              </a:rPr>
              <a:t>SchedMachineModel</a:t>
            </a:r>
            <a:endParaRPr lang="zh-CN" altLang="en-US" sz="2800" dirty="0">
              <a:solidFill>
                <a:srgbClr val="7F000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481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目录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2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91E8AC51-71E2-47EB-A98B-31EFD4425DE1}"/>
    </a:ext>
  </a:extLst>
</a:theme>
</file>

<file path=ppt/theme/theme3.xml><?xml version="1.0" encoding="utf-8"?>
<a:theme xmlns:a="http://schemas.openxmlformats.org/drawingml/2006/main" name="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C34AD67-7538-4717-9A73-50191031DBF3}"/>
    </a:ext>
  </a:extLst>
</a:theme>
</file>

<file path=ppt/theme/theme4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3775</TotalTime>
  <Words>686</Words>
  <Application>Microsoft Office PowerPoint</Application>
  <PresentationFormat>自定义</PresentationFormat>
  <Paragraphs>70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.AppleSystemUIFont</vt:lpstr>
      <vt:lpstr>等线</vt:lpstr>
      <vt:lpstr>等线 Light</vt:lpstr>
      <vt:lpstr>黑体</vt:lpstr>
      <vt:lpstr>Microsoft YaHei</vt:lpstr>
      <vt:lpstr>Arial</vt:lpstr>
      <vt:lpstr>Calibri</vt:lpstr>
      <vt:lpstr>Calibri Light</vt:lpstr>
      <vt:lpstr>Consolas</vt:lpstr>
      <vt:lpstr>Helvetica</vt:lpstr>
      <vt:lpstr>封面页_图片版 </vt:lpstr>
      <vt:lpstr>目录页</vt:lpstr>
      <vt:lpstr>章节页</vt:lpstr>
      <vt:lpstr>结束页</vt:lpstr>
      <vt:lpstr>编译器指令调度简介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List Scheduling Algorithm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Wangjiefeng (Jeff, Compiler)</dc:creator>
  <cp:lastModifiedBy>Wangjiefeng (Jeff, Compiler)</cp:lastModifiedBy>
  <cp:revision>26</cp:revision>
  <dcterms:created xsi:type="dcterms:W3CDTF">2025-03-27T11:08:55Z</dcterms:created>
  <dcterms:modified xsi:type="dcterms:W3CDTF">2025-06-26T14:33:46Z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(3)hJc+TisFZJKAt1U5G8L17dMgTfw0wvNPjLBKhwPVl2m97NfDhCq1l4nEiv7yWq+mgv94yYY8
g1oi4YjdaWPnaTXcW/WJLVavmc1tyi87xqqZW4kg2lwNgWzYoo+dAZmb3lHmF2zAqXJ/yL62
pYtGyeMHx0M+7eNwshHyjHFRc7MCUfnecLwQOHFzWancuqAwvK67IKv70LtWokmu7swhOXQH
u5IRWSWWTF8Q9Lu5iU</vt:lpwstr>
  </property>
  <property fmtid="{D5CDD505-2E9C-101B-9397-08002B2CF9AE}" pid="3" name="_2015_ms_pID_7253431">
    <vt:lpwstr>C8/dEwwgPoXQHda7pCSxLyHg6XfOqLyv2PxCrPFcbG4wVcp4JGRS6E
ligcuPsb+qV8yuGlyjmQ3RIbsw61Iu6yj8XuUlt9Vuz00Ugn3qVFwwS8MKGgiBPB4mDABAS5
WRtnE6Wjf8J1lC4L4YkEVOFyj0BQsZrPJq5qAU7ynymTbzGCQ7qisPpjRo6mgZ9waTt2vIEL
x72pMhMn33jEnvlb0PLfsHI+1R4EKdfMe5df</vt:lpwstr>
  </property>
  <property fmtid="{D5CDD505-2E9C-101B-9397-08002B2CF9AE}" pid="4" name="_2015_ms_pID_7253432">
    <vt:lpwstr>UQ==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1750731891</vt:lpwstr>
  </property>
</Properties>
</file>