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93" r:id="rId1"/>
    <p:sldMasterId id="2147483898" r:id="rId2"/>
  </p:sldMasterIdLst>
  <p:notesMasterIdLst>
    <p:notesMasterId r:id="rId17"/>
  </p:notesMasterIdLst>
  <p:handoutMasterIdLst>
    <p:handoutMasterId r:id="rId18"/>
  </p:handoutMasterIdLst>
  <p:sldIdLst>
    <p:sldId id="283" r:id="rId3"/>
    <p:sldId id="292" r:id="rId4"/>
    <p:sldId id="306" r:id="rId5"/>
    <p:sldId id="308" r:id="rId6"/>
    <p:sldId id="315" r:id="rId7"/>
    <p:sldId id="309" r:id="rId8"/>
    <p:sldId id="311" r:id="rId9"/>
    <p:sldId id="314" r:id="rId10"/>
    <p:sldId id="316" r:id="rId11"/>
    <p:sldId id="312" r:id="rId12"/>
    <p:sldId id="317" r:id="rId13"/>
    <p:sldId id="313" r:id="rId14"/>
    <p:sldId id="318" r:id="rId15"/>
    <p:sldId id="280" r:id="rId16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封面页_图片版" id="{E8D0D622-F6C6-F44A-B365-B4A5FF6195C2}">
          <p14:sldIdLst>
            <p14:sldId id="283"/>
          </p14:sldIdLst>
        </p14:section>
        <p14:section name="目录页" id="{9D221634-295C-7843-AF5C-A0CB4F229241}">
          <p14:sldIdLst>
            <p14:sldId id="292"/>
          </p14:sldIdLst>
        </p14:section>
        <p14:section name="章节页" id="{FD05EE94-C931-8C4B-83A2-004B32AA1207}">
          <p14:sldIdLst>
            <p14:sldId id="306"/>
            <p14:sldId id="308"/>
            <p14:sldId id="315"/>
            <p14:sldId id="309"/>
            <p14:sldId id="311"/>
            <p14:sldId id="314"/>
            <p14:sldId id="316"/>
            <p14:sldId id="312"/>
            <p14:sldId id="317"/>
            <p14:sldId id="313"/>
            <p14:sldId id="318"/>
          </p14:sldIdLst>
        </p14:section>
        <p14:section name="结束页" id="{3F9D54A7-3BE2-2540-BB4C-DFE5509085F3}">
          <p14:sldIdLst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000000"/>
    <a:srgbClr val="D0E8C4"/>
    <a:srgbClr val="CCECFF"/>
    <a:srgbClr val="FFFFFF"/>
    <a:srgbClr val="E9002F"/>
    <a:srgbClr val="595757"/>
    <a:srgbClr val="221815"/>
    <a:srgbClr val="888888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6357" autoAdjust="0"/>
  </p:normalViewPr>
  <p:slideViewPr>
    <p:cSldViewPr snapToGrid="0" snapToObjects="1">
      <p:cViewPr varScale="1">
        <p:scale>
          <a:sx n="74" d="100"/>
          <a:sy n="74" d="100"/>
        </p:scale>
        <p:origin x="376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10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274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@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triton.jit</a:t>
            </a:r>
            <a:endParaRPr lang="en-US" altLang="zh-CN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add_kernel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x_ptr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y_ptr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output_ptr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n_elements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BLOCK_SIZE: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tl.constexpr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tl.program_id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(axis=0)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block_start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* BLOCK_SIZE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offsets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block_start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tl.arange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(0, BLOCK_SIZE)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mask = offsets &lt;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n_elements</a:t>
            </a:r>
            <a:endParaRPr lang="en-US" altLang="zh-CN" sz="1600" b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x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tl.load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x_ptr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offsets, mask=mask)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y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tl.load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y_ptr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offsets, mask=mask)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output = x + y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tl.store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output_ptr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+ offsets, output, mask=mask)</a:t>
            </a:r>
          </a:p>
          <a:p>
            <a:b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def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add_wrapper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(x: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torch.Tensor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y: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torch.Tensor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output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torch.empty_like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n_elements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output.numel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grid = lambda meta: (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triton.cdiv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n_elements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meta['BLOCK_SIZE']), 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add_kernel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[grid](x, y, output,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n_elements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BLOCK_SIZE=128)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return output</a:t>
            </a:r>
          </a:p>
          <a:p>
            <a:b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1024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torch.rand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(N, device='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torch.rand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(N, device='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npu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')</a:t>
            </a:r>
          </a:p>
          <a:p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 = </a:t>
            </a:r>
            <a:r>
              <a:rPr lang="en-US" altLang="zh-CN" sz="16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add_wrapper</a:t>
            </a:r>
            <a:r>
              <a:rPr lang="en-US" altLang="zh-CN" sz="16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(x, y)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434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84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if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1231922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lnSpc>
                <a:spcPct val="10000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8996" y="2139014"/>
            <a:ext cx="6558866" cy="89067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L 形 8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L 形 10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DFC8BB3-4557-4A10-8DB4-CEF6728C5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2D12932-0E22-4652-86C6-F52F9B2B6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1321195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0F7C7B5-0135-F749-B910-7325E96AE70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88367" y="1067481"/>
            <a:ext cx="11400862" cy="4851626"/>
          </a:xfrm>
          <a:prstGeom prst="rect">
            <a:avLst/>
          </a:prstGeom>
        </p:spPr>
        <p:txBody>
          <a:bodyPr tIns="90000" bIns="90000"/>
          <a:lstStyle>
            <a:lvl1pPr marL="0" indent="-288000">
              <a:lnSpc>
                <a:spcPct val="120000"/>
              </a:lnSpc>
              <a:buFont typeface="+mj-lt"/>
              <a:buAutoNum type="arabicPeriod"/>
              <a:tabLst/>
              <a:defRPr sz="2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412750" indent="-398463">
              <a:buFont typeface="+mj-lt"/>
              <a:buAutoNum type="arabicPeriod"/>
              <a:tabLst/>
              <a:defRPr/>
            </a:lvl2pPr>
            <a:lvl3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4pPr>
            <a:lvl5pPr marL="14287" indent="0">
              <a:buFont typeface="+mj-lt"/>
              <a:buNone/>
              <a:tabLst/>
              <a:defRPr sz="2200">
                <a:latin typeface="Microsoft YaHei" panose="020B0503020204020204" pitchFamily="34" charset="-122"/>
                <a:ea typeface="Microsoft YaHei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</p:txBody>
      </p:sp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/>
        </p:nvCxnSpPr>
        <p:spPr>
          <a:xfrm flipH="1">
            <a:off x="388367" y="881639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/>
        </p:nvSpPr>
        <p:spPr>
          <a:xfrm>
            <a:off x="257609" y="228130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</p:spTree>
    <p:extLst>
      <p:ext uri="{BB962C8B-B14F-4D97-AF65-F5344CB8AC3E}">
        <p14:creationId xmlns:p14="http://schemas.microsoft.com/office/powerpoint/2010/main" val="258017810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597" y="148563"/>
            <a:ext cx="11881232" cy="54970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DD61091-DEEC-4164-A26D-F8A663E0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666" y="6596117"/>
            <a:ext cx="414163" cy="208312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058B84-6FBA-4290-AC3A-DA5764D54C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11881232" cy="5741720"/>
          </a:xfrm>
          <a:prstGeom prst="rect">
            <a:avLst/>
          </a:prstGeom>
        </p:spPr>
        <p:txBody>
          <a:bodyPr/>
          <a:lstStyle>
            <a:lvl1pPr marL="0" indent="-252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32000" indent="-252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48000" indent="-252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713171110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EBD6851-04F3-4FFD-9B47-C99A9CE8D0A3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A6D4FD35-EFE0-4A0B-828F-A88DDA167134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6609BBC5-1D46-4717-B127-F5DC2F4AF5B4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B6936-871B-4437-B323-0BDC28C4166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39261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1231922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lnSpc>
                <a:spcPct val="10000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8996" y="2139014"/>
            <a:ext cx="6558866" cy="89067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L 形 8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11" name="L 形 10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</p:spTree>
    <p:extLst>
      <p:ext uri="{BB962C8B-B14F-4D97-AF65-F5344CB8AC3E}">
        <p14:creationId xmlns:p14="http://schemas.microsoft.com/office/powerpoint/2010/main" val="1524246359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ntents page"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线连接符 14">
            <a:extLst>
              <a:ext uri="{FF2B5EF4-FFF2-40B4-BE49-F238E27FC236}">
                <a16:creationId xmlns:a16="http://schemas.microsoft.com/office/drawing/2014/main" id="{C79E9F57-49BC-DC4A-B843-36D48051C848}"/>
              </a:ext>
            </a:extLst>
          </p:cNvPr>
          <p:cNvCxnSpPr>
            <a:cxnSpLocks/>
          </p:cNvCxnSpPr>
          <p:nvPr/>
        </p:nvCxnSpPr>
        <p:spPr>
          <a:xfrm flipH="1">
            <a:off x="388367" y="881639"/>
            <a:ext cx="885967" cy="0"/>
          </a:xfrm>
          <a:prstGeom prst="line">
            <a:avLst/>
          </a:prstGeom>
          <a:ln w="28575">
            <a:solidFill>
              <a:srgbClr val="C7000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文本框 16">
            <a:extLst>
              <a:ext uri="{FF2B5EF4-FFF2-40B4-BE49-F238E27FC236}">
                <a16:creationId xmlns:a16="http://schemas.microsoft.com/office/drawing/2014/main" id="{568EC886-2612-1F43-AB51-21A76A078357}"/>
              </a:ext>
            </a:extLst>
          </p:cNvPr>
          <p:cNvSpPr txBox="1"/>
          <p:nvPr/>
        </p:nvSpPr>
        <p:spPr>
          <a:xfrm>
            <a:off x="257609" y="228130"/>
            <a:ext cx="1147485" cy="6535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3636" dirty="0">
                <a:solidFill>
                  <a:schemeClr val="tx1"/>
                </a:solidFill>
                <a:latin typeface="Microsoft YaHei" charset="-122"/>
                <a:ea typeface="Microsoft YaHei" charset="-122"/>
                <a:cs typeface="Microsoft YaHei" charset="-122"/>
              </a:rPr>
              <a:t>目录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6F986187-B8E9-4CD0-80F4-52F236EE1A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88938" y="1047750"/>
            <a:ext cx="11107737" cy="4746625"/>
          </a:xfrm>
        </p:spPr>
        <p:txBody>
          <a:bodyPr/>
          <a:lstStyle>
            <a:lvl1pPr marL="54900" indent="-34290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 sz="1800">
                <a:latin typeface="+mj-ea"/>
                <a:ea typeface="+mj-ea"/>
              </a:defRPr>
            </a:lvl1pPr>
            <a:lvl2pPr marL="504000" indent="-360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600">
                <a:latin typeface="+mj-ea"/>
                <a:ea typeface="+mj-ea"/>
              </a:defRPr>
            </a:lvl2pPr>
            <a:lvl3pPr marL="648000" indent="-288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p"/>
              <a:defRPr sz="1200">
                <a:latin typeface="+mj-ea"/>
                <a:ea typeface="+mj-ea"/>
              </a:defRPr>
            </a:lvl3pPr>
            <a:lvl4pPr marL="0" indent="-288000">
              <a:lnSpc>
                <a:spcPct val="120000"/>
              </a:lnSpc>
              <a:spcBef>
                <a:spcPts val="0"/>
              </a:spcBef>
              <a:defRPr/>
            </a:lvl4pPr>
            <a:lvl5pPr marL="0" indent="-288000"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10412205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>
            <a:extLst>
              <a:ext uri="{FF2B5EF4-FFF2-40B4-BE49-F238E27FC236}">
                <a16:creationId xmlns:a16="http://schemas.microsoft.com/office/drawing/2014/main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5597" y="148563"/>
            <a:ext cx="11881232" cy="54970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DDD61091-DEEC-4164-A26D-F8A663E08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2666" y="6596117"/>
            <a:ext cx="414163" cy="208312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8B058B84-6FBA-4290-AC3A-DA5764D54CAB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sp>
        <p:nvSpPr>
          <p:cNvPr id="6" name="内容占位符 10"/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11881232" cy="5741720"/>
          </a:xfrm>
          <a:prstGeom prst="rect">
            <a:avLst/>
          </a:prstGeom>
        </p:spPr>
        <p:txBody>
          <a:bodyPr/>
          <a:lstStyle>
            <a:lvl1pPr marL="0" indent="-252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32000" indent="-252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6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648000" indent="-2520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135353482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 pag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2AF307D-40F4-EC4C-9108-79E948007529}"/>
              </a:ext>
            </a:extLst>
          </p:cNvPr>
          <p:cNvSpPr txBox="1"/>
          <p:nvPr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940" dirty="0">
                <a:solidFill>
                  <a:schemeClr val="tx1"/>
                </a:solidFill>
              </a:rPr>
              <a:t>Thank you.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C1AE7807-E46D-4945-A550-2CE82965BC61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Copyright©2018 Huawei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Huawei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D6782FCC-E1A2-4658-94DF-D89B91A7D33B}"/>
              </a:ext>
            </a:extLst>
          </p:cNvPr>
          <p:cNvSpPr txBox="1">
            <a:spLocks/>
          </p:cNvSpPr>
          <p:nvPr userDrawn="1"/>
        </p:nvSpPr>
        <p:spPr>
          <a:xfrm>
            <a:off x="7987276" y="1631849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把数字世界带入每个人、每个家庭、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Microsoft YaHei" charset="-122"/>
                <a:ea typeface="Microsoft YaHei" charset="-122"/>
                <a:cs typeface="Microsoft YaHei" charset="-122"/>
              </a:rPr>
              <a:t>每个组织，构建万物互联的智能世界。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32C0995E-1FB1-4B8D-826F-ABE88116C9B6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Bring digital 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+mn-lt"/>
              <a:ea typeface="Microsoft YaHei" charset="-122"/>
              <a:cs typeface="Microsoft YaHei" charset="-122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DA00AE-F8F0-43FD-ADC3-22E668BBA82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3676" y="5237566"/>
            <a:ext cx="1875600" cy="4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55445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探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0"/>
            <a:ext cx="12196763" cy="5602265"/>
          </a:xfrm>
          <a:prstGeom prst="rect">
            <a:avLst/>
          </a:prstGeom>
        </p:spPr>
      </p:pic>
      <p:sp>
        <p:nvSpPr>
          <p:cNvPr id="7" name="L 形 6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27DEE9-8BE9-0D49-BF96-9E83C5312E0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98996" y="907092"/>
            <a:ext cx="6559809" cy="1231922"/>
          </a:xfrm>
          <a:prstGeom prst="rect">
            <a:avLst/>
          </a:prstGeom>
          <a:ln>
            <a:noFill/>
            <a:prstDash val="dash"/>
          </a:ln>
        </p:spPr>
        <p:txBody>
          <a:bodyPr lIns="0" tIns="0" rIns="0" bIns="0" anchor="t">
            <a:normAutofit/>
          </a:bodyPr>
          <a:lstStyle>
            <a:lvl1pPr algn="l">
              <a:lnSpc>
                <a:spcPct val="100000"/>
              </a:lnSpc>
              <a:defRPr sz="3200" b="0" i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3DA98-D48D-6947-95EF-BA3B05E6882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98996" y="2139014"/>
            <a:ext cx="6558866" cy="890674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  <p:sp>
        <p:nvSpPr>
          <p:cNvPr id="9" name="L 形 8"/>
          <p:cNvSpPr/>
          <p:nvPr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1" name="L 形 10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DFC8BB3-4557-4A10-8DB4-CEF6728C5A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3588" y="6227190"/>
            <a:ext cx="1617170" cy="322753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16" name="Picture 4">
            <a:extLst>
              <a:ext uri="{FF2B5EF4-FFF2-40B4-BE49-F238E27FC236}">
                <a16:creationId xmlns:a16="http://schemas.microsoft.com/office/drawing/2014/main" id="{E2D12932-0E22-4652-86C6-F52F9B2B6F3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8751" y="5970991"/>
            <a:ext cx="2260800" cy="489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361746"/>
      </p:ext>
    </p:extLst>
  </p:cSld>
  <p:clrMapOvr>
    <a:masterClrMapping/>
  </p:clrMapOvr>
  <p:hf hdr="0" ftr="0" dt="0"/>
  <p:extLst mod="1">
    <p:ext uri="{DCECCB84-F9BA-43D5-87BE-67443E8EF086}">
      <p15:sldGuideLst xmlns:p15="http://schemas.microsoft.com/office/powerpoint/2012/main">
        <p15:guide id="1" orient="horz" pos="341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7DDFF8D-0DFA-4C35-A01E-7EE7CDDE8D5C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76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4" r:id="rId1"/>
    <p:sldLayoutId id="2147483895" r:id="rId2"/>
    <p:sldLayoutId id="2147483896" r:id="rId3"/>
    <p:sldLayoutId id="2147483897" r:id="rId4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59">
          <p15:clr>
            <a:srgbClr val="F26B43"/>
          </p15:clr>
        </p15:guide>
        <p15:guide id="1" pos="3841">
          <p15:clr>
            <a:srgbClr val="F26B43"/>
          </p15:clr>
        </p15:guide>
        <p15:guide id="2" pos="565">
          <p15:clr>
            <a:srgbClr val="F26B43"/>
          </p15:clr>
        </p15:guide>
        <p15:guide id="3" orient="horz" pos="4007">
          <p15:clr>
            <a:srgbClr val="F26B43"/>
          </p15:clr>
        </p15:guide>
        <p15:guide id="4" orient="horz" pos="1235">
          <p15:clr>
            <a:srgbClr val="F26B43"/>
          </p15:clr>
        </p15:guide>
        <p15:guide id="5" orient="horz" pos="55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F72FAD7-C8C3-754A-A498-D3A7EC29AB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09309" y="6270651"/>
            <a:ext cx="1982316" cy="153611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38" name="图片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6684" y="5976168"/>
            <a:ext cx="2258389" cy="482533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F29A6A21-65EC-4ECE-A299-DDBDFD6B01E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9" r:id="rId1"/>
    <p:sldLayoutId id="2147483900" r:id="rId2"/>
    <p:sldLayoutId id="2147483901" r:id="rId3"/>
    <p:sldLayoutId id="2147483902" r:id="rId4"/>
    <p:sldLayoutId id="2147483903" r:id="rId5"/>
  </p:sldLayoutIdLs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0" orient="horz" pos="2159">
          <p15:clr>
            <a:srgbClr val="F26B43"/>
          </p15:clr>
        </p15:guide>
        <p15:guide id="1" pos="3841">
          <p15:clr>
            <a:srgbClr val="F26B43"/>
          </p15:clr>
        </p15:guide>
        <p15:guide id="2" pos="565">
          <p15:clr>
            <a:srgbClr val="F26B43"/>
          </p15:clr>
        </p15:guide>
        <p15:guide id="3" orient="horz" pos="4007">
          <p15:clr>
            <a:srgbClr val="F26B43"/>
          </p15:clr>
        </p15:guide>
        <p15:guide id="4" orient="horz" pos="1235">
          <p15:clr>
            <a:srgbClr val="F26B43"/>
          </p15:clr>
        </p15:guide>
        <p15:guide id="5" orient="horz" pos="55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scend.github.io/triton-ascend/index.html" TargetMode="External"/><Relationship Id="rId7" Type="http://schemas.openxmlformats.org/officeDocument/2006/relationships/image" Target="../media/image16.png"/><Relationship Id="rId2" Type="http://schemas.openxmlformats.org/officeDocument/2006/relationships/hyperlink" Target="https://gitee.com/ascend/triton-ascend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hyperlink" Target="https://ascend.github.io/triton-ascend/sources/programming-guide/introduction.html" TargetMode="External"/><Relationship Id="rId4" Type="http://schemas.openxmlformats.org/officeDocument/2006/relationships/hyperlink" Target="https://ascend.github.io/triton-ascend/sources/getting-started/tutorial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标题 17">
            <a:extLst>
              <a:ext uri="{FF2B5EF4-FFF2-40B4-BE49-F238E27FC236}">
                <a16:creationId xmlns:a16="http://schemas.microsoft.com/office/drawing/2014/main" id="{09280647-A752-43AC-922C-E0D8F10C22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Triton-Ascend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实践分享</a:t>
            </a:r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8C105956-C1B9-4FCC-99A1-2E5DAA752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部门：中央软件院编译器实验室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作者：石京昶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日期：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2025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年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7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月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12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3632952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644672FE-6E27-410B-9C5B-3F63AAA97E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访存问题：编译时静态分析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D6D8FCB-5EEF-47B7-A550-79D4B48FD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10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7C17234-2FC7-4A35-BD3A-200D5655987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11881232" cy="1022158"/>
          </a:xfrm>
        </p:spPr>
        <p:txBody>
          <a:bodyPr/>
          <a:lstStyle/>
          <a:p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访存：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load/store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Op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需要输入访存地址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(</a:t>
            </a:r>
            <a:r>
              <a:rPr lang="en-US" altLang="zh-CN" sz="1600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TensorOfPtr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)</a:t>
            </a:r>
          </a:p>
          <a:p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访存地址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(</a:t>
            </a:r>
            <a:r>
              <a:rPr lang="en-US" altLang="zh-CN" sz="1600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TensorOfPtr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)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= 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基地址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+ 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偏移量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tensor</a:t>
            </a:r>
          </a:p>
          <a:p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配合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Mask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机制处理尾块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0F1837D-3A78-43B5-A21E-FE2970D96A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2903"/>
          <a:stretch/>
        </p:blipFill>
        <p:spPr>
          <a:xfrm>
            <a:off x="383030" y="1669701"/>
            <a:ext cx="5517114" cy="151553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BB8DF54-53BA-4C86-BCCD-287453AD0743}"/>
              </a:ext>
            </a:extLst>
          </p:cNvPr>
          <p:cNvSpPr txBox="1"/>
          <p:nvPr/>
        </p:nvSpPr>
        <p:spPr>
          <a:xfrm>
            <a:off x="3361266" y="2571448"/>
            <a:ext cx="129073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2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连续规律访存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AA319A5-09CD-41B2-B10F-05F80DA22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029" y="3237021"/>
            <a:ext cx="5399703" cy="3596245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73704536-4D83-4027-B64E-FE3E6F1C2395}"/>
              </a:ext>
            </a:extLst>
          </p:cNvPr>
          <p:cNvSpPr txBox="1"/>
          <p:nvPr/>
        </p:nvSpPr>
        <p:spPr>
          <a:xfrm>
            <a:off x="4611308" y="288596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 DSL</a:t>
            </a:r>
            <a:endParaRPr kumimoji="1" lang="zh-CN" altLang="en-US" sz="12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846115F3-0930-4588-9C31-FA4DA96A9B4A}"/>
              </a:ext>
            </a:extLst>
          </p:cNvPr>
          <p:cNvSpPr txBox="1"/>
          <p:nvPr/>
        </p:nvSpPr>
        <p:spPr>
          <a:xfrm>
            <a:off x="4611308" y="317319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2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 IR</a:t>
            </a:r>
            <a:endParaRPr kumimoji="1" lang="zh-CN" altLang="en-US" sz="12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7" name="任意多边形: 形状 16">
            <a:extLst>
              <a:ext uri="{FF2B5EF4-FFF2-40B4-BE49-F238E27FC236}">
                <a16:creationId xmlns:a16="http://schemas.microsoft.com/office/drawing/2014/main" id="{E694CA08-A20C-40E0-96A0-EC55A02FB531}"/>
              </a:ext>
            </a:extLst>
          </p:cNvPr>
          <p:cNvSpPr/>
          <p:nvPr/>
        </p:nvSpPr>
        <p:spPr>
          <a:xfrm>
            <a:off x="125116" y="2370667"/>
            <a:ext cx="662285" cy="1358900"/>
          </a:xfrm>
          <a:custGeom>
            <a:avLst/>
            <a:gdLst>
              <a:gd name="connsiteX0" fmla="*/ 225615 w 314515"/>
              <a:gd name="connsiteY0" fmla="*/ 1752600 h 1752600"/>
              <a:gd name="connsiteX1" fmla="*/ 1248 w 314515"/>
              <a:gd name="connsiteY1" fmla="*/ 690033 h 1752600"/>
              <a:gd name="connsiteX2" fmla="*/ 314515 w 314515"/>
              <a:gd name="connsiteY2" fmla="*/ 0 h 1752600"/>
              <a:gd name="connsiteX0" fmla="*/ 258641 w 313674"/>
              <a:gd name="connsiteY0" fmla="*/ 1358900 h 1358900"/>
              <a:gd name="connsiteX1" fmla="*/ 407 w 313674"/>
              <a:gd name="connsiteY1" fmla="*/ 690033 h 1358900"/>
              <a:gd name="connsiteX2" fmla="*/ 313674 w 313674"/>
              <a:gd name="connsiteY2" fmla="*/ 0 h 1358900"/>
              <a:gd name="connsiteX0" fmla="*/ 271353 w 673519"/>
              <a:gd name="connsiteY0" fmla="*/ 1358900 h 1358900"/>
              <a:gd name="connsiteX1" fmla="*/ 13119 w 673519"/>
              <a:gd name="connsiteY1" fmla="*/ 690033 h 1358900"/>
              <a:gd name="connsiteX2" fmla="*/ 673519 w 673519"/>
              <a:gd name="connsiteY2" fmla="*/ 0 h 1358900"/>
              <a:gd name="connsiteX0" fmla="*/ 260119 w 662285"/>
              <a:gd name="connsiteY0" fmla="*/ 1358900 h 1358900"/>
              <a:gd name="connsiteX1" fmla="*/ 1885 w 662285"/>
              <a:gd name="connsiteY1" fmla="*/ 690033 h 1358900"/>
              <a:gd name="connsiteX2" fmla="*/ 171217 w 662285"/>
              <a:gd name="connsiteY2" fmla="*/ 135466 h 1358900"/>
              <a:gd name="connsiteX3" fmla="*/ 662285 w 662285"/>
              <a:gd name="connsiteY3" fmla="*/ 0 h 13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2285" h="1358900">
                <a:moveTo>
                  <a:pt x="260119" y="1358900"/>
                </a:moveTo>
                <a:cubicBezTo>
                  <a:pt x="140527" y="973666"/>
                  <a:pt x="16702" y="893939"/>
                  <a:pt x="1885" y="690033"/>
                </a:cubicBezTo>
                <a:cubicBezTo>
                  <a:pt x="-12932" y="486127"/>
                  <a:pt x="61150" y="250471"/>
                  <a:pt x="171217" y="135466"/>
                </a:cubicBezTo>
                <a:cubicBezTo>
                  <a:pt x="281284" y="20461"/>
                  <a:pt x="591024" y="63500"/>
                  <a:pt x="662285" y="0"/>
                </a:cubicBezTo>
              </a:path>
            </a:pathLst>
          </a:custGeom>
          <a:noFill/>
          <a:ln w="9525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8" name="任意多边形: 形状 17">
            <a:extLst>
              <a:ext uri="{FF2B5EF4-FFF2-40B4-BE49-F238E27FC236}">
                <a16:creationId xmlns:a16="http://schemas.microsoft.com/office/drawing/2014/main" id="{C0D80D41-F91C-4FA3-A09C-96479C3A254B}"/>
              </a:ext>
            </a:extLst>
          </p:cNvPr>
          <p:cNvSpPr/>
          <p:nvPr/>
        </p:nvSpPr>
        <p:spPr>
          <a:xfrm>
            <a:off x="30813" y="2658533"/>
            <a:ext cx="811620" cy="2446867"/>
          </a:xfrm>
          <a:custGeom>
            <a:avLst/>
            <a:gdLst>
              <a:gd name="connsiteX0" fmla="*/ 358654 w 811620"/>
              <a:gd name="connsiteY0" fmla="*/ 2446867 h 2446867"/>
              <a:gd name="connsiteX1" fmla="*/ 15754 w 811620"/>
              <a:gd name="connsiteY1" fmla="*/ 800100 h 2446867"/>
              <a:gd name="connsiteX2" fmla="*/ 811620 w 811620"/>
              <a:gd name="connsiteY2" fmla="*/ 0 h 244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1620" h="2446867">
                <a:moveTo>
                  <a:pt x="358654" y="2446867"/>
                </a:moveTo>
                <a:cubicBezTo>
                  <a:pt x="149457" y="1827389"/>
                  <a:pt x="-59740" y="1207911"/>
                  <a:pt x="15754" y="800100"/>
                </a:cubicBezTo>
                <a:cubicBezTo>
                  <a:pt x="91248" y="392289"/>
                  <a:pt x="451434" y="196144"/>
                  <a:pt x="811620" y="0"/>
                </a:cubicBezTo>
              </a:path>
            </a:pathLst>
          </a:custGeom>
          <a:noFill/>
          <a:ln w="9525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9" name="任意多边形: 形状 18">
            <a:extLst>
              <a:ext uri="{FF2B5EF4-FFF2-40B4-BE49-F238E27FC236}">
                <a16:creationId xmlns:a16="http://schemas.microsoft.com/office/drawing/2014/main" id="{A6450D28-F7EF-481F-9B3E-D9124EBB0145}"/>
              </a:ext>
            </a:extLst>
          </p:cNvPr>
          <p:cNvSpPr/>
          <p:nvPr/>
        </p:nvSpPr>
        <p:spPr>
          <a:xfrm>
            <a:off x="22697" y="2510367"/>
            <a:ext cx="785870" cy="2302933"/>
          </a:xfrm>
          <a:custGeom>
            <a:avLst/>
            <a:gdLst>
              <a:gd name="connsiteX0" fmla="*/ 345603 w 785870"/>
              <a:gd name="connsiteY0" fmla="*/ 2302933 h 2302933"/>
              <a:gd name="connsiteX1" fmla="*/ 15403 w 785870"/>
              <a:gd name="connsiteY1" fmla="*/ 469900 h 2302933"/>
              <a:gd name="connsiteX2" fmla="*/ 785870 w 785870"/>
              <a:gd name="connsiteY2" fmla="*/ 0 h 230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5870" h="2302933">
                <a:moveTo>
                  <a:pt x="345603" y="2302933"/>
                </a:moveTo>
                <a:cubicBezTo>
                  <a:pt x="143814" y="1578327"/>
                  <a:pt x="-57975" y="853722"/>
                  <a:pt x="15403" y="469900"/>
                </a:cubicBezTo>
                <a:cubicBezTo>
                  <a:pt x="88781" y="86078"/>
                  <a:pt x="437325" y="43039"/>
                  <a:pt x="785870" y="0"/>
                </a:cubicBezTo>
              </a:path>
            </a:pathLst>
          </a:custGeom>
          <a:noFill/>
          <a:ln w="9525">
            <a:solidFill>
              <a:srgbClr val="0070C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C4363B-8457-4EA8-AFD4-4D5DB8AB5712}"/>
              </a:ext>
            </a:extLst>
          </p:cNvPr>
          <p:cNvSpPr/>
          <p:nvPr/>
        </p:nvSpPr>
        <p:spPr>
          <a:xfrm>
            <a:off x="383029" y="5035143"/>
            <a:ext cx="4811271" cy="276999"/>
          </a:xfrm>
          <a:prstGeom prst="rect">
            <a:avLst/>
          </a:prstGeom>
          <a:noFill/>
          <a:ln w="95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7DD89660-7E6D-4C9F-837C-2DA27095FA89}"/>
              </a:ext>
            </a:extLst>
          </p:cNvPr>
          <p:cNvSpPr/>
          <p:nvPr/>
        </p:nvSpPr>
        <p:spPr>
          <a:xfrm>
            <a:off x="383029" y="4726231"/>
            <a:ext cx="4811271" cy="138857"/>
          </a:xfrm>
          <a:prstGeom prst="rect">
            <a:avLst/>
          </a:prstGeom>
          <a:noFill/>
          <a:ln w="952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03432B9-7F0D-4B16-9F54-42096F28838E}"/>
              </a:ext>
            </a:extLst>
          </p:cNvPr>
          <p:cNvSpPr/>
          <p:nvPr/>
        </p:nvSpPr>
        <p:spPr>
          <a:xfrm>
            <a:off x="383028" y="3695113"/>
            <a:ext cx="5399704" cy="873417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63A9C28-96A2-4366-BFE9-19FCFB93C442}"/>
              </a:ext>
            </a:extLst>
          </p:cNvPr>
          <p:cNvGrpSpPr/>
          <p:nvPr/>
        </p:nvGrpSpPr>
        <p:grpSpPr>
          <a:xfrm>
            <a:off x="5900144" y="3634135"/>
            <a:ext cx="6171503" cy="2299788"/>
            <a:chOff x="5900144" y="3634135"/>
            <a:chExt cx="6171503" cy="2299788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AF5758AB-F27D-4B1D-AD65-8141AD78AB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00144" y="3678766"/>
              <a:ext cx="6136685" cy="2255157"/>
            </a:xfrm>
            <a:prstGeom prst="rect">
              <a:avLst/>
            </a:prstGeom>
          </p:spPr>
        </p:pic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C1481A0-27E4-4E01-B274-CD65F045E597}"/>
                </a:ext>
              </a:extLst>
            </p:cNvPr>
            <p:cNvSpPr txBox="1"/>
            <p:nvPr/>
          </p:nvSpPr>
          <p:spPr>
            <a:xfrm>
              <a:off x="10399394" y="3634135"/>
              <a:ext cx="16722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200" dirty="0" err="1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TritonAdapter</a:t>
              </a:r>
              <a:r>
                <a:rPr kumimoji="1" lang="en-US" altLang="zh-CN" sz="12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 IR</a:t>
              </a:r>
              <a:endParaRPr kumimoji="1" lang="zh-CN" altLang="en-US" sz="12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992B6AB5-67DC-4FCB-AF42-65A4240CC6FC}"/>
                </a:ext>
              </a:extLst>
            </p:cNvPr>
            <p:cNvSpPr/>
            <p:nvPr/>
          </p:nvSpPr>
          <p:spPr>
            <a:xfrm>
              <a:off x="7594600" y="3888684"/>
              <a:ext cx="2302933" cy="158383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C9D23E26-7CDA-4D64-A91C-53BEADF89565}"/>
                </a:ext>
              </a:extLst>
            </p:cNvPr>
            <p:cNvSpPr/>
            <p:nvPr/>
          </p:nvSpPr>
          <p:spPr>
            <a:xfrm>
              <a:off x="6134948" y="5565084"/>
              <a:ext cx="858519" cy="192249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F6B40CE3-3866-4584-8F1A-B2D0FFA23F50}"/>
                </a:ext>
              </a:extLst>
            </p:cNvPr>
            <p:cNvSpPr/>
            <p:nvPr/>
          </p:nvSpPr>
          <p:spPr>
            <a:xfrm>
              <a:off x="6947748" y="4706407"/>
              <a:ext cx="1095585" cy="192249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F1524E2-7AFB-425D-8782-D938C42D597A}"/>
                </a:ext>
              </a:extLst>
            </p:cNvPr>
            <p:cNvSpPr/>
            <p:nvPr/>
          </p:nvSpPr>
          <p:spPr>
            <a:xfrm>
              <a:off x="7100148" y="5224040"/>
              <a:ext cx="1095585" cy="192249"/>
            </a:xfrm>
            <a:prstGeom prst="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</p:grpSp>
      <p:sp>
        <p:nvSpPr>
          <p:cNvPr id="29" name="内容占位符 3">
            <a:extLst>
              <a:ext uri="{FF2B5EF4-FFF2-40B4-BE49-F238E27FC236}">
                <a16:creationId xmlns:a16="http://schemas.microsoft.com/office/drawing/2014/main" id="{F2A96823-BE3F-4BA3-A5D7-19259D5D9D31}"/>
              </a:ext>
            </a:extLst>
          </p:cNvPr>
          <p:cNvSpPr txBox="1">
            <a:spLocks/>
          </p:cNvSpPr>
          <p:nvPr/>
        </p:nvSpPr>
        <p:spPr>
          <a:xfrm>
            <a:off x="6096213" y="1999287"/>
            <a:ext cx="5951854" cy="118594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2000" kern="1200">
                <a:solidFill>
                  <a:srgbClr val="1D1D1B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432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6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2pPr>
            <a:lvl3pPr marL="648000" indent="-25200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Ø"/>
              <a:defRPr sz="140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访存表达式 经过静态分析，转出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memref</a:t>
            </a:r>
            <a:endParaRPr lang="en-US" altLang="zh-CN" sz="16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lvl="1"/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offset</a:t>
            </a:r>
          </a:p>
          <a:p>
            <a:pPr lvl="1"/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strides</a:t>
            </a:r>
          </a:p>
          <a:p>
            <a:pPr lvl="1"/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sizes</a:t>
            </a: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296998F5-6C68-413D-AF95-DA11165E33CD}"/>
              </a:ext>
            </a:extLst>
          </p:cNvPr>
          <p:cNvSpPr/>
          <p:nvPr/>
        </p:nvSpPr>
        <p:spPr>
          <a:xfrm>
            <a:off x="5461000" y="4726231"/>
            <a:ext cx="321732" cy="1031102"/>
          </a:xfrm>
          <a:prstGeom prst="rightArrow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3943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9" grpId="0"/>
      <p:bldP spid="3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35B6943-986F-4C99-B204-D49102461F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访存问题：离散、间接访存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2AA4C7F-0A6B-497F-8F9A-07BAD68DB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11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BEF86B9-78DC-43F2-874E-41C3750206A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6403802" cy="1377758"/>
          </a:xfrm>
        </p:spPr>
        <p:txBody>
          <a:bodyPr/>
          <a:lstStyle/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编译</a:t>
            </a:r>
            <a:r>
              <a:rPr lang="en-US" altLang="zh-CN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IR</a:t>
            </a:r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时静态分析出访存模式信息，用</a:t>
            </a:r>
            <a:r>
              <a:rPr lang="en-US" altLang="zh-CN" sz="1800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memref</a:t>
            </a:r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表达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0B42B6-BE4D-4440-94C7-E354CDC46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477" y="4843151"/>
            <a:ext cx="5475125" cy="151553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47AA279-26C4-4C5B-BAC8-295400E1136C}"/>
              </a:ext>
            </a:extLst>
          </p:cNvPr>
          <p:cNvSpPr txBox="1"/>
          <p:nvPr/>
        </p:nvSpPr>
        <p:spPr>
          <a:xfrm>
            <a:off x="1212557" y="4498538"/>
            <a:ext cx="38876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？如何处理间接访存：</a:t>
            </a: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load(load)</a:t>
            </a:r>
            <a:endParaRPr kumimoji="1" lang="zh-CN" altLang="en-US" sz="16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E53351A-2644-4A81-B287-28A9FF5FD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886" y="1185308"/>
            <a:ext cx="6052363" cy="1853026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5182C32-5886-4B29-B924-2125AA9851BE}"/>
              </a:ext>
            </a:extLst>
          </p:cNvPr>
          <p:cNvSpPr txBox="1"/>
          <p:nvPr/>
        </p:nvSpPr>
        <p:spPr>
          <a:xfrm>
            <a:off x="4226689" y="5789221"/>
            <a:ext cx="29001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功能兜底：标量访存循环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BDC2C1FA-06D5-47B1-B330-6505E4E193AF}"/>
              </a:ext>
            </a:extLst>
          </p:cNvPr>
          <p:cNvSpPr/>
          <p:nvPr/>
        </p:nvSpPr>
        <p:spPr>
          <a:xfrm>
            <a:off x="5366176" y="2577031"/>
            <a:ext cx="388188" cy="1759181"/>
          </a:xfrm>
          <a:prstGeom prst="leftBrace">
            <a:avLst>
              <a:gd name="adj1" fmla="val 158586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23E99E2-AD0F-480E-9759-E51E0DD46153}"/>
              </a:ext>
            </a:extLst>
          </p:cNvPr>
          <p:cNvSpPr txBox="1"/>
          <p:nvPr/>
        </p:nvSpPr>
        <p:spPr>
          <a:xfrm>
            <a:off x="5802916" y="2436941"/>
            <a:ext cx="1547218" cy="13531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 err="1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parseAdd</a:t>
            </a:r>
            <a:endParaRPr kumimoji="1" lang="en-US" altLang="zh-CN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 err="1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parseMul</a:t>
            </a:r>
            <a:endParaRPr kumimoji="1" lang="en-US" altLang="zh-CN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 err="1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parseSplat</a:t>
            </a:r>
            <a:endParaRPr kumimoji="1" lang="en-US" altLang="zh-CN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...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E50EC99-6408-437C-8D62-E969BF43AA98}"/>
              </a:ext>
            </a:extLst>
          </p:cNvPr>
          <p:cNvSpPr/>
          <p:nvPr/>
        </p:nvSpPr>
        <p:spPr>
          <a:xfrm>
            <a:off x="5790004" y="3988992"/>
            <a:ext cx="1439818" cy="383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 err="1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parseLoad</a:t>
            </a:r>
            <a:endParaRPr kumimoji="1" lang="en-US" altLang="zh-CN" sz="14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7A742BE7-8902-4628-BAAB-84010854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448" y="1390061"/>
            <a:ext cx="4261069" cy="5359675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87BCE576-3C17-4EE0-8EAD-84ABC6B84D75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5184475" y="2167467"/>
            <a:ext cx="181701" cy="12891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799F92A5-028B-46FB-AAAD-8064BCAD150B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flipH="1">
            <a:off x="5676766" y="4372687"/>
            <a:ext cx="833147" cy="1416534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F8C538E7-C9C7-47AB-9429-FD602254532B}"/>
              </a:ext>
            </a:extLst>
          </p:cNvPr>
          <p:cNvCxnSpPr>
            <a:cxnSpLocks/>
            <a:stCxn id="9" idx="3"/>
            <a:endCxn id="16" idx="1"/>
          </p:cNvCxnSpPr>
          <p:nvPr/>
        </p:nvCxnSpPr>
        <p:spPr>
          <a:xfrm flipV="1">
            <a:off x="7126842" y="4069899"/>
            <a:ext cx="301606" cy="1888599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5855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6" grpId="0"/>
      <p:bldP spid="9" grpId="0"/>
      <p:bldP spid="13" grpId="0" animBg="1"/>
      <p:bldP spid="14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4092AC24-93D5-48E9-B12C-47BEC6168B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语言表达能力扩展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C21A55-A37B-4E88-BDA2-20A96FEE4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12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408904C-7BE9-42A8-994F-E26630BFBF6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11881232" cy="743656"/>
          </a:xfrm>
        </p:spPr>
        <p:txBody>
          <a:bodyPr/>
          <a:lstStyle/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不同形状的矩阵乘</a:t>
            </a:r>
            <a:r>
              <a:rPr lang="en-US" altLang="zh-CN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(C=A*B)</a:t>
            </a:r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的最优算子写法不同</a:t>
            </a:r>
            <a:endParaRPr lang="en-US" altLang="zh-CN" sz="18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方方正正矩阵写法以</a:t>
            </a:r>
            <a:r>
              <a:rPr lang="en-US" altLang="zh-CN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</a:t>
            </a:r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的子块为中心，核内切分</a:t>
            </a:r>
            <a:r>
              <a:rPr lang="en-US" altLang="zh-CN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K</a:t>
            </a:r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轴</a:t>
            </a:r>
            <a:endParaRPr lang="en-US" altLang="zh-CN" sz="18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4B0258-79E0-4487-B610-A0EC508C38E5}"/>
              </a:ext>
            </a:extLst>
          </p:cNvPr>
          <p:cNvSpPr txBox="1"/>
          <p:nvPr/>
        </p:nvSpPr>
        <p:spPr>
          <a:xfrm>
            <a:off x="5794224" y="2895242"/>
            <a:ext cx="434292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dirty="0">
                <a:solidFill>
                  <a:srgbClr val="C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新增语言接口</a:t>
            </a:r>
            <a:endParaRPr kumimoji="1" lang="en-US" altLang="zh-CN" dirty="0">
              <a:solidFill>
                <a:srgbClr val="C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algn="r"/>
            <a:r>
              <a:rPr kumimoji="1" lang="en-US" altLang="zh-CN" dirty="0" err="1">
                <a:solidFill>
                  <a:srgbClr val="C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extract_slice</a:t>
            </a:r>
            <a:r>
              <a:rPr kumimoji="1" lang="zh-CN" altLang="en-US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支持片上取子块</a:t>
            </a:r>
            <a:endParaRPr kumimoji="1" lang="en-US" altLang="zh-CN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algn="r"/>
            <a:r>
              <a:rPr kumimoji="1" lang="en-US" altLang="zh-CN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</a:t>
            </a:r>
            <a:r>
              <a:rPr kumimoji="1" lang="zh-CN" altLang="en-US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矩阵提前全载入片上，核内切</a:t>
            </a:r>
            <a:r>
              <a:rPr kumimoji="1" lang="en-US" altLang="zh-CN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K</a:t>
            </a:r>
            <a:r>
              <a:rPr kumimoji="1" lang="zh-CN" altLang="en-US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轴</a:t>
            </a:r>
            <a:endParaRPr kumimoji="1" lang="en-US" altLang="zh-CN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algn="r"/>
            <a:r>
              <a:rPr kumimoji="1" lang="zh-CN" altLang="en-US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用时才从片上取</a:t>
            </a:r>
            <a:r>
              <a:rPr kumimoji="1" lang="en-US" altLang="zh-CN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</a:t>
            </a:r>
            <a:r>
              <a:rPr kumimoji="1" lang="zh-CN" altLang="en-US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的子块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30EBE18-B341-4112-98DB-A16B05E1B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152" y="4130463"/>
            <a:ext cx="9677897" cy="2495678"/>
          </a:xfrm>
          <a:prstGeom prst="rect">
            <a:avLst/>
          </a:prstGeom>
        </p:spPr>
      </p:pic>
      <p:pic>
        <p:nvPicPr>
          <p:cNvPr id="2050" name="Picture 2" descr="https://miro.medium.com/v2/resize:fit:1050/1*KxSsWYcHuTXsXOJPhiNLIg.png">
            <a:extLst>
              <a:ext uri="{FF2B5EF4-FFF2-40B4-BE49-F238E27FC236}">
                <a16:creationId xmlns:a16="http://schemas.microsoft.com/office/drawing/2014/main" id="{3EE6CCAD-B743-4C03-8258-3C32E2F0AD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3" t="16980" r="5998" b="16869"/>
          <a:stretch/>
        </p:blipFill>
        <p:spPr bwMode="auto">
          <a:xfrm>
            <a:off x="394152" y="2166216"/>
            <a:ext cx="5400135" cy="1835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7BE5D1E8-4FF5-4808-97DD-E20FDDA658C5}"/>
              </a:ext>
            </a:extLst>
          </p:cNvPr>
          <p:cNvSpPr txBox="1"/>
          <p:nvPr/>
        </p:nvSpPr>
        <p:spPr>
          <a:xfrm>
            <a:off x="86054" y="3030390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M</a:t>
            </a:r>
            <a:endParaRPr kumimoji="1" lang="zh-CN" altLang="en-US" sz="16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A467363-C664-4442-B6A9-5072E5375654}"/>
              </a:ext>
            </a:extLst>
          </p:cNvPr>
          <p:cNvSpPr txBox="1"/>
          <p:nvPr/>
        </p:nvSpPr>
        <p:spPr>
          <a:xfrm>
            <a:off x="960832" y="388783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</a:t>
            </a:r>
            <a:endParaRPr kumimoji="1" lang="zh-CN" altLang="en-US" sz="16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E46C88B-D0FE-46F8-ADF1-EB5F4EFF97E2}"/>
              </a:ext>
            </a:extLst>
          </p:cNvPr>
          <p:cNvSpPr txBox="1"/>
          <p:nvPr/>
        </p:nvSpPr>
        <p:spPr>
          <a:xfrm>
            <a:off x="2940170" y="3875974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K</a:t>
            </a:r>
            <a:endParaRPr kumimoji="1" lang="zh-CN" altLang="en-US" sz="16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96DCEC0-F118-4A74-831A-1B18328332EF}"/>
              </a:ext>
            </a:extLst>
          </p:cNvPr>
          <p:cNvSpPr txBox="1"/>
          <p:nvPr/>
        </p:nvSpPr>
        <p:spPr>
          <a:xfrm>
            <a:off x="4129705" y="3356333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K</a:t>
            </a:r>
            <a:endParaRPr kumimoji="1" lang="zh-CN" altLang="en-US" sz="16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D6964D9-833C-4351-A77D-BB6CFD4994AA}"/>
              </a:ext>
            </a:extLst>
          </p:cNvPr>
          <p:cNvSpPr txBox="1"/>
          <p:nvPr/>
        </p:nvSpPr>
        <p:spPr>
          <a:xfrm>
            <a:off x="2103433" y="2711649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M</a:t>
            </a:r>
            <a:endParaRPr kumimoji="1" lang="zh-CN" altLang="en-US" sz="16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89C0E6-2274-47A3-A01D-13CA1F12E4D7}"/>
              </a:ext>
            </a:extLst>
          </p:cNvPr>
          <p:cNvSpPr txBox="1"/>
          <p:nvPr/>
        </p:nvSpPr>
        <p:spPr>
          <a:xfrm>
            <a:off x="4541833" y="2166216"/>
            <a:ext cx="308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1600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</a:t>
            </a:r>
            <a:endParaRPr kumimoji="1" lang="zh-CN" altLang="en-US" sz="1600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61600A-F4E3-43C1-B890-8ECF7C741EF5}"/>
              </a:ext>
            </a:extLst>
          </p:cNvPr>
          <p:cNvSpPr/>
          <p:nvPr/>
        </p:nvSpPr>
        <p:spPr>
          <a:xfrm>
            <a:off x="60043" y="1519885"/>
            <a:ext cx="11580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如果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是长条形矩阵，最优写法也许变成把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整个一把搬入片上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L1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，循环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A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时从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L1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上取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的子块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社区能力无法表达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Tile – </a:t>
            </a:r>
            <a:r>
              <a:rPr lang="en-US" altLang="zh-CN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SubTile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多层级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Tile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，需扩展</a:t>
            </a:r>
          </a:p>
        </p:txBody>
      </p:sp>
    </p:spTree>
    <p:extLst>
      <p:ext uri="{BB962C8B-B14F-4D97-AF65-F5344CB8AC3E}">
        <p14:creationId xmlns:p14="http://schemas.microsoft.com/office/powerpoint/2010/main" val="1938286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DA992BC4-D613-4670-BDBE-DA65F84BECA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总结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BCC3492-A58A-4B4A-A150-9585F5980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13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8C6A79D-6854-4D71-AF2F-E2CEDFEC0E61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altLang="zh-CN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OpenAI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针对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设计，在硬件抽象、易用性与性能上取得了较好的平衡，占据了关键的生态位置，实现了繁荣的加速卡算子开发生态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与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之间的硬件架构差异造成针对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设计难以实现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GPU-&gt;NPU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的性能可移植，功能可移植性也许适配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Triton-Ascend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实践中针对昇腾硬件特点，采用编译器静态分析等手段实现了功能可移植性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针对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原生能力无法表达多级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Tile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问题，补充了相关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API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，使能开发者实现更加精细的控制，得到更高性能算子</a:t>
            </a:r>
          </a:p>
        </p:txBody>
      </p:sp>
    </p:spTree>
    <p:extLst>
      <p:ext uri="{BB962C8B-B14F-4D97-AF65-F5344CB8AC3E}">
        <p14:creationId xmlns:p14="http://schemas.microsoft.com/office/powerpoint/2010/main" val="1544376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20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7DEF58-A0C8-41BE-BCC0-C86375A688D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OpenAI</a:t>
            </a:r>
            <a:r>
              <a:rPr lang="en-US" altLang="zh-CN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Triton</a:t>
            </a:r>
            <a:r>
              <a:rPr lang="zh-CN" altLang="en-US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简介及流程、示例</a:t>
            </a:r>
            <a:endParaRPr lang="en-US" altLang="zh-CN" sz="20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</a:t>
            </a:r>
            <a:r>
              <a:rPr lang="zh-CN" altLang="en-US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与</a:t>
            </a:r>
            <a:r>
              <a:rPr lang="en-US" altLang="zh-CN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NPU</a:t>
            </a:r>
            <a:r>
              <a:rPr lang="zh-CN" altLang="en-US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的差异及由此带来的</a:t>
            </a:r>
            <a:r>
              <a:rPr lang="en-US" altLang="zh-CN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Triton-Ascend</a:t>
            </a:r>
            <a:r>
              <a:rPr lang="zh-CN" altLang="en-US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实践问题</a:t>
            </a:r>
            <a:endParaRPr lang="en-US" altLang="zh-CN" sz="20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Triton-Ascend</a:t>
            </a:r>
            <a:r>
              <a:rPr lang="zh-CN" altLang="en-US" sz="20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实践举例</a:t>
            </a:r>
            <a:endParaRPr lang="en-US" altLang="zh-CN" sz="20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04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1D2A49DD-14E6-4025-9A8C-64AF6695689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OpenAI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简介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4073D15-AB2E-4476-8F3F-3E4EC1AC3D8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11881232" cy="1082223"/>
          </a:xfrm>
        </p:spPr>
        <p:txBody>
          <a:bodyPr/>
          <a:lstStyle/>
          <a:p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关键词：</a:t>
            </a:r>
            <a:r>
              <a:rPr lang="en-US" altLang="zh-CN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@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Python-like Language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@JIT Compiler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@</a:t>
            </a:r>
            <a:r>
              <a:rPr lang="en-US" altLang="zh-CN" sz="1600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PyTorch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backend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@Set of MLIR Dialects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@</a:t>
            </a:r>
            <a:r>
              <a: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算子社区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1574F4-4401-4EAB-81C8-1375407CE252}"/>
              </a:ext>
            </a:extLst>
          </p:cNvPr>
          <p:cNvSpPr txBox="1"/>
          <p:nvPr/>
        </p:nvSpPr>
        <p:spPr>
          <a:xfrm>
            <a:off x="396420" y="1227771"/>
            <a:ext cx="11260254" cy="430887"/>
          </a:xfrm>
          <a:prstGeom prst="rect">
            <a:avLst/>
          </a:prstGeom>
          <a:solidFill>
            <a:srgbClr val="DDDDDD"/>
          </a:solidFill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The aim of Triton is to provide an open-source environment to write fast code at </a:t>
            </a:r>
            <a:r>
              <a:rPr kumimoji="1" lang="en-US" altLang="zh-CN" sz="1100" dirty="0">
                <a:solidFill>
                  <a:srgbClr val="C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higher productivity than CUDA</a:t>
            </a:r>
            <a:r>
              <a:rPr kumimoji="1" lang="en-US" altLang="zh-CN" sz="11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, but also with </a:t>
            </a:r>
            <a:r>
              <a:rPr kumimoji="1" lang="en-US" altLang="zh-CN" sz="1100" dirty="0">
                <a:solidFill>
                  <a:srgbClr val="C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higher flexibility than other existing DSLs</a:t>
            </a:r>
            <a:r>
              <a:rPr kumimoji="1" lang="en-US" altLang="zh-CN" sz="11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.</a:t>
            </a:r>
            <a:endParaRPr kumimoji="1" lang="zh-CN" altLang="en-US" sz="11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17DBB50F-54AD-4340-895B-B9833414712F}"/>
              </a:ext>
            </a:extLst>
          </p:cNvPr>
          <p:cNvGrpSpPr/>
          <p:nvPr/>
        </p:nvGrpSpPr>
        <p:grpSpPr>
          <a:xfrm>
            <a:off x="157461" y="1227770"/>
            <a:ext cx="213225" cy="430888"/>
            <a:chOff x="157461" y="1227770"/>
            <a:chExt cx="213225" cy="430888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DD86B7-13AD-4BFF-B775-F7BDC9F8226D}"/>
                </a:ext>
              </a:extLst>
            </p:cNvPr>
            <p:cNvSpPr/>
            <p:nvPr/>
          </p:nvSpPr>
          <p:spPr>
            <a:xfrm>
              <a:off x="309839" y="1227771"/>
              <a:ext cx="60197" cy="430887"/>
            </a:xfrm>
            <a:prstGeom prst="rect">
              <a:avLst/>
            </a:prstGeom>
            <a:solidFill>
              <a:srgbClr val="AFF8D7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pic>
          <p:nvPicPr>
            <p:cNvPr id="10" name="图片 9">
              <a:extLst>
                <a:ext uri="{FF2B5EF4-FFF2-40B4-BE49-F238E27FC236}">
                  <a16:creationId xmlns:a16="http://schemas.microsoft.com/office/drawing/2014/main" id="{CFC6EA5B-EA87-44AC-AF6E-C8BBB60D39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prstClr val="black"/>
                <a:srgbClr val="99DFB9">
                  <a:tint val="45000"/>
                  <a:satMod val="400000"/>
                </a:srgbClr>
              </a:duotone>
            </a:blip>
            <a:stretch>
              <a:fillRect/>
            </a:stretch>
          </p:blipFill>
          <p:spPr>
            <a:xfrm>
              <a:off x="157461" y="1227770"/>
              <a:ext cx="213225" cy="125426"/>
            </a:xfrm>
            <a:prstGeom prst="rect">
              <a:avLst/>
            </a:prstGeom>
          </p:spPr>
        </p:pic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8BCEAB25-7A91-46E1-B92D-B9C22612874D}"/>
              </a:ext>
            </a:extLst>
          </p:cNvPr>
          <p:cNvGrpSpPr/>
          <p:nvPr/>
        </p:nvGrpSpPr>
        <p:grpSpPr>
          <a:xfrm>
            <a:off x="538038" y="2056121"/>
            <a:ext cx="3838230" cy="1986452"/>
            <a:chOff x="2947436" y="1596388"/>
            <a:chExt cx="5349277" cy="3863699"/>
          </a:xfrm>
        </p:grpSpPr>
        <p:sp>
          <p:nvSpPr>
            <p:cNvPr id="12" name="任意多边形: 形状 11">
              <a:extLst>
                <a:ext uri="{FF2B5EF4-FFF2-40B4-BE49-F238E27FC236}">
                  <a16:creationId xmlns:a16="http://schemas.microsoft.com/office/drawing/2014/main" id="{2C6EE312-3888-409E-B870-AE3AA0A929A7}"/>
                </a:ext>
              </a:extLst>
            </p:cNvPr>
            <p:cNvSpPr/>
            <p:nvPr/>
          </p:nvSpPr>
          <p:spPr>
            <a:xfrm>
              <a:off x="3546095" y="1596388"/>
              <a:ext cx="4496499" cy="3313651"/>
            </a:xfrm>
            <a:custGeom>
              <a:avLst/>
              <a:gdLst>
                <a:gd name="connsiteX0" fmla="*/ 0 w 4496499"/>
                <a:gd name="connsiteY0" fmla="*/ 0 h 3313651"/>
                <a:gd name="connsiteX1" fmla="*/ 1602297 w 4496499"/>
                <a:gd name="connsiteY1" fmla="*/ 2038524 h 3313651"/>
                <a:gd name="connsiteX2" fmla="*/ 4496499 w 4496499"/>
                <a:gd name="connsiteY2" fmla="*/ 3313651 h 3313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96499" h="3313651">
                  <a:moveTo>
                    <a:pt x="0" y="0"/>
                  </a:moveTo>
                  <a:cubicBezTo>
                    <a:pt x="426440" y="743124"/>
                    <a:pt x="852881" y="1486249"/>
                    <a:pt x="1602297" y="2038524"/>
                  </a:cubicBezTo>
                  <a:cubicBezTo>
                    <a:pt x="2351713" y="2590799"/>
                    <a:pt x="3424106" y="2952225"/>
                    <a:pt x="4496499" y="3313651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20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2088F63D-F0A6-4B19-A878-986B50B6FD4B}"/>
                </a:ext>
              </a:extLst>
            </p:cNvPr>
            <p:cNvCxnSpPr>
              <a:cxnSpLocks/>
            </p:cNvCxnSpPr>
            <p:nvPr/>
          </p:nvCxnSpPr>
          <p:spPr>
            <a:xfrm>
              <a:off x="3045205" y="5318538"/>
              <a:ext cx="525150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AFC26E87-E28D-40BB-857F-B31953E948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5205" y="1728131"/>
              <a:ext cx="0" cy="359040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BCD24F7F-EEE5-468F-8417-D24D84612CA1}"/>
                </a:ext>
              </a:extLst>
            </p:cNvPr>
            <p:cNvSpPr txBox="1"/>
            <p:nvPr/>
          </p:nvSpPr>
          <p:spPr>
            <a:xfrm>
              <a:off x="2947436" y="1915040"/>
              <a:ext cx="856099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性能</a:t>
              </a: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96E2B0F3-4992-42BB-B122-41203C465DDC}"/>
                </a:ext>
              </a:extLst>
            </p:cNvPr>
            <p:cNvSpPr txBox="1"/>
            <p:nvPr/>
          </p:nvSpPr>
          <p:spPr>
            <a:xfrm>
              <a:off x="6814384" y="4861453"/>
              <a:ext cx="1454833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开发效率</a:t>
              </a: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DB509188-CBED-4443-8306-5E7D21A8290E}"/>
                </a:ext>
              </a:extLst>
            </p:cNvPr>
            <p:cNvSpPr txBox="1"/>
            <p:nvPr/>
          </p:nvSpPr>
          <p:spPr>
            <a:xfrm>
              <a:off x="4501162" y="2781690"/>
              <a:ext cx="856099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CUDA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  <a:cs typeface="Inziu Iosevka SC" panose="02000509000000000000" pitchFamily="49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F6DBD35-A931-4440-B46E-8D6EA84F506B}"/>
                </a:ext>
              </a:extLst>
            </p:cNvPr>
            <p:cNvSpPr txBox="1"/>
            <p:nvPr/>
          </p:nvSpPr>
          <p:spPr>
            <a:xfrm>
              <a:off x="5838944" y="3720418"/>
              <a:ext cx="1155465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solidFill>
                    <a:srgbClr val="FF0000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Triton</a:t>
              </a:r>
              <a:endParaRPr lang="zh-CN" altLang="en-US" sz="1400" dirty="0">
                <a:solidFill>
                  <a:srgbClr val="FF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Inziu Iosevka SC" panose="02000509000000000000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25648A4-3801-435D-A007-2AA713583BB2}"/>
                </a:ext>
              </a:extLst>
            </p:cNvPr>
            <p:cNvSpPr txBox="1"/>
            <p:nvPr/>
          </p:nvSpPr>
          <p:spPr>
            <a:xfrm>
              <a:off x="6648900" y="4094216"/>
              <a:ext cx="706416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TVM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  <a:cs typeface="Inziu Iosevka SC" panose="02000509000000000000" pitchFamily="49" charset="-122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CBE61EF6-868F-4B24-9A24-FCFC65719FEE}"/>
                </a:ext>
              </a:extLst>
            </p:cNvPr>
            <p:cNvSpPr txBox="1"/>
            <p:nvPr/>
          </p:nvSpPr>
          <p:spPr>
            <a:xfrm>
              <a:off x="4970096" y="3210916"/>
              <a:ext cx="1305150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CUTLASS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  <a:cs typeface="Inziu Iosevka SC" panose="02000509000000000000" pitchFamily="49" charset="-122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2979E6D4-AA24-4B1D-87BF-F1A10C7BC2D9}"/>
                </a:ext>
              </a:extLst>
            </p:cNvPr>
            <p:cNvSpPr txBox="1"/>
            <p:nvPr/>
          </p:nvSpPr>
          <p:spPr>
            <a:xfrm>
              <a:off x="3803535" y="1860684"/>
              <a:ext cx="856099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SASS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  <a:cs typeface="Inziu Iosevka SC" panose="02000509000000000000" pitchFamily="49" charset="-122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A2A87C3-4429-4DC4-A79B-E6CA30B113E2}"/>
                </a:ext>
              </a:extLst>
            </p:cNvPr>
            <p:cNvSpPr txBox="1"/>
            <p:nvPr/>
          </p:nvSpPr>
          <p:spPr>
            <a:xfrm>
              <a:off x="4152348" y="2321186"/>
              <a:ext cx="706416" cy="5986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  <a:cs typeface="Inziu Iosevka SC" panose="02000509000000000000" pitchFamily="49" charset="-122"/>
                </a:rPr>
                <a:t>PTX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  <a:cs typeface="Inziu Iosevka SC" panose="02000509000000000000" pitchFamily="49" charset="-122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8D5DDB64-FA0C-45B9-B962-F7F293C3E073}"/>
                </a:ext>
              </a:extLst>
            </p:cNvPr>
            <p:cNvSpPr txBox="1"/>
            <p:nvPr/>
          </p:nvSpPr>
          <p:spPr>
            <a:xfrm>
              <a:off x="5502296" y="3709494"/>
              <a:ext cx="576840" cy="7782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rgbClr val="FF0000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  <a:sym typeface="Wingdings 2" panose="05020102010507070707" pitchFamily="18" charset="2"/>
                </a:rPr>
                <a:t></a:t>
              </a:r>
              <a:endParaRPr lang="zh-CN" altLang="en-US" sz="2000" dirty="0">
                <a:solidFill>
                  <a:srgbClr val="FF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</p:grp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4250F22C-A56E-4647-BFEC-494E5EB9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503529"/>
              </p:ext>
            </p:extLst>
          </p:nvPr>
        </p:nvGraphicFramePr>
        <p:xfrm>
          <a:off x="595139" y="4476857"/>
          <a:ext cx="5693391" cy="1645920"/>
        </p:xfrm>
        <a:graphic>
          <a:graphicData uri="http://schemas.openxmlformats.org/drawingml/2006/table">
            <a:tbl>
              <a:tblPr firstRow="1" bandRow="1"/>
              <a:tblGrid>
                <a:gridCol w="2646635">
                  <a:extLst>
                    <a:ext uri="{9D8B030D-6E8A-4147-A177-3AD203B41FA5}">
                      <a16:colId xmlns:a16="http://schemas.microsoft.com/office/drawing/2014/main" val="742096356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1491022408"/>
                    </a:ext>
                  </a:extLst>
                </a:gridCol>
                <a:gridCol w="1523378">
                  <a:extLst>
                    <a:ext uri="{9D8B030D-6E8A-4147-A177-3AD203B41FA5}">
                      <a16:colId xmlns:a16="http://schemas.microsoft.com/office/drawing/2014/main" val="1520815213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NVIDIA GPU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(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硬</a:t>
                      </a:r>
                      <a:r>
                        <a:rPr lang="en-US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)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  <a:cs typeface="Inziu Iosevka SC" panose="02000509000000000000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CUDA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(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软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)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  <a:cs typeface="Inziu Iosevka SC" panose="02000509000000000000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20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Triton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(</a:t>
                      </a:r>
                      <a:r>
                        <a:rPr lang="zh-CN" altLang="en-US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软</a:t>
                      </a:r>
                      <a:r>
                        <a:rPr lang="en-US" altLang="zh-CN" sz="1400" dirty="0">
                          <a:solidFill>
                            <a:schemeClr val="bg2"/>
                          </a:solidFill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)</a:t>
                      </a:r>
                      <a:endParaRPr lang="en-US" sz="2000" dirty="0">
                        <a:solidFill>
                          <a:schemeClr val="bg2"/>
                        </a:solidFill>
                        <a:effectLst/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  <a:cs typeface="Inziu Iosevka SC" panose="02000509000000000000" pitchFamily="49" charset="-122"/>
                      </a:endParaRP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6772898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Device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Grid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Kernel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8603949"/>
                  </a:ext>
                </a:extLst>
              </a:tr>
              <a:tr h="37147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Serial </a:t>
                      </a:r>
                      <a:r>
                        <a:rPr lang="en-US" sz="1600" dirty="0" err="1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MultiProcessor</a:t>
                      </a:r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(SM)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Thread Block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Program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2655620"/>
                  </a:ext>
                </a:extLst>
              </a:tr>
              <a:tr h="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CUDA Core</a:t>
                      </a:r>
                    </a:p>
                  </a:txBody>
                  <a:tcPr anchor="ctr">
                    <a:lnL w="12700" cmpd="sng">
                      <a:solidFill>
                        <a:sysClr val="window" lastClr="FFFFFF"/>
                      </a:solidFill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Thread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等线" panose="020F0502020204030204"/>
                        </a:defRPr>
                      </a:lvl9pPr>
                    </a:lstStyle>
                    <a:p>
                      <a:pPr algn="ctr" fontAlgn="ctr"/>
                      <a:r>
                        <a:rPr lang="en-US" altLang="zh-CN" sz="1600" dirty="0">
                          <a:effectLst/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  <a:cs typeface="Inziu Iosevka SC" panose="02000509000000000000" pitchFamily="49" charset="-122"/>
                        </a:rPr>
                        <a:t>\</a:t>
                      </a:r>
                    </a:p>
                  </a:txBody>
                  <a:tcPr anchor="ctr">
                    <a:lnL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ap="flat" cmpd="sng" algn="ctr">
                      <a:solidFill>
                        <a:sysClr val="window" lastClr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D7D31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0158201"/>
                  </a:ext>
                </a:extLst>
              </a:tr>
            </a:tbl>
          </a:graphicData>
        </a:graphic>
      </p:graphicFrame>
      <p:sp>
        <p:nvSpPr>
          <p:cNvPr id="25" name="文本框 24">
            <a:extLst>
              <a:ext uri="{FF2B5EF4-FFF2-40B4-BE49-F238E27FC236}">
                <a16:creationId xmlns:a16="http://schemas.microsoft.com/office/drawing/2014/main" id="{AB8A5350-F549-4875-B8FE-A96CF8AEB932}"/>
              </a:ext>
            </a:extLst>
          </p:cNvPr>
          <p:cNvSpPr txBox="1"/>
          <p:nvPr/>
        </p:nvSpPr>
        <p:spPr>
          <a:xfrm>
            <a:off x="362646" y="1711861"/>
            <a:ext cx="44310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定位在</a:t>
            </a: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CUDA</a:t>
            </a:r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与更高层的</a:t>
            </a: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DSL</a:t>
            </a:r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之间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C3A20A36-0B15-47D5-A455-56D582087057}"/>
              </a:ext>
            </a:extLst>
          </p:cNvPr>
          <p:cNvSpPr txBox="1"/>
          <p:nvPr/>
        </p:nvSpPr>
        <p:spPr>
          <a:xfrm>
            <a:off x="362646" y="4119892"/>
            <a:ext cx="5048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 algn="l">
              <a:buFont typeface="Wingdings" panose="05000000000000000000" pitchFamily="2" charset="2"/>
              <a:buChar char="Ø"/>
            </a:pP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NVIDIA GPU</a:t>
            </a:r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与</a:t>
            </a: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CUDA</a:t>
            </a:r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、</a:t>
            </a:r>
            <a:r>
              <a:rPr kumimoji="1" lang="en-US" altLang="zh-CN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kumimoji="1" lang="zh-CN" altLang="en-US" sz="16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软件的对应关系</a:t>
            </a: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C5B9C7DA-E1BE-4BC7-8DA9-C8EA13115A2E}"/>
              </a:ext>
            </a:extLst>
          </p:cNvPr>
          <p:cNvSpPr/>
          <p:nvPr/>
        </p:nvSpPr>
        <p:spPr>
          <a:xfrm>
            <a:off x="4764555" y="5779268"/>
            <a:ext cx="1523975" cy="307777"/>
          </a:xfrm>
          <a:prstGeom prst="rect">
            <a:avLst/>
          </a:prstGeom>
          <a:noFill/>
          <a:ln w="28575">
            <a:solidFill>
              <a:srgbClr val="E900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2ED18CA-4BEB-40D3-81F2-3D7EDF468AA5}"/>
              </a:ext>
            </a:extLst>
          </p:cNvPr>
          <p:cNvSpPr txBox="1"/>
          <p:nvPr/>
        </p:nvSpPr>
        <p:spPr>
          <a:xfrm>
            <a:off x="4867959" y="6118802"/>
            <a:ext cx="12586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zh-CN" altLang="en-US" sz="1400" dirty="0">
                <a:solidFill>
                  <a:srgbClr val="C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编译器负责</a:t>
            </a:r>
          </a:p>
        </p:txBody>
      </p:sp>
      <p:grpSp>
        <p:nvGrpSpPr>
          <p:cNvPr id="60" name="组合 59">
            <a:extLst>
              <a:ext uri="{FF2B5EF4-FFF2-40B4-BE49-F238E27FC236}">
                <a16:creationId xmlns:a16="http://schemas.microsoft.com/office/drawing/2014/main" id="{81211EE2-A990-4699-AAF6-EE9E31E74EEB}"/>
              </a:ext>
            </a:extLst>
          </p:cNvPr>
          <p:cNvGrpSpPr/>
          <p:nvPr/>
        </p:nvGrpSpPr>
        <p:grpSpPr>
          <a:xfrm>
            <a:off x="7757979" y="2305477"/>
            <a:ext cx="3066962" cy="3683666"/>
            <a:chOff x="7757979" y="2305477"/>
            <a:chExt cx="3066962" cy="3683666"/>
          </a:xfrm>
        </p:grpSpPr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22FC88F3-7934-40F5-A8F9-DF74832CC6C6}"/>
                </a:ext>
              </a:extLst>
            </p:cNvPr>
            <p:cNvSpPr/>
            <p:nvPr/>
          </p:nvSpPr>
          <p:spPr>
            <a:xfrm>
              <a:off x="7757979" y="4478268"/>
              <a:ext cx="3066961" cy="1021741"/>
            </a:xfrm>
            <a:prstGeom prst="rect">
              <a:avLst/>
            </a:prstGeom>
            <a:solidFill>
              <a:srgbClr val="D0E8C4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i = </a:t>
              </a:r>
              <a:r>
                <a:rPr lang="en-US" altLang="zh-CN" sz="1400" dirty="0" err="1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blockidx.x</a:t>
              </a:r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 * </a:t>
              </a:r>
              <a:r>
                <a:rPr lang="en-US" altLang="zh-CN" sz="1400" dirty="0" err="1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blockDim.x</a:t>
              </a:r>
              <a:endPara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  + </a:t>
              </a:r>
              <a:r>
                <a:rPr lang="en-US" altLang="zh-CN" sz="1400" dirty="0" err="1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threadidx.x</a:t>
              </a:r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;</a:t>
              </a:r>
            </a:p>
            <a:p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C[i] = A[i] + B[i] 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36" name="任意多边形: 形状 35">
              <a:extLst>
                <a:ext uri="{FF2B5EF4-FFF2-40B4-BE49-F238E27FC236}">
                  <a16:creationId xmlns:a16="http://schemas.microsoft.com/office/drawing/2014/main" id="{8DEA902E-EA55-43F9-AFE7-99232CD3FB0E}"/>
                </a:ext>
              </a:extLst>
            </p:cNvPr>
            <p:cNvSpPr/>
            <p:nvPr/>
          </p:nvSpPr>
          <p:spPr>
            <a:xfrm>
              <a:off x="7967985" y="5506543"/>
              <a:ext cx="127125" cy="482600"/>
            </a:xfrm>
            <a:custGeom>
              <a:avLst/>
              <a:gdLst>
                <a:gd name="connsiteX0" fmla="*/ 110168 w 127125"/>
                <a:gd name="connsiteY0" fmla="*/ 0 h 482600"/>
                <a:gd name="connsiteX1" fmla="*/ 101 w 127125"/>
                <a:gd name="connsiteY1" fmla="*/ 211667 h 482600"/>
                <a:gd name="connsiteX2" fmla="*/ 127101 w 127125"/>
                <a:gd name="connsiteY2" fmla="*/ 296334 h 482600"/>
                <a:gd name="connsiteX3" fmla="*/ 8568 w 127125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25" h="482600">
                  <a:moveTo>
                    <a:pt x="110168" y="0"/>
                  </a:moveTo>
                  <a:cubicBezTo>
                    <a:pt x="53723" y="81139"/>
                    <a:pt x="-2721" y="162278"/>
                    <a:pt x="101" y="211667"/>
                  </a:cubicBezTo>
                  <a:cubicBezTo>
                    <a:pt x="2923" y="261056"/>
                    <a:pt x="125690" y="251179"/>
                    <a:pt x="127101" y="296334"/>
                  </a:cubicBezTo>
                  <a:cubicBezTo>
                    <a:pt x="128512" y="341489"/>
                    <a:pt x="68540" y="412044"/>
                    <a:pt x="8568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37" name="任意多边形: 形状 36">
              <a:extLst>
                <a:ext uri="{FF2B5EF4-FFF2-40B4-BE49-F238E27FC236}">
                  <a16:creationId xmlns:a16="http://schemas.microsoft.com/office/drawing/2014/main" id="{ED9BE51A-9682-4445-9A1B-4BDAB86D93DA}"/>
                </a:ext>
              </a:extLst>
            </p:cNvPr>
            <p:cNvSpPr/>
            <p:nvPr/>
          </p:nvSpPr>
          <p:spPr>
            <a:xfrm>
              <a:off x="8453625" y="5506543"/>
              <a:ext cx="127125" cy="482600"/>
            </a:xfrm>
            <a:custGeom>
              <a:avLst/>
              <a:gdLst>
                <a:gd name="connsiteX0" fmla="*/ 110168 w 127125"/>
                <a:gd name="connsiteY0" fmla="*/ 0 h 482600"/>
                <a:gd name="connsiteX1" fmla="*/ 101 w 127125"/>
                <a:gd name="connsiteY1" fmla="*/ 211667 h 482600"/>
                <a:gd name="connsiteX2" fmla="*/ 127101 w 127125"/>
                <a:gd name="connsiteY2" fmla="*/ 296334 h 482600"/>
                <a:gd name="connsiteX3" fmla="*/ 8568 w 127125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25" h="482600">
                  <a:moveTo>
                    <a:pt x="110168" y="0"/>
                  </a:moveTo>
                  <a:cubicBezTo>
                    <a:pt x="53723" y="81139"/>
                    <a:pt x="-2721" y="162278"/>
                    <a:pt x="101" y="211667"/>
                  </a:cubicBezTo>
                  <a:cubicBezTo>
                    <a:pt x="2923" y="261056"/>
                    <a:pt x="125690" y="251179"/>
                    <a:pt x="127101" y="296334"/>
                  </a:cubicBezTo>
                  <a:cubicBezTo>
                    <a:pt x="128512" y="341489"/>
                    <a:pt x="68540" y="412044"/>
                    <a:pt x="8568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38" name="任意多边形: 形状 37">
              <a:extLst>
                <a:ext uri="{FF2B5EF4-FFF2-40B4-BE49-F238E27FC236}">
                  <a16:creationId xmlns:a16="http://schemas.microsoft.com/office/drawing/2014/main" id="{8811FC6C-FE7A-4727-8905-9FDD0DEB3B0F}"/>
                </a:ext>
              </a:extLst>
            </p:cNvPr>
            <p:cNvSpPr/>
            <p:nvPr/>
          </p:nvSpPr>
          <p:spPr>
            <a:xfrm>
              <a:off x="8939265" y="5506543"/>
              <a:ext cx="127125" cy="482600"/>
            </a:xfrm>
            <a:custGeom>
              <a:avLst/>
              <a:gdLst>
                <a:gd name="connsiteX0" fmla="*/ 110168 w 127125"/>
                <a:gd name="connsiteY0" fmla="*/ 0 h 482600"/>
                <a:gd name="connsiteX1" fmla="*/ 101 w 127125"/>
                <a:gd name="connsiteY1" fmla="*/ 211667 h 482600"/>
                <a:gd name="connsiteX2" fmla="*/ 127101 w 127125"/>
                <a:gd name="connsiteY2" fmla="*/ 296334 h 482600"/>
                <a:gd name="connsiteX3" fmla="*/ 8568 w 127125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25" h="482600">
                  <a:moveTo>
                    <a:pt x="110168" y="0"/>
                  </a:moveTo>
                  <a:cubicBezTo>
                    <a:pt x="53723" y="81139"/>
                    <a:pt x="-2721" y="162278"/>
                    <a:pt x="101" y="211667"/>
                  </a:cubicBezTo>
                  <a:cubicBezTo>
                    <a:pt x="2923" y="261056"/>
                    <a:pt x="125690" y="251179"/>
                    <a:pt x="127101" y="296334"/>
                  </a:cubicBezTo>
                  <a:cubicBezTo>
                    <a:pt x="128512" y="341489"/>
                    <a:pt x="68540" y="412044"/>
                    <a:pt x="8568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D02F5F97-380B-4BD0-8491-692D7BED2112}"/>
                </a:ext>
              </a:extLst>
            </p:cNvPr>
            <p:cNvSpPr/>
            <p:nvPr/>
          </p:nvSpPr>
          <p:spPr>
            <a:xfrm>
              <a:off x="10396183" y="5506543"/>
              <a:ext cx="127125" cy="482600"/>
            </a:xfrm>
            <a:custGeom>
              <a:avLst/>
              <a:gdLst>
                <a:gd name="connsiteX0" fmla="*/ 110168 w 127125"/>
                <a:gd name="connsiteY0" fmla="*/ 0 h 482600"/>
                <a:gd name="connsiteX1" fmla="*/ 101 w 127125"/>
                <a:gd name="connsiteY1" fmla="*/ 211667 h 482600"/>
                <a:gd name="connsiteX2" fmla="*/ 127101 w 127125"/>
                <a:gd name="connsiteY2" fmla="*/ 296334 h 482600"/>
                <a:gd name="connsiteX3" fmla="*/ 8568 w 127125"/>
                <a:gd name="connsiteY3" fmla="*/ 48260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125" h="482600">
                  <a:moveTo>
                    <a:pt x="110168" y="0"/>
                  </a:moveTo>
                  <a:cubicBezTo>
                    <a:pt x="53723" y="81139"/>
                    <a:pt x="-2721" y="162278"/>
                    <a:pt x="101" y="211667"/>
                  </a:cubicBezTo>
                  <a:cubicBezTo>
                    <a:pt x="2923" y="261056"/>
                    <a:pt x="125690" y="251179"/>
                    <a:pt x="127101" y="296334"/>
                  </a:cubicBezTo>
                  <a:cubicBezTo>
                    <a:pt x="128512" y="341489"/>
                    <a:pt x="68540" y="412044"/>
                    <a:pt x="8568" y="482600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A30E3F79-3FF9-4C9F-88EC-C92C8C375EEE}"/>
                </a:ext>
              </a:extLst>
            </p:cNvPr>
            <p:cNvSpPr/>
            <p:nvPr/>
          </p:nvSpPr>
          <p:spPr>
            <a:xfrm>
              <a:off x="7757979" y="4134546"/>
              <a:ext cx="337131" cy="33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0</a:t>
              </a:r>
              <a:endPara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26899291-5007-442D-8B00-3262B6B80063}"/>
                </a:ext>
              </a:extLst>
            </p:cNvPr>
            <p:cNvSpPr/>
            <p:nvPr/>
          </p:nvSpPr>
          <p:spPr>
            <a:xfrm>
              <a:off x="8095110" y="4134546"/>
              <a:ext cx="337131" cy="33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1</a:t>
              </a:r>
              <a:endPara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79429E52-33F7-405E-9634-606C263B506C}"/>
                </a:ext>
              </a:extLst>
            </p:cNvPr>
            <p:cNvSpPr/>
            <p:nvPr/>
          </p:nvSpPr>
          <p:spPr>
            <a:xfrm>
              <a:off x="8432241" y="4134546"/>
              <a:ext cx="337131" cy="33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2</a:t>
              </a:r>
              <a:endPara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5340D03D-5A72-42A2-8A35-C17F628F83AB}"/>
                </a:ext>
              </a:extLst>
            </p:cNvPr>
            <p:cNvSpPr/>
            <p:nvPr/>
          </p:nvSpPr>
          <p:spPr>
            <a:xfrm>
              <a:off x="8770699" y="4134546"/>
              <a:ext cx="337131" cy="33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3</a:t>
              </a:r>
              <a:endPara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6" name="文本框 45">
              <a:extLst>
                <a:ext uri="{FF2B5EF4-FFF2-40B4-BE49-F238E27FC236}">
                  <a16:creationId xmlns:a16="http://schemas.microsoft.com/office/drawing/2014/main" id="{88C43A99-21E8-42F3-A86B-1FB8E163C57E}"/>
                </a:ext>
              </a:extLst>
            </p:cNvPr>
            <p:cNvSpPr txBox="1"/>
            <p:nvPr/>
          </p:nvSpPr>
          <p:spPr>
            <a:xfrm>
              <a:off x="9507360" y="4034689"/>
              <a:ext cx="64633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...</a:t>
              </a:r>
              <a:endParaRPr kumimoji="1" lang="zh-CN" altLang="en-US" sz="20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3EEE4952-9138-40E9-A67C-9EBB5F40A030}"/>
                </a:ext>
              </a:extLst>
            </p:cNvPr>
            <p:cNvSpPr/>
            <p:nvPr/>
          </p:nvSpPr>
          <p:spPr>
            <a:xfrm>
              <a:off x="10185647" y="4136107"/>
              <a:ext cx="639294" cy="33718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6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255</a:t>
              </a:r>
              <a:endParaRPr lang="zh-CN" altLang="en-US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4124BC99-645C-4EFE-9FA8-0CAF12C2127B}"/>
                </a:ext>
              </a:extLst>
            </p:cNvPr>
            <p:cNvSpPr txBox="1"/>
            <p:nvPr/>
          </p:nvSpPr>
          <p:spPr>
            <a:xfrm>
              <a:off x="8891350" y="3744697"/>
              <a:ext cx="141577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SIMT</a:t>
              </a:r>
              <a:r>
                <a:rPr kumimoji="1" lang="zh-CN" altLang="en-US" sz="20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架构</a:t>
              </a:r>
              <a:endParaRPr kumimoji="1" lang="en-US" altLang="zh-CN" sz="20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CF5EDBAC-8D5A-4E84-B6FA-C801FC2425E9}"/>
                </a:ext>
              </a:extLst>
            </p:cNvPr>
            <p:cNvSpPr/>
            <p:nvPr/>
          </p:nvSpPr>
          <p:spPr>
            <a:xfrm>
              <a:off x="7757979" y="2305477"/>
              <a:ext cx="3066961" cy="717308"/>
            </a:xfrm>
            <a:prstGeom prst="rect">
              <a:avLst/>
            </a:prstGeom>
            <a:solidFill>
              <a:srgbClr val="FFCCFF"/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Triton Block</a:t>
              </a:r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51" name="箭头: 下 50">
              <a:extLst>
                <a:ext uri="{FF2B5EF4-FFF2-40B4-BE49-F238E27FC236}">
                  <a16:creationId xmlns:a16="http://schemas.microsoft.com/office/drawing/2014/main" id="{FDEDB8E0-6DF3-488A-8E84-7E607CBA3189}"/>
                </a:ext>
              </a:extLst>
            </p:cNvPr>
            <p:cNvSpPr/>
            <p:nvPr/>
          </p:nvSpPr>
          <p:spPr>
            <a:xfrm>
              <a:off x="8453625" y="3103726"/>
              <a:ext cx="1831306" cy="597502"/>
            </a:xfrm>
            <a:prstGeom prst="downArrow">
              <a:avLst/>
            </a:prstGeom>
            <a:pattFill prst="dotDmnd">
              <a:fgClr>
                <a:srgbClr val="000000"/>
              </a:fgClr>
              <a:bgClr>
                <a:schemeClr val="tx2"/>
              </a:bgClr>
            </a:patt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C831DAEC-4D09-4F1A-A931-568D13AA5746}"/>
                </a:ext>
              </a:extLst>
            </p:cNvPr>
            <p:cNvSpPr txBox="1"/>
            <p:nvPr/>
          </p:nvSpPr>
          <p:spPr>
            <a:xfrm>
              <a:off x="9073409" y="3198683"/>
              <a:ext cx="615553" cy="307777"/>
            </a:xfrm>
            <a:prstGeom prst="rect">
              <a:avLst/>
            </a:prstGeom>
            <a:solidFill>
              <a:srgbClr val="FFCCFF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/>
              <a:r>
                <a:rPr kumimoji="1" lang="zh-CN" altLang="en-US" sz="20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映射</a:t>
              </a:r>
            </a:p>
          </p:txBody>
        </p:sp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CF77AC11-AA6A-44A8-8A6A-781A4EB59BB6}"/>
              </a:ext>
            </a:extLst>
          </p:cNvPr>
          <p:cNvGrpSpPr/>
          <p:nvPr/>
        </p:nvGrpSpPr>
        <p:grpSpPr>
          <a:xfrm>
            <a:off x="4863819" y="1725351"/>
            <a:ext cx="2650462" cy="2276865"/>
            <a:chOff x="4863819" y="1725351"/>
            <a:chExt cx="2650462" cy="2276865"/>
          </a:xfrm>
        </p:grpSpPr>
        <p:pic>
          <p:nvPicPr>
            <p:cNvPr id="53" name="Picture 10" descr="Top 5 ways to take professional photos on iPhone">
              <a:extLst>
                <a:ext uri="{FF2B5EF4-FFF2-40B4-BE49-F238E27FC236}">
                  <a16:creationId xmlns:a16="http://schemas.microsoft.com/office/drawing/2014/main" id="{C93B8A7C-0ADF-420B-BDC9-44E35E6338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59346" y="3019991"/>
              <a:ext cx="1554935" cy="949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12" descr="2024年]从面向单反照相机的推荐的12选初学者的报名型号到高档的型号| BicCamera.com">
              <a:extLst>
                <a:ext uri="{FF2B5EF4-FFF2-40B4-BE49-F238E27FC236}">
                  <a16:creationId xmlns:a16="http://schemas.microsoft.com/office/drawing/2014/main" id="{3E339D3C-72B5-49F9-8BC0-8E012437CD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3819" y="1744755"/>
              <a:ext cx="1424711" cy="94980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838038D7-2329-4D0D-9FB1-B2FB9A6B19EA}"/>
                </a:ext>
              </a:extLst>
            </p:cNvPr>
            <p:cNvSpPr txBox="1"/>
            <p:nvPr/>
          </p:nvSpPr>
          <p:spPr>
            <a:xfrm>
              <a:off x="6243302" y="1725351"/>
              <a:ext cx="80021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CUDA</a:t>
              </a:r>
              <a:endParaRPr kumimoji="1" lang="zh-CN" altLang="en-US" sz="20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C347490F-D78E-4C34-B2AF-D98F93D8874B}"/>
                </a:ext>
              </a:extLst>
            </p:cNvPr>
            <p:cNvSpPr txBox="1"/>
            <p:nvPr/>
          </p:nvSpPr>
          <p:spPr>
            <a:xfrm>
              <a:off x="4867959" y="3602106"/>
              <a:ext cx="11079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20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Triton</a:t>
              </a:r>
              <a:endParaRPr kumimoji="1" lang="zh-CN" altLang="en-US" sz="20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57417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  <p:bldP spid="25" grpId="0"/>
      <p:bldP spid="26" grpId="0"/>
      <p:bldP spid="27" grpId="0" animBg="1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1534560-EDB0-49A9-9079-CCE3111342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OpenAI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流程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2A0C77-4573-49B1-9492-2B0D47078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4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356A101D-546D-4875-A361-7797A331D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401" y="727633"/>
            <a:ext cx="11359624" cy="591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149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09154DED-CF59-4BBA-9825-7693272A90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编程示例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12CC58A-7BEB-4521-877E-31D30B4EE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4FA581-AA2C-4F88-981B-4DC45B59CD5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97" y="789709"/>
            <a:ext cx="6338947" cy="5741720"/>
          </a:xfrm>
        </p:spPr>
        <p:txBody>
          <a:bodyPr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solidFill>
                  <a:srgbClr val="00B0F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①</a:t>
            </a:r>
            <a:r>
              <a:rPr kumimoji="1" lang="en-US" altLang="zh-CN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SPMD</a:t>
            </a:r>
            <a:r>
              <a:rPr kumimoji="1" lang="zh-CN" altLang="en-US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编程（抽象</a:t>
            </a:r>
            <a:r>
              <a:rPr kumimoji="1" lang="en-US" altLang="zh-CN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SM</a:t>
            </a:r>
            <a:r>
              <a:rPr kumimoji="1" lang="zh-CN" altLang="en-US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）</a:t>
            </a:r>
            <a:endParaRPr kumimoji="1" lang="en-US" altLang="zh-CN" sz="1400" b="1" dirty="0">
              <a:solidFill>
                <a:srgbClr val="0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无需考虑</a:t>
            </a:r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SIMT</a:t>
            </a:r>
            <a:r>
              <a: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编程中线程划分、线程间同步、共享内存分配、</a:t>
            </a:r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Tensor Core</a:t>
            </a:r>
            <a:r>
              <a: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等</a:t>
            </a:r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SM</a:t>
            </a:r>
            <a:r>
              <a: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内细节，由编译器自动编译完成，自动高效映射到</a:t>
            </a:r>
            <a:r>
              <a:rPr lang="en-US" altLang="zh-CN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SM</a:t>
            </a:r>
            <a:r>
              <a: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内硬件。</a:t>
            </a:r>
            <a:endParaRPr kumimoji="1" lang="en-US" altLang="zh-CN" sz="1400" b="1" dirty="0">
              <a:solidFill>
                <a:srgbClr val="0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②</a:t>
            </a:r>
            <a:r>
              <a:rPr kumimoji="1" lang="en-US" altLang="zh-CN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kumimoji="1" lang="zh-CN" altLang="en-US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访存灵活</a:t>
            </a:r>
            <a:endParaRPr kumimoji="1" lang="en-US" altLang="zh-CN" sz="1400" b="1" dirty="0">
              <a:solidFill>
                <a:srgbClr val="0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输入</a:t>
            </a:r>
            <a:r>
              <a:rPr kumimoji="1" lang="en-US" altLang="zh-CN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/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输出是</a:t>
            </a:r>
            <a:r>
              <a:rPr kumimoji="1" lang="en-US" altLang="zh-CN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Pointer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类型，具有</a:t>
            </a:r>
            <a:r>
              <a:rPr kumimoji="1" lang="en-US" altLang="zh-CN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low-level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的访存控制能力，支持复杂的数据结构（如</a:t>
            </a:r>
            <a:r>
              <a:rPr kumimoji="1" lang="en-US" altLang="zh-CN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block-sparse tensors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）</a:t>
            </a:r>
            <a:endParaRPr kumimoji="1" lang="en-US" altLang="zh-CN" sz="1400" dirty="0">
              <a:solidFill>
                <a:srgbClr val="0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sz="1400" b="1" dirty="0">
                <a:solidFill>
                  <a:srgbClr val="7030A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③</a:t>
            </a:r>
            <a:r>
              <a:rPr kumimoji="1" lang="en-US" altLang="zh-CN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Tile</a:t>
            </a:r>
            <a:r>
              <a:rPr kumimoji="1" lang="zh-CN" altLang="en-US" sz="1400" b="1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大小静态可调</a:t>
            </a:r>
            <a:endParaRPr kumimoji="1" lang="en-US" altLang="zh-CN" sz="1400" b="1" dirty="0">
              <a:solidFill>
                <a:srgbClr val="0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>
              <a:lnSpc>
                <a:spcPct val="150000"/>
              </a:lnSpc>
            </a:pP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类似</a:t>
            </a:r>
            <a:r>
              <a:rPr kumimoji="1" lang="en-US" altLang="zh-CN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C++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模板参数，</a:t>
            </a:r>
            <a:r>
              <a:rPr kumimoji="1" lang="en-US" altLang="zh-CN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BLOCK_SIZE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必须是编译时常量值；搭配</a:t>
            </a:r>
            <a:r>
              <a:rPr kumimoji="1" lang="en-US" altLang="zh-CN" sz="1400" dirty="0" err="1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triton.autotune</a:t>
            </a:r>
            <a:r>
              <a:rPr kumimoji="1" lang="zh-CN" altLang="en-US" sz="1400" dirty="0">
                <a:solidFill>
                  <a:srgbClr val="00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接口支持搜索调优。</a:t>
            </a:r>
            <a:endParaRPr kumimoji="1" lang="en-US" altLang="zh-CN" sz="1400" dirty="0">
              <a:solidFill>
                <a:srgbClr val="00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D825E8C-7BE3-4137-B3AF-63ABB42F5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9172" y="298723"/>
            <a:ext cx="5031744" cy="5964120"/>
          </a:xfrm>
          <a:prstGeom prst="rect">
            <a:avLst/>
          </a:prstGeom>
        </p:spPr>
      </p:pic>
      <p:sp>
        <p:nvSpPr>
          <p:cNvPr id="6" name="右大括号 5">
            <a:extLst>
              <a:ext uri="{FF2B5EF4-FFF2-40B4-BE49-F238E27FC236}">
                <a16:creationId xmlns:a16="http://schemas.microsoft.com/office/drawing/2014/main" id="{6F6D0B3B-DD5C-4E76-8196-E7566BEE3C6B}"/>
              </a:ext>
            </a:extLst>
          </p:cNvPr>
          <p:cNvSpPr/>
          <p:nvPr/>
        </p:nvSpPr>
        <p:spPr>
          <a:xfrm>
            <a:off x="11312823" y="1440549"/>
            <a:ext cx="195082" cy="2374228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2B94878-42E1-488D-941B-830414BB5CC6}"/>
              </a:ext>
            </a:extLst>
          </p:cNvPr>
          <p:cNvSpPr txBox="1"/>
          <p:nvPr/>
        </p:nvSpPr>
        <p:spPr>
          <a:xfrm>
            <a:off x="11635659" y="2289735"/>
            <a:ext cx="683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rgbClr val="00B0F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Tile</a:t>
            </a:r>
          </a:p>
          <a:p>
            <a:pPr algn="l"/>
            <a:r>
              <a:rPr kumimoji="1" lang="zh-CN" altLang="en-US" sz="1200" b="1" dirty="0">
                <a:solidFill>
                  <a:srgbClr val="00B0F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切块</a:t>
            </a:r>
            <a:endParaRPr kumimoji="1" lang="zh-CN" altLang="en-US" b="1" dirty="0">
              <a:solidFill>
                <a:srgbClr val="00B0F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  <a:cs typeface="Arial" panose="020B0604020202020204" pitchFamily="34" charset="0"/>
            </a:endParaRP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3CFD364B-7E7C-4BED-982B-43A9FB5D1A8F}"/>
              </a:ext>
            </a:extLst>
          </p:cNvPr>
          <p:cNvSpPr/>
          <p:nvPr/>
        </p:nvSpPr>
        <p:spPr>
          <a:xfrm>
            <a:off x="11331206" y="4291452"/>
            <a:ext cx="205130" cy="313770"/>
          </a:xfrm>
          <a:prstGeom prst="righ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C2FC4D7-35A1-4365-9844-64161C7F2389}"/>
              </a:ext>
            </a:extLst>
          </p:cNvPr>
          <p:cNvSpPr txBox="1"/>
          <p:nvPr/>
        </p:nvSpPr>
        <p:spPr>
          <a:xfrm>
            <a:off x="11635659" y="4356004"/>
            <a:ext cx="68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200" b="1" dirty="0">
                <a:solidFill>
                  <a:schemeClr val="accent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搬运</a:t>
            </a:r>
            <a:endParaRPr kumimoji="1" lang="zh-CN" altLang="en-US" b="1" dirty="0">
              <a:solidFill>
                <a:schemeClr val="accent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  <a:cs typeface="Arial" panose="020B0604020202020204" pitchFamily="34" charset="0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7A8269B5-1B45-4105-B8B4-DB381F15E41C}"/>
              </a:ext>
            </a:extLst>
          </p:cNvPr>
          <p:cNvSpPr/>
          <p:nvPr/>
        </p:nvSpPr>
        <p:spPr>
          <a:xfrm>
            <a:off x="11330350" y="4655464"/>
            <a:ext cx="195938" cy="5194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4037CC-3988-4373-976B-DC99F397C9DB}"/>
              </a:ext>
            </a:extLst>
          </p:cNvPr>
          <p:cNvSpPr txBox="1"/>
          <p:nvPr/>
        </p:nvSpPr>
        <p:spPr>
          <a:xfrm>
            <a:off x="11635659" y="4843516"/>
            <a:ext cx="57358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200" b="1" dirty="0">
                <a:solidFill>
                  <a:srgbClr val="FF000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计算</a:t>
            </a:r>
            <a:endParaRPr kumimoji="1" lang="zh-CN" altLang="en-US" b="1" dirty="0">
              <a:solidFill>
                <a:srgbClr val="FF000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  <a:cs typeface="Arial" panose="020B0604020202020204" pitchFamily="34" charset="0"/>
            </a:endParaRPr>
          </a:p>
        </p:txBody>
      </p:sp>
      <p:sp>
        <p:nvSpPr>
          <p:cNvPr id="12" name="右大括号 11">
            <a:extLst>
              <a:ext uri="{FF2B5EF4-FFF2-40B4-BE49-F238E27FC236}">
                <a16:creationId xmlns:a16="http://schemas.microsoft.com/office/drawing/2014/main" id="{B1E66138-83B6-4833-8E82-00826F0B3021}"/>
              </a:ext>
            </a:extLst>
          </p:cNvPr>
          <p:cNvSpPr/>
          <p:nvPr/>
        </p:nvSpPr>
        <p:spPr>
          <a:xfrm>
            <a:off x="11348732" y="5980707"/>
            <a:ext cx="159173" cy="229900"/>
          </a:xfrm>
          <a:prstGeom prst="rightBrace">
            <a:avLst/>
          </a:prstGeom>
          <a:ln w="190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960916-64BF-4BB3-9C8F-076D042403D9}"/>
              </a:ext>
            </a:extLst>
          </p:cNvPr>
          <p:cNvSpPr txBox="1"/>
          <p:nvPr/>
        </p:nvSpPr>
        <p:spPr>
          <a:xfrm>
            <a:off x="11625611" y="5980707"/>
            <a:ext cx="683239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zh-CN" altLang="en-US" sz="1200" b="1" dirty="0">
                <a:solidFill>
                  <a:schemeClr val="accent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搬运</a:t>
            </a:r>
            <a:endParaRPr kumimoji="1" lang="zh-CN" altLang="en-US" b="1" dirty="0">
              <a:solidFill>
                <a:schemeClr val="accent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  <a:cs typeface="Arial" panose="020B0604020202020204" pitchFamily="34" charset="0"/>
            </a:endParaRPr>
          </a:p>
        </p:txBody>
      </p:sp>
      <p:sp>
        <p:nvSpPr>
          <p:cNvPr id="14" name="右大括号 13">
            <a:extLst>
              <a:ext uri="{FF2B5EF4-FFF2-40B4-BE49-F238E27FC236}">
                <a16:creationId xmlns:a16="http://schemas.microsoft.com/office/drawing/2014/main" id="{BCB30CBF-3ACF-495A-A9AB-3F5BF8A17A8B}"/>
              </a:ext>
            </a:extLst>
          </p:cNvPr>
          <p:cNvSpPr/>
          <p:nvPr/>
        </p:nvSpPr>
        <p:spPr>
          <a:xfrm>
            <a:off x="11348732" y="5458143"/>
            <a:ext cx="187604" cy="471426"/>
          </a:xfrm>
          <a:prstGeom prst="rightBrac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59733F9-E80B-4DB0-BBB0-8B76F9F8377B}"/>
              </a:ext>
            </a:extLst>
          </p:cNvPr>
          <p:cNvSpPr txBox="1"/>
          <p:nvPr/>
        </p:nvSpPr>
        <p:spPr>
          <a:xfrm>
            <a:off x="11625611" y="5560236"/>
            <a:ext cx="683239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kumimoji="1" lang="en-US" altLang="zh-CN" sz="1200" b="1" dirty="0">
                <a:solidFill>
                  <a:srgbClr val="00B0F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Tile</a:t>
            </a:r>
          </a:p>
          <a:p>
            <a:pPr algn="l"/>
            <a:r>
              <a:rPr kumimoji="1" lang="zh-CN" altLang="en-US" sz="1200" b="1" dirty="0">
                <a:solidFill>
                  <a:srgbClr val="00B0F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切块</a:t>
            </a:r>
            <a:endParaRPr kumimoji="1" lang="zh-CN" altLang="en-US" b="1" dirty="0">
              <a:solidFill>
                <a:srgbClr val="00B0F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  <a:cs typeface="Arial" panose="020B0604020202020204" pitchFamily="34" charset="0"/>
            </a:endParaRP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BEBD7743-24C3-454A-B926-CF9C0F549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912" y="4659348"/>
            <a:ext cx="5807116" cy="1621558"/>
          </a:xfrm>
          <a:prstGeom prst="rect">
            <a:avLst/>
          </a:prstGeom>
        </p:spPr>
      </p:pic>
      <p:sp>
        <p:nvSpPr>
          <p:cNvPr id="17" name="矩形 16">
            <a:extLst>
              <a:ext uri="{FF2B5EF4-FFF2-40B4-BE49-F238E27FC236}">
                <a16:creationId xmlns:a16="http://schemas.microsoft.com/office/drawing/2014/main" id="{4472DBD6-7221-439E-9D53-CE28CDA638B8}"/>
              </a:ext>
            </a:extLst>
          </p:cNvPr>
          <p:cNvSpPr/>
          <p:nvPr/>
        </p:nvSpPr>
        <p:spPr>
          <a:xfrm>
            <a:off x="6004530" y="459714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7030A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③</a:t>
            </a:r>
            <a:endParaRPr lang="zh-CN" altLang="en-US" dirty="0">
              <a:solidFill>
                <a:srgbClr val="7030A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1B73F6-BBF8-4AB4-B556-2DD8FCC28E74}"/>
              </a:ext>
            </a:extLst>
          </p:cNvPr>
          <p:cNvSpPr/>
          <p:nvPr/>
        </p:nvSpPr>
        <p:spPr>
          <a:xfrm>
            <a:off x="11165863" y="31462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B0F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①</a:t>
            </a:r>
            <a:endParaRPr lang="zh-CN" altLang="en-US" dirty="0">
              <a:solidFill>
                <a:srgbClr val="00B0F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795A55-2211-4106-9CEE-3F69F186A72F}"/>
              </a:ext>
            </a:extLst>
          </p:cNvPr>
          <p:cNvSpPr/>
          <p:nvPr/>
        </p:nvSpPr>
        <p:spPr>
          <a:xfrm>
            <a:off x="6581932" y="3111224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b="1" dirty="0">
                <a:solidFill>
                  <a:srgbClr val="00B050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  <a:cs typeface="Arial" panose="020B0604020202020204" pitchFamily="34" charset="0"/>
              </a:rPr>
              <a:t>②</a:t>
            </a:r>
            <a:endParaRPr lang="zh-CN" altLang="en-US" dirty="0">
              <a:solidFill>
                <a:srgbClr val="00B050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D23D4FDC-B0EE-452F-9CD9-FAA5A0663B86}"/>
              </a:ext>
            </a:extLst>
          </p:cNvPr>
          <p:cNvSpPr/>
          <p:nvPr/>
        </p:nvSpPr>
        <p:spPr>
          <a:xfrm>
            <a:off x="6930189" y="3440799"/>
            <a:ext cx="4254880" cy="3693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5356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CB05464E-F88F-4C22-9D8E-D49AB750FB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硬件差异：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 VS NPU</a:t>
            </a:r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AA75A1-9167-40F3-9F4E-CB0FB2551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6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graphicFrame>
        <p:nvGraphicFramePr>
          <p:cNvPr id="47" name="内容占位符 46">
            <a:extLst>
              <a:ext uri="{FF2B5EF4-FFF2-40B4-BE49-F238E27FC236}">
                <a16:creationId xmlns:a16="http://schemas.microsoft.com/office/drawing/2014/main" id="{8A856F68-46BE-4370-89E2-8DEBA60C6C7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84480845"/>
              </p:ext>
            </p:extLst>
          </p:nvPr>
        </p:nvGraphicFramePr>
        <p:xfrm>
          <a:off x="295184" y="1071652"/>
          <a:ext cx="6659999" cy="18542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893981">
                  <a:extLst>
                    <a:ext uri="{9D8B030D-6E8A-4147-A177-3AD203B41FA5}">
                      <a16:colId xmlns:a16="http://schemas.microsoft.com/office/drawing/2014/main" val="2823103173"/>
                    </a:ext>
                  </a:extLst>
                </a:gridCol>
                <a:gridCol w="2845359">
                  <a:extLst>
                    <a:ext uri="{9D8B030D-6E8A-4147-A177-3AD203B41FA5}">
                      <a16:colId xmlns:a16="http://schemas.microsoft.com/office/drawing/2014/main" val="3886594502"/>
                    </a:ext>
                  </a:extLst>
                </a:gridCol>
                <a:gridCol w="2920659">
                  <a:extLst>
                    <a:ext uri="{9D8B030D-6E8A-4147-A177-3AD203B41FA5}">
                      <a16:colId xmlns:a16="http://schemas.microsoft.com/office/drawing/2014/main" val="30510363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GPU</a:t>
                      </a:r>
                      <a:endParaRPr lang="zh-CN" altLang="en-US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Ascend NPU</a:t>
                      </a:r>
                      <a:endParaRPr lang="zh-CN" altLang="en-US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271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架构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SIMT</a:t>
                      </a:r>
                      <a:endParaRPr lang="zh-CN" altLang="en-US" sz="1600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SIMD</a:t>
                      </a:r>
                      <a:endParaRPr lang="zh-CN" altLang="en-US" sz="1600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46839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特性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大量小核，调度能力强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少量大核，调度能力较弱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059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缓存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Shared Mem, Reg</a:t>
                      </a:r>
                      <a:endParaRPr lang="zh-CN" altLang="en-US" sz="1600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Unified Buffer</a:t>
                      </a:r>
                      <a:endParaRPr lang="zh-CN" altLang="en-US" sz="1600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9879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访存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 err="1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Ld</a:t>
                      </a:r>
                      <a:r>
                        <a:rPr lang="en-US" altLang="zh-CN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/St</a:t>
                      </a:r>
                      <a:endParaRPr lang="zh-CN" altLang="en-US" sz="1600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>
                          <a:latin typeface="Maple Mono Normal NF CN" panose="020F0509060000000000" pitchFamily="49" charset="-122"/>
                          <a:ea typeface="Maple Mono Normal NF CN" panose="020F0509060000000000" pitchFamily="49" charset="-122"/>
                        </a:rPr>
                        <a:t>DMA</a:t>
                      </a:r>
                      <a:endParaRPr lang="zh-CN" altLang="en-US" sz="1600" dirty="0">
                        <a:latin typeface="Maple Mono Normal NF CN" panose="020F0509060000000000" pitchFamily="49" charset="-122"/>
                        <a:ea typeface="Maple Mono Normal NF CN" panose="020F0509060000000000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1737859"/>
                  </a:ext>
                </a:extLst>
              </a:tr>
            </a:tbl>
          </a:graphicData>
        </a:graphic>
      </p:graphicFrame>
      <p:grpSp>
        <p:nvGrpSpPr>
          <p:cNvPr id="26" name="组合 25">
            <a:extLst>
              <a:ext uri="{FF2B5EF4-FFF2-40B4-BE49-F238E27FC236}">
                <a16:creationId xmlns:a16="http://schemas.microsoft.com/office/drawing/2014/main" id="{29F13D68-7283-4C92-B903-53DCBF38E817}"/>
              </a:ext>
            </a:extLst>
          </p:cNvPr>
          <p:cNvGrpSpPr/>
          <p:nvPr/>
        </p:nvGrpSpPr>
        <p:grpSpPr>
          <a:xfrm>
            <a:off x="365725" y="3945057"/>
            <a:ext cx="4988764" cy="2651060"/>
            <a:chOff x="7024457" y="3558144"/>
            <a:chExt cx="4988764" cy="2651060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965B8D00-2F84-413D-8569-892C0A25E5F9}"/>
                </a:ext>
              </a:extLst>
            </p:cNvPr>
            <p:cNvGrpSpPr/>
            <p:nvPr/>
          </p:nvGrpSpPr>
          <p:grpSpPr>
            <a:xfrm>
              <a:off x="7024457" y="4538550"/>
              <a:ext cx="2427667" cy="1670654"/>
              <a:chOff x="3931589" y="3997363"/>
              <a:chExt cx="2959978" cy="2244446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093CF355-F904-4498-80E7-CF07543E590B}"/>
                  </a:ext>
                </a:extLst>
              </p:cNvPr>
              <p:cNvSpPr/>
              <p:nvPr/>
            </p:nvSpPr>
            <p:spPr>
              <a:xfrm>
                <a:off x="3931590" y="4730934"/>
                <a:ext cx="2959977" cy="971544"/>
              </a:xfrm>
              <a:prstGeom prst="rect">
                <a:avLst/>
              </a:prstGeom>
              <a:solidFill>
                <a:srgbClr val="CCEC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 = 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blockID</a:t>
                </a:r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 * LEN</a:t>
                </a:r>
              </a:p>
              <a:p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e = b + LEN</a:t>
                </a:r>
              </a:p>
              <a:p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C[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b:e</a:t>
                </a:r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] = A[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b:e</a:t>
                </a:r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] + B[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b:e</a:t>
                </a:r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] </a:t>
                </a:r>
                <a:endParaRPr lang="zh-CN" altLang="en-US" sz="11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6" name="箭头: 下 5">
                <a:extLst>
                  <a:ext uri="{FF2B5EF4-FFF2-40B4-BE49-F238E27FC236}">
                    <a16:creationId xmlns:a16="http://schemas.microsoft.com/office/drawing/2014/main" id="{9AF3AF64-3253-4175-949A-05EABF2210C0}"/>
                  </a:ext>
                </a:extLst>
              </p:cNvPr>
              <p:cNvSpPr/>
              <p:nvPr/>
            </p:nvSpPr>
            <p:spPr>
              <a:xfrm>
                <a:off x="4899345" y="5759209"/>
                <a:ext cx="1024467" cy="482600"/>
              </a:xfrm>
              <a:prstGeom prst="downArrow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7" name="矩形 6">
                <a:extLst>
                  <a:ext uri="{FF2B5EF4-FFF2-40B4-BE49-F238E27FC236}">
                    <a16:creationId xmlns:a16="http://schemas.microsoft.com/office/drawing/2014/main" id="{68A95B35-BC8C-493D-B484-7654A9FE2B49}"/>
                  </a:ext>
                </a:extLst>
              </p:cNvPr>
              <p:cNvSpPr/>
              <p:nvPr/>
            </p:nvSpPr>
            <p:spPr>
              <a:xfrm>
                <a:off x="3931589" y="4398008"/>
                <a:ext cx="2959977" cy="321847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Vector Core</a:t>
                </a:r>
                <a:endParaRPr lang="zh-CN" altLang="en-US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80510C8-CA85-43CF-BD4A-1BE039F62C8C}"/>
                  </a:ext>
                </a:extLst>
              </p:cNvPr>
              <p:cNvSpPr txBox="1"/>
              <p:nvPr/>
            </p:nvSpPr>
            <p:spPr>
              <a:xfrm>
                <a:off x="5011467" y="3997363"/>
                <a:ext cx="827141" cy="4548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1600" dirty="0">
                    <a:solidFill>
                      <a:srgbClr val="151515"/>
                    </a:solidFill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SIMD</a:t>
                </a:r>
              </a:p>
            </p:txBody>
          </p:sp>
        </p:grp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DB36E96B-054A-4214-ABA2-011007B9C054}"/>
                </a:ext>
              </a:extLst>
            </p:cNvPr>
            <p:cNvGrpSpPr/>
            <p:nvPr/>
          </p:nvGrpSpPr>
          <p:grpSpPr>
            <a:xfrm>
              <a:off x="8283695" y="3558144"/>
              <a:ext cx="3729526" cy="2597532"/>
              <a:chOff x="6113294" y="2337353"/>
              <a:chExt cx="4711647" cy="3651790"/>
            </a:xfrm>
          </p:grpSpPr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EEC8B029-99D3-4825-9FB0-2609111F2375}"/>
                  </a:ext>
                </a:extLst>
              </p:cNvPr>
              <p:cNvSpPr/>
              <p:nvPr/>
            </p:nvSpPr>
            <p:spPr>
              <a:xfrm>
                <a:off x="7757979" y="4478268"/>
                <a:ext cx="3066961" cy="1021741"/>
              </a:xfrm>
              <a:prstGeom prst="rect">
                <a:avLst/>
              </a:prstGeom>
              <a:solidFill>
                <a:srgbClr val="D0E8C4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i = 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blockidx.x</a:t>
                </a:r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 * 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blockDim.x</a:t>
                </a:r>
                <a:endParaRPr lang="en-US" altLang="zh-CN" sz="11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  <a:p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  + </a:t>
                </a:r>
                <a:r>
                  <a:rPr lang="en-US" altLang="zh-CN" sz="1100" dirty="0" err="1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threadidx.x</a:t>
                </a:r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;</a:t>
                </a:r>
              </a:p>
              <a:p>
                <a:r>
                  <a:rPr lang="en-US" altLang="zh-CN" sz="11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C[i] = A[i] + B[i] </a:t>
                </a:r>
                <a:endParaRPr lang="zh-CN" altLang="en-US" sz="11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1" name="任意多边形: 形状 10">
                <a:extLst>
                  <a:ext uri="{FF2B5EF4-FFF2-40B4-BE49-F238E27FC236}">
                    <a16:creationId xmlns:a16="http://schemas.microsoft.com/office/drawing/2014/main" id="{B36BA445-14B1-421E-A8C3-8CD41BDE7DDB}"/>
                  </a:ext>
                </a:extLst>
              </p:cNvPr>
              <p:cNvSpPr/>
              <p:nvPr/>
            </p:nvSpPr>
            <p:spPr>
              <a:xfrm>
                <a:off x="7967985" y="5506543"/>
                <a:ext cx="127125" cy="482600"/>
              </a:xfrm>
              <a:custGeom>
                <a:avLst/>
                <a:gdLst>
                  <a:gd name="connsiteX0" fmla="*/ 110168 w 127125"/>
                  <a:gd name="connsiteY0" fmla="*/ 0 h 482600"/>
                  <a:gd name="connsiteX1" fmla="*/ 101 w 127125"/>
                  <a:gd name="connsiteY1" fmla="*/ 211667 h 482600"/>
                  <a:gd name="connsiteX2" fmla="*/ 127101 w 127125"/>
                  <a:gd name="connsiteY2" fmla="*/ 296334 h 482600"/>
                  <a:gd name="connsiteX3" fmla="*/ 8568 w 127125"/>
                  <a:gd name="connsiteY3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25" h="482600">
                    <a:moveTo>
                      <a:pt x="110168" y="0"/>
                    </a:moveTo>
                    <a:cubicBezTo>
                      <a:pt x="53723" y="81139"/>
                      <a:pt x="-2721" y="162278"/>
                      <a:pt x="101" y="211667"/>
                    </a:cubicBezTo>
                    <a:cubicBezTo>
                      <a:pt x="2923" y="261056"/>
                      <a:pt x="125690" y="251179"/>
                      <a:pt x="127101" y="296334"/>
                    </a:cubicBezTo>
                    <a:cubicBezTo>
                      <a:pt x="128512" y="341489"/>
                      <a:pt x="68540" y="412044"/>
                      <a:pt x="8568" y="4826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2" name="任意多边形: 形状 11">
                <a:extLst>
                  <a:ext uri="{FF2B5EF4-FFF2-40B4-BE49-F238E27FC236}">
                    <a16:creationId xmlns:a16="http://schemas.microsoft.com/office/drawing/2014/main" id="{799CE72C-793A-4C3C-B1FB-0B9BFA4B1C30}"/>
                  </a:ext>
                </a:extLst>
              </p:cNvPr>
              <p:cNvSpPr/>
              <p:nvPr/>
            </p:nvSpPr>
            <p:spPr>
              <a:xfrm>
                <a:off x="8453625" y="5506543"/>
                <a:ext cx="127125" cy="482600"/>
              </a:xfrm>
              <a:custGeom>
                <a:avLst/>
                <a:gdLst>
                  <a:gd name="connsiteX0" fmla="*/ 110168 w 127125"/>
                  <a:gd name="connsiteY0" fmla="*/ 0 h 482600"/>
                  <a:gd name="connsiteX1" fmla="*/ 101 w 127125"/>
                  <a:gd name="connsiteY1" fmla="*/ 211667 h 482600"/>
                  <a:gd name="connsiteX2" fmla="*/ 127101 w 127125"/>
                  <a:gd name="connsiteY2" fmla="*/ 296334 h 482600"/>
                  <a:gd name="connsiteX3" fmla="*/ 8568 w 127125"/>
                  <a:gd name="connsiteY3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25" h="482600">
                    <a:moveTo>
                      <a:pt x="110168" y="0"/>
                    </a:moveTo>
                    <a:cubicBezTo>
                      <a:pt x="53723" y="81139"/>
                      <a:pt x="-2721" y="162278"/>
                      <a:pt x="101" y="211667"/>
                    </a:cubicBezTo>
                    <a:cubicBezTo>
                      <a:pt x="2923" y="261056"/>
                      <a:pt x="125690" y="251179"/>
                      <a:pt x="127101" y="296334"/>
                    </a:cubicBezTo>
                    <a:cubicBezTo>
                      <a:pt x="128512" y="341489"/>
                      <a:pt x="68540" y="412044"/>
                      <a:pt x="8568" y="4826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3" name="任意多边形: 形状 12">
                <a:extLst>
                  <a:ext uri="{FF2B5EF4-FFF2-40B4-BE49-F238E27FC236}">
                    <a16:creationId xmlns:a16="http://schemas.microsoft.com/office/drawing/2014/main" id="{531454F8-8601-4039-8C65-68B3C9A2AB9B}"/>
                  </a:ext>
                </a:extLst>
              </p:cNvPr>
              <p:cNvSpPr/>
              <p:nvPr/>
            </p:nvSpPr>
            <p:spPr>
              <a:xfrm>
                <a:off x="8939265" y="5506543"/>
                <a:ext cx="127125" cy="482600"/>
              </a:xfrm>
              <a:custGeom>
                <a:avLst/>
                <a:gdLst>
                  <a:gd name="connsiteX0" fmla="*/ 110168 w 127125"/>
                  <a:gd name="connsiteY0" fmla="*/ 0 h 482600"/>
                  <a:gd name="connsiteX1" fmla="*/ 101 w 127125"/>
                  <a:gd name="connsiteY1" fmla="*/ 211667 h 482600"/>
                  <a:gd name="connsiteX2" fmla="*/ 127101 w 127125"/>
                  <a:gd name="connsiteY2" fmla="*/ 296334 h 482600"/>
                  <a:gd name="connsiteX3" fmla="*/ 8568 w 127125"/>
                  <a:gd name="connsiteY3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25" h="482600">
                    <a:moveTo>
                      <a:pt x="110168" y="0"/>
                    </a:moveTo>
                    <a:cubicBezTo>
                      <a:pt x="53723" y="81139"/>
                      <a:pt x="-2721" y="162278"/>
                      <a:pt x="101" y="211667"/>
                    </a:cubicBezTo>
                    <a:cubicBezTo>
                      <a:pt x="2923" y="261056"/>
                      <a:pt x="125690" y="251179"/>
                      <a:pt x="127101" y="296334"/>
                    </a:cubicBezTo>
                    <a:cubicBezTo>
                      <a:pt x="128512" y="341489"/>
                      <a:pt x="68540" y="412044"/>
                      <a:pt x="8568" y="4826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4" name="任意多边形: 形状 13">
                <a:extLst>
                  <a:ext uri="{FF2B5EF4-FFF2-40B4-BE49-F238E27FC236}">
                    <a16:creationId xmlns:a16="http://schemas.microsoft.com/office/drawing/2014/main" id="{26695D18-E872-4847-BF8E-E884C168918E}"/>
                  </a:ext>
                </a:extLst>
              </p:cNvPr>
              <p:cNvSpPr/>
              <p:nvPr/>
            </p:nvSpPr>
            <p:spPr>
              <a:xfrm>
                <a:off x="10396183" y="5506543"/>
                <a:ext cx="127125" cy="482600"/>
              </a:xfrm>
              <a:custGeom>
                <a:avLst/>
                <a:gdLst>
                  <a:gd name="connsiteX0" fmla="*/ 110168 w 127125"/>
                  <a:gd name="connsiteY0" fmla="*/ 0 h 482600"/>
                  <a:gd name="connsiteX1" fmla="*/ 101 w 127125"/>
                  <a:gd name="connsiteY1" fmla="*/ 211667 h 482600"/>
                  <a:gd name="connsiteX2" fmla="*/ 127101 w 127125"/>
                  <a:gd name="connsiteY2" fmla="*/ 296334 h 482600"/>
                  <a:gd name="connsiteX3" fmla="*/ 8568 w 127125"/>
                  <a:gd name="connsiteY3" fmla="*/ 482600 h 482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27125" h="482600">
                    <a:moveTo>
                      <a:pt x="110168" y="0"/>
                    </a:moveTo>
                    <a:cubicBezTo>
                      <a:pt x="53723" y="81139"/>
                      <a:pt x="-2721" y="162278"/>
                      <a:pt x="101" y="211667"/>
                    </a:cubicBezTo>
                    <a:cubicBezTo>
                      <a:pt x="2923" y="261056"/>
                      <a:pt x="125690" y="251179"/>
                      <a:pt x="127101" y="296334"/>
                    </a:cubicBezTo>
                    <a:cubicBezTo>
                      <a:pt x="128512" y="341489"/>
                      <a:pt x="68540" y="412044"/>
                      <a:pt x="8568" y="482600"/>
                    </a:cubicBezTo>
                  </a:path>
                </a:pathLst>
              </a:custGeom>
              <a:noFill/>
              <a:ln w="28575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40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C9D89FD9-28A4-41B2-A694-EADCD80F19F9}"/>
                  </a:ext>
                </a:extLst>
              </p:cNvPr>
              <p:cNvSpPr/>
              <p:nvPr/>
            </p:nvSpPr>
            <p:spPr>
              <a:xfrm>
                <a:off x="7757979" y="4134546"/>
                <a:ext cx="337131" cy="33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0</a:t>
                </a:r>
                <a:endParaRPr lang="zh-CN" altLang="en-US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C4E785DA-0600-46F9-8DAB-E544BD490935}"/>
                  </a:ext>
                </a:extLst>
              </p:cNvPr>
              <p:cNvSpPr/>
              <p:nvPr/>
            </p:nvSpPr>
            <p:spPr>
              <a:xfrm>
                <a:off x="8095110" y="4134546"/>
                <a:ext cx="337131" cy="33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1</a:t>
                </a:r>
                <a:endParaRPr lang="zh-CN" altLang="en-US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2B1A3EA1-C791-4687-956B-45EAEA1CBD47}"/>
                  </a:ext>
                </a:extLst>
              </p:cNvPr>
              <p:cNvSpPr/>
              <p:nvPr/>
            </p:nvSpPr>
            <p:spPr>
              <a:xfrm>
                <a:off x="8432241" y="4134546"/>
                <a:ext cx="337131" cy="33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2</a:t>
                </a:r>
                <a:endParaRPr lang="zh-CN" altLang="en-US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8" name="矩形 17">
                <a:extLst>
                  <a:ext uri="{FF2B5EF4-FFF2-40B4-BE49-F238E27FC236}">
                    <a16:creationId xmlns:a16="http://schemas.microsoft.com/office/drawing/2014/main" id="{F0B9F783-743D-4A94-AF98-1AFE4560766C}"/>
                  </a:ext>
                </a:extLst>
              </p:cNvPr>
              <p:cNvSpPr/>
              <p:nvPr/>
            </p:nvSpPr>
            <p:spPr>
              <a:xfrm>
                <a:off x="8770699" y="4134546"/>
                <a:ext cx="337131" cy="33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3</a:t>
                </a:r>
                <a:endParaRPr lang="zh-CN" altLang="en-US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2F37C14-AC47-424C-ACA8-08548A8E37FC}"/>
                  </a:ext>
                </a:extLst>
              </p:cNvPr>
              <p:cNvSpPr txBox="1"/>
              <p:nvPr/>
            </p:nvSpPr>
            <p:spPr>
              <a:xfrm>
                <a:off x="9507360" y="4034688"/>
                <a:ext cx="701101" cy="47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1600" dirty="0">
                    <a:solidFill>
                      <a:srgbClr val="151515"/>
                    </a:solidFill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...</a:t>
                </a:r>
                <a:endParaRPr kumimoji="1" lang="zh-CN" altLang="en-US" sz="16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D4E6A705-3432-4342-B4DE-CFE10FD7F87B}"/>
                  </a:ext>
                </a:extLst>
              </p:cNvPr>
              <p:cNvSpPr/>
              <p:nvPr/>
            </p:nvSpPr>
            <p:spPr>
              <a:xfrm>
                <a:off x="10185647" y="4136107"/>
                <a:ext cx="639294" cy="33718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2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255</a:t>
                </a:r>
                <a:endParaRPr lang="zh-CN" altLang="en-US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B1C674E1-7194-400B-B5A9-5DD3201BE815}"/>
                  </a:ext>
                </a:extLst>
              </p:cNvPr>
              <p:cNvSpPr txBox="1"/>
              <p:nvPr/>
            </p:nvSpPr>
            <p:spPr>
              <a:xfrm>
                <a:off x="8891350" y="3744697"/>
                <a:ext cx="1480777" cy="475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zh-CN" sz="1600" dirty="0">
                    <a:solidFill>
                      <a:srgbClr val="151515"/>
                    </a:solidFill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SIMT</a:t>
                </a:r>
                <a:r>
                  <a:rPr kumimoji="1" lang="zh-CN" altLang="en-US" sz="1600" dirty="0">
                    <a:solidFill>
                      <a:srgbClr val="151515"/>
                    </a:solidFill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架构</a:t>
                </a:r>
                <a:endParaRPr kumimoji="1" lang="en-US" altLang="zh-CN" sz="16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22091AAF-6EF1-46E5-8C82-EB10C79A435B}"/>
                  </a:ext>
                </a:extLst>
              </p:cNvPr>
              <p:cNvSpPr/>
              <p:nvPr/>
            </p:nvSpPr>
            <p:spPr>
              <a:xfrm>
                <a:off x="6113294" y="2337353"/>
                <a:ext cx="3066961" cy="717308"/>
              </a:xfrm>
              <a:prstGeom prst="rect">
                <a:avLst/>
              </a:prstGeom>
              <a:solidFill>
                <a:srgbClr val="FFCCFF"/>
              </a:solid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altLang="zh-CN" sz="1400" dirty="0"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Triton Block</a:t>
                </a:r>
                <a:endParaRPr lang="zh-CN" altLang="en-US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23" name="箭头: 下 22">
                <a:extLst>
                  <a:ext uri="{FF2B5EF4-FFF2-40B4-BE49-F238E27FC236}">
                    <a16:creationId xmlns:a16="http://schemas.microsoft.com/office/drawing/2014/main" id="{92A7CBD3-F0F3-4A30-8477-FC0451FF8BFF}"/>
                  </a:ext>
                </a:extLst>
              </p:cNvPr>
              <p:cNvSpPr/>
              <p:nvPr/>
            </p:nvSpPr>
            <p:spPr>
              <a:xfrm>
                <a:off x="6808940" y="3135601"/>
                <a:ext cx="1831306" cy="597501"/>
              </a:xfrm>
              <a:prstGeom prst="downArrow">
                <a:avLst/>
              </a:prstGeom>
              <a:pattFill prst="dotDmnd">
                <a:fgClr>
                  <a:srgbClr val="000000"/>
                </a:fgClr>
                <a:bgClr>
                  <a:schemeClr val="tx2"/>
                </a:bgClr>
              </a:pattFill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endParaRPr>
              </a:p>
            </p:txBody>
          </p:sp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05D02DA0-0FD9-4D5F-A73E-897BEEF60D30}"/>
                  </a:ext>
                </a:extLst>
              </p:cNvPr>
              <p:cNvSpPr txBox="1"/>
              <p:nvPr/>
            </p:nvSpPr>
            <p:spPr>
              <a:xfrm>
                <a:off x="7428724" y="3230558"/>
                <a:ext cx="623741" cy="346154"/>
              </a:xfrm>
              <a:prstGeom prst="rect">
                <a:avLst/>
              </a:prstGeom>
              <a:solidFill>
                <a:srgbClr val="FFCCFF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l"/>
                <a:r>
                  <a:rPr kumimoji="1" lang="zh-CN" altLang="en-US" sz="1600" dirty="0">
                    <a:solidFill>
                      <a:srgbClr val="151515"/>
                    </a:solidFill>
                    <a:latin typeface="Maple Mono Normal NF CN" panose="020F0509060000000000" pitchFamily="49" charset="-122"/>
                    <a:ea typeface="Maple Mono Normal NF CN" panose="020F0509060000000000" pitchFamily="49" charset="-122"/>
                  </a:rPr>
                  <a:t>映射</a:t>
                </a:r>
              </a:p>
            </p:txBody>
          </p:sp>
        </p:grpSp>
      </p:grpSp>
      <p:pic>
        <p:nvPicPr>
          <p:cNvPr id="1026" name="Picture 2" descr="https://www.hiascend.com/doc_center/source/zh/CANNCommunityEdition/82RC1alpha003/opdevg/Ascendcopdevg/figure/zh-cn_image_0000002364555405.png">
            <a:extLst>
              <a:ext uri="{FF2B5EF4-FFF2-40B4-BE49-F238E27FC236}">
                <a16:creationId xmlns:a16="http://schemas.microsoft.com/office/drawing/2014/main" id="{756C2A2A-5B1B-404D-B07D-D0B694C7AA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76" y="308583"/>
            <a:ext cx="3560162" cy="2617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5" name="组合 44">
            <a:extLst>
              <a:ext uri="{FF2B5EF4-FFF2-40B4-BE49-F238E27FC236}">
                <a16:creationId xmlns:a16="http://schemas.microsoft.com/office/drawing/2014/main" id="{0115503C-2C1E-4FF3-9C39-559356FA667D}"/>
              </a:ext>
            </a:extLst>
          </p:cNvPr>
          <p:cNvGrpSpPr/>
          <p:nvPr/>
        </p:nvGrpSpPr>
        <p:grpSpPr>
          <a:xfrm>
            <a:off x="8137015" y="3072628"/>
            <a:ext cx="4053564" cy="3559355"/>
            <a:chOff x="8137015" y="3072628"/>
            <a:chExt cx="4053564" cy="3559355"/>
          </a:xfrm>
        </p:grpSpPr>
        <p:pic>
          <p:nvPicPr>
            <p:cNvPr id="1030" name="Picture 6" descr="https://pic2.zhimg.com/v2-ab9a493303f4902b1dace22df0fb652d_r.jpg">
              <a:extLst>
                <a:ext uri="{FF2B5EF4-FFF2-40B4-BE49-F238E27FC236}">
                  <a16:creationId xmlns:a16="http://schemas.microsoft.com/office/drawing/2014/main" id="{4310753E-2A1F-47B7-A00B-EAB89D2AB9B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830"/>
            <a:stretch/>
          </p:blipFill>
          <p:spPr bwMode="auto">
            <a:xfrm>
              <a:off x="8137015" y="3072628"/>
              <a:ext cx="2673763" cy="3559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D1C7A17-EFD3-4CA2-8DEA-61E2093E33FE}"/>
                </a:ext>
              </a:extLst>
            </p:cNvPr>
            <p:cNvSpPr/>
            <p:nvPr/>
          </p:nvSpPr>
          <p:spPr>
            <a:xfrm>
              <a:off x="11017832" y="6339866"/>
              <a:ext cx="1083877" cy="256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GM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31" name="矩形 30">
              <a:extLst>
                <a:ext uri="{FF2B5EF4-FFF2-40B4-BE49-F238E27FC236}">
                  <a16:creationId xmlns:a16="http://schemas.microsoft.com/office/drawing/2014/main" id="{2CBEB4B1-8BCA-4685-925D-57827B3170B3}"/>
                </a:ext>
              </a:extLst>
            </p:cNvPr>
            <p:cNvSpPr/>
            <p:nvPr/>
          </p:nvSpPr>
          <p:spPr>
            <a:xfrm>
              <a:off x="11017832" y="6035744"/>
              <a:ext cx="1083877" cy="256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L2 Cache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5CC3E791-34DA-41F4-8905-49EE7D2A8CE2}"/>
                </a:ext>
              </a:extLst>
            </p:cNvPr>
            <p:cNvSpPr/>
            <p:nvPr/>
          </p:nvSpPr>
          <p:spPr>
            <a:xfrm>
              <a:off x="11290300" y="5729039"/>
              <a:ext cx="455083" cy="256934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SM</a:t>
              </a: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2DF457D5-EEFD-4D72-A4CE-84D079012C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05119" y="3085873"/>
              <a:ext cx="485181" cy="264248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36">
              <a:extLst>
                <a:ext uri="{FF2B5EF4-FFF2-40B4-BE49-F238E27FC236}">
                  <a16:creationId xmlns:a16="http://schemas.microsoft.com/office/drawing/2014/main" id="{1301A311-8C06-4580-9838-370EE21084E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805119" y="5985973"/>
              <a:ext cx="470364" cy="64601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15667839-B295-4237-9EA2-3A4AD7068F66}"/>
                </a:ext>
              </a:extLst>
            </p:cNvPr>
            <p:cNvSpPr txBox="1"/>
            <p:nvPr/>
          </p:nvSpPr>
          <p:spPr>
            <a:xfrm>
              <a:off x="11683709" y="5753730"/>
              <a:ext cx="5068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zh-CN" sz="140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...</a:t>
              </a:r>
              <a:endPara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2028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26927EDC-997F-47A4-A98D-0FFB998A2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Triton-Ascend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流程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A6842F2-3D74-4A1D-9A17-638B6CBF3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7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978011A-49B8-4118-9AE4-F4E31B9EB1F6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81322" y="634424"/>
            <a:ext cx="11007945" cy="617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47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71A81DC0-24E7-4DCA-BA63-A304E15D38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移植到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生态中的问题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85A150-39DA-406F-AD8B-DCB2D2AB9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8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0D685E8-11CA-4A87-92F7-887BCF7C21E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55597" y="789708"/>
            <a:ext cx="11881232" cy="1041405"/>
          </a:xfrm>
        </p:spPr>
        <p:txBody>
          <a:bodyPr/>
          <a:lstStyle/>
          <a:p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SIMT -&gt; SIMD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的功能迁移适配问题、性能移植问题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lvl="1"/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访存问题：</a:t>
            </a:r>
            <a:r>
              <a:rPr lang="en-US" altLang="zh-CN" dirty="0" err="1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Ld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/St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语义中元素级灵活访问 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-&gt; DMA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规律访问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lvl="1"/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语言表达能力受限，社区给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的设计降低了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NPU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上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</a:t>
            </a:r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算子性能天花板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173F216-8504-4AD1-B449-CF2C1F09C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596" y="1840756"/>
            <a:ext cx="3184272" cy="200648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DB4F3976-8B1C-4A54-9D67-7459D2F858A0}"/>
              </a:ext>
            </a:extLst>
          </p:cNvPr>
          <p:cNvSpPr txBox="1"/>
          <p:nvPr/>
        </p:nvSpPr>
        <p:spPr>
          <a:xfrm>
            <a:off x="155597" y="3986023"/>
            <a:ext cx="6040312" cy="231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昇腾</a:t>
            </a:r>
            <a:r>
              <a:rPr kumimoji="1" lang="en-US" altLang="zh-CN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Tiling</a:t>
            </a: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层次更多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：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Block tiling-&gt;UB tiling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；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CUDA tiling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层次较扁平</a:t>
            </a:r>
            <a:endParaRPr kumimoji="1" lang="en-US" altLang="zh-CN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昇腾软件流水并行相比</a:t>
            </a:r>
            <a:r>
              <a:rPr kumimoji="1" lang="en-US" altLang="zh-CN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CUDA</a:t>
            </a: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驱动调度任务的软件实现复杂度更高：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昇腾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block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数参考物理核数，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kernel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内部显式循环流水并行；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CUDA block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数常超过物理核数，靠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CUDA</a:t>
            </a: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驱动调度</a:t>
            </a:r>
            <a:endParaRPr kumimoji="1" lang="en-US" altLang="zh-CN" sz="1400" b="1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昇腾</a:t>
            </a:r>
            <a:r>
              <a:rPr kumimoji="1" lang="en-US" altLang="zh-CN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UB tiling</a:t>
            </a:r>
            <a:r>
              <a:rPr kumimoji="1" lang="zh-CN" altLang="en-US" sz="1400" b="1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策略影响因素多、性能挑战大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：受限于片上内存大小、操作数多少、向量计算类型、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double buffering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等因素，性能影响大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72334C01-7861-4CC5-94C5-5EA5F5362D3B}"/>
              </a:ext>
            </a:extLst>
          </p:cNvPr>
          <p:cNvGrpSpPr/>
          <p:nvPr/>
        </p:nvGrpSpPr>
        <p:grpSpPr>
          <a:xfrm>
            <a:off x="1065459" y="1866580"/>
            <a:ext cx="4387302" cy="1986653"/>
            <a:chOff x="780679" y="1657598"/>
            <a:chExt cx="4387302" cy="1986653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6611EB03-A66D-42B0-92D7-D358C9A43EF0}"/>
                </a:ext>
              </a:extLst>
            </p:cNvPr>
            <p:cNvSpPr/>
            <p:nvPr/>
          </p:nvSpPr>
          <p:spPr>
            <a:xfrm>
              <a:off x="915537" y="2807669"/>
              <a:ext cx="2999555" cy="362124"/>
            </a:xfrm>
            <a:prstGeom prst="rect">
              <a:avLst/>
            </a:prstGeom>
            <a:solidFill>
              <a:srgbClr val="FFC000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SIMD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4543A26F-4991-4E71-8F65-212E2928FE14}"/>
                </a:ext>
              </a:extLst>
            </p:cNvPr>
            <p:cNvSpPr/>
            <p:nvPr/>
          </p:nvSpPr>
          <p:spPr>
            <a:xfrm>
              <a:off x="915538" y="3189367"/>
              <a:ext cx="2999555" cy="362124"/>
            </a:xfrm>
            <a:prstGeom prst="rect">
              <a:avLst/>
            </a:prstGeom>
            <a:solidFill>
              <a:schemeClr val="bg1">
                <a:lumMod val="50000"/>
                <a:lumOff val="50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4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Scratchpad Memory</a:t>
              </a:r>
              <a:endParaRPr lang="zh-CN" altLang="en-US" sz="14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25160A82-5777-413F-BD9B-799443BEC931}"/>
                </a:ext>
              </a:extLst>
            </p:cNvPr>
            <p:cNvSpPr/>
            <p:nvPr/>
          </p:nvSpPr>
          <p:spPr>
            <a:xfrm>
              <a:off x="898127" y="1790388"/>
              <a:ext cx="3171037" cy="54970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2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356B333-E877-45EF-843B-2A5A814EB73C}"/>
                </a:ext>
              </a:extLst>
            </p:cNvPr>
            <p:cNvSpPr/>
            <p:nvPr/>
          </p:nvSpPr>
          <p:spPr>
            <a:xfrm>
              <a:off x="994600" y="1859101"/>
              <a:ext cx="808811" cy="415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Block0</a:t>
              </a:r>
              <a:endParaRPr lang="zh-CN" altLang="en-US" sz="12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DDE8425-6C5E-4469-9F60-9721BAB5C987}"/>
                </a:ext>
              </a:extLst>
            </p:cNvPr>
            <p:cNvSpPr/>
            <p:nvPr/>
          </p:nvSpPr>
          <p:spPr>
            <a:xfrm>
              <a:off x="2021080" y="1859101"/>
              <a:ext cx="808811" cy="415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Block1</a:t>
              </a:r>
              <a:endParaRPr lang="zh-CN" altLang="en-US" sz="12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093762D-5F6B-4F8B-83E3-BB07418286B3}"/>
                </a:ext>
              </a:extLst>
            </p:cNvPr>
            <p:cNvSpPr/>
            <p:nvPr/>
          </p:nvSpPr>
          <p:spPr>
            <a:xfrm>
              <a:off x="3197043" y="1859101"/>
              <a:ext cx="808811" cy="4158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 err="1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BlockN</a:t>
              </a:r>
              <a:endParaRPr lang="zh-CN" altLang="en-US" sz="12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ACD0983D-414F-4753-A2C1-E67B55897C59}"/>
                </a:ext>
              </a:extLst>
            </p:cNvPr>
            <p:cNvSpPr/>
            <p:nvPr/>
          </p:nvSpPr>
          <p:spPr>
            <a:xfrm>
              <a:off x="2776212" y="1860694"/>
              <a:ext cx="482898" cy="415897"/>
            </a:xfrm>
            <a:prstGeom prst="rect">
              <a:avLst/>
            </a:prstGeom>
            <a:noFill/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1200" dirty="0"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…</a:t>
              </a:r>
              <a:endParaRPr lang="zh-CN" altLang="en-US" sz="1200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cxnSp>
          <p:nvCxnSpPr>
            <p:cNvPr id="13" name="直接连接符 12">
              <a:extLst>
                <a:ext uri="{FF2B5EF4-FFF2-40B4-BE49-F238E27FC236}">
                  <a16:creationId xmlns:a16="http://schemas.microsoft.com/office/drawing/2014/main" id="{3FA11598-40BB-4E85-A589-AF6F27D507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427" y="2294572"/>
              <a:ext cx="1078092" cy="478714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>
              <a:extLst>
                <a:ext uri="{FF2B5EF4-FFF2-40B4-BE49-F238E27FC236}">
                  <a16:creationId xmlns:a16="http://schemas.microsoft.com/office/drawing/2014/main" id="{76251ED4-E053-4619-A0FE-AEB7EE9D5CC1}"/>
                </a:ext>
              </a:extLst>
            </p:cNvPr>
            <p:cNvCxnSpPr>
              <a:cxnSpLocks/>
            </p:cNvCxnSpPr>
            <p:nvPr/>
          </p:nvCxnSpPr>
          <p:spPr>
            <a:xfrm>
              <a:off x="2829891" y="2286581"/>
              <a:ext cx="1083378" cy="493132"/>
            </a:xfrm>
            <a:prstGeom prst="line">
              <a:avLst/>
            </a:prstGeom>
            <a:ln>
              <a:solidFill>
                <a:srgbClr val="0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流程图: 预定义过程 15">
              <a:extLst>
                <a:ext uri="{FF2B5EF4-FFF2-40B4-BE49-F238E27FC236}">
                  <a16:creationId xmlns:a16="http://schemas.microsoft.com/office/drawing/2014/main" id="{9CB13794-4D61-48C5-85F0-65CF5BBBF329}"/>
                </a:ext>
              </a:extLst>
            </p:cNvPr>
            <p:cNvSpPr/>
            <p:nvPr/>
          </p:nvSpPr>
          <p:spPr>
            <a:xfrm rot="16200000">
              <a:off x="4051517" y="2845253"/>
              <a:ext cx="301225" cy="276391"/>
            </a:xfrm>
            <a:prstGeom prst="flowChartPredefined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C9B3C1E6-E11F-4941-BA97-582A26719773}"/>
                </a:ext>
              </a:extLst>
            </p:cNvPr>
            <p:cNvSpPr txBox="1"/>
            <p:nvPr/>
          </p:nvSpPr>
          <p:spPr>
            <a:xfrm>
              <a:off x="4292573" y="2773286"/>
              <a:ext cx="87540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zh-CN" altLang="en-US" sz="105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向量指令队列</a:t>
              </a:r>
            </a:p>
          </p:txBody>
        </p:sp>
        <p:sp>
          <p:nvSpPr>
            <p:cNvPr id="18" name="流程图: 预定义过程 17">
              <a:extLst>
                <a:ext uri="{FF2B5EF4-FFF2-40B4-BE49-F238E27FC236}">
                  <a16:creationId xmlns:a16="http://schemas.microsoft.com/office/drawing/2014/main" id="{F8979AE1-CE15-4823-BE12-943824D67751}"/>
                </a:ext>
              </a:extLst>
            </p:cNvPr>
            <p:cNvSpPr/>
            <p:nvPr/>
          </p:nvSpPr>
          <p:spPr>
            <a:xfrm rot="16200000">
              <a:off x="4052140" y="3247556"/>
              <a:ext cx="301225" cy="276391"/>
            </a:xfrm>
            <a:prstGeom prst="flowChartPredefinedProcess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110AA8AB-DEA1-46EC-B8AC-6B281753A8B1}"/>
                </a:ext>
              </a:extLst>
            </p:cNvPr>
            <p:cNvSpPr txBox="1"/>
            <p:nvPr/>
          </p:nvSpPr>
          <p:spPr>
            <a:xfrm>
              <a:off x="4293196" y="3183978"/>
              <a:ext cx="770228" cy="4154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kumimoji="1" lang="en-US" altLang="zh-CN" sz="105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DMA</a:t>
              </a:r>
              <a:r>
                <a:rPr kumimoji="1" lang="zh-CN" altLang="en-US" sz="1050" dirty="0">
                  <a:solidFill>
                    <a:srgbClr val="151515"/>
                  </a:solidFill>
                  <a:latin typeface="Maple Mono Normal NF CN" panose="020F0509060000000000" pitchFamily="49" charset="-122"/>
                  <a:ea typeface="Maple Mono Normal NF CN" panose="020F0509060000000000" pitchFamily="49" charset="-122"/>
                </a:rPr>
                <a:t>指令队列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9DEE026-DBEF-48A4-A39E-E1AC67FB8597}"/>
                </a:ext>
              </a:extLst>
            </p:cNvPr>
            <p:cNvSpPr/>
            <p:nvPr/>
          </p:nvSpPr>
          <p:spPr>
            <a:xfrm>
              <a:off x="780679" y="1657598"/>
              <a:ext cx="4387301" cy="1986653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353C81DA-3CA1-466A-8767-D73B1F922386}"/>
              </a:ext>
            </a:extLst>
          </p:cNvPr>
          <p:cNvSpPr txBox="1"/>
          <p:nvPr/>
        </p:nvSpPr>
        <p:spPr>
          <a:xfrm>
            <a:off x="6688161" y="4025935"/>
            <a:ext cx="5407935" cy="1342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TOTAL_SIZE = BLOCK_NUM * BLOCK_TILE_SIZE</a:t>
            </a:r>
          </a:p>
          <a:p>
            <a:pPr algn="l"/>
            <a:endParaRPr kumimoji="1" lang="en-US" altLang="zh-CN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NPU: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 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SIZE = 48 * LOOP_COUNT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（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Kernel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循环）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* UB_TILE_SIZE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（假设</a:t>
            </a: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910B 48</a:t>
            </a:r>
            <a:r>
              <a:rPr kumimoji="1" lang="zh-CN" altLang="en-US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个核）</a:t>
            </a:r>
            <a:endParaRPr kumimoji="1" lang="en-US" altLang="zh-CN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pPr marL="285750" indent="-2857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kumimoji="1" lang="en-US" altLang="zh-CN" sz="1400" dirty="0">
                <a:solidFill>
                  <a:srgbClr val="151515"/>
                </a:solidFill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GPU: SIZE = BLOCK_NUM * 512</a:t>
            </a:r>
            <a:endParaRPr kumimoji="1" lang="zh-CN" altLang="en-US" sz="1400" dirty="0">
              <a:solidFill>
                <a:srgbClr val="151515"/>
              </a:solidFill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22" name="箭头: 左 21">
            <a:extLst>
              <a:ext uri="{FF2B5EF4-FFF2-40B4-BE49-F238E27FC236}">
                <a16:creationId xmlns:a16="http://schemas.microsoft.com/office/drawing/2014/main" id="{94F8030F-5159-4085-86E5-F4CED5B881AD}"/>
              </a:ext>
            </a:extLst>
          </p:cNvPr>
          <p:cNvSpPr/>
          <p:nvPr/>
        </p:nvSpPr>
        <p:spPr>
          <a:xfrm>
            <a:off x="6316053" y="4258995"/>
            <a:ext cx="209550" cy="876300"/>
          </a:xfrm>
          <a:prstGeom prst="leftArrow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63250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F57AE81B-56FC-4818-8A52-DFBFB20A1A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欢迎使用</a:t>
            </a:r>
            <a:r>
              <a:rPr lang="en-US" altLang="zh-CN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Triton-Ascend</a:t>
            </a:r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4A464D-15AA-4509-967A-F82FE6368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058B84-6FBA-4290-AC3A-DA5764D54CAB}" type="slidenum">
              <a:rPr lang="zh-CN" altLang="en-US" smtClean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pPr/>
              <a:t>9</a:t>
            </a:fld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DD14884-D830-4BCB-B1D0-4E61D17AA7F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开源仓：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  <a:hlinkClick r:id="rId2"/>
              </a:rPr>
              <a:t>https://gitee.com/ascend/triton-ascend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主页：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  <a:hlinkClick r:id="rId3"/>
              </a:rPr>
              <a:t>https://ascend.github.io/triton-ascend/index.html</a:t>
            </a:r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教程：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  <a:hlinkClick r:id="rId4"/>
              </a:rPr>
              <a:t>https://ascend.github.io/triton-ascend/sources/getting-started/tutorials/index.html</a:t>
            </a:r>
            <a:endParaRPr lang="en-US" altLang="zh-CN" sz="16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r>
              <a:rPr lang="zh-CN" altLang="en-US" sz="1800" dirty="0">
                <a:latin typeface="Maple Mono Normal NF CN" panose="020F0509060000000000" pitchFamily="49" charset="-122"/>
                <a:ea typeface="Maple Mono Normal NF CN" panose="020F0509060000000000" pitchFamily="49" charset="-122"/>
              </a:rPr>
              <a:t>编程指南：</a:t>
            </a:r>
            <a:r>
              <a:rPr lang="en-US" altLang="zh-CN" sz="1600" dirty="0">
                <a:latin typeface="Maple Mono Normal NF CN" panose="020F0509060000000000" pitchFamily="49" charset="-122"/>
                <a:ea typeface="Maple Mono Normal NF CN" panose="020F0509060000000000" pitchFamily="49" charset="-122"/>
                <a:hlinkClick r:id="rId5"/>
              </a:rPr>
              <a:t>https://ascend.github.io/triton-ascend/sources/programming-guide/introduction.html</a:t>
            </a:r>
            <a:endParaRPr lang="en-US" altLang="zh-CN" sz="16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endParaRPr lang="en-US" altLang="zh-CN" sz="1600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endParaRPr lang="en-US" altLang="zh-CN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  <a:p>
            <a:endParaRPr lang="zh-CN" altLang="en-US" dirty="0">
              <a:latin typeface="Maple Mono Normal NF CN" panose="020F0509060000000000" pitchFamily="49" charset="-122"/>
              <a:ea typeface="Maple Mono Normal NF CN" panose="020F0509060000000000" pitchFamily="49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ACA59BC-AFE3-4E74-B6AA-0E11456388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1228" y="2384615"/>
            <a:ext cx="3703367" cy="387678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DFA9DBD-9377-4005-837E-11FD75CC462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66268" y="2384615"/>
            <a:ext cx="6563480" cy="4238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94106"/>
      </p:ext>
    </p:extLst>
  </p:cSld>
  <p:clrMapOvr>
    <a:masterClrMapping/>
  </p:clrMapOvr>
</p:sld>
</file>

<file path=ppt/theme/theme1.xml><?xml version="1.0" encoding="utf-8"?>
<a:theme xmlns:a="http://schemas.openxmlformats.org/drawingml/2006/main" name="Huawei_Theme_2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1600" dirty="0" smtClean="0">
            <a:solidFill>
              <a:srgbClr val="575756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heme_2" id="{46F7DE8A-C95C-46E8-977F-E91BBF92090C}" vid="{87B569D1-5FFC-46A6-A8DC-27F4A4E12326}"/>
    </a:ext>
  </a:extLst>
</a:theme>
</file>

<file path=ppt/theme/theme2.xml><?xml version="1.0" encoding="utf-8"?>
<a:theme xmlns:a="http://schemas.openxmlformats.org/drawingml/2006/main" name="1_Huawei_Theme_2">
  <a:themeElements>
    <a:clrScheme name="2210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kumimoji="1" sz="2000" dirty="0" smtClean="0">
            <a:solidFill>
              <a:srgbClr val="151515"/>
            </a:solidFill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uawei_Theme_2" id="{C13653E6-2E42-48BA-B7DA-9E55BCCDCAAE}" vid="{D0D38D3D-7B90-4CDA-9BC2-17840E11500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589</TotalTime>
  <Words>1386</Words>
  <Application>Microsoft Office PowerPoint</Application>
  <PresentationFormat>自定义</PresentationFormat>
  <Paragraphs>203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Inziu Iosevka SC</vt:lpstr>
      <vt:lpstr>Maple Mono Normal NF CN</vt:lpstr>
      <vt:lpstr>等线</vt:lpstr>
      <vt:lpstr>黑体</vt:lpstr>
      <vt:lpstr>Microsoft YaHei</vt:lpstr>
      <vt:lpstr>Microsoft YaHei</vt:lpstr>
      <vt:lpstr>Arial</vt:lpstr>
      <vt:lpstr>Arial Black</vt:lpstr>
      <vt:lpstr>Calibri</vt:lpstr>
      <vt:lpstr>Wingdings</vt:lpstr>
      <vt:lpstr>Wingdings 2</vt:lpstr>
      <vt:lpstr>Huawei_Theme_2</vt:lpstr>
      <vt:lpstr>1_Huawei_Theme_2</vt:lpstr>
      <vt:lpstr>Triton-Ascend实践分享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shijingchang</dc:creator>
  <cp:lastModifiedBy>shijingchang</cp:lastModifiedBy>
  <cp:revision>101</cp:revision>
  <dcterms:created xsi:type="dcterms:W3CDTF">2020-08-28T08:44:19Z</dcterms:created>
  <dcterms:modified xsi:type="dcterms:W3CDTF">2025-07-11T18:51:41Z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(3)JwMJOO230xBaQHSQ8JzlA9gNSrIxBx32rkLhGJ9SruwhMjx5DrNThniVa7QdzFJYqDGgoFwW
/PkOhIweWx7vIxkHUHYDwhFIO6b9cvYu4NuYbP6AIiD9K7qZWpusTiUDgA9QRL6qqElmNn0N
BfkhfuPP+u2uqkV48tJdYwP1DGpv0o7xrlo3EKRw+emffwUZM+uJaVQUfPPfc3dpccm8LP16
kxwZvh1mUWS+yZhxTT</vt:lpwstr>
  </property>
  <property fmtid="{D5CDD505-2E9C-101B-9397-08002B2CF9AE}" pid="3" name="_2015_ms_pID_7253431">
    <vt:lpwstr>9VWa9Dqp//6ln4lNriRzhhbdTAh3uaHDVGEjLZ/5yGFwe6A6L719IL
wOn4iqQHWaOWCBZEmCyZoPYsy3Tv24JxMkKZbCf+vaZzx3k4MBAsl06QO5ip0hvQ1qLpUD34
wXiPgJ+dgN066tmPi8Fp/TxxdaabMBoBOjsHpR3b4vRppcxz8VSph56F31eOFwea00qNdDcb
D6ZWfNoAtT+RSbK2yo3gezyFVf1YtrAh+jcS</vt:lpwstr>
  </property>
  <property fmtid="{D5CDD505-2E9C-101B-9397-08002B2CF9AE}" pid="4" name="_2015_ms_pID_7253432">
    <vt:lpwstr>hg==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1598576536</vt:lpwstr>
  </property>
</Properties>
</file>