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54" r:id="rId4"/>
    <p:sldMasterId id="2147483656" r:id="rId5"/>
  </p:sldMasterIdLst>
  <p:notesMasterIdLst>
    <p:notesMasterId r:id="rId7"/>
  </p:notesMasterIdLst>
  <p:handoutMasterIdLst>
    <p:handoutMasterId r:id="rId21"/>
  </p:handoutMasterIdLst>
  <p:sldIdLst>
    <p:sldId id="283" r:id="rId6"/>
    <p:sldId id="308" r:id="rId8"/>
    <p:sldId id="317" r:id="rId9"/>
    <p:sldId id="316" r:id="rId10"/>
    <p:sldId id="307" r:id="rId11"/>
    <p:sldId id="312" r:id="rId12"/>
    <p:sldId id="309" r:id="rId13"/>
    <p:sldId id="313" r:id="rId14"/>
    <p:sldId id="314" r:id="rId15"/>
    <p:sldId id="315" r:id="rId16"/>
    <p:sldId id="320" r:id="rId17"/>
    <p:sldId id="321" r:id="rId18"/>
    <p:sldId id="318" r:id="rId19"/>
    <p:sldId id="319" r:id="rId20"/>
  </p:sldIdLst>
  <p:sldSz cx="1219644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ection>
        <p14:section name="章节页" id="{FD05EE94-C931-8C4B-83A2-004B32AA1207}">
          <p14:sldIdLst>
            <p14:sldId id="308"/>
            <p14:sldId id="317"/>
            <p14:sldId id="316"/>
            <p14:sldId id="307"/>
            <p14:sldId id="312"/>
            <p14:sldId id="309"/>
            <p14:sldId id="313"/>
            <p14:sldId id="314"/>
            <p14:sldId id="315"/>
            <p14:sldId id="320"/>
            <p14:sldId id="321"/>
            <p14:sldId id="318"/>
            <p14:sldId id="319"/>
          </p14:sldIdLst>
        </p14:section>
        <p14:section name="结束页" id="{3F9D54A7-3BE2-2540-BB4C-DFE5509085F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E9002F"/>
    <a:srgbClr val="595757"/>
    <a:srgbClr val="221815"/>
    <a:srgbClr val="888888"/>
    <a:srgbClr val="898989"/>
    <a:srgbClr val="B5B5B5"/>
    <a:srgbClr val="DDDDDD"/>
    <a:srgbClr val="D0E8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1" autoAdjust="0"/>
  </p:normalViewPr>
  <p:slideViewPr>
    <p:cSldViewPr snapToGrid="0" snapToObjects="1">
      <p:cViewPr varScale="1">
        <p:scale>
          <a:sx n="109" d="100"/>
          <a:sy n="109" d="100"/>
        </p:scale>
        <p:origin x="58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98067F-D869-44DA-A65B-07D4E414BF4C}" type="doc">
      <dgm:prSet loTypeId="urn:microsoft.com/office/officeart/2009/layout/CircleArrowProcess" loCatId="process" qsTypeId="urn:microsoft.com/office/officeart/2005/8/quickstyle/simple1" qsCatId="simple" csTypeId="urn:microsoft.com/office/officeart/2005/8/colors/accent1_3" csCatId="accent1" phldr="1"/>
      <dgm:spPr/>
      <dgm:t>
        <a:bodyPr/>
        <a:lstStyle/>
        <a:p>
          <a:endParaRPr lang="zh-CN" altLang="en-US"/>
        </a:p>
      </dgm:t>
    </dgm:pt>
    <dgm:pt modelId="{D256BF92-11E1-47A8-B566-D7DD34183B43}">
      <dgm:prSet phldrT="[文本]" custT="1"/>
      <dgm:spPr/>
      <dgm:t>
        <a:bodyPr/>
        <a:lstStyle/>
        <a:p>
          <a:r>
            <a:rPr lang="zh-CN" altLang="en-US" sz="1200" b="1" dirty="0">
              <a:latin typeface="Microsoft YaHei" panose="020B0503020204020204" pitchFamily="34" charset="-122"/>
              <a:ea typeface="Microsoft YaHei" panose="020B0503020204020204" pitchFamily="34" charset="-122"/>
            </a:rPr>
            <a:t>比赛内容</a:t>
          </a:r>
        </a:p>
      </dgm:t>
    </dgm:pt>
    <dgm:pt modelId="{ACC65356-F833-487B-8F82-7DB98A182A96}" cxnId="{3FD624CA-3A68-4031-AA61-87269CFB8E2C}" type="par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0C70E20B-D3D4-427D-817B-6281549B1151}" cxnId="{3FD624CA-3A68-4031-AA61-87269CFB8E2C}" type="sib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445DEC4D-B29B-47D5-B77A-32F570DE15BD}">
      <dgm:prSet phldrT="[文本]" custT="1"/>
      <dgm:spPr/>
      <dgm:t>
        <a:bodyPr/>
        <a:lstStyle/>
        <a:p>
          <a:r>
            <a:rPr lang="zh-CN" altLang="en-US" sz="1200" b="1" dirty="0">
              <a:latin typeface="Microsoft YaHei" panose="020B0503020204020204" pitchFamily="34" charset="-122"/>
              <a:ea typeface="Microsoft YaHei" panose="020B0503020204020204" pitchFamily="34" charset="-122"/>
            </a:rPr>
            <a:t>功能测试</a:t>
          </a:r>
        </a:p>
      </dgm:t>
    </dgm:pt>
    <dgm:pt modelId="{A5592592-35D2-4B17-A2DD-28E287DBA32F}" cxnId="{602F4CCC-5CEC-45A6-9773-6431C0001CB5}" type="par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00B4E7CB-635C-4E37-84F2-5D0F00AE21C8}" cxnId="{602F4CCC-5CEC-45A6-9773-6431C0001CB5}" type="sib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B6753045-04C6-40F5-B2EF-76BE81D37358}">
      <dgm:prSet phldrT="[文本]" custT="1"/>
      <dgm:spPr/>
      <dgm:t>
        <a:bodyPr/>
        <a:lstStyle/>
        <a:p>
          <a:r>
            <a:rPr lang="zh-CN" altLang="en-US" sz="1200" b="1" dirty="0">
              <a:latin typeface="Microsoft YaHei" panose="020B0503020204020204" pitchFamily="34" charset="-122"/>
              <a:ea typeface="Microsoft YaHei" panose="020B0503020204020204" pitchFamily="34" charset="-122"/>
            </a:rPr>
            <a:t>性能测试</a:t>
          </a:r>
        </a:p>
      </dgm:t>
    </dgm:pt>
    <dgm:pt modelId="{2FD458F0-DDF9-4830-BF7C-ABA8BB8549A6}" cxnId="{792D2A29-502C-420B-BD70-E860225874E6}" type="par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F9E33BE8-9F05-4DF2-AFF8-C10040145F02}" cxnId="{792D2A29-502C-420B-BD70-E860225874E6}" type="sibTrans">
      <dgm:prSet/>
      <dgm:spPr/>
      <dgm:t>
        <a:bodyPr/>
        <a:lstStyle/>
        <a:p>
          <a:endParaRPr lang="zh-CN" altLang="en-US" sz="1800" b="1">
            <a:latin typeface="Microsoft YaHei" panose="020B0503020204020204" pitchFamily="34" charset="-122"/>
            <a:ea typeface="Microsoft YaHei" panose="020B0503020204020204" pitchFamily="34" charset="-122"/>
          </a:endParaRPr>
        </a:p>
      </dgm:t>
    </dgm:pt>
    <dgm:pt modelId="{CFFF8409-9070-42DF-866C-4073E101E3BC}" type="pres">
      <dgm:prSet presAssocID="{A498067F-D869-44DA-A65B-07D4E414BF4C}" presName="Name0" presStyleCnt="0">
        <dgm:presLayoutVars>
          <dgm:chMax val="7"/>
          <dgm:chPref val="7"/>
          <dgm:dir/>
          <dgm:animLvl val="lvl"/>
        </dgm:presLayoutVars>
      </dgm:prSet>
      <dgm:spPr/>
    </dgm:pt>
    <dgm:pt modelId="{EEF893FF-F57E-4B14-B859-68F131DE0F64}" type="pres">
      <dgm:prSet presAssocID="{D256BF92-11E1-47A8-B566-D7DD34183B43}" presName="Accent1" presStyleCnt="0"/>
      <dgm:spPr/>
    </dgm:pt>
    <dgm:pt modelId="{AF94BB81-4E3B-4F9D-BFB6-551C6A463916}" type="pres">
      <dgm:prSet presAssocID="{D256BF92-11E1-47A8-B566-D7DD34183B43}" presName="Accent" presStyleLbl="node1" presStyleIdx="0" presStyleCnt="3"/>
      <dgm:spPr/>
    </dgm:pt>
    <dgm:pt modelId="{B09212DD-7558-45BC-9251-AE748E221CE6}" type="pres">
      <dgm:prSet presAssocID="{D256BF92-11E1-47A8-B566-D7DD34183B43}" presName="Parent1" presStyleLbl="revTx" presStyleIdx="0" presStyleCnt="3">
        <dgm:presLayoutVars>
          <dgm:chMax val="1"/>
          <dgm:chPref val="1"/>
          <dgm:bulletEnabled val="1"/>
        </dgm:presLayoutVars>
      </dgm:prSet>
      <dgm:spPr/>
    </dgm:pt>
    <dgm:pt modelId="{4FD762B5-4FA6-4F6B-872E-F7CE8E70653F}" type="pres">
      <dgm:prSet presAssocID="{445DEC4D-B29B-47D5-B77A-32F570DE15BD}" presName="Accent2" presStyleCnt="0"/>
      <dgm:spPr/>
    </dgm:pt>
    <dgm:pt modelId="{D33D0DD5-1918-46EA-A504-179DAAD29107}" type="pres">
      <dgm:prSet presAssocID="{445DEC4D-B29B-47D5-B77A-32F570DE15BD}" presName="Accent" presStyleLbl="node1" presStyleIdx="1" presStyleCnt="3"/>
      <dgm:spPr/>
    </dgm:pt>
    <dgm:pt modelId="{880E8A12-D8B3-4434-98A6-8ED07E474B73}" type="pres">
      <dgm:prSet presAssocID="{445DEC4D-B29B-47D5-B77A-32F570DE15BD}" presName="Parent2" presStyleLbl="revTx" presStyleIdx="1" presStyleCnt="3">
        <dgm:presLayoutVars>
          <dgm:chMax val="1"/>
          <dgm:chPref val="1"/>
          <dgm:bulletEnabled val="1"/>
        </dgm:presLayoutVars>
      </dgm:prSet>
      <dgm:spPr/>
    </dgm:pt>
    <dgm:pt modelId="{10E51747-FF9E-4084-96D6-BC52D4CABAD2}" type="pres">
      <dgm:prSet presAssocID="{B6753045-04C6-40F5-B2EF-76BE81D37358}" presName="Accent3" presStyleCnt="0"/>
      <dgm:spPr/>
    </dgm:pt>
    <dgm:pt modelId="{19FB9B0C-567C-4C45-A7CC-4816D87FD903}" type="pres">
      <dgm:prSet presAssocID="{B6753045-04C6-40F5-B2EF-76BE81D37358}" presName="Accent" presStyleLbl="node1" presStyleIdx="2" presStyleCnt="3"/>
      <dgm:spPr/>
    </dgm:pt>
    <dgm:pt modelId="{20715CF3-E43A-49BC-BFBA-FE511EF9420B}" type="pres">
      <dgm:prSet presAssocID="{B6753045-04C6-40F5-B2EF-76BE81D37358}" presName="Parent3" presStyleLbl="revTx" presStyleIdx="2" presStyleCnt="3">
        <dgm:presLayoutVars>
          <dgm:chMax val="1"/>
          <dgm:chPref val="1"/>
          <dgm:bulletEnabled val="1"/>
        </dgm:presLayoutVars>
      </dgm:prSet>
      <dgm:spPr/>
    </dgm:pt>
  </dgm:ptLst>
  <dgm:cxnLst>
    <dgm:cxn modelId="{792D2A29-502C-420B-BD70-E860225874E6}" srcId="{A498067F-D869-44DA-A65B-07D4E414BF4C}" destId="{B6753045-04C6-40F5-B2EF-76BE81D37358}" srcOrd="2" destOrd="0" parTransId="{2FD458F0-DDF9-4830-BF7C-ABA8BB8549A6}" sibTransId="{F9E33BE8-9F05-4DF2-AFF8-C10040145F02}"/>
    <dgm:cxn modelId="{C89F5587-05E7-4E8F-8819-21858092B28C}" type="presOf" srcId="{B6753045-04C6-40F5-B2EF-76BE81D37358}" destId="{20715CF3-E43A-49BC-BFBA-FE511EF9420B}" srcOrd="0" destOrd="0" presId="urn:microsoft.com/office/officeart/2009/layout/CircleArrowProcess"/>
    <dgm:cxn modelId="{3D6DA59C-0A49-4505-AC3B-740700A29827}" type="presOf" srcId="{D256BF92-11E1-47A8-B566-D7DD34183B43}" destId="{B09212DD-7558-45BC-9251-AE748E221CE6}" srcOrd="0" destOrd="0" presId="urn:microsoft.com/office/officeart/2009/layout/CircleArrowProcess"/>
    <dgm:cxn modelId="{77CFA2C3-80F8-47A6-A751-DCEF0A75E6B3}" type="presOf" srcId="{445DEC4D-B29B-47D5-B77A-32F570DE15BD}" destId="{880E8A12-D8B3-4434-98A6-8ED07E474B73}" srcOrd="0" destOrd="0" presId="urn:microsoft.com/office/officeart/2009/layout/CircleArrowProcess"/>
    <dgm:cxn modelId="{3FD624CA-3A68-4031-AA61-87269CFB8E2C}" srcId="{A498067F-D869-44DA-A65B-07D4E414BF4C}" destId="{D256BF92-11E1-47A8-B566-D7DD34183B43}" srcOrd="0" destOrd="0" parTransId="{ACC65356-F833-487B-8F82-7DB98A182A96}" sibTransId="{0C70E20B-D3D4-427D-817B-6281549B1151}"/>
    <dgm:cxn modelId="{602F4CCC-5CEC-45A6-9773-6431C0001CB5}" srcId="{A498067F-D869-44DA-A65B-07D4E414BF4C}" destId="{445DEC4D-B29B-47D5-B77A-32F570DE15BD}" srcOrd="1" destOrd="0" parTransId="{A5592592-35D2-4B17-A2DD-28E287DBA32F}" sibTransId="{00B4E7CB-635C-4E37-84F2-5D0F00AE21C8}"/>
    <dgm:cxn modelId="{68F1BBF6-75EF-40C8-8F96-BBD5096DC0EE}" type="presOf" srcId="{A498067F-D869-44DA-A65B-07D4E414BF4C}" destId="{CFFF8409-9070-42DF-866C-4073E101E3BC}" srcOrd="0" destOrd="0" presId="urn:microsoft.com/office/officeart/2009/layout/CircleArrowProcess"/>
    <dgm:cxn modelId="{5DACDA34-9067-4213-A207-592A84176526}" type="presParOf" srcId="{CFFF8409-9070-42DF-866C-4073E101E3BC}" destId="{EEF893FF-F57E-4B14-B859-68F131DE0F64}" srcOrd="0" destOrd="0" presId="urn:microsoft.com/office/officeart/2009/layout/CircleArrowProcess"/>
    <dgm:cxn modelId="{4CEAF7B5-1E29-4944-B74D-962497D7C780}" type="presParOf" srcId="{EEF893FF-F57E-4B14-B859-68F131DE0F64}" destId="{AF94BB81-4E3B-4F9D-BFB6-551C6A463916}" srcOrd="0" destOrd="0" presId="urn:microsoft.com/office/officeart/2009/layout/CircleArrowProcess"/>
    <dgm:cxn modelId="{4902ADD4-1942-4A16-9D1B-11EC08708108}" type="presParOf" srcId="{CFFF8409-9070-42DF-866C-4073E101E3BC}" destId="{B09212DD-7558-45BC-9251-AE748E221CE6}" srcOrd="1" destOrd="0" presId="urn:microsoft.com/office/officeart/2009/layout/CircleArrowProcess"/>
    <dgm:cxn modelId="{A60BB7DD-F650-472B-856E-FB57B40A0175}" type="presParOf" srcId="{CFFF8409-9070-42DF-866C-4073E101E3BC}" destId="{4FD762B5-4FA6-4F6B-872E-F7CE8E70653F}" srcOrd="2" destOrd="0" presId="urn:microsoft.com/office/officeart/2009/layout/CircleArrowProcess"/>
    <dgm:cxn modelId="{357FC65A-7EA7-409A-851E-8166A3503C4D}" type="presParOf" srcId="{4FD762B5-4FA6-4F6B-872E-F7CE8E70653F}" destId="{D33D0DD5-1918-46EA-A504-179DAAD29107}" srcOrd="0" destOrd="0" presId="urn:microsoft.com/office/officeart/2009/layout/CircleArrowProcess"/>
    <dgm:cxn modelId="{3B3FC82A-3D23-475F-865A-657700F2F2B1}" type="presParOf" srcId="{CFFF8409-9070-42DF-866C-4073E101E3BC}" destId="{880E8A12-D8B3-4434-98A6-8ED07E474B73}" srcOrd="3" destOrd="0" presId="urn:microsoft.com/office/officeart/2009/layout/CircleArrowProcess"/>
    <dgm:cxn modelId="{C600CA1C-64EF-451A-838B-03B4FA48F595}" type="presParOf" srcId="{CFFF8409-9070-42DF-866C-4073E101E3BC}" destId="{10E51747-FF9E-4084-96D6-BC52D4CABAD2}" srcOrd="4" destOrd="0" presId="urn:microsoft.com/office/officeart/2009/layout/CircleArrowProcess"/>
    <dgm:cxn modelId="{2D41C144-D343-4CBE-B231-C6F9A1FA9C88}" type="presParOf" srcId="{10E51747-FF9E-4084-96D6-BC52D4CABAD2}" destId="{19FB9B0C-567C-4C45-A7CC-4816D87FD903}" srcOrd="0" destOrd="0" presId="urn:microsoft.com/office/officeart/2009/layout/CircleArrowProcess"/>
    <dgm:cxn modelId="{D09E0B97-67BD-4E5D-A531-A872ED73DF89}" type="presParOf" srcId="{CFFF8409-9070-42DF-866C-4073E101E3BC}" destId="{20715CF3-E43A-49BC-BFBA-FE511EF9420B}" srcOrd="5" destOrd="0" presId="urn:microsoft.com/office/officeart/2009/layout/CircleArrow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BB81-4E3B-4F9D-BFB6-551C6A463916}">
      <dsp:nvSpPr>
        <dsp:cNvPr id="0" name=""/>
        <dsp:cNvSpPr/>
      </dsp:nvSpPr>
      <dsp:spPr>
        <a:xfrm>
          <a:off x="701663" y="93800"/>
          <a:ext cx="1214286" cy="1214471"/>
        </a:xfrm>
        <a:prstGeom prst="circularArrow">
          <a:avLst>
            <a:gd name="adj1" fmla="val 10980"/>
            <a:gd name="adj2" fmla="val 1142322"/>
            <a:gd name="adj3" fmla="val 4500000"/>
            <a:gd name="adj4" fmla="val 10800000"/>
            <a:gd name="adj5" fmla="val 125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212DD-7558-45BC-9251-AE748E221CE6}">
      <dsp:nvSpPr>
        <dsp:cNvPr id="0" name=""/>
        <dsp:cNvSpPr/>
      </dsp:nvSpPr>
      <dsp:spPr>
        <a:xfrm>
          <a:off x="970060" y="532261"/>
          <a:ext cx="674755" cy="33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比赛内容</a:t>
          </a:r>
        </a:p>
      </dsp:txBody>
      <dsp:txXfrm>
        <a:off x="970060" y="532261"/>
        <a:ext cx="674755" cy="337297"/>
      </dsp:txXfrm>
    </dsp:sp>
    <dsp:sp modelId="{D33D0DD5-1918-46EA-A504-179DAAD29107}">
      <dsp:nvSpPr>
        <dsp:cNvPr id="0" name=""/>
        <dsp:cNvSpPr/>
      </dsp:nvSpPr>
      <dsp:spPr>
        <a:xfrm>
          <a:off x="364399" y="791604"/>
          <a:ext cx="1214286" cy="1214471"/>
        </a:xfrm>
        <a:prstGeom prst="leftCircularArrow">
          <a:avLst>
            <a:gd name="adj1" fmla="val 10980"/>
            <a:gd name="adj2" fmla="val 1142322"/>
            <a:gd name="adj3" fmla="val 6300000"/>
            <a:gd name="adj4" fmla="val 18900000"/>
            <a:gd name="adj5" fmla="val 12500"/>
          </a:avLst>
        </a:prstGeom>
        <a:solidFill>
          <a:schemeClr val="accent1">
            <a:shade val="80000"/>
            <a:hueOff val="267216"/>
            <a:satOff val="-12469"/>
            <a:lumOff val="17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E8A12-D8B3-4434-98A6-8ED07E474B73}">
      <dsp:nvSpPr>
        <dsp:cNvPr id="0" name=""/>
        <dsp:cNvSpPr/>
      </dsp:nvSpPr>
      <dsp:spPr>
        <a:xfrm>
          <a:off x="634165" y="1234102"/>
          <a:ext cx="674755" cy="33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功能测试</a:t>
          </a:r>
        </a:p>
      </dsp:txBody>
      <dsp:txXfrm>
        <a:off x="634165" y="1234102"/>
        <a:ext cx="674755" cy="337297"/>
      </dsp:txXfrm>
    </dsp:sp>
    <dsp:sp modelId="{19FB9B0C-567C-4C45-A7CC-4816D87FD903}">
      <dsp:nvSpPr>
        <dsp:cNvPr id="0" name=""/>
        <dsp:cNvSpPr/>
      </dsp:nvSpPr>
      <dsp:spPr>
        <a:xfrm>
          <a:off x="788088" y="1572912"/>
          <a:ext cx="1043260" cy="1043678"/>
        </a:xfrm>
        <a:prstGeom prst="blockArc">
          <a:avLst>
            <a:gd name="adj1" fmla="val 13500000"/>
            <a:gd name="adj2" fmla="val 10800000"/>
            <a:gd name="adj3" fmla="val 12740"/>
          </a:avLst>
        </a:prstGeom>
        <a:solidFill>
          <a:schemeClr val="accent1">
            <a:shade val="80000"/>
            <a:hueOff val="534432"/>
            <a:satOff val="-24938"/>
            <a:lumOff val="348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15CF3-E43A-49BC-BFBA-FE511EF9420B}">
      <dsp:nvSpPr>
        <dsp:cNvPr id="0" name=""/>
        <dsp:cNvSpPr/>
      </dsp:nvSpPr>
      <dsp:spPr>
        <a:xfrm>
          <a:off x="971657" y="1936951"/>
          <a:ext cx="674755" cy="33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性能测试</a:t>
          </a:r>
        </a:p>
      </dsp:txBody>
      <dsp:txXfrm>
        <a:off x="971657" y="1936951"/>
        <a:ext cx="674755" cy="33729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探索">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a:fill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智能">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a:fillRect/>
          </a:stretch>
        </p:blipFill>
        <p:spPr>
          <a:xfrm>
            <a:off x="0" y="375"/>
            <a:ext cx="12197432" cy="5599236"/>
          </a:xfrm>
          <a:prstGeom prst="rect">
            <a:avLst/>
          </a:prstGeom>
        </p:spPr>
      </p:pic>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endParaRPr lang="zh-CN" altLang="en-US"/>
          </a:p>
        </p:txBody>
      </p:sp>
      <p:sp>
        <p:nvSpPr>
          <p:cNvPr id="14" name="L 形 17"/>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1_创新">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a:fill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攀登">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a:fill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章节页">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725" indent="0" algn="ctr">
              <a:buNone/>
              <a:defRPr sz="2600"/>
            </a:lvl2pPr>
            <a:lvl3pPr marL="1188085" indent="0" algn="ctr">
              <a:buNone/>
              <a:defRPr sz="2340"/>
            </a:lvl3pPr>
            <a:lvl4pPr marL="1781810" indent="0" algn="ctr">
              <a:buNone/>
              <a:defRPr sz="2080"/>
            </a:lvl4pPr>
            <a:lvl5pPr marL="2375535" indent="0" algn="ctr">
              <a:buNone/>
              <a:defRPr sz="2080"/>
            </a:lvl5pPr>
            <a:lvl6pPr marL="2969260" indent="0" algn="ctr">
              <a:buNone/>
              <a:defRPr sz="2080"/>
            </a:lvl6pPr>
            <a:lvl7pPr marL="3563620" indent="0" algn="ctr">
              <a:buNone/>
              <a:defRPr sz="2080"/>
            </a:lvl7pPr>
            <a:lvl8pPr marL="4157345" indent="0" algn="ctr">
              <a:buNone/>
              <a:defRPr sz="2080"/>
            </a:lvl8pPr>
            <a:lvl9pPr marL="4751070" indent="0" algn="ctr">
              <a:buNone/>
              <a:defRPr sz="2080"/>
            </a:lvl9pPr>
          </a:lstStyle>
          <a:p>
            <a:r>
              <a:rPr lang="zh-CN" altLang="en-US" dirty="0"/>
              <a:t>单击此处添加标题</a:t>
            </a:r>
            <a:endParaRPr lang="en-US" dirty="0"/>
          </a:p>
        </p:txBody>
      </p:sp>
      <p:sp>
        <p:nvSpPr>
          <p:cNvPr id="5" name="Content Placeholder 2"/>
          <p:cNvSpPr>
            <a:spLocks noGrp="1"/>
          </p:cNvSpPr>
          <p:nvPr>
            <p:ph idx="12" hasCustomPrompt="1"/>
          </p:nvPr>
        </p:nvSpPr>
        <p:spPr>
          <a:xfrm>
            <a:off x="726021" y="1512875"/>
            <a:ext cx="10733557" cy="4690459"/>
          </a:xfrm>
          <a:prstGeom prst="rect">
            <a:avLst/>
          </a:prstGeom>
        </p:spPr>
        <p:txBody>
          <a:bodyPr lIns="0" tIns="0" rIns="0" bIns="0"/>
          <a:lstStyle>
            <a:lvl1pPr marL="179705" marR="0" indent="-168275" algn="l" defTabSz="1188085" rtl="0" eaLnBrk="1" fontAlgn="auto" latinLnBrk="0" hangingPunct="1">
              <a:lnSpc>
                <a:spcPct val="100000"/>
              </a:lnSpc>
              <a:spcBef>
                <a:spcPts val="0"/>
              </a:spcBef>
              <a:spcAft>
                <a:spcPts val="600"/>
              </a:spcAft>
              <a:buClr>
                <a:srgbClr val="000000"/>
              </a:buClr>
              <a:buSzTx/>
              <a:buFont typeface="Arial" panose="020B0604020202090204" pitchFamily="34" charset="0"/>
              <a:buChar char="•"/>
              <a:tabLst>
                <a:tab pos="120777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90204" pitchFamily="34" charset="0"/>
              </a:defRPr>
            </a:lvl1pPr>
            <a:lvl2pPr marL="328930" marR="0" indent="-168275" algn="l" defTabSz="1188085" rtl="0" eaLnBrk="1" fontAlgn="auto" latinLnBrk="0" hangingPunct="1">
              <a:lnSpc>
                <a:spcPct val="100000"/>
              </a:lnSpc>
              <a:spcBef>
                <a:spcPts val="0"/>
              </a:spcBef>
              <a:spcAft>
                <a:spcPts val="600"/>
              </a:spcAft>
              <a:buClr>
                <a:schemeClr val="tx1"/>
              </a:buClr>
              <a:buSzTx/>
              <a:buFont typeface=".AppleSystemUIFont"/>
              <a:buChar char="&gt;"/>
              <a:tabLst>
                <a:tab pos="1207770" algn="ctr"/>
              </a:tabLst>
              <a:defRPr sz="1600" baseline="0">
                <a:latin typeface="Microsoft YaHei" panose="020B0503020204020204" pitchFamily="34" charset="-122"/>
                <a:ea typeface="Microsoft YaHei" panose="020B0503020204020204" pitchFamily="34" charset="-122"/>
              </a:defRPr>
            </a:lvl2pPr>
            <a:lvl3pPr marL="1098550" marR="0" indent="-168275" algn="l" defTabSz="1188085" rtl="0" eaLnBrk="1" fontAlgn="auto" latinLnBrk="0" hangingPunct="1">
              <a:lnSpc>
                <a:spcPct val="100000"/>
              </a:lnSpc>
              <a:spcBef>
                <a:spcPts val="0"/>
              </a:spcBef>
              <a:spcAft>
                <a:spcPts val="600"/>
              </a:spcAft>
              <a:buClr>
                <a:schemeClr val="tx1"/>
              </a:buClr>
              <a:buSzTx/>
              <a:buFont typeface=".AppleSystemUIFont"/>
              <a:buChar char="-"/>
              <a:tabLst>
                <a:tab pos="1207770" algn="ctr"/>
              </a:tabLst>
              <a:defRPr sz="1300" baseline="0">
                <a:latin typeface="Microsoft YaHei" panose="020B0503020204020204" pitchFamily="34" charset="-122"/>
                <a:ea typeface="Microsoft YaHei" panose="020B0503020204020204" pitchFamily="34" charset="-122"/>
              </a:defRPr>
            </a:lvl3pPr>
            <a:lvl4pPr marL="525780" indent="-171450">
              <a:buFont typeface="Arial" panose="020B0604020202090204" pitchFamily="34" charset="0"/>
              <a:buChar char="•"/>
              <a:tabLst>
                <a:tab pos="1208405" algn="ctr"/>
              </a:tabLst>
              <a:defRPr sz="1300" baseline="0"/>
            </a:lvl4pPr>
            <a:lvl5pPr marL="525780" indent="-171450">
              <a:buFont typeface="Arial" panose="020B0604020202090204" pitchFamily="34" charset="0"/>
              <a:buChar char="•"/>
              <a:tabLst>
                <a:tab pos="1208405" algn="ctr"/>
              </a:tabLst>
              <a:defRPr sz="1300" baseline="0"/>
            </a:lvl5pPr>
          </a:lstStyle>
          <a:p>
            <a:pPr lvl="0"/>
            <a:r>
              <a:rPr lang="zh-CN" altLang="en-US" dirty="0"/>
              <a:t>单击此处添加文本</a:t>
            </a:r>
            <a:endParaRPr lang="en-US" dirty="0"/>
          </a:p>
          <a:p>
            <a:pPr marL="328930" marR="0" lvl="1" indent="-168275" algn="l" defTabSz="1188085" rtl="0" eaLnBrk="1" fontAlgn="auto" latinLnBrk="0" hangingPunct="1">
              <a:lnSpc>
                <a:spcPct val="100000"/>
              </a:lnSpc>
              <a:spcBef>
                <a:spcPts val="0"/>
              </a:spcBef>
              <a:spcAft>
                <a:spcPts val="600"/>
              </a:spcAft>
              <a:buClr>
                <a:schemeClr val="tx1"/>
              </a:buClr>
              <a:buSzTx/>
              <a:buFont typeface="Arial" panose="020B0604020202090204" pitchFamily="34" charset="0"/>
              <a:buChar char="•"/>
              <a:tabLst>
                <a:tab pos="1207770" algn="ctr"/>
              </a:tabLst>
              <a:defRPr/>
            </a:pPr>
            <a:r>
              <a:rPr lang="zh-CN" altLang="en-US" dirty="0"/>
              <a:t>单击此处添加文本</a:t>
            </a:r>
            <a:endParaRPr lang="en-US" dirty="0"/>
          </a:p>
          <a:p>
            <a:pPr marL="1098550" marR="0" lvl="2" indent="-168275" algn="l" defTabSz="1188085" rtl="0" eaLnBrk="1" fontAlgn="auto" latinLnBrk="0" hangingPunct="1">
              <a:lnSpc>
                <a:spcPct val="100000"/>
              </a:lnSpc>
              <a:spcBef>
                <a:spcPts val="0"/>
              </a:spcBef>
              <a:spcAft>
                <a:spcPts val="600"/>
              </a:spcAft>
              <a:buClr>
                <a:schemeClr val="tx1"/>
              </a:buClr>
              <a:buSzTx/>
              <a:buFont typeface="Arial" panose="020B0604020202090204" pitchFamily="34" charset="0"/>
              <a:buChar char="•"/>
              <a:tabLst>
                <a:tab pos="1207770" algn="ctr"/>
              </a:tabLst>
              <a:defRPr/>
            </a:pPr>
            <a:r>
              <a:rPr lang="zh-CN" altLang="en-US" dirty="0"/>
              <a:t>单击此处添加文本</a:t>
            </a:r>
            <a:endParaRPr lang="en-US" dirty="0"/>
          </a:p>
          <a:p>
            <a:pPr marL="1098550" marR="0" lvl="2" indent="-168275" algn="l" defTabSz="1188085" rtl="0" eaLnBrk="1" fontAlgn="auto" latinLnBrk="0" hangingPunct="1">
              <a:lnSpc>
                <a:spcPct val="100000"/>
              </a:lnSpc>
              <a:spcBef>
                <a:spcPts val="0"/>
              </a:spcBef>
              <a:spcAft>
                <a:spcPts val="600"/>
              </a:spcAft>
              <a:buClr>
                <a:schemeClr val="tx1"/>
              </a:buClr>
              <a:buSzTx/>
              <a:buFont typeface="Arial" panose="020B0604020202090204" pitchFamily="34" charset="0"/>
              <a:buChar char="•"/>
              <a:tabLst>
                <a:tab pos="1207770" algn="ctr"/>
              </a:tabLst>
              <a:defRPr/>
            </a:pP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结束页">
    <p:spTree>
      <p:nvGrpSpPr>
        <p:cNvPr id="1" name=""/>
        <p:cNvGrpSpPr/>
        <p:nvPr/>
      </p:nvGrpSpPr>
      <p:grpSpPr>
        <a:xfrm>
          <a:off x="0" y="0"/>
          <a:ext cx="0" cy="0"/>
          <a:chOff x="0" y="0"/>
          <a:chExt cx="0" cy="0"/>
        </a:xfrm>
      </p:grpSpPr>
      <p:sp>
        <p:nvSpPr>
          <p:cNvPr id="3" name="TextBox 2"/>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endParaRPr lang="en-US" sz="4800" dirty="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5.tif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6.tiff"/><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7.tiff"/><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pic>
        <p:nvPicPr>
          <p:cNvPr id="5" name="Picture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08751" y="5970991"/>
            <a:ext cx="2260800" cy="4892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90204" pitchFamily="34" charset="0"/>
          <a:ea typeface="Microsoft YaHei" panose="020B0503020204020204" pitchFamily="34" charset="-122"/>
          <a:cs typeface="Arial" panose="020B060402020209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90204" pitchFamily="34" charset="0"/>
          <a:ea typeface="+mn-ea"/>
          <a:cs typeface="Arial" panose="020B060402020209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90204" pitchFamily="34" charset="0"/>
          <a:ea typeface="+mn-ea"/>
          <a:cs typeface="Arial" panose="020B060402020209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90204" pitchFamily="34" charset="0"/>
          <a:ea typeface="+mn-ea"/>
          <a:cs typeface="Arial" panose="020B060402020209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90204" pitchFamily="34" charset="0"/>
          <a:ea typeface="+mn-ea"/>
          <a:cs typeface="Arial" panose="020B060402020209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9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9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9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userDrawn="1"/>
        </p:nvSpPr>
        <p:spPr>
          <a:xfrm>
            <a:off x="1095467" y="6356939"/>
            <a:ext cx="3503965"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90204" pitchFamily="34" charset="0"/>
                <a:ea typeface="+mn-ea"/>
                <a:cs typeface="Arial" panose="020B0604020202090204" pitchFamily="34" charset="0"/>
              </a:rPr>
              <a:t>Huawei Proprietary - Restricted Distribution</a:t>
            </a:r>
            <a:endParaRPr lang="en-US" sz="900" b="0" kern="1200" baseline="0" dirty="0">
              <a:solidFill>
                <a:srgbClr val="1D1D1B"/>
              </a:solidFill>
              <a:latin typeface="Arial" panose="020B0604020202090204" pitchFamily="34" charset="0"/>
              <a:ea typeface="+mn-ea"/>
              <a:cs typeface="Arial" panose="020B0604020202090204" pitchFamily="34" charset="0"/>
            </a:endParaRPr>
          </a:p>
        </p:txBody>
      </p:sp>
      <p:sp>
        <p:nvSpPr>
          <p:cNvPr id="4" name="TextBox 3"/>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905" rtl="0" eaLnBrk="1" fontAlgn="auto" latinLnBrk="0" hangingPunct="1">
              <a:lnSpc>
                <a:spcPct val="100000"/>
              </a:lnSpc>
              <a:spcBef>
                <a:spcPts val="0"/>
              </a:spcBef>
              <a:spcAft>
                <a:spcPts val="0"/>
              </a:spcAft>
              <a:buClrTx/>
              <a:buSzTx/>
              <a:buFontTx/>
              <a:buNone/>
              <a:defRPr/>
            </a:pPr>
            <a:fld id="{C3837181-38C6-AD4F-B8BA-B444770388BB}" type="slidenum">
              <a:rPr lang="en-US" sz="900" smtClean="0">
                <a:solidFill>
                  <a:srgbClr val="1D1D1B"/>
                </a:solidFill>
                <a:latin typeface="Arial" panose="020B0604020202090204" pitchFamily="34" charset="0"/>
                <a:cs typeface="Arial" panose="020B0604020202090204" pitchFamily="34" charset="0"/>
              </a:rPr>
            </a:fld>
            <a:endParaRPr lang="en-US" sz="900" dirty="0">
              <a:solidFill>
                <a:srgbClr val="1D1D1B"/>
              </a:solidFill>
              <a:latin typeface="Arial" panose="020B0604020202090204" pitchFamily="34" charset="0"/>
              <a:cs typeface="Arial" panose="020B0604020202090204" pitchFamily="34" charset="0"/>
            </a:endParaRPr>
          </a:p>
        </p:txBody>
      </p:sp>
      <p:grpSp>
        <p:nvGrpSpPr>
          <p:cNvPr id="88" name="Group 87"/>
          <p:cNvGrpSpPr>
            <a:grpSpLocks noChangeAspect="1"/>
          </p:cNvGrpSpPr>
          <p:nvPr userDrawn="1"/>
        </p:nvGrpSpPr>
        <p:grpSpPr>
          <a:xfrm>
            <a:off x="12290470" y="2625389"/>
            <a:ext cx="1967973" cy="4233515"/>
            <a:chOff x="5343885" y="-48857"/>
            <a:chExt cx="3271316" cy="7037279"/>
          </a:xfrm>
        </p:grpSpPr>
        <p:sp>
          <p:nvSpPr>
            <p:cNvPr id="89" name="矩形 13"/>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196/0/84</a:t>
              </a:r>
              <a:endPar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endParaRPr>
            </a:p>
          </p:txBody>
        </p:sp>
        <p:sp>
          <p:nvSpPr>
            <p:cNvPr id="90" name="文本框 15"/>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91" name="矩形 13"/>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203/55/120</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2" name="矩形 13"/>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237/109/0</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3" name="矩形 13"/>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153/54/54</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4" name="矩形 13"/>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98/178/48</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5" name="矩形 13"/>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242/137/68</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6" name="矩形 13"/>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PANTONE 185C</a:t>
              </a:r>
              <a:endPar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spcBef>
                  <a:spcPts val="0"/>
                </a:spcBef>
              </a:pP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199/0/11  </a:t>
              </a:r>
              <a:endPar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endParaRPr>
            </a:p>
          </p:txBody>
        </p:sp>
        <p:sp>
          <p:nvSpPr>
            <p:cNvPr id="97" name="文本框 15"/>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endParaRPr kumimoji="1" lang="zh-CN" altLang="en-US" sz="800" b="0" i="0" dirty="0">
                <a:solidFill>
                  <a:schemeClr val="tx1"/>
                </a:solidFill>
                <a:latin typeface="Microsoft YaHei" panose="020B0503020204020204" pitchFamily="34" charset="-122"/>
                <a:ea typeface="Microsoft YaHei" panose="020B0503020204020204" pitchFamily="34" charset="-122"/>
              </a:endParaRPr>
            </a:p>
          </p:txBody>
        </p:sp>
        <p:sp>
          <p:nvSpPr>
            <p:cNvPr id="98" name="矩形 13"/>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PANTONE 186C</a:t>
              </a:r>
              <a:endPar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rPr>
                <a:t>200/16/46  </a:t>
              </a:r>
              <a:endParaRPr kumimoji="1" lang="en-US" altLang="zh-CN" sz="500" b="1" dirty="0">
                <a:solidFill>
                  <a:schemeClr val="tx2"/>
                </a:solidFill>
                <a:latin typeface="Arial" panose="020B0604020202090204" pitchFamily="34" charset="0"/>
                <a:ea typeface="Arial" panose="020B0604020202090204" pitchFamily="34" charset="0"/>
                <a:cs typeface="Arial" panose="020B0604020202090204" pitchFamily="34" charset="0"/>
              </a:endParaRPr>
            </a:p>
          </p:txBody>
        </p:sp>
        <p:sp>
          <p:nvSpPr>
            <p:cNvPr id="99" name="矩形 13"/>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127/0/1</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0" name="矩形 13"/>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52/200/0</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1" name="矩形 13"/>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48/181/197</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2" name="矩形 13"/>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129/193/95</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3" name="矩形 13"/>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253/211/81</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4" name="矩形 13"/>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86/196/210</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5"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211/57/65</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6"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211/56/89</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7"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221/128/170</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08"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191/128/130</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09"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246/183/140</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0"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176/216/156</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1"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253/227/181</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2"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148/218/226</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3"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226/129/137</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4"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226/129/152</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5" name="矩形 13"/>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235/179/204</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6"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defRPr/>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216/179/179</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7" name="矩形 13"/>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250/211/187</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8" name="矩形 13"/>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208/232/196</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19" name="矩形 13"/>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254/238/193</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20" name="矩形 13"/>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a:t>
              </a:r>
              <a:b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190/233/238</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21"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239/178/184</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22"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238/179/193</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23" name="矩形 13"/>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0/0/0</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24" name="矩形 13"/>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 </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89/87/87</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25" name="矩形 13"/>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137/137/</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137</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26" name="矩形 13"/>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RGB</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181/181/</a:t>
              </a:r>
              <a:b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rPr>
                <a:t>181</a:t>
              </a:r>
              <a:endParaRPr kumimoji="1" lang="en-US" altLang="zh-CN" sz="500" b="1" dirty="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27" name="矩形 13"/>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 221/221/</a:t>
              </a:r>
              <a:b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221</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sp>
          <p:nvSpPr>
            <p:cNvPr id="128" name="矩形 13"/>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RGB</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a:p>
              <a:pPr algn="ctr">
                <a:lnSpc>
                  <a:spcPts val="620"/>
                </a:lnSpc>
              </a:pP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255/255/</a:t>
              </a:r>
              <a:b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br>
              <a:r>
                <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rPr>
                <a:t>255</a:t>
              </a:r>
              <a:endParaRPr kumimoji="1" lang="en-US" altLang="zh-CN" sz="500" b="1" dirty="0">
                <a:solidFill>
                  <a:srgbClr val="595757"/>
                </a:solidFill>
                <a:latin typeface="Arial" panose="020B0604020202090204" pitchFamily="34" charset="0"/>
                <a:ea typeface="Arial" panose="020B0604020202090204" pitchFamily="34" charset="0"/>
                <a:cs typeface="Arial" panose="020B0604020202090204" pitchFamily="34" charset="0"/>
              </a:endParaRPr>
            </a:p>
          </p:txBody>
        </p:sp>
      </p:grpSp>
      <p:pic>
        <p:nvPicPr>
          <p:cNvPr id="47" name="Picture 4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hf hdr="0" ftr="0" dt="0"/>
  <p:txStyles>
    <p:titleStyle>
      <a:lvl1pPr algn="l" defTabSz="1188085" rtl="0" eaLnBrk="1" latinLnBrk="0" hangingPunct="1">
        <a:lnSpc>
          <a:spcPct val="90000"/>
        </a:lnSpc>
        <a:spcBef>
          <a:spcPct val="0"/>
        </a:spcBef>
        <a:buNone/>
        <a:defRPr sz="5715" kern="1200">
          <a:solidFill>
            <a:schemeClr val="tx1"/>
          </a:solidFill>
          <a:latin typeface="+mj-lt"/>
          <a:ea typeface="+mj-ea"/>
          <a:cs typeface="+mj-cs"/>
        </a:defRPr>
      </a:lvl1pPr>
    </p:titleStyle>
    <p:bodyStyle>
      <a:lvl1pPr marL="297180" indent="-297180" algn="l" defTabSz="1188085" rtl="0" eaLnBrk="1" latinLnBrk="0" hangingPunct="1">
        <a:lnSpc>
          <a:spcPct val="90000"/>
        </a:lnSpc>
        <a:spcBef>
          <a:spcPts val="1300"/>
        </a:spcBef>
        <a:buFont typeface="Arial" panose="020B0604020202090204" pitchFamily="34" charset="0"/>
        <a:buChar char="•"/>
        <a:defRPr sz="3635" kern="1200">
          <a:solidFill>
            <a:schemeClr val="tx1"/>
          </a:solidFill>
          <a:latin typeface="+mn-lt"/>
          <a:ea typeface="+mn-ea"/>
          <a:cs typeface="+mn-cs"/>
        </a:defRPr>
      </a:lvl1pPr>
      <a:lvl2pPr marL="890905" indent="-297180" algn="l" defTabSz="1188085" rtl="0" eaLnBrk="1" latinLnBrk="0" hangingPunct="1">
        <a:lnSpc>
          <a:spcPct val="90000"/>
        </a:lnSpc>
        <a:spcBef>
          <a:spcPts val="650"/>
        </a:spcBef>
        <a:buFont typeface="Arial" panose="020B0604020202090204" pitchFamily="34" charset="0"/>
        <a:buChar char="•"/>
        <a:defRPr sz="3120" kern="1200">
          <a:solidFill>
            <a:schemeClr val="tx1"/>
          </a:solidFill>
          <a:latin typeface="+mn-lt"/>
          <a:ea typeface="+mn-ea"/>
          <a:cs typeface="+mn-cs"/>
        </a:defRPr>
      </a:lvl2pPr>
      <a:lvl3pPr marL="1484630" indent="-297180" algn="l" defTabSz="1188085" rtl="0" eaLnBrk="1" latinLnBrk="0" hangingPunct="1">
        <a:lnSpc>
          <a:spcPct val="90000"/>
        </a:lnSpc>
        <a:spcBef>
          <a:spcPts val="650"/>
        </a:spcBef>
        <a:buFont typeface="Arial" panose="020B0604020202090204" pitchFamily="34" charset="0"/>
        <a:buChar char="•"/>
        <a:defRPr sz="2600" kern="1200">
          <a:solidFill>
            <a:schemeClr val="tx1"/>
          </a:solidFill>
          <a:latin typeface="+mn-lt"/>
          <a:ea typeface="+mn-ea"/>
          <a:cs typeface="+mn-cs"/>
        </a:defRPr>
      </a:lvl3pPr>
      <a:lvl4pPr marL="207835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4pPr>
      <a:lvl5pPr marL="267271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5" name="Text Placeholder 1"/>
          <p:cNvSpPr txBox="1"/>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9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80" dirty="0">
                <a:solidFill>
                  <a:srgbClr val="1D1D1B"/>
                </a:solidFill>
                <a:latin typeface="+mn-lt"/>
              </a:rPr>
            </a:br>
            <a:br>
              <a:rPr kumimoji="1" lang="en-US" altLang="zh-CN" sz="780" dirty="0">
                <a:solidFill>
                  <a:srgbClr val="1D1D1B"/>
                </a:solidFill>
                <a:latin typeface="+mn-lt"/>
              </a:rPr>
            </a:br>
            <a:r>
              <a:rPr kumimoji="1" lang="en-US" altLang="zh-CN" sz="850" baseline="0" dirty="0">
                <a:solidFill>
                  <a:srgbClr val="1D1D1B"/>
                </a:solidFill>
                <a:latin typeface="+mn-lt"/>
                <a:cs typeface="Arial" panose="020B0604020202090204" pitchFamily="34" charset="0"/>
              </a:rPr>
              <a:t>The information in this document may contain predictive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statements including, without limitation, statements regarding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the future financial and operating results, future product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portfolio, new technology, etc. There are a number of factors that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could cause actual results and developments to differ materially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from those expressed or implied in the predictive statements.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Therefore, such information is provided for reference purpose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only and constitutes neither an offer nor an acceptance. Huawei </a:t>
            </a:r>
            <a:br>
              <a:rPr kumimoji="1" lang="en-US" altLang="zh-CN" sz="850" baseline="0" dirty="0">
                <a:solidFill>
                  <a:srgbClr val="1D1D1B"/>
                </a:solidFill>
                <a:latin typeface="+mn-lt"/>
                <a:cs typeface="Arial" panose="020B0604020202090204" pitchFamily="34" charset="0"/>
              </a:rPr>
            </a:br>
            <a:r>
              <a:rPr kumimoji="1" lang="en-US" altLang="zh-CN" sz="850" baseline="0" dirty="0">
                <a:solidFill>
                  <a:srgbClr val="1D1D1B"/>
                </a:solidFill>
                <a:latin typeface="+mn-lt"/>
                <a:cs typeface="Arial" panose="020B0604020202090204" pitchFamily="34" charset="0"/>
              </a:rPr>
              <a:t>may change the information at any time without notice. </a:t>
            </a:r>
            <a:endParaRPr kumimoji="1" lang="en-US" altLang="zh-CN" sz="850" baseline="0" dirty="0">
              <a:solidFill>
                <a:srgbClr val="1D1D1B"/>
              </a:solidFill>
              <a:latin typeface="+mn-lt"/>
              <a:cs typeface="Arial" panose="020B0604020202090204" pitchFamily="34" charset="0"/>
            </a:endParaRPr>
          </a:p>
          <a:p>
            <a:pPr>
              <a:lnSpc>
                <a:spcPts val="1065"/>
              </a:lnSpc>
            </a:pPr>
            <a:endParaRPr kumimoji="1" lang="zh-CN" altLang="en-US" sz="780" dirty="0">
              <a:solidFill>
                <a:srgbClr val="1D1D1B"/>
              </a:solidFill>
              <a:latin typeface="+mn-lt"/>
            </a:endParaRPr>
          </a:p>
        </p:txBody>
      </p:sp>
      <p:sp>
        <p:nvSpPr>
          <p:cNvPr id="6" name="Subtitle 6"/>
          <p:cNvSpPr txBox="1"/>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9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9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ts val="1680"/>
              </a:lnSpc>
              <a:spcBef>
                <a:spcPts val="0"/>
              </a:spcBef>
            </a:pPr>
            <a:r>
              <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t>把数字世界带入每个人、每个家庭、</a:t>
            </a:r>
            <a:br>
              <a:rPr kumimoji="1" lang="en-US" altLang="zh-CN"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br>
            <a:r>
              <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rPr>
              <a:t>每个组织，构建万物互联的智能世界。</a:t>
            </a:r>
            <a:endParaRPr kumimoji="1" lang="zh-CN" altLang="en-US" sz="1300" dirty="0">
              <a:solidFill>
                <a:srgbClr val="1D1D1B"/>
              </a:solidFill>
              <a:latin typeface="Microsoft YaHei" panose="020B0503020204020204" pitchFamily="34" charset="-122"/>
              <a:ea typeface="Microsoft YaHei" panose="020B0503020204020204" pitchFamily="34" charset="-122"/>
              <a:cs typeface="Microsoft YaHei" panose="020B0503020204020204" pitchFamily="34" charset="-122"/>
            </a:endParaRPr>
          </a:p>
        </p:txBody>
      </p:sp>
      <p:sp>
        <p:nvSpPr>
          <p:cNvPr id="7" name="Subtitle 6"/>
          <p:cNvSpPr txBox="1"/>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9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nSpc>
                <a:spcPts val="1295"/>
              </a:lnSpc>
            </a:pPr>
            <a:r>
              <a:rPr kumimoji="1" lang="en-US" altLang="zh-CN" sz="1200" dirty="0">
                <a:solidFill>
                  <a:srgbClr val="1D1D1B"/>
                </a:solidFill>
                <a:latin typeface="+mn-lt"/>
                <a:cs typeface="Arial" panose="020B0604020202090204" pitchFamily="34" charset="0"/>
              </a:rPr>
              <a:t>Bring digital to every person, home and </a:t>
            </a:r>
            <a:br>
              <a:rPr kumimoji="1" lang="en-US" altLang="zh-CN" sz="1200" dirty="0">
                <a:solidFill>
                  <a:srgbClr val="1D1D1B"/>
                </a:solidFill>
                <a:latin typeface="+mn-lt"/>
                <a:cs typeface="Arial" panose="020B0604020202090204" pitchFamily="34" charset="0"/>
              </a:rPr>
            </a:br>
            <a:r>
              <a:rPr kumimoji="1" lang="en-US" altLang="zh-CN" sz="1200" dirty="0">
                <a:solidFill>
                  <a:srgbClr val="1D1D1B"/>
                </a:solidFill>
                <a:latin typeface="+mn-lt"/>
                <a:cs typeface="Arial" panose="020B0604020202090204" pitchFamily="34" charset="0"/>
              </a:rPr>
              <a:t>organization for a fully connected, </a:t>
            </a:r>
            <a:br>
              <a:rPr kumimoji="1" lang="en-US" altLang="zh-CN" sz="1200" dirty="0">
                <a:solidFill>
                  <a:srgbClr val="1D1D1B"/>
                </a:solidFill>
                <a:latin typeface="+mn-lt"/>
                <a:cs typeface="Arial" panose="020B0604020202090204" pitchFamily="34" charset="0"/>
              </a:rPr>
            </a:br>
            <a:r>
              <a:rPr kumimoji="1" lang="en-US" altLang="zh-CN" sz="1200" dirty="0">
                <a:solidFill>
                  <a:srgbClr val="1D1D1B"/>
                </a:solidFill>
                <a:latin typeface="+mn-lt"/>
                <a:cs typeface="Arial" panose="020B0604020202090204" pitchFamily="34" charset="0"/>
              </a:rPr>
              <a:t>intelligent world.</a:t>
            </a:r>
            <a:endParaRPr kumimoji="1" lang="zh-CN" altLang="en-US" sz="1200" dirty="0">
              <a:solidFill>
                <a:srgbClr val="1D1D1B"/>
              </a:solidFill>
              <a:latin typeface="+mn-lt"/>
              <a:ea typeface="Microsoft YaHei" panose="020B0503020204020204" pitchFamily="34" charset="-122"/>
              <a:cs typeface="Microsoft YaHei" panose="020B0503020204020204" pitchFamily="34" charset="-122"/>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ftr="0" dt="0"/>
  <p:txStyles>
    <p:titleStyle>
      <a:lvl1pPr algn="l" defTabSz="1188085" rtl="0" eaLnBrk="1" latinLnBrk="0" hangingPunct="1">
        <a:lnSpc>
          <a:spcPct val="90000"/>
        </a:lnSpc>
        <a:spcBef>
          <a:spcPct val="0"/>
        </a:spcBef>
        <a:buNone/>
        <a:defRPr sz="5000" b="0" kern="1200">
          <a:solidFill>
            <a:schemeClr val="tx1"/>
          </a:solidFill>
          <a:latin typeface="Arial" panose="020B0604020202090204" pitchFamily="34" charset="0"/>
          <a:ea typeface="Microsoft YaHei" panose="020B0503020204020204" pitchFamily="34" charset="-122"/>
          <a:cs typeface="Arial" panose="020B0604020202090204" pitchFamily="34" charset="0"/>
        </a:defRPr>
      </a:lvl1pPr>
    </p:titleStyle>
    <p:bodyStyle>
      <a:lvl1pPr marL="0" indent="0" algn="l" defTabSz="1188085" rtl="0" eaLnBrk="1" latinLnBrk="0" hangingPunct="1">
        <a:lnSpc>
          <a:spcPct val="90000"/>
        </a:lnSpc>
        <a:spcBef>
          <a:spcPts val="1300"/>
        </a:spcBef>
        <a:buFont typeface="Arial" panose="020B0604020202090204" pitchFamily="34" charset="0"/>
        <a:buNone/>
        <a:defRPr sz="1820" kern="1200">
          <a:solidFill>
            <a:srgbClr val="FFFFFF"/>
          </a:solidFill>
          <a:latin typeface="Microsoft YaHei" panose="020B0503020204020204" pitchFamily="34" charset="-122"/>
          <a:ea typeface="Microsoft YaHei" panose="020B0503020204020204" pitchFamily="34" charset="-122"/>
          <a:cs typeface="+mn-cs"/>
        </a:defRPr>
      </a:lvl1pPr>
      <a:lvl2pPr marL="593725" indent="0" algn="l" defTabSz="1188085" rtl="0" eaLnBrk="1" latinLnBrk="0" hangingPunct="1">
        <a:lnSpc>
          <a:spcPct val="90000"/>
        </a:lnSpc>
        <a:spcBef>
          <a:spcPts val="650"/>
        </a:spcBef>
        <a:buFont typeface="Arial" panose="020B0604020202090204" pitchFamily="34" charset="0"/>
        <a:buNone/>
        <a:defRPr sz="3120" kern="1200">
          <a:solidFill>
            <a:schemeClr val="tx1"/>
          </a:solidFill>
          <a:latin typeface="+mn-lt"/>
          <a:ea typeface="+mn-ea"/>
          <a:cs typeface="+mn-cs"/>
        </a:defRPr>
      </a:lvl2pPr>
      <a:lvl3pPr marL="1188085" indent="0" algn="l" defTabSz="1188085" rtl="0" eaLnBrk="1" latinLnBrk="0" hangingPunct="1">
        <a:lnSpc>
          <a:spcPct val="90000"/>
        </a:lnSpc>
        <a:spcBef>
          <a:spcPts val="650"/>
        </a:spcBef>
        <a:buFont typeface="Arial" panose="020B0604020202090204" pitchFamily="34" charset="0"/>
        <a:buNone/>
        <a:defRPr sz="2600" kern="1200">
          <a:solidFill>
            <a:schemeClr val="tx1"/>
          </a:solidFill>
          <a:latin typeface="+mn-lt"/>
          <a:ea typeface="+mn-ea"/>
          <a:cs typeface="+mn-cs"/>
        </a:defRPr>
      </a:lvl3pPr>
      <a:lvl4pPr marL="1781810" indent="0" algn="l" defTabSz="1188085" rtl="0" eaLnBrk="1" latinLnBrk="0" hangingPunct="1">
        <a:lnSpc>
          <a:spcPct val="90000"/>
        </a:lnSpc>
        <a:spcBef>
          <a:spcPts val="650"/>
        </a:spcBef>
        <a:buFont typeface="Arial" panose="020B0604020202090204" pitchFamily="34" charset="0"/>
        <a:buNone/>
        <a:defRPr sz="2340" kern="1200">
          <a:solidFill>
            <a:schemeClr val="tx1"/>
          </a:solidFill>
          <a:latin typeface="+mn-lt"/>
          <a:ea typeface="+mn-ea"/>
          <a:cs typeface="+mn-cs"/>
        </a:defRPr>
      </a:lvl4pPr>
      <a:lvl5pPr marL="2375535" indent="0" algn="l" defTabSz="1188085" rtl="0" eaLnBrk="1" latinLnBrk="0" hangingPunct="1">
        <a:lnSpc>
          <a:spcPct val="90000"/>
        </a:lnSpc>
        <a:spcBef>
          <a:spcPts val="650"/>
        </a:spcBef>
        <a:buFont typeface="Arial" panose="020B0604020202090204" pitchFamily="34" charset="0"/>
        <a:buNone/>
        <a:defRPr sz="2340" kern="1200">
          <a:solidFill>
            <a:schemeClr val="tx1"/>
          </a:solidFill>
          <a:latin typeface="+mn-lt"/>
          <a:ea typeface="+mn-ea"/>
          <a:cs typeface="+mn-cs"/>
        </a:defRPr>
      </a:lvl5pPr>
      <a:lvl6pPr marL="326644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6pPr>
      <a:lvl7pPr marL="386016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7pPr>
      <a:lvl8pPr marL="4454525"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8pPr>
      <a:lvl9pPr marL="5048250" indent="-297180" algn="l" defTabSz="1188085" rtl="0" eaLnBrk="1" latinLnBrk="0" hangingPunct="1">
        <a:lnSpc>
          <a:spcPct val="90000"/>
        </a:lnSpc>
        <a:spcBef>
          <a:spcPts val="650"/>
        </a:spcBef>
        <a:buFont typeface="Arial" panose="020B0604020202090204" pitchFamily="34" charset="0"/>
        <a:buChar char="•"/>
        <a:defRPr sz="2340" kern="1200">
          <a:solidFill>
            <a:schemeClr val="tx1"/>
          </a:solidFill>
          <a:latin typeface="+mn-lt"/>
          <a:ea typeface="+mn-ea"/>
          <a:cs typeface="+mn-cs"/>
        </a:defRPr>
      </a:lvl9pPr>
    </p:bodyStyle>
    <p:otherStyle>
      <a:defPPr>
        <a:defRPr lang="en-US"/>
      </a:defPPr>
      <a:lvl1pPr marL="0" algn="l" defTabSz="1188085" rtl="0" eaLnBrk="1" latinLnBrk="0" hangingPunct="1">
        <a:defRPr sz="2340" kern="1200">
          <a:solidFill>
            <a:schemeClr val="tx1"/>
          </a:solidFill>
          <a:latin typeface="+mn-lt"/>
          <a:ea typeface="+mn-ea"/>
          <a:cs typeface="+mn-cs"/>
        </a:defRPr>
      </a:lvl1pPr>
      <a:lvl2pPr marL="593725" algn="l" defTabSz="1188085" rtl="0" eaLnBrk="1" latinLnBrk="0" hangingPunct="1">
        <a:defRPr sz="2340" kern="1200">
          <a:solidFill>
            <a:schemeClr val="tx1"/>
          </a:solidFill>
          <a:latin typeface="+mn-lt"/>
          <a:ea typeface="+mn-ea"/>
          <a:cs typeface="+mn-cs"/>
        </a:defRPr>
      </a:lvl2pPr>
      <a:lvl3pPr marL="1188085" algn="l" defTabSz="1188085" rtl="0" eaLnBrk="1" latinLnBrk="0" hangingPunct="1">
        <a:defRPr sz="2340" kern="1200">
          <a:solidFill>
            <a:schemeClr val="tx1"/>
          </a:solidFill>
          <a:latin typeface="+mn-lt"/>
          <a:ea typeface="+mn-ea"/>
          <a:cs typeface="+mn-cs"/>
        </a:defRPr>
      </a:lvl3pPr>
      <a:lvl4pPr marL="1781810" algn="l" defTabSz="1188085" rtl="0" eaLnBrk="1" latinLnBrk="0" hangingPunct="1">
        <a:defRPr sz="2340" kern="1200">
          <a:solidFill>
            <a:schemeClr val="tx1"/>
          </a:solidFill>
          <a:latin typeface="+mn-lt"/>
          <a:ea typeface="+mn-ea"/>
          <a:cs typeface="+mn-cs"/>
        </a:defRPr>
      </a:lvl4pPr>
      <a:lvl5pPr marL="2375535" algn="l" defTabSz="1188085" rtl="0" eaLnBrk="1" latinLnBrk="0" hangingPunct="1">
        <a:defRPr sz="2340" kern="1200">
          <a:solidFill>
            <a:schemeClr val="tx1"/>
          </a:solidFill>
          <a:latin typeface="+mn-lt"/>
          <a:ea typeface="+mn-ea"/>
          <a:cs typeface="+mn-cs"/>
        </a:defRPr>
      </a:lvl5pPr>
      <a:lvl6pPr marL="2969260" algn="l" defTabSz="1188085" rtl="0" eaLnBrk="1" latinLnBrk="0" hangingPunct="1">
        <a:defRPr sz="2340" kern="1200">
          <a:solidFill>
            <a:schemeClr val="tx1"/>
          </a:solidFill>
          <a:latin typeface="+mn-lt"/>
          <a:ea typeface="+mn-ea"/>
          <a:cs typeface="+mn-cs"/>
        </a:defRPr>
      </a:lvl6pPr>
      <a:lvl7pPr marL="3563620" algn="l" defTabSz="1188085" rtl="0" eaLnBrk="1" latinLnBrk="0" hangingPunct="1">
        <a:defRPr sz="2340" kern="1200">
          <a:solidFill>
            <a:schemeClr val="tx1"/>
          </a:solidFill>
          <a:latin typeface="+mn-lt"/>
          <a:ea typeface="+mn-ea"/>
          <a:cs typeface="+mn-cs"/>
        </a:defRPr>
      </a:lvl7pPr>
      <a:lvl8pPr marL="4157345" algn="l" defTabSz="1188085" rtl="0" eaLnBrk="1" latinLnBrk="0" hangingPunct="1">
        <a:defRPr sz="2340" kern="1200">
          <a:solidFill>
            <a:schemeClr val="tx1"/>
          </a:solidFill>
          <a:latin typeface="+mn-lt"/>
          <a:ea typeface="+mn-ea"/>
          <a:cs typeface="+mn-cs"/>
        </a:defRPr>
      </a:lvl8pPr>
      <a:lvl9pPr marL="4751070" algn="l" defTabSz="1188085" rtl="0" eaLnBrk="1" latinLnBrk="0" hangingPunct="1">
        <a:defRPr sz="23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5.xml"/><Relationship Id="rId5" Type="http://schemas.openxmlformats.org/officeDocument/2006/relationships/hyperlink" Target="https://gitlab.eduxiji.net/csc1/nscscc/compiler2024/-/blob/main/HPC_AI_double_.tar.gz" TargetMode="External"/><Relationship Id="rId4" Type="http://schemas.openxmlformats.org/officeDocument/2006/relationships/hyperlink" Target="https://llvm.org/docs/WritingAnLLVMNewPMPass.html" TargetMode="External"/><Relationship Id="rId3" Type="http://schemas.openxmlformats.org/officeDocument/2006/relationships/hyperlink" Target="https://mirrors.huaweicloud.com/kunpeng/archive/compiler/bisheng_compiler/%E6%AF%95%E6%98%87%E7%BC%96%E8%AF%91%E5%99%A82.1.0%20%E7%94%A8%E6%88%B7%E6%8C%87%E5%8D%97.pdf" TargetMode="External"/><Relationship Id="rId2" Type="http://schemas.openxmlformats.org/officeDocument/2006/relationships/hyperlink" Target="https://mirrors.huaweicloud.com/kunpeng/archive/compiler/bisheng_compiler/BiShengCompiler-3.2.0.1-aarch64-linux.tar.gz" TargetMode="External"/><Relationship Id="rId1" Type="http://schemas.openxmlformats.org/officeDocument/2006/relationships/hyperlink" Target="https://gitee.com/openeuler/llvm-project/blob/dev_17.0.6"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hyperlink" Target="https://gitlab.eduxiji.net/csc1/nscscc/compiler2024/-/blob/main/HPC_AI_double_.tar.gz" TargetMode="Externa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1.png"/><Relationship Id="rId2" Type="http://schemas.openxmlformats.org/officeDocument/2006/relationships/hyperlink" Target="https://gitlab.eduxiji.net/csc1/nscscc/compiler2024/-/blob/main/HPC_AI_double_.tar.gz" TargetMode="External"/><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08813" y="1330283"/>
            <a:ext cx="2979135" cy="1043524"/>
          </a:xfrm>
        </p:spPr>
        <p:txBody>
          <a:bodyPr>
            <a:normAutofit/>
          </a:bodyPr>
          <a:lstStyle/>
          <a:p>
            <a:r>
              <a:rPr lang="zh-CN" altLang="en-US" b="1" dirty="0"/>
              <a:t>代码自动混精</a:t>
            </a:r>
            <a:br>
              <a:rPr lang="en-US" altLang="zh-CN" b="1" dirty="0"/>
            </a:br>
            <a:r>
              <a:rPr lang="en-US" altLang="zh-CN" sz="1800" b="1" dirty="0"/>
              <a:t>(</a:t>
            </a:r>
            <a:r>
              <a:rPr lang="zh-CN" altLang="en-US" sz="1800" b="1" dirty="0"/>
              <a:t>毕昇编译器开发和应用</a:t>
            </a:r>
            <a:r>
              <a:rPr lang="en-US" altLang="zh-CN" sz="1800" b="1" dirty="0"/>
              <a:t>)</a:t>
            </a:r>
            <a:endParaRPr lang="zh-CN" altLang="en-US" dirty="0"/>
          </a:p>
        </p:txBody>
      </p:sp>
      <p:sp>
        <p:nvSpPr>
          <p:cNvPr id="6" name="Text Placeholder 7"/>
          <p:cNvSpPr>
            <a:spLocks noGrp="1"/>
          </p:cNvSpPr>
          <p:nvPr>
            <p:ph type="body" sz="quarter" idx="10"/>
          </p:nvPr>
        </p:nvSpPr>
        <p:spPr>
          <a:xfrm>
            <a:off x="1277603" y="4291977"/>
            <a:ext cx="2532397" cy="1024094"/>
          </a:xfrm>
        </p:spPr>
        <p:txBody>
          <a:bodyPr lIns="0" tIns="0" rIns="0" bIns="0"/>
          <a:lstStyle/>
          <a:p>
            <a:pPr>
              <a:lnSpc>
                <a:spcPct val="150000"/>
              </a:lnSpc>
            </a:pPr>
            <a:r>
              <a:rPr lang="zh-CN" altLang="en-US" dirty="0"/>
              <a:t>部门：编译器实验室</a:t>
            </a:r>
            <a:endParaRPr lang="en-US" altLang="zh-CN" dirty="0"/>
          </a:p>
          <a:p>
            <a:pPr>
              <a:lnSpc>
                <a:spcPct val="150000"/>
              </a:lnSpc>
            </a:pPr>
            <a:r>
              <a:rPr lang="zh-CN" altLang="en-US" dirty="0"/>
              <a:t>作者：成 龙</a:t>
            </a:r>
            <a:endParaRPr lang="en-US" altLang="zh-CN" dirty="0"/>
          </a:p>
          <a:p>
            <a:pPr>
              <a:lnSpc>
                <a:spcPct val="150000"/>
              </a:lnSpc>
            </a:pPr>
            <a:r>
              <a:rPr lang="zh-CN" altLang="en-US" dirty="0"/>
              <a:t>日期：</a:t>
            </a:r>
            <a:r>
              <a:rPr lang="en-US" altLang="zh-CN" dirty="0"/>
              <a:t>2025.05</a:t>
            </a:r>
            <a:endParaRPr lang="en-US" dirty="0"/>
          </a:p>
        </p:txBody>
      </p:sp>
      <p:sp>
        <p:nvSpPr>
          <p:cNvPr id="3" name="Text Placeholder 2"/>
          <p:cNvSpPr>
            <a:spLocks noGrp="1"/>
          </p:cNvSpPr>
          <p:nvPr>
            <p:ph type="body" sz="quarter" idx="11"/>
          </p:nvPr>
        </p:nvSpPr>
        <p:spPr/>
        <p:txBody>
          <a:bodyPr/>
          <a:lstStyle/>
          <a:p>
            <a:r>
              <a:rPr kumimoji="1" lang="en-US" altLang="zh-CN" dirty="0"/>
              <a:t>Security Level:</a:t>
            </a:r>
            <a:endParaRPr lang="en-US" dirty="0"/>
          </a:p>
          <a:p>
            <a:endParaRPr lang="en-US" dirty="0"/>
          </a:p>
        </p:txBody>
      </p:sp>
      <p:sp>
        <p:nvSpPr>
          <p:cNvPr id="4" name="矩形 3"/>
          <p:cNvSpPr/>
          <p:nvPr/>
        </p:nvSpPr>
        <p:spPr>
          <a:xfrm>
            <a:off x="1722173" y="170329"/>
            <a:ext cx="9155430" cy="368300"/>
          </a:xfrm>
          <a:prstGeom prst="rect">
            <a:avLst/>
          </a:prstGeom>
        </p:spPr>
        <p:txBody>
          <a:bodyPr wrap="none">
            <a:spAutoFit/>
          </a:bodyPr>
          <a:lstStyle/>
          <a:p>
            <a:r>
              <a:rPr lang="en-US" altLang="zh-CN" dirty="0">
                <a:solidFill>
                  <a:srgbClr val="333333"/>
                </a:solidFill>
                <a:latin typeface="SimSun" panose="02010600030101010101" pitchFamily="2" charset="-122"/>
                <a:cs typeface="SimSun" panose="02010600030101010101" pitchFamily="2" charset="-122"/>
              </a:rPr>
              <a:t>2025</a:t>
            </a:r>
            <a:r>
              <a:rPr lang="zh-CN" altLang="en-US" dirty="0">
                <a:solidFill>
                  <a:srgbClr val="333333"/>
                </a:solidFill>
                <a:latin typeface="SimSun" panose="02010600030101010101" pitchFamily="2" charset="-122"/>
                <a:cs typeface="SimSun" panose="02010600030101010101" pitchFamily="2" charset="-122"/>
              </a:rPr>
              <a:t>全国大学生系统能力大赛编译系统设计赛（华为毕昇杯）技术培训会（第</a:t>
            </a:r>
            <a:r>
              <a:rPr lang="zh-CN" altLang="en-US" dirty="0">
                <a:solidFill>
                  <a:srgbClr val="333333"/>
                </a:solidFill>
                <a:latin typeface="SimSun" panose="02010600030101010101" pitchFamily="2" charset="-122"/>
                <a:cs typeface="SimSun" panose="02010600030101010101" pitchFamily="2" charset="-122"/>
              </a:rPr>
              <a:t>三场</a:t>
            </a:r>
            <a:r>
              <a:rPr lang="en-US" altLang="zh-CN" dirty="0">
                <a:solidFill>
                  <a:srgbClr val="333333"/>
                </a:solidFill>
                <a:latin typeface="SimSun" panose="02010600030101010101" pitchFamily="2" charset="-122"/>
                <a:cs typeface="SimSun" panose="02010600030101010101" pitchFamily="2" charset="-122"/>
              </a:rPr>
              <a:t>.</a:t>
            </a:r>
            <a:r>
              <a:rPr lang="zh-CN" altLang="en-US" dirty="0">
                <a:solidFill>
                  <a:srgbClr val="333333"/>
                </a:solidFill>
                <a:latin typeface="SimSun" panose="02010600030101010101" pitchFamily="2" charset="-122"/>
                <a:cs typeface="SimSun" panose="02010600030101010101" pitchFamily="2" charset="-122"/>
              </a:rPr>
              <a:t>线上）</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2596731" cy="795617"/>
          </a:xfrm>
        </p:spPr>
        <p:txBody>
          <a:bodyPr>
            <a:normAutofit/>
          </a:bodyPr>
          <a:lstStyle/>
          <a:p>
            <a:r>
              <a:rPr lang="en-US" altLang="zh-CN" dirty="0">
                <a:solidFill>
                  <a:srgbClr val="C00000"/>
                </a:solidFill>
              </a:rPr>
              <a:t>6. </a:t>
            </a:r>
            <a:r>
              <a:rPr lang="zh-CN" altLang="en-US" dirty="0">
                <a:solidFill>
                  <a:srgbClr val="C00000"/>
                </a:solidFill>
              </a:rPr>
              <a:t>相关资源</a:t>
            </a:r>
            <a:endParaRPr lang="en-US" altLang="zh-CN" dirty="0">
              <a:solidFill>
                <a:srgbClr val="C00000"/>
              </a:solidFill>
            </a:endParaRPr>
          </a:p>
          <a:p>
            <a:endParaRPr lang="zh-CN" altLang="en-US" dirty="0"/>
          </a:p>
        </p:txBody>
      </p:sp>
      <p:sp>
        <p:nvSpPr>
          <p:cNvPr id="3" name="矩形 2"/>
          <p:cNvSpPr/>
          <p:nvPr/>
        </p:nvSpPr>
        <p:spPr>
          <a:xfrm>
            <a:off x="1184858" y="1284912"/>
            <a:ext cx="10343754" cy="4485330"/>
          </a:xfrm>
          <a:prstGeom prst="rect">
            <a:avLst/>
          </a:prstGeom>
        </p:spPr>
        <p:txBody>
          <a:bodyPr wrap="square">
            <a:spAutoFit/>
          </a:bodyPr>
          <a:lstStyle/>
          <a:p>
            <a:pPr>
              <a:lnSpc>
                <a:spcPct val="150000"/>
              </a:lnSpc>
              <a:spcAft>
                <a:spcPts val="0"/>
              </a:spcAft>
            </a:pPr>
            <a:r>
              <a:rPr lang="en-US"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a</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LLVM</a:t>
            </a:r>
            <a:r>
              <a:rPr lang="en-US" altLang="zh-CN" sz="1600" b="1"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for </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openEuler</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的开源代码仓</a:t>
            </a:r>
            <a:r>
              <a:rPr lang="en-US"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endParaRPr lang="en-US"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endParaRPr>
          </a:p>
          <a:p>
            <a:pPr>
              <a:lnSpc>
                <a:spcPct val="150000"/>
              </a:lnSpc>
              <a:spcAft>
                <a:spcPts val="0"/>
              </a:spcAft>
            </a:pP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1"/>
              </a:rPr>
              <a:t>https://gitee.com/openeuler/llvm-project/blob/dev_17.0.6</a:t>
            </a:r>
            <a:r>
              <a:rPr lang="en-US"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endParaRPr lang="zh-CN"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a:lnSpc>
                <a:spcPct val="150000"/>
              </a:lnSpc>
              <a:spcAft>
                <a:spcPts val="0"/>
              </a:spcAft>
            </a:pPr>
            <a:r>
              <a:rPr lang="en-US"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b</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）毕昇编译器二进制商用版本</a:t>
            </a:r>
            <a:r>
              <a:rPr lang="en-US" altLang="zh-CN" sz="1600"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https</a:t>
            </a: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://mirrors.huaweicloud.com/</a:t>
            </a:r>
            <a:r>
              <a:rPr lang="en-US" altLang="zh-CN" sz="1600"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kunpeng</a:t>
            </a: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/archive/compiler/</a:t>
            </a:r>
            <a:r>
              <a:rPr lang="en-US" altLang="zh-CN" sz="1600"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bisheng_compiler</a:t>
            </a: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2"/>
              </a:rPr>
              <a:t>/BiShengCompiler-3.2.0.1-aarch64-linux.tar.gz</a:t>
            </a:r>
            <a:r>
              <a:rPr lang="en-US"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endParaRPr lang="en-US"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a:lnSpc>
                <a:spcPct val="150000"/>
              </a:lnSpc>
              <a:spcAft>
                <a:spcPts val="0"/>
              </a:spcAft>
            </a:pPr>
            <a:r>
              <a:rPr lang="zh-CN"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b="1"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c</a:t>
            </a:r>
            <a:r>
              <a:rPr lang="zh-CN"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）毕昇编译器用户指南</a:t>
            </a:r>
            <a:r>
              <a:rPr lang="zh-CN"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endParaRPr lang="zh-CN"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a:lnSpc>
                <a:spcPct val="150000"/>
              </a:lnSpc>
              <a:spcAft>
                <a:spcPts val="0"/>
              </a:spcAft>
            </a:pP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3"/>
              </a:rPr>
              <a:t>https://mirrors.huaweicloud.com/kunpeng/archive/compiler/bisheng_compiler/%E6%AF%95%E6%98%87%E7%BC%96%E8%AF%91%E5%99%A82.1.0%20%E7%94%A8%E6%88%B7%E6%8C%87%E5%8D%97.pdf</a:t>
            </a:r>
            <a:r>
              <a:rPr lang="en-US"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endParaRPr lang="zh-CN"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a:lnSpc>
                <a:spcPct val="150000"/>
              </a:lnSpc>
              <a:spcAft>
                <a:spcPts val="0"/>
              </a:spcAft>
            </a:pPr>
            <a:r>
              <a:rPr lang="en-US"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d</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）添加</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Pass</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的</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LLVM</a:t>
            </a:r>
            <a:r>
              <a:rPr lang="en-US" altLang="zh-CN" sz="1600" b="1" dirty="0" err="1">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官网指南</a:t>
            </a:r>
            <a:r>
              <a:rPr lang="en-US"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endParaRPr lang="en-US"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endParaRPr>
          </a:p>
          <a:p>
            <a:pPr>
              <a:lnSpc>
                <a:spcPct val="150000"/>
              </a:lnSpc>
              <a:spcAft>
                <a:spcPts val="0"/>
              </a:spcAft>
            </a:pPr>
            <a:r>
              <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https://llvm.org/docs/WritingAnLLVMNewPMPass.html</a:t>
            </a:r>
            <a:endParaRPr lang="en-US" altLang="zh-CN" sz="1600"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a:lnSpc>
                <a:spcPct val="150000"/>
              </a:lnSpc>
              <a:spcAft>
                <a:spcPts val="0"/>
              </a:spcAft>
            </a:pPr>
            <a:r>
              <a:rPr lang="en-US" altLang="zh-CN"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（e）</a:t>
            </a:r>
            <a:r>
              <a:rPr lang="zh-CN" altLang="en-US" sz="1600" b="1"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双精度原始应用程序</a:t>
            </a:r>
            <a:r>
              <a:rPr lang="zh-CN" altLang="en-US"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rPr>
              <a:t>：</a:t>
            </a:r>
            <a:endParaRPr lang="en-US" altLang="zh-CN" sz="1600" dirty="0">
              <a:solidFill>
                <a:srgbClr val="000000"/>
              </a:solidFill>
              <a:latin typeface="Microsoft YaHei Light" panose="020B0502040204020203" pitchFamily="34" charset="-122"/>
              <a:ea typeface="Microsoft YaHei Light" panose="020B0502040204020203" pitchFamily="34" charset="-122"/>
              <a:cs typeface="Times New Roman" panose="02020503050405090304" pitchFamily="18" charset="0"/>
            </a:endParaRPr>
          </a:p>
          <a:p>
            <a:pPr>
              <a:lnSpc>
                <a:spcPct val="150000"/>
              </a:lnSpc>
              <a:spcAft>
                <a:spcPts val="0"/>
              </a:spcAft>
            </a:pPr>
            <a:r>
              <a:rPr lang="zh-CN" altLang="en-US" sz="1600" dirty="0">
                <a:hlinkClick r:id="rId5"/>
              </a:rPr>
              <a:t> https://gitlab.eduxiji.net/csc1/nscscc/compiler2024/-/blob/main/HPC_AI_double_.tar.gz</a:t>
            </a:r>
            <a:r>
              <a:rPr lang="zh-CN" altLang="en-US" sz="1600" dirty="0"/>
              <a:t> </a:t>
            </a:r>
            <a:endParaRPr lang="zh-CN" altLang="zh-CN" sz="1600"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2031" y="342900"/>
            <a:ext cx="2233246" cy="276999"/>
          </a:xfrm>
          <a:prstGeom prst="rect">
            <a:avLst/>
          </a:prstGeom>
          <a:noFill/>
        </p:spPr>
        <p:txBody>
          <a:bodyPr wrap="square" lIns="0" tIns="0" rIns="0" bIns="0" rtlCol="0">
            <a:spAutoFit/>
          </a:bodyPr>
          <a:lstStyle/>
          <a:p>
            <a:pPr algn="l"/>
            <a:r>
              <a:rPr kumimoji="1" lang="zh-CN" altLang="en-US" b="1" dirty="0">
                <a:solidFill>
                  <a:srgbClr val="000000"/>
                </a:solidFill>
                <a:latin typeface="Microsoft YaHei" panose="020B0503020204020204" pitchFamily="34" charset="-122"/>
                <a:ea typeface="Microsoft YaHei" panose="020B0503020204020204" pitchFamily="34" charset="-122"/>
              </a:rPr>
              <a:t>相关论文及</a:t>
            </a:r>
            <a:r>
              <a:rPr kumimoji="1" lang="en-US" altLang="zh-CN" b="1" dirty="0">
                <a:solidFill>
                  <a:srgbClr val="000000"/>
                </a:solidFill>
                <a:latin typeface="Microsoft YaHei" panose="020B0503020204020204" pitchFamily="34" charset="-122"/>
                <a:ea typeface="Microsoft YaHei" panose="020B0503020204020204" pitchFamily="34" charset="-122"/>
              </a:rPr>
              <a:t>LLM</a:t>
            </a:r>
            <a:r>
              <a:rPr kumimoji="1" lang="zh-CN" altLang="en-US" b="1" dirty="0">
                <a:solidFill>
                  <a:srgbClr val="000000"/>
                </a:solidFill>
                <a:latin typeface="Microsoft YaHei" panose="020B0503020204020204" pitchFamily="34" charset="-122"/>
                <a:ea typeface="Microsoft YaHei" panose="020B0503020204020204" pitchFamily="34" charset="-122"/>
              </a:rPr>
              <a:t>扩展</a:t>
            </a:r>
            <a:endParaRPr kumimoji="1"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6" name="矩形 5"/>
          <p:cNvSpPr/>
          <p:nvPr/>
        </p:nvSpPr>
        <p:spPr>
          <a:xfrm>
            <a:off x="492369" y="967044"/>
            <a:ext cx="10805746" cy="954107"/>
          </a:xfrm>
          <a:prstGeom prst="rect">
            <a:avLst/>
          </a:prstGeom>
        </p:spPr>
        <p:txBody>
          <a:bodyPr wrap="square">
            <a:spAutoFit/>
          </a:bodyPr>
          <a:lstStyle/>
          <a:p>
            <a:r>
              <a:rPr lang="en-US" altLang="zh-CN" sz="1400" dirty="0"/>
              <a:t>[1] Menon H, Lam M O, Osei-</a:t>
            </a:r>
            <a:r>
              <a:rPr lang="en-US" altLang="zh-CN" sz="1400" dirty="0" err="1"/>
              <a:t>Kuffuor</a:t>
            </a:r>
            <a:r>
              <a:rPr lang="en-US" altLang="zh-CN" sz="1400" dirty="0"/>
              <a:t> D, et al. Adapt: Algorithmic differentiation applied to floating-point precision tuning[C]//SC18: International Conference for High Performance Computing, Networking, Storage and Analysis. IEEE, 2018: 614-626.</a:t>
            </a:r>
            <a:endParaRPr lang="en-US" altLang="zh-CN" sz="1400" dirty="0"/>
          </a:p>
          <a:p>
            <a:r>
              <a:rPr lang="en-US" altLang="zh-CN" sz="1400" dirty="0"/>
              <a:t>[2] Singh G, Kundu B, Menon H, et al. Fast and automatic floating point error analysis with CHEF-FP[C]//2023 IEEE International Parallel and Distributed Processing Symposium (IPDPS). IEEE, 2023: 1018-1028.</a:t>
            </a:r>
            <a:endParaRPr lang="zh-CN" altLang="en-US" sz="1400" dirty="0"/>
          </a:p>
        </p:txBody>
      </p:sp>
      <p:pic>
        <p:nvPicPr>
          <p:cNvPr id="7" name="图片 6"/>
          <p:cNvPicPr>
            <a:picLocks noChangeAspect="1"/>
          </p:cNvPicPr>
          <p:nvPr/>
        </p:nvPicPr>
        <p:blipFill>
          <a:blip r:embed="rId1"/>
          <a:stretch>
            <a:fillRect/>
          </a:stretch>
        </p:blipFill>
        <p:spPr>
          <a:xfrm>
            <a:off x="571777" y="2085692"/>
            <a:ext cx="3896269" cy="4058216"/>
          </a:xfrm>
          <a:prstGeom prst="rect">
            <a:avLst/>
          </a:prstGeom>
        </p:spPr>
      </p:pic>
      <p:pic>
        <p:nvPicPr>
          <p:cNvPr id="8" name="图片 7"/>
          <p:cNvPicPr>
            <a:picLocks noChangeAspect="1"/>
          </p:cNvPicPr>
          <p:nvPr/>
        </p:nvPicPr>
        <p:blipFill>
          <a:blip r:embed="rId2"/>
          <a:stretch>
            <a:fillRect/>
          </a:stretch>
        </p:blipFill>
        <p:spPr>
          <a:xfrm>
            <a:off x="6441664" y="2085692"/>
            <a:ext cx="3433282" cy="42948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2031" y="342900"/>
            <a:ext cx="2233246" cy="276999"/>
          </a:xfrm>
          <a:prstGeom prst="rect">
            <a:avLst/>
          </a:prstGeom>
          <a:noFill/>
        </p:spPr>
        <p:txBody>
          <a:bodyPr wrap="square" lIns="0" tIns="0" rIns="0" bIns="0" rtlCol="0">
            <a:spAutoFit/>
          </a:bodyPr>
          <a:lstStyle/>
          <a:p>
            <a:pPr algn="l"/>
            <a:r>
              <a:rPr kumimoji="1" lang="zh-CN" altLang="en-US" b="1" dirty="0">
                <a:solidFill>
                  <a:srgbClr val="000000"/>
                </a:solidFill>
                <a:latin typeface="Microsoft YaHei" panose="020B0503020204020204" pitchFamily="34" charset="-122"/>
                <a:ea typeface="Microsoft YaHei" panose="020B0503020204020204" pitchFamily="34" charset="-122"/>
              </a:rPr>
              <a:t>相关论文及</a:t>
            </a:r>
            <a:r>
              <a:rPr kumimoji="1" lang="en-US" altLang="zh-CN" b="1" dirty="0">
                <a:solidFill>
                  <a:srgbClr val="000000"/>
                </a:solidFill>
                <a:latin typeface="Microsoft YaHei" panose="020B0503020204020204" pitchFamily="34" charset="-122"/>
                <a:ea typeface="Microsoft YaHei" panose="020B0503020204020204" pitchFamily="34" charset="-122"/>
              </a:rPr>
              <a:t>LLM</a:t>
            </a:r>
            <a:r>
              <a:rPr kumimoji="1" lang="zh-CN" altLang="en-US" b="1" dirty="0">
                <a:solidFill>
                  <a:srgbClr val="000000"/>
                </a:solidFill>
                <a:latin typeface="Microsoft YaHei" panose="020B0503020204020204" pitchFamily="34" charset="-122"/>
                <a:ea typeface="Microsoft YaHei" panose="020B0503020204020204" pitchFamily="34" charset="-122"/>
              </a:rPr>
              <a:t>扩展</a:t>
            </a:r>
            <a:endParaRPr kumimoji="1"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3" name="矩形 2"/>
          <p:cNvSpPr/>
          <p:nvPr/>
        </p:nvSpPr>
        <p:spPr>
          <a:xfrm>
            <a:off x="422031" y="1109458"/>
            <a:ext cx="4791807" cy="2723823"/>
          </a:xfrm>
          <a:prstGeom prst="rect">
            <a:avLst/>
          </a:prstGeom>
          <a:solidFill>
            <a:schemeClr val="bg2">
              <a:lumMod val="25000"/>
            </a:schemeClr>
          </a:solidFill>
        </p:spPr>
        <p:txBody>
          <a:bodyPr wrap="square">
            <a:spAutoFit/>
          </a:bodyPr>
          <a:lstStyle/>
          <a:p>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err="1">
                <a:solidFill>
                  <a:srgbClr val="DCDCAA"/>
                </a:solidFill>
                <a:latin typeface="Consolas" panose="020B0609020204030204" pitchFamily="49" charset="0"/>
              </a:rPr>
              <a:t>matrix_multiply</a:t>
            </a:r>
            <a:r>
              <a:rPr lang="en-US" altLang="zh-CN" sz="900" dirty="0">
                <a:solidFill>
                  <a:srgbClr val="CCCCCC"/>
                </a:solidFill>
                <a:latin typeface="Consolas" panose="020B0609020204030204" pitchFamily="49" charset="0"/>
              </a:rPr>
              <a:t>(</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A</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B</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m</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n</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p</a:t>
            </a:r>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6A9955"/>
                </a:solidFill>
                <a:latin typeface="Consolas" panose="020B0609020204030204" pitchFamily="49" charset="0"/>
              </a:rPr>
              <a:t>// </a:t>
            </a:r>
            <a:r>
              <a:rPr lang="zh-CN" altLang="en-US" sz="900" dirty="0">
                <a:solidFill>
                  <a:srgbClr val="6A9955"/>
                </a:solidFill>
                <a:latin typeface="Consolas" panose="020B0609020204030204" pitchFamily="49" charset="0"/>
              </a:rPr>
              <a:t>分配结果矩阵内存</a:t>
            </a:r>
            <a:endParaRPr lang="zh-CN" altLang="en-US" sz="900" dirty="0">
              <a:solidFill>
                <a:srgbClr val="CCCCCC"/>
              </a:solidFill>
              <a:latin typeface="Consolas" panose="020B0609020204030204" pitchFamily="49" charset="0"/>
            </a:endParaRPr>
          </a:p>
          <a:p>
            <a:r>
              <a:rPr lang="zh-CN" altLang="en-US"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result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a:t>
            </a:r>
            <a:r>
              <a:rPr lang="en-US" altLang="zh-CN" sz="900" dirty="0">
                <a:solidFill>
                  <a:srgbClr val="DCDCAA"/>
                </a:solidFill>
                <a:latin typeface="Consolas" panose="020B0609020204030204" pitchFamily="49" charset="0"/>
              </a:rPr>
              <a:t>malloc</a:t>
            </a:r>
            <a:r>
              <a:rPr lang="en-US" altLang="zh-CN" sz="900" dirty="0">
                <a:solidFill>
                  <a:srgbClr val="CCCCCC"/>
                </a:solidFill>
                <a:latin typeface="Consolas" panose="020B0609020204030204" pitchFamily="49" charset="0"/>
              </a:rPr>
              <a:t>(m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err="1">
                <a:solidFill>
                  <a:srgbClr val="569CD6"/>
                </a:solidFill>
                <a:latin typeface="Consolas" panose="020B0609020204030204" pitchFamily="49" charset="0"/>
              </a:rPr>
              <a:t>sizeof</a:t>
            </a:r>
            <a:r>
              <a:rPr lang="en-US" altLang="zh-CN" sz="900" dirty="0">
                <a:solidFill>
                  <a:srgbClr val="CCCCCC"/>
                </a:solidFill>
                <a:latin typeface="Consolas" panose="020B0609020204030204" pitchFamily="49" charset="0"/>
              </a:rPr>
              <a:t>(</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C586C0"/>
                </a:solidFill>
                <a:latin typeface="Consolas" panose="020B0609020204030204" pitchFamily="49" charset="0"/>
              </a:rPr>
              <a:t>for</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i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B5CEA8"/>
                </a:solidFill>
                <a:latin typeface="Consolas" panose="020B0609020204030204" pitchFamily="49" charset="0"/>
              </a:rPr>
              <a:t>0</a:t>
            </a:r>
            <a:r>
              <a:rPr lang="en-US" altLang="zh-CN" sz="900" dirty="0">
                <a:solidFill>
                  <a:srgbClr val="CCCCCC"/>
                </a:solidFill>
                <a:latin typeface="Consolas" panose="020B0609020204030204" pitchFamily="49" charset="0"/>
              </a:rPr>
              <a:t>; i </a:t>
            </a:r>
            <a:r>
              <a:rPr lang="en-US" altLang="zh-CN" sz="900" dirty="0">
                <a:solidFill>
                  <a:srgbClr val="D4D4D4"/>
                </a:solidFill>
                <a:latin typeface="Consolas" panose="020B0609020204030204" pitchFamily="49" charset="0"/>
              </a:rPr>
              <a:t>&lt;</a:t>
            </a:r>
            <a:r>
              <a:rPr lang="en-US" altLang="zh-CN" sz="900" dirty="0">
                <a:solidFill>
                  <a:srgbClr val="CCCCCC"/>
                </a:solidFill>
                <a:latin typeface="Consolas" panose="020B0609020204030204" pitchFamily="49" charset="0"/>
              </a:rPr>
              <a:t> m; i</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result</a:t>
            </a:r>
            <a:r>
              <a:rPr lang="en-US" altLang="zh-CN" sz="900" dirty="0">
                <a:solidFill>
                  <a:srgbClr val="CCCCCC"/>
                </a:solidFill>
                <a:latin typeface="Consolas" panose="020B0609020204030204" pitchFamily="49" charset="0"/>
              </a:rPr>
              <a:t>[i]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double</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a:t>
            </a:r>
            <a:r>
              <a:rPr lang="en-US" altLang="zh-CN" sz="900" dirty="0">
                <a:solidFill>
                  <a:srgbClr val="DCDCAA"/>
                </a:solidFill>
                <a:latin typeface="Consolas" panose="020B0609020204030204" pitchFamily="49" charset="0"/>
              </a:rPr>
              <a:t>malloc</a:t>
            </a:r>
            <a:r>
              <a:rPr lang="en-US" altLang="zh-CN" sz="900" dirty="0">
                <a:solidFill>
                  <a:srgbClr val="CCCCCC"/>
                </a:solidFill>
                <a:latin typeface="Consolas" panose="020B0609020204030204" pitchFamily="49" charset="0"/>
              </a:rPr>
              <a:t>(p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err="1">
                <a:solidFill>
                  <a:srgbClr val="569CD6"/>
                </a:solidFill>
                <a:latin typeface="Consolas" panose="020B0609020204030204" pitchFamily="49" charset="0"/>
              </a:rPr>
              <a:t>sizeof</a:t>
            </a:r>
            <a:r>
              <a:rPr lang="en-US" altLang="zh-CN" sz="900" dirty="0">
                <a:solidFill>
                  <a:srgbClr val="CCCCCC"/>
                </a:solidFill>
                <a:latin typeface="Consolas" panose="020B0609020204030204" pitchFamily="49" charset="0"/>
              </a:rPr>
              <a:t>(</a:t>
            </a:r>
            <a:r>
              <a:rPr lang="en-US" altLang="zh-CN" sz="900" dirty="0">
                <a:solidFill>
                  <a:srgbClr val="569CD6"/>
                </a:solidFill>
                <a:latin typeface="Consolas" panose="020B0609020204030204" pitchFamily="49" charset="0"/>
              </a:rPr>
              <a:t>double</a:t>
            </a:r>
            <a:r>
              <a:rPr lang="en-US" altLang="zh-CN" sz="900" dirty="0">
                <a:solidFill>
                  <a:srgbClr val="CCCCCC"/>
                </a:solidFill>
                <a:latin typeface="Consolas" panose="020B0609020204030204" pitchFamily="49" charset="0"/>
              </a:rPr>
              <a:t>));</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br>
              <a:rPr lang="en-US" altLang="zh-CN" sz="900" dirty="0">
                <a:solidFill>
                  <a:srgbClr val="CCCCCC"/>
                </a:solidFill>
                <a:latin typeface="Consolas" panose="020B0609020204030204" pitchFamily="49" charset="0"/>
              </a:rPr>
            </a:br>
            <a:r>
              <a:rPr lang="en-US" altLang="zh-CN" sz="900" dirty="0">
                <a:solidFill>
                  <a:srgbClr val="CCCCCC"/>
                </a:solidFill>
                <a:latin typeface="Consolas" panose="020B0609020204030204" pitchFamily="49" charset="0"/>
              </a:rPr>
              <a:t>    </a:t>
            </a:r>
            <a:r>
              <a:rPr lang="en-US" altLang="zh-CN" sz="900" dirty="0">
                <a:solidFill>
                  <a:srgbClr val="6A9955"/>
                </a:solidFill>
                <a:latin typeface="Consolas" panose="020B0609020204030204" pitchFamily="49" charset="0"/>
              </a:rPr>
              <a:t>// </a:t>
            </a:r>
            <a:r>
              <a:rPr lang="zh-CN" altLang="en-US" sz="900" dirty="0">
                <a:solidFill>
                  <a:srgbClr val="6A9955"/>
                </a:solidFill>
                <a:latin typeface="Consolas" panose="020B0609020204030204" pitchFamily="49" charset="0"/>
              </a:rPr>
              <a:t>矩阵乘法计算</a:t>
            </a:r>
            <a:endParaRPr lang="zh-CN" altLang="en-US" sz="900" dirty="0">
              <a:solidFill>
                <a:srgbClr val="CCCCCC"/>
              </a:solidFill>
              <a:latin typeface="Consolas" panose="020B0609020204030204" pitchFamily="49" charset="0"/>
            </a:endParaRPr>
          </a:p>
          <a:p>
            <a:r>
              <a:rPr lang="zh-CN" altLang="en-US" sz="900" dirty="0">
                <a:solidFill>
                  <a:srgbClr val="CCCCCC"/>
                </a:solidFill>
                <a:latin typeface="Consolas" panose="020B0609020204030204" pitchFamily="49" charset="0"/>
              </a:rPr>
              <a:t>    </a:t>
            </a:r>
            <a:r>
              <a:rPr lang="en-US" altLang="zh-CN" sz="900" dirty="0">
                <a:solidFill>
                  <a:srgbClr val="C586C0"/>
                </a:solidFill>
                <a:latin typeface="Consolas" panose="020B0609020204030204" pitchFamily="49" charset="0"/>
              </a:rPr>
              <a:t>for</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i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B5CEA8"/>
                </a:solidFill>
                <a:latin typeface="Consolas" panose="020B0609020204030204" pitchFamily="49" charset="0"/>
              </a:rPr>
              <a:t>0</a:t>
            </a:r>
            <a:r>
              <a:rPr lang="en-US" altLang="zh-CN" sz="900" dirty="0">
                <a:solidFill>
                  <a:srgbClr val="CCCCCC"/>
                </a:solidFill>
                <a:latin typeface="Consolas" panose="020B0609020204030204" pitchFamily="49" charset="0"/>
              </a:rPr>
              <a:t>; i </a:t>
            </a:r>
            <a:r>
              <a:rPr lang="en-US" altLang="zh-CN" sz="900" dirty="0">
                <a:solidFill>
                  <a:srgbClr val="D4D4D4"/>
                </a:solidFill>
                <a:latin typeface="Consolas" panose="020B0609020204030204" pitchFamily="49" charset="0"/>
              </a:rPr>
              <a:t>&lt;</a:t>
            </a:r>
            <a:r>
              <a:rPr lang="en-US" altLang="zh-CN" sz="900" dirty="0">
                <a:solidFill>
                  <a:srgbClr val="CCCCCC"/>
                </a:solidFill>
                <a:latin typeface="Consolas" panose="020B0609020204030204" pitchFamily="49" charset="0"/>
              </a:rPr>
              <a:t> m; i</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C586C0"/>
                </a:solidFill>
                <a:latin typeface="Consolas" panose="020B0609020204030204" pitchFamily="49" charset="0"/>
              </a:rPr>
              <a:t>for</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j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B5CEA8"/>
                </a:solidFill>
                <a:latin typeface="Consolas" panose="020B0609020204030204" pitchFamily="49" charset="0"/>
              </a:rPr>
              <a:t>0</a:t>
            </a:r>
            <a:r>
              <a:rPr lang="en-US" altLang="zh-CN" sz="900" dirty="0">
                <a:solidFill>
                  <a:srgbClr val="CCCCCC"/>
                </a:solidFill>
                <a:latin typeface="Consolas" panose="020B0609020204030204" pitchFamily="49" charset="0"/>
              </a:rPr>
              <a:t>; j </a:t>
            </a:r>
            <a:r>
              <a:rPr lang="en-US" altLang="zh-CN" sz="900" dirty="0">
                <a:solidFill>
                  <a:srgbClr val="D4D4D4"/>
                </a:solidFill>
                <a:latin typeface="Consolas" panose="020B0609020204030204" pitchFamily="49" charset="0"/>
              </a:rPr>
              <a:t>&lt;</a:t>
            </a:r>
            <a:r>
              <a:rPr lang="en-US" altLang="zh-CN" sz="900" dirty="0">
                <a:solidFill>
                  <a:srgbClr val="CCCCCC"/>
                </a:solidFill>
                <a:latin typeface="Consolas" panose="020B0609020204030204" pitchFamily="49" charset="0"/>
              </a:rPr>
              <a:t> p; </a:t>
            </a:r>
            <a:r>
              <a:rPr lang="en-US" altLang="zh-CN" sz="900" dirty="0" err="1">
                <a:solidFill>
                  <a:srgbClr val="CCCCCC"/>
                </a:solidFill>
                <a:latin typeface="Consolas" panose="020B0609020204030204" pitchFamily="49" charset="0"/>
              </a:rPr>
              <a:t>j</a:t>
            </a:r>
            <a:r>
              <a:rPr lang="en-US" altLang="zh-CN" sz="900" dirty="0" err="1">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result</a:t>
            </a:r>
            <a:r>
              <a:rPr lang="en-US" altLang="zh-CN" sz="900" dirty="0">
                <a:solidFill>
                  <a:srgbClr val="CCCCCC"/>
                </a:solidFill>
                <a:latin typeface="Consolas" panose="020B0609020204030204" pitchFamily="49" charset="0"/>
              </a:rPr>
              <a:t>[i][j]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B5CEA8"/>
                </a:solidFill>
                <a:latin typeface="Consolas" panose="020B0609020204030204" pitchFamily="49" charset="0"/>
              </a:rPr>
              <a:t>0.0</a:t>
            </a:r>
            <a:r>
              <a:rPr lang="en-US" altLang="zh-CN" sz="900" dirty="0">
                <a:solidFill>
                  <a:srgbClr val="CCCCCC"/>
                </a:solidFill>
                <a:latin typeface="Consolas" panose="020B0609020204030204" pitchFamily="49" charset="0"/>
              </a:rPr>
              <a:t>; </a:t>
            </a:r>
            <a:r>
              <a:rPr lang="en-US" altLang="zh-CN" sz="900" dirty="0">
                <a:solidFill>
                  <a:srgbClr val="6A9955"/>
                </a:solidFill>
                <a:latin typeface="Consolas" panose="020B0609020204030204" pitchFamily="49" charset="0"/>
              </a:rPr>
              <a:t>// </a:t>
            </a:r>
            <a:r>
              <a:rPr lang="zh-CN" altLang="en-US" sz="900" dirty="0">
                <a:solidFill>
                  <a:srgbClr val="6A9955"/>
                </a:solidFill>
                <a:latin typeface="Consolas" panose="020B0609020204030204" pitchFamily="49" charset="0"/>
              </a:rPr>
              <a:t>初始化</a:t>
            </a:r>
            <a:endParaRPr lang="zh-CN" altLang="en-US" sz="900" dirty="0">
              <a:solidFill>
                <a:srgbClr val="CCCCCC"/>
              </a:solidFill>
              <a:latin typeface="Consolas" panose="020B0609020204030204" pitchFamily="49" charset="0"/>
            </a:endParaRPr>
          </a:p>
          <a:p>
            <a:r>
              <a:rPr lang="zh-CN" altLang="en-US" sz="900" dirty="0">
                <a:solidFill>
                  <a:srgbClr val="CCCCCC"/>
                </a:solidFill>
                <a:latin typeface="Consolas" panose="020B0609020204030204" pitchFamily="49" charset="0"/>
              </a:rPr>
              <a:t>            </a:t>
            </a:r>
            <a:r>
              <a:rPr lang="en-US" altLang="zh-CN" sz="900" dirty="0">
                <a:solidFill>
                  <a:srgbClr val="C586C0"/>
                </a:solidFill>
                <a:latin typeface="Consolas" panose="020B0609020204030204" pitchFamily="49" charset="0"/>
              </a:rPr>
              <a:t>for</a:t>
            </a:r>
            <a:r>
              <a:rPr lang="en-US" altLang="zh-CN" sz="900" dirty="0">
                <a:solidFill>
                  <a:srgbClr val="CCCCCC"/>
                </a:solidFill>
                <a:latin typeface="Consolas" panose="020B0609020204030204" pitchFamily="49" charset="0"/>
              </a:rPr>
              <a:t> (</a:t>
            </a:r>
            <a:r>
              <a:rPr lang="en-US" altLang="zh-CN" sz="900" dirty="0">
                <a:solidFill>
                  <a:srgbClr val="569CD6"/>
                </a:solidFill>
                <a:latin typeface="Consolas" panose="020B0609020204030204" pitchFamily="49" charset="0"/>
              </a:rPr>
              <a:t>int</a:t>
            </a:r>
            <a:r>
              <a:rPr lang="en-US" altLang="zh-CN" sz="900" dirty="0">
                <a:solidFill>
                  <a:srgbClr val="CCCCCC"/>
                </a:solidFill>
                <a:latin typeface="Consolas" panose="020B0609020204030204" pitchFamily="49" charset="0"/>
              </a:rPr>
              <a:t> k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B5CEA8"/>
                </a:solidFill>
                <a:latin typeface="Consolas" panose="020B0609020204030204" pitchFamily="49" charset="0"/>
              </a:rPr>
              <a:t>0</a:t>
            </a:r>
            <a:r>
              <a:rPr lang="en-US" altLang="zh-CN" sz="900" dirty="0">
                <a:solidFill>
                  <a:srgbClr val="CCCCCC"/>
                </a:solidFill>
                <a:latin typeface="Consolas" panose="020B0609020204030204" pitchFamily="49" charset="0"/>
              </a:rPr>
              <a:t>; k </a:t>
            </a:r>
            <a:r>
              <a:rPr lang="en-US" altLang="zh-CN" sz="900" dirty="0">
                <a:solidFill>
                  <a:srgbClr val="D4D4D4"/>
                </a:solidFill>
                <a:latin typeface="Consolas" panose="020B0609020204030204" pitchFamily="49" charset="0"/>
              </a:rPr>
              <a:t>&lt;</a:t>
            </a:r>
            <a:r>
              <a:rPr lang="en-US" altLang="zh-CN" sz="900" dirty="0">
                <a:solidFill>
                  <a:srgbClr val="CCCCCC"/>
                </a:solidFill>
                <a:latin typeface="Consolas" panose="020B0609020204030204" pitchFamily="49" charset="0"/>
              </a:rPr>
              <a:t> n; k</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result</a:t>
            </a:r>
            <a:r>
              <a:rPr lang="en-US" altLang="zh-CN" sz="900" dirty="0">
                <a:solidFill>
                  <a:srgbClr val="CCCCCC"/>
                </a:solidFill>
                <a:latin typeface="Consolas" panose="020B0609020204030204" pitchFamily="49" charset="0"/>
              </a:rPr>
              <a:t>[i][j]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A</a:t>
            </a:r>
            <a:r>
              <a:rPr lang="en-US" altLang="zh-CN" sz="900" dirty="0">
                <a:solidFill>
                  <a:srgbClr val="CCCCCC"/>
                </a:solidFill>
                <a:latin typeface="Consolas" panose="020B0609020204030204" pitchFamily="49" charset="0"/>
              </a:rPr>
              <a:t>[i][k] </a:t>
            </a:r>
            <a:r>
              <a:rPr lang="en-US" altLang="zh-CN" sz="900" dirty="0">
                <a:solidFill>
                  <a:srgbClr val="D4D4D4"/>
                </a:solidFill>
                <a:latin typeface="Consolas" panose="020B0609020204030204" pitchFamily="49" charset="0"/>
              </a:rPr>
              <a:t>*</a:t>
            </a:r>
            <a:r>
              <a:rPr lang="en-US" altLang="zh-CN" sz="900" dirty="0">
                <a:solidFill>
                  <a:srgbClr val="CCCCCC"/>
                </a:solidFill>
                <a:latin typeface="Consolas" panose="020B0609020204030204" pitchFamily="49" charset="0"/>
              </a:rPr>
              <a:t> </a:t>
            </a:r>
            <a:r>
              <a:rPr lang="en-US" altLang="zh-CN" sz="900" dirty="0">
                <a:solidFill>
                  <a:srgbClr val="9CDCFE"/>
                </a:solidFill>
                <a:latin typeface="Consolas" panose="020B0609020204030204" pitchFamily="49" charset="0"/>
              </a:rPr>
              <a:t>B</a:t>
            </a:r>
            <a:r>
              <a:rPr lang="en-US" altLang="zh-CN" sz="900" dirty="0">
                <a:solidFill>
                  <a:srgbClr val="CCCCCC"/>
                </a:solidFill>
                <a:latin typeface="Consolas" panose="020B0609020204030204" pitchFamily="49" charset="0"/>
              </a:rPr>
              <a:t>[k][j];</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    }</a:t>
            </a:r>
            <a:endParaRPr lang="en-US" altLang="zh-CN" sz="900" dirty="0">
              <a:solidFill>
                <a:srgbClr val="CCCCCC"/>
              </a:solidFill>
              <a:latin typeface="Consolas" panose="020B0609020204030204" pitchFamily="49" charset="0"/>
            </a:endParaRPr>
          </a:p>
          <a:p>
            <a:br>
              <a:rPr lang="en-US" altLang="zh-CN" sz="900" dirty="0">
                <a:solidFill>
                  <a:srgbClr val="CCCCCC"/>
                </a:solidFill>
                <a:latin typeface="Consolas" panose="020B0609020204030204" pitchFamily="49" charset="0"/>
              </a:rPr>
            </a:br>
            <a:r>
              <a:rPr lang="en-US" altLang="zh-CN" sz="900" dirty="0">
                <a:solidFill>
                  <a:srgbClr val="CCCCCC"/>
                </a:solidFill>
                <a:latin typeface="Consolas" panose="020B0609020204030204" pitchFamily="49" charset="0"/>
              </a:rPr>
              <a:t>    </a:t>
            </a:r>
            <a:r>
              <a:rPr lang="en-US" altLang="zh-CN" sz="900" dirty="0">
                <a:solidFill>
                  <a:srgbClr val="C586C0"/>
                </a:solidFill>
                <a:latin typeface="Consolas" panose="020B0609020204030204" pitchFamily="49" charset="0"/>
              </a:rPr>
              <a:t>return</a:t>
            </a:r>
            <a:r>
              <a:rPr lang="en-US" altLang="zh-CN" sz="900" dirty="0">
                <a:solidFill>
                  <a:srgbClr val="CCCCCC"/>
                </a:solidFill>
                <a:latin typeface="Consolas" panose="020B0609020204030204" pitchFamily="49" charset="0"/>
              </a:rPr>
              <a:t> result;</a:t>
            </a:r>
            <a:endParaRPr lang="en-US" altLang="zh-CN" sz="900" dirty="0">
              <a:solidFill>
                <a:srgbClr val="CCCCCC"/>
              </a:solidFill>
              <a:latin typeface="Consolas" panose="020B0609020204030204" pitchFamily="49" charset="0"/>
            </a:endParaRPr>
          </a:p>
          <a:p>
            <a:r>
              <a:rPr lang="en-US" altLang="zh-CN" sz="900" dirty="0">
                <a:solidFill>
                  <a:srgbClr val="CCCCCC"/>
                </a:solidFill>
                <a:latin typeface="Consolas" panose="020B0609020204030204" pitchFamily="49" charset="0"/>
              </a:rPr>
              <a:t>}</a:t>
            </a:r>
            <a:endParaRPr lang="en-US" altLang="zh-CN" sz="900" b="0" dirty="0">
              <a:solidFill>
                <a:srgbClr val="CCCCCC"/>
              </a:solidFill>
              <a:effectLst/>
              <a:latin typeface="Consolas" panose="020B0609020204030204" pitchFamily="49" charset="0"/>
            </a:endParaRPr>
          </a:p>
        </p:txBody>
      </p:sp>
      <p:sp>
        <p:nvSpPr>
          <p:cNvPr id="5" name="矩形 4"/>
          <p:cNvSpPr/>
          <p:nvPr/>
        </p:nvSpPr>
        <p:spPr>
          <a:xfrm>
            <a:off x="6251653" y="729734"/>
            <a:ext cx="5521569" cy="276999"/>
          </a:xfrm>
          <a:prstGeom prst="rect">
            <a:avLst/>
          </a:prstGeom>
          <a:solidFill>
            <a:schemeClr val="bg2">
              <a:lumMod val="90000"/>
            </a:schemeClr>
          </a:solidFill>
        </p:spPr>
        <p:txBody>
          <a:bodyPr wrap="square">
            <a:spAutoFit/>
          </a:bodyPr>
          <a:lstStyle/>
          <a:p>
            <a:r>
              <a:rPr lang="en-US" altLang="zh-CN" sz="1200" dirty="0">
                <a:solidFill>
                  <a:srgbClr val="262626"/>
                </a:solidFill>
                <a:latin typeface="quote-cjk-patch"/>
              </a:rPr>
              <a:t>【Prompt】</a:t>
            </a:r>
            <a:r>
              <a:rPr lang="zh-CN" altLang="en-US" sz="1200" dirty="0">
                <a:solidFill>
                  <a:srgbClr val="262626"/>
                </a:solidFill>
                <a:latin typeface="quote-cjk-patch"/>
              </a:rPr>
              <a:t>请对如下</a:t>
            </a:r>
            <a:r>
              <a:rPr lang="en-US" altLang="zh-CN" sz="1200" dirty="0">
                <a:solidFill>
                  <a:srgbClr val="262626"/>
                </a:solidFill>
                <a:latin typeface="quote-cjk-patch"/>
              </a:rPr>
              <a:t>C</a:t>
            </a:r>
            <a:r>
              <a:rPr lang="zh-CN" altLang="en-US" sz="1200" dirty="0">
                <a:solidFill>
                  <a:srgbClr val="262626"/>
                </a:solidFill>
                <a:latin typeface="quote-cjk-patch"/>
              </a:rPr>
              <a:t>代码的最内层循环从双精度降低到单精度，输出相应代码</a:t>
            </a:r>
            <a:endParaRPr lang="zh-CN" altLang="en-US" sz="1200" dirty="0"/>
          </a:p>
        </p:txBody>
      </p:sp>
      <p:pic>
        <p:nvPicPr>
          <p:cNvPr id="9" name="图片 8"/>
          <p:cNvPicPr>
            <a:picLocks noChangeAspect="1"/>
          </p:cNvPicPr>
          <p:nvPr/>
        </p:nvPicPr>
        <p:blipFill>
          <a:blip r:embed="rId1"/>
          <a:stretch>
            <a:fillRect/>
          </a:stretch>
        </p:blipFill>
        <p:spPr>
          <a:xfrm>
            <a:off x="6513915" y="1099011"/>
            <a:ext cx="4997047" cy="5334468"/>
          </a:xfrm>
          <a:prstGeom prst="rect">
            <a:avLst/>
          </a:prstGeom>
        </p:spPr>
      </p:pic>
      <p:pic>
        <p:nvPicPr>
          <p:cNvPr id="10" name="图片 9"/>
          <p:cNvPicPr>
            <a:picLocks noChangeAspect="1"/>
          </p:cNvPicPr>
          <p:nvPr/>
        </p:nvPicPr>
        <p:blipFill>
          <a:blip r:embed="rId2"/>
          <a:stretch>
            <a:fillRect/>
          </a:stretch>
        </p:blipFill>
        <p:spPr>
          <a:xfrm>
            <a:off x="727806" y="4114800"/>
            <a:ext cx="3854941" cy="25570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5760" y="341906"/>
            <a:ext cx="2250219" cy="369332"/>
          </a:xfrm>
          <a:prstGeom prst="rect">
            <a:avLst/>
          </a:prstGeom>
          <a:noFill/>
        </p:spPr>
        <p:txBody>
          <a:bodyPr wrap="square" lIns="0" tIns="0" rIns="0" bIns="0" rtlCol="0">
            <a:spAutoFit/>
          </a:bodyPr>
          <a:lstStyle/>
          <a:p>
            <a:pPr algn="l"/>
            <a:r>
              <a:rPr kumimoji="1" lang="zh-CN" altLang="en-US" sz="2400" b="1" dirty="0">
                <a:solidFill>
                  <a:srgbClr val="000000"/>
                </a:solidFill>
                <a:latin typeface="Microsoft YaHei" panose="020B0503020204020204" pitchFamily="34" charset="-122"/>
                <a:ea typeface="Microsoft YaHei" panose="020B0503020204020204" pitchFamily="34" charset="-122"/>
              </a:rPr>
              <a:t>此前问题答疑</a:t>
            </a:r>
            <a:endParaRPr kumimoji="1" lang="zh-CN" altLang="en-US" sz="2400" b="1" dirty="0">
              <a:solidFill>
                <a:srgbClr val="000000"/>
              </a:solidFill>
              <a:latin typeface="Microsoft YaHei" panose="020B0503020204020204" pitchFamily="34" charset="-122"/>
              <a:ea typeface="Microsoft YaHei" panose="020B0503020204020204" pitchFamily="34" charset="-122"/>
            </a:endParaRPr>
          </a:p>
        </p:txBody>
      </p:sp>
      <p:pic>
        <p:nvPicPr>
          <p:cNvPr id="1026" name="Picture 2" descr="C:\Users\c00858566\AppData\Roaming\eSpace_Desktop\UserData\c00858566\imagefiles\D94B8F46-2BD8-45BF-8F76-496AFDECD609.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4223" y="2562971"/>
            <a:ext cx="4714875"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541750" y="1473571"/>
            <a:ext cx="4355189" cy="3910857"/>
            <a:chOff x="542814" y="1935166"/>
            <a:chExt cx="4355189" cy="3910857"/>
          </a:xfrm>
        </p:grpSpPr>
        <p:pic>
          <p:nvPicPr>
            <p:cNvPr id="1028" name="Picture 4" descr="C:\Users\c00858566\AppData\Roaming\eSpace_Desktop\UserData\c00858566\imagefiles\4afb823a16e9ee96701bfd876c1817c596d7d77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14" y="1935166"/>
              <a:ext cx="4355189" cy="15524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00858566\AppData\Roaming\eSpace_Desktop\UserData\c00858566\imagefiles\c4d15f9f0920702ce7a058b372783667e34f37b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14" y="3776856"/>
              <a:ext cx="4355189" cy="206916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箭头: 右 4"/>
          <p:cNvSpPr/>
          <p:nvPr/>
        </p:nvSpPr>
        <p:spPr>
          <a:xfrm>
            <a:off x="5351228" y="2711395"/>
            <a:ext cx="389614" cy="548640"/>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238538" y="1042485"/>
            <a:ext cx="2480807" cy="276999"/>
          </a:xfrm>
          <a:prstGeom prst="rect">
            <a:avLst/>
          </a:prstGeom>
          <a:noFill/>
        </p:spPr>
        <p:txBody>
          <a:bodyPr wrap="square" lIns="0" tIns="0" rIns="0" bIns="0" rtlCol="0">
            <a:spAutoFit/>
          </a:bodyPr>
          <a:lstStyle/>
          <a:p>
            <a:pPr algn="l"/>
            <a:r>
              <a:rPr kumimoji="1" lang="zh-CN" altLang="en-US" b="1" dirty="0">
                <a:solidFill>
                  <a:srgbClr val="000000"/>
                </a:solidFill>
                <a:latin typeface="Microsoft YaHei" panose="020B0503020204020204" pitchFamily="34" charset="-122"/>
                <a:ea typeface="Microsoft YaHei" panose="020B0503020204020204" pitchFamily="34" charset="-122"/>
              </a:rPr>
              <a:t>问题一</a:t>
            </a:r>
            <a:endParaRPr kumimoji="1"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11" name="矩形 10"/>
          <p:cNvSpPr/>
          <p:nvPr/>
        </p:nvSpPr>
        <p:spPr>
          <a:xfrm>
            <a:off x="5351228" y="2111299"/>
            <a:ext cx="6482953" cy="276999"/>
          </a:xfrm>
          <a:prstGeom prst="rect">
            <a:avLst/>
          </a:prstGeom>
        </p:spPr>
        <p:txBody>
          <a:bodyPr wrap="square">
            <a:spAutoFit/>
          </a:bodyPr>
          <a:lstStyle/>
          <a:p>
            <a:r>
              <a:rPr lang="zh-CN" altLang="en-US" sz="1200" dirty="0">
                <a:hlinkClick r:id="rId4"/>
              </a:rPr>
              <a:t>程序位置：https://gitlab.eduxiji.net/csc1/nscscc/compiler2024/-/blob/main/HPC_AI_double_.tar.gz</a:t>
            </a:r>
            <a:r>
              <a:rPr lang="zh-CN" altLang="en-US" sz="1200" dirty="0"/>
              <a:t> </a:t>
            </a:r>
            <a:endParaRPr lang="zh-CN" altLang="en-US" sz="1200" dirty="0"/>
          </a:p>
        </p:txBody>
      </p:sp>
      <p:sp>
        <p:nvSpPr>
          <p:cNvPr id="13" name="文本框 12"/>
          <p:cNvSpPr txBox="1"/>
          <p:nvPr/>
        </p:nvSpPr>
        <p:spPr>
          <a:xfrm>
            <a:off x="365760" y="5673661"/>
            <a:ext cx="6186115" cy="553998"/>
          </a:xfrm>
          <a:prstGeom prst="rect">
            <a:avLst/>
          </a:prstGeom>
          <a:noFill/>
        </p:spPr>
        <p:txBody>
          <a:bodyPr wrap="square" lIns="0" tIns="0" rIns="0" bIns="0" rtlCol="0">
            <a:spAutoFit/>
          </a:bodyPr>
          <a:lstStyle/>
          <a:p>
            <a:pPr algn="l"/>
            <a:r>
              <a:rPr kumimoji="1" lang="zh-CN" altLang="en-US" b="1" dirty="0">
                <a:solidFill>
                  <a:srgbClr val="000000"/>
                </a:solidFill>
                <a:latin typeface="Microsoft YaHei" panose="020B0503020204020204" pitchFamily="34" charset="-122"/>
                <a:ea typeface="Microsoft YaHei" panose="020B0503020204020204" pitchFamily="34" charset="-122"/>
              </a:rPr>
              <a:t>问题二</a:t>
            </a:r>
            <a:endParaRPr kumimoji="1" lang="en-US" altLang="zh-CN" b="1" dirty="0">
              <a:solidFill>
                <a:srgbClr val="000000"/>
              </a:solidFill>
              <a:latin typeface="Microsoft YaHei" panose="020B0503020204020204" pitchFamily="34" charset="-122"/>
              <a:ea typeface="Microsoft YaHei" panose="020B0503020204020204" pitchFamily="34" charset="-122"/>
            </a:endParaRPr>
          </a:p>
          <a:p>
            <a:pPr algn="l"/>
            <a:r>
              <a:rPr kumimoji="1" lang="en-US" altLang="zh-CN" b="1" dirty="0">
                <a:solidFill>
                  <a:srgbClr val="000000"/>
                </a:solidFill>
                <a:latin typeface="Microsoft YaHei" panose="020B0503020204020204" pitchFamily="34" charset="-122"/>
                <a:ea typeface="Microsoft YaHei" panose="020B0503020204020204" pitchFamily="34" charset="-122"/>
              </a:rPr>
              <a:t>   </a:t>
            </a:r>
            <a:r>
              <a:rPr kumimoji="1" lang="zh-CN" altLang="en-US" b="1" dirty="0">
                <a:solidFill>
                  <a:srgbClr val="000000"/>
                </a:solidFill>
                <a:latin typeface="Microsoft YaHei" panose="020B0503020204020204" pitchFamily="34" charset="-122"/>
                <a:ea typeface="Microsoft YaHei" panose="020B0503020204020204" pitchFamily="34" charset="-122"/>
              </a:rPr>
              <a:t>  </a:t>
            </a:r>
            <a:r>
              <a:rPr kumimoji="1" lang="en-US" altLang="zh-CN" b="1" dirty="0">
                <a:solidFill>
                  <a:srgbClr val="000000"/>
                </a:solidFill>
                <a:latin typeface="Microsoft YaHei" panose="020B0503020204020204" pitchFamily="34" charset="-122"/>
                <a:ea typeface="Microsoft YaHei" panose="020B0503020204020204" pitchFamily="34" charset="-122"/>
              </a:rPr>
              <a:t>…</a:t>
            </a:r>
            <a:r>
              <a:rPr kumimoji="1" lang="zh-CN" altLang="en-US" b="1" dirty="0">
                <a:solidFill>
                  <a:srgbClr val="000000"/>
                </a:solidFill>
                <a:latin typeface="Microsoft YaHei" panose="020B0503020204020204" pitchFamily="34" charset="-122"/>
                <a:ea typeface="Microsoft YaHei" panose="020B0503020204020204" pitchFamily="34" charset="-122"/>
              </a:rPr>
              <a:t> </a:t>
            </a:r>
            <a:r>
              <a:rPr kumimoji="1" lang="en-US" altLang="zh-CN" b="1">
                <a:solidFill>
                  <a:srgbClr val="000000"/>
                </a:solidFill>
                <a:latin typeface="Microsoft YaHei" panose="020B0503020204020204" pitchFamily="34" charset="-122"/>
                <a:ea typeface="Microsoft YaHei" panose="020B0503020204020204" pitchFamily="34" charset="-122"/>
              </a:rPr>
              <a:t>…</a:t>
            </a:r>
            <a:endParaRPr kumimoji="1" lang="zh-CN" altLang="en-US" b="1"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71637" y="1208600"/>
            <a:ext cx="2043485" cy="500932"/>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LLVM(</a:t>
            </a:r>
            <a:r>
              <a:rPr lang="en-US" altLang="zh-CN" dirty="0" err="1"/>
              <a:t>OpenEuler</a:t>
            </a:r>
            <a:r>
              <a:rPr lang="en-US" altLang="zh-CN" dirty="0"/>
              <a:t>)</a:t>
            </a:r>
            <a:endParaRPr lang="zh-CN" altLang="en-US" dirty="0"/>
          </a:p>
        </p:txBody>
      </p:sp>
      <p:sp>
        <p:nvSpPr>
          <p:cNvPr id="5" name="矩形 4"/>
          <p:cNvSpPr/>
          <p:nvPr/>
        </p:nvSpPr>
        <p:spPr>
          <a:xfrm>
            <a:off x="3023481" y="432024"/>
            <a:ext cx="1339798" cy="500932"/>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t>参赛选手</a:t>
            </a:r>
            <a:endParaRPr lang="zh-CN" altLang="en-US" dirty="0"/>
          </a:p>
        </p:txBody>
      </p:sp>
      <p:cxnSp>
        <p:nvCxnSpPr>
          <p:cNvPr id="7" name="直接箭头连接符 6"/>
          <p:cNvCxnSpPr>
            <a:stCxn id="5" idx="2"/>
            <a:endCxn id="4" idx="0"/>
          </p:cNvCxnSpPr>
          <p:nvPr/>
        </p:nvCxnSpPr>
        <p:spPr>
          <a:xfrm>
            <a:off x="3693380" y="932956"/>
            <a:ext cx="0" cy="27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69200" y="1985176"/>
            <a:ext cx="1248357" cy="500932"/>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t> New Pass</a:t>
            </a:r>
            <a:endParaRPr lang="zh-CN" altLang="en-US" dirty="0"/>
          </a:p>
        </p:txBody>
      </p:sp>
      <p:cxnSp>
        <p:nvCxnSpPr>
          <p:cNvPr id="11" name="直接箭头连接符 10"/>
          <p:cNvCxnSpPr>
            <a:stCxn id="4" idx="2"/>
            <a:endCxn id="10" idx="0"/>
          </p:cNvCxnSpPr>
          <p:nvPr/>
        </p:nvCxnSpPr>
        <p:spPr>
          <a:xfrm flipH="1">
            <a:off x="3693379" y="1709532"/>
            <a:ext cx="1" cy="275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2"/>
            <a:endCxn id="16" idx="0"/>
          </p:cNvCxnSpPr>
          <p:nvPr/>
        </p:nvCxnSpPr>
        <p:spPr>
          <a:xfrm flipH="1">
            <a:off x="3687418" y="2486108"/>
            <a:ext cx="5961" cy="324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011557" y="2810786"/>
            <a:ext cx="1351722" cy="500932"/>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t>毕昇编译器</a:t>
            </a:r>
            <a:endParaRPr lang="zh-CN" altLang="en-US" dirty="0"/>
          </a:p>
        </p:txBody>
      </p:sp>
      <p:sp>
        <p:nvSpPr>
          <p:cNvPr id="20" name="矩形 19"/>
          <p:cNvSpPr/>
          <p:nvPr/>
        </p:nvSpPr>
        <p:spPr>
          <a:xfrm>
            <a:off x="2595097" y="1084361"/>
            <a:ext cx="2208490" cy="1475959"/>
          </a:xfrm>
          <a:prstGeom prst="rect">
            <a:avLst/>
          </a:prstGeom>
          <a:noFill/>
          <a:ln>
            <a:solidFill>
              <a:schemeClr val="bg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矩形 21"/>
          <p:cNvSpPr/>
          <p:nvPr/>
        </p:nvSpPr>
        <p:spPr>
          <a:xfrm>
            <a:off x="470920" y="4434175"/>
            <a:ext cx="1622727" cy="500932"/>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tx1"/>
                </a:solidFill>
              </a:rPr>
              <a:t>原始应用程序</a:t>
            </a:r>
            <a:endParaRPr lang="zh-CN" altLang="en-US" b="1" dirty="0">
              <a:solidFill>
                <a:schemeClr val="tx1"/>
              </a:solidFill>
            </a:endParaRPr>
          </a:p>
        </p:txBody>
      </p:sp>
      <p:sp>
        <p:nvSpPr>
          <p:cNvPr id="23" name="矩形 22"/>
          <p:cNvSpPr/>
          <p:nvPr/>
        </p:nvSpPr>
        <p:spPr>
          <a:xfrm>
            <a:off x="5931307" y="4434176"/>
            <a:ext cx="2399039" cy="500932"/>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dirty="0">
                <a:solidFill>
                  <a:schemeClr val="tx1"/>
                </a:solidFill>
              </a:rPr>
              <a:t>可执行程序</a:t>
            </a:r>
            <a:r>
              <a:rPr lang="en-US" altLang="zh-CN" b="1" dirty="0">
                <a:solidFill>
                  <a:schemeClr val="tx1"/>
                </a:solidFill>
              </a:rPr>
              <a:t>(</a:t>
            </a:r>
            <a:r>
              <a:rPr lang="zh-CN" altLang="en-US" b="1" dirty="0">
                <a:solidFill>
                  <a:schemeClr val="tx1"/>
                </a:solidFill>
              </a:rPr>
              <a:t>自动混精</a:t>
            </a:r>
            <a:r>
              <a:rPr lang="en-US" altLang="zh-CN" b="1" dirty="0">
                <a:solidFill>
                  <a:schemeClr val="tx1"/>
                </a:solidFill>
              </a:rPr>
              <a:t>)</a:t>
            </a:r>
            <a:endParaRPr lang="zh-CN" altLang="en-US" b="1" dirty="0">
              <a:solidFill>
                <a:schemeClr val="tx1"/>
              </a:solidFill>
            </a:endParaRPr>
          </a:p>
        </p:txBody>
      </p:sp>
      <p:cxnSp>
        <p:nvCxnSpPr>
          <p:cNvPr id="25" name="直接箭头连接符 24"/>
          <p:cNvCxnSpPr>
            <a:stCxn id="22" idx="3"/>
            <a:endCxn id="38" idx="1"/>
          </p:cNvCxnSpPr>
          <p:nvPr/>
        </p:nvCxnSpPr>
        <p:spPr>
          <a:xfrm>
            <a:off x="2093647" y="4684641"/>
            <a:ext cx="383366" cy="1"/>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2"/>
            <a:endCxn id="38" idx="0"/>
          </p:cNvCxnSpPr>
          <p:nvPr/>
        </p:nvCxnSpPr>
        <p:spPr>
          <a:xfrm flipH="1">
            <a:off x="3676533" y="3311718"/>
            <a:ext cx="10885" cy="10800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778198" y="4102159"/>
            <a:ext cx="413468" cy="215444"/>
          </a:xfrm>
          <a:prstGeom prst="rect">
            <a:avLst/>
          </a:prstGeom>
          <a:noFill/>
        </p:spPr>
        <p:txBody>
          <a:bodyPr wrap="square" lIns="0" tIns="0" rIns="0" bIns="0" rtlCol="0">
            <a:spAutoFit/>
          </a:bodyPr>
          <a:lstStyle/>
          <a:p>
            <a:pPr algn="l"/>
            <a:r>
              <a:rPr kumimoji="1" lang="zh-CN" altLang="en-US" sz="1400" b="1" dirty="0">
                <a:solidFill>
                  <a:srgbClr val="000000"/>
                </a:solidFill>
                <a:latin typeface="Microsoft YaHei" panose="020B0503020204020204" pitchFamily="34" charset="-122"/>
                <a:ea typeface="Microsoft YaHei" panose="020B0503020204020204" pitchFamily="34" charset="-122"/>
              </a:rPr>
              <a:t>编译</a:t>
            </a:r>
            <a:endParaRPr kumimoji="1" lang="zh-CN" altLang="en-US" sz="1400" b="1" dirty="0">
              <a:solidFill>
                <a:srgbClr val="000000"/>
              </a:solidFill>
              <a:latin typeface="Microsoft YaHei" panose="020B0503020204020204" pitchFamily="34" charset="-122"/>
              <a:ea typeface="Microsoft YaHei" panose="020B0503020204020204" pitchFamily="34" charset="-122"/>
            </a:endParaRPr>
          </a:p>
        </p:txBody>
      </p:sp>
      <p:sp>
        <p:nvSpPr>
          <p:cNvPr id="30" name="矩形 29"/>
          <p:cNvSpPr/>
          <p:nvPr/>
        </p:nvSpPr>
        <p:spPr>
          <a:xfrm>
            <a:off x="5825001" y="3625766"/>
            <a:ext cx="1112183" cy="30609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测试矩阵规模</a:t>
            </a:r>
            <a:endParaRPr lang="zh-CN" altLang="en-US" sz="1200" dirty="0"/>
          </a:p>
        </p:txBody>
      </p:sp>
      <p:sp>
        <p:nvSpPr>
          <p:cNvPr id="31" name="矩形 30"/>
          <p:cNvSpPr/>
          <p:nvPr/>
        </p:nvSpPr>
        <p:spPr>
          <a:xfrm>
            <a:off x="7339386" y="3625766"/>
            <a:ext cx="1154931" cy="30609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随机种子</a:t>
            </a:r>
            <a:r>
              <a:rPr lang="en-US" altLang="zh-CN" sz="1200" dirty="0" err="1"/>
              <a:t>iseed</a:t>
            </a:r>
            <a:endParaRPr lang="zh-CN" altLang="en-US" sz="1200" dirty="0"/>
          </a:p>
        </p:txBody>
      </p:sp>
      <p:cxnSp>
        <p:nvCxnSpPr>
          <p:cNvPr id="33" name="连接符: 肘形 32"/>
          <p:cNvCxnSpPr>
            <a:stCxn id="30" idx="2"/>
            <a:endCxn id="23" idx="0"/>
          </p:cNvCxnSpPr>
          <p:nvPr/>
        </p:nvCxnSpPr>
        <p:spPr>
          <a:xfrm rot="16200000" flipH="1">
            <a:off x="6504804" y="3808152"/>
            <a:ext cx="502313" cy="749734"/>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p:cNvCxnSpPr>
            <a:stCxn id="31" idx="2"/>
            <a:endCxn id="23" idx="0"/>
          </p:cNvCxnSpPr>
          <p:nvPr/>
        </p:nvCxnSpPr>
        <p:spPr>
          <a:xfrm rot="5400000">
            <a:off x="7272684" y="3790007"/>
            <a:ext cx="502313" cy="786025"/>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863348" y="5284373"/>
            <a:ext cx="1112183" cy="30609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误差通过率</a:t>
            </a:r>
            <a:endParaRPr lang="zh-CN" altLang="en-US" sz="1200" dirty="0"/>
          </a:p>
        </p:txBody>
      </p:sp>
      <p:sp>
        <p:nvSpPr>
          <p:cNvPr id="38" name="菱形 37"/>
          <p:cNvSpPr/>
          <p:nvPr/>
        </p:nvSpPr>
        <p:spPr>
          <a:xfrm>
            <a:off x="2477013" y="4391815"/>
            <a:ext cx="2399039" cy="585653"/>
          </a:xfrm>
          <a:prstGeom prst="diamond">
            <a:avLst/>
          </a:prstGeom>
          <a:no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b="1" dirty="0">
                <a:solidFill>
                  <a:schemeClr val="tx1"/>
                </a:solidFill>
              </a:rPr>
              <a:t>是否编译通过</a:t>
            </a:r>
            <a:endParaRPr lang="zh-CN" altLang="en-US" sz="1400" b="1" dirty="0">
              <a:solidFill>
                <a:schemeClr val="tx1"/>
              </a:solidFill>
            </a:endParaRPr>
          </a:p>
        </p:txBody>
      </p:sp>
      <p:cxnSp>
        <p:nvCxnSpPr>
          <p:cNvPr id="44" name="直接箭头连接符 43"/>
          <p:cNvCxnSpPr>
            <a:stCxn id="38" idx="3"/>
            <a:endCxn id="23" idx="1"/>
          </p:cNvCxnSpPr>
          <p:nvPr/>
        </p:nvCxnSpPr>
        <p:spPr>
          <a:xfrm>
            <a:off x="4876052" y="4684642"/>
            <a:ext cx="1055255" cy="0"/>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936207" y="4402319"/>
            <a:ext cx="218480" cy="215425"/>
          </a:xfrm>
          <a:prstGeom prst="rect">
            <a:avLst/>
          </a:prstGeom>
          <a:noFill/>
        </p:spPr>
        <p:txBody>
          <a:bodyPr wrap="square" lIns="0" tIns="0" rIns="0" bIns="0" rtlCol="0">
            <a:spAutoFit/>
          </a:bodyPr>
          <a:lstStyle/>
          <a:p>
            <a:pPr algn="l"/>
            <a:r>
              <a:rPr kumimoji="1" lang="en-US" altLang="zh-CN" sz="1400" b="1" dirty="0">
                <a:solidFill>
                  <a:srgbClr val="000000"/>
                </a:solidFill>
                <a:latin typeface="Microsoft YaHei" panose="020B0503020204020204" pitchFamily="34" charset="-122"/>
                <a:ea typeface="Microsoft YaHei" panose="020B0503020204020204" pitchFamily="34" charset="-122"/>
              </a:rPr>
              <a:t>Y</a:t>
            </a:r>
            <a:endParaRPr kumimoji="1" lang="zh-CN" altLang="en-US" sz="1400" b="1" dirty="0">
              <a:solidFill>
                <a:srgbClr val="000000"/>
              </a:solidFill>
              <a:latin typeface="Microsoft YaHei" panose="020B0503020204020204" pitchFamily="34" charset="-122"/>
              <a:ea typeface="Microsoft YaHei" panose="020B0503020204020204" pitchFamily="34" charset="-122"/>
            </a:endParaRPr>
          </a:p>
        </p:txBody>
      </p:sp>
      <p:cxnSp>
        <p:nvCxnSpPr>
          <p:cNvPr id="48" name="直接箭头连接符 47"/>
          <p:cNvCxnSpPr>
            <a:stCxn id="38" idx="2"/>
            <a:endCxn id="51" idx="0"/>
          </p:cNvCxnSpPr>
          <p:nvPr/>
        </p:nvCxnSpPr>
        <p:spPr>
          <a:xfrm>
            <a:off x="3676533" y="4977468"/>
            <a:ext cx="17873" cy="459953"/>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3190173" y="5437421"/>
            <a:ext cx="1008466" cy="306097"/>
          </a:xfrm>
          <a:prstGeom prst="rect">
            <a:avLst/>
          </a:prstGeom>
          <a:solidFill>
            <a:schemeClr val="bg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tx1"/>
                </a:solidFill>
              </a:rPr>
              <a:t>得分为</a:t>
            </a:r>
            <a:r>
              <a:rPr lang="en-US" altLang="zh-CN" sz="1600" b="1" dirty="0">
                <a:solidFill>
                  <a:schemeClr val="tx1"/>
                </a:solidFill>
              </a:rPr>
              <a:t>0</a:t>
            </a:r>
            <a:endParaRPr lang="zh-CN" altLang="en-US" sz="1600" b="1" dirty="0">
              <a:solidFill>
                <a:schemeClr val="tx1"/>
              </a:solidFill>
            </a:endParaRPr>
          </a:p>
        </p:txBody>
      </p:sp>
      <p:sp>
        <p:nvSpPr>
          <p:cNvPr id="58" name="文本框 57"/>
          <p:cNvSpPr txBox="1"/>
          <p:nvPr/>
        </p:nvSpPr>
        <p:spPr>
          <a:xfrm>
            <a:off x="3728042" y="4990641"/>
            <a:ext cx="218480" cy="215425"/>
          </a:xfrm>
          <a:prstGeom prst="rect">
            <a:avLst/>
          </a:prstGeom>
          <a:noFill/>
        </p:spPr>
        <p:txBody>
          <a:bodyPr wrap="square" lIns="0" tIns="0" rIns="0" bIns="0" rtlCol="0">
            <a:spAutoFit/>
          </a:bodyPr>
          <a:lstStyle/>
          <a:p>
            <a:pPr algn="l"/>
            <a:r>
              <a:rPr kumimoji="1" lang="en-US" altLang="zh-CN" sz="1400" b="1" dirty="0">
                <a:solidFill>
                  <a:srgbClr val="000000"/>
                </a:solidFill>
                <a:latin typeface="Microsoft YaHei" panose="020B0503020204020204" pitchFamily="34" charset="-122"/>
                <a:ea typeface="Microsoft YaHei" panose="020B0503020204020204" pitchFamily="34" charset="-122"/>
              </a:rPr>
              <a:t>N</a:t>
            </a:r>
            <a:endParaRPr kumimoji="1" lang="zh-CN" altLang="en-US" sz="1400" b="1" dirty="0">
              <a:solidFill>
                <a:srgbClr val="000000"/>
              </a:solidFill>
              <a:latin typeface="Microsoft YaHei" panose="020B0503020204020204" pitchFamily="34" charset="-122"/>
              <a:ea typeface="Microsoft YaHei" panose="020B0503020204020204" pitchFamily="34" charset="-122"/>
            </a:endParaRPr>
          </a:p>
        </p:txBody>
      </p:sp>
      <p:sp>
        <p:nvSpPr>
          <p:cNvPr id="59" name="矩形 58"/>
          <p:cNvSpPr/>
          <p:nvPr/>
        </p:nvSpPr>
        <p:spPr>
          <a:xfrm>
            <a:off x="7418898" y="5284372"/>
            <a:ext cx="1112183" cy="30609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浮点性能</a:t>
            </a:r>
            <a:endParaRPr lang="zh-CN" altLang="en-US" sz="1200" dirty="0"/>
          </a:p>
        </p:txBody>
      </p:sp>
      <p:cxnSp>
        <p:nvCxnSpPr>
          <p:cNvPr id="60" name="连接符: 肘形 59"/>
          <p:cNvCxnSpPr>
            <a:stCxn id="23" idx="2"/>
            <a:endCxn id="59" idx="0"/>
          </p:cNvCxnSpPr>
          <p:nvPr/>
        </p:nvCxnSpPr>
        <p:spPr>
          <a:xfrm rot="16200000" flipH="1">
            <a:off x="7378276" y="4687658"/>
            <a:ext cx="349264" cy="844163"/>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p:cNvCxnSpPr>
            <a:stCxn id="23" idx="2"/>
            <a:endCxn id="37" idx="0"/>
          </p:cNvCxnSpPr>
          <p:nvPr/>
        </p:nvCxnSpPr>
        <p:spPr>
          <a:xfrm rot="5400000">
            <a:off x="6600502" y="4754047"/>
            <a:ext cx="349265" cy="711387"/>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432193" y="6396930"/>
            <a:ext cx="1406541" cy="349265"/>
          </a:xfrm>
          <a:prstGeom prst="rect">
            <a:avLst/>
          </a:prstGeom>
          <a:solidFill>
            <a:schemeClr val="bg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dirty="0">
                <a:solidFill>
                  <a:schemeClr val="tx1"/>
                </a:solidFill>
              </a:rPr>
              <a:t>计算加权得分</a:t>
            </a:r>
            <a:endParaRPr lang="zh-CN" altLang="en-US" sz="1600" b="1" dirty="0">
              <a:solidFill>
                <a:schemeClr val="tx1"/>
              </a:solidFill>
            </a:endParaRPr>
          </a:p>
        </p:txBody>
      </p:sp>
      <p:cxnSp>
        <p:nvCxnSpPr>
          <p:cNvPr id="68" name="连接符: 肘形 67"/>
          <p:cNvCxnSpPr>
            <a:stCxn id="37" idx="2"/>
            <a:endCxn id="67" idx="0"/>
          </p:cNvCxnSpPr>
          <p:nvPr/>
        </p:nvCxnSpPr>
        <p:spPr>
          <a:xfrm rot="16200000" flipH="1">
            <a:off x="6374222" y="5635688"/>
            <a:ext cx="806460" cy="716024"/>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p:cNvCxnSpPr>
            <a:stCxn id="59" idx="2"/>
            <a:endCxn id="67" idx="0"/>
          </p:cNvCxnSpPr>
          <p:nvPr/>
        </p:nvCxnSpPr>
        <p:spPr>
          <a:xfrm rot="5400000">
            <a:off x="7151997" y="5573936"/>
            <a:ext cx="806461" cy="839526"/>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665975" y="3311718"/>
            <a:ext cx="2976246" cy="1005885"/>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文本框 76"/>
          <p:cNvSpPr txBox="1"/>
          <p:nvPr/>
        </p:nvSpPr>
        <p:spPr>
          <a:xfrm>
            <a:off x="6771178" y="3371512"/>
            <a:ext cx="713816" cy="184666"/>
          </a:xfrm>
          <a:prstGeom prst="rect">
            <a:avLst/>
          </a:prstGeom>
          <a:noFill/>
        </p:spPr>
        <p:txBody>
          <a:bodyPr wrap="square" lIns="0" tIns="0" rIns="0" bIns="0" rtlCol="0">
            <a:spAutoFit/>
          </a:bodyPr>
          <a:lstStyle/>
          <a:p>
            <a:pPr algn="ctr"/>
            <a:r>
              <a:rPr kumimoji="1" lang="zh-CN" altLang="en-US" sz="1200" b="1" dirty="0">
                <a:solidFill>
                  <a:srgbClr val="000000"/>
                </a:solidFill>
                <a:latin typeface="Microsoft YaHei" panose="020B0503020204020204" pitchFamily="34" charset="-122"/>
                <a:ea typeface="Microsoft YaHei" panose="020B0503020204020204" pitchFamily="34" charset="-122"/>
              </a:rPr>
              <a:t>测试输入</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78" name="矩形 77"/>
          <p:cNvSpPr/>
          <p:nvPr/>
        </p:nvSpPr>
        <p:spPr>
          <a:xfrm>
            <a:off x="5777293" y="4990641"/>
            <a:ext cx="2818137" cy="1274986"/>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1" name="文本框 80"/>
          <p:cNvSpPr txBox="1"/>
          <p:nvPr/>
        </p:nvSpPr>
        <p:spPr>
          <a:xfrm>
            <a:off x="6780021" y="5749545"/>
            <a:ext cx="713816" cy="184666"/>
          </a:xfrm>
          <a:prstGeom prst="rect">
            <a:avLst/>
          </a:prstGeom>
          <a:noFill/>
        </p:spPr>
        <p:txBody>
          <a:bodyPr wrap="square" lIns="0" tIns="0" rIns="0" bIns="0" rtlCol="0">
            <a:spAutoFit/>
          </a:bodyPr>
          <a:lstStyle/>
          <a:p>
            <a:pPr algn="ctr"/>
            <a:r>
              <a:rPr kumimoji="1" lang="zh-CN" altLang="en-US" sz="1200" b="1" dirty="0">
                <a:solidFill>
                  <a:srgbClr val="000000"/>
                </a:solidFill>
                <a:latin typeface="Microsoft YaHei" panose="020B0503020204020204" pitchFamily="34" charset="-122"/>
                <a:ea typeface="Microsoft YaHei" panose="020B0503020204020204" pitchFamily="34" charset="-122"/>
              </a:rPr>
              <a:t>测试输出</a:t>
            </a:r>
            <a:endParaRPr kumimoji="1" lang="zh-CN" altLang="en-US" sz="1200" b="1" dirty="0">
              <a:solidFill>
                <a:srgbClr val="000000"/>
              </a:solidFill>
              <a:latin typeface="Microsoft YaHei" panose="020B0503020204020204" pitchFamily="34" charset="-122"/>
              <a:ea typeface="Microsoft YaHei" panose="020B0503020204020204" pitchFamily="34" charset="-122"/>
            </a:endParaRPr>
          </a:p>
        </p:txBody>
      </p:sp>
      <p:sp>
        <p:nvSpPr>
          <p:cNvPr id="82" name="文本框 81"/>
          <p:cNvSpPr txBox="1"/>
          <p:nvPr/>
        </p:nvSpPr>
        <p:spPr>
          <a:xfrm>
            <a:off x="6741171" y="2926630"/>
            <a:ext cx="890380" cy="246221"/>
          </a:xfrm>
          <a:prstGeom prst="rect">
            <a:avLst/>
          </a:prstGeom>
          <a:noFill/>
        </p:spPr>
        <p:txBody>
          <a:bodyPr wrap="square" lIns="0" tIns="0" rIns="0" bIns="0" rtlCol="0">
            <a:spAutoFit/>
          </a:bodyPr>
          <a:lstStyle/>
          <a:p>
            <a:pPr algn="l"/>
            <a:r>
              <a:rPr kumimoji="1" lang="zh-CN" altLang="en-US" sz="1600" b="1" dirty="0">
                <a:solidFill>
                  <a:srgbClr val="000000"/>
                </a:solidFill>
                <a:latin typeface="Microsoft YaHei" panose="020B0503020204020204" pitchFamily="34" charset="-122"/>
                <a:ea typeface="Microsoft YaHei" panose="020B0503020204020204" pitchFamily="34" charset="-122"/>
              </a:rPr>
              <a:t>测试用例</a:t>
            </a:r>
            <a:endParaRPr kumimoji="1" lang="zh-CN" altLang="en-US" sz="1600" b="1" dirty="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solidFill>
                  <a:srgbClr val="C00000"/>
                </a:solidFill>
              </a:rPr>
              <a:t>1. </a:t>
            </a:r>
            <a:r>
              <a:rPr lang="zh-CN" altLang="en-US" dirty="0">
                <a:solidFill>
                  <a:srgbClr val="C00000"/>
                </a:solidFill>
              </a:rPr>
              <a:t>代码自动混精</a:t>
            </a:r>
            <a:r>
              <a:rPr lang="en-US" altLang="zh-CN" dirty="0">
                <a:solidFill>
                  <a:srgbClr val="C00000"/>
                </a:solidFill>
              </a:rPr>
              <a:t>-</a:t>
            </a:r>
            <a:r>
              <a:rPr lang="zh-CN" altLang="en-US" dirty="0">
                <a:solidFill>
                  <a:srgbClr val="C00000"/>
                </a:solidFill>
              </a:rPr>
              <a:t>赛题背景</a:t>
            </a:r>
            <a:endParaRPr lang="en-US" altLang="zh-CN" dirty="0">
              <a:solidFill>
                <a:srgbClr val="C00000"/>
              </a:solidFill>
            </a:endParaRPr>
          </a:p>
        </p:txBody>
      </p:sp>
      <p:sp>
        <p:nvSpPr>
          <p:cNvPr id="3" name="文本框 2"/>
          <p:cNvSpPr txBox="1"/>
          <p:nvPr/>
        </p:nvSpPr>
        <p:spPr>
          <a:xfrm>
            <a:off x="1210235" y="1219200"/>
            <a:ext cx="9610165" cy="2183355"/>
          </a:xfrm>
          <a:prstGeom prst="rect">
            <a:avLst/>
          </a:prstGeom>
          <a:noFill/>
        </p:spPr>
        <p:txBody>
          <a:bodyPr wrap="square" lIns="0" tIns="0" rIns="0" bIns="0" rtlCol="0">
            <a:spAutoFit/>
          </a:bodyPr>
          <a:lstStyle/>
          <a:p>
            <a:pPr marL="171450" indent="-171450" algn="l">
              <a:lnSpc>
                <a:spcPct val="150000"/>
              </a:lnSpc>
              <a:buFont typeface="Wingdings" panose="05000000000000000000" pitchFamily="2" charset="2"/>
              <a:buChar char="Ø"/>
            </a:pPr>
            <a:r>
              <a:rPr kumimoji="1" lang="zh-CN" altLang="en-US" sz="1200" dirty="0">
                <a:solidFill>
                  <a:srgbClr val="000000"/>
                </a:solidFill>
                <a:latin typeface="Microsoft YaHei" panose="020B0503020204020204" pitchFamily="34" charset="-122"/>
                <a:ea typeface="Microsoft YaHei" panose="020B0503020204020204" pitchFamily="34" charset="-122"/>
              </a:rPr>
              <a:t>在计算领域如</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和科学计算应用，对性能要求越来越高，但传统</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应用往往采用统一高精度设计，实际计算时也发现有很大精度冗余，对应用代码进行降精度或者混合精度设计是当前获取有效算力性能、降低内存和功耗的重要手段；</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a:p>
            <a:pPr marL="171450" indent="-171450" algn="l">
              <a:lnSpc>
                <a:spcPct val="150000"/>
              </a:lnSpc>
              <a:buFont typeface="Wingdings" panose="05000000000000000000" pitchFamily="2" charset="2"/>
              <a:buChar char="Ø"/>
            </a:pPr>
            <a:r>
              <a:rPr kumimoji="1" lang="zh-CN" altLang="en-US" sz="1200" dirty="0">
                <a:solidFill>
                  <a:srgbClr val="000000"/>
                </a:solidFill>
                <a:latin typeface="Microsoft YaHei" panose="020B0503020204020204" pitchFamily="34" charset="-122"/>
                <a:ea typeface="Microsoft YaHei" panose="020B0503020204020204" pitchFamily="34" charset="-122"/>
              </a:rPr>
              <a:t>当前对</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应用进行降精度设计一般分为两类方法：（</a:t>
            </a:r>
            <a:r>
              <a:rPr kumimoji="1" lang="en-US" altLang="zh-CN" sz="1200" dirty="0">
                <a:solidFill>
                  <a:srgbClr val="000000"/>
                </a:solidFill>
                <a:latin typeface="Microsoft YaHei" panose="020B0503020204020204" pitchFamily="34" charset="-122"/>
                <a:ea typeface="Microsoft YaHei" panose="020B0503020204020204" pitchFamily="34" charset="-122"/>
              </a:rPr>
              <a:t>1</a:t>
            </a:r>
            <a:r>
              <a:rPr kumimoji="1" lang="zh-CN" altLang="en-US" sz="1200" dirty="0">
                <a:solidFill>
                  <a:srgbClr val="000000"/>
                </a:solidFill>
                <a:latin typeface="Microsoft YaHei" panose="020B0503020204020204" pitchFamily="34" charset="-122"/>
                <a:ea typeface="Microsoft YaHei" panose="020B0503020204020204" pitchFamily="34" charset="-122"/>
              </a:rPr>
              <a:t>）数学方法；（</a:t>
            </a:r>
            <a:r>
              <a:rPr kumimoji="1" lang="en-US" altLang="zh-CN" sz="1200" dirty="0">
                <a:solidFill>
                  <a:srgbClr val="000000"/>
                </a:solidFill>
                <a:latin typeface="Microsoft YaHei" panose="020B0503020204020204" pitchFamily="34" charset="-122"/>
                <a:ea typeface="Microsoft YaHei" panose="020B0503020204020204" pitchFamily="34" charset="-122"/>
              </a:rPr>
              <a:t>2</a:t>
            </a:r>
            <a:r>
              <a:rPr kumimoji="1" lang="zh-CN" altLang="en-US" sz="1200" dirty="0">
                <a:solidFill>
                  <a:srgbClr val="000000"/>
                </a:solidFill>
                <a:latin typeface="Microsoft YaHei" panose="020B0503020204020204" pitchFamily="34" charset="-122"/>
                <a:ea typeface="Microsoft YaHei" panose="020B0503020204020204" pitchFamily="34" charset="-122"/>
              </a:rPr>
              <a:t>）试验搜索方法。第一种方法虽然能够比较严格保证结果高精度和泛化性，但需要侵入式修改算法和代码，上层应用感知太强，而后者虽然是利用插桩等编译工具自动化搜索，但一方面无法保精度，另一方面搜索空间巨大，经验性主导，泛化性存疑。因此，实际可以满足工程需求的方法需要结合以上两种方法的优势，既能实现自动代码搜索和降精度，又可以实现精度补偿；</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a:p>
            <a:pPr marL="171450" indent="-171450" algn="l">
              <a:lnSpc>
                <a:spcPct val="150000"/>
              </a:lnSpc>
              <a:buFont typeface="Wingdings" panose="05000000000000000000" pitchFamily="2" charset="2"/>
              <a:buChar char="Ø"/>
            </a:pPr>
            <a:r>
              <a:rPr kumimoji="1" lang="zh-CN" altLang="en-US" sz="1200" dirty="0">
                <a:solidFill>
                  <a:srgbClr val="000000"/>
                </a:solidFill>
                <a:latin typeface="Microsoft YaHei" panose="020B0503020204020204" pitchFamily="34" charset="-122"/>
                <a:ea typeface="Microsoft YaHei" panose="020B0503020204020204" pitchFamily="34" charset="-122"/>
              </a:rPr>
              <a:t>华为鲲鹏</a:t>
            </a:r>
            <a:r>
              <a:rPr kumimoji="1" lang="en-US" altLang="zh-CN" sz="1200" dirty="0">
                <a:solidFill>
                  <a:srgbClr val="000000"/>
                </a:solidFill>
                <a:latin typeface="Microsoft YaHei" panose="020B0503020204020204" pitchFamily="34" charset="-122"/>
                <a:ea typeface="Microsoft YaHei" panose="020B0503020204020204" pitchFamily="34" charset="-122"/>
              </a:rPr>
              <a:t>CPU</a:t>
            </a:r>
            <a:r>
              <a:rPr kumimoji="1" lang="zh-CN" altLang="en-US" sz="1200" dirty="0">
                <a:solidFill>
                  <a:srgbClr val="000000"/>
                </a:solidFill>
                <a:latin typeface="Microsoft YaHei" panose="020B0503020204020204" pitchFamily="34" charset="-122"/>
                <a:ea typeface="Microsoft YaHei" panose="020B0503020204020204" pitchFamily="34" charset="-122"/>
              </a:rPr>
              <a:t>是基于</a:t>
            </a:r>
            <a:r>
              <a:rPr kumimoji="1" lang="en-US" altLang="zh-CN" sz="1200" dirty="0">
                <a:solidFill>
                  <a:srgbClr val="000000"/>
                </a:solidFill>
                <a:latin typeface="Microsoft YaHei" panose="020B0503020204020204" pitchFamily="34" charset="-122"/>
                <a:ea typeface="Microsoft YaHei" panose="020B0503020204020204" pitchFamily="34" charset="-122"/>
              </a:rPr>
              <a:t>ARM</a:t>
            </a:r>
            <a:r>
              <a:rPr kumimoji="1" lang="zh-CN" altLang="en-US" sz="1200" dirty="0">
                <a:solidFill>
                  <a:srgbClr val="000000"/>
                </a:solidFill>
                <a:latin typeface="Microsoft YaHei" panose="020B0503020204020204" pitchFamily="34" charset="-122"/>
                <a:ea typeface="Microsoft YaHei" panose="020B0503020204020204" pitchFamily="34" charset="-122"/>
              </a:rPr>
              <a:t>指令集的高性能处理器，浮点运算有</a:t>
            </a:r>
            <a:r>
              <a:rPr kumimoji="1" lang="en-US" altLang="zh-CN" sz="1200" dirty="0">
                <a:solidFill>
                  <a:srgbClr val="000000"/>
                </a:solidFill>
                <a:latin typeface="Microsoft YaHei" panose="020B0503020204020204" pitchFamily="34" charset="-122"/>
                <a:ea typeface="Microsoft YaHei" panose="020B0503020204020204" pitchFamily="34" charset="-122"/>
              </a:rPr>
              <a:t>half</a:t>
            </a:r>
            <a:r>
              <a:rPr kumimoji="1" lang="zh-CN" altLang="en-US" sz="1200" dirty="0">
                <a:solidFill>
                  <a:srgbClr val="000000"/>
                </a:solidFill>
                <a:latin typeface="Microsoft YaHei" panose="020B0503020204020204" pitchFamily="34" charset="-122"/>
                <a:ea typeface="Microsoft YaHei" panose="020B0503020204020204" pitchFamily="34" charset="-122"/>
              </a:rPr>
              <a:t>、</a:t>
            </a:r>
            <a:r>
              <a:rPr kumimoji="1" lang="en-US" altLang="zh-CN" sz="1200" dirty="0">
                <a:solidFill>
                  <a:srgbClr val="000000"/>
                </a:solidFill>
                <a:latin typeface="Microsoft YaHei" panose="020B0503020204020204" pitchFamily="34" charset="-122"/>
                <a:ea typeface="Microsoft YaHei" panose="020B0503020204020204" pitchFamily="34" charset="-122"/>
              </a:rPr>
              <a:t>float</a:t>
            </a:r>
            <a:r>
              <a:rPr kumimoji="1" lang="zh-CN" altLang="en-US" sz="1200" dirty="0">
                <a:solidFill>
                  <a:srgbClr val="000000"/>
                </a:solidFill>
                <a:latin typeface="Microsoft YaHei" panose="020B0503020204020204" pitchFamily="34" charset="-122"/>
                <a:ea typeface="Microsoft YaHei" panose="020B0503020204020204" pitchFamily="34" charset="-122"/>
              </a:rPr>
              <a:t>和</a:t>
            </a:r>
            <a:r>
              <a:rPr kumimoji="1" lang="en-US" altLang="zh-CN" sz="1200" dirty="0">
                <a:solidFill>
                  <a:srgbClr val="000000"/>
                </a:solidFill>
                <a:latin typeface="Microsoft YaHei" panose="020B0503020204020204" pitchFamily="34" charset="-122"/>
                <a:ea typeface="Microsoft YaHei" panose="020B0503020204020204" pitchFamily="34" charset="-122"/>
              </a:rPr>
              <a:t>double</a:t>
            </a:r>
            <a:r>
              <a:rPr kumimoji="1" lang="zh-CN" altLang="en-US" sz="1200" dirty="0">
                <a:solidFill>
                  <a:srgbClr val="000000"/>
                </a:solidFill>
                <a:latin typeface="Microsoft YaHei" panose="020B0503020204020204" pitchFamily="34" charset="-122"/>
                <a:ea typeface="Microsoft YaHei" panose="020B0503020204020204" pitchFamily="34" charset="-122"/>
              </a:rPr>
              <a:t>类型，如何在毕昇编译器的编译工具链基础上实现自动代码搜索（变量级、片段级和函数级），并且结合精度补偿方法保数值高精度是对工程非常有意义的技术。</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p:txBody>
      </p:sp>
      <p:sp>
        <p:nvSpPr>
          <p:cNvPr id="5" name="文本框 4"/>
          <p:cNvSpPr txBox="1"/>
          <p:nvPr/>
        </p:nvSpPr>
        <p:spPr>
          <a:xfrm>
            <a:off x="2581836" y="3498516"/>
            <a:ext cx="1523999" cy="246221"/>
          </a:xfrm>
          <a:prstGeom prst="rect">
            <a:avLst/>
          </a:prstGeom>
          <a:noFill/>
        </p:spPr>
        <p:txBody>
          <a:bodyPr wrap="square" lIns="0" tIns="0" rIns="0" bIns="0" rtlCol="0">
            <a:spAutoFit/>
          </a:bodyPr>
          <a:lstStyle/>
          <a:p>
            <a:pPr algn="l"/>
            <a:r>
              <a:rPr kumimoji="1" lang="zh-CN" altLang="en-US" sz="1600" b="1" dirty="0">
                <a:solidFill>
                  <a:srgbClr val="000000"/>
                </a:solidFill>
                <a:latin typeface="Microsoft YaHei" panose="020B0503020204020204" pitchFamily="34" charset="-122"/>
                <a:ea typeface="Microsoft YaHei" panose="020B0503020204020204" pitchFamily="34" charset="-122"/>
              </a:rPr>
              <a:t>混精的数学方法</a:t>
            </a:r>
            <a:endParaRPr kumimoji="1" lang="zh-CN" altLang="en-US" sz="1600" b="1" dirty="0">
              <a:solidFill>
                <a:srgbClr val="000000"/>
              </a:solidFill>
              <a:latin typeface="Microsoft YaHei" panose="020B0503020204020204" pitchFamily="34" charset="-122"/>
              <a:ea typeface="Microsoft YaHei" panose="020B0503020204020204" pitchFamily="34" charset="-122"/>
            </a:endParaRPr>
          </a:p>
        </p:txBody>
      </p:sp>
      <p:sp>
        <p:nvSpPr>
          <p:cNvPr id="6" name="矩形 5"/>
          <p:cNvSpPr/>
          <p:nvPr/>
        </p:nvSpPr>
        <p:spPr>
          <a:xfrm>
            <a:off x="1099814" y="4461901"/>
            <a:ext cx="1628543" cy="421341"/>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t>低精度算法部分</a:t>
            </a:r>
            <a:endParaRPr lang="zh-CN" altLang="en-US" sz="1400" dirty="0"/>
          </a:p>
        </p:txBody>
      </p:sp>
      <p:cxnSp>
        <p:nvCxnSpPr>
          <p:cNvPr id="8" name="直接箭头连接符 7"/>
          <p:cNvCxnSpPr>
            <a:stCxn id="6" idx="3"/>
            <a:endCxn id="12" idx="1"/>
          </p:cNvCxnSpPr>
          <p:nvPr/>
        </p:nvCxnSpPr>
        <p:spPr>
          <a:xfrm flipV="1">
            <a:off x="2728357" y="4672571"/>
            <a:ext cx="370638"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865874" y="4461901"/>
            <a:ext cx="1628543" cy="421341"/>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dirty="0"/>
              <a:t>高精度补偿算法</a:t>
            </a:r>
            <a:endParaRPr lang="zh-CN" altLang="en-US" sz="1400" dirty="0"/>
          </a:p>
        </p:txBody>
      </p:sp>
      <p:sp>
        <p:nvSpPr>
          <p:cNvPr id="12" name="矩形 11"/>
          <p:cNvSpPr/>
          <p:nvPr/>
        </p:nvSpPr>
        <p:spPr>
          <a:xfrm>
            <a:off x="3098995" y="4040111"/>
            <a:ext cx="396240" cy="1264920"/>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低精度中间结果</a:t>
            </a:r>
            <a:endParaRPr lang="zh-CN" altLang="en-US" sz="1200" dirty="0"/>
          </a:p>
        </p:txBody>
      </p:sp>
      <p:cxnSp>
        <p:nvCxnSpPr>
          <p:cNvPr id="14" name="直接箭头连接符 13"/>
          <p:cNvCxnSpPr>
            <a:stCxn id="12" idx="3"/>
            <a:endCxn id="11" idx="1"/>
          </p:cNvCxnSpPr>
          <p:nvPr/>
        </p:nvCxnSpPr>
        <p:spPr>
          <a:xfrm>
            <a:off x="3495235" y="4672571"/>
            <a:ext cx="370639"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090928" y="3498515"/>
            <a:ext cx="1366837" cy="246221"/>
          </a:xfrm>
          <a:prstGeom prst="rect">
            <a:avLst/>
          </a:prstGeom>
          <a:noFill/>
        </p:spPr>
        <p:txBody>
          <a:bodyPr wrap="square" lIns="0" tIns="0" rIns="0" bIns="0" rtlCol="0">
            <a:spAutoFit/>
          </a:bodyPr>
          <a:lstStyle/>
          <a:p>
            <a:pPr algn="l"/>
            <a:r>
              <a:rPr kumimoji="1" lang="zh-CN" altLang="en-US" sz="1600" b="1" dirty="0">
                <a:solidFill>
                  <a:srgbClr val="000000"/>
                </a:solidFill>
                <a:latin typeface="Microsoft YaHei" panose="020B0503020204020204" pitchFamily="34" charset="-122"/>
                <a:ea typeface="Microsoft YaHei" panose="020B0503020204020204" pitchFamily="34" charset="-122"/>
              </a:rPr>
              <a:t>代码自动搜索</a:t>
            </a:r>
            <a:endParaRPr kumimoji="1" lang="zh-CN" altLang="en-US" sz="1600" b="1" dirty="0">
              <a:solidFill>
                <a:srgbClr val="000000"/>
              </a:solidFill>
              <a:latin typeface="Microsoft YaHei" panose="020B0503020204020204" pitchFamily="34" charset="-122"/>
              <a:ea typeface="Microsoft YaHei" panose="020B0503020204020204" pitchFamily="34" charset="-122"/>
            </a:endParaRPr>
          </a:p>
        </p:txBody>
      </p:sp>
      <p:sp>
        <p:nvSpPr>
          <p:cNvPr id="18" name="矩形 17"/>
          <p:cNvSpPr/>
          <p:nvPr/>
        </p:nvSpPr>
        <p:spPr>
          <a:xfrm>
            <a:off x="6814765" y="3808613"/>
            <a:ext cx="4005635" cy="2923877"/>
          </a:xfrm>
          <a:prstGeom prst="rect">
            <a:avLst/>
          </a:prstGeom>
          <a:solidFill>
            <a:schemeClr val="tx1"/>
          </a:solidFill>
        </p:spPr>
        <p:txBody>
          <a:bodyPr wrap="square">
            <a:spAutoFit/>
          </a:bodyPr>
          <a:lstStyle/>
          <a:p>
            <a:r>
              <a:rPr lang="en-US" altLang="zh-CN" sz="800" dirty="0">
                <a:solidFill>
                  <a:srgbClr val="569CD6"/>
                </a:solidFill>
                <a:latin typeface="Consolas" panose="020B0609020204030204" pitchFamily="49" charset="0"/>
              </a:rPr>
              <a:t>void</a:t>
            </a:r>
            <a:r>
              <a:rPr lang="en-US" altLang="zh-CN" sz="800" dirty="0">
                <a:solidFill>
                  <a:srgbClr val="CCCCCC"/>
                </a:solidFill>
                <a:latin typeface="Consolas" panose="020B0609020204030204" pitchFamily="49" charset="0"/>
              </a:rPr>
              <a:t> </a:t>
            </a:r>
            <a:r>
              <a:rPr lang="en-US" altLang="zh-CN" sz="800" dirty="0" err="1">
                <a:solidFill>
                  <a:srgbClr val="DCDCAA"/>
                </a:solidFill>
                <a:latin typeface="Consolas" panose="020B0609020204030204" pitchFamily="49" charset="0"/>
              </a:rPr>
              <a:t>sgemm</a:t>
            </a:r>
            <a:r>
              <a:rPr lang="en-US" altLang="zh-CN" sz="800" dirty="0">
                <a:solidFill>
                  <a:srgbClr val="CCCCCC"/>
                </a:solidFill>
                <a:latin typeface="Consolas" panose="020B0609020204030204" pitchFamily="49" charset="0"/>
              </a:rPr>
              <a:t>(</a:t>
            </a:r>
            <a:r>
              <a:rPr lang="en-US" altLang="zh-CN" sz="800" dirty="0">
                <a:solidFill>
                  <a:srgbClr val="569CD6"/>
                </a:solidFill>
                <a:latin typeface="Consolas" panose="020B0609020204030204" pitchFamily="49" charset="0"/>
              </a:rPr>
              <a:t>char</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transa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char</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transb</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m</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n</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k</a:t>
            </a:r>
            <a:r>
              <a:rPr lang="en-US" altLang="zh-CN" sz="800" dirty="0">
                <a:solidFill>
                  <a:srgbClr val="CCCCCC"/>
                </a:solidFill>
                <a:latin typeface="Consolas" panose="020B0609020204030204" pitchFamily="49" charset="0"/>
              </a:rPr>
              <a:t>,</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alpha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B</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ldb</a:t>
            </a:r>
            <a:r>
              <a:rPr lang="en-US" altLang="zh-CN" sz="800" dirty="0">
                <a:solidFill>
                  <a:srgbClr val="CCCCCC"/>
                </a:solidFill>
                <a:latin typeface="Consolas" panose="020B0609020204030204" pitchFamily="49" charset="0"/>
              </a:rPr>
              <a:t>,</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beta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C</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ldc</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i, j, l;</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j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n; </a:t>
            </a:r>
            <a:r>
              <a:rPr lang="en-US" altLang="zh-CN" sz="800" dirty="0" err="1">
                <a:solidFill>
                  <a:srgbClr val="CCCCCC"/>
                </a:solidFill>
                <a:latin typeface="Consolas" panose="020B0609020204030204" pitchFamily="49" charset="0"/>
              </a:rPr>
              <a:t>j</a:t>
            </a:r>
            <a:r>
              <a:rPr lang="en-US" altLang="zh-CN" sz="800" dirty="0" err="1">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if</a:t>
            </a:r>
            <a:r>
              <a:rPr lang="en-US" altLang="zh-CN" sz="800" dirty="0">
                <a:solidFill>
                  <a:srgbClr val="CCCCCC"/>
                </a:solidFill>
                <a:latin typeface="Consolas" panose="020B0609020204030204" pitchFamily="49" charset="0"/>
              </a:rPr>
              <a:t> (beta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0.0</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0.0</a:t>
            </a:r>
            <a:r>
              <a:rPr lang="en-US" altLang="zh-CN" sz="800" dirty="0">
                <a:solidFill>
                  <a:srgbClr val="CCCCCC"/>
                </a:solidFill>
                <a:latin typeface="Consolas" panose="020B0609020204030204" pitchFamily="49" charset="0"/>
              </a:rPr>
              <a:t>;</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 </a:t>
            </a:r>
            <a:r>
              <a:rPr lang="en-US" altLang="zh-CN" sz="800" dirty="0">
                <a:solidFill>
                  <a:srgbClr val="C586C0"/>
                </a:solidFill>
                <a:latin typeface="Consolas" panose="020B0609020204030204" pitchFamily="49" charset="0"/>
              </a:rPr>
              <a:t>else</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beta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(l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l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k; l</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temp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alpha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B</a:t>
            </a:r>
            <a:r>
              <a:rPr lang="en-US" altLang="zh-CN" sz="800" dirty="0">
                <a:solidFill>
                  <a:srgbClr val="CCCCCC"/>
                </a:solidFill>
                <a:latin typeface="Consolas" panose="020B0609020204030204" pitchFamily="49" charset="0"/>
              </a:rPr>
              <a:t>(l, j);</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temp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A</a:t>
            </a:r>
            <a:r>
              <a:rPr lang="en-US" altLang="zh-CN" sz="800" dirty="0">
                <a:solidFill>
                  <a:srgbClr val="CCCCCC"/>
                </a:solidFill>
                <a:latin typeface="Consolas" panose="020B0609020204030204" pitchFamily="49" charset="0"/>
              </a:rPr>
              <a:t>(i, l);</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return</a:t>
            </a:r>
            <a:r>
              <a:rPr lang="en-US" altLang="zh-CN" sz="800" dirty="0">
                <a:solidFill>
                  <a:srgbClr val="CCCCCC"/>
                </a:solidFill>
                <a:latin typeface="Consolas" panose="020B0609020204030204" pitchFamily="49" charset="0"/>
              </a:rPr>
              <a:t>;</a:t>
            </a:r>
            <a:endParaRPr lang="en-US" altLang="zh-CN" sz="800" dirty="0">
              <a:solidFill>
                <a:srgbClr val="CCCCCC"/>
              </a:solidFill>
              <a:latin typeface="Consolas" panose="020B0609020204030204" pitchFamily="49" charset="0"/>
            </a:endParaRPr>
          </a:p>
          <a:p>
            <a:r>
              <a:rPr lang="en-US" altLang="zh-CN" sz="800" dirty="0">
                <a:solidFill>
                  <a:srgbClr val="CCCCCC"/>
                </a:solidFill>
                <a:latin typeface="Consolas" panose="020B0609020204030204" pitchFamily="49" charset="0"/>
              </a:rPr>
              <a:t>}</a:t>
            </a:r>
            <a:endParaRPr lang="en-US" altLang="zh-CN" sz="800" b="0" dirty="0">
              <a:solidFill>
                <a:srgbClr val="CCCCCC"/>
              </a:solidFill>
              <a:effectLst/>
              <a:latin typeface="Consolas" panose="020B0609020204030204" pitchFamily="49" charset="0"/>
            </a:endParaRPr>
          </a:p>
        </p:txBody>
      </p:sp>
      <p:sp>
        <p:nvSpPr>
          <p:cNvPr id="4" name="矩形 3"/>
          <p:cNvSpPr/>
          <p:nvPr/>
        </p:nvSpPr>
        <p:spPr>
          <a:xfrm>
            <a:off x="8768443" y="5910943"/>
            <a:ext cx="538843" cy="1877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9457765" y="5910943"/>
            <a:ext cx="456505" cy="153888"/>
          </a:xfrm>
          <a:prstGeom prst="rect">
            <a:avLst/>
          </a:prstGeom>
          <a:noFill/>
        </p:spPr>
        <p:txBody>
          <a:bodyPr wrap="square" lIns="0" tIns="0" rIns="0" bIns="0" rtlCol="0">
            <a:spAutoFit/>
          </a:bodyPr>
          <a:lstStyle/>
          <a:p>
            <a:pPr algn="l"/>
            <a:r>
              <a:rPr kumimoji="1" lang="zh-CN" altLang="en-US" sz="1000" dirty="0">
                <a:solidFill>
                  <a:srgbClr val="C00000"/>
                </a:solidFill>
                <a:latin typeface="Microsoft YaHei" panose="020B0503020204020204" pitchFamily="34" charset="-122"/>
                <a:ea typeface="Microsoft YaHei" panose="020B0503020204020204" pitchFamily="34" charset="-122"/>
              </a:rPr>
              <a:t>变量级</a:t>
            </a:r>
            <a:endParaRPr kumimoji="1" lang="zh-CN" altLang="en-US" sz="1000" dirty="0">
              <a:solidFill>
                <a:srgbClr val="C00000"/>
              </a:solidFill>
              <a:latin typeface="Microsoft YaHei" panose="020B0503020204020204" pitchFamily="34" charset="-122"/>
              <a:ea typeface="Microsoft YaHei" panose="020B0503020204020204" pitchFamily="34" charset="-122"/>
            </a:endParaRPr>
          </a:p>
        </p:txBody>
      </p:sp>
      <p:sp>
        <p:nvSpPr>
          <p:cNvPr id="9" name="右大括号 8"/>
          <p:cNvSpPr/>
          <p:nvPr/>
        </p:nvSpPr>
        <p:spPr>
          <a:xfrm>
            <a:off x="9241971" y="5102679"/>
            <a:ext cx="215794" cy="402206"/>
          </a:xfrm>
          <a:prstGeom prst="rightBrace">
            <a:avLst>
              <a:gd name="adj1" fmla="val 378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9536223" y="5224130"/>
            <a:ext cx="456505" cy="153888"/>
          </a:xfrm>
          <a:prstGeom prst="rect">
            <a:avLst/>
          </a:prstGeom>
          <a:noFill/>
        </p:spPr>
        <p:txBody>
          <a:bodyPr wrap="square" lIns="0" tIns="0" rIns="0" bIns="0" rtlCol="0">
            <a:spAutoFit/>
          </a:bodyPr>
          <a:lstStyle/>
          <a:p>
            <a:pPr algn="l"/>
            <a:r>
              <a:rPr kumimoji="1" lang="zh-CN" altLang="en-US" sz="1000" dirty="0">
                <a:solidFill>
                  <a:srgbClr val="C00000"/>
                </a:solidFill>
                <a:latin typeface="Microsoft YaHei" panose="020B0503020204020204" pitchFamily="34" charset="-122"/>
                <a:ea typeface="Microsoft YaHei" panose="020B0503020204020204" pitchFamily="34" charset="-122"/>
              </a:rPr>
              <a:t>片段级</a:t>
            </a:r>
            <a:endParaRPr kumimoji="1" lang="zh-CN" altLang="en-US" sz="1000" dirty="0">
              <a:solidFill>
                <a:srgbClr val="C00000"/>
              </a:solidFill>
              <a:latin typeface="Microsoft YaHei" panose="020B0503020204020204" pitchFamily="34" charset="-122"/>
              <a:ea typeface="Microsoft YaHei" panose="020B0503020204020204" pitchFamily="34" charset="-122"/>
            </a:endParaRPr>
          </a:p>
        </p:txBody>
      </p:sp>
      <p:sp>
        <p:nvSpPr>
          <p:cNvPr id="19" name="右大括号 18"/>
          <p:cNvSpPr/>
          <p:nvPr/>
        </p:nvSpPr>
        <p:spPr>
          <a:xfrm>
            <a:off x="10205740" y="3909237"/>
            <a:ext cx="329178" cy="2749140"/>
          </a:xfrm>
          <a:prstGeom prst="rightBrace">
            <a:avLst>
              <a:gd name="adj1" fmla="val 378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10592147" y="5193607"/>
            <a:ext cx="456505" cy="153888"/>
          </a:xfrm>
          <a:prstGeom prst="rect">
            <a:avLst/>
          </a:prstGeom>
          <a:noFill/>
        </p:spPr>
        <p:txBody>
          <a:bodyPr wrap="square" lIns="0" tIns="0" rIns="0" bIns="0" rtlCol="0">
            <a:spAutoFit/>
          </a:bodyPr>
          <a:lstStyle/>
          <a:p>
            <a:pPr algn="l"/>
            <a:r>
              <a:rPr kumimoji="1" lang="zh-CN" altLang="en-US" sz="1000" dirty="0">
                <a:solidFill>
                  <a:srgbClr val="C00000"/>
                </a:solidFill>
                <a:latin typeface="Microsoft YaHei" panose="020B0503020204020204" pitchFamily="34" charset="-122"/>
                <a:ea typeface="Microsoft YaHei" panose="020B0503020204020204" pitchFamily="34" charset="-122"/>
              </a:rPr>
              <a:t>函数级</a:t>
            </a:r>
            <a:endParaRPr kumimoji="1" lang="zh-CN" altLang="en-US" sz="1000" dirty="0">
              <a:solidFill>
                <a:srgbClr val="C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solidFill>
                  <a:srgbClr val="C00000"/>
                </a:solidFill>
              </a:rPr>
              <a:t>1. </a:t>
            </a:r>
            <a:r>
              <a:rPr lang="zh-CN" altLang="en-US" dirty="0">
                <a:solidFill>
                  <a:srgbClr val="C00000"/>
                </a:solidFill>
              </a:rPr>
              <a:t>代码自动混精</a:t>
            </a:r>
            <a:r>
              <a:rPr lang="en-US" altLang="zh-CN" dirty="0">
                <a:solidFill>
                  <a:srgbClr val="C00000"/>
                </a:solidFill>
              </a:rPr>
              <a:t>-</a:t>
            </a:r>
            <a:r>
              <a:rPr lang="zh-CN" altLang="en-US" dirty="0">
                <a:solidFill>
                  <a:srgbClr val="C00000"/>
                </a:solidFill>
              </a:rPr>
              <a:t>赛题背景</a:t>
            </a:r>
            <a:endParaRPr lang="en-US" altLang="zh-CN" dirty="0">
              <a:solidFill>
                <a:srgbClr val="C00000"/>
              </a:solidFill>
            </a:endParaRPr>
          </a:p>
        </p:txBody>
      </p:sp>
      <p:pic>
        <p:nvPicPr>
          <p:cNvPr id="3" name="图片 2"/>
          <p:cNvPicPr>
            <a:picLocks noChangeAspect="1"/>
          </p:cNvPicPr>
          <p:nvPr/>
        </p:nvPicPr>
        <p:blipFill>
          <a:blip r:embed="rId1"/>
          <a:stretch>
            <a:fillRect/>
          </a:stretch>
        </p:blipFill>
        <p:spPr>
          <a:xfrm>
            <a:off x="869675" y="1083693"/>
            <a:ext cx="10855211" cy="49854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a:solidFill>
                  <a:srgbClr val="C00000"/>
                </a:solidFill>
              </a:rPr>
              <a:t>1. </a:t>
            </a:r>
            <a:r>
              <a:rPr lang="zh-CN" altLang="en-US" dirty="0">
                <a:solidFill>
                  <a:srgbClr val="C00000"/>
                </a:solidFill>
              </a:rPr>
              <a:t>代码自动混精</a:t>
            </a:r>
            <a:r>
              <a:rPr lang="en-US" altLang="zh-CN" dirty="0">
                <a:solidFill>
                  <a:srgbClr val="C00000"/>
                </a:solidFill>
              </a:rPr>
              <a:t>-</a:t>
            </a:r>
            <a:r>
              <a:rPr lang="zh-CN" altLang="en-US" dirty="0">
                <a:solidFill>
                  <a:srgbClr val="C00000"/>
                </a:solidFill>
              </a:rPr>
              <a:t>赛题背景</a:t>
            </a:r>
            <a:endParaRPr lang="en-US" altLang="zh-CN" dirty="0">
              <a:solidFill>
                <a:srgbClr val="C00000"/>
              </a:solidFill>
            </a:endParaRPr>
          </a:p>
        </p:txBody>
      </p:sp>
      <p:pic>
        <p:nvPicPr>
          <p:cNvPr id="13" name="图片 12"/>
          <p:cNvPicPr>
            <a:picLocks noChangeAspect="1"/>
          </p:cNvPicPr>
          <p:nvPr/>
        </p:nvPicPr>
        <p:blipFill>
          <a:blip r:embed="rId1"/>
          <a:stretch>
            <a:fillRect/>
          </a:stretch>
        </p:blipFill>
        <p:spPr>
          <a:xfrm>
            <a:off x="862212" y="1051445"/>
            <a:ext cx="10999426" cy="5707942"/>
          </a:xfrm>
          <a:prstGeom prst="rect">
            <a:avLst/>
          </a:prstGeom>
        </p:spPr>
      </p:pic>
      <p:sp>
        <p:nvSpPr>
          <p:cNvPr id="15" name="矩形 14"/>
          <p:cNvSpPr/>
          <p:nvPr/>
        </p:nvSpPr>
        <p:spPr>
          <a:xfrm>
            <a:off x="1066800" y="6329082"/>
            <a:ext cx="1801906" cy="27790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矩形 20"/>
          <p:cNvSpPr/>
          <p:nvPr/>
        </p:nvSpPr>
        <p:spPr>
          <a:xfrm>
            <a:off x="10059732" y="6262913"/>
            <a:ext cx="1801906" cy="49647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993400"/>
          </a:xfrm>
        </p:spPr>
        <p:txBody>
          <a:bodyPr/>
          <a:lstStyle/>
          <a:p>
            <a:r>
              <a:rPr lang="en-US" altLang="zh-CN" dirty="0">
                <a:solidFill>
                  <a:srgbClr val="C00000"/>
                </a:solidFill>
              </a:rPr>
              <a:t>2. </a:t>
            </a:r>
            <a:r>
              <a:rPr lang="zh-CN" altLang="en-US" dirty="0">
                <a:solidFill>
                  <a:srgbClr val="C00000"/>
                </a:solidFill>
              </a:rPr>
              <a:t>赛题给定原始应用程序介绍</a:t>
            </a:r>
            <a:endParaRPr lang="en-US" altLang="zh-CN" dirty="0">
              <a:solidFill>
                <a:srgbClr val="C00000"/>
              </a:solidFill>
            </a:endParaRPr>
          </a:p>
        </p:txBody>
      </p:sp>
      <p:sp>
        <p:nvSpPr>
          <p:cNvPr id="3" name="文本框 2"/>
          <p:cNvSpPr txBox="1"/>
          <p:nvPr/>
        </p:nvSpPr>
        <p:spPr>
          <a:xfrm>
            <a:off x="417532" y="934484"/>
            <a:ext cx="11477909" cy="977575"/>
          </a:xfrm>
          <a:prstGeom prst="rect">
            <a:avLst/>
          </a:prstGeom>
          <a:noFill/>
        </p:spPr>
        <p:txBody>
          <a:bodyPr wrap="square" lIns="0" tIns="0" rIns="0" bIns="0" rtlCol="0">
            <a:spAutoFit/>
          </a:bodyPr>
          <a:lstStyle/>
          <a:p>
            <a:pPr marL="285750" indent="-285750" algn="just">
              <a:lnSpc>
                <a:spcPct val="150000"/>
              </a:lnSpc>
              <a:buFont typeface="Wingdings" panose="05000000000000000000" pitchFamily="2" charset="2"/>
              <a:buChar char="Ø"/>
            </a:pPr>
            <a:r>
              <a:rPr kumimoji="1" lang="zh-CN" altLang="en-US" sz="1600" b="1" dirty="0">
                <a:solidFill>
                  <a:srgbClr val="000000"/>
                </a:solidFill>
                <a:latin typeface="Microsoft YaHei" panose="020B0503020204020204" pitchFamily="34" charset="-122"/>
                <a:ea typeface="Microsoft YaHei" panose="020B0503020204020204" pitchFamily="34" charset="-122"/>
              </a:rPr>
              <a:t>描述</a:t>
            </a:r>
            <a:endParaRPr kumimoji="1" lang="en-US" altLang="zh-CN" sz="1600" b="1" dirty="0">
              <a:solidFill>
                <a:srgbClr val="000000"/>
              </a:solidFill>
              <a:latin typeface="Microsoft YaHei" panose="020B0503020204020204" pitchFamily="34" charset="-122"/>
              <a:ea typeface="Microsoft YaHei" panose="020B0503020204020204" pitchFamily="34" charset="-122"/>
            </a:endParaRPr>
          </a:p>
          <a:p>
            <a:pPr algn="just">
              <a:lnSpc>
                <a:spcPct val="150000"/>
              </a:lnSpc>
            </a:pP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zh-CN" altLang="en-US" sz="1400" dirty="0">
                <a:solidFill>
                  <a:srgbClr val="000000"/>
                </a:solidFill>
                <a:latin typeface="Microsoft YaHei" panose="020B0503020204020204" pitchFamily="34" charset="-122"/>
                <a:ea typeface="Microsoft YaHei" panose="020B0503020204020204" pitchFamily="34" charset="-122"/>
              </a:rPr>
              <a:t>在给定的应用程序中，主要实现的是稠密线性方程组</a:t>
            </a:r>
            <a:r>
              <a:rPr kumimoji="1" lang="en-US" altLang="zh-CN" sz="1400" dirty="0">
                <a:solidFill>
                  <a:srgbClr val="000000"/>
                </a:solidFill>
                <a:latin typeface="Microsoft YaHei" panose="020B0503020204020204" pitchFamily="34" charset="-122"/>
                <a:ea typeface="Microsoft YaHei" panose="020B0503020204020204" pitchFamily="34" charset="-122"/>
              </a:rPr>
              <a:t>Ax=b</a:t>
            </a:r>
            <a:r>
              <a:rPr kumimoji="1" lang="zh-CN" altLang="en-US" sz="1400" dirty="0">
                <a:solidFill>
                  <a:srgbClr val="000000"/>
                </a:solidFill>
                <a:latin typeface="Microsoft YaHei" panose="020B0503020204020204" pitchFamily="34" charset="-122"/>
                <a:ea typeface="Microsoft YaHei" panose="020B0503020204020204" pitchFamily="34" charset="-122"/>
              </a:rPr>
              <a:t>的求解，主要包含四部分：随机数据</a:t>
            </a:r>
            <a:r>
              <a:rPr kumimoji="1" lang="en-US" altLang="zh-CN" sz="1400" dirty="0">
                <a:solidFill>
                  <a:srgbClr val="000000"/>
                </a:solidFill>
                <a:latin typeface="Microsoft YaHei" panose="020B0503020204020204" pitchFamily="34" charset="-122"/>
                <a:ea typeface="Microsoft YaHei" panose="020B0503020204020204" pitchFamily="34" charset="-122"/>
              </a:rPr>
              <a:t>A</a:t>
            </a:r>
            <a:r>
              <a:rPr kumimoji="1" lang="zh-CN" altLang="en-US" sz="1400" dirty="0">
                <a:solidFill>
                  <a:srgbClr val="000000"/>
                </a:solidFill>
                <a:latin typeface="Microsoft YaHei" panose="020B0503020204020204" pitchFamily="34" charset="-122"/>
                <a:ea typeface="Microsoft YaHei" panose="020B0503020204020204" pitchFamily="34" charset="-122"/>
              </a:rPr>
              <a:t>和</a:t>
            </a:r>
            <a:r>
              <a:rPr kumimoji="1" lang="en-US" altLang="zh-CN" sz="1400" dirty="0">
                <a:solidFill>
                  <a:srgbClr val="000000"/>
                </a:solidFill>
                <a:latin typeface="Microsoft YaHei" panose="020B0503020204020204" pitchFamily="34" charset="-122"/>
                <a:ea typeface="Microsoft YaHei" panose="020B0503020204020204" pitchFamily="34" charset="-122"/>
              </a:rPr>
              <a:t>b</a:t>
            </a:r>
            <a:r>
              <a:rPr kumimoji="1" lang="zh-CN" altLang="en-US" sz="1400" dirty="0">
                <a:solidFill>
                  <a:srgbClr val="000000"/>
                </a:solidFill>
                <a:latin typeface="Microsoft YaHei" panose="020B0503020204020204" pitchFamily="34" charset="-122"/>
                <a:ea typeface="Microsoft YaHei" panose="020B0503020204020204" pitchFamily="34" charset="-122"/>
              </a:rPr>
              <a:t>生成 </a:t>
            </a:r>
            <a:r>
              <a:rPr kumimoji="1" lang="en-US" altLang="zh-CN" sz="1400" dirty="0">
                <a:solidFill>
                  <a:srgbClr val="000000"/>
                </a:solidFill>
                <a:latin typeface="Microsoft YaHei" panose="020B0503020204020204" pitchFamily="34" charset="-122"/>
                <a:ea typeface="Microsoft YaHei" panose="020B0503020204020204" pitchFamily="34" charset="-122"/>
              </a:rPr>
              <a:t>- </a:t>
            </a:r>
            <a:r>
              <a:rPr kumimoji="1" lang="en-US" altLang="zh-CN" sz="1400" dirty="0" err="1">
                <a:solidFill>
                  <a:srgbClr val="000000"/>
                </a:solidFill>
                <a:latin typeface="Microsoft YaHei" panose="020B0503020204020204" pitchFamily="34" charset="-122"/>
                <a:ea typeface="Microsoft YaHei" panose="020B0503020204020204" pitchFamily="34" charset="-122"/>
              </a:rPr>
              <a:t>matgen</a:t>
            </a:r>
            <a:r>
              <a:rPr kumimoji="1" lang="zh-CN" altLang="en-US" sz="1400" dirty="0">
                <a:solidFill>
                  <a:srgbClr val="000000"/>
                </a:solidFill>
                <a:latin typeface="Microsoft YaHei" panose="020B0503020204020204" pitchFamily="34" charset="-122"/>
                <a:ea typeface="Microsoft YaHei" panose="020B0503020204020204" pitchFamily="34" charset="-122"/>
              </a:rPr>
              <a:t>、矩阵预分解</a:t>
            </a:r>
            <a:r>
              <a:rPr kumimoji="1" lang="en-US" altLang="zh-CN" sz="1400" dirty="0">
                <a:solidFill>
                  <a:srgbClr val="000000"/>
                </a:solidFill>
                <a:latin typeface="Microsoft YaHei" panose="020B0503020204020204" pitchFamily="34" charset="-122"/>
                <a:ea typeface="Microsoft YaHei" panose="020B0503020204020204" pitchFamily="34" charset="-122"/>
              </a:rPr>
              <a:t>-LU</a:t>
            </a:r>
            <a:r>
              <a:rPr kumimoji="1" lang="zh-CN" altLang="en-US" sz="1400" dirty="0">
                <a:solidFill>
                  <a:srgbClr val="000000"/>
                </a:solidFill>
                <a:latin typeface="Microsoft YaHei" panose="020B0503020204020204" pitchFamily="34" charset="-122"/>
                <a:ea typeface="Microsoft YaHei" panose="020B0503020204020204" pitchFamily="34" charset="-122"/>
              </a:rPr>
              <a:t>、精度补偿</a:t>
            </a:r>
            <a:r>
              <a:rPr kumimoji="1" lang="en-US" altLang="zh-CN" sz="1400" dirty="0">
                <a:solidFill>
                  <a:srgbClr val="000000"/>
                </a:solidFill>
                <a:latin typeface="Microsoft YaHei" panose="020B0503020204020204" pitchFamily="34" charset="-122"/>
                <a:ea typeface="Microsoft YaHei" panose="020B0503020204020204" pitchFamily="34" charset="-122"/>
              </a:rPr>
              <a:t>-GMRES</a:t>
            </a:r>
            <a:r>
              <a:rPr kumimoji="1" lang="zh-CN" altLang="en-US" sz="1400" dirty="0">
                <a:solidFill>
                  <a:srgbClr val="000000"/>
                </a:solidFill>
                <a:latin typeface="Microsoft YaHei" panose="020B0503020204020204" pitchFamily="34" charset="-122"/>
                <a:ea typeface="Microsoft YaHei" panose="020B0503020204020204" pitchFamily="34" charset="-122"/>
              </a:rPr>
              <a:t>和解误差检验。初始程序中浮点相关的精度统一为双精度。</a:t>
            </a:r>
            <a:endParaRPr kumimoji="1" lang="en-US" altLang="zh-CN" sz="1400" dirty="0">
              <a:solidFill>
                <a:srgbClr val="00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417532" y="2758525"/>
            <a:ext cx="3110859" cy="3815212"/>
          </a:xfrm>
          <a:prstGeom prst="rect">
            <a:avLst/>
          </a:prstGeom>
          <a:solidFill>
            <a:schemeClr val="tx1"/>
          </a:solidFill>
        </p:spPr>
        <p:txBody>
          <a:bodyPr wrap="square">
            <a:spAutoFit/>
          </a:bodyPr>
          <a:lstStyle/>
          <a:p>
            <a:pPr>
              <a:lnSpc>
                <a:spcPct val="150000"/>
              </a:lnSpc>
              <a:spcAft>
                <a:spcPts val="0"/>
              </a:spcAft>
            </a:pPr>
            <a:r>
              <a:rPr lang="en-US" altLang="zh-CN" sz="600" dirty="0" err="1">
                <a:solidFill>
                  <a:srgbClr val="4EC9B0"/>
                </a:solidFill>
                <a:latin typeface="Times New Roman" panose="02020503050405090304" pitchFamily="18" charset="0"/>
                <a:ea typeface="Microsoft JhengHei Light" panose="020B0304030504040204" pitchFamily="34" charset="-120"/>
                <a:cs typeface="Microsoft JhengHei Light" panose="020B0304030504040204" pitchFamily="34" charset="-120"/>
              </a:rPr>
              <a:t>EvaPara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MxHPLTest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int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 Part 1: matrix generation</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matgen</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(A, </a:t>
            </a:r>
            <a:r>
              <a:rPr lang="en-US" altLang="zh-CN" sz="600" dirty="0" err="1">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n, </a:t>
            </a:r>
            <a:r>
              <a:rPr lang="en-US" altLang="zh-CN" sz="600" dirty="0" err="1">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iseed</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vecgen</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(b, n, iseed+1);</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Automatic mixed-precision starting point.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Part 2: automatic mixed-precision tuning.</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================Core linear solver part====================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586C0"/>
                </a:solidFill>
                <a:latin typeface="Times New Roman" panose="02020503050405090304" pitchFamily="18" charset="0"/>
                <a:ea typeface="Microsoft JhengHei Light" panose="020B0304030504040204" pitchFamily="34" charset="-120"/>
                <a:cs typeface="Microsoft JhengHei Light" panose="020B0304030504040204" pitchFamily="34" charset="-120"/>
              </a:rPr>
              <a:t>#pragma</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AutoMxPrec</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start</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copy_mat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dgetrf_nopiv</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Forward and backward substitution.</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time_solve</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get_wtime</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dtrsm</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'U'</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1.0</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x,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dtrsm</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'U'</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1.0</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x, </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Using GMRES without restart.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GMRES is checking preconditioned residual so the tolerance is smaller.</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double</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tol</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DBL_EPSILON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2.0</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double</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4.0</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503050405090304" pitchFamily="18" charset="0"/>
                <a:ea typeface="Microsoft JhengHei Light" panose="020B0304030504040204" pitchFamily="34" charset="-120"/>
                <a:cs typeface="Microsoft JhengHei Light" panose="020B0304030504040204" pitchFamily="34" charset="-120"/>
              </a:rPr>
              <a:t>gmres</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x, b, LU,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max_it</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50305040509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tol</a:t>
            </a: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CCCCCC"/>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Automatic mixed-precision ending point.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a:lnSpc>
                <a:spcPct val="150000"/>
              </a:lnSpc>
              <a:spcAft>
                <a:spcPts val="0"/>
              </a:spcAft>
            </a:pP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586C0"/>
                </a:solidFill>
                <a:latin typeface="Times New Roman" panose="02020503050405090304" pitchFamily="18" charset="0"/>
                <a:ea typeface="Microsoft JhengHei Light" panose="020B0304030504040204" pitchFamily="34" charset="-120"/>
                <a:cs typeface="Microsoft JhengHei Light" panose="020B0304030504040204" pitchFamily="34" charset="-120"/>
              </a:rPr>
              <a:t>#pragma</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AutoMxPrec</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503050405090304" pitchFamily="18" charset="0"/>
                <a:ea typeface="Microsoft JhengHei Light" panose="020B0304030504040204" pitchFamily="34" charset="-120"/>
                <a:cs typeface="Microsoft JhengHei Light" panose="020B0304030504040204" pitchFamily="34" charset="-120"/>
              </a:rPr>
              <a:t>end</a:t>
            </a:r>
            <a:r>
              <a:rPr lang="en-US" altLang="zh-CN" sz="600" dirty="0">
                <a:solidFill>
                  <a:srgbClr val="569CD6"/>
                </a:solidFill>
                <a:latin typeface="Times New Roman" panose="0202050305040509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pic>
        <p:nvPicPr>
          <p:cNvPr id="19" name="图片 18"/>
          <p:cNvPicPr>
            <a:picLocks noChangeAspect="1"/>
          </p:cNvPicPr>
          <p:nvPr/>
        </p:nvPicPr>
        <p:blipFill rotWithShape="1">
          <a:blip r:embed="rId1"/>
          <a:srcRect l="7633" t="17104" r="6554" b="26197"/>
          <a:stretch>
            <a:fillRect/>
          </a:stretch>
        </p:blipFill>
        <p:spPr>
          <a:xfrm>
            <a:off x="3696258" y="1893639"/>
            <a:ext cx="4616658" cy="519619"/>
          </a:xfrm>
          <a:prstGeom prst="rect">
            <a:avLst/>
          </a:prstGeom>
        </p:spPr>
      </p:pic>
      <p:sp>
        <p:nvSpPr>
          <p:cNvPr id="20" name="右大括号 19"/>
          <p:cNvSpPr/>
          <p:nvPr/>
        </p:nvSpPr>
        <p:spPr>
          <a:xfrm>
            <a:off x="2760834" y="4242138"/>
            <a:ext cx="327715" cy="2266121"/>
          </a:xfrm>
          <a:prstGeom prst="rightBrace">
            <a:avLst>
              <a:gd name="adj1" fmla="val 93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p:cNvSpPr txBox="1"/>
          <p:nvPr/>
        </p:nvSpPr>
        <p:spPr>
          <a:xfrm>
            <a:off x="3171538" y="5098199"/>
            <a:ext cx="556592" cy="553998"/>
          </a:xfrm>
          <a:prstGeom prst="rect">
            <a:avLst/>
          </a:prstGeom>
          <a:noFill/>
        </p:spPr>
        <p:txBody>
          <a:bodyPr wrap="square" lIns="0" tIns="0" rIns="0" bIns="0" rtlCol="0">
            <a:spAutoFit/>
          </a:bodyPr>
          <a:lstStyle/>
          <a:p>
            <a:pPr algn="l"/>
            <a:r>
              <a:rPr kumimoji="1" lang="zh-CN" altLang="en-US" sz="1200" b="1" dirty="0">
                <a:solidFill>
                  <a:srgbClr val="C00000"/>
                </a:solidFill>
                <a:latin typeface="Microsoft YaHei" panose="020B0503020204020204" pitchFamily="34" charset="-122"/>
                <a:ea typeface="Microsoft YaHei" panose="020B0503020204020204" pitchFamily="34" charset="-122"/>
              </a:rPr>
              <a:t>自动调优程序范围</a:t>
            </a:r>
            <a:endParaRPr kumimoji="1" lang="zh-CN" altLang="en-US" sz="1200" b="1" dirty="0">
              <a:solidFill>
                <a:srgbClr val="C00000"/>
              </a:solidFill>
              <a:latin typeface="Microsoft YaHei" panose="020B0503020204020204" pitchFamily="34" charset="-122"/>
              <a:ea typeface="Microsoft YaHei" panose="020B0503020204020204" pitchFamily="34" charset="-122"/>
            </a:endParaRPr>
          </a:p>
        </p:txBody>
      </p:sp>
      <p:sp>
        <p:nvSpPr>
          <p:cNvPr id="22" name="矩形 21"/>
          <p:cNvSpPr/>
          <p:nvPr/>
        </p:nvSpPr>
        <p:spPr>
          <a:xfrm>
            <a:off x="321287" y="2443374"/>
            <a:ext cx="1031051" cy="315151"/>
          </a:xfrm>
          <a:prstGeom prst="rect">
            <a:avLst/>
          </a:prstGeom>
        </p:spPr>
        <p:txBody>
          <a:bodyPr wrap="none">
            <a:spAutoFit/>
          </a:bodyPr>
          <a:lstStyle/>
          <a:p>
            <a:pPr>
              <a:lnSpc>
                <a:spcPct val="150000"/>
              </a:lnSpc>
              <a:spcAft>
                <a:spcPts val="0"/>
              </a:spcAft>
            </a:pPr>
            <a:r>
              <a:rPr lang="zh-CN" altLang="en-US" sz="1100" b="1" dirty="0">
                <a:latin typeface="SimSun" panose="02010600030101010101" pitchFamily="2" charset="-122"/>
                <a:ea typeface="Microsoft JhengHei Light" panose="020B0304030504040204" pitchFamily="34" charset="-120"/>
                <a:cs typeface="Times New Roman" panose="02020503050405090304" pitchFamily="18" charset="0"/>
              </a:rPr>
              <a:t>主</a:t>
            </a:r>
            <a:r>
              <a:rPr lang="en-US" altLang="zh-CN" sz="1100" b="1" dirty="0" err="1">
                <a:latin typeface="SimSun" panose="02010600030101010101" pitchFamily="2" charset="-122"/>
                <a:ea typeface="Microsoft JhengHei Light" panose="020B0304030504040204" pitchFamily="34" charset="-120"/>
                <a:cs typeface="Times New Roman" panose="02020503050405090304" pitchFamily="18" charset="0"/>
              </a:rPr>
              <a:t>程序结构</a:t>
            </a:r>
            <a:r>
              <a:rPr lang="en-US" altLang="zh-CN" sz="1100" b="1" dirty="0">
                <a:latin typeface="SimSun" panose="02010600030101010101" pitchFamily="2" charset="-122"/>
                <a:ea typeface="Microsoft JhengHei Light" panose="020B0304030504040204" pitchFamily="34" charset="-120"/>
                <a:cs typeface="Times New Roman" panose="02020503050405090304" pitchFamily="18" charset="0"/>
              </a:rPr>
              <a:t>：</a:t>
            </a:r>
            <a:endParaRPr lang="zh-CN" altLang="zh-CN" sz="1100" dirty="0">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sp>
        <p:nvSpPr>
          <p:cNvPr id="23" name="矩形 22"/>
          <p:cNvSpPr/>
          <p:nvPr/>
        </p:nvSpPr>
        <p:spPr>
          <a:xfrm>
            <a:off x="6402329" y="2734923"/>
            <a:ext cx="5480541" cy="1680973"/>
          </a:xfrm>
          <a:prstGeom prst="rect">
            <a:avLst/>
          </a:prstGeom>
          <a:solidFill>
            <a:schemeClr val="bg1">
              <a:lumMod val="40000"/>
              <a:lumOff val="60000"/>
            </a:schemeClr>
          </a:solidFill>
        </p:spPr>
        <p:txBody>
          <a:bodyPr wrap="square">
            <a:spAutoFit/>
          </a:bodyPr>
          <a:lstStyle/>
          <a:p>
            <a:pPr algn="just">
              <a:lnSpc>
                <a:spcPct val="150000"/>
              </a:lnSpc>
              <a:spcAft>
                <a:spcPts val="0"/>
              </a:spcAft>
            </a:pPr>
            <a:r>
              <a:rPr lang="zh-CN" altLang="en-US"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a:t>
            </a:r>
            <a:r>
              <a:rPr lang="zh-CN" altLang="en-US"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）程序结构说明</a:t>
            </a:r>
            <a:endParaRPr lang="en-US" altLang="zh-CN"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endParaRPr>
          </a:p>
          <a:p>
            <a:pPr indent="228600" algn="just">
              <a:lnSpc>
                <a:spcPct val="150000"/>
              </a:lnSpc>
              <a:spcAft>
                <a:spcPts val="0"/>
              </a:spcAft>
            </a:pP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应用代码包含主程序和子程序。主程序的逻辑为多重循环，循环次数代表不同尺寸的测试矩阵（初赛</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200</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次</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决赛追加</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50</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次），核心代码为</a:t>
            </a:r>
            <a:r>
              <a:rPr lang="en-US" altLang="zh-CN" sz="1000" b="1" dirty="0" err="1">
                <a:solidFill>
                  <a:srgbClr val="C00000"/>
                </a:solidFill>
                <a:latin typeface="Microsoft YaHei" panose="020B0503020204020204" pitchFamily="34" charset="-122"/>
                <a:ea typeface="Microsoft YaHei" panose="020B0503020204020204" pitchFamily="34" charset="-122"/>
                <a:cs typeface="Microsoft JhengHei Light" panose="020B0304030504040204" pitchFamily="34" charset="-120"/>
              </a:rPr>
              <a:t>MxHPLTest</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，其中</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MxHPLTest</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逻辑为调用读取和准备</a:t>
            </a:r>
            <a:r>
              <a:rPr lang="zh-CN" altLang="zh-CN" sz="1000" b="1" i="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输入数据</a:t>
            </a:r>
            <a:r>
              <a:rPr lang="en-US" altLang="zh-CN" sz="1000" b="1" i="1" dirty="0">
                <a:solidFill>
                  <a:srgbClr val="C00000"/>
                </a:solidFill>
                <a:latin typeface="Microsoft YaHei" panose="020B0503020204020204" pitchFamily="34" charset="-122"/>
                <a:ea typeface="Microsoft YaHei" panose="020B0503020204020204" pitchFamily="34" charset="-122"/>
                <a:cs typeface="Microsoft JhengHei Light" panose="020B0304030504040204" pitchFamily="34" charset="-120"/>
              </a:rPr>
              <a:t>——LU</a:t>
            </a:r>
            <a:r>
              <a:rPr lang="zh-CN" altLang="zh-CN" sz="1000" b="1" i="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矩阵分解</a:t>
            </a:r>
            <a:r>
              <a:rPr lang="en-US" altLang="zh-CN" sz="1000" b="1" i="1" dirty="0">
                <a:solidFill>
                  <a:srgbClr val="C00000"/>
                </a:solidFill>
                <a:latin typeface="Microsoft YaHei" panose="020B0503020204020204" pitchFamily="34" charset="-122"/>
                <a:ea typeface="Microsoft YaHei" panose="020B0503020204020204" pitchFamily="34" charset="-122"/>
                <a:cs typeface="Microsoft JhengHei Light" panose="020B0304030504040204" pitchFamily="34" charset="-120"/>
              </a:rPr>
              <a:t>—GMRES</a:t>
            </a:r>
            <a:r>
              <a:rPr lang="zh-CN" altLang="zh-CN" sz="1000" b="1" i="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迭代补偿</a:t>
            </a:r>
            <a:r>
              <a:rPr lang="en-US" altLang="zh-CN" sz="1000" b="1" i="1" dirty="0">
                <a:solidFill>
                  <a:srgbClr val="C00000"/>
                </a:solidFill>
                <a:latin typeface="Microsoft YaHei" panose="020B0503020204020204" pitchFamily="34" charset="-122"/>
                <a:ea typeface="Microsoft YaHei" panose="020B0503020204020204" pitchFamily="34" charset="-122"/>
                <a:cs typeface="Microsoft JhengHei Light" panose="020B0304030504040204" pitchFamily="34" charset="-120"/>
              </a:rPr>
              <a:t>——</a:t>
            </a:r>
            <a:r>
              <a:rPr lang="zh-CN" altLang="zh-CN" sz="1000" b="1" i="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误差检验</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，子程序包含</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matgen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vecgen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用于生成随机测试矩阵，</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copy_mat</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为元素复制，</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dgetrf_nopiv</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dtrsm</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为</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BLAS</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双精度</a:t>
            </a:r>
            <a:r>
              <a:rPr lang="zh-CN" altLang="en-US"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源</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程序，</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gmres</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为双精度迭代补偿子程序。核心程序</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MxHPLTest</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的核心时间计算以及混精自动调优部分由</a:t>
            </a:r>
            <a:r>
              <a:rPr lang="en-US" altLang="zh-CN" sz="1000" b="1" dirty="0">
                <a:solidFill>
                  <a:srgbClr val="C00000"/>
                </a:solidFill>
                <a:latin typeface="Microsoft YaHei" panose="020B0503020204020204" pitchFamily="34" charset="-122"/>
                <a:ea typeface="Microsoft YaHei" panose="020B0503020204020204" pitchFamily="34" charset="-122"/>
                <a:cs typeface="Microsoft JhengHei Light" panose="020B0304030504040204" pitchFamily="34" charset="-120"/>
              </a:rPr>
              <a:t>pragma</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标出</a:t>
            </a:r>
            <a:r>
              <a:rPr lang="zh-CN" altLang="en-US"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endParaRPr lang="zh-CN"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p:txBody>
      </p:sp>
      <p:sp>
        <p:nvSpPr>
          <p:cNvPr id="25" name="矩形 24"/>
          <p:cNvSpPr/>
          <p:nvPr/>
        </p:nvSpPr>
        <p:spPr>
          <a:xfrm>
            <a:off x="5551064" y="984266"/>
            <a:ext cx="6482953" cy="276999"/>
          </a:xfrm>
          <a:prstGeom prst="rect">
            <a:avLst/>
          </a:prstGeom>
        </p:spPr>
        <p:txBody>
          <a:bodyPr wrap="square">
            <a:spAutoFit/>
          </a:bodyPr>
          <a:lstStyle/>
          <a:p>
            <a:r>
              <a:rPr lang="zh-CN" altLang="en-US" sz="1200" dirty="0">
                <a:hlinkClick r:id="rId2"/>
              </a:rPr>
              <a:t>程序位置：https://gitlab.eduxiji.net/csc1/nscscc/compiler2024/-/blob/main/HPC_AI_double_.tar.gz</a:t>
            </a:r>
            <a:r>
              <a:rPr lang="zh-CN" altLang="en-US" sz="1200" dirty="0"/>
              <a:t> </a:t>
            </a:r>
            <a:endParaRPr lang="zh-CN" altLang="en-US" sz="1200" dirty="0"/>
          </a:p>
        </p:txBody>
      </p:sp>
      <p:grpSp>
        <p:nvGrpSpPr>
          <p:cNvPr id="33" name="组合 32"/>
          <p:cNvGrpSpPr/>
          <p:nvPr/>
        </p:nvGrpSpPr>
        <p:grpSpPr>
          <a:xfrm>
            <a:off x="4113121" y="2738648"/>
            <a:ext cx="2039936" cy="3835090"/>
            <a:chOff x="4113121" y="2738648"/>
            <a:chExt cx="2039936" cy="3835090"/>
          </a:xfrm>
        </p:grpSpPr>
        <p:pic>
          <p:nvPicPr>
            <p:cNvPr id="27" name="图片 26"/>
            <p:cNvPicPr>
              <a:picLocks noChangeAspect="1"/>
            </p:cNvPicPr>
            <p:nvPr/>
          </p:nvPicPr>
          <p:blipFill>
            <a:blip r:embed="rId3"/>
            <a:stretch>
              <a:fillRect/>
            </a:stretch>
          </p:blipFill>
          <p:spPr>
            <a:xfrm>
              <a:off x="4113121" y="2738648"/>
              <a:ext cx="1939010" cy="3835090"/>
            </a:xfrm>
            <a:prstGeom prst="rect">
              <a:avLst/>
            </a:prstGeom>
          </p:spPr>
        </p:pic>
        <p:sp>
          <p:nvSpPr>
            <p:cNvPr id="28" name="矩形 27"/>
            <p:cNvSpPr/>
            <p:nvPr/>
          </p:nvSpPr>
          <p:spPr>
            <a:xfrm>
              <a:off x="4659847" y="4627357"/>
              <a:ext cx="650342" cy="1692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文本框 28"/>
            <p:cNvSpPr txBox="1"/>
            <p:nvPr/>
          </p:nvSpPr>
          <p:spPr>
            <a:xfrm>
              <a:off x="5367468" y="4620646"/>
              <a:ext cx="785589" cy="169277"/>
            </a:xfrm>
            <a:prstGeom prst="rect">
              <a:avLst/>
            </a:prstGeom>
            <a:noFill/>
          </p:spPr>
          <p:txBody>
            <a:bodyPr wrap="square" lIns="0" tIns="0" rIns="0" bIns="0" rtlCol="0">
              <a:spAutoFit/>
            </a:bodyPr>
            <a:lstStyle/>
            <a:p>
              <a:pPr algn="l"/>
              <a:r>
                <a:rPr kumimoji="1" lang="zh-CN" altLang="en-US" sz="1100" dirty="0">
                  <a:solidFill>
                    <a:srgbClr val="C00000"/>
                  </a:solidFill>
                  <a:latin typeface="Microsoft YaHei" panose="020B0503020204020204" pitchFamily="34" charset="-122"/>
                  <a:ea typeface="Microsoft YaHei" panose="020B0503020204020204" pitchFamily="34" charset="-122"/>
                </a:rPr>
                <a:t>主程序入口</a:t>
              </a:r>
              <a:endParaRPr kumimoji="1" lang="zh-CN" altLang="en-US" sz="1100" dirty="0">
                <a:solidFill>
                  <a:srgbClr val="C00000"/>
                </a:solidFill>
                <a:latin typeface="Microsoft YaHei" panose="020B0503020204020204" pitchFamily="34" charset="-122"/>
                <a:ea typeface="Microsoft YaHei" panose="020B0503020204020204" pitchFamily="34" charset="-122"/>
              </a:endParaRPr>
            </a:p>
          </p:txBody>
        </p:sp>
      </p:grpSp>
      <p:sp>
        <p:nvSpPr>
          <p:cNvPr id="30" name="矩形 29"/>
          <p:cNvSpPr/>
          <p:nvPr/>
        </p:nvSpPr>
        <p:spPr>
          <a:xfrm>
            <a:off x="4168294" y="2443374"/>
            <a:ext cx="1595309" cy="315151"/>
          </a:xfrm>
          <a:prstGeom prst="rect">
            <a:avLst/>
          </a:prstGeom>
        </p:spPr>
        <p:txBody>
          <a:bodyPr wrap="none">
            <a:spAutoFit/>
          </a:bodyPr>
          <a:lstStyle/>
          <a:p>
            <a:pPr>
              <a:lnSpc>
                <a:spcPct val="150000"/>
              </a:lnSpc>
              <a:spcAft>
                <a:spcPts val="0"/>
              </a:spcAft>
            </a:pPr>
            <a:r>
              <a:rPr lang="zh-CN" altLang="en-US" sz="1100" b="1" dirty="0">
                <a:latin typeface="SimSun" panose="02010600030101010101" pitchFamily="2" charset="-122"/>
                <a:ea typeface="Microsoft JhengHei Light" panose="020B0304030504040204" pitchFamily="34" charset="-120"/>
                <a:cs typeface="Times New Roman" panose="02020503050405090304" pitchFamily="18" charset="0"/>
              </a:rPr>
              <a:t>应用程序源文件目录：</a:t>
            </a:r>
            <a:endParaRPr lang="zh-CN" altLang="zh-CN" sz="1100" dirty="0">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sp>
        <p:nvSpPr>
          <p:cNvPr id="32" name="矩形 31"/>
          <p:cNvSpPr/>
          <p:nvPr/>
        </p:nvSpPr>
        <p:spPr>
          <a:xfrm>
            <a:off x="6402329" y="4741943"/>
            <a:ext cx="5480541" cy="1219308"/>
          </a:xfrm>
          <a:prstGeom prst="rect">
            <a:avLst/>
          </a:prstGeom>
          <a:solidFill>
            <a:schemeClr val="bg1">
              <a:lumMod val="40000"/>
              <a:lumOff val="60000"/>
            </a:schemeClr>
          </a:solidFill>
        </p:spPr>
        <p:txBody>
          <a:bodyPr wrap="square">
            <a:spAutoFit/>
          </a:bodyPr>
          <a:lstStyle/>
          <a:p>
            <a:pPr>
              <a:lnSpc>
                <a:spcPct val="150000"/>
              </a:lnSpc>
              <a:spcBef>
                <a:spcPts val="600"/>
              </a:spcBef>
              <a:spcAft>
                <a:spcPts val="0"/>
              </a:spcAft>
            </a:pPr>
            <a:r>
              <a:rPr lang="zh-CN" altLang="zh-CN"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b="1"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b</a:t>
            </a:r>
            <a:r>
              <a:rPr lang="zh-CN" altLang="zh-CN" sz="1000" b="1"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）测试矩阵说明</a:t>
            </a:r>
            <a:endParaRPr lang="zh-CN"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a:p>
            <a:pPr algn="just">
              <a:lnSpc>
                <a:spcPct val="150000"/>
              </a:lnSpc>
              <a:spcAft>
                <a:spcPts val="0"/>
              </a:spcAft>
            </a:pPr>
            <a:r>
              <a:rPr lang="en-US"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       </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主程序</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hpl-ai.c</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的</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matgen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vecgen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函数负责生成如下线性方程组求解的随机测试矩阵</a:t>
            </a:r>
            <a:r>
              <a:rPr lang="en-US" altLang="zh-CN" sz="1000" b="1"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A</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和向量</a:t>
            </a:r>
            <a:r>
              <a:rPr lang="en-US" altLang="zh-CN" sz="1000" b="1"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b</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000" b="1"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A</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和</a:t>
            </a:r>
            <a:r>
              <a:rPr lang="en-US" altLang="zh-CN" sz="1000" b="1"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b</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为稠密矩阵和向量，其中可变输入参数包括随机种子</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iseed</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和矩阵维度</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，随机种子</a:t>
            </a:r>
            <a:r>
              <a:rPr lang="en-US" altLang="zh-CN" sz="10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iseed</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初始为</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1</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，但是在最终评分测试时可能会变化，矩阵维度</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n</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在最终测试评分时取得的最大值不会超过</a:t>
            </a:r>
            <a:r>
              <a:rPr lang="en-US"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30000</a:t>
            </a:r>
            <a:r>
              <a:rPr lang="zh-CN" altLang="zh-CN" sz="10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endParaRPr lang="zh-CN" altLang="zh-CN" sz="10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p:txBody>
      </p:sp>
      <p:sp>
        <p:nvSpPr>
          <p:cNvPr id="4" name="矩形 3"/>
          <p:cNvSpPr/>
          <p:nvPr/>
        </p:nvSpPr>
        <p:spPr>
          <a:xfrm>
            <a:off x="8086165" y="3429000"/>
            <a:ext cx="2133600" cy="2913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10740640" cy="993400"/>
          </a:xfrm>
        </p:spPr>
        <p:txBody>
          <a:bodyPr/>
          <a:lstStyle/>
          <a:p>
            <a:r>
              <a:rPr lang="en-US" altLang="zh-CN" dirty="0">
                <a:solidFill>
                  <a:srgbClr val="C00000"/>
                </a:solidFill>
              </a:rPr>
              <a:t>2. </a:t>
            </a:r>
            <a:r>
              <a:rPr lang="zh-CN" altLang="en-US" dirty="0">
                <a:solidFill>
                  <a:srgbClr val="C00000"/>
                </a:solidFill>
              </a:rPr>
              <a:t>赛题给定原始应用程序介绍</a:t>
            </a:r>
            <a:endParaRPr lang="en-US" altLang="zh-CN" dirty="0">
              <a:solidFill>
                <a:srgbClr val="C00000"/>
              </a:solidFill>
            </a:endParaRPr>
          </a:p>
        </p:txBody>
      </p:sp>
      <p:sp>
        <p:nvSpPr>
          <p:cNvPr id="3" name="文本框 2"/>
          <p:cNvSpPr txBox="1"/>
          <p:nvPr/>
        </p:nvSpPr>
        <p:spPr>
          <a:xfrm>
            <a:off x="417532" y="934484"/>
            <a:ext cx="11477909" cy="325858"/>
          </a:xfrm>
          <a:prstGeom prst="rect">
            <a:avLst/>
          </a:prstGeom>
          <a:noFill/>
        </p:spPr>
        <p:txBody>
          <a:bodyPr wrap="square" lIns="0" tIns="0" rIns="0" bIns="0" rtlCol="0">
            <a:spAutoFit/>
          </a:bodyPr>
          <a:lstStyle/>
          <a:p>
            <a:pPr marL="285750" indent="-285750" algn="just">
              <a:lnSpc>
                <a:spcPct val="150000"/>
              </a:lnSpc>
              <a:buFont typeface="Wingdings" panose="05000000000000000000" pitchFamily="2" charset="2"/>
              <a:buChar char="Ø"/>
            </a:pPr>
            <a:r>
              <a:rPr kumimoji="1" lang="zh-CN" altLang="en-US" sz="1600" b="1" dirty="0">
                <a:solidFill>
                  <a:srgbClr val="000000"/>
                </a:solidFill>
                <a:latin typeface="Microsoft YaHei" panose="020B0503020204020204" pitchFamily="34" charset="-122"/>
                <a:ea typeface="Microsoft YaHei" panose="020B0503020204020204" pitchFamily="34" charset="-122"/>
              </a:rPr>
              <a:t>应用程序及使用示例</a:t>
            </a:r>
            <a:endParaRPr kumimoji="1" lang="en-US" altLang="zh-CN" sz="1600" b="1" dirty="0">
              <a:solidFill>
                <a:srgbClr val="000000"/>
              </a:solidFill>
              <a:latin typeface="Microsoft YaHei" panose="020B0503020204020204" pitchFamily="34" charset="-122"/>
              <a:ea typeface="Microsoft YaHei" panose="020B0503020204020204" pitchFamily="34" charset="-122"/>
            </a:endParaRPr>
          </a:p>
        </p:txBody>
      </p:sp>
      <p:sp>
        <p:nvSpPr>
          <p:cNvPr id="4" name="矩形 3"/>
          <p:cNvSpPr/>
          <p:nvPr/>
        </p:nvSpPr>
        <p:spPr>
          <a:xfrm>
            <a:off x="303549" y="1375783"/>
            <a:ext cx="1654620" cy="336695"/>
          </a:xfrm>
          <a:prstGeom prst="rect">
            <a:avLst/>
          </a:prstGeom>
        </p:spPr>
        <p:txBody>
          <a:bodyPr wrap="none">
            <a:spAutoFit/>
          </a:bodyPr>
          <a:lstStyle/>
          <a:p>
            <a:pPr>
              <a:lnSpc>
                <a:spcPct val="150000"/>
              </a:lnSpc>
              <a:spcAft>
                <a:spcPts val="0"/>
              </a:spcAft>
            </a:pPr>
            <a:r>
              <a:rPr lang="zh-CN" altLang="zh-CN" sz="12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2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a</a:t>
            </a:r>
            <a:r>
              <a:rPr lang="zh-CN" altLang="zh-CN" sz="12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）编译及运行示例</a:t>
            </a:r>
            <a:endParaRPr lang="zh-CN" altLang="zh-CN" sz="12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p:txBody>
      </p:sp>
      <p:graphicFrame>
        <p:nvGraphicFramePr>
          <p:cNvPr id="8" name="表格 7"/>
          <p:cNvGraphicFramePr>
            <a:graphicFrameLocks noGrp="1"/>
          </p:cNvGraphicFramePr>
          <p:nvPr/>
        </p:nvGraphicFramePr>
        <p:xfrm>
          <a:off x="607731" y="1850803"/>
          <a:ext cx="4183344" cy="2710879"/>
        </p:xfrm>
        <a:graphic>
          <a:graphicData uri="http://schemas.openxmlformats.org/drawingml/2006/table">
            <a:tbl>
              <a:tblPr firstRow="1" firstCol="1" bandRow="1"/>
              <a:tblGrid>
                <a:gridCol w="4183344"/>
              </a:tblGrid>
              <a:tr h="0">
                <a:tc>
                  <a:txBody>
                    <a:bodyPr/>
                    <a:lstStyle/>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(1) </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autoreconf</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ivf</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(2) ./configure CC=PATH_TO_LLVM/clang</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(3) make -j4</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(4) ./</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hpl</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-ai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TestNum</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MinMatSize</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MaxMatSize</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TestNum</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：测试矩阵数目；</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MinMatSize</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：最小矩阵大小；</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&lt;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MaxMatSize</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&gt;</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：最大矩阵大小</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矩阵大小按照线性增加</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示例：</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t>
                      </a:r>
                      <a:r>
                        <a:rPr lang="en-US" sz="12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hpl</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-ai 10 100 1000   </a:t>
                      </a:r>
                      <a:endPar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 10</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个测试矩阵，大小从</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100</a:t>
                      </a:r>
                      <a:r>
                        <a:rPr lang="zh-CN" sz="12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线性增加到</a:t>
                      </a:r>
                      <a:r>
                        <a:rPr lang="en-US"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1000</a:t>
                      </a:r>
                      <a:endParaRPr lang="zh-CN" sz="12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24" name="矩形 23"/>
          <p:cNvSpPr/>
          <p:nvPr/>
        </p:nvSpPr>
        <p:spPr>
          <a:xfrm>
            <a:off x="5320494" y="1359835"/>
            <a:ext cx="1654620" cy="336695"/>
          </a:xfrm>
          <a:prstGeom prst="rect">
            <a:avLst/>
          </a:prstGeom>
        </p:spPr>
        <p:txBody>
          <a:bodyPr wrap="none">
            <a:spAutoFit/>
          </a:bodyPr>
          <a:lstStyle/>
          <a:p>
            <a:pPr>
              <a:lnSpc>
                <a:spcPct val="150000"/>
              </a:lnSpc>
              <a:spcAft>
                <a:spcPts val="0"/>
              </a:spcAft>
            </a:pPr>
            <a:r>
              <a:rPr lang="zh-CN" altLang="zh-CN" sz="12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2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b</a:t>
            </a:r>
            <a:r>
              <a:rPr lang="zh-CN" altLang="zh-CN" sz="12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）编译及运行示例</a:t>
            </a:r>
            <a:endParaRPr lang="zh-CN" altLang="zh-CN" sz="12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p:txBody>
      </p:sp>
      <p:sp>
        <p:nvSpPr>
          <p:cNvPr id="9" name="矩形 8"/>
          <p:cNvSpPr/>
          <p:nvPr/>
        </p:nvSpPr>
        <p:spPr>
          <a:xfrm>
            <a:off x="5493032" y="1780807"/>
            <a:ext cx="6546568" cy="824200"/>
          </a:xfrm>
          <a:prstGeom prst="rect">
            <a:avLst/>
          </a:prstGeom>
          <a:noFill/>
          <a:ln>
            <a:solidFill>
              <a:schemeClr val="bg1">
                <a:lumMod val="75000"/>
              </a:schemeClr>
            </a:solidFill>
          </a:ln>
        </p:spPr>
        <p:txBody>
          <a:bodyPr wrap="square">
            <a:spAutoFit/>
          </a:bodyPr>
          <a:lstStyle/>
          <a:p>
            <a:pPr algn="just">
              <a:lnSpc>
                <a:spcPct val="150000"/>
              </a:lnSpc>
              <a:spcAft>
                <a:spcPts val="0"/>
              </a:spcAft>
            </a:pPr>
            <a:r>
              <a:rPr lang="en-US"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       </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初赛时，公开的</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TestNum</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 =200</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组测试矩阵用例为</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iseed</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=1</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，而最小矩阵维度</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MinMatSize</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=128</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，最大矩阵维度</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MaxMatSize</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=25600</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200</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组测试矩阵大小呈线性递增关系，即</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n = </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MinMatSize</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 + (</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MaxMatSize</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 - </a:t>
            </a:r>
            <a:r>
              <a:rPr lang="en-US" altLang="zh-CN" sz="1100" dirty="0" err="1">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MinMatSize</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 * i / (TestNum-1)</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rPr>
              <a:t>i=0,…,199</a:t>
            </a:r>
            <a:r>
              <a:rPr lang="zh-CN" altLang="zh-CN" sz="1100" dirty="0">
                <a:solidFill>
                  <a:srgbClr val="000000"/>
                </a:solidFill>
                <a:latin typeface="Microsoft YaHei" panose="020B0503020204020204" pitchFamily="34" charset="-122"/>
                <a:ea typeface="Microsoft YaHei" panose="020B0503020204020204" pitchFamily="34" charset="-122"/>
                <a:cs typeface="Times New Roman" panose="02020503050405090304" pitchFamily="18" charset="0"/>
              </a:rPr>
              <a:t>。</a:t>
            </a:r>
            <a:endParaRPr lang="zh-CN" altLang="zh-CN" sz="1100" dirty="0">
              <a:solidFill>
                <a:srgbClr val="000000"/>
              </a:solidFill>
              <a:latin typeface="Microsoft YaHei" panose="020B0503020204020204" pitchFamily="34" charset="-122"/>
              <a:ea typeface="Microsoft YaHei" panose="020B0503020204020204" pitchFamily="34" charset="-122"/>
              <a:cs typeface="Microsoft JhengHei Light" panose="020B0304030504040204" pitchFamily="34" charset="-120"/>
            </a:endParaRPr>
          </a:p>
        </p:txBody>
      </p:sp>
      <p:graphicFrame>
        <p:nvGraphicFramePr>
          <p:cNvPr id="11" name="表格 10"/>
          <p:cNvGraphicFramePr>
            <a:graphicFrameLocks noGrp="1"/>
          </p:cNvGraphicFramePr>
          <p:nvPr/>
        </p:nvGraphicFramePr>
        <p:xfrm>
          <a:off x="5493032" y="2738645"/>
          <a:ext cx="6546568" cy="3052555"/>
        </p:xfrm>
        <a:graphic>
          <a:graphicData uri="http://schemas.openxmlformats.org/drawingml/2006/table">
            <a:tbl>
              <a:tblPr firstRow="1" firstCol="1" bandRow="1"/>
              <a:tblGrid>
                <a:gridCol w="6546568"/>
              </a:tblGrid>
              <a:tr h="3052555">
                <a:tc>
                  <a:txBody>
                    <a:bodyPr/>
                    <a:lstStyle/>
                    <a:p>
                      <a:pPr>
                        <a:lnSpc>
                          <a:spcPct val="150000"/>
                        </a:lnSpc>
                        <a:spcAft>
                          <a:spcPts val="0"/>
                        </a:spcAft>
                      </a:pPr>
                      <a:r>
                        <a:rPr lang="zh-CN" sz="14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例如：原始双精度程序输入</a:t>
                      </a:r>
                      <a:r>
                        <a:rPr lang="en-US" sz="14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iseed</a:t>
                      </a:r>
                      <a:r>
                        <a:rPr lang="en-US"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=1</a:t>
                      </a:r>
                      <a:r>
                        <a:rPr lang="zh-CN" sz="14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a:t>
                      </a:r>
                      <a:r>
                        <a:rPr lang="en-US"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t>
                      </a:r>
                      <a:r>
                        <a:rPr lang="en-US" sz="1400" dirty="0" err="1">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hpl</a:t>
                      </a:r>
                      <a:r>
                        <a:rPr lang="en-US"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-ai 10 128 1280</a:t>
                      </a:r>
                      <a:r>
                        <a:rPr lang="zh-CN" sz="14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后得到测试结果：</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Passing Rate: 100.00%</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128, Performance =   1.6056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1.4856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256, Performance =   2.1185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2.5072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384, Performance =   2.5000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3.8568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512, Performance =   2.4554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5.6624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640, Performance =   2.4678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7.8904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768, Performance =   2.4438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10.6984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896, Performance =   2.4775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14.1400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1024, Performance =   2.5309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17.8992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1152, Performance =   2.5145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22.2896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p>
                      <a:pPr>
                        <a:lnSpc>
                          <a:spcPct val="150000"/>
                        </a:lnSpc>
                        <a:spcAft>
                          <a:spcPts val="0"/>
                        </a:spcAft>
                      </a:pP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n = 1280, Performance =   2.5377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Gflops</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a:t>
                      </a:r>
                      <a:r>
                        <a:rPr lang="en-US" sz="1050" dirty="0" err="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MemUsage</a:t>
                      </a:r>
                      <a:r>
                        <a:rPr lang="en-US" sz="105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 =  27.5224 MB</a:t>
                      </a:r>
                      <a:endParaRPr lang="zh-CN" sz="14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矩形 11"/>
          <p:cNvSpPr/>
          <p:nvPr/>
        </p:nvSpPr>
        <p:spPr>
          <a:xfrm>
            <a:off x="6181724" y="5479115"/>
            <a:ext cx="1990725" cy="2168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6975114" y="5801864"/>
            <a:ext cx="638175" cy="169277"/>
          </a:xfrm>
          <a:prstGeom prst="rect">
            <a:avLst/>
          </a:prstGeom>
          <a:noFill/>
        </p:spPr>
        <p:txBody>
          <a:bodyPr wrap="square" lIns="0" tIns="0" rIns="0" bIns="0" rtlCol="0">
            <a:spAutoFit/>
          </a:bodyPr>
          <a:lstStyle/>
          <a:p>
            <a:pPr algn="l"/>
            <a:r>
              <a:rPr kumimoji="1" lang="zh-CN" altLang="en-US" sz="1100" dirty="0">
                <a:solidFill>
                  <a:srgbClr val="C00000"/>
                </a:solidFill>
                <a:latin typeface="Microsoft YaHei" panose="020B0503020204020204" pitchFamily="34" charset="-122"/>
                <a:ea typeface="Microsoft YaHei" panose="020B0503020204020204" pitchFamily="34" charset="-122"/>
              </a:rPr>
              <a:t>浮点性能</a:t>
            </a:r>
            <a:endParaRPr kumimoji="1" lang="zh-CN" altLang="en-US" sz="1100" dirty="0">
              <a:solidFill>
                <a:srgbClr val="C00000"/>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2596731" cy="795617"/>
          </a:xfrm>
        </p:spPr>
        <p:txBody>
          <a:bodyPr/>
          <a:lstStyle/>
          <a:p>
            <a:r>
              <a:rPr lang="en-US" altLang="zh-CN" dirty="0">
                <a:solidFill>
                  <a:srgbClr val="C00000"/>
                </a:solidFill>
              </a:rPr>
              <a:t>3. </a:t>
            </a:r>
            <a:r>
              <a:rPr lang="zh-CN" altLang="en-US" dirty="0">
                <a:solidFill>
                  <a:srgbClr val="C00000"/>
                </a:solidFill>
              </a:rPr>
              <a:t>评价方法</a:t>
            </a:r>
            <a:endParaRPr lang="en-US" altLang="zh-CN" dirty="0">
              <a:solidFill>
                <a:srgbClr val="C00000"/>
              </a:solidFill>
            </a:endParaRPr>
          </a:p>
          <a:p>
            <a:endParaRPr lang="zh-CN" altLang="en-US" dirty="0"/>
          </a:p>
        </p:txBody>
      </p:sp>
      <p:sp>
        <p:nvSpPr>
          <p:cNvPr id="4" name="椭圆 3"/>
          <p:cNvSpPr/>
          <p:nvPr/>
        </p:nvSpPr>
        <p:spPr>
          <a:xfrm>
            <a:off x="1981596" y="1232700"/>
            <a:ext cx="1276350" cy="615149"/>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solidFill>
                  <a:srgbClr val="0070C0"/>
                </a:solidFill>
              </a:rPr>
              <a:t>初赛</a:t>
            </a:r>
            <a:endParaRPr lang="zh-CN" altLang="en-US" sz="2000" b="1" dirty="0">
              <a:solidFill>
                <a:srgbClr val="0070C0"/>
              </a:solidFill>
            </a:endParaRPr>
          </a:p>
        </p:txBody>
      </p:sp>
      <p:sp>
        <p:nvSpPr>
          <p:cNvPr id="12" name="椭圆 11"/>
          <p:cNvSpPr/>
          <p:nvPr/>
        </p:nvSpPr>
        <p:spPr>
          <a:xfrm>
            <a:off x="8486775" y="1232701"/>
            <a:ext cx="1276350" cy="615149"/>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solidFill>
                  <a:srgbClr val="0070C0"/>
                </a:solidFill>
              </a:rPr>
              <a:t>决赛</a:t>
            </a:r>
            <a:endParaRPr lang="zh-CN" altLang="en-US" sz="2000" b="1" dirty="0">
              <a:solidFill>
                <a:srgbClr val="0070C0"/>
              </a:solidFill>
            </a:endParaRPr>
          </a:p>
        </p:txBody>
      </p:sp>
      <p:graphicFrame>
        <p:nvGraphicFramePr>
          <p:cNvPr id="5" name="图示 4"/>
          <p:cNvGraphicFramePr/>
          <p:nvPr/>
        </p:nvGraphicFramePr>
        <p:xfrm>
          <a:off x="4714875" y="2623609"/>
          <a:ext cx="2280350" cy="27103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341360" y="1952624"/>
            <a:ext cx="4678315" cy="861774"/>
          </a:xfrm>
          <a:prstGeom prst="rect">
            <a:avLst/>
          </a:prstGeom>
          <a:ln>
            <a:solidFill>
              <a:schemeClr val="bg1">
                <a:lumMod val="60000"/>
                <a:lumOff val="40000"/>
              </a:schemeClr>
            </a:solidFill>
            <a:prstDash val="dash"/>
          </a:ln>
        </p:spPr>
        <p:txBody>
          <a:bodyPr wrap="square">
            <a:spAutoFit/>
          </a:bodyPr>
          <a:lstStyle/>
          <a:p>
            <a:pPr lvl="0" algn="just">
              <a:spcAft>
                <a:spcPts val="0"/>
              </a:spcAft>
              <a:tabLst>
                <a:tab pos="855980" algn="l"/>
              </a:tabLst>
            </a:pPr>
            <a:r>
              <a:rPr lang="en-US" altLang="zh-CN" sz="1000" dirty="0">
                <a:latin typeface="Microsoft YaHei" panose="020B0503020204020204" pitchFamily="34" charset="-122"/>
                <a:ea typeface="Microsoft YaHei" panose="020B0503020204020204" pitchFamily="34" charset="-122"/>
                <a:cs typeface="Times New Roman" panose="02020503050405090304" pitchFamily="18" charset="0"/>
              </a:rPr>
              <a:t>1. </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参赛队</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仅限于</a:t>
            </a:r>
            <a:r>
              <a:rPr lang="zh-CN" altLang="zh-CN" sz="1000" b="1" dirty="0">
                <a:solidFill>
                  <a:srgbClr val="C00000"/>
                </a:solidFill>
                <a:latin typeface="Microsoft YaHei" panose="020B0503020204020204" pitchFamily="34" charset="-122"/>
                <a:ea typeface="Microsoft YaHei" panose="020B0503020204020204" pitchFamily="34" charset="-122"/>
                <a:cs typeface="SimSun" panose="02010600030101010101" pitchFamily="2" charset="-122"/>
              </a:rPr>
              <a:t>LLVM</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层面增加</a:t>
            </a:r>
            <a:r>
              <a:rPr lang="zh-CN" altLang="zh-CN" sz="1000" b="1" dirty="0">
                <a:solidFill>
                  <a:srgbClr val="C00000"/>
                </a:solidFill>
                <a:latin typeface="Microsoft YaHei" panose="020B0503020204020204" pitchFamily="34" charset="-122"/>
                <a:ea typeface="Microsoft YaHei" panose="020B0503020204020204" pitchFamily="34" charset="-122"/>
                <a:cs typeface="SimSun" panose="02010600030101010101" pitchFamily="2" charset="-122"/>
              </a:rPr>
              <a:t>Pass</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的方式</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进行自动混精优化，参赛队必须完成面向鲲鹏</a:t>
            </a:r>
            <a:r>
              <a:rPr lang="zh-CN" altLang="zh-CN" sz="1000" dirty="0">
                <a:latin typeface="Microsoft YaHei" panose="020B0503020204020204" pitchFamily="34" charset="-122"/>
                <a:ea typeface="Microsoft YaHei" panose="020B0503020204020204" pitchFamily="34" charset="-122"/>
                <a:cs typeface="SimSun" panose="02010600030101010101" pitchFamily="2" charset="-122"/>
              </a:rPr>
              <a:t>ARM</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平台的自动混精调优工具如插桩工具、编译</a:t>
            </a:r>
            <a:r>
              <a:rPr lang="zh-CN" altLang="zh-CN" sz="1000" dirty="0">
                <a:latin typeface="Microsoft YaHei" panose="020B0503020204020204" pitchFamily="34" charset="-122"/>
                <a:ea typeface="Microsoft YaHei" panose="020B0503020204020204" pitchFamily="34" charset="-122"/>
                <a:cs typeface="SimSun" panose="02010600030101010101" pitchFamily="2" charset="-122"/>
              </a:rPr>
              <a:t>Pass</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构建。</a:t>
            </a:r>
            <a:endParaRPr lang="zh-CN" altLang="zh-CN" sz="1000" dirty="0">
              <a:latin typeface="Microsoft YaHei" panose="020B0503020204020204" pitchFamily="34" charset="-122"/>
              <a:ea typeface="Microsoft YaHei" panose="020B0503020204020204" pitchFamily="34" charset="-122"/>
              <a:cs typeface="SimSun" panose="02010600030101010101" pitchFamily="2" charset="-122"/>
            </a:endParaRPr>
          </a:p>
          <a:p>
            <a:pPr lvl="0" algn="just">
              <a:spcAft>
                <a:spcPts val="0"/>
              </a:spcAft>
              <a:tabLst>
                <a:tab pos="855980" algn="l"/>
              </a:tabLst>
            </a:pPr>
            <a:r>
              <a:rPr lang="en-US" altLang="zh-CN" sz="1000" dirty="0">
                <a:latin typeface="Microsoft YaHei" panose="020B0503020204020204" pitchFamily="34" charset="-122"/>
                <a:ea typeface="Microsoft YaHei" panose="020B0503020204020204" pitchFamily="34" charset="-122"/>
                <a:cs typeface="Times New Roman" panose="02020503050405090304" pitchFamily="18" charset="0"/>
              </a:rPr>
              <a:t>2. </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以大赛提供的双精度求解器</a:t>
            </a:r>
            <a:r>
              <a:rPr lang="zh-CN" altLang="zh-CN" sz="1000" dirty="0">
                <a:latin typeface="Microsoft YaHei" panose="020B0503020204020204" pitchFamily="34" charset="-122"/>
                <a:ea typeface="Microsoft YaHei" panose="020B0503020204020204" pitchFamily="34" charset="-122"/>
                <a:cs typeface="SimSun" panose="02010600030101010101" pitchFamily="2" charset="-122"/>
              </a:rPr>
              <a:t>C</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语言源码文件为输入，对代码精度搜索方案如循环、函数等进行建模，形成搜索</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算法策略</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和</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代码</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a:t>
            </a:r>
            <a:endParaRPr lang="zh-CN" altLang="zh-CN" sz="1000" dirty="0">
              <a:latin typeface="Microsoft YaHei" panose="020B0503020204020204" pitchFamily="34" charset="-122"/>
              <a:ea typeface="Microsoft YaHei" panose="020B0503020204020204" pitchFamily="34" charset="-122"/>
              <a:cs typeface="SimSun" panose="02010600030101010101" pitchFamily="2" charset="-122"/>
            </a:endParaRPr>
          </a:p>
          <a:p>
            <a:pPr lvl="0" algn="just">
              <a:spcAft>
                <a:spcPts val="0"/>
              </a:spcAft>
              <a:tabLst>
                <a:tab pos="855980" algn="l"/>
              </a:tabLst>
            </a:pPr>
            <a:r>
              <a:rPr lang="en-US" altLang="zh-CN" sz="1000" dirty="0">
                <a:latin typeface="Microsoft YaHei" panose="020B0503020204020204" pitchFamily="34" charset="-122"/>
                <a:ea typeface="Microsoft YaHei" panose="020B0503020204020204" pitchFamily="34" charset="-122"/>
                <a:cs typeface="Times New Roman" panose="02020503050405090304" pitchFamily="18" charset="0"/>
              </a:rPr>
              <a:t>3. </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将</a:t>
            </a:r>
            <a:r>
              <a:rPr lang="zh-CN" altLang="zh-CN" sz="1000" dirty="0">
                <a:latin typeface="Microsoft YaHei" panose="020B0503020204020204" pitchFamily="34" charset="-122"/>
                <a:ea typeface="Microsoft YaHei" panose="020B0503020204020204" pitchFamily="34" charset="-122"/>
                <a:cs typeface="SimSun" panose="02010600030101010101" pitchFamily="2" charset="-122"/>
              </a:rPr>
              <a:t>LLVM</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上构建的</a:t>
            </a:r>
            <a:r>
              <a:rPr lang="zh-CN" altLang="zh-CN" sz="1000" dirty="0">
                <a:latin typeface="Microsoft YaHei" panose="020B0503020204020204" pitchFamily="34" charset="-122"/>
                <a:ea typeface="Microsoft YaHei" panose="020B0503020204020204" pitchFamily="34" charset="-122"/>
                <a:cs typeface="SimSun" panose="02010600030101010101" pitchFamily="2" charset="-122"/>
              </a:rPr>
              <a:t>Pass</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集成到毕昇编译器中，端到端</a:t>
            </a:r>
            <a:r>
              <a:rPr lang="zh-CN" altLang="zh-CN" sz="1000" b="1" dirty="0">
                <a:latin typeface="Microsoft YaHei" panose="020B0503020204020204" pitchFamily="34" charset="-122"/>
                <a:ea typeface="Microsoft YaHei" panose="020B0503020204020204" pitchFamily="34" charset="-122"/>
                <a:cs typeface="Times New Roman" panose="02020503050405090304" pitchFamily="18" charset="0"/>
              </a:rPr>
              <a:t>运行</a:t>
            </a:r>
            <a:r>
              <a:rPr lang="zh-CN" altLang="zh-CN" sz="1000" b="1" dirty="0">
                <a:latin typeface="Microsoft YaHei" panose="020B0503020204020204" pitchFamily="34" charset="-122"/>
                <a:ea typeface="Microsoft YaHei" panose="020B0503020204020204" pitchFamily="34" charset="-122"/>
                <a:cs typeface="SimSun" panose="02010600030101010101" pitchFamily="2" charset="-122"/>
              </a:rPr>
              <a:t>200</a:t>
            </a:r>
            <a:r>
              <a:rPr lang="zh-CN" altLang="zh-CN" sz="1000" b="1" dirty="0">
                <a:latin typeface="Microsoft YaHei" panose="020B0503020204020204" pitchFamily="34" charset="-122"/>
                <a:ea typeface="Microsoft YaHei" panose="020B0503020204020204" pitchFamily="34" charset="-122"/>
                <a:cs typeface="Times New Roman" panose="02020503050405090304" pitchFamily="18" charset="0"/>
              </a:rPr>
              <a:t>组随机矩阵</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测试。</a:t>
            </a:r>
            <a:endParaRPr lang="zh-CN" altLang="zh-CN" sz="1000" dirty="0">
              <a:latin typeface="Microsoft YaHei" panose="020B0503020204020204" pitchFamily="34" charset="-122"/>
              <a:ea typeface="Microsoft YaHei" panose="020B0503020204020204" pitchFamily="34" charset="-122"/>
              <a:cs typeface="SimSun" panose="02010600030101010101" pitchFamily="2" charset="-122"/>
            </a:endParaRPr>
          </a:p>
        </p:txBody>
      </p:sp>
      <p:cxnSp>
        <p:nvCxnSpPr>
          <p:cNvPr id="14" name="直接连接符 13"/>
          <p:cNvCxnSpPr>
            <a:endCxn id="8" idx="3"/>
          </p:cNvCxnSpPr>
          <p:nvPr/>
        </p:nvCxnSpPr>
        <p:spPr>
          <a:xfrm flipH="1" flipV="1">
            <a:off x="5019675" y="2383511"/>
            <a:ext cx="933450" cy="788314"/>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41360" y="2951297"/>
            <a:ext cx="4678315" cy="861774"/>
          </a:xfrm>
          <a:prstGeom prst="rect">
            <a:avLst/>
          </a:prstGeom>
          <a:ln>
            <a:solidFill>
              <a:schemeClr val="bg1">
                <a:lumMod val="60000"/>
                <a:lumOff val="40000"/>
              </a:schemeClr>
            </a:solidFill>
            <a:prstDash val="dash"/>
          </a:ln>
        </p:spPr>
        <p:txBody>
          <a:bodyPr wrap="square">
            <a:spAutoFit/>
          </a:bodyPr>
          <a:lstStyle/>
          <a:p>
            <a:pPr algn="just">
              <a:tabLst>
                <a:tab pos="855980" algn="l"/>
              </a:tabLst>
            </a:pP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在输入不同维度和类型的测试矩阵下运行可执行混精程序后得到的输出结果，通过双精度误差检验（scaled residual，测试程序自带），则认为自动混精后的程序满足结果正确性。若未能将每个基准测试程序正确汇编、链接输出可执行二进制文件，或所有测试点均未通过计0分；所有测试点都通过计100分；部分测试点通过的，按所通过测试点的比例计算功能测试得分。</a:t>
            </a:r>
            <a:endPar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16" name="直接连接符 15"/>
          <p:cNvCxnSpPr>
            <a:endCxn id="15" idx="3"/>
          </p:cNvCxnSpPr>
          <p:nvPr/>
        </p:nvCxnSpPr>
        <p:spPr>
          <a:xfrm flipH="1" flipV="1">
            <a:off x="5019675" y="3382184"/>
            <a:ext cx="600076" cy="476574"/>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1360" y="3944966"/>
            <a:ext cx="4678315" cy="1169551"/>
          </a:xfrm>
          <a:prstGeom prst="rect">
            <a:avLst/>
          </a:prstGeom>
          <a:ln>
            <a:solidFill>
              <a:schemeClr val="bg1">
                <a:lumMod val="60000"/>
                <a:lumOff val="40000"/>
              </a:schemeClr>
            </a:solidFill>
            <a:prstDash val="dash"/>
          </a:ln>
        </p:spPr>
        <p:txBody>
          <a:bodyPr wrap="square">
            <a:spAutoFit/>
          </a:bodyPr>
          <a:lstStyle/>
          <a:p>
            <a:pPr algn="just">
              <a:tabLst>
                <a:tab pos="855980" algn="l"/>
              </a:tabLst>
            </a:pPr>
            <a:r>
              <a:rPr lang="en-US" altLang="zh-CN" sz="1000" dirty="0" err="1">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通过正确性检验的测试案例中最大、平均和最小浮点性能数据T</a:t>
            </a:r>
            <a:r>
              <a:rPr lang="en-US" altLang="zh-CN" sz="1000"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 (2.0/3.0*n3 + 3.0/2.0*n2)/t0，n为测试矩阵大小，t0为求解时间，单位为Flops），</a:t>
            </a:r>
            <a:r>
              <a:rPr lang="en-US" altLang="zh-CN" sz="1000" dirty="0">
                <a:latin typeface="Microsoft YaHei" panose="020B0503020204020204" pitchFamily="34" charset="-122"/>
                <a:ea typeface="Microsoft YaHei" panose="020B0503020204020204" pitchFamily="34" charset="-122"/>
                <a:cs typeface="Times New Roman" panose="02020503050405090304" pitchFamily="18" charset="0"/>
              </a:rPr>
              <a:t>按照双精度求解器在鲲鹏920单核双精度浮点算力T0折算实际混精加速比η=T/T0，设最大、平均和最小混精加速比分别为η1, η2, η3，考虑鲲鹏平台上单精度和双精度的性能比为m（如鲲鹏 920A上，m=4），性能得分满分为100分，则最终混精得分计算为：100*(a*η1+b*η2+c*η3)/m，其中a，b，c为权重，取值为60%，30%和10%。</a:t>
            </a:r>
            <a:endParaRPr lang="zh-CN" altLang="en-US" sz="1000" dirty="0">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22" name="直接连接符 21"/>
          <p:cNvCxnSpPr>
            <a:endCxn id="20" idx="3"/>
          </p:cNvCxnSpPr>
          <p:nvPr/>
        </p:nvCxnSpPr>
        <p:spPr>
          <a:xfrm flipH="1" flipV="1">
            <a:off x="5019675" y="4529742"/>
            <a:ext cx="987776" cy="89884"/>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表格 25"/>
          <p:cNvGraphicFramePr>
            <a:graphicFrameLocks noGrp="1"/>
          </p:cNvGraphicFramePr>
          <p:nvPr/>
        </p:nvGraphicFramePr>
        <p:xfrm>
          <a:off x="1165065" y="5519379"/>
          <a:ext cx="2921159" cy="776567"/>
        </p:xfrm>
        <a:graphic>
          <a:graphicData uri="http://schemas.openxmlformats.org/drawingml/2006/table">
            <a:tbl>
              <a:tblPr firstRow="1" firstCol="1" bandRow="1"/>
              <a:tblGrid>
                <a:gridCol w="1922047"/>
                <a:gridCol w="999112"/>
              </a:tblGrid>
              <a:tr h="257207">
                <a:tc>
                  <a:txBody>
                    <a:bodyPr/>
                    <a:lstStyle/>
                    <a:p>
                      <a:pPr algn="ctr">
                        <a:spcAft>
                          <a:spcPts val="0"/>
                        </a:spcAft>
                      </a:pPr>
                      <a:r>
                        <a:rPr lang="zh-CN" sz="1100" b="1"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指标</a:t>
                      </a:r>
                      <a:endParaRPr lang="zh-CN" sz="16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c>
                  <a:txBody>
                    <a:bodyPr/>
                    <a:lstStyle/>
                    <a:p>
                      <a:pPr algn="ctr">
                        <a:spcAft>
                          <a:spcPts val="0"/>
                        </a:spcAft>
                      </a:pPr>
                      <a:r>
                        <a:rPr lang="zh-CN" sz="1100" b="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权重</a:t>
                      </a:r>
                      <a:endParaRPr lang="zh-CN" sz="160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r>
              <a:tr h="257207">
                <a:tc>
                  <a:txBody>
                    <a:bodyPr/>
                    <a:lstStyle/>
                    <a:p>
                      <a:pPr algn="ctr">
                        <a:spcAft>
                          <a:spcPts val="0"/>
                        </a:spcAft>
                      </a:pPr>
                      <a:r>
                        <a:rPr lang="en-US"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Passing Rate(</a:t>
                      </a:r>
                      <a:r>
                        <a:rPr lang="zh-CN" sz="11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误差通过率</a:t>
                      </a:r>
                      <a:r>
                        <a:rPr lang="en-US"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a:t>
                      </a:r>
                      <a:endParaRPr lang="zh-CN" sz="16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40%</a:t>
                      </a:r>
                      <a:endParaRPr lang="zh-CN" sz="160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62153">
                <a:tc>
                  <a:txBody>
                    <a:bodyPr/>
                    <a:lstStyle/>
                    <a:p>
                      <a:pPr algn="ctr">
                        <a:spcAft>
                          <a:spcPts val="0"/>
                        </a:spcAft>
                      </a:pPr>
                      <a:r>
                        <a:rPr lang="zh-CN" sz="110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性能得分</a:t>
                      </a:r>
                      <a:endParaRPr lang="zh-CN" sz="160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60%</a:t>
                      </a:r>
                      <a:endParaRPr lang="zh-CN" sz="16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
        <p:nvSpPr>
          <p:cNvPr id="27" name="矩形 26"/>
          <p:cNvSpPr/>
          <p:nvPr/>
        </p:nvSpPr>
        <p:spPr>
          <a:xfrm>
            <a:off x="1886475" y="5200725"/>
            <a:ext cx="1313181" cy="317587"/>
          </a:xfrm>
          <a:prstGeom prst="rect">
            <a:avLst/>
          </a:prstGeom>
        </p:spPr>
        <p:txBody>
          <a:bodyPr wrap="none">
            <a:spAutoFit/>
          </a:bodyPr>
          <a:lstStyle/>
          <a:p>
            <a:pPr algn="ctr">
              <a:lnSpc>
                <a:spcPct val="150000"/>
              </a:lnSpc>
              <a:spcAft>
                <a:spcPts val="0"/>
              </a:spcAft>
            </a:pPr>
            <a:r>
              <a:rPr lang="zh-CN" altLang="en-US" sz="1100" b="1" dirty="0">
                <a:latin typeface="Times New Roman" panose="02020503050405090304" pitchFamily="18" charset="0"/>
                <a:ea typeface="SimHei" panose="02010609060101010101" pitchFamily="49" charset="-122"/>
                <a:cs typeface="Times New Roman" panose="02020503050405090304" pitchFamily="18" charset="0"/>
              </a:rPr>
              <a:t>初赛</a:t>
            </a:r>
            <a:r>
              <a:rPr lang="zh-CN" altLang="zh-CN" sz="1100" b="1" dirty="0">
                <a:latin typeface="Times New Roman" panose="02020503050405090304" pitchFamily="18" charset="0"/>
                <a:ea typeface="SimHei" panose="02010609060101010101" pitchFamily="49" charset="-122"/>
                <a:cs typeface="Times New Roman" panose="02020503050405090304" pitchFamily="18" charset="0"/>
              </a:rPr>
              <a:t>量化评测指标</a:t>
            </a:r>
            <a:endParaRPr lang="zh-CN" altLang="zh-CN" sz="1100" b="1" dirty="0">
              <a:latin typeface="等线 Light" panose="02010600030101010101" pitchFamily="2" charset="-122"/>
              <a:ea typeface="等线 Light" panose="02010600030101010101" pitchFamily="2" charset="-122"/>
              <a:cs typeface="Times New Roman" panose="02020503050405090304" pitchFamily="18" charset="0"/>
            </a:endParaRPr>
          </a:p>
        </p:txBody>
      </p:sp>
      <p:sp>
        <p:nvSpPr>
          <p:cNvPr id="28" name="矩形 27"/>
          <p:cNvSpPr/>
          <p:nvPr/>
        </p:nvSpPr>
        <p:spPr>
          <a:xfrm>
            <a:off x="6823051" y="2346610"/>
            <a:ext cx="5140278" cy="707886"/>
          </a:xfrm>
          <a:prstGeom prst="rect">
            <a:avLst/>
          </a:prstGeom>
          <a:ln>
            <a:solidFill>
              <a:schemeClr val="bg1">
                <a:lumMod val="60000"/>
                <a:lumOff val="40000"/>
              </a:schemeClr>
            </a:solidFill>
            <a:prstDash val="dash"/>
          </a:ln>
        </p:spPr>
        <p:txBody>
          <a:bodyPr wrap="square">
            <a:spAutoFit/>
          </a:bodyPr>
          <a:lstStyle/>
          <a:p>
            <a:pPr algn="just">
              <a:tabLst>
                <a:tab pos="855980" algn="l"/>
              </a:tabLst>
            </a:pPr>
            <a:r>
              <a:rPr lang="en-US" altLang="zh-CN" sz="1000" b="1" dirty="0">
                <a:latin typeface="Microsoft YaHei" panose="020B0503020204020204" pitchFamily="34" charset="-122"/>
                <a:ea typeface="Microsoft YaHei" panose="020B0503020204020204" pitchFamily="34" charset="-122"/>
                <a:cs typeface="Times New Roman" panose="02020503050405090304" pitchFamily="18" charset="0"/>
              </a:rPr>
              <a:t>* </a:t>
            </a:r>
            <a:r>
              <a:rPr lang="zh-CN" altLang="en-US" sz="1000" b="1" dirty="0">
                <a:latin typeface="Microsoft YaHei" panose="020B0503020204020204" pitchFamily="34" charset="-122"/>
                <a:ea typeface="Microsoft YaHei" panose="020B0503020204020204" pitchFamily="34" charset="-122"/>
                <a:cs typeface="Times New Roman" panose="02020503050405090304" pitchFamily="18" charset="0"/>
              </a:rPr>
              <a:t>决赛补充要求一：</a:t>
            </a:r>
            <a:endParaRPr lang="en-US" altLang="zh-CN" sz="1000" b="1" dirty="0">
              <a:latin typeface="Microsoft YaHei" panose="020B0503020204020204" pitchFamily="34" charset="-122"/>
              <a:ea typeface="Microsoft YaHei" panose="020B0503020204020204" pitchFamily="34" charset="-122"/>
              <a:cs typeface="Times New Roman" panose="02020503050405090304" pitchFamily="18" charset="0"/>
            </a:endParaRPr>
          </a:p>
          <a:p>
            <a:pPr algn="just">
              <a:tabLst>
                <a:tab pos="855980" algn="l"/>
              </a:tabLst>
            </a:pP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决赛阶段赛题要求和初赛保持一致，</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参赛队团队协作及现场答辩</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主要考察参赛队的团队协作及提交作品的代码完成度、方案设计文档、技术创新性及代码规范性等因素以及现场答辩效果，具体评分标准在决赛阶段另行公布。</a:t>
            </a:r>
            <a:endPar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29" name="矩形 28"/>
          <p:cNvSpPr/>
          <p:nvPr/>
        </p:nvSpPr>
        <p:spPr>
          <a:xfrm>
            <a:off x="6823051" y="3343472"/>
            <a:ext cx="5140278" cy="707886"/>
          </a:xfrm>
          <a:prstGeom prst="rect">
            <a:avLst/>
          </a:prstGeom>
          <a:ln>
            <a:solidFill>
              <a:schemeClr val="bg1">
                <a:lumMod val="60000"/>
                <a:lumOff val="40000"/>
              </a:schemeClr>
            </a:solidFill>
            <a:prstDash val="dash"/>
          </a:ln>
        </p:spPr>
        <p:txBody>
          <a:bodyPr wrap="square">
            <a:spAutoFit/>
          </a:bodyPr>
          <a:lstStyle/>
          <a:p>
            <a:pPr algn="just">
              <a:tabLst>
                <a:tab pos="855980" algn="l"/>
              </a:tabLst>
            </a:pPr>
            <a:r>
              <a:rPr lang="en-US" altLang="zh-CN" sz="1000" b="1" dirty="0">
                <a:latin typeface="Microsoft YaHei" panose="020B0503020204020204" pitchFamily="34" charset="-122"/>
                <a:ea typeface="Microsoft YaHei" panose="020B0503020204020204" pitchFamily="34" charset="-122"/>
                <a:cs typeface="Times New Roman" panose="02020503050405090304" pitchFamily="18" charset="0"/>
              </a:rPr>
              <a:t>* </a:t>
            </a:r>
            <a:r>
              <a:rPr lang="zh-CN" altLang="en-US" sz="1000" b="1" dirty="0">
                <a:latin typeface="Microsoft YaHei" panose="020B0503020204020204" pitchFamily="34" charset="-122"/>
                <a:ea typeface="Microsoft YaHei" panose="020B0503020204020204" pitchFamily="34" charset="-122"/>
                <a:cs typeface="Times New Roman" panose="02020503050405090304" pitchFamily="18" charset="0"/>
              </a:rPr>
              <a:t>决赛补充要求二：</a:t>
            </a:r>
            <a:endParaRPr lang="en-US" altLang="zh-CN" sz="1000" dirty="0">
              <a:latin typeface="Microsoft YaHei" panose="020B0503020204020204" pitchFamily="34" charset="-122"/>
              <a:ea typeface="Microsoft YaHei" panose="020B0503020204020204" pitchFamily="34" charset="-122"/>
              <a:cs typeface="Times New Roman" panose="02020503050405090304" pitchFamily="18" charset="0"/>
            </a:endParaRPr>
          </a:p>
          <a:p>
            <a:pPr algn="just">
              <a:tabLst>
                <a:tab pos="855980" algn="l"/>
              </a:tabLst>
            </a:pP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决赛阶段</a:t>
            </a:r>
            <a:r>
              <a:rPr lang="zh-CN" altLang="zh-CN" sz="1000" b="1" dirty="0">
                <a:solidFill>
                  <a:srgbClr val="C00000"/>
                </a:solidFill>
                <a:latin typeface="Microsoft YaHei" panose="020B0503020204020204" pitchFamily="34" charset="-122"/>
                <a:ea typeface="Microsoft YaHei" panose="020B0503020204020204" pitchFamily="34" charset="-122"/>
                <a:cs typeface="Times New Roman" panose="02020503050405090304" pitchFamily="18" charset="0"/>
              </a:rPr>
              <a:t>追加50组不公开的测试矩阵用例（以.so形式提供matgen和vecgen函数原型，</a:t>
            </a:r>
            <a:r>
              <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rPr>
              <a:t>参赛选手可用作调试），连同初赛阶段公开的200组基准测试程序共同作为最终测试数据集，给出性能、通过率等决赛评分。</a:t>
            </a:r>
            <a:endParaRPr lang="zh-CN" altLang="zh-CN" sz="1000" dirty="0">
              <a:latin typeface="Microsoft YaHei" panose="020B0503020204020204" pitchFamily="34" charset="-122"/>
              <a:ea typeface="Microsoft YaHei" panose="020B0503020204020204" pitchFamily="34" charset="-122"/>
              <a:cs typeface="Times New Roman" panose="02020503050405090304" pitchFamily="18" charset="0"/>
            </a:endParaRPr>
          </a:p>
        </p:txBody>
      </p:sp>
      <p:graphicFrame>
        <p:nvGraphicFramePr>
          <p:cNvPr id="30" name="表格 29"/>
          <p:cNvGraphicFramePr>
            <a:graphicFrameLocks noGrp="1"/>
          </p:cNvGraphicFramePr>
          <p:nvPr/>
        </p:nvGraphicFramePr>
        <p:xfrm>
          <a:off x="7573171" y="4681365"/>
          <a:ext cx="3168809" cy="1038720"/>
        </p:xfrm>
        <a:graphic>
          <a:graphicData uri="http://schemas.openxmlformats.org/drawingml/2006/table">
            <a:tbl>
              <a:tblPr firstRow="1" firstCol="1" bandRow="1"/>
              <a:tblGrid>
                <a:gridCol w="2084994"/>
                <a:gridCol w="1083815"/>
              </a:tblGrid>
              <a:tr h="257207">
                <a:tc>
                  <a:txBody>
                    <a:bodyPr/>
                    <a:lstStyle/>
                    <a:p>
                      <a:pPr algn="ctr">
                        <a:spcAft>
                          <a:spcPts val="0"/>
                        </a:spcAft>
                      </a:pPr>
                      <a:r>
                        <a:rPr lang="zh-CN" sz="1100" b="1"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指标</a:t>
                      </a:r>
                      <a:endParaRPr lang="zh-CN"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c>
                  <a:txBody>
                    <a:bodyPr/>
                    <a:lstStyle/>
                    <a:p>
                      <a:pPr algn="ctr">
                        <a:spcAft>
                          <a:spcPts val="0"/>
                        </a:spcAft>
                      </a:pPr>
                      <a:r>
                        <a:rPr lang="zh-CN" sz="1100" b="1">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权重</a:t>
                      </a:r>
                      <a:endParaRPr lang="zh-CN" sz="110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r>
              <a:tr h="257207">
                <a:tc>
                  <a:txBody>
                    <a:bodyPr/>
                    <a:lstStyle/>
                    <a:p>
                      <a:pPr algn="ctr">
                        <a:spcAft>
                          <a:spcPts val="0"/>
                        </a:spcAft>
                      </a:pPr>
                      <a:r>
                        <a:rPr lang="zh-CN" altLang="en-US"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客观分（与初赛一致）</a:t>
                      </a:r>
                      <a:endParaRPr lang="zh-CN"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30%</a:t>
                      </a:r>
                      <a:endParaRPr lang="zh-CN"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62153">
                <a:tc>
                  <a:txBody>
                    <a:bodyPr/>
                    <a:lstStyle/>
                    <a:p>
                      <a:pPr algn="ctr">
                        <a:spcAft>
                          <a:spcPts val="0"/>
                        </a:spcAft>
                      </a:pPr>
                      <a:r>
                        <a:rPr lang="zh-CN" altLang="en-US" sz="1100" dirty="0">
                          <a:solidFill>
                            <a:srgbClr val="000000"/>
                          </a:solidFill>
                          <a:effectLst/>
                          <a:latin typeface="Microsoft YaHei" panose="020B0503020204020204" pitchFamily="34" charset="-122"/>
                          <a:ea typeface="Microsoft YaHei" panose="020B0503020204020204" pitchFamily="34" charset="-122"/>
                          <a:cs typeface="Times New Roman" panose="02020503050405090304" pitchFamily="18" charset="0"/>
                        </a:rPr>
                        <a:t>方案设计文档得分</a:t>
                      </a:r>
                      <a:endParaRPr lang="zh-CN"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20%</a:t>
                      </a:r>
                      <a:endParaRPr lang="zh-CN"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r h="262153">
                <a:tc>
                  <a:txBody>
                    <a:bodyPr/>
                    <a:lstStyle/>
                    <a:p>
                      <a:pPr algn="ctr">
                        <a:spcAft>
                          <a:spcPts val="0"/>
                        </a:spcAft>
                      </a:pPr>
                      <a:r>
                        <a:rPr lang="zh-CN" altLang="en-US"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参赛队团队协作及现场答辩</a:t>
                      </a:r>
                      <a:endParaRPr lang="zh-CN" sz="1100" dirty="0">
                        <a:solidFill>
                          <a:srgbClr val="0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altLang="zh-CN"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rPr>
                        <a:t>50%</a:t>
                      </a:r>
                      <a:endParaRPr lang="zh-CN" sz="1100" b="1" dirty="0">
                        <a:solidFill>
                          <a:srgbClr val="C00000"/>
                        </a:solidFill>
                        <a:effectLst/>
                        <a:latin typeface="Microsoft YaHei" panose="020B0503020204020204" pitchFamily="34" charset="-122"/>
                        <a:ea typeface="Microsoft YaHei" panose="020B0503020204020204" pitchFamily="34" charset="-122"/>
                        <a:cs typeface="Microsoft JhengHei Light" panose="020B0304030504040204" pitchFamily="34" charset="-120"/>
                      </a:endParaRPr>
                    </a:p>
                  </a:txBody>
                  <a:tcPr marL="68580" marR="68580"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r>
            </a:tbl>
          </a:graphicData>
        </a:graphic>
      </p:graphicFrame>
      <p:sp>
        <p:nvSpPr>
          <p:cNvPr id="31" name="矩形 30"/>
          <p:cNvSpPr/>
          <p:nvPr/>
        </p:nvSpPr>
        <p:spPr>
          <a:xfrm>
            <a:off x="8500986" y="4348868"/>
            <a:ext cx="1313181" cy="317587"/>
          </a:xfrm>
          <a:prstGeom prst="rect">
            <a:avLst/>
          </a:prstGeom>
        </p:spPr>
        <p:txBody>
          <a:bodyPr wrap="none">
            <a:spAutoFit/>
          </a:bodyPr>
          <a:lstStyle/>
          <a:p>
            <a:pPr algn="ctr">
              <a:lnSpc>
                <a:spcPct val="150000"/>
              </a:lnSpc>
              <a:spcAft>
                <a:spcPts val="0"/>
              </a:spcAft>
            </a:pPr>
            <a:r>
              <a:rPr lang="zh-CN" altLang="en-US" sz="1100" b="1" dirty="0">
                <a:latin typeface="Times New Roman" panose="02020503050405090304" pitchFamily="18" charset="0"/>
                <a:ea typeface="SimHei" panose="02010609060101010101" pitchFamily="49" charset="-122"/>
                <a:cs typeface="Times New Roman" panose="02020503050405090304" pitchFamily="18" charset="0"/>
              </a:rPr>
              <a:t>决赛</a:t>
            </a:r>
            <a:r>
              <a:rPr lang="zh-CN" altLang="zh-CN" sz="1100" b="1" dirty="0">
                <a:latin typeface="Times New Roman" panose="02020503050405090304" pitchFamily="18" charset="0"/>
                <a:ea typeface="SimHei" panose="02010609060101010101" pitchFamily="49" charset="-122"/>
                <a:cs typeface="Times New Roman" panose="02020503050405090304" pitchFamily="18" charset="0"/>
              </a:rPr>
              <a:t>量化评测指标</a:t>
            </a:r>
            <a:endParaRPr lang="zh-CN" altLang="zh-CN" sz="1100" b="1" dirty="0">
              <a:latin typeface="等线 Light" panose="02010600030101010101" pitchFamily="2" charset="-122"/>
              <a:ea typeface="等线 Light" panose="02010600030101010101" pitchFamily="2" charset="-122"/>
              <a:cs typeface="Times New Roman" panose="02020503050405090304" pitchFamily="18" charset="0"/>
            </a:endParaRPr>
          </a:p>
        </p:txBody>
      </p:sp>
      <p:sp>
        <p:nvSpPr>
          <p:cNvPr id="18" name="矩形 17"/>
          <p:cNvSpPr/>
          <p:nvPr/>
        </p:nvSpPr>
        <p:spPr>
          <a:xfrm>
            <a:off x="7383283" y="3522133"/>
            <a:ext cx="4472119" cy="1947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C00000"/>
              </a:solidFill>
            </a:endParaRPr>
          </a:p>
        </p:txBody>
      </p:sp>
      <p:sp>
        <p:nvSpPr>
          <p:cNvPr id="3" name="矩形 2"/>
          <p:cNvSpPr/>
          <p:nvPr/>
        </p:nvSpPr>
        <p:spPr>
          <a:xfrm>
            <a:off x="4277802" y="731520"/>
            <a:ext cx="2027582" cy="8617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400" b="1" dirty="0">
                <a:solidFill>
                  <a:srgbClr val="C00000"/>
                </a:solidFill>
              </a:rPr>
              <a:t>算法策略包括数据库、外部工具箱或者概念推导等</a:t>
            </a:r>
            <a:endParaRPr lang="zh-CN" altLang="en-US" sz="1400" b="1" dirty="0">
              <a:solidFill>
                <a:srgbClr val="C00000"/>
              </a:solidFill>
            </a:endParaRPr>
          </a:p>
        </p:txBody>
      </p:sp>
      <p:cxnSp>
        <p:nvCxnSpPr>
          <p:cNvPr id="7" name="直接箭头连接符 6"/>
          <p:cNvCxnSpPr>
            <a:stCxn id="3" idx="2"/>
          </p:cNvCxnSpPr>
          <p:nvPr/>
        </p:nvCxnSpPr>
        <p:spPr>
          <a:xfrm flipH="1">
            <a:off x="2544417" y="1593294"/>
            <a:ext cx="2747176" cy="863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2596731" cy="795617"/>
          </a:xfrm>
        </p:spPr>
        <p:txBody>
          <a:bodyPr>
            <a:normAutofit fontScale="85000" lnSpcReduction="10000"/>
          </a:bodyPr>
          <a:lstStyle/>
          <a:p>
            <a:r>
              <a:rPr lang="en-US" altLang="zh-CN" dirty="0">
                <a:solidFill>
                  <a:srgbClr val="C00000"/>
                </a:solidFill>
              </a:rPr>
              <a:t>4. </a:t>
            </a:r>
            <a:r>
              <a:rPr lang="zh-CN" altLang="en-US" dirty="0">
                <a:solidFill>
                  <a:srgbClr val="C00000"/>
                </a:solidFill>
              </a:rPr>
              <a:t>参赛作品提交</a:t>
            </a:r>
            <a:endParaRPr lang="en-US" altLang="zh-CN" dirty="0">
              <a:solidFill>
                <a:srgbClr val="C00000"/>
              </a:solidFill>
            </a:endParaRPr>
          </a:p>
          <a:p>
            <a:endParaRPr lang="zh-CN" altLang="en-US" dirty="0"/>
          </a:p>
        </p:txBody>
      </p:sp>
      <p:sp>
        <p:nvSpPr>
          <p:cNvPr id="3" name="矩形 2"/>
          <p:cNvSpPr/>
          <p:nvPr/>
        </p:nvSpPr>
        <p:spPr>
          <a:xfrm>
            <a:off x="1058863" y="986582"/>
            <a:ext cx="10609262" cy="3363357"/>
          </a:xfrm>
          <a:prstGeom prst="rect">
            <a:avLst/>
          </a:prstGeom>
          <a:solidFill>
            <a:schemeClr val="bg1">
              <a:lumMod val="40000"/>
              <a:lumOff val="60000"/>
            </a:schemeClr>
          </a:solidFill>
        </p:spPr>
        <p:txBody>
          <a:bodyPr wrap="square">
            <a:spAutoFit/>
          </a:bodyPr>
          <a:lstStyle/>
          <a:p>
            <a:pPr marL="547370" indent="-547370" algn="just">
              <a:lnSpc>
                <a:spcPct val="150000"/>
              </a:lnSpc>
            </a:pP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rPr>
              <a:t>1</a:t>
            </a: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zh-CN" altLang="zh-CN" sz="1100" b="1" dirty="0">
                <a:latin typeface="Microsoft YaHei" panose="020B0503020204020204" pitchFamily="34" charset="-122"/>
                <a:ea typeface="Microsoft YaHei" panose="020B0503020204020204" pitchFamily="34" charset="-122"/>
                <a:cs typeface="SimSun" panose="02010600030101010101" pitchFamily="2" charset="-122"/>
              </a:rPr>
              <a:t> </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各参赛队在初赛和决赛阶段需要在大赛的竞赛平台提交如下内容：</a:t>
            </a:r>
            <a:endParaRPr lang="zh-CN" altLang="zh-CN" sz="1100" b="1" dirty="0">
              <a:latin typeface="Microsoft YaHei" panose="020B0503020204020204" pitchFamily="34" charset="-122"/>
              <a:ea typeface="Microsoft YaHei" panose="020B0503020204020204" pitchFamily="34" charset="-122"/>
              <a:cs typeface="SimSun" panose="02010600030101010101" pitchFamily="2" charset="-122"/>
            </a:endParaRPr>
          </a:p>
          <a:p>
            <a:pPr lvl="0" algn="just">
              <a:lnSpc>
                <a:spcPct val="150000"/>
              </a:lnSpc>
              <a:buClr>
                <a:srgbClr val="000000"/>
              </a:buClr>
              <a:buSzPts val="1200"/>
              <a:tabLst>
                <a:tab pos="819150" algn="l"/>
              </a:tabLst>
            </a:pPr>
            <a:r>
              <a:rPr lang="en-US" altLang="zh-CN" sz="1100" dirty="0">
                <a:latin typeface="Microsoft YaHei" panose="020B0503020204020204" pitchFamily="34" charset="-122"/>
                <a:ea typeface="Microsoft YaHei" panose="020B0503020204020204" pitchFamily="34" charset="-122"/>
                <a:cs typeface="Times New Roman" panose="02020503050405090304" pitchFamily="18" charset="0"/>
              </a:rPr>
              <a:t>       (a) </a:t>
            </a:r>
            <a:r>
              <a:rPr lang="zh-CN" altLang="zh-CN" sz="1100" dirty="0">
                <a:latin typeface="Microsoft YaHei" panose="020B0503020204020204" pitchFamily="34" charset="-122"/>
                <a:ea typeface="Microsoft YaHei" panose="020B0503020204020204" pitchFamily="34" charset="-122"/>
                <a:cs typeface="Times New Roman" panose="02020503050405090304" pitchFamily="18" charset="0"/>
              </a:rPr>
              <a:t>交付LLVM Pass集成到毕昇编译器二进制文件、自动混精调优工具源码及混精求解器编译后的工程文件（主办方提供参考测试工具/方法，参赛队可用于辅助调试，最终测试结果以主办方为准）。</a:t>
            </a:r>
            <a:endParaRPr lang="zh-CN" altLang="zh-CN" sz="1100" dirty="0">
              <a:latin typeface="Microsoft YaHei" panose="020B0503020204020204" pitchFamily="34" charset="-122"/>
              <a:ea typeface="Microsoft YaHei" panose="020B0503020204020204" pitchFamily="34" charset="-122"/>
              <a:cs typeface="Times New Roman" panose="02020503050405090304" pitchFamily="18" charset="0"/>
            </a:endParaRPr>
          </a:p>
          <a:p>
            <a:pPr lvl="0" algn="just">
              <a:lnSpc>
                <a:spcPct val="150000"/>
              </a:lnSpc>
              <a:buClr>
                <a:srgbClr val="000000"/>
              </a:buClr>
              <a:buSzPts val="1200"/>
              <a:tabLst>
                <a:tab pos="819150" algn="l"/>
              </a:tabLst>
            </a:pPr>
            <a:r>
              <a:rPr lang="en-US" altLang="zh-CN" sz="1100" dirty="0">
                <a:latin typeface="Microsoft YaHei" panose="020B0503020204020204" pitchFamily="34" charset="-122"/>
                <a:ea typeface="Microsoft YaHei" panose="020B0503020204020204" pitchFamily="34" charset="-122"/>
                <a:cs typeface="Times New Roman" panose="02020503050405090304" pitchFamily="18" charset="0"/>
              </a:rPr>
              <a:t>       (b) </a:t>
            </a:r>
            <a:r>
              <a:rPr lang="zh-CN" altLang="zh-CN" sz="1100" dirty="0">
                <a:latin typeface="Microsoft YaHei" panose="020B0503020204020204" pitchFamily="34" charset="-122"/>
                <a:ea typeface="Microsoft YaHei" panose="020B0503020204020204" pitchFamily="34" charset="-122"/>
                <a:cs typeface="Times New Roman" panose="02020503050405090304" pitchFamily="18" charset="0"/>
              </a:rPr>
              <a:t>相关设计文档（PDF格式），内容包括但不限于对功能、性能及创新性的说明、相关测试结果及与类似项目的对比分析、遇到的瓶颈问题和解决方法等。</a:t>
            </a:r>
            <a:endParaRPr lang="en-US" altLang="zh-CN" sz="1100" dirty="0">
              <a:latin typeface="Microsoft YaHei" panose="020B0503020204020204" pitchFamily="34" charset="-122"/>
              <a:ea typeface="Microsoft YaHei" panose="020B0503020204020204" pitchFamily="34" charset="-122"/>
              <a:cs typeface="Times New Roman" panose="02020503050405090304" pitchFamily="18" charset="0"/>
            </a:endParaRPr>
          </a:p>
          <a:p>
            <a:pPr lvl="0" algn="just">
              <a:lnSpc>
                <a:spcPct val="150000"/>
              </a:lnSpc>
              <a:buClr>
                <a:srgbClr val="000000"/>
              </a:buClr>
              <a:buSzPts val="1200"/>
              <a:tabLst>
                <a:tab pos="819150" algn="l"/>
              </a:tabLst>
            </a:pPr>
            <a:endParaRPr lang="zh-CN" altLang="zh-CN" sz="1100" dirty="0">
              <a:latin typeface="Microsoft YaHei" panose="020B0503020204020204" pitchFamily="34" charset="-122"/>
              <a:ea typeface="Microsoft YaHei" panose="020B0503020204020204" pitchFamily="34" charset="-122"/>
              <a:cs typeface="Times New Roman" panose="02020503050405090304" pitchFamily="18" charset="0"/>
            </a:endParaRPr>
          </a:p>
          <a:p>
            <a:pPr marL="546100" indent="-546100" algn="just">
              <a:lnSpc>
                <a:spcPct val="150000"/>
              </a:lnSpc>
            </a:pP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rPr>
              <a:t>2</a:t>
            </a: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参赛队在初赛阶段需要提供时长不超过</a:t>
            </a:r>
            <a:r>
              <a:rPr lang="zh-CN" altLang="zh-CN" sz="1100" b="1" dirty="0">
                <a:latin typeface="Microsoft YaHei" panose="020B0503020204020204" pitchFamily="34" charset="-122"/>
                <a:ea typeface="Microsoft YaHei" panose="020B0503020204020204" pitchFamily="34" charset="-122"/>
                <a:cs typeface="SimSun" panose="02010600030101010101" pitchFamily="2" charset="-122"/>
              </a:rPr>
              <a:t>5</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分钟的作品介绍视频（</a:t>
            </a:r>
            <a:r>
              <a:rPr lang="zh-CN" altLang="zh-CN" sz="1100" b="1" dirty="0">
                <a:latin typeface="Microsoft YaHei" panose="020B0503020204020204" pitchFamily="34" charset="-122"/>
                <a:ea typeface="Microsoft YaHei" panose="020B0503020204020204" pitchFamily="34" charset="-122"/>
                <a:cs typeface="SimSun" panose="02010600030101010101" pitchFamily="2" charset="-122"/>
              </a:rPr>
              <a:t>MP4</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格式）。</a:t>
            </a:r>
            <a:endPar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endParaRPr>
          </a:p>
          <a:p>
            <a:pPr marL="546100" indent="-546100" algn="just">
              <a:lnSpc>
                <a:spcPct val="150000"/>
              </a:lnSpc>
            </a:pPr>
            <a:endParaRPr lang="zh-CN" altLang="zh-CN" sz="1100" b="1" dirty="0">
              <a:latin typeface="Microsoft YaHei" panose="020B0503020204020204" pitchFamily="34" charset="-122"/>
              <a:ea typeface="Microsoft YaHei" panose="020B0503020204020204" pitchFamily="34" charset="-122"/>
              <a:cs typeface="SimSun" panose="02010600030101010101" pitchFamily="2" charset="-122"/>
            </a:endParaRPr>
          </a:p>
          <a:p>
            <a:pPr marL="546100" indent="-546100" algn="just">
              <a:lnSpc>
                <a:spcPct val="150000"/>
              </a:lnSpc>
            </a:pP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rPr>
              <a:t>3</a:t>
            </a: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如果需要使用第三方</a:t>
            </a:r>
            <a:r>
              <a:rPr lang="en-US" altLang="zh-CN" sz="1100" b="1" dirty="0">
                <a:latin typeface="Microsoft YaHei" panose="020B0503020204020204" pitchFamily="34" charset="-122"/>
                <a:ea typeface="Microsoft YaHei" panose="020B0503020204020204" pitchFamily="34" charset="-122"/>
                <a:cs typeface="SimSun" panose="02010600030101010101" pitchFamily="2" charset="-122"/>
              </a:rPr>
              <a:t>IP</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或者借鉴他人的部分源码，必须在设计文档和源</a:t>
            </a:r>
            <a:r>
              <a:rPr lang="zh-CN" altLang="zh-CN" sz="1100" b="1" dirty="0">
                <a:latin typeface="Microsoft YaHei" panose="020B0503020204020204" pitchFamily="34" charset="-122"/>
                <a:ea typeface="Microsoft YaHei" panose="020B0503020204020204" pitchFamily="34" charset="-122"/>
                <a:cs typeface="SimSun" panose="02010600030101010101" pitchFamily="2" charset="-122"/>
              </a:rPr>
              <a:t> </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代码的头部予以明确说明，并确保内容符合相关法律法规和开源协议之规定。允许参赛队部分代码参考或使用遵循开源协议的编译系统或软件模块。</a:t>
            </a:r>
            <a:endPar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endParaRPr>
          </a:p>
          <a:p>
            <a:pPr marL="546100" indent="-546100" algn="just">
              <a:lnSpc>
                <a:spcPct val="150000"/>
              </a:lnSpc>
            </a:pPr>
            <a:endParaRPr lang="zh-CN" altLang="zh-CN" sz="1100" b="1" dirty="0">
              <a:latin typeface="Microsoft YaHei" panose="020B0503020204020204" pitchFamily="34" charset="-122"/>
              <a:ea typeface="Microsoft YaHei" panose="020B0503020204020204" pitchFamily="34" charset="-122"/>
              <a:cs typeface="SimSun" panose="02010600030101010101" pitchFamily="2" charset="-122"/>
            </a:endParaRPr>
          </a:p>
          <a:p>
            <a:pPr marL="546100" indent="-546100" algn="just">
              <a:lnSpc>
                <a:spcPct val="150000"/>
              </a:lnSpc>
            </a:pP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rPr>
              <a:t>4</a:t>
            </a: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参赛队必须严守学术诚信。一经发现存在代码抄袭或使用他人代码不做说明等学术不端行为，修改的代码重复率在</a:t>
            </a:r>
            <a:r>
              <a:rPr lang="zh-CN" altLang="zh-CN" sz="1100" b="1" dirty="0">
                <a:latin typeface="Microsoft YaHei" panose="020B0503020204020204" pitchFamily="34" charset="-122"/>
                <a:ea typeface="Microsoft YaHei" panose="020B0503020204020204" pitchFamily="34" charset="-122"/>
                <a:cs typeface="SimSun" panose="02010600030101010101" pitchFamily="2" charset="-122"/>
              </a:rPr>
              <a:t> 20%</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以上，取消参赛队的参赛资格。</a:t>
            </a:r>
            <a:endPar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endParaRPr>
          </a:p>
          <a:p>
            <a:pPr marL="546100" indent="-546100" algn="just">
              <a:lnSpc>
                <a:spcPct val="150000"/>
              </a:lnSpc>
            </a:pPr>
            <a:endParaRPr lang="zh-CN" altLang="zh-CN" sz="1100" b="1" dirty="0">
              <a:latin typeface="Microsoft YaHei" panose="020B0503020204020204" pitchFamily="34" charset="-122"/>
              <a:ea typeface="Microsoft YaHei" panose="020B0503020204020204" pitchFamily="34" charset="-122"/>
              <a:cs typeface="SimSun" panose="02010600030101010101" pitchFamily="2" charset="-122"/>
            </a:endParaRPr>
          </a:p>
          <a:p>
            <a:pPr marL="546100" indent="-546100" algn="just">
              <a:lnSpc>
                <a:spcPct val="150000"/>
              </a:lnSpc>
            </a:pP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en-US" altLang="zh-CN" sz="1100" b="1" dirty="0">
                <a:latin typeface="Microsoft YaHei" panose="020B0503020204020204" pitchFamily="34" charset="-122"/>
                <a:ea typeface="Microsoft YaHei" panose="020B0503020204020204" pitchFamily="34" charset="-122"/>
                <a:cs typeface="Times New Roman" panose="02020503050405090304" pitchFamily="18" charset="0"/>
              </a:rPr>
              <a:t>5</a:t>
            </a:r>
            <a:r>
              <a:rPr lang="zh-CN" altLang="en-US" sz="1100" b="1" dirty="0">
                <a:latin typeface="Microsoft YaHei" panose="020B0503020204020204" pitchFamily="34" charset="-122"/>
                <a:ea typeface="Microsoft YaHei" panose="020B0503020204020204" pitchFamily="34" charset="-122"/>
                <a:cs typeface="Times New Roman" panose="02020503050405090304" pitchFamily="18" charset="0"/>
              </a:rPr>
              <a:t>）</a:t>
            </a:r>
            <a:r>
              <a:rPr lang="zh-CN" altLang="zh-CN" sz="1100" b="1" dirty="0">
                <a:latin typeface="Microsoft YaHei" panose="020B0503020204020204" pitchFamily="34" charset="-122"/>
                <a:ea typeface="Microsoft YaHei" panose="020B0503020204020204" pitchFamily="34" charset="-122"/>
                <a:cs typeface="Times New Roman" panose="02020503050405090304" pitchFamily="18" charset="0"/>
              </a:rPr>
              <a:t>参赛队在赛后，按编译系统设计赛要求公开代码和文档。</a:t>
            </a:r>
            <a:endParaRPr lang="zh-CN" altLang="zh-CN" sz="1100" b="1" dirty="0">
              <a:latin typeface="Microsoft YaHei" panose="020B0503020204020204" pitchFamily="34" charset="-122"/>
              <a:ea typeface="Microsoft YaHei" panose="020B0503020204020204" pitchFamily="34" charset="-122"/>
              <a:cs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729175" y="456134"/>
            <a:ext cx="3520096" cy="795617"/>
          </a:xfrm>
        </p:spPr>
        <p:txBody>
          <a:bodyPr>
            <a:normAutofit fontScale="85000" lnSpcReduction="10000"/>
          </a:bodyPr>
          <a:lstStyle/>
          <a:p>
            <a:r>
              <a:rPr lang="en-US" altLang="zh-CN" dirty="0">
                <a:solidFill>
                  <a:srgbClr val="C00000"/>
                </a:solidFill>
              </a:rPr>
              <a:t>5. </a:t>
            </a:r>
            <a:r>
              <a:rPr lang="zh-CN" altLang="en-US" dirty="0">
                <a:solidFill>
                  <a:srgbClr val="C00000"/>
                </a:solidFill>
              </a:rPr>
              <a:t>测试平台：理论算力</a:t>
            </a:r>
            <a:endParaRPr lang="en-US" altLang="zh-CN" dirty="0">
              <a:solidFill>
                <a:srgbClr val="C00000"/>
              </a:solidFill>
            </a:endParaRPr>
          </a:p>
          <a:p>
            <a:endParaRPr lang="zh-CN" altLang="en-US" dirty="0"/>
          </a:p>
        </p:txBody>
      </p:sp>
      <p:sp>
        <p:nvSpPr>
          <p:cNvPr id="4" name="文本框 3"/>
          <p:cNvSpPr txBox="1"/>
          <p:nvPr/>
        </p:nvSpPr>
        <p:spPr>
          <a:xfrm>
            <a:off x="2751151" y="1113251"/>
            <a:ext cx="6504167" cy="276999"/>
          </a:xfrm>
          <a:prstGeom prst="rect">
            <a:avLst/>
          </a:prstGeom>
          <a:noFill/>
        </p:spPr>
        <p:txBody>
          <a:bodyPr wrap="square" lIns="0" tIns="0" rIns="0" bIns="0" rtlCol="0">
            <a:spAutoFit/>
          </a:bodyPr>
          <a:lstStyle/>
          <a:p>
            <a:pPr algn="l"/>
            <a:r>
              <a:rPr kumimoji="1" lang="zh-CN" altLang="en-US" b="1" dirty="0">
                <a:solidFill>
                  <a:srgbClr val="000000"/>
                </a:solidFill>
                <a:latin typeface="Microsoft YaHei" panose="020B0503020204020204" pitchFamily="34" charset="-122"/>
                <a:ea typeface="Microsoft YaHei" panose="020B0503020204020204" pitchFamily="34" charset="-122"/>
              </a:rPr>
              <a:t>华为云</a:t>
            </a:r>
            <a:r>
              <a:rPr kumimoji="1" lang="en-US" altLang="zh-CN" b="1" dirty="0">
                <a:solidFill>
                  <a:srgbClr val="000000"/>
                </a:solidFill>
                <a:latin typeface="Microsoft YaHei" panose="020B0503020204020204" pitchFamily="34" charset="-122"/>
                <a:ea typeface="Microsoft YaHei" panose="020B0503020204020204" pitchFamily="34" charset="-122"/>
              </a:rPr>
              <a:t>KC2</a:t>
            </a:r>
            <a:r>
              <a:rPr kumimoji="1" lang="zh-CN" altLang="en-US" b="1" dirty="0">
                <a:solidFill>
                  <a:srgbClr val="000000"/>
                </a:solidFill>
                <a:latin typeface="Microsoft YaHei" panose="020B0503020204020204" pitchFamily="34" charset="-122"/>
                <a:ea typeface="Microsoft YaHei" panose="020B0503020204020204" pitchFamily="34" charset="-122"/>
              </a:rPr>
              <a:t>鲲鹏平台（</a:t>
            </a:r>
            <a:r>
              <a:rPr kumimoji="1" lang="en-US" altLang="zh-CN" b="1" dirty="0">
                <a:solidFill>
                  <a:srgbClr val="000000"/>
                </a:solidFill>
                <a:latin typeface="Microsoft YaHei" panose="020B0503020204020204" pitchFamily="34" charset="-122"/>
                <a:ea typeface="Microsoft YaHei" panose="020B0503020204020204" pitchFamily="34" charset="-122"/>
              </a:rPr>
              <a:t>ARM</a:t>
            </a:r>
            <a:r>
              <a:rPr kumimoji="1" lang="zh-CN" altLang="en-US" b="1" dirty="0">
                <a:solidFill>
                  <a:srgbClr val="000000"/>
                </a:solidFill>
                <a:latin typeface="Microsoft YaHei" panose="020B0503020204020204" pitchFamily="34" charset="-122"/>
                <a:ea typeface="Microsoft YaHei" panose="020B0503020204020204" pitchFamily="34" charset="-122"/>
              </a:rPr>
              <a:t>： </a:t>
            </a:r>
            <a:r>
              <a:rPr kumimoji="1" lang="en-US" altLang="zh-CN" b="1" dirty="0">
                <a:solidFill>
                  <a:srgbClr val="000000"/>
                </a:solidFill>
                <a:latin typeface="Microsoft YaHei" panose="020B0503020204020204" pitchFamily="34" charset="-122"/>
                <a:ea typeface="Microsoft YaHei" panose="020B0503020204020204" pitchFamily="34" charset="-122"/>
              </a:rPr>
              <a:t>SVE(256</a:t>
            </a:r>
            <a:r>
              <a:rPr kumimoji="1" lang="zh-CN" altLang="en-US" b="1" dirty="0">
                <a:solidFill>
                  <a:srgbClr val="000000"/>
                </a:solidFill>
                <a:latin typeface="Microsoft YaHei" panose="020B0503020204020204" pitchFamily="34" charset="-122"/>
                <a:ea typeface="Microsoft YaHei" panose="020B0503020204020204" pitchFamily="34" charset="-122"/>
              </a:rPr>
              <a:t>位</a:t>
            </a:r>
            <a:r>
              <a:rPr kumimoji="1" lang="en-US" altLang="zh-CN" b="1" dirty="0">
                <a:solidFill>
                  <a:srgbClr val="000000"/>
                </a:solidFill>
                <a:latin typeface="Microsoft YaHei" panose="020B0503020204020204" pitchFamily="34" charset="-122"/>
                <a:ea typeface="Microsoft YaHei" panose="020B0503020204020204" pitchFamily="34" charset="-122"/>
              </a:rPr>
              <a:t>)+NEON(128</a:t>
            </a:r>
            <a:r>
              <a:rPr kumimoji="1" lang="zh-CN" altLang="en-US" b="1" dirty="0">
                <a:solidFill>
                  <a:srgbClr val="000000"/>
                </a:solidFill>
                <a:latin typeface="Microsoft YaHei" panose="020B0503020204020204" pitchFamily="34" charset="-122"/>
                <a:ea typeface="Microsoft YaHei" panose="020B0503020204020204" pitchFamily="34" charset="-122"/>
              </a:rPr>
              <a:t>位</a:t>
            </a:r>
            <a:r>
              <a:rPr kumimoji="1" lang="en-US" altLang="zh-CN" b="1" dirty="0">
                <a:solidFill>
                  <a:srgbClr val="000000"/>
                </a:solidFill>
                <a:latin typeface="Microsoft YaHei" panose="020B0503020204020204" pitchFamily="34" charset="-122"/>
                <a:ea typeface="Microsoft YaHei" panose="020B0503020204020204" pitchFamily="34" charset="-122"/>
              </a:rPr>
              <a:t>)</a:t>
            </a:r>
            <a:r>
              <a:rPr kumimoji="1" lang="zh-CN" altLang="en-US" b="1" dirty="0">
                <a:solidFill>
                  <a:srgbClr val="000000"/>
                </a:solidFill>
                <a:latin typeface="Microsoft YaHei" panose="020B0503020204020204" pitchFamily="34" charset="-122"/>
                <a:ea typeface="Microsoft YaHei" panose="020B0503020204020204" pitchFamily="34" charset="-122"/>
              </a:rPr>
              <a:t>）</a:t>
            </a:r>
            <a:endParaRPr kumimoji="1" lang="zh-CN" altLang="en-US" b="1" dirty="0">
              <a:solidFill>
                <a:srgbClr val="000000"/>
              </a:solidFill>
              <a:latin typeface="Microsoft YaHei" panose="020B0503020204020204" pitchFamily="34" charset="-122"/>
              <a:ea typeface="Microsoft YaHei" panose="020B0503020204020204" pitchFamily="34" charset="-122"/>
            </a:endParaRPr>
          </a:p>
        </p:txBody>
      </p:sp>
      <p:sp>
        <p:nvSpPr>
          <p:cNvPr id="5" name="矩形 4"/>
          <p:cNvSpPr/>
          <p:nvPr/>
        </p:nvSpPr>
        <p:spPr>
          <a:xfrm>
            <a:off x="1577786" y="1710969"/>
            <a:ext cx="8668871" cy="3789435"/>
          </a:xfrm>
          <a:prstGeom prst="rect">
            <a:avLst/>
          </a:prstGeom>
          <a:solidFill>
            <a:schemeClr val="bg1">
              <a:lumMod val="20000"/>
              <a:lumOff val="80000"/>
            </a:schemeClr>
          </a:solidFill>
          <a:ln>
            <a:solidFill>
              <a:schemeClr val="bg1">
                <a:lumMod val="75000"/>
              </a:schemeClr>
            </a:solidFill>
          </a:ln>
        </p:spPr>
        <p:txBody>
          <a:bodyPr wrap="square">
            <a:spAutoFit/>
          </a:bodyPr>
          <a:lstStyle/>
          <a:p>
            <a:pPr algn="ctr">
              <a:lnSpc>
                <a:spcPct val="150000"/>
              </a:lnSpc>
            </a:pPr>
            <a:r>
              <a:rPr lang="en-US"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单核 </a:t>
            </a:r>
            <a:r>
              <a:rPr lang="en-US" altLang="zh-CN" dirty="0">
                <a:latin typeface="Microsoft YaHei Light" panose="020B0502040204020203" pitchFamily="34" charset="-122"/>
                <a:ea typeface="Microsoft YaHei Light" panose="020B0502040204020203" pitchFamily="34" charset="-122"/>
              </a:rPr>
              <a:t>/ neon</a:t>
            </a:r>
            <a:r>
              <a:rPr lang="zh-CN" altLang="en-US" dirty="0">
                <a:latin typeface="Microsoft YaHei Light" panose="020B0502040204020203" pitchFamily="34" charset="-122"/>
                <a:ea typeface="Microsoft YaHei Light" panose="020B0502040204020203" pitchFamily="34" charset="-122"/>
              </a:rPr>
              <a:t>算力和</a:t>
            </a:r>
            <a:r>
              <a:rPr lang="en-US" altLang="zh-CN" dirty="0" err="1">
                <a:latin typeface="Microsoft YaHei Light" panose="020B0502040204020203" pitchFamily="34" charset="-122"/>
                <a:ea typeface="Microsoft YaHei Light" panose="020B0502040204020203" pitchFamily="34" charset="-122"/>
              </a:rPr>
              <a:t>sve</a:t>
            </a:r>
            <a:r>
              <a:rPr lang="zh-CN" altLang="en-US" dirty="0">
                <a:latin typeface="Microsoft YaHei Light" panose="020B0502040204020203" pitchFamily="34" charset="-122"/>
                <a:ea typeface="Microsoft YaHei Light" panose="020B0502040204020203" pitchFamily="34" charset="-122"/>
              </a:rPr>
              <a:t>算力一致</a:t>
            </a:r>
            <a:r>
              <a:rPr lang="en-US" altLang="zh-CN"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a:lnSpc>
                <a:spcPct val="150000"/>
              </a:lnSpc>
            </a:pPr>
            <a:r>
              <a:rPr lang="en-US" altLang="zh-CN" b="1" dirty="0">
                <a:latin typeface="Microsoft YaHei Light" panose="020B0502040204020203" pitchFamily="34" charset="-122"/>
                <a:ea typeface="Microsoft YaHei Light" panose="020B0502040204020203" pitchFamily="34" charset="-122"/>
              </a:rPr>
              <a:t>(a) </a:t>
            </a:r>
            <a:r>
              <a:rPr lang="zh-CN" altLang="en-US" b="1" dirty="0">
                <a:latin typeface="Microsoft YaHei Light" panose="020B0502040204020203" pitchFamily="34" charset="-122"/>
                <a:ea typeface="Microsoft YaHei Light" panose="020B0502040204020203" pitchFamily="34" charset="-122"/>
              </a:rPr>
              <a:t>半精度</a:t>
            </a:r>
            <a:r>
              <a:rPr lang="en-US" altLang="zh-CN" b="1" dirty="0">
                <a:latin typeface="Microsoft YaHei Light" panose="020B0502040204020203" pitchFamily="34" charset="-122"/>
                <a:ea typeface="Microsoft YaHei Light" panose="020B0502040204020203" pitchFamily="34" charset="-122"/>
              </a:rPr>
              <a:t>(fp16)</a:t>
            </a:r>
            <a:r>
              <a:rPr lang="zh-CN" altLang="en-US" b="1" dirty="0">
                <a:latin typeface="Microsoft YaHei Light" panose="020B0502040204020203" pitchFamily="34" charset="-122"/>
                <a:ea typeface="Microsoft YaHei Light" panose="020B0502040204020203" pitchFamily="34" charset="-122"/>
              </a:rPr>
              <a:t>单核理论算力</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a:lnSpc>
                <a:spcPct val="150000"/>
              </a:lnSpc>
            </a:pPr>
            <a:r>
              <a:rPr lang="en-US" altLang="zh-CN" dirty="0">
                <a:latin typeface="Microsoft YaHei Light" panose="020B0502040204020203" pitchFamily="34" charset="-122"/>
                <a:ea typeface="Microsoft YaHei Light" panose="020B0502040204020203" pitchFamily="34" charset="-122"/>
              </a:rPr>
              <a:t>                             2.9G(</a:t>
            </a:r>
            <a:r>
              <a:rPr lang="zh-CN" altLang="en-US" dirty="0">
                <a:latin typeface="Microsoft YaHei Light" panose="020B0502040204020203" pitchFamily="34" charset="-122"/>
                <a:ea typeface="Microsoft YaHei Light" panose="020B0502040204020203" pitchFamily="34" charset="-122"/>
              </a:rPr>
              <a:t>主频</a:t>
            </a:r>
            <a:r>
              <a:rPr lang="en-US" altLang="zh-CN" dirty="0">
                <a:latin typeface="Microsoft YaHei Light" panose="020B0502040204020203" pitchFamily="34" charset="-122"/>
                <a:ea typeface="Microsoft YaHei Light" panose="020B0502040204020203" pitchFamily="34" charset="-122"/>
              </a:rPr>
              <a:t>) * (256*2)(SIMD) * 2(FMA) / 16 = 185.6Gflops</a:t>
            </a:r>
            <a:br>
              <a:rPr lang="en-US" altLang="zh-CN" dirty="0">
                <a:latin typeface="Microsoft YaHei Light" panose="020B0502040204020203" pitchFamily="34" charset="-122"/>
                <a:ea typeface="Microsoft YaHei Light" panose="020B0502040204020203" pitchFamily="34" charset="-122"/>
              </a:rPr>
            </a:br>
            <a:r>
              <a:rPr lang="en-US" altLang="zh-CN" b="1" dirty="0">
                <a:latin typeface="Microsoft YaHei Light" panose="020B0502040204020203" pitchFamily="34" charset="-122"/>
                <a:ea typeface="Microsoft YaHei Light" panose="020B0502040204020203" pitchFamily="34" charset="-122"/>
              </a:rPr>
              <a:t>(b) </a:t>
            </a:r>
            <a:r>
              <a:rPr lang="zh-CN" altLang="en-US" b="1" dirty="0">
                <a:latin typeface="Microsoft YaHei Light" panose="020B0502040204020203" pitchFamily="34" charset="-122"/>
                <a:ea typeface="Microsoft YaHei Light" panose="020B0502040204020203" pitchFamily="34" charset="-122"/>
              </a:rPr>
              <a:t>单精度单核理论算力</a:t>
            </a:r>
            <a:r>
              <a:rPr lang="en-US" altLang="zh-CN"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a:p>
            <a:pPr>
              <a:lnSpc>
                <a:spcPct val="150000"/>
              </a:lnSpc>
            </a:pPr>
            <a:r>
              <a:rPr lang="en-US" altLang="zh-CN" dirty="0">
                <a:latin typeface="Microsoft YaHei Light" panose="020B0502040204020203" pitchFamily="34" charset="-122"/>
                <a:ea typeface="Microsoft YaHei Light" panose="020B0502040204020203" pitchFamily="34" charset="-122"/>
              </a:rPr>
              <a:t>                             2.9G * (256*2)(SIMD) * 2(FMA) / 32 = 92.8Gflops</a:t>
            </a:r>
            <a:br>
              <a:rPr lang="en-US" altLang="zh-CN" dirty="0">
                <a:latin typeface="Microsoft YaHei Light" panose="020B0502040204020203" pitchFamily="34" charset="-122"/>
                <a:ea typeface="Microsoft YaHei Light" panose="020B0502040204020203" pitchFamily="34" charset="-122"/>
              </a:rPr>
            </a:br>
            <a:r>
              <a:rPr lang="en-US" altLang="zh-CN" b="1" dirty="0">
                <a:latin typeface="Microsoft YaHei Light" panose="020B0502040204020203" pitchFamily="34" charset="-122"/>
                <a:ea typeface="Microsoft YaHei Light" panose="020B0502040204020203" pitchFamily="34" charset="-122"/>
              </a:rPr>
              <a:t>(c) </a:t>
            </a:r>
            <a:r>
              <a:rPr lang="zh-CN" altLang="en-US" b="1" dirty="0">
                <a:latin typeface="Microsoft YaHei Light" panose="020B0502040204020203" pitchFamily="34" charset="-122"/>
                <a:ea typeface="Microsoft YaHei Light" panose="020B0502040204020203" pitchFamily="34" charset="-122"/>
              </a:rPr>
              <a:t>双精度单核理论算力</a:t>
            </a:r>
            <a:r>
              <a:rPr lang="en-US" altLang="zh-CN" dirty="0">
                <a:latin typeface="Microsoft YaHei Light" panose="020B0502040204020203" pitchFamily="34" charset="-122"/>
                <a:ea typeface="Microsoft YaHei Light" panose="020B0502040204020203" pitchFamily="34" charset="-122"/>
              </a:rPr>
              <a:t>: </a:t>
            </a:r>
            <a:endParaRPr lang="en-US" altLang="zh-CN" dirty="0">
              <a:latin typeface="Microsoft YaHei Light" panose="020B0502040204020203" pitchFamily="34" charset="-122"/>
              <a:ea typeface="Microsoft YaHei Light" panose="020B0502040204020203" pitchFamily="34" charset="-122"/>
            </a:endParaRPr>
          </a:p>
          <a:p>
            <a:pPr>
              <a:lnSpc>
                <a:spcPct val="150000"/>
              </a:lnSpc>
            </a:pPr>
            <a:r>
              <a:rPr lang="en-US" altLang="zh-CN" dirty="0">
                <a:latin typeface="Microsoft YaHei Light" panose="020B0502040204020203" pitchFamily="34" charset="-122"/>
                <a:ea typeface="Microsoft YaHei Light" panose="020B0502040204020203" pitchFamily="34" charset="-122"/>
              </a:rPr>
              <a:t>                             2.9G *</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256*2</a:t>
            </a:r>
            <a:r>
              <a:rPr lang="zh-CN" altLang="en-US" dirty="0">
                <a:latin typeface="Microsoft YaHei Light" panose="020B0502040204020203" pitchFamily="34" charset="-122"/>
                <a:ea typeface="Microsoft YaHei Light" panose="020B0502040204020203" pitchFamily="34" charset="-122"/>
              </a:rPr>
              <a:t>）*</a:t>
            </a:r>
            <a:r>
              <a:rPr lang="en-US" altLang="zh-CN" dirty="0">
                <a:latin typeface="Microsoft YaHei Light" panose="020B0502040204020203" pitchFamily="34" charset="-122"/>
                <a:ea typeface="Microsoft YaHei Light" panose="020B0502040204020203" pitchFamily="34" charset="-122"/>
              </a:rPr>
              <a:t>2 / 64 = 46.4Gflops</a:t>
            </a:r>
            <a:br>
              <a:rPr lang="en-US" altLang="zh-CN" dirty="0">
                <a:latin typeface="Microsoft YaHei Light" panose="020B0502040204020203" pitchFamily="34" charset="-122"/>
                <a:ea typeface="Microsoft YaHei Light" panose="020B0502040204020203" pitchFamily="34" charset="-122"/>
              </a:rPr>
            </a:br>
            <a:r>
              <a:rPr lang="en-US" altLang="zh-CN" sz="1600" dirty="0">
                <a:latin typeface="Microsoft YaHei Light" panose="020B0502040204020203" pitchFamily="34" charset="-122"/>
                <a:ea typeface="Microsoft YaHei Light" panose="020B0502040204020203" pitchFamily="34" charset="-122"/>
              </a:rPr>
              <a:t>(* </a:t>
            </a:r>
            <a:r>
              <a:rPr lang="zh-CN" altLang="en-US" sz="1600" dirty="0">
                <a:latin typeface="Microsoft YaHei Light" panose="020B0502040204020203" pitchFamily="34" charset="-122"/>
                <a:ea typeface="Microsoft YaHei Light" panose="020B0502040204020203" pitchFamily="34" charset="-122"/>
              </a:rPr>
              <a:t>鲲鹏</a:t>
            </a:r>
            <a:r>
              <a:rPr lang="en-US" altLang="zh-CN" sz="1600" dirty="0">
                <a:latin typeface="Microsoft YaHei Light" panose="020B0502040204020203" pitchFamily="34" charset="-122"/>
                <a:ea typeface="Microsoft YaHei Light" panose="020B0502040204020203" pitchFamily="34" charset="-122"/>
              </a:rPr>
              <a:t>920B</a:t>
            </a:r>
            <a:r>
              <a:rPr lang="zh-CN" altLang="en-US" sz="1600" dirty="0">
                <a:latin typeface="Microsoft YaHei Light" panose="020B0502040204020203" pitchFamily="34" charset="-122"/>
                <a:ea typeface="Microsoft YaHei Light" panose="020B0502040204020203" pitchFamily="34" charset="-122"/>
              </a:rPr>
              <a:t>支持</a:t>
            </a:r>
            <a:r>
              <a:rPr lang="en-US" altLang="zh-CN" sz="1600" dirty="0">
                <a:latin typeface="Microsoft YaHei Light" panose="020B0502040204020203" pitchFamily="34" charset="-122"/>
                <a:ea typeface="Microsoft YaHei Light" panose="020B0502040204020203" pitchFamily="34" charset="-122"/>
              </a:rPr>
              <a:t>bf16</a:t>
            </a:r>
            <a:r>
              <a:rPr lang="zh-CN" altLang="en-US" sz="1600" dirty="0">
                <a:latin typeface="Microsoft YaHei Light" panose="020B0502040204020203" pitchFamily="34" charset="-122"/>
                <a:ea typeface="Microsoft YaHei Light" panose="020B0502040204020203" pitchFamily="34" charset="-122"/>
              </a:rPr>
              <a:t>浮点格式，但是</a:t>
            </a:r>
            <a:r>
              <a:rPr lang="zh-CN" altLang="en-US" sz="1600" b="1" dirty="0">
                <a:latin typeface="Microsoft YaHei Light" panose="020B0502040204020203" pitchFamily="34" charset="-122"/>
                <a:ea typeface="Microsoft YaHei Light" panose="020B0502040204020203" pitchFamily="34" charset="-122"/>
              </a:rPr>
              <a:t>仅支持</a:t>
            </a:r>
            <a:r>
              <a:rPr lang="en-US" altLang="zh-CN" sz="1600" b="1" dirty="0">
                <a:latin typeface="Microsoft YaHei Light" panose="020B0502040204020203" pitchFamily="34" charset="-122"/>
                <a:ea typeface="Microsoft YaHei Light" panose="020B0502040204020203" pitchFamily="34" charset="-122"/>
              </a:rPr>
              <a:t>input(bf16)-&gt;output(fp32)</a:t>
            </a:r>
            <a:r>
              <a:rPr lang="zh-CN" altLang="en-US" sz="1600" dirty="0">
                <a:latin typeface="Microsoft YaHei Light" panose="020B0502040204020203" pitchFamily="34" charset="-122"/>
                <a:ea typeface="Microsoft YaHei Light" panose="020B0502040204020203" pitchFamily="34" charset="-122"/>
              </a:rPr>
              <a:t>，此时理论算力等于单精度算力</a:t>
            </a:r>
            <a:r>
              <a:rPr lang="en-US" altLang="zh-CN" sz="1600" dirty="0">
                <a:latin typeface="Microsoft YaHei Light" panose="020B0502040204020203" pitchFamily="34" charset="-122"/>
                <a:ea typeface="Microsoft YaHei Light" panose="020B0502040204020203" pitchFamily="34" charset="-122"/>
              </a:rPr>
              <a:t>92.8Tflops; </a:t>
            </a:r>
            <a:r>
              <a:rPr lang="zh-CN" altLang="en-US" sz="1600" dirty="0">
                <a:latin typeface="Microsoft YaHei Light" panose="020B0502040204020203" pitchFamily="34" charset="-122"/>
                <a:ea typeface="Microsoft YaHei Light" panose="020B0502040204020203" pitchFamily="34" charset="-122"/>
              </a:rPr>
              <a:t>如果是</a:t>
            </a:r>
            <a:r>
              <a:rPr lang="en-US" altLang="zh-CN" sz="1600" b="1" dirty="0">
                <a:latin typeface="Microsoft YaHei Light" panose="020B0502040204020203" pitchFamily="34" charset="-122"/>
                <a:ea typeface="Microsoft YaHei Light" panose="020B0502040204020203" pitchFamily="34" charset="-122"/>
              </a:rPr>
              <a:t>fp16-&gt;fp32</a:t>
            </a:r>
            <a:r>
              <a:rPr lang="zh-CN" altLang="en-US" sz="1600" dirty="0">
                <a:latin typeface="Microsoft YaHei Light" panose="020B0502040204020203" pitchFamily="34" charset="-122"/>
                <a:ea typeface="Microsoft YaHei Light" panose="020B0502040204020203" pitchFamily="34" charset="-122"/>
              </a:rPr>
              <a:t>，此时</a:t>
            </a:r>
            <a:r>
              <a:rPr lang="en-US" altLang="zh-CN" sz="1600" dirty="0">
                <a:latin typeface="Microsoft YaHei Light" panose="020B0502040204020203" pitchFamily="34" charset="-122"/>
                <a:ea typeface="Microsoft YaHei Light" panose="020B0502040204020203" pitchFamily="34" charset="-122"/>
              </a:rPr>
              <a:t>fp16</a:t>
            </a:r>
            <a:r>
              <a:rPr lang="zh-CN" altLang="en-US" sz="1600" dirty="0">
                <a:latin typeface="Microsoft YaHei Light" panose="020B0502040204020203" pitchFamily="34" charset="-122"/>
                <a:ea typeface="Microsoft YaHei Light" panose="020B0502040204020203" pitchFamily="34" charset="-122"/>
              </a:rPr>
              <a:t>算力也等于单精度算力</a:t>
            </a:r>
            <a:r>
              <a:rPr lang="en-US" altLang="zh-CN" sz="1600"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p:txBody>
      </p:sp>
    </p:spTree>
  </p:cSld>
  <p:clrMapOvr>
    <a:masterClrMapping/>
  </p:clrMapOvr>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7633</Words>
  <Application>WPS Slides</Application>
  <PresentationFormat>自定义</PresentationFormat>
  <Paragraphs>314</Paragraphs>
  <Slides>14</Slides>
  <Notes>8</Notes>
  <HiddenSlides>0</HiddenSlides>
  <MMClips>0</MMClips>
  <ScaleCrop>false</ScaleCrop>
  <HeadingPairs>
    <vt:vector size="6" baseType="variant">
      <vt:variant>
        <vt:lpstr>已用的字体</vt:lpstr>
      </vt:variant>
      <vt:variant>
        <vt:i4>33</vt:i4>
      </vt:variant>
      <vt:variant>
        <vt:lpstr>主题</vt:lpstr>
      </vt:variant>
      <vt:variant>
        <vt:i4>4</vt:i4>
      </vt:variant>
      <vt:variant>
        <vt:lpstr>幻灯片标题</vt:lpstr>
      </vt:variant>
      <vt:variant>
        <vt:i4>14</vt:i4>
      </vt:variant>
    </vt:vector>
  </HeadingPairs>
  <TitlesOfParts>
    <vt:vector size="51" baseType="lpstr">
      <vt:lpstr>Arial</vt:lpstr>
      <vt:lpstr>SimSun</vt:lpstr>
      <vt:lpstr>Wingdings</vt:lpstr>
      <vt:lpstr>Microsoft YaHei</vt:lpstr>
      <vt:lpstr>汉仪旗黑</vt:lpstr>
      <vt:lpstr>.AppleSystemUIFont</vt:lpstr>
      <vt:lpstr>Thonburi</vt:lpstr>
      <vt:lpstr>SimSun</vt:lpstr>
      <vt:lpstr>汉仪书宋二KW</vt:lpstr>
      <vt:lpstr>Consolas</vt:lpstr>
      <vt:lpstr>Times New Roman</vt:lpstr>
      <vt:lpstr>Microsoft JhengHei Light</vt:lpstr>
      <vt:lpstr>Microsoft YaHei</vt:lpstr>
      <vt:lpstr>SimHei</vt:lpstr>
      <vt:lpstr>等线 Light</vt:lpstr>
      <vt:lpstr>Microsoft YaHei Light</vt:lpstr>
      <vt:lpstr>苹方-简</vt:lpstr>
      <vt:lpstr>quote-cjk-patch</vt:lpstr>
      <vt:lpstr>SimSun</vt:lpstr>
      <vt:lpstr>汉仪中黑KW</vt:lpstr>
      <vt:lpstr>Arial Unicode MS</vt:lpstr>
      <vt:lpstr>等线</vt:lpstr>
      <vt:lpstr>汉仪中等线KW</vt:lpstr>
      <vt:lpstr>Calibri</vt:lpstr>
      <vt:lpstr>Helvetica Neue</vt:lpstr>
      <vt:lpstr>Microsoft JhengHei Light</vt:lpstr>
      <vt:lpstr>Microsoft YaHei</vt:lpstr>
      <vt:lpstr>Microsoft YaHei Light</vt:lpstr>
      <vt:lpstr>SimHei</vt:lpstr>
      <vt:lpstr>Wingdings</vt:lpstr>
      <vt:lpstr>quote-cjk-patch</vt:lpstr>
      <vt:lpstr>等线 Light</vt:lpstr>
      <vt:lpstr>SimHei</vt:lpstr>
      <vt:lpstr>封面页_图片版 </vt:lpstr>
      <vt:lpstr>目录页</vt:lpstr>
      <vt:lpstr>章节页</vt:lpstr>
      <vt:lpstr>结束页</vt:lpstr>
      <vt:lpstr>代码自动混精 (毕昇编译器开发和应用)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Longhui (Compiler)</dc:creator>
  <cp:lastModifiedBy>博尔瓜.Long</cp:lastModifiedBy>
  <cp:revision>232</cp:revision>
  <dcterms:created xsi:type="dcterms:W3CDTF">2025-05-30T00:47:59Z</dcterms:created>
  <dcterms:modified xsi:type="dcterms:W3CDTF">2025-05-30T00:47:59Z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(3)/c4XZJ587SjkKvRg3BcHcK2jjlRvwXtYnYs2rW+kqMxb6NhNXIbKPaocp9+IPBkoQIot6BQX
GtqEI+tIHbicN/X4q8vV6aWVUOx3X6LnyKpO8gJz3bX9C7PiTbVZ3o9RM5IWPl4/KBML2fJT
QrGlTE4YM37hT1a10S5cDzaWoaZYFjU+J/m5U5lnaeDCvwM/zBbti1rxjwwEZOpdtIKUuQsM
05sVh1lfKXmz/XIyy9</vt:lpwstr>
  </property>
  <property fmtid="{D5CDD505-2E9C-101B-9397-08002B2CF9AE}" pid="3" name="_2015_ms_pID_7253431">
    <vt:lpwstr>vPranrXX9ncaAv3YsCEDI6rHOgJrguw/ZevtPp7j45jGiQNi+COjLa
L2R9jtaAe66dodldr361J7TrHX3GioNyV3rp+aStytDlPrH/jEtE+hz10hEjMMQEEeRXr9xw
Cqbk7JjRkH7/rwUSElvRKIN/lgZp8EyrO880vZ+AW3AJEAzloYRjxEN+cBLE363wFrPocXUF
23uRW52R6U3t4dhmovvN6puJSiw2ISYn2LCw</vt:lpwstr>
  </property>
  <property fmtid="{D5CDD505-2E9C-101B-9397-08002B2CF9AE}" pid="4" name="_2015_ms_pID_7253432">
    <vt:lpwstr>+Q==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1747367084</vt:lpwstr>
  </property>
  <property fmtid="{D5CDD505-2E9C-101B-9397-08002B2CF9AE}" pid="9" name="ICV">
    <vt:lpwstr>F7B5D5FB988F88493F0039680CB7A151_42</vt:lpwstr>
  </property>
  <property fmtid="{D5CDD505-2E9C-101B-9397-08002B2CF9AE}" pid="10" name="KSOProductBuildVer">
    <vt:lpwstr>1033-7.3.1.8967</vt:lpwstr>
  </property>
</Properties>
</file>