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21"/>
  </p:notesMasterIdLst>
  <p:handoutMasterIdLst>
    <p:handoutMasterId r:id="rId22"/>
  </p:handoutMasterIdLst>
  <p:sldIdLst>
    <p:sldId id="256" r:id="rId3"/>
    <p:sldId id="291" r:id="rId4"/>
    <p:sldId id="259" r:id="rId5"/>
    <p:sldId id="261" r:id="rId6"/>
    <p:sldId id="265" r:id="rId7"/>
    <p:sldId id="266" r:id="rId8"/>
    <p:sldId id="260" r:id="rId9"/>
    <p:sldId id="282" r:id="rId10"/>
    <p:sldId id="283" r:id="rId11"/>
    <p:sldId id="284" r:id="rId12"/>
    <p:sldId id="285" r:id="rId13"/>
    <p:sldId id="286" r:id="rId14"/>
    <p:sldId id="288" r:id="rId15"/>
    <p:sldId id="287" r:id="rId16"/>
    <p:sldId id="258" r:id="rId17"/>
    <p:sldId id="289" r:id="rId18"/>
    <p:sldId id="290" r:id="rId19"/>
    <p:sldId id="269" r:id="rId2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>
          <p15:clr>
            <a:srgbClr val="A4A3A4"/>
          </p15:clr>
        </p15:guide>
        <p15:guide id="2" pos="38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D41D5"/>
    <a:srgbClr val="FFFF00"/>
    <a:srgbClr val="00FFFF"/>
    <a:srgbClr val="FF00FF"/>
    <a:srgbClr val="45ED33"/>
    <a:srgbClr val="99CCFF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574" autoAdjust="0"/>
  </p:normalViewPr>
  <p:slideViewPr>
    <p:cSldViewPr snapToGrid="0" showGuides="1">
      <p:cViewPr varScale="1">
        <p:scale>
          <a:sx n="75" d="100"/>
          <a:sy n="75" d="100"/>
        </p:scale>
        <p:origin x="307" y="86"/>
      </p:cViewPr>
      <p:guideLst>
        <p:guide orient="horz" pos="2230"/>
        <p:guide pos="38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6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681AE-3A13-CB52-43F2-E32B8F269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1C6ABDF-6EF0-0E04-BF59-3EC0A24165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7F52A-A6B7-89E8-2F27-D340E794A29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52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723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School of Information and Software Engineering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Zhou, Erqiang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School of Information and Software Engineering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Zhou, Erqiang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56" name="AutoShape 8"/>
          <p:cNvSpPr>
            <a:spLocks noChangeArrowheads="1"/>
          </p:cNvSpPr>
          <p:nvPr userDrawn="1"/>
        </p:nvSpPr>
        <p:spPr bwMode="auto">
          <a:xfrm>
            <a:off x="-212725" y="-284162"/>
            <a:ext cx="2084388" cy="2157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Droid Sans Fallback" panose="020B0502000000000001" charset="-122"/>
            </a:endParaRPr>
          </a:p>
        </p:txBody>
      </p:sp>
      <p:sp>
        <p:nvSpPr>
          <p:cNvPr id="2057" name="AutoShape 9"/>
          <p:cNvSpPr>
            <a:spLocks noChangeArrowheads="1"/>
          </p:cNvSpPr>
          <p:nvPr userDrawn="1"/>
        </p:nvSpPr>
        <p:spPr bwMode="auto">
          <a:xfrm>
            <a:off x="1079500" y="-427037"/>
            <a:ext cx="1295400" cy="12906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99">
                  <a:alpha val="50000"/>
                </a:srgbClr>
              </a:gs>
              <a:gs pos="100000">
                <a:srgbClr val="FFFF99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Droid Sans Fallback" panose="020B0502000000000001" charset="-122"/>
            </a:endParaRPr>
          </a:p>
        </p:txBody>
      </p:sp>
      <p:sp>
        <p:nvSpPr>
          <p:cNvPr id="2059" name="AutoShape 11"/>
          <p:cNvSpPr>
            <a:spLocks noChangeArrowheads="1"/>
          </p:cNvSpPr>
          <p:nvPr userDrawn="1"/>
        </p:nvSpPr>
        <p:spPr bwMode="auto">
          <a:xfrm flipH="1" flipV="1">
            <a:off x="9361170" y="-709930"/>
            <a:ext cx="2828925" cy="245237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Droid Sans Fallback" panose="020B0502000000000001" charset="-122"/>
            </a:endParaRPr>
          </a:p>
        </p:txBody>
      </p:sp>
      <p:sp>
        <p:nvSpPr>
          <p:cNvPr id="2050" name="AutoShape 2"/>
          <p:cNvSpPr>
            <a:spLocks noChangeArrowheads="1"/>
          </p:cNvSpPr>
          <p:nvPr userDrawn="1"/>
        </p:nvSpPr>
        <p:spPr bwMode="auto">
          <a:xfrm>
            <a:off x="-212725" y="5281930"/>
            <a:ext cx="2922270" cy="216090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Droid Sans Fallback" panose="020B0502000000000001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 userDrawn="1"/>
        </p:nvSpPr>
        <p:spPr bwMode="auto">
          <a:xfrm>
            <a:off x="10389870" y="2910840"/>
            <a:ext cx="2656205" cy="1295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>
                  <a:gamma/>
                  <a:shade val="69804"/>
                  <a:invGamma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Droid Sans Fallback" panose="020B0502000000000001" charset="-122"/>
            </a:endParaRPr>
          </a:p>
        </p:txBody>
      </p:sp>
      <p:sp>
        <p:nvSpPr>
          <p:cNvPr id="2053" name="Rectangle 5"/>
          <p:cNvSpPr>
            <a:spLocks noChangeArrowheads="1"/>
          </p:cNvSpPr>
          <p:nvPr userDrawn="1"/>
        </p:nvSpPr>
        <p:spPr bwMode="auto">
          <a:xfrm>
            <a:off x="-28575" y="3728085"/>
            <a:ext cx="10601960" cy="1584325"/>
          </a:xfrm>
          <a:prstGeom prst="rect">
            <a:avLst/>
          </a:prstGeom>
          <a:gradFill rotWithShape="0">
            <a:gsLst>
              <a:gs pos="0">
                <a:srgbClr val="0047FF">
                  <a:alpha val="64000"/>
                </a:srgbClr>
              </a:gs>
              <a:gs pos="100000">
                <a:srgbClr val="99CCFF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Droid Sans Fallback" panose="020B05020000000000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8575" y="3857149"/>
            <a:ext cx="10515600" cy="1325563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058" name="AutoShape 10"/>
          <p:cNvSpPr>
            <a:spLocks noChangeArrowheads="1"/>
          </p:cNvSpPr>
          <p:nvPr userDrawn="1"/>
        </p:nvSpPr>
        <p:spPr bwMode="auto">
          <a:xfrm>
            <a:off x="-357187" y="1152525"/>
            <a:ext cx="4173538" cy="129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</a:ln>
          <a:effectLst>
            <a:outerShdw dist="101823" dir="2700000" algn="ctr" rotWithShape="0">
              <a:srgbClr val="C0C0C0">
                <a:alpha val="39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Droid Sans Fallback" panose="020B0502000000000001" charset="-122"/>
            </a:endParaRPr>
          </a:p>
        </p:txBody>
      </p:sp>
      <p:pic>
        <p:nvPicPr>
          <p:cNvPr id="10" name="图片 9" descr="湖边的建筑&#10;&#10;描述已自动生成">
            <a:extLst>
              <a:ext uri="{FF2B5EF4-FFF2-40B4-BE49-F238E27FC236}">
                <a16:creationId xmlns:a16="http://schemas.microsoft.com/office/drawing/2014/main" id="{30CE2532-6DDA-1279-F1A0-BD5E7AEDE5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8" b="16665"/>
          <a:stretch/>
        </p:blipFill>
        <p:spPr>
          <a:xfrm>
            <a:off x="7043968" y="205032"/>
            <a:ext cx="5038304" cy="644793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71A23-ED29-0DBF-18CB-B86BA273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6FC25-D25B-D4FE-5930-D5FD36EC6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D1BE7F-1E03-47A2-EA24-9EC1BAC9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D21CC-63AD-482D-834F-FB3AE01E4FF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249C8-748F-F43D-3FA1-74DFC3D9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717EB6-99BB-2971-82BA-F6600B41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C7E27-FD9F-4B14-B35A-1CC1227AE8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7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1910" y="6480175"/>
            <a:ext cx="3945890" cy="365125"/>
          </a:xfrm>
        </p:spPr>
        <p:txBody>
          <a:bodyPr/>
          <a:lstStyle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80175"/>
            <a:ext cx="4114800" cy="365125"/>
          </a:xfrm>
        </p:spPr>
        <p:txBody>
          <a:bodyPr/>
          <a:lstStyle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44025" y="648017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 typeface="Wingdings" panose="05000000000000000000" charset="0"/>
              <a:buChar char=""/>
              <a:defRPr/>
            </a:lvl1pPr>
            <a:lvl2pPr>
              <a:buFont typeface="Wingdings" panose="05000000000000000000" charset="0"/>
              <a:buChar char=""/>
              <a:defRPr/>
            </a:lvl2pPr>
            <a:lvl3pPr>
              <a:buFont typeface="Wingdings" panose="05000000000000000000" charset="0"/>
              <a:buChar char=""/>
              <a:defRPr/>
            </a:lvl3pPr>
            <a:lvl4pPr>
              <a:buFont typeface="Wingdings" panose="05000000000000000000" charset="0"/>
              <a:buChar char=""/>
              <a:defRPr/>
            </a:lvl4pPr>
            <a:lvl5pPr>
              <a:buFont typeface="Wingdings" panose="05000000000000000000" charset="0"/>
              <a:buChar char="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_GB2312" panose="02010609030101010101" charset="-122"/>
                <a:ea typeface="楷体_GB2312" panose="0201060903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09" y="1214422"/>
            <a:ext cx="10972800" cy="49482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1pPr>
            <a:lvl2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2pPr>
            <a:lvl3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3pPr>
            <a:lvl4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4pPr>
            <a:lvl5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1E6B75-A772-49D0-8FE5-A389934CEBC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 dirty="0">
                <a:cs typeface="DejaVu Sans" panose="020B0603030804020204" charset="0"/>
              </a:rPr>
              <a:t> School of Information and Software Engineering</a:t>
            </a:r>
            <a:endParaRPr lang="en-GB" altLang="en-US" sz="1000" dirty="0">
              <a:latin typeface="Comic Sans MS" panose="030F0702030302020204" pitchFamily="66" charset="0"/>
              <a:ea typeface="宋体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r>
              <a:rPr lang="en-US" altLang="zh-CN">
                <a:cs typeface="DejaVu Sans" panose="020B0603030804020204" charset="0"/>
              </a:rPr>
              <a:t>Zhou, Erqiang</a:t>
            </a:r>
            <a:endParaRPr lang="en-US" altLang="zh-CN" sz="1000">
              <a:latin typeface="Comic Sans MS" panose="030F0702030302020204" pitchFamily="66" charset="0"/>
              <a:ea typeface="DejaVu Sans" panose="020B060303080402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>
              <a:lnSpc>
                <a:spcPct val="116000"/>
              </a:lnSpc>
            </a:pPr>
            <a:fld id="{9A0DB2DC-4C9A-4742-B13C-FB6460FD3503}" type="slidenum">
              <a:rPr lang="en-GB" altLang="en-US" dirty="0"/>
              <a:t>‹#›</a:t>
            </a:fld>
            <a:endParaRPr lang="en-GB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9085" y="6356350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3"/>
          <p:cNvSpPr>
            <a:spLocks noChangeArrowheads="1"/>
          </p:cNvSpPr>
          <p:nvPr userDrawn="1"/>
        </p:nvSpPr>
        <p:spPr bwMode="auto">
          <a:xfrm>
            <a:off x="71755" y="71755"/>
            <a:ext cx="12053570" cy="6417945"/>
          </a:xfrm>
          <a:prstGeom prst="roundRect">
            <a:avLst>
              <a:gd name="adj" fmla="val 2295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Droid Sans Fallback" panose="020B0502000000000001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7635" y="136525"/>
            <a:ext cx="11498580" cy="1134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488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9085" y="6489700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3030804020204" charset="0"/>
                <a:cs typeface="DejaVu Sans" panose="020B0603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97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53" name="Rectangle 5"/>
          <p:cNvSpPr>
            <a:spLocks noChangeArrowheads="1"/>
          </p:cNvSpPr>
          <p:nvPr userDrawn="1"/>
        </p:nvSpPr>
        <p:spPr bwMode="auto">
          <a:xfrm flipH="1">
            <a:off x="2989580" y="1252855"/>
            <a:ext cx="9135745" cy="135255"/>
          </a:xfrm>
          <a:prstGeom prst="rect">
            <a:avLst/>
          </a:prstGeom>
          <a:gradFill rotWithShape="0">
            <a:gsLst>
              <a:gs pos="100000">
                <a:srgbClr val="0047FF"/>
              </a:gs>
              <a:gs pos="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Droid Sans Fallback" panose="020B05020000000000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33985" y="3856990"/>
            <a:ext cx="10515600" cy="935990"/>
          </a:xfrm>
        </p:spPr>
        <p:txBody>
          <a:bodyPr/>
          <a:lstStyle/>
          <a:p>
            <a:pPr algn="l"/>
            <a:r>
              <a:rPr lang="zh-CN" altLang="en-US"/>
              <a:t>编编又译译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33985" y="4792980"/>
            <a:ext cx="4319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rPr>
              <a:t>姚欣扬 许芳煜 龚骁阳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21898CD8-8728-C473-63E9-8F1D716C0139}"/>
              </a:ext>
            </a:extLst>
          </p:cNvPr>
          <p:cNvSpPr txBox="1">
            <a:spLocks/>
          </p:cNvSpPr>
          <p:nvPr/>
        </p:nvSpPr>
        <p:spPr>
          <a:xfrm>
            <a:off x="284480" y="1337310"/>
            <a:ext cx="10515600" cy="93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>
                <a:solidFill>
                  <a:schemeClr val="tx1"/>
                </a:solidFill>
              </a:rPr>
              <a:t>比赛分享</a:t>
            </a:r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44B17-A8D4-D7FA-E239-09C4CDE4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案例分析：下标转指针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8E33D-7C37-2509-5325-479BC779A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下标转指针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+= *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5B4D1A-084E-99DC-E026-6A931F05AF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1E6B75-A772-49D0-8FE5-A389934CEBC7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  <a:t>10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34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44B17-A8D4-D7FA-E239-09C4CDE4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526" y="277927"/>
            <a:ext cx="11498580" cy="1134110"/>
          </a:xfrm>
        </p:spPr>
        <p:txBody>
          <a:bodyPr/>
          <a:lstStyle/>
          <a:p>
            <a:r>
              <a:rPr lang="zh-CN" altLang="en-US"/>
              <a:t>案例分析：循环展开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8E33D-7C37-2509-5325-479BC779A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47" y="187769"/>
            <a:ext cx="10972800" cy="6667056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循环展开</a:t>
            </a:r>
            <a:b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+= *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+= *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+= *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+= *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+= *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5B4D1A-084E-99DC-E026-6A931F05AF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1E6B75-A772-49D0-8FE5-A389934CEBC7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  <a:t>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76D51E-06FD-B032-3482-DFF00387D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43" y="1441653"/>
            <a:ext cx="10500386" cy="50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8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44B17-A8D4-D7FA-E239-09C4CDE4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案例分析：指令折叠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8E33D-7C37-2509-5325-479BC779A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09" y="1214422"/>
            <a:ext cx="10972800" cy="564357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指令折叠</a:t>
            </a:r>
            <a:b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8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+= *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5B4D1A-084E-99DC-E026-6A931F05AF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1E6B75-A772-49D0-8FE5-A389934CEBC7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  <a:t>12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59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5C363-5874-994C-DB1F-7C854AD68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案例分析：记忆化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C5A83B-56AE-AE4A-0F2C-427DCF974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1E6B75-A772-49D0-8FE5-A389934CEBC7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  <a:t>13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86A7420-C2A7-B461-1614-4CF4ECC181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5709" y="2657490"/>
            <a:ext cx="8095486" cy="206210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59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E4DA8-9D65-901C-9048-AF1FA7A5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案例分析：记忆化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D6334F-B9E5-A790-0145-5523F446EA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1E6B75-A772-49D0-8FE5-A389934CEBC7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  <a:t>14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83464AA-B552-D1F8-6370-4141F4773D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491" y="1226721"/>
            <a:ext cx="8510663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fib_cached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hit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0xCAFE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0xCAFE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0xCAFE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fib_cached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fib_cached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64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后端：目标代码生成与优化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charset="0"/>
                <a:ea typeface="微软雅黑" charset="0"/>
              </a:rPr>
              <a:t>目标代码生成</a:t>
            </a:r>
            <a:endParaRPr lang="en-US" altLang="zh-CN" sz="2800">
              <a:latin typeface="微软雅黑" charset="0"/>
              <a:ea typeface="微软雅黑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charset="0"/>
                <a:ea typeface="微软雅黑" charset="0"/>
              </a:rPr>
              <a:t>线性扫描的寄存器分配</a:t>
            </a:r>
            <a:endParaRPr lang="en-US" altLang="zh-CN" sz="2800">
              <a:latin typeface="微软雅黑" charset="0"/>
              <a:ea typeface="微软雅黑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charset="0"/>
                <a:ea typeface="微软雅黑" charset="0"/>
              </a:rPr>
              <a:t>栈空间分配</a:t>
            </a:r>
            <a:endParaRPr lang="en-US" altLang="zh-CN" sz="2800">
              <a:latin typeface="微软雅黑" charset="0"/>
              <a:ea typeface="微软雅黑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charset="0"/>
                <a:ea typeface="微软雅黑" charset="0"/>
              </a:rPr>
              <a:t>全局空间分配</a:t>
            </a:r>
            <a:endParaRPr lang="en-US" altLang="zh-CN" sz="2800">
              <a:latin typeface="微软雅黑" charset="0"/>
              <a:ea typeface="微软雅黑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charset="0"/>
                <a:ea typeface="微软雅黑" charset="0"/>
              </a:rPr>
              <a:t>PHI </a:t>
            </a:r>
            <a:r>
              <a:rPr lang="zh-CN" altLang="en-US" sz="2800">
                <a:latin typeface="微软雅黑" charset="0"/>
                <a:ea typeface="微软雅黑" charset="0"/>
              </a:rPr>
              <a:t>指令消除</a:t>
            </a:r>
            <a:endParaRPr lang="en-US" altLang="zh-CN" sz="2800">
              <a:latin typeface="微软雅黑" charset="0"/>
              <a:ea typeface="微软雅黑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charset="0"/>
                <a:ea typeface="微软雅黑" charset="0"/>
              </a:rPr>
              <a:t>尾递归优化</a:t>
            </a:r>
            <a:endParaRPr lang="en-US" altLang="zh-CN" sz="2800">
              <a:latin typeface="微软雅黑" charset="0"/>
              <a:ea typeface="微软雅黑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charset="0"/>
                <a:ea typeface="微软雅黑" charset="0"/>
              </a:rPr>
              <a:t>指令折叠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charset="0"/>
                <a:ea typeface="微软雅黑" charset="0"/>
              </a:rPr>
              <a:t>窥孔优化</a:t>
            </a:r>
            <a:endParaRPr lang="en-US" altLang="zh-CN" sz="2800">
              <a:latin typeface="微软雅黑" charset="0"/>
              <a:ea typeface="微软雅黑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330">
                <a:latin typeface="微软雅黑" charset="0"/>
                <a:ea typeface="微软雅黑" charset="0"/>
              </a:rPr>
              <a:t>消除冗余</a:t>
            </a:r>
            <a:r>
              <a:rPr lang="en-US" altLang="zh-CN" sz="2330">
                <a:latin typeface="微软雅黑" charset="0"/>
                <a:ea typeface="微软雅黑" charset="0"/>
              </a:rPr>
              <a:t> mv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330">
                <a:latin typeface="微软雅黑" charset="0"/>
                <a:ea typeface="微软雅黑" charset="0"/>
              </a:rPr>
              <a:t>消除冗余</a:t>
            </a:r>
            <a:r>
              <a:rPr lang="en-US" altLang="zh-CN" sz="2330">
                <a:latin typeface="微软雅黑" charset="0"/>
                <a:ea typeface="微软雅黑" charset="0"/>
              </a:rPr>
              <a:t> j</a:t>
            </a:r>
            <a:endParaRPr lang="en-US" altLang="zh-CN" sz="2800">
              <a:latin typeface="微软雅黑" charset="0"/>
              <a:ea typeface="微软雅黑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871CDF-1F12-6677-5357-A736380DD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575" y="2338387"/>
            <a:ext cx="6353175" cy="21812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CAF4740-B667-6CD4-F24B-35D9543E3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575" y="4946014"/>
            <a:ext cx="481965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2623F-657D-B322-7AE6-9EAE1C5F0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482CA98-71DC-7B5A-D735-1CC1B3AD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BC992D9-E70E-DF08-86A1-AADBE52A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优化技术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00693-3D95-EEFE-7DF6-A55853CA1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charset="0"/>
                <a:ea typeface="微软雅黑" charset="0"/>
              </a:rPr>
              <a:t>DFA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charset="0"/>
                <a:ea typeface="微软雅黑" charset="0"/>
              </a:rPr>
              <a:t>不动点</a:t>
            </a:r>
            <a:endParaRPr lang="en-US" altLang="zh-CN" sz="2800">
              <a:latin typeface="微软雅黑" charset="0"/>
              <a:ea typeface="微软雅黑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charset="0"/>
                <a:ea typeface="微软雅黑" charset="0"/>
              </a:rPr>
              <a:t>阿姆达尔定律</a:t>
            </a:r>
            <a:endParaRPr lang="en-US" altLang="zh-CN" sz="2800">
              <a:latin typeface="微软雅黑" charset="0"/>
              <a:ea typeface="微软雅黑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>
                <a:latin typeface="微软雅黑" charset="0"/>
                <a:ea typeface="微软雅黑" charset="0"/>
              </a:rPr>
              <a:t>ISA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charset="0"/>
                <a:ea typeface="微软雅黑" charset="0"/>
              </a:rPr>
              <a:t>硬件参数</a:t>
            </a:r>
            <a:endParaRPr lang="en-US" altLang="zh-CN" sz="2800"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83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自动化测试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820AFB4-C1B2-B149-0755-1DCDB68E3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278" y="186055"/>
            <a:ext cx="1035050" cy="103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785904-A0E4-90E4-6536-3B29311D4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4573"/>
            <a:ext cx="12192000" cy="5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62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424680" y="2949575"/>
            <a:ext cx="3342005" cy="959485"/>
          </a:xfrm>
        </p:spPr>
        <p:txBody>
          <a:bodyPr>
            <a:normAutofit fontScale="97500"/>
          </a:bodyPr>
          <a:lstStyle/>
          <a:p>
            <a:pPr marL="0" indent="0" algn="ctr">
              <a:buNone/>
            </a:pPr>
            <a:r>
              <a:rPr lang="zh-CN" altLang="en-US" sz="6000">
                <a:latin typeface="微软雅黑" charset="0"/>
                <a:ea typeface="微软雅黑" charset="0"/>
              </a:rPr>
              <a:t>谢谢观看</a:t>
            </a:r>
          </a:p>
          <a:p>
            <a:pPr marL="0" indent="0">
              <a:buNone/>
            </a:pPr>
            <a:endParaRPr lang="zh-CN" altLang="en-US" sz="2800"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endParaRPr lang="zh-CN" altLang="en-US" sz="2800">
              <a:latin typeface="微软雅黑" charset="0"/>
              <a:ea typeface="微软雅黑" charset="0"/>
            </a:endParaRPr>
          </a:p>
          <a:p>
            <a:pPr marL="0" indent="0">
              <a:buNone/>
            </a:pPr>
            <a:endParaRPr lang="zh-CN" altLang="en-US" sz="28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图示&#10;&#10;描述已自动生成">
            <a:extLst>
              <a:ext uri="{FF2B5EF4-FFF2-40B4-BE49-F238E27FC236}">
                <a16:creationId xmlns:a16="http://schemas.microsoft.com/office/drawing/2014/main" id="{86DC0078-FA37-E4ED-7FE1-852C025CC9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" r="-2" b="-2"/>
          <a:stretch/>
        </p:blipFill>
        <p:spPr bwMode="auto">
          <a:xfrm>
            <a:off x="-6588" y="10"/>
            <a:ext cx="1219858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1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96"/>
    </mc:Choice>
    <mc:Fallback xmlns="">
      <p:transition spd="slow" advTm="2379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7635" y="136525"/>
            <a:ext cx="11498580" cy="1134110"/>
          </a:xfrm>
        </p:spPr>
        <p:txBody>
          <a:bodyPr/>
          <a:lstStyle/>
          <a:p>
            <a:r>
              <a:rPr lang="zh-CN" altLang="en-US"/>
              <a:t>架构设计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4895" y="1419860"/>
            <a:ext cx="2744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C++ 语言开发</a:t>
            </a:r>
            <a:endParaRPr lang="en-US" altLang="zh-CN" sz="2400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4895" y="2113412"/>
            <a:ext cx="322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lex+yacc 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前端解析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4895" y="3497936"/>
            <a:ext cx="3942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中端可输出 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LLVM IR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64895" y="4882458"/>
            <a:ext cx="33229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CTest GTest QEMU 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自动化测试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64895" y="4190198"/>
            <a:ext cx="3322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RISC-V 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后端架构</a:t>
            </a:r>
            <a:endParaRPr lang="zh-CN" altLang="en-US"/>
          </a:p>
        </p:txBody>
      </p:sp>
      <p:pic>
        <p:nvPicPr>
          <p:cNvPr id="18" name="图片 17" descr="下载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931" y="1541222"/>
            <a:ext cx="2362685" cy="2362685"/>
          </a:xfrm>
          <a:prstGeom prst="rect">
            <a:avLst/>
          </a:prstGeom>
        </p:spPr>
      </p:pic>
      <p:pic>
        <p:nvPicPr>
          <p:cNvPr id="20" name="图片 19" descr="下载 (2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004" y="4028440"/>
            <a:ext cx="2362685" cy="236268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71372CD-B278-E4C7-045D-717C57253308}"/>
              </a:ext>
            </a:extLst>
          </p:cNvPr>
          <p:cNvSpPr txBox="1"/>
          <p:nvPr/>
        </p:nvSpPr>
        <p:spPr>
          <a:xfrm>
            <a:off x="364895" y="2805674"/>
            <a:ext cx="39427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SSA </a:t>
            </a:r>
            <a:r>
              <a:rPr lang="zh-CN" altLang="en-US" sz="2400">
                <a:latin typeface="微软雅黑" charset="0"/>
                <a:ea typeface="微软雅黑" charset="0"/>
                <a:sym typeface="+mn-ea"/>
              </a:rPr>
              <a:t>形式的 </a:t>
            </a:r>
            <a:r>
              <a:rPr lang="en-US" altLang="zh-CN" sz="2400">
                <a:latin typeface="微软雅黑" charset="0"/>
                <a:ea typeface="微软雅黑" charset="0"/>
                <a:sym typeface="+mn-ea"/>
              </a:rPr>
              <a:t>IR</a:t>
            </a:r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44EED7-2F6B-40DD-B646-28CF198A0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930" y="4028439"/>
            <a:ext cx="2362685" cy="236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A129379-4BA7-4409-4EDA-9E9161B01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04" y="1541222"/>
            <a:ext cx="2362685" cy="236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272EE5C6-BBB4-F8D6-99FC-55DE864E1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830" y="1885546"/>
            <a:ext cx="11757500" cy="2939375"/>
          </a:xfrm>
          <a:prstGeom prst="rect">
            <a:avLst/>
          </a:prstGeom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79BF88D0-026D-4E72-7C3A-9CA8E8A7293F}"/>
              </a:ext>
            </a:extLst>
          </p:cNvPr>
          <p:cNvSpPr/>
          <p:nvPr/>
        </p:nvSpPr>
        <p:spPr>
          <a:xfrm>
            <a:off x="2393004" y="4411495"/>
            <a:ext cx="1653702" cy="1021404"/>
          </a:xfrm>
          <a:prstGeom prst="wedgeRoundRectCallout">
            <a:avLst>
              <a:gd name="adj1" fmla="val 30550"/>
              <a:gd name="adj2" fmla="val -8674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lex+yacc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E05FA559-9211-D34B-4A2A-7CB3FBBF3C5D}"/>
              </a:ext>
            </a:extLst>
          </p:cNvPr>
          <p:cNvSpPr/>
          <p:nvPr/>
        </p:nvSpPr>
        <p:spPr>
          <a:xfrm>
            <a:off x="4516878" y="1530487"/>
            <a:ext cx="1653702" cy="1021404"/>
          </a:xfrm>
          <a:prstGeom prst="wedgeRoundRectCallout">
            <a:avLst>
              <a:gd name="adj1" fmla="val 19374"/>
              <a:gd name="adj2" fmla="val 8468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SSA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F2C68906-99FE-CD62-820A-2E98369A934D}"/>
              </a:ext>
            </a:extLst>
          </p:cNvPr>
          <p:cNvSpPr/>
          <p:nvPr/>
        </p:nvSpPr>
        <p:spPr>
          <a:xfrm>
            <a:off x="8972145" y="4824921"/>
            <a:ext cx="1653702" cy="1021404"/>
          </a:xfrm>
          <a:prstGeom prst="wedgeRoundRectCallout">
            <a:avLst>
              <a:gd name="adj1" fmla="val -22980"/>
              <a:gd name="adj2" fmla="val -8579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QEMU</a:t>
            </a:r>
          </a:p>
          <a:p>
            <a:pPr algn="ctr"/>
            <a:r>
              <a:rPr lang="zh-CN" altLang="en-US"/>
              <a:t>真机</a:t>
            </a: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9716A35E-F7CE-2832-F2B9-B22F9C8557CD}"/>
              </a:ext>
            </a:extLst>
          </p:cNvPr>
          <p:cNvSpPr/>
          <p:nvPr/>
        </p:nvSpPr>
        <p:spPr>
          <a:xfrm>
            <a:off x="1368357" y="766866"/>
            <a:ext cx="1653702" cy="1021404"/>
          </a:xfrm>
          <a:prstGeom prst="wedgeRoundRectCallout">
            <a:avLst>
              <a:gd name="adj1" fmla="val -47097"/>
              <a:gd name="adj2" fmla="val 74210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C/C++</a:t>
            </a:r>
            <a:endParaRPr lang="zh-CN" alt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7D34721-08F9-B95B-112B-AF2119C6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894" y="756032"/>
            <a:ext cx="1028627" cy="102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27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文本&#10;&#10;中度可信度描述已自动生成">
            <a:extLst>
              <a:ext uri="{FF2B5EF4-FFF2-40B4-BE49-F238E27FC236}">
                <a16:creationId xmlns:a16="http://schemas.microsoft.com/office/drawing/2014/main" id="{2C80B1E2-0D93-4D15-9221-416168602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3" t="24764" r="8233" b="13700"/>
          <a:stretch/>
        </p:blipFill>
        <p:spPr>
          <a:xfrm>
            <a:off x="155643" y="2286000"/>
            <a:ext cx="4970835" cy="2286000"/>
          </a:xfrm>
          <a:prstGeom prst="rect">
            <a:avLst/>
          </a:prstGeom>
        </p:spPr>
      </p:pic>
      <p:pic>
        <p:nvPicPr>
          <p:cNvPr id="16" name="图片 15" descr="文本&#10;&#10;描述已自动生成">
            <a:extLst>
              <a:ext uri="{FF2B5EF4-FFF2-40B4-BE49-F238E27FC236}">
                <a16:creationId xmlns:a16="http://schemas.microsoft.com/office/drawing/2014/main" id="{2A380016-0451-1983-0E05-659F4C0AD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19291" r="7523" b="11348"/>
          <a:stretch/>
        </p:blipFill>
        <p:spPr>
          <a:xfrm>
            <a:off x="6306768" y="1653702"/>
            <a:ext cx="5778350" cy="3881336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4B923A56-D224-5743-20BE-52717164C2F5}"/>
              </a:ext>
            </a:extLst>
          </p:cNvPr>
          <p:cNvSpPr/>
          <p:nvPr/>
        </p:nvSpPr>
        <p:spPr>
          <a:xfrm>
            <a:off x="4508297" y="2833127"/>
            <a:ext cx="1798471" cy="85852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前端</a:t>
            </a:r>
          </a:p>
        </p:txBody>
      </p:sp>
      <p:sp>
        <p:nvSpPr>
          <p:cNvPr id="3" name="对话气泡: 椭圆形 2">
            <a:extLst>
              <a:ext uri="{FF2B5EF4-FFF2-40B4-BE49-F238E27FC236}">
                <a16:creationId xmlns:a16="http://schemas.microsoft.com/office/drawing/2014/main" id="{91C1F50D-197C-2D8C-BE8B-6B1097255959}"/>
              </a:ext>
            </a:extLst>
          </p:cNvPr>
          <p:cNvSpPr/>
          <p:nvPr/>
        </p:nvSpPr>
        <p:spPr>
          <a:xfrm>
            <a:off x="3628416" y="5282119"/>
            <a:ext cx="2373548" cy="1167319"/>
          </a:xfrm>
          <a:prstGeom prst="wedgeEllipseCallout">
            <a:avLst>
              <a:gd name="adj1" fmla="val 50478"/>
              <a:gd name="adj2" fmla="val -48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LLVM IR</a:t>
            </a:r>
          </a:p>
          <a:p>
            <a:pPr algn="ctr"/>
            <a:r>
              <a:rPr lang="en-US" altLang="zh-CN" b="1"/>
              <a:t>SSA </a:t>
            </a:r>
            <a:r>
              <a:rPr lang="zh-CN" altLang="en-US" b="1"/>
              <a:t>形式</a:t>
            </a:r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569AAE98-FA54-4F55-7DD8-5475A01B16E1}"/>
              </a:ext>
            </a:extLst>
          </p:cNvPr>
          <p:cNvSpPr/>
          <p:nvPr/>
        </p:nvSpPr>
        <p:spPr>
          <a:xfrm>
            <a:off x="3570049" y="695528"/>
            <a:ext cx="2373548" cy="1167319"/>
          </a:xfrm>
          <a:prstGeom prst="wedgeEllipseCallout">
            <a:avLst>
              <a:gd name="adj1" fmla="val -48293"/>
              <a:gd name="adj2" fmla="val 60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SysY </a:t>
            </a:r>
            <a:r>
              <a:rPr lang="zh-CN" altLang="en-US" b="1"/>
              <a:t>源代码</a:t>
            </a:r>
          </a:p>
        </p:txBody>
      </p:sp>
      <p:pic>
        <p:nvPicPr>
          <p:cNvPr id="6" name="图片 5" descr="卡通人物&#10;&#10;描述已自动生成">
            <a:extLst>
              <a:ext uri="{FF2B5EF4-FFF2-40B4-BE49-F238E27FC236}">
                <a16:creationId xmlns:a16="http://schemas.microsoft.com/office/drawing/2014/main" id="{2F590221-F6B2-1BA3-B250-DEC9523853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187" y="5204298"/>
            <a:ext cx="2454804" cy="153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4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044E2-F8E0-B746-F16E-F9AB7AD11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箭头: 右 5">
            <a:extLst>
              <a:ext uri="{FF2B5EF4-FFF2-40B4-BE49-F238E27FC236}">
                <a16:creationId xmlns:a16="http://schemas.microsoft.com/office/drawing/2014/main" id="{F259B30A-C811-4A29-FAAF-90EE24C07104}"/>
              </a:ext>
            </a:extLst>
          </p:cNvPr>
          <p:cNvSpPr/>
          <p:nvPr/>
        </p:nvSpPr>
        <p:spPr>
          <a:xfrm>
            <a:off x="6797797" y="2794217"/>
            <a:ext cx="1798471" cy="85852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/>
              <a:t>后端</a:t>
            </a:r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94743EC9-8E0C-8959-1C8B-F0BD2110A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19291" r="7523" b="11348"/>
          <a:stretch/>
        </p:blipFill>
        <p:spPr>
          <a:xfrm>
            <a:off x="0" y="2003897"/>
            <a:ext cx="5778350" cy="3881336"/>
          </a:xfrm>
          <a:prstGeom prst="rect">
            <a:avLst/>
          </a:prstGeom>
        </p:spPr>
      </p:pic>
      <p:pic>
        <p:nvPicPr>
          <p:cNvPr id="10" name="图片 9" descr="图形用户界面, 应用程序&#10;&#10;中度可信度描述已自动生成">
            <a:extLst>
              <a:ext uri="{FF2B5EF4-FFF2-40B4-BE49-F238E27FC236}">
                <a16:creationId xmlns:a16="http://schemas.microsoft.com/office/drawing/2014/main" id="{19B6CB8F-EE62-C9DF-0827-6A9D8676E8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6" t="8368" r="14259" b="4823"/>
          <a:stretch/>
        </p:blipFill>
        <p:spPr>
          <a:xfrm>
            <a:off x="9977131" y="6944"/>
            <a:ext cx="1880681" cy="6851056"/>
          </a:xfrm>
          <a:prstGeom prst="rect">
            <a:avLst/>
          </a:prstGeom>
        </p:spPr>
      </p:pic>
      <p:sp>
        <p:nvSpPr>
          <p:cNvPr id="2" name="箭头: 上弧形 1">
            <a:extLst>
              <a:ext uri="{FF2B5EF4-FFF2-40B4-BE49-F238E27FC236}">
                <a16:creationId xmlns:a16="http://schemas.microsoft.com/office/drawing/2014/main" id="{DB5B7BB5-F981-3E52-D6A2-D564B0D118E6}"/>
              </a:ext>
            </a:extLst>
          </p:cNvPr>
          <p:cNvSpPr/>
          <p:nvPr/>
        </p:nvSpPr>
        <p:spPr>
          <a:xfrm>
            <a:off x="1245140" y="710119"/>
            <a:ext cx="2140086" cy="1079770"/>
          </a:xfrm>
          <a:prstGeom prst="curved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中端优化</a:t>
            </a:r>
          </a:p>
        </p:txBody>
      </p:sp>
      <p:pic>
        <p:nvPicPr>
          <p:cNvPr id="3" name="图片 2" descr="下载 (2)">
            <a:extLst>
              <a:ext uri="{FF2B5EF4-FFF2-40B4-BE49-F238E27FC236}">
                <a16:creationId xmlns:a16="http://schemas.microsoft.com/office/drawing/2014/main" id="{AC411FC9-651A-9B32-A9BB-6935DB6CD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411" y="5532605"/>
            <a:ext cx="1189846" cy="1189846"/>
          </a:xfrm>
          <a:prstGeom prst="rect">
            <a:avLst/>
          </a:prstGeom>
        </p:spPr>
      </p:pic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FEC4A3A2-B7BB-A288-9D17-4CE60489AA8F}"/>
              </a:ext>
            </a:extLst>
          </p:cNvPr>
          <p:cNvSpPr/>
          <p:nvPr/>
        </p:nvSpPr>
        <p:spPr>
          <a:xfrm>
            <a:off x="7094709" y="428017"/>
            <a:ext cx="2373548" cy="1167319"/>
          </a:xfrm>
          <a:prstGeom prst="wedgeEllipseCallout">
            <a:avLst>
              <a:gd name="adj1" fmla="val 53757"/>
              <a:gd name="adj2" fmla="val 4833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/>
              <a:t>RISC-V </a:t>
            </a:r>
            <a:r>
              <a:rPr lang="zh-CN" altLang="en-US" b="1"/>
              <a:t>汇编</a:t>
            </a:r>
          </a:p>
        </p:txBody>
      </p:sp>
    </p:spTree>
    <p:extLst>
      <p:ext uri="{BB962C8B-B14F-4D97-AF65-F5344CB8AC3E}">
        <p14:creationId xmlns:p14="http://schemas.microsoft.com/office/powerpoint/2010/main" val="240607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中端优化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635" y="1405255"/>
            <a:ext cx="4730692" cy="5074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指令化简与合并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分支化简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基本块合并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常量传播（部分支持数组）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DCE (with DSE)</a:t>
            </a:r>
          </a:p>
          <a:p>
            <a:pPr marL="0" indent="0">
              <a:buNone/>
            </a:pP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global2local</a:t>
            </a:r>
          </a:p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函数内联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*</a:t>
            </a:r>
          </a:p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递归记忆化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*</a:t>
            </a: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B6D5BC66-EE12-8032-0998-CE84EB88C508}"/>
              </a:ext>
            </a:extLst>
          </p:cNvPr>
          <p:cNvSpPr txBox="1">
            <a:spLocks/>
          </p:cNvSpPr>
          <p:nvPr/>
        </p:nvSpPr>
        <p:spPr>
          <a:xfrm>
            <a:off x="6096000" y="1483764"/>
            <a:ext cx="4730692" cy="5074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charset="0"/>
              <a:buChar char=""/>
              <a:defRPr sz="2400" kern="12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charset="0"/>
              <a:buChar char=""/>
              <a:defRPr sz="2000" kern="12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charset="0"/>
              <a:buChar char=""/>
              <a:defRPr sz="1800" kern="12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charset="0"/>
              <a:buChar char=""/>
              <a:defRPr sz="1800" kern="12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charset="0"/>
              <a:buChar char=""/>
              <a:defRPr sz="1800" kern="12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m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em2</a:t>
            </a:r>
            <a:r>
              <a:rPr lang="en-US" altLang="zh-CN">
                <a:latin typeface="微软雅黑" charset="0"/>
                <a:ea typeface="微软雅黑" charset="0"/>
                <a:sym typeface="+mn-ea"/>
              </a:rPr>
              <a:t>r</a:t>
            </a: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eg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支配树分析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循环分析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循环不变量外提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下标转指针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循环展开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GVN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GCM</a:t>
            </a: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None/>
            </a:pPr>
            <a:endParaRPr lang="en-US" altLang="zh-CN">
              <a:latin typeface="微软雅黑" charset="0"/>
              <a:ea typeface="微软雅黑" charset="0"/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>
              <a:latin typeface="微软雅黑" charset="0"/>
              <a:ea typeface="微软雅黑" charset="0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44B17-A8D4-D7FA-E239-09C4CDE4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案例分析：求和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8E33D-7C37-2509-5325-479BC779A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5B4D1A-084E-99DC-E026-6A931F05AF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1E6B75-A772-49D0-8FE5-A389934CEBC7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  <a:t>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501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44B17-A8D4-D7FA-E239-09C4CDE4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案例分析：循环不变量外提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8E33D-7C37-2509-5325-479BC779A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循环不变量外提</a:t>
            </a:r>
            <a:b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altLang="zh-CN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5B4D1A-084E-99DC-E026-6A931F05AF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1E6B75-A772-49D0-8FE5-A389934CEBC7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itchFamily="2" charset="-122"/>
                <a:cs typeface="+mn-cs"/>
              </a:rPr>
              <a:t>9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00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891</Words>
  <Application>Microsoft Office PowerPoint</Application>
  <PresentationFormat>宽屏</PresentationFormat>
  <Paragraphs>91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DejaVu Sans</vt:lpstr>
      <vt:lpstr>楷体_GB2312</vt:lpstr>
      <vt:lpstr>宋体</vt:lpstr>
      <vt:lpstr>微软雅黑</vt:lpstr>
      <vt:lpstr>Arial</vt:lpstr>
      <vt:lpstr>Calibri</vt:lpstr>
      <vt:lpstr>Comic Sans MS</vt:lpstr>
      <vt:lpstr>Consolas</vt:lpstr>
      <vt:lpstr>Times New Roman</vt:lpstr>
      <vt:lpstr>Verdana</vt:lpstr>
      <vt:lpstr>Wingdings</vt:lpstr>
      <vt:lpstr>Office 主题​​</vt:lpstr>
      <vt:lpstr>1_Office 主题​​</vt:lpstr>
      <vt:lpstr>编编又译译</vt:lpstr>
      <vt:lpstr>PowerPoint 演示文稿</vt:lpstr>
      <vt:lpstr>架构设计</vt:lpstr>
      <vt:lpstr>PowerPoint 演示文稿</vt:lpstr>
      <vt:lpstr>PowerPoint 演示文稿</vt:lpstr>
      <vt:lpstr>PowerPoint 演示文稿</vt:lpstr>
      <vt:lpstr>中端优化</vt:lpstr>
      <vt:lpstr>案例分析：求和</vt:lpstr>
      <vt:lpstr>案例分析：循环不变量外提</vt:lpstr>
      <vt:lpstr>案例分析：下标转指针</vt:lpstr>
      <vt:lpstr>案例分析：循环展开</vt:lpstr>
      <vt:lpstr>案例分析：指令折叠</vt:lpstr>
      <vt:lpstr>案例分析：记忆化</vt:lpstr>
      <vt:lpstr>案例分析：记忆化</vt:lpstr>
      <vt:lpstr>后端：目标代码生成与优化</vt:lpstr>
      <vt:lpstr>优化技术</vt:lpstr>
      <vt:lpstr>自动化测试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erqiang</dc:creator>
  <cp:lastModifiedBy>Yaossg</cp:lastModifiedBy>
  <cp:revision>455</cp:revision>
  <dcterms:created xsi:type="dcterms:W3CDTF">2023-08-22T00:51:26Z</dcterms:created>
  <dcterms:modified xsi:type="dcterms:W3CDTF">2025-07-05T02:25:59Z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62E2821E6912B9A28615DE648B338B2A_42</vt:lpwstr>
  </property>
</Properties>
</file>