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5" r:id="rId1"/>
  </p:sldMasterIdLst>
  <p:notesMasterIdLst>
    <p:notesMasterId r:id="rId48"/>
  </p:notesMasterIdLst>
  <p:handoutMasterIdLst>
    <p:handoutMasterId r:id="rId49"/>
  </p:handoutMasterIdLst>
  <p:sldIdLst>
    <p:sldId id="256" r:id="rId2"/>
    <p:sldId id="615" r:id="rId3"/>
    <p:sldId id="257" r:id="rId4"/>
    <p:sldId id="461" r:id="rId5"/>
    <p:sldId id="258" r:id="rId6"/>
    <p:sldId id="463" r:id="rId7"/>
    <p:sldId id="462" r:id="rId8"/>
    <p:sldId id="259" r:id="rId9"/>
    <p:sldId id="260" r:id="rId10"/>
    <p:sldId id="261" r:id="rId11"/>
    <p:sldId id="262" r:id="rId12"/>
    <p:sldId id="263" r:id="rId13"/>
    <p:sldId id="464" r:id="rId14"/>
    <p:sldId id="465" r:id="rId15"/>
    <p:sldId id="466" r:id="rId16"/>
    <p:sldId id="469" r:id="rId17"/>
    <p:sldId id="467" r:id="rId18"/>
    <p:sldId id="475" r:id="rId19"/>
    <p:sldId id="266" r:id="rId20"/>
    <p:sldId id="272" r:id="rId21"/>
    <p:sldId id="273" r:id="rId22"/>
    <p:sldId id="274" r:id="rId23"/>
    <p:sldId id="275" r:id="rId24"/>
    <p:sldId id="276" r:id="rId25"/>
    <p:sldId id="277" r:id="rId26"/>
    <p:sldId id="279" r:id="rId27"/>
    <p:sldId id="286" r:id="rId28"/>
    <p:sldId id="287" r:id="rId29"/>
    <p:sldId id="288" r:id="rId30"/>
    <p:sldId id="289" r:id="rId31"/>
    <p:sldId id="292" r:id="rId32"/>
    <p:sldId id="293" r:id="rId33"/>
    <p:sldId id="294" r:id="rId34"/>
    <p:sldId id="295" r:id="rId35"/>
    <p:sldId id="314" r:id="rId36"/>
    <p:sldId id="542" r:id="rId37"/>
    <p:sldId id="543" r:id="rId38"/>
    <p:sldId id="544" r:id="rId39"/>
    <p:sldId id="570" r:id="rId40"/>
    <p:sldId id="601" r:id="rId41"/>
    <p:sldId id="322" r:id="rId42"/>
    <p:sldId id="325" r:id="rId43"/>
    <p:sldId id="326" r:id="rId44"/>
    <p:sldId id="455" r:id="rId45"/>
    <p:sldId id="616" r:id="rId46"/>
    <p:sldId id="358"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660"/>
  </p:normalViewPr>
  <p:slideViewPr>
    <p:cSldViewPr>
      <p:cViewPr>
        <p:scale>
          <a:sx n="116" d="100"/>
          <a:sy n="116" d="100"/>
        </p:scale>
        <p:origin x="-1494" y="216"/>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315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412948-CB94-4584-8592-25A8DB51C7FA}" type="datetimeFigureOut">
              <a:rPr lang="zh-CN" altLang="en-US" smtClean="0"/>
              <a:pPr/>
              <a:t>2023/6/7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1F6A3B-3D29-4F31-863E-C42EC8F4EE28}" type="slidenum">
              <a:rPr lang="zh-CN" altLang="en-US" smtClean="0"/>
              <a:pPr/>
              <a:t>‹#›</a:t>
            </a:fld>
            <a:endParaRPr lang="zh-CN" altLang="en-US"/>
          </a:p>
        </p:txBody>
      </p:sp>
    </p:spTree>
    <p:extLst>
      <p:ext uri="{BB962C8B-B14F-4D97-AF65-F5344CB8AC3E}">
        <p14:creationId xmlns:p14="http://schemas.microsoft.com/office/powerpoint/2010/main" val="287122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1D2F52-6826-48A6-9416-ABFF8202B13A}" type="datetimeFigureOut">
              <a:rPr lang="zh-CN" altLang="en-US" smtClean="0"/>
              <a:pPr/>
              <a:t>2023/6/7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84CB6-EB7B-4922-8BBC-28959B6DEC0A}" type="slidenum">
              <a:rPr lang="zh-CN" altLang="en-US" smtClean="0"/>
              <a:pPr/>
              <a:t>‹#›</a:t>
            </a:fld>
            <a:endParaRPr lang="zh-CN" altLang="en-US"/>
          </a:p>
        </p:txBody>
      </p:sp>
    </p:spTree>
    <p:extLst>
      <p:ext uri="{BB962C8B-B14F-4D97-AF65-F5344CB8AC3E}">
        <p14:creationId xmlns:p14="http://schemas.microsoft.com/office/powerpoint/2010/main" val="140298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7584CB6-EB7B-4922-8BBC-28959B6DEC0A}"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7584CB6-EB7B-4922-8BBC-28959B6DEC0A}" type="slidenum">
              <a:rPr lang="zh-CN" altLang="en-US" smtClean="0"/>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50BED9-FBAF-49FF-9DE1-5830746699D4}"/>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xmlns="" id="{FB62F555-CD9A-4297-829A-6B9346D1CE1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62893930-76DD-49BD-A7DA-F04DAB3258AF}"/>
              </a:ext>
            </a:extLst>
          </p:cNvPr>
          <p:cNvSpPr>
            <a:spLocks noGrp="1"/>
          </p:cNvSpPr>
          <p:nvPr>
            <p:ph type="dt" sz="half" idx="10"/>
          </p:nvPr>
        </p:nvSpPr>
        <p:spPr/>
        <p:txBody>
          <a:bodyPr/>
          <a:lstStyle/>
          <a:p>
            <a:fld id="{44050DA4-1997-425C-B46C-20F296B8CD1F}" type="datetime1">
              <a:rPr lang="zh-CN" altLang="en-US" smtClean="0"/>
              <a:t>2023/6/7</a:t>
            </a:fld>
            <a:endParaRPr lang="zh-CN" altLang="en-US" dirty="0"/>
          </a:p>
        </p:txBody>
      </p:sp>
      <p:sp>
        <p:nvSpPr>
          <p:cNvPr id="5" name="页脚占位符 4">
            <a:extLst>
              <a:ext uri="{FF2B5EF4-FFF2-40B4-BE49-F238E27FC236}">
                <a16:creationId xmlns:a16="http://schemas.microsoft.com/office/drawing/2014/main" xmlns="" id="{885081D7-3531-47EB-B998-436CDEA26D1A}"/>
              </a:ext>
            </a:extLst>
          </p:cNvPr>
          <p:cNvSpPr>
            <a:spLocks noGrp="1"/>
          </p:cNvSpPr>
          <p:nvPr>
            <p:ph type="ftr" sz="quarter" idx="11"/>
          </p:nvPr>
        </p:nvSpPr>
        <p:spPr/>
        <p:txBody>
          <a:bodyPr/>
          <a:lstStyle/>
          <a:p>
            <a:r>
              <a:rPr lang="en-US" altLang="zh-CN" dirty="0" smtClean="0"/>
              <a:t>2023</a:t>
            </a:r>
            <a:r>
              <a:rPr lang="zh-CN" altLang="en-US" dirty="0" smtClean="0"/>
              <a:t>全国大学生系统能力大赛编译系统设计赛技术培训会</a:t>
            </a:r>
          </a:p>
        </p:txBody>
      </p:sp>
      <p:sp>
        <p:nvSpPr>
          <p:cNvPr id="6" name="灯片编号占位符 5">
            <a:extLst>
              <a:ext uri="{FF2B5EF4-FFF2-40B4-BE49-F238E27FC236}">
                <a16:creationId xmlns:a16="http://schemas.microsoft.com/office/drawing/2014/main" xmlns="" id="{0381A746-FC47-4FE7-906F-CC3C487E0492}"/>
              </a:ext>
            </a:extLst>
          </p:cNvPr>
          <p:cNvSpPr>
            <a:spLocks noGrp="1"/>
          </p:cNvSpPr>
          <p:nvPr>
            <p:ph type="sldNum" sz="quarter" idx="12"/>
          </p:nvPr>
        </p:nvSpPr>
        <p:spPr/>
        <p:txBody>
          <a:bodyPr/>
          <a:lstStyle/>
          <a:p>
            <a:fld id="{0C913308-F349-4B6D-A68A-DD1791B4A57B}" type="slidenum">
              <a:rPr lang="zh-CN" altLang="en-US" smtClean="0"/>
              <a:pPr/>
              <a:t>‹#›</a:t>
            </a:fld>
            <a:r>
              <a:rPr lang="en-US" altLang="zh-CN" dirty="0" smtClean="0"/>
              <a:t>/</a:t>
            </a:r>
            <a:endParaRPr lang="zh-CN" altLang="en-US" dirty="0"/>
          </a:p>
        </p:txBody>
      </p:sp>
    </p:spTree>
    <p:extLst>
      <p:ext uri="{BB962C8B-B14F-4D97-AF65-F5344CB8AC3E}">
        <p14:creationId xmlns:p14="http://schemas.microsoft.com/office/powerpoint/2010/main" val="104830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68C1C1-74A2-4F3B-B4EF-2361D79150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5B35ACA-F485-4A4C-AFDE-D5315B923D1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B80E883-D445-4FAF-9CBD-216959928BAD}"/>
              </a:ext>
            </a:extLst>
          </p:cNvPr>
          <p:cNvSpPr>
            <a:spLocks noGrp="1"/>
          </p:cNvSpPr>
          <p:nvPr>
            <p:ph type="dt" sz="half" idx="10"/>
          </p:nvPr>
        </p:nvSpPr>
        <p:spPr/>
        <p:txBody>
          <a:bodyPr/>
          <a:lstStyle/>
          <a:p>
            <a:fld id="{7C09A725-096D-406F-8B88-772DA01F9494}" type="datetime1">
              <a:rPr lang="zh-CN" altLang="en-US" smtClean="0"/>
              <a:t>2023/6/7</a:t>
            </a:fld>
            <a:endParaRPr lang="zh-CN" altLang="en-US"/>
          </a:p>
        </p:txBody>
      </p:sp>
      <p:sp>
        <p:nvSpPr>
          <p:cNvPr id="5" name="页脚占位符 4">
            <a:extLst>
              <a:ext uri="{FF2B5EF4-FFF2-40B4-BE49-F238E27FC236}">
                <a16:creationId xmlns:a16="http://schemas.microsoft.com/office/drawing/2014/main" xmlns="" id="{723DE2FA-FB72-4B2D-AB20-186F5D23C7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5EAE70B-DA2B-4C17-B5BF-59DF4707A28F}"/>
              </a:ext>
            </a:extLst>
          </p:cNvPr>
          <p:cNvSpPr>
            <a:spLocks noGrp="1"/>
          </p:cNvSpPr>
          <p:nvPr>
            <p:ph type="sldNum" sz="quarter" idx="12"/>
          </p:nvPr>
        </p:nvSpPr>
        <p:spPr/>
        <p:txBody>
          <a:bodyPr/>
          <a:lstStyle/>
          <a:p>
            <a:fld id="{5798CC62-020F-4CCA-B100-CB3E9431CE3C}" type="slidenum">
              <a:rPr lang="zh-CN" altLang="en-US" smtClean="0"/>
              <a:pPr/>
              <a:t>‹#›</a:t>
            </a:fld>
            <a:endParaRPr lang="zh-CN" altLang="en-US" dirty="0"/>
          </a:p>
        </p:txBody>
      </p:sp>
    </p:spTree>
    <p:extLst>
      <p:ext uri="{BB962C8B-B14F-4D97-AF65-F5344CB8AC3E}">
        <p14:creationId xmlns:p14="http://schemas.microsoft.com/office/powerpoint/2010/main" val="85007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F5F45A2-AAAB-4B2E-AF1B-E624DFAB995E}"/>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3CAE223-D727-4016-8508-D5D14A952D91}"/>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01C0FB1-5C5B-4EF6-B3CA-4035EF4F54FD}"/>
              </a:ext>
            </a:extLst>
          </p:cNvPr>
          <p:cNvSpPr>
            <a:spLocks noGrp="1"/>
          </p:cNvSpPr>
          <p:nvPr>
            <p:ph type="dt" sz="half" idx="10"/>
          </p:nvPr>
        </p:nvSpPr>
        <p:spPr/>
        <p:txBody>
          <a:bodyPr/>
          <a:lstStyle/>
          <a:p>
            <a:fld id="{CE44948C-366D-470B-A4F2-A983D4DDFAD6}" type="datetime1">
              <a:rPr lang="zh-CN" altLang="en-US" smtClean="0"/>
              <a:t>2023/6/7</a:t>
            </a:fld>
            <a:endParaRPr lang="zh-CN" altLang="en-US"/>
          </a:p>
        </p:txBody>
      </p:sp>
      <p:sp>
        <p:nvSpPr>
          <p:cNvPr id="5" name="页脚占位符 4">
            <a:extLst>
              <a:ext uri="{FF2B5EF4-FFF2-40B4-BE49-F238E27FC236}">
                <a16:creationId xmlns:a16="http://schemas.microsoft.com/office/drawing/2014/main" xmlns="" id="{CEA65115-D5F2-4C2E-8CAC-1798D7A0CC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B1DE489-FB68-4D5E-97C6-B2B95817B2D0}"/>
              </a:ext>
            </a:extLst>
          </p:cNvPr>
          <p:cNvSpPr>
            <a:spLocks noGrp="1"/>
          </p:cNvSpPr>
          <p:nvPr>
            <p:ph type="sldNum" sz="quarter" idx="12"/>
          </p:nvPr>
        </p:nvSpPr>
        <p:spPr/>
        <p:txBody>
          <a:bodyPr/>
          <a:lstStyle/>
          <a:p>
            <a:fld id="{5798CC62-020F-4CCA-B100-CB3E9431CE3C}" type="slidenum">
              <a:rPr lang="zh-CN" altLang="en-US" smtClean="0"/>
              <a:pPr/>
              <a:t>‹#›</a:t>
            </a:fld>
            <a:endParaRPr lang="zh-CN" altLang="en-US" dirty="0"/>
          </a:p>
        </p:txBody>
      </p:sp>
    </p:spTree>
    <p:extLst>
      <p:ext uri="{BB962C8B-B14F-4D97-AF65-F5344CB8AC3E}">
        <p14:creationId xmlns:p14="http://schemas.microsoft.com/office/powerpoint/2010/main" val="286201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89009F-53DC-4B67-8C5B-55799C609993}"/>
              </a:ext>
            </a:extLst>
          </p:cNvPr>
          <p:cNvSpPr>
            <a:spLocks noGrp="1"/>
          </p:cNvSpPr>
          <p:nvPr>
            <p:ph type="title"/>
          </p:nvPr>
        </p:nvSpPr>
        <p:spPr/>
        <p:txBody>
          <a:bodyPr/>
          <a:lstStyle>
            <a:lvl1pPr>
              <a:defRPr b="1">
                <a:solidFill>
                  <a:schemeClr val="tx1"/>
                </a:solidFill>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xmlns="" id="{132F0BF0-876B-4625-A513-0835EF774A1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F81D264-3C6A-42A6-A801-ACDA195BAF61}"/>
              </a:ext>
            </a:extLst>
          </p:cNvPr>
          <p:cNvSpPr>
            <a:spLocks noGrp="1"/>
          </p:cNvSpPr>
          <p:nvPr>
            <p:ph type="dt" sz="half" idx="10"/>
          </p:nvPr>
        </p:nvSpPr>
        <p:spPr/>
        <p:txBody>
          <a:bodyPr/>
          <a:lstStyle/>
          <a:p>
            <a:fld id="{930AD638-1B52-4FC8-A4CB-535302A512CE}" type="datetime1">
              <a:rPr lang="zh-CN" altLang="en-US" smtClean="0"/>
              <a:t>2023/6/7</a:t>
            </a:fld>
            <a:endParaRPr lang="zh-CN" altLang="en-US"/>
          </a:p>
        </p:txBody>
      </p:sp>
      <p:sp>
        <p:nvSpPr>
          <p:cNvPr id="5" name="页脚占位符 4">
            <a:extLst>
              <a:ext uri="{FF2B5EF4-FFF2-40B4-BE49-F238E27FC236}">
                <a16:creationId xmlns:a16="http://schemas.microsoft.com/office/drawing/2014/main" xmlns="" id="{69F9E566-71D8-4B94-87F7-0665688871B5}"/>
              </a:ext>
            </a:extLst>
          </p:cNvPr>
          <p:cNvSpPr>
            <a:spLocks noGrp="1"/>
          </p:cNvSpPr>
          <p:nvPr>
            <p:ph type="ftr" sz="quarter" idx="11"/>
          </p:nvPr>
        </p:nvSpPr>
        <p:spPr/>
        <p:txBody>
          <a:bodyPr/>
          <a:lstStyle/>
          <a:p>
            <a:r>
              <a:rPr lang="en-US" altLang="zh-CN" dirty="0" smtClean="0"/>
              <a:t>2023</a:t>
            </a:r>
            <a:r>
              <a:rPr lang="zh-CN" altLang="en-US" dirty="0" smtClean="0"/>
              <a:t>全国大学生系统能力大赛编译系统设计赛技术培训会</a:t>
            </a:r>
          </a:p>
        </p:txBody>
      </p:sp>
      <p:sp>
        <p:nvSpPr>
          <p:cNvPr id="6" name="灯片编号占位符 5">
            <a:extLst>
              <a:ext uri="{FF2B5EF4-FFF2-40B4-BE49-F238E27FC236}">
                <a16:creationId xmlns:a16="http://schemas.microsoft.com/office/drawing/2014/main" xmlns="" id="{A27ABD79-4861-4D1E-8FB9-6E934AEE0D97}"/>
              </a:ext>
            </a:extLst>
          </p:cNvPr>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61234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47FB3A7-E987-4545-A8E6-89051B82468F}"/>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ECC64DC-C279-48AD-B631-7C6901B9547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0A3758BD-A886-477E-B439-325012F53189}"/>
              </a:ext>
            </a:extLst>
          </p:cNvPr>
          <p:cNvSpPr>
            <a:spLocks noGrp="1"/>
          </p:cNvSpPr>
          <p:nvPr>
            <p:ph type="dt" sz="half" idx="10"/>
          </p:nvPr>
        </p:nvSpPr>
        <p:spPr/>
        <p:txBody>
          <a:bodyPr/>
          <a:lstStyle/>
          <a:p>
            <a:fld id="{434E45AB-4E9C-43BA-861B-55B4FC570ED8}" type="datetime1">
              <a:rPr lang="zh-CN" altLang="en-US" smtClean="0"/>
              <a:t>2023/6/7</a:t>
            </a:fld>
            <a:endParaRPr lang="zh-CN" altLang="en-US"/>
          </a:p>
        </p:txBody>
      </p:sp>
      <p:sp>
        <p:nvSpPr>
          <p:cNvPr id="5" name="页脚占位符 4">
            <a:extLst>
              <a:ext uri="{FF2B5EF4-FFF2-40B4-BE49-F238E27FC236}">
                <a16:creationId xmlns:a16="http://schemas.microsoft.com/office/drawing/2014/main" xmlns="" id="{026F4BBD-1C62-4A36-90E7-7CFB4ABFDC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DF740D6-D412-4978-89EC-AA8F8C0CEA3D}"/>
              </a:ext>
            </a:extLst>
          </p:cNvPr>
          <p:cNvSpPr>
            <a:spLocks noGrp="1"/>
          </p:cNvSpPr>
          <p:nvPr>
            <p:ph type="sldNum" sz="quarter" idx="12"/>
          </p:nvPr>
        </p:nvSpPr>
        <p:spPr/>
        <p:txBody>
          <a:bodyPr/>
          <a:lstStyle/>
          <a:p>
            <a:fld id="{5798CC62-020F-4CCA-B100-CB3E9431CE3C}" type="slidenum">
              <a:rPr lang="zh-CN" altLang="en-US" smtClean="0"/>
              <a:pPr/>
              <a:t>‹#›</a:t>
            </a:fld>
            <a:endParaRPr lang="zh-CN" altLang="en-US" dirty="0"/>
          </a:p>
        </p:txBody>
      </p:sp>
    </p:spTree>
    <p:extLst>
      <p:ext uri="{BB962C8B-B14F-4D97-AF65-F5344CB8AC3E}">
        <p14:creationId xmlns:p14="http://schemas.microsoft.com/office/powerpoint/2010/main" val="391742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520EC6-055A-4636-B535-6B44879984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0D31EBF-CF05-4E60-9AE2-4E92BA09CD2D}"/>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D4246990-400D-4619-ABA5-C26C3F3FD4B8}"/>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E1406D0-6FD4-4C16-93E9-0DE7C3C0CD18}"/>
              </a:ext>
            </a:extLst>
          </p:cNvPr>
          <p:cNvSpPr>
            <a:spLocks noGrp="1"/>
          </p:cNvSpPr>
          <p:nvPr>
            <p:ph type="dt" sz="half" idx="10"/>
          </p:nvPr>
        </p:nvSpPr>
        <p:spPr/>
        <p:txBody>
          <a:bodyPr/>
          <a:lstStyle/>
          <a:p>
            <a:fld id="{D13BE3E0-0529-46BF-9F19-2EF67D520D7C}" type="datetime1">
              <a:rPr lang="zh-CN" altLang="en-US" smtClean="0"/>
              <a:t>2023/6/7</a:t>
            </a:fld>
            <a:endParaRPr lang="zh-CN" altLang="en-US"/>
          </a:p>
        </p:txBody>
      </p:sp>
      <p:sp>
        <p:nvSpPr>
          <p:cNvPr id="6" name="页脚占位符 5">
            <a:extLst>
              <a:ext uri="{FF2B5EF4-FFF2-40B4-BE49-F238E27FC236}">
                <a16:creationId xmlns:a16="http://schemas.microsoft.com/office/drawing/2014/main" xmlns="" id="{D28DBD8A-6437-44CF-9818-3A534DD3A5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D54709A-FE58-40A4-8FD2-0FB60F83D486}"/>
              </a:ext>
            </a:extLst>
          </p:cNvPr>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8" name="直接连接符 7">
            <a:extLst>
              <a:ext uri="{FF2B5EF4-FFF2-40B4-BE49-F238E27FC236}">
                <a16:creationId xmlns:a16="http://schemas.microsoft.com/office/drawing/2014/main" xmlns="" id="{7BDD7E27-9932-4ABF-BFBF-B7A8B4296392}"/>
              </a:ext>
            </a:extLst>
          </p:cNvPr>
          <p:cNvCxnSpPr/>
          <p:nvPr userDrawn="1"/>
        </p:nvCxnSpPr>
        <p:spPr>
          <a:xfrm>
            <a:off x="467544" y="1412776"/>
            <a:ext cx="7488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8407BAD2-91AC-417B-A135-651B107EA1ED}"/>
              </a:ext>
            </a:extLst>
          </p:cNvPr>
          <p:cNvCxnSpPr/>
          <p:nvPr userDrawn="1"/>
        </p:nvCxnSpPr>
        <p:spPr>
          <a:xfrm>
            <a:off x="467544" y="1412776"/>
            <a:ext cx="0" cy="3744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1E351B75-623D-4FA3-B26F-3F5C2D636136}"/>
              </a:ext>
            </a:extLst>
          </p:cNvPr>
          <p:cNvCxnSpPr/>
          <p:nvPr userDrawn="1"/>
        </p:nvCxnSpPr>
        <p:spPr>
          <a:xfrm flipV="1">
            <a:off x="8403336" y="4365105"/>
            <a:ext cx="0" cy="12241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C7EED4-02D7-47AB-8167-68AF20479B5F}"/>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97636AE-1402-4E9E-8DAD-74208D768C1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6C546B0E-6320-47AD-B2C9-660C7A69E504}"/>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B0FDCF4D-785C-48A3-A3E1-3D74E005CE4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892772B6-2542-4FAC-9F9C-9D965E6E2F3D}"/>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1E96978E-071E-4DD2-887E-1F0920AB549A}"/>
              </a:ext>
            </a:extLst>
          </p:cNvPr>
          <p:cNvSpPr>
            <a:spLocks noGrp="1"/>
          </p:cNvSpPr>
          <p:nvPr>
            <p:ph type="dt" sz="half" idx="10"/>
          </p:nvPr>
        </p:nvSpPr>
        <p:spPr/>
        <p:txBody>
          <a:bodyPr/>
          <a:lstStyle/>
          <a:p>
            <a:fld id="{AB494E41-306E-40EA-93A4-F3A4B1436168}" type="datetime1">
              <a:rPr lang="zh-CN" altLang="en-US" smtClean="0"/>
              <a:t>2023/6/7</a:t>
            </a:fld>
            <a:endParaRPr lang="zh-CN" altLang="en-US"/>
          </a:p>
        </p:txBody>
      </p:sp>
      <p:sp>
        <p:nvSpPr>
          <p:cNvPr id="8" name="页脚占位符 7">
            <a:extLst>
              <a:ext uri="{FF2B5EF4-FFF2-40B4-BE49-F238E27FC236}">
                <a16:creationId xmlns:a16="http://schemas.microsoft.com/office/drawing/2014/main" xmlns="" id="{79F6CA32-7677-42AB-8F68-09956966F0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B083EB75-1D68-4658-A5C6-A4A4672F0D7F}"/>
              </a:ext>
            </a:extLst>
          </p:cNvPr>
          <p:cNvSpPr>
            <a:spLocks noGrp="1"/>
          </p:cNvSpPr>
          <p:nvPr>
            <p:ph type="sldNum" sz="quarter" idx="12"/>
          </p:nvPr>
        </p:nvSpPr>
        <p:spPr/>
        <p:txBody>
          <a:bodyPr/>
          <a:lstStyle/>
          <a:p>
            <a:fld id="{5798CC62-020F-4CCA-B100-CB3E9431CE3C}" type="slidenum">
              <a:rPr lang="zh-CN" altLang="en-US" smtClean="0"/>
              <a:pPr/>
              <a:t>‹#›</a:t>
            </a:fld>
            <a:endParaRPr lang="zh-CN" altLang="en-US" dirty="0"/>
          </a:p>
        </p:txBody>
      </p:sp>
    </p:spTree>
    <p:extLst>
      <p:ext uri="{BB962C8B-B14F-4D97-AF65-F5344CB8AC3E}">
        <p14:creationId xmlns:p14="http://schemas.microsoft.com/office/powerpoint/2010/main" val="325303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694D54-9BE1-4949-935D-571CD9554C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48303601-1248-454A-ACFC-CFFE372F8F18}"/>
              </a:ext>
            </a:extLst>
          </p:cNvPr>
          <p:cNvSpPr>
            <a:spLocks noGrp="1"/>
          </p:cNvSpPr>
          <p:nvPr>
            <p:ph type="dt" sz="half" idx="10"/>
          </p:nvPr>
        </p:nvSpPr>
        <p:spPr/>
        <p:txBody>
          <a:bodyPr/>
          <a:lstStyle/>
          <a:p>
            <a:fld id="{C1D91863-EAEE-4AF7-8707-D809FDD83EC4}" type="datetime1">
              <a:rPr lang="zh-CN" altLang="en-US" smtClean="0"/>
              <a:t>2023/6/7</a:t>
            </a:fld>
            <a:endParaRPr lang="zh-CN" altLang="en-US"/>
          </a:p>
        </p:txBody>
      </p:sp>
      <p:sp>
        <p:nvSpPr>
          <p:cNvPr id="4" name="页脚占位符 3">
            <a:extLst>
              <a:ext uri="{FF2B5EF4-FFF2-40B4-BE49-F238E27FC236}">
                <a16:creationId xmlns:a16="http://schemas.microsoft.com/office/drawing/2014/main" xmlns="" id="{57F99CB6-0DF1-4141-972D-0381CB14D4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394248B4-D95E-46EB-AA7D-3820C7774E6F}"/>
              </a:ext>
            </a:extLst>
          </p:cNvPr>
          <p:cNvSpPr>
            <a:spLocks noGrp="1"/>
          </p:cNvSpPr>
          <p:nvPr>
            <p:ph type="sldNum" sz="quarter" idx="12"/>
          </p:nvPr>
        </p:nvSpPr>
        <p:spPr/>
        <p:txBody>
          <a:bodyPr/>
          <a:lstStyle/>
          <a:p>
            <a:fld id="{5798CC62-020F-4CCA-B100-CB3E9431CE3C}" type="slidenum">
              <a:rPr lang="zh-CN" altLang="en-US" smtClean="0"/>
              <a:pPr/>
              <a:t>‹#›</a:t>
            </a:fld>
            <a:endParaRPr lang="zh-CN" altLang="en-US" dirty="0"/>
          </a:p>
        </p:txBody>
      </p:sp>
    </p:spTree>
    <p:extLst>
      <p:ext uri="{BB962C8B-B14F-4D97-AF65-F5344CB8AC3E}">
        <p14:creationId xmlns:p14="http://schemas.microsoft.com/office/powerpoint/2010/main" val="198438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E9250F6-BE04-424E-B1E9-FD4C6A7B30AF}"/>
              </a:ext>
            </a:extLst>
          </p:cNvPr>
          <p:cNvSpPr>
            <a:spLocks noGrp="1"/>
          </p:cNvSpPr>
          <p:nvPr>
            <p:ph type="dt" sz="half" idx="10"/>
          </p:nvPr>
        </p:nvSpPr>
        <p:spPr/>
        <p:txBody>
          <a:bodyPr/>
          <a:lstStyle/>
          <a:p>
            <a:fld id="{75251FC1-2F50-4BE1-8ED3-7D2F18F58E41}" type="datetime1">
              <a:rPr lang="zh-CN" altLang="en-US" smtClean="0"/>
              <a:t>2023/6/7</a:t>
            </a:fld>
            <a:endParaRPr lang="zh-CN" altLang="en-US"/>
          </a:p>
        </p:txBody>
      </p:sp>
      <p:sp>
        <p:nvSpPr>
          <p:cNvPr id="3" name="页脚占位符 2">
            <a:extLst>
              <a:ext uri="{FF2B5EF4-FFF2-40B4-BE49-F238E27FC236}">
                <a16:creationId xmlns:a16="http://schemas.microsoft.com/office/drawing/2014/main" xmlns="" id="{28890EA0-BA19-4021-AE00-F4ECDAFED0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D07F02D2-C9B0-45B8-814C-8D3B3FFD124C}"/>
              </a:ext>
            </a:extLst>
          </p:cNvPr>
          <p:cNvSpPr>
            <a:spLocks noGrp="1"/>
          </p:cNvSpPr>
          <p:nvPr>
            <p:ph type="sldNum" sz="quarter" idx="12"/>
          </p:nvPr>
        </p:nvSpPr>
        <p:spPr/>
        <p:txBody>
          <a:bodyPr/>
          <a:lstStyle/>
          <a:p>
            <a:fld id="{5798CC62-020F-4CCA-B100-CB3E9431CE3C}" type="slidenum">
              <a:rPr lang="zh-CN" altLang="en-US" smtClean="0"/>
              <a:pPr/>
              <a:t>‹#›</a:t>
            </a:fld>
            <a:endParaRPr lang="zh-CN" altLang="en-US" dirty="0"/>
          </a:p>
        </p:txBody>
      </p:sp>
    </p:spTree>
    <p:extLst>
      <p:ext uri="{BB962C8B-B14F-4D97-AF65-F5344CB8AC3E}">
        <p14:creationId xmlns:p14="http://schemas.microsoft.com/office/powerpoint/2010/main" val="49536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498279B-FD0F-4262-8901-97A2A1950BD5}"/>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4F3C56B-E865-437B-93ED-4523DC7D644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8E678EDE-D40A-4EDE-9A34-2565145E0CF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xmlns="" id="{BCFB9DC3-624C-460A-B881-8164010F8847}"/>
              </a:ext>
            </a:extLst>
          </p:cNvPr>
          <p:cNvSpPr>
            <a:spLocks noGrp="1"/>
          </p:cNvSpPr>
          <p:nvPr>
            <p:ph type="dt" sz="half" idx="10"/>
          </p:nvPr>
        </p:nvSpPr>
        <p:spPr/>
        <p:txBody>
          <a:bodyPr/>
          <a:lstStyle/>
          <a:p>
            <a:fld id="{B6805A45-8FE4-4BD4-824E-060A18657A41}" type="datetime1">
              <a:rPr lang="zh-CN" altLang="en-US" smtClean="0"/>
              <a:t>2023/6/7</a:t>
            </a:fld>
            <a:endParaRPr lang="zh-CN" altLang="en-US"/>
          </a:p>
        </p:txBody>
      </p:sp>
      <p:sp>
        <p:nvSpPr>
          <p:cNvPr id="6" name="页脚占位符 5">
            <a:extLst>
              <a:ext uri="{FF2B5EF4-FFF2-40B4-BE49-F238E27FC236}">
                <a16:creationId xmlns:a16="http://schemas.microsoft.com/office/drawing/2014/main" xmlns="" id="{7FAD1A5E-2F31-4C98-B84D-EDF2551528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A51D3B3-4991-44FD-9AF7-2925D8251DCB}"/>
              </a:ext>
            </a:extLst>
          </p:cNvPr>
          <p:cNvSpPr>
            <a:spLocks noGrp="1"/>
          </p:cNvSpPr>
          <p:nvPr>
            <p:ph type="sldNum" sz="quarter" idx="12"/>
          </p:nvPr>
        </p:nvSpPr>
        <p:spPr/>
        <p:txBody>
          <a:bodyPr/>
          <a:lstStyle/>
          <a:p>
            <a:fld id="{5798CC62-020F-4CCA-B100-CB3E9431CE3C}" type="slidenum">
              <a:rPr lang="zh-CN" altLang="en-US" smtClean="0"/>
              <a:pPr/>
              <a:t>‹#›</a:t>
            </a:fld>
            <a:endParaRPr lang="zh-CN" altLang="en-US" dirty="0"/>
          </a:p>
        </p:txBody>
      </p:sp>
    </p:spTree>
    <p:extLst>
      <p:ext uri="{BB962C8B-B14F-4D97-AF65-F5344CB8AC3E}">
        <p14:creationId xmlns:p14="http://schemas.microsoft.com/office/powerpoint/2010/main" val="415246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56291B6-12FF-4F00-9142-1E6A1E049B46}"/>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5C2D1978-5AB5-4761-8310-37783ADACC2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xmlns="" id="{C82D98F6-8191-412A-B60F-E047E6999E7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xmlns="" id="{FF5B6BB0-EE33-442F-92B3-2E42B233FC59}"/>
              </a:ext>
            </a:extLst>
          </p:cNvPr>
          <p:cNvSpPr>
            <a:spLocks noGrp="1"/>
          </p:cNvSpPr>
          <p:nvPr>
            <p:ph type="dt" sz="half" idx="10"/>
          </p:nvPr>
        </p:nvSpPr>
        <p:spPr/>
        <p:txBody>
          <a:bodyPr/>
          <a:lstStyle/>
          <a:p>
            <a:fld id="{50C9D09B-0F2E-4A86-A038-9F8B68BF0D0B}" type="datetime1">
              <a:rPr lang="zh-CN" altLang="en-US" smtClean="0"/>
              <a:t>2023/6/7</a:t>
            </a:fld>
            <a:endParaRPr lang="zh-CN" altLang="en-US"/>
          </a:p>
        </p:txBody>
      </p:sp>
      <p:sp>
        <p:nvSpPr>
          <p:cNvPr id="6" name="页脚占位符 5">
            <a:extLst>
              <a:ext uri="{FF2B5EF4-FFF2-40B4-BE49-F238E27FC236}">
                <a16:creationId xmlns:a16="http://schemas.microsoft.com/office/drawing/2014/main" xmlns="" id="{32B44142-D418-4E5C-BCC9-D8906FF167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2449220-B655-44EE-9054-94B6C19167FC}"/>
              </a:ext>
            </a:extLst>
          </p:cNvPr>
          <p:cNvSpPr>
            <a:spLocks noGrp="1"/>
          </p:cNvSpPr>
          <p:nvPr>
            <p:ph type="sldNum" sz="quarter" idx="12"/>
          </p:nvPr>
        </p:nvSpPr>
        <p:spPr/>
        <p:txBody>
          <a:bodyPr/>
          <a:lstStyle/>
          <a:p>
            <a:fld id="{5798CC62-020F-4CCA-B100-CB3E9431CE3C}" type="slidenum">
              <a:rPr lang="zh-CN" altLang="en-US" smtClean="0"/>
              <a:pPr/>
              <a:t>‹#›</a:t>
            </a:fld>
            <a:endParaRPr lang="zh-CN" altLang="en-US" dirty="0"/>
          </a:p>
        </p:txBody>
      </p:sp>
    </p:spTree>
    <p:extLst>
      <p:ext uri="{BB962C8B-B14F-4D97-AF65-F5344CB8AC3E}">
        <p14:creationId xmlns:p14="http://schemas.microsoft.com/office/powerpoint/2010/main" val="402931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A936AEC-B940-4E40-AB8B-7985E508487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3F0C5B1-328B-4835-A3AA-5E2DCC51F03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69C350C-6667-4A9D-A442-7CDEA43981D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57FFEC8-6CB7-4A59-AD2D-89C759E5C80B}" type="datetime1">
              <a:rPr lang="zh-CN" altLang="en-US" smtClean="0"/>
              <a:t>2023/6/7</a:t>
            </a:fld>
            <a:endParaRPr lang="zh-CN" altLang="en-US"/>
          </a:p>
        </p:txBody>
      </p:sp>
      <p:sp>
        <p:nvSpPr>
          <p:cNvPr id="5" name="页脚占位符 4">
            <a:extLst>
              <a:ext uri="{FF2B5EF4-FFF2-40B4-BE49-F238E27FC236}">
                <a16:creationId xmlns:a16="http://schemas.microsoft.com/office/drawing/2014/main" xmlns="" id="{CF9C66C8-87FA-4F6F-90C5-7799A557DEF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smtClean="0"/>
              <a:t>2023</a:t>
            </a:r>
            <a:r>
              <a:rPr lang="zh-CN" altLang="en-US" dirty="0" smtClean="0"/>
              <a:t>全国大学生系统能力大赛编译系统设计赛技术培训会</a:t>
            </a:r>
          </a:p>
        </p:txBody>
      </p:sp>
      <p:sp>
        <p:nvSpPr>
          <p:cNvPr id="6" name="灯片编号占位符 5">
            <a:extLst>
              <a:ext uri="{FF2B5EF4-FFF2-40B4-BE49-F238E27FC236}">
                <a16:creationId xmlns:a16="http://schemas.microsoft.com/office/drawing/2014/main" xmlns="" id="{B7350EC3-B232-46AB-B91A-5EDDAC4986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98CC62-020F-4CCA-B100-CB3E9431CE3C}" type="slidenum">
              <a:rPr lang="zh-CN" altLang="en-US" smtClean="0"/>
              <a:pPr/>
              <a:t>‹#›</a:t>
            </a:fld>
            <a:endParaRPr lang="zh-CN" altLang="en-US" dirty="0"/>
          </a:p>
        </p:txBody>
      </p:sp>
      <p:cxnSp>
        <p:nvCxnSpPr>
          <p:cNvPr id="7" name="直接连接符 6">
            <a:extLst>
              <a:ext uri="{FF2B5EF4-FFF2-40B4-BE49-F238E27FC236}">
                <a16:creationId xmlns:a16="http://schemas.microsoft.com/office/drawing/2014/main" xmlns="" id="{4020FF25-53A4-466A-9884-D59C3E8839F4}"/>
              </a:ext>
            </a:extLst>
          </p:cNvPr>
          <p:cNvCxnSpPr/>
          <p:nvPr userDrawn="1"/>
        </p:nvCxnSpPr>
        <p:spPr>
          <a:xfrm>
            <a:off x="467544" y="1412776"/>
            <a:ext cx="7488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594DA50C-54D4-473D-B163-3F07B83E358F}"/>
              </a:ext>
            </a:extLst>
          </p:cNvPr>
          <p:cNvCxnSpPr/>
          <p:nvPr userDrawn="1"/>
        </p:nvCxnSpPr>
        <p:spPr>
          <a:xfrm>
            <a:off x="467544" y="1412776"/>
            <a:ext cx="0" cy="3744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ADAC379D-A667-44A4-94FA-DDA02A94E9D9}"/>
              </a:ext>
            </a:extLst>
          </p:cNvPr>
          <p:cNvCxnSpPr/>
          <p:nvPr userDrawn="1"/>
        </p:nvCxnSpPr>
        <p:spPr>
          <a:xfrm flipV="1">
            <a:off x="8403336" y="4365105"/>
            <a:ext cx="0" cy="12241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7919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azy_Linux@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2.png"/><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u="sng" dirty="0"/>
              <a:t>GNU Compiler Collection</a:t>
            </a:r>
            <a:endParaRPr lang="zh-CN" altLang="en-US" u="sng" dirty="0"/>
          </a:p>
        </p:txBody>
      </p:sp>
      <p:sp>
        <p:nvSpPr>
          <p:cNvPr id="3" name="副标题 2"/>
          <p:cNvSpPr>
            <a:spLocks noGrp="1"/>
          </p:cNvSpPr>
          <p:nvPr>
            <p:ph type="subTitle" idx="1"/>
          </p:nvPr>
        </p:nvSpPr>
        <p:spPr/>
        <p:txBody>
          <a:bodyPr>
            <a:normAutofit lnSpcReduction="10000"/>
          </a:bodyPr>
          <a:lstStyle/>
          <a:p>
            <a:endParaRPr lang="en-US" altLang="zh-CN" dirty="0">
              <a:hlinkClick r:id="rId2"/>
            </a:endParaRPr>
          </a:p>
          <a:p>
            <a:endParaRPr lang="en-US" altLang="zh-CN" dirty="0"/>
          </a:p>
          <a:p>
            <a:endParaRPr lang="en-US" altLang="zh-CN" dirty="0"/>
          </a:p>
          <a:p>
            <a:r>
              <a:rPr lang="zh-CN" altLang="en-US" dirty="0"/>
              <a:t>西安邮电大学计算机学院 王亚刚</a:t>
            </a:r>
            <a:endParaRPr lang="en-US" altLang="zh-CN" dirty="0"/>
          </a:p>
          <a:p>
            <a:r>
              <a:rPr lang="en-US" altLang="zh-CN" dirty="0" err="1">
                <a:hlinkClick r:id="rId2"/>
              </a:rPr>
              <a:t>Lazy_Linux@126.com</a:t>
            </a:r>
            <a:endParaRPr lang="en-US" altLang="zh-CN" dirty="0"/>
          </a:p>
        </p:txBody>
      </p:sp>
      <p:sp>
        <p:nvSpPr>
          <p:cNvPr id="5" name="日期占位符 4"/>
          <p:cNvSpPr>
            <a:spLocks noGrp="1"/>
          </p:cNvSpPr>
          <p:nvPr>
            <p:ph type="dt" sz="half" idx="10"/>
          </p:nvPr>
        </p:nvSpPr>
        <p:spPr/>
        <p:txBody>
          <a:bodyPr/>
          <a:lstStyle/>
          <a:p>
            <a:fld id="{ECE70045-765F-4646-A9FE-FDC3C8810DE5}" type="datetime1">
              <a:rPr lang="zh-CN" altLang="en-US" smtClean="0"/>
              <a:t>2023/6/7</a:t>
            </a:fld>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Machine Descriptions</a:t>
            </a:r>
            <a:endParaRPr lang="zh-CN" altLang="en-US" dirty="0"/>
          </a:p>
        </p:txBody>
      </p:sp>
      <p:sp>
        <p:nvSpPr>
          <p:cNvPr id="3" name="内容占位符 2"/>
          <p:cNvSpPr>
            <a:spLocks noGrp="1"/>
          </p:cNvSpPr>
          <p:nvPr>
            <p:ph idx="1"/>
          </p:nvPr>
        </p:nvSpPr>
        <p:spPr/>
        <p:txBody>
          <a:bodyPr>
            <a:normAutofit/>
          </a:bodyPr>
          <a:lstStyle/>
          <a:p>
            <a:r>
              <a:rPr lang="zh-CN" altLang="zh-CN" dirty="0"/>
              <a:t>机器描述</a:t>
            </a:r>
            <a:r>
              <a:rPr lang="en-US" altLang="zh-CN" dirty="0"/>
              <a:t>(Machine Descriptions)</a:t>
            </a:r>
            <a:r>
              <a:rPr lang="zh-CN" altLang="zh-CN" dirty="0"/>
              <a:t>代码</a:t>
            </a:r>
            <a:endParaRPr lang="en-US" altLang="zh-CN" dirty="0"/>
          </a:p>
          <a:p>
            <a:r>
              <a:rPr lang="zh-CN" altLang="zh-CN" dirty="0"/>
              <a:t>对于</a:t>
            </a:r>
            <a:r>
              <a:rPr lang="en-US" altLang="zh-CN" dirty="0"/>
              <a:t>GCC</a:t>
            </a:r>
            <a:r>
              <a:rPr lang="zh-CN" altLang="zh-CN" dirty="0"/>
              <a:t>支持的每一种名称为</a:t>
            </a:r>
            <a:r>
              <a:rPr lang="en-US" altLang="zh-CN" dirty="0"/>
              <a:t>${target}</a:t>
            </a:r>
            <a:r>
              <a:rPr lang="zh-CN" altLang="zh-CN" dirty="0"/>
              <a:t>的目标机器，在</a:t>
            </a:r>
            <a:r>
              <a:rPr lang="en-US" altLang="zh-CN" dirty="0"/>
              <a:t>GCC</a:t>
            </a:r>
            <a:r>
              <a:rPr lang="zh-CN" altLang="zh-CN" dirty="0"/>
              <a:t>的代码中均有一个名称为</a:t>
            </a:r>
            <a:r>
              <a:rPr lang="en-US" altLang="zh-CN" dirty="0"/>
              <a:t>${GCC_SOURCE}/</a:t>
            </a:r>
            <a:r>
              <a:rPr lang="en-US" altLang="zh-CN" dirty="0" err="1"/>
              <a:t>gcc</a:t>
            </a:r>
            <a:r>
              <a:rPr lang="en-US" altLang="zh-CN" dirty="0"/>
              <a:t>/</a:t>
            </a:r>
            <a:r>
              <a:rPr lang="en-US" altLang="zh-CN" dirty="0" err="1"/>
              <a:t>config</a:t>
            </a:r>
            <a:r>
              <a:rPr lang="en-US" altLang="zh-CN" dirty="0"/>
              <a:t>/${target}</a:t>
            </a:r>
            <a:r>
              <a:rPr lang="zh-CN" altLang="zh-CN" dirty="0"/>
              <a:t>的子目录，用来存放与该目标机器相关的机器描述代码及其相应的头文件和</a:t>
            </a:r>
            <a:r>
              <a:rPr lang="en-US" altLang="zh-CN" dirty="0"/>
              <a:t>c</a:t>
            </a:r>
            <a:r>
              <a:rPr lang="zh-CN" altLang="zh-CN" dirty="0"/>
              <a:t>文件等。</a:t>
            </a:r>
            <a:endParaRPr lang="zh-CN" altLang="en-US" dirty="0"/>
          </a:p>
        </p:txBody>
      </p:sp>
      <p:sp>
        <p:nvSpPr>
          <p:cNvPr id="5" name="日期占位符 4"/>
          <p:cNvSpPr>
            <a:spLocks noGrp="1"/>
          </p:cNvSpPr>
          <p:nvPr>
            <p:ph type="dt" sz="half" idx="10"/>
          </p:nvPr>
        </p:nvSpPr>
        <p:spPr/>
        <p:txBody>
          <a:bodyPr/>
          <a:lstStyle/>
          <a:p>
            <a:fld id="{89551488-D296-426D-8F75-AAF644077889}"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8" name="Picture 9"/>
          <p:cNvPicPr>
            <a:picLocks noChangeAspect="1" noChangeArrowheads="1"/>
          </p:cNvPicPr>
          <p:nvPr/>
        </p:nvPicPr>
        <p:blipFill>
          <a:blip r:embed="rId2" cstate="print"/>
          <a:srcRect/>
          <a:stretch>
            <a:fillRect/>
          </a:stretch>
        </p:blipFill>
        <p:spPr bwMode="auto">
          <a:xfrm>
            <a:off x="1435330" y="4653136"/>
            <a:ext cx="6635843" cy="1679487"/>
          </a:xfrm>
          <a:prstGeom prst="rect">
            <a:avLst/>
          </a:prstGeom>
          <a:noFill/>
          <a:ln w="9525">
            <a:noFill/>
            <a:miter lim="800000"/>
            <a:headEnd/>
            <a:tailEnd/>
          </a:ln>
        </p:spPr>
      </p:pic>
      <p:sp>
        <p:nvSpPr>
          <p:cNvPr id="7" name="下箭头 6"/>
          <p:cNvSpPr/>
          <p:nvPr/>
        </p:nvSpPr>
        <p:spPr>
          <a:xfrm>
            <a:off x="7054602" y="4405066"/>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Machine Dependent Generator Code</a:t>
            </a:r>
            <a:endParaRPr lang="zh-CN" altLang="en-US" dirty="0"/>
          </a:p>
        </p:txBody>
      </p:sp>
      <p:sp>
        <p:nvSpPr>
          <p:cNvPr id="3" name="内容占位符 2"/>
          <p:cNvSpPr>
            <a:spLocks noGrp="1"/>
          </p:cNvSpPr>
          <p:nvPr>
            <p:ph idx="1"/>
          </p:nvPr>
        </p:nvSpPr>
        <p:spPr/>
        <p:txBody>
          <a:bodyPr>
            <a:normAutofit/>
          </a:bodyPr>
          <a:lstStyle/>
          <a:p>
            <a:r>
              <a:rPr lang="zh-CN" altLang="zh-CN" dirty="0"/>
              <a:t>为了生成目标机器上的编译器程序</a:t>
            </a:r>
            <a:r>
              <a:rPr lang="en-US" altLang="zh-CN" dirty="0"/>
              <a:t>cc1</a:t>
            </a:r>
            <a:r>
              <a:rPr lang="zh-CN" altLang="zh-CN" dirty="0"/>
              <a:t>，</a:t>
            </a:r>
            <a:r>
              <a:rPr lang="en-US" altLang="zh-CN" dirty="0"/>
              <a:t>GCC</a:t>
            </a:r>
            <a:r>
              <a:rPr lang="zh-CN" altLang="zh-CN" dirty="0"/>
              <a:t>提供的源代码在设计阶段是不完整的，其中缺少的部分主要包括目标机器相关的</a:t>
            </a:r>
            <a:r>
              <a:rPr lang="en-US" altLang="zh-CN" dirty="0"/>
              <a:t>RTL</a:t>
            </a:r>
            <a:r>
              <a:rPr lang="zh-CN" altLang="zh-CN" dirty="0"/>
              <a:t>构造及目标代码生成等部分的源代码。</a:t>
            </a:r>
            <a:endParaRPr lang="en-US" altLang="zh-CN" dirty="0"/>
          </a:p>
          <a:p>
            <a:r>
              <a:rPr lang="zh-CN" altLang="zh-CN" dirty="0"/>
              <a:t>由于这一部分源代码是与目标机器相关的，在</a:t>
            </a:r>
            <a:r>
              <a:rPr lang="en-US" altLang="zh-CN" dirty="0"/>
              <a:t>GCC</a:t>
            </a:r>
            <a:r>
              <a:rPr lang="zh-CN" altLang="zh-CN" dirty="0"/>
              <a:t>设计源代码时是难以确定的，因此，</a:t>
            </a:r>
            <a:r>
              <a:rPr lang="en-US" altLang="zh-CN" dirty="0"/>
              <a:t>GCC</a:t>
            </a:r>
            <a:r>
              <a:rPr lang="zh-CN" altLang="zh-CN" dirty="0"/>
              <a:t>采用生成器</a:t>
            </a:r>
            <a:r>
              <a:rPr lang="en-US" altLang="zh-CN" dirty="0"/>
              <a:t>(Generator)</a:t>
            </a:r>
            <a:r>
              <a:rPr lang="zh-CN" altLang="zh-CN" dirty="0"/>
              <a:t>代码，根据目标机器的机器描述文件，提取目标机器的信息，从而自动地生成关于目标机器上</a:t>
            </a:r>
            <a:r>
              <a:rPr lang="en-US" altLang="zh-CN" dirty="0"/>
              <a:t>RTL</a:t>
            </a:r>
            <a:r>
              <a:rPr lang="zh-CN" altLang="zh-CN" dirty="0"/>
              <a:t>构造及目标代码生成的源代码。</a:t>
            </a:r>
            <a:endParaRPr lang="en-US" altLang="zh-CN" dirty="0"/>
          </a:p>
          <a:p>
            <a:r>
              <a:rPr lang="en-US" altLang="zh-CN" dirty="0"/>
              <a:t>${GCC_SOURCE}/</a:t>
            </a:r>
            <a:r>
              <a:rPr lang="en-US" altLang="zh-CN" dirty="0" err="1"/>
              <a:t>gcc</a:t>
            </a:r>
            <a:r>
              <a:rPr lang="en-US" altLang="zh-CN" dirty="0"/>
              <a:t>/gen*.[</a:t>
            </a:r>
            <a:r>
              <a:rPr lang="en-US" altLang="zh-CN" dirty="0" err="1"/>
              <a:t>ch</a:t>
            </a:r>
            <a:r>
              <a:rPr lang="en-US" altLang="zh-CN" dirty="0"/>
              <a:t>]</a:t>
            </a:r>
            <a:endParaRPr lang="zh-CN" altLang="en-US" dirty="0"/>
          </a:p>
        </p:txBody>
      </p:sp>
      <p:sp>
        <p:nvSpPr>
          <p:cNvPr id="5" name="日期占位符 4"/>
          <p:cNvSpPr>
            <a:spLocks noGrp="1"/>
          </p:cNvSpPr>
          <p:nvPr>
            <p:ph type="dt" sz="half" idx="10"/>
          </p:nvPr>
        </p:nvSpPr>
        <p:spPr/>
        <p:txBody>
          <a:bodyPr/>
          <a:lstStyle/>
          <a:p>
            <a:fld id="{FC5220C2-3198-4126-AD99-DD6A03B65F91}"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pic>
        <p:nvPicPr>
          <p:cNvPr id="7" name="Picture 9"/>
          <p:cNvPicPr>
            <a:picLocks noChangeAspect="1" noChangeArrowheads="1"/>
          </p:cNvPicPr>
          <p:nvPr/>
        </p:nvPicPr>
        <p:blipFill>
          <a:blip r:embed="rId2" cstate="print"/>
          <a:srcRect/>
          <a:stretch>
            <a:fillRect/>
          </a:stretch>
        </p:blipFill>
        <p:spPr bwMode="auto">
          <a:xfrm>
            <a:off x="2627784" y="5445224"/>
            <a:ext cx="5443389" cy="1377686"/>
          </a:xfrm>
          <a:prstGeom prst="rect">
            <a:avLst/>
          </a:prstGeom>
          <a:noFill/>
          <a:ln w="9525">
            <a:noFill/>
            <a:miter lim="800000"/>
            <a:headEnd/>
            <a:tailEnd/>
          </a:ln>
        </p:spPr>
      </p:pic>
      <p:sp>
        <p:nvSpPr>
          <p:cNvPr id="8" name="下箭头 7"/>
          <p:cNvSpPr/>
          <p:nvPr/>
        </p:nvSpPr>
        <p:spPr>
          <a:xfrm>
            <a:off x="5868144" y="5157192"/>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编</a:t>
            </a:r>
            <a:r>
              <a:rPr lang="zh-CN" altLang="en-US" dirty="0"/>
              <a:t>译器</a:t>
            </a:r>
            <a:r>
              <a:rPr lang="en-US" altLang="zh-CN" dirty="0" err="1"/>
              <a:t>cc1</a:t>
            </a:r>
            <a:r>
              <a:rPr lang="zh-CN" altLang="en-US" dirty="0"/>
              <a:t>的逻辑结构</a:t>
            </a:r>
          </a:p>
        </p:txBody>
      </p:sp>
      <p:sp>
        <p:nvSpPr>
          <p:cNvPr id="5" name="内容占位符 4"/>
          <p:cNvSpPr>
            <a:spLocks noGrp="1"/>
          </p:cNvSpPr>
          <p:nvPr>
            <p:ph idx="1"/>
          </p:nvPr>
        </p:nvSpPr>
        <p:spPr/>
        <p:txBody>
          <a:bodyPr/>
          <a:lstStyle/>
          <a:p>
            <a:r>
              <a:rPr lang="zh-CN" altLang="en-US" dirty="0"/>
              <a:t>词法语法分析</a:t>
            </a:r>
            <a:r>
              <a:rPr lang="en-US" altLang="zh-CN" dirty="0">
                <a:sym typeface="Wingdings" panose="05000000000000000000" pitchFamily="2" charset="2"/>
              </a:rPr>
              <a:t></a:t>
            </a:r>
            <a:r>
              <a:rPr lang="en-US" altLang="zh-CN" dirty="0"/>
              <a:t>AST</a:t>
            </a:r>
            <a:r>
              <a:rPr lang="zh-CN" altLang="en-US" dirty="0"/>
              <a:t>：</a:t>
            </a:r>
            <a:r>
              <a:rPr lang="en-US" altLang="zh-CN" dirty="0"/>
              <a:t>AST</a:t>
            </a:r>
            <a:r>
              <a:rPr lang="zh-CN" altLang="en-US" dirty="0"/>
              <a:t>生成及标准化</a:t>
            </a:r>
            <a:endParaRPr lang="en-US" altLang="zh-CN" dirty="0"/>
          </a:p>
          <a:p>
            <a:r>
              <a:rPr lang="en-US" altLang="zh-CN" dirty="0" err="1"/>
              <a:t>AST</a:t>
            </a:r>
            <a:r>
              <a:rPr lang="en-US" altLang="zh-CN" dirty="0" err="1">
                <a:sym typeface="Wingdings" panose="05000000000000000000" pitchFamily="2" charset="2"/>
              </a:rPr>
              <a:t>GIMPLE</a:t>
            </a:r>
            <a:r>
              <a:rPr lang="zh-CN" altLang="en-US" dirty="0">
                <a:sym typeface="Wingdings" panose="05000000000000000000" pitchFamily="2" charset="2"/>
              </a:rPr>
              <a:t>：</a:t>
            </a:r>
            <a:r>
              <a:rPr lang="en-US" altLang="zh-CN" dirty="0">
                <a:sym typeface="Wingdings" panose="05000000000000000000" pitchFamily="2" charset="2"/>
              </a:rPr>
              <a:t>GIMPLE</a:t>
            </a:r>
            <a:r>
              <a:rPr lang="zh-CN" altLang="en-US" dirty="0">
                <a:sym typeface="Wingdings" panose="05000000000000000000" pitchFamily="2" charset="2"/>
              </a:rPr>
              <a:t>生成及优化处理</a:t>
            </a:r>
            <a:endParaRPr lang="en-US" altLang="zh-CN" dirty="0">
              <a:sym typeface="Wingdings" panose="05000000000000000000" pitchFamily="2" charset="2"/>
            </a:endParaRPr>
          </a:p>
          <a:p>
            <a:r>
              <a:rPr lang="en-US" altLang="zh-CN" dirty="0" err="1">
                <a:sym typeface="Wingdings" panose="05000000000000000000" pitchFamily="2" charset="2"/>
              </a:rPr>
              <a:t>GIMPLERTL</a:t>
            </a:r>
            <a:r>
              <a:rPr lang="zh-CN" altLang="en-US" dirty="0">
                <a:sym typeface="Wingdings" panose="05000000000000000000" pitchFamily="2" charset="2"/>
              </a:rPr>
              <a:t>：</a:t>
            </a:r>
            <a:r>
              <a:rPr lang="en-US" altLang="zh-CN" dirty="0">
                <a:sym typeface="Wingdings" panose="05000000000000000000" pitchFamily="2" charset="2"/>
              </a:rPr>
              <a:t>RTL</a:t>
            </a:r>
            <a:r>
              <a:rPr lang="zh-CN" altLang="en-US" dirty="0">
                <a:sym typeface="Wingdings" panose="05000000000000000000" pitchFamily="2" charset="2"/>
              </a:rPr>
              <a:t>生成及优化处理（包括生成目标汇编代码）</a:t>
            </a:r>
            <a:endParaRPr lang="zh-CN" altLang="en-US" dirty="0"/>
          </a:p>
        </p:txBody>
      </p:sp>
      <p:sp>
        <p:nvSpPr>
          <p:cNvPr id="8" name="日期占位符 7"/>
          <p:cNvSpPr>
            <a:spLocks noGrp="1"/>
          </p:cNvSpPr>
          <p:nvPr>
            <p:ph type="dt" sz="half" idx="10"/>
          </p:nvPr>
        </p:nvSpPr>
        <p:spPr/>
        <p:txBody>
          <a:bodyPr/>
          <a:lstStyle/>
          <a:p>
            <a:fld id="{A65DBBEC-AE42-4ED7-B385-FA158E1F456F}" type="datetime1">
              <a:rPr lang="zh-CN" altLang="en-US" smtClean="0"/>
              <a:t>2023/6/7</a:t>
            </a:fld>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grpSp>
        <p:nvGrpSpPr>
          <p:cNvPr id="4" name="组合 3">
            <a:extLst>
              <a:ext uri="{FF2B5EF4-FFF2-40B4-BE49-F238E27FC236}">
                <a16:creationId xmlns:a16="http://schemas.microsoft.com/office/drawing/2014/main" xmlns="" id="{496EBAEA-432B-4897-9F6F-08F48BC28BA2}"/>
              </a:ext>
            </a:extLst>
          </p:cNvPr>
          <p:cNvGrpSpPr/>
          <p:nvPr/>
        </p:nvGrpSpPr>
        <p:grpSpPr>
          <a:xfrm>
            <a:off x="179512" y="4087008"/>
            <a:ext cx="8784976" cy="1502232"/>
            <a:chOff x="179512" y="2850693"/>
            <a:chExt cx="8784976" cy="1502232"/>
          </a:xfrm>
        </p:grpSpPr>
        <p:pic>
          <p:nvPicPr>
            <p:cNvPr id="3075" name="Picture 3"/>
            <p:cNvPicPr>
              <a:picLocks noChangeAspect="1" noChangeArrowheads="1"/>
            </p:cNvPicPr>
            <p:nvPr/>
          </p:nvPicPr>
          <p:blipFill>
            <a:blip r:embed="rId3" cstate="print"/>
            <a:srcRect/>
            <a:stretch>
              <a:fillRect/>
            </a:stretch>
          </p:blipFill>
          <p:spPr bwMode="auto">
            <a:xfrm>
              <a:off x="755576" y="2850693"/>
              <a:ext cx="7596335" cy="1502232"/>
            </a:xfrm>
            <a:prstGeom prst="rect">
              <a:avLst/>
            </a:prstGeom>
            <a:noFill/>
            <a:ln w="9525">
              <a:noFill/>
              <a:miter lim="800000"/>
              <a:headEnd/>
              <a:tailEnd/>
            </a:ln>
          </p:spPr>
        </p:pic>
        <p:sp>
          <p:nvSpPr>
            <p:cNvPr id="3" name="文本框 2">
              <a:extLst>
                <a:ext uri="{FF2B5EF4-FFF2-40B4-BE49-F238E27FC236}">
                  <a16:creationId xmlns:a16="http://schemas.microsoft.com/office/drawing/2014/main" xmlns="" id="{DA5244D4-4887-4800-8A08-2E0028F205AF}"/>
                </a:ext>
              </a:extLst>
            </p:cNvPr>
            <p:cNvSpPr txBox="1"/>
            <p:nvPr/>
          </p:nvSpPr>
          <p:spPr>
            <a:xfrm>
              <a:off x="179512" y="3338408"/>
              <a:ext cx="720080" cy="523220"/>
            </a:xfrm>
            <a:prstGeom prst="rect">
              <a:avLst/>
            </a:prstGeom>
            <a:noFill/>
          </p:spPr>
          <p:txBody>
            <a:bodyPr wrap="square" rtlCol="0">
              <a:spAutoFit/>
            </a:bodyPr>
            <a:lstStyle/>
            <a:p>
              <a:r>
                <a:rPr lang="zh-CN" altLang="en-US" sz="1400" dirty="0"/>
                <a:t>程序源代码</a:t>
              </a:r>
            </a:p>
          </p:txBody>
        </p:sp>
        <p:sp>
          <p:nvSpPr>
            <p:cNvPr id="11" name="文本框 10">
              <a:extLst>
                <a:ext uri="{FF2B5EF4-FFF2-40B4-BE49-F238E27FC236}">
                  <a16:creationId xmlns:a16="http://schemas.microsoft.com/office/drawing/2014/main" xmlns="" id="{32C3BB0B-0826-4B1C-B7EF-D02ADE61B800}"/>
                </a:ext>
              </a:extLst>
            </p:cNvPr>
            <p:cNvSpPr txBox="1"/>
            <p:nvPr/>
          </p:nvSpPr>
          <p:spPr>
            <a:xfrm>
              <a:off x="8244408" y="3338408"/>
              <a:ext cx="720080" cy="738664"/>
            </a:xfrm>
            <a:prstGeom prst="rect">
              <a:avLst/>
            </a:prstGeom>
            <a:noFill/>
          </p:spPr>
          <p:txBody>
            <a:bodyPr wrap="square" rtlCol="0">
              <a:spAutoFit/>
            </a:bodyPr>
            <a:lstStyle/>
            <a:p>
              <a:r>
                <a:rPr lang="zh-CN" altLang="en-US" sz="1400" dirty="0"/>
                <a:t>目标机器汇编代码</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GCC</a:t>
            </a:r>
            <a:r>
              <a:rPr lang="zh-CN" altLang="en-US" dirty="0"/>
              <a:t>源码与编译器</a:t>
            </a:r>
            <a:r>
              <a:rPr lang="en-US" altLang="zh-CN" dirty="0"/>
              <a:t>cc1</a:t>
            </a:r>
            <a:endParaRPr lang="zh-CN" altLang="en-US" dirty="0"/>
          </a:p>
        </p:txBody>
      </p:sp>
      <p:sp>
        <p:nvSpPr>
          <p:cNvPr id="5" name="内容占位符 4"/>
          <p:cNvSpPr>
            <a:spLocks noGrp="1"/>
          </p:cNvSpPr>
          <p:nvPr>
            <p:ph idx="1"/>
          </p:nvPr>
        </p:nvSpPr>
        <p:spPr/>
        <p:txBody>
          <a:bodyPr/>
          <a:lstStyle/>
          <a:p>
            <a:endParaRPr lang="zh-CN" altLang="en-US" dirty="0"/>
          </a:p>
        </p:txBody>
      </p:sp>
      <p:sp>
        <p:nvSpPr>
          <p:cNvPr id="8" name="日期占位符 7"/>
          <p:cNvSpPr>
            <a:spLocks noGrp="1"/>
          </p:cNvSpPr>
          <p:nvPr>
            <p:ph type="dt" sz="half" idx="10"/>
          </p:nvPr>
        </p:nvSpPr>
        <p:spPr/>
        <p:txBody>
          <a:bodyPr/>
          <a:lstStyle/>
          <a:p>
            <a:fld id="{E00D5B84-240C-40B4-B7E8-7A7B27B997F8}" type="datetime1">
              <a:rPr lang="zh-CN" altLang="en-US" smtClean="0"/>
              <a:t>2023/6/7</a:t>
            </a:fld>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pic>
        <p:nvPicPr>
          <p:cNvPr id="7" name="Picture 2"/>
          <p:cNvPicPr>
            <a:picLocks noChangeAspect="1" noChangeArrowheads="1"/>
          </p:cNvPicPr>
          <p:nvPr/>
        </p:nvPicPr>
        <p:blipFill>
          <a:blip r:embed="rId3" cstate="print"/>
          <a:stretch>
            <a:fillRect/>
          </a:stretch>
        </p:blipFill>
        <p:spPr bwMode="auto">
          <a:xfrm>
            <a:off x="628650" y="1430652"/>
            <a:ext cx="7776864" cy="54547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 GCC</a:t>
            </a:r>
            <a:r>
              <a:rPr lang="zh-CN" altLang="en-US" dirty="0"/>
              <a:t>中间表示</a:t>
            </a:r>
          </a:p>
        </p:txBody>
      </p:sp>
      <p:sp>
        <p:nvSpPr>
          <p:cNvPr id="3" name="副标题 2"/>
          <p:cNvSpPr>
            <a:spLocks noGrp="1"/>
          </p:cNvSpPr>
          <p:nvPr>
            <p:ph type="subTitle" idx="1"/>
          </p:nvPr>
        </p:nvSpPr>
        <p:spPr/>
        <p:txBody>
          <a:bodyPr>
            <a:normAutofit/>
          </a:bodyPr>
          <a:lstStyle/>
          <a:p>
            <a:r>
              <a:rPr lang="en-US" altLang="zh-CN" dirty="0"/>
              <a:t>AST/</a:t>
            </a:r>
            <a:r>
              <a:rPr lang="en-US" altLang="zh-CN" dirty="0" err="1"/>
              <a:t>GERNERIC</a:t>
            </a:r>
            <a:endParaRPr lang="en-US" altLang="zh-CN" dirty="0"/>
          </a:p>
          <a:p>
            <a:r>
              <a:rPr lang="en-US" altLang="zh-CN" dirty="0"/>
              <a:t>GIMPLE</a:t>
            </a:r>
          </a:p>
          <a:p>
            <a:r>
              <a:rPr lang="en-US" altLang="zh-CN" dirty="0"/>
              <a:t>RTL</a:t>
            </a:r>
            <a:endParaRPr lang="zh-CN" altLang="en-US" dirty="0"/>
          </a:p>
        </p:txBody>
      </p:sp>
      <p:sp>
        <p:nvSpPr>
          <p:cNvPr id="5" name="日期占位符 4"/>
          <p:cNvSpPr>
            <a:spLocks noGrp="1"/>
          </p:cNvSpPr>
          <p:nvPr>
            <p:ph type="dt" sz="half" idx="10"/>
          </p:nvPr>
        </p:nvSpPr>
        <p:spPr/>
        <p:txBody>
          <a:bodyPr/>
          <a:lstStyle/>
          <a:p>
            <a:fld id="{7B39CDC8-48CD-47FF-B891-8EB140232ECB}"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a:t>
            </a:r>
            <a:r>
              <a:rPr lang="zh-CN" altLang="en-US" dirty="0"/>
              <a:t>中间表示</a:t>
            </a:r>
          </a:p>
        </p:txBody>
      </p:sp>
      <p:sp>
        <p:nvSpPr>
          <p:cNvPr id="3" name="内容占位符 2"/>
          <p:cNvSpPr>
            <a:spLocks noGrp="1"/>
          </p:cNvSpPr>
          <p:nvPr>
            <p:ph idx="1"/>
          </p:nvPr>
        </p:nvSpPr>
        <p:spPr/>
        <p:txBody>
          <a:bodyPr/>
          <a:lstStyle/>
          <a:p>
            <a:r>
              <a:rPr lang="en-US" altLang="zh-CN" dirty="0"/>
              <a:t>GCC</a:t>
            </a:r>
            <a:r>
              <a:rPr lang="zh-CN" altLang="zh-CN" dirty="0"/>
              <a:t>将高级程序源代码转换成目标机器汇编代码</a:t>
            </a:r>
            <a:endParaRPr lang="en-US" altLang="zh-CN" dirty="0"/>
          </a:p>
          <a:p>
            <a:r>
              <a:rPr lang="zh-CN" altLang="zh-CN" dirty="0"/>
              <a:t>三种中间表示</a:t>
            </a:r>
            <a:r>
              <a:rPr lang="zh-CN" altLang="en-US" dirty="0"/>
              <a:t>（</a:t>
            </a:r>
            <a:r>
              <a:rPr lang="en-US" altLang="zh-CN" dirty="0"/>
              <a:t>IR</a:t>
            </a:r>
            <a:r>
              <a:rPr lang="zh-CN" altLang="en-US" dirty="0"/>
              <a:t>）</a:t>
            </a:r>
            <a:endParaRPr lang="en-US" altLang="zh-CN" dirty="0"/>
          </a:p>
          <a:p>
            <a:pPr lvl="1"/>
            <a:r>
              <a:rPr lang="zh-CN" altLang="zh-CN" dirty="0"/>
              <a:t>抽象语法树</a:t>
            </a:r>
            <a:r>
              <a:rPr lang="en-US" altLang="zh-CN" dirty="0"/>
              <a:t>(AST, Abstract Syntax Tree)</a:t>
            </a:r>
          </a:p>
          <a:p>
            <a:pPr lvl="1"/>
            <a:r>
              <a:rPr lang="en-US" altLang="zh-CN" dirty="0"/>
              <a:t>GIMPLE</a:t>
            </a:r>
          </a:p>
          <a:p>
            <a:pPr lvl="1"/>
            <a:r>
              <a:rPr lang="zh-CN" altLang="zh-CN" dirty="0"/>
              <a:t>寄存器传输语言</a:t>
            </a:r>
            <a:r>
              <a:rPr lang="en-US" altLang="zh-CN" dirty="0"/>
              <a:t>(RTL</a:t>
            </a:r>
            <a:r>
              <a:rPr lang="zh-CN" altLang="zh-CN" dirty="0"/>
              <a:t>，</a:t>
            </a:r>
            <a:r>
              <a:rPr lang="en-US" altLang="zh-CN" dirty="0"/>
              <a:t>Register Transfer Language)</a:t>
            </a:r>
            <a:endParaRPr lang="zh-CN" altLang="zh-CN" dirty="0"/>
          </a:p>
          <a:p>
            <a:endParaRPr lang="zh-CN" altLang="en-US" dirty="0"/>
          </a:p>
        </p:txBody>
      </p:sp>
      <p:sp>
        <p:nvSpPr>
          <p:cNvPr id="4" name="日期占位符 3"/>
          <p:cNvSpPr>
            <a:spLocks noGrp="1"/>
          </p:cNvSpPr>
          <p:nvPr>
            <p:ph type="dt" sz="half" idx="10"/>
          </p:nvPr>
        </p:nvSpPr>
        <p:spPr/>
        <p:txBody>
          <a:bodyPr/>
          <a:lstStyle/>
          <a:p>
            <a:fld id="{2BB2045F-D35E-452C-8754-EDFB5DFC64EE}"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2488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8833" name="Object 1"/>
          <p:cNvGraphicFramePr>
            <a:graphicFrameLocks noChangeAspect="1"/>
          </p:cNvGraphicFramePr>
          <p:nvPr/>
        </p:nvGraphicFramePr>
        <p:xfrm>
          <a:off x="467544" y="4293096"/>
          <a:ext cx="8368088" cy="1656184"/>
        </p:xfrm>
        <a:graphic>
          <a:graphicData uri="http://schemas.openxmlformats.org/presentationml/2006/ole">
            <mc:AlternateContent xmlns:mc="http://schemas.openxmlformats.org/markup-compatibility/2006">
              <mc:Choice xmlns:v="urn:schemas-microsoft-com:vml" Requires="v">
                <p:oleObj spid="_x0000_s248865" name="Visio" r:id="rId3" imgW="6778565" imgH="1378528" progId="Visio.Drawing.11">
                  <p:embed/>
                </p:oleObj>
              </mc:Choice>
              <mc:Fallback>
                <p:oleObj name="Visio" r:id="rId3" imgW="6778565" imgH="1378528"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293096"/>
                        <a:ext cx="8368088" cy="1656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下箭头 7">
            <a:extLst>
              <a:ext uri="{FF2B5EF4-FFF2-40B4-BE49-F238E27FC236}">
                <a16:creationId xmlns:a16="http://schemas.microsoft.com/office/drawing/2014/main" xmlns="" id="{D826C59E-A912-442F-AB43-55353F7E9648}"/>
              </a:ext>
            </a:extLst>
          </p:cNvPr>
          <p:cNvSpPr/>
          <p:nvPr/>
        </p:nvSpPr>
        <p:spPr>
          <a:xfrm>
            <a:off x="2254002" y="3886025"/>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AST</a:t>
            </a:r>
            <a:endParaRPr lang="zh-CN" altLang="en-US" dirty="0"/>
          </a:p>
        </p:txBody>
      </p:sp>
      <p:sp>
        <p:nvSpPr>
          <p:cNvPr id="3" name="内容占位符 2"/>
          <p:cNvSpPr>
            <a:spLocks noGrp="1"/>
          </p:cNvSpPr>
          <p:nvPr>
            <p:ph idx="1"/>
          </p:nvPr>
        </p:nvSpPr>
        <p:spPr/>
        <p:txBody>
          <a:bodyPr/>
          <a:lstStyle/>
          <a:p>
            <a:r>
              <a:rPr lang="zh-CN" altLang="en-US" dirty="0"/>
              <a:t>就是用一种树形的结构表示源代码的信息</a:t>
            </a:r>
            <a:endParaRPr lang="en-US" altLang="zh-CN" dirty="0"/>
          </a:p>
          <a:p>
            <a:r>
              <a:rPr lang="en-US" altLang="zh-CN" dirty="0"/>
              <a:t>b=a++</a:t>
            </a:r>
            <a:r>
              <a:rPr lang="zh-CN" altLang="en-US" dirty="0"/>
              <a:t>的</a:t>
            </a:r>
            <a:r>
              <a:rPr lang="en-US" altLang="zh-CN" dirty="0"/>
              <a:t>AST</a:t>
            </a:r>
            <a:r>
              <a:rPr lang="zh-CN" altLang="en-US" dirty="0"/>
              <a:t>（略图）</a:t>
            </a:r>
          </a:p>
        </p:txBody>
      </p:sp>
      <p:sp>
        <p:nvSpPr>
          <p:cNvPr id="4" name="日期占位符 3"/>
          <p:cNvSpPr>
            <a:spLocks noGrp="1"/>
          </p:cNvSpPr>
          <p:nvPr>
            <p:ph type="dt" sz="half" idx="10"/>
          </p:nvPr>
        </p:nvSpPr>
        <p:spPr/>
        <p:txBody>
          <a:bodyPr/>
          <a:lstStyle/>
          <a:p>
            <a:fld id="{BF794B9F-5B2A-4692-87B0-CA4A1F366FCB}"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
        <p:nvSpPr>
          <p:cNvPr id="259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9073" name="Object 1"/>
          <p:cNvGraphicFramePr>
            <a:graphicFrameLocks noChangeAspect="1"/>
          </p:cNvGraphicFramePr>
          <p:nvPr>
            <p:extLst>
              <p:ext uri="{D42A27DB-BD31-4B8C-83A1-F6EECF244321}">
                <p14:modId xmlns:p14="http://schemas.microsoft.com/office/powerpoint/2010/main" val="193385243"/>
              </p:ext>
            </p:extLst>
          </p:nvPr>
        </p:nvGraphicFramePr>
        <p:xfrm>
          <a:off x="5220072" y="1628800"/>
          <a:ext cx="3505919" cy="3024336"/>
        </p:xfrm>
        <a:graphic>
          <a:graphicData uri="http://schemas.openxmlformats.org/presentationml/2006/ole">
            <mc:AlternateContent xmlns:mc="http://schemas.openxmlformats.org/markup-compatibility/2006">
              <mc:Choice xmlns:v="urn:schemas-microsoft-com:vml" Requires="v">
                <p:oleObj spid="_x0000_s259111" name="Visio" r:id="rId3" imgW="4372126" imgH="3774998" progId="Visio.Drawing.11">
                  <p:embed/>
                </p:oleObj>
              </mc:Choice>
              <mc:Fallback>
                <p:oleObj name="Visio" r:id="rId3" imgW="4372126" imgH="3774998"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628800"/>
                        <a:ext cx="3505919" cy="3024336"/>
                      </a:xfrm>
                      <a:prstGeom prst="rect">
                        <a:avLst/>
                      </a:prstGeom>
                      <a:noFill/>
                      <a:extLst/>
                    </p:spPr>
                  </p:pic>
                </p:oleObj>
              </mc:Fallback>
            </mc:AlternateContent>
          </a:graphicData>
        </a:graphic>
      </p:graphicFrame>
      <p:graphicFrame>
        <p:nvGraphicFramePr>
          <p:cNvPr id="8" name="Object 1">
            <a:extLst>
              <a:ext uri="{FF2B5EF4-FFF2-40B4-BE49-F238E27FC236}">
                <a16:creationId xmlns:a16="http://schemas.microsoft.com/office/drawing/2014/main" xmlns="" id="{A07AA2EB-FF4A-466A-9763-D5CA08F5333B}"/>
              </a:ext>
            </a:extLst>
          </p:cNvPr>
          <p:cNvGraphicFramePr>
            <a:graphicFrameLocks noChangeAspect="1"/>
          </p:cNvGraphicFramePr>
          <p:nvPr>
            <p:extLst>
              <p:ext uri="{D42A27DB-BD31-4B8C-83A1-F6EECF244321}">
                <p14:modId xmlns:p14="http://schemas.microsoft.com/office/powerpoint/2010/main" val="45848489"/>
              </p:ext>
            </p:extLst>
          </p:nvPr>
        </p:nvGraphicFramePr>
        <p:xfrm>
          <a:off x="390525" y="5135563"/>
          <a:ext cx="8362950" cy="1647825"/>
        </p:xfrm>
        <a:graphic>
          <a:graphicData uri="http://schemas.openxmlformats.org/presentationml/2006/ole">
            <mc:AlternateContent xmlns:mc="http://schemas.openxmlformats.org/markup-compatibility/2006">
              <mc:Choice xmlns:v="urn:schemas-microsoft-com:vml" Requires="v">
                <p:oleObj spid="_x0000_s259112" name="Visio" r:id="rId5" imgW="6774068" imgH="1371508" progId="Visio.Drawing.11">
                  <p:embed/>
                </p:oleObj>
              </mc:Choice>
              <mc:Fallback>
                <p:oleObj name="Visio" r:id="rId5" imgW="6774068" imgH="1371508" progId="Visio.Drawing.11">
                  <p:embed/>
                  <p:pic>
                    <p:nvPicPr>
                      <p:cNvPr id="0" name=""/>
                      <p:cNvPicPr>
                        <a:picLocks noChangeAspect="1" noChangeArrowheads="1"/>
                      </p:cNvPicPr>
                      <p:nvPr/>
                    </p:nvPicPr>
                    <p:blipFill>
                      <a:blip r:embed="rId6"/>
                      <a:srcRect/>
                      <a:stretch>
                        <a:fillRect/>
                      </a:stretch>
                    </p:blipFill>
                    <p:spPr bwMode="auto">
                      <a:xfrm>
                        <a:off x="390525" y="5135563"/>
                        <a:ext cx="8362950" cy="164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下箭头 8">
            <a:extLst>
              <a:ext uri="{FF2B5EF4-FFF2-40B4-BE49-F238E27FC236}">
                <a16:creationId xmlns:a16="http://schemas.microsoft.com/office/drawing/2014/main" xmlns="" id="{4B43DFC9-A3FB-4F8F-ACF5-60499AEFB5EA}"/>
              </a:ext>
            </a:extLst>
          </p:cNvPr>
          <p:cNvSpPr/>
          <p:nvPr/>
        </p:nvSpPr>
        <p:spPr>
          <a:xfrm>
            <a:off x="2195736" y="4745251"/>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Wingdings" panose="05000000000000000000" pitchFamily="2" charset="2"/>
              </a:rPr>
              <a:t>AST/GENERIC</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语言前端处理</a:t>
            </a:r>
            <a:endParaRPr lang="en-US" altLang="zh-CN" dirty="0"/>
          </a:p>
          <a:p>
            <a:pPr lvl="1"/>
            <a:r>
              <a:rPr lang="zh-CN" altLang="en-US" dirty="0"/>
              <a:t>词法分析</a:t>
            </a:r>
            <a:endParaRPr lang="en-US" altLang="zh-CN" dirty="0"/>
          </a:p>
          <a:p>
            <a:pPr lvl="1"/>
            <a:r>
              <a:rPr lang="zh-CN" altLang="en-US" dirty="0"/>
              <a:t>语法语法</a:t>
            </a:r>
            <a:endParaRPr lang="en-US" altLang="zh-CN" dirty="0"/>
          </a:p>
          <a:p>
            <a:pPr lvl="1"/>
            <a:r>
              <a:rPr lang="zh-CN" altLang="en-US" dirty="0"/>
              <a:t>语义分析</a:t>
            </a:r>
            <a:endParaRPr lang="en-US" altLang="zh-CN" dirty="0"/>
          </a:p>
          <a:p>
            <a:r>
              <a:rPr lang="zh-CN" altLang="en-US" dirty="0"/>
              <a:t>各种语言前端产生的</a:t>
            </a:r>
            <a:r>
              <a:rPr lang="en-US" altLang="zh-CN" dirty="0"/>
              <a:t>AST</a:t>
            </a:r>
            <a:r>
              <a:rPr lang="zh-CN" altLang="en-US" dirty="0"/>
              <a:t>格式不</a:t>
            </a:r>
            <a:r>
              <a:rPr lang="zh-CN" altLang="en-US" dirty="0" smtClean="0"/>
              <a:t>同，规范后称为</a:t>
            </a:r>
            <a:r>
              <a:rPr lang="en-US" altLang="zh-CN" dirty="0" smtClean="0"/>
              <a:t>GENERIC</a:t>
            </a:r>
            <a:endParaRPr lang="zh-CN" altLang="en-US" dirty="0"/>
          </a:p>
        </p:txBody>
      </p:sp>
      <p:sp>
        <p:nvSpPr>
          <p:cNvPr id="4" name="日期占位符 3"/>
          <p:cNvSpPr>
            <a:spLocks noGrp="1"/>
          </p:cNvSpPr>
          <p:nvPr>
            <p:ph type="dt" sz="half" idx="10"/>
          </p:nvPr>
        </p:nvSpPr>
        <p:spPr/>
        <p:txBody>
          <a:bodyPr/>
          <a:lstStyle/>
          <a:p>
            <a:fld id="{933477A0-54FC-4503-A5EA-5B6B6B2E854B}"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261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08702146"/>
              </p:ext>
            </p:extLst>
          </p:nvPr>
        </p:nvGraphicFramePr>
        <p:xfrm>
          <a:off x="827584" y="3356992"/>
          <a:ext cx="7272337" cy="3422650"/>
        </p:xfrm>
        <a:graphic>
          <a:graphicData uri="http://schemas.openxmlformats.org/presentationml/2006/ole">
            <mc:AlternateContent xmlns:mc="http://schemas.openxmlformats.org/markup-compatibility/2006">
              <mc:Choice xmlns:v="urn:schemas-microsoft-com:vml" Requires="v">
                <p:oleObj spid="_x0000_s808971" name="Visio" r:id="rId3" imgW="5068418" imgH="2314575" progId="Visio.Drawing.11">
                  <p:embed/>
                </p:oleObj>
              </mc:Choice>
              <mc:Fallback>
                <p:oleObj name="Visio" r:id="rId3" imgW="5068418" imgH="231457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356992"/>
                        <a:ext cx="7272337"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r>
              <a:rPr lang="en-US" altLang="zh-CN" dirty="0"/>
              <a:t>AST</a:t>
            </a:r>
            <a:r>
              <a:rPr lang="zh-CN" altLang="en-US" dirty="0"/>
              <a:t>生</a:t>
            </a:r>
            <a:r>
              <a:rPr lang="zh-CN" altLang="en-US" dirty="0" smtClean="0"/>
              <a:t>成：词法语法分析</a:t>
            </a:r>
            <a:endParaRPr lang="zh-CN" altLang="en-US" dirty="0"/>
          </a:p>
        </p:txBody>
      </p:sp>
      <p:sp>
        <p:nvSpPr>
          <p:cNvPr id="3" name="内容占位符 2"/>
          <p:cNvSpPr>
            <a:spLocks noGrp="1"/>
          </p:cNvSpPr>
          <p:nvPr>
            <p:ph idx="1"/>
          </p:nvPr>
        </p:nvSpPr>
        <p:spPr/>
        <p:txBody>
          <a:bodyPr>
            <a:normAutofit/>
          </a:bodyPr>
          <a:lstStyle/>
          <a:p>
            <a:r>
              <a:rPr lang="en-US" altLang="zh-CN" dirty="0"/>
              <a:t>C</a:t>
            </a:r>
            <a:r>
              <a:rPr lang="zh-CN" altLang="en-US" dirty="0"/>
              <a:t>语言语法分析：</a:t>
            </a:r>
            <a:r>
              <a:rPr lang="zh-CN" altLang="zh-CN" dirty="0"/>
              <a:t>最多提前预读两个词法符号的自顶向下的语法推导过程</a:t>
            </a:r>
            <a:endParaRPr lang="en-US" altLang="zh-CN" dirty="0"/>
          </a:p>
          <a:p>
            <a:r>
              <a:rPr lang="en-US" altLang="zh-CN" dirty="0"/>
              <a:t>C</a:t>
            </a:r>
            <a:r>
              <a:rPr lang="zh-CN" altLang="en-US" dirty="0"/>
              <a:t>语言词法分析包含在语法分析过程中</a:t>
            </a:r>
            <a:endParaRPr lang="en-US" altLang="zh-CN" dirty="0"/>
          </a:p>
          <a:p>
            <a:pPr lvl="1"/>
            <a:endParaRPr lang="en-US" altLang="zh-CN" dirty="0"/>
          </a:p>
          <a:p>
            <a:pPr>
              <a:buNone/>
            </a:pPr>
            <a:r>
              <a:rPr lang="en-US" altLang="zh-CN" sz="1600" dirty="0" err="1">
                <a:solidFill>
                  <a:srgbClr val="FF0000"/>
                </a:solidFill>
                <a:latin typeface="+mn-ea"/>
              </a:rPr>
              <a:t>c_parse_file</a:t>
            </a:r>
            <a:r>
              <a:rPr lang="en-US" altLang="zh-CN" sz="1600" dirty="0">
                <a:solidFill>
                  <a:srgbClr val="FF0000"/>
                </a:solidFill>
                <a:latin typeface="+mn-ea"/>
              </a:rPr>
              <a:t> (void)</a:t>
            </a:r>
            <a:endParaRPr lang="zh-CN" altLang="zh-CN" sz="1600" dirty="0">
              <a:solidFill>
                <a:srgbClr val="FF0000"/>
              </a:solidFill>
              <a:latin typeface="+mn-ea"/>
            </a:endParaRPr>
          </a:p>
          <a:p>
            <a:pPr>
              <a:buNone/>
            </a:pPr>
            <a:r>
              <a:rPr lang="en-US" altLang="zh-CN" sz="1600" dirty="0">
                <a:latin typeface="+mn-ea"/>
              </a:rPr>
              <a:t>{/* </a:t>
            </a:r>
            <a:r>
              <a:rPr lang="zh-CN" altLang="zh-CN" sz="1600" dirty="0">
                <a:latin typeface="+mn-ea"/>
              </a:rPr>
              <a:t>预读一个词法符号，如果是预处理符号，则进行编译的预处理。</a:t>
            </a:r>
            <a:r>
              <a:rPr lang="en-US" altLang="zh-CN" sz="1600" dirty="0">
                <a:latin typeface="+mn-ea"/>
              </a:rPr>
              <a:t>*/</a:t>
            </a:r>
            <a:endParaRPr lang="zh-CN" altLang="zh-CN" sz="1600" dirty="0">
              <a:latin typeface="+mn-ea"/>
            </a:endParaRPr>
          </a:p>
          <a:p>
            <a:pPr>
              <a:buNone/>
            </a:pPr>
            <a:r>
              <a:rPr lang="en-US" altLang="zh-CN" sz="1600" dirty="0">
                <a:latin typeface="+mn-ea"/>
              </a:rPr>
              <a:t>  if (</a:t>
            </a:r>
            <a:r>
              <a:rPr lang="en-US" altLang="zh-CN" sz="1600" dirty="0" err="1">
                <a:latin typeface="+mn-ea"/>
              </a:rPr>
              <a:t>c_parser_peek_token</a:t>
            </a:r>
            <a:r>
              <a:rPr lang="en-US" altLang="zh-CN" sz="1600" dirty="0">
                <a:latin typeface="+mn-ea"/>
              </a:rPr>
              <a:t> (&amp;</a:t>
            </a:r>
            <a:r>
              <a:rPr lang="en-US" altLang="zh-CN" sz="1600" dirty="0" err="1">
                <a:latin typeface="+mn-ea"/>
              </a:rPr>
              <a:t>tparser</a:t>
            </a:r>
            <a:r>
              <a:rPr lang="en-US" altLang="zh-CN" sz="1600" dirty="0">
                <a:latin typeface="+mn-ea"/>
              </a:rPr>
              <a:t>)-&gt;</a:t>
            </a:r>
            <a:r>
              <a:rPr lang="en-US" altLang="zh-CN" sz="1600" dirty="0" err="1">
                <a:latin typeface="+mn-ea"/>
              </a:rPr>
              <a:t>pragma_kind</a:t>
            </a:r>
            <a:r>
              <a:rPr lang="en-US" altLang="zh-CN" sz="1600" dirty="0">
                <a:latin typeface="+mn-ea"/>
              </a:rPr>
              <a:t> == PRAGMA_GCC_PCH_PREPROCESS) </a:t>
            </a:r>
            <a:endParaRPr lang="zh-CN" altLang="zh-CN" sz="1600" dirty="0">
              <a:latin typeface="+mn-ea"/>
            </a:endParaRPr>
          </a:p>
          <a:p>
            <a:pPr>
              <a:buNone/>
            </a:pPr>
            <a:r>
              <a:rPr lang="en-US" altLang="zh-CN" sz="1600" dirty="0">
                <a:latin typeface="+mn-ea"/>
              </a:rPr>
              <a:t>    </a:t>
            </a:r>
            <a:r>
              <a:rPr lang="en-US" altLang="zh-CN" sz="1600" dirty="0" err="1">
                <a:latin typeface="+mn-ea"/>
              </a:rPr>
              <a:t>c_parser_pragma_pch_preprocess</a:t>
            </a:r>
            <a:r>
              <a:rPr lang="en-US" altLang="zh-CN" sz="1600" dirty="0">
                <a:latin typeface="+mn-ea"/>
              </a:rPr>
              <a:t> (&amp;</a:t>
            </a:r>
            <a:r>
              <a:rPr lang="en-US" altLang="zh-CN" sz="1600" dirty="0" err="1">
                <a:latin typeface="+mn-ea"/>
              </a:rPr>
              <a:t>tparser</a:t>
            </a:r>
            <a:r>
              <a:rPr lang="en-US" altLang="zh-CN" sz="1600" dirty="0">
                <a:latin typeface="+mn-ea"/>
              </a:rPr>
              <a:t>); /* </a:t>
            </a:r>
            <a:r>
              <a:rPr lang="zh-CN" altLang="zh-CN" sz="1600" dirty="0">
                <a:latin typeface="+mn-ea"/>
              </a:rPr>
              <a:t>预处理</a:t>
            </a:r>
            <a:r>
              <a:rPr lang="en-US" altLang="zh-CN" sz="1600" dirty="0">
                <a:latin typeface="+mn-ea"/>
              </a:rPr>
              <a:t> */ </a:t>
            </a:r>
            <a:endParaRPr lang="zh-CN" altLang="zh-CN" sz="1600" dirty="0">
              <a:latin typeface="+mn-ea"/>
            </a:endParaRPr>
          </a:p>
          <a:p>
            <a:pPr>
              <a:buNone/>
            </a:pPr>
            <a:r>
              <a:rPr lang="en-US" altLang="zh-CN" sz="1600" dirty="0">
                <a:latin typeface="+mn-ea"/>
              </a:rPr>
              <a:t>  </a:t>
            </a:r>
            <a:endParaRPr lang="zh-CN" altLang="zh-CN" sz="1600" dirty="0">
              <a:latin typeface="+mn-ea"/>
            </a:endParaRPr>
          </a:p>
          <a:p>
            <a:pPr>
              <a:buNone/>
            </a:pPr>
            <a:r>
              <a:rPr lang="en-US" altLang="zh-CN" sz="1600" dirty="0">
                <a:latin typeface="+mn-ea"/>
              </a:rPr>
              <a:t>  /* </a:t>
            </a:r>
            <a:r>
              <a:rPr lang="zh-CN" altLang="zh-CN" sz="1600" dirty="0">
                <a:latin typeface="+mn-ea"/>
              </a:rPr>
              <a:t>从</a:t>
            </a:r>
            <a:r>
              <a:rPr lang="en-US" altLang="zh-CN" sz="1600" dirty="0">
                <a:latin typeface="+mn-ea"/>
              </a:rPr>
              <a:t>C</a:t>
            </a:r>
            <a:r>
              <a:rPr lang="zh-CN" altLang="zh-CN" sz="1600" dirty="0">
                <a:latin typeface="+mn-ea"/>
              </a:rPr>
              <a:t>语法中的</a:t>
            </a:r>
            <a:r>
              <a:rPr lang="en-US" altLang="zh-CN" sz="1600" dirty="0" err="1">
                <a:latin typeface="+mn-ea"/>
              </a:rPr>
              <a:t>translation_unit</a:t>
            </a:r>
            <a:r>
              <a:rPr lang="zh-CN" altLang="zh-CN" sz="1600" dirty="0">
                <a:latin typeface="+mn-ea"/>
              </a:rPr>
              <a:t>非终结符开始进行语法推导。</a:t>
            </a:r>
            <a:r>
              <a:rPr lang="en-US" altLang="zh-CN" sz="1600" dirty="0">
                <a:latin typeface="+mn-ea"/>
              </a:rPr>
              <a:t>*/</a:t>
            </a:r>
            <a:endParaRPr lang="zh-CN" altLang="zh-CN" sz="1600" dirty="0">
              <a:latin typeface="+mn-ea"/>
            </a:endParaRPr>
          </a:p>
          <a:p>
            <a:pPr>
              <a:buNone/>
            </a:pPr>
            <a:r>
              <a:rPr lang="en-US" altLang="zh-CN" sz="1600" dirty="0">
                <a:latin typeface="+mn-ea"/>
              </a:rPr>
              <a:t>  </a:t>
            </a:r>
            <a:r>
              <a:rPr lang="en-US" altLang="zh-CN" sz="1600" dirty="0" err="1">
                <a:solidFill>
                  <a:srgbClr val="FF0000"/>
                </a:solidFill>
                <a:latin typeface="+mn-ea"/>
              </a:rPr>
              <a:t>c_parser_translation_unit</a:t>
            </a:r>
            <a:r>
              <a:rPr lang="en-US" altLang="zh-CN" sz="1600" dirty="0">
                <a:solidFill>
                  <a:srgbClr val="FF0000"/>
                </a:solidFill>
                <a:latin typeface="+mn-ea"/>
              </a:rPr>
              <a:t> (</a:t>
            </a:r>
            <a:r>
              <a:rPr lang="en-US" altLang="zh-CN" sz="1600" dirty="0" err="1">
                <a:solidFill>
                  <a:srgbClr val="FF0000"/>
                </a:solidFill>
                <a:latin typeface="+mn-ea"/>
              </a:rPr>
              <a:t>the_parser</a:t>
            </a:r>
            <a:r>
              <a:rPr lang="en-US" altLang="zh-CN" sz="1600" dirty="0">
                <a:solidFill>
                  <a:srgbClr val="FF0000"/>
                </a:solidFill>
                <a:latin typeface="+mn-ea"/>
              </a:rPr>
              <a:t>); </a:t>
            </a:r>
            <a:endParaRPr lang="zh-CN" altLang="zh-CN" sz="1600" dirty="0">
              <a:solidFill>
                <a:srgbClr val="FF0000"/>
              </a:solidFill>
              <a:latin typeface="+mn-ea"/>
            </a:endParaRPr>
          </a:p>
          <a:p>
            <a:pPr>
              <a:buNone/>
            </a:pPr>
            <a:r>
              <a:rPr lang="en-US" altLang="zh-CN" sz="1600" dirty="0">
                <a:latin typeface="+mn-ea"/>
              </a:rPr>
              <a:t>  </a:t>
            </a:r>
            <a:r>
              <a:rPr lang="en-US" altLang="zh-CN" sz="1600" dirty="0" err="1">
                <a:latin typeface="+mn-ea"/>
              </a:rPr>
              <a:t>the_parser</a:t>
            </a:r>
            <a:r>
              <a:rPr lang="en-US" altLang="zh-CN" sz="1600" dirty="0">
                <a:latin typeface="+mn-ea"/>
              </a:rPr>
              <a:t> = NULL;</a:t>
            </a:r>
            <a:endParaRPr lang="zh-CN" altLang="zh-CN" sz="1600" dirty="0">
              <a:latin typeface="+mn-ea"/>
            </a:endParaRPr>
          </a:p>
          <a:p>
            <a:pPr>
              <a:buNone/>
            </a:pPr>
            <a:r>
              <a:rPr lang="en-US" altLang="zh-CN" sz="1600" dirty="0">
                <a:latin typeface="+mn-ea"/>
              </a:rPr>
              <a:t>}</a:t>
            </a:r>
            <a:endParaRPr lang="zh-CN" altLang="zh-CN" sz="1600" dirty="0">
              <a:latin typeface="+mn-ea"/>
            </a:endParaRPr>
          </a:p>
        </p:txBody>
      </p:sp>
      <p:sp>
        <p:nvSpPr>
          <p:cNvPr id="4" name="日期占位符 3"/>
          <p:cNvSpPr>
            <a:spLocks noGrp="1"/>
          </p:cNvSpPr>
          <p:nvPr>
            <p:ph type="dt" sz="half" idx="10"/>
          </p:nvPr>
        </p:nvSpPr>
        <p:spPr/>
        <p:txBody>
          <a:bodyPr/>
          <a:lstStyle/>
          <a:p>
            <a:fld id="{E25DCDC3-AFAC-4F6E-A961-5EE00692CBD4}"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GIMPLE</a:t>
            </a:r>
            <a:endParaRPr lang="zh-CN" altLang="en-US" dirty="0"/>
          </a:p>
        </p:txBody>
      </p:sp>
      <p:sp>
        <p:nvSpPr>
          <p:cNvPr id="3" name="内容占位符 2"/>
          <p:cNvSpPr>
            <a:spLocks noGrp="1"/>
          </p:cNvSpPr>
          <p:nvPr>
            <p:ph idx="1"/>
          </p:nvPr>
        </p:nvSpPr>
        <p:spPr/>
        <p:txBody>
          <a:bodyPr/>
          <a:lstStyle/>
          <a:p>
            <a:r>
              <a:rPr lang="en-US" altLang="zh-CN" dirty="0" smtClean="0"/>
              <a:t>GIMPLE</a:t>
            </a:r>
            <a:r>
              <a:rPr lang="zh-CN" altLang="en-US" dirty="0"/>
              <a:t>与</a:t>
            </a:r>
            <a:r>
              <a:rPr lang="en-US" altLang="zh-CN" dirty="0"/>
              <a:t>AST</a:t>
            </a:r>
            <a:r>
              <a:rPr lang="zh-CN" altLang="en-US" dirty="0"/>
              <a:t>的主要区</a:t>
            </a:r>
            <a:r>
              <a:rPr lang="zh-CN" altLang="en-US" dirty="0" smtClean="0"/>
              <a:t>别：</a:t>
            </a:r>
            <a:endParaRPr lang="en-US" altLang="zh-CN" dirty="0" smtClean="0"/>
          </a:p>
          <a:p>
            <a:r>
              <a:rPr lang="en-US" altLang="zh-CN" dirty="0"/>
              <a:t>AST</a:t>
            </a:r>
            <a:r>
              <a:rPr lang="zh-CN" altLang="zh-CN" dirty="0"/>
              <a:t>与前端的编程语言相关，每种前端语言词法语法分析后形成的</a:t>
            </a:r>
            <a:r>
              <a:rPr lang="en-US" altLang="zh-CN" dirty="0"/>
              <a:t>AST</a:t>
            </a:r>
            <a:r>
              <a:rPr lang="zh-CN" altLang="zh-CN" dirty="0"/>
              <a:t>是异构的，而</a:t>
            </a:r>
            <a:r>
              <a:rPr lang="en-US" altLang="zh-CN" dirty="0"/>
              <a:t>GIMPLE</a:t>
            </a:r>
            <a:r>
              <a:rPr lang="zh-CN" altLang="zh-CN" dirty="0"/>
              <a:t>中间表示形式则是语言无关</a:t>
            </a:r>
            <a:r>
              <a:rPr lang="zh-CN" altLang="zh-CN" dirty="0" smtClean="0"/>
              <a:t>的。</a:t>
            </a:r>
            <a:endParaRPr lang="zh-CN" altLang="zh-CN" dirty="0"/>
          </a:p>
          <a:p>
            <a:r>
              <a:rPr lang="en-US" altLang="zh-CN" dirty="0"/>
              <a:t>AST/GENERIC</a:t>
            </a:r>
            <a:r>
              <a:rPr lang="zh-CN" altLang="zh-CN" dirty="0"/>
              <a:t>是树形结构，而</a:t>
            </a:r>
            <a:r>
              <a:rPr lang="en-US" altLang="zh-CN" dirty="0"/>
              <a:t>GIMPLE</a:t>
            </a:r>
            <a:r>
              <a:rPr lang="zh-CN" altLang="zh-CN" dirty="0"/>
              <a:t>从本质上讲是线性的中间表示序列，可以更方便有效地进行后续的编译优化。</a:t>
            </a:r>
            <a:endParaRPr lang="en-US" altLang="zh-CN" dirty="0"/>
          </a:p>
          <a:p>
            <a:pPr lvl="1"/>
            <a:r>
              <a:rPr lang="zh-CN" altLang="en-US" dirty="0"/>
              <a:t>注：</a:t>
            </a:r>
            <a:r>
              <a:rPr lang="zh-CN" altLang="zh-CN" dirty="0"/>
              <a:t>虽然</a:t>
            </a:r>
            <a:r>
              <a:rPr lang="en-US" altLang="zh-CN" dirty="0"/>
              <a:t>GIMPLE</a:t>
            </a:r>
            <a:r>
              <a:rPr lang="zh-CN" altLang="zh-CN" dirty="0"/>
              <a:t>是线性序列，但是</a:t>
            </a:r>
            <a:r>
              <a:rPr lang="zh-CN" altLang="en-US" dirty="0"/>
              <a:t>在</a:t>
            </a:r>
            <a:r>
              <a:rPr lang="en-US" altLang="zh-CN" dirty="0"/>
              <a:t>GIMPLE</a:t>
            </a:r>
            <a:r>
              <a:rPr lang="zh-CN" altLang="zh-CN" dirty="0"/>
              <a:t>的表示中，依然使用了大量的树节点，这些节点往往作为</a:t>
            </a:r>
            <a:r>
              <a:rPr lang="en-US" altLang="zh-CN" dirty="0"/>
              <a:t>GIMPLE</a:t>
            </a:r>
            <a:r>
              <a:rPr lang="zh-CN" altLang="zh-CN" dirty="0"/>
              <a:t>语句的操作数等元素出现。</a:t>
            </a:r>
          </a:p>
          <a:p>
            <a:r>
              <a:rPr lang="en-US" altLang="zh-CN" dirty="0"/>
              <a:t>AST/GENERIC</a:t>
            </a:r>
            <a:r>
              <a:rPr lang="zh-CN" altLang="zh-CN" dirty="0"/>
              <a:t>的节点类型</a:t>
            </a:r>
            <a:r>
              <a:rPr lang="zh-CN" altLang="en-US" dirty="0"/>
              <a:t>（</a:t>
            </a:r>
            <a:r>
              <a:rPr lang="en-US" altLang="zh-CN" dirty="0"/>
              <a:t>TREE_CODE</a:t>
            </a:r>
            <a:r>
              <a:rPr lang="zh-CN" altLang="en-US" dirty="0"/>
              <a:t>）</a:t>
            </a:r>
            <a:r>
              <a:rPr lang="zh-CN" altLang="zh-CN" dirty="0"/>
              <a:t>非常的多，而</a:t>
            </a:r>
            <a:r>
              <a:rPr lang="en-US" altLang="zh-CN" dirty="0"/>
              <a:t>GIMPLE</a:t>
            </a:r>
            <a:r>
              <a:rPr lang="zh-CN" altLang="zh-CN" dirty="0"/>
              <a:t>语句的类型</a:t>
            </a:r>
            <a:r>
              <a:rPr lang="zh-CN" altLang="en-US" dirty="0"/>
              <a:t>（</a:t>
            </a:r>
            <a:r>
              <a:rPr lang="en-US" altLang="zh-CN" dirty="0"/>
              <a:t>GIMPLE_CODE</a:t>
            </a:r>
            <a:r>
              <a:rPr lang="zh-CN" altLang="en-US" dirty="0"/>
              <a:t>）</a:t>
            </a:r>
            <a:r>
              <a:rPr lang="zh-CN" altLang="zh-CN" dirty="0"/>
              <a:t>相对较少</a:t>
            </a:r>
            <a:r>
              <a:rPr lang="zh-CN" altLang="zh-CN" dirty="0" smtClean="0"/>
              <a:t>。</a:t>
            </a:r>
            <a:endParaRPr lang="en-US" altLang="zh-CN" dirty="0"/>
          </a:p>
          <a:p>
            <a:endParaRPr lang="zh-CN" altLang="en-US" dirty="0"/>
          </a:p>
        </p:txBody>
      </p:sp>
      <p:sp>
        <p:nvSpPr>
          <p:cNvPr id="5" name="日期占位符 4"/>
          <p:cNvSpPr>
            <a:spLocks noGrp="1"/>
          </p:cNvSpPr>
          <p:nvPr>
            <p:ph type="dt" sz="half" idx="10"/>
          </p:nvPr>
        </p:nvSpPr>
        <p:spPr/>
        <p:txBody>
          <a:bodyPr/>
          <a:lstStyle/>
          <a:p>
            <a:fld id="{26D99679-A67B-4235-BF55-7C93B45157AC}"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
        <p:nvSpPr>
          <p:cNvPr id="7" name="日期占位符 3"/>
          <p:cNvSpPr txBox="1">
            <a:spLocks/>
          </p:cNvSpPr>
          <p:nvPr/>
        </p:nvSpPr>
        <p:spPr>
          <a:xfrm>
            <a:off x="628650" y="6356351"/>
            <a:ext cx="2057400" cy="365125"/>
          </a:xfrm>
          <a:prstGeom prst="rect">
            <a:avLst/>
          </a:prstGeom>
        </p:spPr>
        <p:txBody>
          <a:bodyPr vert="horz" lIns="91440" tIns="45720" rIns="91440" bIns="45720" rtlCol="0" anchor="ctr"/>
          <a:lstStyle>
            <a:defPPr>
              <a:defRPr lang="zh-CN"/>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794B9F-5B2A-4692-87B0-CA4A1F366FCB}" type="datetime1">
              <a:rPr lang="zh-CN" altLang="en-US" smtClean="0"/>
              <a:pPr/>
              <a:t>2023/6/7</a:t>
            </a:fld>
            <a:endParaRPr lang="zh-CN" altLang="en-US"/>
          </a:p>
        </p:txBody>
      </p:sp>
      <p:sp>
        <p:nvSpPr>
          <p:cNvPr id="8" name="灯片编号占位符 4"/>
          <p:cNvSpPr txBox="1">
            <a:spLocks/>
          </p:cNvSpPr>
          <p:nvPr/>
        </p:nvSpPr>
        <p:spPr>
          <a:xfrm>
            <a:off x="6457950" y="6356351"/>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19</a:t>
            </a:fld>
            <a:endParaRPr lang="zh-CN" altLang="en-US" dirty="0"/>
          </a:p>
        </p:txBody>
      </p:sp>
      <p:graphicFrame>
        <p:nvGraphicFramePr>
          <p:cNvPr id="9" name="Object 1">
            <a:extLst>
              <a:ext uri="{FF2B5EF4-FFF2-40B4-BE49-F238E27FC236}">
                <a16:creationId xmlns:a16="http://schemas.microsoft.com/office/drawing/2014/main" xmlns="" id="{A07AA2EB-FF4A-466A-9763-D5CA08F5333B}"/>
              </a:ext>
            </a:extLst>
          </p:cNvPr>
          <p:cNvGraphicFramePr>
            <a:graphicFrameLocks noChangeAspect="1"/>
          </p:cNvGraphicFramePr>
          <p:nvPr>
            <p:extLst>
              <p:ext uri="{D42A27DB-BD31-4B8C-83A1-F6EECF244321}">
                <p14:modId xmlns:p14="http://schemas.microsoft.com/office/powerpoint/2010/main" val="3062986049"/>
              </p:ext>
            </p:extLst>
          </p:nvPr>
        </p:nvGraphicFramePr>
        <p:xfrm>
          <a:off x="390525" y="5135563"/>
          <a:ext cx="8362950" cy="1647825"/>
        </p:xfrm>
        <a:graphic>
          <a:graphicData uri="http://schemas.openxmlformats.org/presentationml/2006/ole">
            <mc:AlternateContent xmlns:mc="http://schemas.openxmlformats.org/markup-compatibility/2006">
              <mc:Choice xmlns:v="urn:schemas-microsoft-com:vml" Requires="v">
                <p:oleObj spid="_x0000_s809992" name="Visio" r:id="rId3" imgW="6774068" imgH="1371508" progId="Visio.Drawing.11">
                  <p:embed/>
                </p:oleObj>
              </mc:Choice>
              <mc:Fallback>
                <p:oleObj name="Visio" r:id="rId3" imgW="6774068" imgH="1371508" progId="Visio.Drawing.11">
                  <p:embed/>
                  <p:pic>
                    <p:nvPicPr>
                      <p:cNvPr id="0" name=""/>
                      <p:cNvPicPr>
                        <a:picLocks noChangeAspect="1" noChangeArrowheads="1"/>
                      </p:cNvPicPr>
                      <p:nvPr/>
                    </p:nvPicPr>
                    <p:blipFill>
                      <a:blip r:embed="rId4"/>
                      <a:srcRect/>
                      <a:stretch>
                        <a:fillRect/>
                      </a:stretch>
                    </p:blipFill>
                    <p:spPr bwMode="auto">
                      <a:xfrm>
                        <a:off x="390525" y="5135563"/>
                        <a:ext cx="8362950" cy="164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下箭头 9">
            <a:extLst>
              <a:ext uri="{FF2B5EF4-FFF2-40B4-BE49-F238E27FC236}">
                <a16:creationId xmlns:a16="http://schemas.microsoft.com/office/drawing/2014/main" xmlns="" id="{4B43DFC9-A3FB-4F8F-ACF5-60499AEFB5EA}"/>
              </a:ext>
            </a:extLst>
          </p:cNvPr>
          <p:cNvSpPr/>
          <p:nvPr/>
        </p:nvSpPr>
        <p:spPr>
          <a:xfrm>
            <a:off x="3923928" y="4745251"/>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983E6A-8DF1-4618-A384-091FB0070A25}"/>
              </a:ext>
            </a:extLst>
          </p:cNvPr>
          <p:cNvSpPr>
            <a:spLocks noGrp="1"/>
          </p:cNvSpPr>
          <p:nvPr>
            <p:ph type="title"/>
          </p:nvPr>
        </p:nvSpPr>
        <p:spPr/>
        <p:txBody>
          <a:bodyPr/>
          <a:lstStyle/>
          <a:p>
            <a:r>
              <a:rPr lang="zh-CN" altLang="en-US" dirty="0"/>
              <a:t>个人简介</a:t>
            </a:r>
          </a:p>
        </p:txBody>
      </p:sp>
      <p:sp>
        <p:nvSpPr>
          <p:cNvPr id="3" name="内容占位符 2">
            <a:extLst>
              <a:ext uri="{FF2B5EF4-FFF2-40B4-BE49-F238E27FC236}">
                <a16:creationId xmlns:a16="http://schemas.microsoft.com/office/drawing/2014/main" xmlns="" id="{872145EC-AEBB-4ED7-AABF-D0D033B4047F}"/>
              </a:ext>
            </a:extLst>
          </p:cNvPr>
          <p:cNvSpPr>
            <a:spLocks noGrp="1"/>
          </p:cNvSpPr>
          <p:nvPr>
            <p:ph idx="1"/>
          </p:nvPr>
        </p:nvSpPr>
        <p:spPr/>
        <p:txBody>
          <a:bodyPr/>
          <a:lstStyle/>
          <a:p>
            <a:r>
              <a:rPr lang="zh-CN" altLang="en-US" dirty="0"/>
              <a:t>王亚刚 西安邮电大学计算机学院 副教授</a:t>
            </a:r>
            <a:endParaRPr lang="en-US" altLang="zh-CN" dirty="0"/>
          </a:p>
          <a:p>
            <a:r>
              <a:rPr lang="en-US" altLang="zh-CN" dirty="0"/>
              <a:t>《</a:t>
            </a:r>
            <a:r>
              <a:rPr lang="zh-CN" altLang="en-US" dirty="0"/>
              <a:t>深入分析</a:t>
            </a:r>
            <a:r>
              <a:rPr lang="en-US" altLang="zh-CN" dirty="0"/>
              <a:t>GCC》</a:t>
            </a:r>
            <a:r>
              <a:rPr lang="zh-CN" altLang="en-US" dirty="0"/>
              <a:t>作者</a:t>
            </a:r>
            <a:endParaRPr lang="en-US" altLang="zh-CN" dirty="0"/>
          </a:p>
          <a:p>
            <a:r>
              <a:rPr lang="en-US" altLang="zh-CN" dirty="0" err="1"/>
              <a:t>Lazy_Linux@126.com</a:t>
            </a:r>
            <a:endParaRPr lang="zh-CN" altLang="en-US" dirty="0"/>
          </a:p>
        </p:txBody>
      </p:sp>
      <p:sp>
        <p:nvSpPr>
          <p:cNvPr id="4" name="日期占位符 3">
            <a:extLst>
              <a:ext uri="{FF2B5EF4-FFF2-40B4-BE49-F238E27FC236}">
                <a16:creationId xmlns:a16="http://schemas.microsoft.com/office/drawing/2014/main" xmlns="" id="{857E9B03-7F13-4588-B039-0ED4754F98E8}"/>
              </a:ext>
            </a:extLst>
          </p:cNvPr>
          <p:cNvSpPr>
            <a:spLocks noGrp="1"/>
          </p:cNvSpPr>
          <p:nvPr>
            <p:ph type="dt" sz="half" idx="10"/>
          </p:nvPr>
        </p:nvSpPr>
        <p:spPr/>
        <p:txBody>
          <a:bodyPr/>
          <a:lstStyle/>
          <a:p>
            <a:fld id="{930AD638-1B52-4FC8-A4CB-535302A512CE}" type="datetime1">
              <a:rPr lang="zh-CN" altLang="en-US" smtClean="0"/>
              <a:t>2023/6/7</a:t>
            </a:fld>
            <a:endParaRPr lang="zh-CN" altLang="en-US"/>
          </a:p>
        </p:txBody>
      </p:sp>
      <p:sp>
        <p:nvSpPr>
          <p:cNvPr id="5" name="灯片编号占位符 4">
            <a:extLst>
              <a:ext uri="{FF2B5EF4-FFF2-40B4-BE49-F238E27FC236}">
                <a16:creationId xmlns:a16="http://schemas.microsoft.com/office/drawing/2014/main" xmlns="" id="{A6830A90-1FFE-482A-94F5-E64558E7DFF7}"/>
              </a:ext>
            </a:extLst>
          </p:cNvPr>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7" name="图片 6">
            <a:extLst>
              <a:ext uri="{FF2B5EF4-FFF2-40B4-BE49-F238E27FC236}">
                <a16:creationId xmlns:a16="http://schemas.microsoft.com/office/drawing/2014/main" xmlns="" id="{7CD13C62-7221-4E1C-AA4D-ED83C0BDE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780928"/>
            <a:ext cx="3004444" cy="3004444"/>
          </a:xfrm>
          <a:prstGeom prst="rect">
            <a:avLst/>
          </a:prstGeom>
        </p:spPr>
      </p:pic>
    </p:spTree>
    <p:extLst>
      <p:ext uri="{BB962C8B-B14F-4D97-AF65-F5344CB8AC3E}">
        <p14:creationId xmlns:p14="http://schemas.microsoft.com/office/powerpoint/2010/main" val="4255008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GIMPLE</a:t>
            </a:r>
            <a:r>
              <a:rPr lang="zh-CN" altLang="en-US" dirty="0"/>
              <a:t>序列：</a:t>
            </a:r>
            <a:r>
              <a:rPr lang="en-US" altLang="zh-CN" dirty="0"/>
              <a:t>GIMPLE</a:t>
            </a:r>
            <a:r>
              <a:rPr lang="zh-CN" altLang="en-US" dirty="0"/>
              <a:t>处理及优化通常都是在</a:t>
            </a:r>
            <a:r>
              <a:rPr lang="en-US" altLang="zh-CN" dirty="0"/>
              <a:t>GIMPLE</a:t>
            </a:r>
            <a:r>
              <a:rPr lang="zh-CN" altLang="en-US" dirty="0"/>
              <a:t>序列上进行</a:t>
            </a:r>
          </a:p>
        </p:txBody>
      </p:sp>
      <p:sp>
        <p:nvSpPr>
          <p:cNvPr id="3" name="内容占位符 2"/>
          <p:cNvSpPr>
            <a:spLocks noGrp="1"/>
          </p:cNvSpPr>
          <p:nvPr>
            <p:ph idx="1"/>
          </p:nvPr>
        </p:nvSpPr>
        <p:spPr/>
        <p:txBody>
          <a:bodyPr/>
          <a:lstStyle/>
          <a:p>
            <a:r>
              <a:rPr lang="zh-CN" altLang="en-US" dirty="0"/>
              <a:t>序列节点：</a:t>
            </a:r>
            <a:r>
              <a:rPr lang="en-US" altLang="zh-CN" dirty="0"/>
              <a:t> </a:t>
            </a:r>
            <a:r>
              <a:rPr lang="en-US" altLang="zh-CN" dirty="0" err="1"/>
              <a:t>struct</a:t>
            </a:r>
            <a:r>
              <a:rPr lang="en-US" altLang="zh-CN" dirty="0"/>
              <a:t> </a:t>
            </a:r>
            <a:r>
              <a:rPr lang="en-US" altLang="zh-CN" dirty="0" err="1"/>
              <a:t>gimple_seq_d</a:t>
            </a:r>
            <a:endParaRPr lang="en-US" altLang="zh-CN" dirty="0"/>
          </a:p>
          <a:p>
            <a:r>
              <a:rPr lang="zh-CN" altLang="en-US" dirty="0"/>
              <a:t>语句节点：</a:t>
            </a:r>
            <a:r>
              <a:rPr lang="en-US" altLang="zh-CN" dirty="0"/>
              <a:t> </a:t>
            </a:r>
            <a:r>
              <a:rPr lang="en-US" altLang="zh-CN" dirty="0" err="1"/>
              <a:t>struct</a:t>
            </a:r>
            <a:r>
              <a:rPr lang="en-US" altLang="zh-CN" dirty="0"/>
              <a:t> </a:t>
            </a:r>
            <a:r>
              <a:rPr lang="en-US" altLang="zh-CN" dirty="0" err="1"/>
              <a:t>gimple_seq_node_d</a:t>
            </a:r>
            <a:endParaRPr lang="zh-CN" altLang="en-US" dirty="0"/>
          </a:p>
        </p:txBody>
      </p:sp>
      <p:sp>
        <p:nvSpPr>
          <p:cNvPr id="7" name="日期占位符 6"/>
          <p:cNvSpPr>
            <a:spLocks noGrp="1"/>
          </p:cNvSpPr>
          <p:nvPr>
            <p:ph type="dt" sz="half" idx="10"/>
          </p:nvPr>
        </p:nvSpPr>
        <p:spPr/>
        <p:txBody>
          <a:bodyPr/>
          <a:lstStyle/>
          <a:p>
            <a:fld id="{50617437-8940-4D22-BB2E-84A14CA6F824}" type="datetime1">
              <a:rPr lang="zh-CN" altLang="en-US" smtClean="0"/>
              <a:t>2023/6/7</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
        <p:nvSpPr>
          <p:cNvPr id="921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9217" name="Object 1"/>
          <p:cNvGraphicFramePr>
            <a:graphicFrameLocks noChangeAspect="1"/>
          </p:cNvGraphicFramePr>
          <p:nvPr>
            <p:extLst>
              <p:ext uri="{D42A27DB-BD31-4B8C-83A1-F6EECF244321}">
                <p14:modId xmlns:p14="http://schemas.microsoft.com/office/powerpoint/2010/main" val="2688022938"/>
              </p:ext>
            </p:extLst>
          </p:nvPr>
        </p:nvGraphicFramePr>
        <p:xfrm>
          <a:off x="2012603" y="2924944"/>
          <a:ext cx="5118794" cy="3429000"/>
        </p:xfrm>
        <a:graphic>
          <a:graphicData uri="http://schemas.openxmlformats.org/presentationml/2006/ole">
            <mc:AlternateContent xmlns:mc="http://schemas.openxmlformats.org/markup-compatibility/2006">
              <mc:Choice xmlns:v="urn:schemas-microsoft-com:vml" Requires="v">
                <p:oleObj spid="_x0000_s35874" name="Visio" r:id="rId3" imgW="4636675" imgH="3353948" progId="Visio.Drawing.11">
                  <p:embed/>
                </p:oleObj>
              </mc:Choice>
              <mc:Fallback>
                <p:oleObj name="Visio" r:id="rId3" imgW="4636675" imgH="3353948" progId="Visio.Drawing.11">
                  <p:embed/>
                  <p:pic>
                    <p:nvPicPr>
                      <p:cNvPr id="0" name="Picture 1" descr="image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603" y="2924944"/>
                        <a:ext cx="5118794" cy="3429000"/>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GIMPLE</a:t>
            </a:r>
            <a:r>
              <a:rPr lang="zh-CN" altLang="en-US" dirty="0"/>
              <a:t>的生成</a:t>
            </a:r>
          </a:p>
        </p:txBody>
      </p:sp>
      <p:sp>
        <p:nvSpPr>
          <p:cNvPr id="3" name="内容占位符 2"/>
          <p:cNvSpPr>
            <a:spLocks noGrp="1"/>
          </p:cNvSpPr>
          <p:nvPr>
            <p:ph idx="1"/>
          </p:nvPr>
        </p:nvSpPr>
        <p:spPr/>
        <p:txBody>
          <a:bodyPr>
            <a:normAutofit fontScale="92500" lnSpcReduction="20000"/>
          </a:bodyPr>
          <a:lstStyle/>
          <a:p>
            <a:r>
              <a:rPr lang="zh-CN" altLang="zh-CN" dirty="0"/>
              <a:t>对于</a:t>
            </a:r>
            <a:r>
              <a:rPr lang="en-US" altLang="zh-CN" dirty="0"/>
              <a:t>C</a:t>
            </a:r>
            <a:r>
              <a:rPr lang="zh-CN" altLang="zh-CN" dirty="0"/>
              <a:t>语言来讲，</a:t>
            </a:r>
            <a:r>
              <a:rPr lang="en-US" altLang="zh-CN" dirty="0"/>
              <a:t>AST</a:t>
            </a:r>
            <a:r>
              <a:rPr lang="zh-CN" altLang="zh-CN" dirty="0"/>
              <a:t>到</a:t>
            </a:r>
            <a:r>
              <a:rPr lang="en-US" altLang="zh-CN" dirty="0"/>
              <a:t>GIMPLE</a:t>
            </a:r>
            <a:r>
              <a:rPr lang="zh-CN" altLang="zh-CN" dirty="0"/>
              <a:t>的转化在</a:t>
            </a:r>
            <a:r>
              <a:rPr lang="en-US" altLang="zh-CN" dirty="0"/>
              <a:t>/</a:t>
            </a:r>
            <a:r>
              <a:rPr lang="en-US" altLang="zh-CN" dirty="0" err="1"/>
              <a:t>gcc</a:t>
            </a:r>
            <a:r>
              <a:rPr lang="en-US" altLang="zh-CN" dirty="0"/>
              <a:t>/c-</a:t>
            </a:r>
            <a:r>
              <a:rPr lang="en-US" altLang="zh-CN" dirty="0" err="1"/>
              <a:t>gimplify.c</a:t>
            </a:r>
            <a:r>
              <a:rPr lang="zh-CN" altLang="zh-CN" dirty="0"/>
              <a:t>中进行</a:t>
            </a:r>
            <a:endParaRPr lang="en-US" altLang="zh-CN" dirty="0"/>
          </a:p>
          <a:p>
            <a:endParaRPr lang="en-US" altLang="zh-CN" dirty="0"/>
          </a:p>
          <a:p>
            <a:pPr>
              <a:buNone/>
            </a:pPr>
            <a:r>
              <a:rPr lang="en-US" altLang="zh-CN" b="1" dirty="0"/>
              <a:t>void </a:t>
            </a:r>
            <a:r>
              <a:rPr lang="en-US" altLang="zh-CN" b="1" dirty="0" err="1"/>
              <a:t>c_genericize</a:t>
            </a:r>
            <a:r>
              <a:rPr lang="en-US" altLang="zh-CN" b="1" dirty="0"/>
              <a:t> (tree </a:t>
            </a:r>
            <a:r>
              <a:rPr lang="en-US" altLang="zh-CN" b="1" dirty="0" err="1"/>
              <a:t>fndecl</a:t>
            </a:r>
            <a:r>
              <a:rPr lang="en-US" altLang="zh-CN" b="1" dirty="0"/>
              <a:t>)</a:t>
            </a:r>
            <a:endParaRPr lang="zh-CN" altLang="zh-CN" b="1" dirty="0"/>
          </a:p>
          <a:p>
            <a:pPr>
              <a:buNone/>
            </a:pPr>
            <a:r>
              <a:rPr lang="en-US" altLang="zh-CN" b="1" dirty="0"/>
              <a:t>{</a:t>
            </a:r>
            <a:endParaRPr lang="zh-CN" altLang="zh-CN" b="1" dirty="0"/>
          </a:p>
          <a:p>
            <a:pPr>
              <a:buNone/>
            </a:pPr>
            <a:r>
              <a:rPr lang="en-US" altLang="zh-CN" b="1" dirty="0"/>
              <a:t>/* Go ahead and </a:t>
            </a:r>
            <a:r>
              <a:rPr lang="en-US" altLang="zh-CN" b="1" dirty="0" err="1"/>
              <a:t>gimplify</a:t>
            </a:r>
            <a:r>
              <a:rPr lang="en-US" altLang="zh-CN" b="1" dirty="0"/>
              <a:t> for now.  */</a:t>
            </a:r>
            <a:endParaRPr lang="zh-CN" altLang="zh-CN" b="1" dirty="0"/>
          </a:p>
          <a:p>
            <a:pPr>
              <a:buNone/>
            </a:pPr>
            <a:r>
              <a:rPr lang="en-US" altLang="zh-CN" b="1" dirty="0"/>
              <a:t>  </a:t>
            </a:r>
            <a:r>
              <a:rPr lang="en-US" altLang="zh-CN" b="1" dirty="0" err="1"/>
              <a:t>gimplify_function_tree</a:t>
            </a:r>
            <a:r>
              <a:rPr lang="en-US" altLang="zh-CN" b="1" dirty="0"/>
              <a:t> (</a:t>
            </a:r>
            <a:r>
              <a:rPr lang="en-US" altLang="zh-CN" b="1" dirty="0" err="1"/>
              <a:t>fndecl</a:t>
            </a:r>
            <a:r>
              <a:rPr lang="en-US" altLang="zh-CN" b="1" dirty="0"/>
              <a:t>);  </a:t>
            </a:r>
            <a:endParaRPr lang="zh-CN" altLang="zh-CN" b="1" dirty="0"/>
          </a:p>
          <a:p>
            <a:pPr>
              <a:buNone/>
            </a:pPr>
            <a:r>
              <a:rPr lang="en-US" altLang="zh-CN" b="1" dirty="0"/>
              <a:t>}</a:t>
            </a:r>
          </a:p>
          <a:p>
            <a:pPr>
              <a:buNone/>
            </a:pPr>
            <a:endParaRPr lang="zh-CN" altLang="zh-CN" dirty="0"/>
          </a:p>
          <a:p>
            <a:r>
              <a:rPr lang="en-US" altLang="zh-CN" dirty="0"/>
              <a:t>GIMPLE</a:t>
            </a:r>
            <a:r>
              <a:rPr lang="zh-CN" altLang="zh-CN" dirty="0"/>
              <a:t>的生成是以函数为单位进行</a:t>
            </a:r>
            <a:endParaRPr lang="en-US" altLang="zh-CN" dirty="0"/>
          </a:p>
          <a:p>
            <a:r>
              <a:rPr lang="zh-CN" altLang="zh-CN" dirty="0"/>
              <a:t>当</a:t>
            </a:r>
            <a:r>
              <a:rPr lang="en-US" altLang="zh-CN" dirty="0"/>
              <a:t>GCC</a:t>
            </a:r>
            <a:r>
              <a:rPr lang="zh-CN" altLang="zh-CN" dirty="0"/>
              <a:t>前端完成一个函数的的词法</a:t>
            </a:r>
            <a:r>
              <a:rPr lang="en-US" altLang="zh-CN" dirty="0"/>
              <a:t>/</a:t>
            </a:r>
            <a:r>
              <a:rPr lang="zh-CN" altLang="zh-CN" dirty="0"/>
              <a:t>语法分析后，生成该函数对应的</a:t>
            </a:r>
            <a:r>
              <a:rPr lang="en-US" altLang="zh-CN" dirty="0"/>
              <a:t>AST</a:t>
            </a:r>
          </a:p>
          <a:p>
            <a:r>
              <a:rPr lang="zh-CN" altLang="zh-CN" dirty="0"/>
              <a:t>调用函数</a:t>
            </a:r>
            <a:r>
              <a:rPr lang="en-US" altLang="zh-CN" dirty="0" err="1"/>
              <a:t>c_genericize</a:t>
            </a:r>
            <a:r>
              <a:rPr lang="en-US" altLang="zh-CN" dirty="0"/>
              <a:t>(tree </a:t>
            </a:r>
            <a:r>
              <a:rPr lang="en-US" altLang="zh-CN" dirty="0" err="1"/>
              <a:t>fndecl</a:t>
            </a:r>
            <a:r>
              <a:rPr lang="en-US" altLang="zh-CN" dirty="0"/>
              <a:t>)</a:t>
            </a:r>
            <a:r>
              <a:rPr lang="zh-CN" altLang="zh-CN" dirty="0"/>
              <a:t>对函数</a:t>
            </a:r>
            <a:r>
              <a:rPr lang="en-US" altLang="zh-CN" dirty="0" err="1"/>
              <a:t>fndecl</a:t>
            </a:r>
            <a:r>
              <a:rPr lang="zh-CN" altLang="zh-CN" dirty="0"/>
              <a:t>的</a:t>
            </a:r>
            <a:r>
              <a:rPr lang="en-US" altLang="zh-CN" dirty="0"/>
              <a:t>AST</a:t>
            </a:r>
            <a:r>
              <a:rPr lang="zh-CN" altLang="zh-CN" dirty="0"/>
              <a:t>进行规范化</a:t>
            </a:r>
            <a:endParaRPr lang="en-US" altLang="zh-CN" dirty="0"/>
          </a:p>
          <a:p>
            <a:r>
              <a:rPr lang="zh-CN" altLang="zh-CN" dirty="0"/>
              <a:t>在</a:t>
            </a:r>
            <a:r>
              <a:rPr lang="en-US" altLang="zh-CN" dirty="0" err="1"/>
              <a:t>c_genericize</a:t>
            </a:r>
            <a:r>
              <a:rPr lang="en-US" altLang="zh-CN" dirty="0"/>
              <a:t>(tree </a:t>
            </a:r>
            <a:r>
              <a:rPr lang="en-US" altLang="zh-CN" dirty="0" err="1"/>
              <a:t>fndecl</a:t>
            </a:r>
            <a:r>
              <a:rPr lang="en-US" altLang="zh-CN" dirty="0"/>
              <a:t>)</a:t>
            </a:r>
            <a:r>
              <a:rPr lang="zh-CN" altLang="zh-CN" dirty="0"/>
              <a:t>中，调用</a:t>
            </a:r>
            <a:r>
              <a:rPr lang="en-US" altLang="zh-CN" b="1" dirty="0" err="1">
                <a:solidFill>
                  <a:srgbClr val="FF0000"/>
                </a:solidFill>
              </a:rPr>
              <a:t>gimplify_function_tree</a:t>
            </a:r>
            <a:r>
              <a:rPr lang="en-US" altLang="zh-CN" b="1" dirty="0">
                <a:solidFill>
                  <a:srgbClr val="FF0000"/>
                </a:solidFill>
              </a:rPr>
              <a:t> (</a:t>
            </a:r>
            <a:r>
              <a:rPr lang="en-US" altLang="zh-CN" b="1" dirty="0" err="1">
                <a:solidFill>
                  <a:srgbClr val="FF0000"/>
                </a:solidFill>
              </a:rPr>
              <a:t>fndecl</a:t>
            </a:r>
            <a:r>
              <a:rPr lang="en-US" altLang="zh-CN" b="1" dirty="0">
                <a:solidFill>
                  <a:srgbClr val="FF0000"/>
                </a:solidFill>
              </a:rPr>
              <a:t>)</a:t>
            </a:r>
            <a:r>
              <a:rPr lang="zh-CN" altLang="zh-CN" dirty="0"/>
              <a:t>将当前函数</a:t>
            </a:r>
            <a:r>
              <a:rPr lang="en-US" altLang="zh-CN" dirty="0"/>
              <a:t>AST</a:t>
            </a:r>
            <a:r>
              <a:rPr lang="zh-CN" altLang="zh-CN" dirty="0"/>
              <a:t>转换成</a:t>
            </a:r>
            <a:r>
              <a:rPr lang="en-US" altLang="zh-CN" dirty="0"/>
              <a:t>GIMPLE</a:t>
            </a:r>
            <a:r>
              <a:rPr lang="zh-CN" altLang="zh-CN" dirty="0"/>
              <a:t>序列</a:t>
            </a:r>
            <a:r>
              <a:rPr lang="zh-CN" altLang="en-US" dirty="0"/>
              <a:t>，</a:t>
            </a:r>
            <a:r>
              <a:rPr lang="zh-CN" altLang="zh-CN" dirty="0"/>
              <a:t>其中的参数</a:t>
            </a:r>
            <a:r>
              <a:rPr lang="en-US" altLang="zh-CN" dirty="0" err="1"/>
              <a:t>fndecl</a:t>
            </a:r>
            <a:r>
              <a:rPr lang="zh-CN" altLang="zh-CN" dirty="0"/>
              <a:t>就是将要转换的函数声明节点</a:t>
            </a:r>
            <a:endParaRPr lang="zh-CN" altLang="en-US" dirty="0"/>
          </a:p>
        </p:txBody>
      </p:sp>
      <p:sp>
        <p:nvSpPr>
          <p:cNvPr id="5" name="日期占位符 4"/>
          <p:cNvSpPr>
            <a:spLocks noGrp="1"/>
          </p:cNvSpPr>
          <p:nvPr>
            <p:ph type="dt" sz="half" idx="10"/>
          </p:nvPr>
        </p:nvSpPr>
        <p:spPr/>
        <p:txBody>
          <a:bodyPr/>
          <a:lstStyle/>
          <a:p>
            <a:fld id="{E8CE7E2A-5E9A-4C9F-BFE9-0723DB7ED323}"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GIMPLE</a:t>
            </a:r>
            <a:r>
              <a:rPr lang="zh-CN" altLang="en-US" dirty="0"/>
              <a:t>生成的入口函数：</a:t>
            </a:r>
            <a:r>
              <a:rPr lang="en-US" altLang="zh-CN" dirty="0" err="1"/>
              <a:t>gimplify_function_tree</a:t>
            </a:r>
            <a:r>
              <a:rPr lang="en-US" altLang="zh-CN" dirty="0"/>
              <a:t>(tree </a:t>
            </a:r>
            <a:r>
              <a:rPr lang="en-US" altLang="zh-CN" dirty="0" err="1"/>
              <a:t>fndecl</a:t>
            </a:r>
            <a:r>
              <a:rPr lang="en-US" altLang="zh-CN" dirty="0"/>
              <a:t>)</a:t>
            </a:r>
            <a:endParaRPr lang="zh-CN" altLang="en-US" dirty="0"/>
          </a:p>
        </p:txBody>
      </p:sp>
      <p:sp>
        <p:nvSpPr>
          <p:cNvPr id="4" name="内容占位符 3"/>
          <p:cNvSpPr>
            <a:spLocks noGrp="1"/>
          </p:cNvSpPr>
          <p:nvPr>
            <p:ph idx="1"/>
          </p:nvPr>
        </p:nvSpPr>
        <p:spPr/>
        <p:txBody>
          <a:bodyPr>
            <a:normAutofit fontScale="77500" lnSpcReduction="20000"/>
          </a:bodyPr>
          <a:lstStyle/>
          <a:p>
            <a:pPr>
              <a:buNone/>
            </a:pPr>
            <a:r>
              <a:rPr lang="en-US" altLang="zh-CN" dirty="0"/>
              <a:t>void </a:t>
            </a:r>
            <a:r>
              <a:rPr lang="en-US" altLang="zh-CN" dirty="0" err="1"/>
              <a:t>gimplify_function_tree</a:t>
            </a:r>
            <a:r>
              <a:rPr lang="en-US" altLang="zh-CN" dirty="0"/>
              <a:t> (tree </a:t>
            </a:r>
            <a:r>
              <a:rPr lang="en-US" altLang="zh-CN" dirty="0" err="1"/>
              <a:t>fndecl</a:t>
            </a:r>
            <a:r>
              <a:rPr lang="en-US" altLang="zh-CN" dirty="0"/>
              <a:t>)</a:t>
            </a:r>
            <a:endParaRPr lang="zh-CN" altLang="zh-CN" dirty="0"/>
          </a:p>
          <a:p>
            <a:pPr>
              <a:buNone/>
            </a:pPr>
            <a:r>
              <a:rPr lang="en-US" altLang="zh-CN" dirty="0"/>
              <a:t>{</a:t>
            </a:r>
            <a:endParaRPr lang="zh-CN" altLang="zh-CN" dirty="0"/>
          </a:p>
          <a:p>
            <a:pPr>
              <a:buNone/>
            </a:pPr>
            <a:r>
              <a:rPr lang="en-US" altLang="zh-CN" dirty="0"/>
              <a:t>  tree </a:t>
            </a:r>
            <a:r>
              <a:rPr lang="en-US" altLang="zh-CN" dirty="0" err="1"/>
              <a:t>oldfn</a:t>
            </a:r>
            <a:r>
              <a:rPr lang="en-US" altLang="zh-CN" dirty="0"/>
              <a:t>, </a:t>
            </a:r>
            <a:r>
              <a:rPr lang="en-US" altLang="zh-CN" dirty="0" err="1"/>
              <a:t>parm</a:t>
            </a:r>
            <a:r>
              <a:rPr lang="en-US" altLang="zh-CN" dirty="0"/>
              <a:t>, ret;</a:t>
            </a:r>
            <a:endParaRPr lang="zh-CN" altLang="zh-CN" dirty="0"/>
          </a:p>
          <a:p>
            <a:pPr>
              <a:buNone/>
            </a:pPr>
            <a:r>
              <a:rPr lang="en-US" altLang="zh-CN" dirty="0"/>
              <a:t>  </a:t>
            </a:r>
            <a:r>
              <a:rPr lang="en-US" altLang="zh-CN" dirty="0" err="1"/>
              <a:t>gimple_seq</a:t>
            </a:r>
            <a:r>
              <a:rPr lang="en-US" altLang="zh-CN" dirty="0"/>
              <a:t> </a:t>
            </a:r>
            <a:r>
              <a:rPr lang="en-US" altLang="zh-CN" dirty="0" err="1"/>
              <a:t>seq</a:t>
            </a:r>
            <a:r>
              <a:rPr lang="en-US" altLang="zh-CN" dirty="0"/>
              <a:t>;</a:t>
            </a:r>
            <a:endParaRPr lang="zh-CN" altLang="zh-CN" dirty="0"/>
          </a:p>
          <a:p>
            <a:pPr>
              <a:buNone/>
            </a:pPr>
            <a:r>
              <a:rPr lang="en-US" altLang="zh-CN" dirty="0"/>
              <a:t>  </a:t>
            </a:r>
            <a:r>
              <a:rPr lang="en-US" altLang="zh-CN" dirty="0" err="1"/>
              <a:t>gimple</a:t>
            </a:r>
            <a:r>
              <a:rPr lang="en-US" altLang="zh-CN" dirty="0"/>
              <a:t> bind;</a:t>
            </a:r>
            <a:endParaRPr lang="zh-CN" altLang="zh-CN" dirty="0"/>
          </a:p>
          <a:p>
            <a:pPr>
              <a:buNone/>
            </a:pPr>
            <a:r>
              <a:rPr lang="en-US" altLang="zh-CN" dirty="0"/>
              <a:t>  </a:t>
            </a:r>
            <a:endParaRPr lang="zh-CN" altLang="zh-CN" dirty="0"/>
          </a:p>
          <a:p>
            <a:pPr>
              <a:buNone/>
            </a:pPr>
            <a:r>
              <a:rPr lang="en-US" altLang="zh-CN" dirty="0"/>
              <a:t>  //</a:t>
            </a:r>
            <a:r>
              <a:rPr lang="zh-CN" altLang="zh-CN" dirty="0"/>
              <a:t>特殊类型的参数和返回值的处理</a:t>
            </a:r>
          </a:p>
          <a:p>
            <a:pPr>
              <a:buNone/>
            </a:pPr>
            <a:r>
              <a:rPr lang="en-US" altLang="zh-CN" dirty="0"/>
              <a:t>  //</a:t>
            </a:r>
            <a:r>
              <a:rPr lang="zh-CN" altLang="zh-CN" dirty="0"/>
              <a:t>函数的</a:t>
            </a:r>
            <a:r>
              <a:rPr lang="en-US" altLang="zh-CN" dirty="0"/>
              <a:t>GIMPLE</a:t>
            </a:r>
            <a:r>
              <a:rPr lang="zh-CN" altLang="zh-CN" dirty="0"/>
              <a:t>转换</a:t>
            </a:r>
          </a:p>
          <a:p>
            <a:pPr>
              <a:buNone/>
            </a:pPr>
            <a:r>
              <a:rPr lang="en-US" altLang="zh-CN" dirty="0"/>
              <a:t>  </a:t>
            </a:r>
            <a:r>
              <a:rPr lang="en-US" altLang="zh-CN" b="1" dirty="0">
                <a:solidFill>
                  <a:srgbClr val="FF0000"/>
                </a:solidFill>
              </a:rPr>
              <a:t>bind = </a:t>
            </a:r>
            <a:r>
              <a:rPr lang="en-US" altLang="zh-CN" b="1" dirty="0" err="1">
                <a:solidFill>
                  <a:srgbClr val="FF0000"/>
                </a:solidFill>
              </a:rPr>
              <a:t>gimplify_body</a:t>
            </a:r>
            <a:r>
              <a:rPr lang="en-US" altLang="zh-CN" b="1" dirty="0">
                <a:solidFill>
                  <a:srgbClr val="FF0000"/>
                </a:solidFill>
              </a:rPr>
              <a:t> (&amp;DECL_SAVED_TREE (</a:t>
            </a:r>
            <a:r>
              <a:rPr lang="en-US" altLang="zh-CN" b="1" dirty="0" err="1">
                <a:solidFill>
                  <a:srgbClr val="FF0000"/>
                </a:solidFill>
              </a:rPr>
              <a:t>fndecl</a:t>
            </a:r>
            <a:r>
              <a:rPr lang="en-US" altLang="zh-CN" b="1" dirty="0">
                <a:solidFill>
                  <a:srgbClr val="FF0000"/>
                </a:solidFill>
              </a:rPr>
              <a:t>), </a:t>
            </a:r>
            <a:r>
              <a:rPr lang="en-US" altLang="zh-CN" b="1" dirty="0" err="1">
                <a:solidFill>
                  <a:srgbClr val="FF0000"/>
                </a:solidFill>
              </a:rPr>
              <a:t>fndecl</a:t>
            </a:r>
            <a:r>
              <a:rPr lang="en-US" altLang="zh-CN" b="1" dirty="0">
                <a:solidFill>
                  <a:srgbClr val="FF0000"/>
                </a:solidFill>
              </a:rPr>
              <a:t>, true);</a:t>
            </a:r>
            <a:endParaRPr lang="zh-CN" altLang="zh-CN" b="1" dirty="0">
              <a:solidFill>
                <a:srgbClr val="FF0000"/>
              </a:solidFill>
            </a:endParaRPr>
          </a:p>
          <a:p>
            <a:pPr>
              <a:buNone/>
            </a:pPr>
            <a:r>
              <a:rPr lang="en-US" altLang="zh-CN" dirty="0"/>
              <a:t>  </a:t>
            </a:r>
            <a:endParaRPr lang="zh-CN" altLang="zh-CN" dirty="0"/>
          </a:p>
          <a:p>
            <a:pPr>
              <a:buNone/>
            </a:pPr>
            <a:r>
              <a:rPr lang="en-US" altLang="zh-CN" dirty="0"/>
              <a:t>  </a:t>
            </a:r>
            <a:r>
              <a:rPr lang="en-US" altLang="zh-CN" dirty="0" err="1"/>
              <a:t>seq</a:t>
            </a:r>
            <a:r>
              <a:rPr lang="en-US" altLang="zh-CN" dirty="0"/>
              <a:t> = </a:t>
            </a:r>
            <a:r>
              <a:rPr lang="en-US" altLang="zh-CN" dirty="0" err="1"/>
              <a:t>gimple_seq_alloc</a:t>
            </a:r>
            <a:r>
              <a:rPr lang="en-US" altLang="zh-CN" dirty="0"/>
              <a:t> (); 	 //</a:t>
            </a:r>
            <a:r>
              <a:rPr lang="zh-CN" altLang="zh-CN" dirty="0"/>
              <a:t>创建</a:t>
            </a:r>
            <a:r>
              <a:rPr lang="en-US" altLang="zh-CN" dirty="0"/>
              <a:t>GIMPLE</a:t>
            </a:r>
            <a:r>
              <a:rPr lang="zh-CN" altLang="zh-CN" dirty="0"/>
              <a:t>序列</a:t>
            </a:r>
            <a:r>
              <a:rPr lang="en-US" altLang="zh-CN" dirty="0" err="1"/>
              <a:t>seq</a:t>
            </a:r>
            <a:endParaRPr lang="zh-CN" altLang="zh-CN" dirty="0"/>
          </a:p>
          <a:p>
            <a:pPr>
              <a:buNone/>
            </a:pPr>
            <a:r>
              <a:rPr lang="en-US" altLang="zh-CN" dirty="0"/>
              <a:t>  </a:t>
            </a:r>
            <a:r>
              <a:rPr lang="en-US" altLang="zh-CN" dirty="0" err="1"/>
              <a:t>gimple_seq_add_stmt</a:t>
            </a:r>
            <a:r>
              <a:rPr lang="en-US" altLang="zh-CN" dirty="0"/>
              <a:t> (&amp;</a:t>
            </a:r>
            <a:r>
              <a:rPr lang="en-US" altLang="zh-CN" dirty="0" err="1"/>
              <a:t>seq</a:t>
            </a:r>
            <a:r>
              <a:rPr lang="en-US" altLang="zh-CN" dirty="0"/>
              <a:t>, bind); //</a:t>
            </a:r>
            <a:r>
              <a:rPr lang="zh-CN" altLang="zh-CN" dirty="0"/>
              <a:t>将</a:t>
            </a:r>
            <a:r>
              <a:rPr lang="en-US" altLang="zh-CN" dirty="0"/>
              <a:t>GIMPLE</a:t>
            </a:r>
            <a:r>
              <a:rPr lang="zh-CN" altLang="zh-CN" dirty="0"/>
              <a:t>序列添加到</a:t>
            </a:r>
            <a:r>
              <a:rPr lang="en-US" altLang="zh-CN" dirty="0" err="1"/>
              <a:t>seq</a:t>
            </a:r>
            <a:r>
              <a:rPr lang="zh-CN" altLang="zh-CN" dirty="0"/>
              <a:t>中</a:t>
            </a:r>
          </a:p>
          <a:p>
            <a:pPr>
              <a:buNone/>
            </a:pPr>
            <a:r>
              <a:rPr lang="en-US" altLang="zh-CN" dirty="0"/>
              <a:t>  </a:t>
            </a:r>
            <a:r>
              <a:rPr lang="en-US" altLang="zh-CN" dirty="0" err="1"/>
              <a:t>gimple_set_body</a:t>
            </a:r>
            <a:r>
              <a:rPr lang="en-US" altLang="zh-CN" dirty="0"/>
              <a:t> (</a:t>
            </a:r>
            <a:r>
              <a:rPr lang="en-US" altLang="zh-CN" dirty="0" err="1"/>
              <a:t>fndecl</a:t>
            </a:r>
            <a:r>
              <a:rPr lang="en-US" altLang="zh-CN" dirty="0"/>
              <a:t>, </a:t>
            </a:r>
            <a:r>
              <a:rPr lang="en-US" altLang="zh-CN" dirty="0" err="1"/>
              <a:t>seq</a:t>
            </a:r>
            <a:r>
              <a:rPr lang="en-US" altLang="zh-CN" dirty="0"/>
              <a:t>);  //</a:t>
            </a:r>
            <a:r>
              <a:rPr lang="zh-CN" altLang="zh-CN" dirty="0"/>
              <a:t>设置函数的</a:t>
            </a:r>
            <a:r>
              <a:rPr lang="en-US" altLang="zh-CN" dirty="0"/>
              <a:t>GIMPLE</a:t>
            </a:r>
            <a:r>
              <a:rPr lang="zh-CN" altLang="zh-CN" dirty="0"/>
              <a:t>序列</a:t>
            </a:r>
          </a:p>
          <a:p>
            <a:pPr>
              <a:buNone/>
            </a:pPr>
            <a:r>
              <a:rPr lang="en-US" altLang="zh-CN" dirty="0"/>
              <a:t>  //……</a:t>
            </a:r>
            <a:endParaRPr lang="zh-CN" altLang="zh-CN" dirty="0"/>
          </a:p>
          <a:p>
            <a:pPr>
              <a:buNone/>
            </a:pPr>
            <a:r>
              <a:rPr lang="en-US" altLang="zh-CN" dirty="0"/>
              <a:t>}</a:t>
            </a:r>
            <a:endParaRPr lang="zh-CN" altLang="en-US" dirty="0"/>
          </a:p>
        </p:txBody>
      </p:sp>
      <p:sp>
        <p:nvSpPr>
          <p:cNvPr id="6" name="日期占位符 5"/>
          <p:cNvSpPr>
            <a:spLocks noGrp="1"/>
          </p:cNvSpPr>
          <p:nvPr>
            <p:ph type="dt" sz="half" idx="10"/>
          </p:nvPr>
        </p:nvSpPr>
        <p:spPr/>
        <p:txBody>
          <a:bodyPr/>
          <a:lstStyle/>
          <a:p>
            <a:fld id="{D3CAA6D3-E85F-4453-BA7A-ACB1D4284395}" type="datetime1">
              <a:rPr lang="zh-CN" altLang="en-US" smtClean="0"/>
              <a:t>2023/6/7</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gimplify_body</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err="1"/>
              <a:t>gimplify_parameters</a:t>
            </a:r>
            <a:r>
              <a:rPr lang="en-US" altLang="zh-CN" dirty="0"/>
              <a:t>()</a:t>
            </a:r>
            <a:r>
              <a:rPr lang="zh-CN" altLang="en-US" dirty="0"/>
              <a:t>：</a:t>
            </a:r>
            <a:r>
              <a:rPr lang="zh-CN" altLang="zh-CN" dirty="0"/>
              <a:t>完成函数参数的</a:t>
            </a:r>
            <a:r>
              <a:rPr lang="en-US" altLang="zh-CN" dirty="0"/>
              <a:t>GIMPLE</a:t>
            </a:r>
            <a:r>
              <a:rPr lang="zh-CN" altLang="zh-CN" dirty="0"/>
              <a:t>生成</a:t>
            </a:r>
            <a:endParaRPr lang="en-US" altLang="zh-CN" dirty="0"/>
          </a:p>
          <a:p>
            <a:r>
              <a:rPr lang="en-US" altLang="zh-CN" dirty="0" err="1"/>
              <a:t>gimplify_stmt</a:t>
            </a:r>
            <a:r>
              <a:rPr lang="en-US" altLang="zh-CN" dirty="0"/>
              <a:t>()</a:t>
            </a:r>
            <a:r>
              <a:rPr lang="zh-CN" altLang="en-US" dirty="0"/>
              <a:t>：完成</a:t>
            </a:r>
            <a:r>
              <a:rPr lang="zh-CN" altLang="zh-CN" dirty="0"/>
              <a:t>函数体中语句的</a:t>
            </a:r>
            <a:r>
              <a:rPr lang="en-US" altLang="zh-CN" dirty="0"/>
              <a:t>GIMPLE</a:t>
            </a:r>
            <a:r>
              <a:rPr lang="zh-CN" altLang="zh-CN" dirty="0"/>
              <a:t>生成</a:t>
            </a:r>
            <a:endParaRPr lang="en-US" altLang="zh-CN" dirty="0"/>
          </a:p>
          <a:p>
            <a:pPr lvl="1"/>
            <a:r>
              <a:rPr lang="zh-CN" altLang="zh-CN" dirty="0"/>
              <a:t>在使用</a:t>
            </a:r>
            <a:r>
              <a:rPr lang="en-US" altLang="zh-CN" dirty="0" err="1"/>
              <a:t>gimplify_stmt</a:t>
            </a:r>
            <a:r>
              <a:rPr lang="zh-CN" altLang="zh-CN" dirty="0"/>
              <a:t>进行函数体</a:t>
            </a:r>
            <a:r>
              <a:rPr lang="en-US" altLang="zh-CN" dirty="0"/>
              <a:t>GIMPLE</a:t>
            </a:r>
            <a:r>
              <a:rPr lang="zh-CN" altLang="zh-CN" dirty="0"/>
              <a:t>生成的过程中，</a:t>
            </a:r>
            <a:r>
              <a:rPr lang="en-US" altLang="zh-CN" dirty="0" err="1"/>
              <a:t>gimplify_stmt</a:t>
            </a:r>
            <a:r>
              <a:rPr lang="zh-CN" altLang="zh-CN" dirty="0"/>
              <a:t>则会调用</a:t>
            </a:r>
            <a:r>
              <a:rPr lang="en-US" altLang="zh-CN" dirty="0" err="1"/>
              <a:t>gimplify_expr</a:t>
            </a:r>
            <a:r>
              <a:rPr lang="zh-CN" altLang="zh-CN" dirty="0"/>
              <a:t>函数，并根据对应树节点的</a:t>
            </a:r>
            <a:r>
              <a:rPr lang="en-US" altLang="zh-CN" dirty="0"/>
              <a:t>TREE_CODE</a:t>
            </a:r>
            <a:r>
              <a:rPr lang="zh-CN" altLang="zh-CN" dirty="0"/>
              <a:t>，调用不同类型树节点的</a:t>
            </a:r>
            <a:r>
              <a:rPr lang="en-US" altLang="zh-CN" dirty="0"/>
              <a:t>GIMPLE</a:t>
            </a:r>
            <a:r>
              <a:rPr lang="zh-CN" altLang="zh-CN" dirty="0"/>
              <a:t>生成函数</a:t>
            </a:r>
            <a:r>
              <a:rPr lang="en-US" altLang="zh-CN" dirty="0"/>
              <a:t>(</a:t>
            </a:r>
            <a:r>
              <a:rPr lang="zh-CN" altLang="zh-CN" dirty="0"/>
              <a:t>例如</a:t>
            </a:r>
            <a:r>
              <a:rPr lang="en-US" altLang="zh-CN" dirty="0" err="1"/>
              <a:t>gimplify_bind_expr</a:t>
            </a:r>
            <a:r>
              <a:rPr lang="zh-CN" altLang="zh-CN" dirty="0"/>
              <a:t>、</a:t>
            </a:r>
            <a:r>
              <a:rPr lang="en-US" altLang="zh-CN" dirty="0" err="1"/>
              <a:t>gimplify_modify_expr</a:t>
            </a:r>
            <a:r>
              <a:rPr lang="zh-CN" altLang="zh-CN" dirty="0"/>
              <a:t>等</a:t>
            </a:r>
            <a:r>
              <a:rPr lang="en-US" altLang="zh-CN" dirty="0"/>
              <a:t>)</a:t>
            </a:r>
            <a:r>
              <a:rPr lang="zh-CN" altLang="zh-CN" dirty="0"/>
              <a:t>，完成函数体中语句的</a:t>
            </a:r>
            <a:r>
              <a:rPr lang="en-US" altLang="zh-CN" dirty="0"/>
              <a:t>GIMPLE</a:t>
            </a:r>
            <a:r>
              <a:rPr lang="zh-CN" altLang="zh-CN" dirty="0"/>
              <a:t>生成。</a:t>
            </a:r>
            <a:endParaRPr lang="zh-CN" altLang="en-US" dirty="0"/>
          </a:p>
        </p:txBody>
      </p:sp>
      <p:sp>
        <p:nvSpPr>
          <p:cNvPr id="5" name="日期占位符 4"/>
          <p:cNvSpPr>
            <a:spLocks noGrp="1"/>
          </p:cNvSpPr>
          <p:nvPr>
            <p:ph type="dt" sz="half" idx="10"/>
          </p:nvPr>
        </p:nvSpPr>
        <p:spPr/>
        <p:txBody>
          <a:bodyPr/>
          <a:lstStyle/>
          <a:p>
            <a:fld id="{D5E2B64B-E5A9-44BA-9470-D5BC5BFC663E}"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示例 ：</a:t>
            </a:r>
            <a:r>
              <a:rPr lang="en-US" altLang="zh-CN" dirty="0" err="1"/>
              <a:t>C</a:t>
            </a:r>
            <a:r>
              <a:rPr lang="en-US" altLang="zh-CN" dirty="0" err="1">
                <a:sym typeface="Wingdings" panose="05000000000000000000" pitchFamily="2" charset="2"/>
              </a:rPr>
              <a:t>ASTGIMPLE</a:t>
            </a:r>
            <a:endParaRPr lang="zh-CN" altLang="en-US" dirty="0">
              <a:solidFill>
                <a:srgbClr val="FF0000"/>
              </a:solidFill>
            </a:endParaRPr>
          </a:p>
        </p:txBody>
      </p:sp>
      <p:sp>
        <p:nvSpPr>
          <p:cNvPr id="5" name="内容占位符 4"/>
          <p:cNvSpPr>
            <a:spLocks noGrp="1"/>
          </p:cNvSpPr>
          <p:nvPr>
            <p:ph sz="half" idx="1"/>
          </p:nvPr>
        </p:nvSpPr>
        <p:spPr/>
        <p:txBody>
          <a:bodyPr/>
          <a:lstStyle/>
          <a:p>
            <a:pPr>
              <a:buNone/>
            </a:pPr>
            <a:r>
              <a:rPr lang="en-US" altLang="zh-CN" dirty="0" err="1"/>
              <a:t>int</a:t>
            </a:r>
            <a:r>
              <a:rPr lang="en-US" altLang="zh-CN" dirty="0"/>
              <a:t> demo(){</a:t>
            </a:r>
            <a:endParaRPr lang="zh-CN" altLang="zh-CN" dirty="0"/>
          </a:p>
          <a:p>
            <a:pPr>
              <a:buNone/>
            </a:pPr>
            <a:r>
              <a:rPr lang="en-US" altLang="zh-CN" dirty="0" err="1"/>
              <a:t>int</a:t>
            </a:r>
            <a:r>
              <a:rPr lang="en-US" altLang="zh-CN" dirty="0"/>
              <a:t> </a:t>
            </a:r>
            <a:r>
              <a:rPr lang="en-US" altLang="zh-CN" dirty="0" err="1"/>
              <a:t>i</a:t>
            </a:r>
            <a:r>
              <a:rPr lang="en-US" altLang="zh-CN" dirty="0"/>
              <a:t>;</a:t>
            </a:r>
            <a:endParaRPr lang="zh-CN" altLang="zh-CN" dirty="0"/>
          </a:p>
          <a:p>
            <a:pPr>
              <a:buNone/>
            </a:pPr>
            <a:r>
              <a:rPr lang="en-US" altLang="zh-CN" dirty="0" err="1"/>
              <a:t>i</a:t>
            </a:r>
            <a:r>
              <a:rPr lang="en-US" altLang="zh-CN" dirty="0"/>
              <a:t> = 1;</a:t>
            </a:r>
            <a:endParaRPr lang="zh-CN" altLang="zh-CN" dirty="0"/>
          </a:p>
          <a:p>
            <a:pPr>
              <a:buNone/>
            </a:pPr>
            <a:r>
              <a:rPr lang="en-US" altLang="zh-CN" dirty="0"/>
              <a:t>return </a:t>
            </a:r>
            <a:r>
              <a:rPr lang="en-US" altLang="zh-CN" dirty="0" err="1"/>
              <a:t>i</a:t>
            </a:r>
            <a:r>
              <a:rPr lang="en-US" altLang="zh-CN" dirty="0"/>
              <a:t>;</a:t>
            </a:r>
            <a:endParaRPr lang="zh-CN" altLang="zh-CN" dirty="0"/>
          </a:p>
          <a:p>
            <a:pPr>
              <a:buNone/>
            </a:pPr>
            <a:r>
              <a:rPr lang="en-US" altLang="zh-CN" dirty="0"/>
              <a:t>}</a:t>
            </a:r>
            <a:endParaRPr lang="zh-CN" altLang="zh-CN" dirty="0"/>
          </a:p>
          <a:p>
            <a:endParaRPr lang="zh-CN" altLang="en-US" dirty="0"/>
          </a:p>
        </p:txBody>
      </p:sp>
      <p:sp>
        <p:nvSpPr>
          <p:cNvPr id="6" name="内容占位符 5"/>
          <p:cNvSpPr>
            <a:spLocks noGrp="1"/>
          </p:cNvSpPr>
          <p:nvPr>
            <p:ph sz="half" idx="2"/>
          </p:nvPr>
        </p:nvSpPr>
        <p:spPr/>
        <p:txBody>
          <a:bodyPr/>
          <a:lstStyle/>
          <a:p>
            <a:endParaRPr lang="zh-CN" altLang="en-US" dirty="0"/>
          </a:p>
        </p:txBody>
      </p:sp>
      <p:sp>
        <p:nvSpPr>
          <p:cNvPr id="9" name="日期占位符 8"/>
          <p:cNvSpPr>
            <a:spLocks noGrp="1"/>
          </p:cNvSpPr>
          <p:nvPr>
            <p:ph type="dt" sz="half" idx="10"/>
          </p:nvPr>
        </p:nvSpPr>
        <p:spPr/>
        <p:txBody>
          <a:bodyPr/>
          <a:lstStyle/>
          <a:p>
            <a:fld id="{F15C4F20-5B9D-4446-9826-F489B5C68837}" type="datetime1">
              <a:rPr lang="zh-CN" altLang="en-US" smtClean="0"/>
              <a:t>2023/6/7</a:t>
            </a:fld>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51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121" name="Object 1"/>
          <p:cNvGraphicFramePr>
            <a:graphicFrameLocks noChangeAspect="1"/>
          </p:cNvGraphicFramePr>
          <p:nvPr/>
        </p:nvGraphicFramePr>
        <p:xfrm>
          <a:off x="82352" y="1988840"/>
          <a:ext cx="9026152" cy="4704184"/>
        </p:xfrm>
        <a:graphic>
          <a:graphicData uri="http://schemas.openxmlformats.org/presentationml/2006/ole">
            <mc:AlternateContent xmlns:mc="http://schemas.openxmlformats.org/markup-compatibility/2006">
              <mc:Choice xmlns:v="urn:schemas-microsoft-com:vml" Requires="v">
                <p:oleObj spid="_x0000_s36895" name="Visio" r:id="rId3" imgW="7343843" imgH="3800502" progId="Visio.Drawing.11">
                  <p:embed/>
                </p:oleObj>
              </mc:Choice>
              <mc:Fallback>
                <p:oleObj name="Visio" r:id="rId3" imgW="7343843" imgH="3800502" progId="Visio.Drawing.11">
                  <p:embed/>
                  <p:pic>
                    <p:nvPicPr>
                      <p:cNvPr id="0" name="Picture 1" descr="image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52" y="1988840"/>
                        <a:ext cx="9026152" cy="4704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2"/>
          <p:cNvPicPr>
            <a:picLocks noChangeAspect="1" noChangeArrowheads="1"/>
          </p:cNvPicPr>
          <p:nvPr/>
        </p:nvPicPr>
        <p:blipFill>
          <a:blip r:embed="rId5" cstate="print"/>
          <a:srcRect/>
          <a:stretch>
            <a:fillRect/>
          </a:stretch>
        </p:blipFill>
        <p:spPr bwMode="auto">
          <a:xfrm>
            <a:off x="5508104" y="-1"/>
            <a:ext cx="3635896" cy="36137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GIMPLE</a:t>
            </a:r>
            <a:r>
              <a:rPr lang="en-US" altLang="zh-CN" dirty="0"/>
              <a:t> Sequence</a:t>
            </a:r>
            <a:endParaRPr lang="zh-CN" altLang="en-US" dirty="0"/>
          </a:p>
        </p:txBody>
      </p:sp>
      <p:sp>
        <p:nvSpPr>
          <p:cNvPr id="3" name="内容占位符 2"/>
          <p:cNvSpPr>
            <a:spLocks noGrp="1"/>
          </p:cNvSpPr>
          <p:nvPr>
            <p:ph idx="1"/>
          </p:nvPr>
        </p:nvSpPr>
        <p:spPr>
          <a:xfrm>
            <a:off x="457200" y="1600200"/>
            <a:ext cx="8686800" cy="4873752"/>
          </a:xfrm>
        </p:spPr>
        <p:txBody>
          <a:bodyPr>
            <a:normAutofit/>
          </a:bodyPr>
          <a:lstStyle/>
          <a:p>
            <a:pPr>
              <a:buNone/>
            </a:pPr>
            <a:r>
              <a:rPr lang="en-US" altLang="zh-CN" sz="1700" b="1" dirty="0"/>
              <a:t>High Level GIMPLE</a:t>
            </a:r>
          </a:p>
          <a:p>
            <a:pPr>
              <a:buNone/>
            </a:pPr>
            <a:r>
              <a:rPr lang="en-US" altLang="zh-CN" sz="1700" dirty="0"/>
              <a:t>    &lt;&amp;</a:t>
            </a:r>
            <a:r>
              <a:rPr lang="en-US" altLang="zh-CN" sz="1700" dirty="0" err="1"/>
              <a:t>0xb7565654</a:t>
            </a:r>
            <a:r>
              <a:rPr lang="en-US" altLang="zh-CN" sz="1700" dirty="0"/>
              <a:t>&gt; [</a:t>
            </a:r>
            <a:r>
              <a:rPr lang="en-US" altLang="zh-CN" sz="1700" dirty="0" err="1"/>
              <a:t>togimple.c</a:t>
            </a:r>
            <a:r>
              <a:rPr lang="en-US" altLang="zh-CN" sz="1700" dirty="0"/>
              <a:t> : 5] </a:t>
            </a:r>
            <a:r>
              <a:rPr lang="en-US" altLang="zh-CN" sz="1700" dirty="0" err="1"/>
              <a:t>gimple_bind</a:t>
            </a:r>
            <a:r>
              <a:rPr lang="en-US" altLang="zh-CN" sz="1700" dirty="0"/>
              <a:t> &lt;</a:t>
            </a:r>
          </a:p>
          <a:p>
            <a:pPr>
              <a:buNone/>
            </a:pPr>
            <a:r>
              <a:rPr lang="en-US" altLang="zh-CN" sz="1700" dirty="0"/>
              <a:t>      &lt;&amp;</a:t>
            </a:r>
            <a:r>
              <a:rPr lang="en-US" altLang="zh-CN" sz="1700" dirty="0" err="1"/>
              <a:t>0xb7558528</a:t>
            </a:r>
            <a:r>
              <a:rPr lang="en-US" altLang="zh-CN" sz="1700" dirty="0"/>
              <a:t>&gt; [</a:t>
            </a:r>
            <a:r>
              <a:rPr lang="en-US" altLang="zh-CN" sz="1700" dirty="0" err="1"/>
              <a:t>togimple.c</a:t>
            </a:r>
            <a:r>
              <a:rPr lang="en-US" altLang="zh-CN" sz="1700" dirty="0"/>
              <a:t> : 3] </a:t>
            </a:r>
            <a:r>
              <a:rPr lang="en-US" altLang="zh-CN" sz="1700" dirty="0" err="1"/>
              <a:t>gimple_assign</a:t>
            </a:r>
            <a:r>
              <a:rPr lang="en-US" altLang="zh-CN" sz="1700" dirty="0"/>
              <a:t> &lt;</a:t>
            </a:r>
            <a:r>
              <a:rPr lang="en-US" altLang="zh-CN" sz="1700" dirty="0" err="1"/>
              <a:t>integer_cst</a:t>
            </a:r>
            <a:r>
              <a:rPr lang="en-US" altLang="zh-CN" sz="1700" dirty="0"/>
              <a:t>, </a:t>
            </a:r>
            <a:r>
              <a:rPr lang="en-US" altLang="zh-CN" sz="1700" dirty="0" err="1"/>
              <a:t>iD.1236</a:t>
            </a:r>
            <a:r>
              <a:rPr lang="en-US" altLang="zh-CN" sz="1700" dirty="0"/>
              <a:t>, 1, NULL&gt;</a:t>
            </a:r>
          </a:p>
          <a:p>
            <a:pPr>
              <a:buNone/>
            </a:pPr>
            <a:r>
              <a:rPr lang="en-US" altLang="zh-CN" sz="1700" dirty="0"/>
              <a:t>      &lt;&amp;</a:t>
            </a:r>
            <a:r>
              <a:rPr lang="en-US" altLang="zh-CN" sz="1700" dirty="0" err="1"/>
              <a:t>0xb7558564</a:t>
            </a:r>
            <a:r>
              <a:rPr lang="en-US" altLang="zh-CN" sz="1700" dirty="0"/>
              <a:t>&gt; [</a:t>
            </a:r>
            <a:r>
              <a:rPr lang="en-US" altLang="zh-CN" sz="1700" dirty="0" err="1"/>
              <a:t>togimple.c</a:t>
            </a:r>
            <a:r>
              <a:rPr lang="en-US" altLang="zh-CN" sz="1700" dirty="0"/>
              <a:t> : 4] </a:t>
            </a:r>
            <a:r>
              <a:rPr lang="en-US" altLang="zh-CN" sz="1700" dirty="0" err="1"/>
              <a:t>gimple_assign</a:t>
            </a:r>
            <a:r>
              <a:rPr lang="en-US" altLang="zh-CN" sz="1700" dirty="0"/>
              <a:t> &lt;</a:t>
            </a:r>
            <a:r>
              <a:rPr lang="en-US" altLang="zh-CN" sz="1700" dirty="0" err="1"/>
              <a:t>var_decl</a:t>
            </a:r>
            <a:r>
              <a:rPr lang="en-US" altLang="zh-CN" sz="1700" dirty="0"/>
              <a:t>, </a:t>
            </a:r>
            <a:r>
              <a:rPr lang="en-US" altLang="zh-CN" sz="1700" dirty="0" err="1"/>
              <a:t>D.1237</a:t>
            </a:r>
            <a:r>
              <a:rPr lang="en-US" altLang="zh-CN" sz="1700" dirty="0"/>
              <a:t>, </a:t>
            </a:r>
            <a:r>
              <a:rPr lang="en-US" altLang="zh-CN" sz="1700" dirty="0" err="1"/>
              <a:t>iD.1236</a:t>
            </a:r>
            <a:r>
              <a:rPr lang="en-US" altLang="zh-CN" sz="1700" dirty="0"/>
              <a:t>, NULL&gt;</a:t>
            </a:r>
          </a:p>
          <a:p>
            <a:pPr>
              <a:buNone/>
            </a:pPr>
            <a:r>
              <a:rPr lang="en-US" altLang="zh-CN" sz="1700" dirty="0"/>
              <a:t>      &lt;&amp;</a:t>
            </a:r>
            <a:r>
              <a:rPr lang="en-US" altLang="zh-CN" sz="1700" dirty="0" err="1"/>
              <a:t>0xb75f1e00</a:t>
            </a:r>
            <a:r>
              <a:rPr lang="en-US" altLang="zh-CN" sz="1700" dirty="0"/>
              <a:t>&gt; [</a:t>
            </a:r>
            <a:r>
              <a:rPr lang="en-US" altLang="zh-CN" sz="1700" dirty="0" err="1"/>
              <a:t>togimple.c</a:t>
            </a:r>
            <a:r>
              <a:rPr lang="en-US" altLang="zh-CN" sz="1700" dirty="0"/>
              <a:t> : 4] </a:t>
            </a:r>
            <a:r>
              <a:rPr lang="en-US" altLang="zh-CN" sz="1700" dirty="0" err="1"/>
              <a:t>gimple_return</a:t>
            </a:r>
            <a:r>
              <a:rPr lang="en-US" altLang="zh-CN" sz="1700" dirty="0"/>
              <a:t> &lt;</a:t>
            </a:r>
            <a:r>
              <a:rPr lang="en-US" altLang="zh-CN" sz="1700" dirty="0" err="1"/>
              <a:t>D.1237</a:t>
            </a:r>
            <a:r>
              <a:rPr lang="en-US" altLang="zh-CN" sz="1700" dirty="0"/>
              <a:t>&gt;</a:t>
            </a:r>
          </a:p>
          <a:p>
            <a:pPr>
              <a:buNone/>
            </a:pPr>
            <a:r>
              <a:rPr lang="en-US" altLang="zh-CN" sz="1700" dirty="0"/>
              <a:t>    &gt;</a:t>
            </a:r>
          </a:p>
          <a:p>
            <a:pPr>
              <a:buNone/>
            </a:pPr>
            <a:endParaRPr lang="en-US" altLang="zh-CN" sz="1700" dirty="0"/>
          </a:p>
          <a:p>
            <a:pPr>
              <a:buNone/>
            </a:pPr>
            <a:r>
              <a:rPr lang="en-US" altLang="zh-CN" sz="1700" b="1" dirty="0"/>
              <a:t>Low Level GIMPLE</a:t>
            </a:r>
          </a:p>
          <a:p>
            <a:pPr>
              <a:buNone/>
            </a:pPr>
            <a:r>
              <a:rPr lang="en-US" altLang="zh-CN" sz="1700" dirty="0"/>
              <a:t>    &lt;&amp;0xb7558528&gt; [</a:t>
            </a:r>
            <a:r>
              <a:rPr lang="en-US" altLang="zh-CN" sz="1700" dirty="0" err="1"/>
              <a:t>togimple.c</a:t>
            </a:r>
            <a:r>
              <a:rPr lang="en-US" altLang="zh-CN" sz="1700" dirty="0"/>
              <a:t> : 3] </a:t>
            </a:r>
            <a:r>
              <a:rPr lang="en-US" altLang="zh-CN" sz="1700" dirty="0" err="1"/>
              <a:t>gimple_assign</a:t>
            </a:r>
            <a:r>
              <a:rPr lang="en-US" altLang="zh-CN" sz="1700" dirty="0"/>
              <a:t> &lt;</a:t>
            </a:r>
            <a:r>
              <a:rPr lang="en-US" altLang="zh-CN" sz="1700" dirty="0" err="1"/>
              <a:t>integer_cst</a:t>
            </a:r>
            <a:r>
              <a:rPr lang="en-US" altLang="zh-CN" sz="1700" dirty="0"/>
              <a:t>, iD.1236, 1, NULL&gt;</a:t>
            </a:r>
          </a:p>
          <a:p>
            <a:pPr>
              <a:buNone/>
            </a:pPr>
            <a:r>
              <a:rPr lang="en-US" altLang="zh-CN" sz="1700" dirty="0"/>
              <a:t>    &lt;&amp;</a:t>
            </a:r>
            <a:r>
              <a:rPr lang="en-US" altLang="zh-CN" sz="1700" dirty="0" err="1"/>
              <a:t>0xb7558564</a:t>
            </a:r>
            <a:r>
              <a:rPr lang="en-US" altLang="zh-CN" sz="1700" dirty="0"/>
              <a:t>&gt; [</a:t>
            </a:r>
            <a:r>
              <a:rPr lang="en-US" altLang="zh-CN" sz="1700" dirty="0" err="1"/>
              <a:t>togimple.c</a:t>
            </a:r>
            <a:r>
              <a:rPr lang="en-US" altLang="zh-CN" sz="1700" dirty="0"/>
              <a:t> : 4] </a:t>
            </a:r>
            <a:r>
              <a:rPr lang="en-US" altLang="zh-CN" sz="1700" dirty="0" err="1"/>
              <a:t>gimple_assign</a:t>
            </a:r>
            <a:r>
              <a:rPr lang="en-US" altLang="zh-CN" sz="1700" dirty="0"/>
              <a:t> &lt;</a:t>
            </a:r>
            <a:r>
              <a:rPr lang="en-US" altLang="zh-CN" sz="1700" dirty="0" err="1"/>
              <a:t>var_decl</a:t>
            </a:r>
            <a:r>
              <a:rPr lang="en-US" altLang="zh-CN" sz="1700" dirty="0"/>
              <a:t>, </a:t>
            </a:r>
            <a:r>
              <a:rPr lang="en-US" altLang="zh-CN" sz="1700" dirty="0" err="1"/>
              <a:t>D.1237</a:t>
            </a:r>
            <a:r>
              <a:rPr lang="en-US" altLang="zh-CN" sz="1700" dirty="0"/>
              <a:t>, </a:t>
            </a:r>
            <a:r>
              <a:rPr lang="en-US" altLang="zh-CN" sz="1700" dirty="0" err="1"/>
              <a:t>iD.1236</a:t>
            </a:r>
            <a:r>
              <a:rPr lang="en-US" altLang="zh-CN" sz="1700" dirty="0"/>
              <a:t>, NULL&gt;</a:t>
            </a:r>
          </a:p>
          <a:p>
            <a:pPr>
              <a:buNone/>
            </a:pPr>
            <a:r>
              <a:rPr lang="en-US" altLang="zh-CN" sz="1700" dirty="0"/>
              <a:t>    &lt;&amp;</a:t>
            </a:r>
            <a:r>
              <a:rPr lang="en-US" altLang="zh-CN" sz="1700" dirty="0" err="1"/>
              <a:t>0xb75ba1b8</a:t>
            </a:r>
            <a:r>
              <a:rPr lang="en-US" altLang="zh-CN" sz="1700" dirty="0"/>
              <a:t>&gt; [</a:t>
            </a:r>
            <a:r>
              <a:rPr lang="en-US" altLang="zh-CN" sz="1700" dirty="0" err="1"/>
              <a:t>togimple.c</a:t>
            </a:r>
            <a:r>
              <a:rPr lang="en-US" altLang="zh-CN" sz="1700" dirty="0"/>
              <a:t> : 4] </a:t>
            </a:r>
            <a:r>
              <a:rPr lang="en-US" altLang="zh-CN" sz="1700" dirty="0" err="1"/>
              <a:t>gimple_goto</a:t>
            </a:r>
            <a:r>
              <a:rPr lang="en-US" altLang="zh-CN" sz="1700" dirty="0"/>
              <a:t> &lt;&lt;</a:t>
            </a:r>
            <a:r>
              <a:rPr lang="en-US" altLang="zh-CN" sz="1700" dirty="0" err="1"/>
              <a:t>D.1239</a:t>
            </a:r>
            <a:r>
              <a:rPr lang="en-US" altLang="zh-CN" sz="1700" dirty="0"/>
              <a:t>&gt;&gt;</a:t>
            </a:r>
          </a:p>
          <a:p>
            <a:pPr>
              <a:buNone/>
            </a:pPr>
            <a:r>
              <a:rPr lang="en-US" altLang="zh-CN" sz="1700" dirty="0"/>
              <a:t>    &lt;&amp;</a:t>
            </a:r>
            <a:r>
              <a:rPr lang="en-US" altLang="zh-CN" sz="1700" dirty="0" err="1"/>
              <a:t>0xb75ba1e0</a:t>
            </a:r>
            <a:r>
              <a:rPr lang="en-US" altLang="zh-CN" sz="1700" dirty="0"/>
              <a:t>&gt; </a:t>
            </a:r>
            <a:r>
              <a:rPr lang="en-US" altLang="zh-CN" sz="1700" dirty="0" err="1"/>
              <a:t>gimple_label</a:t>
            </a:r>
            <a:r>
              <a:rPr lang="en-US" altLang="zh-CN" sz="1700" dirty="0"/>
              <a:t> &lt;&lt;</a:t>
            </a:r>
            <a:r>
              <a:rPr lang="en-US" altLang="zh-CN" sz="1700" dirty="0" err="1"/>
              <a:t>D.1239</a:t>
            </a:r>
            <a:r>
              <a:rPr lang="en-US" altLang="zh-CN" sz="1700" dirty="0"/>
              <a:t>&gt;&gt;</a:t>
            </a:r>
          </a:p>
          <a:p>
            <a:pPr>
              <a:buNone/>
            </a:pPr>
            <a:r>
              <a:rPr lang="en-US" altLang="zh-CN" sz="1700" dirty="0"/>
              <a:t>    &lt;&amp;</a:t>
            </a:r>
            <a:r>
              <a:rPr lang="en-US" altLang="zh-CN" sz="1700" dirty="0" err="1"/>
              <a:t>0xb75f1e00</a:t>
            </a:r>
            <a:r>
              <a:rPr lang="en-US" altLang="zh-CN" sz="1700" dirty="0"/>
              <a:t>&gt; </a:t>
            </a:r>
            <a:r>
              <a:rPr lang="en-US" altLang="zh-CN" sz="1700" dirty="0" err="1"/>
              <a:t>gimple_return</a:t>
            </a:r>
            <a:r>
              <a:rPr lang="en-US" altLang="zh-CN" sz="1700" dirty="0"/>
              <a:t> &lt;</a:t>
            </a:r>
            <a:r>
              <a:rPr lang="en-US" altLang="zh-CN" sz="1700" dirty="0" err="1"/>
              <a:t>D.1237</a:t>
            </a:r>
            <a:r>
              <a:rPr lang="en-US" altLang="zh-CN" sz="1700" dirty="0"/>
              <a:t>&gt;</a:t>
            </a:r>
          </a:p>
          <a:p>
            <a:endParaRPr lang="zh-CN" altLang="en-US" dirty="0"/>
          </a:p>
        </p:txBody>
      </p:sp>
      <p:sp>
        <p:nvSpPr>
          <p:cNvPr id="5" name="日期占位符 4"/>
          <p:cNvSpPr>
            <a:spLocks noGrp="1"/>
          </p:cNvSpPr>
          <p:nvPr>
            <p:ph type="dt" sz="half" idx="10"/>
          </p:nvPr>
        </p:nvSpPr>
        <p:spPr/>
        <p:txBody>
          <a:bodyPr/>
          <a:lstStyle/>
          <a:p>
            <a:fld id="{3102869D-D050-4C4F-A250-D2AC5239684C}"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GIMPLE</a:t>
            </a:r>
            <a:r>
              <a:rPr lang="zh-CN" altLang="en-US" dirty="0"/>
              <a:t>处理：</a:t>
            </a:r>
            <a:r>
              <a:rPr lang="en-US" altLang="zh-CN" dirty="0"/>
              <a:t>GCC PASS</a:t>
            </a:r>
            <a:endParaRPr lang="zh-CN" altLang="en-US" dirty="0"/>
          </a:p>
        </p:txBody>
      </p:sp>
      <p:sp>
        <p:nvSpPr>
          <p:cNvPr id="3" name="内容占位符 2"/>
          <p:cNvSpPr>
            <a:spLocks noGrp="1"/>
          </p:cNvSpPr>
          <p:nvPr>
            <p:ph idx="1"/>
          </p:nvPr>
        </p:nvSpPr>
        <p:spPr/>
        <p:txBody>
          <a:bodyPr>
            <a:normAutofit/>
          </a:bodyPr>
          <a:lstStyle/>
          <a:p>
            <a:r>
              <a:rPr lang="en-US" altLang="zh-CN" dirty="0" err="1"/>
              <a:t>GCC</a:t>
            </a:r>
            <a:r>
              <a:rPr lang="zh-CN" altLang="zh-CN" dirty="0"/>
              <a:t>对</a:t>
            </a:r>
            <a:r>
              <a:rPr lang="en-US" altLang="zh-CN" dirty="0" err="1"/>
              <a:t>GIMPLE</a:t>
            </a:r>
            <a:r>
              <a:rPr lang="zh-CN" altLang="zh-CN" dirty="0"/>
              <a:t>进行了一系列的处理</a:t>
            </a:r>
            <a:endParaRPr lang="en-US" altLang="zh-CN" dirty="0"/>
          </a:p>
          <a:p>
            <a:pPr lvl="1"/>
            <a:r>
              <a:rPr lang="en-US" altLang="zh-CN" dirty="0" err="1"/>
              <a:t>GIMPLE</a:t>
            </a:r>
            <a:r>
              <a:rPr lang="zh-CN" altLang="zh-CN" dirty="0"/>
              <a:t>的低级化</a:t>
            </a:r>
            <a:r>
              <a:rPr lang="en-US" altLang="zh-CN" dirty="0"/>
              <a:t>(Lowering)</a:t>
            </a:r>
          </a:p>
          <a:p>
            <a:pPr lvl="1"/>
            <a:r>
              <a:rPr lang="en-US" altLang="zh-CN" dirty="0" err="1"/>
              <a:t>GIMPLE</a:t>
            </a:r>
            <a:r>
              <a:rPr lang="zh-CN" altLang="zh-CN" dirty="0"/>
              <a:t>优化</a:t>
            </a:r>
            <a:endParaRPr lang="en-US" altLang="zh-CN" dirty="0"/>
          </a:p>
          <a:p>
            <a:pPr lvl="1"/>
            <a:r>
              <a:rPr lang="en-US" altLang="zh-CN" dirty="0" err="1"/>
              <a:t>RTL</a:t>
            </a:r>
            <a:r>
              <a:rPr lang="en-US" altLang="zh-CN" dirty="0"/>
              <a:t>(Register Transfer Language)</a:t>
            </a:r>
            <a:r>
              <a:rPr lang="zh-CN" altLang="zh-CN" dirty="0"/>
              <a:t>生成</a:t>
            </a:r>
            <a:endParaRPr lang="en-US" altLang="zh-CN" dirty="0"/>
          </a:p>
          <a:p>
            <a:pPr lvl="1"/>
            <a:endParaRPr lang="en-US" altLang="zh-CN" dirty="0"/>
          </a:p>
          <a:p>
            <a:r>
              <a:rPr lang="zh-CN" altLang="zh-CN" dirty="0"/>
              <a:t>为了组织的方便，</a:t>
            </a:r>
            <a:r>
              <a:rPr lang="en-US" altLang="zh-CN" dirty="0" err="1"/>
              <a:t>GCC</a:t>
            </a:r>
            <a:r>
              <a:rPr lang="zh-CN" altLang="zh-CN" dirty="0"/>
              <a:t>使用</a:t>
            </a:r>
            <a:r>
              <a:rPr lang="en-US" altLang="zh-CN" dirty="0"/>
              <a:t>Pass</a:t>
            </a:r>
            <a:r>
              <a:rPr lang="zh-CN" altLang="zh-CN" dirty="0"/>
              <a:t>的管理策略</a:t>
            </a:r>
            <a:endParaRPr lang="en-US" altLang="zh-CN" dirty="0"/>
          </a:p>
          <a:p>
            <a:pPr lvl="1"/>
            <a:r>
              <a:rPr lang="zh-CN" altLang="en-US" dirty="0"/>
              <a:t>一个</a:t>
            </a:r>
            <a:r>
              <a:rPr lang="en-US" altLang="zh-CN" dirty="0"/>
              <a:t>PASS</a:t>
            </a:r>
            <a:r>
              <a:rPr lang="zh-CN" altLang="en-US" dirty="0"/>
              <a:t>进行一种特定的</a:t>
            </a:r>
            <a:r>
              <a:rPr lang="zh-CN" altLang="zh-CN" dirty="0"/>
              <a:t>处理过程</a:t>
            </a:r>
            <a:endParaRPr lang="en-US" altLang="zh-CN" dirty="0"/>
          </a:p>
          <a:p>
            <a:pPr lvl="1"/>
            <a:r>
              <a:rPr lang="zh-CN" altLang="en-US" dirty="0"/>
              <a:t>一个</a:t>
            </a:r>
            <a:r>
              <a:rPr lang="en-US" altLang="zh-CN" dirty="0"/>
              <a:t>PASS</a:t>
            </a:r>
            <a:r>
              <a:rPr lang="zh-CN" altLang="en-US" dirty="0"/>
              <a:t>的</a:t>
            </a:r>
            <a:r>
              <a:rPr lang="zh-CN" altLang="zh-CN" dirty="0"/>
              <a:t>输出结果将作为下一个</a:t>
            </a:r>
            <a:r>
              <a:rPr lang="en-US" altLang="zh-CN" dirty="0"/>
              <a:t>PASS</a:t>
            </a:r>
            <a:r>
              <a:rPr lang="zh-CN" altLang="zh-CN" dirty="0"/>
              <a:t>的输入</a:t>
            </a:r>
            <a:r>
              <a:rPr lang="en-US" altLang="zh-CN" dirty="0"/>
              <a:t>(</a:t>
            </a:r>
            <a:r>
              <a:rPr lang="zh-CN" altLang="zh-CN" dirty="0"/>
              <a:t>有些类似于</a:t>
            </a:r>
            <a:r>
              <a:rPr lang="en-US" altLang="zh-CN" dirty="0"/>
              <a:t>Unix/Linux</a:t>
            </a:r>
            <a:r>
              <a:rPr lang="zh-CN" altLang="zh-CN" dirty="0"/>
              <a:t>系统中的管道处理的概念</a:t>
            </a:r>
            <a:r>
              <a:rPr lang="en-US" altLang="zh-CN" dirty="0"/>
              <a:t>)</a:t>
            </a:r>
            <a:r>
              <a:rPr lang="zh-CN" altLang="zh-CN" dirty="0"/>
              <a:t>。</a:t>
            </a:r>
            <a:endParaRPr lang="en-US" altLang="zh-CN" dirty="0"/>
          </a:p>
          <a:p>
            <a:pPr lvl="1"/>
            <a:endParaRPr lang="en-US" altLang="zh-CN" dirty="0"/>
          </a:p>
          <a:p>
            <a:r>
              <a:rPr lang="zh-CN" altLang="zh-CN" dirty="0"/>
              <a:t>对于</a:t>
            </a:r>
            <a:r>
              <a:rPr lang="en-US" altLang="zh-CN" dirty="0" err="1"/>
              <a:t>RTL</a:t>
            </a:r>
            <a:r>
              <a:rPr lang="zh-CN" altLang="zh-CN" dirty="0"/>
              <a:t>的处理，</a:t>
            </a:r>
            <a:r>
              <a:rPr lang="en-US" altLang="zh-CN" dirty="0" err="1"/>
              <a:t>GCC</a:t>
            </a:r>
            <a:r>
              <a:rPr lang="zh-CN" altLang="zh-CN" dirty="0"/>
              <a:t>同样也采用</a:t>
            </a:r>
            <a:r>
              <a:rPr lang="en-US" altLang="zh-CN" dirty="0"/>
              <a:t>Pass</a:t>
            </a:r>
            <a:r>
              <a:rPr lang="zh-CN" altLang="zh-CN" dirty="0"/>
              <a:t>管理</a:t>
            </a:r>
            <a:endParaRPr lang="zh-CN" altLang="en-US" dirty="0"/>
          </a:p>
        </p:txBody>
      </p:sp>
      <p:sp>
        <p:nvSpPr>
          <p:cNvPr id="5" name="日期占位符 4"/>
          <p:cNvSpPr>
            <a:spLocks noGrp="1"/>
          </p:cNvSpPr>
          <p:nvPr>
            <p:ph type="dt" sz="half" idx="10"/>
          </p:nvPr>
        </p:nvSpPr>
        <p:spPr/>
        <p:txBody>
          <a:bodyPr/>
          <a:lstStyle/>
          <a:p>
            <a:fld id="{56F6C02A-3836-4684-8B1B-271477172E4C}"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PASS</a:t>
            </a:r>
            <a:r>
              <a:rPr lang="zh-CN" altLang="en-US" dirty="0"/>
              <a:t>的分类</a:t>
            </a:r>
          </a:p>
        </p:txBody>
      </p:sp>
      <p:sp>
        <p:nvSpPr>
          <p:cNvPr id="3" name="内容占位符 2"/>
          <p:cNvSpPr>
            <a:spLocks noGrp="1"/>
          </p:cNvSpPr>
          <p:nvPr>
            <p:ph idx="1"/>
          </p:nvPr>
        </p:nvSpPr>
        <p:spPr/>
        <p:txBody>
          <a:bodyPr>
            <a:normAutofit/>
          </a:bodyPr>
          <a:lstStyle/>
          <a:p>
            <a:r>
              <a:rPr lang="zh-CN" altLang="en-US" dirty="0"/>
              <a:t>以</a:t>
            </a:r>
            <a:r>
              <a:rPr lang="en-US" altLang="zh-CN" dirty="0" err="1"/>
              <a:t>GIMPLE</a:t>
            </a:r>
            <a:r>
              <a:rPr lang="zh-CN" altLang="en-US" dirty="0"/>
              <a:t>为处理对象</a:t>
            </a:r>
            <a:endParaRPr lang="en-US" altLang="zh-CN" dirty="0"/>
          </a:p>
          <a:p>
            <a:pPr lvl="1"/>
            <a:r>
              <a:rPr lang="en-US" altLang="zh-CN" dirty="0" err="1"/>
              <a:t>GIMPLE_PASS</a:t>
            </a:r>
            <a:endParaRPr lang="en-US" altLang="zh-CN" dirty="0"/>
          </a:p>
          <a:p>
            <a:pPr lvl="1"/>
            <a:r>
              <a:rPr lang="en-US" altLang="zh-CN" dirty="0" err="1"/>
              <a:t>SIMPLE_IPA_PASS</a:t>
            </a:r>
            <a:endParaRPr lang="en-US" altLang="zh-CN" dirty="0"/>
          </a:p>
          <a:p>
            <a:pPr lvl="1"/>
            <a:r>
              <a:rPr lang="en-US" altLang="zh-CN" dirty="0" err="1"/>
              <a:t>IPA_PASS</a:t>
            </a:r>
            <a:endParaRPr lang="en-US" altLang="zh-CN" dirty="0"/>
          </a:p>
          <a:p>
            <a:r>
              <a:rPr lang="zh-CN" altLang="en-US" dirty="0"/>
              <a:t>以</a:t>
            </a:r>
            <a:r>
              <a:rPr lang="en-US" altLang="zh-CN" dirty="0" err="1"/>
              <a:t>RTL</a:t>
            </a:r>
            <a:r>
              <a:rPr lang="zh-CN" altLang="en-US" dirty="0"/>
              <a:t>为处理对象</a:t>
            </a:r>
            <a:endParaRPr lang="en-US" altLang="zh-CN" dirty="0"/>
          </a:p>
          <a:p>
            <a:pPr lvl="1"/>
            <a:r>
              <a:rPr lang="en-US" altLang="zh-CN" dirty="0" err="1"/>
              <a:t>RTL_PASS</a:t>
            </a:r>
            <a:endParaRPr lang="en-US" altLang="zh-CN" dirty="0"/>
          </a:p>
          <a:p>
            <a:endParaRPr lang="en-US" altLang="zh-CN" dirty="0" smtClean="0"/>
          </a:p>
          <a:p>
            <a:r>
              <a:rPr lang="zh-CN" altLang="en-US" dirty="0"/>
              <a:t>所</a:t>
            </a:r>
            <a:r>
              <a:rPr lang="zh-CN" altLang="en-US" dirty="0" smtClean="0"/>
              <a:t>有</a:t>
            </a:r>
            <a:r>
              <a:rPr lang="en-US" altLang="zh-CN" dirty="0" smtClean="0"/>
              <a:t>GCC</a:t>
            </a:r>
            <a:r>
              <a:rPr lang="zh-CN" altLang="en-US" dirty="0" smtClean="0"/>
              <a:t>中基于</a:t>
            </a:r>
            <a:r>
              <a:rPr lang="en-US" altLang="zh-CN" dirty="0" smtClean="0"/>
              <a:t>GIMPLE</a:t>
            </a:r>
            <a:r>
              <a:rPr lang="zh-CN" altLang="en-US" dirty="0" smtClean="0"/>
              <a:t>和</a:t>
            </a:r>
            <a:r>
              <a:rPr lang="en-US" altLang="zh-CN" dirty="0" smtClean="0"/>
              <a:t>RTL</a:t>
            </a:r>
            <a:r>
              <a:rPr lang="zh-CN" altLang="en-US" dirty="0" smtClean="0"/>
              <a:t>的处理（包括各种优化处理）都是被组织成一个个</a:t>
            </a:r>
            <a:r>
              <a:rPr lang="en-US" altLang="zh-CN" dirty="0" smtClean="0"/>
              <a:t>PASS</a:t>
            </a:r>
            <a:r>
              <a:rPr lang="zh-CN" altLang="en-US" dirty="0" smtClean="0"/>
              <a:t>。</a:t>
            </a:r>
            <a:endParaRPr lang="en-US" altLang="zh-CN" dirty="0" smtClean="0"/>
          </a:p>
          <a:p>
            <a:r>
              <a:rPr lang="zh-CN" altLang="en-US" dirty="0"/>
              <a:t>分</a:t>
            </a:r>
            <a:r>
              <a:rPr lang="zh-CN" altLang="en-US" dirty="0" smtClean="0"/>
              <a:t>析某个处理过程可能就是在分析某个</a:t>
            </a:r>
            <a:r>
              <a:rPr lang="en-US" altLang="zh-CN" dirty="0" smtClean="0"/>
              <a:t>PASS</a:t>
            </a:r>
          </a:p>
          <a:p>
            <a:pPr marL="0" indent="0">
              <a:buNone/>
            </a:pPr>
            <a:endParaRPr lang="en-US" altLang="zh-CN" dirty="0"/>
          </a:p>
        </p:txBody>
      </p:sp>
      <p:sp>
        <p:nvSpPr>
          <p:cNvPr id="5" name="日期占位符 4"/>
          <p:cNvSpPr>
            <a:spLocks noGrp="1"/>
          </p:cNvSpPr>
          <p:nvPr>
            <p:ph type="dt" sz="half" idx="10"/>
          </p:nvPr>
        </p:nvSpPr>
        <p:spPr/>
        <p:txBody>
          <a:bodyPr/>
          <a:lstStyle/>
          <a:p>
            <a:fld id="{5B507B71-2BF4-4B6A-86E9-6D8DE94C5CAE}"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struct</a:t>
            </a:r>
            <a:r>
              <a:rPr lang="en-US" altLang="zh-CN" dirty="0"/>
              <a:t> </a:t>
            </a:r>
            <a:r>
              <a:rPr lang="en-US" altLang="zh-CN" dirty="0" err="1"/>
              <a:t>gimple_opt_pass</a:t>
            </a:r>
            <a:r>
              <a:rPr lang="en-US" altLang="zh-CN" dirty="0"/>
              <a:t> </a:t>
            </a:r>
            <a:r>
              <a:rPr lang="en-US" altLang="zh-CN" dirty="0" err="1"/>
              <a:t>pass_lower_cf</a:t>
            </a:r>
            <a:r>
              <a:rPr lang="en-US" altLang="zh-CN" dirty="0"/>
              <a:t/>
            </a:r>
            <a:br>
              <a:rPr lang="en-US" altLang="zh-CN" dirty="0"/>
            </a:br>
            <a:r>
              <a:rPr lang="en-US" altLang="zh-CN" dirty="0"/>
              <a:t>Pass</a:t>
            </a:r>
            <a:r>
              <a:rPr lang="zh-CN" altLang="en-US" dirty="0"/>
              <a:t>的</a:t>
            </a:r>
            <a:r>
              <a:rPr lang="zh-CN" altLang="zh-CN" dirty="0"/>
              <a:t>定义</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en-US" altLang="zh-CN" dirty="0" err="1"/>
              <a:t>struct</a:t>
            </a:r>
            <a:r>
              <a:rPr lang="en-US" altLang="zh-CN" dirty="0"/>
              <a:t> </a:t>
            </a:r>
            <a:r>
              <a:rPr lang="en-US" altLang="zh-CN" dirty="0" err="1"/>
              <a:t>gimple_opt_pass</a:t>
            </a:r>
            <a:r>
              <a:rPr lang="en-US" altLang="zh-CN" dirty="0"/>
              <a:t> </a:t>
            </a:r>
            <a:r>
              <a:rPr lang="en-US" altLang="zh-CN" dirty="0" err="1"/>
              <a:t>pass_lower_cf</a:t>
            </a:r>
            <a:r>
              <a:rPr lang="en-US" altLang="zh-CN" dirty="0"/>
              <a:t> =</a:t>
            </a:r>
            <a:endParaRPr lang="zh-CN" altLang="zh-CN" dirty="0"/>
          </a:p>
          <a:p>
            <a:pPr>
              <a:buNone/>
            </a:pPr>
            <a:r>
              <a:rPr lang="en-US" altLang="zh-CN" dirty="0"/>
              <a:t>{ </a:t>
            </a:r>
            <a:endParaRPr lang="zh-CN" altLang="zh-CN" dirty="0"/>
          </a:p>
          <a:p>
            <a:pPr>
              <a:buNone/>
            </a:pPr>
            <a:r>
              <a:rPr lang="en-US" altLang="zh-CN" dirty="0"/>
              <a:t> {</a:t>
            </a:r>
            <a:endParaRPr lang="zh-CN" altLang="zh-CN" dirty="0"/>
          </a:p>
          <a:p>
            <a:pPr>
              <a:buNone/>
            </a:pPr>
            <a:r>
              <a:rPr lang="en-US" altLang="zh-CN" dirty="0"/>
              <a:t>  </a:t>
            </a:r>
            <a:r>
              <a:rPr lang="en-US" altLang="zh-CN" dirty="0" err="1"/>
              <a:t>GIMPLE_PASS</a:t>
            </a:r>
            <a:r>
              <a:rPr lang="en-US" altLang="zh-CN" dirty="0"/>
              <a:t>,</a:t>
            </a:r>
            <a:endParaRPr lang="zh-CN" altLang="zh-CN" dirty="0"/>
          </a:p>
          <a:p>
            <a:pPr>
              <a:buNone/>
            </a:pPr>
            <a:r>
              <a:rPr lang="en-US" altLang="zh-CN" dirty="0"/>
              <a:t>  </a:t>
            </a:r>
            <a:r>
              <a:rPr lang="en-US" altLang="zh-CN" dirty="0">
                <a:solidFill>
                  <a:srgbClr val="FF0000"/>
                </a:solidFill>
              </a:rPr>
              <a:t>"lower",                              	/* name */</a:t>
            </a:r>
            <a:endParaRPr lang="zh-CN" altLang="zh-CN" dirty="0">
              <a:solidFill>
                <a:srgbClr val="FF0000"/>
              </a:solidFill>
            </a:endParaRPr>
          </a:p>
          <a:p>
            <a:pPr>
              <a:buNone/>
            </a:pPr>
            <a:r>
              <a:rPr lang="en-US" altLang="zh-CN" dirty="0"/>
              <a:t>  NULL,                                 	/* gate */</a:t>
            </a:r>
            <a:endParaRPr lang="zh-CN" altLang="zh-CN" dirty="0"/>
          </a:p>
          <a:p>
            <a:pPr>
              <a:buNone/>
            </a:pPr>
            <a:r>
              <a:rPr lang="en-US" altLang="zh-CN" dirty="0">
                <a:solidFill>
                  <a:srgbClr val="FF0000"/>
                </a:solidFill>
              </a:rPr>
              <a:t>  </a:t>
            </a:r>
            <a:r>
              <a:rPr lang="en-US" altLang="zh-CN" dirty="0" err="1">
                <a:solidFill>
                  <a:srgbClr val="FF0000"/>
                </a:solidFill>
              </a:rPr>
              <a:t>lower_function_body</a:t>
            </a:r>
            <a:r>
              <a:rPr lang="en-US" altLang="zh-CN" dirty="0">
                <a:solidFill>
                  <a:srgbClr val="FF0000"/>
                </a:solidFill>
              </a:rPr>
              <a:t>,           	/* execute */</a:t>
            </a:r>
            <a:endParaRPr lang="zh-CN" altLang="zh-CN" dirty="0">
              <a:solidFill>
                <a:srgbClr val="FF0000"/>
              </a:solidFill>
            </a:endParaRPr>
          </a:p>
          <a:p>
            <a:pPr>
              <a:buNone/>
            </a:pPr>
            <a:r>
              <a:rPr lang="en-US" altLang="zh-CN" dirty="0"/>
              <a:t>  NULL,                                 	/* sub */</a:t>
            </a:r>
            <a:endParaRPr lang="zh-CN" altLang="zh-CN" dirty="0"/>
          </a:p>
          <a:p>
            <a:pPr>
              <a:buNone/>
            </a:pPr>
            <a:r>
              <a:rPr lang="en-US" altLang="zh-CN" dirty="0"/>
              <a:t>  NULL,                                 	/* next */</a:t>
            </a:r>
            <a:endParaRPr lang="zh-CN" altLang="zh-CN" dirty="0"/>
          </a:p>
          <a:p>
            <a:pPr>
              <a:buNone/>
            </a:pPr>
            <a:r>
              <a:rPr lang="en-US" altLang="zh-CN" dirty="0"/>
              <a:t>  0,                                    	/* </a:t>
            </a:r>
            <a:r>
              <a:rPr lang="en-US" altLang="zh-CN" dirty="0" err="1"/>
              <a:t>static_pass_number</a:t>
            </a:r>
            <a:r>
              <a:rPr lang="en-US" altLang="zh-CN" dirty="0"/>
              <a:t> */</a:t>
            </a:r>
            <a:endParaRPr lang="zh-CN" altLang="zh-CN" dirty="0"/>
          </a:p>
          <a:p>
            <a:pPr>
              <a:buNone/>
            </a:pPr>
            <a:r>
              <a:rPr lang="en-US" altLang="zh-CN" dirty="0"/>
              <a:t>  0,                                    	/* </a:t>
            </a:r>
            <a:r>
              <a:rPr lang="en-US" altLang="zh-CN" dirty="0" err="1"/>
              <a:t>tv_id</a:t>
            </a:r>
            <a:r>
              <a:rPr lang="en-US" altLang="zh-CN" dirty="0"/>
              <a:t> */</a:t>
            </a:r>
            <a:endParaRPr lang="zh-CN" altLang="zh-CN" dirty="0"/>
          </a:p>
          <a:p>
            <a:pPr>
              <a:buNone/>
            </a:pPr>
            <a:r>
              <a:rPr lang="en-US" altLang="zh-CN" dirty="0"/>
              <a:t>  </a:t>
            </a:r>
            <a:r>
              <a:rPr lang="en-US" altLang="zh-CN" dirty="0" err="1"/>
              <a:t>PROP_gimple_any</a:t>
            </a:r>
            <a:r>
              <a:rPr lang="en-US" altLang="zh-CN" dirty="0"/>
              <a:t>,           	/* </a:t>
            </a:r>
            <a:r>
              <a:rPr lang="en-US" altLang="zh-CN" dirty="0" err="1"/>
              <a:t>properties_required</a:t>
            </a:r>
            <a:r>
              <a:rPr lang="en-US" altLang="zh-CN" dirty="0"/>
              <a:t> */</a:t>
            </a:r>
            <a:endParaRPr lang="zh-CN" altLang="zh-CN" dirty="0"/>
          </a:p>
          <a:p>
            <a:pPr>
              <a:buNone/>
            </a:pPr>
            <a:r>
              <a:rPr lang="en-US" altLang="zh-CN" dirty="0"/>
              <a:t>  </a:t>
            </a:r>
            <a:r>
              <a:rPr lang="en-US" altLang="zh-CN" dirty="0" err="1"/>
              <a:t>PROP_gimple_lcf</a:t>
            </a:r>
            <a:r>
              <a:rPr lang="en-US" altLang="zh-CN" dirty="0"/>
              <a:t>,            	/* </a:t>
            </a:r>
            <a:r>
              <a:rPr lang="en-US" altLang="zh-CN" dirty="0" err="1"/>
              <a:t>properties_provided</a:t>
            </a:r>
            <a:r>
              <a:rPr lang="en-US" altLang="zh-CN" dirty="0"/>
              <a:t> */</a:t>
            </a:r>
            <a:endParaRPr lang="zh-CN" altLang="zh-CN" dirty="0"/>
          </a:p>
          <a:p>
            <a:pPr>
              <a:buNone/>
            </a:pPr>
            <a:r>
              <a:rPr lang="en-US" altLang="zh-CN" dirty="0"/>
              <a:t>  0,                                    	/* </a:t>
            </a:r>
            <a:r>
              <a:rPr lang="en-US" altLang="zh-CN" dirty="0" err="1"/>
              <a:t>properties_destroyed</a:t>
            </a:r>
            <a:r>
              <a:rPr lang="en-US" altLang="zh-CN" dirty="0"/>
              <a:t> */</a:t>
            </a:r>
            <a:endParaRPr lang="zh-CN" altLang="zh-CN" dirty="0"/>
          </a:p>
          <a:p>
            <a:pPr>
              <a:buNone/>
            </a:pPr>
            <a:r>
              <a:rPr lang="en-US" altLang="zh-CN" dirty="0"/>
              <a:t>  0,                                    	/* </a:t>
            </a:r>
            <a:r>
              <a:rPr lang="en-US" altLang="zh-CN" dirty="0" err="1"/>
              <a:t>todo_flags_start</a:t>
            </a:r>
            <a:r>
              <a:rPr lang="en-US" altLang="zh-CN" dirty="0"/>
              <a:t> */</a:t>
            </a:r>
            <a:endParaRPr lang="zh-CN" altLang="zh-CN" dirty="0"/>
          </a:p>
          <a:p>
            <a:pPr>
              <a:buNone/>
            </a:pPr>
            <a:r>
              <a:rPr lang="en-US" altLang="zh-CN" dirty="0"/>
              <a:t>  </a:t>
            </a:r>
            <a:r>
              <a:rPr lang="en-US" altLang="zh-CN" dirty="0" err="1"/>
              <a:t>TODO_dump_func</a:t>
            </a:r>
            <a:r>
              <a:rPr lang="en-US" altLang="zh-CN" dirty="0"/>
              <a:t>                	/* </a:t>
            </a:r>
            <a:r>
              <a:rPr lang="en-US" altLang="zh-CN" dirty="0" err="1"/>
              <a:t>todo_flags_finish</a:t>
            </a:r>
            <a:r>
              <a:rPr lang="en-US" altLang="zh-CN" dirty="0"/>
              <a:t> */</a:t>
            </a:r>
            <a:endParaRPr lang="zh-CN" altLang="zh-CN" dirty="0"/>
          </a:p>
          <a:p>
            <a:pPr>
              <a:buNone/>
            </a:pPr>
            <a:r>
              <a:rPr lang="en-US" altLang="zh-CN" dirty="0"/>
              <a:t> }</a:t>
            </a:r>
            <a:endParaRPr lang="zh-CN" altLang="zh-CN" dirty="0"/>
          </a:p>
          <a:p>
            <a:pPr>
              <a:buNone/>
            </a:pPr>
            <a:r>
              <a:rPr lang="en-US" altLang="zh-CN" dirty="0"/>
              <a:t>};</a:t>
            </a:r>
            <a:endParaRPr lang="zh-CN" altLang="zh-CN" dirty="0"/>
          </a:p>
          <a:p>
            <a:endParaRPr lang="zh-CN" altLang="en-US" dirty="0"/>
          </a:p>
        </p:txBody>
      </p:sp>
      <p:sp>
        <p:nvSpPr>
          <p:cNvPr id="5" name="日期占位符 4"/>
          <p:cNvSpPr>
            <a:spLocks noGrp="1"/>
          </p:cNvSpPr>
          <p:nvPr>
            <p:ph type="dt" sz="half" idx="10"/>
          </p:nvPr>
        </p:nvSpPr>
        <p:spPr/>
        <p:txBody>
          <a:bodyPr/>
          <a:lstStyle/>
          <a:p>
            <a:fld id="{9E65EBDE-DFE3-447E-9975-641E2ECB1471}"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Pass</a:t>
            </a:r>
            <a:r>
              <a:rPr lang="zh-CN" altLang="zh-CN" dirty="0"/>
              <a:t>链示意图</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10" name="日期占位符 9"/>
          <p:cNvSpPr>
            <a:spLocks noGrp="1"/>
          </p:cNvSpPr>
          <p:nvPr>
            <p:ph type="dt" sz="half" idx="10"/>
          </p:nvPr>
        </p:nvSpPr>
        <p:spPr/>
        <p:txBody>
          <a:bodyPr/>
          <a:lstStyle/>
          <a:p>
            <a:fld id="{75885F1F-B5B0-4324-B05E-39F6005217E9}" type="datetime1">
              <a:rPr lang="zh-CN" altLang="en-US" smtClean="0"/>
              <a:t>2023/6/7</a:t>
            </a:fld>
            <a:endParaRPr lang="zh-CN" altLang="en-US"/>
          </a:p>
        </p:txBody>
      </p:sp>
      <p:sp>
        <p:nvSpPr>
          <p:cNvPr id="11" name="灯片编号占位符 10"/>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
        <p:nvSpPr>
          <p:cNvPr id="6041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0417" name="Object 1"/>
          <p:cNvGraphicFramePr>
            <a:graphicFrameLocks noChangeAspect="1"/>
          </p:cNvGraphicFramePr>
          <p:nvPr/>
        </p:nvGraphicFramePr>
        <p:xfrm>
          <a:off x="467544" y="1412776"/>
          <a:ext cx="7272808" cy="4818265"/>
        </p:xfrm>
        <a:graphic>
          <a:graphicData uri="http://schemas.openxmlformats.org/presentationml/2006/ole">
            <mc:AlternateContent xmlns:mc="http://schemas.openxmlformats.org/markup-compatibility/2006">
              <mc:Choice xmlns:v="urn:schemas-microsoft-com:vml" Requires="v">
                <p:oleObj spid="_x0000_s60455" name="Visio" r:id="rId3" imgW="5662537" imgH="3844542" progId="Visio.Drawing.11">
                  <p:embed/>
                </p:oleObj>
              </mc:Choice>
              <mc:Fallback>
                <p:oleObj name="Visio" r:id="rId3" imgW="5662537" imgH="3844542" progId="Visio.Drawing.11">
                  <p:embed/>
                  <p:pic>
                    <p:nvPicPr>
                      <p:cNvPr id="0" name="Picture 1" descr="image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412776"/>
                        <a:ext cx="7272808" cy="4818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67544" y="6444044"/>
            <a:ext cx="7128792" cy="369332"/>
          </a:xfrm>
          <a:prstGeom prst="rect">
            <a:avLst/>
          </a:prstGeom>
        </p:spPr>
        <p:txBody>
          <a:bodyPr wrap="square">
            <a:spAutoFit/>
          </a:bodyPr>
          <a:lstStyle/>
          <a:p>
            <a:r>
              <a:rPr lang="zh-CN" altLang="en-US" dirty="0"/>
              <a:t>演示：</a:t>
            </a:r>
            <a:r>
              <a:rPr lang="en-US" altLang="zh-CN" dirty="0"/>
              <a:t>GCC</a:t>
            </a:r>
            <a:r>
              <a:rPr lang="zh-CN" altLang="zh-CN" dirty="0"/>
              <a:t>中预定义</a:t>
            </a:r>
            <a:r>
              <a:rPr lang="en-US" altLang="zh-CN" dirty="0"/>
              <a:t>Pass</a:t>
            </a:r>
            <a:r>
              <a:rPr lang="zh-CN" altLang="zh-CN" dirty="0"/>
              <a:t>链的初始化在</a:t>
            </a:r>
            <a:r>
              <a:rPr lang="en-US" altLang="zh-CN" dirty="0" err="1"/>
              <a:t>gcc</a:t>
            </a:r>
            <a:r>
              <a:rPr lang="en-US" altLang="zh-CN" dirty="0"/>
              <a:t>/</a:t>
            </a:r>
            <a:r>
              <a:rPr lang="en-US" altLang="zh-CN" dirty="0" err="1"/>
              <a:t>passes.c</a:t>
            </a:r>
            <a:r>
              <a:rPr lang="zh-CN" altLang="zh-CN" dirty="0"/>
              <a:t>中进行</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a:t>1. GCC</a:t>
            </a:r>
            <a:r>
              <a:rPr lang="zh-CN" altLang="en-US" dirty="0"/>
              <a:t>源代码结构简介</a:t>
            </a:r>
            <a:endParaRPr lang="en-US" altLang="zh-CN" dirty="0"/>
          </a:p>
          <a:p>
            <a:r>
              <a:rPr lang="en-US" altLang="zh-CN" dirty="0"/>
              <a:t>2. </a:t>
            </a:r>
            <a:r>
              <a:rPr lang="en-US" altLang="zh-CN" dirty="0" smtClean="0"/>
              <a:t>GCC</a:t>
            </a:r>
            <a:r>
              <a:rPr lang="zh-CN" altLang="en-US" dirty="0" smtClean="0"/>
              <a:t>中间表示：</a:t>
            </a:r>
            <a:r>
              <a:rPr lang="en-US" altLang="zh-CN" dirty="0" smtClean="0"/>
              <a:t>AST-&gt;GIMPLE-</a:t>
            </a:r>
            <a:r>
              <a:rPr lang="en-US" altLang="zh-CN" smtClean="0"/>
              <a:t>&gt;RTL</a:t>
            </a:r>
            <a:endParaRPr lang="en-US" altLang="zh-CN" dirty="0"/>
          </a:p>
          <a:p>
            <a:endParaRPr lang="en-US" altLang="zh-CN" dirty="0"/>
          </a:p>
          <a:p>
            <a:endParaRPr lang="en-US" altLang="zh-CN" dirty="0"/>
          </a:p>
        </p:txBody>
      </p:sp>
      <p:sp>
        <p:nvSpPr>
          <p:cNvPr id="5" name="日期占位符 4"/>
          <p:cNvSpPr>
            <a:spLocks noGrp="1"/>
          </p:cNvSpPr>
          <p:nvPr>
            <p:ph type="dt" sz="half" idx="10"/>
          </p:nvPr>
        </p:nvSpPr>
        <p:spPr/>
        <p:txBody>
          <a:bodyPr/>
          <a:lstStyle/>
          <a:p>
            <a:fld id="{4F1AC924-5572-4C74-9179-A2E4DF2886E5}"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GIMPLE Pass </a:t>
            </a:r>
            <a:r>
              <a:rPr lang="zh-CN" altLang="en-US" dirty="0"/>
              <a:t>示例</a:t>
            </a:r>
          </a:p>
        </p:txBody>
      </p:sp>
      <p:sp>
        <p:nvSpPr>
          <p:cNvPr id="3" name="内容占位符 2"/>
          <p:cNvSpPr>
            <a:spLocks noGrp="1"/>
          </p:cNvSpPr>
          <p:nvPr>
            <p:ph idx="1"/>
          </p:nvPr>
        </p:nvSpPr>
        <p:spPr/>
        <p:txBody>
          <a:bodyPr/>
          <a:lstStyle/>
          <a:p>
            <a:r>
              <a:rPr lang="zh-CN" altLang="zh-CN" dirty="0"/>
              <a:t>在</a:t>
            </a:r>
            <a:r>
              <a:rPr lang="en-US" altLang="zh-CN" dirty="0" err="1"/>
              <a:t>GCC</a:t>
            </a:r>
            <a:r>
              <a:rPr lang="en-US" altLang="zh-CN" dirty="0"/>
              <a:t>-4.4.0</a:t>
            </a:r>
            <a:r>
              <a:rPr lang="zh-CN" altLang="zh-CN" dirty="0"/>
              <a:t>中大概包括了</a:t>
            </a:r>
            <a:r>
              <a:rPr lang="en-US" altLang="zh-CN" dirty="0"/>
              <a:t>130</a:t>
            </a:r>
            <a:r>
              <a:rPr lang="zh-CN" altLang="zh-CN" dirty="0"/>
              <a:t>个基于</a:t>
            </a:r>
            <a:r>
              <a:rPr lang="en-US" altLang="zh-CN" dirty="0" err="1"/>
              <a:t>GIMPLE</a:t>
            </a:r>
            <a:r>
              <a:rPr lang="zh-CN" altLang="zh-CN" dirty="0"/>
              <a:t>的处理过程</a:t>
            </a:r>
            <a:r>
              <a:rPr lang="en-US" altLang="zh-CN" dirty="0"/>
              <a:t>(</a:t>
            </a:r>
            <a:r>
              <a:rPr lang="zh-CN" altLang="zh-CN" dirty="0"/>
              <a:t>包括</a:t>
            </a:r>
            <a:r>
              <a:rPr lang="en-US" altLang="zh-CN" dirty="0" err="1"/>
              <a:t>GIMPLE</a:t>
            </a:r>
            <a:r>
              <a:rPr lang="zh-CN" altLang="zh-CN" dirty="0"/>
              <a:t>处理过程和</a:t>
            </a:r>
            <a:r>
              <a:rPr lang="en-US" altLang="zh-CN" dirty="0"/>
              <a:t>IPA</a:t>
            </a:r>
            <a:r>
              <a:rPr lang="zh-CN" altLang="zh-CN" dirty="0"/>
              <a:t>处理过程</a:t>
            </a:r>
            <a:r>
              <a:rPr lang="en-US" altLang="zh-CN" dirty="0"/>
              <a:t>)</a:t>
            </a:r>
            <a:r>
              <a:rPr lang="zh-CN" altLang="zh-CN" dirty="0"/>
              <a:t>，也包括了</a:t>
            </a:r>
            <a:r>
              <a:rPr lang="en-US" altLang="zh-CN" dirty="0"/>
              <a:t>80</a:t>
            </a:r>
            <a:r>
              <a:rPr lang="zh-CN" altLang="zh-CN" dirty="0"/>
              <a:t>多个基于</a:t>
            </a:r>
            <a:r>
              <a:rPr lang="en-US" altLang="zh-CN" dirty="0" err="1"/>
              <a:t>RTL</a:t>
            </a:r>
            <a:r>
              <a:rPr lang="zh-CN" altLang="zh-CN" dirty="0"/>
              <a:t>的处理过程。</a:t>
            </a:r>
            <a:endParaRPr lang="en-US" altLang="zh-CN" dirty="0"/>
          </a:p>
          <a:p>
            <a:r>
              <a:rPr lang="zh-CN" altLang="zh-CN" dirty="0"/>
              <a:t>本节主要介绍</a:t>
            </a:r>
            <a:r>
              <a:rPr lang="en-US" altLang="zh-CN" dirty="0" err="1"/>
              <a:t>GIMPLE</a:t>
            </a:r>
            <a:r>
              <a:rPr lang="zh-CN" altLang="zh-CN" dirty="0"/>
              <a:t>处理过程</a:t>
            </a:r>
            <a:endParaRPr lang="en-US" altLang="zh-CN" dirty="0"/>
          </a:p>
          <a:p>
            <a:pPr lvl="1"/>
            <a:r>
              <a:rPr lang="zh-CN" altLang="zh-CN" dirty="0"/>
              <a:t>去除无用代码</a:t>
            </a:r>
            <a:endParaRPr lang="en-US" altLang="zh-CN" dirty="0"/>
          </a:p>
          <a:p>
            <a:pPr lvl="1"/>
            <a:r>
              <a:rPr lang="en-US" altLang="zh-CN" dirty="0"/>
              <a:t>Lower </a:t>
            </a:r>
            <a:r>
              <a:rPr lang="en-US" altLang="zh-CN" dirty="0" err="1"/>
              <a:t>Gimple</a:t>
            </a:r>
            <a:endParaRPr lang="en-US" altLang="zh-CN" dirty="0"/>
          </a:p>
          <a:p>
            <a:pPr lvl="1"/>
            <a:r>
              <a:rPr lang="zh-CN" altLang="zh-CN" dirty="0"/>
              <a:t>创建控制流图</a:t>
            </a:r>
            <a:r>
              <a:rPr lang="en-US" altLang="zh-CN" dirty="0"/>
              <a:t>(</a:t>
            </a:r>
            <a:r>
              <a:rPr lang="en-US" altLang="zh-CN" dirty="0" err="1"/>
              <a:t>CFG</a:t>
            </a:r>
            <a:r>
              <a:rPr lang="zh-CN" altLang="zh-CN" dirty="0"/>
              <a:t>，</a:t>
            </a:r>
            <a:r>
              <a:rPr lang="en-US" altLang="zh-CN" dirty="0"/>
              <a:t>Control Flow Graph)</a:t>
            </a:r>
          </a:p>
          <a:p>
            <a:pPr lvl="1"/>
            <a:r>
              <a:rPr lang="zh-CN" altLang="zh-CN" dirty="0"/>
              <a:t>建立函数调用图</a:t>
            </a:r>
            <a:r>
              <a:rPr lang="en-US" altLang="zh-CN" dirty="0"/>
              <a:t>(CG</a:t>
            </a:r>
            <a:r>
              <a:rPr lang="zh-CN" altLang="zh-CN" dirty="0"/>
              <a:t>，</a:t>
            </a:r>
            <a:r>
              <a:rPr lang="en-US" altLang="zh-CN" dirty="0"/>
              <a:t>Call Graph)</a:t>
            </a:r>
          </a:p>
          <a:p>
            <a:pPr lvl="1"/>
            <a:r>
              <a:rPr lang="zh-CN" altLang="zh-CN" dirty="0"/>
              <a:t>构造</a:t>
            </a:r>
            <a:r>
              <a:rPr lang="en-US" altLang="zh-CN" dirty="0" err="1"/>
              <a:t>SSA</a:t>
            </a:r>
            <a:endParaRPr lang="zh-CN" altLang="zh-CN" dirty="0"/>
          </a:p>
          <a:p>
            <a:endParaRPr lang="zh-CN" altLang="en-US" dirty="0"/>
          </a:p>
        </p:txBody>
      </p:sp>
      <p:sp>
        <p:nvSpPr>
          <p:cNvPr id="5" name="日期占位符 4"/>
          <p:cNvSpPr>
            <a:spLocks noGrp="1"/>
          </p:cNvSpPr>
          <p:nvPr>
            <p:ph type="dt" sz="half" idx="10"/>
          </p:nvPr>
        </p:nvSpPr>
        <p:spPr/>
        <p:txBody>
          <a:bodyPr/>
          <a:lstStyle/>
          <a:p>
            <a:fld id="{AE7AAEFF-6F00-4477-BE3E-EDED2266726D}"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RTL</a:t>
            </a:r>
            <a:endParaRPr lang="zh-CN" altLang="en-US" dirty="0"/>
          </a:p>
        </p:txBody>
      </p:sp>
      <p:sp>
        <p:nvSpPr>
          <p:cNvPr id="3" name="内容占位符 2"/>
          <p:cNvSpPr>
            <a:spLocks noGrp="1"/>
          </p:cNvSpPr>
          <p:nvPr>
            <p:ph idx="1"/>
          </p:nvPr>
        </p:nvSpPr>
        <p:spPr/>
        <p:txBody>
          <a:bodyPr>
            <a:normAutofit/>
          </a:bodyPr>
          <a:lstStyle/>
          <a:p>
            <a:r>
              <a:rPr lang="en-US" altLang="zh-CN" dirty="0" err="1"/>
              <a:t>GIMPLE</a:t>
            </a:r>
            <a:r>
              <a:rPr lang="zh-CN" altLang="zh-CN" dirty="0"/>
              <a:t>中间表示形式</a:t>
            </a:r>
            <a:endParaRPr lang="en-US" altLang="zh-CN" dirty="0"/>
          </a:p>
          <a:p>
            <a:pPr lvl="1"/>
            <a:r>
              <a:rPr lang="zh-CN" altLang="zh-CN" dirty="0"/>
              <a:t>与前端编程语言无关</a:t>
            </a:r>
            <a:endParaRPr lang="en-US" altLang="zh-CN" dirty="0"/>
          </a:p>
          <a:p>
            <a:pPr lvl="1"/>
            <a:r>
              <a:rPr lang="zh-CN" altLang="zh-CN" dirty="0"/>
              <a:t>与目标机器无关</a:t>
            </a:r>
            <a:endParaRPr lang="en-US" altLang="zh-CN" dirty="0"/>
          </a:p>
          <a:p>
            <a:r>
              <a:rPr lang="zh-CN" altLang="zh-CN" dirty="0"/>
              <a:t>目标机器所支持的汇编语言</a:t>
            </a:r>
            <a:endParaRPr lang="en-US" altLang="zh-CN" dirty="0"/>
          </a:p>
          <a:p>
            <a:pPr lvl="1"/>
            <a:r>
              <a:rPr lang="zh-CN" altLang="zh-CN" dirty="0"/>
              <a:t>与目标机器紧密相关的。</a:t>
            </a:r>
            <a:endParaRPr lang="en-US" altLang="zh-CN" dirty="0"/>
          </a:p>
          <a:p>
            <a:pPr lvl="1"/>
            <a:endParaRPr lang="en-US" altLang="zh-CN" dirty="0"/>
          </a:p>
          <a:p>
            <a:r>
              <a:rPr lang="zh-CN" altLang="zh-CN" dirty="0"/>
              <a:t>如何将与机器无关的</a:t>
            </a:r>
            <a:r>
              <a:rPr lang="en-US" altLang="zh-CN" dirty="0" err="1"/>
              <a:t>GIMPLE</a:t>
            </a:r>
            <a:r>
              <a:rPr lang="zh-CN" altLang="zh-CN" dirty="0"/>
              <a:t>中间表示转换成与机器相关的汇编语言</a:t>
            </a:r>
            <a:endParaRPr lang="en-US" altLang="zh-CN" dirty="0"/>
          </a:p>
          <a:p>
            <a:pPr lvl="1"/>
            <a:r>
              <a:rPr lang="zh-CN" altLang="en-US" dirty="0"/>
              <a:t>借助</a:t>
            </a:r>
            <a:r>
              <a:rPr lang="en-US" altLang="zh-CN" dirty="0"/>
              <a:t>RTL</a:t>
            </a:r>
            <a:r>
              <a:rPr lang="zh-CN" altLang="en-US" dirty="0"/>
              <a:t>，形成二者之间的桥梁</a:t>
            </a:r>
            <a:endParaRPr lang="en-US" altLang="zh-CN" dirty="0"/>
          </a:p>
          <a:p>
            <a:pPr lvl="1"/>
            <a:r>
              <a:rPr lang="zh-CN" altLang="en-US" dirty="0"/>
              <a:t>借助</a:t>
            </a:r>
            <a:r>
              <a:rPr lang="en-US" altLang="zh-CN" dirty="0"/>
              <a:t>RTL</a:t>
            </a:r>
            <a:r>
              <a:rPr lang="zh-CN" altLang="en-US" dirty="0"/>
              <a:t>，</a:t>
            </a:r>
            <a:r>
              <a:rPr lang="en-US" altLang="zh-CN" dirty="0"/>
              <a:t>GCC</a:t>
            </a:r>
            <a:r>
              <a:rPr lang="zh-CN" altLang="zh-CN" dirty="0"/>
              <a:t>支持多目标机器</a:t>
            </a:r>
            <a:endParaRPr lang="en-US" altLang="zh-CN" dirty="0"/>
          </a:p>
        </p:txBody>
      </p:sp>
      <p:sp>
        <p:nvSpPr>
          <p:cNvPr id="5" name="日期占位符 4"/>
          <p:cNvSpPr>
            <a:spLocks noGrp="1"/>
          </p:cNvSpPr>
          <p:nvPr>
            <p:ph type="dt" sz="half" idx="10"/>
          </p:nvPr>
        </p:nvSpPr>
        <p:spPr/>
        <p:txBody>
          <a:bodyPr/>
          <a:lstStyle/>
          <a:p>
            <a:fld id="{0141F536-65F6-4348-8C93-6CD3A3206B12}"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graphicFrame>
        <p:nvGraphicFramePr>
          <p:cNvPr id="7" name="Object 1">
            <a:extLst>
              <a:ext uri="{FF2B5EF4-FFF2-40B4-BE49-F238E27FC236}">
                <a16:creationId xmlns:a16="http://schemas.microsoft.com/office/drawing/2014/main" xmlns="" id="{A07AA2EB-FF4A-466A-9763-D5CA08F5333B}"/>
              </a:ext>
            </a:extLst>
          </p:cNvPr>
          <p:cNvGraphicFramePr>
            <a:graphicFrameLocks noChangeAspect="1"/>
          </p:cNvGraphicFramePr>
          <p:nvPr>
            <p:extLst>
              <p:ext uri="{D42A27DB-BD31-4B8C-83A1-F6EECF244321}">
                <p14:modId xmlns:p14="http://schemas.microsoft.com/office/powerpoint/2010/main" val="1700182183"/>
              </p:ext>
            </p:extLst>
          </p:nvPr>
        </p:nvGraphicFramePr>
        <p:xfrm>
          <a:off x="390525" y="5135563"/>
          <a:ext cx="8362950" cy="1647825"/>
        </p:xfrm>
        <a:graphic>
          <a:graphicData uri="http://schemas.openxmlformats.org/presentationml/2006/ole">
            <mc:AlternateContent xmlns:mc="http://schemas.openxmlformats.org/markup-compatibility/2006">
              <mc:Choice xmlns:v="urn:schemas-microsoft-com:vml" Requires="v">
                <p:oleObj spid="_x0000_s806935" name="Visio" r:id="rId3" imgW="6774068" imgH="1371508" progId="Visio.Drawing.11">
                  <p:embed/>
                </p:oleObj>
              </mc:Choice>
              <mc:Fallback>
                <p:oleObj name="Visio" r:id="rId3" imgW="6774068" imgH="1371508" progId="Visio.Drawing.11">
                  <p:embed/>
                  <p:pic>
                    <p:nvPicPr>
                      <p:cNvPr id="248833" name="Object 1"/>
                      <p:cNvPicPr>
                        <a:picLocks noChangeAspect="1" noChangeArrowheads="1"/>
                      </p:cNvPicPr>
                      <p:nvPr/>
                    </p:nvPicPr>
                    <p:blipFill>
                      <a:blip r:embed="rId4"/>
                      <a:srcRect/>
                      <a:stretch>
                        <a:fillRect/>
                      </a:stretch>
                    </p:blipFill>
                    <p:spPr bwMode="auto">
                      <a:xfrm>
                        <a:off x="390525" y="5135563"/>
                        <a:ext cx="8362950" cy="164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下箭头 7">
            <a:extLst>
              <a:ext uri="{FF2B5EF4-FFF2-40B4-BE49-F238E27FC236}">
                <a16:creationId xmlns:a16="http://schemas.microsoft.com/office/drawing/2014/main" xmlns="" id="{4B43DFC9-A3FB-4F8F-ACF5-60499AEFB5EA}"/>
              </a:ext>
            </a:extLst>
          </p:cNvPr>
          <p:cNvSpPr/>
          <p:nvPr/>
        </p:nvSpPr>
        <p:spPr>
          <a:xfrm>
            <a:off x="5796136" y="4745251"/>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RTL</a:t>
            </a:r>
            <a:endParaRPr lang="zh-CN" altLang="en-US" dirty="0"/>
          </a:p>
        </p:txBody>
      </p:sp>
      <p:sp>
        <p:nvSpPr>
          <p:cNvPr id="3" name="内容占位符 2"/>
          <p:cNvSpPr>
            <a:spLocks noGrp="1"/>
          </p:cNvSpPr>
          <p:nvPr>
            <p:ph idx="1"/>
          </p:nvPr>
        </p:nvSpPr>
        <p:spPr/>
        <p:txBody>
          <a:bodyPr/>
          <a:lstStyle/>
          <a:p>
            <a:r>
              <a:rPr lang="zh-CN" altLang="zh-CN" dirty="0"/>
              <a:t>寄存器传输语言</a:t>
            </a:r>
            <a:r>
              <a:rPr lang="en-US" altLang="zh-CN" dirty="0"/>
              <a:t>(</a:t>
            </a:r>
            <a:r>
              <a:rPr lang="en-US" altLang="zh-CN" dirty="0" err="1"/>
              <a:t>RTL</a:t>
            </a:r>
            <a:r>
              <a:rPr lang="zh-CN" altLang="zh-CN" dirty="0"/>
              <a:t>，</a:t>
            </a:r>
            <a:r>
              <a:rPr lang="en-US" altLang="zh-CN" dirty="0"/>
              <a:t>Register Transfer Language)</a:t>
            </a:r>
            <a:r>
              <a:rPr lang="zh-CN" altLang="zh-CN" dirty="0"/>
              <a:t>。</a:t>
            </a:r>
            <a:endParaRPr lang="en-US" altLang="zh-CN" dirty="0"/>
          </a:p>
          <a:p>
            <a:pPr lvl="1"/>
            <a:r>
              <a:rPr lang="en-US" altLang="zh-CN" dirty="0" err="1"/>
              <a:t>RTL</a:t>
            </a:r>
            <a:r>
              <a:rPr lang="zh-CN" altLang="zh-CN" dirty="0"/>
              <a:t>采用了类似</a:t>
            </a:r>
            <a:r>
              <a:rPr lang="en-US" altLang="zh-CN" dirty="0"/>
              <a:t>LISP</a:t>
            </a:r>
            <a:r>
              <a:rPr lang="zh-CN" altLang="zh-CN" dirty="0"/>
              <a:t>语言的列表形式，</a:t>
            </a:r>
            <a:endParaRPr lang="en-US" altLang="zh-CN" dirty="0"/>
          </a:p>
          <a:p>
            <a:pPr lvl="1"/>
            <a:r>
              <a:rPr lang="zh-CN" altLang="en-US" dirty="0" smtClean="0"/>
              <a:t>可以</a:t>
            </a:r>
            <a:r>
              <a:rPr lang="zh-CN" altLang="zh-CN" dirty="0" smtClean="0"/>
              <a:t>描</a:t>
            </a:r>
            <a:r>
              <a:rPr lang="zh-CN" altLang="zh-CN" dirty="0"/>
              <a:t>述每一条</a:t>
            </a:r>
            <a:r>
              <a:rPr lang="zh-CN" altLang="en-US" dirty="0"/>
              <a:t>程序语句的语义，也可以描述目标机器上每条</a:t>
            </a:r>
            <a:r>
              <a:rPr lang="zh-CN" altLang="zh-CN" dirty="0"/>
              <a:t>指令的语义动作</a:t>
            </a:r>
            <a:endParaRPr lang="en-US" altLang="zh-CN" dirty="0"/>
          </a:p>
          <a:p>
            <a:pPr lvl="1"/>
            <a:endParaRPr lang="en-US" altLang="zh-CN" dirty="0"/>
          </a:p>
          <a:p>
            <a:r>
              <a:rPr lang="zh-CN" altLang="zh-CN" dirty="0"/>
              <a:t>根据其作用，</a:t>
            </a:r>
            <a:r>
              <a:rPr lang="en-US" altLang="zh-CN" dirty="0" err="1"/>
              <a:t>RTL</a:t>
            </a:r>
            <a:r>
              <a:rPr lang="zh-CN" altLang="zh-CN" dirty="0"/>
              <a:t>可以分为两大类：</a:t>
            </a:r>
          </a:p>
          <a:p>
            <a:pPr lvl="1"/>
            <a:r>
              <a:rPr lang="zh-CN" altLang="zh-CN" dirty="0"/>
              <a:t>内部格式</a:t>
            </a:r>
            <a:r>
              <a:rPr lang="en-US" altLang="zh-CN" dirty="0"/>
              <a:t>(Internal Form)</a:t>
            </a:r>
            <a:r>
              <a:rPr lang="zh-CN" altLang="zh-CN" dirty="0"/>
              <a:t>：通常由</a:t>
            </a:r>
            <a:r>
              <a:rPr lang="en-US" altLang="zh-CN" dirty="0" err="1"/>
              <a:t>GIMPLE</a:t>
            </a:r>
            <a:r>
              <a:rPr lang="zh-CN" altLang="zh-CN" dirty="0"/>
              <a:t>转化而成，是程序代码的另外一种中间表示形式，可以称为</a:t>
            </a:r>
            <a:r>
              <a:rPr lang="en-US" altLang="zh-CN" dirty="0"/>
              <a:t>IR-RTL (Intermediate Representation RTL)</a:t>
            </a:r>
            <a:r>
              <a:rPr lang="zh-CN" altLang="zh-CN" dirty="0"/>
              <a:t>；</a:t>
            </a:r>
          </a:p>
          <a:p>
            <a:pPr lvl="1"/>
            <a:r>
              <a:rPr lang="zh-CN" altLang="zh-CN" dirty="0"/>
              <a:t>文本格式</a:t>
            </a:r>
            <a:r>
              <a:rPr lang="en-US" altLang="zh-CN" dirty="0"/>
              <a:t>(Textual Form)</a:t>
            </a:r>
            <a:r>
              <a:rPr lang="zh-CN" altLang="zh-CN" dirty="0"/>
              <a:t>：用于机器描述</a:t>
            </a:r>
            <a:r>
              <a:rPr lang="en-US" altLang="zh-CN" dirty="0"/>
              <a:t>(Machine Description)</a:t>
            </a:r>
            <a:r>
              <a:rPr lang="zh-CN" altLang="zh-CN" dirty="0"/>
              <a:t>文件中，进行机器描述时所采用的</a:t>
            </a:r>
            <a:r>
              <a:rPr lang="en-US" altLang="zh-CN" dirty="0" err="1"/>
              <a:t>RTL</a:t>
            </a:r>
            <a:r>
              <a:rPr lang="zh-CN" altLang="zh-CN" dirty="0"/>
              <a:t>形式，可称为</a:t>
            </a:r>
            <a:r>
              <a:rPr lang="en-US" altLang="zh-CN" dirty="0"/>
              <a:t>MD-RTL (Machine Description RTL)</a:t>
            </a:r>
            <a:r>
              <a:rPr lang="zh-CN" altLang="zh-CN" dirty="0"/>
              <a:t>。</a:t>
            </a:r>
          </a:p>
        </p:txBody>
      </p:sp>
      <p:sp>
        <p:nvSpPr>
          <p:cNvPr id="5" name="日期占位符 4"/>
          <p:cNvSpPr>
            <a:spLocks noGrp="1"/>
          </p:cNvSpPr>
          <p:nvPr>
            <p:ph type="dt" sz="half" idx="10"/>
          </p:nvPr>
        </p:nvSpPr>
        <p:spPr/>
        <p:txBody>
          <a:bodyPr/>
          <a:lstStyle/>
          <a:p>
            <a:fld id="{204615CB-9C41-4C01-BF16-5CABA74EE2A8}"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RTL</a:t>
            </a:r>
            <a:r>
              <a:rPr lang="zh-CN" altLang="zh-CN" dirty="0"/>
              <a:t>与</a:t>
            </a:r>
            <a:r>
              <a:rPr lang="en-US" altLang="zh-CN" dirty="0"/>
              <a:t>GIMPLE</a:t>
            </a:r>
            <a:r>
              <a:rPr lang="zh-CN" altLang="en-US" dirty="0"/>
              <a:t>、</a:t>
            </a:r>
            <a:r>
              <a:rPr lang="zh-CN" altLang="zh-CN" dirty="0"/>
              <a:t>目标</a:t>
            </a:r>
            <a:r>
              <a:rPr lang="zh-CN" altLang="en-US" dirty="0"/>
              <a:t>汇编</a:t>
            </a:r>
            <a:r>
              <a:rPr lang="zh-CN" altLang="zh-CN" dirty="0"/>
              <a:t>的关系</a:t>
            </a:r>
            <a:endParaRPr lang="zh-CN" altLang="en-US" dirty="0"/>
          </a:p>
        </p:txBody>
      </p:sp>
      <p:sp>
        <p:nvSpPr>
          <p:cNvPr id="3" name="内容占位符 2"/>
          <p:cNvSpPr>
            <a:spLocks noGrp="1"/>
          </p:cNvSpPr>
          <p:nvPr>
            <p:ph idx="1"/>
          </p:nvPr>
        </p:nvSpPr>
        <p:spPr/>
        <p:txBody>
          <a:bodyPr>
            <a:normAutofit/>
          </a:bodyPr>
          <a:lstStyle/>
          <a:p>
            <a:r>
              <a:rPr lang="en-US" altLang="zh-CN" dirty="0"/>
              <a:t>MD-</a:t>
            </a:r>
            <a:r>
              <a:rPr lang="en-US" altLang="zh-CN" dirty="0" err="1"/>
              <a:t>RTL</a:t>
            </a:r>
            <a:r>
              <a:rPr lang="zh-CN" altLang="zh-CN" dirty="0"/>
              <a:t>主要用来描述目标机器的指令模板，其中</a:t>
            </a:r>
            <a:r>
              <a:rPr lang="zh-CN" altLang="zh-CN" dirty="0">
                <a:solidFill>
                  <a:srgbClr val="FF0000"/>
                </a:solidFill>
              </a:rPr>
              <a:t>具有标准指令模板名称</a:t>
            </a:r>
            <a:r>
              <a:rPr lang="en-US" altLang="zh-CN" dirty="0">
                <a:solidFill>
                  <a:srgbClr val="FF0000"/>
                </a:solidFill>
              </a:rPr>
              <a:t>(</a:t>
            </a:r>
            <a:r>
              <a:rPr lang="en-US" altLang="zh-CN" dirty="0" err="1">
                <a:solidFill>
                  <a:srgbClr val="FF0000"/>
                </a:solidFill>
              </a:rPr>
              <a:t>SPN</a:t>
            </a:r>
            <a:r>
              <a:rPr lang="zh-CN" altLang="zh-CN" dirty="0">
                <a:solidFill>
                  <a:srgbClr val="FF0000"/>
                </a:solidFill>
              </a:rPr>
              <a:t>，</a:t>
            </a:r>
            <a:r>
              <a:rPr lang="en-US" altLang="zh-CN" dirty="0">
                <a:solidFill>
                  <a:srgbClr val="FF0000"/>
                </a:solidFill>
              </a:rPr>
              <a:t>Standard Pattern Names)</a:t>
            </a:r>
            <a:r>
              <a:rPr lang="zh-CN" altLang="zh-CN" dirty="0">
                <a:solidFill>
                  <a:srgbClr val="FF0000"/>
                </a:solidFill>
              </a:rPr>
              <a:t>的指令模板</a:t>
            </a:r>
            <a:r>
              <a:rPr lang="zh-CN" altLang="zh-CN" dirty="0"/>
              <a:t>用来指导</a:t>
            </a:r>
            <a:r>
              <a:rPr lang="en-US" altLang="zh-CN" dirty="0" err="1"/>
              <a:t>IR-RTL</a:t>
            </a:r>
            <a:r>
              <a:rPr lang="zh-CN" altLang="zh-CN" dirty="0"/>
              <a:t>的构造，从而实现机器无关的</a:t>
            </a:r>
            <a:r>
              <a:rPr lang="en-US" altLang="zh-CN" dirty="0" err="1"/>
              <a:t>GIMPLE</a:t>
            </a:r>
            <a:r>
              <a:rPr lang="zh-CN" altLang="zh-CN" dirty="0"/>
              <a:t>到机器相关的</a:t>
            </a:r>
            <a:r>
              <a:rPr lang="en-US" altLang="zh-CN" dirty="0" err="1"/>
              <a:t>IR-RTL</a:t>
            </a:r>
            <a:r>
              <a:rPr lang="zh-CN" altLang="zh-CN" dirty="0"/>
              <a:t>的转换。</a:t>
            </a:r>
            <a:endParaRPr lang="en-US" altLang="zh-CN" dirty="0"/>
          </a:p>
          <a:p>
            <a:r>
              <a:rPr lang="zh-CN" altLang="zh-CN" dirty="0"/>
              <a:t>在由</a:t>
            </a:r>
            <a:r>
              <a:rPr lang="en-US" altLang="zh-CN" dirty="0" err="1"/>
              <a:t>IR-RTL</a:t>
            </a:r>
            <a:r>
              <a:rPr lang="zh-CN" altLang="zh-CN" dirty="0"/>
              <a:t>生成目标机器汇编代码时，将依据</a:t>
            </a:r>
            <a:r>
              <a:rPr lang="en-US" altLang="zh-CN" dirty="0"/>
              <a:t>MD-</a:t>
            </a:r>
            <a:r>
              <a:rPr lang="en-US" altLang="zh-CN" dirty="0" err="1"/>
              <a:t>RTL</a:t>
            </a:r>
            <a:r>
              <a:rPr lang="zh-CN" altLang="zh-CN" dirty="0"/>
              <a:t>中所定义的</a:t>
            </a:r>
            <a:r>
              <a:rPr lang="zh-CN" altLang="zh-CN" dirty="0">
                <a:solidFill>
                  <a:srgbClr val="FF0000"/>
                </a:solidFill>
              </a:rPr>
              <a:t>所有指令模板</a:t>
            </a:r>
            <a:r>
              <a:rPr lang="zh-CN" altLang="zh-CN" dirty="0"/>
              <a:t>，完成</a:t>
            </a:r>
            <a:r>
              <a:rPr lang="en-US" altLang="zh-CN" dirty="0" err="1"/>
              <a:t>IR-RTL</a:t>
            </a:r>
            <a:r>
              <a:rPr lang="zh-CN" altLang="zh-CN" dirty="0"/>
              <a:t>到指令模板的匹配，并根据匹配指令模板中的目标代码输出格式生成目标代码。</a:t>
            </a:r>
            <a:endParaRPr lang="en-US" altLang="zh-CN" dirty="0"/>
          </a:p>
          <a:p>
            <a:r>
              <a:rPr lang="zh-CN" altLang="zh-CN" dirty="0"/>
              <a:t>标准指令模板名称</a:t>
            </a:r>
            <a:r>
              <a:rPr lang="en-US" altLang="zh-CN" dirty="0" err="1"/>
              <a:t>SPN</a:t>
            </a:r>
            <a:r>
              <a:rPr lang="zh-CN" altLang="en-US" dirty="0"/>
              <a:t>：</a:t>
            </a:r>
            <a:r>
              <a:rPr lang="zh-CN" altLang="zh-CN" dirty="0"/>
              <a:t>对于</a:t>
            </a:r>
            <a:r>
              <a:rPr lang="en-US" altLang="zh-CN" dirty="0" err="1"/>
              <a:t>IR-RTL</a:t>
            </a:r>
            <a:r>
              <a:rPr lang="zh-CN" altLang="zh-CN" dirty="0"/>
              <a:t>的构造具有非常重要的意义，是完成机器无关的</a:t>
            </a:r>
            <a:r>
              <a:rPr lang="en-US" altLang="zh-CN" dirty="0" err="1"/>
              <a:t>GIMPLE</a:t>
            </a:r>
            <a:r>
              <a:rPr lang="zh-CN" altLang="zh-CN" dirty="0"/>
              <a:t>到机器相关的</a:t>
            </a:r>
            <a:r>
              <a:rPr lang="en-US" altLang="zh-CN" dirty="0" err="1"/>
              <a:t>RTL</a:t>
            </a:r>
            <a:r>
              <a:rPr lang="zh-CN" altLang="zh-CN" dirty="0"/>
              <a:t>转换的重要依据，也是将机器相关的目标代码与机器无关的</a:t>
            </a:r>
            <a:r>
              <a:rPr lang="en-US" altLang="zh-CN" dirty="0" err="1"/>
              <a:t>GIMPLE</a:t>
            </a:r>
            <a:r>
              <a:rPr lang="zh-CN" altLang="zh-CN" dirty="0"/>
              <a:t>进行分离的重要媒介，从而使得</a:t>
            </a:r>
            <a:r>
              <a:rPr lang="en-US" altLang="zh-CN" dirty="0" err="1"/>
              <a:t>GCC</a:t>
            </a:r>
            <a:r>
              <a:rPr lang="zh-CN" altLang="zh-CN" dirty="0"/>
              <a:t>的中间处理与具体的目标机器特性隔离，便于</a:t>
            </a:r>
            <a:r>
              <a:rPr lang="en-US" altLang="zh-CN" dirty="0" err="1"/>
              <a:t>GCC</a:t>
            </a:r>
            <a:r>
              <a:rPr lang="zh-CN" altLang="zh-CN" dirty="0"/>
              <a:t>完成对多种目标机器的支持。</a:t>
            </a:r>
          </a:p>
        </p:txBody>
      </p:sp>
      <p:sp>
        <p:nvSpPr>
          <p:cNvPr id="6" name="日期占位符 5"/>
          <p:cNvSpPr>
            <a:spLocks noGrp="1"/>
          </p:cNvSpPr>
          <p:nvPr>
            <p:ph type="dt" sz="half" idx="10"/>
          </p:nvPr>
        </p:nvSpPr>
        <p:spPr/>
        <p:txBody>
          <a:bodyPr/>
          <a:lstStyle/>
          <a:p>
            <a:fld id="{77A7D907-B112-41DB-B25D-D4F499AD637A}" type="datetime1">
              <a:rPr lang="zh-CN" altLang="en-US" smtClean="0"/>
              <a:t>2023/6/7</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33</a:t>
            </a:fld>
            <a:endParaRPr lang="zh-CN" altLang="en-US" dirty="0"/>
          </a:p>
        </p:txBody>
      </p:sp>
      <p:sp>
        <p:nvSpPr>
          <p:cNvPr id="542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RTL</a:t>
            </a:r>
            <a:r>
              <a:rPr lang="zh-CN" altLang="zh-CN" dirty="0"/>
              <a:t>与</a:t>
            </a:r>
            <a:r>
              <a:rPr lang="en-US" altLang="zh-CN" dirty="0"/>
              <a:t>GIMPLE</a:t>
            </a:r>
            <a:r>
              <a:rPr lang="zh-CN" altLang="en-US" dirty="0"/>
              <a:t>、</a:t>
            </a:r>
            <a:r>
              <a:rPr lang="zh-CN" altLang="zh-CN" dirty="0"/>
              <a:t>目标</a:t>
            </a:r>
            <a:r>
              <a:rPr lang="zh-CN" altLang="en-US" dirty="0"/>
              <a:t>汇编</a:t>
            </a:r>
            <a:r>
              <a:rPr lang="zh-CN" altLang="zh-CN" dirty="0"/>
              <a:t>的关系</a:t>
            </a:r>
            <a:endParaRPr lang="zh-CN" altLang="en-US" dirty="0"/>
          </a:p>
        </p:txBody>
      </p:sp>
      <p:graphicFrame>
        <p:nvGraphicFramePr>
          <p:cNvPr id="73730" name="Object 2"/>
          <p:cNvGraphicFramePr>
            <a:graphicFrameLocks noGrp="1" noChangeAspect="1"/>
          </p:cNvGraphicFramePr>
          <p:nvPr>
            <p:ph idx="1"/>
            <p:extLst>
              <p:ext uri="{D42A27DB-BD31-4B8C-83A1-F6EECF244321}">
                <p14:modId xmlns:p14="http://schemas.microsoft.com/office/powerpoint/2010/main" val="1852376746"/>
              </p:ext>
            </p:extLst>
          </p:nvPr>
        </p:nvGraphicFramePr>
        <p:xfrm>
          <a:off x="544513" y="3284538"/>
          <a:ext cx="8053387" cy="3309937"/>
        </p:xfrm>
        <a:graphic>
          <a:graphicData uri="http://schemas.openxmlformats.org/presentationml/2006/ole">
            <mc:AlternateContent xmlns:mc="http://schemas.openxmlformats.org/markup-compatibility/2006">
              <mc:Choice xmlns:v="urn:schemas-microsoft-com:vml" Requires="v">
                <p:oleObj spid="_x0000_s73769" name="Visio" r:id="rId3" imgW="5097771" imgH="2095383" progId="Visio.Drawing.11">
                  <p:embed/>
                </p:oleObj>
              </mc:Choice>
              <mc:Fallback>
                <p:oleObj name="Visio" r:id="rId3" imgW="5097771" imgH="2095383" progId="Visio.Drawing.11">
                  <p:embed/>
                  <p:pic>
                    <p:nvPicPr>
                      <p:cNvPr id="0" name="Picture 2" descr="image12"/>
                      <p:cNvPicPr>
                        <a:picLocks noChangeAspect="1" noChangeArrowheads="1"/>
                      </p:cNvPicPr>
                      <p:nvPr/>
                    </p:nvPicPr>
                    <p:blipFill>
                      <a:blip r:embed="rId4"/>
                      <a:srcRect/>
                      <a:stretch>
                        <a:fillRect/>
                      </a:stretch>
                    </p:blipFill>
                    <p:spPr bwMode="auto">
                      <a:xfrm>
                        <a:off x="544513" y="3284538"/>
                        <a:ext cx="8053387" cy="3309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日期占位符 5"/>
          <p:cNvSpPr>
            <a:spLocks noGrp="1"/>
          </p:cNvSpPr>
          <p:nvPr>
            <p:ph type="dt" sz="half" idx="10"/>
          </p:nvPr>
        </p:nvSpPr>
        <p:spPr/>
        <p:txBody>
          <a:bodyPr/>
          <a:lstStyle/>
          <a:p>
            <a:fld id="{003B2306-56E7-4559-9305-62F42A614EBA}" type="datetime1">
              <a:rPr lang="zh-CN" altLang="en-US" smtClean="0"/>
              <a:t>2023/6/7</a:t>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
        <p:nvSpPr>
          <p:cNvPr id="10" name="内容占位符 2">
            <a:extLst>
              <a:ext uri="{FF2B5EF4-FFF2-40B4-BE49-F238E27FC236}">
                <a16:creationId xmlns:a16="http://schemas.microsoft.com/office/drawing/2014/main" xmlns="" id="{907253CC-2692-4592-8771-0B2168810A71}"/>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a:t>RTL</a:t>
            </a:r>
            <a:r>
              <a:rPr lang="zh-CN" altLang="en-US" dirty="0"/>
              <a:t>构造时，先由</a:t>
            </a:r>
            <a:r>
              <a:rPr lang="en-US" altLang="zh-CN" dirty="0"/>
              <a:t>GIMPLE</a:t>
            </a:r>
            <a:r>
              <a:rPr lang="zh-CN" altLang="en-US" dirty="0"/>
              <a:t>重新构造</a:t>
            </a:r>
            <a:r>
              <a:rPr lang="en-US" altLang="zh-CN" dirty="0"/>
              <a:t>TREE</a:t>
            </a:r>
            <a:r>
              <a:rPr lang="zh-CN" altLang="en-US" dirty="0"/>
              <a:t>，通过</a:t>
            </a:r>
            <a:r>
              <a:rPr lang="en-US" altLang="zh-CN" dirty="0" err="1"/>
              <a:t>TREE_CODE</a:t>
            </a:r>
            <a:r>
              <a:rPr lang="zh-CN" altLang="en-US" dirty="0"/>
              <a:t>与</a:t>
            </a:r>
            <a:r>
              <a:rPr lang="en-US" altLang="zh-CN" dirty="0" err="1"/>
              <a:t>SPN</a:t>
            </a:r>
            <a:r>
              <a:rPr lang="zh-CN" altLang="en-US" dirty="0"/>
              <a:t>的对应关系，从模板中选择</a:t>
            </a:r>
            <a:r>
              <a:rPr lang="en-US" altLang="zh-CN" dirty="0" err="1"/>
              <a:t>SPN</a:t>
            </a:r>
            <a:r>
              <a:rPr lang="zh-CN" altLang="en-US" dirty="0"/>
              <a:t>模板进行</a:t>
            </a:r>
            <a:r>
              <a:rPr lang="en-US" altLang="zh-CN" dirty="0"/>
              <a:t>RTL</a:t>
            </a:r>
            <a:r>
              <a:rPr lang="zh-CN" altLang="en-US" dirty="0"/>
              <a:t>构造。</a:t>
            </a:r>
            <a:endParaRPr lang="en-US" altLang="zh-CN" dirty="0"/>
          </a:p>
          <a:p>
            <a:r>
              <a:rPr lang="zh-CN" altLang="en-US" dirty="0"/>
              <a:t>生成目标汇编代码时，将</a:t>
            </a:r>
            <a:r>
              <a:rPr lang="en-US" altLang="zh-CN" dirty="0"/>
              <a:t>IR-RTL</a:t>
            </a:r>
            <a:r>
              <a:rPr lang="zh-CN" altLang="en-US" dirty="0"/>
              <a:t>与机器模板中的所有模板进行匹配，按照匹配的模板进行汇编代码生成。</a:t>
            </a:r>
            <a:endParaRPr lang="zh-CN"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IR-RTL</a:t>
            </a:r>
            <a:endParaRPr lang="zh-CN" altLang="en-US" dirty="0"/>
          </a:p>
        </p:txBody>
      </p:sp>
      <p:sp>
        <p:nvSpPr>
          <p:cNvPr id="3" name="内容占位符 2"/>
          <p:cNvSpPr>
            <a:spLocks noGrp="1"/>
          </p:cNvSpPr>
          <p:nvPr>
            <p:ph idx="1"/>
          </p:nvPr>
        </p:nvSpPr>
        <p:spPr/>
        <p:txBody>
          <a:bodyPr>
            <a:normAutofit/>
          </a:bodyPr>
          <a:lstStyle/>
          <a:p>
            <a:r>
              <a:rPr lang="zh-CN" altLang="en-US" dirty="0"/>
              <a:t>由</a:t>
            </a:r>
            <a:r>
              <a:rPr lang="en-US" altLang="zh-CN" dirty="0"/>
              <a:t>GIMPLE</a:t>
            </a:r>
            <a:r>
              <a:rPr lang="zh-CN" altLang="en-US" dirty="0"/>
              <a:t>转换的表示程序代码的</a:t>
            </a:r>
            <a:r>
              <a:rPr lang="en-US" altLang="zh-CN" dirty="0"/>
              <a:t>RTL</a:t>
            </a:r>
            <a:r>
              <a:rPr lang="zh-CN" altLang="en-US" dirty="0"/>
              <a:t>表示</a:t>
            </a:r>
            <a:endParaRPr lang="en-US" altLang="zh-CN" dirty="0"/>
          </a:p>
          <a:p>
            <a:r>
              <a:rPr lang="zh-CN" altLang="en-US" dirty="0"/>
              <a:t>仅包括如下的</a:t>
            </a:r>
            <a:r>
              <a:rPr lang="en-US" altLang="zh-CN" dirty="0"/>
              <a:t>6</a:t>
            </a:r>
            <a:r>
              <a:rPr lang="zh-CN" altLang="en-US" dirty="0"/>
              <a:t>种</a:t>
            </a:r>
            <a:r>
              <a:rPr lang="en-US" altLang="zh-CN"/>
              <a:t>RTX</a:t>
            </a:r>
            <a:endParaRPr lang="en-US" altLang="zh-CN" dirty="0"/>
          </a:p>
          <a:p>
            <a:pPr lvl="1"/>
            <a:r>
              <a:rPr lang="en-US" altLang="zh-CN" dirty="0"/>
              <a:t>DEF_RTL_EXPR(</a:t>
            </a:r>
            <a:r>
              <a:rPr lang="en-US" altLang="zh-CN" dirty="0">
                <a:solidFill>
                  <a:srgbClr val="FF0000"/>
                </a:solidFill>
              </a:rPr>
              <a:t>INSN</a:t>
            </a:r>
            <a:r>
              <a:rPr lang="en-US" altLang="zh-CN" dirty="0"/>
              <a:t>, "</a:t>
            </a:r>
            <a:r>
              <a:rPr lang="en-US" altLang="zh-CN" dirty="0" err="1"/>
              <a:t>insn</a:t>
            </a:r>
            <a:r>
              <a:rPr lang="en-US" altLang="zh-CN" dirty="0"/>
              <a:t>", "</a:t>
            </a:r>
            <a:r>
              <a:rPr lang="en-US" altLang="zh-CN" dirty="0" err="1"/>
              <a:t>iuuBieie</a:t>
            </a:r>
            <a:r>
              <a:rPr lang="en-US" altLang="zh-CN" dirty="0"/>
              <a:t>", RTX_INSN)</a:t>
            </a:r>
            <a:endParaRPr lang="zh-CN" altLang="zh-CN" dirty="0"/>
          </a:p>
          <a:p>
            <a:pPr lvl="1"/>
            <a:r>
              <a:rPr lang="en-US" altLang="zh-CN" dirty="0"/>
              <a:t>DEF_RTL_EXPR(</a:t>
            </a:r>
            <a:r>
              <a:rPr lang="en-US" altLang="zh-CN" dirty="0">
                <a:solidFill>
                  <a:srgbClr val="FF0000"/>
                </a:solidFill>
              </a:rPr>
              <a:t>JUMP_INSN</a:t>
            </a:r>
            <a:r>
              <a:rPr lang="en-US" altLang="zh-CN" dirty="0"/>
              <a:t>, "</a:t>
            </a:r>
            <a:r>
              <a:rPr lang="en-US" altLang="zh-CN" dirty="0" err="1"/>
              <a:t>jump_insn</a:t>
            </a:r>
            <a:r>
              <a:rPr lang="en-US" altLang="zh-CN" dirty="0"/>
              <a:t>", "iuuBieie0", RTX_INSN)</a:t>
            </a:r>
            <a:endParaRPr lang="zh-CN" altLang="zh-CN" dirty="0"/>
          </a:p>
          <a:p>
            <a:pPr lvl="1"/>
            <a:r>
              <a:rPr lang="en-US" altLang="zh-CN" dirty="0"/>
              <a:t>DEF_RTL_EXPR(</a:t>
            </a:r>
            <a:r>
              <a:rPr lang="en-US" altLang="zh-CN" dirty="0">
                <a:solidFill>
                  <a:srgbClr val="FF0000"/>
                </a:solidFill>
              </a:rPr>
              <a:t>CALL_INSN</a:t>
            </a:r>
            <a:r>
              <a:rPr lang="en-US" altLang="zh-CN" dirty="0"/>
              <a:t>, "</a:t>
            </a:r>
            <a:r>
              <a:rPr lang="en-US" altLang="zh-CN" dirty="0" err="1"/>
              <a:t>call_insn</a:t>
            </a:r>
            <a:r>
              <a:rPr lang="en-US" altLang="zh-CN" dirty="0"/>
              <a:t>", "</a:t>
            </a:r>
            <a:r>
              <a:rPr lang="en-US" altLang="zh-CN" dirty="0" err="1"/>
              <a:t>iuuBieiee</a:t>
            </a:r>
            <a:r>
              <a:rPr lang="en-US" altLang="zh-CN" dirty="0"/>
              <a:t>", RTX_INSN)</a:t>
            </a:r>
            <a:endParaRPr lang="zh-CN" altLang="zh-CN" dirty="0"/>
          </a:p>
          <a:p>
            <a:pPr lvl="1"/>
            <a:r>
              <a:rPr lang="en-US" altLang="zh-CN" dirty="0"/>
              <a:t>DEF_RTL_EXPR(</a:t>
            </a:r>
            <a:r>
              <a:rPr lang="en-US" altLang="zh-CN" dirty="0">
                <a:solidFill>
                  <a:srgbClr val="FF0000"/>
                </a:solidFill>
              </a:rPr>
              <a:t>BARRIER</a:t>
            </a:r>
            <a:r>
              <a:rPr lang="en-US" altLang="zh-CN" dirty="0"/>
              <a:t>, "barrier", "iuu00000", RTX_EXTRA)</a:t>
            </a:r>
            <a:endParaRPr lang="zh-CN" altLang="zh-CN" dirty="0"/>
          </a:p>
          <a:p>
            <a:pPr lvl="1"/>
            <a:r>
              <a:rPr lang="en-US" altLang="zh-CN" dirty="0"/>
              <a:t>DEF_RTL_EXPR(</a:t>
            </a:r>
            <a:r>
              <a:rPr lang="en-US" altLang="zh-CN" dirty="0">
                <a:solidFill>
                  <a:srgbClr val="FF0000"/>
                </a:solidFill>
              </a:rPr>
              <a:t>CODE_LABEL</a:t>
            </a:r>
            <a:r>
              <a:rPr lang="en-US" altLang="zh-CN" dirty="0"/>
              <a:t>, "</a:t>
            </a:r>
            <a:r>
              <a:rPr lang="en-US" altLang="zh-CN" dirty="0" err="1"/>
              <a:t>code_label</a:t>
            </a:r>
            <a:r>
              <a:rPr lang="en-US" altLang="zh-CN" dirty="0"/>
              <a:t>", "iuuB00is", RTX_EXTRA)</a:t>
            </a:r>
            <a:endParaRPr lang="zh-CN" altLang="zh-CN" dirty="0"/>
          </a:p>
          <a:p>
            <a:pPr lvl="1"/>
            <a:r>
              <a:rPr lang="en-US" altLang="zh-CN" dirty="0"/>
              <a:t>DEF_RTL_EXPR(</a:t>
            </a:r>
            <a:r>
              <a:rPr lang="en-US" altLang="zh-CN" dirty="0">
                <a:solidFill>
                  <a:srgbClr val="FF0000"/>
                </a:solidFill>
              </a:rPr>
              <a:t>NOTE</a:t>
            </a:r>
            <a:r>
              <a:rPr lang="en-US" altLang="zh-CN" dirty="0"/>
              <a:t>, "note", "iuuB0ni", RTX_EXTRA)</a:t>
            </a:r>
            <a:endParaRPr lang="zh-CN" altLang="zh-CN" dirty="0"/>
          </a:p>
          <a:p>
            <a:pPr>
              <a:buNone/>
            </a:pPr>
            <a:endParaRPr lang="zh-CN" altLang="en-US" dirty="0"/>
          </a:p>
        </p:txBody>
      </p:sp>
      <p:sp>
        <p:nvSpPr>
          <p:cNvPr id="7" name="日期占位符 6"/>
          <p:cNvSpPr>
            <a:spLocks noGrp="1"/>
          </p:cNvSpPr>
          <p:nvPr>
            <p:ph type="dt" sz="half" idx="10"/>
          </p:nvPr>
        </p:nvSpPr>
        <p:spPr/>
        <p:txBody>
          <a:bodyPr/>
          <a:lstStyle/>
          <a:p>
            <a:fld id="{90AE8162-B3D3-4975-A5C3-C9E38DE47101}" type="datetime1">
              <a:rPr lang="zh-CN" altLang="en-US" smtClean="0"/>
              <a:t>2023/6/7</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机器描述</a:t>
            </a:r>
            <a:r>
              <a:rPr lang="en-US" altLang="zh-CN" dirty="0"/>
              <a:t>(MD-RTL</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zh-CN" dirty="0" smtClean="0">
                <a:latin typeface="+mn-ea"/>
              </a:rPr>
              <a:t>机</a:t>
            </a:r>
            <a:r>
              <a:rPr lang="zh-CN" altLang="zh-CN" dirty="0">
                <a:latin typeface="+mn-ea"/>
              </a:rPr>
              <a:t>器描述主要包括两个部分：</a:t>
            </a:r>
          </a:p>
          <a:p>
            <a:r>
              <a:rPr lang="en-US" altLang="zh-CN" dirty="0">
                <a:latin typeface="+mn-ea"/>
              </a:rPr>
              <a:t>(1) </a:t>
            </a:r>
            <a:r>
              <a:rPr lang="zh-CN" altLang="zh-CN" dirty="0">
                <a:latin typeface="+mn-ea"/>
              </a:rPr>
              <a:t>机器描述</a:t>
            </a:r>
            <a:r>
              <a:rPr lang="en-US" altLang="zh-CN" dirty="0">
                <a:latin typeface="+mn-ea"/>
              </a:rPr>
              <a:t>(Machine Description)</a:t>
            </a:r>
            <a:r>
              <a:rPr lang="zh-CN" altLang="zh-CN" dirty="0">
                <a:latin typeface="+mn-ea"/>
              </a:rPr>
              <a:t>文件</a:t>
            </a:r>
            <a:r>
              <a:rPr lang="en-US" altLang="zh-CN" dirty="0">
                <a:latin typeface="+mn-ea"/>
              </a:rPr>
              <a:t>${target}.</a:t>
            </a:r>
            <a:r>
              <a:rPr lang="en-US" altLang="zh-CN" dirty="0" err="1">
                <a:latin typeface="+mn-ea"/>
              </a:rPr>
              <a:t>md</a:t>
            </a:r>
            <a:r>
              <a:rPr lang="zh-CN" altLang="zh-CN" dirty="0">
                <a:latin typeface="+mn-ea"/>
              </a:rPr>
              <a:t>文件</a:t>
            </a:r>
            <a:r>
              <a:rPr lang="en-US" altLang="zh-CN" dirty="0">
                <a:latin typeface="+mn-ea"/>
              </a:rPr>
              <a:t>,</a:t>
            </a:r>
            <a:r>
              <a:rPr lang="zh-CN" altLang="zh-CN" dirty="0">
                <a:latin typeface="+mn-ea"/>
              </a:rPr>
              <a:t>其中</a:t>
            </a:r>
            <a:r>
              <a:rPr lang="en-US" altLang="zh-CN" dirty="0">
                <a:latin typeface="+mn-ea"/>
              </a:rPr>
              <a:t>${target}</a:t>
            </a:r>
            <a:r>
              <a:rPr lang="zh-CN" altLang="zh-CN" dirty="0">
                <a:latin typeface="+mn-ea"/>
              </a:rPr>
              <a:t>为目标系统名称，主要描述了目标机器所支持的每条指令的指令模板</a:t>
            </a:r>
            <a:r>
              <a:rPr lang="en-US" altLang="zh-CN" dirty="0">
                <a:latin typeface="+mn-ea"/>
              </a:rPr>
              <a:t>(Instruction Pattern</a:t>
            </a:r>
            <a:r>
              <a:rPr lang="zh-CN" altLang="zh-CN" dirty="0">
                <a:latin typeface="+mn-ea"/>
              </a:rPr>
              <a:t>，即</a:t>
            </a:r>
            <a:r>
              <a:rPr lang="en-US" altLang="zh-CN" dirty="0" err="1">
                <a:latin typeface="+mn-ea"/>
              </a:rPr>
              <a:t>Insn</a:t>
            </a:r>
            <a:r>
              <a:rPr lang="en-US" altLang="zh-CN" dirty="0">
                <a:latin typeface="+mn-ea"/>
              </a:rPr>
              <a:t> Pattern)</a:t>
            </a:r>
            <a:r>
              <a:rPr lang="zh-CN" altLang="zh-CN" dirty="0">
                <a:latin typeface="+mn-ea"/>
              </a:rPr>
              <a:t>；</a:t>
            </a:r>
          </a:p>
          <a:p>
            <a:r>
              <a:rPr lang="en-US" altLang="zh-CN" dirty="0">
                <a:latin typeface="+mn-ea"/>
              </a:rPr>
              <a:t>(2) </a:t>
            </a:r>
            <a:r>
              <a:rPr lang="zh-CN" altLang="zh-CN" dirty="0">
                <a:latin typeface="+mn-ea"/>
              </a:rPr>
              <a:t>机器描述的头文件及</a:t>
            </a:r>
            <a:r>
              <a:rPr lang="en-US" altLang="zh-CN" dirty="0">
                <a:latin typeface="+mn-ea"/>
              </a:rPr>
              <a:t>c</a:t>
            </a:r>
            <a:r>
              <a:rPr lang="zh-CN" altLang="zh-CN" dirty="0">
                <a:latin typeface="+mn-ea"/>
              </a:rPr>
              <a:t>文件，即</a:t>
            </a:r>
            <a:r>
              <a:rPr lang="en-US" altLang="zh-CN" dirty="0">
                <a:latin typeface="+mn-ea"/>
              </a:rPr>
              <a:t>${target}.[</a:t>
            </a:r>
            <a:r>
              <a:rPr lang="en-US" altLang="zh-CN" dirty="0" err="1">
                <a:latin typeface="+mn-ea"/>
              </a:rPr>
              <a:t>ch</a:t>
            </a:r>
            <a:r>
              <a:rPr lang="en-US" altLang="zh-CN" dirty="0">
                <a:latin typeface="+mn-ea"/>
              </a:rPr>
              <a:t>]</a:t>
            </a:r>
            <a:r>
              <a:rPr lang="zh-CN" altLang="zh-CN" dirty="0">
                <a:latin typeface="+mn-ea"/>
              </a:rPr>
              <a:t>文件，主要描述了与机器相关的变量声明与函数实现，同时用来配合</a:t>
            </a:r>
            <a:r>
              <a:rPr lang="en-US" altLang="zh-CN" dirty="0" err="1">
                <a:latin typeface="+mn-ea"/>
              </a:rPr>
              <a:t>md</a:t>
            </a:r>
            <a:r>
              <a:rPr lang="zh-CN" altLang="zh-CN" dirty="0">
                <a:latin typeface="+mn-ea"/>
              </a:rPr>
              <a:t>文件，实现其指令模板里变量的定义及其函数代码的实现等。</a:t>
            </a:r>
          </a:p>
          <a:p>
            <a:endParaRPr lang="zh-CN" altLang="zh-CN" dirty="0"/>
          </a:p>
        </p:txBody>
      </p:sp>
      <p:sp>
        <p:nvSpPr>
          <p:cNvPr id="7" name="日期占位符 6"/>
          <p:cNvSpPr>
            <a:spLocks noGrp="1"/>
          </p:cNvSpPr>
          <p:nvPr>
            <p:ph type="dt" sz="half" idx="10"/>
          </p:nvPr>
        </p:nvSpPr>
        <p:spPr/>
        <p:txBody>
          <a:bodyPr/>
          <a:lstStyle/>
          <a:p>
            <a:fld id="{A3EE0C09-E047-48A8-ABE6-B362D3C5A37D}" type="datetime1">
              <a:rPr lang="zh-CN" altLang="en-US" smtClean="0"/>
              <a:t>2023/6/7</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机器描述文</a:t>
            </a:r>
            <a:r>
              <a:rPr lang="zh-CN" altLang="zh-CN" dirty="0" smtClean="0"/>
              <a:t>件</a:t>
            </a:r>
            <a:r>
              <a:rPr lang="zh-CN" altLang="en-US" dirty="0" smtClean="0"/>
              <a:t>：</a:t>
            </a:r>
            <a:r>
              <a:rPr lang="en-US" altLang="zh-CN" dirty="0" smtClean="0">
                <a:latin typeface="+mn-ea"/>
              </a:rPr>
              <a:t>${</a:t>
            </a:r>
            <a:r>
              <a:rPr lang="en-US" altLang="zh-CN" dirty="0">
                <a:latin typeface="+mn-ea"/>
              </a:rPr>
              <a:t>target}.md</a:t>
            </a:r>
            <a:endParaRPr lang="zh-CN" altLang="en-US" dirty="0"/>
          </a:p>
        </p:txBody>
      </p:sp>
      <p:sp>
        <p:nvSpPr>
          <p:cNvPr id="3" name="内容占位符 2"/>
          <p:cNvSpPr>
            <a:spLocks noGrp="1"/>
          </p:cNvSpPr>
          <p:nvPr>
            <p:ph idx="1"/>
          </p:nvPr>
        </p:nvSpPr>
        <p:spPr/>
        <p:txBody>
          <a:bodyPr>
            <a:normAutofit/>
          </a:bodyPr>
          <a:lstStyle/>
          <a:p>
            <a:r>
              <a:rPr lang="zh-CN" altLang="zh-CN" dirty="0">
                <a:latin typeface="+mn-ea"/>
              </a:rPr>
              <a:t>机器描述</a:t>
            </a:r>
            <a:r>
              <a:rPr lang="en-US" altLang="zh-CN" dirty="0">
                <a:latin typeface="+mn-ea"/>
              </a:rPr>
              <a:t>(MD</a:t>
            </a:r>
            <a:r>
              <a:rPr lang="zh-CN" altLang="zh-CN" dirty="0">
                <a:latin typeface="+mn-ea"/>
              </a:rPr>
              <a:t>，</a:t>
            </a:r>
            <a:r>
              <a:rPr lang="en-US" altLang="zh-CN" dirty="0">
                <a:latin typeface="+mn-ea"/>
              </a:rPr>
              <a:t>Machine Description)</a:t>
            </a:r>
            <a:r>
              <a:rPr lang="zh-CN" altLang="zh-CN" dirty="0">
                <a:latin typeface="+mn-ea"/>
              </a:rPr>
              <a:t>，就是使用规范的</a:t>
            </a:r>
            <a:r>
              <a:rPr lang="en-US" altLang="zh-CN" dirty="0">
                <a:latin typeface="+mn-ea"/>
              </a:rPr>
              <a:t>RTL</a:t>
            </a:r>
            <a:r>
              <a:rPr lang="zh-CN" altLang="zh-CN" dirty="0">
                <a:latin typeface="+mn-ea"/>
              </a:rPr>
              <a:t>语言</a:t>
            </a:r>
            <a:r>
              <a:rPr lang="en-US" altLang="zh-CN" dirty="0">
                <a:latin typeface="+mn-ea"/>
              </a:rPr>
              <a:t>(</a:t>
            </a:r>
            <a:r>
              <a:rPr lang="zh-CN" altLang="zh-CN" dirty="0">
                <a:latin typeface="+mn-ea"/>
              </a:rPr>
              <a:t>这里是</a:t>
            </a:r>
            <a:r>
              <a:rPr lang="en-US" altLang="zh-CN" dirty="0">
                <a:latin typeface="+mn-ea"/>
              </a:rPr>
              <a:t>MD-RTL)</a:t>
            </a:r>
            <a:r>
              <a:rPr lang="zh-CN" altLang="zh-CN" dirty="0">
                <a:latin typeface="+mn-ea"/>
              </a:rPr>
              <a:t>对目标机器的特性进行描述。</a:t>
            </a:r>
          </a:p>
          <a:p>
            <a:r>
              <a:rPr lang="zh-CN" altLang="zh-CN" dirty="0">
                <a:latin typeface="+mn-ea"/>
              </a:rPr>
              <a:t>使用</a:t>
            </a:r>
            <a:r>
              <a:rPr lang="en-US" altLang="zh-CN" dirty="0">
                <a:latin typeface="+mn-ea"/>
              </a:rPr>
              <a:t>RTL</a:t>
            </a:r>
            <a:r>
              <a:rPr lang="zh-CN" altLang="zh-CN" dirty="0">
                <a:latin typeface="+mn-ea"/>
              </a:rPr>
              <a:t>书写的机器描述文件，尤其是其中指令模板的定义，指导了</a:t>
            </a:r>
            <a:r>
              <a:rPr lang="en-US" altLang="zh-CN" dirty="0">
                <a:latin typeface="+mn-ea"/>
              </a:rPr>
              <a:t>GIMPLE</a:t>
            </a:r>
            <a:r>
              <a:rPr lang="zh-CN" altLang="zh-CN" dirty="0">
                <a:latin typeface="+mn-ea"/>
              </a:rPr>
              <a:t>中间表示形式向</a:t>
            </a:r>
            <a:r>
              <a:rPr lang="en-US" altLang="zh-CN" dirty="0">
                <a:latin typeface="+mn-ea"/>
              </a:rPr>
              <a:t>RTL</a:t>
            </a:r>
            <a:r>
              <a:rPr lang="zh-CN" altLang="zh-CN" dirty="0">
                <a:latin typeface="+mn-ea"/>
              </a:rPr>
              <a:t>中间表示形式转换的具体形式，这就使得机器无关的</a:t>
            </a:r>
            <a:r>
              <a:rPr lang="en-US" altLang="zh-CN" dirty="0">
                <a:latin typeface="+mn-ea"/>
              </a:rPr>
              <a:t>GIMPLE</a:t>
            </a:r>
            <a:r>
              <a:rPr lang="zh-CN" altLang="zh-CN" dirty="0">
                <a:latin typeface="+mn-ea"/>
              </a:rPr>
              <a:t>形式转换成</a:t>
            </a:r>
            <a:r>
              <a:rPr lang="en-US" altLang="zh-CN" dirty="0">
                <a:latin typeface="+mn-ea"/>
              </a:rPr>
              <a:t>RTL</a:t>
            </a:r>
            <a:r>
              <a:rPr lang="zh-CN" altLang="zh-CN" dirty="0">
                <a:latin typeface="+mn-ea"/>
              </a:rPr>
              <a:t>后，能够表达目标机器的特点，从而完成从机器无关的</a:t>
            </a:r>
            <a:r>
              <a:rPr lang="en-US" altLang="zh-CN" dirty="0">
                <a:latin typeface="+mn-ea"/>
              </a:rPr>
              <a:t>GIMPLE</a:t>
            </a:r>
            <a:r>
              <a:rPr lang="zh-CN" altLang="zh-CN" dirty="0">
                <a:latin typeface="+mn-ea"/>
              </a:rPr>
              <a:t>表示到机器相关的</a:t>
            </a:r>
            <a:r>
              <a:rPr lang="en-US" altLang="zh-CN" dirty="0">
                <a:latin typeface="+mn-ea"/>
              </a:rPr>
              <a:t>RTL</a:t>
            </a:r>
            <a:r>
              <a:rPr lang="zh-CN" altLang="zh-CN" dirty="0">
                <a:latin typeface="+mn-ea"/>
              </a:rPr>
              <a:t>表示的转换。从这个角度上讲，基于</a:t>
            </a:r>
            <a:r>
              <a:rPr lang="en-US" altLang="zh-CN" dirty="0">
                <a:latin typeface="+mn-ea"/>
              </a:rPr>
              <a:t>RTL</a:t>
            </a:r>
            <a:r>
              <a:rPr lang="zh-CN" altLang="zh-CN" dirty="0">
                <a:latin typeface="+mn-ea"/>
              </a:rPr>
              <a:t>语言的机器描述是</a:t>
            </a:r>
            <a:r>
              <a:rPr lang="en-US" altLang="zh-CN" dirty="0">
                <a:latin typeface="+mn-ea"/>
              </a:rPr>
              <a:t>GCC</a:t>
            </a:r>
            <a:r>
              <a:rPr lang="zh-CN" altLang="zh-CN" dirty="0">
                <a:latin typeface="+mn-ea"/>
              </a:rPr>
              <a:t>支持多目标机器的基础。</a:t>
            </a:r>
          </a:p>
          <a:p>
            <a:r>
              <a:rPr lang="zh-CN" altLang="en-US" dirty="0">
                <a:latin typeface="+mn-ea"/>
              </a:rPr>
              <a:t>文件名称：</a:t>
            </a:r>
            <a:r>
              <a:rPr lang="en-US" altLang="zh-CN" dirty="0" err="1">
                <a:latin typeface="+mn-ea"/>
              </a:rPr>
              <a:t>gcc</a:t>
            </a:r>
            <a:r>
              <a:rPr lang="en-US" altLang="zh-CN" dirty="0">
                <a:latin typeface="+mn-ea"/>
              </a:rPr>
              <a:t>/</a:t>
            </a:r>
            <a:r>
              <a:rPr lang="en-US" altLang="zh-CN" dirty="0" err="1">
                <a:latin typeface="+mn-ea"/>
              </a:rPr>
              <a:t>config</a:t>
            </a:r>
            <a:r>
              <a:rPr lang="en-US" altLang="zh-CN" dirty="0">
                <a:latin typeface="+mn-ea"/>
              </a:rPr>
              <a:t>/${target}/${target}.</a:t>
            </a:r>
            <a:r>
              <a:rPr lang="en-US" altLang="zh-CN" dirty="0" err="1">
                <a:latin typeface="+mn-ea"/>
              </a:rPr>
              <a:t>md</a:t>
            </a:r>
            <a:r>
              <a:rPr lang="zh-CN" altLang="zh-CN" dirty="0">
                <a:latin typeface="+mn-ea"/>
              </a:rPr>
              <a:t>。</a:t>
            </a:r>
            <a:endParaRPr lang="en-US" altLang="zh-CN" dirty="0">
              <a:latin typeface="+mn-ea"/>
            </a:endParaRPr>
          </a:p>
          <a:p>
            <a:pPr lvl="1"/>
            <a:r>
              <a:rPr lang="en-US" altLang="zh-CN" dirty="0">
                <a:latin typeface="+mn-ea"/>
              </a:rPr>
              <a:t>i386</a:t>
            </a:r>
            <a:r>
              <a:rPr lang="zh-CN" altLang="zh-CN" dirty="0">
                <a:latin typeface="+mn-ea"/>
              </a:rPr>
              <a:t>处理器架构</a:t>
            </a:r>
            <a:r>
              <a:rPr lang="zh-CN" altLang="en-US" dirty="0">
                <a:latin typeface="+mn-ea"/>
              </a:rPr>
              <a:t>：</a:t>
            </a:r>
            <a:r>
              <a:rPr lang="en-US" altLang="zh-CN" dirty="0" err="1">
                <a:latin typeface="+mn-ea"/>
              </a:rPr>
              <a:t>gcc</a:t>
            </a:r>
            <a:r>
              <a:rPr lang="en-US" altLang="zh-CN" dirty="0">
                <a:latin typeface="+mn-ea"/>
              </a:rPr>
              <a:t>/</a:t>
            </a:r>
            <a:r>
              <a:rPr lang="en-US" altLang="zh-CN" dirty="0" err="1">
                <a:latin typeface="+mn-ea"/>
              </a:rPr>
              <a:t>config</a:t>
            </a:r>
            <a:r>
              <a:rPr lang="en-US" altLang="zh-CN" dirty="0">
                <a:latin typeface="+mn-ea"/>
              </a:rPr>
              <a:t>/i386/i386.md</a:t>
            </a:r>
            <a:r>
              <a:rPr lang="zh-CN" altLang="zh-CN" dirty="0">
                <a:latin typeface="+mn-ea"/>
              </a:rPr>
              <a:t>，</a:t>
            </a:r>
            <a:endParaRPr lang="en-US" altLang="zh-CN" dirty="0">
              <a:latin typeface="+mn-ea"/>
            </a:endParaRPr>
          </a:p>
          <a:p>
            <a:pPr lvl="1"/>
            <a:r>
              <a:rPr lang="en-US" altLang="zh-CN" dirty="0">
                <a:latin typeface="+mn-ea"/>
              </a:rPr>
              <a:t>MIPS</a:t>
            </a:r>
            <a:r>
              <a:rPr lang="zh-CN" altLang="zh-CN" dirty="0">
                <a:latin typeface="+mn-ea"/>
              </a:rPr>
              <a:t>处理器</a:t>
            </a:r>
            <a:r>
              <a:rPr lang="zh-CN" altLang="en-US" dirty="0">
                <a:latin typeface="+mn-ea"/>
              </a:rPr>
              <a:t>：</a:t>
            </a:r>
            <a:r>
              <a:rPr lang="en-US" altLang="zh-CN" dirty="0" err="1">
                <a:latin typeface="+mn-ea"/>
              </a:rPr>
              <a:t>gcc</a:t>
            </a:r>
            <a:r>
              <a:rPr lang="en-US" altLang="zh-CN" dirty="0">
                <a:latin typeface="+mn-ea"/>
              </a:rPr>
              <a:t>/</a:t>
            </a:r>
            <a:r>
              <a:rPr lang="en-US" altLang="zh-CN" dirty="0" err="1">
                <a:latin typeface="+mn-ea"/>
              </a:rPr>
              <a:t>config</a:t>
            </a:r>
            <a:r>
              <a:rPr lang="en-US" altLang="zh-CN" dirty="0">
                <a:latin typeface="+mn-ea"/>
              </a:rPr>
              <a:t>/</a:t>
            </a:r>
            <a:r>
              <a:rPr lang="en-US" altLang="zh-CN" dirty="0" err="1">
                <a:latin typeface="+mn-ea"/>
              </a:rPr>
              <a:t>mips</a:t>
            </a:r>
            <a:r>
              <a:rPr lang="en-US" altLang="zh-CN" dirty="0">
                <a:latin typeface="+mn-ea"/>
              </a:rPr>
              <a:t>/mips.md</a:t>
            </a:r>
            <a:endParaRPr lang="zh-CN" altLang="zh-CN" dirty="0">
              <a:latin typeface="+mn-ea"/>
            </a:endParaRPr>
          </a:p>
          <a:p>
            <a:endParaRPr lang="zh-CN" altLang="en-US" dirty="0"/>
          </a:p>
        </p:txBody>
      </p:sp>
      <p:sp>
        <p:nvSpPr>
          <p:cNvPr id="4" name="日期占位符 3"/>
          <p:cNvSpPr>
            <a:spLocks noGrp="1"/>
          </p:cNvSpPr>
          <p:nvPr>
            <p:ph type="dt" sz="half" idx="10"/>
          </p:nvPr>
        </p:nvSpPr>
        <p:spPr/>
        <p:txBody>
          <a:bodyPr/>
          <a:lstStyle/>
          <a:p>
            <a:fld id="{53AFA649-4BFF-41A4-B15F-6935E018A1BE}"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mn-ea"/>
              </a:rPr>
              <a:t>机器描述文</a:t>
            </a:r>
            <a:r>
              <a:rPr lang="zh-CN" altLang="zh-CN" dirty="0" smtClean="0">
                <a:latin typeface="+mn-ea"/>
              </a:rPr>
              <a:t>件</a:t>
            </a:r>
            <a:r>
              <a:rPr lang="en-US" altLang="zh-CN" dirty="0">
                <a:latin typeface="+mn-ea"/>
              </a:rPr>
              <a:t>}/${target}.md</a:t>
            </a:r>
            <a:r>
              <a:rPr lang="zh-CN" altLang="en-US" dirty="0" smtClean="0">
                <a:latin typeface="+mn-ea"/>
              </a:rPr>
              <a:t>的</a:t>
            </a:r>
            <a:r>
              <a:rPr lang="zh-CN" altLang="zh-CN" dirty="0">
                <a:latin typeface="+mn-ea"/>
              </a:rPr>
              <a:t>主要内容</a:t>
            </a:r>
            <a:endParaRPr lang="zh-CN" altLang="en-US" dirty="0"/>
          </a:p>
        </p:txBody>
      </p:sp>
      <p:sp>
        <p:nvSpPr>
          <p:cNvPr id="3" name="内容占位符 2"/>
          <p:cNvSpPr>
            <a:spLocks noGrp="1"/>
          </p:cNvSpPr>
          <p:nvPr>
            <p:ph idx="1"/>
          </p:nvPr>
        </p:nvSpPr>
        <p:spPr/>
        <p:txBody>
          <a:bodyPr/>
          <a:lstStyle/>
          <a:p>
            <a:r>
              <a:rPr lang="zh-CN" altLang="zh-CN" dirty="0">
                <a:latin typeface="+mn-ea"/>
              </a:rPr>
              <a:t>指令模板</a:t>
            </a:r>
            <a:r>
              <a:rPr lang="en-US" altLang="zh-CN" dirty="0">
                <a:latin typeface="+mn-ea"/>
              </a:rPr>
              <a:t>(</a:t>
            </a:r>
            <a:r>
              <a:rPr lang="en-US" altLang="zh-CN" dirty="0" err="1">
                <a:latin typeface="+mn-ea"/>
              </a:rPr>
              <a:t>Insn</a:t>
            </a:r>
            <a:r>
              <a:rPr lang="en-US" altLang="zh-CN" dirty="0">
                <a:latin typeface="+mn-ea"/>
              </a:rPr>
              <a:t> Pattern)</a:t>
            </a:r>
            <a:r>
              <a:rPr lang="zh-CN" altLang="zh-CN" dirty="0">
                <a:latin typeface="+mn-ea"/>
              </a:rPr>
              <a:t>的定义</a:t>
            </a:r>
            <a:endParaRPr lang="en-US" altLang="zh-CN" dirty="0">
              <a:latin typeface="+mn-ea"/>
            </a:endParaRPr>
          </a:p>
          <a:p>
            <a:r>
              <a:rPr lang="zh-CN" altLang="zh-CN" dirty="0">
                <a:latin typeface="+mn-ea"/>
              </a:rPr>
              <a:t>常量</a:t>
            </a:r>
            <a:r>
              <a:rPr lang="en-US" altLang="zh-CN" dirty="0">
                <a:latin typeface="+mn-ea"/>
              </a:rPr>
              <a:t>(Constant)</a:t>
            </a:r>
            <a:r>
              <a:rPr lang="zh-CN" altLang="zh-CN" dirty="0">
                <a:latin typeface="+mn-ea"/>
              </a:rPr>
              <a:t>定义</a:t>
            </a:r>
            <a:endParaRPr lang="en-US" altLang="zh-CN" dirty="0">
              <a:latin typeface="+mn-ea"/>
            </a:endParaRPr>
          </a:p>
          <a:p>
            <a:r>
              <a:rPr lang="zh-CN" altLang="zh-CN" dirty="0">
                <a:latin typeface="+mn-ea"/>
              </a:rPr>
              <a:t>属性</a:t>
            </a:r>
            <a:r>
              <a:rPr lang="en-US" altLang="zh-CN" dirty="0">
                <a:latin typeface="+mn-ea"/>
              </a:rPr>
              <a:t>(Attribute)</a:t>
            </a:r>
            <a:r>
              <a:rPr lang="zh-CN" altLang="zh-CN" dirty="0">
                <a:latin typeface="+mn-ea"/>
              </a:rPr>
              <a:t>定义</a:t>
            </a:r>
            <a:endParaRPr lang="en-US" altLang="zh-CN" dirty="0">
              <a:latin typeface="+mn-ea"/>
            </a:endParaRPr>
          </a:p>
          <a:p>
            <a:r>
              <a:rPr lang="zh-CN" altLang="zh-CN" dirty="0">
                <a:latin typeface="+mn-ea"/>
              </a:rPr>
              <a:t>自定义断言</a:t>
            </a:r>
            <a:r>
              <a:rPr lang="en-US" altLang="zh-CN" dirty="0">
                <a:latin typeface="+mn-ea"/>
              </a:rPr>
              <a:t>(User-Defined Predicates)</a:t>
            </a:r>
          </a:p>
          <a:p>
            <a:r>
              <a:rPr lang="zh-CN" altLang="zh-CN" dirty="0">
                <a:latin typeface="+mn-ea"/>
              </a:rPr>
              <a:t>自定义约束</a:t>
            </a:r>
            <a:r>
              <a:rPr lang="en-US" altLang="zh-CN" dirty="0">
                <a:latin typeface="+mn-ea"/>
              </a:rPr>
              <a:t>(User-Defined Constraints)</a:t>
            </a:r>
          </a:p>
          <a:p>
            <a:r>
              <a:rPr lang="zh-CN" altLang="zh-CN" dirty="0">
                <a:latin typeface="+mn-ea"/>
              </a:rPr>
              <a:t>枚举器</a:t>
            </a:r>
            <a:r>
              <a:rPr lang="en-US" altLang="zh-CN" dirty="0">
                <a:latin typeface="+mn-ea"/>
              </a:rPr>
              <a:t>(</a:t>
            </a:r>
            <a:r>
              <a:rPr lang="en-US" altLang="zh-CN" dirty="0" err="1">
                <a:latin typeface="+mn-ea"/>
              </a:rPr>
              <a:t>Iterators</a:t>
            </a:r>
            <a:r>
              <a:rPr lang="en-US" altLang="zh-CN" dirty="0">
                <a:latin typeface="+mn-ea"/>
              </a:rPr>
              <a:t>)</a:t>
            </a:r>
            <a:r>
              <a:rPr lang="zh-CN" altLang="zh-CN" dirty="0">
                <a:latin typeface="+mn-ea"/>
              </a:rPr>
              <a:t>定义</a:t>
            </a:r>
            <a:endParaRPr lang="en-US" altLang="zh-CN" dirty="0">
              <a:latin typeface="+mn-ea"/>
            </a:endParaRPr>
          </a:p>
          <a:p>
            <a:r>
              <a:rPr lang="zh-CN" altLang="zh-CN" dirty="0">
                <a:latin typeface="+mn-ea"/>
              </a:rPr>
              <a:t>流水线</a:t>
            </a:r>
            <a:r>
              <a:rPr lang="en-US" altLang="zh-CN" dirty="0">
                <a:latin typeface="+mn-ea"/>
              </a:rPr>
              <a:t>(Pipeline)</a:t>
            </a:r>
            <a:r>
              <a:rPr lang="zh-CN" altLang="zh-CN" dirty="0">
                <a:latin typeface="+mn-ea"/>
              </a:rPr>
              <a:t>声明</a:t>
            </a:r>
            <a:endParaRPr lang="en-US" altLang="zh-CN" dirty="0">
              <a:latin typeface="+mn-ea"/>
            </a:endParaRPr>
          </a:p>
          <a:p>
            <a:r>
              <a:rPr lang="zh-CN" altLang="zh-CN" dirty="0">
                <a:latin typeface="+mn-ea"/>
              </a:rPr>
              <a:t>窥孔优化</a:t>
            </a:r>
            <a:r>
              <a:rPr lang="en-US" altLang="zh-CN" dirty="0">
                <a:latin typeface="+mn-ea"/>
              </a:rPr>
              <a:t>(Peephole Optimization)</a:t>
            </a:r>
            <a:r>
              <a:rPr lang="zh-CN" altLang="zh-CN" dirty="0">
                <a:latin typeface="+mn-ea"/>
              </a:rPr>
              <a:t>定义</a:t>
            </a:r>
            <a:endParaRPr lang="en-US" altLang="zh-CN" dirty="0">
              <a:latin typeface="+mn-ea"/>
            </a:endParaRPr>
          </a:p>
          <a:p>
            <a:r>
              <a:rPr lang="en-US" altLang="zh-CN" dirty="0">
                <a:latin typeface="+mn-ea"/>
              </a:rPr>
              <a:t>…</a:t>
            </a:r>
            <a:endParaRPr lang="zh-CN" altLang="en-US" dirty="0"/>
          </a:p>
        </p:txBody>
      </p:sp>
      <p:sp>
        <p:nvSpPr>
          <p:cNvPr id="4" name="日期占位符 3"/>
          <p:cNvSpPr>
            <a:spLocks noGrp="1"/>
          </p:cNvSpPr>
          <p:nvPr>
            <p:ph type="dt" sz="half" idx="10"/>
          </p:nvPr>
        </p:nvSpPr>
        <p:spPr/>
        <p:txBody>
          <a:bodyPr/>
          <a:lstStyle/>
          <a:p>
            <a:fld id="{03A4CC03-4E2B-45CD-A170-E24FEE350062}"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graphicFrame>
        <p:nvGraphicFramePr>
          <p:cNvPr id="6" name="表格 5"/>
          <p:cNvGraphicFramePr>
            <a:graphicFrameLocks noGrp="1"/>
          </p:cNvGraphicFramePr>
          <p:nvPr/>
        </p:nvGraphicFramePr>
        <p:xfrm>
          <a:off x="467545" y="1484784"/>
          <a:ext cx="7848872" cy="5040562"/>
        </p:xfrm>
        <a:graphic>
          <a:graphicData uri="http://schemas.openxmlformats.org/drawingml/2006/table">
            <a:tbl>
              <a:tblPr/>
              <a:tblGrid>
                <a:gridCol w="1368151">
                  <a:extLst>
                    <a:ext uri="{9D8B030D-6E8A-4147-A177-3AD203B41FA5}">
                      <a16:colId xmlns:a16="http://schemas.microsoft.com/office/drawing/2014/main" xmlns="" val="20000"/>
                    </a:ext>
                  </a:extLst>
                </a:gridCol>
                <a:gridCol w="3072741">
                  <a:extLst>
                    <a:ext uri="{9D8B030D-6E8A-4147-A177-3AD203B41FA5}">
                      <a16:colId xmlns:a16="http://schemas.microsoft.com/office/drawing/2014/main" xmlns="" val="20001"/>
                    </a:ext>
                  </a:extLst>
                </a:gridCol>
                <a:gridCol w="3407980">
                  <a:extLst>
                    <a:ext uri="{9D8B030D-6E8A-4147-A177-3AD203B41FA5}">
                      <a16:colId xmlns:a16="http://schemas.microsoft.com/office/drawing/2014/main" xmlns="" val="20002"/>
                    </a:ext>
                  </a:extLst>
                </a:gridCol>
              </a:tblGrid>
              <a:tr h="428460">
                <a:tc>
                  <a:txBody>
                    <a:bodyPr/>
                    <a:lstStyle/>
                    <a:p>
                      <a:pPr algn="just">
                        <a:spcAft>
                          <a:spcPts val="0"/>
                        </a:spcAft>
                      </a:pPr>
                      <a:r>
                        <a:rPr lang="zh-CN" sz="1400" kern="50" dirty="0">
                          <a:solidFill>
                            <a:srgbClr val="1F497D"/>
                          </a:solidFill>
                          <a:latin typeface="宋体"/>
                          <a:cs typeface="Times New Roman"/>
                        </a:rPr>
                        <a:t>机器描述内容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a:solidFill>
                            <a:srgbClr val="1F497D"/>
                          </a:solidFill>
                          <a:latin typeface="宋体"/>
                          <a:cs typeface="Times New Roman"/>
                        </a:rPr>
                        <a:t>意义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a:solidFill>
                            <a:srgbClr val="1F497D"/>
                          </a:solidFill>
                          <a:latin typeface="宋体"/>
                          <a:cs typeface="Times New Roman"/>
                        </a:rPr>
                        <a:t>主要使用的</a:t>
                      </a:r>
                      <a:r>
                        <a:rPr lang="en-US" sz="1400" kern="50">
                          <a:solidFill>
                            <a:srgbClr val="1F497D"/>
                          </a:solidFill>
                          <a:latin typeface="宋体"/>
                          <a:cs typeface="Times New Roman"/>
                        </a:rPr>
                        <a:t>RTX</a:t>
                      </a:r>
                      <a:endParaRPr lang="zh-CN" sz="1400" kern="5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856920">
                <a:tc>
                  <a:txBody>
                    <a:bodyPr/>
                    <a:lstStyle/>
                    <a:p>
                      <a:pPr algn="just">
                        <a:spcAft>
                          <a:spcPts val="0"/>
                        </a:spcAft>
                      </a:pPr>
                      <a:r>
                        <a:rPr lang="zh-CN" sz="1400" kern="50" dirty="0">
                          <a:solidFill>
                            <a:srgbClr val="1F497D"/>
                          </a:solidFill>
                          <a:latin typeface="宋体"/>
                          <a:cs typeface="Times New Roman"/>
                        </a:rPr>
                        <a:t>指令模板定义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dirty="0">
                          <a:solidFill>
                            <a:srgbClr val="1F497D"/>
                          </a:solidFill>
                          <a:latin typeface="宋体"/>
                          <a:cs typeface="Times New Roman"/>
                        </a:rPr>
                        <a:t>定义指令模板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400" kern="50">
                          <a:solidFill>
                            <a:srgbClr val="1F497D"/>
                          </a:solidFill>
                          <a:latin typeface="宋体"/>
                          <a:cs typeface="Times New Roman"/>
                        </a:rPr>
                        <a:t>define_insn              define_expand</a:t>
                      </a:r>
                      <a:endParaRPr lang="zh-CN" sz="1400" kern="50">
                        <a:solidFill>
                          <a:srgbClr val="1F497D"/>
                        </a:solidFill>
                        <a:latin typeface="宋体"/>
                        <a:cs typeface="Times New Roman"/>
                      </a:endParaRPr>
                    </a:p>
                    <a:p>
                      <a:pPr algn="just">
                        <a:spcAft>
                          <a:spcPts val="0"/>
                        </a:spcAft>
                      </a:pPr>
                      <a:r>
                        <a:rPr lang="en-US" sz="1400" kern="50">
                          <a:solidFill>
                            <a:srgbClr val="1F497D"/>
                          </a:solidFill>
                          <a:latin typeface="宋体"/>
                          <a:cs typeface="Times New Roman"/>
                        </a:rPr>
                        <a:t>define_split             define_insn_and_split</a:t>
                      </a:r>
                      <a:endParaRPr lang="zh-CN" sz="1400" kern="5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22576">
                <a:tc>
                  <a:txBody>
                    <a:bodyPr/>
                    <a:lstStyle/>
                    <a:p>
                      <a:pPr algn="just">
                        <a:spcAft>
                          <a:spcPts val="0"/>
                        </a:spcAft>
                      </a:pPr>
                      <a:r>
                        <a:rPr lang="zh-CN" sz="1400" kern="50">
                          <a:solidFill>
                            <a:srgbClr val="1F497D"/>
                          </a:solidFill>
                          <a:latin typeface="宋体"/>
                          <a:cs typeface="Times New Roman"/>
                        </a:rPr>
                        <a:t>常量定义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dirty="0">
                          <a:solidFill>
                            <a:srgbClr val="1F497D"/>
                          </a:solidFill>
                          <a:latin typeface="宋体"/>
                          <a:cs typeface="Times New Roman"/>
                        </a:rPr>
                        <a:t>定义机器描述文件中所使用的常量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400" kern="50">
                          <a:solidFill>
                            <a:srgbClr val="1F497D"/>
                          </a:solidFill>
                          <a:latin typeface="宋体"/>
                          <a:cs typeface="Times New Roman"/>
                        </a:rPr>
                        <a:t>define_constants</a:t>
                      </a:r>
                      <a:endParaRPr lang="zh-CN" sz="1400" kern="5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28460">
                <a:tc>
                  <a:txBody>
                    <a:bodyPr/>
                    <a:lstStyle/>
                    <a:p>
                      <a:pPr algn="just">
                        <a:spcAft>
                          <a:spcPts val="0"/>
                        </a:spcAft>
                      </a:pPr>
                      <a:r>
                        <a:rPr lang="zh-CN" sz="1400" kern="50">
                          <a:solidFill>
                            <a:srgbClr val="1F497D"/>
                          </a:solidFill>
                          <a:latin typeface="宋体"/>
                          <a:cs typeface="Times New Roman"/>
                        </a:rPr>
                        <a:t>属性定义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dirty="0">
                          <a:solidFill>
                            <a:srgbClr val="1F497D"/>
                          </a:solidFill>
                          <a:latin typeface="宋体"/>
                          <a:cs typeface="Times New Roman"/>
                        </a:rPr>
                        <a:t>定义指令的属性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400" kern="50">
                          <a:solidFill>
                            <a:srgbClr val="1F497D"/>
                          </a:solidFill>
                          <a:latin typeface="宋体"/>
                          <a:cs typeface="Times New Roman"/>
                        </a:rPr>
                        <a:t>define_attr              define_mode_attr</a:t>
                      </a:r>
                      <a:endParaRPr lang="zh-CN" sz="1400" kern="5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22576">
                <a:tc>
                  <a:txBody>
                    <a:bodyPr/>
                    <a:lstStyle/>
                    <a:p>
                      <a:pPr algn="just">
                        <a:spcAft>
                          <a:spcPts val="0"/>
                        </a:spcAft>
                      </a:pPr>
                      <a:r>
                        <a:rPr lang="zh-CN" sz="1400" kern="50" dirty="0">
                          <a:solidFill>
                            <a:srgbClr val="1F497D"/>
                          </a:solidFill>
                          <a:latin typeface="宋体"/>
                          <a:cs typeface="Times New Roman"/>
                        </a:rPr>
                        <a:t>断言定义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dirty="0">
                          <a:solidFill>
                            <a:srgbClr val="1F497D"/>
                          </a:solidFill>
                          <a:latin typeface="宋体"/>
                          <a:cs typeface="Times New Roman"/>
                        </a:rPr>
                        <a:t>自定义断言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400" kern="50">
                          <a:solidFill>
                            <a:srgbClr val="1F497D"/>
                          </a:solidFill>
                          <a:latin typeface="宋体"/>
                          <a:cs typeface="Times New Roman"/>
                        </a:rPr>
                        <a:t>define_predicate</a:t>
                      </a:r>
                      <a:endParaRPr lang="zh-CN" sz="1400" kern="5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28460">
                <a:tc>
                  <a:txBody>
                    <a:bodyPr/>
                    <a:lstStyle/>
                    <a:p>
                      <a:pPr algn="just">
                        <a:spcAft>
                          <a:spcPts val="0"/>
                        </a:spcAft>
                      </a:pPr>
                      <a:r>
                        <a:rPr lang="zh-CN" sz="1400" kern="50">
                          <a:solidFill>
                            <a:srgbClr val="1F497D"/>
                          </a:solidFill>
                          <a:latin typeface="宋体"/>
                          <a:cs typeface="Times New Roman"/>
                        </a:rPr>
                        <a:t>约束定义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dirty="0">
                          <a:solidFill>
                            <a:srgbClr val="1F497D"/>
                          </a:solidFill>
                          <a:latin typeface="宋体"/>
                          <a:cs typeface="Times New Roman"/>
                        </a:rPr>
                        <a:t>自定义约束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400" kern="50">
                          <a:solidFill>
                            <a:srgbClr val="1F497D"/>
                          </a:solidFill>
                          <a:latin typeface="宋体"/>
                          <a:cs typeface="Times New Roman"/>
                        </a:rPr>
                        <a:t>define_constraint        define_register_constraint</a:t>
                      </a:r>
                      <a:endParaRPr lang="zh-CN" sz="1400" kern="5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967730">
                <a:tc>
                  <a:txBody>
                    <a:bodyPr/>
                    <a:lstStyle/>
                    <a:p>
                      <a:pPr algn="just">
                        <a:spcAft>
                          <a:spcPts val="0"/>
                        </a:spcAft>
                      </a:pPr>
                      <a:r>
                        <a:rPr lang="zh-CN" sz="1400" kern="50">
                          <a:solidFill>
                            <a:srgbClr val="1F497D"/>
                          </a:solidFill>
                          <a:latin typeface="宋体"/>
                          <a:cs typeface="Times New Roman"/>
                        </a:rPr>
                        <a:t>枚举器定义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dirty="0">
                          <a:solidFill>
                            <a:srgbClr val="1F497D"/>
                          </a:solidFill>
                          <a:latin typeface="宋体"/>
                          <a:cs typeface="Times New Roman"/>
                        </a:rPr>
                        <a:t>包括机器模式枚举器和</a:t>
                      </a:r>
                      <a:r>
                        <a:rPr lang="en-US" sz="1400" kern="50" dirty="0">
                          <a:solidFill>
                            <a:srgbClr val="1F497D"/>
                          </a:solidFill>
                          <a:latin typeface="宋体"/>
                          <a:cs typeface="Times New Roman"/>
                        </a:rPr>
                        <a:t>RTX_CODE</a:t>
                      </a:r>
                      <a:r>
                        <a:rPr lang="zh-CN" sz="1400" kern="50" dirty="0">
                          <a:solidFill>
                            <a:srgbClr val="1F497D"/>
                          </a:solidFill>
                          <a:latin typeface="宋体"/>
                          <a:cs typeface="Times New Roman"/>
                        </a:rPr>
                        <a:t>枚举器，适用于书写一类指令模板形式相同，但具有不同机器模式或者</a:t>
                      </a:r>
                      <a:r>
                        <a:rPr lang="en-US" sz="1400" kern="50" dirty="0">
                          <a:solidFill>
                            <a:srgbClr val="1F497D"/>
                          </a:solidFill>
                          <a:latin typeface="宋体"/>
                          <a:cs typeface="Times New Roman"/>
                        </a:rPr>
                        <a:t>RTX_CODE</a:t>
                      </a:r>
                      <a:r>
                        <a:rPr lang="zh-CN" sz="1400" kern="50" dirty="0">
                          <a:solidFill>
                            <a:srgbClr val="1F497D"/>
                          </a:solidFill>
                          <a:latin typeface="宋体"/>
                          <a:cs typeface="Times New Roman"/>
                        </a:rPr>
                        <a:t>的指令模板。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400" kern="50" dirty="0" err="1">
                          <a:solidFill>
                            <a:srgbClr val="1F497D"/>
                          </a:solidFill>
                          <a:latin typeface="宋体"/>
                          <a:cs typeface="Times New Roman"/>
                        </a:rPr>
                        <a:t>define_code_iterator</a:t>
                      </a:r>
                      <a:r>
                        <a:rPr lang="en-US" sz="1400" kern="50" dirty="0">
                          <a:solidFill>
                            <a:srgbClr val="1F497D"/>
                          </a:solidFill>
                          <a:latin typeface="宋体"/>
                          <a:cs typeface="Times New Roman"/>
                        </a:rPr>
                        <a:t>     </a:t>
                      </a:r>
                      <a:r>
                        <a:rPr lang="en-US" sz="1400" kern="50" dirty="0" err="1">
                          <a:solidFill>
                            <a:srgbClr val="1F497D"/>
                          </a:solidFill>
                          <a:latin typeface="宋体"/>
                          <a:cs typeface="Times New Roman"/>
                        </a:rPr>
                        <a:t>define_mode_iterator</a:t>
                      </a:r>
                      <a:endParaRPr lang="zh-CN" sz="1400" kern="50" dirty="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856920">
                <a:tc>
                  <a:txBody>
                    <a:bodyPr/>
                    <a:lstStyle/>
                    <a:p>
                      <a:pPr algn="just">
                        <a:spcAft>
                          <a:spcPts val="0"/>
                        </a:spcAft>
                      </a:pPr>
                      <a:r>
                        <a:rPr lang="zh-CN" sz="1400" kern="50">
                          <a:solidFill>
                            <a:srgbClr val="1F497D"/>
                          </a:solidFill>
                          <a:latin typeface="宋体"/>
                          <a:cs typeface="Times New Roman"/>
                        </a:rPr>
                        <a:t>流水线定义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a:solidFill>
                            <a:srgbClr val="1F497D"/>
                          </a:solidFill>
                          <a:latin typeface="宋体"/>
                          <a:cs typeface="Times New Roman"/>
                        </a:rPr>
                        <a:t>定义流水线</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400" kern="50" dirty="0" err="1">
                          <a:solidFill>
                            <a:srgbClr val="1F497D"/>
                          </a:solidFill>
                          <a:latin typeface="宋体"/>
                          <a:cs typeface="Times New Roman"/>
                        </a:rPr>
                        <a:t>define_insn_reservation</a:t>
                      </a:r>
                      <a:r>
                        <a:rPr lang="en-US" sz="1400" kern="50" dirty="0">
                          <a:solidFill>
                            <a:srgbClr val="1F497D"/>
                          </a:solidFill>
                          <a:latin typeface="宋体"/>
                          <a:cs typeface="Times New Roman"/>
                        </a:rPr>
                        <a:t>  </a:t>
                      </a:r>
                      <a:r>
                        <a:rPr lang="en-US" sz="1400" kern="50" dirty="0" err="1">
                          <a:solidFill>
                            <a:srgbClr val="1F497D"/>
                          </a:solidFill>
                          <a:latin typeface="宋体"/>
                          <a:cs typeface="Times New Roman"/>
                        </a:rPr>
                        <a:t>define_reservation</a:t>
                      </a:r>
                      <a:endParaRPr lang="zh-CN" sz="1400" kern="50" dirty="0">
                        <a:solidFill>
                          <a:srgbClr val="1F497D"/>
                        </a:solidFill>
                        <a:latin typeface="宋体"/>
                        <a:cs typeface="Times New Roman"/>
                      </a:endParaRPr>
                    </a:p>
                    <a:p>
                      <a:pPr algn="just">
                        <a:spcAft>
                          <a:spcPts val="0"/>
                        </a:spcAft>
                      </a:pPr>
                      <a:r>
                        <a:rPr lang="en-US" sz="1400" kern="50" dirty="0" err="1">
                          <a:solidFill>
                            <a:srgbClr val="1F497D"/>
                          </a:solidFill>
                          <a:latin typeface="宋体"/>
                          <a:cs typeface="Times New Roman"/>
                        </a:rPr>
                        <a:t>define_cpu_unit</a:t>
                      </a:r>
                      <a:r>
                        <a:rPr lang="en-US" sz="1400" kern="50" dirty="0">
                          <a:solidFill>
                            <a:srgbClr val="1F497D"/>
                          </a:solidFill>
                          <a:latin typeface="宋体"/>
                          <a:cs typeface="Times New Roman"/>
                        </a:rPr>
                        <a:t>          </a:t>
                      </a:r>
                      <a:r>
                        <a:rPr lang="en-US" sz="1400" kern="50" dirty="0" err="1">
                          <a:solidFill>
                            <a:srgbClr val="1F497D"/>
                          </a:solidFill>
                          <a:latin typeface="宋体"/>
                          <a:cs typeface="Times New Roman"/>
                        </a:rPr>
                        <a:t>define_automaton</a:t>
                      </a:r>
                      <a:endParaRPr lang="zh-CN" sz="1400" kern="50" dirty="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28460">
                <a:tc>
                  <a:txBody>
                    <a:bodyPr/>
                    <a:lstStyle/>
                    <a:p>
                      <a:pPr algn="just">
                        <a:spcAft>
                          <a:spcPts val="0"/>
                        </a:spcAft>
                      </a:pPr>
                      <a:r>
                        <a:rPr lang="zh-CN" sz="1400" kern="50">
                          <a:solidFill>
                            <a:srgbClr val="1F497D"/>
                          </a:solidFill>
                          <a:latin typeface="宋体"/>
                          <a:cs typeface="Times New Roman"/>
                        </a:rPr>
                        <a:t>窥孔优化定义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zh-CN" sz="1400" kern="50">
                          <a:solidFill>
                            <a:srgbClr val="1F497D"/>
                          </a:solidFill>
                          <a:latin typeface="宋体"/>
                          <a:cs typeface="Times New Roman"/>
                        </a:rPr>
                        <a:t>定义窥孔</a:t>
                      </a:r>
                      <a:r>
                        <a:rPr lang="en-US" sz="1400" kern="50">
                          <a:solidFill>
                            <a:srgbClr val="1F497D"/>
                          </a:solidFill>
                          <a:latin typeface="宋体"/>
                          <a:cs typeface="Times New Roman"/>
                        </a:rPr>
                        <a:t>(Peephole)</a:t>
                      </a:r>
                      <a:r>
                        <a:rPr lang="zh-CN" sz="1400" kern="50">
                          <a:solidFill>
                            <a:srgbClr val="1F497D"/>
                          </a:solidFill>
                          <a:latin typeface="宋体"/>
                          <a:cs typeface="Times New Roman"/>
                        </a:rPr>
                        <a:t>优化策略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1400" kern="50" dirty="0" err="1">
                          <a:solidFill>
                            <a:srgbClr val="1F497D"/>
                          </a:solidFill>
                          <a:latin typeface="宋体"/>
                          <a:cs typeface="Times New Roman"/>
                        </a:rPr>
                        <a:t>define_peephole</a:t>
                      </a:r>
                      <a:r>
                        <a:rPr lang="en-US" sz="1400" kern="50" dirty="0">
                          <a:solidFill>
                            <a:srgbClr val="1F497D"/>
                          </a:solidFill>
                          <a:latin typeface="宋体"/>
                          <a:cs typeface="Times New Roman"/>
                        </a:rPr>
                        <a:t>          define_peephole2</a:t>
                      </a:r>
                      <a:endParaRPr lang="zh-CN" sz="1400" kern="50" dirty="0">
                        <a:solidFill>
                          <a:srgbClr val="1F497D"/>
                        </a:solidFill>
                        <a:latin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机器描述文</a:t>
            </a:r>
            <a:r>
              <a:rPr lang="zh-CN" altLang="zh-CN" dirty="0" smtClean="0"/>
              <a:t>件</a:t>
            </a:r>
            <a:r>
              <a:rPr lang="zh-CN" altLang="en-US" b="0" dirty="0" smtClean="0"/>
              <a:t>：</a:t>
            </a:r>
            <a:r>
              <a:rPr lang="en-US" altLang="zh-CN" dirty="0" smtClean="0"/>
              <a:t>${</a:t>
            </a:r>
            <a:r>
              <a:rPr lang="en-US" altLang="zh-CN" dirty="0"/>
              <a:t>target}.[</a:t>
            </a:r>
            <a:r>
              <a:rPr lang="en-US" altLang="zh-CN" dirty="0" err="1"/>
              <a:t>ch</a:t>
            </a:r>
            <a:r>
              <a:rPr lang="en-US" altLang="zh-CN" dirty="0"/>
              <a:t>]</a:t>
            </a:r>
            <a:endParaRPr lang="zh-CN" altLang="en-US" dirty="0"/>
          </a:p>
        </p:txBody>
      </p:sp>
      <p:sp>
        <p:nvSpPr>
          <p:cNvPr id="3" name="内容占位符 2"/>
          <p:cNvSpPr>
            <a:spLocks noGrp="1"/>
          </p:cNvSpPr>
          <p:nvPr>
            <p:ph idx="1"/>
          </p:nvPr>
        </p:nvSpPr>
        <p:spPr/>
        <p:txBody>
          <a:bodyPr/>
          <a:lstStyle/>
          <a:p>
            <a:r>
              <a:rPr lang="zh-CN" altLang="zh-CN" dirty="0" smtClean="0">
                <a:latin typeface="+mn-ea"/>
              </a:rPr>
              <a:t>对</a:t>
            </a:r>
            <a:r>
              <a:rPr lang="zh-CN" altLang="zh-CN" dirty="0">
                <a:latin typeface="+mn-ea"/>
              </a:rPr>
              <a:t>于目标机器来讲，仍然有大量的信息无法使用</a:t>
            </a:r>
            <a:r>
              <a:rPr lang="en-US" altLang="zh-CN" dirty="0">
                <a:latin typeface="+mn-ea"/>
              </a:rPr>
              <a:t>RTL</a:t>
            </a:r>
            <a:r>
              <a:rPr lang="zh-CN" altLang="zh-CN" dirty="0">
                <a:latin typeface="+mn-ea"/>
              </a:rPr>
              <a:t>进行描述，</a:t>
            </a:r>
            <a:endParaRPr lang="en-US" altLang="zh-CN" dirty="0">
              <a:latin typeface="+mn-ea"/>
            </a:endParaRPr>
          </a:p>
          <a:p>
            <a:pPr lvl="1"/>
            <a:r>
              <a:rPr lang="zh-CN" altLang="zh-CN" dirty="0">
                <a:latin typeface="+mn-ea"/>
              </a:rPr>
              <a:t>寄存器信</a:t>
            </a:r>
            <a:r>
              <a:rPr lang="zh-CN" altLang="zh-CN" dirty="0" smtClean="0">
                <a:latin typeface="+mn-ea"/>
              </a:rPr>
              <a:t>息</a:t>
            </a:r>
            <a:r>
              <a:rPr lang="en-US" altLang="zh-CN" dirty="0" smtClean="0">
                <a:latin typeface="+mn-ea"/>
              </a:rPr>
              <a:t> </a:t>
            </a:r>
            <a:r>
              <a:rPr lang="zh-CN" altLang="zh-CN" dirty="0" smtClean="0">
                <a:latin typeface="+mn-ea"/>
              </a:rPr>
              <a:t>存</a:t>
            </a:r>
            <a:r>
              <a:rPr lang="zh-CN" altLang="zh-CN" dirty="0">
                <a:latin typeface="+mn-ea"/>
              </a:rPr>
              <a:t>储布局信</a:t>
            </a:r>
            <a:r>
              <a:rPr lang="zh-CN" altLang="zh-CN" dirty="0" smtClean="0">
                <a:latin typeface="+mn-ea"/>
              </a:rPr>
              <a:t>息</a:t>
            </a:r>
            <a:r>
              <a:rPr lang="en-US" altLang="zh-CN" dirty="0" smtClean="0">
                <a:latin typeface="+mn-ea"/>
              </a:rPr>
              <a:t> </a:t>
            </a:r>
            <a:r>
              <a:rPr lang="zh-CN" altLang="zh-CN" dirty="0" smtClean="0">
                <a:latin typeface="+mn-ea"/>
              </a:rPr>
              <a:t>一</a:t>
            </a:r>
            <a:r>
              <a:rPr lang="zh-CN" altLang="zh-CN" dirty="0">
                <a:latin typeface="+mn-ea"/>
              </a:rPr>
              <a:t>些与硬件相关的函数实现等。</a:t>
            </a:r>
            <a:endParaRPr lang="en-US" altLang="zh-CN" dirty="0">
              <a:latin typeface="+mn-ea"/>
            </a:endParaRPr>
          </a:p>
          <a:p>
            <a:r>
              <a:rPr lang="zh-CN" altLang="zh-CN" dirty="0">
                <a:latin typeface="+mn-ea"/>
              </a:rPr>
              <a:t>这些信息就使用</a:t>
            </a:r>
            <a:r>
              <a:rPr lang="en-US" altLang="zh-CN" dirty="0">
                <a:latin typeface="+mn-ea"/>
              </a:rPr>
              <a:t>C</a:t>
            </a:r>
            <a:r>
              <a:rPr lang="zh-CN" altLang="zh-CN" dirty="0">
                <a:latin typeface="+mn-ea"/>
              </a:rPr>
              <a:t>语言进行描述，其中大部分被设计成宏定义，并包含在</a:t>
            </a:r>
            <a:r>
              <a:rPr lang="en-US" altLang="zh-CN" dirty="0">
                <a:latin typeface="+mn-ea"/>
              </a:rPr>
              <a:t>${target}.h</a:t>
            </a:r>
            <a:r>
              <a:rPr lang="zh-CN" altLang="zh-CN" dirty="0">
                <a:latin typeface="+mn-ea"/>
              </a:rPr>
              <a:t>文件中，而机器描述文件中所使用的一些函数以及一些与目标机器相关的函数则大多在</a:t>
            </a:r>
            <a:r>
              <a:rPr lang="en-US" altLang="zh-CN" dirty="0">
                <a:latin typeface="+mn-ea"/>
              </a:rPr>
              <a:t>${target}.c</a:t>
            </a:r>
            <a:r>
              <a:rPr lang="zh-CN" altLang="zh-CN" dirty="0">
                <a:latin typeface="+mn-ea"/>
              </a:rPr>
              <a:t>文件中定义并实现。</a:t>
            </a:r>
            <a:endParaRPr lang="zh-CN" altLang="en-US" dirty="0"/>
          </a:p>
          <a:p>
            <a:endParaRPr lang="zh-CN" altLang="en-US" dirty="0"/>
          </a:p>
        </p:txBody>
      </p:sp>
      <p:sp>
        <p:nvSpPr>
          <p:cNvPr id="4" name="日期占位符 3"/>
          <p:cNvSpPr>
            <a:spLocks noGrp="1"/>
          </p:cNvSpPr>
          <p:nvPr>
            <p:ph type="dt" sz="half" idx="10"/>
          </p:nvPr>
        </p:nvSpPr>
        <p:spPr/>
        <p:txBody>
          <a:bodyPr/>
          <a:lstStyle/>
          <a:p>
            <a:fld id="{5C6ED0B7-00E2-42B9-88D1-8052A020B016}"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39</a:t>
            </a:fld>
            <a:endParaRPr lang="zh-CN" altLang="en-US" dirty="0"/>
          </a:p>
        </p:txBody>
      </p:sp>
      <p:graphicFrame>
        <p:nvGraphicFramePr>
          <p:cNvPr id="6" name="内容占位符 5"/>
          <p:cNvGraphicFramePr>
            <a:graphicFrameLocks/>
          </p:cNvGraphicFramePr>
          <p:nvPr>
            <p:extLst>
              <p:ext uri="{D42A27DB-BD31-4B8C-83A1-F6EECF244321}">
                <p14:modId xmlns:p14="http://schemas.microsoft.com/office/powerpoint/2010/main" val="2210058273"/>
              </p:ext>
            </p:extLst>
          </p:nvPr>
        </p:nvGraphicFramePr>
        <p:xfrm>
          <a:off x="1043608" y="3717032"/>
          <a:ext cx="7272808" cy="3068989"/>
        </p:xfrm>
        <a:graphic>
          <a:graphicData uri="http://schemas.openxmlformats.org/drawingml/2006/table">
            <a:tbl>
              <a:tblPr/>
              <a:tblGrid>
                <a:gridCol w="2735643">
                  <a:extLst>
                    <a:ext uri="{9D8B030D-6E8A-4147-A177-3AD203B41FA5}">
                      <a16:colId xmlns:a16="http://schemas.microsoft.com/office/drawing/2014/main" xmlns="" val="20000"/>
                    </a:ext>
                  </a:extLst>
                </a:gridCol>
                <a:gridCol w="4537165">
                  <a:extLst>
                    <a:ext uri="{9D8B030D-6E8A-4147-A177-3AD203B41FA5}">
                      <a16:colId xmlns:a16="http://schemas.microsoft.com/office/drawing/2014/main" xmlns="" val="20001"/>
                    </a:ext>
                  </a:extLst>
                </a:gridCol>
              </a:tblGrid>
              <a:tr h="278999">
                <a:tc>
                  <a:txBody>
                    <a:bodyPr/>
                    <a:lstStyle/>
                    <a:p>
                      <a:pPr algn="just">
                        <a:spcAft>
                          <a:spcPts val="0"/>
                        </a:spcAft>
                      </a:pPr>
                      <a:r>
                        <a:rPr lang="zh-CN" sz="1300" kern="50" dirty="0">
                          <a:solidFill>
                            <a:srgbClr val="1F497D"/>
                          </a:solidFill>
                          <a:latin typeface="宋体"/>
                          <a:cs typeface="Times New Roman"/>
                        </a:rPr>
                        <a:t>内容</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50">
                          <a:solidFill>
                            <a:srgbClr val="1F497D"/>
                          </a:solidFill>
                          <a:latin typeface="宋体"/>
                          <a:cs typeface="Times New Roman"/>
                        </a:rPr>
                        <a:t>主要作用</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78999">
                <a:tc>
                  <a:txBody>
                    <a:bodyPr/>
                    <a:lstStyle/>
                    <a:p>
                      <a:pPr algn="just">
                        <a:spcAft>
                          <a:spcPts val="0"/>
                        </a:spcAft>
                      </a:pPr>
                      <a:r>
                        <a:rPr lang="zh-CN" sz="1300" kern="50">
                          <a:solidFill>
                            <a:srgbClr val="1F497D"/>
                          </a:solidFill>
                          <a:latin typeface="宋体"/>
                          <a:cs typeface="Times New Roman"/>
                        </a:rPr>
                        <a:t>描述目标机器的全局变量</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50">
                          <a:solidFill>
                            <a:srgbClr val="1F497D"/>
                          </a:solidFill>
                          <a:latin typeface="宋体"/>
                          <a:cs typeface="Times New Roman"/>
                        </a:rPr>
                        <a:t>定义全局变量</a:t>
                      </a:r>
                      <a:r>
                        <a:rPr lang="en-US" sz="1300" kern="50">
                          <a:solidFill>
                            <a:srgbClr val="1F497D"/>
                          </a:solidFill>
                          <a:latin typeface="宋体"/>
                          <a:cs typeface="Times New Roman"/>
                        </a:rPr>
                        <a:t>targetm </a:t>
                      </a:r>
                      <a:endParaRPr lang="zh-CN" sz="1300" kern="50">
                        <a:solidFill>
                          <a:srgbClr val="1F497D"/>
                        </a:solidFill>
                        <a:latin typeface="宋体"/>
                        <a:cs typeface="Times New Roman"/>
                      </a:endParaRP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78999">
                <a:tc>
                  <a:txBody>
                    <a:bodyPr/>
                    <a:lstStyle/>
                    <a:p>
                      <a:pPr algn="just">
                        <a:spcAft>
                          <a:spcPts val="0"/>
                        </a:spcAft>
                      </a:pPr>
                      <a:r>
                        <a:rPr lang="zh-CN" sz="1300" kern="50">
                          <a:solidFill>
                            <a:srgbClr val="1F497D"/>
                          </a:solidFill>
                          <a:latin typeface="宋体"/>
                          <a:cs typeface="Times New Roman"/>
                        </a:rPr>
                        <a:t>编译驱动及选项</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50">
                          <a:solidFill>
                            <a:srgbClr val="1F497D"/>
                          </a:solidFill>
                          <a:latin typeface="宋体"/>
                          <a:cs typeface="Times New Roman"/>
                        </a:rPr>
                        <a:t>定义与目标系统相关的编译选项等</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57998">
                <a:tc>
                  <a:txBody>
                    <a:bodyPr/>
                    <a:lstStyle/>
                    <a:p>
                      <a:pPr algn="just">
                        <a:spcAft>
                          <a:spcPts val="0"/>
                        </a:spcAft>
                      </a:pPr>
                      <a:r>
                        <a:rPr lang="zh-CN" sz="1300" kern="50">
                          <a:solidFill>
                            <a:srgbClr val="1F497D"/>
                          </a:solidFill>
                          <a:latin typeface="宋体"/>
                          <a:cs typeface="Times New Roman"/>
                        </a:rPr>
                        <a:t>存储布局</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50">
                          <a:solidFill>
                            <a:srgbClr val="1F497D"/>
                          </a:solidFill>
                          <a:latin typeface="宋体"/>
                          <a:cs typeface="Times New Roman"/>
                        </a:rPr>
                        <a:t>字节、字的大小端问题，各种类型数据的存储大小等、存储对齐方式等</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57998">
                <a:tc>
                  <a:txBody>
                    <a:bodyPr/>
                    <a:lstStyle/>
                    <a:p>
                      <a:pPr algn="just">
                        <a:spcAft>
                          <a:spcPts val="0"/>
                        </a:spcAft>
                      </a:pPr>
                      <a:r>
                        <a:rPr lang="zh-CN" sz="1300" kern="50">
                          <a:solidFill>
                            <a:srgbClr val="1F497D"/>
                          </a:solidFill>
                          <a:latin typeface="宋体"/>
                          <a:cs typeface="Times New Roman"/>
                        </a:rPr>
                        <a:t>寄存器使用</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50">
                          <a:solidFill>
                            <a:srgbClr val="1F497D"/>
                          </a:solidFill>
                          <a:latin typeface="宋体"/>
                          <a:cs typeface="Times New Roman"/>
                        </a:rPr>
                        <a:t>寄存器数量、名称、类型以及寄存器分配顺序等</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57998">
                <a:tc>
                  <a:txBody>
                    <a:bodyPr/>
                    <a:lstStyle/>
                    <a:p>
                      <a:pPr algn="just">
                        <a:spcAft>
                          <a:spcPts val="0"/>
                        </a:spcAft>
                      </a:pPr>
                      <a:r>
                        <a:rPr lang="zh-CN" sz="1300" kern="50">
                          <a:solidFill>
                            <a:srgbClr val="1F497D"/>
                          </a:solidFill>
                          <a:latin typeface="宋体"/>
                          <a:cs typeface="Times New Roman"/>
                        </a:rPr>
                        <a:t>堆栈布局</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50">
                          <a:solidFill>
                            <a:srgbClr val="1F497D"/>
                          </a:solidFill>
                          <a:latin typeface="宋体"/>
                          <a:cs typeface="Times New Roman"/>
                        </a:rPr>
                        <a:t>堆栈的增长方式、对齐方式、活动记录的格式等</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78999">
                <a:tc>
                  <a:txBody>
                    <a:bodyPr/>
                    <a:lstStyle/>
                    <a:p>
                      <a:pPr algn="just">
                        <a:spcAft>
                          <a:spcPts val="0"/>
                        </a:spcAft>
                      </a:pPr>
                      <a:r>
                        <a:rPr lang="zh-CN" sz="1300" kern="50">
                          <a:solidFill>
                            <a:srgbClr val="1F497D"/>
                          </a:solidFill>
                          <a:latin typeface="宋体"/>
                          <a:cs typeface="Times New Roman"/>
                        </a:rPr>
                        <a:t>寻址方式</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50">
                          <a:solidFill>
                            <a:srgbClr val="1F497D"/>
                          </a:solidFill>
                          <a:latin typeface="宋体"/>
                          <a:cs typeface="Times New Roman"/>
                        </a:rPr>
                        <a:t>目标机器支持的寻址方式</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78999">
                <a:tc>
                  <a:txBody>
                    <a:bodyPr/>
                    <a:lstStyle/>
                    <a:p>
                      <a:pPr algn="just">
                        <a:spcAft>
                          <a:spcPts val="0"/>
                        </a:spcAft>
                      </a:pPr>
                      <a:r>
                        <a:rPr lang="zh-CN" sz="1300" kern="50">
                          <a:solidFill>
                            <a:srgbClr val="1F497D"/>
                          </a:solidFill>
                          <a:latin typeface="宋体"/>
                          <a:cs typeface="Times New Roman"/>
                        </a:rPr>
                        <a:t>汇编代码格式</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300" kern="50" dirty="0">
                          <a:solidFill>
                            <a:srgbClr val="1F497D"/>
                          </a:solidFill>
                          <a:latin typeface="宋体"/>
                          <a:cs typeface="Times New Roman"/>
                        </a:rPr>
                        <a:t>目标系统汇编代码的输出格式等</a:t>
                      </a:r>
                    </a:p>
                  </a:txBody>
                  <a:tcPr marL="63547" marR="635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 GCC</a:t>
            </a:r>
            <a:r>
              <a:rPr lang="zh-CN" altLang="en-US" dirty="0"/>
              <a:t>源码总体结构简介</a:t>
            </a:r>
          </a:p>
        </p:txBody>
      </p:sp>
      <p:sp>
        <p:nvSpPr>
          <p:cNvPr id="3" name="副标题 2"/>
          <p:cNvSpPr>
            <a:spLocks noGrp="1"/>
          </p:cNvSpPr>
          <p:nvPr>
            <p:ph type="subTitle" idx="1"/>
          </p:nvPr>
        </p:nvSpPr>
        <p:spPr>
          <a:xfrm>
            <a:off x="2267744" y="3602038"/>
            <a:ext cx="5733256" cy="1655762"/>
          </a:xfrm>
        </p:spPr>
        <p:txBody>
          <a:bodyPr/>
          <a:lstStyle/>
          <a:p>
            <a:pPr algn="l"/>
            <a:r>
              <a:rPr lang="en-US" altLang="zh-CN" dirty="0"/>
              <a:t>1.1 </a:t>
            </a:r>
            <a:r>
              <a:rPr lang="en-US" altLang="zh-CN" dirty="0" smtClean="0"/>
              <a:t>GCC</a:t>
            </a:r>
            <a:r>
              <a:rPr lang="zh-CN" altLang="en-US" dirty="0"/>
              <a:t>源代码</a:t>
            </a:r>
            <a:r>
              <a:rPr lang="zh-CN" altLang="en-US" dirty="0" smtClean="0"/>
              <a:t>目</a:t>
            </a:r>
            <a:r>
              <a:rPr lang="zh-CN" altLang="en-US" dirty="0"/>
              <a:t>录结构</a:t>
            </a:r>
            <a:endParaRPr lang="en-US" altLang="zh-CN" dirty="0"/>
          </a:p>
          <a:p>
            <a:pPr algn="l"/>
            <a:r>
              <a:rPr lang="en-US" altLang="zh-CN" dirty="0"/>
              <a:t>1.2 </a:t>
            </a:r>
            <a:r>
              <a:rPr lang="zh-CN" altLang="en-US" dirty="0"/>
              <a:t>编译</a:t>
            </a:r>
            <a:r>
              <a:rPr lang="zh-CN" altLang="en-US" dirty="0" smtClean="0"/>
              <a:t>器</a:t>
            </a:r>
            <a:r>
              <a:rPr lang="en-US" altLang="zh-CN" dirty="0" smtClean="0"/>
              <a:t>cc1</a:t>
            </a:r>
            <a:r>
              <a:rPr lang="zh-CN" altLang="en-US" dirty="0" smtClean="0"/>
              <a:t>的逻</a:t>
            </a:r>
            <a:r>
              <a:rPr lang="zh-CN" altLang="en-US" dirty="0"/>
              <a:t>辑结构</a:t>
            </a:r>
            <a:endParaRPr lang="en-US" altLang="zh-CN" dirty="0"/>
          </a:p>
          <a:p>
            <a:pPr algn="l"/>
            <a:r>
              <a:rPr lang="en-US" altLang="zh-CN" dirty="0"/>
              <a:t>1.3 </a:t>
            </a:r>
            <a:r>
              <a:rPr lang="zh-CN" altLang="en-US" dirty="0"/>
              <a:t>编译</a:t>
            </a:r>
            <a:r>
              <a:rPr lang="zh-CN" altLang="en-US" dirty="0" smtClean="0"/>
              <a:t>器</a:t>
            </a:r>
            <a:r>
              <a:rPr lang="en-US" altLang="zh-CN" dirty="0" smtClean="0"/>
              <a:t>cc1</a:t>
            </a:r>
            <a:r>
              <a:rPr lang="zh-CN" altLang="en-US" dirty="0" smtClean="0"/>
              <a:t>与</a:t>
            </a:r>
            <a:r>
              <a:rPr lang="zh-CN" altLang="en-US" dirty="0"/>
              <a:t>源代码的大致对应关系</a:t>
            </a:r>
          </a:p>
        </p:txBody>
      </p:sp>
      <p:sp>
        <p:nvSpPr>
          <p:cNvPr id="5" name="日期占位符 4"/>
          <p:cNvSpPr>
            <a:spLocks noGrp="1"/>
          </p:cNvSpPr>
          <p:nvPr>
            <p:ph type="dt" sz="half" idx="10"/>
          </p:nvPr>
        </p:nvSpPr>
        <p:spPr/>
        <p:txBody>
          <a:bodyPr/>
          <a:lstStyle/>
          <a:p>
            <a:fld id="{B14557A4-351A-4D92-8408-840F8FD16688}"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机器描述信息的提取</a:t>
            </a:r>
            <a:r>
              <a:rPr lang="en-US" altLang="zh-CN" dirty="0"/>
              <a:t> –</a:t>
            </a:r>
            <a:r>
              <a:rPr lang="zh-CN" altLang="en-US" dirty="0"/>
              <a:t>生成器代码</a:t>
            </a:r>
          </a:p>
        </p:txBody>
      </p:sp>
      <p:sp>
        <p:nvSpPr>
          <p:cNvPr id="3" name="内容占位符 2"/>
          <p:cNvSpPr>
            <a:spLocks noGrp="1"/>
          </p:cNvSpPr>
          <p:nvPr>
            <p:ph idx="1"/>
          </p:nvPr>
        </p:nvSpPr>
        <p:spPr/>
        <p:txBody>
          <a:bodyPr/>
          <a:lstStyle/>
          <a:p>
            <a:r>
              <a:rPr lang="en-US" altLang="zh-CN" dirty="0">
                <a:latin typeface="+mn-ea"/>
              </a:rPr>
              <a:t>GCC</a:t>
            </a:r>
            <a:r>
              <a:rPr lang="zh-CN" altLang="zh-CN" dirty="0">
                <a:latin typeface="+mn-ea"/>
              </a:rPr>
              <a:t>使用机器描述文件</a:t>
            </a:r>
            <a:r>
              <a:rPr lang="en-US" altLang="zh-CN" dirty="0">
                <a:latin typeface="+mn-ea"/>
              </a:rPr>
              <a:t>(</a:t>
            </a:r>
            <a:r>
              <a:rPr lang="zh-CN" altLang="zh-CN" dirty="0">
                <a:latin typeface="+mn-ea"/>
              </a:rPr>
              <a:t>包括</a:t>
            </a:r>
            <a:r>
              <a:rPr lang="en-US" altLang="zh-CN" dirty="0">
                <a:latin typeface="+mn-ea"/>
              </a:rPr>
              <a:t>${target}.</a:t>
            </a:r>
            <a:r>
              <a:rPr lang="en-US" altLang="zh-CN" dirty="0" err="1">
                <a:latin typeface="+mn-ea"/>
              </a:rPr>
              <a:t>md</a:t>
            </a:r>
            <a:r>
              <a:rPr lang="en-US" altLang="zh-CN" dirty="0">
                <a:latin typeface="+mn-ea"/>
              </a:rPr>
              <a:t>, ${target}.h, ${target}.c</a:t>
            </a:r>
            <a:r>
              <a:rPr lang="zh-CN" altLang="zh-CN" dirty="0">
                <a:latin typeface="+mn-ea"/>
              </a:rPr>
              <a:t>等</a:t>
            </a:r>
            <a:r>
              <a:rPr lang="en-US" altLang="zh-CN" dirty="0">
                <a:latin typeface="+mn-ea"/>
              </a:rPr>
              <a:t>)</a:t>
            </a:r>
            <a:r>
              <a:rPr lang="zh-CN" altLang="zh-CN" dirty="0">
                <a:latin typeface="+mn-ea"/>
              </a:rPr>
              <a:t>描述了各种目标机器的特性。反过来看，如果给定某个特定目标机器的机器描述文件，还需要解决如下的问题：</a:t>
            </a:r>
          </a:p>
          <a:p>
            <a:pPr lvl="1"/>
            <a:r>
              <a:rPr lang="en-US" altLang="zh-CN" dirty="0">
                <a:latin typeface="+mn-ea"/>
              </a:rPr>
              <a:t>(1) GCC</a:t>
            </a:r>
            <a:r>
              <a:rPr lang="zh-CN" altLang="zh-CN" dirty="0">
                <a:latin typeface="+mn-ea"/>
              </a:rPr>
              <a:t>编译系统从机器描述文件中可以获取到什么样的有用信息？</a:t>
            </a:r>
          </a:p>
          <a:p>
            <a:pPr lvl="1"/>
            <a:r>
              <a:rPr lang="en-US" altLang="zh-CN" dirty="0">
                <a:latin typeface="+mn-ea"/>
              </a:rPr>
              <a:t>(2) </a:t>
            </a:r>
            <a:r>
              <a:rPr lang="zh-CN" altLang="zh-CN" dirty="0">
                <a:latin typeface="+mn-ea"/>
              </a:rPr>
              <a:t>这些信息是如何提取出来的？</a:t>
            </a:r>
          </a:p>
          <a:p>
            <a:pPr lvl="1"/>
            <a:r>
              <a:rPr lang="en-US" altLang="zh-CN" dirty="0">
                <a:latin typeface="+mn-ea"/>
              </a:rPr>
              <a:t>(3) </a:t>
            </a:r>
            <a:r>
              <a:rPr lang="zh-CN" altLang="zh-CN" dirty="0">
                <a:latin typeface="+mn-ea"/>
              </a:rPr>
              <a:t>这些信息如何指导编译器生成目标机器相关的代码</a:t>
            </a:r>
            <a:r>
              <a:rPr lang="zh-CN" altLang="zh-CN" dirty="0" smtClean="0">
                <a:latin typeface="+mn-ea"/>
              </a:rPr>
              <a:t>？</a:t>
            </a:r>
            <a:endParaRPr lang="en-US" altLang="zh-CN" dirty="0">
              <a:latin typeface="+mn-ea"/>
            </a:endParaRPr>
          </a:p>
          <a:p>
            <a:pPr lvl="1"/>
            <a:endParaRPr lang="en-US" altLang="zh-CN" dirty="0" smtClean="0">
              <a:latin typeface="+mn-ea"/>
            </a:endParaRPr>
          </a:p>
          <a:p>
            <a:r>
              <a:rPr lang="zh-CN" altLang="en-US" dirty="0">
                <a:latin typeface="+mn-ea"/>
              </a:rPr>
              <a:t>解</a:t>
            </a:r>
            <a:r>
              <a:rPr lang="zh-CN" altLang="en-US" dirty="0" smtClean="0">
                <a:latin typeface="+mn-ea"/>
              </a:rPr>
              <a:t>决方案</a:t>
            </a:r>
            <a:r>
              <a:rPr lang="en-US" altLang="zh-CN" dirty="0" smtClean="0">
                <a:latin typeface="+mn-ea"/>
              </a:rPr>
              <a:t>: </a:t>
            </a:r>
            <a:r>
              <a:rPr lang="zh-CN" altLang="en-US" dirty="0">
                <a:latin typeface="+mn-ea"/>
              </a:rPr>
              <a:t>生成</a:t>
            </a:r>
            <a:r>
              <a:rPr lang="zh-CN" altLang="en-US" dirty="0" smtClean="0">
                <a:latin typeface="+mn-ea"/>
              </a:rPr>
              <a:t>器代码</a:t>
            </a:r>
            <a:r>
              <a:rPr lang="en-US" altLang="zh-CN" dirty="0" err="1" smtClean="0">
                <a:latin typeface="+mn-ea"/>
              </a:rPr>
              <a:t>gcc</a:t>
            </a:r>
            <a:r>
              <a:rPr lang="en-US" altLang="zh-CN" dirty="0" smtClean="0">
                <a:latin typeface="+mn-ea"/>
              </a:rPr>
              <a:t>/gen*.c</a:t>
            </a:r>
          </a:p>
          <a:p>
            <a:pPr lvl="1"/>
            <a:r>
              <a:rPr lang="zh-CN" altLang="en-US" dirty="0">
                <a:latin typeface="+mn-ea"/>
              </a:rPr>
              <a:t>提</a:t>
            </a:r>
            <a:r>
              <a:rPr lang="zh-CN" altLang="en-US" dirty="0" smtClean="0">
                <a:latin typeface="+mn-ea"/>
              </a:rPr>
              <a:t>取</a:t>
            </a:r>
            <a:r>
              <a:rPr lang="en-US" altLang="zh-CN" dirty="0">
                <a:latin typeface="+mn-ea"/>
              </a:rPr>
              <a:t>${target}.md, ${target}.h, ${target}.c</a:t>
            </a:r>
            <a:r>
              <a:rPr lang="zh-CN" altLang="zh-CN" dirty="0" smtClean="0">
                <a:latin typeface="+mn-ea"/>
              </a:rPr>
              <a:t>等</a:t>
            </a:r>
            <a:r>
              <a:rPr lang="zh-CN" altLang="en-US" dirty="0" smtClean="0">
                <a:latin typeface="+mn-ea"/>
              </a:rPr>
              <a:t>文件中的目标机器信息，自动生成目标机器上的部分代码，从而指导</a:t>
            </a:r>
            <a:r>
              <a:rPr lang="en-US" altLang="zh-CN" dirty="0" smtClean="0">
                <a:latin typeface="+mn-ea"/>
              </a:rPr>
              <a:t>RTL</a:t>
            </a:r>
            <a:r>
              <a:rPr lang="zh-CN" altLang="en-US" dirty="0" smtClean="0">
                <a:latin typeface="+mn-ea"/>
              </a:rPr>
              <a:t>生成、处理及最终的汇编代码生成。</a:t>
            </a:r>
            <a:endParaRPr lang="zh-CN" altLang="zh-CN" dirty="0">
              <a:latin typeface="+mn-ea"/>
            </a:endParaRPr>
          </a:p>
          <a:p>
            <a:endParaRPr lang="zh-CN" altLang="en-US" dirty="0"/>
          </a:p>
        </p:txBody>
      </p:sp>
      <p:sp>
        <p:nvSpPr>
          <p:cNvPr id="4" name="日期占位符 3"/>
          <p:cNvSpPr>
            <a:spLocks noGrp="1"/>
          </p:cNvSpPr>
          <p:nvPr>
            <p:ph type="dt" sz="half" idx="10"/>
          </p:nvPr>
        </p:nvSpPr>
        <p:spPr/>
        <p:txBody>
          <a:bodyPr/>
          <a:lstStyle/>
          <a:p>
            <a:fld id="{2B3D6D55-BF8A-4A26-A13F-39CCDB3058AD}"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40</a:t>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从</a:t>
            </a:r>
            <a:r>
              <a:rPr lang="en-US" altLang="zh-CN" b="1" dirty="0"/>
              <a:t>GIMPLE</a:t>
            </a:r>
            <a:r>
              <a:rPr lang="zh-CN" altLang="zh-CN" b="1" dirty="0"/>
              <a:t>到</a:t>
            </a:r>
            <a:r>
              <a:rPr lang="en-US" altLang="zh-CN" b="1" dirty="0"/>
              <a:t>RTL</a:t>
            </a:r>
            <a:endParaRPr lang="zh-CN" altLang="en-US" dirty="0"/>
          </a:p>
        </p:txBody>
      </p:sp>
      <p:sp>
        <p:nvSpPr>
          <p:cNvPr id="3" name="内容占位符 2"/>
          <p:cNvSpPr>
            <a:spLocks noGrp="1"/>
          </p:cNvSpPr>
          <p:nvPr>
            <p:ph idx="1"/>
          </p:nvPr>
        </p:nvSpPr>
        <p:spPr/>
        <p:txBody>
          <a:bodyPr/>
          <a:lstStyle/>
          <a:p>
            <a:r>
              <a:rPr lang="en-US" altLang="zh-CN" dirty="0"/>
              <a:t>GIMPLE</a:t>
            </a:r>
            <a:r>
              <a:rPr lang="zh-CN" altLang="zh-CN" dirty="0"/>
              <a:t>是一种与前端编程语言和后端目标机器无关的中间表示形式，为了实现对多种目标机器的支持，</a:t>
            </a:r>
            <a:r>
              <a:rPr lang="en-US" altLang="zh-CN" dirty="0"/>
              <a:t>GCC</a:t>
            </a:r>
            <a:r>
              <a:rPr lang="zh-CN" altLang="zh-CN" dirty="0"/>
              <a:t>引入了</a:t>
            </a:r>
            <a:r>
              <a:rPr lang="en-US" altLang="zh-CN" dirty="0"/>
              <a:t>RTL(Register Transfer Language)</a:t>
            </a:r>
            <a:r>
              <a:rPr lang="zh-CN" altLang="zh-CN" dirty="0"/>
              <a:t>。</a:t>
            </a:r>
            <a:endParaRPr lang="en-US" altLang="zh-CN" dirty="0"/>
          </a:p>
          <a:p>
            <a:r>
              <a:rPr lang="en-US" altLang="zh-CN" dirty="0"/>
              <a:t>GIMPLE</a:t>
            </a:r>
            <a:r>
              <a:rPr lang="zh-CN" altLang="en-US" dirty="0"/>
              <a:t>到</a:t>
            </a:r>
            <a:r>
              <a:rPr lang="en-US" altLang="zh-CN" dirty="0"/>
              <a:t>RTL</a:t>
            </a:r>
            <a:r>
              <a:rPr lang="zh-CN" altLang="en-US" dirty="0"/>
              <a:t>的转换需要考虑目标机器的情况，包括</a:t>
            </a:r>
            <a:endParaRPr lang="en-US" altLang="zh-CN" dirty="0"/>
          </a:p>
          <a:p>
            <a:pPr lvl="1"/>
            <a:r>
              <a:rPr lang="zh-CN" altLang="zh-CN" dirty="0"/>
              <a:t>机器描述</a:t>
            </a:r>
            <a:r>
              <a:rPr lang="en-US" altLang="zh-CN" dirty="0"/>
              <a:t>${target}.</a:t>
            </a:r>
            <a:r>
              <a:rPr lang="en-US" altLang="zh-CN" dirty="0" err="1"/>
              <a:t>md</a:t>
            </a:r>
            <a:r>
              <a:rPr lang="zh-CN" altLang="zh-CN" dirty="0"/>
              <a:t>文件</a:t>
            </a:r>
            <a:endParaRPr lang="en-US" altLang="zh-CN" dirty="0"/>
          </a:p>
          <a:p>
            <a:pPr lvl="1"/>
            <a:r>
              <a:rPr lang="zh-CN" altLang="zh-CN" dirty="0"/>
              <a:t>机器描述中的</a:t>
            </a:r>
            <a:r>
              <a:rPr lang="en-US" altLang="zh-CN" dirty="0"/>
              <a:t>${target}.[</a:t>
            </a:r>
            <a:r>
              <a:rPr lang="en-US" altLang="zh-CN" dirty="0" err="1"/>
              <a:t>ch</a:t>
            </a:r>
            <a:r>
              <a:rPr lang="en-US" altLang="zh-CN" dirty="0"/>
              <a:t>]</a:t>
            </a:r>
            <a:r>
              <a:rPr lang="zh-CN" altLang="zh-CN" dirty="0"/>
              <a:t>文件</a:t>
            </a:r>
            <a:endParaRPr lang="en-US" altLang="zh-CN" dirty="0"/>
          </a:p>
          <a:p>
            <a:r>
              <a:rPr lang="en-US" altLang="zh-CN" dirty="0"/>
              <a:t>GIMPLE</a:t>
            </a:r>
            <a:r>
              <a:rPr lang="zh-CN" altLang="zh-CN" dirty="0"/>
              <a:t>到</a:t>
            </a:r>
            <a:r>
              <a:rPr lang="en-US" altLang="zh-CN" dirty="0"/>
              <a:t>RTL</a:t>
            </a:r>
            <a:r>
              <a:rPr lang="zh-CN" altLang="zh-CN" dirty="0"/>
              <a:t>的转换，确切地讲，是指从</a:t>
            </a:r>
            <a:r>
              <a:rPr lang="en-US" altLang="zh-CN" dirty="0"/>
              <a:t>GIMPLE</a:t>
            </a:r>
            <a:r>
              <a:rPr lang="zh-CN" altLang="zh-CN" dirty="0"/>
              <a:t>到</a:t>
            </a:r>
            <a:r>
              <a:rPr lang="en-US" altLang="zh-CN" dirty="0"/>
              <a:t>IR-RTL</a:t>
            </a:r>
            <a:r>
              <a:rPr lang="zh-CN" altLang="zh-CN" dirty="0"/>
              <a:t>的转换，即从</a:t>
            </a:r>
            <a:r>
              <a:rPr lang="en-US" altLang="zh-CN" dirty="0"/>
              <a:t>GIMPLE</a:t>
            </a:r>
            <a:r>
              <a:rPr lang="zh-CN" altLang="zh-CN" dirty="0"/>
              <a:t>转化成</a:t>
            </a:r>
            <a:r>
              <a:rPr lang="en-US" altLang="zh-CN" dirty="0" err="1"/>
              <a:t>insn</a:t>
            </a:r>
            <a:r>
              <a:rPr lang="zh-CN" altLang="zh-CN" dirty="0"/>
              <a:t>序列的过程。</a:t>
            </a:r>
          </a:p>
          <a:p>
            <a:endParaRPr lang="zh-CN" altLang="en-US" dirty="0"/>
          </a:p>
        </p:txBody>
      </p:sp>
      <p:sp>
        <p:nvSpPr>
          <p:cNvPr id="7" name="日期占位符 6"/>
          <p:cNvSpPr>
            <a:spLocks noGrp="1"/>
          </p:cNvSpPr>
          <p:nvPr>
            <p:ph type="dt" sz="half" idx="10"/>
          </p:nvPr>
        </p:nvSpPr>
        <p:spPr/>
        <p:txBody>
          <a:bodyPr/>
          <a:lstStyle/>
          <a:p>
            <a:fld id="{85771566-E156-4BD3-B691-14ECC09A1F32}" type="datetime1">
              <a:rPr lang="zh-CN" altLang="en-US" smtClean="0"/>
              <a:t>2023/6/7</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41</a:t>
            </a:fld>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RTL</a:t>
            </a:r>
            <a:r>
              <a:rPr lang="zh-CN" altLang="zh-CN" dirty="0"/>
              <a:t>生成的基本过程</a:t>
            </a:r>
            <a:endParaRPr lang="zh-CN" altLang="en-US" dirty="0"/>
          </a:p>
        </p:txBody>
      </p:sp>
      <p:sp>
        <p:nvSpPr>
          <p:cNvPr id="3" name="内容占位符 2"/>
          <p:cNvSpPr>
            <a:spLocks noGrp="1"/>
          </p:cNvSpPr>
          <p:nvPr>
            <p:ph idx="1"/>
          </p:nvPr>
        </p:nvSpPr>
        <p:spPr/>
        <p:txBody>
          <a:bodyPr/>
          <a:lstStyle/>
          <a:p>
            <a:r>
              <a:rPr lang="zh-CN" altLang="zh-CN" dirty="0"/>
              <a:t>作为</a:t>
            </a:r>
            <a:r>
              <a:rPr lang="en-US" altLang="zh-CN" dirty="0"/>
              <a:t>GIMPLE</a:t>
            </a:r>
            <a:r>
              <a:rPr lang="zh-CN" altLang="zh-CN" dirty="0"/>
              <a:t>处理中的最后关键过程</a:t>
            </a:r>
            <a:r>
              <a:rPr lang="en-US" altLang="zh-CN" dirty="0"/>
              <a:t>(Pass)</a:t>
            </a:r>
            <a:r>
              <a:rPr lang="zh-CN" altLang="zh-CN" dirty="0"/>
              <a:t>，</a:t>
            </a:r>
            <a:r>
              <a:rPr lang="en-US" altLang="zh-CN" dirty="0" err="1"/>
              <a:t>struct</a:t>
            </a:r>
            <a:r>
              <a:rPr lang="en-US" altLang="zh-CN" dirty="0"/>
              <a:t> </a:t>
            </a:r>
            <a:r>
              <a:rPr lang="en-US" altLang="zh-CN" dirty="0" err="1"/>
              <a:t>rtl_opt_pass</a:t>
            </a:r>
            <a:r>
              <a:rPr lang="en-US" altLang="zh-CN" dirty="0"/>
              <a:t> </a:t>
            </a:r>
            <a:r>
              <a:rPr lang="en-US" altLang="zh-CN" dirty="0" err="1"/>
              <a:t>pass_expand</a:t>
            </a:r>
            <a:r>
              <a:rPr lang="zh-CN" altLang="zh-CN" dirty="0"/>
              <a:t>完成了</a:t>
            </a:r>
            <a:r>
              <a:rPr lang="en-US" altLang="zh-CN" dirty="0"/>
              <a:t>GIMPLE</a:t>
            </a:r>
            <a:r>
              <a:rPr lang="zh-CN" altLang="zh-CN" dirty="0"/>
              <a:t>到</a:t>
            </a:r>
            <a:r>
              <a:rPr lang="en-US" altLang="zh-CN" dirty="0"/>
              <a:t>RTL</a:t>
            </a:r>
            <a:r>
              <a:rPr lang="zh-CN" altLang="zh-CN" dirty="0"/>
              <a:t>的转换</a:t>
            </a:r>
            <a:r>
              <a:rPr lang="zh-CN" altLang="en-US" dirty="0"/>
              <a:t>。</a:t>
            </a:r>
            <a:endParaRPr lang="en-US" altLang="zh-CN" dirty="0"/>
          </a:p>
          <a:p>
            <a:r>
              <a:rPr lang="zh-CN" altLang="zh-CN" dirty="0"/>
              <a:t>入口函数为</a:t>
            </a:r>
            <a:r>
              <a:rPr lang="en-US" altLang="zh-CN" dirty="0" err="1"/>
              <a:t>gcc</a:t>
            </a:r>
            <a:r>
              <a:rPr lang="en-US" altLang="zh-CN" dirty="0"/>
              <a:t>/</a:t>
            </a:r>
            <a:r>
              <a:rPr lang="en-US" altLang="zh-CN" dirty="0" err="1"/>
              <a:t>cfgexpand.c</a:t>
            </a:r>
            <a:r>
              <a:rPr lang="zh-CN" altLang="zh-CN" dirty="0"/>
              <a:t>的</a:t>
            </a:r>
            <a:r>
              <a:rPr lang="en-US" altLang="zh-CN" dirty="0" err="1"/>
              <a:t>gimple_expand_cfg</a:t>
            </a:r>
            <a:r>
              <a:rPr lang="zh-CN" altLang="zh-CN" dirty="0"/>
              <a:t>函数。</a:t>
            </a:r>
            <a:endParaRPr lang="en-US" altLang="zh-CN" dirty="0"/>
          </a:p>
          <a:p>
            <a:r>
              <a:rPr lang="en-US" altLang="zh-CN" dirty="0"/>
              <a:t>GIMPLE</a:t>
            </a:r>
            <a:r>
              <a:rPr lang="zh-CN" altLang="zh-CN" dirty="0"/>
              <a:t>到</a:t>
            </a:r>
            <a:r>
              <a:rPr lang="en-US" altLang="zh-CN" dirty="0"/>
              <a:t>RTL</a:t>
            </a:r>
            <a:r>
              <a:rPr lang="zh-CN" altLang="zh-CN" dirty="0"/>
              <a:t>的转换是以函数为单位进行，每当</a:t>
            </a:r>
            <a:r>
              <a:rPr lang="en-US" altLang="zh-CN" dirty="0"/>
              <a:t>GCC</a:t>
            </a:r>
            <a:r>
              <a:rPr lang="zh-CN" altLang="zh-CN" dirty="0"/>
              <a:t>语法分析完一个函数后，就已经构建起了该函数的</a:t>
            </a:r>
            <a:r>
              <a:rPr lang="en-US" altLang="zh-CN" dirty="0"/>
              <a:t>AST</a:t>
            </a:r>
            <a:r>
              <a:rPr lang="zh-CN" altLang="zh-CN" dirty="0"/>
              <a:t>，然后对该</a:t>
            </a:r>
            <a:r>
              <a:rPr lang="en-US" altLang="zh-CN" dirty="0"/>
              <a:t>AST</a:t>
            </a:r>
            <a:r>
              <a:rPr lang="zh-CN" altLang="zh-CN" dirty="0"/>
              <a:t>进行规范化</a:t>
            </a:r>
            <a:r>
              <a:rPr lang="en-US" altLang="zh-CN" dirty="0"/>
              <a:t>(</a:t>
            </a:r>
            <a:r>
              <a:rPr lang="en-US" altLang="zh-CN" dirty="0" err="1"/>
              <a:t>Genericize</a:t>
            </a:r>
            <a:r>
              <a:rPr lang="en-US" altLang="zh-CN" dirty="0"/>
              <a:t>)</a:t>
            </a:r>
            <a:r>
              <a:rPr lang="zh-CN" altLang="zh-CN" dirty="0"/>
              <a:t>并转换成</a:t>
            </a:r>
            <a:r>
              <a:rPr lang="en-US" altLang="zh-CN" dirty="0"/>
              <a:t>GIMPLE</a:t>
            </a:r>
            <a:r>
              <a:rPr lang="zh-CN" altLang="zh-CN" dirty="0"/>
              <a:t>语句。此后，</a:t>
            </a:r>
            <a:r>
              <a:rPr lang="en-US" altLang="zh-CN" dirty="0"/>
              <a:t>GCC</a:t>
            </a:r>
            <a:r>
              <a:rPr lang="zh-CN" altLang="zh-CN" dirty="0"/>
              <a:t>针对该函数的</a:t>
            </a:r>
            <a:r>
              <a:rPr lang="en-US" altLang="zh-CN" dirty="0"/>
              <a:t>GIMPLE</a:t>
            </a:r>
            <a:r>
              <a:rPr lang="zh-CN" altLang="zh-CN" dirty="0"/>
              <a:t>中间表示进行各种优化处理，最后，再执行</a:t>
            </a:r>
            <a:r>
              <a:rPr lang="en-US" altLang="zh-CN" dirty="0" err="1"/>
              <a:t>pass_expand</a:t>
            </a:r>
            <a:r>
              <a:rPr lang="zh-CN" altLang="zh-CN" dirty="0"/>
              <a:t>将每个函数的</a:t>
            </a:r>
            <a:r>
              <a:rPr lang="en-US" altLang="zh-CN" dirty="0"/>
              <a:t>GIMPLE</a:t>
            </a:r>
            <a:r>
              <a:rPr lang="zh-CN" altLang="zh-CN" dirty="0"/>
              <a:t>序列转换成</a:t>
            </a:r>
            <a:r>
              <a:rPr lang="en-US" altLang="zh-CN" dirty="0"/>
              <a:t>RTL</a:t>
            </a:r>
            <a:r>
              <a:rPr lang="zh-CN" altLang="zh-CN" dirty="0"/>
              <a:t>序列。</a:t>
            </a:r>
          </a:p>
          <a:p>
            <a:endParaRPr lang="zh-CN" altLang="en-US" dirty="0"/>
          </a:p>
        </p:txBody>
      </p:sp>
      <p:sp>
        <p:nvSpPr>
          <p:cNvPr id="7" name="日期占位符 6"/>
          <p:cNvSpPr>
            <a:spLocks noGrp="1"/>
          </p:cNvSpPr>
          <p:nvPr>
            <p:ph type="dt" sz="half" idx="10"/>
          </p:nvPr>
        </p:nvSpPr>
        <p:spPr/>
        <p:txBody>
          <a:bodyPr/>
          <a:lstStyle/>
          <a:p>
            <a:fld id="{5F2F85AD-B895-48D0-9BBE-62F016FD6119}" type="datetime1">
              <a:rPr lang="zh-CN" altLang="en-US" smtClean="0"/>
              <a:t>2023/6/7</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42</a:t>
            </a:fld>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从</a:t>
            </a:r>
            <a:r>
              <a:rPr lang="en-US" altLang="zh-CN" dirty="0"/>
              <a:t>GIMPLE</a:t>
            </a:r>
            <a:r>
              <a:rPr lang="zh-CN" altLang="zh-CN" dirty="0"/>
              <a:t>转换到</a:t>
            </a:r>
            <a:r>
              <a:rPr lang="en-US" altLang="zh-CN" dirty="0"/>
              <a:t>RTL</a:t>
            </a:r>
            <a:r>
              <a:rPr lang="zh-CN" altLang="zh-CN" dirty="0"/>
              <a:t>的主要过程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 </a:t>
            </a:r>
            <a:r>
              <a:rPr lang="zh-CN" altLang="zh-CN" dirty="0"/>
              <a:t>变量展开：调用</a:t>
            </a:r>
            <a:r>
              <a:rPr lang="en-US" altLang="zh-CN" dirty="0" err="1"/>
              <a:t>expand_used_vars</a:t>
            </a:r>
            <a:r>
              <a:rPr lang="en-US" altLang="zh-CN" dirty="0"/>
              <a:t>(void)</a:t>
            </a:r>
            <a:r>
              <a:rPr lang="zh-CN" altLang="zh-CN" dirty="0"/>
              <a:t>函数，对当前函数中所有的变量进行分析，</a:t>
            </a:r>
            <a:r>
              <a:rPr lang="zh-CN" altLang="zh-CN" dirty="0">
                <a:solidFill>
                  <a:srgbClr val="C00000"/>
                </a:solidFill>
              </a:rPr>
              <a:t>在虚拟寄存器或者堆栈中为其分配空间，并生成对应的</a:t>
            </a:r>
            <a:r>
              <a:rPr lang="en-US" altLang="zh-CN" dirty="0">
                <a:solidFill>
                  <a:srgbClr val="C00000"/>
                </a:solidFill>
              </a:rPr>
              <a:t>RTX</a:t>
            </a:r>
            <a:r>
              <a:rPr lang="zh-CN" altLang="zh-CN" dirty="0"/>
              <a:t>。</a:t>
            </a:r>
          </a:p>
          <a:p>
            <a:r>
              <a:rPr lang="en-US" altLang="zh-CN" dirty="0"/>
              <a:t>(2) </a:t>
            </a:r>
            <a:r>
              <a:rPr lang="zh-CN" altLang="zh-CN" dirty="0"/>
              <a:t>参数和返回值的处理：调用</a:t>
            </a:r>
            <a:r>
              <a:rPr lang="en-US" altLang="zh-CN" dirty="0" err="1"/>
              <a:t>expand_function_start</a:t>
            </a:r>
            <a:r>
              <a:rPr lang="en-US" altLang="zh-CN" dirty="0"/>
              <a:t>(</a:t>
            </a:r>
            <a:r>
              <a:rPr lang="en-US" altLang="zh-CN" dirty="0" err="1"/>
              <a:t>current_function_decl</a:t>
            </a:r>
            <a:r>
              <a:rPr lang="en-US" altLang="zh-CN" dirty="0"/>
              <a:t>)</a:t>
            </a:r>
            <a:r>
              <a:rPr lang="zh-CN" altLang="zh-CN" dirty="0"/>
              <a:t>函数，对函数的参数和返回值进行处理，生成其对应的</a:t>
            </a:r>
            <a:r>
              <a:rPr lang="en-US" altLang="zh-CN" dirty="0"/>
              <a:t>RTX</a:t>
            </a:r>
            <a:r>
              <a:rPr lang="zh-CN" altLang="zh-CN" dirty="0"/>
              <a:t>。</a:t>
            </a:r>
          </a:p>
          <a:p>
            <a:r>
              <a:rPr lang="en-US" altLang="zh-CN" dirty="0"/>
              <a:t>(3) </a:t>
            </a:r>
            <a:r>
              <a:rPr lang="zh-CN" altLang="zh-CN" dirty="0"/>
              <a:t>初始块的处理：调用</a:t>
            </a:r>
            <a:r>
              <a:rPr lang="en-US" altLang="zh-CN" dirty="0" err="1"/>
              <a:t>construct_init_block</a:t>
            </a:r>
            <a:r>
              <a:rPr lang="en-US" altLang="zh-CN" dirty="0"/>
              <a:t>(void)</a:t>
            </a:r>
            <a:r>
              <a:rPr lang="zh-CN" altLang="zh-CN" dirty="0"/>
              <a:t>函数，创建初始块，并修正函数的控制流图</a:t>
            </a:r>
            <a:r>
              <a:rPr lang="en-US" altLang="zh-CN" dirty="0"/>
              <a:t>CFG</a:t>
            </a:r>
            <a:r>
              <a:rPr lang="zh-CN" altLang="zh-CN" dirty="0"/>
              <a:t>。</a:t>
            </a:r>
          </a:p>
          <a:p>
            <a:r>
              <a:rPr lang="en-US" altLang="zh-CN" dirty="0"/>
              <a:t>(4) </a:t>
            </a:r>
            <a:r>
              <a:rPr lang="zh-CN" altLang="zh-CN" dirty="0"/>
              <a:t>基本块的展开：对函数体中每个基本块所包含的</a:t>
            </a:r>
            <a:r>
              <a:rPr lang="en-US" altLang="zh-CN" dirty="0"/>
              <a:t>GIMPLE</a:t>
            </a:r>
            <a:r>
              <a:rPr lang="zh-CN" altLang="zh-CN" dirty="0"/>
              <a:t>语句序列逐个进行展开，这是</a:t>
            </a:r>
            <a:r>
              <a:rPr lang="en-US" altLang="zh-CN" dirty="0"/>
              <a:t>RTL</a:t>
            </a:r>
            <a:r>
              <a:rPr lang="zh-CN" altLang="zh-CN" dirty="0"/>
              <a:t>生成的主要部分</a:t>
            </a:r>
            <a:endParaRPr lang="en-US" altLang="zh-CN" dirty="0"/>
          </a:p>
          <a:p>
            <a:endParaRPr lang="zh-CN" altLang="zh-CN" dirty="0"/>
          </a:p>
          <a:p>
            <a:pPr>
              <a:buNone/>
            </a:pPr>
            <a:r>
              <a:rPr lang="en-US" altLang="zh-CN" dirty="0"/>
              <a:t>    FOR_BB_BETWEEN (bb, </a:t>
            </a:r>
            <a:r>
              <a:rPr lang="en-US" altLang="zh-CN" dirty="0" err="1"/>
              <a:t>init_block</a:t>
            </a:r>
            <a:r>
              <a:rPr lang="en-US" altLang="zh-CN" dirty="0"/>
              <a:t>-&gt;</a:t>
            </a:r>
            <a:r>
              <a:rPr lang="en-US" altLang="zh-CN" dirty="0" err="1"/>
              <a:t>next_bb</a:t>
            </a:r>
            <a:r>
              <a:rPr lang="en-US" altLang="zh-CN" dirty="0"/>
              <a:t>, EXIT_BLOCK_PTR, </a:t>
            </a:r>
            <a:r>
              <a:rPr lang="en-US" altLang="zh-CN" dirty="0" err="1"/>
              <a:t>next_bb</a:t>
            </a:r>
            <a:r>
              <a:rPr lang="en-US" altLang="zh-CN" dirty="0"/>
              <a:t>)</a:t>
            </a:r>
            <a:endParaRPr lang="zh-CN" altLang="zh-CN" dirty="0"/>
          </a:p>
          <a:p>
            <a:pPr>
              <a:buNone/>
            </a:pPr>
            <a:r>
              <a:rPr lang="en-US" altLang="zh-CN" dirty="0"/>
              <a:t>        bb = </a:t>
            </a:r>
            <a:r>
              <a:rPr lang="en-US" altLang="zh-CN" dirty="0" err="1"/>
              <a:t>expand_gimple_basic_block</a:t>
            </a:r>
            <a:r>
              <a:rPr lang="en-US" altLang="zh-CN" dirty="0"/>
              <a:t> (bb</a:t>
            </a:r>
            <a:r>
              <a:rPr lang="en-US" altLang="zh-CN" dirty="0" smtClean="0"/>
              <a:t>);</a:t>
            </a:r>
            <a:endParaRPr lang="zh-CN" altLang="zh-CN" dirty="0"/>
          </a:p>
          <a:p>
            <a:r>
              <a:rPr lang="en-US" altLang="zh-CN" dirty="0"/>
              <a:t>(5) </a:t>
            </a:r>
            <a:r>
              <a:rPr lang="zh-CN" altLang="zh-CN" dirty="0"/>
              <a:t>退出块的处理：调用</a:t>
            </a:r>
            <a:r>
              <a:rPr lang="en-US" altLang="zh-CN" dirty="0" err="1"/>
              <a:t>construct_exit_block</a:t>
            </a:r>
            <a:r>
              <a:rPr lang="en-US" altLang="zh-CN" dirty="0"/>
              <a:t>(void)</a:t>
            </a:r>
            <a:r>
              <a:rPr lang="zh-CN" altLang="zh-CN" dirty="0"/>
              <a:t>函数，创建退出块，生成函数退出时的</a:t>
            </a:r>
            <a:r>
              <a:rPr lang="en-US" altLang="zh-CN" dirty="0"/>
              <a:t>RTL</a:t>
            </a:r>
            <a:r>
              <a:rPr lang="zh-CN" altLang="zh-CN" dirty="0"/>
              <a:t>，并修正函数的控制流图</a:t>
            </a:r>
            <a:r>
              <a:rPr lang="en-US" altLang="zh-CN" dirty="0"/>
              <a:t>CFG</a:t>
            </a:r>
            <a:r>
              <a:rPr lang="zh-CN" altLang="zh-CN" dirty="0"/>
              <a:t>。</a:t>
            </a:r>
          </a:p>
          <a:p>
            <a:r>
              <a:rPr lang="en-US" altLang="zh-CN" dirty="0"/>
              <a:t>(6) </a:t>
            </a:r>
            <a:r>
              <a:rPr lang="zh-CN" altLang="zh-CN" dirty="0"/>
              <a:t>其它处理。</a:t>
            </a:r>
            <a:endParaRPr lang="zh-CN" altLang="en-US" dirty="0"/>
          </a:p>
        </p:txBody>
      </p:sp>
      <p:sp>
        <p:nvSpPr>
          <p:cNvPr id="7" name="日期占位符 6"/>
          <p:cNvSpPr>
            <a:spLocks noGrp="1"/>
          </p:cNvSpPr>
          <p:nvPr>
            <p:ph type="dt" sz="half" idx="10"/>
          </p:nvPr>
        </p:nvSpPr>
        <p:spPr/>
        <p:txBody>
          <a:bodyPr/>
          <a:lstStyle/>
          <a:p>
            <a:fld id="{4962530C-40A1-4DD6-B762-795947460AC2}" type="datetime1">
              <a:rPr lang="zh-CN" altLang="en-US" smtClean="0"/>
              <a:t>2023/6/7</a:t>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43</a:t>
            </a:fld>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RTL</a:t>
            </a:r>
            <a:r>
              <a:rPr lang="zh-CN" altLang="en-US" dirty="0"/>
              <a:t>处理及优化： </a:t>
            </a:r>
            <a:r>
              <a:rPr lang="en-US" altLang="zh-CN" dirty="0"/>
              <a:t>RTL </a:t>
            </a:r>
            <a:r>
              <a:rPr lang="en-US" altLang="zh-CN" dirty="0" smtClean="0"/>
              <a:t>PASS</a:t>
            </a:r>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en-US" dirty="0"/>
              <a:t>特殊虚拟寄存器的实例化</a:t>
            </a:r>
            <a:endParaRPr lang="en-US" altLang="zh-CN" dirty="0"/>
          </a:p>
          <a:p>
            <a:r>
              <a:rPr lang="zh-CN" altLang="en-US" dirty="0"/>
              <a:t>指令调度</a:t>
            </a:r>
            <a:endParaRPr lang="en-US" altLang="zh-CN" dirty="0"/>
          </a:p>
          <a:p>
            <a:r>
              <a:rPr lang="zh-CN" altLang="en-US" dirty="0"/>
              <a:t>统一寄存器分配</a:t>
            </a:r>
            <a:r>
              <a:rPr lang="en-US" altLang="zh-CN" dirty="0"/>
              <a:t>IRA</a:t>
            </a:r>
          </a:p>
          <a:p>
            <a:r>
              <a:rPr lang="zh-CN" altLang="en-US" dirty="0"/>
              <a:t>汇编代码生成</a:t>
            </a:r>
            <a:endParaRPr lang="zh-CN" altLang="zh-CN" dirty="0"/>
          </a:p>
        </p:txBody>
      </p:sp>
      <p:sp>
        <p:nvSpPr>
          <p:cNvPr id="4" name="日期占位符 3"/>
          <p:cNvSpPr>
            <a:spLocks noGrp="1"/>
          </p:cNvSpPr>
          <p:nvPr>
            <p:ph type="dt" sz="half" idx="10"/>
          </p:nvPr>
        </p:nvSpPr>
        <p:spPr/>
        <p:txBody>
          <a:bodyPr/>
          <a:lstStyle/>
          <a:p>
            <a:fld id="{5E4CA584-97D3-4736-A53B-2B886BC2E5DA}" type="datetime1">
              <a:rPr lang="zh-CN" altLang="en-US" smtClean="0"/>
              <a:t>2023/6/7</a:t>
            </a:fld>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44</a:t>
            </a:fld>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065B5D-B39D-4308-8D3F-C76147CC72A9}"/>
              </a:ext>
            </a:extLst>
          </p:cNvPr>
          <p:cNvSpPr>
            <a:spLocks noGrp="1"/>
          </p:cNvSpPr>
          <p:nvPr>
            <p:ph type="title"/>
          </p:nvPr>
        </p:nvSpPr>
        <p:spPr/>
        <p:txBody>
          <a:bodyPr/>
          <a:lstStyle/>
          <a:p>
            <a:r>
              <a:rPr lang="en-US" altLang="zh-CN" dirty="0" smtClean="0"/>
              <a:t>3. </a:t>
            </a:r>
            <a:r>
              <a:rPr lang="zh-CN" altLang="en-US" dirty="0" smtClean="0"/>
              <a:t>小结</a:t>
            </a:r>
            <a:endParaRPr lang="zh-CN" altLang="en-US" dirty="0"/>
          </a:p>
        </p:txBody>
      </p:sp>
      <p:sp>
        <p:nvSpPr>
          <p:cNvPr id="3" name="内容占位符 2">
            <a:extLst>
              <a:ext uri="{FF2B5EF4-FFF2-40B4-BE49-F238E27FC236}">
                <a16:creationId xmlns:a16="http://schemas.microsoft.com/office/drawing/2014/main" xmlns="" id="{015E16D9-4FB4-4C50-9AE2-01C1AB65DA66}"/>
              </a:ext>
            </a:extLst>
          </p:cNvPr>
          <p:cNvSpPr>
            <a:spLocks noGrp="1"/>
          </p:cNvSpPr>
          <p:nvPr>
            <p:ph idx="1"/>
          </p:nvPr>
        </p:nvSpPr>
        <p:spPr/>
        <p:txBody>
          <a:bodyPr/>
          <a:lstStyle/>
          <a:p>
            <a:r>
              <a:rPr lang="zh-CN" altLang="en-US" dirty="0" smtClean="0"/>
              <a:t>了解</a:t>
            </a:r>
            <a:r>
              <a:rPr lang="en-US" altLang="zh-CN" dirty="0" smtClean="0"/>
              <a:t>GCC</a:t>
            </a:r>
            <a:r>
              <a:rPr lang="zh-CN" altLang="en-US" dirty="0"/>
              <a:t>源代码的结构</a:t>
            </a:r>
            <a:r>
              <a:rPr lang="zh-CN" altLang="en-US" dirty="0" smtClean="0"/>
              <a:t>，及其与</a:t>
            </a:r>
            <a:r>
              <a:rPr lang="zh-CN" altLang="en-US" dirty="0"/>
              <a:t>编译功能的对应关系，可</a:t>
            </a:r>
            <a:r>
              <a:rPr lang="zh-CN" altLang="en-US" dirty="0" smtClean="0"/>
              <a:t>以快</a:t>
            </a:r>
            <a:r>
              <a:rPr lang="zh-CN" altLang="en-US" dirty="0"/>
              <a:t>速定位某些编译功能的实现位置，为排错、改进功能提供帮助。</a:t>
            </a:r>
            <a:endParaRPr lang="en-US" altLang="zh-CN" dirty="0"/>
          </a:p>
          <a:p>
            <a:r>
              <a:rPr lang="zh-CN" altLang="en-US" dirty="0"/>
              <a:t>了解</a:t>
            </a:r>
            <a:r>
              <a:rPr lang="en-US" altLang="zh-CN" dirty="0"/>
              <a:t>AST/GIMPLE/RTL</a:t>
            </a:r>
            <a:r>
              <a:rPr lang="zh-CN" altLang="en-US" dirty="0"/>
              <a:t>三种中间表示的作用、生成、典型处理，掌握</a:t>
            </a:r>
            <a:r>
              <a:rPr lang="en-US" altLang="zh-CN" dirty="0"/>
              <a:t>GCC</a:t>
            </a:r>
            <a:r>
              <a:rPr lang="zh-CN" altLang="en-US" dirty="0"/>
              <a:t>处理的主要流程，是</a:t>
            </a:r>
            <a:r>
              <a:rPr lang="en-US" altLang="zh-CN" dirty="0"/>
              <a:t>GCC</a:t>
            </a:r>
            <a:r>
              <a:rPr lang="zh-CN" altLang="en-US" dirty="0"/>
              <a:t>功能移植</a:t>
            </a:r>
            <a:r>
              <a:rPr lang="en-US" altLang="zh-CN" dirty="0"/>
              <a:t>/</a:t>
            </a:r>
            <a:r>
              <a:rPr lang="zh-CN" altLang="en-US" dirty="0"/>
              <a:t>改进的基础。</a:t>
            </a:r>
            <a:endParaRPr lang="en-US" altLang="zh-CN" dirty="0"/>
          </a:p>
          <a:p>
            <a:r>
              <a:rPr lang="en-US" altLang="zh-CN" dirty="0"/>
              <a:t>GIMPLE</a:t>
            </a:r>
            <a:r>
              <a:rPr lang="zh-CN" altLang="en-US" dirty="0"/>
              <a:t>及</a:t>
            </a:r>
            <a:r>
              <a:rPr lang="en-US" altLang="zh-CN" dirty="0"/>
              <a:t>RTL</a:t>
            </a:r>
            <a:r>
              <a:rPr lang="zh-CN" altLang="en-US" dirty="0"/>
              <a:t>的</a:t>
            </a:r>
            <a:r>
              <a:rPr lang="en-US" altLang="zh-CN" dirty="0"/>
              <a:t>PASS</a:t>
            </a:r>
            <a:r>
              <a:rPr lang="zh-CN" altLang="en-US" dirty="0"/>
              <a:t>数量众多，是目前</a:t>
            </a:r>
            <a:r>
              <a:rPr lang="en-US" altLang="zh-CN" dirty="0"/>
              <a:t>GCC</a:t>
            </a:r>
            <a:r>
              <a:rPr lang="zh-CN" altLang="en-US" dirty="0"/>
              <a:t>性能优化的核心所在，内容繁杂，涉及的技术非常复杂，是各位爱好者大显身手的主要阵地。</a:t>
            </a:r>
            <a:endParaRPr lang="en-US" altLang="zh-CN" dirty="0"/>
          </a:p>
          <a:p>
            <a:endParaRPr lang="zh-CN" altLang="en-US" dirty="0"/>
          </a:p>
        </p:txBody>
      </p:sp>
      <p:sp>
        <p:nvSpPr>
          <p:cNvPr id="4" name="日期占位符 3">
            <a:extLst>
              <a:ext uri="{FF2B5EF4-FFF2-40B4-BE49-F238E27FC236}">
                <a16:creationId xmlns:a16="http://schemas.microsoft.com/office/drawing/2014/main" xmlns="" id="{C8DDBCF2-A81B-4EC3-BA87-28DAAC58E806}"/>
              </a:ext>
            </a:extLst>
          </p:cNvPr>
          <p:cNvSpPr>
            <a:spLocks noGrp="1"/>
          </p:cNvSpPr>
          <p:nvPr>
            <p:ph type="dt" sz="half" idx="10"/>
          </p:nvPr>
        </p:nvSpPr>
        <p:spPr/>
        <p:txBody>
          <a:bodyPr/>
          <a:lstStyle/>
          <a:p>
            <a:fld id="{930AD638-1B52-4FC8-A4CB-535302A512CE}" type="datetime1">
              <a:rPr lang="zh-CN" altLang="en-US" smtClean="0"/>
              <a:t>2023/6/7</a:t>
            </a:fld>
            <a:endParaRPr lang="zh-CN" altLang="en-US" dirty="0"/>
          </a:p>
        </p:txBody>
      </p:sp>
      <p:sp>
        <p:nvSpPr>
          <p:cNvPr id="5" name="灯片编号占位符 4">
            <a:extLst>
              <a:ext uri="{FF2B5EF4-FFF2-40B4-BE49-F238E27FC236}">
                <a16:creationId xmlns:a16="http://schemas.microsoft.com/office/drawing/2014/main" xmlns="" id="{EF007DFD-A1FC-426F-B59A-BA5467686620}"/>
              </a:ext>
            </a:extLst>
          </p:cNvPr>
          <p:cNvSpPr>
            <a:spLocks noGrp="1"/>
          </p:cNvSpPr>
          <p:nvPr>
            <p:ph type="sldNum" sz="quarter" idx="12"/>
          </p:nvPr>
        </p:nvSpPr>
        <p:spPr/>
        <p:txBody>
          <a:bodyPr/>
          <a:lstStyle/>
          <a:p>
            <a:fld id="{0C913308-F349-4B6D-A68A-DD1791B4A57B}" type="slidenum">
              <a:rPr lang="zh-CN" altLang="en-US" smtClean="0"/>
              <a:pPr/>
              <a:t>45</a:t>
            </a:fld>
            <a:endParaRPr lang="zh-CN" altLang="en-US" dirty="0"/>
          </a:p>
        </p:txBody>
      </p:sp>
    </p:spTree>
    <p:extLst>
      <p:ext uri="{BB962C8B-B14F-4D97-AF65-F5344CB8AC3E}">
        <p14:creationId xmlns:p14="http://schemas.microsoft.com/office/powerpoint/2010/main" val="9702345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
            </a:r>
            <a:br>
              <a:rPr lang="en-US" altLang="zh-CN" dirty="0" smtClean="0"/>
            </a:br>
            <a:r>
              <a:rPr lang="zh-CN" altLang="en-US" dirty="0" smtClean="0"/>
              <a:t>请批评指正！</a:t>
            </a:r>
            <a:r>
              <a:rPr lang="en-US" altLang="zh-CN" dirty="0" smtClean="0"/>
              <a:t/>
            </a:r>
            <a:br>
              <a:rPr lang="en-US" altLang="zh-CN" dirty="0" smtClean="0"/>
            </a:br>
            <a:r>
              <a:rPr lang="en-US" altLang="zh-CN" dirty="0" smtClean="0"/>
              <a:t>Lazy_Linux@126.com</a:t>
            </a:r>
            <a:endParaRPr lang="zh-CN" altLang="en-US" dirty="0"/>
          </a:p>
        </p:txBody>
      </p:sp>
      <p:sp>
        <p:nvSpPr>
          <p:cNvPr id="9" name="副标题 8"/>
          <p:cNvSpPr>
            <a:spLocks noGrp="1"/>
          </p:cNvSpPr>
          <p:nvPr>
            <p:ph type="subTitle" idx="1"/>
          </p:nvPr>
        </p:nvSpPr>
        <p:spPr/>
        <p:txBody>
          <a:bodyPr/>
          <a:lstStyle/>
          <a:p>
            <a:endParaRPr lang="zh-CN" altLang="en-US"/>
          </a:p>
        </p:txBody>
      </p:sp>
      <p:sp>
        <p:nvSpPr>
          <p:cNvPr id="7" name="日期占位符 6"/>
          <p:cNvSpPr>
            <a:spLocks noGrp="1"/>
          </p:cNvSpPr>
          <p:nvPr>
            <p:ph type="dt" sz="half" idx="10"/>
          </p:nvPr>
        </p:nvSpPr>
        <p:spPr/>
        <p:txBody>
          <a:bodyPr/>
          <a:lstStyle/>
          <a:p>
            <a:fld id="{0589A224-6CBA-4887-B0B3-DB088DBC42BE}" type="datetime1">
              <a:rPr lang="zh-CN" altLang="en-US" smtClean="0"/>
              <a:t>2023/6/7</a:t>
            </a:fld>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pPr/>
              <a:t>46</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280988" y="1412776"/>
            <a:ext cx="8582025" cy="512445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1.1 GCC</a:t>
            </a:r>
            <a:r>
              <a:rPr lang="zh-CN" altLang="en-US" dirty="0"/>
              <a:t>源代码目录结构</a:t>
            </a:r>
          </a:p>
        </p:txBody>
      </p:sp>
      <p:sp>
        <p:nvSpPr>
          <p:cNvPr id="15" name="内容占位符 14"/>
          <p:cNvSpPr>
            <a:spLocks noGrp="1"/>
          </p:cNvSpPr>
          <p:nvPr>
            <p:ph idx="1"/>
          </p:nvPr>
        </p:nvSpPr>
        <p:spPr/>
        <p:txBody>
          <a:bodyPr/>
          <a:lstStyle/>
          <a:p>
            <a:endParaRPr lang="zh-CN" altLang="en-US" dirty="0"/>
          </a:p>
        </p:txBody>
      </p:sp>
      <p:sp>
        <p:nvSpPr>
          <p:cNvPr id="8" name="日期占位符 7"/>
          <p:cNvSpPr>
            <a:spLocks noGrp="1"/>
          </p:cNvSpPr>
          <p:nvPr>
            <p:ph type="dt" sz="half" idx="10"/>
          </p:nvPr>
        </p:nvSpPr>
        <p:spPr/>
        <p:txBody>
          <a:bodyPr/>
          <a:lstStyle/>
          <a:p>
            <a:fld id="{20169BAD-C548-4FBC-95BD-9E4127485138}" type="datetime1">
              <a:rPr lang="zh-CN" altLang="en-US" smtClean="0"/>
              <a:t>2023/6/7</a:t>
            </a:fld>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主要目录</a:t>
            </a:r>
            <a:endParaRPr lang="zh-CN" altLang="en-US" dirty="0"/>
          </a:p>
        </p:txBody>
      </p:sp>
      <p:sp>
        <p:nvSpPr>
          <p:cNvPr id="3" name="内容占位符 2"/>
          <p:cNvSpPr>
            <a:spLocks noGrp="1"/>
          </p:cNvSpPr>
          <p:nvPr>
            <p:ph idx="1"/>
          </p:nvPr>
        </p:nvSpPr>
        <p:spPr/>
        <p:txBody>
          <a:bodyPr>
            <a:normAutofit/>
          </a:bodyPr>
          <a:lstStyle/>
          <a:p>
            <a:r>
              <a:rPr lang="zh-CN" altLang="en-US" dirty="0" smtClean="0"/>
              <a:t>语</a:t>
            </a:r>
            <a:r>
              <a:rPr lang="zh-CN" altLang="en-US" dirty="0"/>
              <a:t>言相关处理</a:t>
            </a:r>
            <a:endParaRPr lang="en-US" altLang="zh-CN" dirty="0"/>
          </a:p>
          <a:p>
            <a:pPr lvl="1"/>
            <a:r>
              <a:rPr lang="en-US" altLang="zh-CN" dirty="0"/>
              <a:t>c</a:t>
            </a:r>
            <a:r>
              <a:rPr lang="zh-CN" altLang="en-US" dirty="0"/>
              <a:t>：</a:t>
            </a:r>
            <a:r>
              <a:rPr lang="en-US" altLang="zh-CN" dirty="0" err="1"/>
              <a:t>gcc</a:t>
            </a:r>
            <a:r>
              <a:rPr lang="en-US" altLang="zh-CN" dirty="0"/>
              <a:t>/</a:t>
            </a:r>
          </a:p>
          <a:p>
            <a:pPr lvl="1"/>
            <a:r>
              <a:rPr lang="en-US" altLang="zh-CN" dirty="0"/>
              <a:t>Java</a:t>
            </a:r>
            <a:r>
              <a:rPr lang="zh-CN" altLang="en-US" dirty="0"/>
              <a:t>：</a:t>
            </a:r>
            <a:r>
              <a:rPr lang="en-US" altLang="zh-CN" dirty="0" err="1"/>
              <a:t>gcc</a:t>
            </a:r>
            <a:r>
              <a:rPr lang="en-US" altLang="zh-CN" dirty="0"/>
              <a:t>/java/</a:t>
            </a:r>
          </a:p>
          <a:p>
            <a:pPr lvl="1"/>
            <a:r>
              <a:rPr lang="en-US" altLang="zh-CN" dirty="0"/>
              <a:t>Fortran</a:t>
            </a:r>
            <a:r>
              <a:rPr lang="zh-CN" altLang="en-US" dirty="0"/>
              <a:t>：</a:t>
            </a:r>
            <a:r>
              <a:rPr lang="en-US" altLang="zh-CN" dirty="0" err="1"/>
              <a:t>gcc</a:t>
            </a:r>
            <a:r>
              <a:rPr lang="en-US" altLang="zh-CN" dirty="0"/>
              <a:t>/</a:t>
            </a:r>
            <a:r>
              <a:rPr lang="en-US" altLang="zh-CN" dirty="0" err="1"/>
              <a:t>fortran</a:t>
            </a:r>
            <a:r>
              <a:rPr lang="en-US" altLang="zh-CN" dirty="0"/>
              <a:t>/</a:t>
            </a:r>
          </a:p>
          <a:p>
            <a:r>
              <a:rPr lang="en-US" altLang="zh-CN" dirty="0" err="1"/>
              <a:t>gimple</a:t>
            </a:r>
            <a:r>
              <a:rPr lang="zh-CN" altLang="en-US" dirty="0"/>
              <a:t>及</a:t>
            </a:r>
            <a:r>
              <a:rPr lang="en-US" altLang="zh-CN" dirty="0"/>
              <a:t>RTL</a:t>
            </a:r>
            <a:r>
              <a:rPr lang="zh-CN" altLang="en-US" dirty="0"/>
              <a:t>通用处理</a:t>
            </a:r>
            <a:endParaRPr lang="en-US" altLang="zh-CN" dirty="0"/>
          </a:p>
          <a:p>
            <a:pPr lvl="1"/>
            <a:r>
              <a:rPr lang="en-US" altLang="zh-CN" dirty="0" err="1"/>
              <a:t>gcc</a:t>
            </a:r>
            <a:r>
              <a:rPr lang="en-US" altLang="zh-CN" dirty="0"/>
              <a:t>/ </a:t>
            </a:r>
          </a:p>
          <a:p>
            <a:r>
              <a:rPr lang="zh-CN" altLang="en-US" dirty="0" smtClean="0"/>
              <a:t>目标机</a:t>
            </a:r>
            <a:r>
              <a:rPr lang="zh-CN" altLang="en-US" dirty="0"/>
              <a:t>器描述相关</a:t>
            </a:r>
            <a:endParaRPr lang="en-US" altLang="zh-CN" dirty="0"/>
          </a:p>
          <a:p>
            <a:pPr lvl="1"/>
            <a:r>
              <a:rPr lang="en-US" altLang="zh-CN" dirty="0"/>
              <a:t>i386</a:t>
            </a:r>
            <a:r>
              <a:rPr lang="zh-CN" altLang="en-US" dirty="0"/>
              <a:t>：</a:t>
            </a:r>
            <a:r>
              <a:rPr lang="en-US" altLang="zh-CN" dirty="0" err="1"/>
              <a:t>gcc</a:t>
            </a:r>
            <a:r>
              <a:rPr lang="en-US" altLang="zh-CN" dirty="0"/>
              <a:t>/config/</a:t>
            </a:r>
            <a:r>
              <a:rPr lang="en-US" altLang="zh-CN" dirty="0" err="1"/>
              <a:t>i386</a:t>
            </a:r>
            <a:endParaRPr lang="en-US" altLang="zh-CN" dirty="0"/>
          </a:p>
          <a:p>
            <a:pPr lvl="1"/>
            <a:r>
              <a:rPr lang="en-US" altLang="zh-CN" dirty="0"/>
              <a:t>arm</a:t>
            </a:r>
            <a:r>
              <a:rPr lang="zh-CN" altLang="en-US" dirty="0"/>
              <a:t>：</a:t>
            </a:r>
            <a:r>
              <a:rPr lang="en-US" altLang="zh-CN" dirty="0" err="1"/>
              <a:t>gcc</a:t>
            </a:r>
            <a:r>
              <a:rPr lang="en-US" altLang="zh-CN" dirty="0"/>
              <a:t>/config/arm</a:t>
            </a:r>
          </a:p>
          <a:p>
            <a:pPr lvl="1"/>
            <a:r>
              <a:rPr lang="en-US" altLang="zh-CN" dirty="0"/>
              <a:t>……</a:t>
            </a:r>
          </a:p>
          <a:p>
            <a:r>
              <a:rPr lang="zh-CN" altLang="en-US" dirty="0"/>
              <a:t>机器信息提取相关</a:t>
            </a:r>
            <a:endParaRPr lang="en-US" altLang="zh-CN" dirty="0"/>
          </a:p>
          <a:p>
            <a:pPr lvl="1"/>
            <a:r>
              <a:rPr lang="en-US" altLang="zh-CN" dirty="0" err="1"/>
              <a:t>gcc</a:t>
            </a:r>
            <a:r>
              <a:rPr lang="en-US" altLang="zh-CN" dirty="0"/>
              <a:t>/gen</a:t>
            </a:r>
            <a:r>
              <a:rPr lang="en-US" altLang="zh-CN" dirty="0" smtClean="0"/>
              <a:t>*.c</a:t>
            </a:r>
            <a:endParaRPr lang="zh-CN" altLang="en-US" dirty="0"/>
          </a:p>
        </p:txBody>
      </p:sp>
      <p:sp>
        <p:nvSpPr>
          <p:cNvPr id="4" name="日期占位符 3"/>
          <p:cNvSpPr>
            <a:spLocks noGrp="1"/>
          </p:cNvSpPr>
          <p:nvPr>
            <p:ph type="dt" sz="half" idx="10"/>
          </p:nvPr>
        </p:nvSpPr>
        <p:spPr/>
        <p:txBody>
          <a:bodyPr/>
          <a:lstStyle/>
          <a:p>
            <a:fld id="{827E9574-8840-44AF-A858-2E96A214F81D}"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GCC</a:t>
            </a:r>
            <a:r>
              <a:rPr lang="zh-CN" altLang="en-US" dirty="0"/>
              <a:t>源代码逻辑结构</a:t>
            </a:r>
          </a:p>
        </p:txBody>
      </p:sp>
      <p:sp>
        <p:nvSpPr>
          <p:cNvPr id="3" name="内容占位符 2"/>
          <p:cNvSpPr>
            <a:spLocks noGrp="1"/>
          </p:cNvSpPr>
          <p:nvPr>
            <p:ph idx="1"/>
          </p:nvPr>
        </p:nvSpPr>
        <p:spPr/>
        <p:txBody>
          <a:bodyPr>
            <a:normAutofit/>
          </a:bodyPr>
          <a:lstStyle/>
          <a:p>
            <a:r>
              <a:rPr lang="zh-CN" altLang="zh-CN" sz="1800" dirty="0"/>
              <a:t>与编程语言相关的代码</a:t>
            </a:r>
            <a:r>
              <a:rPr lang="en-US" altLang="zh-CN" sz="1800" dirty="0"/>
              <a:t>(High-Level-Language Specific Code)</a:t>
            </a:r>
            <a:r>
              <a:rPr lang="zh-CN" altLang="zh-CN" sz="1800" dirty="0"/>
              <a:t>。</a:t>
            </a:r>
          </a:p>
          <a:p>
            <a:r>
              <a:rPr lang="zh-CN" altLang="zh-CN" sz="1800" dirty="0"/>
              <a:t>与编程语言和目标机器无关的代码</a:t>
            </a:r>
            <a:r>
              <a:rPr lang="en-US" altLang="zh-CN" sz="1800" dirty="0"/>
              <a:t>(Language &amp; Machine Independent Generic Code)</a:t>
            </a:r>
            <a:r>
              <a:rPr lang="zh-CN" altLang="zh-CN" sz="1800" dirty="0"/>
              <a:t>。</a:t>
            </a:r>
          </a:p>
          <a:p>
            <a:r>
              <a:rPr lang="zh-CN" altLang="zh-CN" sz="1800" dirty="0"/>
              <a:t>机器描述</a:t>
            </a:r>
            <a:r>
              <a:rPr lang="en-US" altLang="zh-CN" sz="1800" dirty="0"/>
              <a:t>(Machine Descriptions)</a:t>
            </a:r>
            <a:r>
              <a:rPr lang="zh-CN" altLang="zh-CN" sz="1800" dirty="0"/>
              <a:t>代码</a:t>
            </a:r>
          </a:p>
          <a:p>
            <a:r>
              <a:rPr lang="zh-CN" altLang="zh-CN" sz="1800" dirty="0"/>
              <a:t>与目标机器相关的生成器代码</a:t>
            </a:r>
            <a:r>
              <a:rPr lang="en-US" altLang="zh-CN" sz="1800" dirty="0"/>
              <a:t>(Machine Dependent Generator Code)</a:t>
            </a:r>
            <a:r>
              <a:rPr lang="zh-CN" altLang="zh-CN" sz="1800" dirty="0"/>
              <a:t>。</a:t>
            </a:r>
            <a:endParaRPr lang="zh-CN" altLang="en-US" sz="1800" dirty="0"/>
          </a:p>
          <a:p>
            <a:endParaRPr lang="zh-CN" altLang="en-US" sz="1800" dirty="0"/>
          </a:p>
        </p:txBody>
      </p:sp>
      <p:sp>
        <p:nvSpPr>
          <p:cNvPr id="4" name="日期占位符 3"/>
          <p:cNvSpPr>
            <a:spLocks noGrp="1"/>
          </p:cNvSpPr>
          <p:nvPr>
            <p:ph type="dt" sz="half" idx="10"/>
          </p:nvPr>
        </p:nvSpPr>
        <p:spPr/>
        <p:txBody>
          <a:bodyPr/>
          <a:lstStyle/>
          <a:p>
            <a:fld id="{94FD9294-82D8-46E3-B19C-B9A45A823611}" type="datetime1">
              <a:rPr lang="zh-CN" altLang="en-US" smtClean="0"/>
              <a:t>2023/6/7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pic>
        <p:nvPicPr>
          <p:cNvPr id="6" name="Picture 9"/>
          <p:cNvPicPr>
            <a:picLocks noChangeAspect="1" noChangeArrowheads="1"/>
          </p:cNvPicPr>
          <p:nvPr/>
        </p:nvPicPr>
        <p:blipFill>
          <a:blip r:embed="rId2" cstate="print"/>
          <a:srcRect/>
          <a:stretch>
            <a:fillRect/>
          </a:stretch>
        </p:blipFill>
        <p:spPr bwMode="auto">
          <a:xfrm>
            <a:off x="323528" y="3483005"/>
            <a:ext cx="8467725" cy="2143125"/>
          </a:xfrm>
          <a:prstGeom prst="rect">
            <a:avLst/>
          </a:prstGeom>
          <a:noFill/>
          <a:ln w="9525">
            <a:noFill/>
            <a:miter lim="800000"/>
            <a:headEnd/>
            <a:tailEnd/>
          </a:ln>
        </p:spPr>
      </p:pic>
      <p:sp>
        <p:nvSpPr>
          <p:cNvPr id="7" name="文本框 6">
            <a:extLst>
              <a:ext uri="{FF2B5EF4-FFF2-40B4-BE49-F238E27FC236}">
                <a16:creationId xmlns:a16="http://schemas.microsoft.com/office/drawing/2014/main" xmlns="" id="{43CA533F-6DBD-4EEF-8814-0375DFDBC138}"/>
              </a:ext>
            </a:extLst>
          </p:cNvPr>
          <p:cNvSpPr txBox="1"/>
          <p:nvPr/>
        </p:nvSpPr>
        <p:spPr>
          <a:xfrm>
            <a:off x="179512" y="5715253"/>
            <a:ext cx="2345432" cy="954107"/>
          </a:xfrm>
          <a:prstGeom prst="rect">
            <a:avLst/>
          </a:prstGeom>
          <a:noFill/>
        </p:spPr>
        <p:txBody>
          <a:bodyPr wrap="square" rtlCol="0">
            <a:spAutoFit/>
          </a:bodyPr>
          <a:lstStyle/>
          <a:p>
            <a:pPr lvl="1"/>
            <a:r>
              <a:rPr lang="en-US" altLang="zh-CN" sz="1400" dirty="0"/>
              <a:t>c</a:t>
            </a:r>
            <a:r>
              <a:rPr lang="zh-CN" altLang="en-US" sz="1400" dirty="0"/>
              <a:t>：</a:t>
            </a:r>
            <a:r>
              <a:rPr lang="en-US" altLang="zh-CN" sz="1400" dirty="0" err="1"/>
              <a:t>gcc</a:t>
            </a:r>
            <a:r>
              <a:rPr lang="en-US" altLang="zh-CN" sz="1400" dirty="0"/>
              <a:t>/</a:t>
            </a:r>
          </a:p>
          <a:p>
            <a:pPr lvl="1"/>
            <a:r>
              <a:rPr lang="en-US" altLang="zh-CN" sz="1400" dirty="0"/>
              <a:t>Java</a:t>
            </a:r>
            <a:r>
              <a:rPr lang="zh-CN" altLang="en-US" sz="1400" dirty="0"/>
              <a:t>：</a:t>
            </a:r>
            <a:r>
              <a:rPr lang="en-US" altLang="zh-CN" sz="1400" dirty="0" err="1"/>
              <a:t>gcc</a:t>
            </a:r>
            <a:r>
              <a:rPr lang="en-US" altLang="zh-CN" sz="1400" dirty="0"/>
              <a:t>/java/</a:t>
            </a:r>
          </a:p>
          <a:p>
            <a:pPr lvl="1"/>
            <a:r>
              <a:rPr lang="en-US" altLang="zh-CN" sz="1400" dirty="0"/>
              <a:t>Fortran</a:t>
            </a:r>
            <a:r>
              <a:rPr lang="zh-CN" altLang="en-US" sz="1400" dirty="0"/>
              <a:t>：</a:t>
            </a:r>
            <a:r>
              <a:rPr lang="en-US" altLang="zh-CN" sz="1400" dirty="0" err="1"/>
              <a:t>gcc</a:t>
            </a:r>
            <a:r>
              <a:rPr lang="en-US" altLang="zh-CN" sz="1400" dirty="0"/>
              <a:t>/</a:t>
            </a:r>
            <a:r>
              <a:rPr lang="en-US" altLang="zh-CN" sz="1400" dirty="0" err="1"/>
              <a:t>fortran</a:t>
            </a:r>
            <a:r>
              <a:rPr lang="en-US" altLang="zh-CN" sz="1400" dirty="0"/>
              <a:t>/</a:t>
            </a:r>
          </a:p>
          <a:p>
            <a:endParaRPr lang="zh-CN" altLang="en-US" sz="1400" dirty="0"/>
          </a:p>
        </p:txBody>
      </p:sp>
      <p:sp>
        <p:nvSpPr>
          <p:cNvPr id="8" name="矩形 7">
            <a:extLst>
              <a:ext uri="{FF2B5EF4-FFF2-40B4-BE49-F238E27FC236}">
                <a16:creationId xmlns:a16="http://schemas.microsoft.com/office/drawing/2014/main" xmlns="" id="{6E46F30A-449E-44E7-83FC-0949B0E31D3C}"/>
              </a:ext>
            </a:extLst>
          </p:cNvPr>
          <p:cNvSpPr/>
          <p:nvPr/>
        </p:nvSpPr>
        <p:spPr>
          <a:xfrm>
            <a:off x="2728656" y="5715253"/>
            <a:ext cx="1669926" cy="523220"/>
          </a:xfrm>
          <a:prstGeom prst="rect">
            <a:avLst/>
          </a:prstGeom>
        </p:spPr>
        <p:txBody>
          <a:bodyPr wrap="square">
            <a:spAutoFit/>
          </a:bodyPr>
          <a:lstStyle/>
          <a:p>
            <a:r>
              <a:rPr lang="en-US" altLang="zh-CN" sz="1400" dirty="0" err="1"/>
              <a:t>gimple</a:t>
            </a:r>
            <a:r>
              <a:rPr lang="zh-CN" altLang="en-US" sz="1400" dirty="0"/>
              <a:t>及</a:t>
            </a:r>
            <a:r>
              <a:rPr lang="en-US" altLang="zh-CN" sz="1400" dirty="0"/>
              <a:t>RTL</a:t>
            </a:r>
            <a:r>
              <a:rPr lang="zh-CN" altLang="en-US" sz="1400" dirty="0"/>
              <a:t>处理</a:t>
            </a:r>
            <a:endParaRPr lang="en-US" altLang="zh-CN" sz="1400" dirty="0"/>
          </a:p>
          <a:p>
            <a:pPr lvl="1"/>
            <a:r>
              <a:rPr lang="en-US" altLang="zh-CN" sz="1400" dirty="0" err="1"/>
              <a:t>gcc</a:t>
            </a:r>
            <a:r>
              <a:rPr lang="en-US" altLang="zh-CN" sz="1400" dirty="0"/>
              <a:t>/ </a:t>
            </a:r>
          </a:p>
        </p:txBody>
      </p:sp>
      <p:sp>
        <p:nvSpPr>
          <p:cNvPr id="9" name="矩形 8">
            <a:extLst>
              <a:ext uri="{FF2B5EF4-FFF2-40B4-BE49-F238E27FC236}">
                <a16:creationId xmlns:a16="http://schemas.microsoft.com/office/drawing/2014/main" xmlns="" id="{37F470EF-888C-48A6-BE85-3B908D860F69}"/>
              </a:ext>
            </a:extLst>
          </p:cNvPr>
          <p:cNvSpPr/>
          <p:nvPr/>
        </p:nvSpPr>
        <p:spPr>
          <a:xfrm>
            <a:off x="4674485" y="5715253"/>
            <a:ext cx="1348446" cy="307777"/>
          </a:xfrm>
          <a:prstGeom prst="rect">
            <a:avLst/>
          </a:prstGeom>
        </p:spPr>
        <p:txBody>
          <a:bodyPr wrap="none">
            <a:spAutoFit/>
          </a:bodyPr>
          <a:lstStyle/>
          <a:p>
            <a:pPr lvl="1"/>
            <a:r>
              <a:rPr lang="en-US" altLang="zh-CN" sz="1400" dirty="0" err="1"/>
              <a:t>gcc</a:t>
            </a:r>
            <a:r>
              <a:rPr lang="en-US" altLang="zh-CN" sz="1400" dirty="0"/>
              <a:t>/gen*</a:t>
            </a:r>
            <a:endParaRPr lang="zh-CN" altLang="en-US" sz="1400" dirty="0"/>
          </a:p>
        </p:txBody>
      </p:sp>
      <p:sp>
        <p:nvSpPr>
          <p:cNvPr id="10" name="矩形 9">
            <a:extLst>
              <a:ext uri="{FF2B5EF4-FFF2-40B4-BE49-F238E27FC236}">
                <a16:creationId xmlns:a16="http://schemas.microsoft.com/office/drawing/2014/main" xmlns="" id="{8F609C8B-4620-4919-AD4E-2E00B2F11059}"/>
              </a:ext>
            </a:extLst>
          </p:cNvPr>
          <p:cNvSpPr/>
          <p:nvPr/>
        </p:nvSpPr>
        <p:spPr>
          <a:xfrm>
            <a:off x="6645908" y="5715253"/>
            <a:ext cx="2498092" cy="523220"/>
          </a:xfrm>
          <a:prstGeom prst="rect">
            <a:avLst/>
          </a:prstGeom>
        </p:spPr>
        <p:txBody>
          <a:bodyPr wrap="square">
            <a:spAutoFit/>
          </a:bodyPr>
          <a:lstStyle/>
          <a:p>
            <a:pPr lvl="1"/>
            <a:r>
              <a:rPr lang="en-US" altLang="zh-CN" sz="1400" dirty="0" err="1"/>
              <a:t>i386</a:t>
            </a:r>
            <a:r>
              <a:rPr lang="zh-CN" altLang="en-US" sz="1400" dirty="0"/>
              <a:t>：</a:t>
            </a:r>
            <a:r>
              <a:rPr lang="en-US" altLang="zh-CN" sz="1400" dirty="0" err="1"/>
              <a:t>gcc</a:t>
            </a:r>
            <a:r>
              <a:rPr lang="en-US" altLang="zh-CN" sz="1400" dirty="0"/>
              <a:t>/config/</a:t>
            </a:r>
            <a:r>
              <a:rPr lang="en-US" altLang="zh-CN" sz="1400" dirty="0" err="1"/>
              <a:t>i386</a:t>
            </a:r>
            <a:r>
              <a:rPr lang="en-US" altLang="zh-CN" sz="1400" dirty="0"/>
              <a:t> </a:t>
            </a:r>
          </a:p>
          <a:p>
            <a:pPr lvl="1"/>
            <a:r>
              <a:rPr lang="en-US" altLang="zh-CN" sz="1400" dirty="0"/>
              <a:t>arm</a:t>
            </a:r>
            <a:r>
              <a:rPr lang="zh-CN" altLang="en-US" sz="1400" dirty="0"/>
              <a:t>：</a:t>
            </a:r>
            <a:r>
              <a:rPr lang="en-US" altLang="zh-CN" sz="1400" dirty="0" err="1"/>
              <a:t>gcc</a:t>
            </a:r>
            <a:r>
              <a:rPr lang="en-US" altLang="zh-CN" sz="1400" dirty="0"/>
              <a:t>/config/arm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High-Level-Language Specific Code</a:t>
            </a:r>
            <a:endParaRPr lang="zh-CN" altLang="en-US" dirty="0"/>
          </a:p>
        </p:txBody>
      </p:sp>
      <p:sp>
        <p:nvSpPr>
          <p:cNvPr id="3" name="内容占位符 2"/>
          <p:cNvSpPr>
            <a:spLocks noGrp="1"/>
          </p:cNvSpPr>
          <p:nvPr>
            <p:ph idx="1"/>
          </p:nvPr>
        </p:nvSpPr>
        <p:spPr/>
        <p:txBody>
          <a:bodyPr>
            <a:normAutofit/>
          </a:bodyPr>
          <a:lstStyle/>
          <a:p>
            <a:r>
              <a:rPr lang="zh-CN" altLang="zh-CN" dirty="0"/>
              <a:t>在</a:t>
            </a:r>
            <a:r>
              <a:rPr lang="en-US" altLang="zh-CN" dirty="0"/>
              <a:t>GCC</a:t>
            </a:r>
            <a:r>
              <a:rPr lang="zh-CN" altLang="zh-CN" dirty="0"/>
              <a:t>的源代码中，对于</a:t>
            </a:r>
            <a:r>
              <a:rPr lang="en-US" altLang="zh-CN" dirty="0"/>
              <a:t>GCC</a:t>
            </a:r>
            <a:r>
              <a:rPr lang="zh-CN" altLang="zh-CN" dirty="0"/>
              <a:t>能够编译的每一种编程语言都有其相应的处理代码</a:t>
            </a:r>
            <a:endParaRPr lang="en-US" altLang="zh-CN" dirty="0"/>
          </a:p>
          <a:p>
            <a:r>
              <a:rPr lang="en-US" altLang="zh-CN" dirty="0"/>
              <a:t>${GCC_SOURCE}/</a:t>
            </a:r>
            <a:r>
              <a:rPr lang="en-US" altLang="zh-CN" dirty="0" err="1"/>
              <a:t>gcc</a:t>
            </a:r>
            <a:r>
              <a:rPr lang="en-US" altLang="zh-CN" dirty="0"/>
              <a:t>/${Language}</a:t>
            </a:r>
            <a:r>
              <a:rPr lang="zh-CN" altLang="zh-CN" dirty="0"/>
              <a:t> </a:t>
            </a:r>
            <a:endParaRPr lang="en-US" altLang="zh-CN" dirty="0"/>
          </a:p>
          <a:p>
            <a:r>
              <a:rPr lang="zh-CN" altLang="zh-CN" dirty="0"/>
              <a:t>主要完成高级编程语言的词法、语法分析等功能，生成抽象语法树</a:t>
            </a:r>
            <a:r>
              <a:rPr lang="en-US" altLang="zh-CN" dirty="0"/>
              <a:t>(AST</a:t>
            </a:r>
            <a:r>
              <a:rPr lang="zh-CN" altLang="zh-CN" dirty="0"/>
              <a:t>，</a:t>
            </a:r>
            <a:r>
              <a:rPr lang="en-US" altLang="zh-CN" dirty="0"/>
              <a:t>Abstract Syntax TREE)</a:t>
            </a:r>
            <a:r>
              <a:rPr lang="zh-CN" altLang="zh-CN" dirty="0"/>
              <a:t>，并完成规范化</a:t>
            </a:r>
            <a:r>
              <a:rPr lang="en-US" altLang="zh-CN" dirty="0"/>
              <a:t>(</a:t>
            </a:r>
            <a:r>
              <a:rPr lang="en-US" altLang="zh-CN" dirty="0" err="1"/>
              <a:t>Genericize</a:t>
            </a:r>
            <a:r>
              <a:rPr lang="en-US" altLang="zh-CN" dirty="0"/>
              <a:t>)</a:t>
            </a:r>
            <a:r>
              <a:rPr lang="zh-CN" altLang="zh-CN" dirty="0"/>
              <a:t>。</a:t>
            </a:r>
            <a:endParaRPr lang="zh-CN" altLang="en-US" dirty="0"/>
          </a:p>
        </p:txBody>
      </p:sp>
      <p:sp>
        <p:nvSpPr>
          <p:cNvPr id="5" name="日期占位符 4"/>
          <p:cNvSpPr>
            <a:spLocks noGrp="1"/>
          </p:cNvSpPr>
          <p:nvPr>
            <p:ph type="dt" sz="half" idx="10"/>
          </p:nvPr>
        </p:nvSpPr>
        <p:spPr/>
        <p:txBody>
          <a:bodyPr/>
          <a:lstStyle/>
          <a:p>
            <a:fld id="{CBE3EB0A-2893-4CDB-A3B3-A5AA1DA51D48}"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pic>
        <p:nvPicPr>
          <p:cNvPr id="8" name="Picture 9"/>
          <p:cNvPicPr>
            <a:picLocks noChangeAspect="1" noChangeArrowheads="1"/>
          </p:cNvPicPr>
          <p:nvPr/>
        </p:nvPicPr>
        <p:blipFill>
          <a:blip r:embed="rId2" cstate="print"/>
          <a:srcRect/>
          <a:stretch>
            <a:fillRect/>
          </a:stretch>
        </p:blipFill>
        <p:spPr bwMode="auto">
          <a:xfrm>
            <a:off x="1435330" y="4653136"/>
            <a:ext cx="6635843" cy="1679487"/>
          </a:xfrm>
          <a:prstGeom prst="rect">
            <a:avLst/>
          </a:prstGeom>
          <a:noFill/>
          <a:ln w="9525">
            <a:noFill/>
            <a:miter lim="800000"/>
            <a:headEnd/>
            <a:tailEnd/>
          </a:ln>
        </p:spPr>
      </p:pic>
      <p:sp>
        <p:nvSpPr>
          <p:cNvPr id="9" name="下箭头 8"/>
          <p:cNvSpPr/>
          <p:nvPr/>
        </p:nvSpPr>
        <p:spPr>
          <a:xfrm>
            <a:off x="2123728" y="4437112"/>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Language &amp; Machine Independent Generic Code</a:t>
            </a:r>
            <a:endParaRPr lang="zh-CN" altLang="en-US" dirty="0"/>
          </a:p>
        </p:txBody>
      </p:sp>
      <p:sp>
        <p:nvSpPr>
          <p:cNvPr id="3" name="内容占位符 2"/>
          <p:cNvSpPr>
            <a:spLocks noGrp="1"/>
          </p:cNvSpPr>
          <p:nvPr>
            <p:ph idx="1"/>
          </p:nvPr>
        </p:nvSpPr>
        <p:spPr/>
        <p:txBody>
          <a:bodyPr>
            <a:normAutofit/>
          </a:bodyPr>
          <a:lstStyle/>
          <a:p>
            <a:r>
              <a:rPr lang="zh-CN" altLang="zh-CN" dirty="0"/>
              <a:t>编程语言和目标机器无关的代码</a:t>
            </a:r>
            <a:endParaRPr lang="en-US" altLang="zh-CN" dirty="0"/>
          </a:p>
          <a:p>
            <a:r>
              <a:rPr lang="en-US" altLang="zh-CN" dirty="0"/>
              <a:t>${GCC_SOURCE}/</a:t>
            </a:r>
            <a:r>
              <a:rPr lang="en-US" altLang="zh-CN" dirty="0" err="1"/>
              <a:t>gcc</a:t>
            </a:r>
            <a:r>
              <a:rPr lang="en-US" altLang="zh-CN" dirty="0"/>
              <a:t>/</a:t>
            </a:r>
          </a:p>
          <a:p>
            <a:r>
              <a:rPr lang="zh-CN" altLang="en-US" dirty="0"/>
              <a:t>实现</a:t>
            </a:r>
            <a:r>
              <a:rPr lang="en-US" altLang="zh-CN" dirty="0"/>
              <a:t>GIMPLE</a:t>
            </a:r>
            <a:r>
              <a:rPr lang="zh-CN" altLang="zh-CN" dirty="0"/>
              <a:t>和</a:t>
            </a:r>
            <a:r>
              <a:rPr lang="en-US" altLang="zh-CN" dirty="0"/>
              <a:t>RTL</a:t>
            </a:r>
            <a:r>
              <a:rPr lang="zh-CN" altLang="zh-CN" dirty="0"/>
              <a:t>的生成</a:t>
            </a:r>
            <a:endParaRPr lang="en-US" altLang="zh-CN" dirty="0"/>
          </a:p>
          <a:p>
            <a:r>
              <a:rPr lang="zh-CN" altLang="en-US" dirty="0"/>
              <a:t>实现</a:t>
            </a:r>
            <a:r>
              <a:rPr lang="zh-CN" altLang="zh-CN" dirty="0"/>
              <a:t>基于</a:t>
            </a:r>
            <a:r>
              <a:rPr lang="en-US" altLang="zh-CN" dirty="0"/>
              <a:t>GIMPLE</a:t>
            </a:r>
            <a:r>
              <a:rPr lang="zh-CN" altLang="zh-CN" dirty="0"/>
              <a:t>和</a:t>
            </a:r>
            <a:r>
              <a:rPr lang="en-US" altLang="zh-CN" dirty="0"/>
              <a:t>RTL</a:t>
            </a:r>
            <a:r>
              <a:rPr lang="zh-CN" altLang="zh-CN" dirty="0"/>
              <a:t>的编译优化</a:t>
            </a:r>
            <a:endParaRPr lang="zh-CN" altLang="en-US" dirty="0"/>
          </a:p>
          <a:p>
            <a:endParaRPr lang="zh-CN" altLang="en-US" dirty="0"/>
          </a:p>
        </p:txBody>
      </p:sp>
      <p:sp>
        <p:nvSpPr>
          <p:cNvPr id="5" name="日期占位符 4"/>
          <p:cNvSpPr>
            <a:spLocks noGrp="1"/>
          </p:cNvSpPr>
          <p:nvPr>
            <p:ph type="dt" sz="half" idx="10"/>
          </p:nvPr>
        </p:nvSpPr>
        <p:spPr/>
        <p:txBody>
          <a:bodyPr/>
          <a:lstStyle/>
          <a:p>
            <a:fld id="{4589A731-AE4F-4362-80EF-1C1E6F19C7BA}" type="datetime1">
              <a:rPr lang="zh-CN" altLang="en-US" smtClean="0"/>
              <a:t>2023/6/7</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8" name="Picture 9"/>
          <p:cNvPicPr>
            <a:picLocks noChangeAspect="1" noChangeArrowheads="1"/>
          </p:cNvPicPr>
          <p:nvPr/>
        </p:nvPicPr>
        <p:blipFill>
          <a:blip r:embed="rId2" cstate="print"/>
          <a:srcRect/>
          <a:stretch>
            <a:fillRect/>
          </a:stretch>
        </p:blipFill>
        <p:spPr bwMode="auto">
          <a:xfrm>
            <a:off x="1435330" y="4653136"/>
            <a:ext cx="6635843" cy="1679487"/>
          </a:xfrm>
          <a:prstGeom prst="rect">
            <a:avLst/>
          </a:prstGeom>
          <a:noFill/>
          <a:ln w="9525">
            <a:noFill/>
            <a:miter lim="800000"/>
            <a:headEnd/>
            <a:tailEnd/>
          </a:ln>
        </p:spPr>
      </p:pic>
      <p:sp>
        <p:nvSpPr>
          <p:cNvPr id="7" name="下箭头 6"/>
          <p:cNvSpPr/>
          <p:nvPr/>
        </p:nvSpPr>
        <p:spPr>
          <a:xfrm>
            <a:off x="3635896" y="4437112"/>
            <a:ext cx="432048"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28788</TotalTime>
  <Words>4869</Words>
  <Application>Microsoft Office PowerPoint</Application>
  <PresentationFormat>全屏显示(4:3)</PresentationFormat>
  <Paragraphs>448</Paragraphs>
  <Slides>46</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Office 主题​​</vt:lpstr>
      <vt:lpstr>Visio</vt:lpstr>
      <vt:lpstr>GNU Compiler Collection</vt:lpstr>
      <vt:lpstr>个人简介</vt:lpstr>
      <vt:lpstr>目录</vt:lpstr>
      <vt:lpstr>1. GCC源码总体结构简介</vt:lpstr>
      <vt:lpstr>1.1 GCC源代码目录结构</vt:lpstr>
      <vt:lpstr>主要目录</vt:lpstr>
      <vt:lpstr>GCC源代码逻辑结构</vt:lpstr>
      <vt:lpstr>High-Level-Language Specific Code</vt:lpstr>
      <vt:lpstr>Language &amp; Machine Independent Generic Code</vt:lpstr>
      <vt:lpstr>Machine Descriptions</vt:lpstr>
      <vt:lpstr>Machine Dependent Generator Code</vt:lpstr>
      <vt:lpstr>1.2 编译器cc1的逻辑结构</vt:lpstr>
      <vt:lpstr>1.3 GCC源码与编译器cc1</vt:lpstr>
      <vt:lpstr>2. GCC中间表示</vt:lpstr>
      <vt:lpstr>GCC中间表示</vt:lpstr>
      <vt:lpstr>2.1 AST</vt:lpstr>
      <vt:lpstr>AST/GENERIC？</vt:lpstr>
      <vt:lpstr>C语言AST生成：词法语法分析</vt:lpstr>
      <vt:lpstr>2.2 GIMPLE</vt:lpstr>
      <vt:lpstr>GIMPLE序列：GIMPLE处理及优化通常都是在GIMPLE序列上进行</vt:lpstr>
      <vt:lpstr>GIMPLE的生成</vt:lpstr>
      <vt:lpstr>GIMPLE生成的入口函数：gimplify_function_tree(tree fndecl)</vt:lpstr>
      <vt:lpstr>gimplify_body()</vt:lpstr>
      <vt:lpstr>示例 ：CASTGIMPLE</vt:lpstr>
      <vt:lpstr>GIMPLE Sequence</vt:lpstr>
      <vt:lpstr>GIMPLE处理：GCC PASS</vt:lpstr>
      <vt:lpstr>PASS的分类</vt:lpstr>
      <vt:lpstr>struct gimple_opt_pass pass_lower_cf Pass的定义</vt:lpstr>
      <vt:lpstr>Pass链示意图</vt:lpstr>
      <vt:lpstr>GIMPLE Pass 示例</vt:lpstr>
      <vt:lpstr>2.3 RTL</vt:lpstr>
      <vt:lpstr>RTL</vt:lpstr>
      <vt:lpstr>RTL与GIMPLE、目标汇编的关系</vt:lpstr>
      <vt:lpstr>RTL与GIMPLE、目标汇编的关系</vt:lpstr>
      <vt:lpstr>IR-RTL</vt:lpstr>
      <vt:lpstr>机器描述(MD-RTL)</vt:lpstr>
      <vt:lpstr>机器描述文件：${target}.md</vt:lpstr>
      <vt:lpstr>机器描述文件}/${target}.md的主要内容</vt:lpstr>
      <vt:lpstr>机器描述文件：${target}.[ch]</vt:lpstr>
      <vt:lpstr>机器描述信息的提取 –生成器代码</vt:lpstr>
      <vt:lpstr>从GIMPLE到RTL</vt:lpstr>
      <vt:lpstr>RTL生成的基本过程</vt:lpstr>
      <vt:lpstr>从GIMPLE转换到RTL的主要过程</vt:lpstr>
      <vt:lpstr>RTL处理及优化： RTL PASS示例</vt:lpstr>
      <vt:lpstr>3. 小结</vt:lpstr>
      <vt:lpstr> 请批评指正！ Lazy_Linux@126.com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GCC中的GIMPLE和RTL</dc:title>
  <dc:creator>WANG.yg</dc:creator>
  <cp:lastModifiedBy>微软用户</cp:lastModifiedBy>
  <cp:revision>330</cp:revision>
  <dcterms:created xsi:type="dcterms:W3CDTF">2019-08-13T01:27:00Z</dcterms:created>
  <dcterms:modified xsi:type="dcterms:W3CDTF">2023-06-07T12:38:01Z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