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xml"/>
  <Override PartName="/ppt/media/image20.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2"/>
  </p:notesMasterIdLst>
  <p:sldIdLst>
    <p:sldId id="259" r:id="rId3"/>
    <p:sldId id="306" r:id="rId4"/>
    <p:sldId id="312" r:id="rId5"/>
    <p:sldId id="284" r:id="rId6"/>
    <p:sldId id="285" r:id="rId7"/>
    <p:sldId id="307" r:id="rId8"/>
    <p:sldId id="296" r:id="rId9"/>
    <p:sldId id="310" r:id="rId10"/>
    <p:sldId id="290" r:id="rId11"/>
    <p:sldId id="309" r:id="rId12"/>
    <p:sldId id="286" r:id="rId13"/>
    <p:sldId id="313" r:id="rId14"/>
    <p:sldId id="314" r:id="rId15"/>
    <p:sldId id="316" r:id="rId16"/>
    <p:sldId id="317" r:id="rId17"/>
    <p:sldId id="318" r:id="rId18"/>
    <p:sldId id="319" r:id="rId19"/>
    <p:sldId id="321" r:id="rId20"/>
    <p:sldId id="322" r:id="rId21"/>
    <p:sldId id="323" r:id="rId22"/>
    <p:sldId id="324" r:id="rId23"/>
    <p:sldId id="325" r:id="rId24"/>
    <p:sldId id="326" r:id="rId25"/>
    <p:sldId id="327" r:id="rId26"/>
    <p:sldId id="328" r:id="rId27"/>
    <p:sldId id="329" r:id="rId28"/>
    <p:sldId id="330" r:id="rId29"/>
    <p:sldId id="308" r:id="rId30"/>
    <p:sldId id="331" r:id="rId31"/>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notesMaster" Target="notesMasters/notesMaster1.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080000"/>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603232"/>
            <a:ext cx="10515600" cy="49680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8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848358"/>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2800" b="1"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u="none" strike="noStrike" kern="1200" cap="none" spc="0" normalizeH="0">
          <a:solidFill>
            <a:schemeClr val="tx1"/>
          </a:solidFill>
          <a:uFillTx/>
          <a:latin typeface="Consolas" panose="020B0609020204030204" charset="0"/>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u="none" strike="noStrike" kern="1200" cap="none" spc="0" normalizeH="0">
          <a:solidFill>
            <a:schemeClr val="tx1"/>
          </a:solidFill>
          <a:uFillTx/>
          <a:latin typeface="Consolas" panose="020B0609020204030204" charset="0"/>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u="none" strike="noStrike" kern="1200" cap="none" spc="0" normalizeH="0">
          <a:solidFill>
            <a:schemeClr val="tx1"/>
          </a:solidFill>
          <a:uFillTx/>
          <a:latin typeface="Consolas" panose="020B0609020204030204" charset="0"/>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u="none" strike="noStrike" kern="1200" cap="none" spc="0" normalizeH="0">
          <a:solidFill>
            <a:schemeClr val="tx1"/>
          </a:solidFill>
          <a:uFillTx/>
          <a:latin typeface="Consolas" panose="020B0609020204030204" charset="0"/>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u="none" strike="noStrike" kern="1200" cap="none" spc="0" normalizeH="0">
          <a:solidFill>
            <a:schemeClr val="tx1"/>
          </a:solidFill>
          <a:uFillTx/>
          <a:latin typeface="Consolas" panose="020B0609020204030204" charset="0"/>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1800" u="none" strike="noStrike" kern="1200" cap="none" spc="0" normalizeH="0" dirty="0">
          <a:solidFill>
            <a:schemeClr val="tx1"/>
          </a:solidFill>
          <a:uFillTx/>
          <a:latin typeface="Consolas" panose="020B0609020204030204" charset="0"/>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1800" u="none" strike="noStrike" kern="1200" cap="none" spc="0" normalizeH="0" dirty="0" smtClean="0">
          <a:solidFill>
            <a:schemeClr val="tx1"/>
          </a:solidFill>
          <a:uFillTx/>
          <a:latin typeface="Consolas" panose="020B0609020204030204" charset="0"/>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1800" u="none" strike="noStrike" kern="1200" cap="none" spc="0" normalizeH="0" dirty="0" smtClean="0">
          <a:solidFill>
            <a:schemeClr val="tx1"/>
          </a:solidFill>
          <a:uFillTx/>
          <a:latin typeface="Consolas" panose="020B0609020204030204" charset="0"/>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1800" u="none" strike="noStrike" kern="1200" cap="none" spc="0" normalizeH="0" dirty="0" smtClean="0">
          <a:solidFill>
            <a:schemeClr val="tx1"/>
          </a:solidFill>
          <a:uFillTx/>
          <a:latin typeface="Consolas" panose="020B0609020204030204" charset="0"/>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sv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sv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svg"/><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1523968" y="2235073"/>
            <a:ext cx="9144000" cy="2387600"/>
          </a:xfrm>
        </p:spPr>
        <p:txBody>
          <a:bodyPr/>
          <a:p>
            <a:r>
              <a:rPr lang="zh-CN" altLang="en-US" sz="4000"/>
              <a:t>编译系统设计赛</a:t>
            </a:r>
            <a:r>
              <a:rPr lang="en-US" altLang="zh-CN" sz="4000"/>
              <a:t>-</a:t>
            </a:r>
            <a:r>
              <a:rPr lang="zh-CN" altLang="en-US" sz="4000"/>
              <a:t>编译系统实现赛</a:t>
            </a:r>
            <a:br>
              <a:rPr lang="zh-CN" altLang="en-US" sz="4000"/>
            </a:br>
            <a:r>
              <a:rPr lang="en-US" altLang="zh-CN" sz="4000"/>
              <a:t>OneLastCompiler</a:t>
            </a:r>
            <a:br>
              <a:rPr lang="zh-CN" altLang="en-US" sz="3200"/>
            </a:br>
            <a:br>
              <a:rPr lang="zh-CN" altLang="en-US" sz="3200"/>
            </a:br>
            <a:r>
              <a:rPr lang="zh-CN" altLang="en-US" sz="3200"/>
              <a:t>经验分享</a:t>
            </a:r>
            <a:endParaRPr lang="zh-CN" altLang="en-US" sz="3200"/>
          </a:p>
        </p:txBody>
      </p:sp>
      <p:sp>
        <p:nvSpPr>
          <p:cNvPr id="4" name="标题 1"/>
          <p:cNvSpPr>
            <a:spLocks noGrp="1"/>
          </p:cNvSpPr>
          <p:nvPr/>
        </p:nvSpPr>
        <p:spPr>
          <a:xfrm>
            <a:off x="1524000" y="4998720"/>
            <a:ext cx="9144000" cy="142367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tx1"/>
                </a:solidFill>
                <a:latin typeface="微软雅黑" panose="020B0503020204020204" charset="-122"/>
                <a:ea typeface="微软雅黑" panose="020B0503020204020204" charset="-122"/>
                <a:cs typeface="+mj-cs"/>
              </a:defRPr>
            </a:lvl1pPr>
          </a:lstStyle>
          <a:p>
            <a:r>
              <a:rPr lang="zh-CN" altLang="en-US" sz="2000"/>
              <a:t>北京邮电大学</a:t>
            </a:r>
            <a:endParaRPr lang="zh-CN" altLang="en-US" sz="2000"/>
          </a:p>
          <a:p>
            <a:endParaRPr lang="zh-CN" altLang="en-US" sz="2000"/>
          </a:p>
          <a:p>
            <a:r>
              <a:rPr lang="zh-CN" altLang="en-US" sz="2000"/>
              <a:t>参赛队员：伏培燚</a:t>
            </a:r>
            <a:r>
              <a:rPr lang="en-US" altLang="zh-CN" sz="2000"/>
              <a:t> </a:t>
            </a:r>
            <a:r>
              <a:rPr lang="zh-CN" altLang="en-US" sz="2000"/>
              <a:t>马志</a:t>
            </a:r>
            <a:r>
              <a:rPr lang="en-US" altLang="zh-CN" sz="2000"/>
              <a:t> </a:t>
            </a:r>
            <a:r>
              <a:rPr lang="zh-CN" altLang="en-US" sz="2000"/>
              <a:t>丁嘉豪</a:t>
            </a:r>
            <a:endParaRPr lang="zh-CN" altLang="en-US" sz="2000"/>
          </a:p>
          <a:p>
            <a:r>
              <a:rPr lang="zh-CN" altLang="en-US" sz="2000"/>
              <a:t>指导老师：李士刚</a:t>
            </a:r>
            <a:r>
              <a:rPr lang="en-US" altLang="zh-CN" sz="2000"/>
              <a:t> </a:t>
            </a:r>
            <a:r>
              <a:rPr lang="zh-CN" altLang="en-US" sz="2000"/>
              <a:t>王雪莹</a:t>
            </a:r>
            <a:endParaRPr lang="zh-CN"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总体架构</a:t>
            </a:r>
            <a:endParaRPr lang="zh-CN" altLang="en-US"/>
          </a:p>
        </p:txBody>
      </p:sp>
      <p:sp>
        <p:nvSpPr>
          <p:cNvPr id="3" name="内容占位符 2"/>
          <p:cNvSpPr>
            <a:spLocks noGrp="1"/>
          </p:cNvSpPr>
          <p:nvPr>
            <p:ph idx="1"/>
          </p:nvPr>
        </p:nvSpPr>
        <p:spPr/>
        <p:txBody>
          <a:bodyPr/>
          <a:p>
            <a:r>
              <a:rPr lang="zh-CN" altLang="en-US"/>
              <a:t>本地采用</a:t>
            </a:r>
            <a:r>
              <a:rPr lang="en-US" altLang="zh-CN"/>
              <a:t>CMake</a:t>
            </a:r>
            <a:r>
              <a:rPr lang="zh-CN" altLang="en-US"/>
              <a:t>构建，因此需要注意赛题服务器评测方式的差异</a:t>
            </a:r>
            <a:endParaRPr lang="zh-CN" altLang="en-US"/>
          </a:p>
          <a:p>
            <a:endParaRPr lang="zh-CN" altLang="en-US"/>
          </a:p>
          <a:p>
            <a:r>
              <a:rPr lang="zh-CN" altLang="en-US"/>
              <a:t>代码行数共</a:t>
            </a:r>
            <a:r>
              <a:rPr lang="en-US" altLang="zh-CN"/>
              <a:t>8400</a:t>
            </a:r>
            <a:r>
              <a:rPr lang="zh-CN" altLang="en-US"/>
              <a:t>行</a:t>
            </a:r>
            <a:endParaRPr lang="zh-CN" altLang="en-US"/>
          </a:p>
          <a:p>
            <a:endParaRPr lang="zh-CN" altLang="en-US"/>
          </a:p>
          <a:p>
            <a:r>
              <a:rPr lang="zh-CN" altLang="en-US"/>
              <a:t>采用类</a:t>
            </a:r>
            <a:r>
              <a:rPr lang="en-US" altLang="zh-CN"/>
              <a:t>LLVM IR</a:t>
            </a:r>
            <a:endParaRPr lang="en-US" altLang="zh-CN"/>
          </a:p>
          <a:p>
            <a:endParaRPr lang="zh-CN" altLang="en-US"/>
          </a:p>
          <a:p>
            <a:r>
              <a:rPr lang="zh-CN" altLang="en-US"/>
              <a:t>最终成绩</a:t>
            </a:r>
            <a:r>
              <a:rPr lang="en-US" altLang="zh-CN"/>
              <a:t>ARM</a:t>
            </a:r>
            <a:r>
              <a:rPr lang="zh-CN" altLang="en-US"/>
              <a:t>赛道第五名，获</a:t>
            </a:r>
            <a:r>
              <a:rPr lang="zh-CN" altLang="en-US"/>
              <a:t>三等奖</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总体架构</a:t>
            </a:r>
            <a:endParaRPr lang="zh-CN" altLang="en-US"/>
          </a:p>
        </p:txBody>
      </p:sp>
      <p:sp>
        <p:nvSpPr>
          <p:cNvPr id="3" name="内容占位符 2"/>
          <p:cNvSpPr>
            <a:spLocks noGrp="1"/>
          </p:cNvSpPr>
          <p:nvPr>
            <p:ph idx="1"/>
          </p:nvPr>
        </p:nvSpPr>
        <p:spPr/>
        <p:txBody>
          <a:bodyPr/>
          <a:p>
            <a:r>
              <a:rPr lang="zh-CN" altLang="en-US">
                <a:solidFill>
                  <a:srgbClr val="333333"/>
                </a:solidFill>
                <a:ea typeface="+mn-lt"/>
                <a:cs typeface="+mn-lt"/>
                <a:sym typeface="+mn-ea"/>
              </a:rPr>
              <a:t>采用两段式中间表示的流水线，架构上可分为</a:t>
            </a:r>
            <a:r>
              <a:rPr lang="zh-CN" altLang="en-US">
                <a:solidFill>
                  <a:srgbClr val="FF0000"/>
                </a:solidFill>
                <a:ea typeface="+mn-lt"/>
                <a:cs typeface="+mn-lt"/>
                <a:sym typeface="+mn-ea"/>
              </a:rPr>
              <a:t>前、中、后端</a:t>
            </a:r>
            <a:r>
              <a:rPr lang="zh-CN" altLang="en-US">
                <a:solidFill>
                  <a:srgbClr val="333333"/>
                </a:solidFill>
                <a:ea typeface="+mn-lt"/>
                <a:cs typeface="+mn-lt"/>
                <a:sym typeface="+mn-ea"/>
              </a:rPr>
              <a:t>，在传统编译器设计基础上做了适当简化</a:t>
            </a:r>
            <a:endParaRPr lang="zh-CN" altLang="en-US">
              <a:solidFill>
                <a:schemeClr val="tx1"/>
              </a:solidFill>
            </a:endParaRPr>
          </a:p>
        </p:txBody>
      </p:sp>
      <p:pic>
        <p:nvPicPr>
          <p:cNvPr id="4" name="图形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19100" y="2346325"/>
            <a:ext cx="11353800" cy="37058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三、前端</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前端</a:t>
            </a:r>
            <a:endParaRPr lang="zh-CN" altLang="en-US"/>
          </a:p>
        </p:txBody>
      </p:sp>
      <p:sp>
        <p:nvSpPr>
          <p:cNvPr id="3" name="内容占位符 2"/>
          <p:cNvSpPr>
            <a:spLocks noGrp="1"/>
          </p:cNvSpPr>
          <p:nvPr>
            <p:ph idx="1"/>
          </p:nvPr>
        </p:nvSpPr>
        <p:spPr/>
        <p:txBody>
          <a:bodyPr/>
          <a:p>
            <a:r>
              <a:rPr lang="zh-CN" altLang="en-US">
                <a:solidFill>
                  <a:srgbClr val="333333"/>
                </a:solidFill>
                <a:ea typeface="+mn-lt"/>
                <a:cs typeface="+mn-lt"/>
                <a:sym typeface="+mn-ea"/>
              </a:rPr>
              <a:t>使用工具：</a:t>
            </a:r>
            <a:r>
              <a:rPr lang="zh-CN" altLang="en-US">
                <a:solidFill>
                  <a:srgbClr val="FF0000"/>
                </a:solidFill>
                <a:ea typeface="+mn-lt"/>
                <a:cs typeface="+mn-lt"/>
                <a:sym typeface="+mn-ea"/>
              </a:rPr>
              <a:t>ANTLR4</a:t>
            </a:r>
            <a:endParaRPr lang="zh-CN" altLang="en-US">
              <a:solidFill>
                <a:srgbClr val="333333"/>
              </a:solidFill>
              <a:ea typeface="+mn-lt"/>
              <a:cs typeface="+mn-lt"/>
              <a:sym typeface="+mn-ea"/>
            </a:endParaRPr>
          </a:p>
          <a:p>
            <a:pPr lvl="1"/>
            <a:r>
              <a:rPr lang="zh-CN" altLang="en-US">
                <a:solidFill>
                  <a:srgbClr val="333333"/>
                </a:solidFill>
                <a:ea typeface="+mn-lt"/>
                <a:cs typeface="+mn-lt"/>
                <a:sym typeface="+mn-ea"/>
              </a:rPr>
              <a:t>该工具可根据语法规则生成</a:t>
            </a:r>
            <a:r>
              <a:rPr lang="zh-CN" altLang="en-US">
                <a:solidFill>
                  <a:srgbClr val="FF0000"/>
                </a:solidFill>
                <a:ea typeface="+mn-lt"/>
                <a:cs typeface="+mn-lt"/>
                <a:sym typeface="+mn-ea"/>
              </a:rPr>
              <a:t>词法分析器</a:t>
            </a:r>
            <a:r>
              <a:rPr lang="en-US" altLang="zh-CN">
                <a:solidFill>
                  <a:srgbClr val="333333"/>
                </a:solidFill>
                <a:ea typeface="+mn-lt"/>
                <a:cs typeface="+mn-lt"/>
                <a:sym typeface="+mn-ea"/>
              </a:rPr>
              <a:t>(Lexer)</a:t>
            </a:r>
            <a:r>
              <a:rPr lang="zh-CN" altLang="en-US">
                <a:solidFill>
                  <a:srgbClr val="333333"/>
                </a:solidFill>
                <a:ea typeface="+mn-lt"/>
                <a:cs typeface="+mn-lt"/>
                <a:sym typeface="+mn-ea"/>
              </a:rPr>
              <a:t>和</a:t>
            </a:r>
            <a:r>
              <a:rPr lang="zh-CN" altLang="en-US">
                <a:solidFill>
                  <a:srgbClr val="FF0000"/>
                </a:solidFill>
                <a:ea typeface="+mn-lt"/>
                <a:cs typeface="+mn-lt"/>
                <a:sym typeface="+mn-ea"/>
              </a:rPr>
              <a:t>语法分析器</a:t>
            </a:r>
            <a:r>
              <a:rPr lang="en-US" altLang="zh-CN">
                <a:solidFill>
                  <a:srgbClr val="333333"/>
                </a:solidFill>
                <a:ea typeface="+mn-lt"/>
                <a:cs typeface="+mn-lt"/>
                <a:sym typeface="+mn-ea"/>
              </a:rPr>
              <a:t>(Parser)</a:t>
            </a:r>
            <a:r>
              <a:rPr lang="zh-CN" altLang="en-US">
                <a:solidFill>
                  <a:srgbClr val="333333"/>
                </a:solidFill>
                <a:ea typeface="+mn-lt"/>
                <a:cs typeface="+mn-lt"/>
                <a:sym typeface="+mn-ea"/>
              </a:rPr>
              <a:t>的</a:t>
            </a:r>
            <a:r>
              <a:rPr lang="en-US" altLang="zh-CN">
                <a:solidFill>
                  <a:srgbClr val="333333"/>
                </a:solidFill>
                <a:ea typeface="+mn-lt"/>
                <a:cs typeface="+mn-lt"/>
                <a:sym typeface="+mn-ea"/>
              </a:rPr>
              <a:t>C++</a:t>
            </a:r>
            <a:r>
              <a:rPr lang="zh-CN" altLang="en-US">
                <a:solidFill>
                  <a:srgbClr val="333333"/>
                </a:solidFill>
                <a:ea typeface="+mn-lt"/>
                <a:cs typeface="+mn-lt"/>
                <a:sym typeface="+mn-ea"/>
              </a:rPr>
              <a:t>源代码</a:t>
            </a:r>
            <a:endParaRPr lang="zh-CN" altLang="en-US">
              <a:solidFill>
                <a:srgbClr val="333333"/>
              </a:solidFill>
              <a:ea typeface="+mn-lt"/>
              <a:cs typeface="+mn-lt"/>
              <a:sym typeface="+mn-ea"/>
            </a:endParaRPr>
          </a:p>
          <a:p>
            <a:pPr lvl="1"/>
            <a:r>
              <a:rPr lang="zh-CN" altLang="en-US">
                <a:solidFill>
                  <a:srgbClr val="333333"/>
                </a:solidFill>
                <a:ea typeface="+mn-lt"/>
                <a:cs typeface="+mn-lt"/>
                <a:sym typeface="+mn-ea"/>
              </a:rPr>
              <a:t>并提供</a:t>
            </a:r>
            <a:r>
              <a:rPr lang="zh-CN" altLang="en-US">
                <a:solidFill>
                  <a:srgbClr val="FF0000"/>
                </a:solidFill>
                <a:ea typeface="+mn-lt"/>
                <a:cs typeface="+mn-lt"/>
                <a:sym typeface="+mn-ea"/>
              </a:rPr>
              <a:t>访问者类</a:t>
            </a:r>
            <a:r>
              <a:rPr lang="en-US" altLang="zh-CN">
                <a:solidFill>
                  <a:srgbClr val="333333"/>
                </a:solidFill>
                <a:ea typeface="+mn-lt"/>
                <a:cs typeface="+mn-lt"/>
                <a:sym typeface="+mn-ea"/>
              </a:rPr>
              <a:t>(Visitor)</a:t>
            </a:r>
            <a:r>
              <a:rPr lang="zh-CN" altLang="en-US">
                <a:solidFill>
                  <a:srgbClr val="333333"/>
                </a:solidFill>
                <a:ea typeface="+mn-lt"/>
                <a:cs typeface="+mn-lt"/>
                <a:sym typeface="+mn-ea"/>
              </a:rPr>
              <a:t>用于</a:t>
            </a:r>
            <a:r>
              <a:rPr lang="zh-CN" altLang="en-US">
                <a:solidFill>
                  <a:srgbClr val="FF0000"/>
                </a:solidFill>
                <a:ea typeface="+mn-lt"/>
                <a:cs typeface="+mn-lt"/>
                <a:sym typeface="+mn-ea"/>
              </a:rPr>
              <a:t>遍历语法分析树</a:t>
            </a:r>
            <a:endParaRPr lang="zh-CN" altLang="en-US">
              <a:solidFill>
                <a:srgbClr val="333333"/>
              </a:solidFill>
              <a:ea typeface="+mn-lt"/>
              <a:cs typeface="+mn-lt"/>
              <a:sym typeface="+mn-ea"/>
            </a:endParaRPr>
          </a:p>
          <a:p>
            <a:pPr lvl="1"/>
            <a:endParaRPr lang="zh-CN" altLang="en-US"/>
          </a:p>
          <a:p>
            <a:r>
              <a:rPr lang="zh-CN" altLang="en-US">
                <a:solidFill>
                  <a:srgbClr val="333333"/>
                </a:solidFill>
                <a:ea typeface="+mn-lt"/>
                <a:cs typeface="+mn-lt"/>
                <a:sym typeface="+mn-ea"/>
              </a:rPr>
              <a:t>通过</a:t>
            </a:r>
            <a:r>
              <a:rPr lang="zh-CN" altLang="en-US">
                <a:solidFill>
                  <a:srgbClr val="FF0000"/>
                </a:solidFill>
                <a:ea typeface="+mn-lt"/>
                <a:cs typeface="+mn-lt"/>
                <a:sym typeface="+mn-ea"/>
              </a:rPr>
              <a:t>直接</a:t>
            </a:r>
            <a:r>
              <a:rPr lang="zh-CN">
                <a:solidFill>
                  <a:srgbClr val="FF0000"/>
                </a:solidFill>
                <a:ea typeface="+mn-lt"/>
                <a:cs typeface="+mn-lt"/>
                <a:sym typeface="+mn-ea"/>
              </a:rPr>
              <a:t>遍历语法分析树</a:t>
            </a:r>
            <a:r>
              <a:rPr lang="en-US" altLang="zh-CN" dirty="0" err="1">
                <a:solidFill>
                  <a:srgbClr val="333333"/>
                </a:solidFill>
                <a:ea typeface="+mn-lt"/>
                <a:cs typeface="+mn-lt"/>
                <a:sym typeface="+mn-ea"/>
              </a:rPr>
              <a:t>ParseTree</a:t>
            </a:r>
            <a:r>
              <a:rPr lang="zh-CN" altLang="en-US">
                <a:solidFill>
                  <a:srgbClr val="333333"/>
                </a:solidFill>
                <a:ea typeface="+mn-lt"/>
                <a:cs typeface="+mn-lt"/>
                <a:sym typeface="+mn-ea"/>
              </a:rPr>
              <a:t>生成IR，不经过抽象语法树AST</a:t>
            </a:r>
            <a:endParaRPr lang="zh-CN" altLang="en-US">
              <a:solidFill>
                <a:srgbClr val="333333"/>
              </a:solidFill>
              <a:ea typeface="+mn-lt"/>
              <a:cs typeface="+mn-lt"/>
              <a:sym typeface="+mn-ea"/>
            </a:endParaRPr>
          </a:p>
          <a:p>
            <a:pPr lvl="1"/>
            <a:r>
              <a:rPr lang="zh-CN" altLang="en-US" sz="1800">
                <a:solidFill>
                  <a:srgbClr val="333333"/>
                </a:solidFill>
                <a:ea typeface="+mn-lt"/>
                <a:cs typeface="+mn-lt"/>
                <a:sym typeface="+mn-ea"/>
              </a:rPr>
              <a:t>因为语法分析树实际上可以完整包含源代码所能提供的所有语义信息</a:t>
            </a:r>
            <a:endParaRPr lang="zh-CN" altLang="en-US">
              <a:solidFill>
                <a:srgbClr val="333333"/>
              </a:solidFill>
              <a:cs typeface="Arial" panose="020B0604020202020204"/>
            </a:endParaRPr>
          </a:p>
          <a:p>
            <a:pPr lvl="1"/>
            <a:endParaRPr lang="zh-CN" altLang="en-US">
              <a:solidFill>
                <a:srgbClr val="333333"/>
              </a:solidFill>
              <a:ea typeface="+mn-lt"/>
              <a:cs typeface="+mn-lt"/>
              <a:sym typeface="+mn-ea"/>
            </a:endParaRPr>
          </a:p>
          <a:p>
            <a:r>
              <a:rPr lang="zh-CN" altLang="en-US">
                <a:solidFill>
                  <a:srgbClr val="333333"/>
                </a:solidFill>
                <a:ea typeface="+mn-lt"/>
                <a:cs typeface="+mn-lt"/>
                <a:sym typeface="+mn-ea"/>
              </a:rPr>
              <a:t>前端其它一些重要的工作：常量折叠、符号表等</a:t>
            </a:r>
            <a:endParaRPr lang="zh-CN" altLang="en-US">
              <a:solidFill>
                <a:srgbClr val="333333"/>
              </a:solidFill>
              <a:ea typeface="+mn-lt"/>
              <a:cs typeface="+mn-lt"/>
              <a:sym typeface="+mn-ea"/>
            </a:endParaRPr>
          </a:p>
          <a:p>
            <a:endParaRPr lang="zh-CN" altLang="en-US"/>
          </a:p>
          <a:p>
            <a:r>
              <a:rPr lang="zh-CN" altLang="en-US"/>
              <a:t>最后通过</a:t>
            </a:r>
            <a:r>
              <a:rPr lang="en-US" altLang="zh-CN"/>
              <a:t>Visitor</a:t>
            </a:r>
            <a:r>
              <a:rPr lang="zh-CN" altLang="en-US"/>
              <a:t>降低</a:t>
            </a:r>
            <a:r>
              <a:rPr lang="en-US" altLang="zh-CN"/>
              <a:t>(Lowering)</a:t>
            </a:r>
            <a:r>
              <a:rPr lang="zh-CN" altLang="en-US"/>
              <a:t>为</a:t>
            </a:r>
            <a:r>
              <a:rPr lang="en-US" altLang="zh-CN"/>
              <a:t>IR</a:t>
            </a:r>
            <a:r>
              <a:rPr lang="zh-CN" altLang="en-US"/>
              <a:t>的过程即</a:t>
            </a:r>
            <a:r>
              <a:rPr lang="zh-CN" altLang="en-US">
                <a:solidFill>
                  <a:srgbClr val="FF0000"/>
                </a:solidFill>
              </a:rPr>
              <a:t>中间代码生成</a:t>
            </a:r>
            <a:r>
              <a:rPr lang="zh-CN" altLang="en-US"/>
              <a:t>工作</a:t>
            </a:r>
            <a:endParaRPr lang="zh-CN" altLang="en-US"/>
          </a:p>
          <a:p>
            <a:pPr lvl="1"/>
            <a:r>
              <a:rPr lang="zh-CN" altLang="en-US"/>
              <a:t>需要提前重点考虑好如何设计中端</a:t>
            </a:r>
            <a:r>
              <a:rPr lang="en-US" altLang="zh-CN"/>
              <a:t>IR</a:t>
            </a:r>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前端</a:t>
            </a:r>
            <a:endParaRPr lang="zh-CN" altLang="en-US"/>
          </a:p>
        </p:txBody>
      </p:sp>
      <p:sp>
        <p:nvSpPr>
          <p:cNvPr id="3" name="内容占位符 2"/>
          <p:cNvSpPr>
            <a:spLocks noGrp="1"/>
          </p:cNvSpPr>
          <p:nvPr>
            <p:ph idx="1"/>
          </p:nvPr>
        </p:nvSpPr>
        <p:spPr/>
        <p:txBody>
          <a:bodyPr/>
          <a:p>
            <a:endParaRPr lang="zh-CN" altLang="en-US"/>
          </a:p>
        </p:txBody>
      </p:sp>
      <p:pic>
        <p:nvPicPr>
          <p:cNvPr id="8" name="Graphic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040890" y="1743710"/>
            <a:ext cx="8110220" cy="33712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四、中端</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中端</a:t>
            </a:r>
            <a:endParaRPr lang="zh-CN" altLang="en-US"/>
          </a:p>
        </p:txBody>
      </p:sp>
      <p:sp>
        <p:nvSpPr>
          <p:cNvPr id="3" name="内容占位符 2"/>
          <p:cNvSpPr>
            <a:spLocks noGrp="1"/>
          </p:cNvSpPr>
          <p:nvPr>
            <p:ph idx="1"/>
          </p:nvPr>
        </p:nvSpPr>
        <p:spPr/>
        <p:txBody>
          <a:bodyPr/>
          <a:p>
            <a:r>
              <a:rPr lang="zh-CN" altLang="en-US"/>
              <a:t>设计了</a:t>
            </a:r>
            <a:r>
              <a:rPr lang="zh-CN" altLang="en-US">
                <a:solidFill>
                  <a:srgbClr val="FF0000"/>
                </a:solidFill>
                <a:cs typeface="Arial" panose="020B0604020202020204"/>
                <a:sym typeface="+mn-ea"/>
              </a:rPr>
              <a:t>类LLVM</a:t>
            </a:r>
            <a:r>
              <a:rPr lang="zh-CN" altLang="en-US">
                <a:cs typeface="Arial" panose="020B0604020202020204"/>
                <a:sym typeface="+mn-ea"/>
              </a:rPr>
              <a:t>的</a:t>
            </a:r>
            <a:r>
              <a:rPr lang="zh-CN" altLang="en-US">
                <a:solidFill>
                  <a:srgbClr val="FF0000"/>
                </a:solidFill>
                <a:cs typeface="Arial" panose="020B0604020202020204"/>
                <a:sym typeface="+mn-ea"/>
              </a:rPr>
              <a:t>SSA</a:t>
            </a:r>
            <a:r>
              <a:rPr lang="zh-CN" altLang="en-US">
                <a:cs typeface="Arial" panose="020B0604020202020204"/>
                <a:sym typeface="+mn-ea"/>
              </a:rPr>
              <a:t> IR</a:t>
            </a:r>
            <a:endParaRPr lang="zh-CN" altLang="en-US">
              <a:cs typeface="Arial" panose="020B0604020202020204"/>
            </a:endParaRPr>
          </a:p>
          <a:p>
            <a:r>
              <a:rPr lang="zh-CN" altLang="en-US"/>
              <a:t>实现了</a:t>
            </a:r>
            <a:r>
              <a:rPr lang="en-US" altLang="zh-CN">
                <a:solidFill>
                  <a:srgbClr val="FF0000"/>
                </a:solidFill>
              </a:rPr>
              <a:t>Value</a:t>
            </a:r>
            <a:r>
              <a:rPr lang="zh-CN" altLang="en-US">
                <a:solidFill>
                  <a:srgbClr val="FF0000"/>
                </a:solidFill>
              </a:rPr>
              <a:t>、</a:t>
            </a:r>
            <a:r>
              <a:rPr lang="en-US" altLang="zh-CN">
                <a:solidFill>
                  <a:srgbClr val="FF0000"/>
                </a:solidFill>
              </a:rPr>
              <a:t>User</a:t>
            </a:r>
            <a:r>
              <a:rPr lang="zh-CN" altLang="en-US">
                <a:solidFill>
                  <a:srgbClr val="FF0000"/>
                </a:solidFill>
              </a:rPr>
              <a:t>、</a:t>
            </a:r>
            <a:r>
              <a:rPr lang="en-US" altLang="zh-CN">
                <a:solidFill>
                  <a:srgbClr val="FF0000"/>
                </a:solidFill>
              </a:rPr>
              <a:t>Use</a:t>
            </a:r>
            <a:r>
              <a:rPr lang="zh-CN" altLang="en-US"/>
              <a:t>等抽象类自动维护</a:t>
            </a:r>
            <a:r>
              <a:rPr lang="en-US" altLang="zh-CN">
                <a:solidFill>
                  <a:srgbClr val="FF0000"/>
                </a:solidFill>
                <a:cs typeface="Arial" panose="020B0604020202020204"/>
                <a:sym typeface="+mn-ea"/>
              </a:rPr>
              <a:t>U</a:t>
            </a:r>
            <a:r>
              <a:rPr lang="zh-CN" altLang="en-US">
                <a:solidFill>
                  <a:srgbClr val="FF0000"/>
                </a:solidFill>
                <a:cs typeface="Arial" panose="020B0604020202020204"/>
                <a:sym typeface="+mn-ea"/>
              </a:rPr>
              <a:t>se-</a:t>
            </a:r>
            <a:r>
              <a:rPr lang="en-US" altLang="zh-CN">
                <a:solidFill>
                  <a:srgbClr val="FF0000"/>
                </a:solidFill>
                <a:cs typeface="Arial" panose="020B0604020202020204"/>
                <a:sym typeface="+mn-ea"/>
              </a:rPr>
              <a:t>D</a:t>
            </a:r>
            <a:r>
              <a:rPr lang="zh-CN" altLang="en-US">
                <a:solidFill>
                  <a:srgbClr val="FF0000"/>
                </a:solidFill>
                <a:cs typeface="Arial" panose="020B0604020202020204"/>
                <a:sym typeface="+mn-ea"/>
              </a:rPr>
              <a:t>ef链</a:t>
            </a:r>
            <a:endParaRPr lang="zh-CN" altLang="en-US">
              <a:cs typeface="Arial" panose="020B0604020202020204"/>
              <a:sym typeface="+mn-ea"/>
            </a:endParaRPr>
          </a:p>
          <a:p>
            <a:r>
              <a:rPr lang="zh-CN" altLang="en-US">
                <a:cs typeface="Arial" panose="020B0604020202020204"/>
                <a:sym typeface="+mn-ea"/>
              </a:rPr>
              <a:t>实现了通用的IR重写算法，如</a:t>
            </a:r>
            <a:r>
              <a:rPr lang="en-US" err="1">
                <a:sym typeface="+mn-ea"/>
              </a:rPr>
              <a:t>replaceAllUsesWith()</a:t>
            </a:r>
            <a:endParaRPr lang="en-US" err="1">
              <a:sym typeface="+mn-ea"/>
            </a:endParaRPr>
          </a:p>
          <a:p>
            <a:endParaRPr lang="en-US" err="1">
              <a:sym typeface="+mn-ea"/>
            </a:endParaRPr>
          </a:p>
          <a:p>
            <a:r>
              <a:rPr lang="zh-CN" altLang="en-US">
                <a:cs typeface="Arial" panose="020B0604020202020204"/>
                <a:sym typeface="+mn-ea"/>
              </a:rPr>
              <a:t>在</a:t>
            </a:r>
            <a:r>
              <a:rPr lang="zh-CN" altLang="en-US">
                <a:solidFill>
                  <a:srgbClr val="FF0000"/>
                </a:solidFill>
                <a:cs typeface="Arial" panose="020B0604020202020204"/>
                <a:sym typeface="+mn-ea"/>
              </a:rPr>
              <a:t>PassManager</a:t>
            </a:r>
            <a:r>
              <a:rPr lang="zh-CN" altLang="en-US">
                <a:cs typeface="Arial" panose="020B0604020202020204"/>
                <a:sym typeface="+mn-ea"/>
              </a:rPr>
              <a:t>管理下实现各类优化：</a:t>
            </a:r>
            <a:endParaRPr lang="zh-CN">
              <a:cs typeface="Arial" panose="020B0604020202020204"/>
            </a:endParaRPr>
          </a:p>
          <a:p>
            <a:pPr lvl="1"/>
            <a:r>
              <a:rPr lang="en-US" altLang="zh-CN">
                <a:solidFill>
                  <a:srgbClr val="FF0000"/>
                </a:solidFill>
              </a:rPr>
              <a:t>Mem2Reg</a:t>
            </a:r>
            <a:endParaRPr lang="en-US" altLang="zh-CN"/>
          </a:p>
          <a:p>
            <a:pPr lvl="1"/>
            <a:r>
              <a:rPr lang="zh-CN" altLang="en-US">
                <a:cs typeface="Arial" panose="020B0604020202020204"/>
                <a:sym typeface="+mn-ea"/>
              </a:rPr>
              <a:t>全局值标号</a:t>
            </a:r>
            <a:r>
              <a:rPr lang="en-US" altLang="zh-CN">
                <a:solidFill>
                  <a:srgbClr val="FF0000"/>
                </a:solidFill>
              </a:rPr>
              <a:t>GVN</a:t>
            </a:r>
            <a:r>
              <a:rPr lang="en-US" altLang="zh-CN"/>
              <a:t>/</a:t>
            </a:r>
            <a:r>
              <a:rPr lang="zh-CN" altLang="en-US">
                <a:cs typeface="Arial" panose="020B0604020202020204"/>
                <a:sym typeface="+mn-ea"/>
              </a:rPr>
              <a:t>全局代码移动</a:t>
            </a:r>
            <a:r>
              <a:rPr lang="en-US" altLang="zh-CN">
                <a:solidFill>
                  <a:srgbClr val="FF0000"/>
                </a:solidFill>
              </a:rPr>
              <a:t>GCM</a:t>
            </a:r>
            <a:endParaRPr lang="en-US" altLang="zh-CN">
              <a:solidFill>
                <a:srgbClr val="FF0000"/>
              </a:solidFill>
            </a:endParaRPr>
          </a:p>
          <a:p>
            <a:pPr lvl="1"/>
            <a:r>
              <a:rPr lang="zh-CN" altLang="en-US"/>
              <a:t>稀疏条件常量传播</a:t>
            </a:r>
            <a:r>
              <a:rPr lang="en-US" altLang="zh-CN">
                <a:solidFill>
                  <a:srgbClr val="FF0000"/>
                </a:solidFill>
              </a:rPr>
              <a:t>SCCP</a:t>
            </a:r>
            <a:endParaRPr lang="en-US" altLang="zh-CN">
              <a:solidFill>
                <a:srgbClr val="FF0000"/>
              </a:solidFill>
            </a:endParaRPr>
          </a:p>
          <a:p>
            <a:pPr lvl="1"/>
            <a:r>
              <a:rPr lang="zh-CN" altLang="en-US">
                <a:solidFill>
                  <a:schemeClr val="tx1"/>
                </a:solidFill>
              </a:rPr>
              <a:t>代数化简</a:t>
            </a:r>
            <a:r>
              <a:rPr lang="en-US" altLang="zh-CN">
                <a:solidFill>
                  <a:schemeClr val="tx1"/>
                </a:solidFill>
              </a:rPr>
              <a:t>/</a:t>
            </a:r>
            <a:r>
              <a:rPr lang="zh-CN" altLang="en-US">
                <a:solidFill>
                  <a:schemeClr val="tx1"/>
                </a:solidFill>
              </a:rPr>
              <a:t>规范化</a:t>
            </a:r>
            <a:endParaRPr lang="en-US" altLang="zh-CN">
              <a:solidFill>
                <a:schemeClr val="tx1"/>
              </a:solidFill>
            </a:endParaRPr>
          </a:p>
          <a:p>
            <a:pPr lvl="1"/>
            <a:r>
              <a:rPr lang="zh-CN" altLang="en-US"/>
              <a:t>死代码消除</a:t>
            </a:r>
            <a:r>
              <a:rPr lang="en-US" altLang="zh-CN">
                <a:solidFill>
                  <a:srgbClr val="FF0000"/>
                </a:solidFill>
              </a:rPr>
              <a:t>DCE</a:t>
            </a:r>
            <a:endParaRPr lang="en-US" altLang="zh-CN">
              <a:solidFill>
                <a:srgbClr val="FF0000"/>
              </a:solidFill>
            </a:endParaRPr>
          </a:p>
          <a:p>
            <a:pPr lvl="1"/>
            <a:endParaRPr lang="en-US" altLang="zh-CN">
              <a:solidFill>
                <a:srgbClr val="FF0000"/>
              </a:solidFill>
            </a:endParaRPr>
          </a:p>
          <a:p>
            <a:pPr lvl="1"/>
            <a:r>
              <a:rPr lang="zh-CN" altLang="en-US">
                <a:solidFill>
                  <a:schemeClr val="tx1"/>
                </a:solidFill>
              </a:rPr>
              <a:t>还未来得及做的优化：函数内联、向量化</a:t>
            </a:r>
            <a:endParaRPr lang="zh-CN" altLang="en-US">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Mem2Reg</a:t>
            </a:r>
            <a:endParaRPr lang="en-US" altLang="zh-CN"/>
          </a:p>
        </p:txBody>
      </p:sp>
      <p:sp>
        <p:nvSpPr>
          <p:cNvPr id="3" name="内容占位符 2"/>
          <p:cNvSpPr>
            <a:spLocks noGrp="1"/>
          </p:cNvSpPr>
          <p:nvPr>
            <p:ph idx="1"/>
          </p:nvPr>
        </p:nvSpPr>
        <p:spPr/>
        <p:txBody>
          <a:bodyPr/>
          <a:p>
            <a:r>
              <a:rPr lang="en-US" altLang="zh-CN">
                <a:sym typeface="+mn-ea"/>
              </a:rPr>
              <a:t>Mem2Reg</a:t>
            </a:r>
            <a:r>
              <a:rPr lang="zh-CN" altLang="en-US">
                <a:sym typeface="+mn-ea"/>
              </a:rPr>
              <a:t>是</a:t>
            </a:r>
            <a:r>
              <a:rPr lang="zh-CN" altLang="en-US"/>
              <a:t>一种将堆栈内存访问转换为</a:t>
            </a:r>
            <a:r>
              <a:rPr lang="zh-CN" altLang="en-US">
                <a:solidFill>
                  <a:srgbClr val="FF0000"/>
                </a:solidFill>
              </a:rPr>
              <a:t>寄存器操作</a:t>
            </a:r>
            <a:r>
              <a:rPr lang="zh-CN" altLang="en-US"/>
              <a:t>的优化算法</a:t>
            </a:r>
            <a:endParaRPr lang="zh-CN" altLang="en-US"/>
          </a:p>
          <a:p>
            <a:r>
              <a:rPr lang="zh-CN" altLang="en-US"/>
              <a:t>目标：将堆栈变量提升为寄存器变量，生成</a:t>
            </a:r>
            <a:r>
              <a:rPr lang="en-US" altLang="zh-CN">
                <a:solidFill>
                  <a:srgbClr val="FF0000"/>
                </a:solidFill>
              </a:rPr>
              <a:t>SSA</a:t>
            </a:r>
            <a:r>
              <a:rPr lang="zh-CN" altLang="en-US">
                <a:solidFill>
                  <a:srgbClr val="FF0000"/>
                </a:solidFill>
              </a:rPr>
              <a:t>形式</a:t>
            </a:r>
            <a:r>
              <a:rPr lang="zh-CN" altLang="en-US"/>
              <a:t>的</a:t>
            </a:r>
            <a:r>
              <a:rPr lang="en-US" altLang="zh-CN"/>
              <a:t>IR</a:t>
            </a:r>
            <a:endParaRPr lang="en-US" altLang="zh-CN"/>
          </a:p>
          <a:p>
            <a:r>
              <a:rPr lang="zh-CN" altLang="en-US">
                <a:cs typeface="Arial" panose="020B0604020202020204"/>
                <a:sym typeface="+mn-ea"/>
              </a:rPr>
              <a:t>利用支配性分析实现</a:t>
            </a:r>
            <a:r>
              <a:rPr lang="zh-CN" altLang="en-US" b="1">
                <a:cs typeface="Arial" panose="020B0604020202020204"/>
                <a:sym typeface="+mn-ea"/>
              </a:rPr>
              <a:t>极小SSA生成策略</a:t>
            </a:r>
            <a:endParaRPr lang="en-US" altLang="zh-CN"/>
          </a:p>
          <a:p>
            <a:r>
              <a:rPr lang="zh-CN" altLang="en-US"/>
              <a:t>编译中端优化的最后需要消去</a:t>
            </a:r>
            <a:r>
              <a:rPr lang="en-US" altLang="zh-CN"/>
              <a:t>phi</a:t>
            </a:r>
            <a:r>
              <a:rPr lang="zh-CN" altLang="en-US"/>
              <a:t>指令</a:t>
            </a:r>
            <a:endParaRPr lang="zh-CN" altLang="en-US"/>
          </a:p>
        </p:txBody>
      </p:sp>
      <p:pic>
        <p:nvPicPr>
          <p:cNvPr id="4" name="Picture 1" descr="A screenshot of a computer code&#10;&#10;Description automatically generated"/>
          <p:cNvPicPr>
            <a:picLocks noChangeAspect="1"/>
          </p:cNvPicPr>
          <p:nvPr/>
        </p:nvPicPr>
        <p:blipFill>
          <a:blip r:embed="rId1"/>
          <a:stretch>
            <a:fillRect/>
          </a:stretch>
        </p:blipFill>
        <p:spPr>
          <a:xfrm>
            <a:off x="838362" y="3308837"/>
            <a:ext cx="4190557" cy="3549059"/>
          </a:xfrm>
          <a:prstGeom prst="rect">
            <a:avLst/>
          </a:prstGeom>
        </p:spPr>
      </p:pic>
      <p:pic>
        <p:nvPicPr>
          <p:cNvPr id="5" name="Picture 2" descr="A computer code with text&#10;&#10;Description automatically generated"/>
          <p:cNvPicPr>
            <a:picLocks noChangeAspect="1"/>
          </p:cNvPicPr>
          <p:nvPr/>
        </p:nvPicPr>
        <p:blipFill>
          <a:blip r:embed="rId2"/>
          <a:stretch>
            <a:fillRect/>
          </a:stretch>
        </p:blipFill>
        <p:spPr>
          <a:xfrm>
            <a:off x="5191657" y="3309015"/>
            <a:ext cx="6538582" cy="2949206"/>
          </a:xfrm>
          <a:prstGeom prst="rect">
            <a:avLst/>
          </a:prstGeom>
        </p:spPr>
      </p:pic>
      <p:sp>
        <p:nvSpPr>
          <p:cNvPr id="8" name="右箭头 7"/>
          <p:cNvSpPr/>
          <p:nvPr/>
        </p:nvSpPr>
        <p:spPr>
          <a:xfrm>
            <a:off x="4745990" y="4646295"/>
            <a:ext cx="445770" cy="27432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cs typeface="Arial" panose="020B0604020202020204"/>
                <a:sym typeface="+mn-ea"/>
              </a:rPr>
              <a:t>全局值标号</a:t>
            </a:r>
            <a:r>
              <a:rPr lang="en-US" altLang="zh-CN"/>
              <a:t>GVN/</a:t>
            </a:r>
            <a:r>
              <a:rPr lang="zh-CN" altLang="en-US">
                <a:cs typeface="Arial" panose="020B0604020202020204"/>
                <a:sym typeface="+mn-ea"/>
              </a:rPr>
              <a:t>全局代码移动</a:t>
            </a:r>
            <a:r>
              <a:rPr lang="en-US" altLang="zh-CN"/>
              <a:t>GCM</a:t>
            </a:r>
            <a:endParaRPr lang="en-US" altLang="zh-CN"/>
          </a:p>
        </p:txBody>
      </p:sp>
      <p:sp>
        <p:nvSpPr>
          <p:cNvPr id="3" name="内容占位符 2"/>
          <p:cNvSpPr>
            <a:spLocks noGrp="1"/>
          </p:cNvSpPr>
          <p:nvPr>
            <p:ph idx="1"/>
          </p:nvPr>
        </p:nvSpPr>
        <p:spPr/>
        <p:txBody>
          <a:bodyPr/>
          <a:p>
            <a:r>
              <a:rPr lang="en-US" altLang="zh-CN"/>
              <a:t>GVN</a:t>
            </a:r>
            <a:r>
              <a:rPr lang="zh-CN" altLang="en-US"/>
              <a:t>是一种基于</a:t>
            </a:r>
            <a:r>
              <a:rPr lang="zh-CN" altLang="en-US">
                <a:solidFill>
                  <a:srgbClr val="FF0000"/>
                </a:solidFill>
              </a:rPr>
              <a:t>值等价性</a:t>
            </a:r>
            <a:r>
              <a:rPr lang="zh-CN" altLang="en-US"/>
              <a:t>识别的优化技术</a:t>
            </a:r>
            <a:endParaRPr lang="zh-CN" altLang="en-US"/>
          </a:p>
          <a:p>
            <a:pPr lvl="1"/>
            <a:r>
              <a:rPr lang="zh-CN" altLang="en-US"/>
              <a:t>比传统的</a:t>
            </a:r>
            <a:r>
              <a:rPr lang="zh-CN" altLang="en-US">
                <a:solidFill>
                  <a:srgbClr val="0070C0"/>
                </a:solidFill>
              </a:rPr>
              <a:t>公共子表达式消除</a:t>
            </a:r>
            <a:r>
              <a:rPr lang="en-US" altLang="zh-CN">
                <a:solidFill>
                  <a:srgbClr val="0070C0"/>
                </a:solidFill>
              </a:rPr>
              <a:t>CSE</a:t>
            </a:r>
            <a:r>
              <a:rPr lang="zh-CN" altLang="en-US"/>
              <a:t>优化更为强大</a:t>
            </a:r>
            <a:endParaRPr lang="zh-CN" altLang="en-US"/>
          </a:p>
          <a:p>
            <a:pPr lvl="1"/>
            <a:endParaRPr lang="zh-CN" altLang="en-US"/>
          </a:p>
          <a:p>
            <a:pPr lvl="0"/>
            <a:r>
              <a:rPr lang="en-US" altLang="zh-CN"/>
              <a:t>GCM</a:t>
            </a:r>
            <a:r>
              <a:rPr lang="zh-CN" altLang="en-US"/>
              <a:t>是一种通过</a:t>
            </a:r>
            <a:r>
              <a:rPr lang="zh-CN" altLang="en-US">
                <a:solidFill>
                  <a:srgbClr val="FF0000"/>
                </a:solidFill>
              </a:rPr>
              <a:t>跨基本块移动指令</a:t>
            </a:r>
            <a:r>
              <a:rPr lang="zh-CN" altLang="en-US"/>
              <a:t>的优化技术</a:t>
            </a:r>
            <a:endParaRPr lang="zh-CN" altLang="en-US"/>
          </a:p>
          <a:p>
            <a:pPr lvl="1"/>
            <a:r>
              <a:rPr lang="zh-CN" altLang="en-US">
                <a:cs typeface="Arial" panose="020B0604020202020204"/>
                <a:sym typeface="+mn-ea"/>
              </a:rPr>
              <a:t>自动包含了传统的</a:t>
            </a:r>
            <a:r>
              <a:rPr lang="zh-CN" altLang="en-US">
                <a:solidFill>
                  <a:srgbClr val="0070C0"/>
                </a:solidFill>
                <a:cs typeface="Arial" panose="020B0604020202020204"/>
                <a:sym typeface="+mn-ea"/>
              </a:rPr>
              <a:t>循环不变量外提LICM</a:t>
            </a:r>
            <a:endParaRPr lang="zh-CN" altLang="en-US">
              <a:solidFill>
                <a:srgbClr val="0070C0"/>
              </a:solidFill>
              <a:cs typeface="Arial" panose="020B0604020202020204"/>
              <a:sym typeface="+mn-ea"/>
            </a:endParaRPr>
          </a:p>
        </p:txBody>
      </p:sp>
      <p:pic>
        <p:nvPicPr>
          <p:cNvPr id="4" name="Picture 1"/>
          <p:cNvPicPr>
            <a:picLocks noChangeAspect="1"/>
          </p:cNvPicPr>
          <p:nvPr/>
        </p:nvPicPr>
        <p:blipFill>
          <a:blip r:embed="rId1"/>
          <a:stretch>
            <a:fillRect/>
          </a:stretch>
        </p:blipFill>
        <p:spPr>
          <a:xfrm>
            <a:off x="837983" y="3428900"/>
            <a:ext cx="4891339" cy="2561724"/>
          </a:xfrm>
          <a:prstGeom prst="rect">
            <a:avLst/>
          </a:prstGeom>
        </p:spPr>
      </p:pic>
      <p:pic>
        <p:nvPicPr>
          <p:cNvPr id="5" name="Picture 2" descr="A screenshot of a computer program&#10;&#10;Description automatically generated"/>
          <p:cNvPicPr>
            <a:picLocks noChangeAspect="1"/>
          </p:cNvPicPr>
          <p:nvPr/>
        </p:nvPicPr>
        <p:blipFill>
          <a:blip r:embed="rId2"/>
          <a:stretch>
            <a:fillRect/>
          </a:stretch>
        </p:blipFill>
        <p:spPr>
          <a:xfrm>
            <a:off x="6095749" y="3429301"/>
            <a:ext cx="4024062" cy="3280611"/>
          </a:xfrm>
          <a:prstGeom prst="rect">
            <a:avLst/>
          </a:prstGeom>
        </p:spPr>
      </p:pic>
      <p:sp>
        <p:nvSpPr>
          <p:cNvPr id="8" name="右箭头 7"/>
          <p:cNvSpPr/>
          <p:nvPr/>
        </p:nvSpPr>
        <p:spPr>
          <a:xfrm>
            <a:off x="5729605" y="4646295"/>
            <a:ext cx="445770" cy="27432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cs typeface="Arial" panose="020B0604020202020204"/>
                <a:sym typeface="+mn-ea"/>
              </a:rPr>
              <a:t>稀疏条件常量传播</a:t>
            </a:r>
            <a:r>
              <a:rPr lang="en-US" altLang="zh-CN">
                <a:cs typeface="Arial" panose="020B0604020202020204"/>
                <a:sym typeface="+mn-ea"/>
              </a:rPr>
              <a:t>SCCP</a:t>
            </a:r>
            <a:endParaRPr lang="en-US" altLang="zh-CN">
              <a:cs typeface="Arial" panose="020B0604020202020204"/>
              <a:sym typeface="+mn-ea"/>
            </a:endParaRPr>
          </a:p>
        </p:txBody>
      </p:sp>
      <p:sp>
        <p:nvSpPr>
          <p:cNvPr id="3" name="内容占位符 2"/>
          <p:cNvSpPr>
            <a:spLocks noGrp="1"/>
          </p:cNvSpPr>
          <p:nvPr>
            <p:ph idx="1"/>
          </p:nvPr>
        </p:nvSpPr>
        <p:spPr/>
        <p:txBody>
          <a:bodyPr/>
          <a:p>
            <a:r>
              <a:rPr lang="en-US" altLang="zh-CN">
                <a:cs typeface="Arial" panose="020B0604020202020204"/>
                <a:sym typeface="+mn-ea"/>
              </a:rPr>
              <a:t>SCCP</a:t>
            </a:r>
            <a:r>
              <a:rPr lang="zh-CN" altLang="en-US"/>
              <a:t>是一种结合</a:t>
            </a:r>
            <a:r>
              <a:rPr lang="zh-CN" altLang="en-US">
                <a:solidFill>
                  <a:srgbClr val="FF0000"/>
                </a:solidFill>
              </a:rPr>
              <a:t>常量传播</a:t>
            </a:r>
            <a:r>
              <a:rPr lang="zh-CN" altLang="en-US"/>
              <a:t>与</a:t>
            </a:r>
            <a:r>
              <a:rPr lang="zh-CN" altLang="en-US">
                <a:solidFill>
                  <a:srgbClr val="FF0000"/>
                </a:solidFill>
              </a:rPr>
              <a:t>控制流简化</a:t>
            </a:r>
            <a:r>
              <a:rPr lang="zh-CN" altLang="en-US"/>
              <a:t>的优化技术</a:t>
            </a:r>
            <a:endParaRPr lang="zh-CN" altLang="en-US"/>
          </a:p>
          <a:p>
            <a:pPr lvl="1"/>
            <a:r>
              <a:rPr lang="zh-CN" altLang="en-US"/>
              <a:t>它超越了传统常量传播，能同时推断变量值和控制流可达性</a:t>
            </a:r>
            <a:endParaRPr lang="zh-CN" altLang="en-US"/>
          </a:p>
          <a:p>
            <a:pPr lvl="1"/>
            <a:r>
              <a:rPr lang="zh-CN" altLang="en-US"/>
              <a:t>主要体现在常量</a:t>
            </a:r>
            <a:r>
              <a:rPr lang="zh-CN" altLang="en-US">
                <a:cs typeface="Arial" panose="020B0604020202020204"/>
                <a:sym typeface="+mn-ea"/>
              </a:rPr>
              <a:t>折叠传播到</a:t>
            </a:r>
            <a:r>
              <a:rPr lang="zh-CN" altLang="en-US" b="1">
                <a:cs typeface="Arial" panose="020B0604020202020204"/>
                <a:sym typeface="+mn-ea"/>
              </a:rPr>
              <a:t>分支条件</a:t>
            </a:r>
            <a:r>
              <a:rPr lang="zh-CN" altLang="en-US">
                <a:cs typeface="Arial" panose="020B0604020202020204"/>
                <a:sym typeface="+mn-ea"/>
              </a:rPr>
              <a:t>时，可以将分支</a:t>
            </a:r>
            <a:r>
              <a:rPr lang="zh-CN" altLang="en-US" b="1">
                <a:cs typeface="Arial" panose="020B0604020202020204"/>
                <a:sym typeface="+mn-ea"/>
              </a:rPr>
              <a:t>消除</a:t>
            </a:r>
            <a:r>
              <a:rPr lang="zh-CN" altLang="en-US">
                <a:cs typeface="Arial" panose="020B0604020202020204"/>
                <a:sym typeface="+mn-ea"/>
              </a:rPr>
              <a:t>，并</a:t>
            </a:r>
            <a:r>
              <a:rPr lang="zh-CN" altLang="en-US" b="1">
                <a:cs typeface="Arial" panose="020B0604020202020204"/>
                <a:sym typeface="+mn-ea"/>
              </a:rPr>
              <a:t>继续折叠传播</a:t>
            </a:r>
            <a:r>
              <a:rPr lang="zh-CN" altLang="en-US">
                <a:cs typeface="Arial" panose="020B0604020202020204"/>
                <a:sym typeface="+mn-ea"/>
              </a:rPr>
              <a:t>常量</a:t>
            </a:r>
            <a:endParaRPr lang="zh-CN" altLang="en-US"/>
          </a:p>
        </p:txBody>
      </p:sp>
      <p:pic>
        <p:nvPicPr>
          <p:cNvPr id="5" name="图片 4" descr="图片包含 日历&#10;&#10;已自动生成说明"/>
          <p:cNvPicPr>
            <a:picLocks noChangeAspect="1"/>
          </p:cNvPicPr>
          <p:nvPr/>
        </p:nvPicPr>
        <p:blipFill>
          <a:blip r:embed="rId1"/>
          <a:stretch>
            <a:fillRect/>
          </a:stretch>
        </p:blipFill>
        <p:spPr>
          <a:xfrm>
            <a:off x="838466" y="2936875"/>
            <a:ext cx="2782530" cy="2920182"/>
          </a:xfrm>
          <a:prstGeom prst="rect">
            <a:avLst/>
          </a:prstGeom>
        </p:spPr>
      </p:pic>
      <p:pic>
        <p:nvPicPr>
          <p:cNvPr id="7" name="图片 6" descr="表格&#10;&#10;已自动生成说明"/>
          <p:cNvPicPr>
            <a:picLocks noChangeAspect="1"/>
          </p:cNvPicPr>
          <p:nvPr/>
        </p:nvPicPr>
        <p:blipFill>
          <a:blip r:embed="rId2"/>
          <a:stretch>
            <a:fillRect/>
          </a:stretch>
        </p:blipFill>
        <p:spPr>
          <a:xfrm>
            <a:off x="5105687" y="2936916"/>
            <a:ext cx="1981201" cy="2928785"/>
          </a:xfrm>
          <a:prstGeom prst="rect">
            <a:avLst/>
          </a:prstGeom>
        </p:spPr>
      </p:pic>
      <p:pic>
        <p:nvPicPr>
          <p:cNvPr id="8" name="图片 7" descr="图片包含 图形用户界面&#10;&#10;已自动生成说明"/>
          <p:cNvPicPr>
            <a:picLocks noChangeAspect="1"/>
          </p:cNvPicPr>
          <p:nvPr/>
        </p:nvPicPr>
        <p:blipFill>
          <a:blip r:embed="rId3"/>
          <a:stretch>
            <a:fillRect/>
          </a:stretch>
        </p:blipFill>
        <p:spPr>
          <a:xfrm>
            <a:off x="9267600" y="3605529"/>
            <a:ext cx="2086283" cy="962948"/>
          </a:xfrm>
          <a:prstGeom prst="rect">
            <a:avLst/>
          </a:prstGeom>
        </p:spPr>
      </p:pic>
      <p:sp>
        <p:nvSpPr>
          <p:cNvPr id="9" name="右箭头 8"/>
          <p:cNvSpPr/>
          <p:nvPr/>
        </p:nvSpPr>
        <p:spPr>
          <a:xfrm>
            <a:off x="4300220" y="3950335"/>
            <a:ext cx="445770" cy="27432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右箭头 9"/>
          <p:cNvSpPr/>
          <p:nvPr/>
        </p:nvSpPr>
        <p:spPr>
          <a:xfrm>
            <a:off x="7954010" y="3950335"/>
            <a:ext cx="445770" cy="27432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目录</a:t>
            </a:r>
            <a:endParaRPr lang="zh-CN" altLang="en-US"/>
          </a:p>
        </p:txBody>
      </p:sp>
      <p:sp>
        <p:nvSpPr>
          <p:cNvPr id="3" name="内容占位符 2"/>
          <p:cNvSpPr>
            <a:spLocks noGrp="1"/>
          </p:cNvSpPr>
          <p:nvPr>
            <p:ph idx="1"/>
          </p:nvPr>
        </p:nvSpPr>
        <p:spPr>
          <a:xfrm>
            <a:off x="838200" y="1603375"/>
            <a:ext cx="5257800" cy="4968240"/>
          </a:xfrm>
        </p:spPr>
        <p:txBody>
          <a:bodyPr/>
          <a:p>
            <a:pPr marL="0" indent="0" fontAlgn="auto">
              <a:lnSpc>
                <a:spcPct val="150000"/>
              </a:lnSpc>
              <a:buNone/>
            </a:pPr>
            <a:r>
              <a:rPr lang="zh-CN" altLang="en-US" sz="2400" b="1"/>
              <a:t>一、赛题回顾</a:t>
            </a:r>
            <a:endParaRPr lang="zh-CN" altLang="en-US" sz="2400" b="1"/>
          </a:p>
          <a:p>
            <a:pPr marL="0" indent="0" fontAlgn="auto">
              <a:lnSpc>
                <a:spcPct val="150000"/>
              </a:lnSpc>
              <a:buNone/>
            </a:pPr>
            <a:r>
              <a:rPr lang="zh-CN" altLang="en-US" sz="2400" b="1"/>
              <a:t>二、总体架构</a:t>
            </a:r>
            <a:endParaRPr lang="zh-CN" altLang="en-US" sz="2400" b="1"/>
          </a:p>
          <a:p>
            <a:pPr marL="0" indent="0" fontAlgn="auto">
              <a:lnSpc>
                <a:spcPct val="150000"/>
              </a:lnSpc>
              <a:buNone/>
            </a:pPr>
            <a:r>
              <a:rPr lang="zh-CN" altLang="en-US" sz="2400" b="1"/>
              <a:t>三、前端</a:t>
            </a:r>
            <a:endParaRPr lang="zh-CN" altLang="en-US" sz="2400" b="1"/>
          </a:p>
          <a:p>
            <a:pPr marL="0" indent="0" fontAlgn="auto">
              <a:lnSpc>
                <a:spcPct val="150000"/>
              </a:lnSpc>
              <a:buNone/>
            </a:pPr>
            <a:r>
              <a:rPr lang="zh-CN" altLang="en-US" sz="2400" b="1"/>
              <a:t>四、中端</a:t>
            </a:r>
            <a:endParaRPr lang="zh-CN" altLang="en-US" sz="2400" b="1"/>
          </a:p>
          <a:p>
            <a:pPr marL="0" indent="0" fontAlgn="auto">
              <a:lnSpc>
                <a:spcPct val="150000"/>
              </a:lnSpc>
              <a:buNone/>
            </a:pPr>
            <a:r>
              <a:rPr lang="zh-CN" altLang="en-US" sz="2400" b="1"/>
              <a:t>五、后端</a:t>
            </a:r>
            <a:endParaRPr lang="zh-CN" altLang="en-US" sz="24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代数化简</a:t>
            </a:r>
            <a:r>
              <a:rPr lang="en-US" altLang="zh-CN">
                <a:sym typeface="+mn-ea"/>
              </a:rPr>
              <a:t>/</a:t>
            </a:r>
            <a:r>
              <a:rPr lang="zh-CN" altLang="en-US">
                <a:sym typeface="+mn-ea"/>
              </a:rPr>
              <a:t>规范化</a:t>
            </a:r>
            <a:endParaRPr lang="zh-CN" altLang="en-US"/>
          </a:p>
        </p:txBody>
      </p:sp>
      <p:sp>
        <p:nvSpPr>
          <p:cNvPr id="3" name="内容占位符 2"/>
          <p:cNvSpPr>
            <a:spLocks noGrp="1"/>
          </p:cNvSpPr>
          <p:nvPr>
            <p:ph idx="1"/>
          </p:nvPr>
        </p:nvSpPr>
        <p:spPr/>
        <p:txBody>
          <a:bodyPr/>
          <a:p>
            <a:r>
              <a:rPr lang="zh-CN" altLang="en-US"/>
              <a:t>代数化简：</a:t>
            </a:r>
            <a:r>
              <a:rPr lang="zh-CN" altLang="en-US">
                <a:cs typeface="Arial" panose="020B0604020202020204"/>
                <a:sym typeface="+mn-ea"/>
              </a:rPr>
              <a:t>利用</a:t>
            </a:r>
            <a:r>
              <a:rPr lang="zh-CN" altLang="en-US">
                <a:solidFill>
                  <a:srgbClr val="FF0000"/>
                </a:solidFill>
                <a:cs typeface="Arial" panose="020B0604020202020204"/>
                <a:sym typeface="+mn-ea"/>
              </a:rPr>
              <a:t>代数性质</a:t>
            </a:r>
            <a:r>
              <a:rPr lang="zh-CN" altLang="en-US">
                <a:cs typeface="Arial" panose="020B0604020202020204"/>
                <a:sym typeface="+mn-ea"/>
              </a:rPr>
              <a:t>对指令进行化简</a:t>
            </a:r>
            <a:endParaRPr lang="zh-CN" altLang="en-US">
              <a:cs typeface="Arial" panose="020B0604020202020204"/>
              <a:sym typeface="+mn-ea"/>
            </a:endParaRPr>
          </a:p>
          <a:p>
            <a:pPr lvl="0"/>
            <a:r>
              <a:rPr lang="zh-CN" altLang="en-US"/>
              <a:t>例：</a:t>
            </a:r>
            <a:endParaRPr lang="zh-CN" altLang="en-US"/>
          </a:p>
          <a:p>
            <a:pPr lvl="1"/>
            <a:r>
              <a:rPr lang="en-US" altLang="zh-CN"/>
              <a:t>a + 0 = a -&gt; </a:t>
            </a:r>
            <a:r>
              <a:rPr lang="zh-CN" altLang="en-US"/>
              <a:t>移除该指令</a:t>
            </a:r>
            <a:endParaRPr lang="en-US" altLang="zh-CN"/>
          </a:p>
          <a:p>
            <a:pPr lvl="1"/>
            <a:r>
              <a:rPr lang="en-US" altLang="zh-CN"/>
              <a:t>a * 1 = a -&gt; </a:t>
            </a:r>
            <a:r>
              <a:rPr lang="zh-CN" altLang="en-US"/>
              <a:t>移除该指令</a:t>
            </a:r>
            <a:endParaRPr lang="en-US" altLang="zh-CN"/>
          </a:p>
          <a:p>
            <a:pPr lvl="1"/>
            <a:endParaRPr lang="en-US" altLang="zh-CN"/>
          </a:p>
          <a:p>
            <a:pPr lvl="0"/>
            <a:r>
              <a:rPr lang="zh-CN" altLang="en-US">
                <a:cs typeface="Arial" panose="020B0604020202020204"/>
                <a:sym typeface="+mn-ea"/>
              </a:rPr>
              <a:t>规范化：将相同作用的指令化简为</a:t>
            </a:r>
            <a:r>
              <a:rPr lang="zh-CN" altLang="en-US">
                <a:solidFill>
                  <a:srgbClr val="FF0000"/>
                </a:solidFill>
                <a:cs typeface="Arial" panose="020B0604020202020204"/>
                <a:sym typeface="+mn-ea"/>
              </a:rPr>
              <a:t>同一形式</a:t>
            </a:r>
            <a:endParaRPr lang="zh-CN">
              <a:solidFill>
                <a:srgbClr val="FF0000"/>
              </a:solidFill>
              <a:cs typeface="Arial" panose="020B0604020202020204"/>
            </a:endParaRPr>
          </a:p>
          <a:p>
            <a:pPr lvl="0"/>
            <a:r>
              <a:rPr lang="zh-CN" altLang="en-US"/>
              <a:t>目的：</a:t>
            </a:r>
            <a:r>
              <a:rPr lang="zh-CN" altLang="en-US">
                <a:cs typeface="Arial" panose="020B0604020202020204"/>
                <a:sym typeface="+mn-ea"/>
              </a:rPr>
              <a:t>便于识别相同指令进行其它优化</a:t>
            </a:r>
            <a:r>
              <a:rPr lang="en-US" altLang="zh-CN">
                <a:cs typeface="Arial" panose="020B0604020202020204"/>
                <a:sym typeface="+mn-ea"/>
              </a:rPr>
              <a:t>(</a:t>
            </a:r>
            <a:r>
              <a:rPr lang="zh-CN" altLang="en-US">
                <a:cs typeface="Arial" panose="020B0604020202020204"/>
                <a:sym typeface="+mn-ea"/>
              </a:rPr>
              <a:t>如</a:t>
            </a:r>
            <a:r>
              <a:rPr lang="en-US" altLang="zh-CN">
                <a:cs typeface="Arial" panose="020B0604020202020204"/>
                <a:sym typeface="+mn-ea"/>
              </a:rPr>
              <a:t>GVN/GCM)</a:t>
            </a:r>
            <a:r>
              <a:rPr lang="zh-CN" altLang="en-US">
                <a:cs typeface="Arial" panose="020B0604020202020204"/>
                <a:sym typeface="+mn-ea"/>
              </a:rPr>
              <a:t>、便于后续目标代码生成</a:t>
            </a:r>
            <a:endParaRPr lang="zh-CN" altLang="en-US">
              <a:cs typeface="Arial" panose="020B0604020202020204"/>
              <a:sym typeface="+mn-ea"/>
            </a:endParaRPr>
          </a:p>
          <a:p>
            <a:pPr lvl="0"/>
            <a:r>
              <a:rPr lang="zh-CN" altLang="en-US"/>
              <a:t>例：</a:t>
            </a:r>
            <a:endParaRPr lang="zh-CN" altLang="en-US"/>
          </a:p>
          <a:p>
            <a:pPr lvl="1"/>
            <a:r>
              <a:rPr lang="zh-CN" altLang="en-US">
                <a:latin typeface="Consolas" panose="020B0609020204030204"/>
                <a:cs typeface="Arial" panose="020B0604020202020204"/>
                <a:sym typeface="+mn-ea"/>
              </a:rPr>
              <a:t>add C, V -&gt; add V, C</a:t>
            </a:r>
            <a:endParaRPr lang="zh-CN" altLang="en-US">
              <a:latin typeface="Consolas" panose="020B0609020204030204"/>
              <a:cs typeface="Arial" panose="020B0604020202020204"/>
              <a:sym typeface="+mn-ea"/>
            </a:endParaRPr>
          </a:p>
          <a:p>
            <a:pPr lvl="1"/>
            <a:r>
              <a:rPr lang="zh-CN" altLang="en-US">
                <a:latin typeface="Consolas" panose="020B0609020204030204"/>
                <a:cs typeface="Arial" panose="020B0604020202020204"/>
                <a:sym typeface="+mn-ea"/>
              </a:rPr>
              <a:t>le  C, V -&gt; ge  V, C</a:t>
            </a:r>
            <a:endParaRPr lang="zh-CN" altLang="en-US">
              <a:latin typeface="Consolas" panose="020B0609020204030204"/>
              <a:cs typeface="Arial" panose="020B0604020202020204"/>
              <a:sym typeface="+mn-ea"/>
            </a:endParaRPr>
          </a:p>
          <a:p>
            <a:pPr lvl="1"/>
            <a:r>
              <a:rPr lang="en-US" altLang="zh-CN"/>
              <a:t>(</a:t>
            </a:r>
            <a:r>
              <a:rPr lang="zh-CN">
                <a:cs typeface="Arial" panose="020B0604020202020204"/>
                <a:sym typeface="+mn-ea"/>
              </a:rPr>
              <a:t>其中，C是常量，V是非常量</a:t>
            </a:r>
            <a:r>
              <a:rPr lang="en-US" altLang="zh-CN">
                <a:cs typeface="Arial" panose="020B0604020202020204"/>
                <a:sym typeface="+mn-ea"/>
              </a:rPr>
              <a:t>Value</a:t>
            </a:r>
            <a:r>
              <a:rPr lang="en-US" altLang="zh-CN"/>
              <a:t>)</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死代码消除</a:t>
            </a:r>
            <a:r>
              <a:rPr lang="en-US" altLang="zh-CN">
                <a:solidFill>
                  <a:schemeClr val="tx1"/>
                </a:solidFill>
                <a:sym typeface="+mn-ea"/>
              </a:rPr>
              <a:t>DCE</a:t>
            </a:r>
            <a:endParaRPr lang="en-US" altLang="zh-CN">
              <a:solidFill>
                <a:schemeClr val="tx1"/>
              </a:solidFill>
              <a:sym typeface="+mn-ea"/>
            </a:endParaRPr>
          </a:p>
        </p:txBody>
      </p:sp>
      <p:sp>
        <p:nvSpPr>
          <p:cNvPr id="3" name="内容占位符 2"/>
          <p:cNvSpPr>
            <a:spLocks noGrp="1"/>
          </p:cNvSpPr>
          <p:nvPr>
            <p:ph idx="1"/>
          </p:nvPr>
        </p:nvSpPr>
        <p:spPr/>
        <p:txBody>
          <a:bodyPr/>
          <a:p>
            <a:r>
              <a:rPr lang="zh-CN" altLang="en-US">
                <a:sym typeface="+mn-ea"/>
              </a:rPr>
              <a:t>死代码消除：</a:t>
            </a:r>
            <a:r>
              <a:rPr lang="zh-CN" altLang="en-US"/>
              <a:t>移除</a:t>
            </a:r>
            <a:r>
              <a:rPr lang="zh-CN" altLang="en-US">
                <a:solidFill>
                  <a:srgbClr val="FF0000"/>
                </a:solidFill>
              </a:rPr>
              <a:t>未被使用的</a:t>
            </a:r>
            <a:r>
              <a:rPr lang="zh-CN" altLang="en-US"/>
              <a:t>、</a:t>
            </a:r>
            <a:r>
              <a:rPr lang="zh-CN" altLang="en-US">
                <a:solidFill>
                  <a:srgbClr val="FF0000"/>
                </a:solidFill>
                <a:sym typeface="+mn-ea"/>
              </a:rPr>
              <a:t>无副作用</a:t>
            </a:r>
            <a:r>
              <a:rPr lang="zh-CN" altLang="en-US">
                <a:sym typeface="+mn-ea"/>
              </a:rPr>
              <a:t>的</a:t>
            </a:r>
            <a:r>
              <a:rPr lang="zh-CN" altLang="en-US"/>
              <a:t>指令</a:t>
            </a:r>
            <a:endParaRPr lang="zh-CN" altLang="en-US"/>
          </a:p>
          <a:p>
            <a:r>
              <a:rPr lang="zh-CN" altLang="en-US"/>
              <a:t>前置条件：具有</a:t>
            </a:r>
            <a:r>
              <a:rPr lang="en-US" altLang="zh-CN">
                <a:solidFill>
                  <a:srgbClr val="FF0000"/>
                </a:solidFill>
              </a:rPr>
              <a:t>Use-Def</a:t>
            </a:r>
            <a:r>
              <a:rPr lang="zh-CN" altLang="en-US">
                <a:solidFill>
                  <a:srgbClr val="FF0000"/>
                </a:solidFill>
              </a:rPr>
              <a:t>链</a:t>
            </a:r>
            <a:r>
              <a:rPr lang="zh-CN" altLang="en-US"/>
              <a:t>管理指令</a:t>
            </a:r>
            <a:endParaRPr lang="zh-CN" altLang="en-US"/>
          </a:p>
          <a:p>
            <a:r>
              <a:rPr lang="zh-CN" altLang="en-US">
                <a:cs typeface="Arial" panose="020B0604020202020204"/>
                <a:sym typeface="+mn-ea"/>
              </a:rPr>
              <a:t>有副作用的指令：</a:t>
            </a:r>
            <a:r>
              <a:rPr lang="zh-CN" altLang="en-US">
                <a:latin typeface="Consolas" panose="020B0609020204030204"/>
                <a:cs typeface="Arial" panose="020B0604020202020204"/>
                <a:sym typeface="+mn-ea"/>
              </a:rPr>
              <a:t>store, call, return, jump, branch</a:t>
            </a:r>
            <a:endParaRPr lang="zh-CN" altLang="en-US"/>
          </a:p>
          <a:p>
            <a:r>
              <a:rPr lang="zh-CN" altLang="en-US"/>
              <a:t>死代码多由其它优化</a:t>
            </a:r>
            <a:r>
              <a:rPr lang="en-US" altLang="zh-CN"/>
              <a:t>pass</a:t>
            </a:r>
            <a:r>
              <a:rPr lang="zh-CN" altLang="en-US"/>
              <a:t>产生，因此通常配合其它</a:t>
            </a:r>
            <a:r>
              <a:rPr lang="en-US" altLang="zh-CN"/>
              <a:t>pass</a:t>
            </a:r>
            <a:r>
              <a:rPr lang="zh-CN" altLang="en-US"/>
              <a:t>使用，通过</a:t>
            </a:r>
            <a:r>
              <a:rPr lang="zh-CN" altLang="en-US">
                <a:solidFill>
                  <a:srgbClr val="FF0000"/>
                </a:solidFill>
                <a:cs typeface="Arial" panose="020B0604020202020204"/>
                <a:sym typeface="+mn-ea"/>
              </a:rPr>
              <a:t>PassManager</a:t>
            </a:r>
            <a:r>
              <a:rPr lang="zh-CN" altLang="en-US"/>
              <a:t>多次执行</a:t>
            </a:r>
            <a:endParaRPr lang="zh-CN" altLang="en-US"/>
          </a:p>
        </p:txBody>
      </p:sp>
      <p:pic>
        <p:nvPicPr>
          <p:cNvPr id="4" name="图片 3" descr="文本&#10;&#10;已自动生成说明"/>
          <p:cNvPicPr>
            <a:picLocks noChangeAspect="1"/>
          </p:cNvPicPr>
          <p:nvPr/>
        </p:nvPicPr>
        <p:blipFill>
          <a:blip r:embed="rId1"/>
          <a:stretch>
            <a:fillRect/>
          </a:stretch>
        </p:blipFill>
        <p:spPr>
          <a:xfrm>
            <a:off x="838245" y="3428800"/>
            <a:ext cx="2847975" cy="1619250"/>
          </a:xfrm>
          <a:prstGeom prst="rect">
            <a:avLst/>
          </a:prstGeom>
        </p:spPr>
      </p:pic>
      <p:pic>
        <p:nvPicPr>
          <p:cNvPr id="5" name="图片 4" descr="图片包含 图形用户界面&#10;&#10;已自动生成说明"/>
          <p:cNvPicPr>
            <a:picLocks noChangeAspect="1"/>
          </p:cNvPicPr>
          <p:nvPr/>
        </p:nvPicPr>
        <p:blipFill>
          <a:blip r:embed="rId2"/>
          <a:stretch>
            <a:fillRect/>
          </a:stretch>
        </p:blipFill>
        <p:spPr>
          <a:xfrm>
            <a:off x="6088249" y="3852350"/>
            <a:ext cx="1724025" cy="771525"/>
          </a:xfrm>
          <a:prstGeom prst="rect">
            <a:avLst/>
          </a:prstGeom>
        </p:spPr>
      </p:pic>
      <p:sp>
        <p:nvSpPr>
          <p:cNvPr id="9" name="右箭头 8"/>
          <p:cNvSpPr/>
          <p:nvPr/>
        </p:nvSpPr>
        <p:spPr>
          <a:xfrm>
            <a:off x="4911725" y="4100830"/>
            <a:ext cx="445770" cy="27432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五、后端</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机器级</a:t>
            </a:r>
            <a:r>
              <a:rPr lang="en-US" altLang="zh-CN"/>
              <a:t>IR</a:t>
            </a:r>
            <a:endParaRPr lang="en-US" altLang="zh-CN"/>
          </a:p>
        </p:txBody>
      </p:sp>
      <p:sp>
        <p:nvSpPr>
          <p:cNvPr id="3" name="内容占位符 2"/>
          <p:cNvSpPr>
            <a:spLocks noGrp="1"/>
          </p:cNvSpPr>
          <p:nvPr>
            <p:ph idx="1"/>
          </p:nvPr>
        </p:nvSpPr>
        <p:spPr/>
        <p:txBody>
          <a:bodyPr/>
          <a:p>
            <a:r>
              <a:rPr lang="zh-CN" altLang="en-US"/>
              <a:t>为了方便后端相关优化或其它工作，抽象出</a:t>
            </a:r>
            <a:r>
              <a:rPr lang="zh-CN" altLang="en-US">
                <a:solidFill>
                  <a:srgbClr val="FF0000"/>
                </a:solidFill>
              </a:rPr>
              <a:t>机器级</a:t>
            </a:r>
            <a:r>
              <a:rPr lang="en-US" altLang="zh-CN">
                <a:solidFill>
                  <a:srgbClr val="FF0000"/>
                </a:solidFill>
              </a:rPr>
              <a:t>IR</a:t>
            </a:r>
            <a:r>
              <a:rPr lang="zh-CN" altLang="en-US"/>
              <a:t>，该</a:t>
            </a:r>
            <a:r>
              <a:rPr lang="en-US" altLang="zh-CN"/>
              <a:t>IR</a:t>
            </a:r>
            <a:r>
              <a:rPr lang="zh-CN" altLang="en-US"/>
              <a:t>与</a:t>
            </a:r>
            <a:r>
              <a:rPr lang="zh-CN" altLang="en-US">
                <a:solidFill>
                  <a:srgbClr val="FF0000"/>
                </a:solidFill>
              </a:rPr>
              <a:t>汇编指令</a:t>
            </a:r>
            <a:r>
              <a:rPr lang="zh-CN" altLang="en-US"/>
              <a:t>一一对应</a:t>
            </a:r>
            <a:endParaRPr lang="zh-CN" altLang="en-US"/>
          </a:p>
          <a:p>
            <a:endParaRPr lang="zh-CN" altLang="en-US"/>
          </a:p>
          <a:p>
            <a:r>
              <a:rPr lang="zh-CN" altLang="en-US"/>
              <a:t>后端相关工作：</a:t>
            </a:r>
            <a:endParaRPr lang="zh-CN" altLang="en-US"/>
          </a:p>
          <a:p>
            <a:pPr lvl="1"/>
            <a:r>
              <a:rPr lang="zh-CN" altLang="en-US"/>
              <a:t>机器级</a:t>
            </a:r>
            <a:r>
              <a:rPr lang="en-US" altLang="zh-CN"/>
              <a:t>IR</a:t>
            </a:r>
            <a:r>
              <a:rPr lang="zh-CN" altLang="en-US"/>
              <a:t>生成</a:t>
            </a:r>
            <a:endParaRPr lang="zh-CN" altLang="en-US"/>
          </a:p>
          <a:p>
            <a:pPr lvl="1"/>
            <a:r>
              <a:rPr lang="zh-CN" altLang="en-US"/>
              <a:t>寄存器分配</a:t>
            </a:r>
            <a:endParaRPr lang="zh-CN" altLang="en-US"/>
          </a:p>
          <a:p>
            <a:pPr lvl="1"/>
            <a:r>
              <a:rPr lang="zh-CN" altLang="en-US"/>
              <a:t>指令选择</a:t>
            </a:r>
            <a:endParaRPr lang="zh-CN" altLang="en-US"/>
          </a:p>
          <a:p>
            <a:pPr lvl="1"/>
            <a:r>
              <a:rPr lang="zh-CN" altLang="en-US"/>
              <a:t>窥孔优化</a:t>
            </a:r>
            <a:endParaRPr lang="zh-CN" altLang="en-US"/>
          </a:p>
          <a:p>
            <a:pPr lvl="1"/>
            <a:r>
              <a:rPr lang="zh-CN" altLang="en-US"/>
              <a:t>目标代码生成</a:t>
            </a:r>
            <a:r>
              <a:rPr lang="en-US" altLang="zh-CN"/>
              <a:t>(ARM</a:t>
            </a:r>
            <a:r>
              <a:rPr lang="zh-CN" altLang="en-US"/>
              <a:t>汇编代码</a:t>
            </a:r>
            <a:r>
              <a:rPr lang="en-US" altLang="zh-CN"/>
              <a:t>)</a:t>
            </a:r>
            <a:endParaRPr lang="en-US" altLang="zh-CN"/>
          </a:p>
          <a:p>
            <a:pPr lvl="1"/>
            <a:endParaRPr lang="en-US" altLang="zh-CN"/>
          </a:p>
          <a:p>
            <a:pPr lvl="0"/>
            <a:r>
              <a:rPr lang="zh-CN" altLang="en-US"/>
              <a:t>可能遇到的一些课题：</a:t>
            </a:r>
            <a:endParaRPr lang="zh-CN" altLang="en-US"/>
          </a:p>
          <a:p>
            <a:pPr lvl="1"/>
            <a:r>
              <a:rPr lang="zh-CN" altLang="en-US"/>
              <a:t>寻址方式、内存对齐</a:t>
            </a:r>
            <a:endParaRPr lang="zh-CN" altLang="en-US"/>
          </a:p>
          <a:p>
            <a:pPr lvl="1"/>
            <a:r>
              <a:rPr lang="zh-CN" altLang="en-US"/>
              <a:t>常量池、伪指令</a:t>
            </a:r>
            <a:endParaRPr lang="zh-CN" altLang="en-US"/>
          </a:p>
          <a:p>
            <a:pPr lvl="1"/>
            <a:r>
              <a:rPr lang="zh-CN" altLang="en-US"/>
              <a:t>调用约定等目标平台</a:t>
            </a:r>
            <a:r>
              <a:rPr lang="en-US" altLang="zh-CN"/>
              <a:t>ABI</a:t>
            </a:r>
            <a:endParaRPr lang="en-US" altLang="zh-CN"/>
          </a:p>
          <a:p>
            <a:pPr lvl="1"/>
            <a:r>
              <a:rPr lang="zh-CN" altLang="en-US"/>
              <a:t>静态库的链接</a:t>
            </a:r>
            <a:endParaRPr lang="zh-CN" altLang="en-US"/>
          </a:p>
          <a:p>
            <a:pPr lvl="1"/>
            <a:r>
              <a:rPr lang="en-US" altLang="zh-CN"/>
              <a:t>GNU</a:t>
            </a:r>
            <a:r>
              <a:rPr lang="zh-CN" altLang="en-US"/>
              <a:t>汇编语法</a:t>
            </a:r>
            <a:endParaRPr lang="zh-CN" altLang="en-US"/>
          </a:p>
        </p:txBody>
      </p:sp>
      <p:pic>
        <p:nvPicPr>
          <p:cNvPr id="4" name="图片 3"/>
          <p:cNvPicPr>
            <a:picLocks noChangeAspect="1"/>
          </p:cNvPicPr>
          <p:nvPr/>
        </p:nvPicPr>
        <p:blipFill>
          <a:blip r:embed="rId1"/>
          <a:srcRect l="220"/>
          <a:stretch>
            <a:fillRect/>
          </a:stretch>
        </p:blipFill>
        <p:spPr>
          <a:xfrm>
            <a:off x="7497445" y="2420620"/>
            <a:ext cx="3856355" cy="41503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寄存器分配</a:t>
            </a:r>
            <a:endParaRPr lang="zh-CN" altLang="en-US"/>
          </a:p>
        </p:txBody>
      </p:sp>
      <p:sp>
        <p:nvSpPr>
          <p:cNvPr id="3" name="内容占位符 2"/>
          <p:cNvSpPr>
            <a:spLocks noGrp="1"/>
          </p:cNvSpPr>
          <p:nvPr>
            <p:ph idx="1"/>
          </p:nvPr>
        </p:nvSpPr>
        <p:spPr/>
        <p:txBody>
          <a:bodyPr/>
          <a:p>
            <a:r>
              <a:rPr lang="zh-CN" altLang="en-US"/>
              <a:t>采用</a:t>
            </a:r>
            <a:r>
              <a:rPr lang="zh-CN" altLang="en-US">
                <a:solidFill>
                  <a:srgbClr val="FF0000"/>
                </a:solidFill>
              </a:rPr>
              <a:t>线性扫描寄存器分配</a:t>
            </a:r>
            <a:endParaRPr lang="zh-CN" altLang="en-US"/>
          </a:p>
          <a:p>
            <a:r>
              <a:rPr lang="zh-CN" altLang="en-US"/>
              <a:t>贪心策略，速度快，但性能可能略低</a:t>
            </a:r>
            <a:endParaRPr lang="zh-CN" altLang="en-US"/>
          </a:p>
          <a:p>
            <a:endParaRPr lang="zh-CN" altLang="en-US"/>
          </a:p>
          <a:p>
            <a:r>
              <a:rPr lang="zh-CN" altLang="en-US"/>
              <a:t>依赖于中端的</a:t>
            </a:r>
            <a:r>
              <a:rPr lang="zh-CN" altLang="en-US">
                <a:solidFill>
                  <a:srgbClr val="FF0000"/>
                </a:solidFill>
              </a:rPr>
              <a:t>活跃变量分析</a:t>
            </a:r>
            <a:endParaRPr lang="zh-CN" altLang="en-US"/>
          </a:p>
          <a:p>
            <a:endParaRPr lang="zh-CN" altLang="en-US"/>
          </a:p>
          <a:p>
            <a:r>
              <a:rPr lang="zh-CN" altLang="en-US"/>
              <a:t>需要考虑的问题：</a:t>
            </a:r>
            <a:endParaRPr lang="zh-CN" altLang="en-US"/>
          </a:p>
          <a:p>
            <a:pPr lvl="1"/>
            <a:r>
              <a:rPr lang="zh-CN" altLang="en-US"/>
              <a:t>特定指令</a:t>
            </a:r>
            <a:r>
              <a:rPr lang="en-US" altLang="zh-CN"/>
              <a:t>(</a:t>
            </a:r>
            <a:r>
              <a:rPr lang="zh-CN" altLang="en-US"/>
              <a:t>如函数调用</a:t>
            </a:r>
            <a:r>
              <a:rPr lang="en-US" altLang="zh-CN"/>
              <a:t>call</a:t>
            </a:r>
            <a:r>
              <a:rPr lang="zh-CN" altLang="en-US"/>
              <a:t>指令</a:t>
            </a:r>
            <a:r>
              <a:rPr lang="en-US" altLang="zh-CN"/>
              <a:t>)</a:t>
            </a:r>
            <a:r>
              <a:rPr lang="zh-CN" altLang="en-US"/>
              <a:t>需要使用特定的物理寄存器</a:t>
            </a:r>
            <a:endParaRPr lang="zh-CN" altLang="en-US"/>
          </a:p>
          <a:p>
            <a:pPr lvl="2"/>
            <a:r>
              <a:rPr lang="zh-CN" altLang="en-US">
                <a:cs typeface="Arial" panose="020B0604020202020204"/>
                <a:sym typeface="+mn-ea"/>
              </a:rPr>
              <a:t>维护一个</a:t>
            </a:r>
            <a:r>
              <a:rPr lang="zh-CN" altLang="en-US" b="1">
                <a:cs typeface="Arial" panose="020B0604020202020204"/>
                <a:sym typeface="+mn-ea"/>
              </a:rPr>
              <a:t>Fixed集合</a:t>
            </a:r>
            <a:r>
              <a:rPr lang="zh-CN" altLang="en-US">
                <a:cs typeface="Arial" panose="020B0604020202020204"/>
                <a:sym typeface="+mn-ea"/>
              </a:rPr>
              <a:t>，记录这些寄存器占用的区间，分配时不允许与其冲突</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乘除优化</a:t>
            </a:r>
            <a:endParaRPr lang="zh-CN" altLang="en-US"/>
          </a:p>
        </p:txBody>
      </p:sp>
      <p:sp>
        <p:nvSpPr>
          <p:cNvPr id="3" name="内容占位符 2"/>
          <p:cNvSpPr>
            <a:spLocks noGrp="1"/>
          </p:cNvSpPr>
          <p:nvPr>
            <p:ph idx="1"/>
          </p:nvPr>
        </p:nvSpPr>
        <p:spPr/>
        <p:txBody>
          <a:bodyPr/>
          <a:p>
            <a:r>
              <a:rPr lang="zh-CN" altLang="en-US">
                <a:solidFill>
                  <a:srgbClr val="FF0000"/>
                </a:solidFill>
                <a:latin typeface="微软雅黑" panose="020B0503020204020204" charset="-122"/>
                <a:cs typeface="Arial" panose="020B0604020202020204"/>
                <a:sym typeface="+mn-ea"/>
              </a:rPr>
              <a:t>乘法指令</a:t>
            </a:r>
            <a:r>
              <a:rPr lang="zh-CN" altLang="en-US">
                <a:latin typeface="微软雅黑" panose="020B0503020204020204" charset="-122"/>
                <a:cs typeface="Arial" panose="020B0604020202020204"/>
                <a:sym typeface="+mn-ea"/>
              </a:rPr>
              <a:t>的指令周期略慢于加减法，而</a:t>
            </a:r>
            <a:r>
              <a:rPr lang="zh-CN" altLang="en-US">
                <a:solidFill>
                  <a:srgbClr val="FF0000"/>
                </a:solidFill>
                <a:latin typeface="微软雅黑" panose="020B0503020204020204" charset="-122"/>
                <a:cs typeface="Arial" panose="020B0604020202020204"/>
                <a:sym typeface="+mn-ea"/>
              </a:rPr>
              <a:t>除法指令</a:t>
            </a:r>
            <a:r>
              <a:rPr lang="zh-CN" altLang="en-US">
                <a:latin typeface="微软雅黑" panose="020B0503020204020204" charset="-122"/>
                <a:cs typeface="Arial" panose="020B0604020202020204"/>
                <a:sym typeface="+mn-ea"/>
              </a:rPr>
              <a:t>的指令周期则更慢</a:t>
            </a:r>
            <a:endParaRPr lang="zh-CN" altLang="en-US"/>
          </a:p>
          <a:p>
            <a:r>
              <a:rPr lang="zh-CN" altLang="en-US"/>
              <a:t>对于乘除常数，可在权衡性能后将特定的常数优化为</a:t>
            </a:r>
            <a:r>
              <a:rPr lang="zh-CN" altLang="en-US">
                <a:solidFill>
                  <a:srgbClr val="FF0000"/>
                </a:solidFill>
              </a:rPr>
              <a:t>移位运算</a:t>
            </a:r>
            <a:endParaRPr lang="zh-CN" altLang="en-US"/>
          </a:p>
          <a:p>
            <a:r>
              <a:rPr lang="zh-CN" altLang="en-US"/>
              <a:t>例：</a:t>
            </a:r>
            <a:endParaRPr lang="zh-CN" altLang="en-US"/>
          </a:p>
          <a:p>
            <a:pPr lvl="1"/>
            <a:r>
              <a:rPr lang="zh-CN" altLang="en-US"/>
              <a:t>乘数为</a:t>
            </a:r>
            <a:r>
              <a:rPr lang="en-US" altLang="zh-CN">
                <a:solidFill>
                  <a:srgbClr val="FF0000"/>
                </a:solidFill>
              </a:rPr>
              <a:t>2^n</a:t>
            </a:r>
            <a:r>
              <a:rPr lang="zh-CN" altLang="en-US"/>
              <a:t>，可优化为</a:t>
            </a:r>
            <a:r>
              <a:rPr lang="en-US" altLang="zh-CN"/>
              <a:t>: </a:t>
            </a:r>
            <a:endParaRPr lang="en-US" altLang="zh-CN"/>
          </a:p>
          <a:p>
            <a:pPr lvl="2"/>
            <a:r>
              <a:rPr lang="en-US" altLang="zh-CN"/>
              <a:t>lsl rx, value, #n</a:t>
            </a:r>
            <a:endParaRPr lang="en-US" altLang="zh-CN"/>
          </a:p>
          <a:p>
            <a:pPr lvl="1"/>
            <a:r>
              <a:rPr lang="zh-CN" altLang="en-US"/>
              <a:t>乘数为</a:t>
            </a:r>
            <a:r>
              <a:rPr lang="en-US" altLang="zh-CN">
                <a:solidFill>
                  <a:srgbClr val="FF0000"/>
                </a:solidFill>
              </a:rPr>
              <a:t>2^n + 1</a:t>
            </a:r>
            <a:r>
              <a:rPr lang="zh-CN" altLang="en-US">
                <a:sym typeface="+mn-ea"/>
              </a:rPr>
              <a:t>，可优化为</a:t>
            </a:r>
            <a:r>
              <a:rPr lang="en-US" altLang="zh-CN"/>
              <a:t>: </a:t>
            </a:r>
            <a:endParaRPr lang="en-US" altLang="zh-CN"/>
          </a:p>
          <a:p>
            <a:pPr lvl="2"/>
            <a:r>
              <a:rPr lang="en-US" altLang="zh-CN"/>
              <a:t>lsl rx, value, #n</a:t>
            </a:r>
            <a:endParaRPr lang="en-US" altLang="zh-CN"/>
          </a:p>
          <a:p>
            <a:pPr lvl="2"/>
            <a:r>
              <a:rPr lang="en-US" altLang="zh-CN"/>
              <a:t>add rx, rx, value</a:t>
            </a:r>
            <a:endParaRPr lang="en-US" altLang="zh-CN"/>
          </a:p>
          <a:p>
            <a:pPr lvl="1"/>
            <a:endParaRPr lang="zh-CN" altLang="en-US">
              <a:latin typeface="微软雅黑" panose="020B0503020204020204" charset="-122"/>
              <a:cs typeface="Arial" panose="020B0604020202020204"/>
              <a:sym typeface="+mn-ea"/>
            </a:endParaRPr>
          </a:p>
          <a:p>
            <a:pPr lvl="0"/>
            <a:r>
              <a:rPr lang="zh-CN" altLang="en-US">
                <a:latin typeface="微软雅黑" panose="020B0503020204020204" charset="-122"/>
                <a:cs typeface="Arial" panose="020B0604020202020204"/>
                <a:sym typeface="+mn-ea"/>
              </a:rPr>
              <a:t>其它形式的乘数或除数也可进行类似的优化</a:t>
            </a:r>
            <a:endParaRPr lang="zh-CN" altLang="en-US">
              <a:latin typeface="微软雅黑" panose="020B0503020204020204" charset="-122"/>
              <a:cs typeface="Arial" panose="020B0604020202020204"/>
              <a:sym typeface="+mn-ea"/>
            </a:endParaRPr>
          </a:p>
          <a:p>
            <a:pPr lvl="0"/>
            <a:r>
              <a:rPr lang="zh-CN" altLang="en-US">
                <a:latin typeface="微软雅黑" panose="020B0503020204020204" charset="-122"/>
                <a:cs typeface="Arial" panose="020B0604020202020204"/>
                <a:sym typeface="+mn-ea"/>
              </a:rPr>
              <a:t>可参考乘除优化的论文实现</a:t>
            </a:r>
            <a:endParaRPr lang="zh-CN" altLang="en-US">
              <a:latin typeface="微软雅黑" panose="020B0503020204020204" charset="-122"/>
              <a:cs typeface="Arial" panose="020B0604020202020204"/>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窥孔优化</a:t>
            </a:r>
            <a:endParaRPr lang="zh-CN" altLang="en-US"/>
          </a:p>
        </p:txBody>
      </p:sp>
      <p:sp>
        <p:nvSpPr>
          <p:cNvPr id="3" name="内容占位符 2"/>
          <p:cNvSpPr>
            <a:spLocks noGrp="1"/>
          </p:cNvSpPr>
          <p:nvPr>
            <p:ph idx="1"/>
          </p:nvPr>
        </p:nvSpPr>
        <p:spPr/>
        <p:txBody>
          <a:bodyPr/>
          <a:p>
            <a:r>
              <a:rPr lang="zh-CN" altLang="en-US"/>
              <a:t>窥孔优化是一种细粒度的局部优化技术，它通过检查一小段连续的指令（称为</a:t>
            </a:r>
            <a:r>
              <a:rPr lang="en-US" altLang="zh-CN"/>
              <a:t>"</a:t>
            </a:r>
            <a:r>
              <a:rPr lang="zh-CN" altLang="en-US"/>
              <a:t>窥孔</a:t>
            </a:r>
            <a:r>
              <a:rPr lang="en-US" altLang="zh-CN"/>
              <a:t>"</a:t>
            </a:r>
            <a:r>
              <a:rPr lang="zh-CN" altLang="en-US"/>
              <a:t>），识别并替换低效的</a:t>
            </a:r>
            <a:r>
              <a:rPr lang="zh-CN" altLang="en-US">
                <a:solidFill>
                  <a:srgbClr val="FF0000"/>
                </a:solidFill>
              </a:rPr>
              <a:t>指令序列</a:t>
            </a:r>
            <a:r>
              <a:rPr lang="zh-CN" altLang="en-US"/>
              <a:t>（或</a:t>
            </a:r>
            <a:r>
              <a:rPr lang="zh-CN" altLang="en-US">
                <a:solidFill>
                  <a:srgbClr val="FF0000"/>
                </a:solidFill>
              </a:rPr>
              <a:t>模式</a:t>
            </a:r>
            <a:r>
              <a:rPr lang="en-US" altLang="zh-CN">
                <a:solidFill>
                  <a:srgbClr val="FF0000"/>
                </a:solidFill>
              </a:rPr>
              <a:t>Pattern</a:t>
            </a:r>
            <a:r>
              <a:rPr lang="zh-CN" altLang="en-US"/>
              <a:t>）。</a:t>
            </a:r>
            <a:endParaRPr lang="zh-CN" altLang="en-US"/>
          </a:p>
          <a:p>
            <a:endParaRPr lang="zh-CN" altLang="en-US"/>
          </a:p>
          <a:p>
            <a:r>
              <a:rPr lang="zh-CN" altLang="en-US"/>
              <a:t>例：</a:t>
            </a:r>
            <a:endParaRPr lang="zh-CN" altLang="en-US"/>
          </a:p>
          <a:p>
            <a:pPr lvl="1"/>
            <a:r>
              <a:rPr lang="en-US" altLang="zh-CN"/>
              <a:t>str rx, [ry]</a:t>
            </a:r>
            <a:endParaRPr lang="en-US" altLang="zh-CN"/>
          </a:p>
          <a:p>
            <a:pPr lvl="1"/>
            <a:r>
              <a:rPr lang="en-US" altLang="zh-CN"/>
              <a:t>ldr rz, [ry]</a:t>
            </a:r>
            <a:endParaRPr lang="en-US" altLang="zh-CN"/>
          </a:p>
          <a:p>
            <a:pPr lvl="1"/>
            <a:r>
              <a:rPr lang="zh-CN" altLang="en-US"/>
              <a:t>替换为</a:t>
            </a:r>
            <a:endParaRPr lang="zh-CN" altLang="en-US"/>
          </a:p>
          <a:p>
            <a:pPr lvl="1"/>
            <a:r>
              <a:rPr lang="en-US" altLang="zh-CN"/>
              <a:t>mov rz, rx</a:t>
            </a:r>
            <a:endParaRPr lang="en-US" altLang="zh-CN"/>
          </a:p>
          <a:p>
            <a:pPr lvl="1"/>
            <a:endParaRPr lang="en-US" altLang="zh-CN"/>
          </a:p>
          <a:p>
            <a:pPr lvl="0"/>
            <a:r>
              <a:rPr lang="zh-CN" altLang="en-US"/>
              <a:t>例：</a:t>
            </a:r>
            <a:endParaRPr lang="en-US" altLang="zh-CN"/>
          </a:p>
          <a:p>
            <a:pPr lvl="1"/>
            <a:r>
              <a:rPr lang="en-US" altLang="zh-CN"/>
              <a:t>ldr rx, [ry]</a:t>
            </a:r>
            <a:endParaRPr lang="en-US" altLang="zh-CN"/>
          </a:p>
          <a:p>
            <a:pPr lvl="1"/>
            <a:r>
              <a:rPr lang="en-US" altLang="zh-CN"/>
              <a:t>str rx, [ry]</a:t>
            </a:r>
            <a:endParaRPr lang="en-US" altLang="zh-CN"/>
          </a:p>
          <a:p>
            <a:pPr lvl="1"/>
            <a:r>
              <a:rPr lang="zh-CN" altLang="en-US"/>
              <a:t>可以移除</a:t>
            </a:r>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自动测试</a:t>
            </a:r>
            <a:endParaRPr lang="zh-CN" altLang="en-US"/>
          </a:p>
        </p:txBody>
      </p:sp>
      <p:sp>
        <p:nvSpPr>
          <p:cNvPr id="3" name="内容占位符 2"/>
          <p:cNvSpPr>
            <a:spLocks noGrp="1"/>
          </p:cNvSpPr>
          <p:nvPr>
            <p:ph idx="1"/>
          </p:nvPr>
        </p:nvSpPr>
        <p:spPr/>
        <p:txBody>
          <a:bodyPr/>
          <a:p>
            <a:pPr marL="342900" indent="-342900">
              <a:buFont typeface="Arial" panose="020B0604020202020204"/>
              <a:buChar char="•"/>
            </a:pPr>
            <a:r>
              <a:rPr lang="zh-CN" altLang="en-US">
                <a:cs typeface="Arial" panose="020B0604020202020204"/>
                <a:sym typeface="+mn-ea"/>
              </a:rPr>
              <a:t>使用一套自动测试流水线，在宿主机遍历编译测试用例，采用scp发送到测试板卡执行</a:t>
            </a:r>
            <a:endParaRPr lang="zh-CN" altLang="en-US">
              <a:cs typeface="Arial" panose="020B0604020202020204"/>
            </a:endParaRPr>
          </a:p>
          <a:p>
            <a:pPr marL="342900" indent="-342900">
              <a:buFont typeface="Arial" panose="020B0604020202020204"/>
              <a:buChar char="•"/>
            </a:pPr>
            <a:r>
              <a:rPr lang="zh-CN" altLang="en-US">
                <a:cs typeface="Arial" panose="020B0604020202020204"/>
                <a:sym typeface="+mn-ea"/>
              </a:rPr>
              <a:t>不仅比线上提交快速、还可以立刻获得正确的性能表现反馈</a:t>
            </a:r>
            <a:endParaRPr lang="zh-CN" altLang="en-US"/>
          </a:p>
        </p:txBody>
      </p:sp>
      <p:pic>
        <p:nvPicPr>
          <p:cNvPr id="4" name="图形 3"/>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052115" y="2572325"/>
            <a:ext cx="8087031" cy="37238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其它开发建议</a:t>
            </a:r>
            <a:endParaRPr lang="zh-CN" altLang="en-US"/>
          </a:p>
        </p:txBody>
      </p:sp>
      <p:sp>
        <p:nvSpPr>
          <p:cNvPr id="3" name="内容占位符 2"/>
          <p:cNvSpPr>
            <a:spLocks noGrp="1"/>
          </p:cNvSpPr>
          <p:nvPr>
            <p:ph idx="1"/>
          </p:nvPr>
        </p:nvSpPr>
        <p:spPr/>
        <p:txBody>
          <a:bodyPr/>
          <a:p>
            <a:r>
              <a:rPr lang="zh-CN" altLang="en-US"/>
              <a:t>学会使用</a:t>
            </a:r>
            <a:r>
              <a:rPr lang="en-US" altLang="zh-CN"/>
              <a:t>git</a:t>
            </a:r>
            <a:r>
              <a:rPr lang="zh-CN" altLang="en-US"/>
              <a:t>版本管理工具</a:t>
            </a:r>
            <a:endParaRPr lang="zh-CN" altLang="en-US"/>
          </a:p>
          <a:p>
            <a:r>
              <a:rPr lang="zh-CN" altLang="en-US"/>
              <a:t>团队合作，队员之间的沟通</a:t>
            </a:r>
            <a:endParaRPr lang="zh-CN" altLang="en-US"/>
          </a:p>
          <a:p>
            <a:r>
              <a:rPr lang="zh-CN" altLang="en-US"/>
              <a:t>注意本地测试与服务器评测的差异，建议在本地搭建好完整的工作流，测试通过再提交</a:t>
            </a:r>
            <a:endParaRPr lang="zh-CN" altLang="en-US"/>
          </a:p>
          <a:p>
            <a:r>
              <a:rPr lang="zh-CN" altLang="en-US"/>
              <a:t>具有适当的中间输出，方便调试</a:t>
            </a:r>
            <a:endParaRPr lang="zh-CN" altLang="en-US"/>
          </a:p>
          <a:p>
            <a:r>
              <a:rPr lang="zh-CN" altLang="en-US"/>
              <a:t>过程中需要查询大量的资料，学会查询官方资料文档</a:t>
            </a:r>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en-US" altLang="zh-CN" sz="4000"/>
              <a:t>Thank you!</a:t>
            </a:r>
            <a:endParaRPr lang="en-US" altLang="zh-CN" sz="4000"/>
          </a:p>
        </p:txBody>
      </p:sp>
      <p:sp>
        <p:nvSpPr>
          <p:cNvPr id="3" name="副标题 2"/>
          <p:cNvSpPr>
            <a:spLocks noGrp="1"/>
          </p:cNvSpPr>
          <p:nvPr>
            <p:ph type="subTitle" idx="1"/>
          </p:nvPr>
        </p:nvSpPr>
        <p:spPr/>
        <p:txBody>
          <a:bodyPr/>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一、赛题回顾</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赛题回顾</a:t>
            </a:r>
            <a:endParaRPr lang="zh-CN" altLang="en-US"/>
          </a:p>
        </p:txBody>
      </p:sp>
      <p:sp>
        <p:nvSpPr>
          <p:cNvPr id="3" name="内容占位符 2"/>
          <p:cNvSpPr>
            <a:spLocks noGrp="1"/>
          </p:cNvSpPr>
          <p:nvPr>
            <p:ph idx="1"/>
          </p:nvPr>
        </p:nvSpPr>
        <p:spPr/>
        <p:txBody>
          <a:bodyPr/>
          <a:p>
            <a:r>
              <a:rPr lang="zh-CN" altLang="en-US"/>
              <a:t>比赛内容：</a:t>
            </a:r>
            <a:endParaRPr lang="zh-CN" altLang="en-US"/>
          </a:p>
          <a:p>
            <a:pPr lvl="1"/>
            <a:r>
              <a:rPr lang="zh-CN" altLang="en-US"/>
              <a:t>面向特定目标语言：</a:t>
            </a:r>
            <a:endParaRPr lang="zh-CN" altLang="en-US"/>
          </a:p>
          <a:p>
            <a:pPr lvl="2"/>
            <a:r>
              <a:rPr lang="en-US" altLang="zh-CN">
                <a:solidFill>
                  <a:srgbClr val="FF0000"/>
                </a:solidFill>
              </a:rPr>
              <a:t>SysY2022</a:t>
            </a:r>
            <a:r>
              <a:rPr lang="zh-CN" altLang="en-US"/>
              <a:t>（</a:t>
            </a:r>
            <a:r>
              <a:rPr lang="en-US" altLang="zh-CN">
                <a:sym typeface="+mn-ea"/>
              </a:rPr>
              <a:t>C</a:t>
            </a:r>
            <a:r>
              <a:rPr lang="zh-CN" altLang="en-US">
                <a:sym typeface="+mn-ea"/>
              </a:rPr>
              <a:t>语言的子集</a:t>
            </a:r>
            <a:r>
              <a:rPr lang="zh-CN" altLang="en-US"/>
              <a:t>）</a:t>
            </a:r>
            <a:endParaRPr lang="zh-CN" altLang="en-US"/>
          </a:p>
          <a:p>
            <a:pPr lvl="1"/>
            <a:r>
              <a:rPr lang="zh-CN" altLang="en-US">
                <a:sym typeface="+mn-ea"/>
              </a:rPr>
              <a:t>面向特定目标硬件平台：</a:t>
            </a:r>
            <a:endParaRPr lang="zh-CN" altLang="en-US">
              <a:sym typeface="+mn-ea"/>
            </a:endParaRPr>
          </a:p>
          <a:p>
            <a:pPr lvl="2"/>
            <a:r>
              <a:rPr lang="zh-CN" altLang="en-US">
                <a:sym typeface="+mn-ea"/>
              </a:rPr>
              <a:t>对于</a:t>
            </a:r>
            <a:r>
              <a:rPr lang="en-US" altLang="zh-CN">
                <a:sym typeface="+mn-ea"/>
              </a:rPr>
              <a:t>ARM</a:t>
            </a:r>
            <a:r>
              <a:rPr lang="zh-CN" altLang="en-US">
                <a:sym typeface="+mn-ea"/>
              </a:rPr>
              <a:t>来说，</a:t>
            </a:r>
            <a:r>
              <a:rPr lang="en-US" altLang="zh-CN">
                <a:solidFill>
                  <a:srgbClr val="FF0000"/>
                </a:solidFill>
                <a:sym typeface="+mn-ea"/>
              </a:rPr>
              <a:t>64</a:t>
            </a:r>
            <a:r>
              <a:rPr lang="zh-CN" altLang="en-US">
                <a:solidFill>
                  <a:srgbClr val="FF0000"/>
                </a:solidFill>
                <a:sym typeface="+mn-ea"/>
              </a:rPr>
              <a:t>位</a:t>
            </a:r>
            <a:r>
              <a:rPr lang="zh-CN" altLang="en-US">
                <a:sym typeface="+mn-ea"/>
              </a:rPr>
              <a:t>，</a:t>
            </a:r>
            <a:r>
              <a:rPr lang="en-US" altLang="zh-CN">
                <a:solidFill>
                  <a:srgbClr val="FF0000"/>
                </a:solidFill>
                <a:sym typeface="+mn-ea"/>
              </a:rPr>
              <a:t>ARMv8-A</a:t>
            </a:r>
            <a:r>
              <a:rPr lang="zh-CN" altLang="en-US">
                <a:solidFill>
                  <a:srgbClr val="FF0000"/>
                </a:solidFill>
                <a:sym typeface="+mn-ea"/>
              </a:rPr>
              <a:t>架构</a:t>
            </a:r>
            <a:endParaRPr lang="zh-CN" altLang="en-US"/>
          </a:p>
          <a:p>
            <a:pPr lvl="2"/>
            <a:r>
              <a:rPr lang="zh-CN" altLang="en-US">
                <a:sym typeface="+mn-ea"/>
              </a:rPr>
              <a:t>运行在基于</a:t>
            </a:r>
            <a:r>
              <a:rPr lang="zh-CN" altLang="en-US">
                <a:solidFill>
                  <a:srgbClr val="FF0000"/>
                </a:solidFill>
                <a:sym typeface="+mn-ea"/>
              </a:rPr>
              <a:t>赛灵思</a:t>
            </a:r>
            <a:r>
              <a:rPr lang="en-US" altLang="zh-CN">
                <a:solidFill>
                  <a:srgbClr val="FF0000"/>
                </a:solidFill>
                <a:sym typeface="+mn-ea"/>
              </a:rPr>
              <a:t>XCZU15EG ARM Cortex-A53</a:t>
            </a:r>
            <a:r>
              <a:rPr lang="zh-CN" altLang="en-US">
                <a:solidFill>
                  <a:srgbClr val="FF0000"/>
                </a:solidFill>
                <a:sym typeface="+mn-ea"/>
              </a:rPr>
              <a:t>处理器</a:t>
            </a:r>
            <a:r>
              <a:rPr lang="zh-CN" altLang="en-US">
                <a:sym typeface="+mn-ea"/>
              </a:rPr>
              <a:t>的</a:t>
            </a:r>
            <a:r>
              <a:rPr lang="en-US" altLang="zh-CN">
                <a:sym typeface="+mn-ea"/>
              </a:rPr>
              <a:t>Ubuntu 22.04</a:t>
            </a:r>
            <a:r>
              <a:rPr lang="zh-CN" altLang="en-US">
                <a:sym typeface="+mn-ea"/>
              </a:rPr>
              <a:t>操作系统上</a:t>
            </a:r>
            <a:endParaRPr lang="zh-CN" altLang="en-US">
              <a:sym typeface="+mn-ea"/>
            </a:endParaRPr>
          </a:p>
          <a:p>
            <a:r>
              <a:rPr lang="zh-CN" altLang="en-US" sz="2000">
                <a:sym typeface="+mn-ea"/>
              </a:rPr>
              <a:t>两个赛道，两种后端：</a:t>
            </a:r>
            <a:endParaRPr lang="zh-CN" altLang="en-US" sz="2000">
              <a:sym typeface="+mn-ea"/>
            </a:endParaRPr>
          </a:p>
          <a:p>
            <a:pPr lvl="1"/>
            <a:r>
              <a:rPr lang="en-US" altLang="zh-CN" sz="1800">
                <a:solidFill>
                  <a:srgbClr val="FF0000"/>
                </a:solidFill>
                <a:sym typeface="+mn-ea"/>
              </a:rPr>
              <a:t>ARM</a:t>
            </a:r>
            <a:r>
              <a:rPr lang="zh-CN" altLang="en-US" sz="1800">
                <a:sym typeface="+mn-ea"/>
              </a:rPr>
              <a:t>和</a:t>
            </a:r>
            <a:r>
              <a:rPr lang="en-US" altLang="zh-CN" sz="1800">
                <a:solidFill>
                  <a:srgbClr val="FF0000"/>
                </a:solidFill>
                <a:sym typeface="+mn-ea"/>
              </a:rPr>
              <a:t>RISC-V</a:t>
            </a:r>
            <a:endParaRPr lang="zh-CN" altLang="en-US" sz="1800">
              <a:sym typeface="+mn-ea"/>
            </a:endParaRPr>
          </a:p>
          <a:p>
            <a:pPr lvl="0"/>
            <a:r>
              <a:rPr lang="zh-CN" altLang="en-US" sz="2000">
                <a:sym typeface="+mn-ea"/>
              </a:rPr>
              <a:t>设计一个编译器：</a:t>
            </a:r>
            <a:endParaRPr lang="zh-CN" altLang="en-US" sz="2000">
              <a:sym typeface="+mn-ea"/>
            </a:endParaRPr>
          </a:p>
          <a:p>
            <a:pPr lvl="1"/>
            <a:r>
              <a:rPr lang="zh-CN" altLang="en-US">
                <a:sym typeface="+mn-ea"/>
              </a:rPr>
              <a:t>输入：</a:t>
            </a:r>
            <a:r>
              <a:rPr lang="en-US" altLang="zh-CN">
                <a:solidFill>
                  <a:srgbClr val="FF0000"/>
                </a:solidFill>
                <a:sym typeface="+mn-ea"/>
              </a:rPr>
              <a:t>SysY2022</a:t>
            </a:r>
            <a:r>
              <a:rPr lang="zh-CN" altLang="en-US">
                <a:solidFill>
                  <a:srgbClr val="FF0000"/>
                </a:solidFill>
                <a:sym typeface="+mn-ea"/>
              </a:rPr>
              <a:t>源代码</a:t>
            </a:r>
            <a:endParaRPr lang="zh-CN" altLang="en-US">
              <a:solidFill>
                <a:schemeClr val="tx1"/>
              </a:solidFill>
            </a:endParaRPr>
          </a:p>
          <a:p>
            <a:pPr lvl="1"/>
            <a:r>
              <a:rPr lang="zh-CN" altLang="en-US">
                <a:sym typeface="+mn-ea"/>
              </a:rPr>
              <a:t>输出：</a:t>
            </a:r>
            <a:r>
              <a:rPr lang="en-US" altLang="zh-CN">
                <a:solidFill>
                  <a:srgbClr val="FF0000"/>
                </a:solidFill>
                <a:sym typeface="+mn-ea"/>
              </a:rPr>
              <a:t>ARMv8-A</a:t>
            </a:r>
            <a:r>
              <a:rPr lang="zh-CN" altLang="en-US">
                <a:solidFill>
                  <a:srgbClr val="FF0000"/>
                </a:solidFill>
                <a:sym typeface="+mn-ea"/>
              </a:rPr>
              <a:t>汇编代码</a:t>
            </a:r>
            <a:r>
              <a:rPr lang="zh-CN" altLang="en-US">
                <a:sym typeface="+mn-ea"/>
              </a:rPr>
              <a:t>，并要求</a:t>
            </a:r>
            <a:r>
              <a:rPr lang="zh-CN" altLang="en-US">
                <a:solidFill>
                  <a:srgbClr val="FF0000"/>
                </a:solidFill>
                <a:sym typeface="+mn-ea"/>
              </a:rPr>
              <a:t>汇编链接后的可执行程序</a:t>
            </a:r>
            <a:r>
              <a:rPr lang="zh-CN" altLang="en-US">
                <a:sym typeface="+mn-ea"/>
              </a:rPr>
              <a:t>能在</a:t>
            </a:r>
            <a:r>
              <a:rPr lang="zh-CN" altLang="en-US">
                <a:solidFill>
                  <a:srgbClr val="FF0000"/>
                </a:solidFill>
                <a:sym typeface="+mn-ea"/>
              </a:rPr>
              <a:t>指定目标硬件</a:t>
            </a:r>
            <a:r>
              <a:rPr lang="zh-CN" altLang="en-US">
                <a:sym typeface="+mn-ea"/>
              </a:rPr>
              <a:t>上运行</a:t>
            </a:r>
            <a:endParaRPr lang="zh-CN" altLang="en-US">
              <a:solidFill>
                <a:srgbClr val="FF0000"/>
              </a:solidFill>
              <a:sym typeface="+mn-ea"/>
            </a:endParaRPr>
          </a:p>
          <a:p>
            <a:pPr lvl="0"/>
            <a:r>
              <a:rPr lang="zh-CN" altLang="en-US">
                <a:sym typeface="+mn-ea"/>
              </a:rPr>
              <a:t>需求：</a:t>
            </a:r>
            <a:endParaRPr lang="zh-CN" altLang="en-US">
              <a:sym typeface="+mn-ea"/>
            </a:endParaRPr>
          </a:p>
          <a:p>
            <a:pPr lvl="1"/>
            <a:r>
              <a:rPr lang="zh-CN" altLang="en-US">
                <a:sym typeface="+mn-ea"/>
              </a:rPr>
              <a:t>优化，包括</a:t>
            </a:r>
            <a:r>
              <a:rPr lang="zh-CN" altLang="en-US">
                <a:solidFill>
                  <a:srgbClr val="FF0000"/>
                </a:solidFill>
                <a:sym typeface="+mn-ea"/>
              </a:rPr>
              <a:t>中端</a:t>
            </a:r>
            <a:r>
              <a:rPr lang="zh-CN" altLang="en-US">
                <a:sym typeface="+mn-ea"/>
              </a:rPr>
              <a:t>体系结构无关的优化，和</a:t>
            </a:r>
            <a:r>
              <a:rPr lang="zh-CN" altLang="en-US">
                <a:solidFill>
                  <a:srgbClr val="FF0000"/>
                </a:solidFill>
                <a:sym typeface="+mn-ea"/>
              </a:rPr>
              <a:t>后端</a:t>
            </a:r>
            <a:r>
              <a:rPr lang="zh-CN" altLang="en-US">
                <a:sym typeface="+mn-ea"/>
              </a:rPr>
              <a:t>结合体系结构的特点的优化</a:t>
            </a:r>
            <a:endParaRPr lang="zh-CN" altLang="en-US">
              <a:sym typeface="+mn-ea"/>
            </a:endParaRPr>
          </a:p>
          <a:p>
            <a:pPr lvl="1"/>
            <a:r>
              <a:rPr lang="zh-CN" altLang="en-US">
                <a:sym typeface="+mn-ea"/>
              </a:rPr>
              <a:t>鼓励利用</a:t>
            </a:r>
            <a:r>
              <a:rPr lang="zh-CN" altLang="en-US">
                <a:solidFill>
                  <a:srgbClr val="FF0000"/>
                </a:solidFill>
                <a:sym typeface="+mn-ea"/>
              </a:rPr>
              <a:t>目标硬件平台特性</a:t>
            </a:r>
            <a:r>
              <a:rPr lang="zh-CN" altLang="en-US">
                <a:sym typeface="+mn-ea"/>
              </a:rPr>
              <a:t>（</a:t>
            </a:r>
            <a:r>
              <a:rPr lang="en-US" altLang="zh-CN">
                <a:sym typeface="+mn-ea"/>
              </a:rPr>
              <a:t>CPU</a:t>
            </a:r>
            <a:r>
              <a:rPr lang="zh-CN" altLang="en-US">
                <a:sym typeface="+mn-ea"/>
              </a:rPr>
              <a:t>指令集、</a:t>
            </a:r>
            <a:r>
              <a:rPr lang="en-US" altLang="zh-CN">
                <a:sym typeface="+mn-ea"/>
              </a:rPr>
              <a:t>Cache</a:t>
            </a:r>
            <a:r>
              <a:rPr lang="zh-CN" altLang="en-US">
                <a:sym typeface="+mn-ea"/>
              </a:rPr>
              <a:t>、各类并行加速能力等）进行优化</a:t>
            </a:r>
            <a:endParaRPr lang="zh-CN" altLang="en-US">
              <a:sym typeface="+mn-ea"/>
            </a:endParaRPr>
          </a:p>
          <a:p>
            <a:pPr lvl="1"/>
            <a:endParaRPr lang="zh-CN" altLang="en-US">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技术要求</a:t>
            </a:r>
            <a:endParaRPr lang="zh-CN" altLang="en-US"/>
          </a:p>
        </p:txBody>
      </p:sp>
      <p:sp>
        <p:nvSpPr>
          <p:cNvPr id="3" name="内容占位符 2"/>
          <p:cNvSpPr>
            <a:spLocks noGrp="1"/>
          </p:cNvSpPr>
          <p:nvPr>
            <p:ph idx="1"/>
          </p:nvPr>
        </p:nvSpPr>
        <p:spPr/>
        <p:txBody>
          <a:bodyPr/>
          <a:p>
            <a:r>
              <a:rPr lang="zh-CN" altLang="en-US"/>
              <a:t>高校编译原理课上讲的东西往往都偏编译</a:t>
            </a:r>
            <a:r>
              <a:rPr lang="zh-CN" altLang="en-US">
                <a:solidFill>
                  <a:srgbClr val="FF0000"/>
                </a:solidFill>
              </a:rPr>
              <a:t>前端</a:t>
            </a:r>
            <a:r>
              <a:rPr lang="zh-CN" altLang="en-US"/>
              <a:t>，比如</a:t>
            </a:r>
            <a:r>
              <a:rPr lang="zh-CN" altLang="en-US">
                <a:solidFill>
                  <a:srgbClr val="FF0000"/>
                </a:solidFill>
              </a:rPr>
              <a:t>词法分析</a:t>
            </a:r>
            <a:r>
              <a:rPr lang="zh-CN" altLang="en-US"/>
              <a:t>、</a:t>
            </a:r>
            <a:r>
              <a:rPr lang="zh-CN" altLang="en-US">
                <a:solidFill>
                  <a:srgbClr val="FF0000"/>
                </a:solidFill>
              </a:rPr>
              <a:t>语法分析</a:t>
            </a:r>
            <a:r>
              <a:rPr lang="zh-CN" altLang="en-US"/>
              <a:t>、</a:t>
            </a:r>
            <a:r>
              <a:rPr lang="zh-CN" altLang="en-US">
                <a:solidFill>
                  <a:srgbClr val="FF0000"/>
                </a:solidFill>
              </a:rPr>
              <a:t>语义分析</a:t>
            </a:r>
            <a:endParaRPr lang="zh-CN" altLang="en-US">
              <a:solidFill>
                <a:srgbClr val="FF0000"/>
              </a:solidFill>
            </a:endParaRPr>
          </a:p>
          <a:p>
            <a:r>
              <a:rPr lang="zh-CN" altLang="en-US"/>
              <a:t>实际上在行业中，编译</a:t>
            </a:r>
            <a:r>
              <a:rPr lang="zh-CN" altLang="en-US">
                <a:solidFill>
                  <a:srgbClr val="FF0000"/>
                </a:solidFill>
              </a:rPr>
              <a:t>前端</a:t>
            </a:r>
            <a:r>
              <a:rPr lang="zh-CN" altLang="en-US"/>
              <a:t>现在已经很完善了，且有很多</a:t>
            </a:r>
            <a:r>
              <a:rPr lang="zh-CN" altLang="en-US">
                <a:solidFill>
                  <a:srgbClr val="FF0000"/>
                </a:solidFill>
              </a:rPr>
              <a:t>自动化工具</a:t>
            </a:r>
            <a:endParaRPr lang="zh-CN" altLang="en-US"/>
          </a:p>
          <a:p>
            <a:r>
              <a:rPr lang="zh-CN" altLang="en-US"/>
              <a:t>相比之下，编译</a:t>
            </a:r>
            <a:r>
              <a:rPr lang="zh-CN" altLang="en-US">
                <a:solidFill>
                  <a:srgbClr val="FF0000"/>
                </a:solidFill>
              </a:rPr>
              <a:t>后端</a:t>
            </a:r>
            <a:r>
              <a:rPr lang="zh-CN" altLang="en-US">
                <a:solidFill>
                  <a:schemeClr val="tx1"/>
                </a:solidFill>
              </a:rPr>
              <a:t>往往</a:t>
            </a:r>
            <a:r>
              <a:rPr lang="zh-CN" altLang="en-US"/>
              <a:t>更为重要</a:t>
            </a:r>
            <a:endParaRPr lang="zh-CN" altLang="en-US"/>
          </a:p>
          <a:p>
            <a:r>
              <a:rPr lang="zh-CN" altLang="en-US"/>
              <a:t>完整设计一个编译器，既是对计算机系统能力的很大考验，也很有利于培养计算机工程能力和实践能力</a:t>
            </a:r>
            <a:endParaRPr lang="zh-CN" altLang="en-US"/>
          </a:p>
          <a:p>
            <a:endParaRPr lang="zh-CN" altLang="en-US"/>
          </a:p>
          <a:p>
            <a:r>
              <a:rPr lang="zh-CN" altLang="en-US"/>
              <a:t>该比赛注重编译的</a:t>
            </a:r>
            <a:r>
              <a:rPr lang="zh-CN" altLang="en-US">
                <a:solidFill>
                  <a:srgbClr val="FF0000"/>
                </a:solidFill>
              </a:rPr>
              <a:t>中端</a:t>
            </a:r>
            <a:r>
              <a:rPr lang="zh-CN" altLang="en-US"/>
              <a:t>和</a:t>
            </a:r>
            <a:r>
              <a:rPr lang="zh-CN" altLang="en-US">
                <a:solidFill>
                  <a:srgbClr val="FF0000"/>
                </a:solidFill>
              </a:rPr>
              <a:t>后端</a:t>
            </a:r>
            <a:r>
              <a:rPr lang="zh-CN" altLang="en-US"/>
              <a:t>，并很看重</a:t>
            </a:r>
            <a:r>
              <a:rPr lang="zh-CN" altLang="en-US">
                <a:solidFill>
                  <a:srgbClr val="FF0000"/>
                </a:solidFill>
              </a:rPr>
              <a:t>编译优化</a:t>
            </a:r>
            <a:endParaRPr lang="zh-CN" altLang="en-US">
              <a:solidFill>
                <a:schemeClr val="tx1"/>
              </a:solidFill>
            </a:endParaRPr>
          </a:p>
          <a:p>
            <a:endParaRPr lang="zh-CN" altLang="en-US"/>
          </a:p>
          <a:p>
            <a:r>
              <a:rPr lang="zh-CN" altLang="en-US"/>
              <a:t>需要的知识：主要是</a:t>
            </a:r>
            <a:r>
              <a:rPr lang="zh-CN" altLang="en-US">
                <a:solidFill>
                  <a:srgbClr val="FF0000"/>
                </a:solidFill>
              </a:rPr>
              <a:t>编译原理</a:t>
            </a:r>
            <a:r>
              <a:rPr lang="zh-CN" altLang="en-US"/>
              <a:t>，此外还需要</a:t>
            </a:r>
            <a:r>
              <a:rPr lang="zh-CN" altLang="en-US">
                <a:solidFill>
                  <a:srgbClr val="FF0000"/>
                </a:solidFill>
              </a:rPr>
              <a:t>体系结构</a:t>
            </a:r>
            <a:r>
              <a:rPr lang="zh-CN" altLang="en-US"/>
              <a:t>、</a:t>
            </a:r>
            <a:r>
              <a:rPr lang="zh-CN" altLang="en-US">
                <a:solidFill>
                  <a:srgbClr val="FF0000"/>
                </a:solidFill>
              </a:rPr>
              <a:t>汇编代码</a:t>
            </a:r>
            <a:r>
              <a:rPr lang="zh-CN" altLang="en-US">
                <a:solidFill>
                  <a:schemeClr val="tx1"/>
                </a:solidFill>
              </a:rPr>
              <a:t>等</a:t>
            </a:r>
            <a:r>
              <a:rPr lang="zh-CN" altLang="en-US"/>
              <a:t>的知识</a:t>
            </a:r>
            <a:endParaRPr lang="zh-CN" altLang="en-US">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评测方式</a:t>
            </a:r>
            <a:endParaRPr lang="zh-CN" altLang="en-US"/>
          </a:p>
        </p:txBody>
      </p:sp>
      <p:sp>
        <p:nvSpPr>
          <p:cNvPr id="3" name="内容占位符 2"/>
          <p:cNvSpPr>
            <a:spLocks noGrp="1"/>
          </p:cNvSpPr>
          <p:nvPr>
            <p:ph idx="1"/>
          </p:nvPr>
        </p:nvSpPr>
        <p:spPr/>
        <p:txBody>
          <a:bodyPr/>
          <a:p>
            <a:r>
              <a:rPr lang="zh-CN" altLang="en-US" sz="2000">
                <a:solidFill>
                  <a:srgbClr val="FF0000"/>
                </a:solidFill>
                <a:sym typeface="+mn-ea"/>
              </a:rPr>
              <a:t>编译命令</a:t>
            </a:r>
            <a:r>
              <a:rPr lang="zh-CN" altLang="en-US" sz="2000">
                <a:sym typeface="+mn-ea"/>
              </a:rPr>
              <a:t>（提交的编译器源代码）：</a:t>
            </a:r>
            <a:endParaRPr lang="en-US" altLang="zh-CN"/>
          </a:p>
          <a:p>
            <a:pPr lvl="1"/>
            <a:r>
              <a:rPr lang="en-US" altLang="zh-CN">
                <a:solidFill>
                  <a:srgbClr val="0070C0"/>
                </a:solidFill>
                <a:sym typeface="+mn-ea"/>
              </a:rPr>
              <a:t>clang++ --std=c++17 -02 -lm </a:t>
            </a:r>
            <a:r>
              <a:rPr lang="en-US" altLang="zh-CN">
                <a:solidFill>
                  <a:schemeClr val="tx1"/>
                </a:solidFill>
                <a:sym typeface="+mn-ea"/>
              </a:rPr>
              <a:t># </a:t>
            </a:r>
            <a:r>
              <a:rPr lang="zh-CN" altLang="en-US">
                <a:solidFill>
                  <a:schemeClr val="tx1"/>
                </a:solidFill>
                <a:sym typeface="+mn-ea"/>
              </a:rPr>
              <a:t>以</a:t>
            </a:r>
            <a:r>
              <a:rPr lang="en-US" altLang="zh-CN">
                <a:solidFill>
                  <a:schemeClr val="tx1"/>
                </a:solidFill>
                <a:sym typeface="+mn-ea"/>
              </a:rPr>
              <a:t>C++</a:t>
            </a:r>
            <a:r>
              <a:rPr lang="zh-CN" altLang="en-US">
                <a:solidFill>
                  <a:schemeClr val="tx1"/>
                </a:solidFill>
                <a:sym typeface="+mn-ea"/>
              </a:rPr>
              <a:t>开发为例，</a:t>
            </a:r>
            <a:r>
              <a:rPr lang="zh-CN" altLang="en-US">
                <a:solidFill>
                  <a:schemeClr val="tx1"/>
                </a:solidFill>
                <a:sym typeface="+mn-ea"/>
              </a:rPr>
              <a:t>使用</a:t>
            </a:r>
            <a:r>
              <a:rPr lang="en-US" altLang="zh-CN">
                <a:solidFill>
                  <a:schemeClr val="tx1"/>
                </a:solidFill>
                <a:sym typeface="+mn-ea"/>
              </a:rPr>
              <a:t>LLVM/Clang-18</a:t>
            </a:r>
            <a:endParaRPr lang="en-US" altLang="zh-CN">
              <a:solidFill>
                <a:srgbClr val="0070C0"/>
              </a:solidFill>
            </a:endParaRPr>
          </a:p>
          <a:p>
            <a:pPr lvl="1"/>
            <a:endParaRPr lang="zh-CN" altLang="en-US"/>
          </a:p>
          <a:p>
            <a:pPr lvl="0"/>
            <a:r>
              <a:rPr lang="zh-CN" altLang="en-US" sz="2000">
                <a:solidFill>
                  <a:srgbClr val="FF0000"/>
                </a:solidFill>
                <a:sym typeface="+mn-ea"/>
              </a:rPr>
              <a:t>运行命令</a:t>
            </a:r>
            <a:r>
              <a:rPr lang="zh-CN" altLang="en-US" sz="2000">
                <a:sym typeface="+mn-ea"/>
              </a:rPr>
              <a:t>（运行你的编译器）：</a:t>
            </a:r>
            <a:endParaRPr lang="zh-CN" altLang="en-US" sz="2000"/>
          </a:p>
          <a:p>
            <a:pPr lvl="1"/>
            <a:r>
              <a:rPr lang="zh-CN" altLang="en-US">
                <a:sym typeface="+mn-ea"/>
              </a:rPr>
              <a:t>编译生成的可执行二进制程序统一命名为</a:t>
            </a:r>
            <a:r>
              <a:rPr lang="en-US" altLang="zh-CN">
                <a:sym typeface="+mn-ea"/>
              </a:rPr>
              <a:t>compiler</a:t>
            </a:r>
            <a:endParaRPr lang="zh-CN" altLang="en-US"/>
          </a:p>
          <a:p>
            <a:pPr lvl="1"/>
            <a:r>
              <a:rPr lang="en-US" altLang="zh-CN">
                <a:solidFill>
                  <a:srgbClr val="0070C0"/>
                </a:solidFill>
                <a:sym typeface="+mn-ea"/>
              </a:rPr>
              <a:t>compiler testcase.sysy -S -o testcase.s</a:t>
            </a:r>
            <a:r>
              <a:rPr lang="en-US" altLang="zh-CN">
                <a:solidFill>
                  <a:schemeClr val="tx1"/>
                </a:solidFill>
                <a:sym typeface="+mn-ea"/>
              </a:rPr>
              <a:t> # </a:t>
            </a:r>
            <a:r>
              <a:rPr lang="zh-CN" altLang="en-US">
                <a:solidFill>
                  <a:schemeClr val="tx1"/>
                </a:solidFill>
                <a:sym typeface="+mn-ea"/>
              </a:rPr>
              <a:t>功能测试</a:t>
            </a:r>
            <a:endParaRPr lang="en-US" altLang="zh-CN">
              <a:solidFill>
                <a:srgbClr val="0070C0"/>
              </a:solidFill>
            </a:endParaRPr>
          </a:p>
          <a:p>
            <a:pPr lvl="1"/>
            <a:r>
              <a:rPr lang="en-US" altLang="zh-CN">
                <a:solidFill>
                  <a:srgbClr val="0070C0"/>
                </a:solidFill>
                <a:sym typeface="+mn-ea"/>
              </a:rPr>
              <a:t>compiler testcase.sysy -S -o testcase.s -O1</a:t>
            </a:r>
            <a:r>
              <a:rPr lang="en-US" altLang="zh-CN">
                <a:solidFill>
                  <a:schemeClr val="tx1"/>
                </a:solidFill>
                <a:sym typeface="+mn-ea"/>
              </a:rPr>
              <a:t> # </a:t>
            </a:r>
            <a:r>
              <a:rPr lang="zh-CN" altLang="en-US">
                <a:solidFill>
                  <a:schemeClr val="tx1"/>
                </a:solidFill>
                <a:sym typeface="+mn-ea"/>
              </a:rPr>
              <a:t>性能测试</a:t>
            </a:r>
            <a:endParaRPr lang="en-US" altLang="zh-CN">
              <a:solidFill>
                <a:srgbClr val="0070C0"/>
              </a:solidFill>
            </a:endParaRPr>
          </a:p>
          <a:p>
            <a:pPr lvl="1"/>
            <a:endParaRPr lang="zh-CN" altLang="en-US"/>
          </a:p>
          <a:p>
            <a:pPr lvl="0"/>
            <a:r>
              <a:rPr lang="zh-CN" altLang="en-US" sz="2000">
                <a:solidFill>
                  <a:srgbClr val="FF0000"/>
                </a:solidFill>
                <a:sym typeface="+mn-ea"/>
              </a:rPr>
              <a:t>汇编命令</a:t>
            </a:r>
            <a:r>
              <a:rPr lang="zh-CN" altLang="en-US" sz="2000">
                <a:sym typeface="+mn-ea"/>
              </a:rPr>
              <a:t>（汇编和链接生成的汇编代码）：</a:t>
            </a:r>
            <a:endParaRPr lang="zh-CN" altLang="en-US" sz="2000"/>
          </a:p>
          <a:p>
            <a:pPr lvl="1"/>
            <a:r>
              <a:rPr lang="en-US" altLang="zh-CN">
                <a:solidFill>
                  <a:srgbClr val="0070C0"/>
                </a:solidFill>
                <a:sym typeface="+mn-ea"/>
              </a:rPr>
              <a:t>gcc -march=armv8-a</a:t>
            </a:r>
            <a:r>
              <a:rPr lang="en-US" altLang="zh-CN">
                <a:solidFill>
                  <a:schemeClr val="tx1"/>
                </a:solidFill>
                <a:sym typeface="+mn-ea"/>
              </a:rPr>
              <a:t> # </a:t>
            </a:r>
            <a:r>
              <a:rPr lang="zh-CN" altLang="en-US">
                <a:solidFill>
                  <a:schemeClr val="tx1"/>
                </a:solidFill>
                <a:sym typeface="+mn-ea"/>
              </a:rPr>
              <a:t>使用</a:t>
            </a:r>
            <a:r>
              <a:rPr lang="en-US" altLang="zh-CN">
                <a:sym typeface="+mn-ea"/>
              </a:rPr>
              <a:t>gcc version 11.2.0</a:t>
            </a:r>
            <a:endParaRPr lang="zh-CN" altLang="en-US">
              <a:solidFill>
                <a:schemeClr val="tx1"/>
              </a:solidFill>
              <a:sym typeface="+mn-ea"/>
            </a:endParaRPr>
          </a:p>
          <a:p>
            <a:pPr lvl="1"/>
            <a:endParaRPr lang="zh-CN" altLang="en-US"/>
          </a:p>
          <a:p>
            <a:pPr lvl="0"/>
            <a:r>
              <a:rPr lang="zh-CN" altLang="en-US">
                <a:sym typeface="+mn-ea"/>
              </a:rPr>
              <a:t>功能分：通过功能测例数</a:t>
            </a:r>
            <a:endParaRPr lang="zh-CN" altLang="en-US">
              <a:sym typeface="+mn-ea"/>
            </a:endParaRPr>
          </a:p>
          <a:p>
            <a:pPr lvl="0"/>
            <a:r>
              <a:rPr lang="zh-CN" altLang="en-US"/>
              <a:t>性能分：</a:t>
            </a:r>
            <a:r>
              <a:rPr lang="zh-CN" altLang="en-US">
                <a:sym typeface="+mn-ea"/>
              </a:rPr>
              <a:t>编译出的</a:t>
            </a:r>
            <a:r>
              <a:rPr lang="zh-CN" altLang="en-US">
                <a:solidFill>
                  <a:srgbClr val="FF0000"/>
                </a:solidFill>
                <a:sym typeface="+mn-ea"/>
              </a:rPr>
              <a:t>汇编程序的运行时间</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评测流程</a:t>
            </a:r>
            <a:endParaRPr lang="zh-CN" altLang="en-US"/>
          </a:p>
        </p:txBody>
      </p:sp>
      <p:sp>
        <p:nvSpPr>
          <p:cNvPr id="3" name="内容占位符 2"/>
          <p:cNvSpPr>
            <a:spLocks noGrp="1"/>
          </p:cNvSpPr>
          <p:nvPr>
            <p:ph idx="1"/>
          </p:nvPr>
        </p:nvSpPr>
        <p:spPr/>
        <p:txBody>
          <a:bodyPr/>
          <a:p>
            <a:endParaRPr lang="zh-CN" altLang="en-US"/>
          </a:p>
        </p:txBody>
      </p:sp>
      <p:pic>
        <p:nvPicPr>
          <p:cNvPr id="6" name="图片 5" descr="submit"/>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877060" y="1603375"/>
            <a:ext cx="8636635" cy="497967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二、总体架构</a:t>
            </a:r>
            <a:endParaRPr lang="zh-CN" altLang="en-US"/>
          </a:p>
        </p:txBody>
      </p:sp>
      <p:sp>
        <p:nvSpPr>
          <p:cNvPr id="3" name="文本占位符 2"/>
          <p:cNvSpPr>
            <a:spLocks noGrp="1"/>
          </p:cNvSpPr>
          <p:nvPr>
            <p:ph type="body" idx="1"/>
          </p:nvPr>
        </p:nvSpPr>
        <p:spPr/>
        <p:txBody>
          <a:bodyPr/>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总体架构</a:t>
            </a:r>
            <a:endParaRPr lang="zh-CN" altLang="en-US"/>
          </a:p>
        </p:txBody>
      </p:sp>
      <p:sp>
        <p:nvSpPr>
          <p:cNvPr id="3" name="内容占位符 2"/>
          <p:cNvSpPr>
            <a:spLocks noGrp="1"/>
          </p:cNvSpPr>
          <p:nvPr>
            <p:ph idx="1"/>
          </p:nvPr>
        </p:nvSpPr>
        <p:spPr/>
        <p:txBody>
          <a:bodyPr/>
          <a:p>
            <a:r>
              <a:rPr lang="zh-CN" altLang="en-US"/>
              <a:t>在实践中，大多数队伍都采用</a:t>
            </a:r>
            <a:r>
              <a:rPr lang="zh-CN" altLang="en-US">
                <a:solidFill>
                  <a:srgbClr val="FF0000"/>
                </a:solidFill>
              </a:rPr>
              <a:t>类</a:t>
            </a:r>
            <a:r>
              <a:rPr lang="en-US" altLang="zh-CN">
                <a:solidFill>
                  <a:srgbClr val="FF0000"/>
                </a:solidFill>
              </a:rPr>
              <a:t>LLVM</a:t>
            </a:r>
            <a:r>
              <a:rPr lang="zh-CN" altLang="en-US">
                <a:solidFill>
                  <a:srgbClr val="FF0000"/>
                </a:solidFill>
              </a:rPr>
              <a:t>的</a:t>
            </a:r>
            <a:r>
              <a:rPr lang="en-US" altLang="zh-CN">
                <a:solidFill>
                  <a:srgbClr val="FF0000"/>
                </a:solidFill>
              </a:rPr>
              <a:t>IR</a:t>
            </a:r>
            <a:r>
              <a:rPr lang="zh-CN" altLang="en-US"/>
              <a:t>，并将架构分为</a:t>
            </a:r>
            <a:r>
              <a:rPr lang="zh-CN" altLang="en-US">
                <a:solidFill>
                  <a:srgbClr val="FF0000"/>
                </a:solidFill>
              </a:rPr>
              <a:t>前、中、后端</a:t>
            </a:r>
            <a:endParaRPr lang="zh-CN" altLang="en-US">
              <a:solidFill>
                <a:srgbClr val="FF0000"/>
              </a:solidFill>
            </a:endParaRPr>
          </a:p>
          <a:p>
            <a:r>
              <a:rPr lang="zh-CN" altLang="en-US">
                <a:solidFill>
                  <a:schemeClr val="tx1"/>
                </a:solidFill>
                <a:sym typeface="+mn-ea"/>
              </a:rPr>
              <a:t>一个一般的比赛编译器架构图如下：</a:t>
            </a:r>
            <a:endParaRPr lang="zh-CN" altLang="en-US">
              <a:solidFill>
                <a:schemeClr val="tx1"/>
              </a:solidFill>
              <a:sym typeface="+mn-ea"/>
            </a:endParaRPr>
          </a:p>
        </p:txBody>
      </p:sp>
      <p:pic>
        <p:nvPicPr>
          <p:cNvPr id="4" name="图片 3" descr="compile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38835" y="2475865"/>
            <a:ext cx="10514965" cy="355663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2822</Words>
  <Application>WPS 演示</Application>
  <PresentationFormat>宽屏</PresentationFormat>
  <Paragraphs>237</Paragraphs>
  <Slides>29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29</vt:i4>
      </vt:variant>
    </vt:vector>
  </HeadingPairs>
  <TitlesOfParts>
    <vt:vector size="40" baseType="lpstr">
      <vt:lpstr>Arial</vt:lpstr>
      <vt:lpstr>宋体</vt:lpstr>
      <vt:lpstr>Wingdings</vt:lpstr>
      <vt:lpstr>微软雅黑</vt:lpstr>
      <vt:lpstr>Consolas</vt:lpstr>
      <vt:lpstr>Arial Unicode MS</vt:lpstr>
      <vt:lpstr>Calibri</vt:lpstr>
      <vt:lpstr>Arial</vt:lpstr>
      <vt:lpstr>Consolas</vt:lpstr>
      <vt:lpstr>黑体</vt:lpstr>
      <vt:lpstr>Office 主题</vt:lpstr>
      <vt:lpstr>编译系统设计赛-编译系统实现赛 OneLastCompiler  经验分享</vt:lpstr>
      <vt:lpstr>目录</vt:lpstr>
      <vt:lpstr>一、赛题回顾</vt:lpstr>
      <vt:lpstr>赛题回顾</vt:lpstr>
      <vt:lpstr>技术要求</vt:lpstr>
      <vt:lpstr>评测方式</vt:lpstr>
      <vt:lpstr>评测流程</vt:lpstr>
      <vt:lpstr>二、总体架构</vt:lpstr>
      <vt:lpstr>总体架构</vt:lpstr>
      <vt:lpstr>总体架构</vt:lpstr>
      <vt:lpstr>总体架构</vt:lpstr>
      <vt:lpstr>三、前端</vt:lpstr>
      <vt:lpstr>前端</vt:lpstr>
      <vt:lpstr>前端</vt:lpstr>
      <vt:lpstr>四、中端</vt:lpstr>
      <vt:lpstr>中端</vt:lpstr>
      <vt:lpstr>Mem2Reg</vt:lpstr>
      <vt:lpstr>全局值标号GVN/全局代码移动GCM</vt:lpstr>
      <vt:lpstr>稀疏条件常量传播SCCP</vt:lpstr>
      <vt:lpstr>代数化简/规范化</vt:lpstr>
      <vt:lpstr>死代码消除DCE</vt:lpstr>
      <vt:lpstr>五、后端</vt:lpstr>
      <vt:lpstr>机器级IR</vt:lpstr>
      <vt:lpstr>寄存器分配</vt:lpstr>
      <vt:lpstr>乘除优化</vt:lpstr>
      <vt:lpstr>窥孔优化</vt:lpstr>
      <vt:lpstr>自动测试</vt:lpstr>
      <vt:lpstr>其它开发建议</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面向FPGA的开源高层次综合工具的设计与优化</dc:title>
  <dc:creator/>
  <cp:lastModifiedBy>惜字如金</cp:lastModifiedBy>
  <cp:revision>18</cp:revision>
  <dcterms:created xsi:type="dcterms:W3CDTF">2025-05-25T04:13:00Z</dcterms:created>
  <dcterms:modified xsi:type="dcterms:W3CDTF">2025-07-12T09:16:02Z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B75C98F4C40948689CB49D1002CA5FAC</vt:lpwstr>
  </property>
</Properties>
</file>