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5" r:id="rId1"/>
  </p:sldMasterIdLst>
  <p:notesMasterIdLst>
    <p:notesMasterId r:id="rId29"/>
  </p:notesMasterIdLst>
  <p:sldIdLst>
    <p:sldId id="340" r:id="rId2"/>
    <p:sldId id="400" r:id="rId3"/>
    <p:sldId id="365" r:id="rId4"/>
    <p:sldId id="342" r:id="rId5"/>
    <p:sldId id="343" r:id="rId6"/>
    <p:sldId id="360" r:id="rId7"/>
    <p:sldId id="357" r:id="rId8"/>
    <p:sldId id="359" r:id="rId9"/>
    <p:sldId id="388" r:id="rId10"/>
    <p:sldId id="385" r:id="rId11"/>
    <p:sldId id="390" r:id="rId12"/>
    <p:sldId id="389" r:id="rId13"/>
    <p:sldId id="391" r:id="rId14"/>
    <p:sldId id="361" r:id="rId15"/>
    <p:sldId id="362" r:id="rId16"/>
    <p:sldId id="363" r:id="rId17"/>
    <p:sldId id="358" r:id="rId18"/>
    <p:sldId id="368" r:id="rId19"/>
    <p:sldId id="428" r:id="rId20"/>
    <p:sldId id="429" r:id="rId21"/>
    <p:sldId id="430" r:id="rId22"/>
    <p:sldId id="423" r:id="rId23"/>
    <p:sldId id="402" r:id="rId24"/>
    <p:sldId id="433" r:id="rId25"/>
    <p:sldId id="431" r:id="rId26"/>
    <p:sldId id="432" r:id="rId27"/>
    <p:sldId id="35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1F4A48-45BB-4DC8-AE86-7355C935FA13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EC6E0-8606-4632-B719-90F101E3BB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726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78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6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75162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036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84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01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8223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270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68622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03976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52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6863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210" indent="-28321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89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4067763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1982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924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47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6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26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65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64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997B5FA-0921-464F-AAE1-844C04324D75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15211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  <p:sldLayoutId id="2147483686" r:id="rId21"/>
    <p:sldLayoutId id="2147483687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260" y="638810"/>
            <a:ext cx="10572115" cy="2997835"/>
          </a:xfrm>
        </p:spPr>
        <p:txBody>
          <a:bodyPr>
            <a:normAutofit/>
          </a:bodyPr>
          <a:lstStyle/>
          <a:p>
            <a:pPr lvl="0"/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全国大学生编译系统实现赛经验分享</a:t>
            </a:r>
            <a:endParaRPr lang="zh-CN" altLang="en-US" sz="4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810001" y="4303702"/>
            <a:ext cx="10572000" cy="8964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3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97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99815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panose="05020102010507070707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一刻也没有为段错误而哀悼队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宋业鑫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 Pass</a:t>
            </a:r>
            <a:endParaRPr lang="zh-CN" altLang="en-US" dirty="0"/>
          </a:p>
        </p:txBody>
      </p:sp>
      <p:pic>
        <p:nvPicPr>
          <p:cNvPr id="10" name="内容占位符 9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Combine Pass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Mem2reg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ConstPropagate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sccp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稀疏条件常量传播，沿着可达的控制流路径传播常量</a:t>
            </a:r>
          </a:p>
          <a:p>
            <a:pPr marL="914400" lvl="2" indent="0">
              <a:buNone/>
            </a:pP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3620" y="1133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 Pass</a:t>
            </a:r>
            <a:endParaRPr lang="zh-CN" altLang="en-US" dirty="0"/>
          </a:p>
        </p:txBody>
      </p:sp>
      <p:pic>
        <p:nvPicPr>
          <p:cNvPr id="10" name="内容占位符 9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IPO and DCE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DeadCode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，死代码消除，包括无用指令，不可达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bb</a:t>
            </a:r>
          </a:p>
          <a:p>
            <a:pPr lvl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Function inline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，函数内联，方便后续优化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Simplify CFG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，优化控制流图，消除无用跳转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TailRecurEliminate,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尾递归优化，消除递归函数的尾调用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3620" y="1133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 Pass</a:t>
            </a:r>
            <a:endParaRPr lang="zh-CN" altLang="en-US" dirty="0"/>
          </a:p>
        </p:txBody>
      </p:sp>
      <p:pic>
        <p:nvPicPr>
          <p:cNvPr id="10" name="内容占位符 9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Pass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LoopSimplify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，规范化循环，使得循环只有一个前驱与回边，且循环头支配所有的退出块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LoopUnrolling,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循环展开，静态与动态两种方式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LICM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Loop Invariant Code Motion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），循环不变量外提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3620" y="1133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Transform Pass</a:t>
            </a:r>
            <a:endParaRPr lang="zh-CN" altLang="en-US" dirty="0"/>
          </a:p>
        </p:txBody>
      </p:sp>
      <p:pic>
        <p:nvPicPr>
          <p:cNvPr id="10" name="内容占位符 9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sz="20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Merge </a:t>
            </a:r>
            <a:r>
              <a:rPr lang="en-US" altLang="zh-CN" sz="20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Pass</a:t>
            </a:r>
            <a:r>
              <a:rPr lang="zh-CN" altLang="en-US" sz="20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2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</a:t>
            </a:r>
            <a:endParaRPr lang="en-US" altLang="zh-CN" sz="202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CSE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，公共子表达式删除</a:t>
            </a:r>
            <a:endParaRPr 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/>
            <a:r>
              <a:rPr 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GVN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，全局值编码</a:t>
            </a:r>
          </a:p>
          <a:p>
            <a:pPr lvl="1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InstCombine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，指令合并</a:t>
            </a:r>
          </a:p>
          <a:p>
            <a:pPr lvl="2"/>
            <a:r>
              <a:rPr lang="en-US" altLang="zh-CN" sz="157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op1 = op0 + c1</a:t>
            </a:r>
          </a:p>
          <a:p>
            <a:pPr lvl="2"/>
            <a:r>
              <a:rPr lang="en-US" altLang="zh-CN" sz="1575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op2 = op1 + c2</a:t>
            </a:r>
          </a:p>
          <a:p>
            <a:pPr marL="914400" lvl="2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op2 = op0 + (c1+c2)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103620" y="1133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Instruction Selection</a:t>
            </a:r>
            <a:endParaRPr lang="zh-CN" altLang="en-US" dirty="0"/>
          </a:p>
        </p:txBody>
      </p:sp>
      <p:pic>
        <p:nvPicPr>
          <p:cNvPr id="5" name="内容占位符 4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137979" y="749733"/>
            <a:ext cx="6294792" cy="5161655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使用简单的</a:t>
            </a:r>
            <a:r>
              <a:rPr lang="en-US" altLang="zh-CN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macro expansion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进行指令选择</a:t>
            </a:r>
            <a:endParaRPr lang="en-US" altLang="zh-CN" b="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包括了一个简单的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match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库，支持以形如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Instruction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::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OpID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*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match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IRInst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m_icmp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m_op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op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m_value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m_value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)))) {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	...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进行匹配与变量捕获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同时进行了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SSA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形式的消除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IR Optimization</a:t>
            </a:r>
            <a:endParaRPr lang="zh-CN" altLang="en-US" dirty="0"/>
          </a:p>
        </p:txBody>
      </p:sp>
      <p:pic>
        <p:nvPicPr>
          <p:cNvPr id="5" name="内容占位符 4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Liveness Analysis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，分析变量的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def-use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情况，由于朴素算法编译过程中慢得令人发指，使用了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worklist algorithm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MIDeadCodeElimination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层次的死代码消除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PeepholeOptimization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，窥孔优化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Allocation</a:t>
            </a:r>
            <a:endParaRPr lang="zh-CN" altLang="en-US" dirty="0"/>
          </a:p>
        </p:txBody>
      </p:sp>
      <p:pic>
        <p:nvPicPr>
          <p:cNvPr id="5" name="内容占位符 4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同时实现线性扫描与图着色的方法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根据效果使用了基于图着色的寄存器分配算法</a:t>
            </a: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George's algorithm</a:t>
            </a:r>
            <a:r>
              <a:rPr lang="en-US" altLang="zh-CN" baseline="30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[1]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来进行干涉图的着色，实现虚拟寄存器的合并与溢出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37732" y="5697449"/>
            <a:ext cx="5895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[1] L. George and A. W. Appel, “Iterated register coalescing,” ACM Trans. Program. Lang. Syst., vol. 18, no. 3, pp. 300–324, May 1996, </a:t>
            </a:r>
            <a:r>
              <a:rPr lang="en-US" altLang="zh-CN" sz="1100" dirty="0" err="1"/>
              <a:t>doi</a:t>
            </a:r>
            <a:r>
              <a:rPr lang="en-US" altLang="zh-CN" sz="1100" dirty="0"/>
              <a:t>: 10.1145/229542.229546.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LoongArch</a:t>
            </a:r>
            <a:r>
              <a:rPr lang="en-US" altLang="zh-CN" dirty="0"/>
              <a:t> </a:t>
            </a:r>
            <a:r>
              <a:rPr lang="en-US" altLang="zh-CN" dirty="0" err="1"/>
              <a:t>asm</a:t>
            </a:r>
            <a:endParaRPr lang="zh-CN" altLang="en-US" dirty="0"/>
          </a:p>
        </p:txBody>
      </p:sp>
      <p:pic>
        <p:nvPicPr>
          <p:cNvPr id="5" name="内容占位符 4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最终得到的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target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RISCV </a:t>
            </a:r>
            <a:r>
              <a:rPr lang="zh-CN" altLang="en-US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汇编文件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相关测试与实验结果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9380" y="10833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F9E0B9"/>
                </a:solidFill>
              </a:rPr>
              <a:t>函数内联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1825625"/>
            <a:ext cx="6170295" cy="3528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14995" y="14820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  <a:br>
              <a:rPr lang="zh-CN" altLang="en-US"/>
            </a:b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before</a:t>
            </a:r>
            <a:r>
              <a:rPr lang="zh-CN" altLang="en-US"/>
              <a:t>：</a:t>
            </a:r>
            <a:r>
              <a:rPr lang="en-US" altLang="zh-CN"/>
              <a:t>347176 ms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after: 277443 ms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提升</a:t>
            </a:r>
            <a:r>
              <a:rPr lang="en-US" altLang="zh-CN"/>
              <a:t>20%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编译器实现效果</a:t>
            </a:r>
            <a:endParaRPr lang="en-US" sz="4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9380" y="10833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9E0B9"/>
                </a:solidFill>
              </a:rPr>
              <a:t>mem2reg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14995" y="14820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  <a:br>
              <a:rPr lang="zh-CN" altLang="en-US"/>
            </a:b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before</a:t>
            </a:r>
            <a:r>
              <a:rPr lang="zh-CN" altLang="en-US"/>
              <a:t>：422625</a:t>
            </a:r>
            <a:r>
              <a:rPr lang="en-US" altLang="zh-CN"/>
              <a:t> ms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after: 277443 ms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提升</a:t>
            </a:r>
            <a:r>
              <a:rPr lang="en-US" altLang="zh-CN"/>
              <a:t>35%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1775460"/>
            <a:ext cx="6517640" cy="3726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89380" y="108331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9E0B9"/>
                </a:solidFill>
              </a:rPr>
              <a:t>peephole opt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214995" y="14820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运行结果</a:t>
            </a:r>
            <a:br>
              <a:rPr lang="zh-CN" altLang="en-US"/>
            </a:b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before</a:t>
            </a:r>
            <a:r>
              <a:rPr lang="zh-CN" altLang="en-US"/>
              <a:t>：336919</a:t>
            </a:r>
            <a:r>
              <a:rPr lang="en-US" altLang="zh-CN"/>
              <a:t> ms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after: 277443 ms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/>
          </a:p>
          <a:p>
            <a:pPr indent="0">
              <a:buFont typeface="Wingdings" panose="05000000000000000000" charset="0"/>
              <a:buNone/>
            </a:pPr>
            <a:r>
              <a:rPr lang="zh-CN" altLang="en-US"/>
              <a:t>提升</a:t>
            </a:r>
            <a:r>
              <a:rPr lang="en-US" altLang="zh-CN"/>
              <a:t>18%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1842770"/>
            <a:ext cx="6337935" cy="3623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04900" y="1033780"/>
            <a:ext cx="4064000" cy="4154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/>
              <a:t>优化效果分析</a:t>
            </a:r>
            <a:r>
              <a:rPr lang="zh-CN" altLang="en-US"/>
              <a:t>：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效果较好的优化：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常量传播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函数内联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/>
              <a:t>LICM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寄存器分配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/>
              <a:t>GVN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/>
              <a:t>效果一般的优化：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/>
              <a:t>instcombine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zh-CN" altLang="en-US"/>
              <a:t>过程间死代码删除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zh-CN" altLang="en-US"/>
          </a:p>
          <a:p>
            <a:pPr marL="457200" lvl="1" indent="0">
              <a:buNone/>
            </a:pPr>
            <a:endParaRPr lang="zh-CN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经验教训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457B076-C100-8040-6346-7BEEECCE3DC9}"/>
              </a:ext>
            </a:extLst>
          </p:cNvPr>
          <p:cNvSpPr txBox="1"/>
          <p:nvPr/>
        </p:nvSpPr>
        <p:spPr>
          <a:xfrm>
            <a:off x="1595535" y="117565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优化选择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B81904-8B83-EA02-0039-F0F436B136C0}"/>
              </a:ext>
            </a:extLst>
          </p:cNvPr>
          <p:cNvSpPr txBox="1"/>
          <p:nvPr/>
        </p:nvSpPr>
        <p:spPr>
          <a:xfrm>
            <a:off x="1772816" y="2024743"/>
            <a:ext cx="882805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可以分析往年优秀队伍的开源代码</a:t>
            </a:r>
            <a:endParaRPr lang="en-GB" altLang="zh-CN"/>
          </a:p>
          <a:p>
            <a:pPr marL="342900" indent="-342900">
              <a:buAutoNum type="arabicPeriod"/>
            </a:pPr>
            <a:r>
              <a:rPr lang="zh-CN" altLang="en-US"/>
              <a:t>参考</a:t>
            </a:r>
            <a:r>
              <a:rPr lang="en-US" altLang="zh-CN" dirty="0"/>
              <a:t>LLVM</a:t>
            </a:r>
            <a:r>
              <a:rPr lang="zh-CN" altLang="en-US" dirty="0"/>
              <a:t>的实现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常量传播、循环优化、死代码消除、函数内联、内存优化是比较重要的优化，</a:t>
            </a:r>
            <a:br>
              <a:rPr lang="en-US" altLang="zh-CN" dirty="0"/>
            </a:br>
            <a:r>
              <a:rPr lang="zh-CN" altLang="en-US" dirty="0"/>
              <a:t>基本对所有测试样例起作用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分析</a:t>
            </a:r>
            <a:r>
              <a:rPr lang="en-US" altLang="zh-CN" dirty="0"/>
              <a:t>pass</a:t>
            </a:r>
            <a:r>
              <a:rPr lang="zh-CN" altLang="en-US" dirty="0"/>
              <a:t>的作用很重要，需要多找找参考，比如</a:t>
            </a:r>
            <a:r>
              <a:rPr lang="en-US" altLang="zh-CN" dirty="0"/>
              <a:t>SCEV</a:t>
            </a:r>
            <a:r>
              <a:rPr lang="zh-CN" altLang="en-US" dirty="0"/>
              <a:t>这种</a:t>
            </a:r>
            <a:r>
              <a:rPr lang="en-US" altLang="zh-CN" dirty="0"/>
              <a:t>pass</a:t>
            </a:r>
            <a:r>
              <a:rPr lang="zh-CN" altLang="en-US" dirty="0"/>
              <a:t>，最好不要简单按自</a:t>
            </a:r>
            <a:br>
              <a:rPr lang="en-US" altLang="zh-CN" dirty="0"/>
            </a:br>
            <a:r>
              <a:rPr lang="zh-CN" altLang="en-US" dirty="0"/>
              <a:t>己的想法实现，需要找参考论文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部分简单优化（指令合并）只对特定样例有效，需要大量优化才</a:t>
            </a:r>
            <a:br>
              <a:rPr lang="en-US" altLang="zh-CN" dirty="0"/>
            </a:br>
            <a:r>
              <a:rPr lang="zh-CN" altLang="en-US" dirty="0"/>
              <a:t>可以对整体产生效果</a:t>
            </a:r>
          </a:p>
        </p:txBody>
      </p:sp>
    </p:spTree>
    <p:extLst>
      <p:ext uri="{BB962C8B-B14F-4D97-AF65-F5344CB8AC3E}">
        <p14:creationId xmlns:p14="http://schemas.microsoft.com/office/powerpoint/2010/main" val="32307524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4C1D34-FCE6-608F-BAF8-006D0F894B91}"/>
              </a:ext>
            </a:extLst>
          </p:cNvPr>
          <p:cNvSpPr txBox="1"/>
          <p:nvPr/>
        </p:nvSpPr>
        <p:spPr>
          <a:xfrm>
            <a:off x="1296956" y="97971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团队合作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66A4D1-39F4-F0AD-69BC-3655F4E8963C}"/>
              </a:ext>
            </a:extLst>
          </p:cNvPr>
          <p:cNvSpPr txBox="1"/>
          <p:nvPr/>
        </p:nvSpPr>
        <p:spPr>
          <a:xfrm>
            <a:off x="1455576" y="1782147"/>
            <a:ext cx="66864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000" dirty="0"/>
              <a:t>多交流，及时同步工作进度，合并代码，避免重复劳动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明确分工，确保每项任务由一个人执行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按计划执行，为每项任务设定</a:t>
            </a:r>
            <a:r>
              <a:rPr lang="en-US" altLang="zh-CN" sz="2000" dirty="0" err="1"/>
              <a:t>ddl</a:t>
            </a:r>
            <a:endParaRPr lang="en-US" altLang="zh-CN" sz="2000" dirty="0"/>
          </a:p>
          <a:p>
            <a:pPr marL="342900" indent="-342900">
              <a:buAutoNum type="arabicPeriod"/>
            </a:pPr>
            <a:r>
              <a:rPr lang="zh-CN" altLang="en-US" sz="2000" dirty="0"/>
              <a:t>可以写一些测试脚本节约时间</a:t>
            </a:r>
          </a:p>
        </p:txBody>
      </p:sp>
    </p:spTree>
    <p:extLst>
      <p:ext uri="{BB962C8B-B14F-4D97-AF65-F5344CB8AC3E}">
        <p14:creationId xmlns:p14="http://schemas.microsoft.com/office/powerpoint/2010/main" val="281989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37EC64B-F3E7-F384-C642-042F3F653AFA}"/>
              </a:ext>
            </a:extLst>
          </p:cNvPr>
          <p:cNvSpPr txBox="1"/>
          <p:nvPr/>
        </p:nvSpPr>
        <p:spPr>
          <a:xfrm>
            <a:off x="1380930" y="115699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时间安排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DA71E7-6C0B-28FC-3170-2FFE3DF6215C}"/>
              </a:ext>
            </a:extLst>
          </p:cNvPr>
          <p:cNvSpPr txBox="1"/>
          <p:nvPr/>
        </p:nvSpPr>
        <p:spPr>
          <a:xfrm>
            <a:off x="1595535" y="2127380"/>
            <a:ext cx="51475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初赛截止时间与决赛截止时间，确保入围决赛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决赛期间主要投入到确保有效果的优化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平衡好比赛与日常的时间分配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决赛期间测试需要排队，合理安排时间</a:t>
            </a:r>
          </a:p>
        </p:txBody>
      </p:sp>
    </p:spTree>
    <p:extLst>
      <p:ext uri="{BB962C8B-B14F-4D97-AF65-F5344CB8AC3E}">
        <p14:creationId xmlns:p14="http://schemas.microsoft.com/office/powerpoint/2010/main" val="392119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6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预祝各参赛队取得佳绩！</a:t>
            </a:r>
            <a:endParaRPr lang="en-US" sz="66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745220" y="11341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编译器实现效果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76553" y="924340"/>
            <a:ext cx="6411883" cy="500932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functional (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通过率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 140/140)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performance (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通过率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: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55/59</a:t>
            </a:r>
            <a:r>
              <a:rPr lang="zh-CN" altLang="en-US" dirty="0">
                <a:latin typeface="Consolas" panose="020B0609020204030204" pitchFamily="49" charset="0"/>
                <a:ea typeface="微软雅黑" panose="020B0503020204020204" pitchFamily="34" charset="-122"/>
              </a:rPr>
              <a:t>，总执行时间 </a:t>
            </a:r>
            <a:r>
              <a:rPr lang="en-US" altLang="zh-CN" dirty="0">
                <a:latin typeface="Consolas" panose="020B0609020204030204" pitchFamily="49" charset="0"/>
                <a:ea typeface="微软雅黑" panose="020B0503020204020204" pitchFamily="34" charset="-122"/>
              </a:rPr>
              <a:t>1158.19 sec)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编译器结构设计</a:t>
            </a:r>
            <a:endParaRPr lang="en-US" sz="4400" noProof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编译器架构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mai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115" y="1268095"/>
            <a:ext cx="6480810" cy="4321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SysY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endParaRPr lang="zh-CN" altLang="en-US" dirty="0"/>
          </a:p>
        </p:txBody>
      </p:sp>
      <p:pic>
        <p:nvPicPr>
          <p:cNvPr id="9" name="内容占位符 8" descr="main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237732" y="946205"/>
            <a:ext cx="5971020" cy="495029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实现了完整的竞赛要求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语言子集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SysY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分别使用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Bison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作为词法分析器和语法分析器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FrontEnd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将高级语言翻译到了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使用的中间代码</a:t>
            </a:r>
            <a:br>
              <a:rPr lang="en-US" altLang="zh-CN" dirty="0"/>
            </a:br>
            <a:r>
              <a:rPr lang="en-US" altLang="zh-CN" dirty="0"/>
              <a:t>LLVM 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/>
              <a:t>Machine IR</a:t>
            </a:r>
            <a:endParaRPr lang="zh-CN" altLang="en-US" dirty="0"/>
          </a:p>
        </p:txBody>
      </p:sp>
      <p:pic>
        <p:nvPicPr>
          <p:cNvPr id="9" name="内容占位符 8" descr="main"/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5237732" y="946205"/>
            <a:ext cx="5971020" cy="3092363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使用了两级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作为高级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，自己编写对应的工具链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引入了更低一级的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，可以使用虚拟寄存器和物理寄存器，以期做更多低层次优化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Machine IR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的例子：</a:t>
            </a:r>
          </a:p>
        </p:txBody>
      </p:sp>
      <p:sp>
        <p:nvSpPr>
          <p:cNvPr id="84" name="文本框 83"/>
          <p:cNvSpPr txBox="1"/>
          <p:nvPr/>
        </p:nvSpPr>
        <p:spPr>
          <a:xfrm>
            <a:off x="5237732" y="3582144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main_label_entry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 $v_r0, $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$v_r1, $v_r0, 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a0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$v_r1, 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$v_r53, $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$v_r53, 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$v_r55, $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pt-BR" altLang="zh-CN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altLang="zh-C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$</a:t>
            </a:r>
            <a:r>
              <a:rPr lang="pt-BR" altLang="zh-C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pt-BR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$v_r55, </a:t>
            </a:r>
            <a:r>
              <a:rPr lang="pt-BR" altLang="zh-C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Pass Manager</a:t>
            </a:r>
            <a:endParaRPr lang="zh-CN" altLang="en-US" dirty="0"/>
          </a:p>
        </p:txBody>
      </p:sp>
      <p:pic>
        <p:nvPicPr>
          <p:cNvPr id="5" name="内容占位符 4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Pass Manager: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分别管理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analysis passes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transform pass</a:t>
            </a:r>
          </a:p>
          <a:p>
            <a:pPr marL="0" indent="0">
              <a:buNone/>
            </a:pP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 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ass</a:t>
            </a:r>
            <a:endParaRPr lang="zh-CN" altLang="en-US" dirty="0"/>
          </a:p>
        </p:txBody>
      </p:sp>
      <p:pic>
        <p:nvPicPr>
          <p:cNvPr id="7" name="内容占位符 6" descr="main"/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747713" y="3479006"/>
            <a:ext cx="3771900" cy="2514600"/>
          </a:xfrm>
          <a:prstGeom prst="rect">
            <a:avLst/>
          </a:prstGeom>
        </p:spPr>
      </p:pic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nalysis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Dominators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，根据数据流图构建支配树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FuncInfo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，判断是否为纯虚函数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LoopDetection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，循环的检测，同时进行多重循环的拆分与化简</a:t>
            </a:r>
          </a:p>
          <a:p>
            <a:pPr lvl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SCEV ,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分析循环内的标量变量的演化过程，用于强度削弱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深度">
  <a:themeElements>
    <a:clrScheme name="深度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深度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深度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523</TotalTime>
  <Words>979</Words>
  <Application>Microsoft Office PowerPoint</Application>
  <PresentationFormat>宽屏</PresentationFormat>
  <Paragraphs>138</Paragraphs>
  <Slides>27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微软雅黑</vt:lpstr>
      <vt:lpstr>Arial</vt:lpstr>
      <vt:lpstr>Century Gothic</vt:lpstr>
      <vt:lpstr>Consolas</vt:lpstr>
      <vt:lpstr>Corbel</vt:lpstr>
      <vt:lpstr>Wingdings</vt:lpstr>
      <vt:lpstr>深度</vt:lpstr>
      <vt:lpstr>2024全国大学生编译系统实现赛经验分享</vt:lpstr>
      <vt:lpstr>编译器实现效果</vt:lpstr>
      <vt:lpstr>编译器实现效果</vt:lpstr>
      <vt:lpstr>编译器结构设计</vt:lpstr>
      <vt:lpstr>编译器架构</vt:lpstr>
      <vt:lpstr>SysY与FrontEnd</vt:lpstr>
      <vt:lpstr>使用的中间代码 LLVM IR与Machine IR</vt:lpstr>
      <vt:lpstr>Pass Manager</vt:lpstr>
      <vt:lpstr>Analysis Pass</vt:lpstr>
      <vt:lpstr>Transform Pass</vt:lpstr>
      <vt:lpstr>Transform Pass</vt:lpstr>
      <vt:lpstr>Transform Pass</vt:lpstr>
      <vt:lpstr>Transform Pass</vt:lpstr>
      <vt:lpstr>Instruction Selection</vt:lpstr>
      <vt:lpstr>Machine IR Optimization</vt:lpstr>
      <vt:lpstr>Register Allocation</vt:lpstr>
      <vt:lpstr>LoongArch asm</vt:lpstr>
      <vt:lpstr>相关测试与实验结果</vt:lpstr>
      <vt:lpstr>PowerPoint 演示文稿</vt:lpstr>
      <vt:lpstr>PowerPoint 演示文稿</vt:lpstr>
      <vt:lpstr>PowerPoint 演示文稿</vt:lpstr>
      <vt:lpstr>PowerPoint 演示文稿</vt:lpstr>
      <vt:lpstr>经验教训</vt:lpstr>
      <vt:lpstr>PowerPoint 演示文稿</vt:lpstr>
      <vt:lpstr>PowerPoint 演示文稿</vt:lpstr>
      <vt:lpstr>PowerPoint 演示文稿</vt:lpstr>
      <vt:lpstr>预祝各参赛队取得佳绩！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宋业鑫</dc:creator>
  <cp:lastModifiedBy>业鑫 宋</cp:lastModifiedBy>
  <cp:revision>18</cp:revision>
  <dcterms:created xsi:type="dcterms:W3CDTF">2023-08-09T12:44:55Z</dcterms:created>
  <dcterms:modified xsi:type="dcterms:W3CDTF">2025-06-08T06:19:56Z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