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412" r:id="rId4"/>
    <p:sldId id="503" r:id="rId5"/>
    <p:sldId id="388" r:id="rId6"/>
    <p:sldId id="504" r:id="rId7"/>
    <p:sldId id="505" r:id="rId8"/>
    <p:sldId id="506" r:id="rId9"/>
    <p:sldId id="507" r:id="rId10"/>
    <p:sldId id="517" r:id="rId11"/>
    <p:sldId id="519" r:id="rId12"/>
    <p:sldId id="521" r:id="rId13"/>
    <p:sldId id="52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9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image" Target="../media/image8.png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4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5.jpeg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2420" y="2434590"/>
            <a:ext cx="11567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ym typeface="+mn-ea"/>
              </a:rPr>
              <a:t>编译系统设计赛心得分享</a:t>
            </a:r>
            <a:endParaRPr lang="zh-CN" altLang="en-US" sz="4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3223" y="3613785"/>
            <a:ext cx="114255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蔡冰逸</a:t>
            </a:r>
            <a:endParaRPr lang="zh-CN" altLang="en-US" sz="2000"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华中科技大学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110" y="188595"/>
            <a:ext cx="9812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4000">
                <a:sym typeface="+mn-ea"/>
              </a:rPr>
              <a:t>拒绝</a:t>
            </a:r>
            <a:r>
              <a:rPr lang="zh-CN" altLang="en-US" sz="4000">
                <a:sym typeface="+mn-ea"/>
              </a:rPr>
              <a:t>作弊</a:t>
            </a:r>
            <a:endParaRPr lang="zh-CN" altLang="en-US" sz="4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0433" y="1073785"/>
            <a:ext cx="7811135" cy="548386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322513" y="342265"/>
            <a:ext cx="754697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《关于编译优化合理性及相关违规行为认定的说明》</a:t>
            </a:r>
            <a:endParaRPr lang="zh-CN" altLang="en-US" sz="24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110" y="188595"/>
            <a:ext cx="9812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4000">
                <a:sym typeface="+mn-ea"/>
              </a:rPr>
              <a:t>杂项</a:t>
            </a:r>
            <a:endParaRPr lang="zh-CN" altLang="en-US" sz="4000"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5110" y="1018540"/>
            <a:ext cx="11275695" cy="5688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去看看南科大大佬的</a:t>
            </a:r>
            <a:r>
              <a:rPr lang="en-US" altLang="zh-CN" sz="2400">
                <a:sym typeface="+mn-ea"/>
              </a:rPr>
              <a:t>PPT</a:t>
            </a:r>
            <a:endParaRPr lang="en-US" altLang="zh-CN" sz="24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公开源代码</a:t>
            </a:r>
            <a:r>
              <a:rPr lang="en-US" altLang="zh-CN" sz="2400">
                <a:sym typeface="+mn-ea"/>
              </a:rPr>
              <a:t>≠</a:t>
            </a:r>
            <a:r>
              <a:rPr lang="zh-CN" altLang="en-US" sz="2400">
                <a:sym typeface="+mn-ea"/>
              </a:rPr>
              <a:t>开源，请在项目</a:t>
            </a:r>
            <a:r>
              <a:rPr lang="zh-CN" altLang="en-US" sz="2400">
                <a:sym typeface="+mn-ea"/>
              </a:rPr>
              <a:t>里加上开源</a:t>
            </a:r>
            <a:r>
              <a:rPr lang="zh-CN" altLang="en-US" sz="2400">
                <a:sym typeface="+mn-ea"/>
              </a:rPr>
              <a:t>许可证</a:t>
            </a:r>
            <a:endParaRPr lang="zh-CN" altLang="en-US" sz="24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技术上出现问题，找群内苑启文</a:t>
            </a:r>
            <a:r>
              <a:rPr lang="zh-CN" altLang="en-US" sz="2400">
                <a:sym typeface="+mn-ea"/>
              </a:rPr>
              <a:t>大佬</a:t>
            </a:r>
            <a:endParaRPr lang="zh-CN" altLang="en-US" sz="2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35" y="188595"/>
            <a:ext cx="7208520" cy="2574290"/>
          </a:xfrm>
          <a:prstGeom prst="rect">
            <a:avLst/>
          </a:prstGeom>
        </p:spPr>
      </p:pic>
      <p:pic>
        <p:nvPicPr>
          <p:cNvPr id="6" name="图片 5" descr="Screenshot_2025-04-25-00-49-37-244_com.tencent.mo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025" y="4338320"/>
            <a:ext cx="4291330" cy="990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2420" y="2459990"/>
            <a:ext cx="115671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4000">
                <a:sym typeface="+mn-ea"/>
              </a:rPr>
              <a:t>预祝比赛顺利</a:t>
            </a:r>
            <a:r>
              <a:rPr lang="zh-CN" altLang="en-US" sz="4000">
                <a:sym typeface="+mn-ea"/>
              </a:rPr>
              <a:t>举行</a:t>
            </a:r>
            <a:endParaRPr lang="zh-CN" altLang="en-US" sz="4000"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4000">
                <a:sym typeface="+mn-ea"/>
              </a:rPr>
              <a:t>祝各位选手发挥理想</a:t>
            </a:r>
            <a:r>
              <a:rPr lang="zh-CN" altLang="en-US" sz="4000">
                <a:sym typeface="+mn-ea"/>
              </a:rPr>
              <a:t>水平</a:t>
            </a:r>
            <a:endParaRPr lang="zh-CN" altLang="en-US" sz="4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4793" y="188595"/>
            <a:ext cx="8955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4000">
                <a:sym typeface="+mn-ea"/>
              </a:rPr>
              <a:t>目标</a:t>
            </a:r>
            <a:endParaRPr lang="zh-CN" altLang="en-US" sz="40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110" y="1001395"/>
            <a:ext cx="7777480" cy="2479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5110" y="3893820"/>
            <a:ext cx="91306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建议使用</a:t>
            </a:r>
            <a:r>
              <a:rPr lang="en-US" altLang="zh-CN" sz="2000"/>
              <a:t>ANTLR</a:t>
            </a:r>
            <a:r>
              <a:rPr lang="zh-CN" altLang="en-US" sz="2000"/>
              <a:t>、</a:t>
            </a:r>
            <a:r>
              <a:rPr lang="en-US" altLang="zh-CN" sz="2000"/>
              <a:t>Bison</a:t>
            </a:r>
            <a:r>
              <a:rPr lang="zh-CN" altLang="en-US" sz="2000"/>
              <a:t>、</a:t>
            </a:r>
            <a:r>
              <a:rPr lang="en-US" altLang="zh-CN" sz="2000"/>
              <a:t>Yacc</a:t>
            </a:r>
            <a:r>
              <a:rPr lang="zh-CN" altLang="en-US" sz="2000"/>
              <a:t>等</a:t>
            </a:r>
            <a:r>
              <a:rPr lang="en-US" altLang="zh-CN" sz="2000"/>
              <a:t>Parser Generator</a:t>
            </a:r>
            <a:r>
              <a:rPr lang="zh-CN" altLang="en-US" sz="2000"/>
              <a:t>，不要在前端浪费时间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性能测试</a:t>
            </a:r>
            <a:r>
              <a:rPr lang="zh-CN" altLang="en-US" sz="2000"/>
              <a:t>是得分大头，大部分精力都应放在这部分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中规中矩地答辩即可（卡线队伍除外）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110" y="188595"/>
            <a:ext cx="9812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4000">
                <a:sym typeface="+mn-ea"/>
              </a:rPr>
              <a:t>C, C++, Java, or Rust? &amp; </a:t>
            </a:r>
            <a:r>
              <a:rPr lang="zh-CN" altLang="en-US" sz="4000">
                <a:sym typeface="+mn-ea"/>
              </a:rPr>
              <a:t>人员</a:t>
            </a:r>
            <a:r>
              <a:rPr lang="zh-CN" altLang="en-US" sz="4000">
                <a:sym typeface="+mn-ea"/>
              </a:rPr>
              <a:t>分配</a:t>
            </a:r>
            <a:endParaRPr lang="zh-CN" altLang="en-US" sz="400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45110" y="1018540"/>
            <a:ext cx="11506835" cy="5688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语言</a:t>
            </a:r>
            <a:r>
              <a:rPr lang="zh-CN" altLang="en-US" sz="2400">
                <a:sym typeface="+mn-ea"/>
              </a:rPr>
              <a:t>选择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sz="2400">
                <a:sym typeface="+mn-ea"/>
              </a:rPr>
              <a:t>代码可读性</a:t>
            </a:r>
            <a:r>
              <a:rPr lang="en-US" altLang="zh-CN" sz="2400">
                <a:sym typeface="+mn-ea"/>
              </a:rPr>
              <a:t> &gt; </a:t>
            </a:r>
            <a:r>
              <a:rPr lang="zh-CN" altLang="en-US" sz="2400">
                <a:sym typeface="+mn-ea"/>
              </a:rPr>
              <a:t>开发效率</a:t>
            </a:r>
            <a:r>
              <a:rPr lang="en-US" altLang="zh-CN" sz="2400">
                <a:sym typeface="+mn-ea"/>
              </a:rPr>
              <a:t> &gt; </a:t>
            </a:r>
            <a:r>
              <a:rPr lang="zh-CN" altLang="en-US" sz="2400">
                <a:sym typeface="+mn-ea"/>
              </a:rPr>
              <a:t>编译器执行效率</a:t>
            </a:r>
            <a:r>
              <a:rPr lang="en-US" altLang="zh-CN" sz="2400">
                <a:sym typeface="+mn-ea"/>
              </a:rPr>
              <a:t>		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# 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这是比赛，不是工程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sz="2400">
                <a:sym typeface="+mn-ea"/>
              </a:rPr>
              <a:t>在保证代码可读性的前提</a:t>
            </a:r>
            <a:r>
              <a:rPr lang="zh-CN" sz="2400">
                <a:sym typeface="+mn-ea"/>
              </a:rPr>
              <a:t>下，最大化开发</a:t>
            </a:r>
            <a:r>
              <a:rPr lang="zh-CN" sz="2400">
                <a:sym typeface="+mn-ea"/>
              </a:rPr>
              <a:t>效率</a:t>
            </a:r>
            <a:endParaRPr lang="zh-CN" sz="24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PS</a:t>
            </a:r>
            <a:r>
              <a:rPr lang="zh-CN" altLang="en-US" sz="2400">
                <a:sym typeface="+mn-ea"/>
              </a:rPr>
              <a:t>：编译器执行效率低只说明算法有问题，</a:t>
            </a:r>
            <a:r>
              <a:rPr lang="zh-CN" altLang="en-US" sz="2400">
                <a:sym typeface="+mn-ea"/>
              </a:rPr>
              <a:t>莫把锅扣语言头上</a:t>
            </a:r>
            <a:endParaRPr lang="zh-CN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endParaRPr lang="zh-CN" sz="24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sz="2400">
                <a:sym typeface="+mn-ea"/>
              </a:rPr>
              <a:t>人员</a:t>
            </a:r>
            <a:r>
              <a:rPr lang="zh-CN" sz="2400">
                <a:sym typeface="+mn-ea"/>
              </a:rPr>
              <a:t>分配</a:t>
            </a:r>
            <a:endParaRPr lang="zh-CN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单人：单人负责所有内容</a:t>
            </a:r>
            <a:r>
              <a:rPr lang="en-US" altLang="zh-CN" sz="2400">
                <a:sym typeface="+mn-ea"/>
              </a:rPr>
              <a:t>		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# 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比赛工程量不大，即使单人也可完成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sz="2400">
                <a:sym typeface="+mn-ea"/>
              </a:rPr>
              <a:t>多人：①以两人为一小组，结对编程；</a:t>
            </a:r>
            <a:endParaRPr lang="zh-CN" sz="2400">
              <a:sym typeface="+mn-ea"/>
            </a:endParaRPr>
          </a:p>
          <a:p>
            <a:pPr lvl="2" indent="457200" fontAlgn="auto">
              <a:lnSpc>
                <a:spcPct val="150000"/>
              </a:lnSpc>
              <a:buNone/>
            </a:pPr>
            <a:r>
              <a:rPr lang="zh-CN" sz="2400">
                <a:sym typeface="+mn-ea"/>
              </a:rPr>
              <a:t>②需要</a:t>
            </a:r>
            <a:r>
              <a:rPr lang="en-US" altLang="zh-CN" sz="2400">
                <a:sym typeface="+mn-ea"/>
              </a:rPr>
              <a:t>code review</a:t>
            </a:r>
            <a:endParaRPr lang="zh-CN" altLang="en-US" sz="24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110" y="188595"/>
            <a:ext cx="9812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4000">
                <a:sym typeface="+mn-ea"/>
              </a:rPr>
              <a:t>SSA or non-SSA?</a:t>
            </a:r>
            <a:endParaRPr lang="en-US" altLang="zh-CN" sz="4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110" y="1428750"/>
            <a:ext cx="55594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SSA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大量现有的优化方法，可以直接借鉴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耗费精力维护</a:t>
            </a:r>
            <a:r>
              <a:rPr lang="en-US" altLang="zh-CN" sz="2000"/>
              <a:t>SSA</a:t>
            </a:r>
            <a:r>
              <a:rPr lang="zh-CN" altLang="en-US" sz="2000"/>
              <a:t>的</a:t>
            </a:r>
            <a:r>
              <a:rPr lang="zh-CN" altLang="en-US" sz="2000"/>
              <a:t>结构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45110" y="2727960"/>
            <a:ext cx="55594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non-SSA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更少的</a:t>
            </a:r>
            <a:r>
              <a:rPr lang="zh-CN" altLang="en-US" sz="2000"/>
              <a:t>约束，自由地编程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更少的可直接取用的</a:t>
            </a:r>
            <a:r>
              <a:rPr lang="zh-CN" altLang="en-US" sz="2000"/>
              <a:t>优化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245110" y="4091940"/>
            <a:ext cx="5559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建议：参考</a:t>
            </a:r>
            <a:r>
              <a:rPr lang="en-US" altLang="zh-CN" sz="2400"/>
              <a:t>LLVM</a:t>
            </a:r>
            <a:endParaRPr lang="zh-CN" altLang="en-US" sz="240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9101455" y="699770"/>
            <a:ext cx="2661920" cy="413575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7590" y="653415"/>
            <a:ext cx="4165600" cy="4165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110" y="188595"/>
            <a:ext cx="110610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4000">
                <a:sym typeface="+mn-ea"/>
              </a:rPr>
              <a:t>优先考虑的优化</a:t>
            </a:r>
            <a:r>
              <a:rPr lang="en-US" altLang="zh-CN" sz="4000">
                <a:sym typeface="+mn-ea"/>
              </a:rPr>
              <a:t> &amp; </a:t>
            </a:r>
            <a:r>
              <a:rPr lang="zh-CN" altLang="en-US" sz="4000">
                <a:sym typeface="+mn-ea"/>
              </a:rPr>
              <a:t>不动点</a:t>
            </a:r>
            <a:r>
              <a:rPr lang="zh-CN" altLang="en-US" sz="4000">
                <a:sym typeface="+mn-ea"/>
              </a:rPr>
              <a:t>迭代</a:t>
            </a:r>
            <a:endParaRPr lang="zh-CN" altLang="en-US" sz="400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45110" y="1018540"/>
            <a:ext cx="2718435" cy="5688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优先考虑的优化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>
                <a:sym typeface="+mn-ea"/>
              </a:rPr>
              <a:t>Mem2Reg</a:t>
            </a:r>
            <a:endParaRPr lang="en-US" altLang="zh-CN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死代码删除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>
                <a:sym typeface="+mn-ea"/>
              </a:rPr>
              <a:t>GVN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常量传播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函数内联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>
                <a:sym typeface="+mn-ea"/>
              </a:rPr>
              <a:t>CFG </a:t>
            </a:r>
            <a:r>
              <a:rPr lang="zh-CN" altLang="en-US" sz="2400">
                <a:sym typeface="+mn-ea"/>
              </a:rPr>
              <a:t>简化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循环</a:t>
            </a:r>
            <a:r>
              <a:rPr lang="zh-CN" altLang="en-US" sz="2400">
                <a:sym typeface="+mn-ea"/>
              </a:rPr>
              <a:t>展开</a:t>
            </a:r>
            <a:endParaRPr lang="zh-CN" altLang="en-US" sz="2400">
              <a:sym typeface="+mn-ea"/>
            </a:endParaRPr>
          </a:p>
        </p:txBody>
      </p:sp>
      <p:pic>
        <p:nvPicPr>
          <p:cNvPr id="6" name="图片 5" descr="carbon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15" y="1018540"/>
            <a:ext cx="6096000" cy="3962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110" y="188595"/>
            <a:ext cx="9812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4000">
                <a:sym typeface="+mn-ea"/>
              </a:rPr>
              <a:t>容易踩的</a:t>
            </a:r>
            <a:r>
              <a:rPr lang="zh-CN" altLang="en-US" sz="4000">
                <a:sym typeface="+mn-ea"/>
              </a:rPr>
              <a:t>坑</a:t>
            </a:r>
            <a:endParaRPr lang="zh-CN" altLang="en-US" sz="4000"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5110" y="1018540"/>
            <a:ext cx="11791315" cy="5688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保持数据对齐：</a:t>
            </a:r>
            <a:r>
              <a:rPr lang="en-US" altLang="zh-CN" sz="2400">
                <a:sym typeface="+mn-ea"/>
              </a:rPr>
              <a:t>SysY</a:t>
            </a:r>
            <a:r>
              <a:rPr lang="zh-CN" altLang="en-US" sz="2400">
                <a:sym typeface="+mn-ea"/>
              </a:rPr>
              <a:t>中，</a:t>
            </a:r>
            <a:r>
              <a:rPr lang="en-US" altLang="zh-CN" sz="2400">
                <a:sym typeface="+mn-ea"/>
              </a:rPr>
              <a:t>int/float</a:t>
            </a:r>
            <a:r>
              <a:rPr lang="zh-CN" altLang="en-US" sz="2400">
                <a:sym typeface="+mn-ea"/>
              </a:rPr>
              <a:t>是</a:t>
            </a:r>
            <a:r>
              <a:rPr lang="en-US" altLang="zh-CN" sz="2400">
                <a:sym typeface="+mn-ea"/>
              </a:rPr>
              <a:t>4</a:t>
            </a:r>
            <a:r>
              <a:rPr lang="zh-CN" altLang="en-US" sz="2400">
                <a:sym typeface="+mn-ea"/>
              </a:rPr>
              <a:t>字节，指针是</a:t>
            </a: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字节</a:t>
            </a:r>
            <a:r>
              <a:rPr lang="en-US" altLang="zh-CN" sz="2400">
                <a:sym typeface="+mn-ea"/>
              </a:rPr>
              <a:t>	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# 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出现段错误时优先考虑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区分</a:t>
            </a:r>
            <a:r>
              <a:rPr lang="en-US" altLang="zh-CN" sz="2400">
                <a:sym typeface="+mn-ea"/>
              </a:rPr>
              <a:t>bss</a:t>
            </a:r>
            <a:r>
              <a:rPr lang="zh-CN" altLang="en-US" sz="2400">
                <a:sym typeface="+mn-ea"/>
              </a:rPr>
              <a:t>段和</a:t>
            </a:r>
            <a:r>
              <a:rPr lang="en-US" altLang="zh-CN" sz="2400">
                <a:sym typeface="+mn-ea"/>
              </a:rPr>
              <a:t>data</a:t>
            </a:r>
            <a:r>
              <a:rPr lang="zh-CN" altLang="en-US" sz="2400">
                <a:sym typeface="+mn-ea"/>
              </a:rPr>
              <a:t>段</a:t>
            </a:r>
            <a:r>
              <a:rPr lang="en-US" altLang="zh-CN" sz="2400">
                <a:sym typeface="+mn-ea"/>
              </a:rPr>
              <a:t>				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# 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编译产物链接时间过长时优先考虑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400">
                <a:sym typeface="+mn-ea"/>
              </a:rPr>
              <a:t>SysY</a:t>
            </a:r>
            <a:r>
              <a:rPr lang="zh-CN" altLang="en-US" sz="2400">
                <a:sym typeface="+mn-ea"/>
              </a:rPr>
              <a:t>中的浮点常量都是单精度浮点数，使用</a:t>
            </a:r>
            <a:r>
              <a:rPr lang="en-US" altLang="zh-CN" sz="2400">
                <a:sym typeface="+mn-ea"/>
              </a:rPr>
              <a:t>GCC/Clang</a:t>
            </a:r>
            <a:r>
              <a:rPr lang="zh-CN" altLang="en-US" sz="2400">
                <a:sym typeface="+mn-ea"/>
              </a:rPr>
              <a:t>编译</a:t>
            </a:r>
            <a:r>
              <a:rPr lang="zh-CN" altLang="en-US" sz="2400">
                <a:sym typeface="+mn-ea"/>
              </a:rPr>
              <a:t>时请加上</a:t>
            </a:r>
            <a:r>
              <a:rPr lang="en-US" altLang="zh-CN" sz="2400">
                <a:sym typeface="+mn-ea"/>
              </a:rPr>
              <a:t>-fsingle-precision-constant</a:t>
            </a:r>
            <a:r>
              <a:rPr lang="zh-CN" altLang="en-US" sz="2400">
                <a:sym typeface="+mn-ea"/>
              </a:rPr>
              <a:t>选项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保证编译器的确定性（相同的源文件与参数输入编译器，编译产物一定</a:t>
            </a:r>
            <a:r>
              <a:rPr lang="zh-CN" altLang="en-US" sz="2400">
                <a:sym typeface="+mn-ea"/>
              </a:rPr>
              <a:t>相同）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拒绝使用随机数、定时器等具有随机性的</a:t>
            </a:r>
            <a:r>
              <a:rPr lang="zh-CN" altLang="en-US" sz="2400">
                <a:sym typeface="+mn-ea"/>
              </a:rPr>
              <a:t>功能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使用稳定的数据结构与算法（</a:t>
            </a:r>
            <a:r>
              <a:rPr lang="en-US" altLang="zh-CN" sz="2400">
                <a:sym typeface="+mn-ea"/>
              </a:rPr>
              <a:t>HashMap→TreeMap/LinkedHashMap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sort→sort_stable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>
                <a:sym typeface="+mn-ea"/>
              </a:rPr>
              <a:t>保持本地环境与</a:t>
            </a:r>
            <a:r>
              <a:rPr lang="zh-CN" altLang="en-US" sz="2400">
                <a:sym typeface="+mn-ea"/>
              </a:rPr>
              <a:t>希冀一致</a:t>
            </a:r>
            <a:endParaRPr lang="zh-CN" altLang="en-US" sz="24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110" y="188595"/>
            <a:ext cx="9812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4000">
                <a:sym typeface="+mn-ea"/>
              </a:rPr>
              <a:t>不定期进行代码</a:t>
            </a:r>
            <a:r>
              <a:rPr lang="zh-CN" altLang="en-US" sz="4000">
                <a:sym typeface="+mn-ea"/>
              </a:rPr>
              <a:t>重构</a:t>
            </a:r>
            <a:endParaRPr lang="zh-CN" altLang="en-US" sz="4000">
              <a:sym typeface="+mn-ea"/>
            </a:endParaRPr>
          </a:p>
        </p:txBody>
      </p:sp>
      <p:pic>
        <p:nvPicPr>
          <p:cNvPr id="2" name="图片 1" descr="微信图片_2025-04-24_023400_005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40" y="188595"/>
            <a:ext cx="6858000" cy="179578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45110" y="1018540"/>
            <a:ext cx="11791315" cy="5688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目标：减少重复</a:t>
            </a:r>
            <a:r>
              <a:rPr lang="zh-CN" altLang="en-US" sz="2400">
                <a:sym typeface="+mn-ea"/>
              </a:rPr>
              <a:t>代码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原因：重复代码</a:t>
            </a:r>
            <a:r>
              <a:rPr lang="en-US" altLang="zh-CN" sz="2400">
                <a:sym typeface="+mn-ea"/>
              </a:rPr>
              <a:t>++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bu</a:t>
            </a:r>
            <a:r>
              <a:rPr lang="en-US" altLang="zh-CN" sz="2400">
                <a:sym typeface="+mn-ea"/>
              </a:rPr>
              <a:t>g++++++</a:t>
            </a:r>
            <a:endParaRPr lang="en-US" altLang="zh-CN" sz="24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en-US" altLang="zh-CN" sz="24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Q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不定期是多久？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：当你或你的队友骂出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你的代码就像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□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一样时</a:t>
            </a:r>
            <a:r>
              <a:rPr lang="en-US" altLang="zh-CN" sz="2400">
                <a:sym typeface="+mn-ea"/>
              </a:rPr>
              <a:t>”</a:t>
            </a:r>
            <a:endParaRPr lang="en-US" altLang="zh-CN" sz="24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en-US" altLang="zh-CN" sz="24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Q</a:t>
            </a:r>
            <a:r>
              <a:rPr lang="zh-CN" altLang="en-US" sz="2400">
                <a:sym typeface="+mn-ea"/>
              </a:rPr>
              <a:t>：重构有什么注意</a:t>
            </a:r>
            <a:r>
              <a:rPr lang="zh-CN" altLang="en-US" sz="2400">
                <a:sym typeface="+mn-ea"/>
              </a:rPr>
              <a:t>事项？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A</a:t>
            </a:r>
            <a:r>
              <a:rPr lang="zh-CN" altLang="en-US" sz="2400">
                <a:sym typeface="+mn-ea"/>
              </a:rPr>
              <a:t>：①功能不变；②接口</a:t>
            </a:r>
            <a:r>
              <a:rPr lang="zh-CN" altLang="en-US" sz="2400">
                <a:sym typeface="+mn-ea"/>
              </a:rPr>
              <a:t>变更时一定要通知队友；③</a:t>
            </a:r>
            <a:r>
              <a:rPr lang="en-US" altLang="zh-CN" sz="2400">
                <a:sym typeface="+mn-ea"/>
              </a:rPr>
              <a:t>Code </a:t>
            </a:r>
            <a:r>
              <a:rPr lang="en-US" altLang="zh-CN" sz="2400">
                <a:sym typeface="+mn-ea"/>
              </a:rPr>
              <a:t>Review</a:t>
            </a:r>
            <a:endParaRPr lang="en-US" altLang="zh-CN" sz="24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110" y="188595"/>
            <a:ext cx="9812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4000">
                <a:sym typeface="+mn-ea"/>
              </a:rPr>
              <a:t>仅适用于比赛的不良</a:t>
            </a:r>
            <a:r>
              <a:rPr lang="zh-CN" altLang="en-US" sz="4000">
                <a:sym typeface="+mn-ea"/>
              </a:rPr>
              <a:t>习惯</a:t>
            </a:r>
            <a:endParaRPr lang="zh-CN" altLang="en-US" sz="4000"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5110" y="1018540"/>
            <a:ext cx="11275695" cy="5688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声明：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不推荐使用</a:t>
            </a:r>
            <a:r>
              <a:rPr lang="zh-CN" altLang="en-US" sz="2400">
                <a:sym typeface="+mn-ea"/>
              </a:rPr>
              <a:t>，以下行为全都是在堆砌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屎山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，仅在被语言拷打时考虑使用，仅为提升开发</a:t>
            </a:r>
            <a:r>
              <a:rPr lang="zh-CN" altLang="en-US" sz="2400">
                <a:sym typeface="+mn-ea"/>
              </a:rPr>
              <a:t>效率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允许内存泄露</a:t>
            </a:r>
            <a:r>
              <a:rPr lang="en-US" altLang="zh-CN" sz="2400">
                <a:sym typeface="+mn-ea"/>
              </a:rPr>
              <a:t>		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# 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美其名曰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“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在程序结束时由操作系统统一回收堆内存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”</a:t>
            </a:r>
            <a:endParaRPr lang="zh-CN" altLang="en-US" sz="2400">
              <a:sym typeface="+mn-ea"/>
            </a:endParaRPr>
          </a:p>
          <a:p>
            <a:pPr indent="45720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注意：仅在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检查内存泄露耗费大量时间</a:t>
            </a:r>
            <a:r>
              <a:rPr lang="zh-CN" altLang="en-US" sz="2400">
                <a:sym typeface="+mn-ea"/>
              </a:rPr>
              <a:t>的情况下</a:t>
            </a:r>
            <a:r>
              <a:rPr lang="zh-CN" altLang="en-US" sz="2400">
                <a:sym typeface="+mn-ea"/>
              </a:rPr>
              <a:t>使用</a:t>
            </a:r>
            <a:endParaRPr lang="zh-CN" altLang="en-US" sz="2400"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允许</a:t>
            </a:r>
            <a:r>
              <a:rPr lang="zh-CN" altLang="en-US" sz="2400">
                <a:sym typeface="+mn-ea"/>
              </a:rPr>
              <a:t>出现上帝</a:t>
            </a:r>
            <a:r>
              <a:rPr lang="zh-CN" altLang="en-US" sz="2400">
                <a:sym typeface="+mn-ea"/>
              </a:rPr>
              <a:t>模块</a:t>
            </a:r>
            <a:endParaRPr lang="zh-CN" altLang="en-US" sz="2400">
              <a:sym typeface="+mn-ea"/>
            </a:endParaRPr>
          </a:p>
          <a:p>
            <a:pPr indent="45720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注意：仅在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被对象之海折磨而浪费大量时间</a:t>
            </a:r>
            <a:r>
              <a:rPr lang="zh-CN" altLang="en-US" sz="2400">
                <a:sym typeface="+mn-ea"/>
              </a:rPr>
              <a:t>时</a:t>
            </a:r>
            <a:r>
              <a:rPr lang="zh-CN" altLang="en-US" sz="2400">
                <a:sym typeface="+mn-ea"/>
              </a:rPr>
              <a:t>使用</a:t>
            </a:r>
            <a:endParaRPr lang="zh-CN" altLang="en-US" sz="2400"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允许出现</a:t>
            </a:r>
            <a:r>
              <a:rPr lang="zh-CN" altLang="en-US" sz="2400">
                <a:sym typeface="+mn-ea"/>
              </a:rPr>
              <a:t>怪物函数</a:t>
            </a:r>
            <a:endParaRPr lang="zh-CN" altLang="en-US" sz="2400">
              <a:sym typeface="+mn-ea"/>
            </a:endParaRPr>
          </a:p>
          <a:p>
            <a:pPr indent="45720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注意：仅适用于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不再变更且可插拔</a:t>
            </a:r>
            <a:r>
              <a:rPr lang="zh-CN" altLang="en-US" sz="2400">
                <a:sym typeface="+mn-ea"/>
              </a:rPr>
              <a:t>的功能，必须保证功能正确性</a:t>
            </a:r>
            <a:endParaRPr lang="en-US" altLang="zh-CN" sz="24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5110" y="188595"/>
            <a:ext cx="9812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4000">
                <a:sym typeface="+mn-ea"/>
              </a:rPr>
              <a:t>拒绝</a:t>
            </a:r>
            <a:r>
              <a:rPr lang="zh-CN" altLang="en-US" sz="4000">
                <a:sym typeface="+mn-ea"/>
              </a:rPr>
              <a:t>作弊</a:t>
            </a:r>
            <a:endParaRPr lang="zh-CN" altLang="en-US" sz="400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203325" y="4965700"/>
            <a:ext cx="389255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根据源文件名启用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禁止特定优化</a:t>
            </a:r>
            <a:endParaRPr lang="zh-CN" altLang="en-US" sz="2000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106285" y="4965700"/>
            <a:ext cx="389255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根据源文件名</a:t>
            </a:r>
            <a:r>
              <a:rPr lang="zh-CN" altLang="en-US" sz="2000">
                <a:sym typeface="+mn-ea"/>
              </a:rPr>
              <a:t>直接输出</a:t>
            </a:r>
            <a:r>
              <a:rPr lang="zh-CN" altLang="en-US" sz="2000">
                <a:sym typeface="+mn-ea"/>
              </a:rPr>
              <a:t>最优解</a:t>
            </a:r>
            <a:endParaRPr lang="zh-CN" altLang="en-US" sz="2000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149725" y="721995"/>
            <a:ext cx="3892550" cy="627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五十步笑百步</a:t>
            </a:r>
            <a:endParaRPr lang="zh-CN" altLang="en-US" sz="2400">
              <a:sym typeface="+mn-ea"/>
            </a:endParaRPr>
          </a:p>
        </p:txBody>
      </p:sp>
      <p:cxnSp>
        <p:nvCxnSpPr>
          <p:cNvPr id="10" name="肘形连接符 9"/>
          <p:cNvCxnSpPr/>
          <p:nvPr/>
        </p:nvCxnSpPr>
        <p:spPr>
          <a:xfrm rot="16200000" flipH="1">
            <a:off x="6101080" y="-872490"/>
            <a:ext cx="3175" cy="5902960"/>
          </a:xfrm>
          <a:prstGeom prst="bentConnector3">
            <a:avLst>
              <a:gd name="adj1" fmla="val -18810000"/>
            </a:avLst>
          </a:prstGeom>
          <a:ln w="31750" cap="rnd">
            <a:solidFill>
              <a:srgbClr val="FF0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 descr="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5" y="2082165"/>
            <a:ext cx="5622290" cy="2603500"/>
          </a:xfrm>
          <a:prstGeom prst="rect">
            <a:avLst/>
          </a:prstGeom>
        </p:spPr>
      </p:pic>
      <p:pic>
        <p:nvPicPr>
          <p:cNvPr id="4" name="图片 3" descr="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440" y="2083435"/>
            <a:ext cx="5730240" cy="26009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COMMONDATA" val="eyJoZGlkIjoiZTNiMmJjMGUyMDNhMGI0MjllZTc4OTE3ODRjOTBjMWQifQ=="/>
  <p:tag name="KSO_WPP_MARK_KEY" val="b784d4aa-008d-4ad0-a0c8-56d28868acd9"/>
  <p:tag name="commondata" val="eyJoZGlkIjoiYTA0ZmRkODc5MjFkZjYwOGZkMWMxNjYzNzIwZWU5ZjU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WPS 演示</Application>
  <PresentationFormat>宽屏</PresentationFormat>
  <Paragraphs>105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七夏</cp:lastModifiedBy>
  <cp:revision>419</cp:revision>
  <dcterms:created xsi:type="dcterms:W3CDTF">2019-06-19T02:08:00Z</dcterms:created>
  <dcterms:modified xsi:type="dcterms:W3CDTF">2025-04-24T17:16:07Z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99ADB7B4510046548D1A2CC2F7734143_13</vt:lpwstr>
  </property>
</Properties>
</file>