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slideLayouts/slideLayout20.xml" ContentType="application/vnd.openxmlformats-officedocument.presentationml.slideLayout+xml"/>
  <Override PartName="/ppt/theme/theme6.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3" r:id="rId4"/>
    <p:sldMasterId id="2147483665" r:id="rId5"/>
    <p:sldMasterId id="2147483673" r:id="rId6"/>
    <p:sldMasterId id="2147483675" r:id="rId7"/>
  </p:sldMasterIdLst>
  <p:notesMasterIdLst>
    <p:notesMasterId r:id="rId26"/>
  </p:notesMasterIdLst>
  <p:sldIdLst>
    <p:sldId id="288" r:id="rId8"/>
    <p:sldId id="260" r:id="rId9"/>
    <p:sldId id="261" r:id="rId10"/>
    <p:sldId id="273" r:id="rId11"/>
    <p:sldId id="257" r:id="rId12"/>
    <p:sldId id="271" r:id="rId13"/>
    <p:sldId id="272" r:id="rId14"/>
    <p:sldId id="274" r:id="rId15"/>
    <p:sldId id="275" r:id="rId16"/>
    <p:sldId id="276" r:id="rId17"/>
    <p:sldId id="278" r:id="rId18"/>
    <p:sldId id="279" r:id="rId19"/>
    <p:sldId id="280" r:id="rId20"/>
    <p:sldId id="281" r:id="rId21"/>
    <p:sldId id="283" r:id="rId22"/>
    <p:sldId id="282" r:id="rId23"/>
    <p:sldId id="285" r:id="rId24"/>
    <p:sldId id="28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345" autoAdjust="0"/>
    <p:restoredTop sz="94660"/>
  </p:normalViewPr>
  <p:slideViewPr>
    <p:cSldViewPr snapToGrid="0">
      <p:cViewPr varScale="1">
        <p:scale>
          <a:sx n="104" d="100"/>
          <a:sy n="104" d="100"/>
        </p:scale>
        <p:origin x="101" y="1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4.xml"/><Relationship Id="rId7" Type="http://schemas.openxmlformats.org/officeDocument/2006/relationships/slideMaster" Target="slideMasters/slideMaster7.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98067F-D869-44DA-A65B-07D4E414BF4C}" type="doc">
      <dgm:prSet loTypeId="urn:microsoft.com/office/officeart/2009/layout/CircleArrowProcess" loCatId="process" qsTypeId="urn:microsoft.com/office/officeart/2005/8/quickstyle/simple1" qsCatId="simple" csTypeId="urn:microsoft.com/office/officeart/2005/8/colors/accent1_3" csCatId="accent1" phldr="1"/>
      <dgm:spPr/>
      <dgm:t>
        <a:bodyPr/>
        <a:lstStyle/>
        <a:p>
          <a:endParaRPr lang="zh-CN" altLang="en-US"/>
        </a:p>
      </dgm:t>
    </dgm:pt>
    <dgm:pt modelId="{D256BF92-11E1-47A8-B566-D7DD34183B43}">
      <dgm:prSet phldrT="[文本]" custT="1"/>
      <dgm:spPr/>
      <dgm:t>
        <a:bodyPr/>
        <a:lstStyle/>
        <a:p>
          <a:r>
            <a:rPr lang="zh-CN" altLang="en-US" sz="1200" b="1" dirty="0">
              <a:latin typeface="微软雅黑" panose="020B0503020204020204" pitchFamily="34" charset="-122"/>
              <a:ea typeface="微软雅黑" panose="020B0503020204020204" pitchFamily="34" charset="-122"/>
            </a:rPr>
            <a:t>比赛内容</a:t>
          </a:r>
        </a:p>
      </dgm:t>
    </dgm:pt>
    <dgm:pt modelId="{ACC65356-F833-487B-8F82-7DB98A182A96}" type="parTrans" cxnId="{3FD624CA-3A68-4031-AA61-87269CFB8E2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C70E20B-D3D4-427D-817B-6281549B1151}" type="sibTrans" cxnId="{3FD624CA-3A68-4031-AA61-87269CFB8E2C}">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445DEC4D-B29B-47D5-B77A-32F570DE15BD}">
      <dgm:prSet phldrT="[文本]" custT="1"/>
      <dgm:spPr/>
      <dgm:t>
        <a:bodyPr/>
        <a:lstStyle/>
        <a:p>
          <a:r>
            <a:rPr lang="zh-CN" altLang="en-US" sz="1200" b="1" dirty="0">
              <a:latin typeface="微软雅黑" panose="020B0503020204020204" pitchFamily="34" charset="-122"/>
              <a:ea typeface="微软雅黑" panose="020B0503020204020204" pitchFamily="34" charset="-122"/>
            </a:rPr>
            <a:t>功能测试</a:t>
          </a:r>
        </a:p>
      </dgm:t>
    </dgm:pt>
    <dgm:pt modelId="{A5592592-35D2-4B17-A2DD-28E287DBA32F}" type="parTrans" cxnId="{602F4CCC-5CEC-45A6-9773-6431C0001CB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00B4E7CB-635C-4E37-84F2-5D0F00AE21C8}" type="sibTrans" cxnId="{602F4CCC-5CEC-45A6-9773-6431C0001CB5}">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B6753045-04C6-40F5-B2EF-76BE81D37358}">
      <dgm:prSet phldrT="[文本]" custT="1"/>
      <dgm:spPr/>
      <dgm:t>
        <a:bodyPr/>
        <a:lstStyle/>
        <a:p>
          <a:r>
            <a:rPr lang="zh-CN" altLang="en-US" sz="1200" b="1" dirty="0">
              <a:latin typeface="微软雅黑" panose="020B0503020204020204" pitchFamily="34" charset="-122"/>
              <a:ea typeface="微软雅黑" panose="020B0503020204020204" pitchFamily="34" charset="-122"/>
            </a:rPr>
            <a:t>性能测试</a:t>
          </a:r>
        </a:p>
      </dgm:t>
    </dgm:pt>
    <dgm:pt modelId="{2FD458F0-DDF9-4830-BF7C-ABA8BB8549A6}" type="parTrans" cxnId="{792D2A29-502C-420B-BD70-E860225874E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F9E33BE8-9F05-4DF2-AFF8-C10040145F02}" type="sibTrans" cxnId="{792D2A29-502C-420B-BD70-E860225874E6}">
      <dgm:prSet/>
      <dgm:spPr/>
      <dgm:t>
        <a:bodyPr/>
        <a:lstStyle/>
        <a:p>
          <a:endParaRPr lang="zh-CN" altLang="en-US" sz="1800" b="1">
            <a:latin typeface="微软雅黑" panose="020B0503020204020204" pitchFamily="34" charset="-122"/>
            <a:ea typeface="微软雅黑" panose="020B0503020204020204" pitchFamily="34" charset="-122"/>
          </a:endParaRPr>
        </a:p>
      </dgm:t>
    </dgm:pt>
    <dgm:pt modelId="{CFFF8409-9070-42DF-866C-4073E101E3BC}" type="pres">
      <dgm:prSet presAssocID="{A498067F-D869-44DA-A65B-07D4E414BF4C}" presName="Name0" presStyleCnt="0">
        <dgm:presLayoutVars>
          <dgm:chMax val="7"/>
          <dgm:chPref val="7"/>
          <dgm:dir/>
          <dgm:animLvl val="lvl"/>
        </dgm:presLayoutVars>
      </dgm:prSet>
      <dgm:spPr/>
    </dgm:pt>
    <dgm:pt modelId="{EEF893FF-F57E-4B14-B859-68F131DE0F64}" type="pres">
      <dgm:prSet presAssocID="{D256BF92-11E1-47A8-B566-D7DD34183B43}" presName="Accent1" presStyleCnt="0"/>
      <dgm:spPr/>
    </dgm:pt>
    <dgm:pt modelId="{AF94BB81-4E3B-4F9D-BFB6-551C6A463916}" type="pres">
      <dgm:prSet presAssocID="{D256BF92-11E1-47A8-B566-D7DD34183B43}" presName="Accent" presStyleLbl="node1" presStyleIdx="0" presStyleCnt="3"/>
      <dgm:spPr/>
    </dgm:pt>
    <dgm:pt modelId="{B09212DD-7558-45BC-9251-AE748E221CE6}" type="pres">
      <dgm:prSet presAssocID="{D256BF92-11E1-47A8-B566-D7DD34183B43}" presName="Parent1" presStyleLbl="revTx" presStyleIdx="0" presStyleCnt="3">
        <dgm:presLayoutVars>
          <dgm:chMax val="1"/>
          <dgm:chPref val="1"/>
          <dgm:bulletEnabled val="1"/>
        </dgm:presLayoutVars>
      </dgm:prSet>
      <dgm:spPr/>
    </dgm:pt>
    <dgm:pt modelId="{4FD762B5-4FA6-4F6B-872E-F7CE8E70653F}" type="pres">
      <dgm:prSet presAssocID="{445DEC4D-B29B-47D5-B77A-32F570DE15BD}" presName="Accent2" presStyleCnt="0"/>
      <dgm:spPr/>
    </dgm:pt>
    <dgm:pt modelId="{D33D0DD5-1918-46EA-A504-179DAAD29107}" type="pres">
      <dgm:prSet presAssocID="{445DEC4D-B29B-47D5-B77A-32F570DE15BD}" presName="Accent" presStyleLbl="node1" presStyleIdx="1" presStyleCnt="3"/>
      <dgm:spPr/>
    </dgm:pt>
    <dgm:pt modelId="{880E8A12-D8B3-4434-98A6-8ED07E474B73}" type="pres">
      <dgm:prSet presAssocID="{445DEC4D-B29B-47D5-B77A-32F570DE15BD}" presName="Parent2" presStyleLbl="revTx" presStyleIdx="1" presStyleCnt="3">
        <dgm:presLayoutVars>
          <dgm:chMax val="1"/>
          <dgm:chPref val="1"/>
          <dgm:bulletEnabled val="1"/>
        </dgm:presLayoutVars>
      </dgm:prSet>
      <dgm:spPr/>
    </dgm:pt>
    <dgm:pt modelId="{10E51747-FF9E-4084-96D6-BC52D4CABAD2}" type="pres">
      <dgm:prSet presAssocID="{B6753045-04C6-40F5-B2EF-76BE81D37358}" presName="Accent3" presStyleCnt="0"/>
      <dgm:spPr/>
    </dgm:pt>
    <dgm:pt modelId="{19FB9B0C-567C-4C45-A7CC-4816D87FD903}" type="pres">
      <dgm:prSet presAssocID="{B6753045-04C6-40F5-B2EF-76BE81D37358}" presName="Accent" presStyleLbl="node1" presStyleIdx="2" presStyleCnt="3"/>
      <dgm:spPr/>
    </dgm:pt>
    <dgm:pt modelId="{20715CF3-E43A-49BC-BFBA-FE511EF9420B}" type="pres">
      <dgm:prSet presAssocID="{B6753045-04C6-40F5-B2EF-76BE81D37358}" presName="Parent3" presStyleLbl="revTx" presStyleIdx="2" presStyleCnt="3">
        <dgm:presLayoutVars>
          <dgm:chMax val="1"/>
          <dgm:chPref val="1"/>
          <dgm:bulletEnabled val="1"/>
        </dgm:presLayoutVars>
      </dgm:prSet>
      <dgm:spPr/>
    </dgm:pt>
  </dgm:ptLst>
  <dgm:cxnLst>
    <dgm:cxn modelId="{792D2A29-502C-420B-BD70-E860225874E6}" srcId="{A498067F-D869-44DA-A65B-07D4E414BF4C}" destId="{B6753045-04C6-40F5-B2EF-76BE81D37358}" srcOrd="2" destOrd="0" parTransId="{2FD458F0-DDF9-4830-BF7C-ABA8BB8549A6}" sibTransId="{F9E33BE8-9F05-4DF2-AFF8-C10040145F02}"/>
    <dgm:cxn modelId="{4E9EFC44-B154-4AAD-858B-77D83E5EB61D}" type="presOf" srcId="{A498067F-D869-44DA-A65B-07D4E414BF4C}" destId="{CFFF8409-9070-42DF-866C-4073E101E3BC}" srcOrd="0" destOrd="0" presId="urn:microsoft.com/office/officeart/2009/layout/CircleArrowProcess"/>
    <dgm:cxn modelId="{E7EB85A8-6DEB-49B2-A629-091A4F405370}" type="presOf" srcId="{D256BF92-11E1-47A8-B566-D7DD34183B43}" destId="{B09212DD-7558-45BC-9251-AE748E221CE6}" srcOrd="0" destOrd="0" presId="urn:microsoft.com/office/officeart/2009/layout/CircleArrowProcess"/>
    <dgm:cxn modelId="{3FD624CA-3A68-4031-AA61-87269CFB8E2C}" srcId="{A498067F-D869-44DA-A65B-07D4E414BF4C}" destId="{D256BF92-11E1-47A8-B566-D7DD34183B43}" srcOrd="0" destOrd="0" parTransId="{ACC65356-F833-487B-8F82-7DB98A182A96}" sibTransId="{0C70E20B-D3D4-427D-817B-6281549B1151}"/>
    <dgm:cxn modelId="{602F4CCC-5CEC-45A6-9773-6431C0001CB5}" srcId="{A498067F-D869-44DA-A65B-07D4E414BF4C}" destId="{445DEC4D-B29B-47D5-B77A-32F570DE15BD}" srcOrd="1" destOrd="0" parTransId="{A5592592-35D2-4B17-A2DD-28E287DBA32F}" sibTransId="{00B4E7CB-635C-4E37-84F2-5D0F00AE21C8}"/>
    <dgm:cxn modelId="{8D65AAE4-1BB2-432F-BA93-FFE1AA494E87}" type="presOf" srcId="{B6753045-04C6-40F5-B2EF-76BE81D37358}" destId="{20715CF3-E43A-49BC-BFBA-FE511EF9420B}" srcOrd="0" destOrd="0" presId="urn:microsoft.com/office/officeart/2009/layout/CircleArrowProcess"/>
    <dgm:cxn modelId="{FC97D7EA-008F-46AC-8281-60F0F53024AF}" type="presOf" srcId="{445DEC4D-B29B-47D5-B77A-32F570DE15BD}" destId="{880E8A12-D8B3-4434-98A6-8ED07E474B73}" srcOrd="0" destOrd="0" presId="urn:microsoft.com/office/officeart/2009/layout/CircleArrowProcess"/>
    <dgm:cxn modelId="{B1ABE951-A06E-413A-9357-03FCD900CF62}" type="presParOf" srcId="{CFFF8409-9070-42DF-866C-4073E101E3BC}" destId="{EEF893FF-F57E-4B14-B859-68F131DE0F64}" srcOrd="0" destOrd="0" presId="urn:microsoft.com/office/officeart/2009/layout/CircleArrowProcess"/>
    <dgm:cxn modelId="{4FE3C16C-9E69-46D6-8C76-0F6314300C3D}" type="presParOf" srcId="{EEF893FF-F57E-4B14-B859-68F131DE0F64}" destId="{AF94BB81-4E3B-4F9D-BFB6-551C6A463916}" srcOrd="0" destOrd="0" presId="urn:microsoft.com/office/officeart/2009/layout/CircleArrowProcess"/>
    <dgm:cxn modelId="{E858C84F-F3F9-48E4-B4A3-450B39E5096A}" type="presParOf" srcId="{CFFF8409-9070-42DF-866C-4073E101E3BC}" destId="{B09212DD-7558-45BC-9251-AE748E221CE6}" srcOrd="1" destOrd="0" presId="urn:microsoft.com/office/officeart/2009/layout/CircleArrowProcess"/>
    <dgm:cxn modelId="{8D0F7564-DB97-4B7D-BC88-A25DF007C4BA}" type="presParOf" srcId="{CFFF8409-9070-42DF-866C-4073E101E3BC}" destId="{4FD762B5-4FA6-4F6B-872E-F7CE8E70653F}" srcOrd="2" destOrd="0" presId="urn:microsoft.com/office/officeart/2009/layout/CircleArrowProcess"/>
    <dgm:cxn modelId="{796ADB53-6EBF-4217-8BA0-B1D926BE6902}" type="presParOf" srcId="{4FD762B5-4FA6-4F6B-872E-F7CE8E70653F}" destId="{D33D0DD5-1918-46EA-A504-179DAAD29107}" srcOrd="0" destOrd="0" presId="urn:microsoft.com/office/officeart/2009/layout/CircleArrowProcess"/>
    <dgm:cxn modelId="{35E8CD22-0DEA-428E-9D0C-C8C54E817C49}" type="presParOf" srcId="{CFFF8409-9070-42DF-866C-4073E101E3BC}" destId="{880E8A12-D8B3-4434-98A6-8ED07E474B73}" srcOrd="3" destOrd="0" presId="urn:microsoft.com/office/officeart/2009/layout/CircleArrowProcess"/>
    <dgm:cxn modelId="{755817FB-6099-4749-8ACF-ABB72DA2ACF3}" type="presParOf" srcId="{CFFF8409-9070-42DF-866C-4073E101E3BC}" destId="{10E51747-FF9E-4084-96D6-BC52D4CABAD2}" srcOrd="4" destOrd="0" presId="urn:microsoft.com/office/officeart/2009/layout/CircleArrowProcess"/>
    <dgm:cxn modelId="{9715F13F-70FB-41AE-90FB-6AB8DDF40B83}" type="presParOf" srcId="{10E51747-FF9E-4084-96D6-BC52D4CABAD2}" destId="{19FB9B0C-567C-4C45-A7CC-4816D87FD903}" srcOrd="0" destOrd="0" presId="urn:microsoft.com/office/officeart/2009/layout/CircleArrowProcess"/>
    <dgm:cxn modelId="{A733CB67-B67D-4353-8C03-80CA78B7CDC2}" type="presParOf" srcId="{CFFF8409-9070-42DF-866C-4073E101E3BC}" destId="{20715CF3-E43A-49BC-BFBA-FE511EF9420B}"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94BB81-4E3B-4F9D-BFB6-551C6A463916}">
      <dsp:nvSpPr>
        <dsp:cNvPr id="0" name=""/>
        <dsp:cNvSpPr/>
      </dsp:nvSpPr>
      <dsp:spPr>
        <a:xfrm>
          <a:off x="701389" y="93764"/>
          <a:ext cx="1213812" cy="1213997"/>
        </a:xfrm>
        <a:prstGeom prst="circularArrow">
          <a:avLst>
            <a:gd name="adj1" fmla="val 10980"/>
            <a:gd name="adj2" fmla="val 1142322"/>
            <a:gd name="adj3" fmla="val 4500000"/>
            <a:gd name="adj4" fmla="val 10800000"/>
            <a:gd name="adj5" fmla="val 12500"/>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09212DD-7558-45BC-9251-AE748E221CE6}">
      <dsp:nvSpPr>
        <dsp:cNvPr id="0" name=""/>
        <dsp:cNvSpPr/>
      </dsp:nvSpPr>
      <dsp:spPr>
        <a:xfrm>
          <a:off x="969682" y="532054"/>
          <a:ext cx="674492" cy="337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比赛内容</a:t>
          </a:r>
        </a:p>
      </dsp:txBody>
      <dsp:txXfrm>
        <a:off x="969682" y="532054"/>
        <a:ext cx="674492" cy="337165"/>
      </dsp:txXfrm>
    </dsp:sp>
    <dsp:sp modelId="{D33D0DD5-1918-46EA-A504-179DAAD29107}">
      <dsp:nvSpPr>
        <dsp:cNvPr id="0" name=""/>
        <dsp:cNvSpPr/>
      </dsp:nvSpPr>
      <dsp:spPr>
        <a:xfrm>
          <a:off x="364257" y="791295"/>
          <a:ext cx="1213812" cy="1213997"/>
        </a:xfrm>
        <a:prstGeom prst="leftCircularArrow">
          <a:avLst>
            <a:gd name="adj1" fmla="val 10980"/>
            <a:gd name="adj2" fmla="val 1142322"/>
            <a:gd name="adj3" fmla="val 6300000"/>
            <a:gd name="adj4" fmla="val 18900000"/>
            <a:gd name="adj5" fmla="val 12500"/>
          </a:avLst>
        </a:prstGeom>
        <a:solidFill>
          <a:schemeClr val="accent1">
            <a:shade val="80000"/>
            <a:hueOff val="267216"/>
            <a:satOff val="-12469"/>
            <a:lumOff val="17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0E8A12-D8B3-4434-98A6-8ED07E474B73}">
      <dsp:nvSpPr>
        <dsp:cNvPr id="0" name=""/>
        <dsp:cNvSpPr/>
      </dsp:nvSpPr>
      <dsp:spPr>
        <a:xfrm>
          <a:off x="633917" y="1233620"/>
          <a:ext cx="674492" cy="337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功能测试</a:t>
          </a:r>
        </a:p>
      </dsp:txBody>
      <dsp:txXfrm>
        <a:off x="633917" y="1233620"/>
        <a:ext cx="674492" cy="337165"/>
      </dsp:txXfrm>
    </dsp:sp>
    <dsp:sp modelId="{19FB9B0C-567C-4C45-A7CC-4816D87FD903}">
      <dsp:nvSpPr>
        <dsp:cNvPr id="0" name=""/>
        <dsp:cNvSpPr/>
      </dsp:nvSpPr>
      <dsp:spPr>
        <a:xfrm>
          <a:off x="787781" y="1572298"/>
          <a:ext cx="1042852" cy="1043270"/>
        </a:xfrm>
        <a:prstGeom prst="blockArc">
          <a:avLst>
            <a:gd name="adj1" fmla="val 13500000"/>
            <a:gd name="adj2" fmla="val 10800000"/>
            <a:gd name="adj3" fmla="val 12740"/>
          </a:avLst>
        </a:prstGeom>
        <a:solidFill>
          <a:schemeClr val="accent1">
            <a:shade val="80000"/>
            <a:hueOff val="534432"/>
            <a:satOff val="-24938"/>
            <a:lumOff val="348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0715CF3-E43A-49BC-BFBA-FE511EF9420B}">
      <dsp:nvSpPr>
        <dsp:cNvPr id="0" name=""/>
        <dsp:cNvSpPr/>
      </dsp:nvSpPr>
      <dsp:spPr>
        <a:xfrm>
          <a:off x="971277" y="1936195"/>
          <a:ext cx="674492" cy="3371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zh-CN" altLang="en-US" sz="1200" b="1" kern="1200" dirty="0">
              <a:latin typeface="微软雅黑" panose="020B0503020204020204" pitchFamily="34" charset="-122"/>
              <a:ea typeface="微软雅黑" panose="020B0503020204020204" pitchFamily="34" charset="-122"/>
            </a:rPr>
            <a:t>性能测试</a:t>
          </a:r>
        </a:p>
      </dsp:txBody>
      <dsp:txXfrm>
        <a:off x="971277" y="1936195"/>
        <a:ext cx="674492" cy="337165"/>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605982-FD04-4E47-BF48-85A358FC6CE1}" type="datetimeFigureOut">
              <a:rPr lang="zh-CN" altLang="en-US" smtClean="0"/>
              <a:t>2025/4/25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207E30-23E6-4A6F-8573-1E2B0FC0DAB7}" type="slidenum">
              <a:rPr lang="zh-CN" altLang="en-US" smtClean="0"/>
              <a:t>‹#›</a:t>
            </a:fld>
            <a:endParaRPr lang="zh-CN" altLang="en-US"/>
          </a:p>
        </p:txBody>
      </p:sp>
    </p:spTree>
    <p:extLst>
      <p:ext uri="{BB962C8B-B14F-4D97-AF65-F5344CB8AC3E}">
        <p14:creationId xmlns:p14="http://schemas.microsoft.com/office/powerpoint/2010/main" val="2929789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F07326F3-4732-B74B-9C70-D0992466E499}"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82474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solidFill>
                  <a:prstClr val="black"/>
                </a:solidFill>
              </a:rPr>
              <a:pPr/>
              <a:t>9</a:t>
            </a:fld>
            <a:endParaRPr lang="en-US">
              <a:solidFill>
                <a:prstClr val="black"/>
              </a:solidFill>
            </a:endParaRPr>
          </a:p>
        </p:txBody>
      </p:sp>
    </p:spTree>
    <p:extLst>
      <p:ext uri="{BB962C8B-B14F-4D97-AF65-F5344CB8AC3E}">
        <p14:creationId xmlns:p14="http://schemas.microsoft.com/office/powerpoint/2010/main" val="1970373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342900" indent="-342900">
              <a:buAutoNum type="arabicPeriod"/>
            </a:pPr>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349665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18641288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solidFill>
                  <a:prstClr val="black"/>
                </a:solidFill>
              </a:rPr>
              <a:pPr/>
              <a:t>14</a:t>
            </a:fld>
            <a:endParaRPr lang="en-US">
              <a:solidFill>
                <a:prstClr val="black"/>
              </a:solidFill>
            </a:endParaRPr>
          </a:p>
        </p:txBody>
      </p:sp>
    </p:spTree>
    <p:extLst>
      <p:ext uri="{BB962C8B-B14F-4D97-AF65-F5344CB8AC3E}">
        <p14:creationId xmlns:p14="http://schemas.microsoft.com/office/powerpoint/2010/main" val="6061396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solidFill>
                  <a:prstClr val="black"/>
                </a:solidFill>
              </a:rPr>
              <a:pPr/>
              <a:t>15</a:t>
            </a:fld>
            <a:endParaRPr lang="en-US">
              <a:solidFill>
                <a:prstClr val="black"/>
              </a:solidFill>
            </a:endParaRPr>
          </a:p>
        </p:txBody>
      </p:sp>
    </p:spTree>
    <p:extLst>
      <p:ext uri="{BB962C8B-B14F-4D97-AF65-F5344CB8AC3E}">
        <p14:creationId xmlns:p14="http://schemas.microsoft.com/office/powerpoint/2010/main" val="3534819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07326F3-4732-B74B-9C70-D0992466E499}" type="slidenum">
              <a:rPr lang="en-US" smtClean="0">
                <a:solidFill>
                  <a:prstClr val="black"/>
                </a:solidFill>
              </a:rPr>
              <a:pPr/>
              <a:t>16</a:t>
            </a:fld>
            <a:endParaRPr lang="en-US">
              <a:solidFill>
                <a:prstClr val="black"/>
              </a:solidFill>
            </a:endParaRPr>
          </a:p>
        </p:txBody>
      </p:sp>
    </p:spTree>
    <p:extLst>
      <p:ext uri="{BB962C8B-B14F-4D97-AF65-F5344CB8AC3E}">
        <p14:creationId xmlns:p14="http://schemas.microsoft.com/office/powerpoint/2010/main" val="1675481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07326F3-4732-B74B-9C70-D0992466E499}" type="slidenum">
              <a:rPr lang="en-US" smtClean="0">
                <a:solidFill>
                  <a:prstClr val="black"/>
                </a:solidFill>
              </a:rPr>
              <a:pPr/>
              <a:t>18</a:t>
            </a:fld>
            <a:endParaRPr lang="en-US">
              <a:solidFill>
                <a:prstClr val="black"/>
              </a:solidFill>
            </a:endParaRPr>
          </a:p>
        </p:txBody>
      </p:sp>
    </p:spTree>
    <p:extLst>
      <p:ext uri="{BB962C8B-B14F-4D97-AF65-F5344CB8AC3E}">
        <p14:creationId xmlns:p14="http://schemas.microsoft.com/office/powerpoint/2010/main" val="27283546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7.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7.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2700211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297843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2725369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4093620980"/>
      </p:ext>
    </p:extLst>
  </p:cSld>
  <p:clrMapOvr>
    <a:masterClrMapping/>
  </p:clrMapOvr>
  <p:extLst mod="1">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1315210650"/>
      </p:ext>
    </p:extLst>
  </p:cSld>
  <p:clrMapOvr>
    <a:masterClrMapping/>
  </p:clrMapOvr>
  <p:extLst mod="1">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304">
              <a:lnSpc>
                <a:spcPct val="70000"/>
              </a:lnSpc>
              <a:buFont typeface="+mj-lt"/>
              <a:buAutoNum type="arabicPeriod"/>
              <a:tabLst/>
              <a:defRPr sz="2199">
                <a:solidFill>
                  <a:schemeClr val="tx1"/>
                </a:solidFill>
                <a:latin typeface="Microsoft YaHei" panose="020B0503020204020204" pitchFamily="34" charset="-122"/>
                <a:ea typeface="Microsoft YaHei" panose="020B0503020204020204" pitchFamily="34" charset="-122"/>
              </a:defRPr>
            </a:lvl1pPr>
            <a:lvl2pPr marL="412585" indent="-398304">
              <a:buFont typeface="+mj-lt"/>
              <a:buAutoNum type="arabicPeriod"/>
              <a:tabLst/>
              <a:defRPr/>
            </a:lvl2pPr>
            <a:lvl3pPr marL="14281" indent="0">
              <a:buFont typeface="+mj-lt"/>
              <a:buNone/>
              <a:tabLst/>
              <a:defRPr sz="2199">
                <a:latin typeface="Microsoft YaHei" panose="020B0503020204020204" pitchFamily="34" charset="-122"/>
                <a:ea typeface="Microsoft YaHei" panose="020B0503020204020204" pitchFamily="34" charset="-122"/>
              </a:defRPr>
            </a:lvl3pPr>
            <a:lvl4pPr marL="14281" indent="0">
              <a:buFont typeface="+mj-lt"/>
              <a:buNone/>
              <a:tabLst/>
              <a:defRPr sz="2199">
                <a:latin typeface="Microsoft YaHei" panose="020B0503020204020204" pitchFamily="34" charset="-122"/>
                <a:ea typeface="Microsoft YaHei" panose="020B0503020204020204" pitchFamily="34" charset="-122"/>
              </a:defRPr>
            </a:lvl4pPr>
            <a:lvl5pPr marL="14281" indent="0">
              <a:buFont typeface="+mj-lt"/>
              <a:buNone/>
              <a:tabLst/>
              <a:defRPr sz="2199">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516" y="1349255"/>
            <a:ext cx="885621"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18558" y="630374"/>
            <a:ext cx="1147037" cy="653509"/>
          </a:xfrm>
          <a:prstGeom prst="rect">
            <a:avLst/>
          </a:prstGeom>
          <a:noFill/>
        </p:spPr>
        <p:txBody>
          <a:bodyPr wrap="none" rtlCol="0">
            <a:spAutoFit/>
          </a:bodyPr>
          <a:lstStyle/>
          <a:p>
            <a:pPr defTabSz="914112"/>
            <a:r>
              <a:rPr kumimoji="1" lang="zh-CN" altLang="en-US" sz="3599" dirty="0">
                <a:solidFill>
                  <a:srgbClr val="1D1D1A"/>
                </a:solidFill>
                <a:latin typeface="Microsoft YaHei" charset="-122"/>
                <a:ea typeface="Microsoft YaHei" charset="-122"/>
                <a:cs typeface="Microsoft YaHei" charset="-122"/>
              </a:rPr>
              <a:t>目录</a:t>
            </a:r>
          </a:p>
        </p:txBody>
      </p:sp>
    </p:spTree>
    <p:extLst>
      <p:ext uri="{BB962C8B-B14F-4D97-AF65-F5344CB8AC3E}">
        <p14:creationId xmlns:p14="http://schemas.microsoft.com/office/powerpoint/2010/main" val="3393823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Microsoft YaHei" panose="020B0503020204020204" pitchFamily="34" charset="-122"/>
                <a:ea typeface="Microsoft YaHei" panose="020B0503020204020204" pitchFamily="34" charset="-122"/>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725738" y="1512876"/>
            <a:ext cx="10729365" cy="4690459"/>
          </a:xfrm>
          <a:prstGeom prst="rect">
            <a:avLst/>
          </a:prstGeom>
        </p:spPr>
        <p:txBody>
          <a:bodyPr lIns="0" tIns="0" rIns="0" bIns="0"/>
          <a:lstStyle>
            <a:lvl1pPr marL="179316" marR="0" indent="-168208" algn="l" defTabSz="1187323"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605" algn="ctr"/>
              </a:tabLst>
              <a:defRPr sz="1799"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8894" marR="0" indent="-168208" algn="l" defTabSz="1187323" rtl="0" eaLnBrk="1" fontAlgn="auto" latinLnBrk="0" hangingPunct="1">
              <a:lnSpc>
                <a:spcPct val="100000"/>
              </a:lnSpc>
              <a:spcBef>
                <a:spcPts val="0"/>
              </a:spcBef>
              <a:spcAft>
                <a:spcPts val="600"/>
              </a:spcAft>
              <a:buClr>
                <a:schemeClr val="tx1"/>
              </a:buClr>
              <a:buSzTx/>
              <a:buFont typeface=".AppleSystemUIFont"/>
              <a:buChar char="&gt;"/>
              <a:tabLst>
                <a:tab pos="1207605" algn="ctr"/>
              </a:tabLst>
              <a:defRPr sz="1599" baseline="0">
                <a:latin typeface="Microsoft YaHei" panose="020B0503020204020204" pitchFamily="34" charset="-122"/>
                <a:ea typeface="Microsoft YaHei" panose="020B0503020204020204" pitchFamily="34" charset="-122"/>
              </a:defRPr>
            </a:lvl2pPr>
            <a:lvl3pPr marL="1098136" marR="0" indent="-168208" algn="l" defTabSz="1187323" rtl="0" eaLnBrk="1" fontAlgn="auto" latinLnBrk="0" hangingPunct="1">
              <a:lnSpc>
                <a:spcPct val="100000"/>
              </a:lnSpc>
              <a:spcBef>
                <a:spcPts val="0"/>
              </a:spcBef>
              <a:spcAft>
                <a:spcPts val="600"/>
              </a:spcAft>
              <a:buClr>
                <a:schemeClr val="tx1"/>
              </a:buClr>
              <a:buSzTx/>
              <a:buFont typeface=".AppleSystemUIFont"/>
              <a:buChar char="-"/>
              <a:tabLst>
                <a:tab pos="1207605" algn="ctr"/>
              </a:tabLst>
              <a:defRPr sz="1298" baseline="0">
                <a:latin typeface="Microsoft YaHei" panose="020B0503020204020204" pitchFamily="34" charset="-122"/>
                <a:ea typeface="Microsoft YaHei" panose="020B0503020204020204" pitchFamily="34" charset="-122"/>
              </a:defRPr>
            </a:lvl3pPr>
            <a:lvl4pPr marL="525640" indent="-171091">
              <a:buFont typeface="Arial" panose="020B0604020202020204" pitchFamily="34" charset="0"/>
              <a:buChar char="•"/>
              <a:tabLst>
                <a:tab pos="1207937" algn="ctr"/>
              </a:tabLst>
              <a:defRPr sz="1298" baseline="0"/>
            </a:lvl4pPr>
            <a:lvl5pPr marL="525640" indent="-171091">
              <a:buFont typeface="Arial" panose="020B0604020202020204" pitchFamily="34" charset="0"/>
              <a:buChar char="•"/>
              <a:tabLst>
                <a:tab pos="1207937" algn="ctr"/>
              </a:tabLst>
              <a:defRPr sz="1298" baseline="0"/>
            </a:lvl5pPr>
          </a:lstStyle>
          <a:p>
            <a:pPr lvl="0"/>
            <a:r>
              <a:rPr lang="zh-CN" altLang="en-US" dirty="0"/>
              <a:t>单击此处添加文本</a:t>
            </a:r>
            <a:endParaRPr lang="en-US" dirty="0"/>
          </a:p>
          <a:p>
            <a:pPr marL="328894" marR="0" lvl="1"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r>
              <a:rPr lang="zh-CN" altLang="en-US" dirty="0"/>
              <a:t>单击此处添加文本</a:t>
            </a:r>
            <a:endParaRPr lang="en-US" dirty="0"/>
          </a:p>
          <a:p>
            <a:pPr marL="1098136" marR="0" lvl="2" indent="-168208" algn="l" defTabSz="1187323"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605" algn="ctr"/>
              </a:tabLst>
              <a:defRPr/>
            </a:pPr>
            <a:endParaRPr lang="en-US" altLang="zh-CN" dirty="0"/>
          </a:p>
        </p:txBody>
      </p:sp>
    </p:spTree>
    <p:extLst>
      <p:ext uri="{BB962C8B-B14F-4D97-AF65-F5344CB8AC3E}">
        <p14:creationId xmlns:p14="http://schemas.microsoft.com/office/powerpoint/2010/main" val="3005983383"/>
      </p:ext>
    </p:extLst>
  </p:cSld>
  <p:clrMapOvr>
    <a:masterClrMapping/>
  </p:clrMapOvr>
  <p:extLst>
    <p:ext uri="{DCECCB84-F9BA-43D5-87BE-67443E8EF086}">
      <p15:sldGuideLst xmlns:p15="http://schemas.microsoft.com/office/powerpoint/2012/main">
        <p15:guide id="1" pos="3842">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7"/>
            <a:ext cx="10515600" cy="1325563"/>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838200" y="1825625"/>
            <a:ext cx="10515600" cy="4351338"/>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838200" y="6356352"/>
            <a:ext cx="2743200" cy="365125"/>
          </a:xfrm>
          <a:prstGeom prst="rect">
            <a:avLst/>
          </a:prstGeom>
        </p:spPr>
        <p:txBody>
          <a:bodyPr/>
          <a:lstStyle/>
          <a:p>
            <a:pPr defTabSz="914112"/>
            <a:endParaRPr lang="zh-CN" altLang="en-US">
              <a:solidFill>
                <a:srgbClr val="1D1D1A"/>
              </a:solidFill>
            </a:endParaRPr>
          </a:p>
        </p:txBody>
      </p:sp>
      <p:sp>
        <p:nvSpPr>
          <p:cNvPr id="5" name="页脚占位符 4"/>
          <p:cNvSpPr>
            <a:spLocks noGrp="1"/>
          </p:cNvSpPr>
          <p:nvPr>
            <p:ph type="ftr" sz="quarter" idx="11"/>
          </p:nvPr>
        </p:nvSpPr>
        <p:spPr>
          <a:xfrm>
            <a:off x="4038600" y="6356352"/>
            <a:ext cx="4114800" cy="365125"/>
          </a:xfrm>
          <a:prstGeom prst="rect">
            <a:avLst/>
          </a:prstGeom>
        </p:spPr>
        <p:txBody>
          <a:bodyPr/>
          <a:lstStyle/>
          <a:p>
            <a:pPr defTabSz="914112"/>
            <a:endParaRPr lang="zh-CN" altLang="en-US">
              <a:solidFill>
                <a:srgbClr val="1D1D1A"/>
              </a:solidFill>
            </a:endParaRPr>
          </a:p>
        </p:txBody>
      </p:sp>
      <p:sp>
        <p:nvSpPr>
          <p:cNvPr id="6" name="灯片编号占位符 5"/>
          <p:cNvSpPr>
            <a:spLocks noGrp="1"/>
          </p:cNvSpPr>
          <p:nvPr>
            <p:ph type="sldNum" sz="quarter" idx="12"/>
          </p:nvPr>
        </p:nvSpPr>
        <p:spPr>
          <a:xfrm>
            <a:off x="8610600" y="6356352"/>
            <a:ext cx="2743200" cy="365125"/>
          </a:xfrm>
          <a:prstGeom prst="rect">
            <a:avLst/>
          </a:prstGeom>
        </p:spPr>
        <p:txBody>
          <a:bodyPr/>
          <a:lstStyle/>
          <a:p>
            <a:pPr defTabSz="914112"/>
            <a:fld id="{4AB14AC9-9381-4E63-AD26-3E18AD375E67}" type="slidenum">
              <a:rPr lang="zh-CN" altLang="en-US" smtClean="0">
                <a:solidFill>
                  <a:srgbClr val="1D1D1A"/>
                </a:solidFill>
              </a:rPr>
              <a:pPr defTabSz="914112"/>
              <a:t>‹#›</a:t>
            </a:fld>
            <a:endParaRPr lang="zh-CN" altLang="en-US">
              <a:solidFill>
                <a:srgbClr val="1D1D1A"/>
              </a:solidFill>
            </a:endParaRPr>
          </a:p>
        </p:txBody>
      </p:sp>
    </p:spTree>
    <p:extLst>
      <p:ext uri="{BB962C8B-B14F-4D97-AF65-F5344CB8AC3E}">
        <p14:creationId xmlns:p14="http://schemas.microsoft.com/office/powerpoint/2010/main" val="459793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Chapter page">
    <p:spTree>
      <p:nvGrpSpPr>
        <p:cNvPr id="1" name=""/>
        <p:cNvGrpSpPr/>
        <p:nvPr/>
      </p:nvGrpSpPr>
      <p:grpSpPr>
        <a:xfrm>
          <a:off x="0" y="0"/>
          <a:ext cx="0" cy="0"/>
          <a:chOff x="0" y="0"/>
          <a:chExt cx="0" cy="0"/>
        </a:xfrm>
      </p:grpSpPr>
      <p:sp>
        <p:nvSpPr>
          <p:cNvPr id="4" name="Content Placeholder 2"/>
          <p:cNvSpPr>
            <a:spLocks noGrp="1"/>
          </p:cNvSpPr>
          <p:nvPr>
            <p:ph idx="11" hasCustomPrompt="1"/>
          </p:nvPr>
        </p:nvSpPr>
        <p:spPr>
          <a:xfrm>
            <a:off x="725738" y="1512876"/>
            <a:ext cx="10729365" cy="4690459"/>
          </a:xfrm>
          <a:prstGeom prst="rect">
            <a:avLst/>
          </a:prstGeom>
        </p:spPr>
        <p:txBody>
          <a:bodyPr lIns="0" tIns="0" rIns="0" bIns="0"/>
          <a:lstStyle>
            <a:lvl1pPr marL="179633" marR="0" indent="-168208" algn="l" defTabSz="1187610"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7287" algn="ctr"/>
              </a:tabLst>
              <a:defRPr sz="1799" baseline="0">
                <a:solidFill>
                  <a:schemeClr val="tx1"/>
                </a:solidFill>
                <a:latin typeface="+mn-lt"/>
                <a:ea typeface="微软雅黑" panose="020B0503020204020204" pitchFamily="34" charset="-122"/>
                <a:cs typeface="Arial" panose="020B0604020202020204" pitchFamily="34" charset="0"/>
              </a:defRPr>
            </a:lvl1pPr>
            <a:lvl2pPr marL="446226" marR="0" indent="-285636" algn="l" defTabSz="1187610" rtl="0" eaLnBrk="1" fontAlgn="auto" latinLnBrk="0" hangingPunct="1">
              <a:lnSpc>
                <a:spcPct val="100000"/>
              </a:lnSpc>
              <a:spcBef>
                <a:spcPts val="0"/>
              </a:spcBef>
              <a:spcAft>
                <a:spcPts val="600"/>
              </a:spcAft>
              <a:buClr>
                <a:schemeClr val="tx1"/>
              </a:buClr>
              <a:buSzTx/>
              <a:buFont typeface=".AppleSystemUIFont"/>
              <a:buChar char="&gt;"/>
              <a:tabLst>
                <a:tab pos="1207287" algn="ctr"/>
              </a:tabLst>
              <a:defRPr sz="1599" baseline="0">
                <a:latin typeface="+mn-lt"/>
                <a:ea typeface="微软雅黑" panose="020B0503020204020204" pitchFamily="34" charset="-122"/>
              </a:defRPr>
            </a:lvl2pPr>
            <a:lvl3pPr marL="1098111" marR="0" indent="-168208" algn="l" defTabSz="1187610" rtl="0" eaLnBrk="1" fontAlgn="auto" latinLnBrk="0" hangingPunct="1">
              <a:lnSpc>
                <a:spcPct val="100000"/>
              </a:lnSpc>
              <a:spcBef>
                <a:spcPts val="0"/>
              </a:spcBef>
              <a:spcAft>
                <a:spcPts val="600"/>
              </a:spcAft>
              <a:buClr>
                <a:schemeClr val="tx1"/>
              </a:buClr>
              <a:buSzTx/>
              <a:buFont typeface=".AppleSystemUIFont"/>
              <a:buChar char="-"/>
              <a:tabLst>
                <a:tab pos="1207287" algn="ctr"/>
              </a:tabLst>
              <a:defRPr sz="1299" baseline="0">
                <a:latin typeface="+mn-lt"/>
                <a:ea typeface="微软雅黑" panose="020B0503020204020204" pitchFamily="34" charset="-122"/>
              </a:defRPr>
            </a:lvl3pPr>
            <a:lvl4pPr marL="525570" indent="-171381">
              <a:buFont typeface="Arial" panose="020B0604020202020204" pitchFamily="34" charset="0"/>
              <a:buChar char="•"/>
              <a:tabLst>
                <a:tab pos="1207922" algn="ctr"/>
              </a:tabLst>
              <a:defRPr sz="1299" baseline="0"/>
            </a:lvl4pPr>
            <a:lvl5pPr marL="525570" indent="-171381">
              <a:buFont typeface="Arial" panose="020B0604020202020204" pitchFamily="34" charset="0"/>
              <a:buChar char="•"/>
              <a:tabLst>
                <a:tab pos="1207922" algn="ctr"/>
              </a:tabLst>
              <a:defRPr sz="1299" baseline="0"/>
            </a:lvl5pPr>
          </a:lstStyle>
          <a:p>
            <a:pPr lvl="0"/>
            <a:r>
              <a:rPr lang="en-US" dirty="0"/>
              <a:t>Click to edit Master text style</a:t>
            </a:r>
          </a:p>
          <a:p>
            <a:pPr marL="328798" marR="0" lvl="1" indent="-168208" algn="l" defTabSz="118761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287" algn="ctr"/>
              </a:tabLst>
              <a:defRPr/>
            </a:pPr>
            <a:r>
              <a:rPr lang="en-US" dirty="0"/>
              <a:t>Click to edit Master text style</a:t>
            </a:r>
          </a:p>
          <a:p>
            <a:pPr marL="1098111" marR="0" lvl="2" indent="-168208" algn="l" defTabSz="118761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287" algn="ctr"/>
              </a:tabLst>
              <a:defRPr/>
            </a:pPr>
            <a:r>
              <a:rPr lang="en-US" dirty="0"/>
              <a:t>Click to edit Master text style</a:t>
            </a:r>
          </a:p>
          <a:p>
            <a:pPr marL="1098111" marR="0" lvl="2" indent="-168208" algn="l" defTabSz="1187610"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7287" algn="ctr"/>
              </a:tabLst>
              <a:defRPr/>
            </a:pPr>
            <a:endParaRPr lang="en-US" altLang="zh-CN" dirty="0"/>
          </a:p>
        </p:txBody>
      </p:sp>
      <p:sp>
        <p:nvSpPr>
          <p:cNvPr id="3" name="Subtitle 2"/>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微软雅黑" panose="020B0503020204020204" pitchFamily="34" charset="-122"/>
                <a:cs typeface="Arial" panose="020B0604020202020204" pitchFamily="34" charset="0"/>
              </a:defRPr>
            </a:lvl1pPr>
            <a:lvl2pPr marL="593488" indent="0" algn="ctr">
              <a:buNone/>
              <a:defRPr sz="2599"/>
            </a:lvl2pPr>
            <a:lvl3pPr marL="1187610" indent="0" algn="ctr">
              <a:buNone/>
              <a:defRPr sz="2339"/>
            </a:lvl3pPr>
            <a:lvl4pPr marL="1781097" indent="0" algn="ctr">
              <a:buNone/>
              <a:defRPr sz="2079"/>
            </a:lvl4pPr>
            <a:lvl5pPr marL="2374585" indent="0" algn="ctr">
              <a:buNone/>
              <a:defRPr sz="2079"/>
            </a:lvl5pPr>
            <a:lvl6pPr marL="2968072" indent="0" algn="ctr">
              <a:buNone/>
              <a:defRPr sz="2079"/>
            </a:lvl6pPr>
            <a:lvl7pPr marL="3562195" indent="0" algn="ctr">
              <a:buNone/>
              <a:defRPr sz="2079"/>
            </a:lvl7pPr>
            <a:lvl8pPr marL="4155682" indent="0" algn="ctr">
              <a:buNone/>
              <a:defRPr sz="2079"/>
            </a:lvl8pPr>
            <a:lvl9pPr marL="4749170" indent="0" algn="ctr">
              <a:buNone/>
              <a:defRPr sz="2079"/>
            </a:lvl9pPr>
          </a:lstStyle>
          <a:p>
            <a:r>
              <a:rPr lang="en-US" dirty="0"/>
              <a:t>Click to edit Master title style</a:t>
            </a:r>
          </a:p>
        </p:txBody>
      </p:sp>
    </p:spTree>
    <p:extLst>
      <p:ext uri="{BB962C8B-B14F-4D97-AF65-F5344CB8AC3E}">
        <p14:creationId xmlns:p14="http://schemas.microsoft.com/office/powerpoint/2010/main" val="178801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章节页1">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A8B3F0C-616F-224A-B32F-9F9BF5EEE1BC}"/>
              </a:ext>
            </a:extLst>
          </p:cNvPr>
          <p:cNvSpPr>
            <a:spLocks noGrp="1"/>
          </p:cNvSpPr>
          <p:nvPr>
            <p:ph idx="12" hasCustomPrompt="1"/>
          </p:nvPr>
        </p:nvSpPr>
        <p:spPr>
          <a:xfrm>
            <a:off x="442102" y="1244339"/>
            <a:ext cx="11261417" cy="4958996"/>
          </a:xfrm>
          <a:prstGeom prst="rect">
            <a:avLst/>
          </a:prstGeom>
        </p:spPr>
        <p:txBody>
          <a:bodyPr lIns="0" tIns="0" rIns="0" bIns="0"/>
          <a:lstStyle>
            <a:lvl1pPr marL="178968" marR="0" indent="-167884" algn="l" defTabSz="118502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5272" algn="ctr"/>
              </a:tabLst>
              <a:defRPr sz="1795" baseline="0">
                <a:solidFill>
                  <a:schemeClr val="tx1"/>
                </a:solidFill>
                <a:latin typeface="微软雅黑" panose="020B0503020204020204" pitchFamily="34" charset="-122"/>
                <a:ea typeface="微软雅黑" panose="020B0503020204020204" pitchFamily="34" charset="-122"/>
                <a:cs typeface="Arial" panose="020B0604020202020204" pitchFamily="34" charset="0"/>
              </a:defRPr>
            </a:lvl1pPr>
            <a:lvl2pPr marL="328259" marR="0" indent="-167884" algn="l" defTabSz="1185028" rtl="0" eaLnBrk="1" fontAlgn="auto" latinLnBrk="0" hangingPunct="1">
              <a:lnSpc>
                <a:spcPct val="100000"/>
              </a:lnSpc>
              <a:spcBef>
                <a:spcPts val="0"/>
              </a:spcBef>
              <a:spcAft>
                <a:spcPts val="600"/>
              </a:spcAft>
              <a:buClr>
                <a:schemeClr val="tx1"/>
              </a:buClr>
              <a:buSzTx/>
              <a:buFont typeface=".AppleSystemUIFont"/>
              <a:buChar char="&gt;"/>
              <a:tabLst>
                <a:tab pos="1205272" algn="ctr"/>
              </a:tabLst>
              <a:defRPr sz="1595" baseline="0">
                <a:latin typeface="微软雅黑" panose="020B0503020204020204" pitchFamily="34" charset="-122"/>
                <a:ea typeface="微软雅黑" panose="020B0503020204020204" pitchFamily="34" charset="-122"/>
              </a:defRPr>
            </a:lvl2pPr>
            <a:lvl3pPr marL="928131" marR="0" indent="0" algn="l" defTabSz="1185028" rtl="0" eaLnBrk="1" fontAlgn="auto" latinLnBrk="0" hangingPunct="1">
              <a:lnSpc>
                <a:spcPct val="100000"/>
              </a:lnSpc>
              <a:spcBef>
                <a:spcPts val="0"/>
              </a:spcBef>
              <a:spcAft>
                <a:spcPts val="600"/>
              </a:spcAft>
              <a:buClr>
                <a:schemeClr val="tx1"/>
              </a:buClr>
              <a:buSzTx/>
              <a:buFont typeface=".AppleSystemUIFont"/>
              <a:buNone/>
              <a:tabLst>
                <a:tab pos="1205272" algn="ctr"/>
              </a:tabLst>
              <a:defRPr sz="1293" baseline="0">
                <a:latin typeface="微软雅黑" panose="020B0503020204020204" pitchFamily="34" charset="-122"/>
                <a:ea typeface="微软雅黑" panose="020B0503020204020204" pitchFamily="34" charset="-122"/>
              </a:defRPr>
            </a:lvl3pPr>
            <a:lvl4pPr marL="524625" indent="-170762">
              <a:buFont typeface="Arial" panose="020B0604020202020204" pitchFamily="34" charset="0"/>
              <a:buChar char="•"/>
              <a:tabLst>
                <a:tab pos="1205604" algn="ctr"/>
              </a:tabLst>
              <a:defRPr sz="1293" baseline="0"/>
            </a:lvl4pPr>
            <a:lvl5pPr marL="524625" indent="-170762">
              <a:buFont typeface="Arial" panose="020B0604020202020204" pitchFamily="34" charset="0"/>
              <a:buChar char="•"/>
              <a:tabLst>
                <a:tab pos="1205604" algn="ctr"/>
              </a:tabLst>
              <a:defRPr sz="1293" baseline="0"/>
            </a:lvl5pPr>
          </a:lstStyle>
          <a:p>
            <a:pPr lvl="0"/>
            <a:r>
              <a:rPr lang="zh-CN" altLang="en-US" dirty="0"/>
              <a:t>单击此处添加文本</a:t>
            </a:r>
            <a:endParaRPr lang="en-US" altLang="zh-CN" dirty="0"/>
          </a:p>
        </p:txBody>
      </p:sp>
      <p:sp>
        <p:nvSpPr>
          <p:cNvPr id="6" name="标题 5"/>
          <p:cNvSpPr>
            <a:spLocks noGrp="1"/>
          </p:cNvSpPr>
          <p:nvPr>
            <p:ph type="title"/>
          </p:nvPr>
        </p:nvSpPr>
        <p:spPr>
          <a:xfrm>
            <a:off x="442106" y="348792"/>
            <a:ext cx="11261418" cy="559472"/>
          </a:xfrm>
          <a:prstGeom prst="rect">
            <a:avLst/>
          </a:prstGeom>
        </p:spPr>
        <p:txBody>
          <a:bodyPr anchor="ctr"/>
          <a:lstStyle>
            <a:lvl1pPr>
              <a:lnSpc>
                <a:spcPct val="100000"/>
              </a:lnSpc>
              <a:defRPr sz="2794" b="1">
                <a:solidFill>
                  <a:srgbClr val="C00000"/>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grpSp>
        <p:nvGrpSpPr>
          <p:cNvPr id="4" name="Group 46"/>
          <p:cNvGrpSpPr>
            <a:grpSpLocks noChangeAspect="1"/>
          </p:cNvGrpSpPr>
          <p:nvPr userDrawn="1"/>
        </p:nvGrpSpPr>
        <p:grpSpPr>
          <a:xfrm>
            <a:off x="12290985" y="2625527"/>
            <a:ext cx="1962557" cy="4233386"/>
            <a:chOff x="5343883" y="-48643"/>
            <a:chExt cx="3263588" cy="7037065"/>
          </a:xfrm>
        </p:grpSpPr>
        <p:sp>
          <p:nvSpPr>
            <p:cNvPr id="7" name="矩形 13"/>
            <p:cNvSpPr/>
            <p:nvPr/>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196/0/84</a:t>
              </a:r>
            </a:p>
          </p:txBody>
        </p:sp>
        <p:sp>
          <p:nvSpPr>
            <p:cNvPr id="8" name="文本框 15"/>
            <p:cNvSpPr txBox="1"/>
            <p:nvPr/>
          </p:nvSpPr>
          <p:spPr>
            <a:xfrm>
              <a:off x="5352721" y="1694711"/>
              <a:ext cx="1636699" cy="204430"/>
            </a:xfrm>
            <a:prstGeom prst="rect">
              <a:avLst/>
            </a:prstGeom>
            <a:noFill/>
          </p:spPr>
          <p:txBody>
            <a:bodyPr wrap="square" lIns="0" tIns="0" rIns="0" bIns="0" rtlCol="0" anchor="b" anchorCtr="0">
              <a:spAutoFit/>
            </a:bodyPr>
            <a:lstStyle/>
            <a:p>
              <a:pPr defTabSz="912347"/>
              <a:r>
                <a:rPr kumimoji="1" lang="zh-CN" altLang="en-US" sz="799">
                  <a:solidFill>
                    <a:srgbClr val="1B1B18"/>
                  </a:solidFill>
                  <a:cs typeface="Arial" panose="020B0604020202020204" pitchFamily="34" charset="0"/>
                </a:rPr>
                <a:t>公司辅助色</a:t>
              </a:r>
              <a:endParaRPr kumimoji="1" lang="zh-CN" altLang="en-US" sz="799" dirty="0">
                <a:solidFill>
                  <a:srgbClr val="1B1B18"/>
                </a:solidFill>
                <a:cs typeface="Arial" panose="020B0604020202020204" pitchFamily="34" charset="0"/>
              </a:endParaRPr>
            </a:p>
          </p:txBody>
        </p:sp>
        <p:sp>
          <p:nvSpPr>
            <p:cNvPr id="9" name="矩形 13"/>
            <p:cNvSpPr/>
            <p:nvPr/>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203/55/120</a:t>
              </a:r>
            </a:p>
          </p:txBody>
        </p:sp>
        <p:sp>
          <p:nvSpPr>
            <p:cNvPr id="10" name="矩形 13"/>
            <p:cNvSpPr/>
            <p:nvPr/>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237/109/0</a:t>
              </a:r>
            </a:p>
          </p:txBody>
        </p:sp>
        <p:sp>
          <p:nvSpPr>
            <p:cNvPr id="11" name="矩形 13"/>
            <p:cNvSpPr/>
            <p:nvPr/>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defRPr/>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153/54/54</a:t>
              </a:r>
            </a:p>
          </p:txBody>
        </p:sp>
        <p:sp>
          <p:nvSpPr>
            <p:cNvPr id="12" name="矩形 13"/>
            <p:cNvSpPr/>
            <p:nvPr/>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98/178/48</a:t>
              </a:r>
            </a:p>
          </p:txBody>
        </p:sp>
        <p:sp>
          <p:nvSpPr>
            <p:cNvPr id="13" name="矩形 13"/>
            <p:cNvSpPr/>
            <p:nvPr/>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242/137/68</a:t>
              </a:r>
              <a:endParaRPr kumimoji="1" lang="mr-IN" altLang="zh-CN" sz="500" b="1" dirty="0">
                <a:solidFill>
                  <a:srgbClr val="FFFFFF"/>
                </a:solidFill>
                <a:ea typeface="Arial" charset="0"/>
                <a:cs typeface="Arial" charset="0"/>
              </a:endParaRPr>
            </a:p>
          </p:txBody>
        </p:sp>
        <p:sp>
          <p:nvSpPr>
            <p:cNvPr id="14" name="矩形 13"/>
            <p:cNvSpPr/>
            <p:nvPr/>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PANTONE 185C</a:t>
              </a:r>
            </a:p>
            <a:p>
              <a:pPr algn="ctr" defTabSz="912347">
                <a:lnSpc>
                  <a:spcPts val="620"/>
                </a:lnSpc>
              </a:pPr>
              <a:r>
                <a:rPr kumimoji="1" lang="en-US" altLang="zh-CN" sz="500" b="1" dirty="0">
                  <a:solidFill>
                    <a:srgbClr val="FFFFFF"/>
                  </a:solidFill>
                  <a:ea typeface="Arial" charset="0"/>
                  <a:cs typeface="Arial" charset="0"/>
                </a:rPr>
                <a:t>RGB </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199/0/11  </a:t>
              </a:r>
            </a:p>
          </p:txBody>
        </p:sp>
        <p:sp>
          <p:nvSpPr>
            <p:cNvPr id="15" name="文本框 15"/>
            <p:cNvSpPr txBox="1"/>
            <p:nvPr/>
          </p:nvSpPr>
          <p:spPr>
            <a:xfrm>
              <a:off x="5343883" y="-48643"/>
              <a:ext cx="1358295" cy="204430"/>
            </a:xfrm>
            <a:prstGeom prst="rect">
              <a:avLst/>
            </a:prstGeom>
            <a:noFill/>
          </p:spPr>
          <p:txBody>
            <a:bodyPr wrap="square" lIns="0" tIns="0" rIns="0" bIns="0" rtlCol="0" anchor="b" anchorCtr="0">
              <a:spAutoFit/>
            </a:bodyPr>
            <a:lstStyle/>
            <a:p>
              <a:pPr defTabSz="912347"/>
              <a:r>
                <a:rPr kumimoji="1" lang="zh-CN" altLang="en-US" sz="799">
                  <a:solidFill>
                    <a:srgbClr val="1B1B18"/>
                  </a:solidFill>
                  <a:cs typeface="Arial" panose="020B0604020202020204" pitchFamily="34" charset="0"/>
                </a:rPr>
                <a:t>公司色</a:t>
              </a:r>
              <a:endParaRPr kumimoji="1" lang="zh-CN" altLang="en-US" sz="799" dirty="0">
                <a:solidFill>
                  <a:srgbClr val="1B1B18"/>
                </a:solidFill>
                <a:cs typeface="Arial" panose="020B0604020202020204" pitchFamily="34" charset="0"/>
              </a:endParaRPr>
            </a:p>
          </p:txBody>
        </p:sp>
        <p:sp>
          <p:nvSpPr>
            <p:cNvPr id="16" name="矩形 13"/>
            <p:cNvSpPr/>
            <p:nvPr/>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PANTONE 186C</a:t>
              </a:r>
            </a:p>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200/16/46  </a:t>
              </a:r>
            </a:p>
          </p:txBody>
        </p:sp>
        <p:sp>
          <p:nvSpPr>
            <p:cNvPr id="17" name="矩形 13"/>
            <p:cNvSpPr/>
            <p:nvPr/>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127/0/1</a:t>
              </a:r>
            </a:p>
          </p:txBody>
        </p:sp>
        <p:sp>
          <p:nvSpPr>
            <p:cNvPr id="18" name="矩形 13"/>
            <p:cNvSpPr/>
            <p:nvPr/>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52/200/0</a:t>
              </a:r>
            </a:p>
          </p:txBody>
        </p:sp>
        <p:sp>
          <p:nvSpPr>
            <p:cNvPr id="19" name="矩形 13"/>
            <p:cNvSpPr/>
            <p:nvPr/>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48/181/197</a:t>
              </a:r>
            </a:p>
          </p:txBody>
        </p:sp>
        <p:sp>
          <p:nvSpPr>
            <p:cNvPr id="20" name="矩形 13"/>
            <p:cNvSpPr/>
            <p:nvPr/>
          </p:nvSpPr>
          <p:spPr>
            <a:xfrm>
              <a:off x="6194511" y="4866463"/>
              <a:ext cx="791510" cy="664397"/>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129/193/95</a:t>
              </a:r>
            </a:p>
          </p:txBody>
        </p:sp>
        <p:sp>
          <p:nvSpPr>
            <p:cNvPr id="21" name="矩形 13"/>
            <p:cNvSpPr/>
            <p:nvPr/>
          </p:nvSpPr>
          <p:spPr>
            <a:xfrm>
              <a:off x="6192274" y="4134866"/>
              <a:ext cx="791510" cy="664397"/>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253/211/81</a:t>
              </a:r>
            </a:p>
          </p:txBody>
        </p:sp>
        <p:sp>
          <p:nvSpPr>
            <p:cNvPr id="22" name="矩形 13"/>
            <p:cNvSpPr/>
            <p:nvPr/>
          </p:nvSpPr>
          <p:spPr>
            <a:xfrm>
              <a:off x="6192274" y="5596166"/>
              <a:ext cx="791510" cy="664397"/>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86/196/210</a:t>
              </a:r>
            </a:p>
          </p:txBody>
        </p:sp>
        <p:sp>
          <p:nvSpPr>
            <p:cNvPr id="23" name="矩形 13"/>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211/57/65</a:t>
              </a:r>
            </a:p>
          </p:txBody>
        </p:sp>
        <p:sp>
          <p:nvSpPr>
            <p:cNvPr id="24" name="矩形 13"/>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p>
            <a:p>
              <a:pPr algn="ctr" defTabSz="912347">
                <a:lnSpc>
                  <a:spcPts val="620"/>
                </a:lnSpc>
              </a:pPr>
              <a:r>
                <a:rPr kumimoji="1" lang="en-US" altLang="zh-CN" sz="500" b="1" dirty="0">
                  <a:solidFill>
                    <a:srgbClr val="FFFFFF"/>
                  </a:solidFill>
                  <a:ea typeface="Arial" charset="0"/>
                  <a:cs typeface="Arial" charset="0"/>
                </a:rPr>
                <a:t>211/56/89</a:t>
              </a:r>
            </a:p>
          </p:txBody>
        </p:sp>
        <p:sp>
          <p:nvSpPr>
            <p:cNvPr id="25" name="矩形 13"/>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221/128/170</a:t>
              </a:r>
            </a:p>
          </p:txBody>
        </p:sp>
        <p:sp>
          <p:nvSpPr>
            <p:cNvPr id="26" name="矩形 13"/>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defRPr/>
              </a:pPr>
              <a:r>
                <a:rPr kumimoji="1" lang="en-US" altLang="zh-CN" sz="500" b="1" dirty="0">
                  <a:solidFill>
                    <a:srgbClr val="1B1B18"/>
                  </a:solidFill>
                  <a:ea typeface="Arial" charset="0"/>
                  <a:cs typeface="Arial" charset="0"/>
                </a:rPr>
                <a:t>RGB 191/128/130</a:t>
              </a:r>
            </a:p>
          </p:txBody>
        </p:sp>
        <p:sp>
          <p:nvSpPr>
            <p:cNvPr id="27" name="矩形 13"/>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246/183/140</a:t>
              </a:r>
              <a:endParaRPr kumimoji="1" lang="mr-IN" altLang="zh-CN" sz="500" b="1" dirty="0">
                <a:solidFill>
                  <a:srgbClr val="1B1B18"/>
                </a:solidFill>
                <a:ea typeface="Arial" charset="0"/>
                <a:cs typeface="Arial" charset="0"/>
              </a:endParaRPr>
            </a:p>
          </p:txBody>
        </p:sp>
        <p:sp>
          <p:nvSpPr>
            <p:cNvPr id="28" name="矩形 13"/>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176/216/156</a:t>
              </a:r>
            </a:p>
          </p:txBody>
        </p:sp>
        <p:sp>
          <p:nvSpPr>
            <p:cNvPr id="29" name="矩形 13"/>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253/227/181</a:t>
              </a:r>
            </a:p>
          </p:txBody>
        </p:sp>
        <p:sp>
          <p:nvSpPr>
            <p:cNvPr id="30" name="矩形 13"/>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148/218/226</a:t>
              </a:r>
            </a:p>
          </p:txBody>
        </p:sp>
        <p:sp>
          <p:nvSpPr>
            <p:cNvPr id="31" name="矩形 13"/>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226/129/137</a:t>
              </a:r>
            </a:p>
          </p:txBody>
        </p:sp>
        <p:sp>
          <p:nvSpPr>
            <p:cNvPr id="32" name="矩形 13"/>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226/129/152</a:t>
              </a:r>
            </a:p>
          </p:txBody>
        </p:sp>
        <p:sp>
          <p:nvSpPr>
            <p:cNvPr id="33" name="矩形 13"/>
            <p:cNvSpPr/>
            <p:nvPr/>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235/179/204</a:t>
              </a:r>
            </a:p>
          </p:txBody>
        </p:sp>
        <p:sp>
          <p:nvSpPr>
            <p:cNvPr id="34" name="矩形 13"/>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defRPr/>
              </a:pPr>
              <a:r>
                <a:rPr kumimoji="1" lang="en-US" altLang="zh-CN" sz="500" b="1" dirty="0">
                  <a:solidFill>
                    <a:srgbClr val="1B1B18"/>
                  </a:solidFill>
                  <a:ea typeface="Arial" charset="0"/>
                  <a:cs typeface="Arial" charset="0"/>
                </a:rPr>
                <a:t>RGB 216/179/179</a:t>
              </a:r>
            </a:p>
          </p:txBody>
        </p:sp>
        <p:sp>
          <p:nvSpPr>
            <p:cNvPr id="35" name="矩形 13"/>
            <p:cNvSpPr/>
            <p:nvPr/>
          </p:nvSpPr>
          <p:spPr>
            <a:xfrm>
              <a:off x="7806130" y="3415851"/>
              <a:ext cx="791510" cy="664397"/>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250/211/187</a:t>
              </a:r>
              <a:endParaRPr kumimoji="1" lang="mr-IN" altLang="zh-CN" sz="500" b="1" dirty="0">
                <a:solidFill>
                  <a:srgbClr val="1B1B18"/>
                </a:solidFill>
                <a:ea typeface="Arial" charset="0"/>
                <a:cs typeface="Arial" charset="0"/>
              </a:endParaRPr>
            </a:p>
          </p:txBody>
        </p:sp>
        <p:sp>
          <p:nvSpPr>
            <p:cNvPr id="36" name="矩形 13"/>
            <p:cNvSpPr/>
            <p:nvPr/>
          </p:nvSpPr>
          <p:spPr>
            <a:xfrm>
              <a:off x="7815961" y="4866463"/>
              <a:ext cx="791510" cy="664397"/>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208/232/196</a:t>
              </a:r>
            </a:p>
          </p:txBody>
        </p:sp>
        <p:sp>
          <p:nvSpPr>
            <p:cNvPr id="37" name="矩形 13"/>
            <p:cNvSpPr/>
            <p:nvPr/>
          </p:nvSpPr>
          <p:spPr>
            <a:xfrm>
              <a:off x="7813724" y="4134866"/>
              <a:ext cx="791510" cy="664397"/>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254/238/193</a:t>
              </a:r>
            </a:p>
          </p:txBody>
        </p:sp>
        <p:sp>
          <p:nvSpPr>
            <p:cNvPr id="38" name="矩形 13"/>
            <p:cNvSpPr/>
            <p:nvPr/>
          </p:nvSpPr>
          <p:spPr>
            <a:xfrm>
              <a:off x="7813724" y="5596166"/>
              <a:ext cx="791510" cy="664397"/>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a:t>
              </a:r>
              <a:br>
                <a:rPr kumimoji="1" lang="en-US" altLang="zh-CN" sz="500" b="1" dirty="0">
                  <a:solidFill>
                    <a:srgbClr val="1B1B18"/>
                  </a:solidFill>
                  <a:ea typeface="Arial" charset="0"/>
                  <a:cs typeface="Arial" charset="0"/>
                </a:rPr>
              </a:br>
              <a:r>
                <a:rPr kumimoji="1" lang="en-US" altLang="zh-CN" sz="500" b="1" dirty="0">
                  <a:solidFill>
                    <a:srgbClr val="1B1B18"/>
                  </a:solidFill>
                  <a:ea typeface="Arial" charset="0"/>
                  <a:cs typeface="Arial" charset="0"/>
                </a:rPr>
                <a:t>190/23/238</a:t>
              </a:r>
            </a:p>
          </p:txBody>
        </p:sp>
        <p:sp>
          <p:nvSpPr>
            <p:cNvPr id="39" name="矩形 13"/>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239/178/184</a:t>
              </a:r>
            </a:p>
          </p:txBody>
        </p:sp>
        <p:sp>
          <p:nvSpPr>
            <p:cNvPr id="40" name="矩形 13"/>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238/179/193</a:t>
              </a:r>
            </a:p>
          </p:txBody>
        </p:sp>
        <p:sp>
          <p:nvSpPr>
            <p:cNvPr id="41" name="矩形 13"/>
            <p:cNvSpPr/>
            <p:nvPr/>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35/24/21</a:t>
              </a:r>
            </a:p>
          </p:txBody>
        </p:sp>
        <p:sp>
          <p:nvSpPr>
            <p:cNvPr id="42" name="矩形 13"/>
            <p:cNvSpPr/>
            <p:nvPr/>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 </a:t>
              </a:r>
            </a:p>
            <a:p>
              <a:pPr algn="ctr" defTabSz="912347">
                <a:lnSpc>
                  <a:spcPts val="620"/>
                </a:lnSpc>
              </a:pPr>
              <a:r>
                <a:rPr kumimoji="1" lang="en-US" altLang="zh-CN" sz="500" b="1" dirty="0">
                  <a:solidFill>
                    <a:srgbClr val="FFFFFF"/>
                  </a:solidFill>
                  <a:ea typeface="Arial" charset="0"/>
                  <a:cs typeface="Arial" charset="0"/>
                </a:rPr>
                <a:t>89/87/87</a:t>
              </a:r>
            </a:p>
          </p:txBody>
        </p:sp>
        <p:sp>
          <p:nvSpPr>
            <p:cNvPr id="43" name="矩形 13"/>
            <p:cNvSpPr/>
            <p:nvPr/>
          </p:nvSpPr>
          <p:spPr>
            <a:xfrm>
              <a:off x="6450318" y="6324025"/>
              <a:ext cx="513579" cy="664397"/>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p>
            <a:p>
              <a:pPr algn="ctr" defTabSz="912347">
                <a:lnSpc>
                  <a:spcPts val="620"/>
                </a:lnSpc>
              </a:pPr>
              <a:r>
                <a:rPr kumimoji="1" lang="en-US" altLang="zh-CN" sz="500" b="1" dirty="0">
                  <a:solidFill>
                    <a:srgbClr val="FFFFFF"/>
                  </a:solidFill>
                  <a:ea typeface="Arial" charset="0"/>
                  <a:cs typeface="Arial" charset="0"/>
                </a:rPr>
                <a:t>137/137/</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137</a:t>
              </a:r>
            </a:p>
          </p:txBody>
        </p:sp>
        <p:sp>
          <p:nvSpPr>
            <p:cNvPr id="44" name="矩形 13"/>
            <p:cNvSpPr/>
            <p:nvPr/>
          </p:nvSpPr>
          <p:spPr>
            <a:xfrm>
              <a:off x="6998296" y="6324025"/>
              <a:ext cx="513579" cy="664397"/>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FFFFFF"/>
                  </a:solidFill>
                  <a:ea typeface="Arial" charset="0"/>
                  <a:cs typeface="Arial" charset="0"/>
                </a:rPr>
                <a:t>RGB</a:t>
              </a:r>
            </a:p>
            <a:p>
              <a:pPr algn="ctr" defTabSz="912347">
                <a:lnSpc>
                  <a:spcPts val="620"/>
                </a:lnSpc>
              </a:pPr>
              <a:r>
                <a:rPr kumimoji="1" lang="en-US" altLang="zh-CN" sz="500" b="1" dirty="0">
                  <a:solidFill>
                    <a:srgbClr val="FFFFFF"/>
                  </a:solidFill>
                  <a:ea typeface="Arial" charset="0"/>
                  <a:cs typeface="Arial" charset="0"/>
                </a:rPr>
                <a:t>181/181/</a:t>
              </a:r>
              <a:br>
                <a:rPr kumimoji="1" lang="en-US" altLang="zh-CN" sz="500" b="1" dirty="0">
                  <a:solidFill>
                    <a:srgbClr val="FFFFFF"/>
                  </a:solidFill>
                  <a:ea typeface="Arial" charset="0"/>
                  <a:cs typeface="Arial" charset="0"/>
                </a:rPr>
              </a:br>
              <a:r>
                <a:rPr kumimoji="1" lang="en-US" altLang="zh-CN" sz="500" b="1" dirty="0">
                  <a:solidFill>
                    <a:srgbClr val="FFFFFF"/>
                  </a:solidFill>
                  <a:ea typeface="Arial" charset="0"/>
                  <a:cs typeface="Arial" charset="0"/>
                </a:rPr>
                <a:t>181</a:t>
              </a:r>
            </a:p>
          </p:txBody>
        </p:sp>
        <p:sp>
          <p:nvSpPr>
            <p:cNvPr id="45" name="矩形 13"/>
            <p:cNvSpPr/>
            <p:nvPr/>
          </p:nvSpPr>
          <p:spPr>
            <a:xfrm>
              <a:off x="7541580" y="6324025"/>
              <a:ext cx="513579" cy="664397"/>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 221/221/</a:t>
              </a:r>
              <a:br>
                <a:rPr kumimoji="1" lang="en-US" altLang="zh-CN" sz="500" b="1" dirty="0">
                  <a:solidFill>
                    <a:srgbClr val="1B1B18"/>
                  </a:solidFill>
                  <a:ea typeface="Arial" charset="0"/>
                  <a:cs typeface="Arial" charset="0"/>
                </a:rPr>
              </a:br>
              <a:r>
                <a:rPr kumimoji="1" lang="en-US" altLang="zh-CN" sz="500" b="1" dirty="0">
                  <a:solidFill>
                    <a:srgbClr val="1B1B18"/>
                  </a:solidFill>
                  <a:ea typeface="Arial" charset="0"/>
                  <a:cs typeface="Arial" charset="0"/>
                </a:rPr>
                <a:t>221</a:t>
              </a:r>
            </a:p>
          </p:txBody>
        </p:sp>
        <p:sp>
          <p:nvSpPr>
            <p:cNvPr id="46" name="矩形 13"/>
            <p:cNvSpPr/>
            <p:nvPr/>
          </p:nvSpPr>
          <p:spPr>
            <a:xfrm>
              <a:off x="8083608" y="6324025"/>
              <a:ext cx="513579" cy="664397"/>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2347">
                <a:lnSpc>
                  <a:spcPts val="620"/>
                </a:lnSpc>
              </a:pPr>
              <a:r>
                <a:rPr kumimoji="1" lang="en-US" altLang="zh-CN" sz="500" b="1" dirty="0">
                  <a:solidFill>
                    <a:srgbClr val="1B1B18"/>
                  </a:solidFill>
                  <a:ea typeface="Arial" charset="0"/>
                  <a:cs typeface="Arial" charset="0"/>
                </a:rPr>
                <a:t>RGB</a:t>
              </a:r>
            </a:p>
            <a:p>
              <a:pPr algn="ctr" defTabSz="912347">
                <a:lnSpc>
                  <a:spcPts val="620"/>
                </a:lnSpc>
              </a:pPr>
              <a:r>
                <a:rPr kumimoji="1" lang="en-US" altLang="zh-CN" sz="500" b="1" dirty="0">
                  <a:solidFill>
                    <a:srgbClr val="1B1B18"/>
                  </a:solidFill>
                  <a:ea typeface="Arial" charset="0"/>
                  <a:cs typeface="Arial" charset="0"/>
                </a:rPr>
                <a:t>255/255/</a:t>
              </a:r>
              <a:br>
                <a:rPr kumimoji="1" lang="en-US" altLang="zh-CN" sz="500" b="1" dirty="0">
                  <a:solidFill>
                    <a:srgbClr val="1B1B18"/>
                  </a:solidFill>
                  <a:ea typeface="Arial" charset="0"/>
                  <a:cs typeface="Arial" charset="0"/>
                </a:rPr>
              </a:br>
              <a:r>
                <a:rPr kumimoji="1" lang="en-US" altLang="zh-CN" sz="500" b="1" dirty="0">
                  <a:solidFill>
                    <a:srgbClr val="1B1B18"/>
                  </a:solidFill>
                  <a:ea typeface="Arial" charset="0"/>
                  <a:cs typeface="Arial" charset="0"/>
                </a:rPr>
                <a:t>255</a:t>
              </a:r>
            </a:p>
          </p:txBody>
        </p:sp>
      </p:grpSp>
    </p:spTree>
    <p:extLst>
      <p:ext uri="{BB962C8B-B14F-4D97-AF65-F5344CB8AC3E}">
        <p14:creationId xmlns:p14="http://schemas.microsoft.com/office/powerpoint/2010/main" val="18330561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extLst>
    <p:ext uri="{DCECCB84-F9BA-43D5-87BE-67443E8EF086}">
      <p15:sldGuideLst xmlns:p15="http://schemas.microsoft.com/office/powerpoint/2012/main">
        <p15:guide id="1" pos="3841">
          <p15:clr>
            <a:srgbClr val="FBAE40"/>
          </p15:clr>
        </p15:guide>
        <p15:guide id="2" orient="horz" pos="2160">
          <p15:clr>
            <a:srgbClr val="FBAE40"/>
          </p15:clr>
        </p15:guide>
        <p15:guide id="3" pos="303">
          <p15:clr>
            <a:srgbClr val="FBAE40"/>
          </p15:clr>
        </p15:guide>
        <p15:guide id="4" pos="7380">
          <p15:clr>
            <a:srgbClr val="FBAE40"/>
          </p15:clr>
        </p15:guide>
        <p15:guide id="5" orient="horz" pos="640">
          <p15:clr>
            <a:srgbClr val="FBAE40"/>
          </p15:clr>
        </p15:guide>
        <p15:guide id="6" orient="horz" pos="3952">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3" y="355917"/>
            <a:ext cx="10972800" cy="698256"/>
          </a:xfrm>
          <a:prstGeom prst="rect">
            <a:avLst/>
          </a:prstGeom>
        </p:spPr>
        <p:txBody>
          <a:bodyPr>
            <a:normAutofit/>
          </a:bodyPr>
          <a:lstStyle>
            <a:lvl1pPr algn="l" defTabSz="1216642" rtl="0" eaLnBrk="1" latinLnBrk="0" hangingPunct="1">
              <a:spcBef>
                <a:spcPct val="0"/>
              </a:spcBef>
              <a:buNone/>
              <a:defRPr lang="zh-CN" altLang="en-US" sz="2796" b="1" kern="1200" dirty="0">
                <a:solidFill>
                  <a:srgbClr val="990000"/>
                </a:solidFill>
                <a:latin typeface="微软雅黑" panose="020B0503020204020204" pitchFamily="34" charset="-122"/>
                <a:ea typeface="微软雅黑" panose="020B0503020204020204" pitchFamily="34" charset="-122"/>
                <a:cs typeface="+mj-cs"/>
              </a:defRPr>
            </a:lvl1pPr>
          </a:lstStyle>
          <a:p>
            <a:r>
              <a:rPr lang="zh-CN" altLang="en-US" dirty="0"/>
              <a:t>单击此处编辑母版标题样式</a:t>
            </a:r>
          </a:p>
        </p:txBody>
      </p:sp>
    </p:spTree>
    <p:extLst>
      <p:ext uri="{BB962C8B-B14F-4D97-AF65-F5344CB8AC3E}">
        <p14:creationId xmlns:p14="http://schemas.microsoft.com/office/powerpoint/2010/main" val="3647321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19734731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page">
    <p:bg>
      <p:bgPr>
        <a:solidFill>
          <a:srgbClr val="FFFFFF"/>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0599EA8-6349-3349-B5F3-BFB77398A869}"/>
              </a:ext>
            </a:extLst>
          </p:cNvPr>
          <p:cNvSpPr txBox="1"/>
          <p:nvPr userDrawn="1"/>
        </p:nvSpPr>
        <p:spPr>
          <a:xfrm>
            <a:off x="607249" y="1402065"/>
            <a:ext cx="3919503" cy="854717"/>
          </a:xfrm>
          <a:prstGeom prst="rect">
            <a:avLst/>
          </a:prstGeom>
          <a:noFill/>
        </p:spPr>
        <p:txBody>
          <a:bodyPr wrap="square" rtlCol="0">
            <a:spAutoFit/>
          </a:bodyPr>
          <a:lstStyle/>
          <a:p>
            <a:pPr defTabSz="914112"/>
            <a:r>
              <a:rPr lang="en-US" sz="4798" dirty="0">
                <a:solidFill>
                  <a:srgbClr val="1D1D1A"/>
                </a:solidFill>
              </a:rPr>
              <a:t>Thank you.</a:t>
            </a:r>
          </a:p>
        </p:txBody>
      </p:sp>
    </p:spTree>
    <p:extLst>
      <p:ext uri="{BB962C8B-B14F-4D97-AF65-F5344CB8AC3E}">
        <p14:creationId xmlns:p14="http://schemas.microsoft.com/office/powerpoint/2010/main" val="2739540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xplore">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8667"/>
          <a:stretch/>
        </p:blipFill>
        <p:spPr>
          <a:xfrm>
            <a:off x="0" y="1"/>
            <a:ext cx="12201373" cy="5594695"/>
          </a:xfrm>
          <a:prstGeom prst="rect">
            <a:avLst/>
          </a:prstGeom>
        </p:spPr>
      </p:pic>
      <p:sp>
        <p:nvSpPr>
          <p:cNvPr id="10" name="Text Placeholder 2">
            <a:extLst>
              <a:ext uri="{FF2B5EF4-FFF2-40B4-BE49-F238E27FC236}">
                <a16:creationId xmlns:a16="http://schemas.microsoft.com/office/drawing/2014/main" id="{BC6FADA1-64AC-754D-8189-CC7486A73AA6}"/>
              </a:ext>
            </a:extLst>
          </p:cNvPr>
          <p:cNvSpPr>
            <a:spLocks noGrp="1"/>
          </p:cNvSpPr>
          <p:nvPr>
            <p:ph type="body" sz="quarter" idx="11"/>
          </p:nvPr>
        </p:nvSpPr>
        <p:spPr>
          <a:xfrm>
            <a:off x="912498" y="6237532"/>
            <a:ext cx="1482525"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7" name="L 形 6"/>
          <p:cNvSpPr/>
          <p:nvPr userDrawn="1"/>
        </p:nvSpPr>
        <p:spPr>
          <a:xfrm rot="5400000">
            <a:off x="7850738" y="2130702"/>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kumimoji="1" lang="zh-CN" altLang="en-US" sz="900">
              <a:solidFill>
                <a:srgbClr val="666666"/>
              </a:solidFill>
            </a:endParaRPr>
          </a:p>
        </p:txBody>
      </p:sp>
      <p:sp>
        <p:nvSpPr>
          <p:cNvPr id="8"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39" y="1940430"/>
            <a:ext cx="6520253"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9" name="Subtitle 2">
            <a:extLst>
              <a:ext uri="{FF2B5EF4-FFF2-40B4-BE49-F238E27FC236}">
                <a16:creationId xmlns:a16="http://schemas.microsoft.com/office/drawing/2014/main" id="{D08BA7CF-6D0E-3345-90BD-85C5AFAE5BE8}"/>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3595395742"/>
      </p:ext>
    </p:extLst>
  </p:cSld>
  <p:clrMapOvr>
    <a:masterClrMapping/>
  </p:clrMapOvr>
  <p:extLst mod="1">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ntelligence">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8604"/>
          <a:stretch/>
        </p:blipFill>
        <p:spPr>
          <a:xfrm>
            <a:off x="0" y="375"/>
            <a:ext cx="12192669" cy="5599236"/>
          </a:xfrm>
          <a:prstGeom prst="rect">
            <a:avLst/>
          </a:prstGeom>
        </p:spPr>
      </p:pic>
      <p:sp>
        <p:nvSpPr>
          <p:cNvPr id="18" name="L 形 17"/>
          <p:cNvSpPr/>
          <p:nvPr userDrawn="1"/>
        </p:nvSpPr>
        <p:spPr>
          <a:xfrm rot="5400000">
            <a:off x="5350361" y="2376535"/>
            <a:ext cx="744262" cy="761910"/>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kumimoji="1" lang="zh-CN" altLang="en-US" sz="900">
              <a:solidFill>
                <a:srgbClr val="666666"/>
              </a:solidFill>
            </a:endParaRPr>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40" y="1940430"/>
            <a:ext cx="4180052"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8" name="Text Placeholder 2">
            <a:extLst>
              <a:ext uri="{FF2B5EF4-FFF2-40B4-BE49-F238E27FC236}">
                <a16:creationId xmlns:a16="http://schemas.microsoft.com/office/drawing/2014/main" id="{00C28CF6-72CE-7444-957F-92103ED40543}"/>
              </a:ext>
            </a:extLst>
          </p:cNvPr>
          <p:cNvSpPr>
            <a:spLocks noGrp="1"/>
          </p:cNvSpPr>
          <p:nvPr>
            <p:ph type="body" sz="quarter" idx="11"/>
          </p:nvPr>
        </p:nvSpPr>
        <p:spPr>
          <a:xfrm>
            <a:off x="912498" y="6237532"/>
            <a:ext cx="1482525"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0" name="Subtitle 2">
            <a:extLst>
              <a:ext uri="{FF2B5EF4-FFF2-40B4-BE49-F238E27FC236}">
                <a16:creationId xmlns:a16="http://schemas.microsoft.com/office/drawing/2014/main" id="{6BEE1CA6-ECDC-5D4C-AF96-D8818FE8831A}"/>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809163783"/>
      </p:ext>
    </p:extLst>
  </p:cSld>
  <p:clrMapOvr>
    <a:masterClrMapping/>
  </p:clrMapOvr>
  <p:extLst mod="1">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Innovation">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t="1" b="18476"/>
          <a:stretch/>
        </p:blipFill>
        <p:spPr>
          <a:xfrm>
            <a:off x="0" y="375"/>
            <a:ext cx="12192669" cy="5590529"/>
          </a:xfrm>
          <a:prstGeom prst="rect">
            <a:avLst/>
          </a:prstGeom>
        </p:spPr>
      </p:pic>
      <p:sp>
        <p:nvSpPr>
          <p:cNvPr id="9" name="L 形 8"/>
          <p:cNvSpPr/>
          <p:nvPr userDrawn="1"/>
        </p:nvSpPr>
        <p:spPr>
          <a:xfrm rot="5400000">
            <a:off x="5943057" y="2323659"/>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kumimoji="1" lang="zh-CN" altLang="en-US" sz="900">
              <a:solidFill>
                <a:srgbClr val="666666"/>
              </a:solidFill>
            </a:endParaRPr>
          </a:p>
        </p:txBody>
      </p:sp>
      <p:sp>
        <p:nvSpPr>
          <p:cNvPr id="7"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39" y="1940430"/>
            <a:ext cx="4912033"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0" name="Text Placeholder 2">
            <a:extLst>
              <a:ext uri="{FF2B5EF4-FFF2-40B4-BE49-F238E27FC236}">
                <a16:creationId xmlns:a16="http://schemas.microsoft.com/office/drawing/2014/main" id="{2894DB30-FB81-8C43-84D2-D602CEBBFCB8}"/>
              </a:ext>
            </a:extLst>
          </p:cNvPr>
          <p:cNvSpPr>
            <a:spLocks noGrp="1"/>
          </p:cNvSpPr>
          <p:nvPr>
            <p:ph type="body" sz="quarter" idx="11"/>
          </p:nvPr>
        </p:nvSpPr>
        <p:spPr>
          <a:xfrm>
            <a:off x="912498" y="6237532"/>
            <a:ext cx="1482525"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8" name="Subtitle 2">
            <a:extLst>
              <a:ext uri="{FF2B5EF4-FFF2-40B4-BE49-F238E27FC236}">
                <a16:creationId xmlns:a16="http://schemas.microsoft.com/office/drawing/2014/main" id="{85547E01-69EF-354E-A3D7-2F57B5B164C3}"/>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351219634"/>
      </p:ext>
    </p:extLst>
  </p:cSld>
  <p:clrMapOvr>
    <a:masterClrMapping/>
  </p:clrMapOvr>
  <p:extLst mod="1">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scend">
    <p:bg>
      <p:bgPr>
        <a:solidFill>
          <a:schemeClr val="tx2"/>
        </a:solidFill>
        <a:effectLst/>
      </p:bgPr>
    </p:bg>
    <p:spTree>
      <p:nvGrpSpPr>
        <p:cNvPr id="1" name=""/>
        <p:cNvGrpSpPr/>
        <p:nvPr/>
      </p:nvGrpSpPr>
      <p:grpSpPr>
        <a:xfrm>
          <a:off x="0" y="0"/>
          <a:ext cx="0" cy="0"/>
          <a:chOff x="0" y="0"/>
          <a:chExt cx="0" cy="0"/>
        </a:xfrm>
      </p:grpSpPr>
      <p:pic>
        <p:nvPicPr>
          <p:cNvPr id="6" name="图片 5"/>
          <p:cNvPicPr>
            <a:picLocks noChangeAspect="1"/>
          </p:cNvPicPr>
          <p:nvPr userDrawn="1"/>
        </p:nvPicPr>
        <p:blipFill rotWithShape="1">
          <a:blip r:embed="rId2">
            <a:extLst>
              <a:ext uri="{28A0092B-C50C-407E-A947-70E740481C1C}">
                <a14:useLocalDpi xmlns:a14="http://schemas.microsoft.com/office/drawing/2010/main" val="0"/>
              </a:ext>
            </a:extLst>
          </a:blip>
          <a:srcRect b="17902"/>
          <a:stretch/>
        </p:blipFill>
        <p:spPr>
          <a:xfrm>
            <a:off x="0" y="-74021"/>
            <a:ext cx="12192669" cy="5668718"/>
          </a:xfrm>
          <a:prstGeom prst="rect">
            <a:avLst/>
          </a:prstGeom>
        </p:spPr>
      </p:pic>
      <p:sp>
        <p:nvSpPr>
          <p:cNvPr id="8" name="L 形 7"/>
          <p:cNvSpPr/>
          <p:nvPr userDrawn="1"/>
        </p:nvSpPr>
        <p:spPr>
          <a:xfrm rot="5400000">
            <a:off x="7926733" y="1657695"/>
            <a:ext cx="701032" cy="717656"/>
          </a:xfrm>
          <a:prstGeom prst="corner">
            <a:avLst>
              <a:gd name="adj1" fmla="val 3243"/>
              <a:gd name="adj2" fmla="val 3048"/>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112"/>
            <a:endParaRPr kumimoji="1" lang="zh-CN" altLang="en-US" sz="900">
              <a:solidFill>
                <a:srgbClr val="666666"/>
              </a:solidFill>
            </a:endParaRPr>
          </a:p>
        </p:txBody>
      </p:sp>
      <p:sp>
        <p:nvSpPr>
          <p:cNvPr id="9" name="Text Placeholder 2">
            <a:extLst>
              <a:ext uri="{FF2B5EF4-FFF2-40B4-BE49-F238E27FC236}">
                <a16:creationId xmlns:a16="http://schemas.microsoft.com/office/drawing/2014/main" id="{80221E27-F39A-5848-9F2D-07F8693DFAE1}"/>
              </a:ext>
            </a:extLst>
          </p:cNvPr>
          <p:cNvSpPr>
            <a:spLocks noGrp="1"/>
          </p:cNvSpPr>
          <p:nvPr>
            <p:ph type="body" sz="quarter" idx="10"/>
          </p:nvPr>
        </p:nvSpPr>
        <p:spPr>
          <a:xfrm>
            <a:off x="935639" y="1940430"/>
            <a:ext cx="6520253" cy="1148459"/>
          </a:xfrm>
          <a:prstGeom prst="rect">
            <a:avLst/>
          </a:prstGeom>
        </p:spPr>
        <p:txBody>
          <a:bodyPr lIns="0" tIns="0" rIns="0" bIns="0"/>
          <a:lstStyle>
            <a:lvl1pPr>
              <a:defRPr sz="1399">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0" name="Text Placeholder 2">
            <a:extLst>
              <a:ext uri="{FF2B5EF4-FFF2-40B4-BE49-F238E27FC236}">
                <a16:creationId xmlns:a16="http://schemas.microsoft.com/office/drawing/2014/main" id="{C25CFD13-9C9C-6F4D-9AC2-E2D74CD60048}"/>
              </a:ext>
            </a:extLst>
          </p:cNvPr>
          <p:cNvSpPr>
            <a:spLocks noGrp="1"/>
          </p:cNvSpPr>
          <p:nvPr>
            <p:ph type="body" sz="quarter" idx="11"/>
          </p:nvPr>
        </p:nvSpPr>
        <p:spPr>
          <a:xfrm>
            <a:off x="912498" y="6237532"/>
            <a:ext cx="1482525" cy="279014"/>
          </a:xfrm>
          <a:prstGeom prst="rect">
            <a:avLst/>
          </a:prstGeom>
        </p:spPr>
        <p:txBody>
          <a:bodyPr lIns="0" tIns="0" rIns="0" bIns="0"/>
          <a:lstStyle>
            <a:lvl1pPr>
              <a:defRPr sz="900">
                <a:solidFill>
                  <a:schemeClr val="tx1"/>
                </a:solidFill>
                <a:latin typeface="Arial" panose="020B0604020202020204" pitchFamily="34" charset="0"/>
                <a:cs typeface="Arial" panose="020B0604020202020204" pitchFamily="34" charset="0"/>
              </a:defRPr>
            </a:lvl1pPr>
            <a:lvl2pPr>
              <a:defRPr sz="1399"/>
            </a:lvl2pPr>
            <a:lvl3pPr>
              <a:defRPr sz="1399"/>
            </a:lvl3pPr>
            <a:lvl4pPr>
              <a:defRPr sz="1399"/>
            </a:lvl4pPr>
            <a:lvl5pPr>
              <a:defRPr sz="1399"/>
            </a:lvl5pPr>
          </a:lstStyle>
          <a:p>
            <a:pPr lvl="0"/>
            <a:r>
              <a:rPr lang="zh-CN" altLang="en-US"/>
              <a:t>单击此处编辑母版文本样式</a:t>
            </a:r>
          </a:p>
          <a:p>
            <a:pPr lvl="1"/>
            <a:r>
              <a:rPr lang="zh-CN" altLang="en-US"/>
              <a:t>第二级</a:t>
            </a:r>
          </a:p>
        </p:txBody>
      </p:sp>
      <p:sp>
        <p:nvSpPr>
          <p:cNvPr id="11" name="Subtitle 2">
            <a:extLst>
              <a:ext uri="{FF2B5EF4-FFF2-40B4-BE49-F238E27FC236}">
                <a16:creationId xmlns:a16="http://schemas.microsoft.com/office/drawing/2014/main" id="{3BE97340-3746-2843-A081-908ECE911D81}"/>
              </a:ext>
            </a:extLst>
          </p:cNvPr>
          <p:cNvSpPr>
            <a:spLocks noGrp="1"/>
          </p:cNvSpPr>
          <p:nvPr>
            <p:ph type="subTitle" idx="1" hasCustomPrompt="1"/>
          </p:nvPr>
        </p:nvSpPr>
        <p:spPr>
          <a:xfrm>
            <a:off x="893926" y="900634"/>
            <a:ext cx="6583453" cy="813866"/>
          </a:xfrm>
          <a:prstGeom prst="rect">
            <a:avLst/>
          </a:prstGeom>
        </p:spPr>
        <p:txBody>
          <a:bodyPr lIns="0" tIns="0" rIns="0" bIns="0" anchor="t">
            <a:normAutofit/>
          </a:bodyPr>
          <a:lstStyle>
            <a:lvl1pPr marL="0" indent="0" algn="l">
              <a:lnSpc>
                <a:spcPts val="3429"/>
              </a:lnSpc>
              <a:spcBef>
                <a:spcPts val="0"/>
              </a:spcBef>
              <a:buNone/>
              <a:defRPr sz="3199" baseline="0">
                <a:solidFill>
                  <a:schemeClr val="tx1"/>
                </a:solidFill>
                <a:latin typeface="Arial" panose="020B0604020202020204" pitchFamily="34" charset="0"/>
                <a:ea typeface="Microsoft YaHei" panose="020B0503020204020204" pitchFamily="34" charset="-122"/>
                <a:cs typeface="Arial" panose="020B0604020202020204" pitchFamily="34" charset="0"/>
              </a:defRPr>
            </a:lvl1pPr>
            <a:lvl2pPr marL="593662" indent="0" algn="ctr">
              <a:buNone/>
              <a:defRPr sz="2597"/>
            </a:lvl2pPr>
            <a:lvl3pPr marL="1187323" indent="0" algn="ctr">
              <a:buNone/>
              <a:defRPr sz="2337"/>
            </a:lvl3pPr>
            <a:lvl4pPr marL="1780986" indent="0" algn="ctr">
              <a:buNone/>
              <a:defRPr sz="2078"/>
            </a:lvl4pPr>
            <a:lvl5pPr marL="2374648" indent="0" algn="ctr">
              <a:buNone/>
              <a:defRPr sz="2078"/>
            </a:lvl5pPr>
            <a:lvl6pPr marL="2968309" indent="0" algn="ctr">
              <a:buNone/>
              <a:defRPr sz="2078"/>
            </a:lvl6pPr>
            <a:lvl7pPr marL="3561971" indent="0" algn="ctr">
              <a:buNone/>
              <a:defRPr sz="2078"/>
            </a:lvl7pPr>
            <a:lvl8pPr marL="4155634" indent="0" algn="ctr">
              <a:buNone/>
              <a:defRPr sz="2078"/>
            </a:lvl8pPr>
            <a:lvl9pPr marL="4749295" indent="0" algn="ctr">
              <a:buNone/>
              <a:defRPr sz="2078"/>
            </a:lvl9pPr>
          </a:lstStyle>
          <a:p>
            <a:r>
              <a:rPr lang="en-US" dirty="0"/>
              <a:t>Click to edit Master title style</a:t>
            </a:r>
          </a:p>
        </p:txBody>
      </p:sp>
    </p:spTree>
    <p:extLst>
      <p:ext uri="{BB962C8B-B14F-4D97-AF65-F5344CB8AC3E}">
        <p14:creationId xmlns:p14="http://schemas.microsoft.com/office/powerpoint/2010/main" val="2116816993"/>
      </p:ext>
    </p:extLst>
  </p:cSld>
  <p:clrMapOvr>
    <a:masterClrMapping/>
  </p:clrMapOvr>
  <p:extLst mod="1">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084934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26037519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898747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015982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2879194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23589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E1D5021-ABC0-4E27-9EF4-CE351F8B81C0}" type="datetimeFigureOut">
              <a:rPr lang="zh-CN" altLang="en-US" smtClean="0"/>
              <a:t>2025/4/25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16935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tiff"/><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6.xml"/><Relationship Id="rId7"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2.tiff"/><Relationship Id="rId2" Type="http://schemas.openxmlformats.org/officeDocument/2006/relationships/theme" Target="../theme/theme6.xml"/><Relationship Id="rId1" Type="http://schemas.openxmlformats.org/officeDocument/2006/relationships/slideLayout" Target="../slideLayouts/slideLayout20.xml"/></Relationships>
</file>

<file path=ppt/slideMasters/_rels/slideMaster7.xml.rels><?xml version="1.0" encoding="UTF-8" standalone="yes"?>
<Relationships xmlns="http://schemas.openxmlformats.org/package/2006/relationships"><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image" Target="../media/image3.tiff"/><Relationship Id="rId5" Type="http://schemas.openxmlformats.org/officeDocument/2006/relationships/theme" Target="../theme/theme7.xml"/><Relationship Id="rId4"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1D5021-ABC0-4E27-9EF4-CE351F8B81C0}" type="datetimeFigureOut">
              <a:rPr lang="zh-CN" altLang="en-US" smtClean="0"/>
              <a:t>2025/4/25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D8A8F0-4847-4FBD-913A-32C97C1EF12D}" type="slidenum">
              <a:rPr lang="zh-CN" altLang="en-US" smtClean="0"/>
              <a:t>‹#›</a:t>
            </a:fld>
            <a:endParaRPr lang="zh-CN" altLang="en-US"/>
          </a:p>
        </p:txBody>
      </p:sp>
    </p:spTree>
    <p:extLst>
      <p:ext uri="{BB962C8B-B14F-4D97-AF65-F5344CB8AC3E}">
        <p14:creationId xmlns:p14="http://schemas.microsoft.com/office/powerpoint/2010/main" val="3134332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pPr defTabSz="914112"/>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894024317"/>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pPr defTabSz="914112"/>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1682216744"/>
      </p:ext>
    </p:extLst>
  </p:cSld>
  <p:clrMap bg1="lt1" tx1="dk1" bg2="lt2" tx2="dk2" accent1="accent1" accent2="accent2" accent3="accent3" accent4="accent4" accent5="accent5" accent6="accent6" hlink="hlink" folHlink="folHlink"/>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785A3D6-1271-D247-9E96-1B376F4BE7BE}"/>
              </a:ext>
            </a:extLst>
          </p:cNvPr>
          <p:cNvSpPr txBox="1"/>
          <p:nvPr userDrawn="1"/>
        </p:nvSpPr>
        <p:spPr>
          <a:xfrm>
            <a:off x="1095040" y="6356939"/>
            <a:ext cx="3502597" cy="230832"/>
          </a:xfrm>
          <a:prstGeom prst="rect">
            <a:avLst/>
          </a:prstGeom>
          <a:noFill/>
        </p:spPr>
        <p:txBody>
          <a:bodyPr wrap="square" rtlCol="0">
            <a:spAutoFit/>
          </a:bodyPr>
          <a:lstStyle/>
          <a:p>
            <a:pPr defTabSz="914112"/>
            <a:r>
              <a:rPr lang="en-US" altLang="zh-CN" sz="900" dirty="0">
                <a:solidFill>
                  <a:srgbClr val="1D1D1B"/>
                </a:solidFill>
                <a:latin typeface="Arial" panose="020B0604020202020204" pitchFamily="34" charset="0"/>
                <a:cs typeface="Arial" panose="020B0604020202020204" pitchFamily="34" charset="0"/>
              </a:rPr>
              <a:t>Huawei Proprietary - Restricted Distribution</a:t>
            </a:r>
            <a:endParaRPr lang="en-US" sz="900" dirty="0">
              <a:solidFill>
                <a:srgbClr val="1D1D1B"/>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ABEE2EE-BF4D-7A4A-B3C6-9E47668CCD98}"/>
              </a:ext>
            </a:extLst>
          </p:cNvPr>
          <p:cNvSpPr txBox="1"/>
          <p:nvPr userDrawn="1"/>
        </p:nvSpPr>
        <p:spPr>
          <a:xfrm>
            <a:off x="733845" y="6402807"/>
            <a:ext cx="499534" cy="138499"/>
          </a:xfrm>
          <a:prstGeom prst="rect">
            <a:avLst/>
          </a:prstGeom>
          <a:noFill/>
        </p:spPr>
        <p:txBody>
          <a:bodyPr wrap="square" lIns="0" tIns="0" rIns="0" bIns="0" rtlCol="0">
            <a:spAutoFit/>
          </a:bodyPr>
          <a:lstStyle/>
          <a:p>
            <a:pPr defTabSz="890493">
              <a:defRPr/>
            </a:pPr>
            <a:fld id="{C3837181-38C6-AD4F-B8BA-B444770388BB}" type="slidenum">
              <a:rPr lang="en-US" sz="900" smtClean="0">
                <a:solidFill>
                  <a:srgbClr val="1D1D1B"/>
                </a:solidFill>
                <a:latin typeface="Arial" panose="020B0604020202020204" pitchFamily="34" charset="0"/>
                <a:cs typeface="Arial" panose="020B0604020202020204" pitchFamily="34" charset="0"/>
              </a:rPr>
              <a:pPr defTabSz="890493">
                <a:defRPr/>
              </a:pPr>
              <a:t>‹#›</a:t>
            </a:fld>
            <a:endParaRPr lang="en-US" sz="900" dirty="0">
              <a:solidFill>
                <a:srgbClr val="1D1D1B"/>
              </a:solidFill>
              <a:latin typeface="Arial" panose="020B0604020202020204" pitchFamily="34" charset="0"/>
              <a:cs typeface="Arial" panose="020B0604020202020204" pitchFamily="34" charset="0"/>
            </a:endParaRPr>
          </a:p>
        </p:txBody>
      </p:sp>
      <p:grpSp>
        <p:nvGrpSpPr>
          <p:cNvPr id="88" name="Group 87">
            <a:extLst>
              <a:ext uri="{FF2B5EF4-FFF2-40B4-BE49-F238E27FC236}">
                <a16:creationId xmlns:a16="http://schemas.microsoft.com/office/drawing/2014/main" id="{37333705-F8D6-2847-B3CB-F2FAB51E2A3B}"/>
              </a:ext>
            </a:extLst>
          </p:cNvPr>
          <p:cNvGrpSpPr>
            <a:grpSpLocks noChangeAspect="1"/>
          </p:cNvGrpSpPr>
          <p:nvPr userDrawn="1"/>
        </p:nvGrpSpPr>
        <p:grpSpPr>
          <a:xfrm>
            <a:off x="12285671" y="2625390"/>
            <a:ext cx="1967204" cy="4233515"/>
            <a:chOff x="5343885" y="-48857"/>
            <a:chExt cx="3271316" cy="7037279"/>
          </a:xfrm>
        </p:grpSpPr>
        <p:sp>
          <p:nvSpPr>
            <p:cNvPr id="89" name="矩形 13">
              <a:extLst>
                <a:ext uri="{FF2B5EF4-FFF2-40B4-BE49-F238E27FC236}">
                  <a16:creationId xmlns:a16="http://schemas.microsoft.com/office/drawing/2014/main" id="{B14DFA89-D483-CF47-82CC-DD86D7CAB09E}"/>
                </a:ext>
              </a:extLst>
            </p:cNvPr>
            <p:cNvSpPr/>
            <p:nvPr userDrawn="1"/>
          </p:nvSpPr>
          <p:spPr>
            <a:xfrm>
              <a:off x="5356401" y="1934171"/>
              <a:ext cx="791510" cy="664397"/>
            </a:xfrm>
            <a:prstGeom prst="rect">
              <a:avLst/>
            </a:prstGeom>
            <a:solidFill>
              <a:srgbClr val="C4005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196/0/84</a:t>
              </a:r>
            </a:p>
          </p:txBody>
        </p:sp>
        <p:sp>
          <p:nvSpPr>
            <p:cNvPr id="90" name="文本框 15">
              <a:extLst>
                <a:ext uri="{FF2B5EF4-FFF2-40B4-BE49-F238E27FC236}">
                  <a16:creationId xmlns:a16="http://schemas.microsoft.com/office/drawing/2014/main" id="{8223ADA0-340A-794B-93B7-24AFF612A719}"/>
                </a:ext>
              </a:extLst>
            </p:cNvPr>
            <p:cNvSpPr txBox="1"/>
            <p:nvPr userDrawn="1"/>
          </p:nvSpPr>
          <p:spPr>
            <a:xfrm>
              <a:off x="5352723" y="1694497"/>
              <a:ext cx="1052647"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公司辅助色</a:t>
              </a:r>
            </a:p>
          </p:txBody>
        </p:sp>
        <p:sp>
          <p:nvSpPr>
            <p:cNvPr id="91" name="矩形 13">
              <a:extLst>
                <a:ext uri="{FF2B5EF4-FFF2-40B4-BE49-F238E27FC236}">
                  <a16:creationId xmlns:a16="http://schemas.microsoft.com/office/drawing/2014/main" id="{5F63E0E3-4F22-7948-AB1A-40A84ECA92EC}"/>
                </a:ext>
              </a:extLst>
            </p:cNvPr>
            <p:cNvSpPr/>
            <p:nvPr userDrawn="1"/>
          </p:nvSpPr>
          <p:spPr>
            <a:xfrm>
              <a:off x="6184680" y="1934171"/>
              <a:ext cx="791510" cy="664397"/>
            </a:xfrm>
            <a:prstGeom prst="rect">
              <a:avLst/>
            </a:prstGeom>
            <a:solidFill>
              <a:srgbClr val="CB377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203/55/120</a:t>
              </a:r>
            </a:p>
          </p:txBody>
        </p:sp>
        <p:sp>
          <p:nvSpPr>
            <p:cNvPr id="92" name="矩形 13">
              <a:extLst>
                <a:ext uri="{FF2B5EF4-FFF2-40B4-BE49-F238E27FC236}">
                  <a16:creationId xmlns:a16="http://schemas.microsoft.com/office/drawing/2014/main" id="{29C4A3C6-7C7B-7140-8F73-591E9F49143F}"/>
                </a:ext>
              </a:extLst>
            </p:cNvPr>
            <p:cNvSpPr/>
            <p:nvPr userDrawn="1"/>
          </p:nvSpPr>
          <p:spPr>
            <a:xfrm>
              <a:off x="5356401" y="3403061"/>
              <a:ext cx="791510" cy="664397"/>
            </a:xfrm>
            <a:prstGeom prst="rect">
              <a:avLst/>
            </a:prstGeom>
            <a:solidFill>
              <a:srgbClr val="ED6D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237/109/0</a:t>
              </a:r>
            </a:p>
          </p:txBody>
        </p:sp>
        <p:sp>
          <p:nvSpPr>
            <p:cNvPr id="93" name="矩形 13">
              <a:extLst>
                <a:ext uri="{FF2B5EF4-FFF2-40B4-BE49-F238E27FC236}">
                  <a16:creationId xmlns:a16="http://schemas.microsoft.com/office/drawing/2014/main" id="{BE4C9A8D-46B0-5B40-BC47-DB6C4899227F}"/>
                </a:ext>
              </a:extLst>
            </p:cNvPr>
            <p:cNvSpPr/>
            <p:nvPr userDrawn="1"/>
          </p:nvSpPr>
          <p:spPr>
            <a:xfrm>
              <a:off x="6184680" y="2673360"/>
              <a:ext cx="791510" cy="664397"/>
            </a:xfrm>
            <a:prstGeom prst="rect">
              <a:avLst/>
            </a:prstGeom>
            <a:solidFill>
              <a:srgbClr val="993636"/>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153/54/54</a:t>
              </a:r>
            </a:p>
          </p:txBody>
        </p:sp>
        <p:sp>
          <p:nvSpPr>
            <p:cNvPr id="94" name="矩形 13">
              <a:extLst>
                <a:ext uri="{FF2B5EF4-FFF2-40B4-BE49-F238E27FC236}">
                  <a16:creationId xmlns:a16="http://schemas.microsoft.com/office/drawing/2014/main" id="{612F2ED4-F7A4-9E48-95E1-8D07B3BBE962}"/>
                </a:ext>
              </a:extLst>
            </p:cNvPr>
            <p:cNvSpPr/>
            <p:nvPr userDrawn="1"/>
          </p:nvSpPr>
          <p:spPr>
            <a:xfrm>
              <a:off x="5356401" y="4866463"/>
              <a:ext cx="791510" cy="664397"/>
            </a:xfrm>
            <a:prstGeom prst="rect">
              <a:avLst/>
            </a:prstGeom>
            <a:solidFill>
              <a:srgbClr val="62B23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98/178/48</a:t>
              </a:r>
            </a:p>
          </p:txBody>
        </p:sp>
        <p:sp>
          <p:nvSpPr>
            <p:cNvPr id="95" name="矩形 13">
              <a:extLst>
                <a:ext uri="{FF2B5EF4-FFF2-40B4-BE49-F238E27FC236}">
                  <a16:creationId xmlns:a16="http://schemas.microsoft.com/office/drawing/2014/main" id="{A9E1D476-C288-8945-A68A-1F20C557294B}"/>
                </a:ext>
              </a:extLst>
            </p:cNvPr>
            <p:cNvSpPr/>
            <p:nvPr userDrawn="1"/>
          </p:nvSpPr>
          <p:spPr>
            <a:xfrm>
              <a:off x="6184680" y="3415851"/>
              <a:ext cx="791510" cy="664397"/>
            </a:xfrm>
            <a:prstGeom prst="rect">
              <a:avLst/>
            </a:prstGeom>
            <a:solidFill>
              <a:srgbClr val="F2894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242/137/68</a:t>
              </a:r>
              <a:endParaRPr kumimoji="1" lang="mr-IN" altLang="zh-CN" sz="500" b="1" dirty="0">
                <a:solidFill>
                  <a:srgbClr val="FFFFFF"/>
                </a:solidFill>
                <a:latin typeface="Arial" charset="0"/>
                <a:ea typeface="Arial" charset="0"/>
                <a:cs typeface="Arial" charset="0"/>
              </a:endParaRPr>
            </a:p>
          </p:txBody>
        </p:sp>
        <p:sp>
          <p:nvSpPr>
            <p:cNvPr id="96" name="矩形 13">
              <a:extLst>
                <a:ext uri="{FF2B5EF4-FFF2-40B4-BE49-F238E27FC236}">
                  <a16:creationId xmlns:a16="http://schemas.microsoft.com/office/drawing/2014/main" id="{42823EBB-E62E-F149-AC9A-09950051F283}"/>
                </a:ext>
              </a:extLst>
            </p:cNvPr>
            <p:cNvSpPr/>
            <p:nvPr userDrawn="1"/>
          </p:nvSpPr>
          <p:spPr>
            <a:xfrm>
              <a:off x="5353240" y="184963"/>
              <a:ext cx="791510" cy="664397"/>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185C</a:t>
              </a:r>
            </a:p>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199/0/11  </a:t>
              </a:r>
            </a:p>
          </p:txBody>
        </p:sp>
        <p:sp>
          <p:nvSpPr>
            <p:cNvPr id="97" name="文本框 15">
              <a:extLst>
                <a:ext uri="{FF2B5EF4-FFF2-40B4-BE49-F238E27FC236}">
                  <a16:creationId xmlns:a16="http://schemas.microsoft.com/office/drawing/2014/main" id="{EA01C299-6FF2-3642-AAEC-A1DF62D9C654}"/>
                </a:ext>
              </a:extLst>
            </p:cNvPr>
            <p:cNvSpPr txBox="1"/>
            <p:nvPr userDrawn="1"/>
          </p:nvSpPr>
          <p:spPr>
            <a:xfrm>
              <a:off x="5343885" y="-48857"/>
              <a:ext cx="726488" cy="204645"/>
            </a:xfrm>
            <a:prstGeom prst="rect">
              <a:avLst/>
            </a:prstGeom>
            <a:noFill/>
          </p:spPr>
          <p:txBody>
            <a:bodyPr wrap="square" lIns="0" tIns="0" rIns="0" bIns="0" rtlCol="0" anchor="b" anchorCtr="0">
              <a:spAutoFit/>
            </a:bodyPr>
            <a:lstStyle/>
            <a:p>
              <a:pPr defTabSz="914112"/>
              <a:r>
                <a:rPr kumimoji="1" lang="zh-CN" altLang="en-US" sz="800" dirty="0">
                  <a:solidFill>
                    <a:srgbClr val="1D1D1A"/>
                  </a:solidFill>
                  <a:latin typeface="Microsoft YaHei" panose="020B0503020204020204" pitchFamily="34" charset="-122"/>
                  <a:ea typeface="Microsoft YaHei" panose="020B0503020204020204" pitchFamily="34" charset="-122"/>
                </a:rPr>
                <a:t>公司色</a:t>
              </a:r>
            </a:p>
          </p:txBody>
        </p:sp>
        <p:sp>
          <p:nvSpPr>
            <p:cNvPr id="98" name="矩形 13">
              <a:extLst>
                <a:ext uri="{FF2B5EF4-FFF2-40B4-BE49-F238E27FC236}">
                  <a16:creationId xmlns:a16="http://schemas.microsoft.com/office/drawing/2014/main" id="{B84AB502-165F-764A-9621-65CA8CBBEAEA}"/>
                </a:ext>
              </a:extLst>
            </p:cNvPr>
            <p:cNvSpPr/>
            <p:nvPr userDrawn="1"/>
          </p:nvSpPr>
          <p:spPr>
            <a:xfrm>
              <a:off x="5352600" y="918047"/>
              <a:ext cx="791510" cy="664397"/>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PANTONE 186C</a:t>
              </a:r>
            </a:p>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200/16/46  </a:t>
              </a:r>
            </a:p>
          </p:txBody>
        </p:sp>
        <p:sp>
          <p:nvSpPr>
            <p:cNvPr id="99" name="矩形 13">
              <a:extLst>
                <a:ext uri="{FF2B5EF4-FFF2-40B4-BE49-F238E27FC236}">
                  <a16:creationId xmlns:a16="http://schemas.microsoft.com/office/drawing/2014/main" id="{CB8870E8-3E95-764C-B621-A168E194CC7A}"/>
                </a:ext>
              </a:extLst>
            </p:cNvPr>
            <p:cNvSpPr/>
            <p:nvPr userDrawn="1"/>
          </p:nvSpPr>
          <p:spPr>
            <a:xfrm>
              <a:off x="5354164" y="2665974"/>
              <a:ext cx="791510" cy="664397"/>
            </a:xfrm>
            <a:prstGeom prst="rect">
              <a:avLst/>
            </a:prstGeom>
            <a:solidFill>
              <a:srgbClr val="7F00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127/0/1</a:t>
              </a:r>
            </a:p>
          </p:txBody>
        </p:sp>
        <p:sp>
          <p:nvSpPr>
            <p:cNvPr id="100" name="矩形 13">
              <a:extLst>
                <a:ext uri="{FF2B5EF4-FFF2-40B4-BE49-F238E27FC236}">
                  <a16:creationId xmlns:a16="http://schemas.microsoft.com/office/drawing/2014/main" id="{356EF69A-1936-544F-A95F-0664F4E186D5}"/>
                </a:ext>
              </a:extLst>
            </p:cNvPr>
            <p:cNvSpPr/>
            <p:nvPr userDrawn="1"/>
          </p:nvSpPr>
          <p:spPr>
            <a:xfrm>
              <a:off x="5354164" y="4134866"/>
              <a:ext cx="791510" cy="664397"/>
            </a:xfrm>
            <a:prstGeom prst="rect">
              <a:avLst/>
            </a:prstGeom>
            <a:solidFill>
              <a:srgbClr val="FCC8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52/200/0</a:t>
              </a:r>
            </a:p>
          </p:txBody>
        </p:sp>
        <p:sp>
          <p:nvSpPr>
            <p:cNvPr id="101" name="矩形 13">
              <a:extLst>
                <a:ext uri="{FF2B5EF4-FFF2-40B4-BE49-F238E27FC236}">
                  <a16:creationId xmlns:a16="http://schemas.microsoft.com/office/drawing/2014/main" id="{03EBAB43-95A5-1C4A-8458-B86EB3D51FCA}"/>
                </a:ext>
              </a:extLst>
            </p:cNvPr>
            <p:cNvSpPr/>
            <p:nvPr userDrawn="1"/>
          </p:nvSpPr>
          <p:spPr>
            <a:xfrm>
              <a:off x="5354164" y="5596166"/>
              <a:ext cx="791510" cy="664397"/>
            </a:xfrm>
            <a:prstGeom prst="rect">
              <a:avLst/>
            </a:prstGeom>
            <a:solidFill>
              <a:srgbClr val="30B5C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48/181/197</a:t>
              </a:r>
            </a:p>
          </p:txBody>
        </p:sp>
        <p:sp>
          <p:nvSpPr>
            <p:cNvPr id="102" name="矩形 13">
              <a:extLst>
                <a:ext uri="{FF2B5EF4-FFF2-40B4-BE49-F238E27FC236}">
                  <a16:creationId xmlns:a16="http://schemas.microsoft.com/office/drawing/2014/main" id="{371A8520-F934-304C-B57F-B49F768694E2}"/>
                </a:ext>
              </a:extLst>
            </p:cNvPr>
            <p:cNvSpPr/>
            <p:nvPr userDrawn="1"/>
          </p:nvSpPr>
          <p:spPr>
            <a:xfrm>
              <a:off x="6184543" y="4866463"/>
              <a:ext cx="791510" cy="664398"/>
            </a:xfrm>
            <a:prstGeom prst="rect">
              <a:avLst/>
            </a:prstGeom>
            <a:solidFill>
              <a:srgbClr val="81C15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129/193/95</a:t>
              </a:r>
            </a:p>
          </p:txBody>
        </p:sp>
        <p:sp>
          <p:nvSpPr>
            <p:cNvPr id="103" name="矩形 13">
              <a:extLst>
                <a:ext uri="{FF2B5EF4-FFF2-40B4-BE49-F238E27FC236}">
                  <a16:creationId xmlns:a16="http://schemas.microsoft.com/office/drawing/2014/main" id="{B83004D7-279B-C14E-9FCF-870FA1B74FDF}"/>
                </a:ext>
              </a:extLst>
            </p:cNvPr>
            <p:cNvSpPr/>
            <p:nvPr userDrawn="1"/>
          </p:nvSpPr>
          <p:spPr>
            <a:xfrm>
              <a:off x="6182308" y="4134866"/>
              <a:ext cx="791510" cy="664398"/>
            </a:xfrm>
            <a:prstGeom prst="rect">
              <a:avLst/>
            </a:prstGeom>
            <a:solidFill>
              <a:srgbClr val="FDD35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253/211/81</a:t>
              </a:r>
            </a:p>
          </p:txBody>
        </p:sp>
        <p:sp>
          <p:nvSpPr>
            <p:cNvPr id="104" name="矩形 13">
              <a:extLst>
                <a:ext uri="{FF2B5EF4-FFF2-40B4-BE49-F238E27FC236}">
                  <a16:creationId xmlns:a16="http://schemas.microsoft.com/office/drawing/2014/main" id="{99635968-4E69-CC41-9D78-6DF253FE3035}"/>
                </a:ext>
              </a:extLst>
            </p:cNvPr>
            <p:cNvSpPr/>
            <p:nvPr userDrawn="1"/>
          </p:nvSpPr>
          <p:spPr>
            <a:xfrm>
              <a:off x="6177324" y="5596166"/>
              <a:ext cx="791510" cy="664398"/>
            </a:xfrm>
            <a:prstGeom prst="rect">
              <a:avLst/>
            </a:prstGeom>
            <a:solidFill>
              <a:srgbClr val="56C4D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86/196/210</a:t>
              </a:r>
            </a:p>
          </p:txBody>
        </p:sp>
        <p:sp>
          <p:nvSpPr>
            <p:cNvPr id="105" name="矩形 13">
              <a:extLst>
                <a:ext uri="{FF2B5EF4-FFF2-40B4-BE49-F238E27FC236}">
                  <a16:creationId xmlns:a16="http://schemas.microsoft.com/office/drawing/2014/main" id="{BDBE4949-07B7-F046-AD95-68E4B0C11CCD}"/>
                </a:ext>
              </a:extLst>
            </p:cNvPr>
            <p:cNvSpPr/>
            <p:nvPr/>
          </p:nvSpPr>
          <p:spPr>
            <a:xfrm>
              <a:off x="6186245" y="184963"/>
              <a:ext cx="791510" cy="664397"/>
            </a:xfrm>
            <a:prstGeom prst="rect">
              <a:avLst/>
            </a:prstGeom>
            <a:solidFill>
              <a:srgbClr val="D3394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211/57/65</a:t>
              </a:r>
            </a:p>
          </p:txBody>
        </p:sp>
        <p:sp>
          <p:nvSpPr>
            <p:cNvPr id="106" name="矩形 13">
              <a:extLst>
                <a:ext uri="{FF2B5EF4-FFF2-40B4-BE49-F238E27FC236}">
                  <a16:creationId xmlns:a16="http://schemas.microsoft.com/office/drawing/2014/main" id="{AA9F9E00-6A31-F14B-A2E4-79908835FD14}"/>
                </a:ext>
              </a:extLst>
            </p:cNvPr>
            <p:cNvSpPr/>
            <p:nvPr/>
          </p:nvSpPr>
          <p:spPr>
            <a:xfrm>
              <a:off x="6185604" y="918047"/>
              <a:ext cx="791510" cy="664397"/>
            </a:xfrm>
            <a:prstGeom prst="rect">
              <a:avLst/>
            </a:prstGeom>
            <a:solidFill>
              <a:srgbClr val="D3385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211/56/89</a:t>
              </a:r>
            </a:p>
          </p:txBody>
        </p:sp>
        <p:sp>
          <p:nvSpPr>
            <p:cNvPr id="107" name="矩形 13">
              <a:extLst>
                <a:ext uri="{FF2B5EF4-FFF2-40B4-BE49-F238E27FC236}">
                  <a16:creationId xmlns:a16="http://schemas.microsoft.com/office/drawing/2014/main" id="{38715A31-485E-B744-B409-43F9F04B48F7}"/>
                </a:ext>
              </a:extLst>
            </p:cNvPr>
            <p:cNvSpPr/>
            <p:nvPr/>
          </p:nvSpPr>
          <p:spPr>
            <a:xfrm>
              <a:off x="6996262" y="1934171"/>
              <a:ext cx="791510" cy="664397"/>
            </a:xfrm>
            <a:prstGeom prst="rect">
              <a:avLst/>
            </a:prstGeom>
            <a:solidFill>
              <a:srgbClr val="DD80AA"/>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221/128/170</a:t>
              </a:r>
            </a:p>
          </p:txBody>
        </p:sp>
        <p:sp>
          <p:nvSpPr>
            <p:cNvPr id="108" name="矩形 13">
              <a:extLst>
                <a:ext uri="{FF2B5EF4-FFF2-40B4-BE49-F238E27FC236}">
                  <a16:creationId xmlns:a16="http://schemas.microsoft.com/office/drawing/2014/main" id="{4AE1609B-25DD-2C4A-B05B-D18ADBC39C71}"/>
                </a:ext>
              </a:extLst>
            </p:cNvPr>
            <p:cNvSpPr/>
            <p:nvPr/>
          </p:nvSpPr>
          <p:spPr>
            <a:xfrm>
              <a:off x="6996262" y="2673360"/>
              <a:ext cx="791510" cy="664397"/>
            </a:xfrm>
            <a:prstGeom prst="rect">
              <a:avLst/>
            </a:prstGeom>
            <a:solidFill>
              <a:srgbClr val="BF808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191/128/130</a:t>
              </a:r>
            </a:p>
          </p:txBody>
        </p:sp>
        <p:sp>
          <p:nvSpPr>
            <p:cNvPr id="109" name="矩形 13">
              <a:extLst>
                <a:ext uri="{FF2B5EF4-FFF2-40B4-BE49-F238E27FC236}">
                  <a16:creationId xmlns:a16="http://schemas.microsoft.com/office/drawing/2014/main" id="{ECE90F9F-DBBC-0B49-A42C-8B62397E473E}"/>
                </a:ext>
              </a:extLst>
            </p:cNvPr>
            <p:cNvSpPr/>
            <p:nvPr/>
          </p:nvSpPr>
          <p:spPr>
            <a:xfrm>
              <a:off x="6996262" y="3415851"/>
              <a:ext cx="791510" cy="664397"/>
            </a:xfrm>
            <a:prstGeom prst="rect">
              <a:avLst/>
            </a:prstGeom>
            <a:solidFill>
              <a:srgbClr val="F6B78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246/183/140</a:t>
              </a:r>
              <a:endParaRPr kumimoji="1" lang="mr-IN" altLang="zh-CN" sz="500" b="1" dirty="0">
                <a:solidFill>
                  <a:srgbClr val="595757"/>
                </a:solidFill>
                <a:latin typeface="Arial" charset="0"/>
                <a:ea typeface="Arial" charset="0"/>
                <a:cs typeface="Arial" charset="0"/>
              </a:endParaRPr>
            </a:p>
          </p:txBody>
        </p:sp>
        <p:sp>
          <p:nvSpPr>
            <p:cNvPr id="110" name="矩形 13">
              <a:extLst>
                <a:ext uri="{FF2B5EF4-FFF2-40B4-BE49-F238E27FC236}">
                  <a16:creationId xmlns:a16="http://schemas.microsoft.com/office/drawing/2014/main" id="{D5B387BA-F8B8-B54E-966E-F24E271747C4}"/>
                </a:ext>
              </a:extLst>
            </p:cNvPr>
            <p:cNvSpPr/>
            <p:nvPr/>
          </p:nvSpPr>
          <p:spPr>
            <a:xfrm>
              <a:off x="7006093" y="4866463"/>
              <a:ext cx="791510" cy="664397"/>
            </a:xfrm>
            <a:prstGeom prst="rect">
              <a:avLst/>
            </a:prstGeom>
            <a:solidFill>
              <a:srgbClr val="AFD89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176/216/156</a:t>
              </a:r>
            </a:p>
          </p:txBody>
        </p:sp>
        <p:sp>
          <p:nvSpPr>
            <p:cNvPr id="111" name="矩形 13">
              <a:extLst>
                <a:ext uri="{FF2B5EF4-FFF2-40B4-BE49-F238E27FC236}">
                  <a16:creationId xmlns:a16="http://schemas.microsoft.com/office/drawing/2014/main" id="{E6C9B99E-8C1C-2B49-B82E-3C754B8E5C02}"/>
                </a:ext>
              </a:extLst>
            </p:cNvPr>
            <p:cNvSpPr/>
            <p:nvPr/>
          </p:nvSpPr>
          <p:spPr>
            <a:xfrm>
              <a:off x="7003856" y="4134866"/>
              <a:ext cx="791510" cy="664397"/>
            </a:xfrm>
            <a:prstGeom prst="rect">
              <a:avLst/>
            </a:prstGeom>
            <a:solidFill>
              <a:srgbClr val="FDE39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253/227/181</a:t>
              </a:r>
            </a:p>
          </p:txBody>
        </p:sp>
        <p:sp>
          <p:nvSpPr>
            <p:cNvPr id="112" name="矩形 13">
              <a:extLst>
                <a:ext uri="{FF2B5EF4-FFF2-40B4-BE49-F238E27FC236}">
                  <a16:creationId xmlns:a16="http://schemas.microsoft.com/office/drawing/2014/main" id="{0106BFA2-9DE1-3A42-A6C6-69BCE0FA34F4}"/>
                </a:ext>
              </a:extLst>
            </p:cNvPr>
            <p:cNvSpPr/>
            <p:nvPr/>
          </p:nvSpPr>
          <p:spPr>
            <a:xfrm>
              <a:off x="7003856" y="5596166"/>
              <a:ext cx="791510" cy="664397"/>
            </a:xfrm>
            <a:prstGeom prst="rect">
              <a:avLst/>
            </a:prstGeom>
            <a:solidFill>
              <a:srgbClr val="94DAE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148/218/226</a:t>
              </a:r>
            </a:p>
          </p:txBody>
        </p:sp>
        <p:sp>
          <p:nvSpPr>
            <p:cNvPr id="113" name="矩形 13">
              <a:extLst>
                <a:ext uri="{FF2B5EF4-FFF2-40B4-BE49-F238E27FC236}">
                  <a16:creationId xmlns:a16="http://schemas.microsoft.com/office/drawing/2014/main" id="{F760C1C5-4342-C346-A7D2-D101978EDF66}"/>
                </a:ext>
              </a:extLst>
            </p:cNvPr>
            <p:cNvSpPr/>
            <p:nvPr/>
          </p:nvSpPr>
          <p:spPr>
            <a:xfrm>
              <a:off x="6997826" y="184963"/>
              <a:ext cx="791510" cy="664397"/>
            </a:xfrm>
            <a:prstGeom prst="rect">
              <a:avLst/>
            </a:prstGeom>
            <a:solidFill>
              <a:srgbClr val="E281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226/129/137</a:t>
              </a:r>
            </a:p>
          </p:txBody>
        </p:sp>
        <p:sp>
          <p:nvSpPr>
            <p:cNvPr id="114" name="矩形 13">
              <a:extLst>
                <a:ext uri="{FF2B5EF4-FFF2-40B4-BE49-F238E27FC236}">
                  <a16:creationId xmlns:a16="http://schemas.microsoft.com/office/drawing/2014/main" id="{5BB50A4A-0B64-7E4C-824C-1EBCA1A992CF}"/>
                </a:ext>
              </a:extLst>
            </p:cNvPr>
            <p:cNvSpPr/>
            <p:nvPr/>
          </p:nvSpPr>
          <p:spPr>
            <a:xfrm>
              <a:off x="6997185" y="918047"/>
              <a:ext cx="791510" cy="664397"/>
            </a:xfrm>
            <a:prstGeom prst="rect">
              <a:avLst/>
            </a:prstGeom>
            <a:solidFill>
              <a:srgbClr val="E2819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226/129/152</a:t>
              </a:r>
            </a:p>
          </p:txBody>
        </p:sp>
        <p:sp>
          <p:nvSpPr>
            <p:cNvPr id="115" name="矩形 13">
              <a:extLst>
                <a:ext uri="{FF2B5EF4-FFF2-40B4-BE49-F238E27FC236}">
                  <a16:creationId xmlns:a16="http://schemas.microsoft.com/office/drawing/2014/main" id="{756A7E25-6C44-8A44-A8C5-61D19BC9EDAF}"/>
                </a:ext>
              </a:extLst>
            </p:cNvPr>
            <p:cNvSpPr/>
            <p:nvPr userDrawn="1"/>
          </p:nvSpPr>
          <p:spPr>
            <a:xfrm>
              <a:off x="7806130" y="1934171"/>
              <a:ext cx="791510" cy="664397"/>
            </a:xfrm>
            <a:prstGeom prst="rect">
              <a:avLst/>
            </a:prstGeom>
            <a:solidFill>
              <a:srgbClr val="EBB3C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235/179/204</a:t>
              </a:r>
            </a:p>
          </p:txBody>
        </p:sp>
        <p:sp>
          <p:nvSpPr>
            <p:cNvPr id="116" name="矩形 13">
              <a:extLst>
                <a:ext uri="{FF2B5EF4-FFF2-40B4-BE49-F238E27FC236}">
                  <a16:creationId xmlns:a16="http://schemas.microsoft.com/office/drawing/2014/main" id="{96588389-39CD-DF4E-B9AC-92091E25724E}"/>
                </a:ext>
              </a:extLst>
            </p:cNvPr>
            <p:cNvSpPr/>
            <p:nvPr/>
          </p:nvSpPr>
          <p:spPr>
            <a:xfrm>
              <a:off x="7806130" y="2673360"/>
              <a:ext cx="791510" cy="664397"/>
            </a:xfrm>
            <a:prstGeom prst="rect">
              <a:avLst/>
            </a:prstGeom>
            <a:solidFill>
              <a:srgbClr val="D8B3B3"/>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defRPr/>
              </a:pPr>
              <a:r>
                <a:rPr kumimoji="1" lang="en-US" altLang="zh-CN" sz="500" b="1" dirty="0">
                  <a:solidFill>
                    <a:srgbClr val="595757"/>
                  </a:solidFill>
                  <a:latin typeface="Arial" charset="0"/>
                  <a:ea typeface="Arial" charset="0"/>
                  <a:cs typeface="Arial" charset="0"/>
                </a:rPr>
                <a:t>RGB 216/179/179</a:t>
              </a:r>
            </a:p>
          </p:txBody>
        </p:sp>
        <p:sp>
          <p:nvSpPr>
            <p:cNvPr id="117" name="矩形 13">
              <a:extLst>
                <a:ext uri="{FF2B5EF4-FFF2-40B4-BE49-F238E27FC236}">
                  <a16:creationId xmlns:a16="http://schemas.microsoft.com/office/drawing/2014/main" id="{20725C9F-31AE-DB44-B70A-B4ECDEC0BC00}"/>
                </a:ext>
              </a:extLst>
            </p:cNvPr>
            <p:cNvSpPr/>
            <p:nvPr/>
          </p:nvSpPr>
          <p:spPr>
            <a:xfrm>
              <a:off x="7811114" y="3415851"/>
              <a:ext cx="791510" cy="664398"/>
            </a:xfrm>
            <a:prstGeom prst="rect">
              <a:avLst/>
            </a:prstGeom>
            <a:solidFill>
              <a:srgbClr val="FAD3B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250/211/187</a:t>
              </a:r>
              <a:endParaRPr kumimoji="1" lang="mr-IN" altLang="zh-CN" sz="500" b="1" dirty="0">
                <a:solidFill>
                  <a:srgbClr val="595757"/>
                </a:solidFill>
                <a:latin typeface="Arial" charset="0"/>
                <a:ea typeface="Arial" charset="0"/>
                <a:cs typeface="Arial" charset="0"/>
              </a:endParaRPr>
            </a:p>
          </p:txBody>
        </p:sp>
        <p:sp>
          <p:nvSpPr>
            <p:cNvPr id="118" name="矩形 13">
              <a:extLst>
                <a:ext uri="{FF2B5EF4-FFF2-40B4-BE49-F238E27FC236}">
                  <a16:creationId xmlns:a16="http://schemas.microsoft.com/office/drawing/2014/main" id="{AC5BCC27-B68D-0743-8E0B-E25F8D01C3A4}"/>
                </a:ext>
              </a:extLst>
            </p:cNvPr>
            <p:cNvSpPr/>
            <p:nvPr/>
          </p:nvSpPr>
          <p:spPr>
            <a:xfrm>
              <a:off x="7820945" y="4866463"/>
              <a:ext cx="791510" cy="664398"/>
            </a:xfrm>
            <a:prstGeom prst="rect">
              <a:avLst/>
            </a:prstGeom>
            <a:solidFill>
              <a:srgbClr val="D0E8C4"/>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208/232/196</a:t>
              </a:r>
            </a:p>
          </p:txBody>
        </p:sp>
        <p:sp>
          <p:nvSpPr>
            <p:cNvPr id="119" name="矩形 13">
              <a:extLst>
                <a:ext uri="{FF2B5EF4-FFF2-40B4-BE49-F238E27FC236}">
                  <a16:creationId xmlns:a16="http://schemas.microsoft.com/office/drawing/2014/main" id="{51C2E83A-C975-6945-B2FD-5B22BBB53DB7}"/>
                </a:ext>
              </a:extLst>
            </p:cNvPr>
            <p:cNvSpPr/>
            <p:nvPr/>
          </p:nvSpPr>
          <p:spPr>
            <a:xfrm>
              <a:off x="7818707" y="4134866"/>
              <a:ext cx="791510" cy="664398"/>
            </a:xfrm>
            <a:prstGeom prst="rect">
              <a:avLst/>
            </a:prstGeom>
            <a:solidFill>
              <a:srgbClr val="FEEE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254/238/193</a:t>
              </a:r>
            </a:p>
          </p:txBody>
        </p:sp>
        <p:sp>
          <p:nvSpPr>
            <p:cNvPr id="120" name="矩形 13">
              <a:extLst>
                <a:ext uri="{FF2B5EF4-FFF2-40B4-BE49-F238E27FC236}">
                  <a16:creationId xmlns:a16="http://schemas.microsoft.com/office/drawing/2014/main" id="{BEE9A95F-6965-354F-A2C7-2E8C81DDA52F}"/>
                </a:ext>
              </a:extLst>
            </p:cNvPr>
            <p:cNvSpPr/>
            <p:nvPr/>
          </p:nvSpPr>
          <p:spPr>
            <a:xfrm>
              <a:off x="7823691" y="5596166"/>
              <a:ext cx="791510" cy="664398"/>
            </a:xfrm>
            <a:prstGeom prst="rect">
              <a:avLst/>
            </a:prstGeom>
            <a:solidFill>
              <a:srgbClr val="BEE9E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190/233/238</a:t>
              </a:r>
            </a:p>
          </p:txBody>
        </p:sp>
        <p:sp>
          <p:nvSpPr>
            <p:cNvPr id="121" name="矩形 13">
              <a:extLst>
                <a:ext uri="{FF2B5EF4-FFF2-40B4-BE49-F238E27FC236}">
                  <a16:creationId xmlns:a16="http://schemas.microsoft.com/office/drawing/2014/main" id="{509164EB-3DC4-7A4F-9E7C-06EBC981CD0A}"/>
                </a:ext>
              </a:extLst>
            </p:cNvPr>
            <p:cNvSpPr/>
            <p:nvPr/>
          </p:nvSpPr>
          <p:spPr>
            <a:xfrm>
              <a:off x="7807694" y="184963"/>
              <a:ext cx="791510" cy="664397"/>
            </a:xfrm>
            <a:prstGeom prst="rect">
              <a:avLst/>
            </a:prstGeom>
            <a:solidFill>
              <a:srgbClr val="EEB3B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239/178/184</a:t>
              </a:r>
            </a:p>
          </p:txBody>
        </p:sp>
        <p:sp>
          <p:nvSpPr>
            <p:cNvPr id="122" name="矩形 13">
              <a:extLst>
                <a:ext uri="{FF2B5EF4-FFF2-40B4-BE49-F238E27FC236}">
                  <a16:creationId xmlns:a16="http://schemas.microsoft.com/office/drawing/2014/main" id="{667867DD-D3E6-3040-A7B5-39345C0CE2E3}"/>
                </a:ext>
              </a:extLst>
            </p:cNvPr>
            <p:cNvSpPr/>
            <p:nvPr/>
          </p:nvSpPr>
          <p:spPr>
            <a:xfrm>
              <a:off x="7807054" y="918047"/>
              <a:ext cx="791510" cy="664397"/>
            </a:xfrm>
            <a:prstGeom prst="rect">
              <a:avLst/>
            </a:prstGeom>
            <a:solidFill>
              <a:srgbClr val="EEB3C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238/179/193</a:t>
              </a:r>
            </a:p>
          </p:txBody>
        </p:sp>
        <p:sp>
          <p:nvSpPr>
            <p:cNvPr id="123" name="矩形 13">
              <a:extLst>
                <a:ext uri="{FF2B5EF4-FFF2-40B4-BE49-F238E27FC236}">
                  <a16:creationId xmlns:a16="http://schemas.microsoft.com/office/drawing/2014/main" id="{9EE10597-3782-AB46-8453-89FA049C6C46}"/>
                </a:ext>
              </a:extLst>
            </p:cNvPr>
            <p:cNvSpPr/>
            <p:nvPr userDrawn="1"/>
          </p:nvSpPr>
          <p:spPr>
            <a:xfrm>
              <a:off x="5354169" y="6324025"/>
              <a:ext cx="513579" cy="664397"/>
            </a:xfrm>
            <a:prstGeom prst="rect">
              <a:avLst/>
            </a:prstGeom>
            <a:solidFill>
              <a:srgbClr val="22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0/0/0</a:t>
              </a:r>
            </a:p>
          </p:txBody>
        </p:sp>
        <p:sp>
          <p:nvSpPr>
            <p:cNvPr id="124" name="矩形 13">
              <a:extLst>
                <a:ext uri="{FF2B5EF4-FFF2-40B4-BE49-F238E27FC236}">
                  <a16:creationId xmlns:a16="http://schemas.microsoft.com/office/drawing/2014/main" id="{966B3529-B594-884C-BED0-5887B34BBBB8}"/>
                </a:ext>
              </a:extLst>
            </p:cNvPr>
            <p:cNvSpPr/>
            <p:nvPr userDrawn="1"/>
          </p:nvSpPr>
          <p:spPr>
            <a:xfrm>
              <a:off x="5900626" y="6324025"/>
              <a:ext cx="513579" cy="664397"/>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 </a:t>
              </a:r>
            </a:p>
            <a:p>
              <a:pPr algn="ctr" defTabSz="914112">
                <a:lnSpc>
                  <a:spcPts val="620"/>
                </a:lnSpc>
              </a:pPr>
              <a:r>
                <a:rPr kumimoji="1" lang="en-US" altLang="zh-CN" sz="500" b="1" dirty="0">
                  <a:solidFill>
                    <a:srgbClr val="FFFFFF"/>
                  </a:solidFill>
                  <a:latin typeface="Arial" charset="0"/>
                  <a:ea typeface="Arial" charset="0"/>
                  <a:cs typeface="Arial" charset="0"/>
                </a:rPr>
                <a:t>89/87/87</a:t>
              </a:r>
            </a:p>
          </p:txBody>
        </p:sp>
        <p:sp>
          <p:nvSpPr>
            <p:cNvPr id="125" name="矩形 13">
              <a:extLst>
                <a:ext uri="{FF2B5EF4-FFF2-40B4-BE49-F238E27FC236}">
                  <a16:creationId xmlns:a16="http://schemas.microsoft.com/office/drawing/2014/main" id="{0B0545C9-147F-584F-80D2-EF13876D7D33}"/>
                </a:ext>
              </a:extLst>
            </p:cNvPr>
            <p:cNvSpPr/>
            <p:nvPr userDrawn="1"/>
          </p:nvSpPr>
          <p:spPr>
            <a:xfrm>
              <a:off x="6445335" y="6324024"/>
              <a:ext cx="513579" cy="664398"/>
            </a:xfrm>
            <a:prstGeom prst="rect">
              <a:avLst/>
            </a:prstGeom>
            <a:solidFill>
              <a:srgbClr val="888888"/>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137/137/</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137</a:t>
              </a:r>
            </a:p>
          </p:txBody>
        </p:sp>
        <p:sp>
          <p:nvSpPr>
            <p:cNvPr id="126" name="矩形 13">
              <a:extLst>
                <a:ext uri="{FF2B5EF4-FFF2-40B4-BE49-F238E27FC236}">
                  <a16:creationId xmlns:a16="http://schemas.microsoft.com/office/drawing/2014/main" id="{44FD0A0B-0D45-3340-A523-465AC24134BF}"/>
                </a:ext>
              </a:extLst>
            </p:cNvPr>
            <p:cNvSpPr/>
            <p:nvPr userDrawn="1"/>
          </p:nvSpPr>
          <p:spPr>
            <a:xfrm>
              <a:off x="7003279" y="6324024"/>
              <a:ext cx="513579" cy="664398"/>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FFFFFF"/>
                  </a:solidFill>
                  <a:latin typeface="Arial" charset="0"/>
                  <a:ea typeface="Arial" charset="0"/>
                  <a:cs typeface="Arial" charset="0"/>
                </a:rPr>
                <a:t>RGB</a:t>
              </a:r>
            </a:p>
            <a:p>
              <a:pPr algn="ctr" defTabSz="914112">
                <a:lnSpc>
                  <a:spcPts val="620"/>
                </a:lnSpc>
              </a:pPr>
              <a:r>
                <a:rPr kumimoji="1" lang="en-US" altLang="zh-CN" sz="500" b="1" dirty="0">
                  <a:solidFill>
                    <a:srgbClr val="FFFFFF"/>
                  </a:solidFill>
                  <a:latin typeface="Arial" charset="0"/>
                  <a:ea typeface="Arial" charset="0"/>
                  <a:cs typeface="Arial" charset="0"/>
                </a:rPr>
                <a:t>181/181/</a:t>
              </a:r>
              <a:br>
                <a:rPr kumimoji="1" lang="en-US" altLang="zh-CN" sz="500" b="1" dirty="0">
                  <a:solidFill>
                    <a:srgbClr val="FFFFFF"/>
                  </a:solidFill>
                  <a:latin typeface="Arial" charset="0"/>
                  <a:ea typeface="Arial" charset="0"/>
                  <a:cs typeface="Arial" charset="0"/>
                </a:rPr>
              </a:br>
              <a:r>
                <a:rPr kumimoji="1" lang="en-US" altLang="zh-CN" sz="500" b="1" dirty="0">
                  <a:solidFill>
                    <a:srgbClr val="FFFFFF"/>
                  </a:solidFill>
                  <a:latin typeface="Arial" charset="0"/>
                  <a:ea typeface="Arial" charset="0"/>
                  <a:cs typeface="Arial" charset="0"/>
                </a:rPr>
                <a:t>181</a:t>
              </a:r>
            </a:p>
          </p:txBody>
        </p:sp>
        <p:sp>
          <p:nvSpPr>
            <p:cNvPr id="127" name="矩形 13">
              <a:extLst>
                <a:ext uri="{FF2B5EF4-FFF2-40B4-BE49-F238E27FC236}">
                  <a16:creationId xmlns:a16="http://schemas.microsoft.com/office/drawing/2014/main" id="{2C404A07-276B-3648-BB25-4EDB5905448C}"/>
                </a:ext>
              </a:extLst>
            </p:cNvPr>
            <p:cNvSpPr/>
            <p:nvPr userDrawn="1"/>
          </p:nvSpPr>
          <p:spPr>
            <a:xfrm>
              <a:off x="7551547" y="6324024"/>
              <a:ext cx="513579" cy="664398"/>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 221/221/</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221</a:t>
              </a:r>
            </a:p>
          </p:txBody>
        </p:sp>
        <p:sp>
          <p:nvSpPr>
            <p:cNvPr id="128" name="矩形 13">
              <a:extLst>
                <a:ext uri="{FF2B5EF4-FFF2-40B4-BE49-F238E27FC236}">
                  <a16:creationId xmlns:a16="http://schemas.microsoft.com/office/drawing/2014/main" id="{72B0F29C-A346-8946-9B8E-8F1B9DFF7AD0}"/>
                </a:ext>
              </a:extLst>
            </p:cNvPr>
            <p:cNvSpPr/>
            <p:nvPr userDrawn="1"/>
          </p:nvSpPr>
          <p:spPr>
            <a:xfrm>
              <a:off x="8098559" y="6324024"/>
              <a:ext cx="513579" cy="664398"/>
            </a:xfrm>
            <a:prstGeom prst="rect">
              <a:avLst/>
            </a:prstGeom>
            <a:solidFill>
              <a:srgbClr val="FFFFFF"/>
            </a:solidFill>
            <a:ln w="6350">
              <a:solidFill>
                <a:srgbClr val="B5B5B5"/>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914112">
                <a:lnSpc>
                  <a:spcPts val="620"/>
                </a:lnSpc>
              </a:pPr>
              <a:r>
                <a:rPr kumimoji="1" lang="en-US" altLang="zh-CN" sz="500" b="1" dirty="0">
                  <a:solidFill>
                    <a:srgbClr val="595757"/>
                  </a:solidFill>
                  <a:latin typeface="Arial" charset="0"/>
                  <a:ea typeface="Arial" charset="0"/>
                  <a:cs typeface="Arial" charset="0"/>
                </a:rPr>
                <a:t>RGB</a:t>
              </a:r>
            </a:p>
            <a:p>
              <a:pPr algn="ctr" defTabSz="914112">
                <a:lnSpc>
                  <a:spcPts val="620"/>
                </a:lnSpc>
              </a:pPr>
              <a:r>
                <a:rPr kumimoji="1" lang="en-US" altLang="zh-CN" sz="500" b="1" dirty="0">
                  <a:solidFill>
                    <a:srgbClr val="595757"/>
                  </a:solidFill>
                  <a:latin typeface="Arial" charset="0"/>
                  <a:ea typeface="Arial" charset="0"/>
                  <a:cs typeface="Arial" charset="0"/>
                </a:rPr>
                <a:t>255/255/</a:t>
              </a:r>
              <a:br>
                <a:rPr kumimoji="1" lang="en-US" altLang="zh-CN" sz="500" b="1" dirty="0">
                  <a:solidFill>
                    <a:srgbClr val="595757"/>
                  </a:solidFill>
                  <a:latin typeface="Arial" charset="0"/>
                  <a:ea typeface="Arial" charset="0"/>
                  <a:cs typeface="Arial" charset="0"/>
                </a:rPr>
              </a:br>
              <a:r>
                <a:rPr kumimoji="1" lang="en-US" altLang="zh-CN" sz="500" b="1" dirty="0">
                  <a:solidFill>
                    <a:srgbClr val="595757"/>
                  </a:solidFill>
                  <a:latin typeface="Arial" charset="0"/>
                  <a:ea typeface="Arial" charset="0"/>
                  <a:cs typeface="Arial" charset="0"/>
                </a:rPr>
                <a:t>255</a:t>
              </a:r>
            </a:p>
          </p:txBody>
        </p:sp>
      </p:grpSp>
      <p:pic>
        <p:nvPicPr>
          <p:cNvPr id="47" name="Picture 46">
            <a:extLst>
              <a:ext uri="{FF2B5EF4-FFF2-40B4-BE49-F238E27FC236}">
                <a16:creationId xmlns:a16="http://schemas.microsoft.com/office/drawing/2014/main" id="{92D9040A-3082-2F49-987E-B51574332EF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192194" y="6323416"/>
            <a:ext cx="1270304" cy="275024"/>
          </a:xfrm>
          <a:prstGeom prst="rect">
            <a:avLst/>
          </a:prstGeom>
        </p:spPr>
      </p:pic>
    </p:spTree>
    <p:extLst>
      <p:ext uri="{BB962C8B-B14F-4D97-AF65-F5344CB8AC3E}">
        <p14:creationId xmlns:p14="http://schemas.microsoft.com/office/powerpoint/2010/main" val="633882061"/>
      </p:ext>
    </p:extLst>
  </p:cSld>
  <p:clrMap bg1="lt1" tx1="dk1" bg2="lt2" tx2="dk2" accent1="accent1" accent2="accent2" accent3="accent3" accent4="accent4" accent5="accent5" accent6="accent6" hlink="hlink" folHlink="folHlink"/>
  <p:sldLayoutIdLst>
    <p:sldLayoutId id="2147483664" r:id="rId1"/>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2332241"/>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9" r:id="rId3"/>
    <p:sldLayoutId id="2147483670" r:id="rId4"/>
    <p:sldLayoutId id="2147483671" r:id="rId5"/>
    <p:sldLayoutId id="2147483672" r:id="rId6"/>
  </p:sldLayoutIdLst>
  <p:hf hd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ACD1975-F435-0C43-9931-DC58CEAFFC6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972235" y="5239240"/>
            <a:ext cx="1874868" cy="405914"/>
          </a:xfrm>
          <a:prstGeom prst="rect">
            <a:avLst/>
          </a:prstGeom>
        </p:spPr>
      </p:pic>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6903" y="1474840"/>
            <a:ext cx="3982676" cy="2816080"/>
          </a:xfrm>
          <a:prstGeom prst="rect">
            <a:avLst/>
          </a:prstGeom>
          <a:noFill/>
        </p:spPr>
        <p:txBody>
          <a:bodyPr vert="horz" lIns="91440" tIns="45720" rIns="91440" bIns="45720" rtlCol="0" anchor="t">
            <a:normAutofit/>
          </a:bodyPr>
          <a:lstStyle/>
          <a:p>
            <a:r>
              <a:rPr lang="en-US" dirty="0"/>
              <a:t>Click to edit Master title style</a:t>
            </a:r>
          </a:p>
        </p:txBody>
      </p:sp>
      <p:sp>
        <p:nvSpPr>
          <p:cNvPr id="6" name="Text Placeholder 1">
            <a:extLst>
              <a:ext uri="{FF2B5EF4-FFF2-40B4-BE49-F238E27FC236}">
                <a16:creationId xmlns:a16="http://schemas.microsoft.com/office/drawing/2014/main" id="{A24FF637-3127-064E-84EE-A0C7EB5BEE96}"/>
              </a:ext>
            </a:extLst>
          </p:cNvPr>
          <p:cNvSpPr txBox="1">
            <a:spLocks/>
          </p:cNvSpPr>
          <p:nvPr userDrawn="1"/>
        </p:nvSpPr>
        <p:spPr>
          <a:xfrm>
            <a:off x="7976241" y="2343267"/>
            <a:ext cx="3223909"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dirty="0">
                <a:solidFill>
                  <a:srgbClr val="1D1D1B"/>
                </a:solidFill>
                <a:latin typeface="Arial" panose="020B0604020202020204"/>
              </a:rPr>
              <a:t>Copyright©2018 Huawei Technologies Co., Ltd.</a:t>
            </a:r>
            <a:br>
              <a:rPr kumimoji="1" lang="en-US" altLang="zh-CN" sz="850" b="1" dirty="0">
                <a:solidFill>
                  <a:srgbClr val="1D1D1B"/>
                </a:solidFill>
                <a:latin typeface="Arial" panose="020B0604020202020204"/>
              </a:rPr>
            </a:br>
            <a:r>
              <a:rPr kumimoji="1" lang="en-US" altLang="zh-CN" sz="850" b="1" dirty="0">
                <a:solidFill>
                  <a:srgbClr val="1D1D1B"/>
                </a:solidFill>
                <a:latin typeface="Arial" panose="020B0604020202020204"/>
              </a:rPr>
              <a:t>All Rights Reserved.</a:t>
            </a:r>
            <a:br>
              <a:rPr kumimoji="1" lang="en-US" altLang="zh-CN" sz="779" dirty="0">
                <a:solidFill>
                  <a:srgbClr val="1D1D1B"/>
                </a:solidFill>
                <a:latin typeface="Arial" panose="020B0604020202020204"/>
              </a:rPr>
            </a:br>
            <a:br>
              <a:rPr kumimoji="1" lang="en-US" altLang="zh-CN" sz="779" dirty="0">
                <a:solidFill>
                  <a:srgbClr val="1D1D1B"/>
                </a:solidFill>
                <a:latin typeface="Arial" panose="020B0604020202020204"/>
              </a:rPr>
            </a:br>
            <a:r>
              <a:rPr kumimoji="1" lang="en-US" altLang="zh-CN" sz="850" dirty="0">
                <a:solidFill>
                  <a:srgbClr val="1D1D1B"/>
                </a:solidFill>
                <a:latin typeface="Arial" panose="020B0604020202020204"/>
                <a:cs typeface="Arial" panose="020B0604020202020204" pitchFamily="34" charset="0"/>
              </a:rPr>
              <a:t>The information in this document may contain predictive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statements including, without limitation, statements regarding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the future financial and operating results, future product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portfolio, new technology, etc. There are a number of factors that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could cause actual results and developments to differ materially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from those expressed or implied in the predictive statements.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Therefore, such information is provided for reference purpose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only and constitutes neither an offer nor an acceptance. Huawei </a:t>
            </a:r>
            <a:br>
              <a:rPr kumimoji="1" lang="en-US" altLang="zh-CN" sz="850" dirty="0">
                <a:solidFill>
                  <a:srgbClr val="1D1D1B"/>
                </a:solidFill>
                <a:latin typeface="Arial" panose="020B0604020202020204"/>
                <a:cs typeface="Arial" panose="020B0604020202020204" pitchFamily="34" charset="0"/>
              </a:rPr>
            </a:br>
            <a:r>
              <a:rPr kumimoji="1" lang="en-US" altLang="zh-CN" sz="850" dirty="0">
                <a:solidFill>
                  <a:srgbClr val="1D1D1B"/>
                </a:solidFill>
                <a:latin typeface="Arial" panose="020B0604020202020204"/>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Arial" panose="020B0604020202020204"/>
            </a:endParaRPr>
          </a:p>
        </p:txBody>
      </p:sp>
      <p:sp>
        <p:nvSpPr>
          <p:cNvPr id="9" name="Subtitle 6">
            <a:extLst>
              <a:ext uri="{FF2B5EF4-FFF2-40B4-BE49-F238E27FC236}">
                <a16:creationId xmlns:a16="http://schemas.microsoft.com/office/drawing/2014/main" id="{FBF16AD5-9EBA-8547-984B-E4E106BBD6C0}"/>
              </a:ext>
            </a:extLst>
          </p:cNvPr>
          <p:cNvSpPr txBox="1">
            <a:spLocks/>
          </p:cNvSpPr>
          <p:nvPr userDrawn="1"/>
        </p:nvSpPr>
        <p:spPr>
          <a:xfrm>
            <a:off x="7974557" y="1654431"/>
            <a:ext cx="348047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3"/>
              </a:lnSpc>
            </a:pPr>
            <a:r>
              <a:rPr kumimoji="1" lang="en-US" altLang="zh-CN" sz="1200" dirty="0">
                <a:solidFill>
                  <a:srgbClr val="1D1D1B"/>
                </a:solidFill>
                <a:latin typeface="Arial" panose="020B0604020202020204"/>
                <a:cs typeface="Arial" panose="020B0604020202020204" pitchFamily="34" charset="0"/>
              </a:rPr>
              <a:t>Bring digital to every person, home and </a:t>
            </a:r>
            <a:br>
              <a:rPr kumimoji="1" lang="en-US" altLang="zh-CN" sz="1200" dirty="0">
                <a:solidFill>
                  <a:srgbClr val="1D1D1B"/>
                </a:solidFill>
                <a:latin typeface="Arial" panose="020B0604020202020204"/>
                <a:cs typeface="Arial" panose="020B0604020202020204" pitchFamily="34" charset="0"/>
              </a:rPr>
            </a:br>
            <a:r>
              <a:rPr kumimoji="1" lang="en-US" altLang="zh-CN" sz="1200" dirty="0">
                <a:solidFill>
                  <a:srgbClr val="1D1D1B"/>
                </a:solidFill>
                <a:latin typeface="Arial" panose="020B0604020202020204"/>
                <a:cs typeface="Arial" panose="020B0604020202020204" pitchFamily="34" charset="0"/>
              </a:rPr>
              <a:t>organization for a fully connected, </a:t>
            </a:r>
            <a:br>
              <a:rPr kumimoji="1" lang="en-US" altLang="zh-CN" sz="1200" dirty="0">
                <a:solidFill>
                  <a:srgbClr val="1D1D1B"/>
                </a:solidFill>
                <a:latin typeface="Arial" panose="020B0604020202020204"/>
                <a:cs typeface="Arial" panose="020B0604020202020204" pitchFamily="34" charset="0"/>
              </a:rPr>
            </a:br>
            <a:r>
              <a:rPr kumimoji="1" lang="en-US" altLang="zh-CN" sz="1200" dirty="0">
                <a:solidFill>
                  <a:srgbClr val="1D1D1B"/>
                </a:solidFill>
                <a:latin typeface="Arial" panose="020B0604020202020204"/>
                <a:cs typeface="Arial" panose="020B0604020202020204" pitchFamily="34" charset="0"/>
              </a:rPr>
              <a:t>intelligent world.</a:t>
            </a:r>
            <a:endParaRPr kumimoji="1" lang="zh-CN" altLang="en-US" sz="1200" dirty="0">
              <a:solidFill>
                <a:srgbClr val="1D1D1B"/>
              </a:solidFill>
              <a:latin typeface="Arial" panose="020B0604020202020204"/>
              <a:ea typeface="Microsoft YaHei" charset="-122"/>
              <a:cs typeface="Microsoft YaHei" charset="-122"/>
            </a:endParaRPr>
          </a:p>
        </p:txBody>
      </p:sp>
    </p:spTree>
    <p:extLst>
      <p:ext uri="{BB962C8B-B14F-4D97-AF65-F5344CB8AC3E}">
        <p14:creationId xmlns:p14="http://schemas.microsoft.com/office/powerpoint/2010/main" val="2387803493"/>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1187323" rtl="0" eaLnBrk="1" latinLnBrk="0" hangingPunct="1">
        <a:lnSpc>
          <a:spcPct val="90000"/>
        </a:lnSpc>
        <a:spcBef>
          <a:spcPct val="0"/>
        </a:spcBef>
        <a:buNone/>
        <a:defRPr sz="4998" b="0" kern="1200">
          <a:solidFill>
            <a:schemeClr val="tx1"/>
          </a:solidFill>
          <a:latin typeface="Arial" panose="020B0604020202020204" pitchFamily="34" charset="0"/>
          <a:ea typeface="Microsoft YaHei" panose="020B0503020204020204" pitchFamily="34" charset="-122"/>
          <a:cs typeface="Arial" panose="020B0604020202020204" pitchFamily="34" charset="0"/>
        </a:defRPr>
      </a:lvl1pPr>
    </p:titleStyle>
    <p:bodyStyle>
      <a:lvl1pPr marL="0" indent="0" algn="l" defTabSz="1187323" rtl="0" eaLnBrk="1" latinLnBrk="0" hangingPunct="1">
        <a:lnSpc>
          <a:spcPct val="90000"/>
        </a:lnSpc>
        <a:spcBef>
          <a:spcPts val="1298"/>
        </a:spcBef>
        <a:buFont typeface="Arial" panose="020B0604020202020204" pitchFamily="34" charset="0"/>
        <a:buNone/>
        <a:defRPr sz="1818" kern="1200">
          <a:solidFill>
            <a:srgbClr val="FFFFFF"/>
          </a:solidFill>
          <a:latin typeface="Microsoft YaHei" panose="020B0503020204020204" pitchFamily="34" charset="-122"/>
          <a:ea typeface="Microsoft YaHei" panose="020B0503020204020204" pitchFamily="34" charset="-122"/>
          <a:cs typeface="+mn-cs"/>
        </a:defRPr>
      </a:lvl1pPr>
      <a:lvl2pPr marL="593662" indent="0" algn="l" defTabSz="1187323" rtl="0" eaLnBrk="1" latinLnBrk="0" hangingPunct="1">
        <a:lnSpc>
          <a:spcPct val="90000"/>
        </a:lnSpc>
        <a:spcBef>
          <a:spcPts val="650"/>
        </a:spcBef>
        <a:buFont typeface="Arial" panose="020B0604020202020204" pitchFamily="34" charset="0"/>
        <a:buNone/>
        <a:defRPr sz="3117" kern="1200">
          <a:solidFill>
            <a:schemeClr val="tx1"/>
          </a:solidFill>
          <a:latin typeface="+mn-lt"/>
          <a:ea typeface="+mn-ea"/>
          <a:cs typeface="+mn-cs"/>
        </a:defRPr>
      </a:lvl2pPr>
      <a:lvl3pPr marL="1187323" indent="0" algn="l" defTabSz="1187323" rtl="0" eaLnBrk="1" latinLnBrk="0" hangingPunct="1">
        <a:lnSpc>
          <a:spcPct val="90000"/>
        </a:lnSpc>
        <a:spcBef>
          <a:spcPts val="650"/>
        </a:spcBef>
        <a:buFont typeface="Arial" panose="020B0604020202020204" pitchFamily="34" charset="0"/>
        <a:buNone/>
        <a:defRPr sz="2597" kern="1200">
          <a:solidFill>
            <a:schemeClr val="tx1"/>
          </a:solidFill>
          <a:latin typeface="+mn-lt"/>
          <a:ea typeface="+mn-ea"/>
          <a:cs typeface="+mn-cs"/>
        </a:defRPr>
      </a:lvl3pPr>
      <a:lvl4pPr marL="1780986"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4pPr>
      <a:lvl5pPr marL="2374648" indent="0" algn="l" defTabSz="1187323" rtl="0" eaLnBrk="1" latinLnBrk="0" hangingPunct="1">
        <a:lnSpc>
          <a:spcPct val="90000"/>
        </a:lnSpc>
        <a:spcBef>
          <a:spcPts val="650"/>
        </a:spcBef>
        <a:buFont typeface="Arial" panose="020B0604020202020204" pitchFamily="34" charset="0"/>
        <a:buNone/>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4738613-2341-9046-8E35-A1048C744AF2}"/>
              </a:ext>
            </a:extLst>
          </p:cNvPr>
          <p:cNvSpPr/>
          <p:nvPr userDrawn="1"/>
        </p:nvSpPr>
        <p:spPr>
          <a:xfrm>
            <a:off x="0" y="5590904"/>
            <a:ext cx="12192000" cy="126709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en-US" sz="1799">
              <a:solidFill>
                <a:srgbClr val="666666"/>
              </a:solidFill>
            </a:endParaRPr>
          </a:p>
        </p:txBody>
      </p:sp>
      <p:pic>
        <p:nvPicPr>
          <p:cNvPr id="7" name="Picture 6">
            <a:extLst>
              <a:ext uri="{FF2B5EF4-FFF2-40B4-BE49-F238E27FC236}">
                <a16:creationId xmlns:a16="http://schemas.microsoft.com/office/drawing/2014/main" id="{074948CB-D146-5247-A1C4-675148CE077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9203481" y="5972665"/>
            <a:ext cx="2259917" cy="489278"/>
          </a:xfrm>
          <a:prstGeom prst="rect">
            <a:avLst/>
          </a:prstGeom>
        </p:spPr>
      </p:pic>
    </p:spTree>
    <p:extLst>
      <p:ext uri="{BB962C8B-B14F-4D97-AF65-F5344CB8AC3E}">
        <p14:creationId xmlns:p14="http://schemas.microsoft.com/office/powerpoint/2010/main" val="3799040"/>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Lst>
  <p:hf hdr="0" ftr="0" dt="0"/>
  <p:txStyles>
    <p:titleStyle>
      <a:lvl1pPr algn="l" defTabSz="914034" rtl="0" eaLnBrk="1" latinLnBrk="0" hangingPunct="1">
        <a:lnSpc>
          <a:spcPts val="3439"/>
        </a:lnSpc>
        <a:spcBef>
          <a:spcPct val="0"/>
        </a:spcBef>
        <a:buNone/>
        <a:defRPr sz="3199"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034"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017"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034"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051"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068" indent="0" algn="l" defTabSz="914034"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3594"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6pPr>
      <a:lvl7pPr marL="2970611"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7pPr>
      <a:lvl8pPr marL="3427628"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8pPr>
      <a:lvl9pPr marL="3884646" indent="-228509" algn="l" defTabSz="914034" rtl="0" eaLnBrk="1" latinLnBrk="0" hangingPunct="1">
        <a:lnSpc>
          <a:spcPct val="90000"/>
        </a:lnSpc>
        <a:spcBef>
          <a:spcPts val="500"/>
        </a:spcBef>
        <a:buFont typeface="Arial" panose="020B0604020202020204" pitchFamily="34" charset="0"/>
        <a:buChar char="•"/>
        <a:defRPr sz="1799" kern="1200">
          <a:solidFill>
            <a:schemeClr val="tx1"/>
          </a:solidFill>
          <a:latin typeface="+mn-lt"/>
          <a:ea typeface="+mn-ea"/>
          <a:cs typeface="+mn-cs"/>
        </a:defRPr>
      </a:lvl9pPr>
    </p:bodyStyle>
    <p:otherStyle>
      <a:defPPr>
        <a:defRPr lang="en-US"/>
      </a:defPPr>
      <a:lvl1pPr marL="0" algn="l" defTabSz="914034" rtl="0" eaLnBrk="1" latinLnBrk="0" hangingPunct="1">
        <a:defRPr sz="1799" kern="1200">
          <a:solidFill>
            <a:schemeClr val="tx1"/>
          </a:solidFill>
          <a:latin typeface="+mn-lt"/>
          <a:ea typeface="+mn-ea"/>
          <a:cs typeface="+mn-cs"/>
        </a:defRPr>
      </a:lvl1pPr>
      <a:lvl2pPr marL="457017" algn="l" defTabSz="914034" rtl="0" eaLnBrk="1" latinLnBrk="0" hangingPunct="1">
        <a:defRPr sz="1799" kern="1200">
          <a:solidFill>
            <a:schemeClr val="tx1"/>
          </a:solidFill>
          <a:latin typeface="+mn-lt"/>
          <a:ea typeface="+mn-ea"/>
          <a:cs typeface="+mn-cs"/>
        </a:defRPr>
      </a:lvl2pPr>
      <a:lvl3pPr marL="914034" algn="l" defTabSz="914034" rtl="0" eaLnBrk="1" latinLnBrk="0" hangingPunct="1">
        <a:defRPr sz="1799" kern="1200">
          <a:solidFill>
            <a:schemeClr val="tx1"/>
          </a:solidFill>
          <a:latin typeface="+mn-lt"/>
          <a:ea typeface="+mn-ea"/>
          <a:cs typeface="+mn-cs"/>
        </a:defRPr>
      </a:lvl3pPr>
      <a:lvl4pPr marL="1371051" algn="l" defTabSz="914034" rtl="0" eaLnBrk="1" latinLnBrk="0" hangingPunct="1">
        <a:defRPr sz="1799" kern="1200">
          <a:solidFill>
            <a:schemeClr val="tx1"/>
          </a:solidFill>
          <a:latin typeface="+mn-lt"/>
          <a:ea typeface="+mn-ea"/>
          <a:cs typeface="+mn-cs"/>
        </a:defRPr>
      </a:lvl4pPr>
      <a:lvl5pPr marL="1828068" algn="l" defTabSz="914034" rtl="0" eaLnBrk="1" latinLnBrk="0" hangingPunct="1">
        <a:defRPr sz="1799" kern="1200">
          <a:solidFill>
            <a:schemeClr val="tx1"/>
          </a:solidFill>
          <a:latin typeface="+mn-lt"/>
          <a:ea typeface="+mn-ea"/>
          <a:cs typeface="+mn-cs"/>
        </a:defRPr>
      </a:lvl5pPr>
      <a:lvl6pPr marL="2285086" algn="l" defTabSz="914034" rtl="0" eaLnBrk="1" latinLnBrk="0" hangingPunct="1">
        <a:defRPr sz="1799" kern="1200">
          <a:solidFill>
            <a:schemeClr val="tx1"/>
          </a:solidFill>
          <a:latin typeface="+mn-lt"/>
          <a:ea typeface="+mn-ea"/>
          <a:cs typeface="+mn-cs"/>
        </a:defRPr>
      </a:lvl6pPr>
      <a:lvl7pPr marL="2742103" algn="l" defTabSz="914034" rtl="0" eaLnBrk="1" latinLnBrk="0" hangingPunct="1">
        <a:defRPr sz="1799" kern="1200">
          <a:solidFill>
            <a:schemeClr val="tx1"/>
          </a:solidFill>
          <a:latin typeface="+mn-lt"/>
          <a:ea typeface="+mn-ea"/>
          <a:cs typeface="+mn-cs"/>
        </a:defRPr>
      </a:lvl7pPr>
      <a:lvl8pPr marL="3199120" algn="l" defTabSz="914034" rtl="0" eaLnBrk="1" latinLnBrk="0" hangingPunct="1">
        <a:defRPr sz="1799" kern="1200">
          <a:solidFill>
            <a:schemeClr val="tx1"/>
          </a:solidFill>
          <a:latin typeface="+mn-lt"/>
          <a:ea typeface="+mn-ea"/>
          <a:cs typeface="+mn-cs"/>
        </a:defRPr>
      </a:lvl8pPr>
      <a:lvl9pPr marL="3656137" algn="l" defTabSz="914034" rtl="0" eaLnBrk="1" latinLnBrk="0" hangingPunct="1">
        <a:defRPr sz="17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Layout" Target="../slideLayouts/slideLayout13.xml"/><Relationship Id="rId4" Type="http://schemas.openxmlformats.org/officeDocument/2006/relationships/hyperlink" Target="https://gitlab.eduxiji.net/csc1/nscscc/compiler2025/-/blob/main/2025%E5%85%A8%E5%9B%BD%E5%A4%A7%E5%AD%A6%E7%94%9F%E8%AE%A1%E7%AE%97%E6%9C%BA%E7%B3%BB%E7%BB%9F%E8%83%BD%E5%8A%9B%E5%A4%A7%E8%B5%9B-%E7%BC%96%E8%AF%91%E7%B3%BB%E7%BB%9F%E6%8C%91%E6%88%98%E8%B5%9B-%E4%BB%A3%E7%A0%81%E8%87%AA%E5%8A%A8%E6%B7%B7%E7%B2%BE-%E6%8A%80%E6%9C%AF%E6%96%B9%E6%A1%88.pdf"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hyperlink" Target="https://gitee.com/openeuler/llvm-project/blob/dev_17.0.6"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hyperlink" Target="https://llvm.org/docs/WritingAnLLVMNewPMPass.html" TargetMode="External"/><Relationship Id="rId5" Type="http://schemas.openxmlformats.org/officeDocument/2006/relationships/hyperlink" Target="https://mirrors.huaweicloud.com/kunpeng/archive/compiler/bisheng_compiler/%E6%AF%95%E6%98%87%E7%BC%96%E8%AF%91%E5%99%A82.1.0%20%E7%94%A8%E6%88%B7%E6%8C%87%E5%8D%97.pdf" TargetMode="External"/><Relationship Id="rId4" Type="http://schemas.openxmlformats.org/officeDocument/2006/relationships/hyperlink" Target="https://mirrors.huaweicloud.com/kunpeng/archive/compiler/bisheng_compiler/BiShengCompiler-3.2.0.1-aarch64-linux.tar.gz"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hyperlink" Target="https://gitlab.eduxiji.net/csc1/nscscc/compiler2025/-/blob/main/2025%E5%85%A8%E5%9B%BD%E5%A4%A7%E5%AD%A6%E7%94%9F%E8%AE%A1%E7%AE%97%E6%9C%BA%E7%B3%BB%E7%BB%9F%E8%83%BD%E5%8A%9B%E5%A4%A7%E8%B5%9B-%E7%BC%96%E8%AF%91%E7%B3%BB%E7%BB%9F%E6%8C%91%E6%88%98%E8%B5%9B-%E4%BB%A3%E7%A0%81%E4%BD%93%E7%A7%AF%E4%BC%98%E5%8C%96-%E6%8A%80%E6%9C%AF%E6%96%B9%E6%A1%88.pdf" TargetMode="Externa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llvm/llvm-project/tree/main/lld" TargetMode="External"/><Relationship Id="rId2" Type="http://schemas.openxmlformats.org/officeDocument/2006/relationships/hyperlink" Target="https://riscv.org/wp-content/uploads/2019/03/11.15-Shiva-Chen-Compiler-Support-For-Linker-Relaxation-in-RISC-V-2019-03-13.pdf"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llvm/llvm-project/tree/main/bolt" TargetMode="External"/><Relationship Id="rId2" Type="http://schemas.openxmlformats.org/officeDocument/2006/relationships/hyperlink" Target="https://research.facebook.com/publications/bolt-a-practical-binary-optimizer-for-data-centers-and-beyond/"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tmp"/><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38131F-E767-8C4B-9C7A-D10F13F75A5D}"/>
              </a:ext>
            </a:extLst>
          </p:cNvPr>
          <p:cNvSpPr>
            <a:spLocks noGrp="1"/>
          </p:cNvSpPr>
          <p:nvPr>
            <p:ph type="body" sz="quarter" idx="11"/>
          </p:nvPr>
        </p:nvSpPr>
        <p:spPr/>
        <p:txBody>
          <a:bodyPr/>
          <a:lstStyle/>
          <a:p>
            <a:r>
              <a:rPr kumimoji="1" lang="en-US" altLang="zh-CN" dirty="0"/>
              <a:t>Security Level:</a:t>
            </a:r>
            <a:endParaRPr lang="en-US" dirty="0"/>
          </a:p>
          <a:p>
            <a:endParaRPr lang="en-US" dirty="0"/>
          </a:p>
        </p:txBody>
      </p:sp>
      <p:sp>
        <p:nvSpPr>
          <p:cNvPr id="8" name="副标题 7"/>
          <p:cNvSpPr>
            <a:spLocks noGrp="1"/>
          </p:cNvSpPr>
          <p:nvPr>
            <p:ph type="subTitle" idx="1"/>
          </p:nvPr>
        </p:nvSpPr>
        <p:spPr>
          <a:xfrm>
            <a:off x="912498" y="1255198"/>
            <a:ext cx="6583453" cy="813866"/>
          </a:xfrm>
        </p:spPr>
        <p:txBody>
          <a:bodyPr>
            <a:noAutofit/>
          </a:bodyPr>
          <a:lstStyle/>
          <a:p>
            <a:r>
              <a:rPr lang="zh-CN" altLang="en-US" sz="2800" dirty="0"/>
              <a:t>编译系统挑战赛代码体积优化及代码自动混精赛题讲解</a:t>
            </a:r>
          </a:p>
        </p:txBody>
      </p:sp>
      <p:sp>
        <p:nvSpPr>
          <p:cNvPr id="2" name="文本占位符 1"/>
          <p:cNvSpPr>
            <a:spLocks noGrp="1"/>
          </p:cNvSpPr>
          <p:nvPr>
            <p:ph type="body" sz="quarter" idx="10"/>
          </p:nvPr>
        </p:nvSpPr>
        <p:spPr>
          <a:xfrm>
            <a:off x="5325878" y="2069064"/>
            <a:ext cx="6520253" cy="1148459"/>
          </a:xfrm>
        </p:spPr>
        <p:txBody>
          <a:bodyPr/>
          <a:lstStyle/>
          <a:p>
            <a:r>
              <a:rPr lang="zh-CN" altLang="en-US" dirty="0"/>
              <a:t>华为编译器实验室    魏伟</a:t>
            </a:r>
          </a:p>
        </p:txBody>
      </p:sp>
    </p:spTree>
    <p:extLst>
      <p:ext uri="{BB962C8B-B14F-4D97-AF65-F5344CB8AC3E}">
        <p14:creationId xmlns:p14="http://schemas.microsoft.com/office/powerpoint/2010/main" val="956357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FC0AB5CB-E988-47E5-A517-6EBD8B6C16CC}"/>
              </a:ext>
            </a:extLst>
          </p:cNvPr>
          <p:cNvSpPr>
            <a:spLocks noGrp="1"/>
          </p:cNvSpPr>
          <p:nvPr>
            <p:ph type="subTitle" idx="1"/>
          </p:nvPr>
        </p:nvSpPr>
        <p:spPr/>
        <p:txBody>
          <a:bodyPr/>
          <a:lstStyle/>
          <a:p>
            <a:r>
              <a:rPr lang="zh-CN" altLang="en-US" sz="3200" b="1" dirty="0">
                <a:solidFill>
                  <a:srgbClr val="C00000"/>
                </a:solidFill>
                <a:latin typeface="微软雅黑" panose="020B0503020204020204" pitchFamily="34" charset="-122"/>
                <a:ea typeface="微软雅黑" panose="020B0503020204020204" pitchFamily="34" charset="-122"/>
              </a:rPr>
              <a:t>挑战赛题</a:t>
            </a:r>
            <a:r>
              <a:rPr lang="en-US" altLang="zh-CN" sz="3200" b="1" dirty="0">
                <a:solidFill>
                  <a:srgbClr val="C00000"/>
                </a:solidFill>
                <a:latin typeface="微软雅黑" panose="020B0503020204020204" pitchFamily="34" charset="-122"/>
                <a:ea typeface="微软雅黑" panose="020B0503020204020204" pitchFamily="34" charset="-122"/>
              </a:rPr>
              <a:t>2--</a:t>
            </a:r>
            <a:r>
              <a:rPr lang="zh-CN" altLang="en-US" sz="3200" b="1" dirty="0">
                <a:solidFill>
                  <a:srgbClr val="C00000"/>
                </a:solidFill>
                <a:latin typeface="微软雅黑" panose="020B0503020204020204" pitchFamily="34" charset="-122"/>
                <a:ea typeface="微软雅黑" panose="020B0503020204020204" pitchFamily="34" charset="-122"/>
              </a:rPr>
              <a:t>代码自动混精</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pic>
        <p:nvPicPr>
          <p:cNvPr id="3" name="图片 2">
            <a:extLst>
              <a:ext uri="{FF2B5EF4-FFF2-40B4-BE49-F238E27FC236}">
                <a16:creationId xmlns:a16="http://schemas.microsoft.com/office/drawing/2014/main" id="{A46DE361-8BE0-48E2-BAD4-19F02266245F}"/>
              </a:ext>
            </a:extLst>
          </p:cNvPr>
          <p:cNvPicPr>
            <a:picLocks noChangeAspect="1"/>
          </p:cNvPicPr>
          <p:nvPr/>
        </p:nvPicPr>
        <p:blipFill>
          <a:blip r:embed="rId3"/>
          <a:stretch>
            <a:fillRect/>
          </a:stretch>
        </p:blipFill>
        <p:spPr>
          <a:xfrm>
            <a:off x="869336" y="1084609"/>
            <a:ext cx="10850972" cy="4983467"/>
          </a:xfrm>
          <a:prstGeom prst="rect">
            <a:avLst/>
          </a:prstGeom>
        </p:spPr>
      </p:pic>
    </p:spTree>
    <p:extLst>
      <p:ext uri="{BB962C8B-B14F-4D97-AF65-F5344CB8AC3E}">
        <p14:creationId xmlns:p14="http://schemas.microsoft.com/office/powerpoint/2010/main" val="2421421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35E484E9-46F8-40ED-BC0C-6D4EB2D11792}"/>
              </a:ext>
            </a:extLst>
          </p:cNvPr>
          <p:cNvSpPr>
            <a:spLocks noGrp="1"/>
          </p:cNvSpPr>
          <p:nvPr>
            <p:ph type="subTitle" idx="1"/>
          </p:nvPr>
        </p:nvSpPr>
        <p:spPr>
          <a:xfrm>
            <a:off x="417370" y="365784"/>
            <a:ext cx="10736446" cy="993012"/>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赛题说明</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3E98E0E-D79A-4EA4-A5D1-F4B966EABA39}"/>
              </a:ext>
            </a:extLst>
          </p:cNvPr>
          <p:cNvSpPr txBox="1"/>
          <p:nvPr/>
        </p:nvSpPr>
        <p:spPr>
          <a:xfrm>
            <a:off x="417370" y="935458"/>
            <a:ext cx="11473427" cy="1014690"/>
          </a:xfrm>
          <a:prstGeom prst="rect">
            <a:avLst/>
          </a:prstGeom>
          <a:noFill/>
        </p:spPr>
        <p:txBody>
          <a:bodyPr wrap="square" lIns="0" tIns="0" rIns="0" bIns="0" rtlCol="0">
            <a:spAutoFit/>
          </a:bodyPr>
          <a:lstStyle/>
          <a:p>
            <a:pPr marL="285636" indent="-285636" algn="just" defTabSz="914112">
              <a:lnSpc>
                <a:spcPct val="150000"/>
              </a:lnSpc>
              <a:buFont typeface="Wingdings" panose="05000000000000000000" pitchFamily="2" charset="2"/>
              <a:buChar char="Ø"/>
            </a:pPr>
            <a:r>
              <a:rPr kumimoji="1" lang="zh-CN" altLang="en-US" sz="1599" b="1" dirty="0">
                <a:solidFill>
                  <a:srgbClr val="000000"/>
                </a:solidFill>
                <a:latin typeface="Microsoft YaHei" panose="020B0503020204020204" pitchFamily="34" charset="-122"/>
                <a:ea typeface="Microsoft YaHei" panose="020B0503020204020204" pitchFamily="34" charset="-122"/>
              </a:rPr>
              <a:t>描述</a:t>
            </a:r>
            <a:endParaRPr kumimoji="1" lang="en-US" altLang="zh-CN" sz="1599" b="1" dirty="0">
              <a:solidFill>
                <a:srgbClr val="000000"/>
              </a:solidFill>
              <a:latin typeface="Microsoft YaHei" panose="020B0503020204020204" pitchFamily="34" charset="-122"/>
              <a:ea typeface="Microsoft YaHei" panose="020B0503020204020204" pitchFamily="34" charset="-122"/>
            </a:endParaRPr>
          </a:p>
          <a:p>
            <a:pPr algn="just" defTabSz="914112">
              <a:lnSpc>
                <a:spcPct val="150000"/>
              </a:lnSpc>
            </a:pPr>
            <a:r>
              <a:rPr kumimoji="1" lang="en-US" altLang="zh-CN" sz="1399" dirty="0">
                <a:solidFill>
                  <a:srgbClr val="000000"/>
                </a:solidFill>
                <a:latin typeface="Microsoft YaHei" panose="020B0503020204020204" pitchFamily="34" charset="-122"/>
                <a:ea typeface="Microsoft YaHei" panose="020B0503020204020204" pitchFamily="34" charset="-122"/>
              </a:rPr>
              <a:t>     </a:t>
            </a:r>
            <a:r>
              <a:rPr kumimoji="1" lang="zh-CN" altLang="en-US" sz="1399" dirty="0">
                <a:solidFill>
                  <a:srgbClr val="000000"/>
                </a:solidFill>
                <a:latin typeface="Microsoft YaHei" panose="020B0503020204020204" pitchFamily="34" charset="-122"/>
                <a:ea typeface="Microsoft YaHei" panose="020B0503020204020204" pitchFamily="34" charset="-122"/>
              </a:rPr>
              <a:t>在给定的应用程序中，主要实现的是稠密线性方程组</a:t>
            </a:r>
            <a:r>
              <a:rPr kumimoji="1" lang="en-US" altLang="zh-CN" sz="1399" dirty="0">
                <a:solidFill>
                  <a:srgbClr val="000000"/>
                </a:solidFill>
                <a:latin typeface="Microsoft YaHei" panose="020B0503020204020204" pitchFamily="34" charset="-122"/>
                <a:ea typeface="Microsoft YaHei" panose="020B0503020204020204" pitchFamily="34" charset="-122"/>
              </a:rPr>
              <a:t>Ax=b</a:t>
            </a:r>
            <a:r>
              <a:rPr kumimoji="1" lang="zh-CN" altLang="en-US" sz="1399" dirty="0">
                <a:solidFill>
                  <a:srgbClr val="000000"/>
                </a:solidFill>
                <a:latin typeface="Microsoft YaHei" panose="020B0503020204020204" pitchFamily="34" charset="-122"/>
                <a:ea typeface="Microsoft YaHei" panose="020B0503020204020204" pitchFamily="34" charset="-122"/>
              </a:rPr>
              <a:t>的求解，主要包含四部分：随机数据</a:t>
            </a:r>
            <a:r>
              <a:rPr kumimoji="1" lang="en-US" altLang="zh-CN" sz="1399" dirty="0">
                <a:solidFill>
                  <a:srgbClr val="000000"/>
                </a:solidFill>
                <a:latin typeface="Microsoft YaHei" panose="020B0503020204020204" pitchFamily="34" charset="-122"/>
                <a:ea typeface="Microsoft YaHei" panose="020B0503020204020204" pitchFamily="34" charset="-122"/>
              </a:rPr>
              <a:t>A</a:t>
            </a:r>
            <a:r>
              <a:rPr kumimoji="1" lang="zh-CN" altLang="en-US" sz="1399" dirty="0">
                <a:solidFill>
                  <a:srgbClr val="000000"/>
                </a:solidFill>
                <a:latin typeface="Microsoft YaHei" panose="020B0503020204020204" pitchFamily="34" charset="-122"/>
                <a:ea typeface="Microsoft YaHei" panose="020B0503020204020204" pitchFamily="34" charset="-122"/>
              </a:rPr>
              <a:t>和</a:t>
            </a:r>
            <a:r>
              <a:rPr kumimoji="1" lang="en-US" altLang="zh-CN" sz="1399" dirty="0">
                <a:solidFill>
                  <a:srgbClr val="000000"/>
                </a:solidFill>
                <a:latin typeface="Microsoft YaHei" panose="020B0503020204020204" pitchFamily="34" charset="-122"/>
                <a:ea typeface="Microsoft YaHei" panose="020B0503020204020204" pitchFamily="34" charset="-122"/>
              </a:rPr>
              <a:t>b</a:t>
            </a:r>
            <a:r>
              <a:rPr kumimoji="1" lang="zh-CN" altLang="en-US" sz="1399" dirty="0">
                <a:solidFill>
                  <a:srgbClr val="000000"/>
                </a:solidFill>
                <a:latin typeface="Microsoft YaHei" panose="020B0503020204020204" pitchFamily="34" charset="-122"/>
                <a:ea typeface="Microsoft YaHei" panose="020B0503020204020204" pitchFamily="34" charset="-122"/>
              </a:rPr>
              <a:t>生成 </a:t>
            </a:r>
            <a:r>
              <a:rPr kumimoji="1" lang="en-US" altLang="zh-CN" sz="1399" dirty="0">
                <a:solidFill>
                  <a:srgbClr val="000000"/>
                </a:solidFill>
                <a:latin typeface="Microsoft YaHei" panose="020B0503020204020204" pitchFamily="34" charset="-122"/>
                <a:ea typeface="Microsoft YaHei" panose="020B0503020204020204" pitchFamily="34" charset="-122"/>
              </a:rPr>
              <a:t>- </a:t>
            </a:r>
            <a:r>
              <a:rPr kumimoji="1" lang="en-US" altLang="zh-CN" sz="1399" dirty="0" err="1">
                <a:solidFill>
                  <a:srgbClr val="000000"/>
                </a:solidFill>
                <a:latin typeface="Microsoft YaHei" panose="020B0503020204020204" pitchFamily="34" charset="-122"/>
                <a:ea typeface="Microsoft YaHei" panose="020B0503020204020204" pitchFamily="34" charset="-122"/>
              </a:rPr>
              <a:t>matgen</a:t>
            </a:r>
            <a:r>
              <a:rPr kumimoji="1" lang="zh-CN" altLang="en-US" sz="1399" dirty="0">
                <a:solidFill>
                  <a:srgbClr val="000000"/>
                </a:solidFill>
                <a:latin typeface="Microsoft YaHei" panose="020B0503020204020204" pitchFamily="34" charset="-122"/>
                <a:ea typeface="Microsoft YaHei" panose="020B0503020204020204" pitchFamily="34" charset="-122"/>
              </a:rPr>
              <a:t>、矩阵预分解</a:t>
            </a:r>
            <a:r>
              <a:rPr kumimoji="1" lang="en-US" altLang="zh-CN" sz="1399" dirty="0">
                <a:solidFill>
                  <a:srgbClr val="000000"/>
                </a:solidFill>
                <a:latin typeface="Microsoft YaHei" panose="020B0503020204020204" pitchFamily="34" charset="-122"/>
                <a:ea typeface="Microsoft YaHei" panose="020B0503020204020204" pitchFamily="34" charset="-122"/>
              </a:rPr>
              <a:t>-LU</a:t>
            </a:r>
            <a:r>
              <a:rPr kumimoji="1" lang="zh-CN" altLang="en-US" sz="1399" dirty="0">
                <a:solidFill>
                  <a:srgbClr val="000000"/>
                </a:solidFill>
                <a:latin typeface="Microsoft YaHei" panose="020B0503020204020204" pitchFamily="34" charset="-122"/>
                <a:ea typeface="Microsoft YaHei" panose="020B0503020204020204" pitchFamily="34" charset="-122"/>
              </a:rPr>
              <a:t>、精度补偿</a:t>
            </a:r>
            <a:r>
              <a:rPr kumimoji="1" lang="en-US" altLang="zh-CN" sz="1399" dirty="0">
                <a:solidFill>
                  <a:srgbClr val="000000"/>
                </a:solidFill>
                <a:latin typeface="Microsoft YaHei" panose="020B0503020204020204" pitchFamily="34" charset="-122"/>
                <a:ea typeface="Microsoft YaHei" panose="020B0503020204020204" pitchFamily="34" charset="-122"/>
              </a:rPr>
              <a:t>-GMRES</a:t>
            </a:r>
            <a:r>
              <a:rPr kumimoji="1" lang="zh-CN" altLang="en-US" sz="1399" dirty="0">
                <a:solidFill>
                  <a:srgbClr val="000000"/>
                </a:solidFill>
                <a:latin typeface="Microsoft YaHei" panose="020B0503020204020204" pitchFamily="34" charset="-122"/>
                <a:ea typeface="Microsoft YaHei" panose="020B0503020204020204" pitchFamily="34" charset="-122"/>
              </a:rPr>
              <a:t>和解误差检验。初始程序中浮点相关的精度统一为双精度。</a:t>
            </a:r>
            <a:endParaRPr kumimoji="1" lang="en-US" altLang="zh-CN" sz="1399" dirty="0">
              <a:solidFill>
                <a:srgbClr val="000000"/>
              </a:solidFill>
              <a:latin typeface="Microsoft YaHei" panose="020B0503020204020204" pitchFamily="34" charset="-122"/>
              <a:ea typeface="Microsoft YaHei" panose="020B0503020204020204" pitchFamily="34" charset="-122"/>
            </a:endParaRPr>
          </a:p>
        </p:txBody>
      </p:sp>
      <p:sp>
        <p:nvSpPr>
          <p:cNvPr id="5" name="矩形 4">
            <a:extLst>
              <a:ext uri="{FF2B5EF4-FFF2-40B4-BE49-F238E27FC236}">
                <a16:creationId xmlns:a16="http://schemas.microsoft.com/office/drawing/2014/main" id="{50CF5553-E3A6-405A-8D90-626863EC2AEA}"/>
              </a:ext>
            </a:extLst>
          </p:cNvPr>
          <p:cNvSpPr/>
          <p:nvPr/>
        </p:nvSpPr>
        <p:spPr>
          <a:xfrm>
            <a:off x="417370" y="2758787"/>
            <a:ext cx="3109644" cy="3813722"/>
          </a:xfrm>
          <a:prstGeom prst="rect">
            <a:avLst/>
          </a:prstGeom>
          <a:solidFill>
            <a:schemeClr val="tx1"/>
          </a:solidFill>
        </p:spPr>
        <p:txBody>
          <a:bodyPr wrap="square">
            <a:spAutoFit/>
          </a:bodyPr>
          <a:lstStyle/>
          <a:p>
            <a:pPr defTabSz="914112">
              <a:lnSpc>
                <a:spcPct val="150000"/>
              </a:lnSpc>
            </a:pPr>
            <a:r>
              <a:rPr lang="en-US" altLang="zh-CN" sz="600" dirty="0" err="1">
                <a:solidFill>
                  <a:srgbClr val="4EC9B0"/>
                </a:solidFill>
                <a:latin typeface="Times New Roman" panose="02020603050405020304" pitchFamily="18" charset="0"/>
                <a:ea typeface="Microsoft JhengHei Light" panose="020B0304030504040204" pitchFamily="34" charset="-120"/>
                <a:cs typeface="Microsoft JhengHei Light" panose="020B0304030504040204" pitchFamily="34" charset="-120"/>
              </a:rPr>
              <a:t>EvaPara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MxHPLTest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int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 Part 1: matrix generation</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matgen</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(A, </a:t>
            </a:r>
            <a:r>
              <a:rPr lang="en-US" altLang="zh-CN" sz="600" dirty="0" err="1">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n, </a:t>
            </a:r>
            <a:r>
              <a:rPr lang="en-US" altLang="zh-CN" sz="600" dirty="0" err="1">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iseed</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vecgen</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(b, n, iseed+1);</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Automatic mixed-precision starting point.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Part 2: automatic mixed-precision tuning.</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================Core linear solver part====================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586C0"/>
                </a:solidFill>
                <a:latin typeface="Times New Roman" panose="02020603050405020304" pitchFamily="18" charset="0"/>
                <a:ea typeface="Microsoft JhengHei Light" panose="020B0304030504040204" pitchFamily="34" charset="-120"/>
                <a:cs typeface="Microsoft JhengHei Light" panose="020B0304030504040204" pitchFamily="34" charset="-120"/>
              </a:rPr>
              <a:t>#pragma</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AutoMxPrec</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start</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copy_mat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dgetrf_nopiv</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Forward and backward substitution.</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time_solve</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get_wtime</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dtrsm</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'L'</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'L'</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'U'</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1</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1.0</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x,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dtrsm</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'L'</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'U'</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E9178"/>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1</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1.0</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LU,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x, </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Using GMRES without restart.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GMRES is checking preconditioned residual so the tolerance is smaller.</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double</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tol</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DBL_EPSILON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2.0</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double</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D4D4D4"/>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4.0</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DCDCAA"/>
                </a:solidFill>
                <a:latin typeface="Times New Roman" panose="02020603050405020304" pitchFamily="18" charset="0"/>
                <a:ea typeface="Microsoft JhengHei Light" panose="020B0304030504040204" pitchFamily="34" charset="-120"/>
                <a:cs typeface="Microsoft JhengHei Light" panose="020B0304030504040204" pitchFamily="34" charset="-120"/>
              </a:rPr>
              <a:t>gmres</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n</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x, b, LU,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lda</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max_it</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B5CEA8"/>
                </a:solidFill>
                <a:latin typeface="Times New Roman" panose="02020603050405020304" pitchFamily="18" charset="0"/>
                <a:ea typeface="Microsoft JhengHei Light" panose="020B0304030504040204" pitchFamily="34" charset="-120"/>
                <a:cs typeface="Microsoft JhengHei Light" panose="020B0304030504040204" pitchFamily="34" charset="-120"/>
              </a:rPr>
              <a:t>1</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tol</a:t>
            </a: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CCCCCC"/>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6A9955"/>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Automatic mixed-precision ending point.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a:p>
            <a:pPr defTabSz="914112">
              <a:lnSpc>
                <a:spcPct val="150000"/>
              </a:lnSpc>
            </a:pP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a:solidFill>
                  <a:srgbClr val="C586C0"/>
                </a:solidFill>
                <a:latin typeface="Times New Roman" panose="02020603050405020304" pitchFamily="18" charset="0"/>
                <a:ea typeface="Microsoft JhengHei Light" panose="020B0304030504040204" pitchFamily="34" charset="-120"/>
                <a:cs typeface="Microsoft JhengHei Light" panose="020B0304030504040204" pitchFamily="34" charset="-120"/>
              </a:rPr>
              <a:t>#pragma</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 </a:t>
            </a:r>
            <a:r>
              <a:rPr lang="en-US" altLang="zh-CN" sz="600" dirty="0" err="1">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AutoMxPrec</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r>
              <a:rPr lang="en-US" altLang="zh-CN" sz="600" dirty="0">
                <a:solidFill>
                  <a:srgbClr val="9CDCFE"/>
                </a:solidFill>
                <a:latin typeface="Times New Roman" panose="02020603050405020304" pitchFamily="18" charset="0"/>
                <a:ea typeface="Microsoft JhengHei Light" panose="020B0304030504040204" pitchFamily="34" charset="-120"/>
                <a:cs typeface="Microsoft JhengHei Light" panose="020B0304030504040204" pitchFamily="34" charset="-120"/>
              </a:rPr>
              <a:t>end</a:t>
            </a:r>
            <a:r>
              <a:rPr lang="en-US" altLang="zh-CN" sz="600" dirty="0">
                <a:solidFill>
                  <a:srgbClr val="569CD6"/>
                </a:solidFill>
                <a:latin typeface="Times New Roman" panose="02020603050405020304" pitchFamily="18" charset="0"/>
                <a:ea typeface="Microsoft JhengHei Light" panose="020B0304030504040204" pitchFamily="34" charset="-120"/>
                <a:cs typeface="Microsoft JhengHei Light" panose="020B0304030504040204" pitchFamily="34" charset="-120"/>
              </a:rPr>
              <a:t>)</a:t>
            </a:r>
            <a:endParaRPr lang="zh-CN" altLang="zh-CN" sz="600" dirty="0">
              <a:solidFill>
                <a:srgbClr val="000000"/>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p:txBody>
      </p:sp>
      <p:pic>
        <p:nvPicPr>
          <p:cNvPr id="19" name="图片 18">
            <a:extLst>
              <a:ext uri="{FF2B5EF4-FFF2-40B4-BE49-F238E27FC236}">
                <a16:creationId xmlns:a16="http://schemas.microsoft.com/office/drawing/2014/main" id="{B2A9C31E-0398-4462-9188-1E424827016C}"/>
              </a:ext>
            </a:extLst>
          </p:cNvPr>
          <p:cNvPicPr>
            <a:picLocks noChangeAspect="1"/>
          </p:cNvPicPr>
          <p:nvPr/>
        </p:nvPicPr>
        <p:blipFill rotWithShape="1">
          <a:blip r:embed="rId2"/>
          <a:srcRect l="7633" t="17104" r="6554" b="26197"/>
          <a:stretch/>
        </p:blipFill>
        <p:spPr>
          <a:xfrm>
            <a:off x="3694815" y="1894239"/>
            <a:ext cx="4614855" cy="519416"/>
          </a:xfrm>
          <a:prstGeom prst="rect">
            <a:avLst/>
          </a:prstGeom>
        </p:spPr>
      </p:pic>
      <p:sp>
        <p:nvSpPr>
          <p:cNvPr id="20" name="右大括号 19">
            <a:extLst>
              <a:ext uri="{FF2B5EF4-FFF2-40B4-BE49-F238E27FC236}">
                <a16:creationId xmlns:a16="http://schemas.microsoft.com/office/drawing/2014/main" id="{C4E37911-285D-4A1A-92CC-EC3224494F42}"/>
              </a:ext>
            </a:extLst>
          </p:cNvPr>
          <p:cNvSpPr/>
          <p:nvPr/>
        </p:nvSpPr>
        <p:spPr>
          <a:xfrm>
            <a:off x="2759757" y="4241821"/>
            <a:ext cx="327587" cy="2265236"/>
          </a:xfrm>
          <a:prstGeom prst="rightBrace">
            <a:avLst>
              <a:gd name="adj1" fmla="val 9342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112"/>
            <a:endParaRPr lang="zh-CN" altLang="en-US" sz="1799">
              <a:solidFill>
                <a:srgbClr val="1D1D1A"/>
              </a:solidFill>
            </a:endParaRPr>
          </a:p>
        </p:txBody>
      </p:sp>
      <p:sp>
        <p:nvSpPr>
          <p:cNvPr id="21" name="文本框 20">
            <a:extLst>
              <a:ext uri="{FF2B5EF4-FFF2-40B4-BE49-F238E27FC236}">
                <a16:creationId xmlns:a16="http://schemas.microsoft.com/office/drawing/2014/main" id="{7CE5784C-F81A-4DCB-816C-5AEB4AAA7651}"/>
              </a:ext>
            </a:extLst>
          </p:cNvPr>
          <p:cNvSpPr txBox="1"/>
          <p:nvPr/>
        </p:nvSpPr>
        <p:spPr>
          <a:xfrm>
            <a:off x="3170300" y="5097547"/>
            <a:ext cx="556375" cy="553782"/>
          </a:xfrm>
          <a:prstGeom prst="rect">
            <a:avLst/>
          </a:prstGeom>
          <a:noFill/>
        </p:spPr>
        <p:txBody>
          <a:bodyPr wrap="square" lIns="0" tIns="0" rIns="0" bIns="0" rtlCol="0">
            <a:spAutoFit/>
          </a:bodyPr>
          <a:lstStyle/>
          <a:p>
            <a:pPr defTabSz="914112"/>
            <a:r>
              <a:rPr kumimoji="1" lang="zh-CN" altLang="en-US" sz="1200" b="1" dirty="0">
                <a:solidFill>
                  <a:srgbClr val="C00000"/>
                </a:solidFill>
                <a:latin typeface="Microsoft YaHei" panose="020B0503020204020204" pitchFamily="34" charset="-122"/>
                <a:ea typeface="Microsoft YaHei" panose="020B0503020204020204" pitchFamily="34" charset="-122"/>
              </a:rPr>
              <a:t>自动调优程序范围</a:t>
            </a:r>
          </a:p>
        </p:txBody>
      </p:sp>
      <p:sp>
        <p:nvSpPr>
          <p:cNvPr id="22" name="矩形 21">
            <a:extLst>
              <a:ext uri="{FF2B5EF4-FFF2-40B4-BE49-F238E27FC236}">
                <a16:creationId xmlns:a16="http://schemas.microsoft.com/office/drawing/2014/main" id="{748A426F-957A-4E06-884A-8F7C90FDEEDC}"/>
              </a:ext>
            </a:extLst>
          </p:cNvPr>
          <p:cNvSpPr/>
          <p:nvPr/>
        </p:nvSpPr>
        <p:spPr>
          <a:xfrm>
            <a:off x="321162" y="2443759"/>
            <a:ext cx="1030648" cy="346114"/>
          </a:xfrm>
          <a:prstGeom prst="rect">
            <a:avLst/>
          </a:prstGeom>
        </p:spPr>
        <p:txBody>
          <a:bodyPr wrap="none">
            <a:spAutoFit/>
          </a:bodyPr>
          <a:lstStyle/>
          <a:p>
            <a:pPr defTabSz="914112">
              <a:lnSpc>
                <a:spcPct val="150000"/>
              </a:lnSpc>
            </a:pPr>
            <a:r>
              <a:rPr lang="zh-CN" altLang="en-US" sz="1100" b="1" dirty="0">
                <a:solidFill>
                  <a:srgbClr val="1D1D1A"/>
                </a:solidFill>
                <a:latin typeface="宋体" panose="02010600030101010101" pitchFamily="2" charset="-122"/>
                <a:ea typeface="Microsoft JhengHei Light" panose="020B0304030504040204" pitchFamily="34" charset="-120"/>
                <a:cs typeface="Times New Roman" panose="02020603050405020304" pitchFamily="18" charset="0"/>
              </a:rPr>
              <a:t>主</a:t>
            </a:r>
            <a:r>
              <a:rPr lang="en-US" altLang="zh-CN" sz="1100" b="1" dirty="0" err="1">
                <a:solidFill>
                  <a:srgbClr val="1D1D1A"/>
                </a:solidFill>
                <a:latin typeface="宋体" panose="02010600030101010101" pitchFamily="2" charset="-122"/>
                <a:ea typeface="Microsoft JhengHei Light" panose="020B0304030504040204" pitchFamily="34" charset="-120"/>
                <a:cs typeface="Times New Roman" panose="02020603050405020304" pitchFamily="18" charset="0"/>
              </a:rPr>
              <a:t>程序结构</a:t>
            </a:r>
            <a:r>
              <a:rPr lang="en-US" altLang="zh-CN" sz="1100" b="1" dirty="0">
                <a:solidFill>
                  <a:srgbClr val="1D1D1A"/>
                </a:solidFill>
                <a:latin typeface="宋体" panose="02010600030101010101" pitchFamily="2" charset="-122"/>
                <a:ea typeface="Microsoft JhengHei Light" panose="020B0304030504040204" pitchFamily="34" charset="-120"/>
                <a:cs typeface="Times New Roman" panose="02020603050405020304" pitchFamily="18" charset="0"/>
              </a:rPr>
              <a:t>：</a:t>
            </a:r>
            <a:endParaRPr lang="zh-CN" altLang="zh-CN" sz="1100" dirty="0">
              <a:solidFill>
                <a:srgbClr val="1D1D1A"/>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p:txBody>
      </p:sp>
      <p:sp>
        <p:nvSpPr>
          <p:cNvPr id="23" name="矩形 22">
            <a:extLst>
              <a:ext uri="{FF2B5EF4-FFF2-40B4-BE49-F238E27FC236}">
                <a16:creationId xmlns:a16="http://schemas.microsoft.com/office/drawing/2014/main" id="{CDC6B77B-AFF6-4EF4-9848-898FB045B979}"/>
              </a:ext>
            </a:extLst>
          </p:cNvPr>
          <p:cNvSpPr/>
          <p:nvPr/>
        </p:nvSpPr>
        <p:spPr>
          <a:xfrm>
            <a:off x="6399830" y="2735194"/>
            <a:ext cx="5478401" cy="1707493"/>
          </a:xfrm>
          <a:prstGeom prst="rect">
            <a:avLst/>
          </a:prstGeom>
          <a:solidFill>
            <a:schemeClr val="bg1">
              <a:lumMod val="40000"/>
              <a:lumOff val="60000"/>
            </a:schemeClr>
          </a:solidFill>
        </p:spPr>
        <p:txBody>
          <a:bodyPr wrap="square">
            <a:spAutoFit/>
          </a:bodyPr>
          <a:lstStyle/>
          <a:p>
            <a:pPr algn="just" defTabSz="914112">
              <a:lnSpc>
                <a:spcPct val="150000"/>
              </a:lnSpc>
            </a:pPr>
            <a:r>
              <a:rPr lang="zh-CN" altLang="en-US" sz="1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a:t>
            </a:r>
            <a:r>
              <a:rPr lang="zh-CN" altLang="en-US" sz="1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）程序结构说明</a:t>
            </a:r>
            <a:endParaRPr lang="en-US" altLang="zh-CN" sz="1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endParaRPr>
          </a:p>
          <a:p>
            <a:pPr indent="228509" algn="just" defTabSz="914112">
              <a:lnSpc>
                <a:spcPct val="150000"/>
              </a:lnSpc>
            </a:pP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应用代码包含主程序和子程序。主程序的逻辑为多重循环，循环次数代表不同尺寸的测试矩阵（初赛</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200</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决赛追加</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50</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次），核心代码为</a:t>
            </a:r>
            <a:r>
              <a:rPr lang="en-US" altLang="zh-CN" sz="1000" b="1" dirty="0" err="1">
                <a:solidFill>
                  <a:srgbClr val="C00000"/>
                </a:solidFill>
                <a:latin typeface="微软雅黑" panose="020B0503020204020204" pitchFamily="34" charset="-122"/>
                <a:ea typeface="微软雅黑" panose="020B0503020204020204" pitchFamily="34" charset="-122"/>
                <a:cs typeface="Microsoft JhengHei Light" panose="020B0304030504040204" pitchFamily="34" charset="-120"/>
              </a:rPr>
              <a:t>MxHPLTest</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，其中</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MxHPLTest</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逻辑为调用读取和准备</a:t>
            </a:r>
            <a:r>
              <a:rPr lang="zh-CN" altLang="zh-CN" sz="1000" b="1" i="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输入数据</a:t>
            </a:r>
            <a:r>
              <a:rPr lang="en-US" altLang="zh-CN" sz="1000" b="1" i="1" dirty="0">
                <a:solidFill>
                  <a:srgbClr val="C00000"/>
                </a:solidFill>
                <a:latin typeface="微软雅黑" panose="020B0503020204020204" pitchFamily="34" charset="-122"/>
                <a:ea typeface="微软雅黑" panose="020B0503020204020204" pitchFamily="34" charset="-122"/>
                <a:cs typeface="Microsoft JhengHei Light" panose="020B0304030504040204" pitchFamily="34" charset="-120"/>
              </a:rPr>
              <a:t>——LU</a:t>
            </a:r>
            <a:r>
              <a:rPr lang="zh-CN" altLang="zh-CN" sz="1000" b="1" i="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矩阵分解</a:t>
            </a:r>
            <a:r>
              <a:rPr lang="en-US" altLang="zh-CN" sz="1000" b="1" i="1" dirty="0">
                <a:solidFill>
                  <a:srgbClr val="C00000"/>
                </a:solidFill>
                <a:latin typeface="微软雅黑" panose="020B0503020204020204" pitchFamily="34" charset="-122"/>
                <a:ea typeface="微软雅黑" panose="020B0503020204020204" pitchFamily="34" charset="-122"/>
                <a:cs typeface="Microsoft JhengHei Light" panose="020B0304030504040204" pitchFamily="34" charset="-120"/>
              </a:rPr>
              <a:t>—GMRES</a:t>
            </a:r>
            <a:r>
              <a:rPr lang="zh-CN" altLang="zh-CN" sz="1000" b="1" i="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迭代补偿</a:t>
            </a:r>
            <a:r>
              <a:rPr lang="en-US" altLang="zh-CN" sz="1000" b="1" i="1" dirty="0">
                <a:solidFill>
                  <a:srgbClr val="C00000"/>
                </a:solidFill>
                <a:latin typeface="微软雅黑" panose="020B0503020204020204" pitchFamily="34" charset="-122"/>
                <a:ea typeface="微软雅黑" panose="020B0503020204020204" pitchFamily="34" charset="-122"/>
                <a:cs typeface="Microsoft JhengHei Light" panose="020B0304030504040204" pitchFamily="34" charset="-120"/>
              </a:rPr>
              <a:t>——</a:t>
            </a:r>
            <a:r>
              <a:rPr lang="zh-CN" altLang="zh-CN" sz="1000" b="1" i="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误差检验</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，子程序包含</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matgen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vecgen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用于生成随机测试矩阵，</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copy_mat</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为元素复制，</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dgetrf_nopiv</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dtrsm</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BLAS</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双精度</a:t>
            </a:r>
            <a:r>
              <a:rPr lang="zh-CN" altLang="en-US"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源</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程序，</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gmres</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为双精度迭代补偿子程序。核心程序</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MxHPLTest</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的核心时间计算以及混精自动调优部分由</a:t>
            </a:r>
            <a:r>
              <a:rPr lang="en-US" altLang="zh-CN" sz="1000" b="1" dirty="0">
                <a:solidFill>
                  <a:srgbClr val="C00000"/>
                </a:solidFill>
                <a:latin typeface="微软雅黑" panose="020B0503020204020204" pitchFamily="34" charset="-122"/>
                <a:ea typeface="微软雅黑" panose="020B0503020204020204" pitchFamily="34" charset="-122"/>
                <a:cs typeface="Microsoft JhengHei Light" panose="020B0304030504040204" pitchFamily="34" charset="-120"/>
              </a:rPr>
              <a:t>pragma</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标出</a:t>
            </a:r>
            <a:r>
              <a:rPr lang="zh-CN" altLang="en-US"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endParaRPr>
          </a:p>
        </p:txBody>
      </p:sp>
      <p:grpSp>
        <p:nvGrpSpPr>
          <p:cNvPr id="33" name="组合 32">
            <a:extLst>
              <a:ext uri="{FF2B5EF4-FFF2-40B4-BE49-F238E27FC236}">
                <a16:creationId xmlns:a16="http://schemas.microsoft.com/office/drawing/2014/main" id="{7A782014-E18E-4E37-8CCE-7B5C27DFBA80}"/>
              </a:ext>
            </a:extLst>
          </p:cNvPr>
          <p:cNvGrpSpPr/>
          <p:nvPr/>
        </p:nvGrpSpPr>
        <p:grpSpPr>
          <a:xfrm>
            <a:off x="4111515" y="2738917"/>
            <a:ext cx="2039139" cy="3833593"/>
            <a:chOff x="4113121" y="2738648"/>
            <a:chExt cx="2039936" cy="3835090"/>
          </a:xfrm>
        </p:grpSpPr>
        <p:pic>
          <p:nvPicPr>
            <p:cNvPr id="27" name="图片 26">
              <a:extLst>
                <a:ext uri="{FF2B5EF4-FFF2-40B4-BE49-F238E27FC236}">
                  <a16:creationId xmlns:a16="http://schemas.microsoft.com/office/drawing/2014/main" id="{D5A657DD-0F24-4A73-9192-9C64863A3F6D}"/>
                </a:ext>
              </a:extLst>
            </p:cNvPr>
            <p:cNvPicPr>
              <a:picLocks noChangeAspect="1"/>
            </p:cNvPicPr>
            <p:nvPr/>
          </p:nvPicPr>
          <p:blipFill>
            <a:blip r:embed="rId3"/>
            <a:stretch>
              <a:fillRect/>
            </a:stretch>
          </p:blipFill>
          <p:spPr>
            <a:xfrm>
              <a:off x="4113121" y="2738648"/>
              <a:ext cx="1939010" cy="3835090"/>
            </a:xfrm>
            <a:prstGeom prst="rect">
              <a:avLst/>
            </a:prstGeom>
          </p:spPr>
        </p:pic>
        <p:sp>
          <p:nvSpPr>
            <p:cNvPr id="28" name="矩形 27">
              <a:extLst>
                <a:ext uri="{FF2B5EF4-FFF2-40B4-BE49-F238E27FC236}">
                  <a16:creationId xmlns:a16="http://schemas.microsoft.com/office/drawing/2014/main" id="{03BBE123-B573-430E-9A50-F6851F5F4A92}"/>
                </a:ext>
              </a:extLst>
            </p:cNvPr>
            <p:cNvSpPr/>
            <p:nvPr/>
          </p:nvSpPr>
          <p:spPr>
            <a:xfrm>
              <a:off x="4659847" y="4627357"/>
              <a:ext cx="650342" cy="169277"/>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666666"/>
                </a:solidFill>
              </a:endParaRPr>
            </a:p>
          </p:txBody>
        </p:sp>
        <p:sp>
          <p:nvSpPr>
            <p:cNvPr id="29" name="文本框 28">
              <a:extLst>
                <a:ext uri="{FF2B5EF4-FFF2-40B4-BE49-F238E27FC236}">
                  <a16:creationId xmlns:a16="http://schemas.microsoft.com/office/drawing/2014/main" id="{654BE9ED-5617-4D83-8D91-9374083D3F9A}"/>
                </a:ext>
              </a:extLst>
            </p:cNvPr>
            <p:cNvSpPr txBox="1"/>
            <p:nvPr/>
          </p:nvSpPr>
          <p:spPr>
            <a:xfrm>
              <a:off x="5367468" y="4620646"/>
              <a:ext cx="785589" cy="169277"/>
            </a:xfrm>
            <a:prstGeom prst="rect">
              <a:avLst/>
            </a:prstGeom>
            <a:noFill/>
          </p:spPr>
          <p:txBody>
            <a:bodyPr wrap="square" lIns="0" tIns="0" rIns="0" bIns="0" rtlCol="0">
              <a:spAutoFit/>
            </a:bodyPr>
            <a:lstStyle/>
            <a:p>
              <a:pPr defTabSz="914112"/>
              <a:r>
                <a:rPr kumimoji="1" lang="zh-CN" altLang="en-US" sz="1100" dirty="0">
                  <a:solidFill>
                    <a:srgbClr val="C00000"/>
                  </a:solidFill>
                  <a:latin typeface="Microsoft YaHei" panose="020B0503020204020204" pitchFamily="34" charset="-122"/>
                  <a:ea typeface="Microsoft YaHei" panose="020B0503020204020204" pitchFamily="34" charset="-122"/>
                </a:rPr>
                <a:t>主程序入口</a:t>
              </a:r>
            </a:p>
          </p:txBody>
        </p:sp>
      </p:grpSp>
      <p:sp>
        <p:nvSpPr>
          <p:cNvPr id="30" name="矩形 29">
            <a:extLst>
              <a:ext uri="{FF2B5EF4-FFF2-40B4-BE49-F238E27FC236}">
                <a16:creationId xmlns:a16="http://schemas.microsoft.com/office/drawing/2014/main" id="{292F8567-45FC-4153-A5F1-B2FC396C3147}"/>
              </a:ext>
            </a:extLst>
          </p:cNvPr>
          <p:cNvSpPr/>
          <p:nvPr/>
        </p:nvSpPr>
        <p:spPr>
          <a:xfrm>
            <a:off x="4166667" y="2443759"/>
            <a:ext cx="1594686" cy="346114"/>
          </a:xfrm>
          <a:prstGeom prst="rect">
            <a:avLst/>
          </a:prstGeom>
        </p:spPr>
        <p:txBody>
          <a:bodyPr wrap="none">
            <a:spAutoFit/>
          </a:bodyPr>
          <a:lstStyle/>
          <a:p>
            <a:pPr defTabSz="914112">
              <a:lnSpc>
                <a:spcPct val="150000"/>
              </a:lnSpc>
            </a:pPr>
            <a:r>
              <a:rPr lang="zh-CN" altLang="en-US" sz="1100" b="1" dirty="0">
                <a:solidFill>
                  <a:srgbClr val="1D1D1A"/>
                </a:solidFill>
                <a:latin typeface="宋体" panose="02010600030101010101" pitchFamily="2" charset="-122"/>
                <a:ea typeface="Microsoft JhengHei Light" panose="020B0304030504040204" pitchFamily="34" charset="-120"/>
                <a:cs typeface="Times New Roman" panose="02020603050405020304" pitchFamily="18" charset="0"/>
              </a:rPr>
              <a:t>应用程序源文件目录：</a:t>
            </a:r>
            <a:endParaRPr lang="zh-CN" altLang="zh-CN" sz="1100" dirty="0">
              <a:solidFill>
                <a:srgbClr val="1D1D1A"/>
              </a:solidFill>
              <a:latin typeface="Microsoft JhengHei Light" panose="020B0304030504040204" pitchFamily="34" charset="-120"/>
              <a:ea typeface="Microsoft JhengHei Light" panose="020B0304030504040204" pitchFamily="34" charset="-120"/>
              <a:cs typeface="Microsoft JhengHei Light" panose="020B0304030504040204" pitchFamily="34" charset="-120"/>
            </a:endParaRPr>
          </a:p>
        </p:txBody>
      </p:sp>
      <p:sp>
        <p:nvSpPr>
          <p:cNvPr id="32" name="矩形 31">
            <a:extLst>
              <a:ext uri="{FF2B5EF4-FFF2-40B4-BE49-F238E27FC236}">
                <a16:creationId xmlns:a16="http://schemas.microsoft.com/office/drawing/2014/main" id="{8FF7FCE8-ACC4-4DC6-858F-74788A436DFF}"/>
              </a:ext>
            </a:extLst>
          </p:cNvPr>
          <p:cNvSpPr/>
          <p:nvPr/>
        </p:nvSpPr>
        <p:spPr>
          <a:xfrm>
            <a:off x="6399830" y="4741431"/>
            <a:ext cx="5478401" cy="1246008"/>
          </a:xfrm>
          <a:prstGeom prst="rect">
            <a:avLst/>
          </a:prstGeom>
          <a:solidFill>
            <a:schemeClr val="bg1">
              <a:lumMod val="40000"/>
              <a:lumOff val="60000"/>
            </a:schemeClr>
          </a:solidFill>
        </p:spPr>
        <p:txBody>
          <a:bodyPr wrap="square">
            <a:spAutoFit/>
          </a:bodyPr>
          <a:lstStyle/>
          <a:p>
            <a:pPr defTabSz="914112">
              <a:lnSpc>
                <a:spcPct val="150000"/>
              </a:lnSpc>
              <a:spcBef>
                <a:spcPts val="600"/>
              </a:spcBef>
            </a:pPr>
            <a:r>
              <a:rPr lang="zh-CN" altLang="zh-CN" sz="1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b="1"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b</a:t>
            </a:r>
            <a:r>
              <a:rPr lang="zh-CN" altLang="zh-CN" sz="1000" b="1"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）测试矩阵说明</a:t>
            </a:r>
            <a:endParaRPr lang="zh-CN"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endParaRPr>
          </a:p>
          <a:p>
            <a:pPr algn="just" defTabSz="914112">
              <a:lnSpc>
                <a:spcPct val="150000"/>
              </a:lnSpc>
            </a:pPr>
            <a:r>
              <a:rPr lang="en-US"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主程序</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hpl-ai.c</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matgen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vecgen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函数负责生成如下线性方程组求解的随机测试矩阵</a:t>
            </a:r>
            <a:r>
              <a:rPr lang="en-US" altLang="zh-CN" sz="1000" b="1"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A</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和向量</a:t>
            </a:r>
            <a:r>
              <a:rPr lang="en-US" altLang="zh-CN" sz="1000" b="1"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b</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000" b="1"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A</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a:t>
            </a:r>
            <a:r>
              <a:rPr lang="en-US" altLang="zh-CN" sz="1000" b="1"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b</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为稠密矩阵和向量，其中可变输入参数包括随机种子</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iseed</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和矩阵维度</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，随机种子</a:t>
            </a:r>
            <a:r>
              <a:rPr lang="en-US" altLang="zh-CN" sz="10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iseed</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初始为</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1</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，但是在最终评分测试时可能会变化，矩阵维度</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n</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在最终测试评分时取得的最大值不会超过</a:t>
            </a:r>
            <a:r>
              <a:rPr lang="en-US"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30000</a:t>
            </a:r>
            <a:r>
              <a:rPr lang="zh-CN" altLang="zh-CN" sz="10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0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endParaRPr>
          </a:p>
        </p:txBody>
      </p:sp>
      <p:sp>
        <p:nvSpPr>
          <p:cNvPr id="4" name="矩形 3">
            <a:extLst>
              <a:ext uri="{FF2B5EF4-FFF2-40B4-BE49-F238E27FC236}">
                <a16:creationId xmlns:a16="http://schemas.microsoft.com/office/drawing/2014/main" id="{4CDBAF2C-C9B1-4CD7-834C-6C189D76F2F0}"/>
              </a:ext>
            </a:extLst>
          </p:cNvPr>
          <p:cNvSpPr/>
          <p:nvPr/>
        </p:nvSpPr>
        <p:spPr>
          <a:xfrm>
            <a:off x="8083008" y="3429001"/>
            <a:ext cx="2132767" cy="291239"/>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C00000"/>
              </a:solidFill>
            </a:endParaRPr>
          </a:p>
        </p:txBody>
      </p:sp>
      <p:sp>
        <p:nvSpPr>
          <p:cNvPr id="18" name="文本框 17"/>
          <p:cNvSpPr txBox="1"/>
          <p:nvPr/>
        </p:nvSpPr>
        <p:spPr>
          <a:xfrm>
            <a:off x="6049767" y="554513"/>
            <a:ext cx="326331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赛题及技术方案下载链接：</a:t>
            </a:r>
          </a:p>
        </p:txBody>
      </p:sp>
      <p:sp>
        <p:nvSpPr>
          <p:cNvPr id="8" name="矩形 7"/>
          <p:cNvSpPr/>
          <p:nvPr/>
        </p:nvSpPr>
        <p:spPr>
          <a:xfrm>
            <a:off x="6065800" y="815311"/>
            <a:ext cx="6096000" cy="415498"/>
          </a:xfrm>
          <a:prstGeom prst="rect">
            <a:avLst/>
          </a:prstGeom>
        </p:spPr>
        <p:txBody>
          <a:bodyPr>
            <a:spAutoFit/>
          </a:bodyPr>
          <a:lstStyle/>
          <a:p>
            <a:pPr algn="just">
              <a:spcAft>
                <a:spcPts val="0"/>
              </a:spcAft>
            </a:pPr>
            <a:r>
              <a:rPr lang="en-US" altLang="zh-CN" sz="1050" u="sng" dirty="0">
                <a:solidFill>
                  <a:srgbClr val="0563C1"/>
                </a:solidFill>
                <a:latin typeface="Calibri" panose="020F0502020204030204" pitchFamily="34" charset="0"/>
                <a:ea typeface="宋体" panose="02010600030101010101" pitchFamily="2" charset="-122"/>
                <a:hlinkClick r:id="rId4"/>
              </a:rPr>
              <a:t>2025</a:t>
            </a:r>
            <a:r>
              <a:rPr lang="en-US" altLang="zh-CN" sz="1050" u="sng" dirty="0">
                <a:solidFill>
                  <a:srgbClr val="0563C1"/>
                </a:solidFill>
                <a:latin typeface="宋体" panose="02010600030101010101" pitchFamily="2" charset="-122"/>
                <a:ea typeface="宋体" panose="02010600030101010101" pitchFamily="2" charset="-122"/>
                <a:hlinkClick r:id="rId4"/>
              </a:rPr>
              <a:t>全国大学生计算机系统能力大赛</a:t>
            </a:r>
            <a:r>
              <a:rPr lang="en-US" altLang="zh-CN" sz="1050" u="sng" dirty="0">
                <a:solidFill>
                  <a:srgbClr val="0563C1"/>
                </a:solidFill>
                <a:latin typeface="Calibri" panose="020F0502020204030204" pitchFamily="34" charset="0"/>
                <a:ea typeface="宋体" panose="02010600030101010101" pitchFamily="2" charset="-122"/>
                <a:hlinkClick r:id="rId4"/>
              </a:rPr>
              <a:t>-</a:t>
            </a:r>
            <a:r>
              <a:rPr lang="en-US" altLang="zh-CN" sz="1050" u="sng" dirty="0">
                <a:solidFill>
                  <a:srgbClr val="0563C1"/>
                </a:solidFill>
                <a:latin typeface="宋体" panose="02010600030101010101" pitchFamily="2" charset="-122"/>
                <a:ea typeface="宋体" panose="02010600030101010101" pitchFamily="2" charset="-122"/>
                <a:hlinkClick r:id="rId4"/>
              </a:rPr>
              <a:t>编译系统挑战赛</a:t>
            </a:r>
            <a:r>
              <a:rPr lang="en-US" altLang="zh-CN" sz="1050" u="sng" dirty="0">
                <a:solidFill>
                  <a:srgbClr val="0563C1"/>
                </a:solidFill>
                <a:latin typeface="Calibri" panose="020F0502020204030204" pitchFamily="34" charset="0"/>
                <a:ea typeface="宋体" panose="02010600030101010101" pitchFamily="2" charset="-122"/>
                <a:hlinkClick r:id="rId4"/>
              </a:rPr>
              <a:t>-</a:t>
            </a:r>
            <a:r>
              <a:rPr lang="en-US" altLang="zh-CN" sz="1050" u="sng" dirty="0">
                <a:solidFill>
                  <a:srgbClr val="0563C1"/>
                </a:solidFill>
                <a:latin typeface="宋体" panose="02010600030101010101" pitchFamily="2" charset="-122"/>
                <a:ea typeface="宋体" panose="02010600030101010101" pitchFamily="2" charset="-122"/>
                <a:hlinkClick r:id="rId4"/>
              </a:rPr>
              <a:t>代码自动混精</a:t>
            </a:r>
            <a:r>
              <a:rPr lang="en-US" altLang="zh-CN" sz="1050" u="sng" dirty="0">
                <a:solidFill>
                  <a:srgbClr val="0563C1"/>
                </a:solidFill>
                <a:latin typeface="Calibri" panose="020F0502020204030204" pitchFamily="34" charset="0"/>
                <a:ea typeface="宋体" panose="02010600030101010101" pitchFamily="2" charset="-122"/>
                <a:hlinkClick r:id="rId4"/>
              </a:rPr>
              <a:t>-</a:t>
            </a:r>
            <a:r>
              <a:rPr lang="en-US" altLang="zh-CN" sz="1050" u="sng" dirty="0">
                <a:solidFill>
                  <a:srgbClr val="0563C1"/>
                </a:solidFill>
                <a:latin typeface="宋体" panose="02010600030101010101" pitchFamily="2" charset="-122"/>
                <a:ea typeface="宋体" panose="02010600030101010101" pitchFamily="2" charset="-122"/>
                <a:hlinkClick r:id="rId4"/>
              </a:rPr>
              <a:t>技术方案</a:t>
            </a:r>
            <a:r>
              <a:rPr lang="en-US" altLang="zh-CN" sz="1050" u="sng" dirty="0">
                <a:solidFill>
                  <a:srgbClr val="0563C1"/>
                </a:solidFill>
                <a:latin typeface="Calibri" panose="020F0502020204030204" pitchFamily="34" charset="0"/>
                <a:ea typeface="宋体" panose="02010600030101010101" pitchFamily="2" charset="-122"/>
                <a:hlinkClick r:id="rId4"/>
              </a:rPr>
              <a:t>.pdf · main · CSC / CSC-Compiler / Compiler2025 · </a:t>
            </a:r>
            <a:r>
              <a:rPr lang="en-US" altLang="zh-CN" sz="1050" u="sng" dirty="0" err="1">
                <a:solidFill>
                  <a:srgbClr val="0563C1"/>
                </a:solidFill>
                <a:latin typeface="Calibri" panose="020F0502020204030204" pitchFamily="34" charset="0"/>
                <a:ea typeface="宋体" panose="02010600030101010101" pitchFamily="2" charset="-122"/>
                <a:hlinkClick r:id="rId4"/>
              </a:rPr>
              <a:t>GitLab</a:t>
            </a:r>
            <a:endParaRPr lang="zh-CN" altLang="zh-CN" sz="1050" dirty="0">
              <a:effectLst/>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146243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35E484E9-46F8-40ED-BC0C-6D4EB2D11792}"/>
              </a:ext>
            </a:extLst>
          </p:cNvPr>
          <p:cNvSpPr>
            <a:spLocks noGrp="1"/>
          </p:cNvSpPr>
          <p:nvPr>
            <p:ph type="subTitle" idx="1"/>
          </p:nvPr>
        </p:nvSpPr>
        <p:spPr>
          <a:xfrm>
            <a:off x="417370" y="438952"/>
            <a:ext cx="10736446" cy="993012"/>
          </a:xfrm>
        </p:spPr>
        <p:txBody>
          <a:bodyPr/>
          <a:lstStyle/>
          <a:p>
            <a:r>
              <a:rPr lang="zh-CN" altLang="en-US" sz="3200" b="1" dirty="0">
                <a:solidFill>
                  <a:srgbClr val="C00000"/>
                </a:solidFill>
                <a:latin typeface="微软雅黑" panose="020B0503020204020204" pitchFamily="34" charset="-122"/>
                <a:ea typeface="微软雅黑" panose="020B0503020204020204" pitchFamily="34" charset="-122"/>
              </a:rPr>
              <a:t>赛题说明</a:t>
            </a:r>
            <a:endParaRPr lang="en-US" altLang="zh-CN" sz="3200" b="1" dirty="0">
              <a:solidFill>
                <a:srgbClr val="C00000"/>
              </a:solidFill>
              <a:latin typeface="微软雅黑" panose="020B0503020204020204" pitchFamily="34" charset="-122"/>
              <a:ea typeface="微软雅黑" panose="020B0503020204020204" pitchFamily="34" charset="-122"/>
            </a:endParaRPr>
          </a:p>
        </p:txBody>
      </p:sp>
      <p:sp>
        <p:nvSpPr>
          <p:cNvPr id="3" name="文本框 2">
            <a:extLst>
              <a:ext uri="{FF2B5EF4-FFF2-40B4-BE49-F238E27FC236}">
                <a16:creationId xmlns:a16="http://schemas.microsoft.com/office/drawing/2014/main" id="{23E98E0E-D79A-4EA4-A5D1-F4B966EABA39}"/>
              </a:ext>
            </a:extLst>
          </p:cNvPr>
          <p:cNvSpPr txBox="1"/>
          <p:nvPr/>
        </p:nvSpPr>
        <p:spPr>
          <a:xfrm>
            <a:off x="417370" y="935458"/>
            <a:ext cx="11473427" cy="368996"/>
          </a:xfrm>
          <a:prstGeom prst="rect">
            <a:avLst/>
          </a:prstGeom>
          <a:noFill/>
        </p:spPr>
        <p:txBody>
          <a:bodyPr wrap="square" lIns="0" tIns="0" rIns="0" bIns="0" rtlCol="0">
            <a:spAutoFit/>
          </a:bodyPr>
          <a:lstStyle/>
          <a:p>
            <a:pPr marL="285636" indent="-285636" algn="just" defTabSz="914112">
              <a:lnSpc>
                <a:spcPct val="150000"/>
              </a:lnSpc>
              <a:buFont typeface="Wingdings" panose="05000000000000000000" pitchFamily="2" charset="2"/>
              <a:buChar char="Ø"/>
            </a:pPr>
            <a:r>
              <a:rPr kumimoji="1" lang="zh-CN" altLang="en-US" sz="1599" b="1" dirty="0">
                <a:solidFill>
                  <a:srgbClr val="000000"/>
                </a:solidFill>
                <a:latin typeface="Microsoft YaHei" panose="020B0503020204020204" pitchFamily="34" charset="-122"/>
                <a:ea typeface="Microsoft YaHei" panose="020B0503020204020204" pitchFamily="34" charset="-122"/>
              </a:rPr>
              <a:t>应用程序及使用示例</a:t>
            </a:r>
            <a:endParaRPr kumimoji="1" lang="en-US" altLang="zh-CN" sz="1599" b="1" dirty="0">
              <a:solidFill>
                <a:srgbClr val="000000"/>
              </a:solidFill>
              <a:latin typeface="Microsoft YaHei" panose="020B0503020204020204" pitchFamily="34" charset="-122"/>
              <a:ea typeface="Microsoft YaHei" panose="020B0503020204020204" pitchFamily="34" charset="-122"/>
            </a:endParaRPr>
          </a:p>
        </p:txBody>
      </p:sp>
      <p:sp>
        <p:nvSpPr>
          <p:cNvPr id="4" name="矩形 3">
            <a:extLst>
              <a:ext uri="{FF2B5EF4-FFF2-40B4-BE49-F238E27FC236}">
                <a16:creationId xmlns:a16="http://schemas.microsoft.com/office/drawing/2014/main" id="{22754DBD-0189-4073-8FFA-2C62057F7A22}"/>
              </a:ext>
            </a:extLst>
          </p:cNvPr>
          <p:cNvSpPr/>
          <p:nvPr/>
        </p:nvSpPr>
        <p:spPr>
          <a:xfrm>
            <a:off x="303431" y="1376585"/>
            <a:ext cx="1653974" cy="369188"/>
          </a:xfrm>
          <a:prstGeom prst="rect">
            <a:avLst/>
          </a:prstGeom>
        </p:spPr>
        <p:txBody>
          <a:bodyPr wrap="none">
            <a:spAutoFit/>
          </a:bodyPr>
          <a:lstStyle/>
          <a:p>
            <a:pPr defTabSz="914112">
              <a:lnSpc>
                <a:spcPct val="150000"/>
              </a:lnSpc>
            </a:pPr>
            <a:r>
              <a:rPr lang="zh-CN" altLang="zh-CN" sz="12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a</a:t>
            </a:r>
            <a:r>
              <a:rPr lang="zh-CN" altLang="zh-CN" sz="12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）编译及运行示例</a:t>
            </a:r>
            <a:endParaRPr lang="zh-CN" altLang="zh-CN" sz="12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endParaRPr>
          </a:p>
        </p:txBody>
      </p:sp>
      <p:graphicFrame>
        <p:nvGraphicFramePr>
          <p:cNvPr id="8" name="表格 7">
            <a:extLst>
              <a:ext uri="{FF2B5EF4-FFF2-40B4-BE49-F238E27FC236}">
                <a16:creationId xmlns:a16="http://schemas.microsoft.com/office/drawing/2014/main" id="{3D37CAFE-EAFD-4AD5-843A-A13B194E57F5}"/>
              </a:ext>
            </a:extLst>
          </p:cNvPr>
          <p:cNvGraphicFramePr>
            <a:graphicFrameLocks noGrp="1"/>
          </p:cNvGraphicFramePr>
          <p:nvPr>
            <p:extLst/>
          </p:nvPr>
        </p:nvGraphicFramePr>
        <p:xfrm>
          <a:off x="607494" y="1851419"/>
          <a:ext cx="4181711" cy="2742129"/>
        </p:xfrm>
        <a:graphic>
          <a:graphicData uri="http://schemas.openxmlformats.org/drawingml/2006/table">
            <a:tbl>
              <a:tblPr firstRow="1" firstCol="1" bandRow="1"/>
              <a:tblGrid>
                <a:gridCol w="4181711">
                  <a:extLst>
                    <a:ext uri="{9D8B030D-6E8A-4147-A177-3AD203B41FA5}">
                      <a16:colId xmlns:a16="http://schemas.microsoft.com/office/drawing/2014/main" val="3792955431"/>
                    </a:ext>
                  </a:extLst>
                </a:gridCol>
              </a:tblGrid>
              <a:tr h="2742129">
                <a:tc>
                  <a:txBody>
                    <a:bodyPr/>
                    <a:lstStyle/>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(1) </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autoreconf</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ivf</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(2) ./configure CC=PATH_TO_LLVM/clang</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(3) make -j4</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(4) ./</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hpl</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-ai &lt;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TestNum</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&gt; &lt;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MinMatSize</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&gt; &lt;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MaxMatSize</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&gt;</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&lt;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TestNum</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&gt;</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：测试矩阵数目；</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&lt;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MinMatSize</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&gt;</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：最小矩阵大小；</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&lt;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MaxMatSize</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&gt;</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：最大矩阵大小</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矩阵大小按照线性增加</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示例：</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t>
                      </a:r>
                      <a:r>
                        <a:rPr lang="en-US" sz="12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hpl</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-ai 10 100 1000   </a:t>
                      </a:r>
                    </a:p>
                    <a:p>
                      <a:pPr>
                        <a:lnSpc>
                          <a:spcPct val="150000"/>
                        </a:lnSpc>
                        <a:spcAft>
                          <a:spcPts val="0"/>
                        </a:spcAft>
                      </a:pP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 10</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个测试矩阵，大小从</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100</a:t>
                      </a:r>
                      <a:r>
                        <a:rPr lang="zh-CN" sz="12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线性增加到</a:t>
                      </a:r>
                      <a:r>
                        <a:rPr lang="en-US"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1000</a:t>
                      </a:r>
                      <a:endParaRPr lang="zh-CN" sz="12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9616018"/>
                  </a:ext>
                </a:extLst>
              </a:tr>
            </a:tbl>
          </a:graphicData>
        </a:graphic>
      </p:graphicFrame>
      <p:sp>
        <p:nvSpPr>
          <p:cNvPr id="24" name="矩形 23">
            <a:extLst>
              <a:ext uri="{FF2B5EF4-FFF2-40B4-BE49-F238E27FC236}">
                <a16:creationId xmlns:a16="http://schemas.microsoft.com/office/drawing/2014/main" id="{F0C987B8-A424-432F-9DBB-F35CD8397A4C}"/>
              </a:ext>
            </a:extLst>
          </p:cNvPr>
          <p:cNvSpPr/>
          <p:nvPr/>
        </p:nvSpPr>
        <p:spPr>
          <a:xfrm>
            <a:off x="5318417" y="1360643"/>
            <a:ext cx="1666793" cy="369188"/>
          </a:xfrm>
          <a:prstGeom prst="rect">
            <a:avLst/>
          </a:prstGeom>
        </p:spPr>
        <p:txBody>
          <a:bodyPr wrap="none">
            <a:spAutoFit/>
          </a:bodyPr>
          <a:lstStyle/>
          <a:p>
            <a:pPr defTabSz="914112">
              <a:lnSpc>
                <a:spcPct val="150000"/>
              </a:lnSpc>
            </a:pPr>
            <a:r>
              <a:rPr lang="zh-CN" altLang="zh-CN" sz="12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2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b</a:t>
            </a:r>
            <a:r>
              <a:rPr lang="zh-CN" altLang="zh-CN" sz="12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）编译及运行示例</a:t>
            </a:r>
            <a:endParaRPr lang="zh-CN" altLang="zh-CN" sz="12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endParaRPr>
          </a:p>
        </p:txBody>
      </p:sp>
      <p:sp>
        <p:nvSpPr>
          <p:cNvPr id="9" name="矩形 8">
            <a:extLst>
              <a:ext uri="{FF2B5EF4-FFF2-40B4-BE49-F238E27FC236}">
                <a16:creationId xmlns:a16="http://schemas.microsoft.com/office/drawing/2014/main" id="{B22893DD-D1A6-41F2-87A4-C08401B1432C}"/>
              </a:ext>
            </a:extLst>
          </p:cNvPr>
          <p:cNvSpPr/>
          <p:nvPr/>
        </p:nvSpPr>
        <p:spPr>
          <a:xfrm>
            <a:off x="5490887" y="1781450"/>
            <a:ext cx="6544012" cy="853747"/>
          </a:xfrm>
          <a:prstGeom prst="rect">
            <a:avLst/>
          </a:prstGeom>
          <a:noFill/>
          <a:ln>
            <a:solidFill>
              <a:schemeClr val="bg1">
                <a:lumMod val="75000"/>
              </a:schemeClr>
            </a:solidFill>
          </a:ln>
        </p:spPr>
        <p:txBody>
          <a:bodyPr wrap="square">
            <a:spAutoFit/>
          </a:bodyPr>
          <a:lstStyle/>
          <a:p>
            <a:pPr algn="just" defTabSz="914112">
              <a:lnSpc>
                <a:spcPct val="150000"/>
              </a:lnSpc>
            </a:pPr>
            <a:r>
              <a:rPr lang="en-US"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初赛时，公开的</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TestNum</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 =200</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组测试矩阵用例为</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iseed</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=1</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，而最小矩阵维度</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MinMatSize</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=128</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，最大矩阵维度</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MaxMatSize</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=5302</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200</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组测试矩阵大小呈线性递增关系，即</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n = </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MinMatSize</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 + (</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MaxMatSize</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 - </a:t>
            </a:r>
            <a:r>
              <a:rPr lang="en-US" altLang="zh-CN" sz="1100" dirty="0" err="1">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MinMatSize</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 * i / (TestNum-1)</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rPr>
              <a:t>i=0,…,199</a:t>
            </a:r>
            <a:r>
              <a:rPr lang="zh-CN" altLang="zh-CN" sz="1100" dirty="0">
                <a:solidFill>
                  <a:srgbClr val="000000"/>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100" dirty="0">
              <a:solidFill>
                <a:srgbClr val="000000"/>
              </a:solidFill>
              <a:latin typeface="微软雅黑" panose="020B0503020204020204" pitchFamily="34" charset="-122"/>
              <a:ea typeface="微软雅黑" panose="020B0503020204020204" pitchFamily="34" charset="-122"/>
              <a:cs typeface="Microsoft JhengHei Light" panose="020B0304030504040204" pitchFamily="34" charset="-120"/>
            </a:endParaRPr>
          </a:p>
        </p:txBody>
      </p:sp>
      <p:graphicFrame>
        <p:nvGraphicFramePr>
          <p:cNvPr id="11" name="表格 10">
            <a:extLst>
              <a:ext uri="{FF2B5EF4-FFF2-40B4-BE49-F238E27FC236}">
                <a16:creationId xmlns:a16="http://schemas.microsoft.com/office/drawing/2014/main" id="{CE82FC97-F46C-4017-9857-7044C8006E8F}"/>
              </a:ext>
            </a:extLst>
          </p:cNvPr>
          <p:cNvGraphicFramePr>
            <a:graphicFrameLocks noGrp="1"/>
          </p:cNvGraphicFramePr>
          <p:nvPr>
            <p:extLst/>
          </p:nvPr>
        </p:nvGraphicFramePr>
        <p:xfrm>
          <a:off x="5490887" y="2738915"/>
          <a:ext cx="6544012" cy="3051363"/>
        </p:xfrm>
        <a:graphic>
          <a:graphicData uri="http://schemas.openxmlformats.org/drawingml/2006/table">
            <a:tbl>
              <a:tblPr firstRow="1" firstCol="1" bandRow="1"/>
              <a:tblGrid>
                <a:gridCol w="6544012">
                  <a:extLst>
                    <a:ext uri="{9D8B030D-6E8A-4147-A177-3AD203B41FA5}">
                      <a16:colId xmlns:a16="http://schemas.microsoft.com/office/drawing/2014/main" val="3629088390"/>
                    </a:ext>
                  </a:extLst>
                </a:gridCol>
              </a:tblGrid>
              <a:tr h="3051363">
                <a:tc>
                  <a:txBody>
                    <a:bodyPr/>
                    <a:lstStyle/>
                    <a:p>
                      <a:pPr>
                        <a:lnSpc>
                          <a:spcPct val="150000"/>
                        </a:lnSpc>
                        <a:spcAft>
                          <a:spcPts val="0"/>
                        </a:spcAft>
                      </a:pPr>
                      <a:r>
                        <a:rPr lang="zh-CN" sz="14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例如：原始双精度程序输入</a:t>
                      </a:r>
                      <a:r>
                        <a:rPr lang="en-US" sz="14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iseed</a:t>
                      </a:r>
                      <a:r>
                        <a:rPr lang="en-US"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=1</a:t>
                      </a:r>
                      <a:r>
                        <a:rPr lang="zh-CN" sz="14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a:t>
                      </a:r>
                      <a:r>
                        <a:rPr lang="en-US"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t>
                      </a:r>
                      <a:r>
                        <a:rPr lang="en-US" sz="1400" dirty="0" err="1">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hpl</a:t>
                      </a:r>
                      <a:r>
                        <a:rPr lang="en-US"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-ai 10 128 1280</a:t>
                      </a:r>
                      <a:r>
                        <a:rPr lang="zh-CN" sz="14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后得到测试结果：</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Passing Rate: 100.00%</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128, Performance =   1.6056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1.4856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256, Performance =   2.1185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2.5072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384, Performance =   2.5000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3.8568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512, Performance =   2.4554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5.6624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640, Performance =   2.4678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7.8904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768, Performance =   2.4438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10.6984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896, Performance =   2.4775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14.1400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1024, Performance =   2.5309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17.8992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1152, Performance =   2.5145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22.2896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p>
                      <a:pPr>
                        <a:lnSpc>
                          <a:spcPct val="150000"/>
                        </a:lnSpc>
                        <a:spcAft>
                          <a:spcPts val="0"/>
                        </a:spcAft>
                      </a:pP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n = 1280, Performance =   2.5377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Gflops</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a:t>
                      </a:r>
                      <a:r>
                        <a:rPr lang="en-US" sz="1000" dirty="0" err="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MemUsage</a:t>
                      </a:r>
                      <a:r>
                        <a:rPr lang="en-US" sz="10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 =  27.5224 MB</a:t>
                      </a:r>
                      <a:endParaRPr lang="zh-CN" sz="14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4869077"/>
                  </a:ext>
                </a:extLst>
              </a:tr>
            </a:tbl>
          </a:graphicData>
        </a:graphic>
      </p:graphicFrame>
      <p:sp>
        <p:nvSpPr>
          <p:cNvPr id="12" name="矩形 11">
            <a:extLst>
              <a:ext uri="{FF2B5EF4-FFF2-40B4-BE49-F238E27FC236}">
                <a16:creationId xmlns:a16="http://schemas.microsoft.com/office/drawing/2014/main" id="{62541173-8046-4465-85E2-2D132E52B000}"/>
              </a:ext>
            </a:extLst>
          </p:cNvPr>
          <p:cNvSpPr/>
          <p:nvPr/>
        </p:nvSpPr>
        <p:spPr>
          <a:xfrm>
            <a:off x="6151813" y="5375678"/>
            <a:ext cx="1989948" cy="2167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666666"/>
              </a:solidFill>
            </a:endParaRPr>
          </a:p>
        </p:txBody>
      </p:sp>
      <p:sp>
        <p:nvSpPr>
          <p:cNvPr id="13" name="文本框 12">
            <a:extLst>
              <a:ext uri="{FF2B5EF4-FFF2-40B4-BE49-F238E27FC236}">
                <a16:creationId xmlns:a16="http://schemas.microsoft.com/office/drawing/2014/main" id="{B1457D65-8E33-4E93-B5ED-505FBD0C57F0}"/>
              </a:ext>
            </a:extLst>
          </p:cNvPr>
          <p:cNvSpPr txBox="1"/>
          <p:nvPr/>
        </p:nvSpPr>
        <p:spPr>
          <a:xfrm>
            <a:off x="6972391" y="5800938"/>
            <a:ext cx="637926" cy="169211"/>
          </a:xfrm>
          <a:prstGeom prst="rect">
            <a:avLst/>
          </a:prstGeom>
          <a:noFill/>
        </p:spPr>
        <p:txBody>
          <a:bodyPr wrap="square" lIns="0" tIns="0" rIns="0" bIns="0" rtlCol="0">
            <a:spAutoFit/>
          </a:bodyPr>
          <a:lstStyle/>
          <a:p>
            <a:pPr defTabSz="914112"/>
            <a:r>
              <a:rPr kumimoji="1" lang="zh-CN" altLang="en-US" sz="1100" dirty="0">
                <a:solidFill>
                  <a:srgbClr val="C00000"/>
                </a:solidFill>
                <a:latin typeface="Microsoft YaHei" panose="020B0503020204020204" pitchFamily="34" charset="-122"/>
                <a:ea typeface="Microsoft YaHei" panose="020B0503020204020204" pitchFamily="34" charset="-122"/>
              </a:rPr>
              <a:t>浮点性能</a:t>
            </a:r>
          </a:p>
        </p:txBody>
      </p:sp>
    </p:spTree>
    <p:extLst>
      <p:ext uri="{BB962C8B-B14F-4D97-AF65-F5344CB8AC3E}">
        <p14:creationId xmlns:p14="http://schemas.microsoft.com/office/powerpoint/2010/main" val="270571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DC6DEC2F-1CEF-490F-81AC-512594F37EA1}"/>
              </a:ext>
            </a:extLst>
          </p:cNvPr>
          <p:cNvSpPr>
            <a:spLocks noGrp="1"/>
          </p:cNvSpPr>
          <p:nvPr>
            <p:ph type="subTitle" idx="1"/>
          </p:nvPr>
        </p:nvSpPr>
        <p:spPr>
          <a:xfrm>
            <a:off x="379525" y="484878"/>
            <a:ext cx="2595717" cy="795306"/>
          </a:xfrm>
        </p:spPr>
        <p:txBody>
          <a:bodyPr/>
          <a:lstStyle/>
          <a:p>
            <a:r>
              <a:rPr lang="zh-CN" altLang="en-US" sz="3200" b="1" dirty="0">
                <a:solidFill>
                  <a:srgbClr val="C00000"/>
                </a:solidFill>
                <a:latin typeface="微软雅黑" panose="020B0503020204020204" pitchFamily="34" charset="-122"/>
                <a:ea typeface="微软雅黑" panose="020B0503020204020204" pitchFamily="34" charset="-122"/>
              </a:rPr>
              <a:t>评价方法</a:t>
            </a:r>
            <a:endParaRPr lang="en-US" altLang="zh-CN" sz="3200" b="1"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4" name="椭圆 3">
            <a:extLst>
              <a:ext uri="{FF2B5EF4-FFF2-40B4-BE49-F238E27FC236}">
                <a16:creationId xmlns:a16="http://schemas.microsoft.com/office/drawing/2014/main" id="{F290B486-AB91-4457-8575-3BA09176B5D7}"/>
              </a:ext>
            </a:extLst>
          </p:cNvPr>
          <p:cNvSpPr/>
          <p:nvPr/>
        </p:nvSpPr>
        <p:spPr>
          <a:xfrm>
            <a:off x="1980822" y="1233558"/>
            <a:ext cx="1275852" cy="614909"/>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999" b="1" dirty="0">
                <a:solidFill>
                  <a:srgbClr val="0070C0"/>
                </a:solidFill>
              </a:rPr>
              <a:t>初赛</a:t>
            </a:r>
          </a:p>
        </p:txBody>
      </p:sp>
      <p:sp>
        <p:nvSpPr>
          <p:cNvPr id="12" name="椭圆 11">
            <a:extLst>
              <a:ext uri="{FF2B5EF4-FFF2-40B4-BE49-F238E27FC236}">
                <a16:creationId xmlns:a16="http://schemas.microsoft.com/office/drawing/2014/main" id="{2B3B1CC4-B695-4FD1-8CFD-B60415AAB2FC}"/>
              </a:ext>
            </a:extLst>
          </p:cNvPr>
          <p:cNvSpPr/>
          <p:nvPr/>
        </p:nvSpPr>
        <p:spPr>
          <a:xfrm>
            <a:off x="8483461" y="1233559"/>
            <a:ext cx="1275852" cy="614909"/>
          </a:xfrm>
          <a:prstGeom prst="ellipse">
            <a:avLst/>
          </a:prstGeom>
          <a:solidFill>
            <a:schemeClr val="bg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999" b="1" dirty="0">
                <a:solidFill>
                  <a:srgbClr val="0070C0"/>
                </a:solidFill>
              </a:rPr>
              <a:t>决赛</a:t>
            </a:r>
          </a:p>
        </p:txBody>
      </p:sp>
      <p:graphicFrame>
        <p:nvGraphicFramePr>
          <p:cNvPr id="5" name="图示 4">
            <a:extLst>
              <a:ext uri="{FF2B5EF4-FFF2-40B4-BE49-F238E27FC236}">
                <a16:creationId xmlns:a16="http://schemas.microsoft.com/office/drawing/2014/main" id="{35C72D90-D116-4D58-945B-A604D4C7228D}"/>
              </a:ext>
            </a:extLst>
          </p:cNvPr>
          <p:cNvGraphicFramePr/>
          <p:nvPr>
            <p:extLst/>
          </p:nvPr>
        </p:nvGraphicFramePr>
        <p:xfrm>
          <a:off x="4713034" y="2623923"/>
          <a:ext cx="2279460" cy="27093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矩形 7">
            <a:extLst>
              <a:ext uri="{FF2B5EF4-FFF2-40B4-BE49-F238E27FC236}">
                <a16:creationId xmlns:a16="http://schemas.microsoft.com/office/drawing/2014/main" id="{9B3AE9D3-9891-4C07-8699-E826B7FE9AE9}"/>
              </a:ext>
            </a:extLst>
          </p:cNvPr>
          <p:cNvSpPr/>
          <p:nvPr/>
        </p:nvSpPr>
        <p:spPr>
          <a:xfrm>
            <a:off x="341228" y="1953200"/>
            <a:ext cx="4676488" cy="861438"/>
          </a:xfrm>
          <a:prstGeom prst="rect">
            <a:avLst/>
          </a:prstGeom>
          <a:ln>
            <a:solidFill>
              <a:schemeClr val="bg1">
                <a:lumMod val="60000"/>
                <a:lumOff val="40000"/>
              </a:schemeClr>
            </a:solidFill>
            <a:prstDash val="dash"/>
          </a:ln>
        </p:spPr>
        <p:txBody>
          <a:bodyPr wrap="square">
            <a:spAutoFit/>
          </a:bodyPr>
          <a:lstStyle/>
          <a:p>
            <a:pPr algn="just" defTabSz="914112">
              <a:tabLst>
                <a:tab pos="855638" algn="l"/>
              </a:tabLst>
            </a:pPr>
            <a:r>
              <a:rPr lang="en-US"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1. </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参赛队</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仅限于</a:t>
            </a:r>
            <a:r>
              <a:rPr lang="zh-CN" altLang="zh-CN" sz="10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LLVM</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层面增加</a:t>
            </a:r>
            <a:r>
              <a:rPr lang="zh-CN" altLang="zh-CN" sz="1000" b="1" dirty="0">
                <a:solidFill>
                  <a:srgbClr val="C00000"/>
                </a:solidFill>
                <a:latin typeface="微软雅黑" panose="020B0503020204020204" pitchFamily="34" charset="-122"/>
                <a:ea typeface="微软雅黑" panose="020B0503020204020204" pitchFamily="34" charset="-122"/>
                <a:cs typeface="宋体" panose="02010600030101010101" pitchFamily="2" charset="-122"/>
              </a:rPr>
              <a:t>Pass</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的方式</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进行自动混精优化，参赛队必须完成面向鲲鹏</a:t>
            </a:r>
            <a:r>
              <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rPr>
              <a:t>ARM</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平台的自动混精调优工具如插桩工具、编译</a:t>
            </a:r>
            <a:r>
              <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rPr>
              <a:t>Pass</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构建。</a:t>
            </a:r>
            <a:endPar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endParaRPr>
          </a:p>
          <a:p>
            <a:pPr algn="just" defTabSz="914112">
              <a:tabLst>
                <a:tab pos="855638" algn="l"/>
              </a:tabLst>
            </a:pPr>
            <a:r>
              <a:rPr lang="en-US"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2. </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以大赛提供的双精度求解器</a:t>
            </a:r>
            <a:r>
              <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rPr>
              <a:t>C</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语言源码文件为输入，对代码精度搜索方案如循环、函数等进行建模，形成搜索</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算法策略</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和</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代码</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endParaRPr>
          </a:p>
          <a:p>
            <a:pPr algn="just" defTabSz="914112">
              <a:tabLst>
                <a:tab pos="855638" algn="l"/>
              </a:tabLst>
            </a:pPr>
            <a:r>
              <a:rPr lang="en-US"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3. </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将</a:t>
            </a:r>
            <a:r>
              <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rPr>
              <a:t>LLVM</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上构建的</a:t>
            </a:r>
            <a:r>
              <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rPr>
              <a:t>Pass</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集成到毕昇编译器中，端到端</a:t>
            </a:r>
            <a:r>
              <a:rPr lang="zh-CN" altLang="zh-CN"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运行</a:t>
            </a:r>
            <a:r>
              <a:rPr lang="zh-CN" altLang="zh-CN" sz="1000" b="1" dirty="0">
                <a:solidFill>
                  <a:srgbClr val="1D1D1A"/>
                </a:solidFill>
                <a:latin typeface="微软雅黑" panose="020B0503020204020204" pitchFamily="34" charset="-122"/>
                <a:ea typeface="微软雅黑" panose="020B0503020204020204" pitchFamily="34" charset="-122"/>
                <a:cs typeface="宋体" panose="02010600030101010101" pitchFamily="2" charset="-122"/>
              </a:rPr>
              <a:t>200</a:t>
            </a:r>
            <a:r>
              <a:rPr lang="zh-CN" altLang="zh-CN"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组随机矩阵</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测试。</a:t>
            </a:r>
            <a:endParaRPr lang="zh-CN" altLang="zh-CN" sz="1000" dirty="0">
              <a:solidFill>
                <a:srgbClr val="1D1D1A"/>
              </a:solidFill>
              <a:latin typeface="微软雅黑" panose="020B0503020204020204" pitchFamily="34" charset="-122"/>
              <a:ea typeface="微软雅黑" panose="020B0503020204020204" pitchFamily="34" charset="-122"/>
              <a:cs typeface="宋体" panose="02010600030101010101" pitchFamily="2" charset="-122"/>
            </a:endParaRPr>
          </a:p>
        </p:txBody>
      </p:sp>
      <p:cxnSp>
        <p:nvCxnSpPr>
          <p:cNvPr id="14" name="直接连接符 13">
            <a:extLst>
              <a:ext uri="{FF2B5EF4-FFF2-40B4-BE49-F238E27FC236}">
                <a16:creationId xmlns:a16="http://schemas.microsoft.com/office/drawing/2014/main" id="{A9B4D9C3-BF65-4944-BADB-1F090AD6A0EB}"/>
              </a:ext>
            </a:extLst>
          </p:cNvPr>
          <p:cNvCxnSpPr>
            <a:endCxn id="8" idx="3"/>
          </p:cNvCxnSpPr>
          <p:nvPr/>
        </p:nvCxnSpPr>
        <p:spPr>
          <a:xfrm flipH="1" flipV="1">
            <a:off x="5017715" y="2383919"/>
            <a:ext cx="933086" cy="788006"/>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09B2CB4D-C1B7-4174-8966-54FAD1234B58}"/>
              </a:ext>
            </a:extLst>
          </p:cNvPr>
          <p:cNvSpPr/>
          <p:nvPr/>
        </p:nvSpPr>
        <p:spPr>
          <a:xfrm>
            <a:off x="341228" y="2951483"/>
            <a:ext cx="4676488" cy="861438"/>
          </a:xfrm>
          <a:prstGeom prst="rect">
            <a:avLst/>
          </a:prstGeom>
          <a:ln>
            <a:solidFill>
              <a:schemeClr val="bg1">
                <a:lumMod val="60000"/>
                <a:lumOff val="40000"/>
              </a:schemeClr>
            </a:solidFill>
            <a:prstDash val="dash"/>
          </a:ln>
        </p:spPr>
        <p:txBody>
          <a:bodyPr wrap="square">
            <a:spAutoFit/>
          </a:bodyPr>
          <a:lstStyle/>
          <a:p>
            <a:pPr algn="just" defTabSz="914112">
              <a:tabLst>
                <a:tab pos="855638" algn="l"/>
              </a:tabLst>
            </a:pP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在输入不同维度和类型的测试矩阵下运行可执行混精程序后得到的输出结果，通过双精度误差检验（scaled residual，测试程序自带），则认为自动混精后的程序满足结果正确性。若未能将每个基准测试程序正确汇编、链接输出可执行二进制文件，或所有测试点均未通过计0分；所有测试点都通过计100分；部分测试点通过的，按所通过测试点的比例计算功能测试得分。</a:t>
            </a:r>
          </a:p>
        </p:txBody>
      </p:sp>
      <p:cxnSp>
        <p:nvCxnSpPr>
          <p:cNvPr id="16" name="直接连接符 15">
            <a:extLst>
              <a:ext uri="{FF2B5EF4-FFF2-40B4-BE49-F238E27FC236}">
                <a16:creationId xmlns:a16="http://schemas.microsoft.com/office/drawing/2014/main" id="{4C044A9E-E571-4C61-AB9F-EED05F4ED3AE}"/>
              </a:ext>
            </a:extLst>
          </p:cNvPr>
          <p:cNvCxnSpPr>
            <a:cxnSpLocks/>
            <a:endCxn id="15" idx="3"/>
          </p:cNvCxnSpPr>
          <p:nvPr/>
        </p:nvCxnSpPr>
        <p:spPr>
          <a:xfrm flipH="1" flipV="1">
            <a:off x="5017715" y="3382202"/>
            <a:ext cx="599842" cy="476388"/>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 name="矩形 19">
            <a:extLst>
              <a:ext uri="{FF2B5EF4-FFF2-40B4-BE49-F238E27FC236}">
                <a16:creationId xmlns:a16="http://schemas.microsoft.com/office/drawing/2014/main" id="{D3D3E4E4-D2B5-4BDD-8070-D5E4A3156068}"/>
              </a:ext>
            </a:extLst>
          </p:cNvPr>
          <p:cNvSpPr/>
          <p:nvPr/>
        </p:nvSpPr>
        <p:spPr>
          <a:xfrm>
            <a:off x="341228" y="3944765"/>
            <a:ext cx="4676488" cy="1169094"/>
          </a:xfrm>
          <a:prstGeom prst="rect">
            <a:avLst/>
          </a:prstGeom>
          <a:ln>
            <a:solidFill>
              <a:schemeClr val="bg1">
                <a:lumMod val="60000"/>
                <a:lumOff val="40000"/>
              </a:schemeClr>
            </a:solidFill>
            <a:prstDash val="dash"/>
          </a:ln>
        </p:spPr>
        <p:txBody>
          <a:bodyPr wrap="square">
            <a:spAutoFit/>
          </a:bodyPr>
          <a:lstStyle/>
          <a:p>
            <a:pPr algn="just" defTabSz="914112">
              <a:tabLst>
                <a:tab pos="855638" algn="l"/>
              </a:tabLst>
            </a:pPr>
            <a:r>
              <a:rPr lang="en-US" altLang="zh-CN" sz="1000" dirty="0" err="1">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通过正确性检验的测试案例中最大、平均和最小浮点性能数据T</a:t>
            </a:r>
            <a:r>
              <a:rPr lang="en-US" altLang="zh-CN"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 (2.0/3.0*n3 + 3.0/2.0*n2)/t0，n为测试矩阵大小，t0为求解时间，单位为Flops），</a:t>
            </a:r>
            <a:r>
              <a:rPr lang="en-US"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按照双精度求解器在鲲鹏920单核双精度浮点算力T0折算实际混精加速比η=T/T0，设最大、平均和最小混精加速比分别为η1, η2, η3，考虑鲲鹏平台上单精度和双精度的性能比为m（如鲲鹏 920A上，m=4），性能得分满分为100分，则最终混精得分计算为：100*(a*η1+b*η2+c*η3)/m，其中a，b，c为权重，取值为60%，30%和10%。</a:t>
            </a:r>
            <a:endParaRPr lang="zh-CN" altLang="en-US"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22" name="直接连接符 21">
            <a:extLst>
              <a:ext uri="{FF2B5EF4-FFF2-40B4-BE49-F238E27FC236}">
                <a16:creationId xmlns:a16="http://schemas.microsoft.com/office/drawing/2014/main" id="{CC4DD79A-57AD-4595-98A2-EEAEF340311A}"/>
              </a:ext>
            </a:extLst>
          </p:cNvPr>
          <p:cNvCxnSpPr>
            <a:cxnSpLocks/>
            <a:endCxn id="20" idx="3"/>
          </p:cNvCxnSpPr>
          <p:nvPr/>
        </p:nvCxnSpPr>
        <p:spPr>
          <a:xfrm flipH="1" flipV="1">
            <a:off x="5017715" y="4529312"/>
            <a:ext cx="987390" cy="89849"/>
          </a:xfrm>
          <a:prstGeom prst="line">
            <a:avLst/>
          </a:prstGeom>
          <a:ln>
            <a:solidFill>
              <a:schemeClr val="bg1">
                <a:lumMod val="60000"/>
                <a:lumOff val="40000"/>
              </a:schemeClr>
            </a:solidFill>
          </a:ln>
        </p:spPr>
        <p:style>
          <a:lnRef idx="1">
            <a:schemeClr val="accent1"/>
          </a:lnRef>
          <a:fillRef idx="0">
            <a:schemeClr val="accent1"/>
          </a:fillRef>
          <a:effectRef idx="0">
            <a:schemeClr val="accent1"/>
          </a:effectRef>
          <a:fontRef idx="minor">
            <a:schemeClr val="tx1"/>
          </a:fontRef>
        </p:style>
      </p:cxnSp>
      <p:graphicFrame>
        <p:nvGraphicFramePr>
          <p:cNvPr id="26" name="表格 25">
            <a:extLst>
              <a:ext uri="{FF2B5EF4-FFF2-40B4-BE49-F238E27FC236}">
                <a16:creationId xmlns:a16="http://schemas.microsoft.com/office/drawing/2014/main" id="{566CE499-42A1-4204-BA3B-9B014F132D2C}"/>
              </a:ext>
            </a:extLst>
          </p:cNvPr>
          <p:cNvGraphicFramePr>
            <a:graphicFrameLocks noGrp="1"/>
          </p:cNvGraphicFramePr>
          <p:nvPr>
            <p:extLst/>
          </p:nvPr>
        </p:nvGraphicFramePr>
        <p:xfrm>
          <a:off x="1164611" y="5518563"/>
          <a:ext cx="2920018" cy="776265"/>
        </p:xfrm>
        <a:graphic>
          <a:graphicData uri="http://schemas.openxmlformats.org/drawingml/2006/table">
            <a:tbl>
              <a:tblPr firstRow="1" firstCol="1" bandRow="1"/>
              <a:tblGrid>
                <a:gridCol w="1921296">
                  <a:extLst>
                    <a:ext uri="{9D8B030D-6E8A-4147-A177-3AD203B41FA5}">
                      <a16:colId xmlns:a16="http://schemas.microsoft.com/office/drawing/2014/main" val="3958976783"/>
                    </a:ext>
                  </a:extLst>
                </a:gridCol>
                <a:gridCol w="998722">
                  <a:extLst>
                    <a:ext uri="{9D8B030D-6E8A-4147-A177-3AD203B41FA5}">
                      <a16:colId xmlns:a16="http://schemas.microsoft.com/office/drawing/2014/main" val="636118356"/>
                    </a:ext>
                  </a:extLst>
                </a:gridCol>
              </a:tblGrid>
              <a:tr h="257107">
                <a:tc>
                  <a:txBody>
                    <a:bodyPr/>
                    <a:lstStyle/>
                    <a:p>
                      <a:pPr algn="ctr">
                        <a:spcAft>
                          <a:spcPts val="0"/>
                        </a:spcAft>
                      </a:pPr>
                      <a:r>
                        <a:rPr lang="zh-CN" sz="1100" b="1"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指标</a:t>
                      </a:r>
                      <a:endParaRPr lang="zh-CN" sz="16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tc>
                  <a:txBody>
                    <a:bodyPr/>
                    <a:lstStyle/>
                    <a:p>
                      <a:pPr algn="ctr">
                        <a:spcAft>
                          <a:spcPts val="0"/>
                        </a:spcAft>
                      </a:pPr>
                      <a:r>
                        <a:rPr lang="zh-CN" sz="1100" b="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权重</a:t>
                      </a:r>
                      <a:endParaRPr lang="zh-CN" sz="160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extLst>
                  <a:ext uri="{0D108BD9-81ED-4DB2-BD59-A6C34878D82A}">
                    <a16:rowId xmlns:a16="http://schemas.microsoft.com/office/drawing/2014/main" val="1367866915"/>
                  </a:ext>
                </a:extLst>
              </a:tr>
              <a:tr h="257107">
                <a:tc>
                  <a:txBody>
                    <a:bodyPr/>
                    <a:lstStyle/>
                    <a:p>
                      <a:pPr algn="ct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Passing Rate(</a:t>
                      </a:r>
                      <a:r>
                        <a:rPr lang="zh-CN"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误差通过率</a:t>
                      </a:r>
                      <a:r>
                        <a:rPr lang="en-US"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a:t>
                      </a:r>
                      <a:endParaRPr lang="zh-CN" sz="16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40%</a:t>
                      </a:r>
                      <a:endParaRPr lang="zh-CN" sz="160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162661555"/>
                  </a:ext>
                </a:extLst>
              </a:tr>
              <a:tr h="262051">
                <a:tc>
                  <a:txBody>
                    <a:bodyPr/>
                    <a:lstStyle/>
                    <a:p>
                      <a:pPr algn="ctr">
                        <a:spcAft>
                          <a:spcPts val="0"/>
                        </a:spcAft>
                      </a:pPr>
                      <a:r>
                        <a:rPr lang="zh-CN" sz="110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性能得分</a:t>
                      </a:r>
                      <a:endParaRPr lang="zh-CN" sz="160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60%</a:t>
                      </a:r>
                      <a:endParaRPr lang="zh-CN" sz="16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740211127"/>
                  </a:ext>
                </a:extLst>
              </a:tr>
            </a:tbl>
          </a:graphicData>
        </a:graphic>
      </p:graphicFrame>
      <p:sp>
        <p:nvSpPr>
          <p:cNvPr id="27" name="矩形 26">
            <a:extLst>
              <a:ext uri="{FF2B5EF4-FFF2-40B4-BE49-F238E27FC236}">
                <a16:creationId xmlns:a16="http://schemas.microsoft.com/office/drawing/2014/main" id="{59AB6FF9-79A3-4501-8875-55B2D7F1AC34}"/>
              </a:ext>
            </a:extLst>
          </p:cNvPr>
          <p:cNvSpPr/>
          <p:nvPr/>
        </p:nvSpPr>
        <p:spPr>
          <a:xfrm>
            <a:off x="1885739" y="5200034"/>
            <a:ext cx="1312667" cy="346114"/>
          </a:xfrm>
          <a:prstGeom prst="rect">
            <a:avLst/>
          </a:prstGeom>
        </p:spPr>
        <p:txBody>
          <a:bodyPr wrap="none">
            <a:spAutoFit/>
          </a:bodyPr>
          <a:lstStyle/>
          <a:p>
            <a:pPr algn="ctr" defTabSz="914112">
              <a:lnSpc>
                <a:spcPct val="150000"/>
              </a:lnSpc>
            </a:pPr>
            <a:r>
              <a:rPr lang="zh-CN" altLang="en-US" sz="1100" b="1" dirty="0">
                <a:solidFill>
                  <a:srgbClr val="1D1D1A"/>
                </a:solidFill>
                <a:latin typeface="Times New Roman" panose="02020603050405020304" pitchFamily="18" charset="0"/>
                <a:ea typeface="黑体" panose="02010609060101010101" pitchFamily="49" charset="-122"/>
                <a:cs typeface="Times New Roman" panose="02020603050405020304" pitchFamily="18" charset="0"/>
              </a:rPr>
              <a:t>初赛</a:t>
            </a:r>
            <a:r>
              <a:rPr lang="zh-CN" altLang="zh-CN" sz="1100" b="1" dirty="0">
                <a:solidFill>
                  <a:srgbClr val="1D1D1A"/>
                </a:solidFill>
                <a:latin typeface="Times New Roman" panose="02020603050405020304" pitchFamily="18" charset="0"/>
                <a:ea typeface="黑体" panose="02010609060101010101" pitchFamily="49" charset="-122"/>
                <a:cs typeface="Times New Roman" panose="02020603050405020304" pitchFamily="18" charset="0"/>
              </a:rPr>
              <a:t>量化评测指标</a:t>
            </a:r>
            <a:endParaRPr lang="zh-CN" altLang="zh-CN" sz="1100" b="1" dirty="0">
              <a:solidFill>
                <a:srgbClr val="1D1D1A"/>
              </a:solidFill>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28" name="矩形 27">
            <a:extLst>
              <a:ext uri="{FF2B5EF4-FFF2-40B4-BE49-F238E27FC236}">
                <a16:creationId xmlns:a16="http://schemas.microsoft.com/office/drawing/2014/main" id="{9A0ECD7B-1227-455C-8B4A-8E38112A4057}"/>
              </a:ext>
            </a:extLst>
          </p:cNvPr>
          <p:cNvSpPr/>
          <p:nvPr/>
        </p:nvSpPr>
        <p:spPr>
          <a:xfrm>
            <a:off x="6820387" y="2347032"/>
            <a:ext cx="5138271" cy="707610"/>
          </a:xfrm>
          <a:prstGeom prst="rect">
            <a:avLst/>
          </a:prstGeom>
          <a:ln>
            <a:solidFill>
              <a:schemeClr val="bg1">
                <a:lumMod val="60000"/>
                <a:lumOff val="40000"/>
              </a:schemeClr>
            </a:solidFill>
            <a:prstDash val="dash"/>
          </a:ln>
        </p:spPr>
        <p:txBody>
          <a:bodyPr wrap="square">
            <a:spAutoFit/>
          </a:bodyPr>
          <a:lstStyle/>
          <a:p>
            <a:pPr algn="just" defTabSz="914112">
              <a:tabLst>
                <a:tab pos="855638" algn="l"/>
              </a:tabLst>
            </a:pPr>
            <a:r>
              <a:rPr lang="en-US" altLang="zh-CN"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决赛补充要求一：</a:t>
            </a:r>
            <a:endParaRPr lang="en-US" altLang="zh-CN"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endParaRPr>
          </a:p>
          <a:p>
            <a:pPr algn="just" defTabSz="914112">
              <a:tabLst>
                <a:tab pos="855638" algn="l"/>
              </a:tabLst>
            </a:pP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决赛阶段赛题要求和初赛保持一致，</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参赛队团队协作及现场答辩</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主要考察参赛队的团队协作及提交作品的代码完成度、方案设计文档、技术创新性及代码规范性等因素以及现场答辩效果，具体评分标准在决赛阶段另行公布。</a:t>
            </a:r>
          </a:p>
        </p:txBody>
      </p:sp>
      <p:sp>
        <p:nvSpPr>
          <p:cNvPr id="29" name="矩形 28">
            <a:extLst>
              <a:ext uri="{FF2B5EF4-FFF2-40B4-BE49-F238E27FC236}">
                <a16:creationId xmlns:a16="http://schemas.microsoft.com/office/drawing/2014/main" id="{C8378F63-C461-4D00-ADE4-208EACA0F5BC}"/>
              </a:ext>
            </a:extLst>
          </p:cNvPr>
          <p:cNvSpPr/>
          <p:nvPr/>
        </p:nvSpPr>
        <p:spPr>
          <a:xfrm>
            <a:off x="6820387" y="3343505"/>
            <a:ext cx="5138271" cy="707610"/>
          </a:xfrm>
          <a:prstGeom prst="rect">
            <a:avLst/>
          </a:prstGeom>
          <a:ln>
            <a:solidFill>
              <a:schemeClr val="bg1">
                <a:lumMod val="60000"/>
                <a:lumOff val="40000"/>
              </a:schemeClr>
            </a:solidFill>
            <a:prstDash val="dash"/>
          </a:ln>
        </p:spPr>
        <p:txBody>
          <a:bodyPr wrap="square">
            <a:spAutoFit/>
          </a:bodyPr>
          <a:lstStyle/>
          <a:p>
            <a:pPr algn="just" defTabSz="914112">
              <a:tabLst>
                <a:tab pos="855638" algn="l"/>
              </a:tabLst>
            </a:pPr>
            <a:r>
              <a:rPr lang="en-US" altLang="zh-CN"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000" b="1"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决赛补充要求二：</a:t>
            </a:r>
            <a:endParaRPr lang="en-US"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endParaRPr>
          </a:p>
          <a:p>
            <a:pPr algn="just" defTabSz="914112">
              <a:tabLst>
                <a:tab pos="855638" algn="l"/>
              </a:tabLst>
            </a:pP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决赛阶段</a:t>
            </a:r>
            <a:r>
              <a:rPr lang="zh-CN" altLang="zh-CN" sz="1000" b="1"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追加50组不公开的测试矩阵用例（以.so形式提供matgen和vecgen函数原型，</a:t>
            </a:r>
            <a:r>
              <a:rPr lang="zh-CN" altLang="zh-CN"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参赛选手可用作调试），连同初赛阶段公开的200组基准测试程序共同作为最终测试数据集，给出性能、通过率等决赛评分。</a:t>
            </a:r>
          </a:p>
        </p:txBody>
      </p:sp>
      <p:graphicFrame>
        <p:nvGraphicFramePr>
          <p:cNvPr id="30" name="表格 29">
            <a:extLst>
              <a:ext uri="{FF2B5EF4-FFF2-40B4-BE49-F238E27FC236}">
                <a16:creationId xmlns:a16="http://schemas.microsoft.com/office/drawing/2014/main" id="{E03B7A05-41D7-4DD4-8DDF-DB76451F3F92}"/>
              </a:ext>
            </a:extLst>
          </p:cNvPr>
          <p:cNvGraphicFramePr>
            <a:graphicFrameLocks noGrp="1"/>
          </p:cNvGraphicFramePr>
          <p:nvPr>
            <p:extLst>
              <p:ext uri="{D42A27DB-BD31-4B8C-83A1-F6EECF244321}">
                <p14:modId xmlns:p14="http://schemas.microsoft.com/office/powerpoint/2010/main" val="408637880"/>
              </p:ext>
            </p:extLst>
          </p:nvPr>
        </p:nvGraphicFramePr>
        <p:xfrm>
          <a:off x="7570214" y="4680876"/>
          <a:ext cx="3167572" cy="1038316"/>
        </p:xfrm>
        <a:graphic>
          <a:graphicData uri="http://schemas.openxmlformats.org/drawingml/2006/table">
            <a:tbl>
              <a:tblPr firstRow="1" firstCol="1" bandRow="1"/>
              <a:tblGrid>
                <a:gridCol w="2084180">
                  <a:extLst>
                    <a:ext uri="{9D8B030D-6E8A-4147-A177-3AD203B41FA5}">
                      <a16:colId xmlns:a16="http://schemas.microsoft.com/office/drawing/2014/main" val="3958976783"/>
                    </a:ext>
                  </a:extLst>
                </a:gridCol>
                <a:gridCol w="1083392">
                  <a:extLst>
                    <a:ext uri="{9D8B030D-6E8A-4147-A177-3AD203B41FA5}">
                      <a16:colId xmlns:a16="http://schemas.microsoft.com/office/drawing/2014/main" val="636118356"/>
                    </a:ext>
                  </a:extLst>
                </a:gridCol>
              </a:tblGrid>
              <a:tr h="257107">
                <a:tc>
                  <a:txBody>
                    <a:bodyPr/>
                    <a:lstStyle/>
                    <a:p>
                      <a:pPr algn="ctr">
                        <a:spcAft>
                          <a:spcPts val="0"/>
                        </a:spcAft>
                      </a:pPr>
                      <a:r>
                        <a:rPr lang="zh-CN" sz="1100" b="1"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指标</a:t>
                      </a:r>
                      <a:endParaRPr lang="zh-CN"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tc>
                  <a:txBody>
                    <a:bodyPr/>
                    <a:lstStyle/>
                    <a:p>
                      <a:pPr algn="ctr">
                        <a:spcAft>
                          <a:spcPts val="0"/>
                        </a:spcAft>
                      </a:pPr>
                      <a:r>
                        <a:rPr lang="zh-CN" sz="1100" b="1">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权重</a:t>
                      </a:r>
                      <a:endParaRPr lang="zh-CN" sz="110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solidFill>
                      <a:srgbClr val="A6A6A6"/>
                    </a:solidFill>
                  </a:tcPr>
                </a:tc>
                <a:extLst>
                  <a:ext uri="{0D108BD9-81ED-4DB2-BD59-A6C34878D82A}">
                    <a16:rowId xmlns:a16="http://schemas.microsoft.com/office/drawing/2014/main" val="1367866915"/>
                  </a:ext>
                </a:extLst>
              </a:tr>
              <a:tr h="257107">
                <a:tc>
                  <a:txBody>
                    <a:bodyPr/>
                    <a:lstStyle/>
                    <a:p>
                      <a:pPr algn="ctr">
                        <a:spcAft>
                          <a:spcPts val="0"/>
                        </a:spcAft>
                      </a:pPr>
                      <a:r>
                        <a:rPr lang="zh-CN" altLang="en-US"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客观分（与初赛一致）</a:t>
                      </a:r>
                      <a:endParaRPr lang="zh-CN"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b="1"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30%</a:t>
                      </a:r>
                      <a:endParaRPr lang="zh-CN" sz="1100" b="1"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3162661555"/>
                  </a:ext>
                </a:extLst>
              </a:tr>
              <a:tr h="262051">
                <a:tc>
                  <a:txBody>
                    <a:bodyPr/>
                    <a:lstStyle/>
                    <a:p>
                      <a:pPr algn="ctr">
                        <a:spcAft>
                          <a:spcPts val="0"/>
                        </a:spcAft>
                      </a:pPr>
                      <a:r>
                        <a:rPr lang="zh-CN" altLang="en-US" sz="1100" dirty="0">
                          <a:solidFill>
                            <a:srgbClr val="000000"/>
                          </a:solidFill>
                          <a:effectLst/>
                          <a:latin typeface="微软雅黑" panose="020B0503020204020204" pitchFamily="34" charset="-122"/>
                          <a:ea typeface="微软雅黑" panose="020B0503020204020204" pitchFamily="34" charset="-122"/>
                          <a:cs typeface="Times New Roman" panose="02020603050405020304" pitchFamily="18" charset="0"/>
                        </a:rPr>
                        <a:t>方案设计文档得分</a:t>
                      </a:r>
                      <a:endParaRPr lang="zh-CN"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20%</a:t>
                      </a:r>
                      <a:endParaRPr lang="zh-CN"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740211127"/>
                  </a:ext>
                </a:extLst>
              </a:tr>
              <a:tr h="262051">
                <a:tc>
                  <a:txBody>
                    <a:bodyPr/>
                    <a:lstStyle/>
                    <a:p>
                      <a:pPr algn="ctr">
                        <a:spcAft>
                          <a:spcPts val="0"/>
                        </a:spcAft>
                      </a:pPr>
                      <a:r>
                        <a:rPr lang="zh-CN" altLang="en-US"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参赛队团队协作及现场答辩</a:t>
                      </a:r>
                      <a:endParaRPr lang="zh-CN" sz="1100"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tc>
                  <a:txBody>
                    <a:bodyPr/>
                    <a:lstStyle/>
                    <a:p>
                      <a:pPr algn="ctr">
                        <a:spcAft>
                          <a:spcPts val="0"/>
                        </a:spcAft>
                      </a:pPr>
                      <a:r>
                        <a:rPr lang="en-US" altLang="zh-CN" sz="1100" b="1"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rPr>
                        <a:t>50%</a:t>
                      </a:r>
                      <a:endParaRPr lang="zh-CN" sz="1100" b="1" dirty="0">
                        <a:solidFill>
                          <a:srgbClr val="000000"/>
                        </a:solidFill>
                        <a:effectLst/>
                        <a:latin typeface="微软雅黑" panose="020B0503020204020204" pitchFamily="34" charset="-122"/>
                        <a:ea typeface="微软雅黑" panose="020B0503020204020204" pitchFamily="34" charset="-122"/>
                        <a:cs typeface="Microsoft JhengHei Light" panose="020B0304030504040204" pitchFamily="34" charset="-120"/>
                      </a:endParaRPr>
                    </a:p>
                  </a:txBody>
                  <a:tcPr marL="68553" marR="68553" marT="0" marB="0">
                    <a:lnL>
                      <a:noFill/>
                    </a:lnL>
                    <a:lnR>
                      <a:noFill/>
                    </a:lnR>
                    <a:lnT w="12700" cap="flat" cmpd="sng" algn="ctr">
                      <a:solidFill>
                        <a:srgbClr val="666666"/>
                      </a:solidFill>
                      <a:prstDash val="solid"/>
                      <a:round/>
                      <a:headEnd type="none" w="med" len="med"/>
                      <a:tailEnd type="none" w="med" len="med"/>
                    </a:lnT>
                    <a:lnB w="12700" cap="flat" cmpd="sng" algn="ctr">
                      <a:solidFill>
                        <a:srgbClr val="666666"/>
                      </a:solidFill>
                      <a:prstDash val="solid"/>
                      <a:round/>
                      <a:headEnd type="none" w="med" len="med"/>
                      <a:tailEnd type="none" w="med" len="med"/>
                    </a:lnB>
                  </a:tcPr>
                </a:tc>
                <a:extLst>
                  <a:ext uri="{0D108BD9-81ED-4DB2-BD59-A6C34878D82A}">
                    <a16:rowId xmlns:a16="http://schemas.microsoft.com/office/drawing/2014/main" val="2364208300"/>
                  </a:ext>
                </a:extLst>
              </a:tr>
            </a:tbl>
          </a:graphicData>
        </a:graphic>
      </p:graphicFrame>
      <p:sp>
        <p:nvSpPr>
          <p:cNvPr id="31" name="矩形 30">
            <a:extLst>
              <a:ext uri="{FF2B5EF4-FFF2-40B4-BE49-F238E27FC236}">
                <a16:creationId xmlns:a16="http://schemas.microsoft.com/office/drawing/2014/main" id="{FAEED4C7-4FB9-4719-9942-059052B04E1A}"/>
              </a:ext>
            </a:extLst>
          </p:cNvPr>
          <p:cNvSpPr/>
          <p:nvPr/>
        </p:nvSpPr>
        <p:spPr>
          <a:xfrm>
            <a:off x="7862622" y="4348509"/>
            <a:ext cx="2582759" cy="346249"/>
          </a:xfrm>
          <a:prstGeom prst="rect">
            <a:avLst/>
          </a:prstGeom>
        </p:spPr>
        <p:txBody>
          <a:bodyPr wrap="none">
            <a:spAutoFit/>
          </a:bodyPr>
          <a:lstStyle/>
          <a:p>
            <a:pPr algn="ctr" defTabSz="914112">
              <a:lnSpc>
                <a:spcPct val="150000"/>
              </a:lnSpc>
            </a:pPr>
            <a:r>
              <a:rPr lang="zh-CN" altLang="en-US" sz="1100" b="1" dirty="0">
                <a:solidFill>
                  <a:srgbClr val="1D1D1A"/>
                </a:solidFill>
                <a:latin typeface="Times New Roman" panose="02020603050405020304" pitchFamily="18" charset="0"/>
                <a:ea typeface="黑体" panose="02010609060101010101" pitchFamily="49" charset="-122"/>
                <a:cs typeface="Times New Roman" panose="02020603050405020304" pitchFamily="18" charset="0"/>
              </a:rPr>
              <a:t>决赛</a:t>
            </a:r>
            <a:r>
              <a:rPr lang="zh-CN" altLang="zh-CN" sz="1100" b="1" dirty="0">
                <a:solidFill>
                  <a:srgbClr val="1D1D1A"/>
                </a:solidFill>
                <a:latin typeface="Times New Roman" panose="02020603050405020304" pitchFamily="18" charset="0"/>
                <a:ea typeface="黑体" panose="02010609060101010101" pitchFamily="49" charset="-122"/>
                <a:cs typeface="Times New Roman" panose="02020603050405020304" pitchFamily="18" charset="0"/>
              </a:rPr>
              <a:t>量化评测指标</a:t>
            </a:r>
            <a:r>
              <a:rPr lang="zh-CN" altLang="en-US" sz="1100" b="1" dirty="0">
                <a:solidFill>
                  <a:srgbClr val="1D1D1A"/>
                </a:solidFill>
                <a:latin typeface="Times New Roman" panose="02020603050405020304" pitchFamily="18" charset="0"/>
                <a:ea typeface="黑体" panose="02010609060101010101" pitchFamily="49" charset="-122"/>
                <a:cs typeface="Times New Roman" panose="02020603050405020304" pitchFamily="18" charset="0"/>
              </a:rPr>
              <a:t>（相比去年有变化）</a:t>
            </a:r>
            <a:endParaRPr lang="zh-CN" altLang="zh-CN" sz="1100" b="1" dirty="0">
              <a:solidFill>
                <a:srgbClr val="1D1D1A"/>
              </a:solidFill>
              <a:latin typeface="等线 Light" panose="02010600030101010101" pitchFamily="2" charset="-122"/>
              <a:ea typeface="等线 Light" panose="02010600030101010101" pitchFamily="2" charset="-122"/>
              <a:cs typeface="Times New Roman" panose="02020603050405020304" pitchFamily="18" charset="0"/>
            </a:endParaRPr>
          </a:p>
        </p:txBody>
      </p:sp>
      <p:sp>
        <p:nvSpPr>
          <p:cNvPr id="18" name="矩形 17">
            <a:extLst>
              <a:ext uri="{FF2B5EF4-FFF2-40B4-BE49-F238E27FC236}">
                <a16:creationId xmlns:a16="http://schemas.microsoft.com/office/drawing/2014/main" id="{D8B366DA-F943-4C7E-BF1B-D222DB507D27}"/>
              </a:ext>
            </a:extLst>
          </p:cNvPr>
          <p:cNvSpPr/>
          <p:nvPr/>
        </p:nvSpPr>
        <p:spPr>
          <a:xfrm>
            <a:off x="7380401" y="3522097"/>
            <a:ext cx="4470373" cy="194658"/>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C00000"/>
              </a:solidFill>
            </a:endParaRPr>
          </a:p>
        </p:txBody>
      </p:sp>
      <p:sp>
        <p:nvSpPr>
          <p:cNvPr id="3" name="矩形 2">
            <a:extLst>
              <a:ext uri="{FF2B5EF4-FFF2-40B4-BE49-F238E27FC236}">
                <a16:creationId xmlns:a16="http://schemas.microsoft.com/office/drawing/2014/main" id="{C7B19947-2EEE-4019-92A6-7D170FE07549}"/>
              </a:ext>
            </a:extLst>
          </p:cNvPr>
          <p:cNvSpPr/>
          <p:nvPr/>
        </p:nvSpPr>
        <p:spPr>
          <a:xfrm>
            <a:off x="4276132" y="732573"/>
            <a:ext cx="2026790" cy="861438"/>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399" b="1" dirty="0">
                <a:solidFill>
                  <a:srgbClr val="C00000"/>
                </a:solidFill>
              </a:rPr>
              <a:t>算法策略包括数据库、外部工具箱或者概念推导等</a:t>
            </a:r>
          </a:p>
        </p:txBody>
      </p:sp>
      <p:cxnSp>
        <p:nvCxnSpPr>
          <p:cNvPr id="7" name="直接箭头连接符 6">
            <a:extLst>
              <a:ext uri="{FF2B5EF4-FFF2-40B4-BE49-F238E27FC236}">
                <a16:creationId xmlns:a16="http://schemas.microsoft.com/office/drawing/2014/main" id="{E84862F2-7FAA-4669-94ED-9375F7A9FAFC}"/>
              </a:ext>
            </a:extLst>
          </p:cNvPr>
          <p:cNvCxnSpPr>
            <a:stCxn id="3" idx="2"/>
          </p:cNvCxnSpPr>
          <p:nvPr/>
        </p:nvCxnSpPr>
        <p:spPr>
          <a:xfrm flipH="1">
            <a:off x="2543424" y="1594011"/>
            <a:ext cx="2746103" cy="862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矩形 5"/>
          <p:cNvSpPr/>
          <p:nvPr/>
        </p:nvSpPr>
        <p:spPr>
          <a:xfrm>
            <a:off x="612710" y="6363169"/>
            <a:ext cx="6096000" cy="400110"/>
          </a:xfrm>
          <a:prstGeom prst="rect">
            <a:avLst/>
          </a:prstGeom>
        </p:spPr>
        <p:txBody>
          <a:bodyPr>
            <a:spAutoFit/>
          </a:bodyPr>
          <a:lstStyle/>
          <a:p>
            <a:r>
              <a:rPr lang="zh-CN" altLang="en-US"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针对特例情形，即</a:t>
            </a:r>
            <a:r>
              <a:rPr lang="zh-CN" altLang="en-US"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如果参赛选手完全不对程序进行处理，此时误差通过率</a:t>
            </a:r>
          </a:p>
          <a:p>
            <a:r>
              <a:rPr lang="zh-CN" altLang="en-US"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虽为</a:t>
            </a:r>
            <a:r>
              <a:rPr lang="en-US" altLang="zh-CN"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100%</a:t>
            </a:r>
            <a:r>
              <a:rPr lang="zh-CN" altLang="en-US"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，但得分直接计</a:t>
            </a:r>
            <a:r>
              <a:rPr lang="en-US" altLang="zh-CN"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0 </a:t>
            </a:r>
            <a:r>
              <a:rPr lang="zh-CN" altLang="en-US" sz="1000" dirty="0">
                <a:solidFill>
                  <a:srgbClr val="C00000"/>
                </a:solidFill>
                <a:latin typeface="微软雅黑" panose="020B0503020204020204" pitchFamily="34" charset="-122"/>
                <a:ea typeface="微软雅黑" panose="020B0503020204020204" pitchFamily="34" charset="-122"/>
                <a:cs typeface="Times New Roman" panose="02020603050405020304" pitchFamily="18" charset="0"/>
              </a:rPr>
              <a:t>分</a:t>
            </a:r>
            <a:r>
              <a:rPr lang="zh-CN" altLang="en-US" sz="1000" dirty="0">
                <a:solidFill>
                  <a:srgbClr val="1D1D1A"/>
                </a:solidFill>
                <a:latin typeface="微软雅黑" panose="020B0503020204020204" pitchFamily="34" charset="-122"/>
                <a:ea typeface="微软雅黑" panose="020B0503020204020204" pitchFamily="34" charset="-122"/>
                <a:cs typeface="Times New Roman" panose="02020603050405020304" pitchFamily="18" charset="0"/>
              </a:rPr>
              <a:t>，技术评审委员会将会抽查判定。</a:t>
            </a:r>
          </a:p>
        </p:txBody>
      </p:sp>
    </p:spTree>
    <p:extLst>
      <p:ext uri="{BB962C8B-B14F-4D97-AF65-F5344CB8AC3E}">
        <p14:creationId xmlns:p14="http://schemas.microsoft.com/office/powerpoint/2010/main" val="3607723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DC6DEC2F-1CEF-490F-81AC-512594F37EA1}"/>
              </a:ext>
            </a:extLst>
          </p:cNvPr>
          <p:cNvSpPr>
            <a:spLocks noGrp="1"/>
          </p:cNvSpPr>
          <p:nvPr>
            <p:ph type="subTitle" idx="1"/>
          </p:nvPr>
        </p:nvSpPr>
        <p:spPr>
          <a:xfrm>
            <a:off x="728891" y="457295"/>
            <a:ext cx="4953452" cy="795306"/>
          </a:xfrm>
        </p:spPr>
        <p:txBody>
          <a:bodyPr>
            <a:no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注意事项（相比去年变化点）</a:t>
            </a:r>
          </a:p>
        </p:txBody>
      </p:sp>
      <p:pic>
        <p:nvPicPr>
          <p:cNvPr id="4" name="图片 3"/>
          <p:cNvPicPr>
            <a:picLocks noChangeAspect="1"/>
          </p:cNvPicPr>
          <p:nvPr/>
        </p:nvPicPr>
        <p:blipFill>
          <a:blip r:embed="rId3"/>
          <a:stretch>
            <a:fillRect/>
          </a:stretch>
        </p:blipFill>
        <p:spPr>
          <a:xfrm>
            <a:off x="894183" y="1682523"/>
            <a:ext cx="5869248" cy="1956416"/>
          </a:xfrm>
          <a:prstGeom prst="rect">
            <a:avLst/>
          </a:prstGeom>
        </p:spPr>
      </p:pic>
      <p:pic>
        <p:nvPicPr>
          <p:cNvPr id="5" name="图片 4"/>
          <p:cNvPicPr>
            <a:picLocks noChangeAspect="1"/>
          </p:cNvPicPr>
          <p:nvPr/>
        </p:nvPicPr>
        <p:blipFill>
          <a:blip r:embed="rId4"/>
          <a:stretch>
            <a:fillRect/>
          </a:stretch>
        </p:blipFill>
        <p:spPr>
          <a:xfrm>
            <a:off x="987489" y="3970953"/>
            <a:ext cx="5287250" cy="1353065"/>
          </a:xfrm>
          <a:prstGeom prst="rect">
            <a:avLst/>
          </a:prstGeom>
        </p:spPr>
      </p:pic>
    </p:spTree>
    <p:extLst>
      <p:ext uri="{BB962C8B-B14F-4D97-AF65-F5344CB8AC3E}">
        <p14:creationId xmlns:p14="http://schemas.microsoft.com/office/powerpoint/2010/main" val="42429582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DC6DEC2F-1CEF-490F-81AC-512594F37EA1}"/>
              </a:ext>
            </a:extLst>
          </p:cNvPr>
          <p:cNvSpPr>
            <a:spLocks noGrp="1"/>
          </p:cNvSpPr>
          <p:nvPr>
            <p:ph type="subTitle" idx="1"/>
          </p:nvPr>
        </p:nvSpPr>
        <p:spPr>
          <a:xfrm>
            <a:off x="728891" y="457295"/>
            <a:ext cx="2595717" cy="795306"/>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相关资源</a:t>
            </a:r>
            <a:endParaRPr lang="en-US" altLang="zh-CN" sz="3200" b="1" dirty="0">
              <a:solidFill>
                <a:srgbClr val="C00000"/>
              </a:solidFill>
              <a:latin typeface="微软雅黑" panose="020B0503020204020204" pitchFamily="34" charset="-122"/>
              <a:ea typeface="微软雅黑" panose="020B0503020204020204" pitchFamily="34" charset="-122"/>
            </a:endParaRPr>
          </a:p>
          <a:p>
            <a:endParaRPr lang="zh-CN" altLang="en-US" dirty="0"/>
          </a:p>
        </p:txBody>
      </p:sp>
      <p:sp>
        <p:nvSpPr>
          <p:cNvPr id="3" name="矩形 2">
            <a:extLst>
              <a:ext uri="{FF2B5EF4-FFF2-40B4-BE49-F238E27FC236}">
                <a16:creationId xmlns:a16="http://schemas.microsoft.com/office/drawing/2014/main" id="{B36C0246-BF37-452D-82B6-A71518C0CCC8}"/>
              </a:ext>
            </a:extLst>
          </p:cNvPr>
          <p:cNvSpPr/>
          <p:nvPr/>
        </p:nvSpPr>
        <p:spPr>
          <a:xfrm>
            <a:off x="1184396" y="1285749"/>
            <a:ext cx="10339715" cy="3783728"/>
          </a:xfrm>
          <a:prstGeom prst="rect">
            <a:avLst/>
          </a:prstGeom>
        </p:spPr>
        <p:txBody>
          <a:bodyPr wrap="square">
            <a:spAutoFit/>
          </a:bodyPr>
          <a:lstStyle/>
          <a:p>
            <a:pPr defTabSz="914112">
              <a:lnSpc>
                <a:spcPct val="150000"/>
              </a:lnSpc>
            </a:pPr>
            <a:r>
              <a:rPr lang="en-US" altLang="zh-CN" sz="1599" b="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a</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LLVM</a:t>
            </a:r>
            <a:r>
              <a:rPr lang="en-US" altLang="zh-CN" sz="1599" b="1"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for </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openEuler</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的开源代码仓</a:t>
            </a:r>
            <a:r>
              <a:rPr lang="en-US" altLang="zh-CN" sz="1599"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p>
          <a:p>
            <a:pPr defTabSz="914112">
              <a:lnSpc>
                <a:spcPct val="150000"/>
              </a:lnSpc>
            </a:pPr>
            <a:r>
              <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3"/>
              </a:rPr>
              <a:t>https://gitee.com/openeuler/llvm-project/blob/dev_17.0.6</a:t>
            </a:r>
            <a:r>
              <a:rPr lang="en-US" altLang="zh-CN" sz="1599"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a:t>
            </a:r>
            <a:endParaRPr lang="zh-CN" altLang="zh-CN" sz="1599"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defTabSz="914112">
              <a:lnSpc>
                <a:spcPct val="150000"/>
              </a:lnSpc>
            </a:pPr>
            <a:r>
              <a:rPr lang="en-US" altLang="zh-CN" sz="1599" b="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b</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）毕昇编译器二进制商用版本</a:t>
            </a:r>
            <a:r>
              <a:rPr lang="en-US" altLang="zh-CN" sz="1599"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1599" u="sng"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https</a:t>
            </a:r>
            <a:r>
              <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://mirrors.huaweicloud.com/</a:t>
            </a:r>
            <a:r>
              <a:rPr lang="en-US" altLang="zh-CN" sz="1599" u="sng"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kunpeng</a:t>
            </a:r>
            <a:r>
              <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/archive/compiler/</a:t>
            </a:r>
            <a:r>
              <a:rPr lang="en-US" altLang="zh-CN" sz="1599" u="sng"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bisheng_compiler</a:t>
            </a:r>
            <a:r>
              <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4"/>
              </a:rPr>
              <a:t>/BiShengCompiler-3.2.0.1-aarch64-linux.tar.gz</a:t>
            </a:r>
            <a:r>
              <a:rPr lang="en-US" altLang="zh-CN" sz="1599"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a:t>
            </a:r>
          </a:p>
          <a:p>
            <a:pPr defTabSz="914112">
              <a:lnSpc>
                <a:spcPct val="150000"/>
              </a:lnSpc>
            </a:pPr>
            <a:r>
              <a:rPr lang="zh-CN" altLang="zh-CN" sz="1599" b="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1599" b="1"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c</a:t>
            </a:r>
            <a:r>
              <a:rPr lang="zh-CN" altLang="zh-CN" sz="1599" b="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）毕昇编译器用户指南</a:t>
            </a:r>
            <a:r>
              <a:rPr lang="zh-CN" altLang="zh-CN" sz="1599"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endParaRPr lang="zh-CN" altLang="zh-CN" sz="1599"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defTabSz="914112">
              <a:lnSpc>
                <a:spcPct val="150000"/>
              </a:lnSpc>
            </a:pPr>
            <a:r>
              <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5"/>
              </a:rPr>
              <a:t>https://mirrors.huaweicloud.com/kunpeng/archive/compiler/bisheng_compiler/%E6%AF%95%E6%98%87%E7%BC%96%E8%AF%91%E5%99%A82.1.0%20%E7%94%A8%E6%88%B7%E6%8C%87%E5%8D%97.pdf</a:t>
            </a:r>
            <a:r>
              <a:rPr lang="en-US" altLang="zh-CN" sz="1599"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 </a:t>
            </a:r>
            <a:endParaRPr lang="zh-CN" altLang="zh-CN" sz="1599"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a:p>
            <a:pPr defTabSz="914112">
              <a:lnSpc>
                <a:spcPct val="150000"/>
              </a:lnSpc>
            </a:pPr>
            <a:r>
              <a:rPr lang="en-US" altLang="zh-CN" sz="1599" b="1"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d</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）添加</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Pass</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的</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rPr>
              <a:t>LLVM</a:t>
            </a:r>
            <a:r>
              <a:rPr lang="en-US" altLang="zh-CN" sz="1599" b="1" dirty="0" err="1">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官网指南</a:t>
            </a:r>
            <a:r>
              <a:rPr lang="en-US" altLang="zh-CN" sz="1599" dirty="0">
                <a:solidFill>
                  <a:srgbClr val="000000"/>
                </a:solidFill>
                <a:latin typeface="Microsoft YaHei Light" panose="020B0502040204020203" pitchFamily="34" charset="-122"/>
                <a:ea typeface="Microsoft YaHei Light" panose="020B0502040204020203" pitchFamily="34" charset="-122"/>
                <a:cs typeface="Times New Roman" panose="02020603050405020304" pitchFamily="18" charset="0"/>
              </a:rPr>
              <a:t>：</a:t>
            </a:r>
          </a:p>
          <a:p>
            <a:pPr defTabSz="914112">
              <a:lnSpc>
                <a:spcPct val="150000"/>
              </a:lnSpc>
            </a:pPr>
            <a:r>
              <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hlinkClick r:id="rId6"/>
              </a:rPr>
              <a:t>https://llvm.org/docs/WritingAnLLVMNewPMPass.html</a:t>
            </a:r>
            <a:endParaRPr lang="en-US" altLang="zh-CN" sz="1599" u="sng" dirty="0">
              <a:solidFill>
                <a:srgbClr val="000000"/>
              </a:solidFill>
              <a:latin typeface="Microsoft YaHei Light" panose="020B0502040204020203" pitchFamily="34" charset="-122"/>
              <a:ea typeface="Microsoft YaHei Light" panose="020B0502040204020203" pitchFamily="34" charset="-122"/>
              <a:cs typeface="Microsoft JhengHei Light" panose="020B0304030504040204" pitchFamily="34" charset="-120"/>
            </a:endParaRPr>
          </a:p>
        </p:txBody>
      </p:sp>
    </p:spTree>
    <p:extLst>
      <p:ext uri="{BB962C8B-B14F-4D97-AF65-F5344CB8AC3E}">
        <p14:creationId xmlns:p14="http://schemas.microsoft.com/office/powerpoint/2010/main" val="15027583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DC6DEC2F-1CEF-490F-81AC-512594F37EA1}"/>
              </a:ext>
            </a:extLst>
          </p:cNvPr>
          <p:cNvSpPr>
            <a:spLocks noGrp="1"/>
          </p:cNvSpPr>
          <p:nvPr>
            <p:ph type="subTitle" idx="1"/>
          </p:nvPr>
        </p:nvSpPr>
        <p:spPr>
          <a:xfrm>
            <a:off x="728891" y="457295"/>
            <a:ext cx="3936415" cy="795306"/>
          </a:xfrm>
        </p:spPr>
        <p:txBody>
          <a:bodyPr>
            <a:no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测试平台：理论算力</a:t>
            </a:r>
            <a:endParaRPr lang="en-US" altLang="zh-CN" sz="3200" b="1" dirty="0">
              <a:solidFill>
                <a:srgbClr val="C00000"/>
              </a:solidFill>
              <a:latin typeface="微软雅黑" panose="020B0503020204020204" pitchFamily="34" charset="-122"/>
              <a:ea typeface="微软雅黑" panose="020B0503020204020204" pitchFamily="34" charset="-122"/>
            </a:endParaRPr>
          </a:p>
          <a:p>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4" name="文本框 3">
            <a:extLst>
              <a:ext uri="{FF2B5EF4-FFF2-40B4-BE49-F238E27FC236}">
                <a16:creationId xmlns:a16="http://schemas.microsoft.com/office/drawing/2014/main" id="{3AD3D261-05EF-426F-9760-D5A2FFFD4313}"/>
              </a:ext>
            </a:extLst>
          </p:cNvPr>
          <p:cNvSpPr txBox="1"/>
          <p:nvPr/>
        </p:nvSpPr>
        <p:spPr>
          <a:xfrm>
            <a:off x="2750078" y="1114156"/>
            <a:ext cx="6501627" cy="276891"/>
          </a:xfrm>
          <a:prstGeom prst="rect">
            <a:avLst/>
          </a:prstGeom>
          <a:noFill/>
        </p:spPr>
        <p:txBody>
          <a:bodyPr wrap="square" lIns="0" tIns="0" rIns="0" bIns="0" rtlCol="0">
            <a:spAutoFit/>
          </a:bodyPr>
          <a:lstStyle/>
          <a:p>
            <a:pPr defTabSz="914112"/>
            <a:r>
              <a:rPr kumimoji="1" lang="zh-CN" altLang="en-US" sz="1799" b="1" dirty="0">
                <a:solidFill>
                  <a:srgbClr val="000000"/>
                </a:solidFill>
                <a:latin typeface="Microsoft YaHei" panose="020B0503020204020204" pitchFamily="34" charset="-122"/>
                <a:ea typeface="Microsoft YaHei" panose="020B0503020204020204" pitchFamily="34" charset="-122"/>
              </a:rPr>
              <a:t>华为云</a:t>
            </a:r>
            <a:r>
              <a:rPr kumimoji="1" lang="en-US" altLang="zh-CN" sz="1799" b="1" dirty="0">
                <a:solidFill>
                  <a:srgbClr val="000000"/>
                </a:solidFill>
                <a:latin typeface="Microsoft YaHei" panose="020B0503020204020204" pitchFamily="34" charset="-122"/>
                <a:ea typeface="Microsoft YaHei" panose="020B0503020204020204" pitchFamily="34" charset="-122"/>
              </a:rPr>
              <a:t>KC2</a:t>
            </a:r>
            <a:r>
              <a:rPr kumimoji="1" lang="zh-CN" altLang="en-US" sz="1799" b="1" dirty="0">
                <a:solidFill>
                  <a:srgbClr val="000000"/>
                </a:solidFill>
                <a:latin typeface="Microsoft YaHei" panose="020B0503020204020204" pitchFamily="34" charset="-122"/>
                <a:ea typeface="Microsoft YaHei" panose="020B0503020204020204" pitchFamily="34" charset="-122"/>
              </a:rPr>
              <a:t>鲲鹏平台（</a:t>
            </a:r>
            <a:r>
              <a:rPr kumimoji="1" lang="en-US" altLang="zh-CN" sz="1799" b="1" dirty="0">
                <a:solidFill>
                  <a:srgbClr val="000000"/>
                </a:solidFill>
                <a:latin typeface="Microsoft YaHei" panose="020B0503020204020204" pitchFamily="34" charset="-122"/>
                <a:ea typeface="Microsoft YaHei" panose="020B0503020204020204" pitchFamily="34" charset="-122"/>
              </a:rPr>
              <a:t>ARM</a:t>
            </a:r>
            <a:r>
              <a:rPr kumimoji="1" lang="zh-CN" altLang="en-US" sz="1799" b="1" dirty="0">
                <a:solidFill>
                  <a:srgbClr val="000000"/>
                </a:solidFill>
                <a:latin typeface="Microsoft YaHei" panose="020B0503020204020204" pitchFamily="34" charset="-122"/>
                <a:ea typeface="Microsoft YaHei" panose="020B0503020204020204" pitchFamily="34" charset="-122"/>
              </a:rPr>
              <a:t>： </a:t>
            </a:r>
            <a:r>
              <a:rPr kumimoji="1" lang="en-US" altLang="zh-CN" sz="1799" b="1" dirty="0">
                <a:solidFill>
                  <a:srgbClr val="000000"/>
                </a:solidFill>
                <a:latin typeface="Microsoft YaHei" panose="020B0503020204020204" pitchFamily="34" charset="-122"/>
                <a:ea typeface="Microsoft YaHei" panose="020B0503020204020204" pitchFamily="34" charset="-122"/>
              </a:rPr>
              <a:t>SVE(256</a:t>
            </a:r>
            <a:r>
              <a:rPr kumimoji="1" lang="zh-CN" altLang="en-US" sz="1799" b="1" dirty="0">
                <a:solidFill>
                  <a:srgbClr val="000000"/>
                </a:solidFill>
                <a:latin typeface="Microsoft YaHei" panose="020B0503020204020204" pitchFamily="34" charset="-122"/>
                <a:ea typeface="Microsoft YaHei" panose="020B0503020204020204" pitchFamily="34" charset="-122"/>
              </a:rPr>
              <a:t>位</a:t>
            </a:r>
            <a:r>
              <a:rPr kumimoji="1" lang="en-US" altLang="zh-CN" sz="1799" b="1" dirty="0">
                <a:solidFill>
                  <a:srgbClr val="000000"/>
                </a:solidFill>
                <a:latin typeface="Microsoft YaHei" panose="020B0503020204020204" pitchFamily="34" charset="-122"/>
                <a:ea typeface="Microsoft YaHei" panose="020B0503020204020204" pitchFamily="34" charset="-122"/>
              </a:rPr>
              <a:t>)+NEON(128</a:t>
            </a:r>
            <a:r>
              <a:rPr kumimoji="1" lang="zh-CN" altLang="en-US" sz="1799" b="1" dirty="0">
                <a:solidFill>
                  <a:srgbClr val="000000"/>
                </a:solidFill>
                <a:latin typeface="Microsoft YaHei" panose="020B0503020204020204" pitchFamily="34" charset="-122"/>
                <a:ea typeface="Microsoft YaHei" panose="020B0503020204020204" pitchFamily="34" charset="-122"/>
              </a:rPr>
              <a:t>位</a:t>
            </a:r>
            <a:r>
              <a:rPr kumimoji="1" lang="en-US" altLang="zh-CN" sz="1799" b="1" dirty="0">
                <a:solidFill>
                  <a:srgbClr val="000000"/>
                </a:solidFill>
                <a:latin typeface="Microsoft YaHei" panose="020B0503020204020204" pitchFamily="34" charset="-122"/>
                <a:ea typeface="Microsoft YaHei" panose="020B0503020204020204" pitchFamily="34" charset="-122"/>
              </a:rPr>
              <a:t>)</a:t>
            </a:r>
            <a:r>
              <a:rPr kumimoji="1" lang="zh-CN" altLang="en-US" sz="1799" b="1" dirty="0">
                <a:solidFill>
                  <a:srgbClr val="000000"/>
                </a:solidFill>
                <a:latin typeface="Microsoft YaHei" panose="020B0503020204020204" pitchFamily="34" charset="-122"/>
                <a:ea typeface="Microsoft YaHei" panose="020B0503020204020204" pitchFamily="34" charset="-122"/>
              </a:rPr>
              <a:t>）</a:t>
            </a:r>
          </a:p>
        </p:txBody>
      </p:sp>
      <p:sp>
        <p:nvSpPr>
          <p:cNvPr id="5" name="矩形 4">
            <a:extLst>
              <a:ext uri="{FF2B5EF4-FFF2-40B4-BE49-F238E27FC236}">
                <a16:creationId xmlns:a16="http://schemas.microsoft.com/office/drawing/2014/main" id="{3F5B6A4F-4018-4EC4-8872-339D536FFC76}"/>
              </a:ext>
            </a:extLst>
          </p:cNvPr>
          <p:cNvSpPr/>
          <p:nvPr/>
        </p:nvSpPr>
        <p:spPr>
          <a:xfrm>
            <a:off x="1577171" y="1711641"/>
            <a:ext cx="8665486" cy="3787955"/>
          </a:xfrm>
          <a:prstGeom prst="rect">
            <a:avLst/>
          </a:prstGeom>
          <a:solidFill>
            <a:schemeClr val="bg1">
              <a:lumMod val="20000"/>
              <a:lumOff val="80000"/>
            </a:schemeClr>
          </a:solidFill>
          <a:ln>
            <a:solidFill>
              <a:schemeClr val="bg1">
                <a:lumMod val="75000"/>
              </a:schemeClr>
            </a:solidFill>
          </a:ln>
        </p:spPr>
        <p:txBody>
          <a:bodyPr wrap="square">
            <a:spAutoFit/>
          </a:bodyPr>
          <a:lstStyle/>
          <a:p>
            <a:pPr algn="ctr" defTabSz="914112">
              <a:lnSpc>
                <a:spcPct val="150000"/>
              </a:lnSpc>
            </a:pPr>
            <a:r>
              <a:rPr lang="en-US" altLang="zh-CN" sz="1799" dirty="0">
                <a:solidFill>
                  <a:srgbClr val="1D1D1A"/>
                </a:solidFill>
                <a:latin typeface="Microsoft YaHei Light" panose="020B0502040204020203" pitchFamily="34" charset="-122"/>
                <a:ea typeface="Microsoft YaHei Light" panose="020B0502040204020203" pitchFamily="34" charset="-122"/>
              </a:rPr>
              <a:t>(</a:t>
            </a:r>
            <a:r>
              <a:rPr lang="zh-CN" altLang="en-US" sz="1799" dirty="0">
                <a:solidFill>
                  <a:srgbClr val="1D1D1A"/>
                </a:solidFill>
                <a:latin typeface="Microsoft YaHei Light" panose="020B0502040204020203" pitchFamily="34" charset="-122"/>
                <a:ea typeface="Microsoft YaHei Light" panose="020B0502040204020203" pitchFamily="34" charset="-122"/>
              </a:rPr>
              <a:t>单核 </a:t>
            </a:r>
            <a:r>
              <a:rPr lang="en-US" altLang="zh-CN" sz="1799" dirty="0">
                <a:solidFill>
                  <a:srgbClr val="1D1D1A"/>
                </a:solidFill>
                <a:latin typeface="Microsoft YaHei Light" panose="020B0502040204020203" pitchFamily="34" charset="-122"/>
                <a:ea typeface="Microsoft YaHei Light" panose="020B0502040204020203" pitchFamily="34" charset="-122"/>
              </a:rPr>
              <a:t>/ neon</a:t>
            </a:r>
            <a:r>
              <a:rPr lang="zh-CN" altLang="en-US" sz="1799" dirty="0">
                <a:solidFill>
                  <a:srgbClr val="1D1D1A"/>
                </a:solidFill>
                <a:latin typeface="Microsoft YaHei Light" panose="020B0502040204020203" pitchFamily="34" charset="-122"/>
                <a:ea typeface="Microsoft YaHei Light" panose="020B0502040204020203" pitchFamily="34" charset="-122"/>
              </a:rPr>
              <a:t>算力和</a:t>
            </a:r>
            <a:r>
              <a:rPr lang="en-US" altLang="zh-CN" sz="1799" dirty="0" err="1">
                <a:solidFill>
                  <a:srgbClr val="1D1D1A"/>
                </a:solidFill>
                <a:latin typeface="Microsoft YaHei Light" panose="020B0502040204020203" pitchFamily="34" charset="-122"/>
                <a:ea typeface="Microsoft YaHei Light" panose="020B0502040204020203" pitchFamily="34" charset="-122"/>
              </a:rPr>
              <a:t>sve</a:t>
            </a:r>
            <a:r>
              <a:rPr lang="zh-CN" altLang="en-US" sz="1799" dirty="0">
                <a:solidFill>
                  <a:srgbClr val="1D1D1A"/>
                </a:solidFill>
                <a:latin typeface="Microsoft YaHei Light" panose="020B0502040204020203" pitchFamily="34" charset="-122"/>
                <a:ea typeface="Microsoft YaHei Light" panose="020B0502040204020203" pitchFamily="34" charset="-122"/>
              </a:rPr>
              <a:t>算力一致</a:t>
            </a:r>
            <a:r>
              <a:rPr lang="en-US" altLang="zh-CN" sz="1799" dirty="0">
                <a:solidFill>
                  <a:srgbClr val="1D1D1A"/>
                </a:solidFill>
                <a:latin typeface="Microsoft YaHei Light" panose="020B0502040204020203" pitchFamily="34" charset="-122"/>
                <a:ea typeface="Microsoft YaHei Light" panose="020B0502040204020203" pitchFamily="34" charset="-122"/>
              </a:rPr>
              <a:t>)</a:t>
            </a:r>
          </a:p>
          <a:p>
            <a:pPr defTabSz="914112">
              <a:lnSpc>
                <a:spcPct val="150000"/>
              </a:lnSpc>
            </a:pPr>
            <a:r>
              <a:rPr lang="en-US" altLang="zh-CN" sz="1799" b="1" dirty="0">
                <a:solidFill>
                  <a:srgbClr val="1D1D1A"/>
                </a:solidFill>
                <a:latin typeface="Microsoft YaHei Light" panose="020B0502040204020203" pitchFamily="34" charset="-122"/>
                <a:ea typeface="Microsoft YaHei Light" panose="020B0502040204020203" pitchFamily="34" charset="-122"/>
              </a:rPr>
              <a:t>(a) </a:t>
            </a:r>
            <a:r>
              <a:rPr lang="zh-CN" altLang="en-US" sz="1799" b="1" dirty="0">
                <a:solidFill>
                  <a:srgbClr val="1D1D1A"/>
                </a:solidFill>
                <a:latin typeface="Microsoft YaHei Light" panose="020B0502040204020203" pitchFamily="34" charset="-122"/>
                <a:ea typeface="Microsoft YaHei Light" panose="020B0502040204020203" pitchFamily="34" charset="-122"/>
              </a:rPr>
              <a:t>半精度</a:t>
            </a:r>
            <a:r>
              <a:rPr lang="en-US" altLang="zh-CN" sz="1799" b="1" dirty="0">
                <a:solidFill>
                  <a:srgbClr val="1D1D1A"/>
                </a:solidFill>
                <a:latin typeface="Microsoft YaHei Light" panose="020B0502040204020203" pitchFamily="34" charset="-122"/>
                <a:ea typeface="Microsoft YaHei Light" panose="020B0502040204020203" pitchFamily="34" charset="-122"/>
              </a:rPr>
              <a:t>(fp16)</a:t>
            </a:r>
            <a:r>
              <a:rPr lang="zh-CN" altLang="en-US" sz="1799" b="1" dirty="0">
                <a:solidFill>
                  <a:srgbClr val="1D1D1A"/>
                </a:solidFill>
                <a:latin typeface="Microsoft YaHei Light" panose="020B0502040204020203" pitchFamily="34" charset="-122"/>
                <a:ea typeface="Microsoft YaHei Light" panose="020B0502040204020203" pitchFamily="34" charset="-122"/>
              </a:rPr>
              <a:t>单核理论算力</a:t>
            </a:r>
            <a:r>
              <a:rPr lang="zh-CN" altLang="en-US" sz="1799" dirty="0">
                <a:solidFill>
                  <a:srgbClr val="1D1D1A"/>
                </a:solidFill>
                <a:latin typeface="Microsoft YaHei Light" panose="020B0502040204020203" pitchFamily="34" charset="-122"/>
                <a:ea typeface="Microsoft YaHei Light" panose="020B0502040204020203" pitchFamily="34" charset="-122"/>
              </a:rPr>
              <a:t>：</a:t>
            </a:r>
            <a:endParaRPr lang="en-US" altLang="zh-CN" sz="1799" dirty="0">
              <a:solidFill>
                <a:srgbClr val="1D1D1A"/>
              </a:solidFill>
              <a:latin typeface="Microsoft YaHei Light" panose="020B0502040204020203" pitchFamily="34" charset="-122"/>
              <a:ea typeface="Microsoft YaHei Light" panose="020B0502040204020203" pitchFamily="34" charset="-122"/>
            </a:endParaRPr>
          </a:p>
          <a:p>
            <a:pPr defTabSz="914112">
              <a:lnSpc>
                <a:spcPct val="150000"/>
              </a:lnSpc>
            </a:pPr>
            <a:r>
              <a:rPr lang="en-US" altLang="zh-CN" sz="1799" dirty="0">
                <a:solidFill>
                  <a:srgbClr val="1D1D1A"/>
                </a:solidFill>
                <a:latin typeface="Microsoft YaHei Light" panose="020B0502040204020203" pitchFamily="34" charset="-122"/>
                <a:ea typeface="Microsoft YaHei Light" panose="020B0502040204020203" pitchFamily="34" charset="-122"/>
              </a:rPr>
              <a:t>                             2.9G(</a:t>
            </a:r>
            <a:r>
              <a:rPr lang="zh-CN" altLang="en-US" sz="1799" dirty="0">
                <a:solidFill>
                  <a:srgbClr val="1D1D1A"/>
                </a:solidFill>
                <a:latin typeface="Microsoft YaHei Light" panose="020B0502040204020203" pitchFamily="34" charset="-122"/>
                <a:ea typeface="Microsoft YaHei Light" panose="020B0502040204020203" pitchFamily="34" charset="-122"/>
              </a:rPr>
              <a:t>主频</a:t>
            </a:r>
            <a:r>
              <a:rPr lang="en-US" altLang="zh-CN" sz="1799" dirty="0">
                <a:solidFill>
                  <a:srgbClr val="1D1D1A"/>
                </a:solidFill>
                <a:latin typeface="Microsoft YaHei Light" panose="020B0502040204020203" pitchFamily="34" charset="-122"/>
                <a:ea typeface="Microsoft YaHei Light" panose="020B0502040204020203" pitchFamily="34" charset="-122"/>
              </a:rPr>
              <a:t>) * (256*2)(SIMD) * 2(FMA) / 16 = 185.6Gflops</a:t>
            </a:r>
            <a:br>
              <a:rPr lang="en-US" altLang="zh-CN" sz="1799" dirty="0">
                <a:solidFill>
                  <a:srgbClr val="1D1D1A"/>
                </a:solidFill>
                <a:latin typeface="Microsoft YaHei Light" panose="020B0502040204020203" pitchFamily="34" charset="-122"/>
                <a:ea typeface="Microsoft YaHei Light" panose="020B0502040204020203" pitchFamily="34" charset="-122"/>
              </a:rPr>
            </a:br>
            <a:r>
              <a:rPr lang="en-US" altLang="zh-CN" sz="1799" b="1" dirty="0">
                <a:solidFill>
                  <a:srgbClr val="1D1D1A"/>
                </a:solidFill>
                <a:latin typeface="Microsoft YaHei Light" panose="020B0502040204020203" pitchFamily="34" charset="-122"/>
                <a:ea typeface="Microsoft YaHei Light" panose="020B0502040204020203" pitchFamily="34" charset="-122"/>
              </a:rPr>
              <a:t>(b) </a:t>
            </a:r>
            <a:r>
              <a:rPr lang="zh-CN" altLang="en-US" sz="1799" b="1" dirty="0">
                <a:solidFill>
                  <a:srgbClr val="1D1D1A"/>
                </a:solidFill>
                <a:latin typeface="Microsoft YaHei Light" panose="020B0502040204020203" pitchFamily="34" charset="-122"/>
                <a:ea typeface="Microsoft YaHei Light" panose="020B0502040204020203" pitchFamily="34" charset="-122"/>
              </a:rPr>
              <a:t>单精度单核理论算力</a:t>
            </a:r>
            <a:r>
              <a:rPr lang="en-US" altLang="zh-CN" sz="1799" dirty="0">
                <a:solidFill>
                  <a:srgbClr val="1D1D1A"/>
                </a:solidFill>
                <a:latin typeface="Microsoft YaHei Light" panose="020B0502040204020203" pitchFamily="34" charset="-122"/>
                <a:ea typeface="Microsoft YaHei Light" panose="020B0502040204020203" pitchFamily="34" charset="-122"/>
              </a:rPr>
              <a:t>: </a:t>
            </a:r>
          </a:p>
          <a:p>
            <a:pPr defTabSz="914112">
              <a:lnSpc>
                <a:spcPct val="150000"/>
              </a:lnSpc>
            </a:pPr>
            <a:r>
              <a:rPr lang="en-US" altLang="zh-CN" sz="1799" dirty="0">
                <a:solidFill>
                  <a:srgbClr val="1D1D1A"/>
                </a:solidFill>
                <a:latin typeface="Microsoft YaHei Light" panose="020B0502040204020203" pitchFamily="34" charset="-122"/>
                <a:ea typeface="Microsoft YaHei Light" panose="020B0502040204020203" pitchFamily="34" charset="-122"/>
              </a:rPr>
              <a:t>                             2.9G * (256*2)(SIMD) * 2(FMA) / 32 = 92.8Gflops</a:t>
            </a:r>
            <a:br>
              <a:rPr lang="en-US" altLang="zh-CN" sz="1799" dirty="0">
                <a:solidFill>
                  <a:srgbClr val="1D1D1A"/>
                </a:solidFill>
                <a:latin typeface="Microsoft YaHei Light" panose="020B0502040204020203" pitchFamily="34" charset="-122"/>
                <a:ea typeface="Microsoft YaHei Light" panose="020B0502040204020203" pitchFamily="34" charset="-122"/>
              </a:rPr>
            </a:br>
            <a:r>
              <a:rPr lang="en-US" altLang="zh-CN" sz="1799" b="1" dirty="0">
                <a:solidFill>
                  <a:srgbClr val="1D1D1A"/>
                </a:solidFill>
                <a:latin typeface="Microsoft YaHei Light" panose="020B0502040204020203" pitchFamily="34" charset="-122"/>
                <a:ea typeface="Microsoft YaHei Light" panose="020B0502040204020203" pitchFamily="34" charset="-122"/>
              </a:rPr>
              <a:t>(c) </a:t>
            </a:r>
            <a:r>
              <a:rPr lang="zh-CN" altLang="en-US" sz="1799" b="1" dirty="0">
                <a:solidFill>
                  <a:srgbClr val="1D1D1A"/>
                </a:solidFill>
                <a:latin typeface="Microsoft YaHei Light" panose="020B0502040204020203" pitchFamily="34" charset="-122"/>
                <a:ea typeface="Microsoft YaHei Light" panose="020B0502040204020203" pitchFamily="34" charset="-122"/>
              </a:rPr>
              <a:t>双精度单核理论算力</a:t>
            </a:r>
            <a:r>
              <a:rPr lang="en-US" altLang="zh-CN" sz="1799" dirty="0">
                <a:solidFill>
                  <a:srgbClr val="1D1D1A"/>
                </a:solidFill>
                <a:latin typeface="Microsoft YaHei Light" panose="020B0502040204020203" pitchFamily="34" charset="-122"/>
                <a:ea typeface="Microsoft YaHei Light" panose="020B0502040204020203" pitchFamily="34" charset="-122"/>
              </a:rPr>
              <a:t>: </a:t>
            </a:r>
          </a:p>
          <a:p>
            <a:pPr defTabSz="914112">
              <a:lnSpc>
                <a:spcPct val="150000"/>
              </a:lnSpc>
            </a:pPr>
            <a:r>
              <a:rPr lang="en-US" altLang="zh-CN" sz="1799" dirty="0">
                <a:solidFill>
                  <a:srgbClr val="1D1D1A"/>
                </a:solidFill>
                <a:latin typeface="Microsoft YaHei Light" panose="020B0502040204020203" pitchFamily="34" charset="-122"/>
                <a:ea typeface="Microsoft YaHei Light" panose="020B0502040204020203" pitchFamily="34" charset="-122"/>
              </a:rPr>
              <a:t>                             2.9G *</a:t>
            </a:r>
            <a:r>
              <a:rPr lang="zh-CN" altLang="en-US" sz="1799" dirty="0">
                <a:solidFill>
                  <a:srgbClr val="1D1D1A"/>
                </a:solidFill>
                <a:latin typeface="Microsoft YaHei Light" panose="020B0502040204020203" pitchFamily="34" charset="-122"/>
                <a:ea typeface="Microsoft YaHei Light" panose="020B0502040204020203" pitchFamily="34" charset="-122"/>
              </a:rPr>
              <a:t>（</a:t>
            </a:r>
            <a:r>
              <a:rPr lang="en-US" altLang="zh-CN" sz="1799" dirty="0">
                <a:solidFill>
                  <a:srgbClr val="1D1D1A"/>
                </a:solidFill>
                <a:latin typeface="Microsoft YaHei Light" panose="020B0502040204020203" pitchFamily="34" charset="-122"/>
                <a:ea typeface="Microsoft YaHei Light" panose="020B0502040204020203" pitchFamily="34" charset="-122"/>
              </a:rPr>
              <a:t>256*2</a:t>
            </a:r>
            <a:r>
              <a:rPr lang="zh-CN" altLang="en-US" sz="1799" dirty="0">
                <a:solidFill>
                  <a:srgbClr val="1D1D1A"/>
                </a:solidFill>
                <a:latin typeface="Microsoft YaHei Light" panose="020B0502040204020203" pitchFamily="34" charset="-122"/>
                <a:ea typeface="Microsoft YaHei Light" panose="020B0502040204020203" pitchFamily="34" charset="-122"/>
              </a:rPr>
              <a:t>）*</a:t>
            </a:r>
            <a:r>
              <a:rPr lang="en-US" altLang="zh-CN" sz="1799" dirty="0">
                <a:solidFill>
                  <a:srgbClr val="1D1D1A"/>
                </a:solidFill>
                <a:latin typeface="Microsoft YaHei Light" panose="020B0502040204020203" pitchFamily="34" charset="-122"/>
                <a:ea typeface="Microsoft YaHei Light" panose="020B0502040204020203" pitchFamily="34" charset="-122"/>
              </a:rPr>
              <a:t>2 / 64 = 46.4Gflops</a:t>
            </a:r>
            <a:br>
              <a:rPr lang="en-US" altLang="zh-CN" sz="1799" dirty="0">
                <a:solidFill>
                  <a:srgbClr val="1D1D1A"/>
                </a:solidFill>
                <a:latin typeface="Microsoft YaHei Light" panose="020B0502040204020203" pitchFamily="34" charset="-122"/>
                <a:ea typeface="Microsoft YaHei Light" panose="020B0502040204020203" pitchFamily="34" charset="-122"/>
              </a:rPr>
            </a:br>
            <a:r>
              <a:rPr lang="en-US" altLang="zh-CN" sz="1599" dirty="0">
                <a:solidFill>
                  <a:srgbClr val="1D1D1A"/>
                </a:solidFill>
                <a:latin typeface="Microsoft YaHei Light" panose="020B0502040204020203" pitchFamily="34" charset="-122"/>
                <a:ea typeface="Microsoft YaHei Light" panose="020B0502040204020203" pitchFamily="34" charset="-122"/>
              </a:rPr>
              <a:t>(* </a:t>
            </a:r>
            <a:r>
              <a:rPr lang="zh-CN" altLang="en-US" sz="1599" dirty="0">
                <a:solidFill>
                  <a:srgbClr val="1D1D1A"/>
                </a:solidFill>
                <a:latin typeface="Microsoft YaHei Light" panose="020B0502040204020203" pitchFamily="34" charset="-122"/>
                <a:ea typeface="Microsoft YaHei Light" panose="020B0502040204020203" pitchFamily="34" charset="-122"/>
              </a:rPr>
              <a:t>鲲鹏</a:t>
            </a:r>
            <a:r>
              <a:rPr lang="en-US" altLang="zh-CN" sz="1599" dirty="0">
                <a:solidFill>
                  <a:srgbClr val="1D1D1A"/>
                </a:solidFill>
                <a:latin typeface="Microsoft YaHei Light" panose="020B0502040204020203" pitchFamily="34" charset="-122"/>
                <a:ea typeface="Microsoft YaHei Light" panose="020B0502040204020203" pitchFamily="34" charset="-122"/>
              </a:rPr>
              <a:t>920B</a:t>
            </a:r>
            <a:r>
              <a:rPr lang="zh-CN" altLang="en-US" sz="1599" dirty="0">
                <a:solidFill>
                  <a:srgbClr val="1D1D1A"/>
                </a:solidFill>
                <a:latin typeface="Microsoft YaHei Light" panose="020B0502040204020203" pitchFamily="34" charset="-122"/>
                <a:ea typeface="Microsoft YaHei Light" panose="020B0502040204020203" pitchFamily="34" charset="-122"/>
              </a:rPr>
              <a:t>支持</a:t>
            </a:r>
            <a:r>
              <a:rPr lang="en-US" altLang="zh-CN" sz="1599" dirty="0">
                <a:solidFill>
                  <a:srgbClr val="1D1D1A"/>
                </a:solidFill>
                <a:latin typeface="Microsoft YaHei Light" panose="020B0502040204020203" pitchFamily="34" charset="-122"/>
                <a:ea typeface="Microsoft YaHei Light" panose="020B0502040204020203" pitchFamily="34" charset="-122"/>
              </a:rPr>
              <a:t>bf16</a:t>
            </a:r>
            <a:r>
              <a:rPr lang="zh-CN" altLang="en-US" sz="1599" dirty="0">
                <a:solidFill>
                  <a:srgbClr val="1D1D1A"/>
                </a:solidFill>
                <a:latin typeface="Microsoft YaHei Light" panose="020B0502040204020203" pitchFamily="34" charset="-122"/>
                <a:ea typeface="Microsoft YaHei Light" panose="020B0502040204020203" pitchFamily="34" charset="-122"/>
              </a:rPr>
              <a:t>浮点格式，但是</a:t>
            </a:r>
            <a:r>
              <a:rPr lang="zh-CN" altLang="en-US" sz="1599" b="1" dirty="0">
                <a:solidFill>
                  <a:srgbClr val="1D1D1A"/>
                </a:solidFill>
                <a:latin typeface="Microsoft YaHei Light" panose="020B0502040204020203" pitchFamily="34" charset="-122"/>
                <a:ea typeface="Microsoft YaHei Light" panose="020B0502040204020203" pitchFamily="34" charset="-122"/>
              </a:rPr>
              <a:t>仅支持</a:t>
            </a:r>
            <a:r>
              <a:rPr lang="en-US" altLang="zh-CN" sz="1599" b="1" dirty="0">
                <a:solidFill>
                  <a:srgbClr val="1D1D1A"/>
                </a:solidFill>
                <a:latin typeface="Microsoft YaHei Light" panose="020B0502040204020203" pitchFamily="34" charset="-122"/>
                <a:ea typeface="Microsoft YaHei Light" panose="020B0502040204020203" pitchFamily="34" charset="-122"/>
              </a:rPr>
              <a:t>input(bf16)-&gt;output(fp32)</a:t>
            </a:r>
            <a:r>
              <a:rPr lang="zh-CN" altLang="en-US" sz="1599" dirty="0">
                <a:solidFill>
                  <a:srgbClr val="1D1D1A"/>
                </a:solidFill>
                <a:latin typeface="Microsoft YaHei Light" panose="020B0502040204020203" pitchFamily="34" charset="-122"/>
                <a:ea typeface="Microsoft YaHei Light" panose="020B0502040204020203" pitchFamily="34" charset="-122"/>
              </a:rPr>
              <a:t>，此时理论算力等于单精度算力</a:t>
            </a:r>
            <a:r>
              <a:rPr lang="en-US" altLang="zh-CN" sz="1599" dirty="0">
                <a:solidFill>
                  <a:srgbClr val="1D1D1A"/>
                </a:solidFill>
                <a:latin typeface="Microsoft YaHei Light" panose="020B0502040204020203" pitchFamily="34" charset="-122"/>
                <a:ea typeface="Microsoft YaHei Light" panose="020B0502040204020203" pitchFamily="34" charset="-122"/>
              </a:rPr>
              <a:t>92.8Tflops; </a:t>
            </a:r>
            <a:r>
              <a:rPr lang="zh-CN" altLang="en-US" sz="1599" dirty="0">
                <a:solidFill>
                  <a:srgbClr val="1D1D1A"/>
                </a:solidFill>
                <a:latin typeface="Microsoft YaHei Light" panose="020B0502040204020203" pitchFamily="34" charset="-122"/>
                <a:ea typeface="Microsoft YaHei Light" panose="020B0502040204020203" pitchFamily="34" charset="-122"/>
              </a:rPr>
              <a:t>如果是</a:t>
            </a:r>
            <a:r>
              <a:rPr lang="en-US" altLang="zh-CN" sz="1599" b="1" dirty="0">
                <a:solidFill>
                  <a:srgbClr val="1D1D1A"/>
                </a:solidFill>
                <a:latin typeface="Microsoft YaHei Light" panose="020B0502040204020203" pitchFamily="34" charset="-122"/>
                <a:ea typeface="Microsoft YaHei Light" panose="020B0502040204020203" pitchFamily="34" charset="-122"/>
              </a:rPr>
              <a:t>fp16-&gt;fp32</a:t>
            </a:r>
            <a:r>
              <a:rPr lang="zh-CN" altLang="en-US" sz="1599" dirty="0">
                <a:solidFill>
                  <a:srgbClr val="1D1D1A"/>
                </a:solidFill>
                <a:latin typeface="Microsoft YaHei Light" panose="020B0502040204020203" pitchFamily="34" charset="-122"/>
                <a:ea typeface="Microsoft YaHei Light" panose="020B0502040204020203" pitchFamily="34" charset="-122"/>
              </a:rPr>
              <a:t>，此时</a:t>
            </a:r>
            <a:r>
              <a:rPr lang="en-US" altLang="zh-CN" sz="1599" dirty="0">
                <a:solidFill>
                  <a:srgbClr val="1D1D1A"/>
                </a:solidFill>
                <a:latin typeface="Microsoft YaHei Light" panose="020B0502040204020203" pitchFamily="34" charset="-122"/>
                <a:ea typeface="Microsoft YaHei Light" panose="020B0502040204020203" pitchFamily="34" charset="-122"/>
              </a:rPr>
              <a:t>fp16</a:t>
            </a:r>
            <a:r>
              <a:rPr lang="zh-CN" altLang="en-US" sz="1599" dirty="0">
                <a:solidFill>
                  <a:srgbClr val="1D1D1A"/>
                </a:solidFill>
                <a:latin typeface="Microsoft YaHei Light" panose="020B0502040204020203" pitchFamily="34" charset="-122"/>
                <a:ea typeface="Microsoft YaHei Light" panose="020B0502040204020203" pitchFamily="34" charset="-122"/>
              </a:rPr>
              <a:t>算力也等于单精度算力</a:t>
            </a:r>
            <a:r>
              <a:rPr lang="en-US" altLang="zh-CN" sz="1599" dirty="0">
                <a:solidFill>
                  <a:srgbClr val="1D1D1A"/>
                </a:solidFill>
                <a:latin typeface="Microsoft YaHei Light" panose="020B0502040204020203" pitchFamily="34" charset="-122"/>
                <a:ea typeface="Microsoft YaHei Light" panose="020B0502040204020203" pitchFamily="34" charset="-122"/>
              </a:rPr>
              <a:t>)</a:t>
            </a:r>
            <a:endParaRPr lang="zh-CN" altLang="en-US" sz="1799" dirty="0">
              <a:solidFill>
                <a:srgbClr val="1D1D1A"/>
              </a:solidFill>
              <a:latin typeface="Microsoft YaHei Light" panose="020B0502040204020203" pitchFamily="34" charset="-122"/>
              <a:ea typeface="Microsoft YaHei Light" panose="020B0502040204020203" pitchFamily="34" charset="-122"/>
            </a:endParaRPr>
          </a:p>
        </p:txBody>
      </p:sp>
    </p:spTree>
    <p:extLst>
      <p:ext uri="{BB962C8B-B14F-4D97-AF65-F5344CB8AC3E}">
        <p14:creationId xmlns:p14="http://schemas.microsoft.com/office/powerpoint/2010/main" val="403056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23BA4A96-8790-44DD-8C55-70E6E07A4E6D}"/>
              </a:ext>
            </a:extLst>
          </p:cNvPr>
          <p:cNvSpPr/>
          <p:nvPr/>
        </p:nvSpPr>
        <p:spPr>
          <a:xfrm>
            <a:off x="2670595" y="1209467"/>
            <a:ext cx="2042687" cy="500736"/>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en-US" altLang="zh-CN" sz="1799" dirty="0">
                <a:solidFill>
                  <a:srgbClr val="666666"/>
                </a:solidFill>
              </a:rPr>
              <a:t>LLVM(openEuler)</a:t>
            </a:r>
            <a:endParaRPr lang="zh-CN" altLang="en-US" sz="1799" dirty="0">
              <a:solidFill>
                <a:srgbClr val="666666"/>
              </a:solidFill>
            </a:endParaRPr>
          </a:p>
        </p:txBody>
      </p:sp>
      <p:sp>
        <p:nvSpPr>
          <p:cNvPr id="5" name="矩形 4">
            <a:extLst>
              <a:ext uri="{FF2B5EF4-FFF2-40B4-BE49-F238E27FC236}">
                <a16:creationId xmlns:a16="http://schemas.microsoft.com/office/drawing/2014/main" id="{E8D947A9-39B8-493C-8F20-7F3D78EDFDA6}"/>
              </a:ext>
            </a:extLst>
          </p:cNvPr>
          <p:cNvSpPr/>
          <p:nvPr/>
        </p:nvSpPr>
        <p:spPr>
          <a:xfrm>
            <a:off x="3022301" y="433194"/>
            <a:ext cx="1339275" cy="500736"/>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799" dirty="0">
                <a:solidFill>
                  <a:srgbClr val="666666"/>
                </a:solidFill>
              </a:rPr>
              <a:t>参赛选手</a:t>
            </a:r>
          </a:p>
        </p:txBody>
      </p:sp>
      <p:cxnSp>
        <p:nvCxnSpPr>
          <p:cNvPr id="7" name="直接箭头连接符 6">
            <a:extLst>
              <a:ext uri="{FF2B5EF4-FFF2-40B4-BE49-F238E27FC236}">
                <a16:creationId xmlns:a16="http://schemas.microsoft.com/office/drawing/2014/main" id="{DCB6C6ED-D334-48C5-BDED-DFC60AC4F0AE}"/>
              </a:ext>
            </a:extLst>
          </p:cNvPr>
          <p:cNvCxnSpPr>
            <a:cxnSpLocks/>
            <a:stCxn id="5" idx="2"/>
            <a:endCxn id="4" idx="0"/>
          </p:cNvCxnSpPr>
          <p:nvPr/>
        </p:nvCxnSpPr>
        <p:spPr>
          <a:xfrm>
            <a:off x="3691938" y="933931"/>
            <a:ext cx="0" cy="275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矩形 9">
            <a:extLst>
              <a:ext uri="{FF2B5EF4-FFF2-40B4-BE49-F238E27FC236}">
                <a16:creationId xmlns:a16="http://schemas.microsoft.com/office/drawing/2014/main" id="{C32F37BC-B393-4ACB-B7D5-EF886C2EAE9D}"/>
              </a:ext>
            </a:extLst>
          </p:cNvPr>
          <p:cNvSpPr/>
          <p:nvPr/>
        </p:nvSpPr>
        <p:spPr>
          <a:xfrm>
            <a:off x="3068002" y="1985740"/>
            <a:ext cx="1247870" cy="500736"/>
          </a:xfrm>
          <a:prstGeom prst="rect">
            <a:avLst/>
          </a:prstGeom>
          <a:solidFill>
            <a:schemeClr val="accent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en-US" altLang="zh-CN" sz="1799" dirty="0">
                <a:solidFill>
                  <a:srgbClr val="666666"/>
                </a:solidFill>
              </a:rPr>
              <a:t> New Pass</a:t>
            </a:r>
            <a:endParaRPr lang="zh-CN" altLang="en-US" sz="1799" dirty="0">
              <a:solidFill>
                <a:srgbClr val="666666"/>
              </a:solidFill>
            </a:endParaRPr>
          </a:p>
        </p:txBody>
      </p:sp>
      <p:cxnSp>
        <p:nvCxnSpPr>
          <p:cNvPr id="11" name="直接箭头连接符 10">
            <a:extLst>
              <a:ext uri="{FF2B5EF4-FFF2-40B4-BE49-F238E27FC236}">
                <a16:creationId xmlns:a16="http://schemas.microsoft.com/office/drawing/2014/main" id="{2A5EA726-399C-489A-82FA-D29686C15D57}"/>
              </a:ext>
            </a:extLst>
          </p:cNvPr>
          <p:cNvCxnSpPr>
            <a:cxnSpLocks/>
            <a:stCxn id="4" idx="2"/>
            <a:endCxn id="10" idx="0"/>
          </p:cNvCxnSpPr>
          <p:nvPr/>
        </p:nvCxnSpPr>
        <p:spPr>
          <a:xfrm flipH="1">
            <a:off x="3691938" y="1710204"/>
            <a:ext cx="1" cy="2755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FFF7B4AC-D413-4601-886D-2182191608C5}"/>
              </a:ext>
            </a:extLst>
          </p:cNvPr>
          <p:cNvCxnSpPr>
            <a:cxnSpLocks/>
            <a:stCxn id="10" idx="2"/>
            <a:endCxn id="16" idx="0"/>
          </p:cNvCxnSpPr>
          <p:nvPr/>
        </p:nvCxnSpPr>
        <p:spPr>
          <a:xfrm flipH="1">
            <a:off x="3685979" y="2486476"/>
            <a:ext cx="5959" cy="3245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073925B5-9686-46B3-80C7-5C1CC470535D}"/>
              </a:ext>
            </a:extLst>
          </p:cNvPr>
          <p:cNvSpPr/>
          <p:nvPr/>
        </p:nvSpPr>
        <p:spPr>
          <a:xfrm>
            <a:off x="3010381" y="2811028"/>
            <a:ext cx="1351194" cy="500736"/>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799" dirty="0">
                <a:solidFill>
                  <a:srgbClr val="666666"/>
                </a:solidFill>
              </a:rPr>
              <a:t>毕昇编译器</a:t>
            </a:r>
          </a:p>
        </p:txBody>
      </p:sp>
      <p:sp>
        <p:nvSpPr>
          <p:cNvPr id="20" name="矩形 19">
            <a:extLst>
              <a:ext uri="{FF2B5EF4-FFF2-40B4-BE49-F238E27FC236}">
                <a16:creationId xmlns:a16="http://schemas.microsoft.com/office/drawing/2014/main" id="{DD994F41-87F5-4F72-8AB3-25D5CB2D458C}"/>
              </a:ext>
            </a:extLst>
          </p:cNvPr>
          <p:cNvSpPr/>
          <p:nvPr/>
        </p:nvSpPr>
        <p:spPr>
          <a:xfrm>
            <a:off x="2594084" y="1085277"/>
            <a:ext cx="2207628" cy="1475383"/>
          </a:xfrm>
          <a:prstGeom prst="rect">
            <a:avLst/>
          </a:prstGeom>
          <a:noFill/>
          <a:ln>
            <a:solidFill>
              <a:schemeClr val="bg1">
                <a:lumMod val="40000"/>
                <a:lumOff val="6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666666"/>
              </a:solidFill>
            </a:endParaRPr>
          </a:p>
        </p:txBody>
      </p:sp>
      <p:sp>
        <p:nvSpPr>
          <p:cNvPr id="22" name="矩形 21">
            <a:extLst>
              <a:ext uri="{FF2B5EF4-FFF2-40B4-BE49-F238E27FC236}">
                <a16:creationId xmlns:a16="http://schemas.microsoft.com/office/drawing/2014/main" id="{99B88DB2-A9F6-4485-871D-28E8C75CD38E}"/>
              </a:ext>
            </a:extLst>
          </p:cNvPr>
          <p:cNvSpPr/>
          <p:nvPr/>
        </p:nvSpPr>
        <p:spPr>
          <a:xfrm>
            <a:off x="470737" y="4433783"/>
            <a:ext cx="1622093" cy="500736"/>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799" b="1" dirty="0">
                <a:solidFill>
                  <a:srgbClr val="1D1D1A"/>
                </a:solidFill>
              </a:rPr>
              <a:t>原始应用程序</a:t>
            </a:r>
          </a:p>
        </p:txBody>
      </p:sp>
      <p:sp>
        <p:nvSpPr>
          <p:cNvPr id="23" name="矩形 22">
            <a:extLst>
              <a:ext uri="{FF2B5EF4-FFF2-40B4-BE49-F238E27FC236}">
                <a16:creationId xmlns:a16="http://schemas.microsoft.com/office/drawing/2014/main" id="{1677D184-903B-43CF-9A54-0811D52C8742}"/>
              </a:ext>
            </a:extLst>
          </p:cNvPr>
          <p:cNvSpPr/>
          <p:nvPr/>
        </p:nvSpPr>
        <p:spPr>
          <a:xfrm>
            <a:off x="5928992" y="4433784"/>
            <a:ext cx="2398102" cy="500736"/>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799" b="1" dirty="0">
                <a:solidFill>
                  <a:srgbClr val="1D1D1A"/>
                </a:solidFill>
              </a:rPr>
              <a:t>可执行程序</a:t>
            </a:r>
            <a:r>
              <a:rPr lang="en-US" altLang="zh-CN" sz="1799" b="1" dirty="0">
                <a:solidFill>
                  <a:srgbClr val="1D1D1A"/>
                </a:solidFill>
              </a:rPr>
              <a:t>(</a:t>
            </a:r>
            <a:r>
              <a:rPr lang="zh-CN" altLang="en-US" sz="1799" b="1" dirty="0">
                <a:solidFill>
                  <a:srgbClr val="1D1D1A"/>
                </a:solidFill>
              </a:rPr>
              <a:t>自动混精</a:t>
            </a:r>
            <a:r>
              <a:rPr lang="en-US" altLang="zh-CN" sz="1799" b="1" dirty="0">
                <a:solidFill>
                  <a:srgbClr val="1D1D1A"/>
                </a:solidFill>
              </a:rPr>
              <a:t>)</a:t>
            </a:r>
            <a:endParaRPr lang="zh-CN" altLang="en-US" sz="1799" b="1" dirty="0">
              <a:solidFill>
                <a:srgbClr val="1D1D1A"/>
              </a:solidFill>
            </a:endParaRPr>
          </a:p>
        </p:txBody>
      </p:sp>
      <p:cxnSp>
        <p:nvCxnSpPr>
          <p:cNvPr id="25" name="直接箭头连接符 24">
            <a:extLst>
              <a:ext uri="{FF2B5EF4-FFF2-40B4-BE49-F238E27FC236}">
                <a16:creationId xmlns:a16="http://schemas.microsoft.com/office/drawing/2014/main" id="{1AA7594A-F3C8-4D52-8B10-7D12FDFF924D}"/>
              </a:ext>
            </a:extLst>
          </p:cNvPr>
          <p:cNvCxnSpPr>
            <a:cxnSpLocks/>
            <a:stCxn id="22" idx="3"/>
            <a:endCxn id="38" idx="1"/>
          </p:cNvCxnSpPr>
          <p:nvPr/>
        </p:nvCxnSpPr>
        <p:spPr>
          <a:xfrm>
            <a:off x="2092830" y="4684151"/>
            <a:ext cx="383216" cy="1"/>
          </a:xfrm>
          <a:prstGeom prst="straightConnector1">
            <a:avLst/>
          </a:prstGeom>
          <a:ln w="19050">
            <a:solidFill>
              <a:schemeClr val="bg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8B10A274-5D1F-4ADE-9C2C-9A5801B88352}"/>
              </a:ext>
            </a:extLst>
          </p:cNvPr>
          <p:cNvCxnSpPr>
            <a:cxnSpLocks/>
            <a:stCxn id="16" idx="2"/>
            <a:endCxn id="38" idx="0"/>
          </p:cNvCxnSpPr>
          <p:nvPr/>
        </p:nvCxnSpPr>
        <p:spPr>
          <a:xfrm flipH="1">
            <a:off x="3675098" y="3311764"/>
            <a:ext cx="10881" cy="1079675"/>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8" name="文本框 27">
            <a:extLst>
              <a:ext uri="{FF2B5EF4-FFF2-40B4-BE49-F238E27FC236}">
                <a16:creationId xmlns:a16="http://schemas.microsoft.com/office/drawing/2014/main" id="{6D3E9421-5ACE-4683-B39F-17C76B5DD1B1}"/>
              </a:ext>
            </a:extLst>
          </p:cNvPr>
          <p:cNvSpPr txBox="1"/>
          <p:nvPr/>
        </p:nvSpPr>
        <p:spPr>
          <a:xfrm>
            <a:off x="3776723" y="4101896"/>
            <a:ext cx="413307" cy="215360"/>
          </a:xfrm>
          <a:prstGeom prst="rect">
            <a:avLst/>
          </a:prstGeom>
          <a:noFill/>
        </p:spPr>
        <p:txBody>
          <a:bodyPr wrap="square" lIns="0" tIns="0" rIns="0" bIns="0" rtlCol="0">
            <a:spAutoFit/>
          </a:bodyPr>
          <a:lstStyle/>
          <a:p>
            <a:pPr defTabSz="914112"/>
            <a:r>
              <a:rPr kumimoji="1" lang="zh-CN" altLang="en-US" sz="1399" b="1" dirty="0">
                <a:solidFill>
                  <a:srgbClr val="000000"/>
                </a:solidFill>
                <a:latin typeface="Microsoft YaHei" panose="020B0503020204020204" pitchFamily="34" charset="-122"/>
                <a:ea typeface="Microsoft YaHei" panose="020B0503020204020204" pitchFamily="34" charset="-122"/>
              </a:rPr>
              <a:t>编译</a:t>
            </a:r>
          </a:p>
        </p:txBody>
      </p:sp>
      <p:sp>
        <p:nvSpPr>
          <p:cNvPr id="30" name="矩形 29">
            <a:extLst>
              <a:ext uri="{FF2B5EF4-FFF2-40B4-BE49-F238E27FC236}">
                <a16:creationId xmlns:a16="http://schemas.microsoft.com/office/drawing/2014/main" id="{F987E79F-6E78-42F7-BD5B-5B058C0FF2FB}"/>
              </a:ext>
            </a:extLst>
          </p:cNvPr>
          <p:cNvSpPr/>
          <p:nvPr/>
        </p:nvSpPr>
        <p:spPr>
          <a:xfrm>
            <a:off x="5822727" y="3625690"/>
            <a:ext cx="1111749" cy="30597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200" dirty="0">
                <a:solidFill>
                  <a:srgbClr val="666666"/>
                </a:solidFill>
              </a:rPr>
              <a:t>测试矩阵规模</a:t>
            </a:r>
          </a:p>
        </p:txBody>
      </p:sp>
      <p:sp>
        <p:nvSpPr>
          <p:cNvPr id="31" name="矩形 30">
            <a:extLst>
              <a:ext uri="{FF2B5EF4-FFF2-40B4-BE49-F238E27FC236}">
                <a16:creationId xmlns:a16="http://schemas.microsoft.com/office/drawing/2014/main" id="{8ABD29AC-98A8-41AD-AF45-64F284144C7C}"/>
              </a:ext>
            </a:extLst>
          </p:cNvPr>
          <p:cNvSpPr/>
          <p:nvPr/>
        </p:nvSpPr>
        <p:spPr>
          <a:xfrm>
            <a:off x="7336521" y="3625690"/>
            <a:ext cx="1154480" cy="30597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200" dirty="0">
                <a:solidFill>
                  <a:srgbClr val="666666"/>
                </a:solidFill>
              </a:rPr>
              <a:t>随机种子</a:t>
            </a:r>
            <a:r>
              <a:rPr lang="en-US" altLang="zh-CN" sz="1200" dirty="0" err="1">
                <a:solidFill>
                  <a:srgbClr val="666666"/>
                </a:solidFill>
              </a:rPr>
              <a:t>iseed</a:t>
            </a:r>
            <a:endParaRPr lang="zh-CN" altLang="en-US" sz="1200" dirty="0">
              <a:solidFill>
                <a:srgbClr val="666666"/>
              </a:solidFill>
            </a:endParaRPr>
          </a:p>
        </p:txBody>
      </p:sp>
      <p:cxnSp>
        <p:nvCxnSpPr>
          <p:cNvPr id="33" name="连接符: 肘形 32">
            <a:extLst>
              <a:ext uri="{FF2B5EF4-FFF2-40B4-BE49-F238E27FC236}">
                <a16:creationId xmlns:a16="http://schemas.microsoft.com/office/drawing/2014/main" id="{A02C89CE-67D3-4A6A-ABCE-672B321CB501}"/>
              </a:ext>
            </a:extLst>
          </p:cNvPr>
          <p:cNvCxnSpPr>
            <a:cxnSpLocks/>
            <a:stCxn id="30" idx="2"/>
            <a:endCxn id="23" idx="0"/>
          </p:cNvCxnSpPr>
          <p:nvPr/>
        </p:nvCxnSpPr>
        <p:spPr>
          <a:xfrm rot="16200000" flipH="1">
            <a:off x="6502265" y="3808004"/>
            <a:ext cx="502117" cy="749441"/>
          </a:xfrm>
          <a:prstGeom prst="bentConnector3">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连接符: 肘形 33">
            <a:extLst>
              <a:ext uri="{FF2B5EF4-FFF2-40B4-BE49-F238E27FC236}">
                <a16:creationId xmlns:a16="http://schemas.microsoft.com/office/drawing/2014/main" id="{30F05F72-0BBB-4BF7-B299-74A94689FBDD}"/>
              </a:ext>
            </a:extLst>
          </p:cNvPr>
          <p:cNvCxnSpPr>
            <a:cxnSpLocks/>
            <a:stCxn id="31" idx="2"/>
            <a:endCxn id="23" idx="0"/>
          </p:cNvCxnSpPr>
          <p:nvPr/>
        </p:nvCxnSpPr>
        <p:spPr>
          <a:xfrm rot="5400000">
            <a:off x="7269845" y="3789867"/>
            <a:ext cx="502117" cy="785718"/>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EEC5B434-F9B5-43EC-8C25-AB445FE74777}"/>
              </a:ext>
            </a:extLst>
          </p:cNvPr>
          <p:cNvSpPr/>
          <p:nvPr/>
        </p:nvSpPr>
        <p:spPr>
          <a:xfrm>
            <a:off x="5861059" y="5283649"/>
            <a:ext cx="1111749" cy="30597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200" dirty="0">
                <a:solidFill>
                  <a:srgbClr val="666666"/>
                </a:solidFill>
              </a:rPr>
              <a:t>误差通过率</a:t>
            </a:r>
          </a:p>
        </p:txBody>
      </p:sp>
      <p:sp>
        <p:nvSpPr>
          <p:cNvPr id="38" name="菱形 37">
            <a:extLst>
              <a:ext uri="{FF2B5EF4-FFF2-40B4-BE49-F238E27FC236}">
                <a16:creationId xmlns:a16="http://schemas.microsoft.com/office/drawing/2014/main" id="{97D3B99B-A879-44B7-90C1-FA6E912FB293}"/>
              </a:ext>
            </a:extLst>
          </p:cNvPr>
          <p:cNvSpPr/>
          <p:nvPr/>
        </p:nvSpPr>
        <p:spPr>
          <a:xfrm>
            <a:off x="2476047" y="4391440"/>
            <a:ext cx="2398102" cy="585424"/>
          </a:xfrm>
          <a:prstGeom prst="diamond">
            <a:avLst/>
          </a:prstGeom>
          <a:noFill/>
          <a:ln>
            <a:solidFill>
              <a:schemeClr val="bg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399" b="1" dirty="0">
                <a:solidFill>
                  <a:srgbClr val="1D1D1A"/>
                </a:solidFill>
              </a:rPr>
              <a:t>是否编译通过</a:t>
            </a:r>
          </a:p>
        </p:txBody>
      </p:sp>
      <p:cxnSp>
        <p:nvCxnSpPr>
          <p:cNvPr id="44" name="直接箭头连接符 43">
            <a:extLst>
              <a:ext uri="{FF2B5EF4-FFF2-40B4-BE49-F238E27FC236}">
                <a16:creationId xmlns:a16="http://schemas.microsoft.com/office/drawing/2014/main" id="{76F4CBB9-9FBB-4085-A768-9EEC431CB173}"/>
              </a:ext>
            </a:extLst>
          </p:cNvPr>
          <p:cNvCxnSpPr>
            <a:cxnSpLocks/>
            <a:stCxn id="38" idx="3"/>
            <a:endCxn id="23" idx="1"/>
          </p:cNvCxnSpPr>
          <p:nvPr/>
        </p:nvCxnSpPr>
        <p:spPr>
          <a:xfrm>
            <a:off x="4874149" y="4684152"/>
            <a:ext cx="1054843" cy="0"/>
          </a:xfrm>
          <a:prstGeom prst="straightConnector1">
            <a:avLst/>
          </a:prstGeom>
          <a:ln w="19050">
            <a:solidFill>
              <a:schemeClr val="bg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7" name="文本框 46">
            <a:extLst>
              <a:ext uri="{FF2B5EF4-FFF2-40B4-BE49-F238E27FC236}">
                <a16:creationId xmlns:a16="http://schemas.microsoft.com/office/drawing/2014/main" id="{1E8DE2AE-98AF-46CF-9B0B-6F32A2D6EEAA}"/>
              </a:ext>
            </a:extLst>
          </p:cNvPr>
          <p:cNvSpPr txBox="1"/>
          <p:nvPr/>
        </p:nvSpPr>
        <p:spPr>
          <a:xfrm>
            <a:off x="4934280" y="4401939"/>
            <a:ext cx="218395" cy="215341"/>
          </a:xfrm>
          <a:prstGeom prst="rect">
            <a:avLst/>
          </a:prstGeom>
          <a:noFill/>
        </p:spPr>
        <p:txBody>
          <a:bodyPr wrap="square" lIns="0" tIns="0" rIns="0" bIns="0" rtlCol="0">
            <a:spAutoFit/>
          </a:bodyPr>
          <a:lstStyle/>
          <a:p>
            <a:pPr defTabSz="914112"/>
            <a:r>
              <a:rPr kumimoji="1" lang="en-US" altLang="zh-CN" sz="1399" b="1" dirty="0">
                <a:solidFill>
                  <a:srgbClr val="000000"/>
                </a:solidFill>
                <a:latin typeface="Microsoft YaHei" panose="020B0503020204020204" pitchFamily="34" charset="-122"/>
                <a:ea typeface="Microsoft YaHei" panose="020B0503020204020204" pitchFamily="34" charset="-122"/>
              </a:rPr>
              <a:t>Y</a:t>
            </a:r>
            <a:endParaRPr kumimoji="1" lang="zh-CN" altLang="en-US" sz="1399" b="1" dirty="0">
              <a:solidFill>
                <a:srgbClr val="000000"/>
              </a:solidFill>
              <a:latin typeface="Microsoft YaHei" panose="020B0503020204020204" pitchFamily="34" charset="-122"/>
              <a:ea typeface="Microsoft YaHei" panose="020B0503020204020204" pitchFamily="34" charset="-122"/>
            </a:endParaRPr>
          </a:p>
        </p:txBody>
      </p:sp>
      <p:cxnSp>
        <p:nvCxnSpPr>
          <p:cNvPr id="48" name="直接箭头连接符 47">
            <a:extLst>
              <a:ext uri="{FF2B5EF4-FFF2-40B4-BE49-F238E27FC236}">
                <a16:creationId xmlns:a16="http://schemas.microsoft.com/office/drawing/2014/main" id="{616E89C6-B416-406C-AB19-4A4BCC26BE83}"/>
              </a:ext>
            </a:extLst>
          </p:cNvPr>
          <p:cNvCxnSpPr>
            <a:cxnSpLocks/>
            <a:stCxn id="38" idx="2"/>
            <a:endCxn id="51" idx="0"/>
          </p:cNvCxnSpPr>
          <p:nvPr/>
        </p:nvCxnSpPr>
        <p:spPr>
          <a:xfrm>
            <a:off x="3675098" y="4976864"/>
            <a:ext cx="17866" cy="459773"/>
          </a:xfrm>
          <a:prstGeom prst="straightConnector1">
            <a:avLst/>
          </a:prstGeom>
          <a:ln w="19050">
            <a:solidFill>
              <a:schemeClr val="bg1">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矩形 50">
            <a:extLst>
              <a:ext uri="{FF2B5EF4-FFF2-40B4-BE49-F238E27FC236}">
                <a16:creationId xmlns:a16="http://schemas.microsoft.com/office/drawing/2014/main" id="{9E2717BA-37F5-4156-BBE3-9518211F9E3B}"/>
              </a:ext>
            </a:extLst>
          </p:cNvPr>
          <p:cNvSpPr/>
          <p:nvPr/>
        </p:nvSpPr>
        <p:spPr>
          <a:xfrm>
            <a:off x="3188928" y="5436638"/>
            <a:ext cx="1008072" cy="305977"/>
          </a:xfrm>
          <a:prstGeom prst="rect">
            <a:avLst/>
          </a:prstGeom>
          <a:solidFill>
            <a:schemeClr val="bg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599" b="1" dirty="0">
                <a:solidFill>
                  <a:srgbClr val="1D1D1A"/>
                </a:solidFill>
              </a:rPr>
              <a:t>得分为</a:t>
            </a:r>
            <a:r>
              <a:rPr lang="en-US" altLang="zh-CN" sz="1599" b="1" dirty="0">
                <a:solidFill>
                  <a:srgbClr val="1D1D1A"/>
                </a:solidFill>
              </a:rPr>
              <a:t>0</a:t>
            </a:r>
            <a:endParaRPr lang="zh-CN" altLang="en-US" sz="1599" b="1" dirty="0">
              <a:solidFill>
                <a:srgbClr val="1D1D1A"/>
              </a:solidFill>
            </a:endParaRPr>
          </a:p>
        </p:txBody>
      </p:sp>
      <p:sp>
        <p:nvSpPr>
          <p:cNvPr id="58" name="文本框 57">
            <a:extLst>
              <a:ext uri="{FF2B5EF4-FFF2-40B4-BE49-F238E27FC236}">
                <a16:creationId xmlns:a16="http://schemas.microsoft.com/office/drawing/2014/main" id="{045F70DB-D5FE-4BE5-B5EB-4851B36F3D41}"/>
              </a:ext>
            </a:extLst>
          </p:cNvPr>
          <p:cNvSpPr txBox="1"/>
          <p:nvPr/>
        </p:nvSpPr>
        <p:spPr>
          <a:xfrm>
            <a:off x="3726586" y="4990032"/>
            <a:ext cx="218395" cy="215341"/>
          </a:xfrm>
          <a:prstGeom prst="rect">
            <a:avLst/>
          </a:prstGeom>
          <a:noFill/>
        </p:spPr>
        <p:txBody>
          <a:bodyPr wrap="square" lIns="0" tIns="0" rIns="0" bIns="0" rtlCol="0">
            <a:spAutoFit/>
          </a:bodyPr>
          <a:lstStyle/>
          <a:p>
            <a:pPr defTabSz="914112"/>
            <a:r>
              <a:rPr kumimoji="1" lang="en-US" altLang="zh-CN" sz="1399" b="1" dirty="0">
                <a:solidFill>
                  <a:srgbClr val="000000"/>
                </a:solidFill>
                <a:latin typeface="Microsoft YaHei" panose="020B0503020204020204" pitchFamily="34" charset="-122"/>
                <a:ea typeface="Microsoft YaHei" panose="020B0503020204020204" pitchFamily="34" charset="-122"/>
              </a:rPr>
              <a:t>N</a:t>
            </a:r>
            <a:endParaRPr kumimoji="1" lang="zh-CN" altLang="en-US" sz="1399" b="1" dirty="0">
              <a:solidFill>
                <a:srgbClr val="000000"/>
              </a:solidFill>
              <a:latin typeface="Microsoft YaHei" panose="020B0503020204020204" pitchFamily="34" charset="-122"/>
              <a:ea typeface="Microsoft YaHei" panose="020B0503020204020204" pitchFamily="34" charset="-122"/>
            </a:endParaRPr>
          </a:p>
        </p:txBody>
      </p:sp>
      <p:sp>
        <p:nvSpPr>
          <p:cNvPr id="59" name="矩形 58">
            <a:extLst>
              <a:ext uri="{FF2B5EF4-FFF2-40B4-BE49-F238E27FC236}">
                <a16:creationId xmlns:a16="http://schemas.microsoft.com/office/drawing/2014/main" id="{A2CA04C4-5ED5-493A-854A-9F5692DD9DA7}"/>
              </a:ext>
            </a:extLst>
          </p:cNvPr>
          <p:cNvSpPr/>
          <p:nvPr/>
        </p:nvSpPr>
        <p:spPr>
          <a:xfrm>
            <a:off x="7416002" y="5283648"/>
            <a:ext cx="1111749" cy="305977"/>
          </a:xfrm>
          <a:prstGeom prst="rect">
            <a:avLst/>
          </a:prstGeom>
          <a:no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200" dirty="0">
                <a:solidFill>
                  <a:srgbClr val="666666"/>
                </a:solidFill>
              </a:rPr>
              <a:t>浮点性能</a:t>
            </a:r>
          </a:p>
        </p:txBody>
      </p:sp>
      <p:cxnSp>
        <p:nvCxnSpPr>
          <p:cNvPr id="60" name="连接符: 肘形 59">
            <a:extLst>
              <a:ext uri="{FF2B5EF4-FFF2-40B4-BE49-F238E27FC236}">
                <a16:creationId xmlns:a16="http://schemas.microsoft.com/office/drawing/2014/main" id="{389162C7-4627-4A0E-8DC9-47E86AB76628}"/>
              </a:ext>
            </a:extLst>
          </p:cNvPr>
          <p:cNvCxnSpPr>
            <a:cxnSpLocks/>
            <a:stCxn id="23" idx="2"/>
            <a:endCxn id="59" idx="0"/>
          </p:cNvCxnSpPr>
          <p:nvPr/>
        </p:nvCxnSpPr>
        <p:spPr>
          <a:xfrm rot="16200000" flipH="1">
            <a:off x="7375395" y="4687167"/>
            <a:ext cx="349128" cy="843833"/>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连接符: 肘形 62">
            <a:extLst>
              <a:ext uri="{FF2B5EF4-FFF2-40B4-BE49-F238E27FC236}">
                <a16:creationId xmlns:a16="http://schemas.microsoft.com/office/drawing/2014/main" id="{7F2A2E07-8025-443A-B6C9-2A767EDF41A4}"/>
              </a:ext>
            </a:extLst>
          </p:cNvPr>
          <p:cNvCxnSpPr>
            <a:cxnSpLocks/>
            <a:stCxn id="23" idx="2"/>
            <a:endCxn id="37" idx="0"/>
          </p:cNvCxnSpPr>
          <p:nvPr/>
        </p:nvCxnSpPr>
        <p:spPr>
          <a:xfrm rot="5400000">
            <a:off x="6597925" y="4753530"/>
            <a:ext cx="349129" cy="711109"/>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矩形 66">
            <a:extLst>
              <a:ext uri="{FF2B5EF4-FFF2-40B4-BE49-F238E27FC236}">
                <a16:creationId xmlns:a16="http://schemas.microsoft.com/office/drawing/2014/main" id="{DF79125F-512B-4803-B08C-FD33202BEFD2}"/>
              </a:ext>
            </a:extLst>
          </p:cNvPr>
          <p:cNvSpPr/>
          <p:nvPr/>
        </p:nvSpPr>
        <p:spPr>
          <a:xfrm>
            <a:off x="6429682" y="6395771"/>
            <a:ext cx="1405992" cy="349129"/>
          </a:xfrm>
          <a:prstGeom prst="rect">
            <a:avLst/>
          </a:prstGeom>
          <a:solidFill>
            <a:schemeClr val="bg1">
              <a:lumMod val="20000"/>
              <a:lumOff val="80000"/>
            </a:schemeClr>
          </a:solidFill>
          <a:ln>
            <a:solidFill>
              <a:schemeClr val="bg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599" b="1" dirty="0">
                <a:solidFill>
                  <a:srgbClr val="1D1D1A"/>
                </a:solidFill>
              </a:rPr>
              <a:t>计算加权得分</a:t>
            </a:r>
          </a:p>
        </p:txBody>
      </p:sp>
      <p:cxnSp>
        <p:nvCxnSpPr>
          <p:cNvPr id="68" name="连接符: 肘形 67">
            <a:extLst>
              <a:ext uri="{FF2B5EF4-FFF2-40B4-BE49-F238E27FC236}">
                <a16:creationId xmlns:a16="http://schemas.microsoft.com/office/drawing/2014/main" id="{E8657848-0156-42FC-89D3-0D62C95DEA1C}"/>
              </a:ext>
            </a:extLst>
          </p:cNvPr>
          <p:cNvCxnSpPr>
            <a:cxnSpLocks/>
            <a:stCxn id="37" idx="2"/>
            <a:endCxn id="67" idx="0"/>
          </p:cNvCxnSpPr>
          <p:nvPr/>
        </p:nvCxnSpPr>
        <p:spPr>
          <a:xfrm rot="16200000" flipH="1">
            <a:off x="6371733" y="5634827"/>
            <a:ext cx="806145" cy="715744"/>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连接符: 肘形 70">
            <a:extLst>
              <a:ext uri="{FF2B5EF4-FFF2-40B4-BE49-F238E27FC236}">
                <a16:creationId xmlns:a16="http://schemas.microsoft.com/office/drawing/2014/main" id="{60F4F797-F793-4BAB-86AE-6C0EA77D0F4D}"/>
              </a:ext>
            </a:extLst>
          </p:cNvPr>
          <p:cNvCxnSpPr>
            <a:cxnSpLocks/>
            <a:stCxn id="59" idx="2"/>
            <a:endCxn id="67" idx="0"/>
          </p:cNvCxnSpPr>
          <p:nvPr/>
        </p:nvCxnSpPr>
        <p:spPr>
          <a:xfrm rot="5400000">
            <a:off x="7149205" y="5573099"/>
            <a:ext cx="806146" cy="839198"/>
          </a:xfrm>
          <a:prstGeom prst="bentConnector3">
            <a:avLst>
              <a:gd name="adj1" fmla="val 50000"/>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6" name="矩形 75">
            <a:extLst>
              <a:ext uri="{FF2B5EF4-FFF2-40B4-BE49-F238E27FC236}">
                <a16:creationId xmlns:a16="http://schemas.microsoft.com/office/drawing/2014/main" id="{3125A0E7-2CEE-4219-A775-F9CE63065378}"/>
              </a:ext>
            </a:extLst>
          </p:cNvPr>
          <p:cNvSpPr/>
          <p:nvPr/>
        </p:nvSpPr>
        <p:spPr>
          <a:xfrm>
            <a:off x="5663763" y="3311764"/>
            <a:ext cx="2975084" cy="1005492"/>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666666"/>
              </a:solidFill>
            </a:endParaRPr>
          </a:p>
        </p:txBody>
      </p:sp>
      <p:sp>
        <p:nvSpPr>
          <p:cNvPr id="77" name="文本框 76">
            <a:extLst>
              <a:ext uri="{FF2B5EF4-FFF2-40B4-BE49-F238E27FC236}">
                <a16:creationId xmlns:a16="http://schemas.microsoft.com/office/drawing/2014/main" id="{0855A5DF-6AE4-42F5-B302-A5C44A839E68}"/>
              </a:ext>
            </a:extLst>
          </p:cNvPr>
          <p:cNvSpPr txBox="1"/>
          <p:nvPr/>
        </p:nvSpPr>
        <p:spPr>
          <a:xfrm>
            <a:off x="6768534" y="3371534"/>
            <a:ext cx="713537" cy="184594"/>
          </a:xfrm>
          <a:prstGeom prst="rect">
            <a:avLst/>
          </a:prstGeom>
          <a:noFill/>
        </p:spPr>
        <p:txBody>
          <a:bodyPr wrap="square" lIns="0" tIns="0" rIns="0" bIns="0" rtlCol="0">
            <a:spAutoFit/>
          </a:bodyPr>
          <a:lstStyle/>
          <a:p>
            <a:pPr algn="ctr" defTabSz="914112"/>
            <a:r>
              <a:rPr kumimoji="1" lang="zh-CN" altLang="en-US" sz="1200" b="1" dirty="0">
                <a:solidFill>
                  <a:srgbClr val="000000"/>
                </a:solidFill>
                <a:latin typeface="Microsoft YaHei" panose="020B0503020204020204" pitchFamily="34" charset="-122"/>
                <a:ea typeface="Microsoft YaHei" panose="020B0503020204020204" pitchFamily="34" charset="-122"/>
              </a:rPr>
              <a:t>测试输入</a:t>
            </a:r>
          </a:p>
        </p:txBody>
      </p:sp>
      <p:sp>
        <p:nvSpPr>
          <p:cNvPr id="78" name="矩形 77">
            <a:extLst>
              <a:ext uri="{FF2B5EF4-FFF2-40B4-BE49-F238E27FC236}">
                <a16:creationId xmlns:a16="http://schemas.microsoft.com/office/drawing/2014/main" id="{FDBA5C28-0349-4190-A050-451F3D992643}"/>
              </a:ext>
            </a:extLst>
          </p:cNvPr>
          <p:cNvSpPr/>
          <p:nvPr/>
        </p:nvSpPr>
        <p:spPr>
          <a:xfrm>
            <a:off x="5775038" y="4990031"/>
            <a:ext cx="2817037" cy="1274488"/>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666666"/>
              </a:solidFill>
            </a:endParaRPr>
          </a:p>
        </p:txBody>
      </p:sp>
      <p:sp>
        <p:nvSpPr>
          <p:cNvPr id="81" name="文本框 80">
            <a:extLst>
              <a:ext uri="{FF2B5EF4-FFF2-40B4-BE49-F238E27FC236}">
                <a16:creationId xmlns:a16="http://schemas.microsoft.com/office/drawing/2014/main" id="{3EC18BCC-6337-4859-B2E0-08D619961839}"/>
              </a:ext>
            </a:extLst>
          </p:cNvPr>
          <p:cNvSpPr txBox="1"/>
          <p:nvPr/>
        </p:nvSpPr>
        <p:spPr>
          <a:xfrm>
            <a:off x="6777374" y="5748639"/>
            <a:ext cx="713537" cy="184594"/>
          </a:xfrm>
          <a:prstGeom prst="rect">
            <a:avLst/>
          </a:prstGeom>
          <a:noFill/>
        </p:spPr>
        <p:txBody>
          <a:bodyPr wrap="square" lIns="0" tIns="0" rIns="0" bIns="0" rtlCol="0">
            <a:spAutoFit/>
          </a:bodyPr>
          <a:lstStyle/>
          <a:p>
            <a:pPr algn="ctr" defTabSz="914112"/>
            <a:r>
              <a:rPr kumimoji="1" lang="zh-CN" altLang="en-US" sz="1200" b="1" dirty="0">
                <a:solidFill>
                  <a:srgbClr val="000000"/>
                </a:solidFill>
                <a:latin typeface="Microsoft YaHei" panose="020B0503020204020204" pitchFamily="34" charset="-122"/>
                <a:ea typeface="Microsoft YaHei" panose="020B0503020204020204" pitchFamily="34" charset="-122"/>
              </a:rPr>
              <a:t>测试输出</a:t>
            </a:r>
          </a:p>
        </p:txBody>
      </p:sp>
      <p:sp>
        <p:nvSpPr>
          <p:cNvPr id="82" name="文本框 81">
            <a:extLst>
              <a:ext uri="{FF2B5EF4-FFF2-40B4-BE49-F238E27FC236}">
                <a16:creationId xmlns:a16="http://schemas.microsoft.com/office/drawing/2014/main" id="{3A221801-0013-4373-89A8-9979CE3A8D74}"/>
              </a:ext>
            </a:extLst>
          </p:cNvPr>
          <p:cNvSpPr txBox="1"/>
          <p:nvPr/>
        </p:nvSpPr>
        <p:spPr>
          <a:xfrm>
            <a:off x="6738539" y="2926827"/>
            <a:ext cx="890032" cy="246125"/>
          </a:xfrm>
          <a:prstGeom prst="rect">
            <a:avLst/>
          </a:prstGeom>
          <a:noFill/>
        </p:spPr>
        <p:txBody>
          <a:bodyPr wrap="square" lIns="0" tIns="0" rIns="0" bIns="0" rtlCol="0">
            <a:spAutoFit/>
          </a:bodyPr>
          <a:lstStyle/>
          <a:p>
            <a:pPr defTabSz="914112"/>
            <a:r>
              <a:rPr kumimoji="1" lang="zh-CN" altLang="en-US" sz="1599" b="1" dirty="0">
                <a:solidFill>
                  <a:srgbClr val="000000"/>
                </a:solidFill>
                <a:latin typeface="Microsoft YaHei" panose="020B0503020204020204" pitchFamily="34" charset="-122"/>
                <a:ea typeface="Microsoft YaHei" panose="020B0503020204020204" pitchFamily="34" charset="-122"/>
              </a:rPr>
              <a:t>测试用例</a:t>
            </a:r>
          </a:p>
        </p:txBody>
      </p:sp>
    </p:spTree>
    <p:extLst>
      <p:ext uri="{BB962C8B-B14F-4D97-AF65-F5344CB8AC3E}">
        <p14:creationId xmlns:p14="http://schemas.microsoft.com/office/powerpoint/2010/main" val="1560260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322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595604" y="122530"/>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挑战赛题</a:t>
            </a:r>
            <a:r>
              <a:rPr lang="en-US" altLang="zh-CN" sz="3200" b="1" dirty="0">
                <a:solidFill>
                  <a:srgbClr val="C00000"/>
                </a:solidFill>
                <a:latin typeface="微软雅黑" panose="020B0503020204020204" pitchFamily="34" charset="-122"/>
                <a:ea typeface="微软雅黑" panose="020B0503020204020204" pitchFamily="34" charset="-122"/>
              </a:rPr>
              <a:t>1--</a:t>
            </a:r>
            <a:r>
              <a:rPr lang="zh-CN" altLang="en-US" sz="3200" b="1" dirty="0">
                <a:solidFill>
                  <a:srgbClr val="C00000"/>
                </a:solidFill>
                <a:latin typeface="微软雅黑" panose="020B0503020204020204" pitchFamily="34" charset="-122"/>
                <a:ea typeface="微软雅黑" panose="020B0503020204020204" pitchFamily="34" charset="-122"/>
              </a:rPr>
              <a:t>代码体积优化赛题</a:t>
            </a:r>
          </a:p>
        </p:txBody>
      </p:sp>
      <p:sp>
        <p:nvSpPr>
          <p:cNvPr id="3" name="内容占位符 2"/>
          <p:cNvSpPr>
            <a:spLocks noGrp="1"/>
          </p:cNvSpPr>
          <p:nvPr>
            <p:ph idx="1"/>
          </p:nvPr>
        </p:nvSpPr>
        <p:spPr>
          <a:xfrm>
            <a:off x="595604" y="1284449"/>
            <a:ext cx="10515600" cy="4351338"/>
          </a:xfrm>
        </p:spPr>
        <p:txBody>
          <a:bodyPr>
            <a:normAutofit/>
          </a:bodyPr>
          <a:lstStyle/>
          <a:p>
            <a:pPr marL="0" indent="0">
              <a:lnSpc>
                <a:spcPct val="150000"/>
              </a:lnSpc>
              <a:spcBef>
                <a:spcPts val="0"/>
              </a:spcBef>
              <a:buNone/>
            </a:pPr>
            <a:r>
              <a:rPr lang="en-US" altLang="zh-CN"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题目</a:t>
            </a:r>
            <a:r>
              <a:rPr lang="en-US" altLang="zh-CN" sz="2000"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代码规模（</a:t>
            </a:r>
            <a:r>
              <a:rPr lang="en-US" altLang="zh-CN" sz="2000" b="1" dirty="0" err="1">
                <a:latin typeface="微软雅黑" panose="020B0503020204020204" pitchFamily="34" charset="-122"/>
                <a:ea typeface="微软雅黑" panose="020B0503020204020204" pitchFamily="34" charset="-122"/>
              </a:rPr>
              <a:t>CodeSize</a:t>
            </a:r>
            <a:r>
              <a:rPr lang="zh-CN" altLang="en-US" sz="2000" b="1" dirty="0">
                <a:latin typeface="微软雅黑" panose="020B0503020204020204" pitchFamily="34" charset="-122"/>
                <a:ea typeface="微软雅黑" panose="020B0503020204020204" pitchFamily="34" charset="-122"/>
              </a:rPr>
              <a:t>）优化</a:t>
            </a:r>
          </a:p>
          <a:p>
            <a:pPr marL="0" indent="0">
              <a:lnSpc>
                <a:spcPct val="150000"/>
              </a:lnSpc>
              <a:spcBef>
                <a:spcPts val="0"/>
              </a:spcBef>
              <a:buNone/>
            </a:pPr>
            <a:r>
              <a:rPr lang="zh-CN" altLang="en-US" sz="1800" dirty="0">
                <a:latin typeface="微软雅黑" panose="020B0503020204020204" pitchFamily="34" charset="-122"/>
                <a:ea typeface="微软雅黑" panose="020B0503020204020204" pitchFamily="34" charset="-122"/>
              </a:rPr>
              <a:t>随着物联网，具身智能等产业的兴起，传统的</a:t>
            </a:r>
            <a:r>
              <a:rPr lang="en-US" altLang="zh-CN" sz="1800" dirty="0">
                <a:latin typeface="微软雅黑" panose="020B0503020204020204" pitchFamily="34" charset="-122"/>
                <a:ea typeface="微软雅黑" panose="020B0503020204020204" pitchFamily="34" charset="-122"/>
              </a:rPr>
              <a:t>MCU</a:t>
            </a:r>
            <a:r>
              <a:rPr lang="zh-CN" altLang="en-US"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Microcontroller Unit</a:t>
            </a:r>
            <a:r>
              <a:rPr lang="zh-CN" altLang="en-US" sz="1800" dirty="0">
                <a:latin typeface="微软雅黑" panose="020B0503020204020204" pitchFamily="34" charset="-122"/>
                <a:ea typeface="微软雅黑" panose="020B0503020204020204" pitchFamily="34" charset="-122"/>
              </a:rPr>
              <a:t>）芯片迎来了更多的应用，例如智能穿戴设备（手表、手环）、机器人、智能车机、智能家具等。由于</a:t>
            </a:r>
            <a:r>
              <a:rPr lang="en-US" altLang="zh-CN" sz="1800" dirty="0">
                <a:latin typeface="微软雅黑" panose="020B0503020204020204" pitchFamily="34" charset="-122"/>
                <a:ea typeface="微软雅黑" panose="020B0503020204020204" pitchFamily="34" charset="-122"/>
              </a:rPr>
              <a:t>MCU</a:t>
            </a:r>
            <a:r>
              <a:rPr lang="zh-CN" altLang="en-US" sz="1800" dirty="0">
                <a:latin typeface="微软雅黑" panose="020B0503020204020204" pitchFamily="34" charset="-122"/>
                <a:ea typeface="微软雅黑" panose="020B0503020204020204" pitchFamily="34" charset="-122"/>
              </a:rPr>
              <a:t>芯片可使用内存容量较小，针对运行其中的程序的代码规模（</a:t>
            </a:r>
            <a:r>
              <a:rPr lang="en-US" altLang="zh-CN" sz="1800" dirty="0" err="1">
                <a:latin typeface="微软雅黑" panose="020B0503020204020204" pitchFamily="34" charset="-122"/>
                <a:ea typeface="微软雅黑" panose="020B0503020204020204" pitchFamily="34" charset="-122"/>
              </a:rPr>
              <a:t>CodeSize</a:t>
            </a:r>
            <a:r>
              <a:rPr lang="zh-CN" altLang="en-US" sz="1800" dirty="0">
                <a:latin typeface="微软雅黑" panose="020B0503020204020204" pitchFamily="34" charset="-122"/>
                <a:ea typeface="微软雅黑" panose="020B0503020204020204" pitchFamily="34" charset="-122"/>
              </a:rPr>
              <a:t>）的优化，一直是个重要课题。更小的代码规模，意味着更小的芯片面积、更低的成本、更高的市场竞争力。本题要求参赛队在确保程序功能正确且性能损失合理的前提下，使用汇编</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链接</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后链接时代码规模优化技术，尽可能减小面向特定目标平台的二进制可执行文件代码规模。</a:t>
            </a:r>
            <a:endParaRPr lang="en-US" altLang="zh-CN" sz="18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800" dirty="0">
              <a:latin typeface="微软雅黑" panose="020B0503020204020204" pitchFamily="34" charset="-122"/>
              <a:ea typeface="微软雅黑" panose="020B0503020204020204" pitchFamily="34" charset="-122"/>
            </a:endParaRPr>
          </a:p>
        </p:txBody>
      </p:sp>
      <p:sp>
        <p:nvSpPr>
          <p:cNvPr id="4" name="矩形 3"/>
          <p:cNvSpPr/>
          <p:nvPr/>
        </p:nvSpPr>
        <p:spPr>
          <a:xfrm>
            <a:off x="595604" y="4896350"/>
            <a:ext cx="14300887" cy="276999"/>
          </a:xfrm>
          <a:prstGeom prst="rect">
            <a:avLst/>
          </a:prstGeom>
        </p:spPr>
        <p:txBody>
          <a:bodyPr wrap="square">
            <a:spAutoFit/>
          </a:bodyPr>
          <a:lstStyle/>
          <a:p>
            <a:r>
              <a:rPr lang="en-US" altLang="zh-CN" sz="1200" dirty="0">
                <a:hlinkClick r:id="rId3"/>
              </a:rPr>
              <a:t>2025</a:t>
            </a:r>
            <a:r>
              <a:rPr lang="zh-CN" altLang="en-US" sz="1200" dirty="0">
                <a:hlinkClick r:id="rId3"/>
              </a:rPr>
              <a:t>全国大学生计算机系统能力大赛</a:t>
            </a:r>
            <a:r>
              <a:rPr lang="en-US" altLang="zh-CN" sz="1200" dirty="0">
                <a:hlinkClick r:id="rId3"/>
              </a:rPr>
              <a:t>-</a:t>
            </a:r>
            <a:r>
              <a:rPr lang="zh-CN" altLang="en-US" sz="1200" dirty="0">
                <a:hlinkClick r:id="rId3"/>
              </a:rPr>
              <a:t>编译系统挑战赛</a:t>
            </a:r>
            <a:r>
              <a:rPr lang="en-US" altLang="zh-CN" sz="1200" dirty="0">
                <a:hlinkClick r:id="rId3"/>
              </a:rPr>
              <a:t>-</a:t>
            </a:r>
            <a:r>
              <a:rPr lang="zh-CN" altLang="en-US" sz="1200" dirty="0">
                <a:hlinkClick r:id="rId3"/>
              </a:rPr>
              <a:t>代码体积优化</a:t>
            </a:r>
            <a:r>
              <a:rPr lang="en-US" altLang="zh-CN" sz="1200" dirty="0">
                <a:hlinkClick r:id="rId3"/>
              </a:rPr>
              <a:t>-</a:t>
            </a:r>
            <a:r>
              <a:rPr lang="zh-CN" altLang="en-US" sz="1200" dirty="0">
                <a:hlinkClick r:id="rId3"/>
              </a:rPr>
              <a:t>技术方案</a:t>
            </a:r>
            <a:r>
              <a:rPr lang="en-US" altLang="zh-CN" sz="1200" dirty="0">
                <a:hlinkClick r:id="rId3"/>
              </a:rPr>
              <a:t>.pdf · main · CSC / CSC-Compiler / Compiler2025 · </a:t>
            </a:r>
            <a:r>
              <a:rPr lang="en-US" altLang="zh-CN" sz="1200" dirty="0" err="1">
                <a:hlinkClick r:id="rId3"/>
              </a:rPr>
              <a:t>GitLab</a:t>
            </a:r>
            <a:endParaRPr lang="zh-CN" altLang="en-US" sz="1200" dirty="0"/>
          </a:p>
        </p:txBody>
      </p:sp>
      <p:sp>
        <p:nvSpPr>
          <p:cNvPr id="5" name="文本框 4"/>
          <p:cNvSpPr txBox="1"/>
          <p:nvPr/>
        </p:nvSpPr>
        <p:spPr>
          <a:xfrm>
            <a:off x="595604" y="4588573"/>
            <a:ext cx="3263317" cy="307777"/>
          </a:xfrm>
          <a:prstGeom prst="rect">
            <a:avLst/>
          </a:prstGeom>
          <a:noFill/>
        </p:spPr>
        <p:txBody>
          <a:bodyPr wrap="square" rtlCol="0">
            <a:spAutoFit/>
          </a:bodyPr>
          <a:lstStyle/>
          <a:p>
            <a:r>
              <a:rPr lang="zh-CN" altLang="en-US" sz="1400" dirty="0">
                <a:latin typeface="微软雅黑" panose="020B0503020204020204" pitchFamily="34" charset="-122"/>
                <a:ea typeface="微软雅黑" panose="020B0503020204020204" pitchFamily="34" charset="-122"/>
              </a:rPr>
              <a:t>赛题及技术方案下载链接：</a:t>
            </a:r>
          </a:p>
        </p:txBody>
      </p:sp>
    </p:spTree>
    <p:extLst>
      <p:ext uri="{BB962C8B-B14F-4D97-AF65-F5344CB8AC3E}">
        <p14:creationId xmlns:p14="http://schemas.microsoft.com/office/powerpoint/2010/main" val="3660616290"/>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RISC-V Linker Relaxation</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455320"/>
            <a:ext cx="10515600" cy="4769017"/>
          </a:xfrm>
        </p:spPr>
        <p:txBody>
          <a:bodyPr>
            <a:normAutofit fontScale="77500" lnSpcReduction="2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The goal of RISC-V linker </a:t>
            </a:r>
            <a:r>
              <a:rPr lang="en-US" altLang="zh-CN" sz="1900" dirty="0" err="1">
                <a:latin typeface="微软雅黑" panose="020B0503020204020204" pitchFamily="34" charset="-122"/>
                <a:ea typeface="微软雅黑" panose="020B0503020204020204" pitchFamily="34" charset="-122"/>
              </a:rPr>
              <a:t>relaxtion</a:t>
            </a:r>
            <a:endParaRPr lang="en-US" altLang="zh-CN" sz="1900" dirty="0">
              <a:latin typeface="微软雅黑" panose="020B0503020204020204" pitchFamily="34" charset="-122"/>
              <a:ea typeface="微软雅黑" panose="020B0503020204020204" pitchFamily="34" charset="-122"/>
            </a:endParaRP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To reduce the number of instructions to access symbol, for example</a:t>
            </a:r>
          </a:p>
          <a:p>
            <a:pPr marL="457200">
              <a:lnSpc>
                <a:spcPct val="150000"/>
              </a:lnSpc>
              <a:spcBef>
                <a:spcPts val="0"/>
              </a:spcBef>
              <a:buSzPct val="75000"/>
              <a:buFont typeface="Wingdings" panose="05000000000000000000" pitchFamily="2" charset="2"/>
              <a:buChar char="q"/>
            </a:pPr>
            <a:r>
              <a:rPr lang="en-US" altLang="zh-CN" sz="1900" dirty="0" err="1">
                <a:latin typeface="微软雅黑" panose="020B0503020204020204" pitchFamily="34" charset="-122"/>
                <a:ea typeface="微软雅黑" panose="020B0503020204020204" pitchFamily="34" charset="-122"/>
              </a:rPr>
              <a:t>Fuction</a:t>
            </a:r>
            <a:r>
              <a:rPr lang="en-US" altLang="zh-CN" sz="1900" dirty="0">
                <a:latin typeface="微软雅黑" panose="020B0503020204020204" pitchFamily="34" charset="-122"/>
                <a:ea typeface="微软雅黑" panose="020B0503020204020204" pitchFamily="34" charset="-122"/>
              </a:rPr>
              <a:t> call be generated by either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jal</a:t>
            </a:r>
            <a:r>
              <a:rPr lang="en-US" altLang="zh-CN" sz="1900" dirty="0">
                <a:latin typeface="微软雅黑" panose="020B0503020204020204" pitchFamily="34" charset="-122"/>
                <a:ea typeface="微软雅黑" panose="020B0503020204020204" pitchFamily="34" charset="-122"/>
              </a:rPr>
              <a:t> or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auipc</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jalr</a:t>
            </a:r>
            <a:endPar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Use GP register to access a global value</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And more ……</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Current status of LLVM linker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Support most RISC-V dependent linker relaxation, for example</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Can relax </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call</a:t>
            </a:r>
            <a:r>
              <a:rPr lang="en-US" altLang="zh-CN" sz="1900" dirty="0">
                <a:latin typeface="微软雅黑" panose="020B0503020204020204" pitchFamily="34" charset="-122"/>
                <a:ea typeface="微软雅黑" panose="020B0503020204020204" pitchFamily="34" charset="-122"/>
              </a:rPr>
              <a:t> to short version</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Can relax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lui</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 load</a:t>
            </a:r>
            <a:r>
              <a:rPr lang="en-US" altLang="zh-CN" sz="1900" dirty="0">
                <a:latin typeface="微软雅黑" panose="020B0503020204020204" pitchFamily="34" charset="-122"/>
                <a:ea typeface="微软雅黑" panose="020B0503020204020204" pitchFamily="34" charset="-122"/>
              </a:rPr>
              <a:t> to </a:t>
            </a:r>
            <a:r>
              <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load </a:t>
            </a:r>
            <a:r>
              <a:rPr lang="en-US" altLang="zh-CN" sz="1900" dirty="0" err="1">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gp</a:t>
            </a:r>
            <a:endParaRPr lang="en-US" altLang="zh-CN" sz="19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May not be optimal, like choose GP base wisely</a:t>
            </a: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Reference: </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2"/>
              </a:rPr>
              <a:t>https://riscv.org/wp-content/uploads/2019/03/11.15-Shiva-Chen-Compiler-Support-For-Linker-Relaxation-in-RISC-V-2019-03-13.pdf</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3"/>
              </a:rPr>
              <a:t>https://github.com/llvm/llvm-project/tree/main/lld</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60056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344" y="125598"/>
            <a:ext cx="10515600" cy="718740"/>
          </a:xfrm>
        </p:spPr>
        <p:txBody>
          <a:bodyPr>
            <a:normAutofit/>
          </a:bodyPr>
          <a:lstStyle/>
          <a:p>
            <a:r>
              <a:rPr lang="en-US" altLang="zh-CN" sz="2800" b="1" dirty="0">
                <a:solidFill>
                  <a:srgbClr val="C00000"/>
                </a:solidFill>
                <a:latin typeface="微软雅黑" panose="020B0503020204020204" pitchFamily="34" charset="-122"/>
                <a:ea typeface="微软雅黑" panose="020B0503020204020204" pitchFamily="34" charset="-122"/>
              </a:rPr>
              <a:t>Global Pointer(GP)</a:t>
            </a:r>
            <a:r>
              <a:rPr lang="zh-CN" altLang="en-US" sz="2800" b="1" dirty="0">
                <a:solidFill>
                  <a:srgbClr val="C00000"/>
                </a:solidFill>
                <a:latin typeface="微软雅黑" panose="020B0503020204020204" pitchFamily="34" charset="-122"/>
                <a:ea typeface="微软雅黑" panose="020B0503020204020204" pitchFamily="34" charset="-122"/>
              </a:rPr>
              <a:t>介绍</a:t>
            </a:r>
          </a:p>
        </p:txBody>
      </p:sp>
      <p:sp>
        <p:nvSpPr>
          <p:cNvPr id="3" name="内容占位符 2"/>
          <p:cNvSpPr>
            <a:spLocks noGrp="1"/>
          </p:cNvSpPr>
          <p:nvPr>
            <p:ph idx="1"/>
          </p:nvPr>
        </p:nvSpPr>
        <p:spPr>
          <a:xfrm>
            <a:off x="592196" y="718731"/>
            <a:ext cx="11418571" cy="4351338"/>
          </a:xfrm>
        </p:spPr>
        <p:txBody>
          <a:bodyPr>
            <a:normAutofit/>
          </a:bodyPr>
          <a:lstStyle/>
          <a:p>
            <a:pPr marL="0" indent="0">
              <a:lnSpc>
                <a:spcPct val="150000"/>
              </a:lnSpc>
              <a:spcBef>
                <a:spcPts val="0"/>
              </a:spcBef>
              <a:buNone/>
            </a:pPr>
            <a:r>
              <a:rPr lang="en-US" altLang="zh-CN" sz="1600" dirty="0">
                <a:latin typeface="微软雅黑" panose="020B0503020204020204" pitchFamily="34" charset="-122"/>
                <a:ea typeface="微软雅黑" panose="020B0503020204020204" pitchFamily="34" charset="-122"/>
              </a:rPr>
              <a:t>The global pointer is defined by the ABI. </a:t>
            </a:r>
            <a:r>
              <a:rPr lang="zh-CN" altLang="en-US" sz="1600" dirty="0">
                <a:latin typeface="微软雅黑" panose="020B0503020204020204" pitchFamily="34" charset="-122"/>
                <a:ea typeface="微软雅黑" panose="020B0503020204020204" pitchFamily="34" charset="-122"/>
              </a:rPr>
              <a:t>（以下</a:t>
            </a:r>
            <a:r>
              <a:rPr lang="zh-CN" altLang="en-US" sz="1600" dirty="0">
                <a:solidFill>
                  <a:srgbClr val="FF0000"/>
                </a:solidFill>
                <a:latin typeface="微软雅黑" panose="020B0503020204020204" pitchFamily="34" charset="-122"/>
                <a:ea typeface="微软雅黑" panose="020B0503020204020204" pitchFamily="34" charset="-122"/>
              </a:rPr>
              <a:t>以</a:t>
            </a:r>
            <a:r>
              <a:rPr lang="en-US" altLang="zh-CN" sz="1600" dirty="0" err="1">
                <a:solidFill>
                  <a:srgbClr val="FF0000"/>
                </a:solidFill>
                <a:latin typeface="微软雅黑" panose="020B0503020204020204" pitchFamily="34" charset="-122"/>
                <a:ea typeface="微软雅黑" panose="020B0503020204020204" pitchFamily="34" charset="-122"/>
              </a:rPr>
              <a:t>riscv</a:t>
            </a:r>
            <a:r>
              <a:rPr lang="zh-CN" altLang="en-US" sz="1600" dirty="0">
                <a:solidFill>
                  <a:srgbClr val="FF0000"/>
                </a:solidFill>
                <a:latin typeface="微软雅黑" panose="020B0503020204020204" pitchFamily="34" charset="-122"/>
                <a:ea typeface="微软雅黑" panose="020B0503020204020204" pitchFamily="34" charset="-122"/>
              </a:rPr>
              <a:t>架构为例</a:t>
            </a:r>
            <a:r>
              <a:rPr lang="zh-CN" altLang="en-US" sz="1600" dirty="0">
                <a:latin typeface="微软雅黑" panose="020B0503020204020204" pitchFamily="34" charset="-122"/>
                <a:ea typeface="微软雅黑" panose="020B0503020204020204" pitchFamily="34" charset="-122"/>
              </a:rPr>
              <a:t>介绍</a:t>
            </a:r>
            <a:r>
              <a:rPr lang="en-US" altLang="zh-CN" sz="1600" dirty="0">
                <a:latin typeface="微软雅黑" panose="020B0503020204020204" pitchFamily="34" charset="-122"/>
                <a:ea typeface="微软雅黑" panose="020B0503020204020204" pitchFamily="34" charset="-122"/>
              </a:rPr>
              <a:t>GP</a:t>
            </a:r>
            <a:r>
              <a:rPr lang="zh-CN" altLang="en-US" sz="1600" dirty="0">
                <a:latin typeface="微软雅黑" panose="020B0503020204020204" pitchFamily="34" charset="-122"/>
                <a:ea typeface="微软雅黑" panose="020B0503020204020204" pitchFamily="34" charset="-122"/>
              </a:rPr>
              <a:t>）</a:t>
            </a:r>
            <a:endParaRPr lang="en-US" altLang="zh-CN" sz="1600" dirty="0"/>
          </a:p>
          <a:p>
            <a:pPr>
              <a:lnSpc>
                <a:spcPct val="150000"/>
              </a:lnSpc>
              <a:spcBef>
                <a:spcPts val="0"/>
              </a:spcBef>
              <a:buFont typeface="Wingdings" panose="05000000000000000000" pitchFamily="2" charset="2"/>
              <a:buChar char="ü"/>
            </a:pPr>
            <a:r>
              <a:rPr lang="en-US" altLang="zh-CN" sz="1400" dirty="0">
                <a:latin typeface="微软雅黑" panose="020B0503020204020204" pitchFamily="34" charset="-122"/>
                <a:ea typeface="微软雅黑" panose="020B0503020204020204" pitchFamily="34" charset="-122"/>
              </a:rPr>
              <a:t>In the standard ABI and embedded ABI it is register x3 AKA </a:t>
            </a:r>
            <a:r>
              <a:rPr lang="en-US" altLang="zh-CN" sz="1400" dirty="0" err="1">
                <a:latin typeface="微软雅黑" panose="020B0503020204020204" pitchFamily="34" charset="-122"/>
                <a:ea typeface="微软雅黑" panose="020B0503020204020204" pitchFamily="34" charset="-122"/>
              </a:rPr>
              <a:t>gp</a:t>
            </a:r>
            <a:r>
              <a:rPr lang="en-US" altLang="zh-CN" sz="1400" dirty="0">
                <a:latin typeface="微软雅黑" panose="020B0503020204020204" pitchFamily="34" charset="-122"/>
                <a:ea typeface="微软雅黑" panose="020B0503020204020204" pitchFamily="34" charset="-122"/>
              </a:rPr>
              <a:t>.</a:t>
            </a:r>
          </a:p>
          <a:p>
            <a:pPr>
              <a:lnSpc>
                <a:spcPct val="150000"/>
              </a:lnSpc>
              <a:spcBef>
                <a:spcPts val="0"/>
              </a:spcBef>
              <a:buFont typeface="Wingdings" panose="05000000000000000000" pitchFamily="2" charset="2"/>
              <a:buChar char="ü"/>
            </a:pPr>
            <a:r>
              <a:rPr lang="en-US" altLang="zh-CN" sz="1400" dirty="0">
                <a:latin typeface="微软雅黑" panose="020B0503020204020204" pitchFamily="34" charset="-122"/>
                <a:ea typeface="微软雅黑" panose="020B0503020204020204" pitchFamily="34" charset="-122"/>
              </a:rPr>
              <a:t>The global pointer is a software convention, it has no implementation in hardware or specific instructions.</a:t>
            </a:r>
          </a:p>
          <a:p>
            <a:pPr>
              <a:lnSpc>
                <a:spcPct val="150000"/>
              </a:lnSpc>
              <a:spcBef>
                <a:spcPts val="0"/>
              </a:spcBef>
              <a:buFont typeface="Wingdings" panose="05000000000000000000" pitchFamily="2" charset="2"/>
              <a:buChar char="ü"/>
            </a:pPr>
            <a:r>
              <a:rPr lang="en-US" altLang="zh-CN" sz="1400" dirty="0">
                <a:latin typeface="微软雅黑" panose="020B0503020204020204" pitchFamily="34" charset="-122"/>
                <a:ea typeface="微软雅黑" panose="020B0503020204020204" pitchFamily="34" charset="-122"/>
              </a:rPr>
              <a:t>It is implemented in the linker, enabled (default) or disabled by the --relax and --no-relax options.</a:t>
            </a:r>
          </a:p>
          <a:p>
            <a:pPr>
              <a:lnSpc>
                <a:spcPct val="150000"/>
              </a:lnSpc>
              <a:spcBef>
                <a:spcPts val="0"/>
              </a:spcBef>
              <a:buFont typeface="Wingdings" panose="05000000000000000000" pitchFamily="2" charset="2"/>
              <a:buChar char="ü"/>
            </a:pPr>
            <a:r>
              <a:rPr lang="en-US" altLang="zh-CN" sz="1400" dirty="0">
                <a:latin typeface="微软雅黑" panose="020B0503020204020204" pitchFamily="34" charset="-122"/>
                <a:ea typeface="微软雅黑" panose="020B0503020204020204" pitchFamily="34" charset="-122"/>
              </a:rPr>
              <a:t>Global variables are ‘relaxed’ and accessed via a relative immediate offset from the global pointer.</a:t>
            </a:r>
          </a:p>
          <a:p>
            <a:pPr>
              <a:lnSpc>
                <a:spcPct val="150000"/>
              </a:lnSpc>
              <a:spcBef>
                <a:spcPts val="0"/>
              </a:spcBef>
              <a:buFont typeface="Wingdings" panose="05000000000000000000" pitchFamily="2" charset="2"/>
              <a:buChar char="ü"/>
            </a:pPr>
            <a:r>
              <a:rPr lang="en-US" altLang="zh-CN" sz="1400" dirty="0">
                <a:latin typeface="微软雅黑" panose="020B0503020204020204" pitchFamily="34" charset="-122"/>
                <a:ea typeface="微软雅黑" panose="020B0503020204020204" pitchFamily="34" charset="-122"/>
              </a:rPr>
              <a:t>The global variables need to be within imm12 reach of the global pointer to be relaxed. (That is +-2048 bytes.)</a:t>
            </a:r>
            <a:endParaRPr lang="zh-CN" altLang="en-US" sz="1400" dirty="0">
              <a:latin typeface="微软雅黑" panose="020B0503020204020204" pitchFamily="34" charset="-122"/>
              <a:ea typeface="微软雅黑" panose="020B0503020204020204" pitchFamily="34" charset="-122"/>
            </a:endParaRPr>
          </a:p>
        </p:txBody>
      </p:sp>
      <p:sp>
        <p:nvSpPr>
          <p:cNvPr id="5" name="矩形 4"/>
          <p:cNvSpPr/>
          <p:nvPr/>
        </p:nvSpPr>
        <p:spPr>
          <a:xfrm>
            <a:off x="592196" y="2771713"/>
            <a:ext cx="8958943" cy="461665"/>
          </a:xfrm>
          <a:prstGeom prst="rect">
            <a:avLst/>
          </a:prstGeom>
        </p:spPr>
        <p:txBody>
          <a:bodyPr wrap="square">
            <a:spAutoFit/>
          </a:bodyPr>
          <a:lstStyle/>
          <a:p>
            <a:r>
              <a:rPr lang="zh-CN" altLang="en-US" sz="1200" dirty="0">
                <a:latin typeface="微软雅黑" panose="020B0503020204020204" pitchFamily="34" charset="-122"/>
                <a:ea typeface="微软雅黑" panose="020B0503020204020204" pitchFamily="34" charset="-122"/>
              </a:rPr>
              <a:t>引用自：</a:t>
            </a:r>
            <a:r>
              <a:rPr lang="en-US" altLang="zh-CN" sz="1200" dirty="0">
                <a:latin typeface="微软雅黑" panose="020B0503020204020204" pitchFamily="34" charset="-122"/>
                <a:ea typeface="微软雅黑" panose="020B0503020204020204" pitchFamily="34" charset="-122"/>
              </a:rPr>
              <a:t>https://five-embeddev.com/quickref/global_pointer.html</a:t>
            </a:r>
          </a:p>
          <a:p>
            <a:r>
              <a:rPr lang="en-US" altLang="zh-CN" sz="1200" dirty="0">
                <a:latin typeface="微软雅黑" panose="020B0503020204020204" pitchFamily="34" charset="-122"/>
                <a:ea typeface="微软雅黑" panose="020B0503020204020204" pitchFamily="34" charset="-122"/>
              </a:rPr>
              <a:t>Linker relax</a:t>
            </a:r>
            <a:r>
              <a:rPr lang="zh-CN" altLang="en-US" sz="1200" dirty="0">
                <a:latin typeface="微软雅黑" panose="020B0503020204020204" pitchFamily="34" charset="-122"/>
                <a:ea typeface="微软雅黑" panose="020B0503020204020204" pitchFamily="34" charset="-122"/>
              </a:rPr>
              <a:t>请参考：https://www.sifive.com/blog/all-aboard-part-3-linker-relaxation-in-riscv-toolchain</a:t>
            </a:r>
          </a:p>
        </p:txBody>
      </p:sp>
      <p:pic>
        <p:nvPicPr>
          <p:cNvPr id="6" name="图片 5"/>
          <p:cNvPicPr>
            <a:picLocks noChangeAspect="1"/>
          </p:cNvPicPr>
          <p:nvPr/>
        </p:nvPicPr>
        <p:blipFill>
          <a:blip r:embed="rId2"/>
          <a:stretch>
            <a:fillRect/>
          </a:stretch>
        </p:blipFill>
        <p:spPr>
          <a:xfrm>
            <a:off x="698918" y="3758274"/>
            <a:ext cx="2738698" cy="2804957"/>
          </a:xfrm>
          <a:prstGeom prst="rect">
            <a:avLst/>
          </a:prstGeom>
        </p:spPr>
      </p:pic>
      <p:sp>
        <p:nvSpPr>
          <p:cNvPr id="7" name="矩形 6"/>
          <p:cNvSpPr/>
          <p:nvPr/>
        </p:nvSpPr>
        <p:spPr>
          <a:xfrm>
            <a:off x="3681701" y="3712180"/>
            <a:ext cx="7538234" cy="923330"/>
          </a:xfrm>
          <a:prstGeom prst="rect">
            <a:avLst/>
          </a:prstGeom>
        </p:spPr>
        <p:txBody>
          <a:bodyPr wrap="square">
            <a:spAutoFit/>
          </a:bodyPr>
          <a:lstStyle/>
          <a:p>
            <a:pPr>
              <a:lnSpc>
                <a:spcPct val="150000"/>
              </a:lnSpc>
            </a:pPr>
            <a:r>
              <a:rPr lang="zh-CN" altLang="en-US" dirty="0">
                <a:latin typeface="微软雅黑" panose="020B0503020204020204" pitchFamily="34" charset="-122"/>
                <a:ea typeface="微软雅黑" panose="020B0503020204020204" pitchFamily="34" charset="-122"/>
              </a:rPr>
              <a:t>目前</a:t>
            </a:r>
            <a:r>
              <a:rPr lang="en-US" altLang="zh-CN" dirty="0">
                <a:latin typeface="微软雅黑" panose="020B0503020204020204" pitchFamily="34" charset="-122"/>
                <a:ea typeface="微软雅黑" panose="020B0503020204020204" pitchFamily="34" charset="-122"/>
              </a:rPr>
              <a:t>GP</a:t>
            </a:r>
            <a:r>
              <a:rPr lang="zh-CN" altLang="en-US" dirty="0">
                <a:latin typeface="微软雅黑" panose="020B0503020204020204" pitchFamily="34" charset="-122"/>
                <a:ea typeface="微软雅黑" panose="020B0503020204020204" pitchFamily="34" charset="-122"/>
              </a:rPr>
              <a:t>的</a:t>
            </a:r>
            <a:r>
              <a:rPr lang="zh-CN" altLang="en-US" dirty="0">
                <a:solidFill>
                  <a:srgbClr val="FF0000"/>
                </a:solidFill>
                <a:latin typeface="微软雅黑" panose="020B0503020204020204" pitchFamily="34" charset="-122"/>
                <a:ea typeface="微软雅黑" panose="020B0503020204020204" pitchFamily="34" charset="-122"/>
              </a:rPr>
              <a:t>默认值</a:t>
            </a:r>
            <a:r>
              <a:rPr lang="zh-CN" altLang="en-US" dirty="0">
                <a:latin typeface="微软雅黑" panose="020B0503020204020204" pitchFamily="34" charset="-122"/>
                <a:ea typeface="微软雅黑" panose="020B0503020204020204" pitchFamily="34" charset="-122"/>
              </a:rPr>
              <a:t>一般设置为</a:t>
            </a:r>
            <a:r>
              <a:rPr lang="en-US" altLang="zh-CN" dirty="0">
                <a:solidFill>
                  <a:srgbClr val="FF0000"/>
                </a:solidFill>
                <a:latin typeface="微软雅黑" panose="020B0503020204020204" pitchFamily="34" charset="-122"/>
                <a:ea typeface="微软雅黑" panose="020B0503020204020204" pitchFamily="34" charset="-122"/>
              </a:rPr>
              <a:t>data</a:t>
            </a:r>
            <a:r>
              <a:rPr lang="zh-CN" altLang="en-US" dirty="0">
                <a:solidFill>
                  <a:srgbClr val="FF0000"/>
                </a:solidFill>
                <a:latin typeface="微软雅黑" panose="020B0503020204020204" pitchFamily="34" charset="-122"/>
                <a:ea typeface="微软雅黑" panose="020B0503020204020204" pitchFamily="34" charset="-122"/>
              </a:rPr>
              <a:t>段起始地址</a:t>
            </a:r>
            <a:r>
              <a:rPr lang="zh-CN" altLang="en-US" dirty="0">
                <a:latin typeface="微软雅黑" panose="020B0503020204020204" pitchFamily="34" charset="-122"/>
                <a:ea typeface="微软雅黑" panose="020B0503020204020204" pitchFamily="34" charset="-122"/>
              </a:rPr>
              <a:t>，这个设置不能最大限度发挥</a:t>
            </a:r>
            <a:r>
              <a:rPr lang="en-US" altLang="zh-CN" dirty="0">
                <a:latin typeface="微软雅黑" panose="020B0503020204020204" pitchFamily="34" charset="-122"/>
                <a:ea typeface="微软雅黑" panose="020B0503020204020204" pitchFamily="34" charset="-122"/>
              </a:rPr>
              <a:t>GP</a:t>
            </a:r>
            <a:r>
              <a:rPr lang="zh-CN" altLang="en-US" dirty="0">
                <a:latin typeface="微软雅黑" panose="020B0503020204020204" pitchFamily="34" charset="-122"/>
                <a:ea typeface="微软雅黑" panose="020B0503020204020204" pitchFamily="34" charset="-122"/>
              </a:rPr>
              <a:t>寄存器的优势。</a:t>
            </a:r>
            <a:endParaRPr lang="zh-CN" altLang="en-US" dirty="0"/>
          </a:p>
        </p:txBody>
      </p:sp>
      <p:sp>
        <p:nvSpPr>
          <p:cNvPr id="8" name="矩形 7"/>
          <p:cNvSpPr/>
          <p:nvPr/>
        </p:nvSpPr>
        <p:spPr>
          <a:xfrm>
            <a:off x="3681701" y="4393799"/>
            <a:ext cx="7875985" cy="1877437"/>
          </a:xfrm>
          <a:prstGeom prst="rect">
            <a:avLst/>
          </a:prstGeom>
        </p:spPr>
        <p:txBody>
          <a:bodyPr wrap="square">
            <a:spAutoFit/>
          </a:bodyPr>
          <a:lstStyle/>
          <a:p>
            <a:endParaRPr lang="zh-CN" altLang="en-US" sz="2000" dirty="0">
              <a:solidFill>
                <a:srgbClr val="000000"/>
              </a:solidFill>
              <a:latin typeface="Times New Roman" panose="02020603050405020304" pitchFamily="18" charset="0"/>
            </a:endParaRPr>
          </a:p>
          <a:p>
            <a:pPr>
              <a:lnSpc>
                <a:spcPct val="150000"/>
              </a:lnSpc>
            </a:pPr>
            <a:r>
              <a:rPr lang="zh-CN" altLang="en-US" sz="1600" dirty="0">
                <a:latin typeface="微软雅黑" panose="020B0503020204020204" pitchFamily="34" charset="-122"/>
                <a:ea typeface="微软雅黑" panose="020B0503020204020204" pitchFamily="34" charset="-122"/>
              </a:rPr>
              <a:t>本赛题要求参赛队必须实现基于汇编链接过程的</a:t>
            </a:r>
            <a:r>
              <a:rPr lang="en-US" altLang="zh-CN" sz="1600" dirty="0">
                <a:latin typeface="微软雅黑" panose="020B0503020204020204" pitchFamily="34" charset="-122"/>
                <a:ea typeface="微软雅黑" panose="020B0503020204020204" pitchFamily="34" charset="-122"/>
              </a:rPr>
              <a:t>GP</a:t>
            </a:r>
            <a:r>
              <a:rPr lang="zh-CN" altLang="en-US" sz="1600" dirty="0">
                <a:latin typeface="微软雅黑" panose="020B0503020204020204" pitchFamily="34" charset="-122"/>
                <a:ea typeface="微软雅黑" panose="020B0503020204020204" pitchFamily="34" charset="-122"/>
              </a:rPr>
              <a:t>寄存器地址值最优设置算法，在可以接受部分运行性能损失的情况下，达到尽可能多地减少代码规模。</a:t>
            </a:r>
            <a:endParaRPr lang="en-US" altLang="zh-CN" sz="1600" dirty="0">
              <a:solidFill>
                <a:srgbClr val="000000"/>
              </a:solidFill>
              <a:latin typeface="微软雅黑" panose="020B0503020204020204" pitchFamily="34" charset="-122"/>
              <a:ea typeface="微软雅黑" panose="020B0503020204020204" pitchFamily="34" charset="-122"/>
            </a:endParaRPr>
          </a:p>
          <a:p>
            <a:pPr>
              <a:lnSpc>
                <a:spcPct val="150000"/>
              </a:lnSpc>
            </a:pPr>
            <a:r>
              <a:rPr lang="en-US" altLang="zh-CN" sz="1600" dirty="0">
                <a:solidFill>
                  <a:srgbClr val="000000"/>
                </a:solidFill>
                <a:latin typeface="微软雅黑" panose="020B0503020204020204" pitchFamily="34" charset="-122"/>
                <a:ea typeface="微软雅黑" panose="020B0503020204020204" pitchFamily="34" charset="-122"/>
              </a:rPr>
              <a:t>1. </a:t>
            </a:r>
            <a:r>
              <a:rPr lang="zh-CN" altLang="en-US" sz="1600" dirty="0">
                <a:solidFill>
                  <a:srgbClr val="000000"/>
                </a:solidFill>
                <a:latin typeface="微软雅黑" panose="020B0503020204020204" pitchFamily="34" charset="-122"/>
                <a:ea typeface="微软雅黑" panose="020B0503020204020204" pitchFamily="34" charset="-122"/>
              </a:rPr>
              <a:t>在汇编链接过程，可以使用任意</a:t>
            </a:r>
            <a:r>
              <a:rPr lang="en-US" altLang="zh-CN" sz="1600" dirty="0">
                <a:solidFill>
                  <a:srgbClr val="000000"/>
                </a:solidFill>
                <a:latin typeface="微软雅黑" panose="020B0503020204020204" pitchFamily="34" charset="-122"/>
                <a:ea typeface="微软雅黑" panose="020B0503020204020204" pitchFamily="34" charset="-122"/>
              </a:rPr>
              <a:t>GP</a:t>
            </a:r>
            <a:r>
              <a:rPr lang="zh-CN" altLang="en-US" sz="1600" dirty="0">
                <a:solidFill>
                  <a:srgbClr val="000000"/>
                </a:solidFill>
                <a:latin typeface="微软雅黑" panose="020B0503020204020204" pitchFamily="34" charset="-122"/>
                <a:ea typeface="微软雅黑" panose="020B0503020204020204" pitchFamily="34" charset="-122"/>
              </a:rPr>
              <a:t>相关的优化并完成</a:t>
            </a:r>
            <a:r>
              <a:rPr lang="en-US" altLang="zh-CN" sz="1600" dirty="0">
                <a:solidFill>
                  <a:srgbClr val="000000"/>
                </a:solidFill>
                <a:latin typeface="微软雅黑" panose="020B0503020204020204" pitchFamily="34" charset="-122"/>
                <a:ea typeface="微软雅黑" panose="020B0503020204020204" pitchFamily="34" charset="-122"/>
              </a:rPr>
              <a:t>GP</a:t>
            </a:r>
            <a:r>
              <a:rPr lang="zh-CN" altLang="en-US" sz="1600" dirty="0">
                <a:solidFill>
                  <a:srgbClr val="000000"/>
                </a:solidFill>
                <a:latin typeface="微软雅黑" panose="020B0503020204020204" pitchFamily="34" charset="-122"/>
                <a:ea typeface="微软雅黑" panose="020B0503020204020204" pitchFamily="34" charset="-122"/>
              </a:rPr>
              <a:t>寄存器地址值的设置。 </a:t>
            </a:r>
          </a:p>
          <a:p>
            <a:pPr>
              <a:lnSpc>
                <a:spcPct val="150000"/>
              </a:lnSpc>
            </a:pPr>
            <a:r>
              <a:rPr lang="en-US" altLang="zh-CN" sz="1600" dirty="0">
                <a:solidFill>
                  <a:srgbClr val="000000"/>
                </a:solidFill>
                <a:latin typeface="微软雅黑" panose="020B0503020204020204" pitchFamily="34" charset="-122"/>
                <a:ea typeface="微软雅黑" panose="020B0503020204020204" pitchFamily="34" charset="-122"/>
              </a:rPr>
              <a:t>2. </a:t>
            </a:r>
            <a:r>
              <a:rPr lang="zh-CN" altLang="en-US" sz="1600" dirty="0">
                <a:solidFill>
                  <a:srgbClr val="000000"/>
                </a:solidFill>
                <a:latin typeface="微软雅黑" panose="020B0503020204020204" pitchFamily="34" charset="-122"/>
                <a:ea typeface="微软雅黑" panose="020B0503020204020204" pitchFamily="34" charset="-122"/>
              </a:rPr>
              <a:t>采用指令替换，将满足条件的</a:t>
            </a:r>
            <a:r>
              <a:rPr lang="en-US" altLang="zh-CN" sz="1600" dirty="0">
                <a:solidFill>
                  <a:srgbClr val="000000"/>
                </a:solidFill>
                <a:latin typeface="微软雅黑" panose="020B0503020204020204" pitchFamily="34" charset="-122"/>
                <a:ea typeface="微软雅黑" panose="020B0503020204020204" pitchFamily="34" charset="-122"/>
              </a:rPr>
              <a:t>data</a:t>
            </a:r>
            <a:r>
              <a:rPr lang="zh-CN" altLang="en-US" sz="1600" dirty="0">
                <a:solidFill>
                  <a:srgbClr val="000000"/>
                </a:solidFill>
                <a:latin typeface="微软雅黑" panose="020B0503020204020204" pitchFamily="34" charset="-122"/>
                <a:ea typeface="微软雅黑" panose="020B0503020204020204" pitchFamily="34" charset="-122"/>
              </a:rPr>
              <a:t>段存取指令替换为基于</a:t>
            </a:r>
            <a:r>
              <a:rPr lang="en-US" altLang="zh-CN" sz="1600" dirty="0">
                <a:solidFill>
                  <a:srgbClr val="000000"/>
                </a:solidFill>
                <a:latin typeface="微软雅黑" panose="020B0503020204020204" pitchFamily="34" charset="-122"/>
                <a:ea typeface="微软雅黑" panose="020B0503020204020204" pitchFamily="34" charset="-122"/>
              </a:rPr>
              <a:t>GP</a:t>
            </a:r>
            <a:r>
              <a:rPr lang="zh-CN" altLang="en-US" sz="1600" dirty="0">
                <a:solidFill>
                  <a:srgbClr val="000000"/>
                </a:solidFill>
                <a:latin typeface="微软雅黑" panose="020B0503020204020204" pitchFamily="34" charset="-122"/>
                <a:ea typeface="微软雅黑" panose="020B0503020204020204" pitchFamily="34" charset="-122"/>
              </a:rPr>
              <a:t>偏移方式的指令。 </a:t>
            </a:r>
          </a:p>
        </p:txBody>
      </p:sp>
    </p:spTree>
    <p:extLst>
      <p:ext uri="{BB962C8B-B14F-4D97-AF65-F5344CB8AC3E}">
        <p14:creationId xmlns:p14="http://schemas.microsoft.com/office/powerpoint/2010/main" val="30642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5236" y="113281"/>
            <a:ext cx="10515600" cy="873585"/>
          </a:xfrm>
        </p:spPr>
        <p:txBody>
          <a:bodyPr>
            <a:normAutofit/>
          </a:bodyPr>
          <a:lstStyle/>
          <a:p>
            <a:r>
              <a:rPr lang="zh-CN" altLang="en-US" sz="2800" b="1" dirty="0">
                <a:solidFill>
                  <a:srgbClr val="C00000"/>
                </a:solidFill>
                <a:latin typeface="微软雅黑" panose="020B0503020204020204" pitchFamily="34" charset="-122"/>
                <a:ea typeface="微软雅黑" panose="020B0503020204020204" pitchFamily="34" charset="-122"/>
              </a:rPr>
              <a:t>基于</a:t>
            </a:r>
            <a:r>
              <a:rPr lang="en-US" altLang="zh-CN" sz="2800" b="1" dirty="0">
                <a:solidFill>
                  <a:srgbClr val="C00000"/>
                </a:solidFill>
                <a:latin typeface="微软雅黑" panose="020B0503020204020204" pitchFamily="34" charset="-122"/>
                <a:ea typeface="微软雅黑" panose="020B0503020204020204" pitchFamily="34" charset="-122"/>
              </a:rPr>
              <a:t>GP</a:t>
            </a:r>
            <a:r>
              <a:rPr lang="zh-CN" altLang="en-US" sz="2800" b="1" dirty="0">
                <a:solidFill>
                  <a:srgbClr val="C00000"/>
                </a:solidFill>
                <a:latin typeface="微软雅黑" panose="020B0503020204020204" pitchFamily="34" charset="-122"/>
                <a:ea typeface="微软雅黑" panose="020B0503020204020204" pitchFamily="34" charset="-122"/>
              </a:rPr>
              <a:t>的优化示例</a:t>
            </a:r>
          </a:p>
        </p:txBody>
      </p:sp>
      <p:sp>
        <p:nvSpPr>
          <p:cNvPr id="3" name="内容占位符 2"/>
          <p:cNvSpPr>
            <a:spLocks noGrp="1"/>
          </p:cNvSpPr>
          <p:nvPr>
            <p:ph idx="1"/>
          </p:nvPr>
        </p:nvSpPr>
        <p:spPr>
          <a:xfrm>
            <a:off x="835236" y="832016"/>
            <a:ext cx="10085173" cy="4351338"/>
          </a:xfrm>
        </p:spPr>
        <p:txBody>
          <a:bodyPr>
            <a:normAutofit/>
          </a:bodyPr>
          <a:lstStyle/>
          <a:p>
            <a:pPr>
              <a:lnSpc>
                <a:spcPct val="150000"/>
              </a:lnSpc>
              <a:spcBef>
                <a:spcPts val="0"/>
              </a:spcBef>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RISC-V</a:t>
            </a:r>
            <a:r>
              <a:rPr lang="zh-CN" altLang="en-US" sz="1600" dirty="0">
                <a:latin typeface="微软雅黑" panose="020B0503020204020204" pitchFamily="34" charset="-122"/>
                <a:ea typeface="微软雅黑" panose="020B0503020204020204" pitchFamily="34" charset="-122"/>
              </a:rPr>
              <a:t>可以基于</a:t>
            </a:r>
            <a:r>
              <a:rPr lang="en-US" altLang="zh-CN" sz="1600" dirty="0">
                <a:latin typeface="微软雅黑" panose="020B0503020204020204" pitchFamily="34" charset="-122"/>
                <a:ea typeface="微软雅黑" panose="020B0503020204020204" pitchFamily="34" charset="-122"/>
              </a:rPr>
              <a:t>Global Pointer</a:t>
            </a:r>
            <a:r>
              <a:rPr lang="zh-CN" altLang="en-US" sz="1600" dirty="0">
                <a:latin typeface="微软雅黑" panose="020B0503020204020204" pitchFamily="34" charset="-122"/>
                <a:ea typeface="微软雅黑" panose="020B0503020204020204" pitchFamily="34" charset="-122"/>
              </a:rPr>
              <a:t>（</a:t>
            </a:r>
            <a:r>
              <a:rPr lang="en-US" altLang="zh-CN" sz="1600" dirty="0">
                <a:latin typeface="微软雅黑" panose="020B0503020204020204" pitchFamily="34" charset="-122"/>
                <a:ea typeface="微软雅黑" panose="020B0503020204020204" pitchFamily="34" charset="-122"/>
              </a:rPr>
              <a:t>GP</a:t>
            </a:r>
            <a:r>
              <a:rPr lang="zh-CN" altLang="en-US" sz="1600" dirty="0">
                <a:latin typeface="微软雅黑" panose="020B0503020204020204" pitchFamily="34" charset="-122"/>
                <a:ea typeface="微软雅黑" panose="020B0503020204020204" pitchFamily="34" charset="-122"/>
              </a:rPr>
              <a:t>）寄存器偏移（</a:t>
            </a:r>
            <a:r>
              <a:rPr lang="en-US" altLang="zh-CN" sz="1600" dirty="0">
                <a:latin typeface="微软雅黑" panose="020B0503020204020204" pitchFamily="34" charset="-122"/>
                <a:ea typeface="微软雅黑" panose="020B0503020204020204" pitchFamily="34" charset="-122"/>
              </a:rPr>
              <a:t>Offset</a:t>
            </a:r>
            <a:r>
              <a:rPr lang="zh-CN" altLang="en-US" sz="1600" dirty="0">
                <a:latin typeface="微软雅黑" panose="020B0503020204020204" pitchFamily="34" charset="-122"/>
                <a:ea typeface="微软雅黑" panose="020B0503020204020204" pitchFamily="34" charset="-122"/>
              </a:rPr>
              <a:t>）对</a:t>
            </a:r>
            <a:r>
              <a:rPr lang="en-US" altLang="zh-CN" sz="1600" dirty="0">
                <a:latin typeface="微软雅黑" panose="020B0503020204020204" pitchFamily="34" charset="-122"/>
                <a:ea typeface="微软雅黑" panose="020B0503020204020204" pitchFamily="34" charset="-122"/>
              </a:rPr>
              <a:t>data</a:t>
            </a:r>
            <a:r>
              <a:rPr lang="zh-CN" altLang="en-US" sz="1600" dirty="0">
                <a:latin typeface="微软雅黑" panose="020B0503020204020204" pitchFamily="34" charset="-122"/>
                <a:ea typeface="微软雅黑" panose="020B0503020204020204" pitchFamily="34" charset="-122"/>
              </a:rPr>
              <a:t>段数据进行快速存取，但允许的</a:t>
            </a:r>
            <a:r>
              <a:rPr lang="en-US" altLang="zh-CN" sz="1600" dirty="0">
                <a:latin typeface="微软雅黑" panose="020B0503020204020204" pitchFamily="34" charset="-122"/>
                <a:ea typeface="微软雅黑" panose="020B0503020204020204" pitchFamily="34" charset="-122"/>
              </a:rPr>
              <a:t>Offset</a:t>
            </a:r>
            <a:r>
              <a:rPr lang="zh-CN" altLang="en-US" sz="1600" dirty="0">
                <a:latin typeface="微软雅黑" panose="020B0503020204020204" pitchFamily="34" charset="-122"/>
                <a:ea typeface="微软雅黑" panose="020B0503020204020204" pitchFamily="34" charset="-122"/>
              </a:rPr>
              <a:t>范围有限（在</a:t>
            </a:r>
            <a:r>
              <a:rPr lang="en-US" altLang="zh-CN" sz="1600" dirty="0">
                <a:latin typeface="微软雅黑" panose="020B0503020204020204" pitchFamily="34" charset="-122"/>
                <a:ea typeface="微软雅黑" panose="020B0503020204020204" pitchFamily="34" charset="-122"/>
              </a:rPr>
              <a:t>32</a:t>
            </a:r>
            <a:r>
              <a:rPr lang="zh-CN" altLang="en-US" sz="1600" dirty="0">
                <a:latin typeface="微软雅黑" panose="020B0503020204020204" pitchFamily="34" charset="-122"/>
                <a:ea typeface="微软雅黑" panose="020B0503020204020204" pitchFamily="34" charset="-122"/>
              </a:rPr>
              <a:t>位指令系统中，</a:t>
            </a:r>
            <a:r>
              <a:rPr lang="en-US" altLang="zh-CN" sz="1600" dirty="0">
                <a:latin typeface="微软雅黑" panose="020B0503020204020204" pitchFamily="34" charset="-122"/>
                <a:ea typeface="微软雅黑" panose="020B0503020204020204" pitchFamily="34" charset="-122"/>
              </a:rPr>
              <a:t>Offset</a:t>
            </a:r>
            <a:r>
              <a:rPr lang="zh-CN" altLang="en-US" sz="1600" dirty="0">
                <a:latin typeface="微软雅黑" panose="020B0503020204020204" pitchFamily="34" charset="-122"/>
                <a:ea typeface="微软雅黑" panose="020B0503020204020204" pitchFamily="34" charset="-122"/>
              </a:rPr>
              <a:t>一般为</a:t>
            </a:r>
            <a:r>
              <a:rPr lang="en-US" altLang="zh-CN" sz="1600" dirty="0">
                <a:latin typeface="微软雅黑" panose="020B0503020204020204" pitchFamily="34" charset="-122"/>
                <a:ea typeface="微软雅黑" panose="020B0503020204020204" pitchFamily="34" charset="-122"/>
              </a:rPr>
              <a:t>12</a:t>
            </a:r>
            <a:r>
              <a:rPr lang="zh-CN" altLang="en-US" sz="1600" dirty="0">
                <a:latin typeface="微软雅黑" panose="020B0503020204020204" pitchFamily="34" charset="-122"/>
                <a:ea typeface="微软雅黑" panose="020B0503020204020204" pitchFamily="34" charset="-122"/>
              </a:rPr>
              <a:t>位整型）。 </a:t>
            </a:r>
            <a:endParaRPr lang="en-US" altLang="zh-CN" sz="1600" dirty="0">
              <a:latin typeface="微软雅黑" panose="020B0503020204020204" pitchFamily="34" charset="-122"/>
              <a:ea typeface="微软雅黑" panose="020B0503020204020204" pitchFamily="34" charset="-122"/>
            </a:endParaRPr>
          </a:p>
        </p:txBody>
      </p:sp>
      <p:sp>
        <p:nvSpPr>
          <p:cNvPr id="4" name="文本框 3"/>
          <p:cNvSpPr txBox="1"/>
          <p:nvPr/>
        </p:nvSpPr>
        <p:spPr>
          <a:xfrm>
            <a:off x="1099605" y="1705802"/>
            <a:ext cx="3556936" cy="646331"/>
          </a:xfrm>
          <a:prstGeom prst="rect">
            <a:avLst/>
          </a:prstGeom>
          <a:noFill/>
        </p:spPr>
        <p:txBody>
          <a:bodyPr wrap="none" rtlCol="0">
            <a:spAutoFit/>
          </a:bodyPr>
          <a:lstStyle/>
          <a:p>
            <a:r>
              <a:rPr lang="en-US" altLang="zh-CN" dirty="0"/>
              <a:t>mov  x0,     </a:t>
            </a:r>
            <a:r>
              <a:rPr lang="en-US" altLang="zh-CN" dirty="0" err="1"/>
              <a:t>global_example_address</a:t>
            </a:r>
            <a:endParaRPr lang="en-US" altLang="zh-CN" dirty="0"/>
          </a:p>
          <a:p>
            <a:r>
              <a:rPr lang="en-US" altLang="zh-CN" dirty="0"/>
              <a:t>load  x1,     x0,   0 </a:t>
            </a:r>
            <a:endParaRPr lang="zh-CN" altLang="en-US" dirty="0"/>
          </a:p>
        </p:txBody>
      </p:sp>
      <p:sp>
        <p:nvSpPr>
          <p:cNvPr id="5" name="下箭头 4"/>
          <p:cNvSpPr/>
          <p:nvPr/>
        </p:nvSpPr>
        <p:spPr>
          <a:xfrm>
            <a:off x="2093027" y="2470313"/>
            <a:ext cx="362465" cy="57894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099605" y="3210472"/>
            <a:ext cx="2274918" cy="369332"/>
          </a:xfrm>
          <a:prstGeom prst="rect">
            <a:avLst/>
          </a:prstGeom>
          <a:noFill/>
        </p:spPr>
        <p:txBody>
          <a:bodyPr wrap="none" rtlCol="0">
            <a:spAutoFit/>
          </a:bodyPr>
          <a:lstStyle/>
          <a:p>
            <a:r>
              <a:rPr lang="en-US" altLang="zh-CN" dirty="0"/>
              <a:t>load  x1,     </a:t>
            </a:r>
            <a:r>
              <a:rPr lang="en-US" altLang="zh-CN" dirty="0" err="1"/>
              <a:t>gp</a:t>
            </a:r>
            <a:r>
              <a:rPr lang="en-US" altLang="zh-CN" dirty="0"/>
              <a:t>,   offset </a:t>
            </a:r>
            <a:endParaRPr lang="zh-CN" altLang="en-US" dirty="0"/>
          </a:p>
        </p:txBody>
      </p:sp>
      <p:cxnSp>
        <p:nvCxnSpPr>
          <p:cNvPr id="12" name="直接连接符 11"/>
          <p:cNvCxnSpPr/>
          <p:nvPr/>
        </p:nvCxnSpPr>
        <p:spPr>
          <a:xfrm>
            <a:off x="5791443" y="1748207"/>
            <a:ext cx="0" cy="27761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6693487" y="1748207"/>
            <a:ext cx="0" cy="2776152"/>
          </a:xfrm>
          <a:prstGeom prst="line">
            <a:avLst/>
          </a:prstGeom>
        </p:spPr>
        <p:style>
          <a:lnRef idx="1">
            <a:schemeClr val="accent1"/>
          </a:lnRef>
          <a:fillRef idx="0">
            <a:schemeClr val="accent1"/>
          </a:fillRef>
          <a:effectRef idx="0">
            <a:schemeClr val="accent1"/>
          </a:effectRef>
          <a:fontRef idx="minor">
            <a:schemeClr val="tx1"/>
          </a:fontRef>
        </p:style>
      </p:cxnSp>
      <p:sp>
        <p:nvSpPr>
          <p:cNvPr id="16" name="左大括号 15"/>
          <p:cNvSpPr/>
          <p:nvPr/>
        </p:nvSpPr>
        <p:spPr>
          <a:xfrm>
            <a:off x="5420741" y="1859559"/>
            <a:ext cx="271848" cy="2464530"/>
          </a:xfrm>
          <a:prstGeom prst="leftBrace">
            <a:avLst>
              <a:gd name="adj1" fmla="val 59849"/>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文本框 17"/>
          <p:cNvSpPr txBox="1"/>
          <p:nvPr/>
        </p:nvSpPr>
        <p:spPr>
          <a:xfrm>
            <a:off x="4821025" y="2702926"/>
            <a:ext cx="657424" cy="369332"/>
          </a:xfrm>
          <a:prstGeom prst="rect">
            <a:avLst/>
          </a:prstGeom>
          <a:noFill/>
        </p:spPr>
        <p:txBody>
          <a:bodyPr wrap="none" rtlCol="0">
            <a:spAutoFit/>
          </a:bodyPr>
          <a:lstStyle/>
          <a:p>
            <a:r>
              <a:rPr lang="en-US" altLang="zh-CN"/>
              <a:t>.data</a:t>
            </a:r>
            <a:endParaRPr lang="zh-CN" altLang="en-US"/>
          </a:p>
        </p:txBody>
      </p:sp>
      <p:cxnSp>
        <p:nvCxnSpPr>
          <p:cNvPr id="22" name="直接箭头连接符 21"/>
          <p:cNvCxnSpPr/>
          <p:nvPr/>
        </p:nvCxnSpPr>
        <p:spPr>
          <a:xfrm flipH="1">
            <a:off x="6689368" y="1925461"/>
            <a:ext cx="9473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5791443" y="3928673"/>
            <a:ext cx="902044" cy="140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450124" y="3566550"/>
            <a:ext cx="461665" cy="92398"/>
          </a:xfrm>
          <a:prstGeom prst="rect">
            <a:avLst/>
          </a:prstGeom>
          <a:noFill/>
        </p:spPr>
        <p:txBody>
          <a:bodyPr vert="eaVert" wrap="none" rtlCol="0">
            <a:spAutoFit/>
          </a:bodyPr>
          <a:lstStyle/>
          <a:p>
            <a:endParaRPr lang="zh-CN" altLang="en-US"/>
          </a:p>
        </p:txBody>
      </p:sp>
      <p:sp>
        <p:nvSpPr>
          <p:cNvPr id="28" name="文本框 27"/>
          <p:cNvSpPr txBox="1"/>
          <p:nvPr/>
        </p:nvSpPr>
        <p:spPr>
          <a:xfrm>
            <a:off x="6745878" y="3980336"/>
            <a:ext cx="1539204" cy="253916"/>
          </a:xfrm>
          <a:prstGeom prst="rect">
            <a:avLst/>
          </a:prstGeom>
          <a:noFill/>
        </p:spPr>
        <p:txBody>
          <a:bodyPr wrap="none" rtlCol="0">
            <a:spAutoFit/>
          </a:bodyPr>
          <a:lstStyle/>
          <a:p>
            <a:r>
              <a:rPr lang="en-US" altLang="zh-CN" sz="1050" dirty="0" err="1"/>
              <a:t>global_example_address</a:t>
            </a:r>
            <a:endParaRPr lang="zh-CN" altLang="en-US" sz="1050" dirty="0"/>
          </a:p>
        </p:txBody>
      </p:sp>
      <p:cxnSp>
        <p:nvCxnSpPr>
          <p:cNvPr id="32" name="直接连接符 31"/>
          <p:cNvCxnSpPr>
            <a:stCxn id="23" idx="3"/>
          </p:cNvCxnSpPr>
          <p:nvPr/>
        </p:nvCxnSpPr>
        <p:spPr>
          <a:xfrm>
            <a:off x="6693487" y="3998695"/>
            <a:ext cx="218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箭头连接符 33"/>
          <p:cNvCxnSpPr/>
          <p:nvPr/>
        </p:nvCxnSpPr>
        <p:spPr>
          <a:xfrm flipV="1">
            <a:off x="6911789" y="1925462"/>
            <a:ext cx="0" cy="9621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p:nvPr/>
        </p:nvCxnSpPr>
        <p:spPr>
          <a:xfrm>
            <a:off x="6911789" y="3136283"/>
            <a:ext cx="0" cy="8118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p:cNvSpPr txBox="1"/>
          <p:nvPr/>
        </p:nvSpPr>
        <p:spPr>
          <a:xfrm>
            <a:off x="6680956" y="2831848"/>
            <a:ext cx="723211" cy="369332"/>
          </a:xfrm>
          <a:prstGeom prst="rect">
            <a:avLst/>
          </a:prstGeom>
          <a:noFill/>
        </p:spPr>
        <p:txBody>
          <a:bodyPr wrap="none" rtlCol="0">
            <a:spAutoFit/>
          </a:bodyPr>
          <a:lstStyle/>
          <a:p>
            <a:r>
              <a:rPr lang="en-US" altLang="zh-CN"/>
              <a:t>offset</a:t>
            </a:r>
            <a:endParaRPr lang="zh-CN" altLang="en-US"/>
          </a:p>
        </p:txBody>
      </p:sp>
      <p:sp>
        <p:nvSpPr>
          <p:cNvPr id="40" name="文本框 39"/>
          <p:cNvSpPr txBox="1"/>
          <p:nvPr/>
        </p:nvSpPr>
        <p:spPr>
          <a:xfrm>
            <a:off x="6619464" y="1705601"/>
            <a:ext cx="2738250" cy="253916"/>
          </a:xfrm>
          <a:prstGeom prst="rect">
            <a:avLst/>
          </a:prstGeom>
          <a:noFill/>
        </p:spPr>
        <p:txBody>
          <a:bodyPr wrap="none" rtlCol="0">
            <a:spAutoFit/>
          </a:bodyPr>
          <a:lstStyle/>
          <a:p>
            <a:r>
              <a:rPr lang="en-US" altLang="zh-CN" sz="1050" dirty="0"/>
              <a:t>global pointer register =  current address value</a:t>
            </a:r>
            <a:endParaRPr lang="zh-CN" altLang="en-US" sz="1050" dirty="0"/>
          </a:p>
        </p:txBody>
      </p:sp>
      <p:sp>
        <p:nvSpPr>
          <p:cNvPr id="7" name="矩形 6"/>
          <p:cNvSpPr/>
          <p:nvPr/>
        </p:nvSpPr>
        <p:spPr>
          <a:xfrm>
            <a:off x="946560" y="4320753"/>
            <a:ext cx="10404275" cy="892552"/>
          </a:xfrm>
          <a:prstGeom prst="rect">
            <a:avLst/>
          </a:prstGeom>
        </p:spPr>
        <p:txBody>
          <a:bodyPr wrap="square">
            <a:spAutoFit/>
          </a:bodyPr>
          <a:lstStyle/>
          <a:p>
            <a:pPr marL="285750" indent="-285750">
              <a:lnSpc>
                <a:spcPct val="150000"/>
              </a:lnSpc>
              <a:buFont typeface="Wingdings" panose="05000000000000000000" pitchFamily="2" charset="2"/>
              <a:buChar char="Ø"/>
            </a:pPr>
            <a:r>
              <a:rPr lang="en-US" altLang="zh-CN" sz="1600" dirty="0">
                <a:latin typeface="微软雅黑" panose="020B0503020204020204" pitchFamily="34" charset="-122"/>
                <a:ea typeface="微软雅黑" panose="020B0503020204020204" pitchFamily="34" charset="-122"/>
              </a:rPr>
              <a:t>RISC-V</a:t>
            </a:r>
            <a:r>
              <a:rPr lang="zh-CN" altLang="en-US" sz="1600" dirty="0">
                <a:latin typeface="微软雅黑" panose="020B0503020204020204" pitchFamily="34" charset="-122"/>
                <a:ea typeface="微软雅黑" panose="020B0503020204020204" pitchFamily="34" charset="-122"/>
              </a:rPr>
              <a:t>访存指令示意：</a:t>
            </a:r>
            <a:endParaRPr lang="en-US" altLang="zh-CN" sz="1600" b="1" dirty="0">
              <a:latin typeface="微软雅黑" panose="020B0503020204020204" pitchFamily="34" charset="-122"/>
              <a:ea typeface="微软雅黑" panose="020B0503020204020204" pitchFamily="34" charset="-122"/>
            </a:endParaRPr>
          </a:p>
          <a:p>
            <a:r>
              <a:rPr lang="en-US" altLang="zh-CN" sz="1400" b="1" dirty="0">
                <a:latin typeface="微软雅黑" panose="020B0503020204020204" pitchFamily="34" charset="-122"/>
                <a:ea typeface="微软雅黑" panose="020B0503020204020204" pitchFamily="34" charset="-122"/>
              </a:rPr>
              <a:t>note</a:t>
            </a:r>
            <a:r>
              <a:rPr lang="zh-CN" altLang="en-US" sz="1400" b="1"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load&amp;store</a:t>
            </a:r>
            <a:r>
              <a:rPr lang="en-US" altLang="zh-CN" sz="1400" dirty="0">
                <a:latin typeface="微软雅黑" panose="020B0503020204020204" pitchFamily="34" charset="-122"/>
                <a:ea typeface="微软雅黑" panose="020B0503020204020204" pitchFamily="34" charset="-122"/>
              </a:rPr>
              <a:t> with </a:t>
            </a:r>
            <a:r>
              <a:rPr lang="en-US" altLang="zh-CN" sz="1400" dirty="0" err="1">
                <a:latin typeface="微软雅黑" panose="020B0503020204020204" pitchFamily="34" charset="-122"/>
                <a:ea typeface="微软雅黑" panose="020B0503020204020204" pitchFamily="34" charset="-122"/>
              </a:rPr>
              <a:t>gp</a:t>
            </a:r>
            <a:r>
              <a:rPr lang="en-US" altLang="zh-CN" sz="1400" dirty="0">
                <a:latin typeface="微软雅黑" panose="020B0503020204020204" pitchFamily="34" charset="-122"/>
                <a:ea typeface="微软雅黑" panose="020B0503020204020204" pitchFamily="34" charset="-122"/>
              </a:rPr>
              <a:t> register are 32bit instructions</a:t>
            </a:r>
          </a:p>
          <a:p>
            <a:r>
              <a:rPr lang="en-US" altLang="zh-CN" sz="1400" dirty="0">
                <a:latin typeface="微软雅黑" panose="020B0503020204020204" pitchFamily="34" charset="-122"/>
                <a:ea typeface="微软雅黑" panose="020B0503020204020204" pitchFamily="34" charset="-122"/>
              </a:rPr>
              <a:t>           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both have 16bit and 32bit </a:t>
            </a:r>
            <a:r>
              <a:rPr lang="en-US" altLang="zh-CN" sz="1400" dirty="0" err="1">
                <a:latin typeface="微软雅黑" panose="020B0503020204020204" pitchFamily="34" charset="-122"/>
                <a:ea typeface="微软雅黑" panose="020B0503020204020204" pitchFamily="34" charset="-122"/>
              </a:rPr>
              <a:t>load&amp;store</a:t>
            </a:r>
            <a:r>
              <a:rPr lang="en-US" altLang="zh-CN" sz="1400" dirty="0">
                <a:latin typeface="微软雅黑" panose="020B0503020204020204" pitchFamily="34" charset="-122"/>
                <a:ea typeface="微软雅黑" panose="020B0503020204020204" pitchFamily="34" charset="-122"/>
              </a:rPr>
              <a:t> instructions</a:t>
            </a:r>
            <a:endParaRPr lang="zh-CN" altLang="en-US" sz="1400" dirty="0">
              <a:latin typeface="微软雅黑" panose="020B0503020204020204" pitchFamily="34" charset="-122"/>
              <a:ea typeface="微软雅黑" panose="020B0503020204020204" pitchFamily="34" charset="-122"/>
            </a:endParaRPr>
          </a:p>
        </p:txBody>
      </p:sp>
      <p:pic>
        <p:nvPicPr>
          <p:cNvPr id="21" name="Picture 2" descr="C:\Users\y00510484\AppData\Roaming\eSpace_Desktop\UserData\y00510484\imagefiles\C9950129-CA4E-4888-910A-6643226519B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2601" y="5301677"/>
            <a:ext cx="5167496" cy="72140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C:\Users\y00510484\AppData\Roaming\eSpace_Desktop\UserData\y00510484\imagefiles\4066AAC9-9F95-4031-A884-4D27C54D638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1798" y="5381645"/>
            <a:ext cx="5040199" cy="6740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0908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Post-Link Optimizer</a:t>
            </a:r>
            <a:endParaRPr lang="zh-CN" altLang="en-US" sz="3200" b="1" dirty="0">
              <a:solidFill>
                <a:srgbClr val="C00000"/>
              </a:solidFill>
              <a:latin typeface="微软雅黑" panose="020B0503020204020204" pitchFamily="34" charset="-122"/>
              <a:ea typeface="微软雅黑" panose="020B0503020204020204" pitchFamily="34" charset="-122"/>
            </a:endParaRPr>
          </a:p>
        </p:txBody>
      </p:sp>
      <p:sp>
        <p:nvSpPr>
          <p:cNvPr id="3" name="内容占位符 2"/>
          <p:cNvSpPr>
            <a:spLocks noGrp="1"/>
          </p:cNvSpPr>
          <p:nvPr>
            <p:ph idx="1"/>
          </p:nvPr>
        </p:nvSpPr>
        <p:spPr>
          <a:xfrm>
            <a:off x="838200" y="1455320"/>
            <a:ext cx="10515600" cy="4769017"/>
          </a:xfrm>
        </p:spPr>
        <p:txBody>
          <a:bodyPr>
            <a:normAutofit fontScale="70000" lnSpcReduction="2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Post-link optimization is a technique to improve the performance of a program after it is compiled and linked</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Design purpose of post-link optimizer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Archive better performance on a highly optimized binary</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Work on binary side, give us a better chance to optimize code</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Some common post-link optimizer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BOLT, a binary optimization and code layout tool</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Propeller, a frame work for post link optimizations</a:t>
            </a:r>
          </a:p>
          <a:p>
            <a:pPr marL="457200">
              <a:lnSpc>
                <a:spcPct val="150000"/>
              </a:lnSpc>
              <a:spcBef>
                <a:spcPts val="0"/>
              </a:spcBef>
              <a:buSzPct val="75000"/>
              <a:buFont typeface="Wingdings" panose="05000000000000000000" pitchFamily="2" charset="2"/>
              <a:buChar char="q"/>
            </a:pPr>
            <a:r>
              <a:rPr lang="en-US" sz="1900" dirty="0">
                <a:latin typeface="微软雅黑" panose="020B0503020204020204" pitchFamily="34" charset="-122"/>
                <a:ea typeface="微软雅黑" panose="020B0503020204020204" pitchFamily="34" charset="-122"/>
              </a:rPr>
              <a:t>thin-layout-optimizer, a project used to get better layout from profiling</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Current status of LLVM post-link optimizer</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BOLT has been part of LLVM since 2022</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Support various backend: AArch64, X86, RISC-V</a:t>
            </a:r>
          </a:p>
          <a:p>
            <a:pPr marL="457200">
              <a:lnSpc>
                <a:spcPct val="150000"/>
              </a:lnSpc>
              <a:spcBef>
                <a:spcPts val="0"/>
              </a:spcBef>
              <a:buSzPct val="75000"/>
              <a:buFont typeface="Wingdings" panose="05000000000000000000" pitchFamily="2" charset="2"/>
              <a:buChar char="q"/>
            </a:pPr>
            <a:r>
              <a:rPr lang="en-US" altLang="zh-CN" sz="1900" dirty="0">
                <a:latin typeface="微软雅黑" panose="020B0503020204020204" pitchFamily="34" charset="-122"/>
                <a:ea typeface="微软雅黑" panose="020B0503020204020204" pitchFamily="34" charset="-122"/>
              </a:rPr>
              <a:t>RISC-V backend has been active in upstream</a:t>
            </a: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Reference: </a:t>
            </a: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2"/>
              </a:rPr>
              <a:t>https://research.facebook.com/publications/bolt-a-practical-binary-optimizer-for-data-centers-and-beyond/</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hlinkClick r:id="rId3"/>
              </a:rPr>
              <a:t>https://github.com/llvm/llvm-project/tree/main/bolt</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476067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en-US" altLang="zh-CN" sz="3200" b="1" dirty="0">
                <a:solidFill>
                  <a:srgbClr val="C00000"/>
                </a:solidFill>
                <a:latin typeface="微软雅黑" panose="020B0503020204020204" pitchFamily="34" charset="-122"/>
                <a:ea typeface="微软雅黑" panose="020B0503020204020204" pitchFamily="34" charset="-122"/>
              </a:rPr>
              <a:t>BOLT</a:t>
            </a:r>
            <a:r>
              <a:rPr lang="zh-CN" altLang="en-US" sz="3200" b="1" dirty="0">
                <a:solidFill>
                  <a:srgbClr val="C00000"/>
                </a:solidFill>
                <a:latin typeface="微软雅黑" panose="020B0503020204020204" pitchFamily="34" charset="-122"/>
                <a:ea typeface="微软雅黑" panose="020B0503020204020204" pitchFamily="34" charset="-122"/>
              </a:rPr>
              <a:t>工作原理介绍</a:t>
            </a:r>
          </a:p>
        </p:txBody>
      </p:sp>
      <p:sp>
        <p:nvSpPr>
          <p:cNvPr id="3" name="内容占位符 2"/>
          <p:cNvSpPr>
            <a:spLocks noGrp="1"/>
          </p:cNvSpPr>
          <p:nvPr>
            <p:ph idx="1"/>
          </p:nvPr>
        </p:nvSpPr>
        <p:spPr>
          <a:xfrm>
            <a:off x="838200" y="1455321"/>
            <a:ext cx="10515600" cy="959952"/>
          </a:xfrm>
        </p:spPr>
        <p:txBody>
          <a:bodyPr>
            <a:normAutofit lnSpcReduction="1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基于二进制反汇编代码，重构控制流图并提升为低级</a:t>
            </a:r>
            <a:r>
              <a:rPr lang="en-US" altLang="zh-CN" sz="1900" dirty="0">
                <a:latin typeface="微软雅黑" panose="020B0503020204020204" pitchFamily="34" charset="-122"/>
                <a:ea typeface="微软雅黑" panose="020B0503020204020204" pitchFamily="34" charset="-122"/>
              </a:rPr>
              <a:t>IR</a:t>
            </a:r>
            <a:r>
              <a:rPr lang="zh-CN" altLang="en-US" sz="1900" dirty="0">
                <a:latin typeface="微软雅黑" panose="020B0503020204020204" pitchFamily="34" charset="-122"/>
                <a:ea typeface="微软雅黑" panose="020B0503020204020204" pitchFamily="34" charset="-122"/>
              </a:rPr>
              <a:t>，在其基础上优化指令流，再对程序做链接并改写二进制，具体流程图如下：</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407F7ED4-5D71-4ACA-BD70-8A04AC8B34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5193" y="2415272"/>
            <a:ext cx="10992074" cy="905443"/>
          </a:xfrm>
          <a:prstGeom prst="rect">
            <a:avLst/>
          </a:prstGeom>
        </p:spPr>
      </p:pic>
      <p:sp>
        <p:nvSpPr>
          <p:cNvPr id="6" name="内容占位符 2">
            <a:extLst>
              <a:ext uri="{FF2B5EF4-FFF2-40B4-BE49-F238E27FC236}">
                <a16:creationId xmlns:a16="http://schemas.microsoft.com/office/drawing/2014/main" id="{E87E235D-EFFC-4CB9-B8F2-15C7AB7E4B7E}"/>
              </a:ext>
            </a:extLst>
          </p:cNvPr>
          <p:cNvSpPr txBox="1">
            <a:spLocks/>
          </p:cNvSpPr>
          <p:nvPr/>
        </p:nvSpPr>
        <p:spPr>
          <a:xfrm>
            <a:off x="838200" y="3537285"/>
            <a:ext cx="10515600" cy="295174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Bef>
                <a:spcPts val="0"/>
              </a:spcBef>
              <a:buFont typeface="Arial" panose="020B0604020202020204" pitchFamily="34" charset="0"/>
              <a:buNone/>
            </a:pPr>
            <a:r>
              <a:rPr lang="zh-CN" altLang="en-US" sz="1900" dirty="0">
                <a:latin typeface="微软雅黑" panose="020B0503020204020204" pitchFamily="34" charset="-122"/>
                <a:ea typeface="微软雅黑" panose="020B0503020204020204" pitchFamily="34" charset="-122"/>
              </a:rPr>
              <a:t>为达到最优的效果，</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依赖：</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spcBef>
                <a:spcPts val="0"/>
              </a:spcBef>
              <a:buFont typeface="Arial" panose="020B0604020202020204" pitchFamily="34" charset="0"/>
              <a:buAutoNum type="arabicPeriod"/>
            </a:pPr>
            <a:r>
              <a:rPr lang="zh-CN" altLang="en-US" sz="1900" dirty="0">
                <a:latin typeface="微软雅黑" panose="020B0503020204020204" pitchFamily="34" charset="-122"/>
                <a:ea typeface="微软雅黑" panose="020B0503020204020204" pitchFamily="34" charset="-122"/>
              </a:rPr>
              <a:t>为尽可能精确解析二进制并还原程序的控制流图，</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依赖</a:t>
            </a:r>
            <a:r>
              <a:rPr lang="en-US" altLang="zh-CN" sz="1900" dirty="0">
                <a:latin typeface="微软雅黑" panose="020B0503020204020204" pitchFamily="34" charset="-122"/>
                <a:ea typeface="微软雅黑" panose="020B0503020204020204" pitchFamily="34" charset="-122"/>
              </a:rPr>
              <a:t>Dwarf</a:t>
            </a:r>
            <a:r>
              <a:rPr lang="zh-CN" altLang="en-US" sz="1900" dirty="0">
                <a:latin typeface="微软雅黑" panose="020B0503020204020204" pitchFamily="34" charset="-122"/>
                <a:ea typeface="微软雅黑" panose="020B0503020204020204" pitchFamily="34" charset="-122"/>
              </a:rPr>
              <a:t>信息与</a:t>
            </a:r>
            <a:r>
              <a:rPr lang="en-US" altLang="zh-CN" sz="1900" dirty="0">
                <a:latin typeface="微软雅黑" panose="020B0503020204020204" pitchFamily="34" charset="-122"/>
                <a:ea typeface="微软雅黑" panose="020B0503020204020204" pitchFamily="34" charset="-122"/>
              </a:rPr>
              <a:t>relocation entry</a:t>
            </a:r>
          </a:p>
          <a:p>
            <a:pPr marL="457200" indent="-457200">
              <a:lnSpc>
                <a:spcPct val="150000"/>
              </a:lnSpc>
              <a:spcBef>
                <a:spcPts val="0"/>
              </a:spcBef>
              <a:buFont typeface="Arial" panose="020B0604020202020204" pitchFamily="34" charset="0"/>
              <a:buAutoNum type="arabicPeriod"/>
            </a:pPr>
            <a:r>
              <a:rPr lang="zh-CN" altLang="en-US" sz="1900" dirty="0">
                <a:latin typeface="微软雅黑" panose="020B0503020204020204" pitchFamily="34" charset="-122"/>
                <a:ea typeface="微软雅黑" panose="020B0503020204020204" pitchFamily="34" charset="-122"/>
              </a:rPr>
              <a:t>为尽可能提升性能，</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利用导入的</a:t>
            </a:r>
            <a:r>
              <a:rPr lang="en-US" altLang="zh-CN" sz="1900" dirty="0">
                <a:latin typeface="微软雅黑" panose="020B0503020204020204" pitchFamily="34" charset="-122"/>
                <a:ea typeface="微软雅黑" panose="020B0503020204020204" pitchFamily="34" charset="-122"/>
              </a:rPr>
              <a:t>profile</a:t>
            </a:r>
            <a:r>
              <a:rPr lang="zh-CN" altLang="en-US" sz="1900" dirty="0">
                <a:latin typeface="微软雅黑" panose="020B0503020204020204" pitchFamily="34" charset="-122"/>
                <a:ea typeface="微软雅黑" panose="020B0503020204020204" pitchFamily="34" charset="-122"/>
              </a:rPr>
              <a:t>来优化程序，这对</a:t>
            </a:r>
            <a:r>
              <a:rPr lang="en-US" altLang="zh-CN" sz="1900" dirty="0">
                <a:latin typeface="微软雅黑" panose="020B0503020204020204" pitchFamily="34" charset="-122"/>
                <a:ea typeface="微软雅黑" panose="020B0503020204020204" pitchFamily="34" charset="-122"/>
              </a:rPr>
              <a:t>code size</a:t>
            </a:r>
            <a:r>
              <a:rPr lang="zh-CN" altLang="en-US" sz="1900" dirty="0">
                <a:latin typeface="微软雅黑" panose="020B0503020204020204" pitchFamily="34" charset="-122"/>
                <a:ea typeface="微软雅黑" panose="020B0503020204020204" pitchFamily="34" charset="-122"/>
              </a:rPr>
              <a:t>优化并不是必须的</a:t>
            </a:r>
            <a:endParaRPr lang="en-US" altLang="zh-CN" sz="1900" dirty="0">
              <a:latin typeface="微软雅黑" panose="020B0503020204020204" pitchFamily="34" charset="-122"/>
              <a:ea typeface="微软雅黑" panose="020B0503020204020204" pitchFamily="34" charset="-122"/>
            </a:endParaRPr>
          </a:p>
          <a:p>
            <a:pPr marL="457200" indent="-457200">
              <a:lnSpc>
                <a:spcPct val="150000"/>
              </a:lnSpc>
              <a:spcBef>
                <a:spcPts val="0"/>
              </a:spcBef>
              <a:buFont typeface="Arial" panose="020B0604020202020204" pitchFamily="34" charset="0"/>
              <a:buAutoNum type="arabicPeriod"/>
            </a:pPr>
            <a:r>
              <a:rPr lang="zh-CN" altLang="en-US" sz="1900" dirty="0">
                <a:latin typeface="微软雅黑" panose="020B0503020204020204" pitchFamily="34" charset="-122"/>
                <a:ea typeface="微软雅黑" panose="020B0503020204020204" pitchFamily="34" charset="-122"/>
              </a:rPr>
              <a:t>经过重链接后的二进制程序可以删除不必要的调试信息来进一步减少</a:t>
            </a:r>
            <a:r>
              <a:rPr lang="en-US" altLang="zh-CN" sz="1900" dirty="0">
                <a:latin typeface="微软雅黑" panose="020B0503020204020204" pitchFamily="34" charset="-122"/>
                <a:ea typeface="微软雅黑" panose="020B0503020204020204" pitchFamily="34" charset="-122"/>
              </a:rPr>
              <a:t>code size</a:t>
            </a: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对</a:t>
            </a: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的支持</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是当前</a:t>
            </a:r>
            <a:r>
              <a:rPr lang="en-US" altLang="zh-CN" sz="1900" dirty="0">
                <a:latin typeface="微软雅黑" panose="020B0503020204020204" pitchFamily="34" charset="-122"/>
                <a:ea typeface="微软雅黑" panose="020B0503020204020204" pitchFamily="34" charset="-122"/>
              </a:rPr>
              <a:t>LLVM</a:t>
            </a:r>
            <a:r>
              <a:rPr lang="zh-CN" altLang="en-US" sz="1900" dirty="0">
                <a:latin typeface="微软雅黑" panose="020B0503020204020204" pitchFamily="34" charset="-122"/>
                <a:ea typeface="微软雅黑" panose="020B0503020204020204" pitchFamily="34" charset="-122"/>
              </a:rPr>
              <a:t>社区支持的第三个</a:t>
            </a:r>
            <a:r>
              <a:rPr lang="en-US" altLang="zh-CN" sz="1900" dirty="0">
                <a:latin typeface="微软雅黑" panose="020B0503020204020204" pitchFamily="34" charset="-122"/>
                <a:ea typeface="微软雅黑" panose="020B0503020204020204" pitchFamily="34" charset="-122"/>
              </a:rPr>
              <a:t>BOLT</a:t>
            </a:r>
            <a:r>
              <a:rPr lang="zh-CN" altLang="en-US" sz="1900" dirty="0">
                <a:latin typeface="微软雅黑" panose="020B0503020204020204" pitchFamily="34" charset="-122"/>
                <a:ea typeface="微软雅黑" panose="020B0503020204020204" pitchFamily="34" charset="-122"/>
              </a:rPr>
              <a:t>后端，也是当前最活跃的部分</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1900" dirty="0">
                <a:latin typeface="微软雅黑" panose="020B0503020204020204" pitchFamily="34" charset="-122"/>
                <a:ea typeface="微软雅黑" panose="020B0503020204020204" pitchFamily="34" charset="-122"/>
              </a:rPr>
              <a:t>尽管如此当前</a:t>
            </a: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后端主要聚焦于性能优化，对</a:t>
            </a:r>
            <a:r>
              <a:rPr lang="en-US" altLang="zh-CN" sz="1900" dirty="0">
                <a:latin typeface="微软雅黑" panose="020B0503020204020204" pitchFamily="34" charset="-122"/>
                <a:ea typeface="微软雅黑" panose="020B0503020204020204" pitchFamily="34" charset="-122"/>
              </a:rPr>
              <a:t>code size</a:t>
            </a:r>
            <a:r>
              <a:rPr lang="zh-CN" altLang="en-US" sz="1900" dirty="0">
                <a:latin typeface="微软雅黑" panose="020B0503020204020204" pitchFamily="34" charset="-122"/>
                <a:ea typeface="微软雅黑" panose="020B0503020204020204" pitchFamily="34" charset="-122"/>
              </a:rPr>
              <a:t>优化较少（除去架构无关的</a:t>
            </a:r>
            <a:r>
              <a:rPr lang="en-US" altLang="zh-CN" sz="1900" dirty="0">
                <a:latin typeface="微软雅黑" panose="020B0503020204020204" pitchFamily="34" charset="-122"/>
                <a:ea typeface="微软雅黑" panose="020B0503020204020204" pitchFamily="34" charset="-122"/>
              </a:rPr>
              <a:t>code size</a:t>
            </a:r>
            <a:r>
              <a:rPr lang="zh-CN" altLang="en-US" sz="1900" dirty="0">
                <a:latin typeface="微软雅黑" panose="020B0503020204020204" pitchFamily="34" charset="-122"/>
                <a:ea typeface="微软雅黑" panose="020B0503020204020204" pitchFamily="34" charset="-122"/>
              </a:rPr>
              <a:t>优化）</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zh-CN" altLang="en-US" sz="1900" dirty="0">
                <a:latin typeface="微软雅黑" panose="020B0503020204020204" pitchFamily="34" charset="-122"/>
                <a:ea typeface="微软雅黑" panose="020B0503020204020204" pitchFamily="34" charset="-122"/>
              </a:rPr>
              <a:t>针对</a:t>
            </a:r>
            <a:r>
              <a:rPr lang="en-US" altLang="zh-CN" sz="1900" dirty="0">
                <a:latin typeface="微软雅黑" panose="020B0503020204020204" pitchFamily="34" charset="-122"/>
                <a:ea typeface="微软雅黑" panose="020B0503020204020204" pitchFamily="34" charset="-122"/>
              </a:rPr>
              <a:t>RISC-V</a:t>
            </a:r>
            <a:r>
              <a:rPr lang="zh-CN" altLang="en-US" sz="1900" dirty="0">
                <a:latin typeface="微软雅黑" panose="020B0503020204020204" pitchFamily="34" charset="-122"/>
                <a:ea typeface="微软雅黑" panose="020B0503020204020204" pitchFamily="34" charset="-122"/>
              </a:rPr>
              <a:t>的架构优化仅有一个修复</a:t>
            </a:r>
            <a:r>
              <a:rPr lang="en-US" altLang="zh-CN" sz="1900" dirty="0">
                <a:latin typeface="微软雅黑" panose="020B0503020204020204" pitchFamily="34" charset="-122"/>
                <a:ea typeface="微软雅黑" panose="020B0503020204020204" pitchFamily="34" charset="-122"/>
              </a:rPr>
              <a:t>JALR</a:t>
            </a:r>
            <a:r>
              <a:rPr lang="zh-CN" altLang="en-US" sz="1900" dirty="0">
                <a:latin typeface="微软雅黑" panose="020B0503020204020204" pitchFamily="34" charset="-122"/>
                <a:ea typeface="微软雅黑" panose="020B0503020204020204" pitchFamily="34" charset="-122"/>
              </a:rPr>
              <a:t>编码的功能性支持</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endParaRPr lang="en-US" altLang="zh-CN" sz="19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7365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73430" y="129757"/>
            <a:ext cx="10515600" cy="1325563"/>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赛题说明</a:t>
            </a:r>
          </a:p>
        </p:txBody>
      </p:sp>
      <p:sp>
        <p:nvSpPr>
          <p:cNvPr id="3" name="内容占位符 2"/>
          <p:cNvSpPr>
            <a:spLocks noGrp="1"/>
          </p:cNvSpPr>
          <p:nvPr>
            <p:ph idx="1"/>
          </p:nvPr>
        </p:nvSpPr>
        <p:spPr>
          <a:xfrm>
            <a:off x="838200" y="1455321"/>
            <a:ext cx="10515600" cy="1785184"/>
          </a:xfrm>
        </p:spPr>
        <p:txBody>
          <a:bodyPr>
            <a:normAutofit fontScale="85000" lnSpcReduction="10000"/>
          </a:bodyPr>
          <a:lstStyle/>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1. </a:t>
            </a:r>
            <a:r>
              <a:rPr lang="zh-CN" altLang="en-US" sz="1900" dirty="0">
                <a:latin typeface="微软雅黑" panose="020B0503020204020204" pitchFamily="34" charset="-122"/>
                <a:ea typeface="微软雅黑" panose="020B0503020204020204" pitchFamily="34" charset="-122"/>
              </a:rPr>
              <a:t>交付件内容</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优化后的编译器工具链（包含汇编器链接器与后链接器）以及其源码</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2. </a:t>
            </a:r>
            <a:r>
              <a:rPr lang="zh-CN" altLang="en-US" sz="1900" dirty="0">
                <a:latin typeface="微软雅黑" panose="020B0503020204020204" pitchFamily="34" charset="-122"/>
                <a:ea typeface="微软雅黑" panose="020B0503020204020204" pitchFamily="34" charset="-122"/>
              </a:rPr>
              <a:t>验证环境</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	</a:t>
            </a:r>
            <a:r>
              <a:rPr lang="zh-CN" altLang="en-US" sz="1900" dirty="0">
                <a:latin typeface="微软雅黑" panose="020B0503020204020204" pitchFamily="34" charset="-122"/>
                <a:ea typeface="微软雅黑" panose="020B0503020204020204" pitchFamily="34" charset="-122"/>
              </a:rPr>
              <a:t>使用开源的</a:t>
            </a:r>
            <a:r>
              <a:rPr lang="en-US" altLang="zh-CN" sz="1900" dirty="0">
                <a:latin typeface="微软雅黑" panose="020B0503020204020204" pitchFamily="34" charset="-122"/>
                <a:ea typeface="微软雅黑" panose="020B0503020204020204" pitchFamily="34" charset="-122"/>
              </a:rPr>
              <a:t>QEMU</a:t>
            </a:r>
            <a:r>
              <a:rPr lang="zh-CN" altLang="en-US" sz="1900" dirty="0">
                <a:latin typeface="微软雅黑" panose="020B0503020204020204" pitchFamily="34" charset="-122"/>
                <a:ea typeface="微软雅黑" panose="020B0503020204020204" pitchFamily="34" charset="-122"/>
              </a:rPr>
              <a:t>仿真器做验证，架构为</a:t>
            </a:r>
            <a:r>
              <a:rPr lang="en-US" altLang="zh-CN" sz="1900" dirty="0">
                <a:latin typeface="微软雅黑" panose="020B0503020204020204" pitchFamily="34" charset="-122"/>
                <a:ea typeface="微软雅黑" panose="020B0503020204020204" pitchFamily="34" charset="-122"/>
              </a:rPr>
              <a:t>32bit RISC-V</a:t>
            </a:r>
            <a:r>
              <a:rPr lang="zh-CN" altLang="en-US" sz="1900" dirty="0">
                <a:latin typeface="微软雅黑" panose="020B0503020204020204" pitchFamily="34" charset="-122"/>
                <a:ea typeface="微软雅黑" panose="020B0503020204020204" pitchFamily="34" charset="-122"/>
              </a:rPr>
              <a:t>架构，指令集仅支持</a:t>
            </a:r>
            <a:r>
              <a:rPr lang="en-US" altLang="zh-CN" sz="1900" dirty="0" err="1">
                <a:latin typeface="微软雅黑" panose="020B0503020204020204" pitchFamily="34" charset="-122"/>
                <a:ea typeface="微软雅黑" panose="020B0503020204020204" pitchFamily="34" charset="-122"/>
              </a:rPr>
              <a:t>imcfd</a:t>
            </a:r>
            <a:r>
              <a:rPr lang="zh-CN" altLang="en-US" sz="1900" dirty="0">
                <a:latin typeface="微软雅黑" panose="020B0503020204020204" pitchFamily="34" charset="-122"/>
                <a:ea typeface="微软雅黑" panose="020B0503020204020204" pitchFamily="34" charset="-122"/>
              </a:rPr>
              <a:t>（与去年相同）</a:t>
            </a:r>
            <a:endParaRPr lang="en-US" altLang="zh-CN" sz="1900" dirty="0">
              <a:latin typeface="微软雅黑" panose="020B0503020204020204" pitchFamily="34" charset="-122"/>
              <a:ea typeface="微软雅黑" panose="020B0503020204020204" pitchFamily="34" charset="-122"/>
            </a:endParaRPr>
          </a:p>
          <a:p>
            <a:pPr marL="0" indent="0">
              <a:lnSpc>
                <a:spcPct val="150000"/>
              </a:lnSpc>
              <a:spcBef>
                <a:spcPts val="0"/>
              </a:spcBef>
              <a:buNone/>
            </a:pPr>
            <a:r>
              <a:rPr lang="en-US" altLang="zh-CN" sz="1900" dirty="0">
                <a:latin typeface="微软雅黑" panose="020B0503020204020204" pitchFamily="34" charset="-122"/>
                <a:ea typeface="微软雅黑" panose="020B0503020204020204" pitchFamily="34" charset="-122"/>
              </a:rPr>
              <a:t>3. </a:t>
            </a:r>
            <a:r>
              <a:rPr lang="zh-CN" altLang="en-US" sz="1900" dirty="0">
                <a:latin typeface="微软雅黑" panose="020B0503020204020204" pitchFamily="34" charset="-122"/>
                <a:ea typeface="微软雅黑" panose="020B0503020204020204" pitchFamily="34" charset="-122"/>
              </a:rPr>
              <a:t>相比往年变化点：</a:t>
            </a:r>
            <a:endParaRPr lang="en-US" altLang="zh-CN" sz="1900"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2"/>
          <a:stretch>
            <a:fillRect/>
          </a:stretch>
        </p:blipFill>
        <p:spPr>
          <a:xfrm>
            <a:off x="838200" y="3304919"/>
            <a:ext cx="5010536" cy="1476099"/>
          </a:xfrm>
          <a:prstGeom prst="rect">
            <a:avLst/>
          </a:prstGeom>
        </p:spPr>
      </p:pic>
      <p:pic>
        <p:nvPicPr>
          <p:cNvPr id="5" name="图片 4"/>
          <p:cNvPicPr>
            <a:picLocks noChangeAspect="1"/>
          </p:cNvPicPr>
          <p:nvPr/>
        </p:nvPicPr>
        <p:blipFill>
          <a:blip r:embed="rId3"/>
          <a:stretch>
            <a:fillRect/>
          </a:stretch>
        </p:blipFill>
        <p:spPr>
          <a:xfrm>
            <a:off x="6128822" y="3304919"/>
            <a:ext cx="5153668" cy="974325"/>
          </a:xfrm>
          <a:prstGeom prst="rect">
            <a:avLst/>
          </a:prstGeom>
        </p:spPr>
      </p:pic>
      <p:pic>
        <p:nvPicPr>
          <p:cNvPr id="6" name="图片 5"/>
          <p:cNvPicPr>
            <a:picLocks noChangeAspect="1"/>
          </p:cNvPicPr>
          <p:nvPr/>
        </p:nvPicPr>
        <p:blipFill>
          <a:blip r:embed="rId4"/>
          <a:stretch>
            <a:fillRect/>
          </a:stretch>
        </p:blipFill>
        <p:spPr>
          <a:xfrm>
            <a:off x="6128822" y="4161894"/>
            <a:ext cx="5066271" cy="553458"/>
          </a:xfrm>
          <a:prstGeom prst="rect">
            <a:avLst/>
          </a:prstGeom>
        </p:spPr>
      </p:pic>
    </p:spTree>
    <p:extLst>
      <p:ext uri="{BB962C8B-B14F-4D97-AF65-F5344CB8AC3E}">
        <p14:creationId xmlns:p14="http://schemas.microsoft.com/office/powerpoint/2010/main" val="1643532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副标题 1">
            <a:extLst>
              <a:ext uri="{FF2B5EF4-FFF2-40B4-BE49-F238E27FC236}">
                <a16:creationId xmlns:a16="http://schemas.microsoft.com/office/drawing/2014/main" id="{FC0AB5CB-E988-47E5-A517-6EBD8B6C16CC}"/>
              </a:ext>
            </a:extLst>
          </p:cNvPr>
          <p:cNvSpPr>
            <a:spLocks noGrp="1"/>
          </p:cNvSpPr>
          <p:nvPr>
            <p:ph type="subTitle" idx="1"/>
          </p:nvPr>
        </p:nvSpPr>
        <p:spPr>
          <a:xfrm>
            <a:off x="747551" y="226663"/>
            <a:ext cx="10736446" cy="993400"/>
          </a:xfrm>
        </p:spPr>
        <p:txBody>
          <a:bodyPr>
            <a:normAutofit/>
          </a:bodyPr>
          <a:lstStyle/>
          <a:p>
            <a:r>
              <a:rPr lang="zh-CN" altLang="en-US" sz="3200" b="1" dirty="0">
                <a:solidFill>
                  <a:srgbClr val="C00000"/>
                </a:solidFill>
                <a:latin typeface="微软雅黑" panose="020B0503020204020204" pitchFamily="34" charset="-122"/>
                <a:ea typeface="微软雅黑" panose="020B0503020204020204" pitchFamily="34" charset="-122"/>
              </a:rPr>
              <a:t>挑战赛题</a:t>
            </a:r>
            <a:r>
              <a:rPr lang="en-US" altLang="zh-CN" sz="3200" b="1" dirty="0">
                <a:solidFill>
                  <a:srgbClr val="C00000"/>
                </a:solidFill>
                <a:latin typeface="微软雅黑" panose="020B0503020204020204" pitchFamily="34" charset="-122"/>
                <a:ea typeface="微软雅黑" panose="020B0503020204020204" pitchFamily="34" charset="-122"/>
              </a:rPr>
              <a:t>2--</a:t>
            </a:r>
            <a:r>
              <a:rPr lang="zh-CN" altLang="en-US" sz="3200" b="1" dirty="0">
                <a:solidFill>
                  <a:srgbClr val="C00000"/>
                </a:solidFill>
                <a:latin typeface="微软雅黑" panose="020B0503020204020204" pitchFamily="34" charset="-122"/>
                <a:ea typeface="微软雅黑" panose="020B0503020204020204" pitchFamily="34" charset="-122"/>
                <a:cs typeface="+mj-cs"/>
              </a:rPr>
              <a:t>代码自动混精</a:t>
            </a:r>
            <a:endParaRPr lang="en-US" altLang="zh-CN" sz="3200" b="1" dirty="0">
              <a:solidFill>
                <a:srgbClr val="C00000"/>
              </a:solidFill>
              <a:latin typeface="微软雅黑" panose="020B0503020204020204" pitchFamily="34" charset="-122"/>
              <a:ea typeface="微软雅黑" panose="020B0503020204020204" pitchFamily="34" charset="-122"/>
              <a:cs typeface="+mj-cs"/>
            </a:endParaRPr>
          </a:p>
        </p:txBody>
      </p:sp>
      <p:sp>
        <p:nvSpPr>
          <p:cNvPr id="3" name="文本框 2">
            <a:extLst>
              <a:ext uri="{FF2B5EF4-FFF2-40B4-BE49-F238E27FC236}">
                <a16:creationId xmlns:a16="http://schemas.microsoft.com/office/drawing/2014/main" id="{CECC62AF-B883-415C-9F22-B8D7077B7B50}"/>
              </a:ext>
            </a:extLst>
          </p:cNvPr>
          <p:cNvSpPr txBox="1"/>
          <p:nvPr/>
        </p:nvSpPr>
        <p:spPr>
          <a:xfrm>
            <a:off x="1209763" y="1220063"/>
            <a:ext cx="9606412" cy="2215126"/>
          </a:xfrm>
          <a:prstGeom prst="rect">
            <a:avLst/>
          </a:prstGeom>
          <a:noFill/>
        </p:spPr>
        <p:txBody>
          <a:bodyPr wrap="square" lIns="0" tIns="0" rIns="0" bIns="0" rtlCol="0">
            <a:spAutoFit/>
          </a:bodyPr>
          <a:lstStyle/>
          <a:p>
            <a:pPr marL="171450" indent="-171450" defTabSz="914112">
              <a:lnSpc>
                <a:spcPct val="150000"/>
              </a:lnSpc>
              <a:buFont typeface="Arial" panose="020B0604020202020204" pitchFamily="34" charset="0"/>
              <a:buChar char="•"/>
            </a:pPr>
            <a:r>
              <a:rPr kumimoji="1" lang="zh-CN" altLang="en-US" sz="1200" dirty="0">
                <a:solidFill>
                  <a:srgbClr val="000000"/>
                </a:solidFill>
                <a:latin typeface="Microsoft YaHei" panose="020B0503020204020204" pitchFamily="34" charset="-122"/>
                <a:ea typeface="Microsoft YaHei" panose="020B0503020204020204" pitchFamily="34" charset="-122"/>
              </a:rPr>
              <a:t>在计算领域如</a:t>
            </a:r>
            <a:r>
              <a:rPr kumimoji="1" lang="en-US" altLang="zh-CN" sz="1200" dirty="0">
                <a:solidFill>
                  <a:srgbClr val="000000"/>
                </a:solidFill>
                <a:latin typeface="Microsoft YaHei" panose="020B0503020204020204" pitchFamily="34" charset="-122"/>
                <a:ea typeface="Microsoft YaHei" panose="020B0503020204020204" pitchFamily="34" charset="-122"/>
              </a:rPr>
              <a:t>HPC</a:t>
            </a:r>
            <a:r>
              <a:rPr kumimoji="1" lang="zh-CN" altLang="en-US" sz="1200" dirty="0">
                <a:solidFill>
                  <a:srgbClr val="000000"/>
                </a:solidFill>
                <a:latin typeface="Microsoft YaHei" panose="020B0503020204020204" pitchFamily="34" charset="-122"/>
                <a:ea typeface="Microsoft YaHei" panose="020B0503020204020204" pitchFamily="34" charset="-122"/>
              </a:rPr>
              <a:t>和科学计算应用，对性能要求越来越高，但传统</a:t>
            </a:r>
            <a:r>
              <a:rPr kumimoji="1" lang="en-US" altLang="zh-CN" sz="1200" dirty="0">
                <a:solidFill>
                  <a:srgbClr val="000000"/>
                </a:solidFill>
                <a:latin typeface="Microsoft YaHei" panose="020B0503020204020204" pitchFamily="34" charset="-122"/>
                <a:ea typeface="Microsoft YaHei" panose="020B0503020204020204" pitchFamily="34" charset="-122"/>
              </a:rPr>
              <a:t>HPC</a:t>
            </a:r>
            <a:r>
              <a:rPr kumimoji="1" lang="zh-CN" altLang="en-US" sz="1200" dirty="0">
                <a:solidFill>
                  <a:srgbClr val="000000"/>
                </a:solidFill>
                <a:latin typeface="Microsoft YaHei" panose="020B0503020204020204" pitchFamily="34" charset="-122"/>
                <a:ea typeface="Microsoft YaHei" panose="020B0503020204020204" pitchFamily="34" charset="-122"/>
              </a:rPr>
              <a:t>应用往往采用统一高精度设计，实际计算时也发现有很大精度冗余，对应用代码进行降精度或者混合精度设计是当前获取有效算力性能、降低内存和功耗的重要手段；</a:t>
            </a:r>
            <a:endParaRPr kumimoji="1" lang="en-US" altLang="zh-CN" sz="1200" dirty="0">
              <a:solidFill>
                <a:srgbClr val="000000"/>
              </a:solidFill>
              <a:latin typeface="Microsoft YaHei" panose="020B0503020204020204" pitchFamily="34" charset="-122"/>
              <a:ea typeface="Microsoft YaHei" panose="020B0503020204020204" pitchFamily="34" charset="-122"/>
            </a:endParaRPr>
          </a:p>
          <a:p>
            <a:pPr marL="171450" indent="-171450" defTabSz="914112">
              <a:lnSpc>
                <a:spcPct val="150000"/>
              </a:lnSpc>
              <a:buFont typeface="Arial" panose="020B0604020202020204" pitchFamily="34" charset="0"/>
              <a:buChar char="•"/>
            </a:pPr>
            <a:r>
              <a:rPr kumimoji="1" lang="zh-CN" altLang="en-US" sz="1200" dirty="0">
                <a:solidFill>
                  <a:srgbClr val="000000"/>
                </a:solidFill>
                <a:latin typeface="Microsoft YaHei" panose="020B0503020204020204" pitchFamily="34" charset="-122"/>
                <a:ea typeface="Microsoft YaHei" panose="020B0503020204020204" pitchFamily="34" charset="-122"/>
              </a:rPr>
              <a:t>当前对</a:t>
            </a:r>
            <a:r>
              <a:rPr kumimoji="1" lang="en-US" altLang="zh-CN" sz="1200" dirty="0">
                <a:solidFill>
                  <a:srgbClr val="000000"/>
                </a:solidFill>
                <a:latin typeface="Microsoft YaHei" panose="020B0503020204020204" pitchFamily="34" charset="-122"/>
                <a:ea typeface="Microsoft YaHei" panose="020B0503020204020204" pitchFamily="34" charset="-122"/>
              </a:rPr>
              <a:t>HPC</a:t>
            </a:r>
            <a:r>
              <a:rPr kumimoji="1" lang="zh-CN" altLang="en-US" sz="1200" dirty="0">
                <a:solidFill>
                  <a:srgbClr val="000000"/>
                </a:solidFill>
                <a:latin typeface="Microsoft YaHei" panose="020B0503020204020204" pitchFamily="34" charset="-122"/>
                <a:ea typeface="Microsoft YaHei" panose="020B0503020204020204" pitchFamily="34" charset="-122"/>
              </a:rPr>
              <a:t>应用进行降精度设计一般分为两类方法：（</a:t>
            </a:r>
            <a:r>
              <a:rPr kumimoji="1" lang="en-US" altLang="zh-CN" sz="1200" dirty="0">
                <a:solidFill>
                  <a:srgbClr val="000000"/>
                </a:solidFill>
                <a:latin typeface="Microsoft YaHei" panose="020B0503020204020204" pitchFamily="34" charset="-122"/>
                <a:ea typeface="Microsoft YaHei" panose="020B0503020204020204" pitchFamily="34" charset="-122"/>
              </a:rPr>
              <a:t>1</a:t>
            </a:r>
            <a:r>
              <a:rPr kumimoji="1" lang="zh-CN" altLang="en-US" sz="1200" dirty="0">
                <a:solidFill>
                  <a:srgbClr val="000000"/>
                </a:solidFill>
                <a:latin typeface="Microsoft YaHei" panose="020B0503020204020204" pitchFamily="34" charset="-122"/>
                <a:ea typeface="Microsoft YaHei" panose="020B0503020204020204" pitchFamily="34" charset="-122"/>
              </a:rPr>
              <a:t>）数学方法；（</a:t>
            </a:r>
            <a:r>
              <a:rPr kumimoji="1" lang="en-US" altLang="zh-CN" sz="1200" dirty="0">
                <a:solidFill>
                  <a:srgbClr val="000000"/>
                </a:solidFill>
                <a:latin typeface="Microsoft YaHei" panose="020B0503020204020204" pitchFamily="34" charset="-122"/>
                <a:ea typeface="Microsoft YaHei" panose="020B0503020204020204" pitchFamily="34" charset="-122"/>
              </a:rPr>
              <a:t>2</a:t>
            </a:r>
            <a:r>
              <a:rPr kumimoji="1" lang="zh-CN" altLang="en-US" sz="1200" dirty="0">
                <a:solidFill>
                  <a:srgbClr val="000000"/>
                </a:solidFill>
                <a:latin typeface="Microsoft YaHei" panose="020B0503020204020204" pitchFamily="34" charset="-122"/>
                <a:ea typeface="Microsoft YaHei" panose="020B0503020204020204" pitchFamily="34" charset="-122"/>
              </a:rPr>
              <a:t>）试验搜索方法。第一种方法虽然能够比较严格保证结果高精度和泛化性，但需要侵入式修改算法和代码，上层应用感知太强，而后者虽然是利用插桩等编译工具自动化搜索，但一方面无法保精度，另一方面搜索空间巨大，经验性主导，泛化性存疑。因此，实际可以满足工程需求的方法需要结合以上两种方法的优势，既能实现自动代码搜索和降精度，又可以实现精度补偿；</a:t>
            </a:r>
            <a:endParaRPr kumimoji="1" lang="en-US" altLang="zh-CN" sz="1200" dirty="0">
              <a:solidFill>
                <a:srgbClr val="000000"/>
              </a:solidFill>
              <a:latin typeface="Microsoft YaHei" panose="020B0503020204020204" pitchFamily="34" charset="-122"/>
              <a:ea typeface="Microsoft YaHei" panose="020B0503020204020204" pitchFamily="34" charset="-122"/>
            </a:endParaRPr>
          </a:p>
          <a:p>
            <a:pPr marL="171450" indent="-171450" defTabSz="914112">
              <a:lnSpc>
                <a:spcPct val="150000"/>
              </a:lnSpc>
              <a:buFont typeface="Arial" panose="020B0604020202020204" pitchFamily="34" charset="0"/>
              <a:buChar char="•"/>
            </a:pPr>
            <a:r>
              <a:rPr kumimoji="1" lang="zh-CN" altLang="en-US" sz="1200" dirty="0">
                <a:solidFill>
                  <a:srgbClr val="000000"/>
                </a:solidFill>
                <a:latin typeface="Microsoft YaHei" panose="020B0503020204020204" pitchFamily="34" charset="-122"/>
                <a:ea typeface="Microsoft YaHei" panose="020B0503020204020204" pitchFamily="34" charset="-122"/>
              </a:rPr>
              <a:t>华为鲲鹏</a:t>
            </a:r>
            <a:r>
              <a:rPr kumimoji="1" lang="en-US" altLang="zh-CN" sz="1200" dirty="0">
                <a:solidFill>
                  <a:srgbClr val="000000"/>
                </a:solidFill>
                <a:latin typeface="Microsoft YaHei" panose="020B0503020204020204" pitchFamily="34" charset="-122"/>
                <a:ea typeface="Microsoft YaHei" panose="020B0503020204020204" pitchFamily="34" charset="-122"/>
              </a:rPr>
              <a:t>CPU</a:t>
            </a:r>
            <a:r>
              <a:rPr kumimoji="1" lang="zh-CN" altLang="en-US" sz="1200" dirty="0">
                <a:solidFill>
                  <a:srgbClr val="000000"/>
                </a:solidFill>
                <a:latin typeface="Microsoft YaHei" panose="020B0503020204020204" pitchFamily="34" charset="-122"/>
                <a:ea typeface="Microsoft YaHei" panose="020B0503020204020204" pitchFamily="34" charset="-122"/>
              </a:rPr>
              <a:t>是基于</a:t>
            </a:r>
            <a:r>
              <a:rPr kumimoji="1" lang="en-US" altLang="zh-CN" sz="1200" dirty="0">
                <a:solidFill>
                  <a:srgbClr val="000000"/>
                </a:solidFill>
                <a:latin typeface="Microsoft YaHei" panose="020B0503020204020204" pitchFamily="34" charset="-122"/>
                <a:ea typeface="Microsoft YaHei" panose="020B0503020204020204" pitchFamily="34" charset="-122"/>
              </a:rPr>
              <a:t>ARM</a:t>
            </a:r>
            <a:r>
              <a:rPr kumimoji="1" lang="zh-CN" altLang="en-US" sz="1200" dirty="0">
                <a:solidFill>
                  <a:srgbClr val="000000"/>
                </a:solidFill>
                <a:latin typeface="Microsoft YaHei" panose="020B0503020204020204" pitchFamily="34" charset="-122"/>
                <a:ea typeface="Microsoft YaHei" panose="020B0503020204020204" pitchFamily="34" charset="-122"/>
              </a:rPr>
              <a:t>指令集的高性能处理器，浮点运算有</a:t>
            </a:r>
            <a:r>
              <a:rPr kumimoji="1" lang="en-US" altLang="zh-CN" sz="1200" dirty="0">
                <a:solidFill>
                  <a:srgbClr val="000000"/>
                </a:solidFill>
                <a:latin typeface="Microsoft YaHei" panose="020B0503020204020204" pitchFamily="34" charset="-122"/>
                <a:ea typeface="Microsoft YaHei" panose="020B0503020204020204" pitchFamily="34" charset="-122"/>
              </a:rPr>
              <a:t>half</a:t>
            </a:r>
            <a:r>
              <a:rPr kumimoji="1" lang="zh-CN" altLang="en-US" sz="1200" dirty="0">
                <a:solidFill>
                  <a:srgbClr val="000000"/>
                </a:solidFill>
                <a:latin typeface="Microsoft YaHei" panose="020B0503020204020204" pitchFamily="34" charset="-122"/>
                <a:ea typeface="Microsoft YaHei" panose="020B0503020204020204" pitchFamily="34" charset="-122"/>
              </a:rPr>
              <a:t>、</a:t>
            </a:r>
            <a:r>
              <a:rPr kumimoji="1" lang="en-US" altLang="zh-CN" sz="1200" dirty="0">
                <a:solidFill>
                  <a:srgbClr val="000000"/>
                </a:solidFill>
                <a:latin typeface="Microsoft YaHei" panose="020B0503020204020204" pitchFamily="34" charset="-122"/>
                <a:ea typeface="Microsoft YaHei" panose="020B0503020204020204" pitchFamily="34" charset="-122"/>
              </a:rPr>
              <a:t>float</a:t>
            </a:r>
            <a:r>
              <a:rPr kumimoji="1" lang="zh-CN" altLang="en-US" sz="1200" dirty="0">
                <a:solidFill>
                  <a:srgbClr val="000000"/>
                </a:solidFill>
                <a:latin typeface="Microsoft YaHei" panose="020B0503020204020204" pitchFamily="34" charset="-122"/>
                <a:ea typeface="Microsoft YaHei" panose="020B0503020204020204" pitchFamily="34" charset="-122"/>
              </a:rPr>
              <a:t>和</a:t>
            </a:r>
            <a:r>
              <a:rPr kumimoji="1" lang="en-US" altLang="zh-CN" sz="1200" dirty="0">
                <a:solidFill>
                  <a:srgbClr val="000000"/>
                </a:solidFill>
                <a:latin typeface="Microsoft YaHei" panose="020B0503020204020204" pitchFamily="34" charset="-122"/>
                <a:ea typeface="Microsoft YaHei" panose="020B0503020204020204" pitchFamily="34" charset="-122"/>
              </a:rPr>
              <a:t>double</a:t>
            </a:r>
            <a:r>
              <a:rPr kumimoji="1" lang="zh-CN" altLang="en-US" sz="1200" dirty="0">
                <a:solidFill>
                  <a:srgbClr val="000000"/>
                </a:solidFill>
                <a:latin typeface="Microsoft YaHei" panose="020B0503020204020204" pitchFamily="34" charset="-122"/>
                <a:ea typeface="Microsoft YaHei" panose="020B0503020204020204" pitchFamily="34" charset="-122"/>
              </a:rPr>
              <a:t>类型，如何在毕昇编译器的编译工具链基础上实现自动代码搜索（变量级、片段级和函数级），并且结合精度补偿方法保数值高精度是对工程非常有意义的技术。</a:t>
            </a:r>
            <a:endParaRPr kumimoji="1" lang="en-US" altLang="zh-CN" sz="1200" dirty="0">
              <a:solidFill>
                <a:srgbClr val="000000"/>
              </a:solidFill>
              <a:latin typeface="Microsoft YaHei" panose="020B0503020204020204" pitchFamily="34" charset="-122"/>
              <a:ea typeface="Microsoft YaHei" panose="020B0503020204020204" pitchFamily="34" charset="-122"/>
            </a:endParaRPr>
          </a:p>
        </p:txBody>
      </p:sp>
      <p:sp>
        <p:nvSpPr>
          <p:cNvPr id="5" name="文本框 4">
            <a:extLst>
              <a:ext uri="{FF2B5EF4-FFF2-40B4-BE49-F238E27FC236}">
                <a16:creationId xmlns:a16="http://schemas.microsoft.com/office/drawing/2014/main" id="{C8418B55-D222-4919-9544-1D6710D52895}"/>
              </a:ext>
            </a:extLst>
          </p:cNvPr>
          <p:cNvSpPr txBox="1"/>
          <p:nvPr/>
        </p:nvSpPr>
        <p:spPr>
          <a:xfrm>
            <a:off x="2580829" y="3498489"/>
            <a:ext cx="1523404" cy="246125"/>
          </a:xfrm>
          <a:prstGeom prst="rect">
            <a:avLst/>
          </a:prstGeom>
          <a:noFill/>
        </p:spPr>
        <p:txBody>
          <a:bodyPr wrap="square" lIns="0" tIns="0" rIns="0" bIns="0" rtlCol="0">
            <a:spAutoFit/>
          </a:bodyPr>
          <a:lstStyle/>
          <a:p>
            <a:pPr defTabSz="914112"/>
            <a:r>
              <a:rPr kumimoji="1" lang="zh-CN" altLang="en-US" sz="1599" b="1" dirty="0">
                <a:solidFill>
                  <a:srgbClr val="000000"/>
                </a:solidFill>
                <a:latin typeface="Microsoft YaHei" panose="020B0503020204020204" pitchFamily="34" charset="-122"/>
                <a:ea typeface="Microsoft YaHei" panose="020B0503020204020204" pitchFamily="34" charset="-122"/>
              </a:rPr>
              <a:t>混精的数学方法</a:t>
            </a:r>
          </a:p>
        </p:txBody>
      </p:sp>
      <p:sp>
        <p:nvSpPr>
          <p:cNvPr id="6" name="矩形 5">
            <a:extLst>
              <a:ext uri="{FF2B5EF4-FFF2-40B4-BE49-F238E27FC236}">
                <a16:creationId xmlns:a16="http://schemas.microsoft.com/office/drawing/2014/main" id="{4C1C92D3-BC13-40DB-96AA-8D28E255332F}"/>
              </a:ext>
            </a:extLst>
          </p:cNvPr>
          <p:cNvSpPr/>
          <p:nvPr/>
        </p:nvSpPr>
        <p:spPr>
          <a:xfrm>
            <a:off x="1099385" y="4461498"/>
            <a:ext cx="1627907" cy="421176"/>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399" dirty="0">
                <a:solidFill>
                  <a:srgbClr val="666666"/>
                </a:solidFill>
              </a:rPr>
              <a:t>低精度算法部分</a:t>
            </a:r>
          </a:p>
        </p:txBody>
      </p:sp>
      <p:cxnSp>
        <p:nvCxnSpPr>
          <p:cNvPr id="8" name="直接箭头连接符 7">
            <a:extLst>
              <a:ext uri="{FF2B5EF4-FFF2-40B4-BE49-F238E27FC236}">
                <a16:creationId xmlns:a16="http://schemas.microsoft.com/office/drawing/2014/main" id="{3B636993-9DE4-40BB-AFB5-1ED403B47998}"/>
              </a:ext>
            </a:extLst>
          </p:cNvPr>
          <p:cNvCxnSpPr>
            <a:cxnSpLocks/>
            <a:stCxn id="6" idx="3"/>
            <a:endCxn id="12" idx="1"/>
          </p:cNvCxnSpPr>
          <p:nvPr/>
        </p:nvCxnSpPr>
        <p:spPr>
          <a:xfrm flipV="1">
            <a:off x="2727292" y="4672086"/>
            <a:ext cx="370493"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a:extLst>
              <a:ext uri="{FF2B5EF4-FFF2-40B4-BE49-F238E27FC236}">
                <a16:creationId xmlns:a16="http://schemas.microsoft.com/office/drawing/2014/main" id="{EAF46E8C-42A0-4A56-92EB-9C19D5E79766}"/>
              </a:ext>
            </a:extLst>
          </p:cNvPr>
          <p:cNvSpPr/>
          <p:nvPr/>
        </p:nvSpPr>
        <p:spPr>
          <a:xfrm>
            <a:off x="3864365" y="4461498"/>
            <a:ext cx="1627907" cy="421176"/>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399" dirty="0">
                <a:solidFill>
                  <a:srgbClr val="666666"/>
                </a:solidFill>
              </a:rPr>
              <a:t>高精度补偿算法</a:t>
            </a:r>
          </a:p>
        </p:txBody>
      </p:sp>
      <p:sp>
        <p:nvSpPr>
          <p:cNvPr id="12" name="矩形 11">
            <a:extLst>
              <a:ext uri="{FF2B5EF4-FFF2-40B4-BE49-F238E27FC236}">
                <a16:creationId xmlns:a16="http://schemas.microsoft.com/office/drawing/2014/main" id="{4B036670-6929-4EC7-B690-32F7F1DC81A9}"/>
              </a:ext>
            </a:extLst>
          </p:cNvPr>
          <p:cNvSpPr/>
          <p:nvPr/>
        </p:nvSpPr>
        <p:spPr>
          <a:xfrm>
            <a:off x="3097785" y="4039872"/>
            <a:ext cx="396085" cy="1264426"/>
          </a:xfrm>
          <a:prstGeom prst="rect">
            <a:avLst/>
          </a:prstGeom>
          <a:solidFill>
            <a:schemeClr val="bg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r>
              <a:rPr lang="zh-CN" altLang="en-US" sz="1200" dirty="0">
                <a:solidFill>
                  <a:srgbClr val="666666"/>
                </a:solidFill>
              </a:rPr>
              <a:t>低精度中间结果</a:t>
            </a:r>
          </a:p>
        </p:txBody>
      </p:sp>
      <p:cxnSp>
        <p:nvCxnSpPr>
          <p:cNvPr id="14" name="直接箭头连接符 13">
            <a:extLst>
              <a:ext uri="{FF2B5EF4-FFF2-40B4-BE49-F238E27FC236}">
                <a16:creationId xmlns:a16="http://schemas.microsoft.com/office/drawing/2014/main" id="{B1F32BA3-7C7A-4AFA-8162-C5272160921C}"/>
              </a:ext>
            </a:extLst>
          </p:cNvPr>
          <p:cNvCxnSpPr>
            <a:cxnSpLocks/>
            <a:stCxn id="12" idx="3"/>
            <a:endCxn id="11" idx="1"/>
          </p:cNvCxnSpPr>
          <p:nvPr/>
        </p:nvCxnSpPr>
        <p:spPr>
          <a:xfrm>
            <a:off x="3493871" y="4672086"/>
            <a:ext cx="370494" cy="1"/>
          </a:xfrm>
          <a:prstGeom prst="straightConnector1">
            <a:avLst/>
          </a:prstGeom>
          <a:ln>
            <a:solidFill>
              <a:schemeClr val="bg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F4462590-4523-4A6F-B70B-B4B72010EB39}"/>
              </a:ext>
            </a:extLst>
          </p:cNvPr>
          <p:cNvSpPr txBox="1"/>
          <p:nvPr/>
        </p:nvSpPr>
        <p:spPr>
          <a:xfrm>
            <a:off x="8087770" y="3498488"/>
            <a:ext cx="1366303" cy="246125"/>
          </a:xfrm>
          <a:prstGeom prst="rect">
            <a:avLst/>
          </a:prstGeom>
          <a:noFill/>
        </p:spPr>
        <p:txBody>
          <a:bodyPr wrap="square" lIns="0" tIns="0" rIns="0" bIns="0" rtlCol="0">
            <a:spAutoFit/>
          </a:bodyPr>
          <a:lstStyle/>
          <a:p>
            <a:pPr defTabSz="914112"/>
            <a:r>
              <a:rPr kumimoji="1" lang="zh-CN" altLang="en-US" sz="1599" b="1" dirty="0">
                <a:solidFill>
                  <a:srgbClr val="000000"/>
                </a:solidFill>
                <a:latin typeface="Microsoft YaHei" panose="020B0503020204020204" pitchFamily="34" charset="-122"/>
                <a:ea typeface="Microsoft YaHei" panose="020B0503020204020204" pitchFamily="34" charset="-122"/>
              </a:rPr>
              <a:t>代码自动搜索</a:t>
            </a:r>
          </a:p>
        </p:txBody>
      </p:sp>
      <p:sp>
        <p:nvSpPr>
          <p:cNvPr id="18" name="矩形 17">
            <a:extLst>
              <a:ext uri="{FF2B5EF4-FFF2-40B4-BE49-F238E27FC236}">
                <a16:creationId xmlns:a16="http://schemas.microsoft.com/office/drawing/2014/main" id="{FF3E4E57-2701-4E23-AA9D-49BFE5AC167C}"/>
              </a:ext>
            </a:extLst>
          </p:cNvPr>
          <p:cNvSpPr/>
          <p:nvPr/>
        </p:nvSpPr>
        <p:spPr>
          <a:xfrm>
            <a:off x="6812105" y="3808465"/>
            <a:ext cx="4004071" cy="2922735"/>
          </a:xfrm>
          <a:prstGeom prst="rect">
            <a:avLst/>
          </a:prstGeom>
          <a:solidFill>
            <a:schemeClr val="tx1"/>
          </a:solidFill>
        </p:spPr>
        <p:txBody>
          <a:bodyPr wrap="square">
            <a:spAutoFit/>
          </a:bodyPr>
          <a:lstStyle/>
          <a:p>
            <a:pPr defTabSz="914112"/>
            <a:r>
              <a:rPr lang="en-US" altLang="zh-CN" sz="800" dirty="0">
                <a:solidFill>
                  <a:srgbClr val="569CD6"/>
                </a:solidFill>
                <a:latin typeface="Consolas" panose="020B0609020204030204" pitchFamily="49" charset="0"/>
              </a:rPr>
              <a:t>void</a:t>
            </a:r>
            <a:r>
              <a:rPr lang="en-US" altLang="zh-CN" sz="800" dirty="0">
                <a:solidFill>
                  <a:srgbClr val="CCCCCC"/>
                </a:solidFill>
                <a:latin typeface="Consolas" panose="020B0609020204030204" pitchFamily="49" charset="0"/>
              </a:rPr>
              <a:t> </a:t>
            </a:r>
            <a:r>
              <a:rPr lang="en-US" altLang="zh-CN" sz="800" dirty="0" err="1">
                <a:solidFill>
                  <a:srgbClr val="DCDCAA"/>
                </a:solidFill>
                <a:latin typeface="Consolas" panose="020B0609020204030204" pitchFamily="49" charset="0"/>
              </a:rPr>
              <a:t>sgemm</a:t>
            </a:r>
            <a:r>
              <a:rPr lang="en-US" altLang="zh-CN" sz="800" dirty="0">
                <a:solidFill>
                  <a:srgbClr val="CCCCCC"/>
                </a:solidFill>
                <a:latin typeface="Consolas" panose="020B0609020204030204" pitchFamily="49" charset="0"/>
              </a:rPr>
              <a:t>(</a:t>
            </a:r>
            <a:r>
              <a:rPr lang="en-US" altLang="zh-CN" sz="800" dirty="0">
                <a:solidFill>
                  <a:srgbClr val="569CD6"/>
                </a:solidFill>
                <a:latin typeface="Consolas" panose="020B0609020204030204" pitchFamily="49" charset="0"/>
              </a:rPr>
              <a:t>char</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transa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char</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transb</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m</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n</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k</a:t>
            </a:r>
            <a:r>
              <a:rPr lang="en-US" altLang="zh-CN" sz="800" dirty="0">
                <a:solidFill>
                  <a:srgbClr val="CCCCCC"/>
                </a:solidFill>
                <a:latin typeface="Consolas" panose="020B0609020204030204" pitchFamily="49" charset="0"/>
              </a:rPr>
              <a:t>,</a:t>
            </a:r>
          </a:p>
          <a:p>
            <a:pPr defTabSz="914112"/>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alpha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a:t>
            </a:r>
            <a:r>
              <a:rPr lang="en-US" altLang="zh-CN" sz="800" dirty="0">
                <a:solidFill>
                  <a:srgbClr val="9CDCFE"/>
                </a:solidFill>
                <a:latin typeface="Consolas" panose="020B0609020204030204" pitchFamily="49" charset="0"/>
              </a:rPr>
              <a:t>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lda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a:t>
            </a:r>
            <a:r>
              <a:rPr lang="en-US" altLang="zh-CN" sz="800" dirty="0">
                <a:solidFill>
                  <a:srgbClr val="9CDCFE"/>
                </a:solidFill>
                <a:latin typeface="Consolas" panose="020B0609020204030204" pitchFamily="49" charset="0"/>
              </a:rPr>
              <a:t>B</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ldb</a:t>
            </a:r>
            <a:r>
              <a:rPr lang="en-US" altLang="zh-CN" sz="800" dirty="0">
                <a:solidFill>
                  <a:srgbClr val="CCCCCC"/>
                </a:solidFill>
                <a:latin typeface="Consolas" panose="020B0609020204030204" pitchFamily="49" charset="0"/>
              </a:rPr>
              <a:t>,</a:t>
            </a:r>
          </a:p>
          <a:p>
            <a:pPr defTabSz="914112"/>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9CDCFE"/>
                </a:solidFill>
                <a:latin typeface="Consolas" panose="020B0609020204030204" pitchFamily="49" charset="0"/>
              </a:rPr>
              <a:t>beta</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a:t>
            </a:r>
            <a:r>
              <a:rPr lang="en-US" altLang="zh-CN" sz="800" dirty="0">
                <a:solidFill>
                  <a:srgbClr val="9CDCFE"/>
                </a:solidFill>
                <a:latin typeface="Consolas" panose="020B0609020204030204" pitchFamily="49" charset="0"/>
              </a:rPr>
              <a:t>C</a:t>
            </a:r>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a:t>
            </a:r>
            <a:r>
              <a:rPr lang="en-US" altLang="zh-CN" sz="800" dirty="0" err="1">
                <a:solidFill>
                  <a:srgbClr val="9CDCFE"/>
                </a:solidFill>
                <a:latin typeface="Consolas" panose="020B0609020204030204" pitchFamily="49" charset="0"/>
              </a:rPr>
              <a:t>ldc</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int</a:t>
            </a:r>
            <a:r>
              <a:rPr lang="en-US" altLang="zh-CN" sz="800" dirty="0">
                <a:solidFill>
                  <a:srgbClr val="CCCCCC"/>
                </a:solidFill>
                <a:latin typeface="Consolas" panose="020B0609020204030204" pitchFamily="49" charset="0"/>
              </a:rPr>
              <a:t> i, j, l;</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j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n; </a:t>
            </a:r>
            <a:r>
              <a:rPr lang="en-US" altLang="zh-CN" sz="800" dirty="0" err="1">
                <a:solidFill>
                  <a:srgbClr val="CCCCCC"/>
                </a:solidFill>
                <a:latin typeface="Consolas" panose="020B0609020204030204" pitchFamily="49" charset="0"/>
              </a:rPr>
              <a:t>j</a:t>
            </a:r>
            <a:r>
              <a:rPr lang="en-US" altLang="zh-CN" sz="800" dirty="0" err="1">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if</a:t>
            </a:r>
            <a:r>
              <a:rPr lang="en-US" altLang="zh-CN" sz="800" dirty="0">
                <a:solidFill>
                  <a:srgbClr val="CCCCCC"/>
                </a:solidFill>
                <a:latin typeface="Consolas" panose="020B0609020204030204" pitchFamily="49" charset="0"/>
              </a:rPr>
              <a:t> (beta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0.0</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m; i</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0.0</a:t>
            </a:r>
            <a:r>
              <a:rPr lang="en-US" altLang="zh-CN" sz="800" dirty="0">
                <a:solidFill>
                  <a:srgbClr val="CCCCCC"/>
                </a:solidFill>
                <a:latin typeface="Consolas" panose="020B0609020204030204" pitchFamily="49" charset="0"/>
              </a:rPr>
              <a:t>;</a:t>
            </a:r>
          </a:p>
          <a:p>
            <a:pPr defTabSz="914112"/>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 </a:t>
            </a:r>
            <a:r>
              <a:rPr lang="en-US" altLang="zh-CN" sz="800" dirty="0">
                <a:solidFill>
                  <a:srgbClr val="C586C0"/>
                </a:solidFill>
                <a:latin typeface="Consolas" panose="020B0609020204030204" pitchFamily="49" charset="0"/>
              </a:rPr>
              <a:t>else</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m; i</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beta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a:t>
            </a:r>
          </a:p>
          <a:p>
            <a:pPr defTabSz="914112"/>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(l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l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k; l</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569CD6"/>
                </a:solidFill>
                <a:latin typeface="Consolas" panose="020B0609020204030204" pitchFamily="49" charset="0"/>
              </a:rPr>
              <a:t>float</a:t>
            </a:r>
            <a:r>
              <a:rPr lang="en-US" altLang="zh-CN" sz="800" dirty="0">
                <a:solidFill>
                  <a:srgbClr val="CCCCCC"/>
                </a:solidFill>
                <a:latin typeface="Consolas" panose="020B0609020204030204" pitchFamily="49" charset="0"/>
              </a:rPr>
              <a:t> temp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alpha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B</a:t>
            </a:r>
            <a:r>
              <a:rPr lang="en-US" altLang="zh-CN" sz="800" dirty="0">
                <a:solidFill>
                  <a:srgbClr val="CCCCCC"/>
                </a:solidFill>
                <a:latin typeface="Consolas" panose="020B0609020204030204" pitchFamily="49" charset="0"/>
              </a:rPr>
              <a:t>(l, j);</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for</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B5CEA8"/>
                </a:solidFill>
                <a:latin typeface="Consolas" panose="020B0609020204030204" pitchFamily="49" charset="0"/>
              </a:rPr>
              <a:t>0</a:t>
            </a:r>
            <a:r>
              <a:rPr lang="en-US" altLang="zh-CN" sz="800" dirty="0">
                <a:solidFill>
                  <a:srgbClr val="CCCCCC"/>
                </a:solidFill>
                <a:latin typeface="Consolas" panose="020B0609020204030204" pitchFamily="49" charset="0"/>
              </a:rPr>
              <a:t>; i </a:t>
            </a:r>
            <a:r>
              <a:rPr lang="en-US" altLang="zh-CN" sz="800" dirty="0">
                <a:solidFill>
                  <a:srgbClr val="D4D4D4"/>
                </a:solidFill>
                <a:latin typeface="Consolas" panose="020B0609020204030204" pitchFamily="49" charset="0"/>
              </a:rPr>
              <a:t>&lt;</a:t>
            </a:r>
            <a:r>
              <a:rPr lang="en-US" altLang="zh-CN" sz="800" dirty="0">
                <a:solidFill>
                  <a:srgbClr val="CCCCCC"/>
                </a:solidFill>
                <a:latin typeface="Consolas" panose="020B0609020204030204" pitchFamily="49" charset="0"/>
              </a:rPr>
              <a:t> m; i</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C</a:t>
            </a:r>
            <a:r>
              <a:rPr lang="en-US" altLang="zh-CN" sz="800" dirty="0">
                <a:solidFill>
                  <a:srgbClr val="CCCCCC"/>
                </a:solidFill>
                <a:latin typeface="Consolas" panose="020B0609020204030204" pitchFamily="49" charset="0"/>
              </a:rPr>
              <a:t>(i, j)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temp </a:t>
            </a:r>
            <a:r>
              <a:rPr lang="en-US" altLang="zh-CN" sz="800" dirty="0">
                <a:solidFill>
                  <a:srgbClr val="D4D4D4"/>
                </a:solidFill>
                <a:latin typeface="Consolas" panose="020B0609020204030204" pitchFamily="49" charset="0"/>
              </a:rPr>
              <a:t>*</a:t>
            </a:r>
            <a:r>
              <a:rPr lang="en-US" altLang="zh-CN" sz="800" dirty="0">
                <a:solidFill>
                  <a:srgbClr val="CCCCCC"/>
                </a:solidFill>
                <a:latin typeface="Consolas" panose="020B0609020204030204" pitchFamily="49" charset="0"/>
              </a:rPr>
              <a:t> </a:t>
            </a:r>
            <a:r>
              <a:rPr lang="en-US" altLang="zh-CN" sz="800" dirty="0">
                <a:solidFill>
                  <a:srgbClr val="DCDCAA"/>
                </a:solidFill>
                <a:latin typeface="Consolas" panose="020B0609020204030204" pitchFamily="49" charset="0"/>
              </a:rPr>
              <a:t>A</a:t>
            </a:r>
            <a:r>
              <a:rPr lang="en-US" altLang="zh-CN" sz="800" dirty="0">
                <a:solidFill>
                  <a:srgbClr val="CCCCCC"/>
                </a:solidFill>
                <a:latin typeface="Consolas" panose="020B0609020204030204" pitchFamily="49" charset="0"/>
              </a:rPr>
              <a:t>(i, l);</a:t>
            </a:r>
          </a:p>
          <a:p>
            <a:pPr defTabSz="914112"/>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p>
          <a:p>
            <a:pPr defTabSz="914112"/>
            <a:r>
              <a:rPr lang="en-US" altLang="zh-CN" sz="800" dirty="0">
                <a:solidFill>
                  <a:srgbClr val="CCCCCC"/>
                </a:solidFill>
                <a:latin typeface="Consolas" panose="020B0609020204030204" pitchFamily="49" charset="0"/>
              </a:rPr>
              <a:t>    </a:t>
            </a:r>
            <a:r>
              <a:rPr lang="en-US" altLang="zh-CN" sz="800" dirty="0">
                <a:solidFill>
                  <a:srgbClr val="C586C0"/>
                </a:solidFill>
                <a:latin typeface="Consolas" panose="020B0609020204030204" pitchFamily="49" charset="0"/>
              </a:rPr>
              <a:t>return</a:t>
            </a:r>
            <a:r>
              <a:rPr lang="en-US" altLang="zh-CN" sz="800" dirty="0">
                <a:solidFill>
                  <a:srgbClr val="CCCCCC"/>
                </a:solidFill>
                <a:latin typeface="Consolas" panose="020B0609020204030204" pitchFamily="49" charset="0"/>
              </a:rPr>
              <a:t>;</a:t>
            </a:r>
          </a:p>
          <a:p>
            <a:pPr defTabSz="914112"/>
            <a:r>
              <a:rPr lang="en-US" altLang="zh-CN" sz="800" dirty="0">
                <a:solidFill>
                  <a:srgbClr val="CCCCCC"/>
                </a:solidFill>
                <a:latin typeface="Consolas" panose="020B0609020204030204" pitchFamily="49" charset="0"/>
              </a:rPr>
              <a:t>}</a:t>
            </a:r>
          </a:p>
        </p:txBody>
      </p:sp>
      <p:sp>
        <p:nvSpPr>
          <p:cNvPr id="4" name="矩形 3">
            <a:extLst>
              <a:ext uri="{FF2B5EF4-FFF2-40B4-BE49-F238E27FC236}">
                <a16:creationId xmlns:a16="http://schemas.microsoft.com/office/drawing/2014/main" id="{ECEA8B40-ED50-4B24-8E24-2166AA973EF6}"/>
              </a:ext>
            </a:extLst>
          </p:cNvPr>
          <p:cNvSpPr/>
          <p:nvPr/>
        </p:nvSpPr>
        <p:spPr>
          <a:xfrm>
            <a:off x="8765020" y="5909974"/>
            <a:ext cx="538633" cy="187705"/>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04" tIns="45702" rIns="91404" bIns="45702" numCol="1" spcCol="0" rtlCol="0" fromWordArt="0" anchor="ctr" anchorCtr="0" forceAA="0" compatLnSpc="1">
            <a:prstTxWarp prst="textNoShape">
              <a:avLst/>
            </a:prstTxWarp>
            <a:noAutofit/>
          </a:bodyPr>
          <a:lstStyle/>
          <a:p>
            <a:pPr algn="ctr" defTabSz="914112"/>
            <a:endParaRPr lang="zh-CN" altLang="en-US" sz="1799">
              <a:solidFill>
                <a:srgbClr val="666666"/>
              </a:solidFill>
            </a:endParaRPr>
          </a:p>
        </p:txBody>
      </p:sp>
      <p:sp>
        <p:nvSpPr>
          <p:cNvPr id="7" name="文本框 6">
            <a:extLst>
              <a:ext uri="{FF2B5EF4-FFF2-40B4-BE49-F238E27FC236}">
                <a16:creationId xmlns:a16="http://schemas.microsoft.com/office/drawing/2014/main" id="{E3F0DDDA-A491-44E4-94CF-465CDD65B477}"/>
              </a:ext>
            </a:extLst>
          </p:cNvPr>
          <p:cNvSpPr txBox="1"/>
          <p:nvPr/>
        </p:nvSpPr>
        <p:spPr>
          <a:xfrm>
            <a:off x="9454073" y="5909974"/>
            <a:ext cx="456327" cy="153828"/>
          </a:xfrm>
          <a:prstGeom prst="rect">
            <a:avLst/>
          </a:prstGeom>
          <a:noFill/>
        </p:spPr>
        <p:txBody>
          <a:bodyPr wrap="square" lIns="0" tIns="0" rIns="0" bIns="0" rtlCol="0">
            <a:spAutoFit/>
          </a:bodyPr>
          <a:lstStyle/>
          <a:p>
            <a:pPr defTabSz="914112"/>
            <a:r>
              <a:rPr kumimoji="1" lang="zh-CN" altLang="en-US" sz="1000" dirty="0">
                <a:solidFill>
                  <a:srgbClr val="C00000"/>
                </a:solidFill>
                <a:latin typeface="Microsoft YaHei" panose="020B0503020204020204" pitchFamily="34" charset="-122"/>
                <a:ea typeface="Microsoft YaHei" panose="020B0503020204020204" pitchFamily="34" charset="-122"/>
              </a:rPr>
              <a:t>变量级</a:t>
            </a:r>
          </a:p>
        </p:txBody>
      </p:sp>
      <p:sp>
        <p:nvSpPr>
          <p:cNvPr id="9" name="右大括号 8">
            <a:extLst>
              <a:ext uri="{FF2B5EF4-FFF2-40B4-BE49-F238E27FC236}">
                <a16:creationId xmlns:a16="http://schemas.microsoft.com/office/drawing/2014/main" id="{E03C4729-4F9B-4C9D-81C4-F8385729264F}"/>
              </a:ext>
            </a:extLst>
          </p:cNvPr>
          <p:cNvSpPr/>
          <p:nvPr/>
        </p:nvSpPr>
        <p:spPr>
          <a:xfrm>
            <a:off x="9238362" y="5102025"/>
            <a:ext cx="215710" cy="402049"/>
          </a:xfrm>
          <a:prstGeom prst="rightBrace">
            <a:avLst>
              <a:gd name="adj1" fmla="val 378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112"/>
            <a:endParaRPr lang="zh-CN" altLang="en-US" sz="1799">
              <a:solidFill>
                <a:srgbClr val="1D1D1A"/>
              </a:solidFill>
            </a:endParaRPr>
          </a:p>
        </p:txBody>
      </p:sp>
      <p:sp>
        <p:nvSpPr>
          <p:cNvPr id="10" name="文本框 9">
            <a:extLst>
              <a:ext uri="{FF2B5EF4-FFF2-40B4-BE49-F238E27FC236}">
                <a16:creationId xmlns:a16="http://schemas.microsoft.com/office/drawing/2014/main" id="{9C5A22A2-9FB1-4AC1-907F-DE451C0F0E9C}"/>
              </a:ext>
            </a:extLst>
          </p:cNvPr>
          <p:cNvSpPr txBox="1"/>
          <p:nvPr/>
        </p:nvSpPr>
        <p:spPr>
          <a:xfrm>
            <a:off x="9532500" y="5223429"/>
            <a:ext cx="456327" cy="153828"/>
          </a:xfrm>
          <a:prstGeom prst="rect">
            <a:avLst/>
          </a:prstGeom>
          <a:noFill/>
        </p:spPr>
        <p:txBody>
          <a:bodyPr wrap="square" lIns="0" tIns="0" rIns="0" bIns="0" rtlCol="0">
            <a:spAutoFit/>
          </a:bodyPr>
          <a:lstStyle/>
          <a:p>
            <a:pPr defTabSz="914112"/>
            <a:r>
              <a:rPr kumimoji="1" lang="zh-CN" altLang="en-US" sz="1000" dirty="0">
                <a:solidFill>
                  <a:srgbClr val="C00000"/>
                </a:solidFill>
                <a:latin typeface="Microsoft YaHei" panose="020B0503020204020204" pitchFamily="34" charset="-122"/>
                <a:ea typeface="Microsoft YaHei" panose="020B0503020204020204" pitchFamily="34" charset="-122"/>
              </a:rPr>
              <a:t>片段级</a:t>
            </a:r>
          </a:p>
        </p:txBody>
      </p:sp>
      <p:sp>
        <p:nvSpPr>
          <p:cNvPr id="19" name="右大括号 18">
            <a:extLst>
              <a:ext uri="{FF2B5EF4-FFF2-40B4-BE49-F238E27FC236}">
                <a16:creationId xmlns:a16="http://schemas.microsoft.com/office/drawing/2014/main" id="{9EA1A7E6-52D1-4CEE-8686-9F235FB2737F}"/>
              </a:ext>
            </a:extLst>
          </p:cNvPr>
          <p:cNvSpPr/>
          <p:nvPr/>
        </p:nvSpPr>
        <p:spPr>
          <a:xfrm>
            <a:off x="10201755" y="3909049"/>
            <a:ext cx="329049" cy="2748067"/>
          </a:xfrm>
          <a:prstGeom prst="rightBrace">
            <a:avLst>
              <a:gd name="adj1" fmla="val 37896"/>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defTabSz="914112"/>
            <a:endParaRPr lang="zh-CN" altLang="en-US" sz="1799">
              <a:solidFill>
                <a:srgbClr val="1D1D1A"/>
              </a:solidFill>
            </a:endParaRPr>
          </a:p>
        </p:txBody>
      </p:sp>
      <p:sp>
        <p:nvSpPr>
          <p:cNvPr id="20" name="文本框 19">
            <a:extLst>
              <a:ext uri="{FF2B5EF4-FFF2-40B4-BE49-F238E27FC236}">
                <a16:creationId xmlns:a16="http://schemas.microsoft.com/office/drawing/2014/main" id="{FD5FE7AD-B102-4202-B7C4-44CABA0F43C5}"/>
              </a:ext>
            </a:extLst>
          </p:cNvPr>
          <p:cNvSpPr txBox="1"/>
          <p:nvPr/>
        </p:nvSpPr>
        <p:spPr>
          <a:xfrm>
            <a:off x="10588012" y="5192918"/>
            <a:ext cx="456327" cy="153828"/>
          </a:xfrm>
          <a:prstGeom prst="rect">
            <a:avLst/>
          </a:prstGeom>
          <a:noFill/>
        </p:spPr>
        <p:txBody>
          <a:bodyPr wrap="square" lIns="0" tIns="0" rIns="0" bIns="0" rtlCol="0">
            <a:spAutoFit/>
          </a:bodyPr>
          <a:lstStyle/>
          <a:p>
            <a:pPr defTabSz="914112"/>
            <a:r>
              <a:rPr kumimoji="1" lang="zh-CN" altLang="en-US" sz="1000" dirty="0">
                <a:solidFill>
                  <a:srgbClr val="C00000"/>
                </a:solidFill>
                <a:latin typeface="Microsoft YaHei" panose="020B0503020204020204" pitchFamily="34" charset="-122"/>
                <a:ea typeface="Microsoft YaHei" panose="020B0503020204020204" pitchFamily="34" charset="-122"/>
              </a:rPr>
              <a:t>函数级</a:t>
            </a:r>
          </a:p>
        </p:txBody>
      </p:sp>
      <p:sp>
        <p:nvSpPr>
          <p:cNvPr id="13" name="矩形 12"/>
          <p:cNvSpPr/>
          <p:nvPr/>
        </p:nvSpPr>
        <p:spPr>
          <a:xfrm>
            <a:off x="660480" y="819081"/>
            <a:ext cx="1396536" cy="369332"/>
          </a:xfrm>
          <a:prstGeom prst="rect">
            <a:avLst/>
          </a:prstGeom>
        </p:spPr>
        <p:txBody>
          <a:bodyPr wrap="none">
            <a:spAutoFit/>
          </a:bodyPr>
          <a:lstStyle/>
          <a:p>
            <a:pPr marL="285750" indent="-285750">
              <a:buFont typeface="Wingdings" panose="05000000000000000000" pitchFamily="2" charset="2"/>
              <a:buChar char="Ø"/>
            </a:pPr>
            <a:r>
              <a:rPr lang="zh-CN" altLang="en-US" b="1" dirty="0">
                <a:latin typeface="微软雅黑" panose="020B0503020204020204" pitchFamily="34" charset="-122"/>
                <a:ea typeface="微软雅黑" panose="020B0503020204020204" pitchFamily="34" charset="-122"/>
              </a:rPr>
              <a:t>赛题背景</a:t>
            </a:r>
            <a:endParaRPr lang="zh-CN" altLang="en-US" dirty="0"/>
          </a:p>
        </p:txBody>
      </p:sp>
    </p:spTree>
    <p:extLst>
      <p:ext uri="{BB962C8B-B14F-4D97-AF65-F5344CB8AC3E}">
        <p14:creationId xmlns:p14="http://schemas.microsoft.com/office/powerpoint/2010/main" val="296479191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3.xml><?xml version="1.0" encoding="utf-8"?>
<a:theme xmlns:a="http://schemas.openxmlformats.org/drawingml/2006/main" name="1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4.xml><?xml version="1.0" encoding="utf-8"?>
<a:theme xmlns:a="http://schemas.openxmlformats.org/drawingml/2006/main" name="2_章节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C34AD67-7538-4717-9A73-50191031DBF3}"/>
    </a:ext>
  </a:extLst>
</a:theme>
</file>

<file path=ppt/theme/theme5.xml><?xml version="1.0" encoding="utf-8"?>
<a:theme xmlns:a="http://schemas.openxmlformats.org/drawingml/2006/main" name="1_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91E8AC51-71E2-47EB-A98B-31EFD4425DE1}"/>
    </a:ext>
  </a:extLst>
</a:theme>
</file>

<file path=ppt/theme/theme6.xml><?xml version="1.0" encoding="utf-8"?>
<a:theme xmlns:a="http://schemas.openxmlformats.org/drawingml/2006/main" name="End page">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48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19CE10E0-DEB1-4025-A926-EA35B177B1A8}"/>
    </a:ext>
  </a:extLst>
</a:theme>
</file>

<file path=ppt/theme/theme7.xml><?xml version="1.0" encoding="utf-8"?>
<a:theme xmlns:a="http://schemas.openxmlformats.org/drawingml/2006/main" name="Cover page_Image version">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lnSpc>
            <a:spcPts val="3440"/>
          </a:lnSpc>
          <a:defRPr kumimoji="1" sz="3200" dirty="0" err="1" smtClean="0">
            <a:solidFill>
              <a:srgbClr val="000000"/>
            </a:solidFill>
            <a:latin typeface="Arial" panose="020B0604020202020204" pitchFamily="34" charset="0"/>
            <a:ea typeface="Microsoft YaHei"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演示文稿8" id="{10D78E51-8D5A-4682-A2B0-43C2A5B5BB4F}" vid="{2CAB3CEB-A314-40CA-9193-70DA3C6C90B9}"/>
    </a:ext>
  </a:extLst>
</a:theme>
</file>

<file path=ppt/theme/theme8.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5187</TotalTime>
  <Words>3668</Words>
  <Application>Microsoft Office PowerPoint</Application>
  <PresentationFormat>宽屏</PresentationFormat>
  <Paragraphs>265</Paragraphs>
  <Slides>18</Slides>
  <Notes>8</Notes>
  <HiddenSlides>0</HiddenSlides>
  <MMClips>0</MMClips>
  <ScaleCrop>false</ScaleCrop>
  <HeadingPairs>
    <vt:vector size="6" baseType="variant">
      <vt:variant>
        <vt:lpstr>已用的字体</vt:lpstr>
      </vt:variant>
      <vt:variant>
        <vt:i4>15</vt:i4>
      </vt:variant>
      <vt:variant>
        <vt:lpstr>主题</vt:lpstr>
      </vt:variant>
      <vt:variant>
        <vt:i4>7</vt:i4>
      </vt:variant>
      <vt:variant>
        <vt:lpstr>幻灯片标题</vt:lpstr>
      </vt:variant>
      <vt:variant>
        <vt:i4>18</vt:i4>
      </vt:variant>
    </vt:vector>
  </HeadingPairs>
  <TitlesOfParts>
    <vt:vector size="40" baseType="lpstr">
      <vt:lpstr>.AppleSystemUIFont</vt:lpstr>
      <vt:lpstr>Microsoft JhengHei Light</vt:lpstr>
      <vt:lpstr>Microsoft YaHei Light</vt:lpstr>
      <vt:lpstr>等线</vt:lpstr>
      <vt:lpstr>等线 Light</vt:lpstr>
      <vt:lpstr>黑体</vt:lpstr>
      <vt:lpstr>宋体</vt:lpstr>
      <vt:lpstr>微软雅黑</vt:lpstr>
      <vt:lpstr>微软雅黑</vt:lpstr>
      <vt:lpstr>Arial</vt:lpstr>
      <vt:lpstr>Calibri</vt:lpstr>
      <vt:lpstr>Calibri Light</vt:lpstr>
      <vt:lpstr>Consolas</vt:lpstr>
      <vt:lpstr>Times New Roman</vt:lpstr>
      <vt:lpstr>Wingdings</vt:lpstr>
      <vt:lpstr>Office 主题</vt:lpstr>
      <vt:lpstr>章节页</vt:lpstr>
      <vt:lpstr>1_章节页</vt:lpstr>
      <vt:lpstr>2_章节页</vt:lpstr>
      <vt:lpstr>1_目录页</vt:lpstr>
      <vt:lpstr>End page</vt:lpstr>
      <vt:lpstr>Cover page_Image version</vt:lpstr>
      <vt:lpstr>PowerPoint 演示文稿</vt:lpstr>
      <vt:lpstr>挑战赛题1--代码体积优化赛题</vt:lpstr>
      <vt:lpstr>RISC-V Linker Relaxation</vt:lpstr>
      <vt:lpstr>Global Pointer(GP)介绍</vt:lpstr>
      <vt:lpstr>基于GP的优化示例</vt:lpstr>
      <vt:lpstr>Post-Link Optimizer</vt:lpstr>
      <vt:lpstr>BOLT工作原理介绍</vt:lpstr>
      <vt:lpstr>赛题说明</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Yuchao (Michael)</dc:creator>
  <cp:lastModifiedBy>Weiwei (weiwei, Compiler)</cp:lastModifiedBy>
  <cp:revision>89</cp:revision>
  <dcterms:created xsi:type="dcterms:W3CDTF">2023-03-11T02:02:47Z</dcterms:created>
  <dcterms:modified xsi:type="dcterms:W3CDTF">2025-04-25T05:24:40Z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(3)pDr0rzHrbQw/E01ziASmPU3pcIQa3QZOa+C5vo194QyA52YtavLUYK3jV6ujqcxCHIwBpHB8
QQ9rHgf0E65RatbF0HtA1JiS7Q7F65cG0IWkbltGKibYoUHUu13Wie3byQBTXRDxDRoyyLj5
Jn6TtO9GLuMVNr0ARVD7hEIfmGrHFJ3/f9Y3aocqDlLPI9BuOTUa0xfLHkFfplAXCH1cvwJs
oiVQp9iAP1RIREArks</vt:lpwstr>
  </property>
  <property fmtid="{D5CDD505-2E9C-101B-9397-08002B2CF9AE}" pid="3" name="_2015_ms_pID_7253431">
    <vt:lpwstr>ylDMEbD6GpHLVV2YdD1d1Rys8gMNo6lDbEwonQrw6YGPlOMrZpC0LV
jpEeGw6Ag21VeVdVTpuB4kyrWCUahQzgTQ/W1iFgHNZcPoVJ1AKkY4yIpsZBwBGDaSXrd1v9
oOfG9hXhsy3oeHuesm7+8o69TSJtJ38fGMhnh/9zabljDe5ZZgkffRhoUGfHGXct8AGKGSXy
xeUgZLadifeoOuz2sTWXOxmimetmaMRLNzTI</vt:lpwstr>
  </property>
  <property fmtid="{D5CDD505-2E9C-101B-9397-08002B2CF9AE}" pid="4" name="_readonly">
    <vt:lpwstr/>
  </property>
  <property fmtid="{D5CDD505-2E9C-101B-9397-08002B2CF9AE}" pid="5" name="_change">
    <vt:lpwstr/>
  </property>
  <property fmtid="{D5CDD505-2E9C-101B-9397-08002B2CF9AE}" pid="6" name="_full-control">
    <vt:lpwstr/>
  </property>
  <property fmtid="{D5CDD505-2E9C-101B-9397-08002B2CF9AE}" pid="7" name="sflag">
    <vt:lpwstr>1716367285</vt:lpwstr>
  </property>
  <property fmtid="{D5CDD505-2E9C-101B-9397-08002B2CF9AE}" pid="8" name="_2015_ms_pID_7253432">
    <vt:lpwstr>Pw==</vt:lpwstr>
  </property>
</Properties>
</file>