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Lst>
  <p:notesMasterIdLst>
    <p:notesMasterId r:id="rId13"/>
  </p:notesMasterIdLst>
  <p:sldIdLst>
    <p:sldId id="260" r:id="rId4"/>
    <p:sldId id="261" r:id="rId5"/>
    <p:sldId id="273" r:id="rId6"/>
    <p:sldId id="257" r:id="rId7"/>
    <p:sldId id="258" r:id="rId8"/>
    <p:sldId id="276" r:id="rId9"/>
    <p:sldId id="271" r:id="rId10"/>
    <p:sldId id="272" r:id="rId11"/>
    <p:sldId id="274"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5" autoAdjust="0"/>
    <p:restoredTop sz="94660"/>
  </p:normalViewPr>
  <p:slideViewPr>
    <p:cSldViewPr snapToGrid="0">
      <p:cViewPr varScale="1">
        <p:scale>
          <a:sx n="83" d="100"/>
          <a:sy n="83" d="100"/>
        </p:scale>
        <p:origin x="208"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5982-FD04-4E47-BF48-85A358FC6CE1}" type="datetimeFigureOut">
              <a:rPr lang="zh-CN" altLang="en-US" smtClean="0"/>
              <a:t>2025/5/28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07E30-23E6-4A6F-8573-1E2B0FC0DAB7}" type="slidenum">
              <a:rPr lang="zh-CN" altLang="en-US" smtClean="0"/>
              <a:t>‹#›</a:t>
            </a:fld>
            <a:endParaRPr lang="zh-CN" altLang="en-US"/>
          </a:p>
        </p:txBody>
      </p:sp>
    </p:spTree>
    <p:extLst>
      <p:ext uri="{BB962C8B-B14F-4D97-AF65-F5344CB8AC3E}">
        <p14:creationId xmlns:p14="http://schemas.microsoft.com/office/powerpoint/2010/main" val="292978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27002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297843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27253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409362098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197347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08493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260375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89874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01598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287919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23589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1D5021-ABC0-4E27-9EF4-CE351F8B81C0}" type="datetimeFigureOut">
              <a:rPr lang="zh-CN" altLang="en-US" smtClean="0"/>
              <a:t>2025/5/28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6935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D5021-ABC0-4E27-9EF4-CE351F8B81C0}" type="datetimeFigureOut">
              <a:rPr lang="zh-CN" altLang="en-US" smtClean="0"/>
              <a:t>2025/5/28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13433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pPr defTabSz="914112"/>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894024317"/>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pPr defTabSz="914112"/>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682216744"/>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lvm/llvm-project/tree/main/lld" TargetMode="External"/><Relationship Id="rId2" Type="http://schemas.openxmlformats.org/officeDocument/2006/relationships/hyperlink" Target="https://riscv.org/wp-content/uploads/2019/03/11.15-Shiva-Chen-Compiler-Support-For-Linker-Relaxation-in-RISC-V-2019-03-13.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llvm/llvm-project/tree/main/bolt" TargetMode="External"/><Relationship Id="rId2" Type="http://schemas.openxmlformats.org/officeDocument/2006/relationships/hyperlink" Target="https://research.facebook.com/publications/bolt-a-practical-binary-optimizer-for-data-centers-and-beyond/"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95604" y="122530"/>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挑战赛题背景</a:t>
            </a:r>
          </a:p>
        </p:txBody>
      </p:sp>
      <p:sp>
        <p:nvSpPr>
          <p:cNvPr id="3" name="内容占位符 2"/>
          <p:cNvSpPr>
            <a:spLocks noGrp="1"/>
          </p:cNvSpPr>
          <p:nvPr>
            <p:ph idx="1"/>
          </p:nvPr>
        </p:nvSpPr>
        <p:spPr>
          <a:xfrm>
            <a:off x="595604" y="1284449"/>
            <a:ext cx="10515600" cy="4351338"/>
          </a:xfrm>
        </p:spPr>
        <p:txBody>
          <a:bodyPr>
            <a:normAutofit/>
          </a:bodyPr>
          <a:lstStyle/>
          <a:p>
            <a:pPr marL="0" indent="0">
              <a:lnSpc>
                <a:spcPct val="150000"/>
              </a:lnSpc>
              <a:spcBef>
                <a:spcPts val="0"/>
              </a:spcBef>
              <a:buNone/>
            </a:pPr>
            <a:r>
              <a:rPr lang="en-US" altLang="zh-CN"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题目</a:t>
            </a:r>
            <a:r>
              <a:rPr lang="en-US" altLang="zh-CN"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代码规模（</a:t>
            </a:r>
            <a:r>
              <a:rPr lang="en-US" altLang="zh-CN" sz="2000" b="1" dirty="0" err="1">
                <a:latin typeface="微软雅黑" panose="020B0503020204020204" pitchFamily="34" charset="-122"/>
                <a:ea typeface="微软雅黑" panose="020B0503020204020204" pitchFamily="34" charset="-122"/>
              </a:rPr>
              <a:t>CodeSize</a:t>
            </a:r>
            <a:r>
              <a:rPr lang="zh-CN" altLang="en-US" sz="2000" b="1" dirty="0">
                <a:latin typeface="微软雅黑" panose="020B0503020204020204" pitchFamily="34" charset="-122"/>
                <a:ea typeface="微软雅黑" panose="020B0503020204020204" pitchFamily="34" charset="-122"/>
              </a:rPr>
              <a:t>）优化</a:t>
            </a:r>
          </a:p>
          <a:p>
            <a:pPr marL="0" indent="0">
              <a:lnSpc>
                <a:spcPct val="150000"/>
              </a:lnSpc>
              <a:spcBef>
                <a:spcPts val="0"/>
              </a:spcBef>
              <a:buNone/>
            </a:pPr>
            <a:r>
              <a:rPr lang="zh-CN" altLang="en-US" sz="1800" dirty="0">
                <a:latin typeface="微软雅黑" panose="020B0503020204020204" pitchFamily="34" charset="-122"/>
                <a:ea typeface="微软雅黑" panose="020B0503020204020204" pitchFamily="34" charset="-122"/>
              </a:rPr>
              <a:t>随着物联网产业的兴起，传统的</a:t>
            </a:r>
            <a:r>
              <a:rPr lang="en-US" altLang="zh-CN" sz="1800" dirty="0">
                <a:latin typeface="微软雅黑" panose="020B0503020204020204" pitchFamily="34" charset="-122"/>
                <a:ea typeface="微软雅黑" panose="020B0503020204020204" pitchFamily="34" charset="-122"/>
              </a:rPr>
              <a:t>MCU</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Microcontroller Unit</a:t>
            </a:r>
            <a:r>
              <a:rPr lang="zh-CN" altLang="en-US" sz="1800" dirty="0">
                <a:latin typeface="微软雅黑" panose="020B0503020204020204" pitchFamily="34" charset="-122"/>
                <a:ea typeface="微软雅黑" panose="020B0503020204020204" pitchFamily="34" charset="-122"/>
              </a:rPr>
              <a:t>）芯片迎来了更多的应用，例如智能穿戴设备（手表、手环）、智能车机、智能家具等。由于</a:t>
            </a:r>
            <a:r>
              <a:rPr lang="en-US" altLang="zh-CN" sz="1800" dirty="0">
                <a:latin typeface="微软雅黑" panose="020B0503020204020204" pitchFamily="34" charset="-122"/>
                <a:ea typeface="微软雅黑" panose="020B0503020204020204" pitchFamily="34" charset="-122"/>
              </a:rPr>
              <a:t>MCU</a:t>
            </a:r>
            <a:r>
              <a:rPr lang="zh-CN" altLang="en-US" sz="1800" dirty="0">
                <a:latin typeface="微软雅黑" panose="020B0503020204020204" pitchFamily="34" charset="-122"/>
                <a:ea typeface="微软雅黑" panose="020B0503020204020204" pitchFamily="34" charset="-122"/>
              </a:rPr>
              <a:t>芯片可使用内存容量较小，针对运行其中的程序的代码规模（</a:t>
            </a:r>
            <a:r>
              <a:rPr lang="en-US" altLang="zh-CN" sz="1800" dirty="0" err="1">
                <a:latin typeface="微软雅黑" panose="020B0503020204020204" pitchFamily="34" charset="-122"/>
                <a:ea typeface="微软雅黑" panose="020B0503020204020204" pitchFamily="34" charset="-122"/>
              </a:rPr>
              <a:t>CodeSize</a:t>
            </a:r>
            <a:r>
              <a:rPr lang="zh-CN" altLang="en-US" sz="1800" dirty="0">
                <a:latin typeface="微软雅黑" panose="020B0503020204020204" pitchFamily="34" charset="-122"/>
                <a:ea typeface="微软雅黑" panose="020B0503020204020204" pitchFamily="34" charset="-122"/>
              </a:rPr>
              <a:t>）的优化，一直是个重要课题。更小的代码规模，意味着更小的芯片面积、更低的成本、更高的市场竞争力。本题要求参赛队在确保程序功能正确且性能损失合理的前提下，使用汇编</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链接</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后链接时代码规模优化技术，尽可能减小面向特定目标平台的二进制可执行文件代码规模。</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061629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RISC-V Linker Relaxation</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455320"/>
            <a:ext cx="10515600" cy="4769017"/>
          </a:xfrm>
        </p:spPr>
        <p:txBody>
          <a:bodyPr>
            <a:normAutofit fontScale="77500" lnSpcReduction="2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The goal of RISC-V linker </a:t>
            </a:r>
            <a:r>
              <a:rPr lang="en-US" altLang="zh-CN" sz="1900" dirty="0" err="1">
                <a:latin typeface="微软雅黑" panose="020B0503020204020204" pitchFamily="34" charset="-122"/>
                <a:ea typeface="微软雅黑" panose="020B0503020204020204" pitchFamily="34" charset="-122"/>
              </a:rPr>
              <a:t>relaxtion</a:t>
            </a:r>
            <a:endParaRPr lang="en-US" altLang="zh-CN" sz="1900" dirty="0">
              <a:latin typeface="微软雅黑" panose="020B0503020204020204" pitchFamily="34" charset="-122"/>
              <a:ea typeface="微软雅黑" panose="020B0503020204020204" pitchFamily="34" charset="-122"/>
            </a:endParaRP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To reduce the number of instructions to access symbol, for example</a:t>
            </a:r>
          </a:p>
          <a:p>
            <a:pPr marL="457200">
              <a:lnSpc>
                <a:spcPct val="150000"/>
              </a:lnSpc>
              <a:spcBef>
                <a:spcPts val="0"/>
              </a:spcBef>
              <a:buSzPct val="75000"/>
              <a:buFont typeface="Wingdings" panose="05000000000000000000" pitchFamily="2" charset="2"/>
              <a:buChar char="q"/>
            </a:pPr>
            <a:r>
              <a:rPr lang="en-US" altLang="zh-CN" sz="1900" dirty="0" err="1">
                <a:latin typeface="微软雅黑" panose="020B0503020204020204" pitchFamily="34" charset="-122"/>
                <a:ea typeface="微软雅黑" panose="020B0503020204020204" pitchFamily="34" charset="-122"/>
              </a:rPr>
              <a:t>Fuction</a:t>
            </a:r>
            <a:r>
              <a:rPr lang="en-US" altLang="zh-CN" sz="1900" dirty="0">
                <a:latin typeface="微软雅黑" panose="020B0503020204020204" pitchFamily="34" charset="-122"/>
                <a:ea typeface="微软雅黑" panose="020B0503020204020204" pitchFamily="34" charset="-122"/>
              </a:rPr>
              <a:t> call be generated by either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jal</a:t>
            </a:r>
            <a:r>
              <a:rPr lang="en-US" altLang="zh-CN" sz="1900" dirty="0">
                <a:latin typeface="微软雅黑" panose="020B0503020204020204" pitchFamily="34" charset="-122"/>
                <a:ea typeface="微软雅黑" panose="020B0503020204020204" pitchFamily="34" charset="-122"/>
              </a:rPr>
              <a:t> or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auipc</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jalr</a:t>
            </a:r>
            <a:endPar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Use GP register to access a global value</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And more ……</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Current status of LLVM linker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Support most RISC-V dependent linker relaxation, for example</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Can relax </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call</a:t>
            </a:r>
            <a:r>
              <a:rPr lang="en-US" altLang="zh-CN" sz="1900" dirty="0">
                <a:latin typeface="微软雅黑" panose="020B0503020204020204" pitchFamily="34" charset="-122"/>
                <a:ea typeface="微软雅黑" panose="020B0503020204020204" pitchFamily="34" charset="-122"/>
              </a:rPr>
              <a:t> to short version</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Can relax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lui</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load</a:t>
            </a:r>
            <a:r>
              <a:rPr lang="en-US" altLang="zh-CN" sz="1900" dirty="0">
                <a:latin typeface="微软雅黑" panose="020B0503020204020204" pitchFamily="34" charset="-122"/>
                <a:ea typeface="微软雅黑" panose="020B0503020204020204" pitchFamily="34" charset="-122"/>
              </a:rPr>
              <a:t> to </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load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gp</a:t>
            </a:r>
            <a:endPar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May not be optimal, like choose GP base wisely</a:t>
            </a: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Reference: </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2"/>
              </a:rPr>
              <a:t>https://riscv.org/wp-content/uploads/2019/03/11.15-Shiva-Chen-Compiler-Support-For-Linker-Relaxation-in-RISC-V-2019-03-13.pdf</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3"/>
              </a:rPr>
              <a:t>https://github.com/llvm/llvm-project/tree/main/lld</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0056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Global Pointer(GP)</a:t>
            </a:r>
            <a:r>
              <a:rPr lang="zh-CN" altLang="en-US" sz="3200" b="1" dirty="0">
                <a:solidFill>
                  <a:srgbClr val="C00000"/>
                </a:solidFill>
                <a:latin typeface="微软雅黑" panose="020B0503020204020204" pitchFamily="34" charset="-122"/>
                <a:ea typeface="微软雅黑" panose="020B0503020204020204" pitchFamily="34" charset="-122"/>
              </a:rPr>
              <a:t>介绍</a:t>
            </a:r>
          </a:p>
        </p:txBody>
      </p:sp>
      <p:sp>
        <p:nvSpPr>
          <p:cNvPr id="3" name="内容占位符 2"/>
          <p:cNvSpPr>
            <a:spLocks noGrp="1"/>
          </p:cNvSpPr>
          <p:nvPr>
            <p:ph idx="1"/>
          </p:nvPr>
        </p:nvSpPr>
        <p:spPr>
          <a:xfrm>
            <a:off x="838200" y="1455320"/>
            <a:ext cx="10515600" cy="4351338"/>
          </a:xfrm>
        </p:spPr>
        <p:txBody>
          <a:bodyPr>
            <a:normAutofit/>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The global pointer is defined by the ABI. </a:t>
            </a:r>
            <a:r>
              <a:rPr lang="zh-CN" altLang="en-US" sz="1900" dirty="0">
                <a:latin typeface="微软雅黑" panose="020B0503020204020204" pitchFamily="34" charset="-122"/>
                <a:ea typeface="微软雅黑" panose="020B0503020204020204" pitchFamily="34" charset="-122"/>
              </a:rPr>
              <a:t>（以下</a:t>
            </a:r>
            <a:r>
              <a:rPr lang="zh-CN" altLang="en-US" sz="1900" dirty="0">
                <a:solidFill>
                  <a:srgbClr val="FF0000"/>
                </a:solidFill>
                <a:latin typeface="微软雅黑" panose="020B0503020204020204" pitchFamily="34" charset="-122"/>
                <a:ea typeface="微软雅黑" panose="020B0503020204020204" pitchFamily="34" charset="-122"/>
              </a:rPr>
              <a:t>以</a:t>
            </a:r>
            <a:r>
              <a:rPr lang="en-US" altLang="zh-CN" sz="1900" dirty="0" err="1">
                <a:solidFill>
                  <a:srgbClr val="FF0000"/>
                </a:solidFill>
                <a:latin typeface="微软雅黑" panose="020B0503020204020204" pitchFamily="34" charset="-122"/>
                <a:ea typeface="微软雅黑" panose="020B0503020204020204" pitchFamily="34" charset="-122"/>
              </a:rPr>
              <a:t>riscv</a:t>
            </a:r>
            <a:r>
              <a:rPr lang="zh-CN" altLang="en-US" sz="1900" dirty="0">
                <a:solidFill>
                  <a:srgbClr val="FF0000"/>
                </a:solidFill>
                <a:latin typeface="微软雅黑" panose="020B0503020204020204" pitchFamily="34" charset="-122"/>
                <a:ea typeface="微软雅黑" panose="020B0503020204020204" pitchFamily="34" charset="-122"/>
              </a:rPr>
              <a:t>架构为例</a:t>
            </a:r>
            <a:r>
              <a:rPr lang="zh-CN" altLang="en-US" sz="1900" dirty="0">
                <a:latin typeface="微软雅黑" panose="020B0503020204020204" pitchFamily="34" charset="-122"/>
                <a:ea typeface="微软雅黑" panose="020B0503020204020204" pitchFamily="34" charset="-122"/>
              </a:rPr>
              <a:t>介绍</a:t>
            </a:r>
            <a:r>
              <a:rPr lang="en-US" altLang="zh-CN" sz="1900" dirty="0">
                <a:latin typeface="微软雅黑" panose="020B0503020204020204" pitchFamily="34" charset="-122"/>
                <a:ea typeface="微软雅黑" panose="020B0503020204020204" pitchFamily="34" charset="-122"/>
              </a:rPr>
              <a:t>GP</a:t>
            </a:r>
            <a:r>
              <a:rPr lang="zh-CN" altLang="en-US" sz="1900" dirty="0">
                <a:latin typeface="微软雅黑" panose="020B0503020204020204" pitchFamily="34" charset="-122"/>
                <a:ea typeface="微软雅黑" panose="020B0503020204020204" pitchFamily="34" charset="-122"/>
              </a:rPr>
              <a:t>）</a:t>
            </a:r>
            <a:endParaRPr lang="en-US" altLang="zh-CN" dirty="0"/>
          </a:p>
          <a:p>
            <a:pPr>
              <a:lnSpc>
                <a:spcPct val="150000"/>
              </a:lnSpc>
              <a:spcBef>
                <a:spcPts val="0"/>
              </a:spcBef>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In the standard ABI and embedded ABI it is register x3 AKA </a:t>
            </a:r>
            <a:r>
              <a:rPr lang="en-US" altLang="zh-CN" sz="1600" dirty="0" err="1">
                <a:latin typeface="微软雅黑" panose="020B0503020204020204" pitchFamily="34" charset="-122"/>
                <a:ea typeface="微软雅黑" panose="020B0503020204020204" pitchFamily="34" charset="-122"/>
              </a:rPr>
              <a:t>gp</a:t>
            </a:r>
            <a:r>
              <a:rPr lang="en-US" altLang="zh-CN" sz="1600" dirty="0">
                <a:latin typeface="微软雅黑" panose="020B0503020204020204" pitchFamily="34" charset="-122"/>
                <a:ea typeface="微软雅黑" panose="020B0503020204020204" pitchFamily="34" charset="-122"/>
              </a:rPr>
              <a:t>.</a:t>
            </a:r>
          </a:p>
          <a:p>
            <a:pPr>
              <a:lnSpc>
                <a:spcPct val="150000"/>
              </a:lnSpc>
              <a:spcBef>
                <a:spcPts val="0"/>
              </a:spcBef>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The global pointer is a software convention, it has no implementation in hardware or specific instructions.</a:t>
            </a:r>
          </a:p>
          <a:p>
            <a:pPr>
              <a:lnSpc>
                <a:spcPct val="150000"/>
              </a:lnSpc>
              <a:spcBef>
                <a:spcPts val="0"/>
              </a:spcBef>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It is implemented in the linker, enabled (default) or disabled by the --relax and --no-relax options.</a:t>
            </a:r>
          </a:p>
          <a:p>
            <a:pPr>
              <a:lnSpc>
                <a:spcPct val="150000"/>
              </a:lnSpc>
              <a:spcBef>
                <a:spcPts val="0"/>
              </a:spcBef>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Global variables are ‘relaxed’ and accessed via a relative immediate offset from the global pointer.</a:t>
            </a:r>
          </a:p>
          <a:p>
            <a:pPr>
              <a:lnSpc>
                <a:spcPct val="150000"/>
              </a:lnSpc>
              <a:spcBef>
                <a:spcPts val="0"/>
              </a:spcBef>
              <a:buFont typeface="Wingdings" panose="05000000000000000000" pitchFamily="2" charset="2"/>
              <a:buChar char="ü"/>
            </a:pPr>
            <a:r>
              <a:rPr lang="en-US" altLang="zh-CN" sz="1600" dirty="0">
                <a:latin typeface="微软雅黑" panose="020B0503020204020204" pitchFamily="34" charset="-122"/>
                <a:ea typeface="微软雅黑" panose="020B0503020204020204" pitchFamily="34" charset="-122"/>
              </a:rPr>
              <a:t>The global variables need to be within imm12 reach of the global pointer to be relaxed. (That is +-2048 bytes.)</a:t>
            </a:r>
            <a:endParaRPr lang="zh-CN" altLang="en-US" sz="1600" dirty="0">
              <a:latin typeface="微软雅黑" panose="020B0503020204020204" pitchFamily="34" charset="-122"/>
              <a:ea typeface="微软雅黑" panose="020B0503020204020204" pitchFamily="34" charset="-122"/>
            </a:endParaRPr>
          </a:p>
        </p:txBody>
      </p:sp>
      <p:sp>
        <p:nvSpPr>
          <p:cNvPr id="5" name="矩形 4"/>
          <p:cNvSpPr/>
          <p:nvPr/>
        </p:nvSpPr>
        <p:spPr>
          <a:xfrm>
            <a:off x="838200" y="5185399"/>
            <a:ext cx="8958943" cy="523220"/>
          </a:xfrm>
          <a:prstGeom prst="rect">
            <a:avLst/>
          </a:prstGeom>
        </p:spPr>
        <p:txBody>
          <a:bodyPr wrap="square">
            <a:spAutoFit/>
          </a:bodyPr>
          <a:lstStyle/>
          <a:p>
            <a:r>
              <a:rPr lang="zh-CN" altLang="en-US" sz="1400" dirty="0">
                <a:latin typeface="微软雅黑" panose="020B0503020204020204" pitchFamily="34" charset="-122"/>
                <a:ea typeface="微软雅黑" panose="020B0503020204020204" pitchFamily="34" charset="-122"/>
              </a:rPr>
              <a:t>引用自：</a:t>
            </a:r>
            <a:r>
              <a:rPr lang="en-US" altLang="zh-CN" sz="1400" dirty="0">
                <a:latin typeface="微软雅黑" panose="020B0503020204020204" pitchFamily="34" charset="-122"/>
                <a:ea typeface="微软雅黑" panose="020B0503020204020204" pitchFamily="34" charset="-122"/>
              </a:rPr>
              <a:t>https://five-embeddev.com/quickref/global_pointer.html</a:t>
            </a:r>
          </a:p>
          <a:p>
            <a:r>
              <a:rPr lang="en-US" altLang="zh-CN" sz="1400" dirty="0">
                <a:latin typeface="微软雅黑" panose="020B0503020204020204" pitchFamily="34" charset="-122"/>
                <a:ea typeface="微软雅黑" panose="020B0503020204020204" pitchFamily="34" charset="-122"/>
              </a:rPr>
              <a:t>Linker relax</a:t>
            </a:r>
            <a:r>
              <a:rPr lang="zh-CN" altLang="en-US" sz="1400" dirty="0">
                <a:latin typeface="微软雅黑" panose="020B0503020204020204" pitchFamily="34" charset="-122"/>
                <a:ea typeface="微软雅黑" panose="020B0503020204020204" pitchFamily="34" charset="-122"/>
              </a:rPr>
              <a:t>请参考：https://www.sifive.com/blog/all-aboard-part-3-linker-relaxation-in-riscv-toolchain</a:t>
            </a:r>
          </a:p>
        </p:txBody>
      </p:sp>
    </p:spTree>
    <p:extLst>
      <p:ext uri="{BB962C8B-B14F-4D97-AF65-F5344CB8AC3E}">
        <p14:creationId xmlns:p14="http://schemas.microsoft.com/office/powerpoint/2010/main" val="3064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5236" y="113281"/>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基于</a:t>
            </a:r>
            <a:r>
              <a:rPr lang="en-US" altLang="zh-CN" sz="3200" b="1" dirty="0">
                <a:solidFill>
                  <a:srgbClr val="C00000"/>
                </a:solidFill>
                <a:latin typeface="微软雅黑" panose="020B0503020204020204" pitchFamily="34" charset="-122"/>
                <a:ea typeface="微软雅黑" panose="020B0503020204020204" pitchFamily="34" charset="-122"/>
              </a:rPr>
              <a:t>GP</a:t>
            </a:r>
            <a:r>
              <a:rPr lang="zh-CN" altLang="en-US" sz="3200" b="1" dirty="0">
                <a:solidFill>
                  <a:srgbClr val="C00000"/>
                </a:solidFill>
                <a:latin typeface="微软雅黑" panose="020B0503020204020204" pitchFamily="34" charset="-122"/>
                <a:ea typeface="微软雅黑" panose="020B0503020204020204" pitchFamily="34" charset="-122"/>
              </a:rPr>
              <a:t>的优化示例</a:t>
            </a:r>
          </a:p>
        </p:txBody>
      </p:sp>
      <p:sp>
        <p:nvSpPr>
          <p:cNvPr id="3" name="内容占位符 2"/>
          <p:cNvSpPr>
            <a:spLocks noGrp="1"/>
          </p:cNvSpPr>
          <p:nvPr>
            <p:ph idx="1"/>
          </p:nvPr>
        </p:nvSpPr>
        <p:spPr>
          <a:xfrm>
            <a:off x="823842" y="1512529"/>
            <a:ext cx="10085173" cy="4351338"/>
          </a:xfrm>
        </p:spPr>
        <p:txBody>
          <a:bodyPr>
            <a:normAutofit/>
          </a:bodyPr>
          <a:lstStyle/>
          <a:p>
            <a:pPr marL="0" indent="0">
              <a:lnSpc>
                <a:spcPct val="150000"/>
              </a:lnSpc>
              <a:spcBef>
                <a:spcPts val="0"/>
              </a:spcBef>
              <a:buNone/>
            </a:pPr>
            <a:r>
              <a:rPr lang="en-US" altLang="zh-CN" sz="1800" dirty="0">
                <a:latin typeface="微软雅黑" panose="020B0503020204020204" pitchFamily="34" charset="-122"/>
                <a:ea typeface="微软雅黑" panose="020B0503020204020204" pitchFamily="34" charset="-122"/>
              </a:rPr>
              <a:t>RISC-V</a:t>
            </a:r>
            <a:r>
              <a:rPr lang="zh-CN" altLang="en-US" sz="1800" dirty="0">
                <a:latin typeface="微软雅黑" panose="020B0503020204020204" pitchFamily="34" charset="-122"/>
                <a:ea typeface="微软雅黑" panose="020B0503020204020204" pitchFamily="34" charset="-122"/>
              </a:rPr>
              <a:t>可以基于</a:t>
            </a:r>
            <a:r>
              <a:rPr lang="en-US" altLang="zh-CN" sz="1800" dirty="0">
                <a:latin typeface="微软雅黑" panose="020B0503020204020204" pitchFamily="34" charset="-122"/>
                <a:ea typeface="微软雅黑" panose="020B0503020204020204" pitchFamily="34" charset="-122"/>
              </a:rPr>
              <a:t>Global Pointer</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GP</a:t>
            </a:r>
            <a:r>
              <a:rPr lang="zh-CN" altLang="en-US" sz="1800" dirty="0">
                <a:latin typeface="微软雅黑" panose="020B0503020204020204" pitchFamily="34" charset="-122"/>
                <a:ea typeface="微软雅黑" panose="020B0503020204020204" pitchFamily="34" charset="-122"/>
              </a:rPr>
              <a:t>）寄存器偏移（</a:t>
            </a:r>
            <a:r>
              <a:rPr lang="en-US" altLang="zh-CN" sz="1800" dirty="0">
                <a:latin typeface="微软雅黑" panose="020B0503020204020204" pitchFamily="34" charset="-122"/>
                <a:ea typeface="微软雅黑" panose="020B0503020204020204" pitchFamily="34" charset="-122"/>
              </a:rPr>
              <a:t>Offset</a:t>
            </a:r>
            <a:r>
              <a:rPr lang="zh-CN" altLang="en-US" sz="1800" dirty="0">
                <a:latin typeface="微软雅黑" panose="020B0503020204020204" pitchFamily="34" charset="-122"/>
                <a:ea typeface="微软雅黑" panose="020B0503020204020204" pitchFamily="34" charset="-122"/>
              </a:rPr>
              <a:t>）对</a:t>
            </a:r>
            <a:r>
              <a:rPr lang="en-US" altLang="zh-CN" sz="1800" dirty="0">
                <a:latin typeface="微软雅黑" panose="020B0503020204020204" pitchFamily="34" charset="-122"/>
                <a:ea typeface="微软雅黑" panose="020B0503020204020204" pitchFamily="34" charset="-122"/>
              </a:rPr>
              <a:t>data</a:t>
            </a:r>
            <a:r>
              <a:rPr lang="zh-CN" altLang="en-US" sz="1800" dirty="0">
                <a:latin typeface="微软雅黑" panose="020B0503020204020204" pitchFamily="34" charset="-122"/>
                <a:ea typeface="微软雅黑" panose="020B0503020204020204" pitchFamily="34" charset="-122"/>
              </a:rPr>
              <a:t>段数据进行快速存取，但允许的</a:t>
            </a:r>
            <a:r>
              <a:rPr lang="en-US" altLang="zh-CN" sz="1800" dirty="0">
                <a:latin typeface="微软雅黑" panose="020B0503020204020204" pitchFamily="34" charset="-122"/>
                <a:ea typeface="微软雅黑" panose="020B0503020204020204" pitchFamily="34" charset="-122"/>
              </a:rPr>
              <a:t>Offset</a:t>
            </a:r>
            <a:r>
              <a:rPr lang="zh-CN" altLang="en-US" sz="1800" dirty="0">
                <a:latin typeface="微软雅黑" panose="020B0503020204020204" pitchFamily="34" charset="-122"/>
                <a:ea typeface="微软雅黑" panose="020B0503020204020204" pitchFamily="34" charset="-122"/>
              </a:rPr>
              <a:t>范围有限（在</a:t>
            </a:r>
            <a:r>
              <a:rPr lang="en-US" altLang="zh-CN" sz="1800" dirty="0">
                <a:latin typeface="微软雅黑" panose="020B0503020204020204" pitchFamily="34" charset="-122"/>
                <a:ea typeface="微软雅黑" panose="020B0503020204020204" pitchFamily="34" charset="-122"/>
              </a:rPr>
              <a:t>32</a:t>
            </a:r>
            <a:r>
              <a:rPr lang="zh-CN" altLang="en-US" sz="1800" dirty="0">
                <a:latin typeface="微软雅黑" panose="020B0503020204020204" pitchFamily="34" charset="-122"/>
                <a:ea typeface="微软雅黑" panose="020B0503020204020204" pitchFamily="34" charset="-122"/>
              </a:rPr>
              <a:t>位指令系统中，</a:t>
            </a:r>
            <a:r>
              <a:rPr lang="en-US" altLang="zh-CN" sz="1800" dirty="0">
                <a:latin typeface="微软雅黑" panose="020B0503020204020204" pitchFamily="34" charset="-122"/>
                <a:ea typeface="微软雅黑" panose="020B0503020204020204" pitchFamily="34" charset="-122"/>
              </a:rPr>
              <a:t>Offset</a:t>
            </a:r>
            <a:r>
              <a:rPr lang="zh-CN" altLang="en-US" sz="1800" dirty="0">
                <a:latin typeface="微软雅黑" panose="020B0503020204020204" pitchFamily="34" charset="-122"/>
                <a:ea typeface="微软雅黑" panose="020B0503020204020204" pitchFamily="34" charset="-122"/>
              </a:rPr>
              <a:t>一般为</a:t>
            </a:r>
            <a:r>
              <a:rPr lang="en-US" altLang="zh-CN" sz="1800" dirty="0">
                <a:latin typeface="微软雅黑" panose="020B0503020204020204" pitchFamily="34" charset="-122"/>
                <a:ea typeface="微软雅黑" panose="020B0503020204020204" pitchFamily="34" charset="-122"/>
              </a:rPr>
              <a:t>12</a:t>
            </a:r>
            <a:r>
              <a:rPr lang="zh-CN" altLang="en-US" sz="1800" dirty="0">
                <a:latin typeface="微软雅黑" panose="020B0503020204020204" pitchFamily="34" charset="-122"/>
                <a:ea typeface="微软雅黑" panose="020B0503020204020204" pitchFamily="34" charset="-122"/>
              </a:rPr>
              <a:t>位整型）。 </a:t>
            </a:r>
            <a:endParaRPr lang="en-US" altLang="zh-CN" sz="18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816297" y="2923687"/>
            <a:ext cx="3556936" cy="646331"/>
          </a:xfrm>
          <a:prstGeom prst="rect">
            <a:avLst/>
          </a:prstGeom>
          <a:noFill/>
        </p:spPr>
        <p:txBody>
          <a:bodyPr wrap="none" rtlCol="0">
            <a:spAutoFit/>
          </a:bodyPr>
          <a:lstStyle/>
          <a:p>
            <a:r>
              <a:rPr lang="en-US" altLang="zh-CN" dirty="0"/>
              <a:t>mov  x0,     </a:t>
            </a:r>
            <a:r>
              <a:rPr lang="en-US" altLang="zh-CN" dirty="0" err="1"/>
              <a:t>global_example_address</a:t>
            </a:r>
            <a:endParaRPr lang="en-US" altLang="zh-CN" dirty="0"/>
          </a:p>
          <a:p>
            <a:r>
              <a:rPr lang="en-US" altLang="zh-CN" dirty="0"/>
              <a:t>load  x1,     x0,   0 </a:t>
            </a:r>
            <a:endParaRPr lang="zh-CN" altLang="en-US" dirty="0"/>
          </a:p>
        </p:txBody>
      </p:sp>
      <p:sp>
        <p:nvSpPr>
          <p:cNvPr id="5" name="下箭头 4"/>
          <p:cNvSpPr/>
          <p:nvPr/>
        </p:nvSpPr>
        <p:spPr>
          <a:xfrm>
            <a:off x="2809719" y="3688198"/>
            <a:ext cx="362465" cy="57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816297" y="4428357"/>
            <a:ext cx="2274918" cy="369332"/>
          </a:xfrm>
          <a:prstGeom prst="rect">
            <a:avLst/>
          </a:prstGeom>
          <a:noFill/>
        </p:spPr>
        <p:txBody>
          <a:bodyPr wrap="none" rtlCol="0">
            <a:spAutoFit/>
          </a:bodyPr>
          <a:lstStyle/>
          <a:p>
            <a:r>
              <a:rPr lang="en-US" altLang="zh-CN" dirty="0"/>
              <a:t>load  x1,     </a:t>
            </a:r>
            <a:r>
              <a:rPr lang="en-US" altLang="zh-CN" dirty="0" err="1"/>
              <a:t>gp</a:t>
            </a:r>
            <a:r>
              <a:rPr lang="en-US" altLang="zh-CN" dirty="0"/>
              <a:t>,   offset </a:t>
            </a:r>
            <a:endParaRPr lang="zh-CN" altLang="en-US" dirty="0"/>
          </a:p>
        </p:txBody>
      </p:sp>
      <p:cxnSp>
        <p:nvCxnSpPr>
          <p:cNvPr id="12" name="直接连接符 11"/>
          <p:cNvCxnSpPr/>
          <p:nvPr/>
        </p:nvCxnSpPr>
        <p:spPr>
          <a:xfrm>
            <a:off x="6508135" y="2966092"/>
            <a:ext cx="0" cy="2776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7410179" y="2966092"/>
            <a:ext cx="0" cy="27761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a:off x="6137433" y="3077444"/>
            <a:ext cx="271848" cy="2464530"/>
          </a:xfrm>
          <a:prstGeom prst="leftBrace">
            <a:avLst>
              <a:gd name="adj1" fmla="val 5984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5537717" y="3920811"/>
            <a:ext cx="657424" cy="369332"/>
          </a:xfrm>
          <a:prstGeom prst="rect">
            <a:avLst/>
          </a:prstGeom>
          <a:noFill/>
        </p:spPr>
        <p:txBody>
          <a:bodyPr wrap="none" rtlCol="0">
            <a:spAutoFit/>
          </a:bodyPr>
          <a:lstStyle/>
          <a:p>
            <a:r>
              <a:rPr lang="en-US" altLang="zh-CN"/>
              <a:t>.data</a:t>
            </a:r>
            <a:endParaRPr lang="zh-CN" altLang="en-US"/>
          </a:p>
        </p:txBody>
      </p:sp>
      <p:cxnSp>
        <p:nvCxnSpPr>
          <p:cNvPr id="22" name="直接箭头连接符 21"/>
          <p:cNvCxnSpPr/>
          <p:nvPr/>
        </p:nvCxnSpPr>
        <p:spPr>
          <a:xfrm flipH="1">
            <a:off x="7406060" y="3143346"/>
            <a:ext cx="947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6508135" y="5146558"/>
            <a:ext cx="902044" cy="140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7166816" y="4784435"/>
            <a:ext cx="461665" cy="92398"/>
          </a:xfrm>
          <a:prstGeom prst="rect">
            <a:avLst/>
          </a:prstGeom>
          <a:noFill/>
        </p:spPr>
        <p:txBody>
          <a:bodyPr vert="eaVert" wrap="none" rtlCol="0">
            <a:spAutoFit/>
          </a:bodyPr>
          <a:lstStyle/>
          <a:p>
            <a:endParaRPr lang="zh-CN" altLang="en-US"/>
          </a:p>
        </p:txBody>
      </p:sp>
      <p:sp>
        <p:nvSpPr>
          <p:cNvPr id="28" name="文本框 27"/>
          <p:cNvSpPr txBox="1"/>
          <p:nvPr/>
        </p:nvSpPr>
        <p:spPr>
          <a:xfrm>
            <a:off x="7462570" y="5198221"/>
            <a:ext cx="1539204" cy="253916"/>
          </a:xfrm>
          <a:prstGeom prst="rect">
            <a:avLst/>
          </a:prstGeom>
          <a:noFill/>
        </p:spPr>
        <p:txBody>
          <a:bodyPr wrap="none" rtlCol="0">
            <a:spAutoFit/>
          </a:bodyPr>
          <a:lstStyle/>
          <a:p>
            <a:r>
              <a:rPr lang="en-US" altLang="zh-CN" sz="1050" dirty="0" err="1"/>
              <a:t>global_example_address</a:t>
            </a:r>
            <a:endParaRPr lang="zh-CN" altLang="en-US" sz="1050" dirty="0"/>
          </a:p>
        </p:txBody>
      </p:sp>
      <p:cxnSp>
        <p:nvCxnSpPr>
          <p:cNvPr id="32" name="直接连接符 31"/>
          <p:cNvCxnSpPr>
            <a:stCxn id="23" idx="3"/>
          </p:cNvCxnSpPr>
          <p:nvPr/>
        </p:nvCxnSpPr>
        <p:spPr>
          <a:xfrm>
            <a:off x="7410179" y="5216580"/>
            <a:ext cx="218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7628481" y="3143347"/>
            <a:ext cx="0" cy="96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7628481" y="4354168"/>
            <a:ext cx="0" cy="811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7397648" y="4049733"/>
            <a:ext cx="723211" cy="369332"/>
          </a:xfrm>
          <a:prstGeom prst="rect">
            <a:avLst/>
          </a:prstGeom>
          <a:noFill/>
        </p:spPr>
        <p:txBody>
          <a:bodyPr wrap="none" rtlCol="0">
            <a:spAutoFit/>
          </a:bodyPr>
          <a:lstStyle/>
          <a:p>
            <a:r>
              <a:rPr lang="en-US" altLang="zh-CN"/>
              <a:t>offset</a:t>
            </a:r>
            <a:endParaRPr lang="zh-CN" altLang="en-US"/>
          </a:p>
        </p:txBody>
      </p:sp>
      <p:sp>
        <p:nvSpPr>
          <p:cNvPr id="40" name="文本框 39"/>
          <p:cNvSpPr txBox="1"/>
          <p:nvPr/>
        </p:nvSpPr>
        <p:spPr>
          <a:xfrm>
            <a:off x="7336156" y="2923486"/>
            <a:ext cx="2738250" cy="253916"/>
          </a:xfrm>
          <a:prstGeom prst="rect">
            <a:avLst/>
          </a:prstGeom>
          <a:noFill/>
        </p:spPr>
        <p:txBody>
          <a:bodyPr wrap="none" rtlCol="0">
            <a:spAutoFit/>
          </a:bodyPr>
          <a:lstStyle/>
          <a:p>
            <a:r>
              <a:rPr lang="en-US" altLang="zh-CN" sz="1050" dirty="0"/>
              <a:t>global pointer register =  current address value</a:t>
            </a:r>
            <a:endParaRPr lang="zh-CN" altLang="en-US" sz="1050" dirty="0"/>
          </a:p>
        </p:txBody>
      </p:sp>
    </p:spTree>
    <p:extLst>
      <p:ext uri="{BB962C8B-B14F-4D97-AF65-F5344CB8AC3E}">
        <p14:creationId xmlns:p14="http://schemas.microsoft.com/office/powerpoint/2010/main" val="1350908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5236" y="113281"/>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基于</a:t>
            </a:r>
            <a:r>
              <a:rPr lang="en-US" altLang="zh-CN" sz="3200" b="1" dirty="0">
                <a:solidFill>
                  <a:srgbClr val="C00000"/>
                </a:solidFill>
                <a:latin typeface="微软雅黑" panose="020B0503020204020204" pitchFamily="34" charset="-122"/>
                <a:ea typeface="微软雅黑" panose="020B0503020204020204" pitchFamily="34" charset="-122"/>
              </a:rPr>
              <a:t>GP</a:t>
            </a:r>
            <a:r>
              <a:rPr lang="zh-CN" altLang="en-US" sz="3200" b="1" dirty="0">
                <a:solidFill>
                  <a:srgbClr val="C00000"/>
                </a:solidFill>
                <a:latin typeface="微软雅黑" panose="020B0503020204020204" pitchFamily="34" charset="-122"/>
                <a:ea typeface="微软雅黑" panose="020B0503020204020204" pitchFamily="34" charset="-122"/>
              </a:rPr>
              <a:t>的优化示例</a:t>
            </a:r>
          </a:p>
        </p:txBody>
      </p:sp>
      <p:sp>
        <p:nvSpPr>
          <p:cNvPr id="7" name="内容占位符 6"/>
          <p:cNvSpPr>
            <a:spLocks noGrp="1"/>
          </p:cNvSpPr>
          <p:nvPr>
            <p:ph idx="1"/>
          </p:nvPr>
        </p:nvSpPr>
        <p:spPr>
          <a:xfrm>
            <a:off x="835236" y="1306640"/>
            <a:ext cx="10515600" cy="4888213"/>
          </a:xfrm>
        </p:spPr>
        <p:txBody>
          <a:bodyPr/>
          <a:lstStyle/>
          <a:p>
            <a:pPr marL="0" indent="0">
              <a:lnSpc>
                <a:spcPct val="150000"/>
              </a:lnSpc>
              <a:spcBef>
                <a:spcPts val="0"/>
              </a:spcBef>
              <a:buNone/>
            </a:pPr>
            <a:r>
              <a:rPr lang="zh-CN" altLang="en-US" sz="1600" dirty="0">
                <a:latin typeface="微软雅黑" panose="020B0503020204020204" pitchFamily="34" charset="-122"/>
                <a:ea typeface="微软雅黑" panose="020B0503020204020204" pitchFamily="34" charset="-122"/>
              </a:rPr>
              <a:t> </a:t>
            </a:r>
            <a:r>
              <a:rPr lang="en-US" altLang="zh-CN" sz="1600" dirty="0">
                <a:latin typeface="微软雅黑" panose="020B0503020204020204" pitchFamily="34" charset="-122"/>
                <a:ea typeface="微软雅黑" panose="020B0503020204020204" pitchFamily="34" charset="-122"/>
              </a:rPr>
              <a:t>RISC-V</a:t>
            </a:r>
            <a:r>
              <a:rPr lang="zh-CN" altLang="en-US" sz="1600" dirty="0">
                <a:latin typeface="微软雅黑" panose="020B0503020204020204" pitchFamily="34" charset="-122"/>
                <a:ea typeface="微软雅黑" panose="020B0503020204020204" pitchFamily="34" charset="-122"/>
              </a:rPr>
              <a:t>访存指令示意：</a:t>
            </a:r>
            <a:endParaRPr lang="en-US" altLang="zh-CN" sz="1600" b="1" dirty="0">
              <a:latin typeface="微软雅黑" panose="020B0503020204020204" pitchFamily="34" charset="-122"/>
              <a:ea typeface="微软雅黑" panose="020B0503020204020204" pitchFamily="34" charset="-122"/>
            </a:endParaRPr>
          </a:p>
          <a:p>
            <a:pPr marL="0" indent="0">
              <a:buNone/>
            </a:pPr>
            <a:r>
              <a:rPr lang="en-US" altLang="zh-CN" sz="1600" b="1" dirty="0">
                <a:latin typeface="微软雅黑" panose="020B0503020204020204" pitchFamily="34" charset="-122"/>
                <a:ea typeface="微软雅黑" panose="020B0503020204020204" pitchFamily="34" charset="-122"/>
              </a:rPr>
              <a:t>note</a:t>
            </a:r>
            <a:r>
              <a:rPr lang="zh-CN" altLang="en-US" sz="1600" b="1"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1</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load&amp;store</a:t>
            </a:r>
            <a:r>
              <a:rPr lang="en-US" altLang="zh-CN" sz="1600" dirty="0">
                <a:latin typeface="微软雅黑" panose="020B0503020204020204" pitchFamily="34" charset="-122"/>
                <a:ea typeface="微软雅黑" panose="020B0503020204020204" pitchFamily="34" charset="-122"/>
              </a:rPr>
              <a:t> with </a:t>
            </a:r>
            <a:r>
              <a:rPr lang="en-US" altLang="zh-CN" sz="1600" dirty="0" err="1">
                <a:latin typeface="微软雅黑" panose="020B0503020204020204" pitchFamily="34" charset="-122"/>
                <a:ea typeface="微软雅黑" panose="020B0503020204020204" pitchFamily="34" charset="-122"/>
              </a:rPr>
              <a:t>gp</a:t>
            </a:r>
            <a:r>
              <a:rPr lang="en-US" altLang="zh-CN" sz="1600" dirty="0">
                <a:latin typeface="微软雅黑" panose="020B0503020204020204" pitchFamily="34" charset="-122"/>
                <a:ea typeface="微软雅黑" panose="020B0503020204020204" pitchFamily="34" charset="-122"/>
              </a:rPr>
              <a:t> register are 32bit instructions</a:t>
            </a:r>
          </a:p>
          <a:p>
            <a:pPr marL="0" indent="0">
              <a:buNone/>
            </a:pPr>
            <a:r>
              <a:rPr lang="en-US" altLang="zh-CN" sz="1600" dirty="0">
                <a:latin typeface="微软雅黑" panose="020B0503020204020204" pitchFamily="34" charset="-122"/>
                <a:ea typeface="微软雅黑" panose="020B0503020204020204" pitchFamily="34" charset="-122"/>
              </a:rPr>
              <a:t>           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both have 16bit and 32bit </a:t>
            </a:r>
            <a:r>
              <a:rPr lang="en-US" altLang="zh-CN" sz="1600" dirty="0" err="1">
                <a:latin typeface="微软雅黑" panose="020B0503020204020204" pitchFamily="34" charset="-122"/>
                <a:ea typeface="微软雅黑" panose="020B0503020204020204" pitchFamily="34" charset="-122"/>
              </a:rPr>
              <a:t>load&amp;store</a:t>
            </a:r>
            <a:r>
              <a:rPr lang="en-US" altLang="zh-CN" sz="1600" dirty="0">
                <a:latin typeface="微软雅黑" panose="020B0503020204020204" pitchFamily="34" charset="-122"/>
                <a:ea typeface="微软雅黑" panose="020B0503020204020204" pitchFamily="34" charset="-122"/>
              </a:rPr>
              <a:t> instructions</a:t>
            </a:r>
            <a:endParaRPr lang="zh-CN" altLang="en-US" sz="1600" dirty="0">
              <a:latin typeface="微软雅黑" panose="020B0503020204020204" pitchFamily="34" charset="-122"/>
              <a:ea typeface="微软雅黑" panose="020B0503020204020204" pitchFamily="34" charset="-122"/>
            </a:endParaRPr>
          </a:p>
        </p:txBody>
      </p:sp>
      <p:pic>
        <p:nvPicPr>
          <p:cNvPr id="1026" name="Picture 2" descr="C:\Users\y00510484\AppData\Roaming\eSpace_Desktop\UserData\y00510484\imagefiles\C9950129-CA4E-4888-910A-6643226519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01" y="2755588"/>
            <a:ext cx="6864946" cy="9583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y00510484\AppData\Roaming\eSpace_Desktop\UserData\y00510484\imagefiles\4066AAC9-9F95-4031-A884-4D27C54D63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236" y="3968867"/>
            <a:ext cx="6798959" cy="909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844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5236" y="113281"/>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相似代码合并优化的示例</a:t>
            </a:r>
          </a:p>
        </p:txBody>
      </p:sp>
      <p:sp>
        <p:nvSpPr>
          <p:cNvPr id="7" name="内容占位符 6"/>
          <p:cNvSpPr>
            <a:spLocks noGrp="1"/>
          </p:cNvSpPr>
          <p:nvPr>
            <p:ph idx="1"/>
          </p:nvPr>
        </p:nvSpPr>
        <p:spPr>
          <a:xfrm>
            <a:off x="835236" y="1125665"/>
            <a:ext cx="10515600" cy="4888213"/>
          </a:xfrm>
        </p:spPr>
        <p:txBody>
          <a:bodyPr/>
          <a:lstStyle/>
          <a:p>
            <a:pPr marL="0" indent="0">
              <a:lnSpc>
                <a:spcPct val="150000"/>
              </a:lnSpc>
              <a:spcBef>
                <a:spcPts val="0"/>
              </a:spcBef>
              <a:buNone/>
            </a:pPr>
            <a:r>
              <a:rPr lang="zh-CN" altLang="en-US" sz="1600" dirty="0">
                <a:latin typeface="微软雅黑" panose="020B0503020204020204" pitchFamily="34" charset="-122"/>
                <a:ea typeface="微软雅黑" panose="020B0503020204020204" pitchFamily="34" charset="-122"/>
              </a:rPr>
              <a:t>函数内或函数间的相似代码片段抽取成一个函数，来减少重复指令序列</a:t>
            </a:r>
          </a:p>
        </p:txBody>
      </p:sp>
      <p:pic>
        <p:nvPicPr>
          <p:cNvPr id="6" name="图片 5">
            <a:extLst>
              <a:ext uri="{FF2B5EF4-FFF2-40B4-BE49-F238E27FC236}">
                <a16:creationId xmlns:a16="http://schemas.microsoft.com/office/drawing/2014/main" id="{C48AF9A4-0E49-465E-BC50-82F278CE78BE}"/>
              </a:ext>
            </a:extLst>
          </p:cNvPr>
          <p:cNvPicPr>
            <a:picLocks noChangeAspect="1"/>
          </p:cNvPicPr>
          <p:nvPr/>
        </p:nvPicPr>
        <p:blipFill>
          <a:blip r:embed="rId2"/>
          <a:stretch>
            <a:fillRect/>
          </a:stretch>
        </p:blipFill>
        <p:spPr>
          <a:xfrm>
            <a:off x="1762125" y="1852612"/>
            <a:ext cx="3600450" cy="4300538"/>
          </a:xfrm>
          <a:prstGeom prst="rect">
            <a:avLst/>
          </a:prstGeom>
        </p:spPr>
      </p:pic>
      <p:pic>
        <p:nvPicPr>
          <p:cNvPr id="9" name="图片 8">
            <a:extLst>
              <a:ext uri="{FF2B5EF4-FFF2-40B4-BE49-F238E27FC236}">
                <a16:creationId xmlns:a16="http://schemas.microsoft.com/office/drawing/2014/main" id="{33E00686-C94B-43EC-AA2F-35173FC4245E}"/>
              </a:ext>
            </a:extLst>
          </p:cNvPr>
          <p:cNvPicPr>
            <a:picLocks noChangeAspect="1"/>
          </p:cNvPicPr>
          <p:nvPr/>
        </p:nvPicPr>
        <p:blipFill>
          <a:blip r:embed="rId3"/>
          <a:stretch>
            <a:fillRect/>
          </a:stretch>
        </p:blipFill>
        <p:spPr>
          <a:xfrm>
            <a:off x="6829427" y="2347912"/>
            <a:ext cx="3653790" cy="3127058"/>
          </a:xfrm>
          <a:prstGeom prst="rect">
            <a:avLst/>
          </a:prstGeom>
        </p:spPr>
      </p:pic>
      <p:sp>
        <p:nvSpPr>
          <p:cNvPr id="10" name="箭头: 右 9">
            <a:extLst>
              <a:ext uri="{FF2B5EF4-FFF2-40B4-BE49-F238E27FC236}">
                <a16:creationId xmlns:a16="http://schemas.microsoft.com/office/drawing/2014/main" id="{E51A7C77-CF65-4AA6-AA4B-596994E6F3DE}"/>
              </a:ext>
            </a:extLst>
          </p:cNvPr>
          <p:cNvSpPr/>
          <p:nvPr/>
        </p:nvSpPr>
        <p:spPr>
          <a:xfrm>
            <a:off x="5734051" y="3535203"/>
            <a:ext cx="723900" cy="752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2783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Post-Link Optimizer</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455320"/>
            <a:ext cx="10515600" cy="4769017"/>
          </a:xfrm>
        </p:spPr>
        <p:txBody>
          <a:bodyPr>
            <a:normAutofit fontScale="70000" lnSpcReduction="2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Post-link optimization is a technique to improve the performance of a program after it is compiled and linked</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Design purpose of post-link optimizer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Archive better performance on a highly optimized binary</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Work on binary side, give us a better chance to optimize code</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Some common post-link optimizer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BOLT, a binary optimization and code layout tool</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Propeller, a frame work for post link optimizations</a:t>
            </a:r>
          </a:p>
          <a:p>
            <a:pPr marL="457200">
              <a:lnSpc>
                <a:spcPct val="150000"/>
              </a:lnSpc>
              <a:spcBef>
                <a:spcPts val="0"/>
              </a:spcBef>
              <a:buSzPct val="75000"/>
              <a:buFont typeface="Wingdings" panose="05000000000000000000" pitchFamily="2" charset="2"/>
              <a:buChar char="q"/>
            </a:pPr>
            <a:r>
              <a:rPr lang="en-US" sz="1900" dirty="0">
                <a:latin typeface="微软雅黑" panose="020B0503020204020204" pitchFamily="34" charset="-122"/>
                <a:ea typeface="微软雅黑" panose="020B0503020204020204" pitchFamily="34" charset="-122"/>
              </a:rPr>
              <a:t>thin-layout-optimizer, a project used to get better layout from profiling</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Current status of LLVM post-link optimizer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BOLT has been part of LLVM since 2022</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Support various backend: AArch64, X86, RISC-V</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RISC-V backend has been active in upstream</a:t>
            </a: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Reference: </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2"/>
              </a:rPr>
              <a:t>https://research.facebook.com/publications/bolt-a-practical-binary-optimizer-for-data-centers-and-beyond/</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3"/>
              </a:rPr>
              <a:t>https://github.com/llvm/llvm-project/tree/main/bolt</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7606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BOLT</a:t>
            </a:r>
            <a:r>
              <a:rPr lang="zh-CN" altLang="en-US" sz="3200" b="1" dirty="0">
                <a:solidFill>
                  <a:srgbClr val="C00000"/>
                </a:solidFill>
                <a:latin typeface="微软雅黑" panose="020B0503020204020204" pitchFamily="34" charset="-122"/>
                <a:ea typeface="微软雅黑" panose="020B0503020204020204" pitchFamily="34" charset="-122"/>
              </a:rPr>
              <a:t>工作原理介绍</a:t>
            </a:r>
          </a:p>
        </p:txBody>
      </p:sp>
      <p:sp>
        <p:nvSpPr>
          <p:cNvPr id="3" name="内容占位符 2"/>
          <p:cNvSpPr>
            <a:spLocks noGrp="1"/>
          </p:cNvSpPr>
          <p:nvPr>
            <p:ph idx="1"/>
          </p:nvPr>
        </p:nvSpPr>
        <p:spPr>
          <a:xfrm>
            <a:off x="838200" y="1455321"/>
            <a:ext cx="10515600" cy="959952"/>
          </a:xfrm>
        </p:spPr>
        <p:txBody>
          <a:bodyPr>
            <a:normAutofit lnSpcReduction="1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基于二进制反汇编代码，重构控制流图并提升为低级</a:t>
            </a:r>
            <a:r>
              <a:rPr lang="en-US" altLang="zh-CN" sz="1900" dirty="0">
                <a:latin typeface="微软雅黑" panose="020B0503020204020204" pitchFamily="34" charset="-122"/>
                <a:ea typeface="微软雅黑" panose="020B0503020204020204" pitchFamily="34" charset="-122"/>
              </a:rPr>
              <a:t>IR</a:t>
            </a:r>
            <a:r>
              <a:rPr lang="zh-CN" altLang="en-US" sz="1900" dirty="0">
                <a:latin typeface="微软雅黑" panose="020B0503020204020204" pitchFamily="34" charset="-122"/>
                <a:ea typeface="微软雅黑" panose="020B0503020204020204" pitchFamily="34" charset="-122"/>
              </a:rPr>
              <a:t>，在其基础上优化指令流，再对程序做链接并改写二进制，具体流程图如下：</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07F7ED4-5D71-4ACA-BD70-8A04AC8B3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93" y="2415272"/>
            <a:ext cx="10992074" cy="905443"/>
          </a:xfrm>
          <a:prstGeom prst="rect">
            <a:avLst/>
          </a:prstGeom>
        </p:spPr>
      </p:pic>
      <p:sp>
        <p:nvSpPr>
          <p:cNvPr id="6" name="内容占位符 2">
            <a:extLst>
              <a:ext uri="{FF2B5EF4-FFF2-40B4-BE49-F238E27FC236}">
                <a16:creationId xmlns:a16="http://schemas.microsoft.com/office/drawing/2014/main" id="{E87E235D-EFFC-4CB9-B8F2-15C7AB7E4B7E}"/>
              </a:ext>
            </a:extLst>
          </p:cNvPr>
          <p:cNvSpPr txBox="1">
            <a:spLocks/>
          </p:cNvSpPr>
          <p:nvPr/>
        </p:nvSpPr>
        <p:spPr>
          <a:xfrm>
            <a:off x="838200" y="3537285"/>
            <a:ext cx="10515600" cy="295174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en-US" sz="1900" dirty="0">
                <a:latin typeface="微软雅黑" panose="020B0503020204020204" pitchFamily="34" charset="-122"/>
                <a:ea typeface="微软雅黑" panose="020B0503020204020204" pitchFamily="34" charset="-122"/>
              </a:rPr>
              <a:t>为达到最优的效果，</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依赖：</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spcBef>
                <a:spcPts val="0"/>
              </a:spcBef>
              <a:buFont typeface="Arial" panose="020B0604020202020204" pitchFamily="34" charset="0"/>
              <a:buAutoNum type="arabicPeriod"/>
            </a:pPr>
            <a:r>
              <a:rPr lang="zh-CN" altLang="en-US" sz="1900" dirty="0">
                <a:latin typeface="微软雅黑" panose="020B0503020204020204" pitchFamily="34" charset="-122"/>
                <a:ea typeface="微软雅黑" panose="020B0503020204020204" pitchFamily="34" charset="-122"/>
              </a:rPr>
              <a:t>为尽可能精确解析二进制并还原程序的控制流图，</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依赖</a:t>
            </a:r>
            <a:r>
              <a:rPr lang="en-US" altLang="zh-CN" sz="1900" dirty="0">
                <a:latin typeface="微软雅黑" panose="020B0503020204020204" pitchFamily="34" charset="-122"/>
                <a:ea typeface="微软雅黑" panose="020B0503020204020204" pitchFamily="34" charset="-122"/>
              </a:rPr>
              <a:t>Dwarf</a:t>
            </a:r>
            <a:r>
              <a:rPr lang="zh-CN" altLang="en-US" sz="1900" dirty="0">
                <a:latin typeface="微软雅黑" panose="020B0503020204020204" pitchFamily="34" charset="-122"/>
                <a:ea typeface="微软雅黑" panose="020B0503020204020204" pitchFamily="34" charset="-122"/>
              </a:rPr>
              <a:t>信息与</a:t>
            </a:r>
            <a:r>
              <a:rPr lang="en-US" altLang="zh-CN" sz="1900" dirty="0">
                <a:latin typeface="微软雅黑" panose="020B0503020204020204" pitchFamily="34" charset="-122"/>
                <a:ea typeface="微软雅黑" panose="020B0503020204020204" pitchFamily="34" charset="-122"/>
              </a:rPr>
              <a:t>relocation entry</a:t>
            </a:r>
          </a:p>
          <a:p>
            <a:pPr marL="457200" indent="-457200">
              <a:lnSpc>
                <a:spcPct val="150000"/>
              </a:lnSpc>
              <a:spcBef>
                <a:spcPts val="0"/>
              </a:spcBef>
              <a:buFont typeface="Arial" panose="020B0604020202020204" pitchFamily="34" charset="0"/>
              <a:buAutoNum type="arabicPeriod"/>
            </a:pPr>
            <a:r>
              <a:rPr lang="zh-CN" altLang="en-US" sz="1900" dirty="0">
                <a:latin typeface="微软雅黑" panose="020B0503020204020204" pitchFamily="34" charset="-122"/>
                <a:ea typeface="微软雅黑" panose="020B0503020204020204" pitchFamily="34" charset="-122"/>
              </a:rPr>
              <a:t>为尽可能提升性能，</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利用导入的</a:t>
            </a:r>
            <a:r>
              <a:rPr lang="en-US" altLang="zh-CN" sz="1900" dirty="0">
                <a:latin typeface="微软雅黑" panose="020B0503020204020204" pitchFamily="34" charset="-122"/>
                <a:ea typeface="微软雅黑" panose="020B0503020204020204" pitchFamily="34" charset="-122"/>
              </a:rPr>
              <a:t>profile</a:t>
            </a:r>
            <a:r>
              <a:rPr lang="zh-CN" altLang="en-US" sz="1900" dirty="0">
                <a:latin typeface="微软雅黑" panose="020B0503020204020204" pitchFamily="34" charset="-122"/>
                <a:ea typeface="微软雅黑" panose="020B0503020204020204" pitchFamily="34" charset="-122"/>
              </a:rPr>
              <a:t>来优化程序，这对</a:t>
            </a:r>
            <a:r>
              <a:rPr lang="en-US" altLang="zh-CN" sz="1900" dirty="0">
                <a:latin typeface="微软雅黑" panose="020B0503020204020204" pitchFamily="34" charset="-122"/>
                <a:ea typeface="微软雅黑" panose="020B0503020204020204" pitchFamily="34" charset="-122"/>
              </a:rPr>
              <a:t>code size</a:t>
            </a:r>
            <a:r>
              <a:rPr lang="zh-CN" altLang="en-US" sz="1900" dirty="0">
                <a:latin typeface="微软雅黑" panose="020B0503020204020204" pitchFamily="34" charset="-122"/>
                <a:ea typeface="微软雅黑" panose="020B0503020204020204" pitchFamily="34" charset="-122"/>
              </a:rPr>
              <a:t>优化并不是必须的</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spcBef>
                <a:spcPts val="0"/>
              </a:spcBef>
              <a:buFont typeface="Arial" panose="020B0604020202020204" pitchFamily="34" charset="0"/>
              <a:buAutoNum type="arabicPeriod"/>
            </a:pPr>
            <a:r>
              <a:rPr lang="zh-CN" altLang="en-US" sz="1900" dirty="0">
                <a:latin typeface="微软雅黑" panose="020B0503020204020204" pitchFamily="34" charset="-122"/>
                <a:ea typeface="微软雅黑" panose="020B0503020204020204" pitchFamily="34" charset="-122"/>
              </a:rPr>
              <a:t>经过重链接后的二进制程序可以删除不必要的调试信息来进一步减少</a:t>
            </a:r>
            <a:r>
              <a:rPr lang="en-US" altLang="zh-CN" sz="1900" dirty="0">
                <a:latin typeface="微软雅黑" panose="020B0503020204020204" pitchFamily="34" charset="-122"/>
                <a:ea typeface="微软雅黑" panose="020B0503020204020204" pitchFamily="34" charset="-122"/>
              </a:rPr>
              <a:t>code size</a:t>
            </a: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对</a:t>
            </a: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的支持</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是当前</a:t>
            </a:r>
            <a:r>
              <a:rPr lang="en-US" altLang="zh-CN" sz="1900" dirty="0">
                <a:latin typeface="微软雅黑" panose="020B0503020204020204" pitchFamily="34" charset="-122"/>
                <a:ea typeface="微软雅黑" panose="020B0503020204020204" pitchFamily="34" charset="-122"/>
              </a:rPr>
              <a:t>LLVM</a:t>
            </a:r>
            <a:r>
              <a:rPr lang="zh-CN" altLang="en-US" sz="1900" dirty="0">
                <a:latin typeface="微软雅黑" panose="020B0503020204020204" pitchFamily="34" charset="-122"/>
                <a:ea typeface="微软雅黑" panose="020B0503020204020204" pitchFamily="34" charset="-122"/>
              </a:rPr>
              <a:t>社区支持的第三个</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后端，也是当前最活跃的部分</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1900" dirty="0">
                <a:latin typeface="微软雅黑" panose="020B0503020204020204" pitchFamily="34" charset="-122"/>
                <a:ea typeface="微软雅黑" panose="020B0503020204020204" pitchFamily="34" charset="-122"/>
              </a:rPr>
              <a:t>尽管如此当前</a:t>
            </a: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后端主要聚焦于性能优化，对</a:t>
            </a:r>
            <a:r>
              <a:rPr lang="en-US" altLang="zh-CN" sz="1900" dirty="0">
                <a:latin typeface="微软雅黑" panose="020B0503020204020204" pitchFamily="34" charset="-122"/>
                <a:ea typeface="微软雅黑" panose="020B0503020204020204" pitchFamily="34" charset="-122"/>
              </a:rPr>
              <a:t>code size</a:t>
            </a:r>
            <a:r>
              <a:rPr lang="zh-CN" altLang="en-US" sz="1900" dirty="0">
                <a:latin typeface="微软雅黑" panose="020B0503020204020204" pitchFamily="34" charset="-122"/>
                <a:ea typeface="微软雅黑" panose="020B0503020204020204" pitchFamily="34" charset="-122"/>
              </a:rPr>
              <a:t>优化较少（除去架构无关的</a:t>
            </a:r>
            <a:r>
              <a:rPr lang="en-US" altLang="zh-CN" sz="1900" dirty="0">
                <a:latin typeface="微软雅黑" panose="020B0503020204020204" pitchFamily="34" charset="-122"/>
                <a:ea typeface="微软雅黑" panose="020B0503020204020204" pitchFamily="34" charset="-122"/>
              </a:rPr>
              <a:t>code size</a:t>
            </a:r>
            <a:r>
              <a:rPr lang="zh-CN" altLang="en-US" sz="1900" dirty="0">
                <a:latin typeface="微软雅黑" panose="020B0503020204020204" pitchFamily="34" charset="-122"/>
                <a:ea typeface="微软雅黑" panose="020B0503020204020204" pitchFamily="34" charset="-122"/>
              </a:rPr>
              <a:t>优化）</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1900" dirty="0">
                <a:latin typeface="微软雅黑" panose="020B0503020204020204" pitchFamily="34" charset="-122"/>
                <a:ea typeface="微软雅黑" panose="020B0503020204020204" pitchFamily="34" charset="-122"/>
              </a:rPr>
              <a:t>针对</a:t>
            </a: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的架构优化仅有一个修复</a:t>
            </a:r>
            <a:r>
              <a:rPr lang="en-US" altLang="zh-CN" sz="1900" dirty="0">
                <a:latin typeface="微软雅黑" panose="020B0503020204020204" pitchFamily="34" charset="-122"/>
                <a:ea typeface="微软雅黑" panose="020B0503020204020204" pitchFamily="34" charset="-122"/>
              </a:rPr>
              <a:t>JALR</a:t>
            </a:r>
            <a:r>
              <a:rPr lang="zh-CN" altLang="en-US" sz="1900" dirty="0">
                <a:latin typeface="微软雅黑" panose="020B0503020204020204" pitchFamily="34" charset="-122"/>
                <a:ea typeface="微软雅黑" panose="020B0503020204020204" pitchFamily="34" charset="-122"/>
              </a:rPr>
              <a:t>编码的功能性支持</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658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答疑</a:t>
            </a:r>
          </a:p>
        </p:txBody>
      </p:sp>
      <p:sp>
        <p:nvSpPr>
          <p:cNvPr id="3" name="内容占位符 2"/>
          <p:cNvSpPr>
            <a:spLocks noGrp="1"/>
          </p:cNvSpPr>
          <p:nvPr>
            <p:ph idx="1"/>
          </p:nvPr>
        </p:nvSpPr>
        <p:spPr>
          <a:xfrm>
            <a:off x="838200" y="1455321"/>
            <a:ext cx="10515600" cy="1785184"/>
          </a:xfrm>
        </p:spPr>
        <p:txBody>
          <a:bodyPr>
            <a:normAutofit fontScale="85000" lnSpcReduction="10000"/>
          </a:bodyPr>
          <a:lstStyle/>
          <a:p>
            <a:pPr marL="457200" indent="-457200">
              <a:lnSpc>
                <a:spcPct val="150000"/>
              </a:lnSpc>
              <a:spcBef>
                <a:spcPts val="0"/>
              </a:spcBef>
              <a:buAutoNum type="arabicPeriod"/>
            </a:pPr>
            <a:r>
              <a:rPr lang="zh-CN" altLang="en-US" sz="1900" dirty="0">
                <a:latin typeface="微软雅黑" panose="020B0503020204020204" pitchFamily="34" charset="-122"/>
                <a:ea typeface="微软雅黑" panose="020B0503020204020204" pitchFamily="34" charset="-122"/>
              </a:rPr>
              <a:t>交付件内容</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优化后的编译器工具链（包含汇编器链接器与后链接器）以及其源码</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spcBef>
                <a:spcPts val="0"/>
              </a:spcBef>
              <a:buAutoNum type="arabicPeriod"/>
            </a:pPr>
            <a:r>
              <a:rPr lang="zh-CN" altLang="en-US" sz="1900" dirty="0">
                <a:latin typeface="微软雅黑" panose="020B0503020204020204" pitchFamily="34" charset="-122"/>
                <a:ea typeface="微软雅黑" panose="020B0503020204020204" pitchFamily="34" charset="-122"/>
              </a:rPr>
              <a:t>验证环境</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使用开源的</a:t>
            </a:r>
            <a:r>
              <a:rPr lang="en-US" altLang="zh-CN" sz="1900" dirty="0">
                <a:latin typeface="微软雅黑" panose="020B0503020204020204" pitchFamily="34" charset="-122"/>
                <a:ea typeface="微软雅黑" panose="020B0503020204020204" pitchFamily="34" charset="-122"/>
              </a:rPr>
              <a:t>QEMU</a:t>
            </a:r>
            <a:r>
              <a:rPr lang="zh-CN" altLang="en-US" sz="1900" dirty="0">
                <a:latin typeface="微软雅黑" panose="020B0503020204020204" pitchFamily="34" charset="-122"/>
                <a:ea typeface="微软雅黑" panose="020B0503020204020204" pitchFamily="34" charset="-122"/>
              </a:rPr>
              <a:t>仿真器做验证，架构为</a:t>
            </a:r>
            <a:r>
              <a:rPr lang="en-US" altLang="zh-CN" sz="1900" dirty="0">
                <a:latin typeface="微软雅黑" panose="020B0503020204020204" pitchFamily="34" charset="-122"/>
                <a:ea typeface="微软雅黑" panose="020B0503020204020204" pitchFamily="34" charset="-122"/>
              </a:rPr>
              <a:t>32bit RISC-V</a:t>
            </a:r>
            <a:r>
              <a:rPr lang="zh-CN" altLang="en-US" sz="1900" dirty="0">
                <a:latin typeface="微软雅黑" panose="020B0503020204020204" pitchFamily="34" charset="-122"/>
                <a:ea typeface="微软雅黑" panose="020B0503020204020204" pitchFamily="34" charset="-122"/>
              </a:rPr>
              <a:t>架构，指令集仅支持</a:t>
            </a:r>
            <a:r>
              <a:rPr lang="en-US" altLang="zh-CN" sz="1900" dirty="0" err="1">
                <a:latin typeface="微软雅黑" panose="020B0503020204020204" pitchFamily="34" charset="-122"/>
                <a:ea typeface="微软雅黑" panose="020B0503020204020204" pitchFamily="34" charset="-122"/>
              </a:rPr>
              <a:t>imcfd</a:t>
            </a:r>
            <a:r>
              <a:rPr lang="zh-CN" altLang="en-US" sz="1900" dirty="0">
                <a:latin typeface="微软雅黑" panose="020B0503020204020204" pitchFamily="34" charset="-122"/>
                <a:ea typeface="微软雅黑" panose="020B0503020204020204" pitchFamily="34" charset="-122"/>
              </a:rPr>
              <a:t>（与去年相同）</a:t>
            </a: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4353271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3.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7483</TotalTime>
  <Words>937</Words>
  <Application>Microsoft Office PowerPoint</Application>
  <PresentationFormat>宽屏</PresentationFormat>
  <Paragraphs>75</Paragraphs>
  <Slides>9</Slides>
  <Notes>0</Notes>
  <HiddenSlides>0</HiddenSlides>
  <MMClips>0</MMClips>
  <ScaleCrop>false</ScaleCrop>
  <HeadingPairs>
    <vt:vector size="6" baseType="variant">
      <vt:variant>
        <vt:lpstr>已用的字体</vt:lpstr>
      </vt:variant>
      <vt:variant>
        <vt:i4>7</vt:i4>
      </vt:variant>
      <vt:variant>
        <vt:lpstr>主题</vt:lpstr>
      </vt:variant>
      <vt:variant>
        <vt:i4>3</vt:i4>
      </vt:variant>
      <vt:variant>
        <vt:lpstr>幻灯片标题</vt:lpstr>
      </vt:variant>
      <vt:variant>
        <vt:i4>9</vt:i4>
      </vt:variant>
    </vt:vector>
  </HeadingPairs>
  <TitlesOfParts>
    <vt:vector size="19" baseType="lpstr">
      <vt:lpstr>.AppleSystemUIFont</vt:lpstr>
      <vt:lpstr>Microsoft YaHei</vt:lpstr>
      <vt:lpstr>Microsoft YaHei</vt:lpstr>
      <vt:lpstr>Arial</vt:lpstr>
      <vt:lpstr>Calibri</vt:lpstr>
      <vt:lpstr>Calibri Light</vt:lpstr>
      <vt:lpstr>Wingdings</vt:lpstr>
      <vt:lpstr>Office 主题</vt:lpstr>
      <vt:lpstr>章节页</vt:lpstr>
      <vt:lpstr>1_章节页</vt:lpstr>
      <vt:lpstr>挑战赛题背景</vt:lpstr>
      <vt:lpstr>RISC-V Linker Relaxation</vt:lpstr>
      <vt:lpstr>Global Pointer(GP)介绍</vt:lpstr>
      <vt:lpstr>基于GP的优化示例</vt:lpstr>
      <vt:lpstr>基于GP的优化示例</vt:lpstr>
      <vt:lpstr>相似代码合并优化的示例</vt:lpstr>
      <vt:lpstr>Post-Link Optimizer</vt:lpstr>
      <vt:lpstr>BOLT工作原理介绍</vt:lpstr>
      <vt:lpstr>答疑</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Yuchao (Michael)</dc:creator>
  <cp:lastModifiedBy>wangtao (CH)</cp:lastModifiedBy>
  <cp:revision>74</cp:revision>
  <dcterms:created xsi:type="dcterms:W3CDTF">2023-03-11T02:02:47Z</dcterms:created>
  <dcterms:modified xsi:type="dcterms:W3CDTF">2025-05-28T08:44:40Z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(3)MNZQzDEJ2tBG5+CjGMQUSVvu1THjEJ+FGgX4SK4VOYzWT2NOTjQl7nSWx92gthkLsgk5wSfz
nzjV066iENBKlspZ9ya2InQe9rrVf9u5W8CwcTKYmK6yyvLjYIuoEUu2PM7+IDLLLdIwrVWw
5nKBA9xvOoHZCzn02Yh7ThPfbRy2cl1riraFevSB/s2prwJEOr4DysMLuy5ypXFlTfX/TLcD
GJzD20ze8TgF4mKcde</vt:lpwstr>
  </property>
  <property fmtid="{D5CDD505-2E9C-101B-9397-08002B2CF9AE}" pid="3" name="_2015_ms_pID_7253431">
    <vt:lpwstr>zwa5//VPsYZejKbSsIjN7Q+E2G6nsxf4NKFOGcn+m6Uhl79iqOX/u/
cU63XYIqu68gni8aRKAbLhQr1ZOlgmjMiH9PSSm+PnjDZPJhDzl1dsNQyInagLkG+Xuk2az/
w0bESnkNE2sdr5CFBZsRPFin9awuB4+eIHfc5vIUBNxVteG2DUavGJxWk80d9GGCL3LaT6kw
XFDuuUG0itsnmyDdvvynztE98opywuUVx2zc</vt:lpwstr>
  </property>
  <property fmtid="{D5CDD505-2E9C-101B-9397-08002B2CF9AE}" pid="4" name="_2015_ms_pID_7253432">
    <vt:lpwstr>3w==</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1716367285</vt:lpwstr>
  </property>
</Properties>
</file>