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15"/>
  </p:notesMasterIdLst>
  <p:sldIdLst>
    <p:sldId id="271" r:id="rId4"/>
    <p:sldId id="266" r:id="rId5"/>
    <p:sldId id="259" r:id="rId6"/>
    <p:sldId id="304" r:id="rId7"/>
    <p:sldId id="267" r:id="rId8"/>
    <p:sldId id="270" r:id="rId9"/>
    <p:sldId id="333" r:id="rId10"/>
    <p:sldId id="334" r:id="rId11"/>
    <p:sldId id="339" r:id="rId12"/>
    <p:sldId id="335" r:id="rId13"/>
    <p:sldId id="276" r:id="rId14"/>
    <p:sldId id="336" r:id="rId16"/>
    <p:sldId id="337" r:id="rId17"/>
    <p:sldId id="338" r:id="rId18"/>
    <p:sldId id="341" r:id="rId19"/>
    <p:sldId id="305" r:id="rId20"/>
    <p:sldId id="277" r:id="rId21"/>
    <p:sldId id="313"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E9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79897" autoAdjust="0"/>
  </p:normalViewPr>
  <p:slideViewPr>
    <p:cSldViewPr snapToGrid="0">
      <p:cViewPr varScale="1">
        <p:scale>
          <a:sx n="69" d="100"/>
          <a:sy n="69" d="100"/>
        </p:scale>
        <p:origin x="1407"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4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23CF5-8156-4E63-AA64-FB8356F4DB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65597-4788-4C07-912F-7DD9FBB3E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A86256-DAA5-465E-8175-BE14035F249F}"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AE58836-E06F-49DE-A331-95989036812F}" type="slidenum">
              <a:rPr lang="zh-CN" altLang="en-US" smtClean="0"/>
            </a:fld>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0763" y="176559"/>
            <a:ext cx="1895763" cy="5690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A86256-DAA5-465E-8175-BE14035F249F}"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AE58836-E06F-49DE-A331-95989036812F}" type="slidenum">
              <a:rPr lang="zh-CN" altLang="en-US" smtClean="0"/>
            </a:fld>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0763" y="176559"/>
            <a:ext cx="1895763" cy="5690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86256-DAA5-465E-8175-BE14035F24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58836-E06F-49DE-A331-9598903681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86256-DAA5-465E-8175-BE14035F24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58836-E06F-49DE-A331-9598903681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6.webp"/><Relationship Id="rId6" Type="http://schemas.openxmlformats.org/officeDocument/2006/relationships/tags" Target="../tags/tag28.xml"/><Relationship Id="rId5" Type="http://schemas.openxmlformats.org/officeDocument/2006/relationships/image" Target="../media/image15.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8.png"/><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2.xml"/><Relationship Id="rId5" Type="http://schemas.openxmlformats.org/officeDocument/2006/relationships/image" Target="../media/image18.jpeg"/><Relationship Id="rId4" Type="http://schemas.openxmlformats.org/officeDocument/2006/relationships/tags" Target="../tags/tag31.xml"/><Relationship Id="rId3" Type="http://schemas.openxmlformats.org/officeDocument/2006/relationships/image" Target="../media/image17.jpeg"/><Relationship Id="rId2" Type="http://schemas.openxmlformats.org/officeDocument/2006/relationships/tags" Target="../tags/tag30.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39.xml"/><Relationship Id="rId7" Type="http://schemas.openxmlformats.org/officeDocument/2006/relationships/image" Target="../media/image20.png"/><Relationship Id="rId6" Type="http://schemas.openxmlformats.org/officeDocument/2006/relationships/tags" Target="../tags/tag38.xml"/><Relationship Id="rId5" Type="http://schemas.openxmlformats.org/officeDocument/2006/relationships/image" Target="../media/image19.png"/><Relationship Id="rId4" Type="http://schemas.openxmlformats.org/officeDocument/2006/relationships/tags" Target="../tags/tag37.xml"/><Relationship Id="rId3" Type="http://schemas.openxmlformats.org/officeDocument/2006/relationships/image" Target="../media/image3.png"/><Relationship Id="rId2" Type="http://schemas.openxmlformats.org/officeDocument/2006/relationships/tags" Target="../tags/tag36.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xml"/><Relationship Id="rId7" Type="http://schemas.openxmlformats.org/officeDocument/2006/relationships/image" Target="../media/image23.png"/><Relationship Id="rId6" Type="http://schemas.openxmlformats.org/officeDocument/2006/relationships/tags" Target="../tags/tag43.xml"/><Relationship Id="rId5" Type="http://schemas.openxmlformats.org/officeDocument/2006/relationships/image" Target="../media/image22.png"/><Relationship Id="rId4" Type="http://schemas.openxmlformats.org/officeDocument/2006/relationships/tags" Target="../tags/tag42.xml"/><Relationship Id="rId3" Type="http://schemas.openxmlformats.org/officeDocument/2006/relationships/image" Target="../media/image3.png"/><Relationship Id="rId2" Type="http://schemas.openxmlformats.org/officeDocument/2006/relationships/tags" Target="../tags/tag41.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tags" Target="../tags/tag46.xml"/><Relationship Id="rId3" Type="http://schemas.openxmlformats.org/officeDocument/2006/relationships/image" Target="../media/image3.png"/><Relationship Id="rId2" Type="http://schemas.openxmlformats.org/officeDocument/2006/relationships/tags" Target="../tags/tag45.xml"/><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tags" Target="../tags/tag48.xml"/><Relationship Id="rId2" Type="http://schemas.openxmlformats.org/officeDocument/2006/relationships/image" Target="../media/image25.png"/><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tags" Target="../tags/tag14.xml"/><Relationship Id="rId4" Type="http://schemas.openxmlformats.org/officeDocument/2006/relationships/image" Target="../media/image5.png"/><Relationship Id="rId3" Type="http://schemas.openxmlformats.org/officeDocument/2006/relationships/tags" Target="../tags/tag13.xml"/><Relationship Id="rId2" Type="http://schemas.openxmlformats.org/officeDocument/2006/relationships/image" Target="../media/image4.png"/><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9.png"/><Relationship Id="rId5" Type="http://schemas.openxmlformats.org/officeDocument/2006/relationships/tags" Target="../tags/tag17.xml"/><Relationship Id="rId4" Type="http://schemas.openxmlformats.org/officeDocument/2006/relationships/image" Target="../media/image8.png"/><Relationship Id="rId3" Type="http://schemas.openxmlformats.org/officeDocument/2006/relationships/tags" Target="../tags/tag16.xml"/><Relationship Id="rId2" Type="http://schemas.openxmlformats.org/officeDocument/2006/relationships/image" Target="../media/image7.png"/><Relationship Id="rId10" Type="http://schemas.openxmlformats.org/officeDocument/2006/relationships/slideLayout" Target="../slideLayouts/slideLayout1.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24.xml"/><Relationship Id="rId7" Type="http://schemas.openxmlformats.org/officeDocument/2006/relationships/image" Target="../media/image13.png"/><Relationship Id="rId6"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tags" Target="../tags/tag22.xml"/><Relationship Id="rId3" Type="http://schemas.openxmlformats.org/officeDocument/2006/relationships/image" Target="../media/image11.png"/><Relationship Id="rId2" Type="http://schemas.openxmlformats.org/officeDocument/2006/relationships/tags" Target="../tags/tag21.xml"/><Relationship Id="rId10" Type="http://schemas.openxmlformats.org/officeDocument/2006/relationships/slideLayout" Target="../slideLayouts/slideLayout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01920" y="5323840"/>
            <a:ext cx="1788795" cy="368300"/>
          </a:xfrm>
          <a:prstGeom prst="rect">
            <a:avLst/>
          </a:prstGeom>
          <a:noFill/>
        </p:spPr>
        <p:txBody>
          <a:bodyPr wrap="square" rtlCol="0">
            <a:spAutoFit/>
          </a:bodyPr>
          <a:p>
            <a:pPr algn="ctr"/>
            <a:r>
              <a:rPr lang="en-US" altLang="zh-CN" dirty="0"/>
              <a:t>NIPS 2017</a:t>
            </a:r>
            <a:endParaRPr lang="en-US" altLang="zh-CN" dirty="0"/>
          </a:p>
        </p:txBody>
      </p:sp>
      <p:pic>
        <p:nvPicPr>
          <p:cNvPr id="2" name="图片 1"/>
          <p:cNvPicPr>
            <a:picLocks noChangeAspect="1"/>
          </p:cNvPicPr>
          <p:nvPr>
            <p:custDataLst>
              <p:tags r:id="rId1"/>
            </p:custDataLst>
          </p:nvPr>
        </p:nvPicPr>
        <p:blipFill>
          <a:blip r:embed="rId2"/>
          <a:stretch>
            <a:fillRect/>
          </a:stretch>
        </p:blipFill>
        <p:spPr>
          <a:xfrm>
            <a:off x="2411095" y="1192530"/>
            <a:ext cx="7369175" cy="3825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3010620" cy="58477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背 景 介 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04" name="图片 103"/>
          <p:cNvPicPr/>
          <p:nvPr>
            <p:custDataLst>
              <p:tags r:id="rId1"/>
            </p:custDataLst>
          </p:nvPr>
        </p:nvPicPr>
        <p:blipFill>
          <a:blip r:embed="rId2"/>
          <a:stretch>
            <a:fillRect/>
          </a:stretch>
        </p:blipFill>
        <p:spPr>
          <a:xfrm>
            <a:off x="203835" y="2392045"/>
            <a:ext cx="4473575" cy="3281045"/>
          </a:xfrm>
          <a:prstGeom prst="rect">
            <a:avLst/>
          </a:prstGeom>
          <a:noFill/>
          <a:ln w="9525">
            <a:noFill/>
          </a:ln>
        </p:spPr>
      </p:pic>
      <p:sp>
        <p:nvSpPr>
          <p:cNvPr id="7" name="文本框 6"/>
          <p:cNvSpPr txBox="1"/>
          <p:nvPr>
            <p:custDataLst>
              <p:tags r:id="rId3"/>
            </p:custDataLst>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2. Scaled Dot-Product Attention</a:t>
            </a:r>
            <a:endParaRPr lang="en-US" altLang="zh-CN" i="1">
              <a:sym typeface="+mn-ea"/>
            </a:endParaRPr>
          </a:p>
        </p:txBody>
      </p:sp>
      <p:cxnSp>
        <p:nvCxnSpPr>
          <p:cNvPr id="9" name="直接连接符 8"/>
          <p:cNvCxnSpPr/>
          <p:nvPr/>
        </p:nvCxnSpPr>
        <p:spPr>
          <a:xfrm flipV="1">
            <a:off x="3473450" y="2349500"/>
            <a:ext cx="0" cy="99504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59480" y="2356485"/>
            <a:ext cx="2648585" cy="1397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31635" y="2179320"/>
            <a:ext cx="2150745" cy="368300"/>
          </a:xfrm>
          <a:prstGeom prst="rect">
            <a:avLst/>
          </a:prstGeom>
          <a:noFill/>
        </p:spPr>
        <p:txBody>
          <a:bodyPr wrap="square" rtlCol="0">
            <a:spAutoFit/>
          </a:bodyPr>
          <a:p>
            <a:r>
              <a:rPr lang="zh-CN" altLang="en-US"/>
              <a:t>注意力评分函数：</a:t>
            </a:r>
            <a:endParaRPr lang="zh-CN" altLang="en-US"/>
          </a:p>
        </p:txBody>
      </p:sp>
      <p:pic>
        <p:nvPicPr>
          <p:cNvPr id="13" name="图片 12"/>
          <p:cNvPicPr>
            <a:picLocks noChangeAspect="1"/>
          </p:cNvPicPr>
          <p:nvPr>
            <p:custDataLst>
              <p:tags r:id="rId4"/>
            </p:custDataLst>
          </p:nvPr>
        </p:nvPicPr>
        <p:blipFill>
          <a:blip r:embed="rId5"/>
          <a:stretch>
            <a:fillRect/>
          </a:stretch>
        </p:blipFill>
        <p:spPr>
          <a:xfrm>
            <a:off x="6407785" y="2746375"/>
            <a:ext cx="3888105" cy="775970"/>
          </a:xfrm>
          <a:prstGeom prst="rect">
            <a:avLst/>
          </a:prstGeom>
        </p:spPr>
      </p:pic>
      <p:grpSp>
        <p:nvGrpSpPr>
          <p:cNvPr id="15" name="组合 14"/>
          <p:cNvGrpSpPr/>
          <p:nvPr/>
        </p:nvGrpSpPr>
        <p:grpSpPr>
          <a:xfrm>
            <a:off x="5036185" y="3787140"/>
            <a:ext cx="6388100" cy="1712595"/>
            <a:chOff x="7931" y="5727"/>
            <a:chExt cx="10060" cy="2697"/>
          </a:xfrm>
        </p:grpSpPr>
        <p:pic>
          <p:nvPicPr>
            <p:cNvPr id="108" name="图片 107"/>
            <p:cNvPicPr/>
            <p:nvPr>
              <p:custDataLst>
                <p:tags r:id="rId6"/>
              </p:custDataLst>
            </p:nvPr>
          </p:nvPicPr>
          <p:blipFill>
            <a:blip r:embed="rId7"/>
            <a:stretch>
              <a:fillRect/>
            </a:stretch>
          </p:blipFill>
          <p:spPr>
            <a:xfrm>
              <a:off x="7931" y="5727"/>
              <a:ext cx="9746" cy="2631"/>
            </a:xfrm>
            <a:prstGeom prst="rect">
              <a:avLst/>
            </a:prstGeom>
            <a:noFill/>
            <a:ln w="9525">
              <a:noFill/>
            </a:ln>
          </p:spPr>
        </p:pic>
        <p:sp>
          <p:nvSpPr>
            <p:cNvPr id="14" name="矩形 13"/>
            <p:cNvSpPr/>
            <p:nvPr/>
          </p:nvSpPr>
          <p:spPr>
            <a:xfrm>
              <a:off x="15787" y="7750"/>
              <a:ext cx="2204" cy="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1"/>
            </p:custDataLst>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3. Layer-Normalization</a:t>
            </a:r>
            <a:endParaRPr lang="en-US" altLang="zh-CN" i="1">
              <a:sym typeface="+mn-ea"/>
            </a:endParaRPr>
          </a:p>
        </p:txBody>
      </p:sp>
      <p:grpSp>
        <p:nvGrpSpPr>
          <p:cNvPr id="16" name="组合 15"/>
          <p:cNvGrpSpPr/>
          <p:nvPr/>
        </p:nvGrpSpPr>
        <p:grpSpPr>
          <a:xfrm>
            <a:off x="1305560" y="4187825"/>
            <a:ext cx="2221230" cy="2473960"/>
            <a:chOff x="2056" y="6595"/>
            <a:chExt cx="3498" cy="3896"/>
          </a:xfrm>
        </p:grpSpPr>
        <p:pic>
          <p:nvPicPr>
            <p:cNvPr id="107" name="图片 106"/>
            <p:cNvPicPr/>
            <p:nvPr>
              <p:custDataLst>
                <p:tags r:id="rId2"/>
              </p:custDataLst>
            </p:nvPr>
          </p:nvPicPr>
          <p:blipFill>
            <a:blip r:embed="rId3"/>
            <a:stretch>
              <a:fillRect/>
            </a:stretch>
          </p:blipFill>
          <p:spPr>
            <a:xfrm>
              <a:off x="2056" y="6595"/>
              <a:ext cx="3497" cy="3896"/>
            </a:xfrm>
            <a:prstGeom prst="rect">
              <a:avLst/>
            </a:prstGeom>
            <a:noFill/>
            <a:ln w="9525">
              <a:noFill/>
            </a:ln>
          </p:spPr>
        </p:pic>
        <p:sp>
          <p:nvSpPr>
            <p:cNvPr id="15" name="矩形 14"/>
            <p:cNvSpPr/>
            <p:nvPr/>
          </p:nvSpPr>
          <p:spPr>
            <a:xfrm>
              <a:off x="4396" y="10127"/>
              <a:ext cx="1158" cy="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6562725" y="1861185"/>
            <a:ext cx="4943475" cy="3290570"/>
          </a:xfrm>
          <a:prstGeom prst="rect">
            <a:avLst/>
          </a:prstGeom>
          <a:noFill/>
        </p:spPr>
        <p:txBody>
          <a:bodyPr wrap="square" rtlCol="0" anchor="t">
            <a:noAutofit/>
          </a:bodyPr>
          <a:p>
            <a:pPr>
              <a:lnSpc>
                <a:spcPct val="150000"/>
              </a:lnSpc>
            </a:pPr>
            <a:r>
              <a:rPr lang="zh-CN" altLang="en-US"/>
              <a:t>RNN可以展开成一个隐藏层共享参数的MLP，随着时间片的增多，展开后的MLP的层数也在增多，最终层数由输入数据的时间片的数量决定，所以RNN是一个动态的网络。</a:t>
            </a:r>
            <a:endParaRPr lang="zh-CN" altLang="en-US"/>
          </a:p>
          <a:p>
            <a:pPr>
              <a:lnSpc>
                <a:spcPct val="150000"/>
              </a:lnSpc>
            </a:pPr>
            <a:endParaRPr lang="zh-CN" altLang="en-US"/>
          </a:p>
          <a:p>
            <a:pPr>
              <a:lnSpc>
                <a:spcPct val="150000"/>
              </a:lnSpc>
            </a:pPr>
            <a:r>
              <a:rPr lang="zh-CN" altLang="en-US"/>
              <a:t>在一个batch中，通常各个样本的长度都是不同的，当统计到比较靠后的时间片时，例如</a:t>
            </a:r>
            <a:r>
              <a:rPr lang="zh-CN" altLang="en-US"/>
              <a:t>左图中</a:t>
            </a:r>
            <a:r>
              <a:rPr lang="en-US" altLang="zh-CN"/>
              <a:t>t&gt;4</a:t>
            </a:r>
            <a:r>
              <a:rPr lang="zh-CN" altLang="en-US"/>
              <a:t>时，这时只有一个样本还有数据，基于这个样本的统计信息不能反映全局分布，所以这时BN的效果并不好。</a:t>
            </a:r>
            <a:endParaRPr lang="zh-CN" altLang="en-US"/>
          </a:p>
        </p:txBody>
      </p:sp>
      <p:grpSp>
        <p:nvGrpSpPr>
          <p:cNvPr id="20" name="组合 19"/>
          <p:cNvGrpSpPr/>
          <p:nvPr/>
        </p:nvGrpSpPr>
        <p:grpSpPr>
          <a:xfrm>
            <a:off x="1305560" y="2159000"/>
            <a:ext cx="4813935" cy="2028825"/>
            <a:chOff x="2056" y="3400"/>
            <a:chExt cx="7581" cy="3195"/>
          </a:xfrm>
        </p:grpSpPr>
        <p:grpSp>
          <p:nvGrpSpPr>
            <p:cNvPr id="14" name="组合 13"/>
            <p:cNvGrpSpPr/>
            <p:nvPr/>
          </p:nvGrpSpPr>
          <p:grpSpPr>
            <a:xfrm>
              <a:off x="2199" y="3400"/>
              <a:ext cx="7332" cy="3024"/>
              <a:chOff x="2199" y="3588"/>
              <a:chExt cx="7332" cy="3024"/>
            </a:xfrm>
          </p:grpSpPr>
          <p:pic>
            <p:nvPicPr>
              <p:cNvPr id="106" name="图片 105"/>
              <p:cNvPicPr/>
              <p:nvPr>
                <p:custDataLst>
                  <p:tags r:id="rId4"/>
                </p:custDataLst>
              </p:nvPr>
            </p:nvPicPr>
            <p:blipFill>
              <a:blip r:embed="rId5"/>
              <a:stretch>
                <a:fillRect/>
              </a:stretch>
            </p:blipFill>
            <p:spPr>
              <a:xfrm>
                <a:off x="2199" y="3588"/>
                <a:ext cx="7333" cy="3025"/>
              </a:xfrm>
              <a:prstGeom prst="rect">
                <a:avLst/>
              </a:prstGeom>
              <a:noFill/>
              <a:ln w="9525">
                <a:noFill/>
              </a:ln>
            </p:spPr>
          </p:pic>
          <p:sp>
            <p:nvSpPr>
              <p:cNvPr id="13" name="矩形 12"/>
              <p:cNvSpPr/>
              <p:nvPr/>
            </p:nvSpPr>
            <p:spPr>
              <a:xfrm>
                <a:off x="8003" y="6108"/>
                <a:ext cx="1428" cy="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2056" y="6143"/>
              <a:ext cx="3487" cy="434"/>
            </a:xfrm>
            <a:prstGeom prst="rect">
              <a:avLst/>
            </a:prstGeom>
            <a:noFill/>
          </p:spPr>
          <p:txBody>
            <a:bodyPr wrap="square" rtlCol="0">
              <a:spAutoFit/>
            </a:bodyPr>
            <a:p>
              <a:pPr algn="ctr"/>
              <a:r>
                <a:rPr lang="en-US" altLang="zh-CN" sz="1200"/>
                <a:t>Layer Normalization</a:t>
              </a:r>
              <a:endParaRPr lang="en-US" altLang="zh-CN" sz="1200"/>
            </a:p>
          </p:txBody>
        </p:sp>
        <p:sp>
          <p:nvSpPr>
            <p:cNvPr id="19" name="文本框 18"/>
            <p:cNvSpPr txBox="1"/>
            <p:nvPr>
              <p:custDataLst>
                <p:tags r:id="rId6"/>
              </p:custDataLst>
            </p:nvPr>
          </p:nvSpPr>
          <p:spPr>
            <a:xfrm>
              <a:off x="6151" y="6161"/>
              <a:ext cx="3487" cy="434"/>
            </a:xfrm>
            <a:prstGeom prst="rect">
              <a:avLst/>
            </a:prstGeom>
            <a:noFill/>
          </p:spPr>
          <p:txBody>
            <a:bodyPr wrap="square" rtlCol="0">
              <a:spAutoFit/>
            </a:bodyPr>
            <a:p>
              <a:pPr algn="ctr"/>
              <a:r>
                <a:rPr lang="en-US" altLang="zh-CN" sz="1200"/>
                <a:t>Batch Normalization</a:t>
              </a:r>
              <a:endParaRPr lang="en-US" altLang="zh-CN" sz="12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1"/>
            </p:custDataLst>
          </p:nvPr>
        </p:nvSpPr>
        <p:spPr>
          <a:xfrm>
            <a:off x="410210" y="1001395"/>
            <a:ext cx="6096000" cy="1198880"/>
          </a:xfrm>
          <a:prstGeom prst="rect">
            <a:avLst/>
          </a:prstGeom>
          <a:noFill/>
        </p:spPr>
        <p:txBody>
          <a:bodyPr wrap="square" rtlCol="0" anchor="t">
            <a:spAutoFit/>
          </a:bodyPr>
          <a:p>
            <a:pPr indent="0">
              <a:lnSpc>
                <a:spcPct val="200000"/>
              </a:lnSpc>
              <a:buNone/>
            </a:pPr>
            <a:r>
              <a:rPr lang="en-US" altLang="zh-CN" i="1">
                <a:sym typeface="+mn-ea"/>
              </a:rPr>
              <a:t>4. residual connect</a:t>
            </a:r>
            <a:endParaRPr lang="en-US" altLang="zh-CN" i="1">
              <a:sym typeface="+mn-ea"/>
            </a:endParaRPr>
          </a:p>
          <a:p>
            <a:pPr indent="0">
              <a:lnSpc>
                <a:spcPct val="200000"/>
              </a:lnSpc>
              <a:buNone/>
            </a:pPr>
            <a:r>
              <a:rPr lang="en-US" altLang="zh-CN" i="1">
                <a:sym typeface="+mn-ea"/>
              </a:rPr>
              <a:t>5. Encoder and decoder stacks</a:t>
            </a:r>
            <a:endParaRPr lang="en-US" altLang="zh-CN" i="1">
              <a:sym typeface="+mn-ea"/>
            </a:endParaRPr>
          </a:p>
        </p:txBody>
      </p:sp>
      <p:pic>
        <p:nvPicPr>
          <p:cNvPr id="5" name="图片 4"/>
          <p:cNvPicPr>
            <a:picLocks noChangeAspect="1"/>
          </p:cNvPicPr>
          <p:nvPr>
            <p:custDataLst>
              <p:tags r:id="rId2"/>
            </p:custDataLst>
          </p:nvPr>
        </p:nvPicPr>
        <p:blipFill>
          <a:blip r:embed="rId3"/>
          <a:stretch>
            <a:fillRect/>
          </a:stretch>
        </p:blipFill>
        <p:spPr>
          <a:xfrm>
            <a:off x="1471295" y="2261870"/>
            <a:ext cx="2761615" cy="4069715"/>
          </a:xfrm>
          <a:prstGeom prst="rect">
            <a:avLst/>
          </a:prstGeom>
        </p:spPr>
      </p:pic>
      <p:sp>
        <p:nvSpPr>
          <p:cNvPr id="2" name="文本框 1"/>
          <p:cNvSpPr txBox="1"/>
          <p:nvPr/>
        </p:nvSpPr>
        <p:spPr>
          <a:xfrm>
            <a:off x="6040120" y="3308985"/>
            <a:ext cx="1996440" cy="1198880"/>
          </a:xfrm>
          <a:prstGeom prst="rect">
            <a:avLst/>
          </a:prstGeom>
          <a:noFill/>
        </p:spPr>
        <p:txBody>
          <a:bodyPr wrap="square" rtlCol="0">
            <a:spAutoFit/>
          </a:bodyPr>
          <a:p>
            <a:pPr>
              <a:lnSpc>
                <a:spcPct val="200000"/>
              </a:lnSpc>
            </a:pPr>
            <a:r>
              <a:rPr lang="zh-CN" altLang="en-US"/>
              <a:t>本文使用的</a:t>
            </a:r>
            <a:r>
              <a:rPr lang="en-US" altLang="zh-CN"/>
              <a:t>N=6</a:t>
            </a:r>
            <a:r>
              <a:rPr lang="zh-CN" altLang="en-US"/>
              <a:t>，属于</a:t>
            </a:r>
            <a:r>
              <a:rPr lang="zh-CN" altLang="en-US"/>
              <a:t>超参数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1"/>
            </p:custDataLst>
          </p:nvPr>
        </p:nvSpPr>
        <p:spPr>
          <a:xfrm>
            <a:off x="410210" y="1001395"/>
            <a:ext cx="6096000" cy="1198880"/>
          </a:xfrm>
          <a:prstGeom prst="rect">
            <a:avLst/>
          </a:prstGeom>
          <a:noFill/>
        </p:spPr>
        <p:txBody>
          <a:bodyPr wrap="square" rtlCol="0" anchor="t">
            <a:spAutoFit/>
          </a:bodyPr>
          <a:p>
            <a:pPr indent="0">
              <a:lnSpc>
                <a:spcPct val="200000"/>
              </a:lnSpc>
              <a:buNone/>
            </a:pPr>
            <a:r>
              <a:rPr lang="en-US" altLang="zh-CN" i="1">
                <a:sym typeface="+mn-ea"/>
              </a:rPr>
              <a:t>6. Position-wise Feed-Forward Networks</a:t>
            </a:r>
            <a:endParaRPr lang="en-US" altLang="zh-CN" i="1">
              <a:sym typeface="+mn-ea"/>
            </a:endParaRPr>
          </a:p>
          <a:p>
            <a:pPr indent="0">
              <a:lnSpc>
                <a:spcPct val="200000"/>
              </a:lnSpc>
              <a:buNone/>
            </a:pPr>
            <a:r>
              <a:rPr lang="en-US" altLang="zh-CN" i="1">
                <a:sym typeface="+mn-ea"/>
              </a:rPr>
              <a:t>7. Positional Encoding</a:t>
            </a:r>
            <a:endParaRPr lang="en-US" altLang="zh-CN" i="1">
              <a:sym typeface="+mn-ea"/>
            </a:endParaRPr>
          </a:p>
        </p:txBody>
      </p:sp>
      <p:pic>
        <p:nvPicPr>
          <p:cNvPr id="5" name="图片 4"/>
          <p:cNvPicPr>
            <a:picLocks noChangeAspect="1"/>
          </p:cNvPicPr>
          <p:nvPr>
            <p:custDataLst>
              <p:tags r:id="rId2"/>
            </p:custDataLst>
          </p:nvPr>
        </p:nvPicPr>
        <p:blipFill>
          <a:blip r:embed="rId3"/>
          <a:stretch>
            <a:fillRect/>
          </a:stretch>
        </p:blipFill>
        <p:spPr>
          <a:xfrm>
            <a:off x="1036955" y="2268855"/>
            <a:ext cx="2761615" cy="406971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4639945" y="1677670"/>
            <a:ext cx="3796030" cy="522605"/>
          </a:xfrm>
          <a:prstGeom prst="rect">
            <a:avLst/>
          </a:prstGeom>
        </p:spPr>
      </p:pic>
      <p:sp>
        <p:nvSpPr>
          <p:cNvPr id="12" name="文本框 11"/>
          <p:cNvSpPr txBox="1"/>
          <p:nvPr/>
        </p:nvSpPr>
        <p:spPr>
          <a:xfrm>
            <a:off x="4639945" y="3481070"/>
            <a:ext cx="5220335" cy="1060450"/>
          </a:xfrm>
          <a:prstGeom prst="rect">
            <a:avLst/>
          </a:prstGeom>
          <a:noFill/>
        </p:spPr>
        <p:txBody>
          <a:bodyPr wrap="square" rtlCol="0">
            <a:spAutoFit/>
          </a:bodyPr>
          <a:p>
            <a:pPr>
              <a:lnSpc>
                <a:spcPct val="150000"/>
              </a:lnSpc>
            </a:pPr>
            <a:r>
              <a:rPr lang="zh-CN" altLang="en-US" sz="1400"/>
              <a:t>由于</a:t>
            </a:r>
            <a:r>
              <a:rPr lang="en-US" altLang="zh-CN" sz="1400"/>
              <a:t>transformer</a:t>
            </a:r>
            <a:r>
              <a:rPr lang="zh-CN" altLang="en-US" sz="1400"/>
              <a:t>模型不包含递归，也不包含卷积，为了使模型能够利用顺序序列时，必须注入一些关于相对位置或绝对位置的信息序列中的符号。</a:t>
            </a:r>
            <a:endParaRPr lang="zh-CN" altLang="en-US" sz="1400"/>
          </a:p>
        </p:txBody>
      </p:sp>
      <p:pic>
        <p:nvPicPr>
          <p:cNvPr id="17" name="图片 16"/>
          <p:cNvPicPr>
            <a:picLocks noChangeAspect="1"/>
          </p:cNvPicPr>
          <p:nvPr>
            <p:custDataLst>
              <p:tags r:id="rId6"/>
            </p:custDataLst>
          </p:nvPr>
        </p:nvPicPr>
        <p:blipFill>
          <a:blip r:embed="rId7"/>
          <a:stretch>
            <a:fillRect/>
          </a:stretch>
        </p:blipFill>
        <p:spPr>
          <a:xfrm>
            <a:off x="4639945" y="4827905"/>
            <a:ext cx="3749675" cy="798830"/>
          </a:xfrm>
          <a:prstGeom prst="rect">
            <a:avLst/>
          </a:prstGeom>
        </p:spPr>
      </p:pic>
      <p:pic>
        <p:nvPicPr>
          <p:cNvPr id="18" name="图片 17"/>
          <p:cNvPicPr>
            <a:picLocks noChangeAspect="1"/>
          </p:cNvPicPr>
          <p:nvPr>
            <p:custDataLst>
              <p:tags r:id="rId8"/>
            </p:custDataLst>
          </p:nvPr>
        </p:nvPicPr>
        <p:blipFill>
          <a:blip r:embed="rId9"/>
          <a:stretch>
            <a:fillRect/>
          </a:stretch>
        </p:blipFill>
        <p:spPr>
          <a:xfrm>
            <a:off x="4520565" y="2354580"/>
            <a:ext cx="6086475" cy="428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1"/>
            </p:custDataLst>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8. </a:t>
            </a:r>
            <a:r>
              <a:rPr lang="en-US" altLang="zh-CN" i="1">
                <a:sym typeface="+mn-ea"/>
              </a:rPr>
              <a:t>Masked Multi-Head Attention</a:t>
            </a:r>
            <a:endParaRPr lang="en-US" altLang="zh-CN" i="1">
              <a:sym typeface="+mn-ea"/>
            </a:endParaRPr>
          </a:p>
        </p:txBody>
      </p:sp>
      <p:pic>
        <p:nvPicPr>
          <p:cNvPr id="5" name="图片 4"/>
          <p:cNvPicPr>
            <a:picLocks noChangeAspect="1"/>
          </p:cNvPicPr>
          <p:nvPr>
            <p:custDataLst>
              <p:tags r:id="rId2"/>
            </p:custDataLst>
          </p:nvPr>
        </p:nvPicPr>
        <p:blipFill>
          <a:blip r:embed="rId3"/>
          <a:stretch>
            <a:fillRect/>
          </a:stretch>
        </p:blipFill>
        <p:spPr>
          <a:xfrm>
            <a:off x="1036955" y="2268855"/>
            <a:ext cx="2761615" cy="406971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4304665" y="2098675"/>
            <a:ext cx="6983730" cy="678180"/>
          </a:xfrm>
          <a:prstGeom prst="rect">
            <a:avLst/>
          </a:prstGeom>
        </p:spPr>
      </p:pic>
      <p:pic>
        <p:nvPicPr>
          <p:cNvPr id="13" name="图片 12"/>
          <p:cNvPicPr>
            <a:picLocks noChangeAspect="1"/>
          </p:cNvPicPr>
          <p:nvPr>
            <p:custDataLst>
              <p:tags r:id="rId6"/>
            </p:custDataLst>
          </p:nvPr>
        </p:nvPicPr>
        <p:blipFill>
          <a:blip r:embed="rId7"/>
          <a:stretch>
            <a:fillRect/>
          </a:stretch>
        </p:blipFill>
        <p:spPr>
          <a:xfrm>
            <a:off x="4639310" y="3429000"/>
            <a:ext cx="6300470" cy="15627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1"/>
            </p:custDataLst>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8. Masked Multi-Head Attention</a:t>
            </a:r>
            <a:endParaRPr lang="en-US" altLang="zh-CN" i="1">
              <a:sym typeface="+mn-ea"/>
            </a:endParaRPr>
          </a:p>
        </p:txBody>
      </p:sp>
      <p:pic>
        <p:nvPicPr>
          <p:cNvPr id="5" name="图片 4"/>
          <p:cNvPicPr>
            <a:picLocks noChangeAspect="1"/>
          </p:cNvPicPr>
          <p:nvPr>
            <p:custDataLst>
              <p:tags r:id="rId2"/>
            </p:custDataLst>
          </p:nvPr>
        </p:nvPicPr>
        <p:blipFill>
          <a:blip r:embed="rId3"/>
          <a:stretch>
            <a:fillRect/>
          </a:stretch>
        </p:blipFill>
        <p:spPr>
          <a:xfrm>
            <a:off x="1036955" y="2268855"/>
            <a:ext cx="2761615" cy="4069715"/>
          </a:xfrm>
          <a:prstGeom prst="rect">
            <a:avLst/>
          </a:prstGeom>
        </p:spPr>
      </p:pic>
      <p:pic>
        <p:nvPicPr>
          <p:cNvPr id="111" name="图片 110"/>
          <p:cNvPicPr/>
          <p:nvPr>
            <p:custDataLst>
              <p:tags r:id="rId4"/>
            </p:custDataLst>
          </p:nvPr>
        </p:nvPicPr>
        <p:blipFill>
          <a:blip r:embed="rId5"/>
          <a:stretch>
            <a:fillRect/>
          </a:stretch>
        </p:blipFill>
        <p:spPr>
          <a:xfrm>
            <a:off x="4916170" y="1539875"/>
            <a:ext cx="5210175" cy="495236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49985" y="1557655"/>
            <a:ext cx="9431655" cy="5077460"/>
          </a:xfrm>
          <a:prstGeom prst="rect">
            <a:avLst/>
          </a:prstGeom>
          <a:noFill/>
        </p:spPr>
        <p:txBody>
          <a:bodyPr wrap="square" rtlCol="0" anchor="t">
            <a:spAutoFit/>
          </a:bodyPr>
          <a:p>
            <a:pPr>
              <a:lnSpc>
                <a:spcPct val="150000"/>
              </a:lnSpc>
            </a:pPr>
            <a:r>
              <a:rPr lang="zh-CN" altLang="en-US" sz="1200"/>
              <a:t>以翻译为例：</a:t>
            </a:r>
            <a:endParaRPr lang="zh-CN" altLang="en-US" sz="1200"/>
          </a:p>
          <a:p>
            <a:pPr>
              <a:lnSpc>
                <a:spcPct val="150000"/>
              </a:lnSpc>
            </a:pPr>
            <a:r>
              <a:rPr lang="zh-CN" altLang="en-US" sz="1200"/>
              <a:t>输入：我爱中国 </a:t>
            </a:r>
            <a:endParaRPr lang="zh-CN" altLang="en-US" sz="1200"/>
          </a:p>
          <a:p>
            <a:pPr>
              <a:lnSpc>
                <a:spcPct val="150000"/>
              </a:lnSpc>
            </a:pPr>
            <a:r>
              <a:rPr lang="zh-CN" altLang="en-US" sz="1200"/>
              <a:t>输出： I Love China</a:t>
            </a:r>
            <a:endParaRPr lang="zh-CN" altLang="en-US" sz="1200"/>
          </a:p>
          <a:p>
            <a:pPr>
              <a:lnSpc>
                <a:spcPct val="150000"/>
              </a:lnSpc>
            </a:pPr>
            <a:r>
              <a:rPr lang="zh-CN" altLang="en-US" sz="1200"/>
              <a:t>因为输入（“我爱中国”）在Encoder中进行了编码，这里我们具体讨论Decoder的操作，也就是如何得到输出（“L Love China”）的过程。</a:t>
            </a:r>
            <a:endParaRPr lang="zh-CN" altLang="en-US" sz="1200"/>
          </a:p>
          <a:p>
            <a:pPr>
              <a:lnSpc>
                <a:spcPct val="150000"/>
              </a:lnSpc>
            </a:pPr>
            <a:endParaRPr lang="zh-CN" altLang="en-US" sz="1200"/>
          </a:p>
          <a:p>
            <a:pPr>
              <a:lnSpc>
                <a:spcPct val="150000"/>
              </a:lnSpc>
            </a:pPr>
            <a:r>
              <a:rPr lang="zh-CN" altLang="en-US" sz="1200"/>
              <a:t>Decoder执行步骤</a:t>
            </a:r>
            <a:endParaRPr lang="zh-CN" altLang="en-US" sz="1200"/>
          </a:p>
          <a:p>
            <a:pPr>
              <a:lnSpc>
                <a:spcPct val="150000"/>
              </a:lnSpc>
            </a:pPr>
            <a:r>
              <a:rPr lang="zh-CN" altLang="en-US" sz="1200" b="1"/>
              <a:t>Time Step 1</a:t>
            </a:r>
            <a:endParaRPr lang="zh-CN" altLang="en-US" sz="1200" b="1"/>
          </a:p>
          <a:p>
            <a:pPr>
              <a:lnSpc>
                <a:spcPct val="150000"/>
              </a:lnSpc>
            </a:pPr>
            <a:r>
              <a:rPr lang="zh-CN" altLang="en-US" sz="1200"/>
              <a:t>初始输入： 起始符&lt;/s&gt;  + Positional Encoding（位置编码）</a:t>
            </a:r>
            <a:endParaRPr lang="zh-CN" altLang="en-US" sz="1200"/>
          </a:p>
          <a:p>
            <a:pPr>
              <a:lnSpc>
                <a:spcPct val="150000"/>
              </a:lnSpc>
            </a:pPr>
            <a:r>
              <a:rPr lang="zh-CN" altLang="en-US" sz="1200"/>
              <a:t>中间输入：（我爱中国）Encoder Embedding</a:t>
            </a:r>
            <a:endParaRPr lang="zh-CN" altLang="en-US" sz="1200"/>
          </a:p>
          <a:p>
            <a:pPr>
              <a:lnSpc>
                <a:spcPct val="150000"/>
              </a:lnSpc>
            </a:pPr>
            <a:r>
              <a:rPr lang="zh-CN" altLang="en-US" sz="1200"/>
              <a:t>最终输出：产生预测“I”</a:t>
            </a:r>
            <a:endParaRPr lang="zh-CN" altLang="en-US" sz="1200"/>
          </a:p>
          <a:p>
            <a:pPr>
              <a:lnSpc>
                <a:spcPct val="150000"/>
              </a:lnSpc>
            </a:pPr>
            <a:r>
              <a:rPr lang="zh-CN" altLang="en-US" sz="1200" b="1"/>
              <a:t>Time Step 2</a:t>
            </a:r>
            <a:endParaRPr lang="zh-CN" altLang="en-US" sz="1200" b="1"/>
          </a:p>
          <a:p>
            <a:pPr>
              <a:lnSpc>
                <a:spcPct val="150000"/>
              </a:lnSpc>
            </a:pPr>
            <a:r>
              <a:rPr lang="zh-CN" altLang="en-US" sz="1200"/>
              <a:t>初始输入：起始符&lt;/s&gt; + “I”+ Positonal Encoding</a:t>
            </a:r>
            <a:endParaRPr lang="zh-CN" altLang="en-US" sz="1200"/>
          </a:p>
          <a:p>
            <a:pPr>
              <a:lnSpc>
                <a:spcPct val="150000"/>
              </a:lnSpc>
            </a:pPr>
            <a:r>
              <a:rPr lang="zh-CN" altLang="en-US" sz="1200"/>
              <a:t>中间输入：（我爱中国）Encoder Embedding</a:t>
            </a:r>
            <a:endParaRPr lang="zh-CN" altLang="en-US" sz="1200"/>
          </a:p>
          <a:p>
            <a:pPr>
              <a:lnSpc>
                <a:spcPct val="150000"/>
              </a:lnSpc>
            </a:pPr>
            <a:r>
              <a:rPr lang="zh-CN" altLang="en-US" sz="1200"/>
              <a:t>最终输出：产生预测“Love”</a:t>
            </a:r>
            <a:endParaRPr lang="zh-CN" altLang="en-US" sz="1200"/>
          </a:p>
          <a:p>
            <a:pPr>
              <a:lnSpc>
                <a:spcPct val="150000"/>
              </a:lnSpc>
            </a:pPr>
            <a:r>
              <a:rPr lang="zh-CN" altLang="en-US" sz="1200" b="1"/>
              <a:t>Time Step 3</a:t>
            </a:r>
            <a:endParaRPr lang="zh-CN" altLang="en-US" sz="1200" b="1"/>
          </a:p>
          <a:p>
            <a:pPr>
              <a:lnSpc>
                <a:spcPct val="150000"/>
              </a:lnSpc>
            </a:pPr>
            <a:r>
              <a:rPr lang="zh-CN" altLang="en-US" sz="1200"/>
              <a:t>初始输入：起始符&lt;/s&gt; + “I”+ “Love”+ Positonal Encoding</a:t>
            </a:r>
            <a:endParaRPr lang="zh-CN" altLang="en-US" sz="1200"/>
          </a:p>
          <a:p>
            <a:pPr>
              <a:lnSpc>
                <a:spcPct val="150000"/>
              </a:lnSpc>
            </a:pPr>
            <a:r>
              <a:rPr lang="zh-CN" altLang="en-US" sz="1200"/>
              <a:t>中间输入：（我爱中国）Encoder Embedding</a:t>
            </a:r>
            <a:endParaRPr lang="zh-CN" altLang="en-US" sz="1200"/>
          </a:p>
          <a:p>
            <a:pPr>
              <a:lnSpc>
                <a:spcPct val="150000"/>
              </a:lnSpc>
            </a:pPr>
            <a:r>
              <a:rPr lang="zh-CN" altLang="en-US" sz="1200"/>
              <a:t>最终输出：产生预测“China”</a:t>
            </a:r>
            <a:endParaRPr lang="zh-CN"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实验</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6644640" y="2103120"/>
            <a:ext cx="4928235" cy="301434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0" y="2187575"/>
            <a:ext cx="6334125" cy="2600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总结和</a:t>
            </a:r>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不足</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42720" y="1435735"/>
            <a:ext cx="8559800" cy="4246245"/>
          </a:xfrm>
          <a:prstGeom prst="rect">
            <a:avLst/>
          </a:prstGeom>
          <a:noFill/>
        </p:spPr>
        <p:txBody>
          <a:bodyPr wrap="square" rtlCol="0" anchor="t">
            <a:spAutoFit/>
          </a:bodyPr>
          <a:p>
            <a:pPr indent="457200">
              <a:lnSpc>
                <a:spcPct val="150000"/>
              </a:lnSpc>
            </a:pPr>
            <a:r>
              <a:rPr lang="en-US" altLang="zh-CN"/>
              <a:t>Transformer</a:t>
            </a:r>
            <a:r>
              <a:rPr lang="zh-CN" altLang="en-US"/>
              <a:t>结构在如今</a:t>
            </a:r>
            <a:r>
              <a:rPr lang="en-US" altLang="zh-CN"/>
              <a:t>NLP</a:t>
            </a:r>
            <a:r>
              <a:rPr lang="zh-CN" altLang="en-US"/>
              <a:t>模型中为基本组成部分，可以直接计算每个词之间的相关性，不需要通过隐藏层传递，并且通过并行计算，可以充分调动</a:t>
            </a:r>
            <a:r>
              <a:rPr lang="en-US" altLang="zh-CN"/>
              <a:t>GPU</a:t>
            </a:r>
            <a:r>
              <a:rPr lang="zh-CN" altLang="en-US"/>
              <a:t>资源。实践证明了它的有效性，被拓宽到更多的</a:t>
            </a:r>
            <a:r>
              <a:rPr lang="zh-CN" altLang="en-US"/>
              <a:t>领域。</a:t>
            </a:r>
            <a:endParaRPr lang="zh-CN" altLang="en-US"/>
          </a:p>
          <a:p>
            <a:pPr indent="457200">
              <a:lnSpc>
                <a:spcPct val="150000"/>
              </a:lnSpc>
            </a:pPr>
            <a:endParaRPr lang="zh-CN" altLang="en-US"/>
          </a:p>
          <a:p>
            <a:pPr indent="457200">
              <a:lnSpc>
                <a:spcPct val="150000"/>
              </a:lnSpc>
            </a:pPr>
            <a:r>
              <a:rPr lang="zh-CN" altLang="en-US"/>
              <a:t>本文篇幅极为有限，对模型架构描述仅有三页，训练半页，实验结果一页，很多细节处基本没有解释，例如</a:t>
            </a:r>
            <a:r>
              <a:rPr lang="en-US" altLang="zh-CN"/>
              <a:t>layer-Normalization</a:t>
            </a:r>
            <a:r>
              <a:rPr lang="zh-CN" altLang="en-US"/>
              <a:t>，没有在文中做任何简要的说明，需要进一步查阅相关文献。并且因为篇幅原因，并没有阅读其他论文一样</a:t>
            </a:r>
            <a:r>
              <a:rPr lang="en-US" altLang="zh-CN"/>
              <a:t>“</a:t>
            </a:r>
            <a:r>
              <a:rPr lang="zh-CN" altLang="en-US"/>
              <a:t>读故事</a:t>
            </a:r>
            <a:r>
              <a:rPr lang="en-US" altLang="zh-CN"/>
              <a:t>”</a:t>
            </a:r>
            <a:r>
              <a:rPr lang="zh-CN" altLang="en-US"/>
              <a:t>的观感，只是单纯将模型需要的组件简要概括，没有对原因进行</a:t>
            </a:r>
            <a:r>
              <a:rPr lang="zh-CN" altLang="en-US"/>
              <a:t>过多说明。</a:t>
            </a:r>
            <a:endParaRPr lang="zh-CN" altLang="en-US"/>
          </a:p>
          <a:p>
            <a:pPr indent="457200">
              <a:lnSpc>
                <a:spcPct val="150000"/>
              </a:lnSpc>
            </a:pPr>
            <a:r>
              <a:rPr lang="en-US" altLang="zh-CN"/>
              <a:t>Transformer</a:t>
            </a:r>
            <a:r>
              <a:rPr lang="zh-CN" altLang="en-US"/>
              <a:t>局部信息的获取不如</a:t>
            </a:r>
            <a:r>
              <a:rPr lang="en-US" altLang="zh-CN"/>
              <a:t>RNN</a:t>
            </a:r>
            <a:r>
              <a:rPr lang="zh-CN" altLang="en-US"/>
              <a:t>和</a:t>
            </a:r>
            <a:r>
              <a:rPr lang="en-US" altLang="zh-CN"/>
              <a:t>CNN</a:t>
            </a:r>
            <a:r>
              <a:rPr lang="zh-CN" altLang="en-US"/>
              <a:t>，使得需要更多的数据和</a:t>
            </a:r>
            <a:r>
              <a:rPr lang="en-US" altLang="zh-CN"/>
              <a:t>      </a:t>
            </a:r>
            <a:r>
              <a:rPr lang="zh-CN" altLang="en-US"/>
              <a:t>训练时间来得到一个满意的模型。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48905" y="3420110"/>
            <a:ext cx="2419350" cy="368300"/>
          </a:xfrm>
          <a:prstGeom prst="rect">
            <a:avLst/>
          </a:prstGeom>
          <a:solidFill>
            <a:schemeClr val="tx2">
              <a:lumMod val="40000"/>
              <a:lumOff val="60000"/>
              <a:alpha val="49000"/>
            </a:schemeClr>
          </a:solidFill>
        </p:spPr>
        <p:txBody>
          <a:bodyPr wrap="square" rtlCol="0">
            <a:spAutoFit/>
          </a:bodyPr>
          <a:p>
            <a:pPr lvl="0" algn="ctr">
              <a:buClrTx/>
              <a:buSzTx/>
              <a:buFontTx/>
            </a:pPr>
            <a:r>
              <a:rPr lang="en-US" altLang="zh-CN">
                <a:sym typeface="+mn-ea"/>
              </a:rPr>
              <a:t>ERNIE2.0</a:t>
            </a:r>
            <a:endParaRPr lang="en-US" altLang="zh-CN">
              <a:sym typeface="+mn-ea"/>
            </a:endParaRPr>
          </a:p>
        </p:txBody>
      </p:sp>
      <p:sp>
        <p:nvSpPr>
          <p:cNvPr id="9" name="文本框 8"/>
          <p:cNvSpPr txBox="1"/>
          <p:nvPr>
            <p:custDataLst>
              <p:tags r:id="rId1"/>
            </p:custDataLst>
          </p:nvPr>
        </p:nvSpPr>
        <p:spPr>
          <a:xfrm>
            <a:off x="4060825" y="3420110"/>
            <a:ext cx="2419350" cy="368300"/>
          </a:xfrm>
          <a:prstGeom prst="rect">
            <a:avLst/>
          </a:prstGeom>
          <a:solidFill>
            <a:schemeClr val="tx2">
              <a:lumMod val="40000"/>
              <a:lumOff val="60000"/>
              <a:alpha val="49000"/>
            </a:schemeClr>
          </a:solidFill>
        </p:spPr>
        <p:txBody>
          <a:bodyPr wrap="square" rtlCol="0">
            <a:spAutoFit/>
          </a:bodyPr>
          <a:p>
            <a:pPr algn="ctr"/>
            <a:r>
              <a:rPr lang="en-US" altLang="zh-CN"/>
              <a:t>ELMo</a:t>
            </a:r>
            <a:endParaRPr lang="en-US" altLang="zh-CN"/>
          </a:p>
        </p:txBody>
      </p:sp>
      <p:sp>
        <p:nvSpPr>
          <p:cNvPr id="12" name="文本框 11"/>
          <p:cNvSpPr txBox="1"/>
          <p:nvPr>
            <p:custDataLst>
              <p:tags r:id="rId2"/>
            </p:custDataLst>
          </p:nvPr>
        </p:nvSpPr>
        <p:spPr>
          <a:xfrm>
            <a:off x="665480" y="3420110"/>
            <a:ext cx="2419350" cy="368300"/>
          </a:xfrm>
          <a:prstGeom prst="rect">
            <a:avLst/>
          </a:prstGeom>
          <a:solidFill>
            <a:schemeClr val="tx2">
              <a:lumMod val="40000"/>
              <a:lumOff val="60000"/>
              <a:alpha val="49000"/>
            </a:schemeClr>
          </a:solidFill>
        </p:spPr>
        <p:txBody>
          <a:bodyPr wrap="square" rtlCol="0">
            <a:spAutoFit/>
          </a:bodyPr>
          <a:p>
            <a:pPr algn="ctr"/>
            <a:r>
              <a:rPr lang="en-US" altLang="zh-CN"/>
              <a:t>Transformer</a:t>
            </a:r>
            <a:endParaRPr lang="en-US" altLang="zh-CN"/>
          </a:p>
        </p:txBody>
      </p:sp>
      <p:sp>
        <p:nvSpPr>
          <p:cNvPr id="13" name="文本框 12"/>
          <p:cNvSpPr txBox="1"/>
          <p:nvPr>
            <p:custDataLst>
              <p:tags r:id="rId3"/>
            </p:custDataLst>
          </p:nvPr>
        </p:nvSpPr>
        <p:spPr>
          <a:xfrm>
            <a:off x="4061460" y="5020310"/>
            <a:ext cx="2419350" cy="368300"/>
          </a:xfrm>
          <a:prstGeom prst="rect">
            <a:avLst/>
          </a:prstGeom>
          <a:solidFill>
            <a:schemeClr val="tx2">
              <a:lumMod val="40000"/>
              <a:lumOff val="60000"/>
              <a:alpha val="49000"/>
            </a:schemeClr>
          </a:solidFill>
        </p:spPr>
        <p:txBody>
          <a:bodyPr wrap="square" rtlCol="0">
            <a:spAutoFit/>
          </a:bodyPr>
          <a:p>
            <a:pPr algn="ctr"/>
            <a:r>
              <a:rPr lang="en-US" altLang="zh-CN">
                <a:sym typeface="+mn-ea"/>
              </a:rPr>
              <a:t>BERT</a:t>
            </a:r>
            <a:endParaRPr lang="en-US" altLang="zh-CN"/>
          </a:p>
        </p:txBody>
      </p:sp>
      <p:cxnSp>
        <p:nvCxnSpPr>
          <p:cNvPr id="15" name="直接箭头连接符 14"/>
          <p:cNvCxnSpPr>
            <a:stCxn id="12" idx="3"/>
            <a:endCxn id="9" idx="1"/>
          </p:cNvCxnSpPr>
          <p:nvPr/>
        </p:nvCxnSpPr>
        <p:spPr>
          <a:xfrm>
            <a:off x="3084830" y="3604260"/>
            <a:ext cx="975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3"/>
            <a:endCxn id="5" idx="1"/>
          </p:cNvCxnSpPr>
          <p:nvPr/>
        </p:nvCxnSpPr>
        <p:spPr>
          <a:xfrm>
            <a:off x="6480175" y="3604260"/>
            <a:ext cx="126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2" idx="2"/>
            <a:endCxn id="13" idx="1"/>
          </p:cNvCxnSpPr>
          <p:nvPr/>
        </p:nvCxnSpPr>
        <p:spPr>
          <a:xfrm rot="5400000" flipV="1">
            <a:off x="2260283" y="3403283"/>
            <a:ext cx="1416050" cy="2186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4"/>
            </p:custDataLst>
          </p:nvPr>
        </p:nvSpPr>
        <p:spPr>
          <a:xfrm>
            <a:off x="4061460" y="2331085"/>
            <a:ext cx="2419350" cy="368300"/>
          </a:xfrm>
          <a:prstGeom prst="rect">
            <a:avLst/>
          </a:prstGeom>
          <a:solidFill>
            <a:schemeClr val="tx2">
              <a:lumMod val="40000"/>
              <a:lumOff val="60000"/>
              <a:alpha val="49000"/>
            </a:schemeClr>
          </a:solidFill>
        </p:spPr>
        <p:txBody>
          <a:bodyPr wrap="square" rtlCol="0">
            <a:spAutoFit/>
          </a:bodyPr>
          <a:p>
            <a:pPr algn="ctr"/>
            <a:r>
              <a:rPr lang="en-US" altLang="zh-CN"/>
              <a:t>GPT3</a:t>
            </a:r>
            <a:endParaRPr lang="en-US" altLang="zh-CN"/>
          </a:p>
        </p:txBody>
      </p:sp>
      <p:sp>
        <p:nvSpPr>
          <p:cNvPr id="19" name="文本框 18"/>
          <p:cNvSpPr txBox="1"/>
          <p:nvPr>
            <p:custDataLst>
              <p:tags r:id="rId5"/>
            </p:custDataLst>
          </p:nvPr>
        </p:nvSpPr>
        <p:spPr>
          <a:xfrm>
            <a:off x="7748905" y="2331085"/>
            <a:ext cx="2419350" cy="368300"/>
          </a:xfrm>
          <a:prstGeom prst="rect">
            <a:avLst/>
          </a:prstGeom>
          <a:solidFill>
            <a:schemeClr val="tx2">
              <a:lumMod val="40000"/>
              <a:lumOff val="60000"/>
              <a:alpha val="49000"/>
            </a:schemeClr>
          </a:solidFill>
        </p:spPr>
        <p:txBody>
          <a:bodyPr wrap="square" rtlCol="0">
            <a:spAutoFit/>
          </a:bodyPr>
          <a:p>
            <a:pPr algn="ctr"/>
            <a:r>
              <a:rPr lang="en-US" altLang="zh-CN"/>
              <a:t>Chat</a:t>
            </a:r>
            <a:r>
              <a:rPr lang="en-US" altLang="zh-CN"/>
              <a:t>GPT</a:t>
            </a:r>
            <a:endParaRPr lang="en-US" altLang="zh-CN"/>
          </a:p>
        </p:txBody>
      </p:sp>
      <p:cxnSp>
        <p:nvCxnSpPr>
          <p:cNvPr id="20" name="直接箭头连接符 19"/>
          <p:cNvCxnSpPr>
            <a:stCxn id="18" idx="3"/>
            <a:endCxn id="19" idx="1"/>
          </p:cNvCxnSpPr>
          <p:nvPr/>
        </p:nvCxnSpPr>
        <p:spPr>
          <a:xfrm>
            <a:off x="6480810" y="2515235"/>
            <a:ext cx="12680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2" idx="0"/>
            <a:endCxn id="18" idx="1"/>
          </p:cNvCxnSpPr>
          <p:nvPr/>
        </p:nvCxnSpPr>
        <p:spPr>
          <a:xfrm rot="16200000">
            <a:off x="2515235" y="1874520"/>
            <a:ext cx="904875" cy="2186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6"/>
            </p:custDataLst>
          </p:nvPr>
        </p:nvSpPr>
        <p:spPr>
          <a:xfrm>
            <a:off x="7748905" y="4408170"/>
            <a:ext cx="2419350" cy="368300"/>
          </a:xfrm>
          <a:prstGeom prst="rect">
            <a:avLst/>
          </a:prstGeom>
          <a:solidFill>
            <a:schemeClr val="tx2">
              <a:lumMod val="40000"/>
              <a:lumOff val="60000"/>
              <a:alpha val="49000"/>
            </a:schemeClr>
          </a:solidFill>
        </p:spPr>
        <p:txBody>
          <a:bodyPr wrap="square" rtlCol="0">
            <a:spAutoFit/>
          </a:bodyPr>
          <a:p>
            <a:pPr algn="ctr"/>
            <a:r>
              <a:rPr lang="en-US" altLang="zh-CN"/>
              <a:t>AL</a:t>
            </a:r>
            <a:r>
              <a:rPr lang="en-US" altLang="zh-CN">
                <a:sym typeface="+mn-ea"/>
              </a:rPr>
              <a:t>BERT</a:t>
            </a:r>
            <a:endParaRPr lang="en-US" altLang="zh-CN"/>
          </a:p>
        </p:txBody>
      </p:sp>
      <p:sp>
        <p:nvSpPr>
          <p:cNvPr id="23" name="文本框 22"/>
          <p:cNvSpPr txBox="1"/>
          <p:nvPr>
            <p:custDataLst>
              <p:tags r:id="rId7"/>
            </p:custDataLst>
          </p:nvPr>
        </p:nvSpPr>
        <p:spPr>
          <a:xfrm>
            <a:off x="7748905" y="5017770"/>
            <a:ext cx="2419350" cy="368300"/>
          </a:xfrm>
          <a:prstGeom prst="rect">
            <a:avLst/>
          </a:prstGeom>
          <a:solidFill>
            <a:schemeClr val="tx2">
              <a:lumMod val="40000"/>
              <a:lumOff val="60000"/>
              <a:alpha val="49000"/>
            </a:schemeClr>
          </a:solidFill>
        </p:spPr>
        <p:txBody>
          <a:bodyPr wrap="square" rtlCol="0">
            <a:spAutoFit/>
          </a:bodyPr>
          <a:p>
            <a:pPr algn="ctr"/>
            <a:r>
              <a:rPr lang="en-US" altLang="zh-CN"/>
              <a:t>DeB</a:t>
            </a:r>
            <a:r>
              <a:rPr lang="en-US" altLang="zh-CN"/>
              <a:t>ERTa</a:t>
            </a:r>
            <a:endParaRPr lang="en-US" altLang="zh-CN"/>
          </a:p>
        </p:txBody>
      </p:sp>
      <p:sp>
        <p:nvSpPr>
          <p:cNvPr id="25" name="文本框 24"/>
          <p:cNvSpPr txBox="1"/>
          <p:nvPr>
            <p:custDataLst>
              <p:tags r:id="rId8"/>
            </p:custDataLst>
          </p:nvPr>
        </p:nvSpPr>
        <p:spPr>
          <a:xfrm>
            <a:off x="7748905" y="5627370"/>
            <a:ext cx="2419350" cy="368300"/>
          </a:xfrm>
          <a:prstGeom prst="rect">
            <a:avLst/>
          </a:prstGeom>
          <a:solidFill>
            <a:schemeClr val="tx2">
              <a:lumMod val="40000"/>
              <a:lumOff val="60000"/>
              <a:alpha val="49000"/>
            </a:schemeClr>
          </a:solidFill>
        </p:spPr>
        <p:txBody>
          <a:bodyPr wrap="square" rtlCol="0">
            <a:spAutoFit/>
          </a:bodyPr>
          <a:p>
            <a:pPr algn="ctr"/>
            <a:r>
              <a:rPr lang="en-US" altLang="zh-CN"/>
              <a:t>StructB</a:t>
            </a:r>
            <a:r>
              <a:rPr lang="en-US" altLang="zh-CN"/>
              <a:t>ERT</a:t>
            </a:r>
            <a:endParaRPr lang="en-US" altLang="zh-CN"/>
          </a:p>
        </p:txBody>
      </p:sp>
      <p:cxnSp>
        <p:nvCxnSpPr>
          <p:cNvPr id="27" name="直接箭头连接符 26"/>
          <p:cNvCxnSpPr>
            <a:stCxn id="13" idx="3"/>
            <a:endCxn id="23" idx="1"/>
          </p:cNvCxnSpPr>
          <p:nvPr/>
        </p:nvCxnSpPr>
        <p:spPr>
          <a:xfrm flipV="1">
            <a:off x="6480810" y="5201920"/>
            <a:ext cx="126809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2" idx="1"/>
          </p:cNvCxnSpPr>
          <p:nvPr/>
        </p:nvCxnSpPr>
        <p:spPr>
          <a:xfrm flipV="1">
            <a:off x="7069455" y="4592320"/>
            <a:ext cx="679450" cy="601980"/>
          </a:xfrm>
          <a:prstGeom prst="bentConnector3">
            <a:avLst>
              <a:gd name="adj1" fmla="val -4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5" idx="1"/>
          </p:cNvCxnSpPr>
          <p:nvPr>
            <p:custDataLst>
              <p:tags r:id="rId9"/>
            </p:custDataLst>
          </p:nvPr>
        </p:nvCxnSpPr>
        <p:spPr>
          <a:xfrm>
            <a:off x="7069455" y="5222240"/>
            <a:ext cx="679450" cy="589280"/>
          </a:xfrm>
          <a:prstGeom prst="bentConnector3">
            <a:avLst>
              <a:gd name="adj1" fmla="val -467"/>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1520148" cy="58477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摘   要</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13284" y="1176891"/>
            <a:ext cx="10368660" cy="39693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在本篇论文提出前，主要的序列转换模型是</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基于包含编码器和解码器的复杂的</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网络。常用的</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网络，由于其特性，使得在训练示例中无法有效</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并行化。</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本文提出的</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完全基于注意力机制，完全去除了</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，并在实验中证明在机器翻译任务上的</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有效性。</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2021</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月的一篇论文中，斯坦福大学的研究人员，将</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成为基础模型，认为</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推动了</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范式</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转变</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3010620" cy="58477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背 景 介 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90295" y="1560830"/>
            <a:ext cx="9807575" cy="3415030"/>
          </a:xfrm>
          <a:prstGeom prst="rect">
            <a:avLst/>
          </a:prstGeom>
          <a:noFill/>
        </p:spPr>
        <p:txBody>
          <a:bodyPr wrap="square" rtlCol="0" anchor="t">
            <a:spAutoFit/>
          </a:bodyPr>
          <a:p>
            <a:pPr indent="0" algn="l">
              <a:lnSpc>
                <a:spcPct val="150000"/>
              </a:lnSpc>
              <a:buClrTx/>
              <a:buSzTx/>
              <a:buFont typeface="Arial" panose="020B0604020202020204" pitchFamily="34" charset="0"/>
              <a:buNone/>
            </a:pPr>
            <a:r>
              <a:rPr lang="zh-CN" sz="2400"/>
              <a:t>在本文提出前，主流的序列计算方法是基于</a:t>
            </a:r>
            <a:r>
              <a:rPr lang="en-US" altLang="zh-CN" sz="2400"/>
              <a:t>RNN</a:t>
            </a:r>
            <a:r>
              <a:rPr lang="zh-CN" altLang="en-US" sz="2400"/>
              <a:t>。为了减少序列计算次数，当时提出了如</a:t>
            </a:r>
            <a:r>
              <a:rPr lang="en-US" altLang="zh-CN" sz="2400"/>
              <a:t>ByteNet</a:t>
            </a:r>
            <a:r>
              <a:rPr lang="zh-CN" altLang="en-US" sz="2400"/>
              <a:t>，</a:t>
            </a:r>
            <a:r>
              <a:rPr lang="en-US" altLang="zh-CN" sz="2400"/>
              <a:t>COnvS2S</a:t>
            </a:r>
            <a:r>
              <a:rPr lang="zh-CN" altLang="en-US" sz="2400"/>
              <a:t>等将</a:t>
            </a:r>
            <a:r>
              <a:rPr lang="en-US" altLang="zh-CN" sz="2400"/>
              <a:t>CNN</a:t>
            </a:r>
            <a:r>
              <a:rPr lang="zh-CN" altLang="en-US" sz="2400"/>
              <a:t>作为基础模块的模型，通过并行计算所有输入和输出的位置</a:t>
            </a:r>
            <a:r>
              <a:rPr lang="en-US" altLang="zh-CN" sz="2400"/>
              <a:t>0</a:t>
            </a:r>
            <a:r>
              <a:rPr lang="zh-CN" altLang="en-US" sz="2400"/>
              <a:t>的隐藏表现。</a:t>
            </a:r>
            <a:r>
              <a:rPr lang="en-US" altLang="zh-CN" sz="2400"/>
              <a:t>CNN</a:t>
            </a:r>
            <a:r>
              <a:rPr lang="zh-CN" altLang="en-US" sz="2400"/>
              <a:t>虽然使得</a:t>
            </a:r>
            <a:r>
              <a:rPr lang="en-US" altLang="zh-CN" sz="2400"/>
              <a:t>RNN</a:t>
            </a:r>
            <a:r>
              <a:rPr lang="zh-CN" altLang="en-US" sz="2400"/>
              <a:t>序列计算时间长的问题得到解决，但在关联两个较远输入时，计算次数程线性或对数提升。在</a:t>
            </a:r>
            <a:r>
              <a:rPr lang="en-US" altLang="zh-CN" sz="2400"/>
              <a:t>Transformer</a:t>
            </a:r>
            <a:r>
              <a:rPr lang="zh-CN" altLang="en-US" sz="2400"/>
              <a:t>中，可以在恒定次运算中计算任意距离的关联</a:t>
            </a:r>
            <a:r>
              <a:rPr lang="zh-CN" altLang="en-US" sz="2400"/>
              <a:t>词向量。</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2882604" cy="583565"/>
          </a:xfrm>
          <a:prstGeom prst="rect">
            <a:avLst/>
          </a:prstGeom>
          <a:noFill/>
        </p:spPr>
        <p:txBody>
          <a:bodyPr wrap="square" rtlCol="0">
            <a:spAutoFit/>
          </a:bodyPr>
          <a:lstStyle/>
          <a:p>
            <a:r>
              <a:rPr lang="en-US" altLang="zh-CN" sz="3200" dirty="0">
                <a:solidFill>
                  <a:schemeClr val="accent1">
                    <a:lumMod val="60000"/>
                    <a:lumOff val="40000"/>
                  </a:schemeClr>
                </a:solidFill>
                <a:latin typeface="微软雅黑" panose="020B0503020204020204" pitchFamily="34" charset="-122"/>
                <a:ea typeface="微软雅黑" panose="020B0503020204020204" pitchFamily="34" charset="-122"/>
              </a:rPr>
              <a:t>Contribution</a:t>
            </a:r>
            <a:r>
              <a:rPr lang="en-US" altLang="zh-CN" sz="3200" dirty="0">
                <a:solidFill>
                  <a:schemeClr val="accent1">
                    <a:lumMod val="60000"/>
                    <a:lumOff val="40000"/>
                  </a:schemeClr>
                </a:solidFill>
                <a:latin typeface="微软雅黑" panose="020B0503020204020204" pitchFamily="34" charset="-122"/>
                <a:ea typeface="微软雅黑" panose="020B0503020204020204" pitchFamily="34" charset="-122"/>
              </a:rPr>
              <a:t>s</a:t>
            </a:r>
            <a:endParaRPr lang="en-US" altLang="zh-CN"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759585" y="1196340"/>
            <a:ext cx="8023225" cy="2401570"/>
          </a:xfrm>
          <a:prstGeom prst="rect">
            <a:avLst/>
          </a:prstGeom>
          <a:noFill/>
        </p:spPr>
        <p:txBody>
          <a:bodyPr wrap="square" rtlCol="0" anchor="t">
            <a:noAutofit/>
          </a:bodyPr>
          <a:p>
            <a:pPr indent="457200">
              <a:lnSpc>
                <a:spcPct val="150000"/>
              </a:lnSpc>
            </a:pPr>
            <a:r>
              <a:rPr lang="zh-CN" altLang="en-US"/>
              <a:t>本论文最主要是提出了Transformer模型结构，这是第一个完全使用self-attention的encoder-decoder模型，可以满足并行计算的需求，替代了RNN的时序结构。另外参考CNN采取多个卷积核输出得到多种特征的优点，Transformer也提出了multi-head attention的结构，从而获得多个不同的文本特征。Transformer模型最终在WMT 2014英语-德语翻译任务上取得了28.4的BLEU分数，比当时最高分提高了2个BLEU。在WMT 2014英语-法语翻译任务上也取得了41.8的BLEU分数，只用了8个GPUs训练了3.5天。</a:t>
            </a:r>
            <a:endParaRPr lang="zh-CN" altLang="en-US"/>
          </a:p>
          <a:p>
            <a:pPr indent="457200">
              <a:lnSpc>
                <a:spcPct val="150000"/>
              </a:lnSpc>
            </a:pPr>
            <a:r>
              <a:rPr lang="zh-CN" altLang="en-US"/>
              <a:t>本文在写作时虽然是主要针对语言翻译任务，但本文发出后</a:t>
            </a:r>
            <a:r>
              <a:rPr lang="zh-CN" altLang="en-US"/>
              <a:t>几年，transformer在自然语言处理、语音信号领域、计算机视觉领域、信息检索领域等任务中都有被</a:t>
            </a:r>
            <a:r>
              <a:rPr lang="zh-CN" altLang="en-US"/>
              <a:t>广泛应用。</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2882604" cy="58356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模型介绍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605790" y="1418590"/>
            <a:ext cx="3258820" cy="4801870"/>
          </a:xfrm>
          <a:prstGeom prst="rect">
            <a:avLst/>
          </a:prstGeom>
        </p:spPr>
      </p:pic>
      <p:sp>
        <p:nvSpPr>
          <p:cNvPr id="7" name="文本框 6"/>
          <p:cNvSpPr txBox="1"/>
          <p:nvPr/>
        </p:nvSpPr>
        <p:spPr>
          <a:xfrm>
            <a:off x="5122545" y="1557655"/>
            <a:ext cx="5333365" cy="4523105"/>
          </a:xfrm>
          <a:prstGeom prst="rect">
            <a:avLst/>
          </a:prstGeom>
          <a:noFill/>
        </p:spPr>
        <p:txBody>
          <a:bodyPr wrap="square" rtlCol="0">
            <a:spAutoFit/>
          </a:bodyPr>
          <a:p>
            <a:pPr marL="342900" indent="-342900">
              <a:lnSpc>
                <a:spcPct val="200000"/>
              </a:lnSpc>
              <a:buAutoNum type="arabicPeriod"/>
            </a:pPr>
            <a:r>
              <a:rPr lang="en-US" altLang="zh-CN"/>
              <a:t>Multi-Head Attention</a:t>
            </a:r>
            <a:endParaRPr lang="en-US" altLang="zh-CN"/>
          </a:p>
          <a:p>
            <a:pPr marL="342900" indent="-342900">
              <a:lnSpc>
                <a:spcPct val="200000"/>
              </a:lnSpc>
              <a:buAutoNum type="arabicPeriod"/>
            </a:pPr>
            <a:r>
              <a:rPr lang="en-US" altLang="zh-CN">
                <a:sym typeface="+mn-ea"/>
              </a:rPr>
              <a:t>Scaled Dot-Product Attention</a:t>
            </a:r>
            <a:endParaRPr lang="en-US" altLang="zh-CN"/>
          </a:p>
          <a:p>
            <a:pPr marL="342900" indent="-342900">
              <a:lnSpc>
                <a:spcPct val="200000"/>
              </a:lnSpc>
              <a:buAutoNum type="arabicPeriod"/>
            </a:pPr>
            <a:r>
              <a:rPr lang="en-US" altLang="zh-CN"/>
              <a:t>Layer-Norm</a:t>
            </a:r>
            <a:r>
              <a:rPr lang="en-US" altLang="zh-CN"/>
              <a:t>aliazation</a:t>
            </a:r>
            <a:endParaRPr lang="en-US" altLang="zh-CN"/>
          </a:p>
          <a:p>
            <a:pPr marL="342900" indent="-342900">
              <a:lnSpc>
                <a:spcPct val="200000"/>
              </a:lnSpc>
              <a:buAutoNum type="arabicPeriod"/>
            </a:pPr>
            <a:r>
              <a:rPr lang="en-US" altLang="zh-CN">
                <a:sym typeface="+mn-ea"/>
              </a:rPr>
              <a:t>residual connect</a:t>
            </a:r>
            <a:endParaRPr lang="en-US" altLang="zh-CN"/>
          </a:p>
          <a:p>
            <a:pPr marL="342900" indent="-342900">
              <a:lnSpc>
                <a:spcPct val="200000"/>
              </a:lnSpc>
              <a:buAutoNum type="arabicPeriod"/>
            </a:pPr>
            <a:r>
              <a:rPr lang="en-US" altLang="zh-CN"/>
              <a:t>Encoder and decoder </a:t>
            </a:r>
            <a:r>
              <a:rPr lang="en-US" altLang="zh-CN"/>
              <a:t>stacks</a:t>
            </a:r>
            <a:endParaRPr lang="en-US" altLang="zh-CN"/>
          </a:p>
          <a:p>
            <a:pPr marL="342900" indent="-342900">
              <a:lnSpc>
                <a:spcPct val="200000"/>
              </a:lnSpc>
              <a:buAutoNum type="arabicPeriod"/>
            </a:pPr>
            <a:r>
              <a:rPr lang="en-US" altLang="zh-CN"/>
              <a:t>Position-wise Feed-Forward Networks</a:t>
            </a:r>
            <a:endParaRPr lang="en-US" altLang="zh-CN"/>
          </a:p>
          <a:p>
            <a:pPr marL="342900" indent="-342900">
              <a:lnSpc>
                <a:spcPct val="200000"/>
              </a:lnSpc>
              <a:buAutoNum type="arabicPeriod"/>
            </a:pPr>
            <a:r>
              <a:rPr lang="en-US" altLang="zh-CN"/>
              <a:t>Positional Encoding</a:t>
            </a:r>
            <a:endParaRPr lang="en-US" altLang="zh-CN"/>
          </a:p>
          <a:p>
            <a:pPr marL="342900" indent="-342900">
              <a:lnSpc>
                <a:spcPct val="200000"/>
              </a:lnSpc>
              <a:buAutoNum type="arabicPeriod"/>
            </a:pPr>
            <a:r>
              <a:rPr lang="en-US" altLang="zh-CN"/>
              <a:t>Masked Multi-Head </a:t>
            </a:r>
            <a:r>
              <a:rPr lang="en-US" altLang="zh-CN"/>
              <a:t>Attention</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3010620" cy="58477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背 景 介 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90295" y="1560830"/>
            <a:ext cx="9843135" cy="1014730"/>
          </a:xfrm>
          <a:prstGeom prst="rect">
            <a:avLst/>
          </a:prstGeom>
          <a:noFill/>
        </p:spPr>
        <p:txBody>
          <a:bodyPr wrap="square" rtlCol="0" anchor="t">
            <a:spAutoFit/>
          </a:bodyPr>
          <a:p>
            <a:pPr indent="0">
              <a:lnSpc>
                <a:spcPct val="150000"/>
              </a:lnSpc>
              <a:buClrTx/>
              <a:buSzTx/>
              <a:buFont typeface="Arial" panose="020B0604020202020204" pitchFamily="34" charset="0"/>
              <a:buNone/>
            </a:pPr>
            <a:r>
              <a:rPr lang="zh-CN" sz="2000"/>
              <a:t>自注意力机制（</a:t>
            </a:r>
            <a:r>
              <a:rPr lang="en-US" altLang="zh-CN" sz="2000"/>
              <a:t>Self-Attention</a:t>
            </a:r>
            <a:r>
              <a:rPr lang="zh-CN" altLang="en-US" sz="2000"/>
              <a:t>）是一种将单个序列不同位置关联起来以便计算该序列表示的注意力机制。</a:t>
            </a:r>
            <a:endParaRPr lang="zh-CN" altLang="en-US" sz="2000"/>
          </a:p>
        </p:txBody>
      </p:sp>
      <p:pic>
        <p:nvPicPr>
          <p:cNvPr id="100" name="图片 99"/>
          <p:cNvPicPr/>
          <p:nvPr>
            <p:custDataLst>
              <p:tags r:id="rId1"/>
            </p:custDataLst>
          </p:nvPr>
        </p:nvPicPr>
        <p:blipFill>
          <a:blip r:embed="rId2"/>
          <a:stretch>
            <a:fillRect/>
          </a:stretch>
        </p:blipFill>
        <p:spPr>
          <a:xfrm>
            <a:off x="609600" y="2926715"/>
            <a:ext cx="3354070" cy="188976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4194175" y="2926715"/>
            <a:ext cx="3354070" cy="1889760"/>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7970520" y="2926715"/>
            <a:ext cx="3354070" cy="1889760"/>
          </a:xfrm>
          <a:prstGeom prst="rect">
            <a:avLst/>
          </a:prstGeom>
          <a:noFill/>
          <a:ln w="9525">
            <a:noFill/>
          </a:ln>
        </p:spPr>
      </p:pic>
      <p:sp>
        <p:nvSpPr>
          <p:cNvPr id="2" name="文本框 1"/>
          <p:cNvSpPr txBox="1"/>
          <p:nvPr/>
        </p:nvSpPr>
        <p:spPr>
          <a:xfrm>
            <a:off x="1174115" y="5104765"/>
            <a:ext cx="9843135" cy="1476375"/>
          </a:xfrm>
          <a:prstGeom prst="rect">
            <a:avLst/>
          </a:prstGeom>
          <a:noFill/>
        </p:spPr>
        <p:txBody>
          <a:bodyPr wrap="square" rtlCol="0" anchor="t">
            <a:spAutoFit/>
          </a:bodyPr>
          <a:p>
            <a:pPr indent="0">
              <a:lnSpc>
                <a:spcPct val="150000"/>
              </a:lnSpc>
              <a:buClrTx/>
              <a:buSzTx/>
              <a:buFont typeface="Arial" panose="020B0604020202020204" pitchFamily="34" charset="0"/>
              <a:buNone/>
            </a:pPr>
            <a:r>
              <a:rPr lang="zh-CN" sz="2000">
                <a:sym typeface="+mn-ea"/>
              </a:rPr>
              <a:t>Transformer用到的是多头注意力机制（Multi-Head-Attention）因为相关性有很多种不同的形式，有很多种不同的定义，所以有时不能只有一个q，要有多个q，不同的q负责不同种类的相关性。</a:t>
            </a:r>
            <a:endParaRPr lang="zh-CN" sz="2000">
              <a:sym typeface="+mn-ea"/>
            </a:endParaRPr>
          </a:p>
        </p:txBody>
      </p:sp>
      <p:sp>
        <p:nvSpPr>
          <p:cNvPr id="7" name="文本框 6"/>
          <p:cNvSpPr txBox="1"/>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1. Multi-Head Attention</a:t>
            </a:r>
            <a:endParaRPr lang="en-US" altLang="zh-CN" i="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3010620" cy="58477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背 景 介 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90295" y="1560830"/>
            <a:ext cx="9807575" cy="1476375"/>
          </a:xfrm>
          <a:prstGeom prst="rect">
            <a:avLst/>
          </a:prstGeom>
          <a:noFill/>
        </p:spPr>
        <p:txBody>
          <a:bodyPr wrap="square" rtlCol="0" anchor="t">
            <a:spAutoFit/>
          </a:bodyPr>
          <a:p>
            <a:pPr indent="0">
              <a:lnSpc>
                <a:spcPct val="150000"/>
              </a:lnSpc>
              <a:buClrTx/>
              <a:buSzTx/>
              <a:buFont typeface="Arial" panose="020B0604020202020204" pitchFamily="34" charset="0"/>
              <a:buNone/>
            </a:pPr>
            <a:r>
              <a:rPr lang="zh-CN" sz="2000"/>
              <a:t>Multi-head Self-attention（多头自注意力机制）</a:t>
            </a:r>
            <a:endParaRPr lang="zh-CN" sz="2000"/>
          </a:p>
          <a:p>
            <a:pPr indent="0">
              <a:lnSpc>
                <a:spcPct val="150000"/>
              </a:lnSpc>
              <a:buClrTx/>
              <a:buSzTx/>
              <a:buFont typeface="Arial" panose="020B0604020202020204" pitchFamily="34" charset="0"/>
              <a:buNone/>
            </a:pPr>
            <a:r>
              <a:rPr lang="zh-CN" sz="2000"/>
              <a:t>模型在对当前位置的信息进行编码时，会过度的将注意力集中于自身的位置（虽然这符合常识）而可能忽略了其它位置</a:t>
            </a:r>
            <a:endParaRPr lang="zh-CN" sz="2000"/>
          </a:p>
        </p:txBody>
      </p:sp>
      <p:pic>
        <p:nvPicPr>
          <p:cNvPr id="103" name="图片 102"/>
          <p:cNvPicPr/>
          <p:nvPr>
            <p:custDataLst>
              <p:tags r:id="rId1"/>
            </p:custDataLst>
          </p:nvPr>
        </p:nvPicPr>
        <p:blipFill>
          <a:blip r:embed="rId2"/>
          <a:stretch>
            <a:fillRect/>
          </a:stretch>
        </p:blipFill>
        <p:spPr>
          <a:xfrm>
            <a:off x="4693920" y="3352165"/>
            <a:ext cx="4473575" cy="3281045"/>
          </a:xfrm>
          <a:prstGeom prst="rect">
            <a:avLst/>
          </a:prstGeom>
          <a:noFill/>
          <a:ln w="9525">
            <a:noFill/>
          </a:ln>
        </p:spPr>
      </p:pic>
      <p:pic>
        <p:nvPicPr>
          <p:cNvPr id="104" name="图片 103"/>
          <p:cNvPicPr/>
          <p:nvPr>
            <p:custDataLst>
              <p:tags r:id="rId3"/>
            </p:custDataLst>
          </p:nvPr>
        </p:nvPicPr>
        <p:blipFill>
          <a:blip r:embed="rId4"/>
          <a:stretch>
            <a:fillRect/>
          </a:stretch>
        </p:blipFill>
        <p:spPr>
          <a:xfrm>
            <a:off x="203835" y="3352165"/>
            <a:ext cx="4473575" cy="3281045"/>
          </a:xfrm>
          <a:prstGeom prst="rect">
            <a:avLst/>
          </a:prstGeom>
          <a:noFill/>
          <a:ln w="9525">
            <a:noFill/>
          </a:ln>
        </p:spPr>
      </p:pic>
      <p:pic>
        <p:nvPicPr>
          <p:cNvPr id="105" name="图片 104"/>
          <p:cNvPicPr/>
          <p:nvPr>
            <p:custDataLst>
              <p:tags r:id="rId5"/>
            </p:custDataLst>
          </p:nvPr>
        </p:nvPicPr>
        <p:blipFill>
          <a:blip r:embed="rId6"/>
          <a:stretch>
            <a:fillRect/>
          </a:stretch>
        </p:blipFill>
        <p:spPr>
          <a:xfrm>
            <a:off x="9167495" y="5572125"/>
            <a:ext cx="2675890" cy="795020"/>
          </a:xfrm>
          <a:prstGeom prst="rect">
            <a:avLst/>
          </a:prstGeom>
          <a:noFill/>
          <a:ln w="9525">
            <a:noFill/>
          </a:ln>
        </p:spPr>
      </p:pic>
      <p:sp>
        <p:nvSpPr>
          <p:cNvPr id="7" name="文本框 6"/>
          <p:cNvSpPr txBox="1"/>
          <p:nvPr>
            <p:custDataLst>
              <p:tags r:id="rId7"/>
            </p:custDataLst>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1. Multi-Head Attention</a:t>
            </a:r>
            <a:endParaRPr lang="en-US" altLang="zh-CN" i="1">
              <a:sym typeface="+mn-ea"/>
            </a:endParaRPr>
          </a:p>
        </p:txBody>
      </p:sp>
      <p:pic>
        <p:nvPicPr>
          <p:cNvPr id="2" name="图片 1"/>
          <p:cNvPicPr>
            <a:picLocks noChangeAspect="1"/>
          </p:cNvPicPr>
          <p:nvPr>
            <p:custDataLst>
              <p:tags r:id="rId8"/>
            </p:custDataLst>
          </p:nvPr>
        </p:nvPicPr>
        <p:blipFill>
          <a:blip r:embed="rId9"/>
          <a:stretch>
            <a:fillRect/>
          </a:stretch>
        </p:blipFill>
        <p:spPr>
          <a:xfrm>
            <a:off x="9349740" y="3084195"/>
            <a:ext cx="2235835" cy="22434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0172" y="238130"/>
            <a:ext cx="540000" cy="540000"/>
            <a:chOff x="328496" y="364706"/>
            <a:chExt cx="540000" cy="540000"/>
          </a:xfrm>
        </p:grpSpPr>
        <p:sp>
          <p:nvSpPr>
            <p:cNvPr id="4" name="矩形 3"/>
            <p:cNvSpPr/>
            <p:nvPr/>
          </p:nvSpPr>
          <p:spPr>
            <a:xfrm>
              <a:off x="508496" y="544706"/>
              <a:ext cx="360000" cy="36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8496" y="364706"/>
              <a:ext cx="180000" cy="1800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10172" y="839258"/>
            <a:ext cx="11539728" cy="1005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4764" y="254869"/>
            <a:ext cx="3010620" cy="584775"/>
          </a:xfrm>
          <a:prstGeom prst="rect">
            <a:avLst/>
          </a:prstGeom>
          <a:noFill/>
        </p:spPr>
        <p:txBody>
          <a:bodyPr wrap="square" rtlCol="0">
            <a:spAutoFit/>
          </a:bodyPr>
          <a:lstStyle/>
          <a:p>
            <a:r>
              <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rPr>
              <a:t>背 景 介 绍</a:t>
            </a:r>
            <a:endParaRPr lang="zh-CN" altLang="en-US" sz="32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
            </p:custDataLst>
          </p:nvPr>
        </p:nvSpPr>
        <p:spPr>
          <a:xfrm>
            <a:off x="410210" y="1001395"/>
            <a:ext cx="6096000" cy="645160"/>
          </a:xfrm>
          <a:prstGeom prst="rect">
            <a:avLst/>
          </a:prstGeom>
          <a:noFill/>
        </p:spPr>
        <p:txBody>
          <a:bodyPr wrap="square" rtlCol="0" anchor="t">
            <a:spAutoFit/>
          </a:bodyPr>
          <a:p>
            <a:pPr indent="0">
              <a:lnSpc>
                <a:spcPct val="200000"/>
              </a:lnSpc>
              <a:buNone/>
            </a:pPr>
            <a:r>
              <a:rPr lang="en-US" altLang="zh-CN" i="1">
                <a:sym typeface="+mn-ea"/>
              </a:rPr>
              <a:t>1. Multi-Head Attention</a:t>
            </a:r>
            <a:endParaRPr lang="en-US" altLang="zh-CN" i="1">
              <a:sym typeface="+mn-ea"/>
            </a:endParaRPr>
          </a:p>
        </p:txBody>
      </p:sp>
      <p:pic>
        <p:nvPicPr>
          <p:cNvPr id="9" name="图片 8"/>
          <p:cNvPicPr>
            <a:picLocks noChangeAspect="1"/>
          </p:cNvPicPr>
          <p:nvPr>
            <p:custDataLst>
              <p:tags r:id="rId2"/>
            </p:custDataLst>
          </p:nvPr>
        </p:nvPicPr>
        <p:blipFill>
          <a:blip r:embed="rId3"/>
          <a:stretch>
            <a:fillRect/>
          </a:stretch>
        </p:blipFill>
        <p:spPr>
          <a:xfrm>
            <a:off x="157480" y="1870075"/>
            <a:ext cx="3181350" cy="3588385"/>
          </a:xfrm>
          <a:prstGeom prst="rect">
            <a:avLst/>
          </a:prstGeom>
        </p:spPr>
      </p:pic>
      <p:pic>
        <p:nvPicPr>
          <p:cNvPr id="11" name="图片 10"/>
          <p:cNvPicPr>
            <a:picLocks noChangeAspect="1"/>
          </p:cNvPicPr>
          <p:nvPr>
            <p:custDataLst>
              <p:tags r:id="rId4"/>
            </p:custDataLst>
          </p:nvPr>
        </p:nvPicPr>
        <p:blipFill>
          <a:blip r:embed="rId5"/>
          <a:stretch>
            <a:fillRect/>
          </a:stretch>
        </p:blipFill>
        <p:spPr>
          <a:xfrm>
            <a:off x="6641465" y="2360930"/>
            <a:ext cx="5570855" cy="1068070"/>
          </a:xfrm>
          <a:prstGeom prst="rect">
            <a:avLst/>
          </a:prstGeom>
        </p:spPr>
      </p:pic>
      <p:sp>
        <p:nvSpPr>
          <p:cNvPr id="12" name="文本框 11"/>
          <p:cNvSpPr txBox="1"/>
          <p:nvPr/>
        </p:nvSpPr>
        <p:spPr>
          <a:xfrm>
            <a:off x="6641465" y="4362450"/>
            <a:ext cx="5030470" cy="2030095"/>
          </a:xfrm>
          <a:prstGeom prst="rect">
            <a:avLst/>
          </a:prstGeom>
          <a:noFill/>
        </p:spPr>
        <p:txBody>
          <a:bodyPr wrap="square" rtlCol="0">
            <a:spAutoFit/>
          </a:bodyPr>
          <a:p>
            <a:pPr>
              <a:lnSpc>
                <a:spcPct val="150000"/>
              </a:lnSpc>
            </a:pPr>
            <a:r>
              <a:rPr lang="zh-CN" altLang="en-US" sz="1400"/>
              <a:t>本文用到的</a:t>
            </a:r>
            <a:r>
              <a:rPr lang="en-US" altLang="zh-CN" sz="1400"/>
              <a:t>h=8</a:t>
            </a:r>
            <a:r>
              <a:rPr lang="zh-CN" altLang="en-US" sz="1400"/>
              <a:t>，实际上多头机制是将单头拆分成了</a:t>
            </a:r>
            <a:r>
              <a:rPr lang="en-US" altLang="zh-CN" sz="1400"/>
              <a:t>h</a:t>
            </a:r>
            <a:r>
              <a:rPr lang="zh-CN" altLang="en-US" sz="1400"/>
              <a:t>个多头</a:t>
            </a:r>
            <a:endParaRPr lang="zh-CN" altLang="en-US" sz="1400"/>
          </a:p>
          <a:p>
            <a:pPr>
              <a:lnSpc>
                <a:spcPct val="150000"/>
              </a:lnSpc>
            </a:pPr>
            <a:r>
              <a:rPr lang="zh-CN" altLang="en-US" sz="1400">
                <a:sym typeface="+mn-ea"/>
              </a:rPr>
              <a:t>当进行进行注意力权重矩阵计算时，</a:t>
            </a:r>
            <a:r>
              <a:rPr lang="en-US" altLang="zh-CN" sz="1400">
                <a:sym typeface="+mn-ea"/>
              </a:rPr>
              <a:t>h</a:t>
            </a:r>
            <a:r>
              <a:rPr lang="zh-CN" altLang="en-US" sz="1400">
                <a:sym typeface="+mn-ea"/>
              </a:rPr>
              <a:t>越大那么</a:t>
            </a:r>
            <a:r>
              <a:rPr lang="en-US" altLang="zh-CN" sz="1400">
                <a:sym typeface="+mn-ea"/>
              </a:rPr>
              <a:t>Q</a:t>
            </a:r>
            <a:r>
              <a:rPr lang="zh-CN" altLang="en-US" sz="1400">
                <a:sym typeface="+mn-ea"/>
              </a:rPr>
              <a:t>，</a:t>
            </a:r>
            <a:r>
              <a:rPr lang="en-US" altLang="zh-CN" sz="1400">
                <a:sym typeface="+mn-ea"/>
              </a:rPr>
              <a:t>K</a:t>
            </a:r>
            <a:r>
              <a:rPr lang="zh-CN" altLang="en-US" sz="1400">
                <a:sym typeface="+mn-ea"/>
              </a:rPr>
              <a:t>，</a:t>
            </a:r>
            <a:r>
              <a:rPr lang="en-US" altLang="zh-CN" sz="1400">
                <a:sym typeface="+mn-ea"/>
              </a:rPr>
              <a:t>V</a:t>
            </a:r>
            <a:r>
              <a:rPr lang="zh-CN" altLang="en-US" sz="1400">
                <a:sym typeface="+mn-ea"/>
              </a:rPr>
              <a:t>就会被切分得越小，进而得到的注意力权重分配方式越多。</a:t>
            </a:r>
            <a:endParaRPr lang="zh-CN" altLang="en-US" sz="1400">
              <a:sym typeface="+mn-ea"/>
            </a:endParaRPr>
          </a:p>
          <a:p>
            <a:pPr>
              <a:lnSpc>
                <a:spcPct val="150000"/>
              </a:lnSpc>
            </a:pPr>
            <a:r>
              <a:rPr lang="zh-CN" altLang="en-US" sz="1400"/>
              <a:t>当模型的维度</a:t>
            </a:r>
            <a:r>
              <a:rPr lang="en-US" altLang="zh-CN" sz="1400"/>
              <a:t>dm</a:t>
            </a:r>
            <a:r>
              <a:rPr lang="zh-CN" altLang="en-US" sz="1400"/>
              <a:t>确定时，一定程度上</a:t>
            </a:r>
            <a:r>
              <a:rPr lang="en-US" altLang="zh-CN" sz="1400"/>
              <a:t>h</a:t>
            </a:r>
            <a:r>
              <a:rPr lang="zh-CN" altLang="en-US" sz="1400"/>
              <a:t>越大整个模型的表达能力越强，越能提高模型对于注意力权重的合理分配。</a:t>
            </a:r>
            <a:endParaRPr lang="zh-CN" altLang="en-US" sz="1400"/>
          </a:p>
          <a:p>
            <a:pPr>
              <a:lnSpc>
                <a:spcPct val="150000"/>
              </a:lnSpc>
            </a:pPr>
            <a:endParaRPr lang="zh-CN" altLang="en-US" sz="1400"/>
          </a:p>
        </p:txBody>
      </p:sp>
      <p:pic>
        <p:nvPicPr>
          <p:cNvPr id="14" name="图片 13"/>
          <p:cNvPicPr>
            <a:picLocks noChangeAspect="1"/>
          </p:cNvPicPr>
          <p:nvPr>
            <p:custDataLst>
              <p:tags r:id="rId6"/>
            </p:custDataLst>
          </p:nvPr>
        </p:nvPicPr>
        <p:blipFill>
          <a:blip r:embed="rId7"/>
          <a:stretch>
            <a:fillRect/>
          </a:stretch>
        </p:blipFill>
        <p:spPr>
          <a:xfrm>
            <a:off x="6920865" y="3521075"/>
            <a:ext cx="2366645" cy="269240"/>
          </a:xfrm>
          <a:prstGeom prst="rect">
            <a:avLst/>
          </a:prstGeom>
        </p:spPr>
      </p:pic>
      <p:grpSp>
        <p:nvGrpSpPr>
          <p:cNvPr id="19" name="组合 18"/>
          <p:cNvGrpSpPr/>
          <p:nvPr/>
        </p:nvGrpSpPr>
        <p:grpSpPr>
          <a:xfrm>
            <a:off x="3182620" y="2786380"/>
            <a:ext cx="3323590" cy="2600960"/>
            <a:chOff x="5012" y="4388"/>
            <a:chExt cx="5234" cy="4096"/>
          </a:xfrm>
        </p:grpSpPr>
        <p:pic>
          <p:nvPicPr>
            <p:cNvPr id="16" name="图片 15"/>
            <p:cNvPicPr>
              <a:picLocks noChangeAspect="1"/>
            </p:cNvPicPr>
            <p:nvPr>
              <p:custDataLst>
                <p:tags r:id="rId8"/>
              </p:custDataLst>
            </p:nvPr>
          </p:nvPicPr>
          <p:blipFill>
            <a:blip r:embed="rId9"/>
            <a:stretch>
              <a:fillRect/>
            </a:stretch>
          </p:blipFill>
          <p:spPr>
            <a:xfrm>
              <a:off x="5012" y="4388"/>
              <a:ext cx="5234" cy="4097"/>
            </a:xfrm>
            <a:prstGeom prst="rect">
              <a:avLst/>
            </a:prstGeom>
          </p:spPr>
        </p:pic>
        <p:sp>
          <p:nvSpPr>
            <p:cNvPr id="18" name="矩形 17"/>
            <p:cNvSpPr/>
            <p:nvPr/>
          </p:nvSpPr>
          <p:spPr>
            <a:xfrm>
              <a:off x="8939" y="8154"/>
              <a:ext cx="1159" cy="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 name="KSO_WM_UNIT_PLACING_PICTURE_USER_VIEWPORT" val="{&quot;height&quot;:27094,&quot;width&quot;:18393}"/>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 name="KSO_WM_UNIT_PLACING_PICTURE_USER_VIEWPORT" val="{&quot;height&quot;:27094,&quot;width&quot;:18393}"/>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 name="KSO_WM_UNIT_PLACING_PICTURE_USER_VIEWPORT" val="{&quot;height&quot;:27094,&quot;width&quot;:18393}"/>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 name="KSO_WM_UNIT_PLACING_PICTURE_USER_VIEWPORT" val="{&quot;height&quot;:27094,&quot;width&quot;:18393}"/>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 name="KSO_WM_UNIT_PLACING_PICTURE_USER_VIEWPORT" val="{&quot;height&quot;:27094,&quot;width&quot;:18393}"/>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PP_MARK_KEY" val="676e2289-4ec3-4eb6-8800-8e3195a41a4e"/>
  <p:tag name="COMMONDATA" val="eyJoZGlkIjoiMmNhYWRlMjhlMTJiYTU1M2QyYjgzYTZiOTk4NDdlNGY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2777</Words>
  <Application>WPS 演示</Application>
  <PresentationFormat>宽屏</PresentationFormat>
  <Paragraphs>140</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微软雅黑</vt:lpstr>
      <vt:lpstr>等线</vt:lpstr>
      <vt:lpstr>Times New Roman</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 hl</dc:creator>
  <cp:lastModifiedBy>liyy</cp:lastModifiedBy>
  <cp:revision>111</cp:revision>
  <dcterms:created xsi:type="dcterms:W3CDTF">2020-10-24T16:50:00Z</dcterms:created>
  <dcterms:modified xsi:type="dcterms:W3CDTF">2023-04-04T10:23:36Z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B2F642A7A19D4E30B113CDCAE06F641C_13</vt:lpwstr>
  </property>
  <property fmtid="{D5CDD505-2E9C-101B-9397-08002B2CF9AE}" pid="3" name="KSOProductBuildVer">
    <vt:lpwstr>2052-11.1.0.14036</vt:lpwstr>
  </property>
</Properties>
</file>