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12"/>
  </p:notesMasterIdLst>
  <p:sldIdLst>
    <p:sldId id="271" r:id="rId4"/>
    <p:sldId id="259" r:id="rId5"/>
    <p:sldId id="266" r:id="rId6"/>
    <p:sldId id="304" r:id="rId7"/>
    <p:sldId id="318" r:id="rId8"/>
    <p:sldId id="267" r:id="rId9"/>
    <p:sldId id="270" r:id="rId10"/>
    <p:sldId id="276" r:id="rId11"/>
    <p:sldId id="305" r:id="rId13"/>
    <p:sldId id="306" r:id="rId14"/>
    <p:sldId id="307" r:id="rId15"/>
    <p:sldId id="309" r:id="rId16"/>
    <p:sldId id="308" r:id="rId17"/>
    <p:sldId id="310" r:id="rId18"/>
    <p:sldId id="311" r:id="rId19"/>
    <p:sldId id="312" r:id="rId20"/>
    <p:sldId id="277" r:id="rId21"/>
    <p:sldId id="313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E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9897" autoAdjust="0"/>
  </p:normalViewPr>
  <p:slideViewPr>
    <p:cSldViewPr snapToGrid="0">
      <p:cViewPr varScale="1">
        <p:scale>
          <a:sx n="69" d="100"/>
          <a:sy n="69" d="100"/>
        </p:scale>
        <p:origin x="1407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6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23CF5-8156-4E63-AA64-FB8356F4D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65597-4788-4C07-912F-7DD9FBB3E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65597-4788-4C07-912F-7DD9FBB3E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65597-4788-4C07-912F-7DD9FBB3E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65597-4788-4C07-912F-7DD9FBB3E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65597-4788-4C07-912F-7DD9FBB3E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65597-4788-4C07-912F-7DD9FBB3E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65597-4788-4C07-912F-7DD9FBB3E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65597-4788-4C07-912F-7DD9FBB3E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65597-4788-4C07-912F-7DD9FBB3E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65597-4788-4C07-912F-7DD9FBB3E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6256-DAA5-465E-8175-BE14035F249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8836-E06F-49DE-A331-95989036812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763" y="176559"/>
            <a:ext cx="1895763" cy="569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6256-DAA5-465E-8175-BE14035F249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8836-E06F-49DE-A331-95989036812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763" y="176559"/>
            <a:ext cx="1895763" cy="5690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6256-DAA5-465E-8175-BE14035F2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58836-E06F-49DE-A331-9598903681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6256-DAA5-465E-8175-BE14035F2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58836-E06F-49DE-A331-9598903681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tags" Target="../tags/tag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01920" y="5323840"/>
            <a:ext cx="178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NIPS 2017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11095" y="1192530"/>
            <a:ext cx="7369175" cy="382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04764" y="254869"/>
            <a:ext cx="28826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4595" y="1361440"/>
            <a:ext cx="1049528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Step 2:右节点的社区</a:t>
            </a:r>
            <a:endParaRPr lang="zh-CN" altLang="en-US"/>
          </a:p>
          <a:p>
            <a:r>
              <a:rPr lang="zh-CN" altLang="en-US"/>
              <a:t>目的</a:t>
            </a:r>
            <a:r>
              <a:rPr lang="zh-CN" altLang="en-US"/>
              <a:t>是从上一步的无向加权相似图中发现密集连接节点的社区。</a:t>
            </a:r>
            <a:endParaRPr lang="zh-CN" altLang="en-US"/>
          </a:p>
          <a:p>
            <a:r>
              <a:rPr lang="zh-CN" altLang="en-US"/>
              <a:t>为了准确地保持输入相似图的结构，观察到社区中有数百个节点是很重要的，而不是几十个或几千个。（这里他说的我不是很明白，并没有给出</a:t>
            </a:r>
            <a:r>
              <a:rPr lang="zh-CN" altLang="en-US"/>
              <a:t>原因）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以这个为假设，这一步需要算法，通过</a:t>
            </a:r>
            <a:r>
              <a:rPr lang="en-US" altLang="zh-CN">
                <a:sym typeface="+mn-ea"/>
              </a:rPr>
              <a:t>10</a:t>
            </a:r>
            <a:r>
              <a:rPr lang="en-US" altLang="zh-CN" baseline="30000">
                <a:uFillTx/>
                <a:sym typeface="+mn-ea"/>
              </a:rPr>
              <a:t>7</a:t>
            </a:r>
            <a:r>
              <a:rPr lang="zh-CN" altLang="en-US">
                <a:sym typeface="+mn-ea"/>
              </a:rPr>
              <a:t>规模节点和</a:t>
            </a:r>
            <a:r>
              <a:rPr lang="en-US" altLang="zh-CN">
                <a:sym typeface="+mn-ea"/>
              </a:rPr>
              <a:t>10</a:t>
            </a:r>
            <a:r>
              <a:rPr lang="en-US" altLang="zh-CN" baseline="30000">
                <a:uFillTx/>
                <a:sym typeface="+mn-ea"/>
              </a:rPr>
              <a:t>9</a:t>
            </a:r>
            <a:r>
              <a:rPr lang="zh-CN" altLang="en-US">
                <a:sym typeface="+mn-ea"/>
              </a:rPr>
              <a:t>规模边的无向加权相似图得到</a:t>
            </a:r>
            <a:r>
              <a:rPr lang="en-US" altLang="zh-CN">
                <a:sym typeface="+mn-ea"/>
              </a:rPr>
              <a:t>10</a:t>
            </a:r>
            <a:r>
              <a:rPr lang="en-US" altLang="zh-CN" baseline="30000">
                <a:uFillTx/>
                <a:sym typeface="+mn-ea"/>
              </a:rPr>
              <a:t>5</a:t>
            </a:r>
            <a:r>
              <a:rPr lang="zh-CN" altLang="en-US">
                <a:sym typeface="+mn-ea"/>
              </a:rPr>
              <a:t>规模的</a:t>
            </a:r>
            <a:r>
              <a:rPr lang="zh-CN" altLang="en-US">
                <a:sym typeface="+mn-ea"/>
              </a:rPr>
              <a:t>社区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这里的社区</a:t>
            </a:r>
            <a:r>
              <a:rPr lang="zh-CN" altLang="en-US">
                <a:sym typeface="+mn-ea"/>
              </a:rPr>
              <a:t>发现算法也是本文的核心内容</a:t>
            </a:r>
            <a:r>
              <a:rPr lang="zh-CN" altLang="en-US">
                <a:sym typeface="+mn-ea"/>
              </a:rPr>
              <a:t>之一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2560320"/>
            <a:ext cx="7246620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04764" y="254869"/>
            <a:ext cx="28826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4595" y="1361440"/>
            <a:ext cx="104952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Step 2:右节点的社区</a:t>
            </a:r>
            <a:endParaRPr lang="zh-CN" altLang="en-US"/>
          </a:p>
          <a:p>
            <a:r>
              <a:rPr lang="zh-CN" altLang="en-US">
                <a:sym typeface="+mn-ea"/>
              </a:rPr>
              <a:t>已有的社区发现算法并不能应用于</a:t>
            </a:r>
            <a:r>
              <a:rPr lang="en-US" altLang="zh-CN">
                <a:sym typeface="+mn-ea"/>
              </a:rPr>
              <a:t>twitter</a:t>
            </a:r>
            <a:r>
              <a:rPr lang="zh-CN" altLang="en-US">
                <a:sym typeface="+mn-ea"/>
              </a:rPr>
              <a:t>的数据数量级上，本文针对大规模数据提出了一种叫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Neighborhood-aware Metropolis Hastings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算法。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" y="2283460"/>
            <a:ext cx="6109970" cy="3825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60" y="2283460"/>
            <a:ext cx="5591810" cy="39547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" y="6109335"/>
            <a:ext cx="4884420" cy="4800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04764" y="254869"/>
            <a:ext cx="28826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4595" y="1361440"/>
            <a:ext cx="10495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Step 2:右节点的社区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" y="1864360"/>
            <a:ext cx="6109970" cy="3825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47460" y="2063750"/>
            <a:ext cx="40690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大致就是</a:t>
            </a:r>
            <a:r>
              <a:rPr lang="en-US" altLang="zh-CN"/>
              <a:t>Z</a:t>
            </a:r>
            <a:r>
              <a:rPr lang="zh-CN" altLang="en-US"/>
              <a:t>初始化随机采样生成的社区分布。经过</a:t>
            </a:r>
            <a:r>
              <a:rPr lang="en-US" altLang="zh-CN"/>
              <a:t>T</a:t>
            </a:r>
            <a:r>
              <a:rPr lang="zh-CN" altLang="en-US"/>
              <a:t>轮迭代，每轮对所有节点调用目标函数</a:t>
            </a:r>
            <a:r>
              <a:rPr lang="en-US" altLang="zh-CN"/>
              <a:t>Proposal</a:t>
            </a:r>
            <a:r>
              <a:rPr lang="zh-CN" altLang="en-US"/>
              <a:t>，若得到的</a:t>
            </a:r>
            <a:r>
              <a:rPr lang="en-US" altLang="zh-CN"/>
              <a:t>Z’(u)</a:t>
            </a:r>
            <a:r>
              <a:rPr lang="zh-CN" altLang="en-US"/>
              <a:t>的社区分布优于</a:t>
            </a:r>
            <a:r>
              <a:rPr lang="en-US" altLang="zh-CN"/>
              <a:t>Z(u)</a:t>
            </a:r>
            <a:r>
              <a:rPr lang="zh-CN" altLang="en-US"/>
              <a:t>则更新</a:t>
            </a:r>
            <a:r>
              <a:rPr lang="en-US" altLang="zh-CN"/>
              <a:t>Z(u)</a:t>
            </a:r>
            <a:r>
              <a:rPr lang="zh-CN" altLang="en-US"/>
              <a:t>，</a:t>
            </a:r>
            <a:r>
              <a:rPr lang="en-US" altLang="zh-CN"/>
              <a:t>Z(u)</a:t>
            </a:r>
            <a:r>
              <a:rPr lang="zh-CN" altLang="en-US"/>
              <a:t>为</a:t>
            </a:r>
            <a:r>
              <a:rPr lang="en-US" altLang="zh-CN"/>
              <a:t>Z</a:t>
            </a:r>
            <a:r>
              <a:rPr lang="zh-CN" altLang="en-US"/>
              <a:t>矩阵的第</a:t>
            </a:r>
            <a:r>
              <a:rPr lang="en-US" altLang="zh-CN"/>
              <a:t>u</a:t>
            </a:r>
            <a:r>
              <a:rPr lang="zh-CN" altLang="en-US"/>
              <a:t>行，表示第</a:t>
            </a:r>
            <a:r>
              <a:rPr lang="en-US" altLang="zh-CN"/>
              <a:t>u</a:t>
            </a:r>
            <a:r>
              <a:rPr lang="zh-CN" altLang="en-US"/>
              <a:t>个用户的社区所属向量。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f(u, Z)就是选择高质量的社区。第一部分表示，这种社区里的成员之间大多是邻居。但社区也不能特别大，这样就由第二部分，如果两个人不是邻居，那么尽量给其分配到不同的社区。以这样的打分形式来给一个社区打分，社区的区分度越高打分越高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" y="5888355"/>
            <a:ext cx="4884420" cy="4800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20" y="5962650"/>
            <a:ext cx="685800" cy="327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04764" y="254869"/>
            <a:ext cx="28826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4595" y="1361440"/>
            <a:ext cx="104952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Step 2:右节点的社区</a:t>
            </a:r>
            <a:endParaRPr lang="zh-CN" altLang="en-US"/>
          </a:p>
          <a:p>
            <a:endParaRPr lang="en-US" altLang="zh-CN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1918335"/>
            <a:ext cx="5591810" cy="3954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66460" y="1806575"/>
            <a:ext cx="59836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对于初始化函数</a:t>
            </a:r>
            <a:r>
              <a:rPr lang="en-US" altLang="zh-CN"/>
              <a:t>Initialize(G,k)</a:t>
            </a:r>
            <a:br>
              <a:rPr lang="en-US" altLang="zh-CN"/>
            </a:br>
            <a:r>
              <a:t>用图中随机选择的节点的邻居作为为每个社区种子</a:t>
            </a:r>
            <a:r>
              <a:rPr lang="zh-CN"/>
              <a:t>，进行</a:t>
            </a:r>
            <a:r>
              <a:rPr lang="en-US" altLang="zh-CN"/>
              <a:t>k</a:t>
            </a:r>
            <a:r>
              <a:rPr lang="zh-CN" altLang="en-US"/>
              <a:t>轮（</a:t>
            </a:r>
            <a:r>
              <a:rPr lang="en-US" altLang="zh-CN"/>
              <a:t>k</a:t>
            </a:r>
            <a:r>
              <a:rPr lang="zh-CN" altLang="en-US"/>
              <a:t>代表社区数量）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对于目标方程</a:t>
            </a:r>
            <a:r>
              <a:rPr lang="en-US" altLang="zh-CN"/>
              <a:t>Proposal(u,G,Z,k,l)</a:t>
            </a:r>
            <a:endParaRPr lang="zh-CN" altLang="en-US"/>
          </a:p>
          <a:p>
            <a:r>
              <a:rPr lang="zh-CN" altLang="en-US"/>
              <a:t>基于两个</a:t>
            </a:r>
            <a:r>
              <a:rPr lang="zh-CN" altLang="en-US"/>
              <a:t>假设：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一个节点不太可能属于一个它的邻居都不属于的社区；</a:t>
            </a:r>
            <a:endParaRPr lang="zh-CN" altLang="en-US"/>
          </a:p>
          <a:p>
            <a:r>
              <a:rPr lang="en-US" altLang="zh-CN"/>
              <a:t>2. 是对于大多数实际应用来说，没有必要将一个节点分配给多个社区。</a:t>
            </a:r>
            <a:endParaRPr lang="en-US" altLang="zh-CN"/>
          </a:p>
          <a:p>
            <a:r>
              <a:rPr lang="zh-CN" altLang="en-US"/>
              <a:t>两个</a:t>
            </a:r>
            <a:r>
              <a:rPr lang="zh-CN" altLang="en-US"/>
              <a:t>步骤：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对一个给定的</a:t>
            </a:r>
            <a:r>
              <a:rPr lang="en-US" altLang="zh-CN"/>
              <a:t>u</a:t>
            </a:r>
            <a:r>
              <a:rPr lang="zh-CN" altLang="en-US"/>
              <a:t>，迭代它的全部邻居节点，查看它们在</a:t>
            </a:r>
            <a:r>
              <a:rPr lang="en-US" altLang="zh-CN"/>
              <a:t>Z</a:t>
            </a:r>
            <a:r>
              <a:rPr lang="zh-CN" altLang="en-US"/>
              <a:t>中的社区分布，将社区的集合存在</a:t>
            </a:r>
            <a:r>
              <a:rPr lang="en-US" altLang="zh-CN"/>
              <a:t>S</a:t>
            </a:r>
            <a:r>
              <a:rPr lang="zh-CN" altLang="en-US"/>
              <a:t>中。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对所有</a:t>
            </a:r>
            <a:r>
              <a:rPr lang="en-US" altLang="zh-CN"/>
              <a:t>size&lt;=l</a:t>
            </a:r>
            <a:r>
              <a:rPr lang="zh-CN" altLang="en-US"/>
              <a:t>的</a:t>
            </a:r>
            <a:r>
              <a:rPr lang="en-US" altLang="zh-CN"/>
              <a:t>S</a:t>
            </a:r>
            <a:r>
              <a:rPr lang="zh-CN" altLang="en-US"/>
              <a:t>的子集进行遍历，计算</a:t>
            </a:r>
            <a:r>
              <a:rPr lang="en-US" altLang="zh-CN"/>
              <a:t>f(u,s)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04764" y="254869"/>
            <a:ext cx="28826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4595" y="1361440"/>
            <a:ext cx="1049528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Step 3:左节点的社区</a:t>
            </a:r>
            <a:endParaRPr lang="zh-CN" altLang="en-US"/>
          </a:p>
          <a:p>
            <a:r>
              <a:rPr lang="zh-CN" altLang="en-US"/>
              <a:t>第二步的输出结果为对右节点的社区划分矩阵</a:t>
            </a:r>
            <a:r>
              <a:rPr lang="en-US" altLang="zh-CN"/>
              <a:t>            </a:t>
            </a:r>
            <a:r>
              <a:rPr lang="zh-CN" altLang="en-US"/>
              <a:t>，需要得到左节点的社区划分</a:t>
            </a:r>
            <a:r>
              <a:rPr lang="zh-CN" altLang="en-US"/>
              <a:t>矩阵</a:t>
            </a:r>
            <a:endParaRPr lang="zh-CN" altLang="en-US"/>
          </a:p>
          <a:p>
            <a:r>
              <a:rPr lang="zh-CN" altLang="en-US"/>
              <a:t>简单的方法是，看左节点连接的右节点的社区。</a:t>
            </a:r>
            <a:r>
              <a:rPr lang="zh-CN" altLang="en-US"/>
              <a:t>具体就用邻接矩阵乘一下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然后用截断方程，每行最多保留一定数量的非零以节省存储空间。当V是正交阵，那么V转置乘V是单位阵，那么A = U乘V的转置。作者已经试验了V正交的情况（这可以通过将每个右节点分配给最多一个社区来实现）以及V不正交的情况，并且发现在每种情况下，所得的U都可以提供准确的表示。 将U称为“用户兴趣表示”，它构成后续步骤的主要输入。 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6140" y="1577975"/>
            <a:ext cx="678180" cy="3733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615" y="1694180"/>
            <a:ext cx="723900" cy="312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65" y="2589530"/>
            <a:ext cx="2827020" cy="52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736205" y="2680970"/>
            <a:ext cx="8001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04764" y="254869"/>
            <a:ext cx="28826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4595" y="1361440"/>
            <a:ext cx="965517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Stage 2</a:t>
            </a:r>
            <a:endParaRPr lang="en-US" altLang="zh-CN"/>
          </a:p>
          <a:p>
            <a:r>
              <a:rPr lang="zh-CN" altLang="en-US"/>
              <a:t>目的是计算不同类型</a:t>
            </a:r>
            <a:r>
              <a:rPr lang="en-US" altLang="zh-CN"/>
              <a:t>items</a:t>
            </a:r>
            <a:r>
              <a:rPr lang="zh-CN" altLang="en-US"/>
              <a:t>例如</a:t>
            </a:r>
            <a:r>
              <a:rPr lang="en-US" altLang="zh-CN"/>
              <a:t>Tweets</a:t>
            </a:r>
            <a:r>
              <a:rPr lang="zh-CN" altLang="en-US"/>
              <a:t>，</a:t>
            </a:r>
            <a:r>
              <a:rPr lang="en-US" altLang="zh-CN"/>
              <a:t>Hashtags</a:t>
            </a:r>
            <a:r>
              <a:rPr lang="zh-CN" altLang="en-US"/>
              <a:t>或者用户的表示。它们可能是之前不同模块个性化推荐的目标对象，现讲它们用统一的方式表示出来。</a:t>
            </a:r>
            <a:endParaRPr lang="zh-CN" altLang="en-US"/>
          </a:p>
          <a:p>
            <a:r>
              <a:rPr lang="zh-CN" altLang="en-US"/>
              <a:t>整合与item相关的用户表示：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N(j)</a:t>
            </a:r>
            <a:r>
              <a:rPr lang="zh-CN" altLang="en-US"/>
              <a:t>表示，在</a:t>
            </a:r>
            <a:r>
              <a:rPr lang="en-US" altLang="zh-CN"/>
              <a:t>user-item</a:t>
            </a:r>
            <a:r>
              <a:rPr lang="zh-CN" altLang="en-US"/>
              <a:t>二分图</a:t>
            </a:r>
            <a:r>
              <a:rPr lang="zh-CN" altLang="en-US"/>
              <a:t>中，所有和</a:t>
            </a:r>
            <a:r>
              <a:rPr lang="en-US" altLang="zh-CN"/>
              <a:t>item j</a:t>
            </a:r>
            <a:r>
              <a:rPr lang="zh-CN" altLang="en-US"/>
              <a:t>进行交互的用户</a:t>
            </a:r>
            <a:r>
              <a:rPr lang="zh-CN" altLang="en-US"/>
              <a:t>集合。</a:t>
            </a:r>
            <a:endParaRPr lang="zh-CN" altLang="en-US"/>
          </a:p>
          <a:p>
            <a:r>
              <a:rPr lang="zh-CN" altLang="en-US"/>
              <a:t>本文使用到聚合函数</a:t>
            </a:r>
            <a:r>
              <a:rPr lang="en-US" altLang="zh-CN"/>
              <a:t>W(j,c)</a:t>
            </a:r>
            <a:r>
              <a:rPr lang="zh-CN" altLang="en-US"/>
              <a:t>表示为社区</a:t>
            </a:r>
            <a:r>
              <a:rPr lang="en-US" altLang="zh-CN"/>
              <a:t>c</a:t>
            </a:r>
            <a:r>
              <a:rPr lang="zh-CN" altLang="en-US"/>
              <a:t>的用户对</a:t>
            </a:r>
            <a:r>
              <a:rPr lang="en-US" altLang="zh-CN"/>
              <a:t>item j</a:t>
            </a:r>
            <a:r>
              <a:rPr lang="zh-CN" altLang="en-US"/>
              <a:t>的平均兴趣。聚合方程使用到的是</a:t>
            </a:r>
            <a:r>
              <a:rPr lang="zh-CN" altLang="en-US">
                <a:sym typeface="+mn-ea"/>
              </a:rPr>
              <a:t>exponentially time-decayed average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这一方程根据该用户与该商品互动的时间长短，以指数方式衰减与该商品进行交互的用户的贡献。 用于指数衰减的半衰期取决于项目。对</a:t>
            </a:r>
            <a:r>
              <a:rPr lang="en-US" altLang="zh-CN">
                <a:sym typeface="+mn-ea"/>
              </a:rPr>
              <a:t>shelf life</a:t>
            </a:r>
            <a:r>
              <a:rPr lang="zh-CN" altLang="en-US">
                <a:sym typeface="+mn-ea"/>
              </a:rPr>
              <a:t>保质期？更长的</a:t>
            </a:r>
            <a:r>
              <a:rPr lang="en-US" altLang="zh-CN">
                <a:sym typeface="+mn-ea"/>
              </a:rPr>
              <a:t>item</a:t>
            </a:r>
            <a:r>
              <a:rPr lang="zh-CN" altLang="en-US">
                <a:sym typeface="+mn-ea"/>
              </a:rPr>
              <a:t>例如话题，设置更长的半衰期，对</a:t>
            </a:r>
            <a:r>
              <a:rPr lang="en-US" altLang="zh-CN">
                <a:sym typeface="+mn-ea"/>
              </a:rPr>
              <a:t>shelf life</a:t>
            </a:r>
            <a:r>
              <a:rPr lang="zh-CN" altLang="en-US">
                <a:sym typeface="+mn-ea"/>
              </a:rPr>
              <a:t>更短的</a:t>
            </a:r>
            <a:r>
              <a:rPr lang="en-US" altLang="zh-CN">
                <a:sym typeface="+mn-ea"/>
              </a:rPr>
              <a:t>item</a:t>
            </a:r>
            <a:r>
              <a:rPr lang="zh-CN" altLang="en-US">
                <a:sym typeface="+mn-ea"/>
              </a:rPr>
              <a:t>例如</a:t>
            </a:r>
            <a:r>
              <a:rPr lang="en-US" altLang="zh-CN">
                <a:sym typeface="+mn-ea"/>
              </a:rPr>
              <a:t>tweets</a:t>
            </a:r>
            <a:r>
              <a:rPr lang="zh-CN" altLang="en-US">
                <a:sym typeface="+mn-ea"/>
              </a:rPr>
              <a:t>使用更短的</a:t>
            </a:r>
            <a:r>
              <a:rPr lang="zh-CN" altLang="en-US">
                <a:sym typeface="+mn-ea"/>
              </a:rPr>
              <a:t>半衰期。</a:t>
            </a:r>
            <a:endParaRPr lang="zh-CN" altLang="en-US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749550" y="2560320"/>
            <a:ext cx="588645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04764" y="254869"/>
            <a:ext cx="28826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4595" y="1361440"/>
            <a:ext cx="96551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Stage 2</a:t>
            </a:r>
            <a:endParaRPr lang="en-US" altLang="zh-CN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所得矩阵W比U密度大得多，并且按比例保存所有非零值无用。 相反，我们维护W的两个其他视图或索引，每个视图或索引都保留一个top-k视图。 第一个视图是R，R（j）来跟踪item j 的top 个社区。 第二个视图是C，C（c）跟踪社区c的top个items。 对于保质期长的物品，W，R和C的计算可以使用例如 Hadoop MapReduce。</a:t>
            </a:r>
            <a:r>
              <a:t>前两个k视图R和C存储在低延迟KV存储中。</a:t>
            </a:r>
          </a:p>
          <a:p>
            <a:r>
              <a:t> 使用这两个索引，可以轻松检索任何用户或项目的最近邻居–只需查找用户或项目活动所在的top社区，并针对每个社区确定top用户或项目。 然后可以通过获取它们的完整表示并计算与查询对象（user或item）的表示的相似性来对这些候选进行排序。 结果是既不需要对所有用户/项目进行暴力扫描，也不需要建立专门的最近邻索引。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04764" y="254869"/>
            <a:ext cx="28826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2720" y="1565275"/>
            <a:ext cx="85598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部署：</a:t>
            </a:r>
            <a:endParaRPr lang="zh-CN" altLang="en-US"/>
          </a:p>
          <a:p>
            <a:r>
              <a:rPr lang="zh-CN" altLang="en-US"/>
              <a:t>对于整个流程，第一阶段的计算最为耗时，大约需要两天，但作者将其归为该算法之外的计算量。这些算法大部分都在hdoop mapreduce上实现。存储的时候，只存储稀疏矩阵的非0值，对于一些接近0的也进行截断，使其为0。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应用：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相似推特推荐，参与率提升了25%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主页推荐，新的item ，参与率提升了33%，这两个候选来源总共可以使平台上的总加权参与率增加近1％。内容推荐参与率提升4.7%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用户个性化趋势推荐：用户对趋势本身的参与度增加8％，并且在点击后，登录页面上的参与度可以增加12％。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主题推荐，也提升了很多，具体没有细说。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Who to follow模块，关注率提升7%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04764" y="254869"/>
            <a:ext cx="28826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总结和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2720" y="1435735"/>
            <a:ext cx="8559800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整体感觉整个文章非常偏工程，提到了很多处理细节，因为要部署在数据量极大的</a:t>
            </a:r>
            <a:r>
              <a:rPr lang="en-US" altLang="zh-CN"/>
              <a:t>twitter</a:t>
            </a:r>
            <a:r>
              <a:rPr lang="zh-CN" altLang="en-US"/>
              <a:t>平台，在对数据存储和处理方面，具有很强的实践性。之前对社区发现算法这块不是很了解，因为项目涉及到推荐系统搭建，想调研看能否用在我们的项目中，但读后觉得本文主要是通过对大量用户进行社区划分，以及本文的实验部署环节应该是能调用</a:t>
            </a:r>
            <a:r>
              <a:rPr lang="en-US" altLang="zh-CN"/>
              <a:t>twitter</a:t>
            </a:r>
            <a:r>
              <a:rPr lang="zh-CN" altLang="en-US"/>
              <a:t>后台的用户和</a:t>
            </a:r>
            <a:r>
              <a:rPr lang="en-US" altLang="zh-CN"/>
              <a:t>item</a:t>
            </a:r>
            <a:r>
              <a:rPr lang="zh-CN" altLang="en-US"/>
              <a:t>的所有数据，比在项目中现有的仅黑盒访问苛刻的多。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本文的实验应该是在真实应用中得到验证，具有可信性和可实践性，但是文章对实验部分的描写少，都是偏结论性质。很多地方表述，让人理解有困难，</a:t>
            </a:r>
            <a:r>
              <a:rPr lang="zh-CN" altLang="en-US"/>
              <a:t>例如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为何会作为正交阵（正交阵要求是方阵）。以及对社区划分为什么要用</a:t>
            </a:r>
            <a:r>
              <a:rPr lang="en-US" altLang="zh-CN"/>
              <a:t>~100</a:t>
            </a:r>
            <a:r>
              <a:rPr lang="zh-CN" altLang="en-US"/>
              <a:t>的规模，没有做对比实验，只是给出了假设</a:t>
            </a:r>
            <a:r>
              <a:rPr lang="zh-CN" altLang="en-US"/>
              <a:t>声明。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84310" y="5177155"/>
            <a:ext cx="678180" cy="373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04764" y="254869"/>
            <a:ext cx="152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   要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284" y="1176891"/>
            <a:ext cx="10368660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twitter的推荐系统中有很多异构的items：tweets(推特文本)，事件，主题，标签和用户。这些异构体的基数（规模）和生命周期都不相同。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针对这样的数据，本文提出了SimClusters的表示学习模型。基于重叠社区，该模型将用户和异构的内容表示为稀疏的、可解释的向量。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还设计了基于</a:t>
            </a:r>
            <a:r>
              <a:rPr lang="zh-CN" altLang="en-US" sz="2400" b="1">
                <a:sym typeface="+mn-ea"/>
              </a:rPr>
              <a:t>Metropolis-Hastings</a:t>
            </a:r>
            <a:r>
              <a:rPr lang="zh-CN" altLang="en-US" sz="2400">
                <a:sym typeface="+mn-ea"/>
              </a:rPr>
              <a:t>抽样的社区发现算法，它比现有的方法更快更准确。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SimClusters可以拓展到数十亿用户的网络，并且在推特的各种应用中都非常有效。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04764" y="254869"/>
            <a:ext cx="301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 景 介 绍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0425" y="1280795"/>
            <a:ext cx="6880860" cy="3017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5650" y="4406900"/>
            <a:ext cx="90163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推特中的很多模块都应用了个性化推荐：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Who To Follow模块和用户关注推荐模块非常重要，特别对于新用户。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Trends and Events (Moments)为用户推荐正在发生的事情和平台上交流的一些主题。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Explore为用户展示一些个性化的内容。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Topics新发布的模块，允许用户关注一些主题，后续为用户推荐该主题的优质内容。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推特推荐，这部分内容展示在Home上，有的还会通过邮件，通知推送给用户。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04764" y="254869"/>
            <a:ext cx="301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 景 介 绍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0295" y="1560830"/>
            <a:ext cx="98075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/>
              <a:t>存在问题：</a:t>
            </a:r>
            <a:endParaRPr lang="zh-CN" altLang="en-US" sz="2400"/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sz="2400"/>
              <a:t>此前，</a:t>
            </a:r>
            <a:r>
              <a:rPr sz="2400"/>
              <a:t>Twitter构建了系统来单独解决不同的推荐问题，很少重复使用或通用</a:t>
            </a:r>
            <a:r>
              <a:rPr lang="zh-CN" sz="2400"/>
              <a:t>。每个系统都针对子问题，需要单独开发和</a:t>
            </a:r>
            <a:r>
              <a:rPr lang="zh-CN" sz="2400"/>
              <a:t>维护。</a:t>
            </a:r>
            <a:endParaRPr lang="zh-CN" sz="2400"/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sz="2400"/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sz="2400"/>
              <a:t>本文的核心问题是：我们能否建立一个通用系统，帮助我们提高所有或大部分需要个性化和推荐的Twitter产品的准确性？</a:t>
            </a:r>
            <a:endParaRPr 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04764" y="254869"/>
            <a:ext cx="301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 景 介 绍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0295" y="1560830"/>
            <a:ext cx="98075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/>
              <a:t>在本文前已有文献提出过本文的大概</a:t>
            </a:r>
            <a:r>
              <a:rPr lang="zh-CN" altLang="en-US" sz="2400"/>
              <a:t>框架，但在行业内的类似部署中，它作为一种选择在很大程度上被忽视了。这种方法有效的主要原因是，虽然原始的二分图是巨大的和有噪声的，但右节点的相似性图要小得多，并且具有更清晰的社区结构。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04764" y="254869"/>
            <a:ext cx="28826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9585" y="1196340"/>
            <a:ext cx="8023225" cy="2401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设计了一种基于社区结构的user-user图，每个社区都由一群有影响力的人构成。上表中每个内容都可以表示为社区中的一个稀疏的向量，这个向量的意义是：第 i 个社区的item j 的向量表示为第 i 个社区对item j 的兴趣程度。</a:t>
            </a:r>
            <a:endParaRPr lang="zh-CN" altLang="en-US"/>
          </a:p>
          <a:p>
            <a:r>
              <a:rPr lang="zh-CN" altLang="en-US"/>
              <a:t>为了避免传统矩阵分解的大量计算，这里使用相似搜索和社区发现算法，这样易于拓展。特别是社区发现算法：Neighborhood-aware MH它的速度可以提升10~100倍，准确率提升3~4倍，可以拓展到10亿节点，1000亿边的图上。它帮推特团队发现了10万个社区。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59585" y="3429000"/>
            <a:ext cx="80429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SimClusters的特点：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通用表示，不同的内容都在同一空间建模。</a:t>
            </a:r>
            <a:endParaRPr lang="zh-CN" altLang="en-US"/>
          </a:p>
          <a:p>
            <a:r>
              <a:rPr lang="zh-CN" altLang="en-US"/>
              <a:t>计算速度快，10亿节点1000边天级别更新处理。</a:t>
            </a:r>
            <a:endParaRPr lang="zh-CN" altLang="en-US"/>
          </a:p>
          <a:p>
            <a:r>
              <a:rPr lang="zh-CN" altLang="en-US"/>
              <a:t>准确性高。</a:t>
            </a:r>
            <a:endParaRPr lang="zh-CN" altLang="en-US"/>
          </a:p>
          <a:p>
            <a:r>
              <a:rPr lang="zh-CN" altLang="en-US"/>
              <a:t>处理item和图的扰动，这里是指许多item的时效性较短，或者它们的影响力是快速变化的，模型必须在失效前学到准确的embedding。</a:t>
            </a:r>
            <a:endParaRPr lang="zh-CN" altLang="en-US"/>
          </a:p>
          <a:p>
            <a:r>
              <a:rPr lang="zh-CN" altLang="en-US"/>
              <a:t>可解释性，SimClusters获得的表示是稀疏的每个维度对应一个特定的社区。这是矩阵分解和其它图方法很难获得的能力。</a:t>
            </a:r>
            <a:endParaRPr lang="zh-CN" altLang="en-US"/>
          </a:p>
          <a:p>
            <a:r>
              <a:rPr lang="zh-CN" altLang="en-US"/>
              <a:t>高效的最近邻检索。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04764" y="254869"/>
            <a:ext cx="28826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" y="1001395"/>
            <a:ext cx="6195060" cy="55079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15405" y="1864995"/>
            <a:ext cx="5436870" cy="35979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一阶段，从用户-用户图中按比例发现二部社区，为用户学习稀疏的、非负的表示。在这个阶段的最后，每个用户都与他们所参与的社区的列表相关联，以及量化他们与每个社区的联系强度的分数。它可以在脱机数据仓库和低延迟在线商店中使用，并按用户id索引。第一阶段是在批处理分布式中运行的，通常是在Hadoop上运行的一系列MapReduce作业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二阶段，由多个并行运行的作业组成，每个作业都使用平台上交互日志形成的用户-目标二部图计算特定推荐目标的表示。第二阶段中的每个作业在批处理分布式或流式分布式中运行，具体取决于推荐目标的有效期和相应的用户-目标二部图中的扰动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0" y="1361440"/>
            <a:ext cx="7124700" cy="5029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04764" y="254869"/>
            <a:ext cx="28826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4595" y="1361440"/>
            <a:ext cx="9655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Stage 1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60425" y="2252980"/>
            <a:ext cx="3063875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0172" y="238130"/>
            <a:ext cx="540000" cy="540000"/>
            <a:chOff x="328496" y="364706"/>
            <a:chExt cx="540000" cy="540000"/>
          </a:xfrm>
        </p:grpSpPr>
        <p:sp>
          <p:nvSpPr>
            <p:cNvPr id="4" name="矩形 3"/>
            <p:cNvSpPr/>
            <p:nvPr/>
          </p:nvSpPr>
          <p:spPr>
            <a:xfrm>
              <a:off x="508496" y="544706"/>
              <a:ext cx="360000" cy="36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8496" y="364706"/>
              <a:ext cx="180000" cy="180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10172" y="839258"/>
            <a:ext cx="11539728" cy="100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04764" y="254869"/>
            <a:ext cx="28826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4595" y="1361440"/>
            <a:ext cx="965517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Step 1:右节点的相似图</a:t>
            </a:r>
            <a:endParaRPr lang="zh-CN" altLang="en-US"/>
          </a:p>
          <a:p>
            <a:r>
              <a:rPr lang="zh-CN" altLang="en-US"/>
              <a:t>这步的目标是构建一个更小的单部无向图，用cos距离计算两个用户（u，v）之间的相似度，将</a:t>
            </a:r>
            <a:r>
              <a:rPr lang="zh-CN" altLang="en-US"/>
              <a:t>余弦相似度作为权重，来表示用户和他们的‘粉丝’之间的权重。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里面的x是用户u和用户v和他们的追随者的二进制关联向量。根据这个定义，两个用户只需在二部图中共享一个公共邻居或是一条边，就可以拥有非零相似度。为了避免生成一个非常密集的相似图，将相似度低于某个阈值的边缘去掉，并为每个用户保留最多一定数量的相似度最大的邻居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但问题在于将上述处理方法应用在</a:t>
            </a:r>
            <a:r>
              <a:rPr lang="en-US" altLang="zh-CN"/>
              <a:t>twitter</a:t>
            </a:r>
            <a:r>
              <a:rPr lang="zh-CN" altLang="en-US"/>
              <a:t>的数据规模上非常具有挑战性，使用了叫</a:t>
            </a:r>
            <a:r>
              <a:rPr lang="en-US" altLang="zh-CN"/>
              <a:t>WHIMP</a:t>
            </a:r>
            <a:r>
              <a:rPr lang="zh-CN" altLang="en-US"/>
              <a:t>的解决办法，它使用边缘采样（wedge sampling）和局部敏感散列（Locality Sensitive Hashing</a:t>
            </a:r>
            <a:r>
              <a:rPr lang="en-US" altLang="zh-CN"/>
              <a:t> </a:t>
            </a:r>
            <a:r>
              <a:rPr lang="zh-CN" altLang="en-US"/>
              <a:t>LSH）相结合来缩放Twitter图，并适合在hadoop mapreduce上实现。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最终将输入的</a:t>
            </a:r>
            <a:r>
              <a:rPr lang="en-US" altLang="zh-CN"/>
              <a:t>10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9</a:t>
            </a:r>
            <a:r>
              <a:rPr lang="zh-CN" altLang="en-US"/>
              <a:t>规模节点和</a:t>
            </a:r>
            <a:r>
              <a:rPr lang="en-US" altLang="zh-CN"/>
              <a:t>10</a:t>
            </a:r>
            <a:r>
              <a:rPr lang="en-US" altLang="zh-CN" baseline="30000">
                <a:uFillTx/>
              </a:rPr>
              <a:t>11</a:t>
            </a:r>
            <a:r>
              <a:rPr lang="zh-CN" altLang="en-US"/>
              <a:t>规模边的有向二分图，处理为</a:t>
            </a:r>
            <a:r>
              <a:rPr lang="en-US" altLang="zh-CN"/>
              <a:t>10</a:t>
            </a:r>
            <a:r>
              <a:rPr lang="en-US" altLang="zh-CN" baseline="30000">
                <a:uFillTx/>
              </a:rPr>
              <a:t>7</a:t>
            </a:r>
            <a:r>
              <a:rPr lang="zh-CN" altLang="en-US"/>
              <a:t>规模节点和</a:t>
            </a:r>
            <a:r>
              <a:rPr lang="en-US" altLang="zh-CN"/>
              <a:t>10</a:t>
            </a:r>
            <a:r>
              <a:rPr lang="en-US" altLang="zh-CN" baseline="30000">
                <a:uFillTx/>
              </a:rPr>
              <a:t>9</a:t>
            </a:r>
            <a:r>
              <a:rPr lang="zh-CN" altLang="en-US"/>
              <a:t>规模边的无向图，减小了</a:t>
            </a:r>
            <a:r>
              <a:rPr lang="zh-CN" altLang="en-US"/>
              <a:t>数据规模。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00" y="2376805"/>
            <a:ext cx="2515870" cy="5410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4752,&quot;width&quot;:10836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PP_MARK_KEY" val="676e2289-4ec3-4eb6-8800-8e3195a41a4e"/>
  <p:tag name="COMMONDATA" val="eyJoZGlkIjoiMmNhYWRlMjhlMTJiYTU1M2QyYjgzYTZiOTk4NDdlNG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4234</Words>
  <Application>WPS 演示</Application>
  <PresentationFormat>宽屏</PresentationFormat>
  <Paragraphs>162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等线</vt:lpstr>
      <vt:lpstr>Times New Roman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 hl</dc:creator>
  <cp:lastModifiedBy>liyy</cp:lastModifiedBy>
  <cp:revision>75</cp:revision>
  <dcterms:created xsi:type="dcterms:W3CDTF">2020-10-24T16:50:00Z</dcterms:created>
  <dcterms:modified xsi:type="dcterms:W3CDTF">2023-04-04T02:19:33Z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8455E7CDAEA3452397CD7E14EE53F46F</vt:lpwstr>
  </property>
  <property fmtid="{D5CDD505-2E9C-101B-9397-08002B2CF9AE}" pid="3" name="KSOProductBuildVer">
    <vt:lpwstr>2052-11.1.0.14036</vt:lpwstr>
  </property>
</Properties>
</file>