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69" r:id="rId3"/>
    <p:sldId id="257" r:id="rId4"/>
    <p:sldId id="258" r:id="rId5"/>
    <p:sldId id="259" r:id="rId6"/>
    <p:sldId id="260" r:id="rId7"/>
    <p:sldId id="270" r:id="rId8"/>
    <p:sldId id="271" r:id="rId9"/>
    <p:sldId id="272" r:id="rId10"/>
    <p:sldId id="273" r:id="rId11"/>
    <p:sldId id="274" r:id="rId12"/>
    <p:sldId id="261" r:id="rId13"/>
    <p:sldId id="262" r:id="rId14"/>
    <p:sldId id="263" r:id="rId15"/>
    <p:sldId id="264" r:id="rId16"/>
    <p:sldId id="265" r:id="rId17"/>
    <p:sldId id="275" r:id="rId18"/>
    <p:sldId id="276" r:id="rId19"/>
    <p:sldId id="279" r:id="rId20"/>
    <p:sldId id="278" r:id="rId21"/>
    <p:sldId id="277"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33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2F9374-43C9-4922-9B2E-DA85F2469CFF}" type="datetimeFigureOut">
              <a:rPr lang="zh-CN" altLang="en-US" smtClean="0"/>
              <a:t>2018/11/17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9D0164-CC62-4616-9756-5D5D60457C40}" type="slidenum">
              <a:rPr lang="zh-CN" altLang="en-US" smtClean="0"/>
              <a:t>‹#›</a:t>
            </a:fld>
            <a:endParaRPr lang="zh-CN" altLang="en-US"/>
          </a:p>
        </p:txBody>
      </p:sp>
    </p:spTree>
    <p:extLst>
      <p:ext uri="{BB962C8B-B14F-4D97-AF65-F5344CB8AC3E}">
        <p14:creationId xmlns:p14="http://schemas.microsoft.com/office/powerpoint/2010/main" val="3613788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530820CF-B880-4189-942D-D702A7CBA730}" type="datetimeFigureOut">
              <a:rPr lang="zh-CN" altLang="en-US" smtClean="0"/>
              <a:t>2018/11/17</a:t>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4"/>
          </p:nvPr>
        </p:nvSpPr>
        <p:spPr/>
        <p:txBody>
          <a:bodyPr rtlCol="0"/>
          <a:lstStyle/>
          <a:p>
            <a:fld id="{530820CF-B880-4189-942D-D702A7CBA730}" type="datetimeFigureOut">
              <a:rPr lang="zh-CN" altLang="en-US" smtClean="0"/>
              <a:t>2018/11/17</a:t>
            </a:fld>
            <a:endParaRPr lang="zh-CN" altLang="en-US"/>
          </a:p>
        </p:txBody>
      </p:sp>
      <p:sp>
        <p:nvSpPr>
          <p:cNvPr id="9" name="灯片编号占位符 8"/>
          <p:cNvSpPr>
            <a:spLocks noGrp="1"/>
          </p:cNvSpPr>
          <p:nvPr>
            <p:ph type="sldNum" sz="quarter" idx="15"/>
          </p:nvPr>
        </p:nvSpPr>
        <p:spPr/>
        <p:txBody>
          <a:bodyPr rtlCol="0"/>
          <a:lstStyle/>
          <a:p>
            <a:fld id="{0C913308-F349-4B6D-A68A-DD1791B4A57B}" type="slidenum">
              <a:rPr lang="zh-CN" altLang="en-US" smtClean="0"/>
              <a:t>‹#›</a:t>
            </a:fld>
            <a:endParaRPr lang="zh-CN" altLang="en-US"/>
          </a:p>
        </p:txBody>
      </p:sp>
      <p:sp>
        <p:nvSpPr>
          <p:cNvPr id="10" name="页脚占位符 9"/>
          <p:cNvSpPr>
            <a:spLocks noGrp="1"/>
          </p:cNvSpPr>
          <p:nvPr>
            <p:ph type="ftr" sz="quarter" idx="16"/>
          </p:nvPr>
        </p:nvSpPr>
        <p:spPr/>
        <p:txBody>
          <a:bodyPr rtlCol="0"/>
          <a:lstStyle/>
          <a:p>
            <a:endParaRPr lang="zh-CN" altLang="en-US"/>
          </a:p>
        </p:txBody>
      </p:sp>
    </p:spTree>
  </p:cSld>
  <p:clrMapOvr>
    <a:masterClrMapping/>
  </p:clrMapOvr>
  <p:transition spd="slow">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530820CF-B880-4189-942D-D702A7CBA730}" type="datetimeFigureOut">
              <a:rPr lang="zh-CN" altLang="en-US" smtClean="0"/>
              <a:t>2018/11/17</a:t>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a:t>单击此处编辑母版标题样式</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2018/11/17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Tree>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6" name="日期占位符 5"/>
          <p:cNvSpPr>
            <a:spLocks noGrp="1"/>
          </p:cNvSpPr>
          <p:nvPr>
            <p:ph type="dt" sz="half" idx="10"/>
          </p:nvPr>
        </p:nvSpPr>
        <p:spPr/>
        <p:txBody>
          <a:bodyPr rtlCol="0"/>
          <a:lstStyle/>
          <a:p>
            <a:fld id="{530820CF-B880-4189-942D-D702A7CBA730}" type="datetimeFigureOut">
              <a:rPr lang="zh-CN" altLang="en-US" smtClean="0"/>
              <a:t>2018/11/17</a:t>
            </a:fld>
            <a:endParaRPr lang="zh-CN" altLang="en-US"/>
          </a:p>
        </p:txBody>
      </p:sp>
      <p:sp>
        <p:nvSpPr>
          <p:cNvPr id="7" name="灯片编号占位符 6"/>
          <p:cNvSpPr>
            <a:spLocks noGrp="1"/>
          </p:cNvSpPr>
          <p:nvPr>
            <p:ph type="sldNum" sz="quarter" idx="11"/>
          </p:nvPr>
        </p:nvSpPr>
        <p:spPr/>
        <p:txBody>
          <a:bodyPr rtlCol="0"/>
          <a:lstStyle/>
          <a:p>
            <a:fld id="{0C913308-F349-4B6D-A68A-DD1791B4A57B}" type="slidenum">
              <a:rPr lang="zh-CN" altLang="en-US" smtClean="0"/>
              <a:t>‹#›</a:t>
            </a:fld>
            <a:endParaRPr lang="zh-CN" altLang="en-US"/>
          </a:p>
        </p:txBody>
      </p:sp>
      <p:sp>
        <p:nvSpPr>
          <p:cNvPr id="8" name="页脚占位符 7"/>
          <p:cNvSpPr>
            <a:spLocks noGrp="1"/>
          </p:cNvSpPr>
          <p:nvPr>
            <p:ph type="ftr" sz="quarter" idx="12"/>
          </p:nvPr>
        </p:nvSpPr>
        <p:spPr/>
        <p:txBody>
          <a:bodyPr rtlCol="0"/>
          <a:lstStyle/>
          <a:p>
            <a:endParaRPr lang="zh-CN" altLang="en-US"/>
          </a:p>
        </p:txBody>
      </p:sp>
    </p:spTree>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1" name="日期占位符 20"/>
          <p:cNvSpPr>
            <a:spLocks noGrp="1"/>
          </p:cNvSpPr>
          <p:nvPr>
            <p:ph type="dt" sz="half" idx="14"/>
          </p:nvPr>
        </p:nvSpPr>
        <p:spPr/>
        <p:txBody>
          <a:bodyPr rtlCol="0"/>
          <a:lstStyle/>
          <a:p>
            <a:fld id="{530820CF-B880-4189-942D-D702A7CBA730}" type="datetimeFigureOut">
              <a:rPr lang="zh-CN" altLang="en-US" smtClean="0"/>
              <a:t>2018/11/17</a:t>
            </a:fld>
            <a:endParaRPr lang="zh-CN" altLang="en-US"/>
          </a:p>
        </p:txBody>
      </p:sp>
      <p:sp>
        <p:nvSpPr>
          <p:cNvPr id="22" name="灯片编号占位符 21"/>
          <p:cNvSpPr>
            <a:spLocks noGrp="1"/>
          </p:cNvSpPr>
          <p:nvPr>
            <p:ph type="sldNum" sz="quarter" idx="15"/>
          </p:nvPr>
        </p:nvSpPr>
        <p:spPr/>
        <p:txBody>
          <a:bodyPr rtlCol="0"/>
          <a:lstStyle/>
          <a:p>
            <a:fld id="{0C913308-F349-4B6D-A68A-DD1791B4A57B}" type="slidenum">
              <a:rPr lang="zh-CN" altLang="en-US" smtClean="0"/>
              <a:t>‹#›</a:t>
            </a:fld>
            <a:endParaRPr lang="zh-CN" altLang="en-US"/>
          </a:p>
        </p:txBody>
      </p:sp>
      <p:sp>
        <p:nvSpPr>
          <p:cNvPr id="23" name="页脚占位符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530820CF-B880-4189-942D-D702A7CBA730}" type="datetimeFigureOut">
              <a:rPr lang="zh-CN" altLang="en-US" smtClean="0"/>
              <a:t>2018/11/17</a:t>
            </a:fld>
            <a:endParaRPr lang="zh-CN" altLang="en-US"/>
          </a:p>
        </p:txBody>
      </p:sp>
      <p:sp>
        <p:nvSpPr>
          <p:cNvPr id="18" name="灯片编号占位符 17"/>
          <p:cNvSpPr>
            <a:spLocks noGrp="1"/>
          </p:cNvSpPr>
          <p:nvPr>
            <p:ph type="sldNum" sz="quarter" idx="11"/>
          </p:nvPr>
        </p:nvSpPr>
        <p:spPr/>
        <p:txBody>
          <a:bodyPr rtlCol="0"/>
          <a:lstStyle/>
          <a:p>
            <a:fld id="{0C913308-F349-4B6D-A68A-DD1791B4A57B}" type="slidenum">
              <a:rPr lang="zh-CN" altLang="en-US" smtClean="0"/>
              <a:t>‹#›</a:t>
            </a:fld>
            <a:endParaRPr lang="zh-CN" altLang="en-US"/>
          </a:p>
        </p:txBody>
      </p:sp>
      <p:sp>
        <p:nvSpPr>
          <p:cNvPr id="21" name="页脚占位符 20"/>
          <p:cNvSpPr>
            <a:spLocks noGrp="1"/>
          </p:cNvSpPr>
          <p:nvPr>
            <p:ph type="ftr" sz="quarter" idx="12"/>
          </p:nvPr>
        </p:nvSpPr>
        <p:spPr/>
        <p:txBody>
          <a:bodyPr rtlCol="0"/>
          <a:lstStyle/>
          <a:p>
            <a:endParaRPr lang="zh-CN" altLang="en-US"/>
          </a:p>
        </p:txBody>
      </p:sp>
    </p:spTree>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30820CF-B880-4189-942D-D702A7CBA730}" type="datetimeFigureOut">
              <a:rPr lang="zh-CN" altLang="en-US" smtClean="0"/>
              <a:t>2018/11/17</a:t>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r"/>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4.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8.emf"/><Relationship Id="rId5" Type="http://schemas.openxmlformats.org/officeDocument/2006/relationships/oleObject" Target="../embeddings/oleObject6.bin"/><Relationship Id="rId4" Type="http://schemas.openxmlformats.org/officeDocument/2006/relationships/image" Target="../media/image7.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67744" y="1772816"/>
            <a:ext cx="6172200" cy="1894362"/>
          </a:xfrm>
        </p:spPr>
        <p:txBody>
          <a:bodyPr>
            <a:normAutofit/>
          </a:bodyPr>
          <a:lstStyle/>
          <a:p>
            <a:r>
              <a:rPr lang="zh-CN" altLang="en-US" sz="4000" dirty="0">
                <a:solidFill>
                  <a:schemeClr val="tx1"/>
                </a:solidFill>
              </a:rPr>
              <a:t>浅谈聚类</a:t>
            </a:r>
            <a:br>
              <a:rPr lang="en-US" altLang="zh-CN" sz="4000" dirty="0">
                <a:solidFill>
                  <a:schemeClr val="tx1"/>
                </a:solidFill>
              </a:rPr>
            </a:br>
            <a:endParaRPr lang="zh-CN" altLang="en-US" sz="4000" dirty="0">
              <a:solidFill>
                <a:schemeClr val="tx1"/>
              </a:solidFill>
            </a:endParaRPr>
          </a:p>
        </p:txBody>
      </p:sp>
      <p:sp>
        <p:nvSpPr>
          <p:cNvPr id="3" name="文本框 2">
            <a:extLst>
              <a:ext uri="{FF2B5EF4-FFF2-40B4-BE49-F238E27FC236}">
                <a16:creationId xmlns:a16="http://schemas.microsoft.com/office/drawing/2014/main" id="{ADF66719-EF74-4A38-B31D-9C8427203E34}"/>
              </a:ext>
            </a:extLst>
          </p:cNvPr>
          <p:cNvSpPr txBox="1"/>
          <p:nvPr/>
        </p:nvSpPr>
        <p:spPr>
          <a:xfrm>
            <a:off x="2483768" y="3356992"/>
            <a:ext cx="5472608" cy="923330"/>
          </a:xfrm>
          <a:prstGeom prst="rect">
            <a:avLst/>
          </a:prstGeom>
          <a:noFill/>
        </p:spPr>
        <p:txBody>
          <a:bodyPr wrap="square" rtlCol="0">
            <a:spAutoFit/>
          </a:bodyPr>
          <a:lstStyle/>
          <a:p>
            <a:pPr algn="ctr"/>
            <a:r>
              <a:rPr lang="zh-CN" altLang="en-US" dirty="0">
                <a:latin typeface="+mj-ea"/>
                <a:ea typeface="+mj-ea"/>
              </a:rPr>
              <a:t>本</a:t>
            </a:r>
            <a:r>
              <a:rPr lang="en-US" altLang="zh-CN" dirty="0">
                <a:latin typeface="+mj-ea"/>
                <a:ea typeface="+mj-ea"/>
              </a:rPr>
              <a:t>PPT</a:t>
            </a:r>
            <a:r>
              <a:rPr lang="zh-CN" altLang="en-US" dirty="0">
                <a:latin typeface="+mj-ea"/>
                <a:ea typeface="+mj-ea"/>
              </a:rPr>
              <a:t>基本源自本校</a:t>
            </a:r>
            <a:r>
              <a:rPr lang="en-US" altLang="zh-CN" dirty="0">
                <a:latin typeface="+mj-ea"/>
                <a:ea typeface="+mj-ea"/>
              </a:rPr>
              <a:t>《</a:t>
            </a:r>
            <a:r>
              <a:rPr lang="zh-CN" altLang="en-US" dirty="0">
                <a:latin typeface="+mj-ea"/>
                <a:ea typeface="+mj-ea"/>
              </a:rPr>
              <a:t>决策分析与大数据</a:t>
            </a:r>
            <a:r>
              <a:rPr lang="en-US" altLang="zh-CN" dirty="0">
                <a:latin typeface="+mj-ea"/>
                <a:ea typeface="+mj-ea"/>
              </a:rPr>
              <a:t>》</a:t>
            </a:r>
            <a:r>
              <a:rPr lang="zh-CN" altLang="en-US" dirty="0">
                <a:latin typeface="+mj-ea"/>
                <a:ea typeface="+mj-ea"/>
              </a:rPr>
              <a:t>选修课</a:t>
            </a:r>
            <a:endParaRPr lang="en-US" altLang="zh-CN" dirty="0">
              <a:latin typeface="+mj-ea"/>
              <a:ea typeface="+mj-ea"/>
            </a:endParaRPr>
          </a:p>
          <a:p>
            <a:pPr algn="ctr"/>
            <a:r>
              <a:rPr lang="zh-CN" altLang="en-US" dirty="0">
                <a:latin typeface="+mj-ea"/>
                <a:ea typeface="+mj-ea"/>
              </a:rPr>
              <a:t>考试开卷，</a:t>
            </a:r>
            <a:r>
              <a:rPr lang="en-US" altLang="zh-CN" dirty="0">
                <a:latin typeface="+mj-ea"/>
                <a:ea typeface="+mj-ea"/>
              </a:rPr>
              <a:t>Excel</a:t>
            </a:r>
            <a:r>
              <a:rPr lang="zh-CN" altLang="en-US" dirty="0">
                <a:latin typeface="+mj-ea"/>
                <a:ea typeface="+mj-ea"/>
              </a:rPr>
              <a:t>实践，</a:t>
            </a:r>
            <a:r>
              <a:rPr lang="zh-CN" altLang="en-US" strike="sngStrike" dirty="0">
                <a:latin typeface="+mj-ea"/>
                <a:ea typeface="+mj-ea"/>
              </a:rPr>
              <a:t>老师半节课都在遛弯</a:t>
            </a:r>
            <a:endParaRPr lang="en-US" altLang="zh-CN" strike="sngStrike" dirty="0">
              <a:latin typeface="+mj-ea"/>
              <a:ea typeface="+mj-ea"/>
            </a:endParaRPr>
          </a:p>
          <a:p>
            <a:pPr algn="ctr"/>
            <a:r>
              <a:rPr lang="zh-CN" altLang="en-US" dirty="0">
                <a:latin typeface="+mj-ea"/>
                <a:ea typeface="+mj-ea"/>
              </a:rPr>
              <a:t>欢迎大家选修</a:t>
            </a:r>
          </a:p>
        </p:txBody>
      </p:sp>
    </p:spTree>
    <p:extLst>
      <p:ext uri="{BB962C8B-B14F-4D97-AF65-F5344CB8AC3E}">
        <p14:creationId xmlns:p14="http://schemas.microsoft.com/office/powerpoint/2010/main" val="444300437"/>
      </p:ext>
    </p:extLst>
  </p:cSld>
  <p:clrMapOvr>
    <a:masterClrMapping/>
  </p:clrMapOvr>
  <p:transition spd="slow">
    <p:push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81000" y="152400"/>
            <a:ext cx="8280400" cy="552450"/>
          </a:xfrm>
        </p:spPr>
        <p:txBody>
          <a:bodyPr/>
          <a:lstStyle/>
          <a:p>
            <a:r>
              <a:rPr lang="zh-CN" altLang="en-US" sz="2800" b="1">
                <a:solidFill>
                  <a:srgbClr val="0070C0"/>
                </a:solidFill>
                <a:ea typeface="宋体" pitchFamily="2" charset="-122"/>
              </a:rPr>
              <a:t>簇类型</a:t>
            </a:r>
            <a:r>
              <a:rPr lang="en-US" altLang="zh-CN" sz="2800" b="1">
                <a:solidFill>
                  <a:srgbClr val="0070C0"/>
                </a:solidFill>
                <a:ea typeface="宋体" pitchFamily="2" charset="-122"/>
              </a:rPr>
              <a:t>: </a:t>
            </a:r>
            <a:r>
              <a:rPr lang="zh-CN" altLang="en-US" sz="2800" b="1">
                <a:solidFill>
                  <a:srgbClr val="0070C0"/>
                </a:solidFill>
                <a:ea typeface="宋体" pitchFamily="2" charset="-122"/>
              </a:rPr>
              <a:t>基于密度的（</a:t>
            </a:r>
            <a:r>
              <a:rPr lang="en-US" altLang="zh-CN" sz="2800" b="1">
                <a:solidFill>
                  <a:srgbClr val="0070C0"/>
                </a:solidFill>
                <a:ea typeface="宋体" pitchFamily="2" charset="-122"/>
              </a:rPr>
              <a:t>Density-Based</a:t>
            </a:r>
            <a:r>
              <a:rPr lang="zh-CN" altLang="en-US" sz="2800" b="1">
                <a:solidFill>
                  <a:srgbClr val="0070C0"/>
                </a:solidFill>
                <a:ea typeface="宋体" pitchFamily="2" charset="-122"/>
              </a:rPr>
              <a:t>）</a:t>
            </a:r>
          </a:p>
        </p:txBody>
      </p:sp>
      <p:sp>
        <p:nvSpPr>
          <p:cNvPr id="20483" name="Rectangle 3"/>
          <p:cNvSpPr>
            <a:spLocks noGrp="1" noChangeArrowheads="1"/>
          </p:cNvSpPr>
          <p:nvPr>
            <p:ph type="body" idx="1"/>
          </p:nvPr>
        </p:nvSpPr>
        <p:spPr>
          <a:xfrm>
            <a:off x="639763" y="1143000"/>
            <a:ext cx="8001000" cy="5106988"/>
          </a:xfrm>
        </p:spPr>
        <p:txBody>
          <a:bodyPr>
            <a:normAutofit/>
          </a:bodyPr>
          <a:lstStyle/>
          <a:p>
            <a:pPr marL="342900" indent="-342900">
              <a:lnSpc>
                <a:spcPct val="90000"/>
              </a:lnSpc>
              <a:spcBef>
                <a:spcPct val="20000"/>
              </a:spcBef>
            </a:pPr>
            <a:r>
              <a:rPr lang="zh-CN" altLang="en-US" sz="2800" dirty="0">
                <a:ea typeface="宋体" pitchFamily="2" charset="-122"/>
              </a:rPr>
              <a:t>簇是对象的稠密区域，被低密度的区域环绕。</a:t>
            </a:r>
          </a:p>
        </p:txBody>
      </p:sp>
      <p:grpSp>
        <p:nvGrpSpPr>
          <p:cNvPr id="20484" name="Group 4"/>
          <p:cNvGrpSpPr>
            <a:grpSpLocks/>
          </p:cNvGrpSpPr>
          <p:nvPr/>
        </p:nvGrpSpPr>
        <p:grpSpPr bwMode="auto">
          <a:xfrm>
            <a:off x="304800" y="3276600"/>
            <a:ext cx="8610600" cy="1676400"/>
            <a:chOff x="1056" y="3072"/>
            <a:chExt cx="3840" cy="720"/>
          </a:xfrm>
        </p:grpSpPr>
        <p:sp>
          <p:nvSpPr>
            <p:cNvPr id="20486" name="Rectangle 5"/>
            <p:cNvSpPr>
              <a:spLocks noChangeArrowheads="1"/>
            </p:cNvSpPr>
            <p:nvPr/>
          </p:nvSpPr>
          <p:spPr bwMode="auto">
            <a:xfrm>
              <a:off x="1056" y="3072"/>
              <a:ext cx="3840" cy="720"/>
            </a:xfrm>
            <a:prstGeom prst="rect">
              <a:avLst/>
            </a:prstGeom>
            <a:pattFill prst="pct10">
              <a:fgClr>
                <a:schemeClr val="tx1"/>
              </a:fgClr>
              <a:bgClr>
                <a:srgbClr val="FFFFFF"/>
              </a:bgClr>
            </a:patt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en-US">
                <a:ea typeface="宋体" pitchFamily="2" charset="-122"/>
              </a:endParaRPr>
            </a:p>
          </p:txBody>
        </p:sp>
        <p:sp>
          <p:nvSpPr>
            <p:cNvPr id="20487" name="Oval 6"/>
            <p:cNvSpPr>
              <a:spLocks noChangeAspect="1" noChangeArrowheads="1"/>
            </p:cNvSpPr>
            <p:nvPr/>
          </p:nvSpPr>
          <p:spPr bwMode="auto">
            <a:xfrm>
              <a:off x="1599" y="3374"/>
              <a:ext cx="134" cy="134"/>
            </a:xfrm>
            <a:prstGeom prst="ellipse">
              <a:avLst/>
            </a:pr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宋体" pitchFamily="2" charset="-122"/>
              </a:endParaRPr>
            </a:p>
          </p:txBody>
        </p:sp>
        <p:sp>
          <p:nvSpPr>
            <p:cNvPr id="20488" name="AutoShape 7"/>
            <p:cNvSpPr>
              <a:spLocks noChangeAspect="1" noChangeArrowheads="1"/>
            </p:cNvSpPr>
            <p:nvPr/>
          </p:nvSpPr>
          <p:spPr bwMode="auto">
            <a:xfrm rot="-5400000">
              <a:off x="1370" y="3006"/>
              <a:ext cx="525" cy="866"/>
            </a:xfrm>
            <a:custGeom>
              <a:avLst/>
              <a:gdLst>
                <a:gd name="T0" fmla="*/ 6 w 21600"/>
                <a:gd name="T1" fmla="*/ 0 h 21600"/>
                <a:gd name="T2" fmla="*/ 2 w 21600"/>
                <a:gd name="T3" fmla="*/ 24 h 21600"/>
                <a:gd name="T4" fmla="*/ 6 w 21600"/>
                <a:gd name="T5" fmla="*/ 8 h 21600"/>
                <a:gd name="T6" fmla="*/ 11 w 21600"/>
                <a:gd name="T7" fmla="*/ 24 h 21600"/>
                <a:gd name="T8" fmla="*/ 0 60000 65536"/>
                <a:gd name="T9" fmla="*/ 0 60000 65536"/>
                <a:gd name="T10" fmla="*/ 0 60000 65536"/>
                <a:gd name="T11" fmla="*/ 0 60000 65536"/>
                <a:gd name="T12" fmla="*/ 0 w 21600"/>
                <a:gd name="T13" fmla="*/ 0 h 21600"/>
                <a:gd name="T14" fmla="*/ 21600 w 21600"/>
                <a:gd name="T15" fmla="*/ 13519 h 21600"/>
              </a:gdLst>
              <a:ahLst/>
              <a:cxnLst>
                <a:cxn ang="T8">
                  <a:pos x="T0" y="T1"/>
                </a:cxn>
                <a:cxn ang="T9">
                  <a:pos x="T2" y="T3"/>
                </a:cxn>
                <a:cxn ang="T10">
                  <a:pos x="T4" y="T5"/>
                </a:cxn>
                <a:cxn ang="T11">
                  <a:pos x="T6" y="T7"/>
                </a:cxn>
              </a:cxnLst>
              <a:rect l="T12" t="T13" r="T14" b="T15"/>
              <a:pathLst>
                <a:path w="21600" h="21600">
                  <a:moveTo>
                    <a:pt x="5625" y="13616"/>
                  </a:moveTo>
                  <a:cubicBezTo>
                    <a:pt x="5154" y="12752"/>
                    <a:pt x="4908" y="11784"/>
                    <a:pt x="4908" y="10800"/>
                  </a:cubicBezTo>
                  <a:cubicBezTo>
                    <a:pt x="4908" y="7545"/>
                    <a:pt x="7545" y="4908"/>
                    <a:pt x="10800" y="4908"/>
                  </a:cubicBezTo>
                  <a:cubicBezTo>
                    <a:pt x="14054" y="4908"/>
                    <a:pt x="16692" y="7545"/>
                    <a:pt x="16692" y="10800"/>
                  </a:cubicBezTo>
                  <a:cubicBezTo>
                    <a:pt x="16692" y="11784"/>
                    <a:pt x="16445" y="12752"/>
                    <a:pt x="15974" y="13616"/>
                  </a:cubicBezTo>
                  <a:lnTo>
                    <a:pt x="20285" y="15963"/>
                  </a:lnTo>
                  <a:cubicBezTo>
                    <a:pt x="21148" y="14379"/>
                    <a:pt x="21600" y="12603"/>
                    <a:pt x="21600" y="10800"/>
                  </a:cubicBezTo>
                  <a:cubicBezTo>
                    <a:pt x="21600" y="4835"/>
                    <a:pt x="16764" y="0"/>
                    <a:pt x="10800" y="0"/>
                  </a:cubicBezTo>
                  <a:cubicBezTo>
                    <a:pt x="4835" y="0"/>
                    <a:pt x="0" y="4835"/>
                    <a:pt x="0" y="10800"/>
                  </a:cubicBezTo>
                  <a:cubicBezTo>
                    <a:pt x="-1" y="12603"/>
                    <a:pt x="451" y="14379"/>
                    <a:pt x="1314" y="15963"/>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itchFamily="2" charset="-122"/>
              </a:endParaRPr>
            </a:p>
          </p:txBody>
        </p:sp>
        <p:sp>
          <p:nvSpPr>
            <p:cNvPr id="20489" name="Oval 8"/>
            <p:cNvSpPr>
              <a:spLocks noChangeAspect="1" noChangeArrowheads="1"/>
            </p:cNvSpPr>
            <p:nvPr/>
          </p:nvSpPr>
          <p:spPr bwMode="auto">
            <a:xfrm>
              <a:off x="1932" y="3374"/>
              <a:ext cx="134" cy="134"/>
            </a:xfrm>
            <a:prstGeom prst="ellipse">
              <a:avLst/>
            </a:pr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宋体" pitchFamily="2" charset="-122"/>
              </a:endParaRPr>
            </a:p>
          </p:txBody>
        </p:sp>
        <p:sp>
          <p:nvSpPr>
            <p:cNvPr id="20490" name="Oval 9"/>
            <p:cNvSpPr>
              <a:spLocks noChangeAspect="1" noChangeArrowheads="1"/>
            </p:cNvSpPr>
            <p:nvPr/>
          </p:nvSpPr>
          <p:spPr bwMode="auto">
            <a:xfrm>
              <a:off x="3664" y="3257"/>
              <a:ext cx="376" cy="355"/>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宋体" pitchFamily="2" charset="-122"/>
              </a:endParaRPr>
            </a:p>
          </p:txBody>
        </p:sp>
        <p:sp>
          <p:nvSpPr>
            <p:cNvPr id="20491" name="Oval 10"/>
            <p:cNvSpPr>
              <a:spLocks noChangeAspect="1" noChangeArrowheads="1"/>
            </p:cNvSpPr>
            <p:nvPr/>
          </p:nvSpPr>
          <p:spPr bwMode="auto">
            <a:xfrm>
              <a:off x="4108" y="3257"/>
              <a:ext cx="376" cy="355"/>
            </a:xfrm>
            <a:prstGeom prst="ellipse">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宋体" pitchFamily="2" charset="-122"/>
              </a:endParaRPr>
            </a:p>
          </p:txBody>
        </p:sp>
        <p:sp>
          <p:nvSpPr>
            <p:cNvPr id="20492" name="Oval 11"/>
            <p:cNvSpPr>
              <a:spLocks noChangeAspect="1" noChangeArrowheads="1"/>
            </p:cNvSpPr>
            <p:nvPr/>
          </p:nvSpPr>
          <p:spPr bwMode="auto">
            <a:xfrm>
              <a:off x="2420" y="3168"/>
              <a:ext cx="444" cy="444"/>
            </a:xfrm>
            <a:prstGeom prst="ellipse">
              <a:avLst/>
            </a:prstGeom>
            <a:solidFill>
              <a:srgbClr val="33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宋体" pitchFamily="2" charset="-122"/>
              </a:endParaRPr>
            </a:p>
          </p:txBody>
        </p:sp>
        <p:sp>
          <p:nvSpPr>
            <p:cNvPr id="20493" name="Oval 12"/>
            <p:cNvSpPr>
              <a:spLocks noChangeAspect="1" noChangeArrowheads="1"/>
            </p:cNvSpPr>
            <p:nvPr/>
          </p:nvSpPr>
          <p:spPr bwMode="auto">
            <a:xfrm>
              <a:off x="2819" y="3168"/>
              <a:ext cx="444" cy="444"/>
            </a:xfrm>
            <a:prstGeom prst="ellipse">
              <a:avLst/>
            </a:prstGeom>
            <a:solidFill>
              <a:srgbClr val="33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宋体" pitchFamily="2" charset="-122"/>
              </a:endParaRPr>
            </a:p>
          </p:txBody>
        </p:sp>
      </p:grpSp>
      <p:sp>
        <p:nvSpPr>
          <p:cNvPr id="20485" name="Text Box 13"/>
          <p:cNvSpPr txBox="1">
            <a:spLocks noChangeArrowheads="1"/>
          </p:cNvSpPr>
          <p:nvPr/>
        </p:nvSpPr>
        <p:spPr bwMode="auto">
          <a:xfrm>
            <a:off x="2971800" y="5791200"/>
            <a:ext cx="3200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spcBef>
                <a:spcPct val="50000"/>
              </a:spcBef>
            </a:pPr>
            <a:r>
              <a:rPr lang="en-US" altLang="zh-CN" sz="1800">
                <a:ea typeface="宋体" pitchFamily="2" charset="-122"/>
              </a:rPr>
              <a:t>6 density-based clusters</a:t>
            </a:r>
          </a:p>
        </p:txBody>
      </p:sp>
      <p:sp>
        <p:nvSpPr>
          <p:cNvPr id="14" name="矩形 13"/>
          <p:cNvSpPr/>
          <p:nvPr/>
        </p:nvSpPr>
        <p:spPr>
          <a:xfrm>
            <a:off x="7956376" y="5589240"/>
            <a:ext cx="792088" cy="8640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3893206"/>
      </p:ext>
    </p:extLst>
  </p:cSld>
  <p:clrMapOvr>
    <a:masterClrMapping/>
  </p:clrMapOvr>
  <p:transition spd="slow">
    <p:push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81000" y="152400"/>
            <a:ext cx="8280400" cy="552450"/>
          </a:xfrm>
        </p:spPr>
        <p:txBody>
          <a:bodyPr/>
          <a:lstStyle/>
          <a:p>
            <a:r>
              <a:rPr lang="zh-CN" altLang="en-US" sz="2800" b="1">
                <a:solidFill>
                  <a:srgbClr val="0070C0"/>
                </a:solidFill>
                <a:ea typeface="宋体" pitchFamily="2" charset="-122"/>
              </a:rPr>
              <a:t>簇类型</a:t>
            </a:r>
            <a:r>
              <a:rPr lang="en-US" altLang="zh-CN" sz="2800" b="1">
                <a:solidFill>
                  <a:srgbClr val="0070C0"/>
                </a:solidFill>
                <a:ea typeface="宋体" pitchFamily="2" charset="-122"/>
              </a:rPr>
              <a:t>: </a:t>
            </a:r>
            <a:r>
              <a:rPr lang="zh-CN" altLang="en-US" sz="2800" b="1">
                <a:solidFill>
                  <a:srgbClr val="0070C0"/>
                </a:solidFill>
                <a:ea typeface="宋体" pitchFamily="2" charset="-122"/>
              </a:rPr>
              <a:t>概念簇（</a:t>
            </a:r>
            <a:r>
              <a:rPr lang="en-US" altLang="zh-CN" sz="2800" b="1">
                <a:solidFill>
                  <a:srgbClr val="0070C0"/>
                </a:solidFill>
                <a:ea typeface="宋体" pitchFamily="2" charset="-122"/>
              </a:rPr>
              <a:t>Conceptual Clusters</a:t>
            </a:r>
            <a:r>
              <a:rPr lang="zh-CN" altLang="en-US" sz="2800" b="1">
                <a:solidFill>
                  <a:srgbClr val="0070C0"/>
                </a:solidFill>
                <a:ea typeface="宋体" pitchFamily="2" charset="-122"/>
              </a:rPr>
              <a:t>）</a:t>
            </a:r>
          </a:p>
        </p:txBody>
      </p:sp>
      <p:sp>
        <p:nvSpPr>
          <p:cNvPr id="21507" name="Rectangle 3"/>
          <p:cNvSpPr>
            <a:spLocks noGrp="1" noChangeArrowheads="1"/>
          </p:cNvSpPr>
          <p:nvPr>
            <p:ph type="body" idx="1"/>
          </p:nvPr>
        </p:nvSpPr>
        <p:spPr>
          <a:xfrm>
            <a:off x="639763" y="1143000"/>
            <a:ext cx="8001000" cy="5106988"/>
          </a:xfrm>
        </p:spPr>
        <p:txBody>
          <a:bodyPr>
            <a:normAutofit/>
          </a:bodyPr>
          <a:lstStyle/>
          <a:p>
            <a:pPr marL="342900" indent="-342900" algn="just">
              <a:lnSpc>
                <a:spcPct val="90000"/>
              </a:lnSpc>
              <a:spcBef>
                <a:spcPct val="20000"/>
              </a:spcBef>
            </a:pPr>
            <a:r>
              <a:rPr lang="zh-CN" altLang="en-US" sz="2800" dirty="0">
                <a:ea typeface="宋体" pitchFamily="2" charset="-122"/>
              </a:rPr>
              <a:t>可以把簇定义为有某种共同性质的对象的集合。例如：基于中心的聚类。还有一些簇的共同性质需要更复杂的算法才能识别出来。</a:t>
            </a:r>
          </a:p>
          <a:p>
            <a:pPr marL="742950" lvl="1" indent="-285750" algn="just">
              <a:lnSpc>
                <a:spcPct val="90000"/>
              </a:lnSpc>
              <a:spcBef>
                <a:spcPct val="20000"/>
              </a:spcBef>
              <a:buFont typeface="Arial" pitchFamily="34" charset="0"/>
              <a:buNone/>
            </a:pPr>
            <a:r>
              <a:rPr lang="en-US" altLang="zh-CN" sz="2800" dirty="0">
                <a:ea typeface="宋体" pitchFamily="2" charset="-122"/>
              </a:rPr>
              <a:t>. </a:t>
            </a:r>
          </a:p>
        </p:txBody>
      </p:sp>
      <p:sp>
        <p:nvSpPr>
          <p:cNvPr id="21508" name="Text Box 4"/>
          <p:cNvSpPr txBox="1">
            <a:spLocks noChangeArrowheads="1"/>
          </p:cNvSpPr>
          <p:nvPr/>
        </p:nvSpPr>
        <p:spPr bwMode="auto">
          <a:xfrm>
            <a:off x="2971800" y="5791200"/>
            <a:ext cx="3200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spcBef>
                <a:spcPct val="50000"/>
              </a:spcBef>
            </a:pPr>
            <a:r>
              <a:rPr lang="en-US" altLang="zh-CN" sz="1800">
                <a:ea typeface="宋体" pitchFamily="2" charset="-122"/>
              </a:rPr>
              <a:t>2 Overlapping Circles</a:t>
            </a:r>
          </a:p>
        </p:txBody>
      </p:sp>
      <p:sp>
        <p:nvSpPr>
          <p:cNvPr id="21509" name="AutoShape 5"/>
          <p:cNvSpPr>
            <a:spLocks noChangeArrowheads="1"/>
          </p:cNvSpPr>
          <p:nvPr/>
        </p:nvSpPr>
        <p:spPr bwMode="auto">
          <a:xfrm>
            <a:off x="2819400" y="2819400"/>
            <a:ext cx="2286000" cy="2057400"/>
          </a:xfrm>
          <a:custGeom>
            <a:avLst/>
            <a:gdLst>
              <a:gd name="T0" fmla="*/ 120967509 w 21600"/>
              <a:gd name="T1" fmla="*/ 0 h 21600"/>
              <a:gd name="T2" fmla="*/ 35427815 w 21600"/>
              <a:gd name="T3" fmla="*/ 28696541 h 21600"/>
              <a:gd name="T4" fmla="*/ 0 w 21600"/>
              <a:gd name="T5" fmla="*/ 97983663 h 21600"/>
              <a:gd name="T6" fmla="*/ 35427815 w 21600"/>
              <a:gd name="T7" fmla="*/ 167270798 h 21600"/>
              <a:gd name="T8" fmla="*/ 120967509 w 21600"/>
              <a:gd name="T9" fmla="*/ 195967327 h 21600"/>
              <a:gd name="T10" fmla="*/ 206507164 w 21600"/>
              <a:gd name="T11" fmla="*/ 167270798 h 21600"/>
              <a:gd name="T12" fmla="*/ 241935018 w 21600"/>
              <a:gd name="T13" fmla="*/ 97983663 h 21600"/>
              <a:gd name="T14" fmla="*/ 206507164 w 21600"/>
              <a:gd name="T15" fmla="*/ 28696541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30" y="10800"/>
                </a:moveTo>
                <a:cubicBezTo>
                  <a:pt x="3030" y="15091"/>
                  <a:pt x="6509" y="18570"/>
                  <a:pt x="10800" y="18570"/>
                </a:cubicBezTo>
                <a:cubicBezTo>
                  <a:pt x="15091" y="18570"/>
                  <a:pt x="18570" y="15091"/>
                  <a:pt x="18570" y="10800"/>
                </a:cubicBezTo>
                <a:cubicBezTo>
                  <a:pt x="18570" y="6509"/>
                  <a:pt x="15091" y="3030"/>
                  <a:pt x="10800" y="3030"/>
                </a:cubicBezTo>
                <a:cubicBezTo>
                  <a:pt x="6509" y="3030"/>
                  <a:pt x="3030" y="6509"/>
                  <a:pt x="3030" y="10800"/>
                </a:cubicBezTo>
                <a:close/>
              </a:path>
            </a:pathLst>
          </a:custGeom>
          <a:solidFill>
            <a:schemeClr val="accent1">
              <a:lumMod val="20000"/>
              <a:lumOff val="80000"/>
            </a:schemeClr>
          </a:solidFill>
          <a:ln w="12700">
            <a:solidFill>
              <a:srgbClr val="000000"/>
            </a:solidFill>
            <a:round/>
            <a:headEnd/>
            <a:tailEnd/>
          </a:ln>
        </p:spPr>
        <p:txBody>
          <a:bodyPr wrap="none" anchor="ctr"/>
          <a:lstStyle/>
          <a:p>
            <a:endParaRPr lang="zh-CN" altLang="en-US">
              <a:ea typeface="宋体" pitchFamily="2" charset="-122"/>
            </a:endParaRPr>
          </a:p>
        </p:txBody>
      </p:sp>
      <p:sp>
        <p:nvSpPr>
          <p:cNvPr id="2" name="矩形 1"/>
          <p:cNvSpPr/>
          <p:nvPr/>
        </p:nvSpPr>
        <p:spPr>
          <a:xfrm>
            <a:off x="7956376" y="5589240"/>
            <a:ext cx="792088" cy="8640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10" name="AutoShape 6"/>
          <p:cNvSpPr>
            <a:spLocks noChangeArrowheads="1"/>
          </p:cNvSpPr>
          <p:nvPr/>
        </p:nvSpPr>
        <p:spPr bwMode="auto">
          <a:xfrm>
            <a:off x="3886200" y="2819400"/>
            <a:ext cx="2286000" cy="2057400"/>
          </a:xfrm>
          <a:custGeom>
            <a:avLst/>
            <a:gdLst>
              <a:gd name="T0" fmla="*/ 120967509 w 21600"/>
              <a:gd name="T1" fmla="*/ 0 h 21600"/>
              <a:gd name="T2" fmla="*/ 35427815 w 21600"/>
              <a:gd name="T3" fmla="*/ 28696541 h 21600"/>
              <a:gd name="T4" fmla="*/ 0 w 21600"/>
              <a:gd name="T5" fmla="*/ 97983663 h 21600"/>
              <a:gd name="T6" fmla="*/ 35427815 w 21600"/>
              <a:gd name="T7" fmla="*/ 167270798 h 21600"/>
              <a:gd name="T8" fmla="*/ 120967509 w 21600"/>
              <a:gd name="T9" fmla="*/ 195967327 h 21600"/>
              <a:gd name="T10" fmla="*/ 206507164 w 21600"/>
              <a:gd name="T11" fmla="*/ 167270798 h 21600"/>
              <a:gd name="T12" fmla="*/ 241935018 w 21600"/>
              <a:gd name="T13" fmla="*/ 97983663 h 21600"/>
              <a:gd name="T14" fmla="*/ 206507164 w 21600"/>
              <a:gd name="T15" fmla="*/ 28696541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30" y="10800"/>
                </a:moveTo>
                <a:cubicBezTo>
                  <a:pt x="3030" y="15091"/>
                  <a:pt x="6509" y="18570"/>
                  <a:pt x="10800" y="18570"/>
                </a:cubicBezTo>
                <a:cubicBezTo>
                  <a:pt x="15091" y="18570"/>
                  <a:pt x="18570" y="15091"/>
                  <a:pt x="18570" y="10800"/>
                </a:cubicBezTo>
                <a:cubicBezTo>
                  <a:pt x="18570" y="6509"/>
                  <a:pt x="15091" y="3030"/>
                  <a:pt x="10800" y="3030"/>
                </a:cubicBezTo>
                <a:cubicBezTo>
                  <a:pt x="6509" y="3030"/>
                  <a:pt x="3030" y="6509"/>
                  <a:pt x="3030" y="10800"/>
                </a:cubicBezTo>
                <a:close/>
              </a:path>
            </a:pathLst>
          </a:custGeom>
          <a:solidFill>
            <a:schemeClr val="bg1"/>
          </a:solidFill>
          <a:ln>
            <a:solidFill>
              <a:srgbClr val="7030A0"/>
            </a:solidFill>
          </a:ln>
        </p:spPr>
        <p:txBody>
          <a:bodyPr wrap="none" anchor="ctr"/>
          <a:lstStyle/>
          <a:p>
            <a:endParaRPr lang="zh-CN" altLang="en-U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宋体" pitchFamily="2" charset="-122"/>
            </a:endParaRPr>
          </a:p>
        </p:txBody>
      </p:sp>
    </p:spTree>
    <p:extLst>
      <p:ext uri="{BB962C8B-B14F-4D97-AF65-F5344CB8AC3E}">
        <p14:creationId xmlns:p14="http://schemas.microsoft.com/office/powerpoint/2010/main" val="3928661533"/>
      </p:ext>
    </p:extLst>
  </p:cSld>
  <p:clrMapOvr>
    <a:masterClrMapping/>
  </p:clrMapOvr>
  <p:transition spd="slow">
    <p:push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70C0"/>
                </a:solidFill>
              </a:rPr>
              <a:t>聚类分析的算法</a:t>
            </a:r>
          </a:p>
        </p:txBody>
      </p:sp>
      <p:sp>
        <p:nvSpPr>
          <p:cNvPr id="3" name="内容占位符 2"/>
          <p:cNvSpPr>
            <a:spLocks noGrp="1"/>
          </p:cNvSpPr>
          <p:nvPr>
            <p:ph sz="quarter" idx="1"/>
          </p:nvPr>
        </p:nvSpPr>
        <p:spPr/>
        <p:txBody>
          <a:bodyPr/>
          <a:lstStyle/>
          <a:p>
            <a:r>
              <a:rPr lang="zh-CN" altLang="en-US" b="1" dirty="0">
                <a:solidFill>
                  <a:srgbClr val="FF0000"/>
                </a:solidFill>
              </a:rPr>
              <a:t>划分的方法（如</a:t>
            </a:r>
            <a:r>
              <a:rPr lang="en-US" altLang="zh-CN" b="1" i="1" dirty="0">
                <a:solidFill>
                  <a:srgbClr val="FF0000"/>
                </a:solidFill>
              </a:rPr>
              <a:t>k-means</a:t>
            </a:r>
            <a:r>
              <a:rPr lang="zh-CN" altLang="en-US" b="1" dirty="0">
                <a:solidFill>
                  <a:srgbClr val="FF0000"/>
                </a:solidFill>
              </a:rPr>
              <a:t>算法）</a:t>
            </a:r>
            <a:endParaRPr lang="en-US" altLang="zh-CN" b="1" dirty="0">
              <a:solidFill>
                <a:srgbClr val="FF0000"/>
              </a:solidFill>
            </a:endParaRPr>
          </a:p>
          <a:p>
            <a:r>
              <a:rPr lang="zh-CN" altLang="en-US" b="1" dirty="0"/>
              <a:t>层次的方法</a:t>
            </a:r>
            <a:endParaRPr lang="en-US" altLang="zh-CN" b="1" dirty="0"/>
          </a:p>
          <a:p>
            <a:r>
              <a:rPr lang="zh-CN" altLang="en-US" b="1" dirty="0"/>
              <a:t>基于密度的方法</a:t>
            </a:r>
            <a:endParaRPr lang="en-US" altLang="zh-CN" b="1" dirty="0"/>
          </a:p>
          <a:p>
            <a:r>
              <a:rPr lang="zh-CN" altLang="en-US" b="1" dirty="0"/>
              <a:t>基于网络的方法</a:t>
            </a:r>
            <a:endParaRPr lang="en-US" altLang="zh-CN" b="1" dirty="0"/>
          </a:p>
          <a:p>
            <a:r>
              <a:rPr lang="zh-CN" altLang="en-US" b="1" dirty="0"/>
              <a:t>基于模型的方法</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6826" y="3068960"/>
            <a:ext cx="3641502" cy="378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6775359"/>
      </p:ext>
    </p:extLst>
  </p:cSld>
  <p:clrMapOvr>
    <a:masterClrMapping/>
  </p:clrMapOvr>
  <p:transition spd="slow">
    <p:push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95536" y="404664"/>
            <a:ext cx="8280400" cy="552450"/>
          </a:xfrm>
        </p:spPr>
        <p:txBody>
          <a:bodyPr>
            <a:normAutofit/>
          </a:bodyPr>
          <a:lstStyle/>
          <a:p>
            <a:r>
              <a:rPr lang="zh-CN" altLang="en-US" b="1" dirty="0">
                <a:solidFill>
                  <a:srgbClr val="0070C0"/>
                </a:solidFill>
                <a:ea typeface="宋体" pitchFamily="2" charset="-122"/>
              </a:rPr>
              <a:t>划分聚类</a:t>
            </a:r>
          </a:p>
        </p:txBody>
      </p:sp>
      <p:sp>
        <p:nvSpPr>
          <p:cNvPr id="1046" name="Rectangle 23"/>
          <p:cNvSpPr>
            <a:spLocks noGrp="1" noChangeArrowheads="1"/>
          </p:cNvSpPr>
          <p:nvPr>
            <p:ph sz="quarter" idx="1"/>
          </p:nvPr>
        </p:nvSpPr>
        <p:spPr>
          <a:xfrm>
            <a:off x="611560" y="1084136"/>
            <a:ext cx="7467600" cy="4873752"/>
          </a:xfrm>
        </p:spPr>
        <p:txBody>
          <a:bodyPr/>
          <a:lstStyle/>
          <a:p>
            <a:r>
              <a:rPr lang="zh-CN" altLang="en-US" b="1" dirty="0">
                <a:ea typeface="宋体" pitchFamily="2" charset="-122"/>
              </a:rPr>
              <a:t>划分聚类简单地将数据对象集划分成不重叠的子集，使得每个数据对象恰在一个子集。</a:t>
            </a:r>
          </a:p>
        </p:txBody>
      </p:sp>
      <p:sp>
        <p:nvSpPr>
          <p:cNvPr id="1028" name="Freeform 3"/>
          <p:cNvSpPr>
            <a:spLocks/>
          </p:cNvSpPr>
          <p:nvPr/>
        </p:nvSpPr>
        <p:spPr bwMode="auto">
          <a:xfrm>
            <a:off x="1254125" y="2913063"/>
            <a:ext cx="96838" cy="101600"/>
          </a:xfrm>
          <a:custGeom>
            <a:avLst/>
            <a:gdLst>
              <a:gd name="T0" fmla="*/ 96838 w 61"/>
              <a:gd name="T1" fmla="*/ 47625 h 64"/>
              <a:gd name="T2" fmla="*/ 87313 w 61"/>
              <a:gd name="T3" fmla="*/ 77787 h 64"/>
              <a:gd name="T4" fmla="*/ 68263 w 61"/>
              <a:gd name="T5" fmla="*/ 96837 h 64"/>
              <a:gd name="T6" fmla="*/ 38100 w 61"/>
              <a:gd name="T7" fmla="*/ 101600 h 64"/>
              <a:gd name="T8" fmla="*/ 14288 w 61"/>
              <a:gd name="T9" fmla="*/ 87312 h 64"/>
              <a:gd name="T10" fmla="*/ 0 w 61"/>
              <a:gd name="T11" fmla="*/ 61912 h 64"/>
              <a:gd name="T12" fmla="*/ 0 w 61"/>
              <a:gd name="T13" fmla="*/ 38100 h 64"/>
              <a:gd name="T14" fmla="*/ 14288 w 61"/>
              <a:gd name="T15" fmla="*/ 14287 h 64"/>
              <a:gd name="T16" fmla="*/ 38100 w 61"/>
              <a:gd name="T17" fmla="*/ 0 h 64"/>
              <a:gd name="T18" fmla="*/ 68263 w 61"/>
              <a:gd name="T19" fmla="*/ 4762 h 64"/>
              <a:gd name="T20" fmla="*/ 87313 w 61"/>
              <a:gd name="T21" fmla="*/ 23812 h 64"/>
              <a:gd name="T22" fmla="*/ 96838 w 61"/>
              <a:gd name="T23" fmla="*/ 47625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4"/>
              <a:gd name="T38" fmla="*/ 61 w 61"/>
              <a:gd name="T39" fmla="*/ 64 h 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4">
                <a:moveTo>
                  <a:pt x="61" y="30"/>
                </a:moveTo>
                <a:lnTo>
                  <a:pt x="55" y="49"/>
                </a:lnTo>
                <a:lnTo>
                  <a:pt x="43" y="61"/>
                </a:lnTo>
                <a:lnTo>
                  <a:pt x="24" y="64"/>
                </a:lnTo>
                <a:lnTo>
                  <a:pt x="9" y="55"/>
                </a:lnTo>
                <a:lnTo>
                  <a:pt x="0" y="39"/>
                </a:lnTo>
                <a:lnTo>
                  <a:pt x="0" y="24"/>
                </a:lnTo>
                <a:lnTo>
                  <a:pt x="9" y="9"/>
                </a:lnTo>
                <a:lnTo>
                  <a:pt x="24" y="0"/>
                </a:lnTo>
                <a:lnTo>
                  <a:pt x="43" y="3"/>
                </a:lnTo>
                <a:lnTo>
                  <a:pt x="55" y="15"/>
                </a:lnTo>
                <a:lnTo>
                  <a:pt x="61" y="30"/>
                </a:lnTo>
                <a:close/>
              </a:path>
            </a:pathLst>
          </a:custGeom>
          <a:solidFill>
            <a:srgbClr val="000000"/>
          </a:solidFill>
          <a:ln w="4763">
            <a:solidFill>
              <a:srgbClr val="000000"/>
            </a:solidFill>
            <a:round/>
            <a:headEnd/>
            <a:tailEnd/>
          </a:ln>
        </p:spPr>
        <p:txBody>
          <a:bodyPr/>
          <a:lstStyle/>
          <a:p>
            <a:endParaRPr lang="zh-CN" altLang="en-US">
              <a:ea typeface="宋体" pitchFamily="2" charset="-122"/>
            </a:endParaRPr>
          </a:p>
        </p:txBody>
      </p:sp>
      <p:sp>
        <p:nvSpPr>
          <p:cNvPr id="1029" name="Freeform 4"/>
          <p:cNvSpPr>
            <a:spLocks/>
          </p:cNvSpPr>
          <p:nvPr/>
        </p:nvSpPr>
        <p:spPr bwMode="auto">
          <a:xfrm>
            <a:off x="1254125" y="3111500"/>
            <a:ext cx="96838" cy="98425"/>
          </a:xfrm>
          <a:custGeom>
            <a:avLst/>
            <a:gdLst>
              <a:gd name="T0" fmla="*/ 96838 w 61"/>
              <a:gd name="T1" fmla="*/ 49213 h 62"/>
              <a:gd name="T2" fmla="*/ 87313 w 61"/>
              <a:gd name="T3" fmla="*/ 77788 h 62"/>
              <a:gd name="T4" fmla="*/ 68263 w 61"/>
              <a:gd name="T5" fmla="*/ 98425 h 62"/>
              <a:gd name="T6" fmla="*/ 38100 w 61"/>
              <a:gd name="T7" fmla="*/ 98425 h 62"/>
              <a:gd name="T8" fmla="*/ 14288 w 61"/>
              <a:gd name="T9" fmla="*/ 87313 h 62"/>
              <a:gd name="T10" fmla="*/ 0 w 61"/>
              <a:gd name="T11" fmla="*/ 63500 h 62"/>
              <a:gd name="T12" fmla="*/ 0 w 61"/>
              <a:gd name="T13" fmla="*/ 34925 h 62"/>
              <a:gd name="T14" fmla="*/ 14288 w 61"/>
              <a:gd name="T15" fmla="*/ 14288 h 62"/>
              <a:gd name="T16" fmla="*/ 38100 w 61"/>
              <a:gd name="T17" fmla="*/ 0 h 62"/>
              <a:gd name="T18" fmla="*/ 68263 w 61"/>
              <a:gd name="T19" fmla="*/ 4763 h 62"/>
              <a:gd name="T20" fmla="*/ 87313 w 61"/>
              <a:gd name="T21" fmla="*/ 25400 h 62"/>
              <a:gd name="T22" fmla="*/ 96838 w 61"/>
              <a:gd name="T23" fmla="*/ 49213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2"/>
              <a:gd name="T38" fmla="*/ 61 w 61"/>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2">
                <a:moveTo>
                  <a:pt x="61" y="31"/>
                </a:moveTo>
                <a:lnTo>
                  <a:pt x="55" y="49"/>
                </a:lnTo>
                <a:lnTo>
                  <a:pt x="43" y="62"/>
                </a:lnTo>
                <a:lnTo>
                  <a:pt x="24" y="62"/>
                </a:lnTo>
                <a:lnTo>
                  <a:pt x="9" y="55"/>
                </a:lnTo>
                <a:lnTo>
                  <a:pt x="0" y="40"/>
                </a:lnTo>
                <a:lnTo>
                  <a:pt x="0" y="22"/>
                </a:lnTo>
                <a:lnTo>
                  <a:pt x="9" y="9"/>
                </a:lnTo>
                <a:lnTo>
                  <a:pt x="24" y="0"/>
                </a:lnTo>
                <a:lnTo>
                  <a:pt x="43" y="3"/>
                </a:lnTo>
                <a:lnTo>
                  <a:pt x="55" y="16"/>
                </a:lnTo>
                <a:lnTo>
                  <a:pt x="61" y="31"/>
                </a:lnTo>
                <a:close/>
              </a:path>
            </a:pathLst>
          </a:custGeom>
          <a:solidFill>
            <a:srgbClr val="000000"/>
          </a:solidFill>
          <a:ln w="4763">
            <a:solidFill>
              <a:srgbClr val="000000"/>
            </a:solidFill>
            <a:round/>
            <a:headEnd/>
            <a:tailEnd/>
          </a:ln>
        </p:spPr>
        <p:txBody>
          <a:bodyPr/>
          <a:lstStyle/>
          <a:p>
            <a:endParaRPr lang="zh-CN" altLang="en-US">
              <a:ea typeface="宋体" pitchFamily="2" charset="-122"/>
            </a:endParaRPr>
          </a:p>
        </p:txBody>
      </p:sp>
      <p:sp>
        <p:nvSpPr>
          <p:cNvPr id="1030" name="Freeform 5"/>
          <p:cNvSpPr>
            <a:spLocks/>
          </p:cNvSpPr>
          <p:nvPr/>
        </p:nvSpPr>
        <p:spPr bwMode="auto">
          <a:xfrm>
            <a:off x="1951038" y="5106988"/>
            <a:ext cx="96837" cy="98425"/>
          </a:xfrm>
          <a:custGeom>
            <a:avLst/>
            <a:gdLst>
              <a:gd name="T0" fmla="*/ 96837 w 61"/>
              <a:gd name="T1" fmla="*/ 49213 h 62"/>
              <a:gd name="T2" fmla="*/ 87312 w 61"/>
              <a:gd name="T3" fmla="*/ 73025 h 62"/>
              <a:gd name="T4" fmla="*/ 68262 w 61"/>
              <a:gd name="T5" fmla="*/ 93663 h 62"/>
              <a:gd name="T6" fmla="*/ 38100 w 61"/>
              <a:gd name="T7" fmla="*/ 98425 h 62"/>
              <a:gd name="T8" fmla="*/ 14287 w 61"/>
              <a:gd name="T9" fmla="*/ 84138 h 62"/>
              <a:gd name="T10" fmla="*/ 0 w 61"/>
              <a:gd name="T11" fmla="*/ 63500 h 62"/>
              <a:gd name="T12" fmla="*/ 0 w 61"/>
              <a:gd name="T13" fmla="*/ 34925 h 62"/>
              <a:gd name="T14" fmla="*/ 14287 w 61"/>
              <a:gd name="T15" fmla="*/ 11113 h 62"/>
              <a:gd name="T16" fmla="*/ 38100 w 61"/>
              <a:gd name="T17" fmla="*/ 0 h 62"/>
              <a:gd name="T18" fmla="*/ 68262 w 61"/>
              <a:gd name="T19" fmla="*/ 0 h 62"/>
              <a:gd name="T20" fmla="*/ 87312 w 61"/>
              <a:gd name="T21" fmla="*/ 20638 h 62"/>
              <a:gd name="T22" fmla="*/ 96837 w 61"/>
              <a:gd name="T23" fmla="*/ 49213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2"/>
              <a:gd name="T38" fmla="*/ 61 w 61"/>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2">
                <a:moveTo>
                  <a:pt x="61" y="31"/>
                </a:moveTo>
                <a:lnTo>
                  <a:pt x="55" y="46"/>
                </a:lnTo>
                <a:lnTo>
                  <a:pt x="43" y="59"/>
                </a:lnTo>
                <a:lnTo>
                  <a:pt x="24" y="62"/>
                </a:lnTo>
                <a:lnTo>
                  <a:pt x="9" y="53"/>
                </a:lnTo>
                <a:lnTo>
                  <a:pt x="0" y="40"/>
                </a:lnTo>
                <a:lnTo>
                  <a:pt x="0" y="22"/>
                </a:lnTo>
                <a:lnTo>
                  <a:pt x="9" y="7"/>
                </a:lnTo>
                <a:lnTo>
                  <a:pt x="24" y="0"/>
                </a:lnTo>
                <a:lnTo>
                  <a:pt x="43" y="0"/>
                </a:lnTo>
                <a:lnTo>
                  <a:pt x="55" y="13"/>
                </a:lnTo>
                <a:lnTo>
                  <a:pt x="61" y="31"/>
                </a:lnTo>
                <a:close/>
              </a:path>
            </a:pathLst>
          </a:custGeom>
          <a:solidFill>
            <a:srgbClr val="000000"/>
          </a:solidFill>
          <a:ln w="4763">
            <a:solidFill>
              <a:srgbClr val="000000"/>
            </a:solidFill>
            <a:round/>
            <a:headEnd/>
            <a:tailEnd/>
          </a:ln>
        </p:spPr>
        <p:txBody>
          <a:bodyPr/>
          <a:lstStyle/>
          <a:p>
            <a:endParaRPr lang="zh-CN" altLang="en-US">
              <a:ea typeface="宋体" pitchFamily="2" charset="-122"/>
            </a:endParaRPr>
          </a:p>
        </p:txBody>
      </p:sp>
      <p:sp>
        <p:nvSpPr>
          <p:cNvPr id="1031" name="Freeform 6"/>
          <p:cNvSpPr>
            <a:spLocks/>
          </p:cNvSpPr>
          <p:nvPr/>
        </p:nvSpPr>
        <p:spPr bwMode="auto">
          <a:xfrm>
            <a:off x="1550988" y="3014663"/>
            <a:ext cx="96837" cy="96837"/>
          </a:xfrm>
          <a:custGeom>
            <a:avLst/>
            <a:gdLst>
              <a:gd name="T0" fmla="*/ 96837 w 61"/>
              <a:gd name="T1" fmla="*/ 49212 h 61"/>
              <a:gd name="T2" fmla="*/ 92075 w 61"/>
              <a:gd name="T3" fmla="*/ 73025 h 61"/>
              <a:gd name="T4" fmla="*/ 68262 w 61"/>
              <a:gd name="T5" fmla="*/ 92075 h 61"/>
              <a:gd name="T6" fmla="*/ 39687 w 61"/>
              <a:gd name="T7" fmla="*/ 96837 h 61"/>
              <a:gd name="T8" fmla="*/ 14287 w 61"/>
              <a:gd name="T9" fmla="*/ 87312 h 61"/>
              <a:gd name="T10" fmla="*/ 0 w 61"/>
              <a:gd name="T11" fmla="*/ 63500 h 61"/>
              <a:gd name="T12" fmla="*/ 0 w 61"/>
              <a:gd name="T13" fmla="*/ 33337 h 61"/>
              <a:gd name="T14" fmla="*/ 14287 w 61"/>
              <a:gd name="T15" fmla="*/ 9525 h 61"/>
              <a:gd name="T16" fmla="*/ 39687 w 61"/>
              <a:gd name="T17" fmla="*/ 0 h 61"/>
              <a:gd name="T18" fmla="*/ 68262 w 61"/>
              <a:gd name="T19" fmla="*/ 4762 h 61"/>
              <a:gd name="T20" fmla="*/ 92075 w 61"/>
              <a:gd name="T21" fmla="*/ 19050 h 61"/>
              <a:gd name="T22" fmla="*/ 96837 w 61"/>
              <a:gd name="T23" fmla="*/ 49212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1"/>
                </a:moveTo>
                <a:lnTo>
                  <a:pt x="58" y="46"/>
                </a:lnTo>
                <a:lnTo>
                  <a:pt x="43" y="58"/>
                </a:lnTo>
                <a:lnTo>
                  <a:pt x="25" y="61"/>
                </a:lnTo>
                <a:lnTo>
                  <a:pt x="9" y="55"/>
                </a:lnTo>
                <a:lnTo>
                  <a:pt x="0" y="40"/>
                </a:lnTo>
                <a:lnTo>
                  <a:pt x="0" y="21"/>
                </a:lnTo>
                <a:lnTo>
                  <a:pt x="9" y="6"/>
                </a:lnTo>
                <a:lnTo>
                  <a:pt x="25" y="0"/>
                </a:lnTo>
                <a:lnTo>
                  <a:pt x="43" y="3"/>
                </a:lnTo>
                <a:lnTo>
                  <a:pt x="58" y="12"/>
                </a:lnTo>
                <a:lnTo>
                  <a:pt x="61" y="31"/>
                </a:lnTo>
                <a:close/>
              </a:path>
            </a:pathLst>
          </a:custGeom>
          <a:solidFill>
            <a:srgbClr val="000000"/>
          </a:solidFill>
          <a:ln w="4763">
            <a:solidFill>
              <a:srgbClr val="000000"/>
            </a:solidFill>
            <a:round/>
            <a:headEnd/>
            <a:tailEnd/>
          </a:ln>
        </p:spPr>
        <p:txBody>
          <a:bodyPr/>
          <a:lstStyle/>
          <a:p>
            <a:endParaRPr lang="zh-CN" altLang="en-US">
              <a:ea typeface="宋体" pitchFamily="2" charset="-122"/>
            </a:endParaRPr>
          </a:p>
        </p:txBody>
      </p:sp>
      <p:sp>
        <p:nvSpPr>
          <p:cNvPr id="1032" name="Freeform 7"/>
          <p:cNvSpPr>
            <a:spLocks/>
          </p:cNvSpPr>
          <p:nvPr/>
        </p:nvSpPr>
        <p:spPr bwMode="auto">
          <a:xfrm>
            <a:off x="1951038" y="4310063"/>
            <a:ext cx="96837" cy="96837"/>
          </a:xfrm>
          <a:custGeom>
            <a:avLst/>
            <a:gdLst>
              <a:gd name="T0" fmla="*/ 96837 w 61"/>
              <a:gd name="T1" fmla="*/ 47625 h 61"/>
              <a:gd name="T2" fmla="*/ 87312 w 61"/>
              <a:gd name="T3" fmla="*/ 73025 h 61"/>
              <a:gd name="T4" fmla="*/ 68262 w 61"/>
              <a:gd name="T5" fmla="*/ 92075 h 61"/>
              <a:gd name="T6" fmla="*/ 38100 w 61"/>
              <a:gd name="T7" fmla="*/ 96837 h 61"/>
              <a:gd name="T8" fmla="*/ 14287 w 61"/>
              <a:gd name="T9" fmla="*/ 87312 h 61"/>
              <a:gd name="T10" fmla="*/ 0 w 61"/>
              <a:gd name="T11" fmla="*/ 61912 h 61"/>
              <a:gd name="T12" fmla="*/ 0 w 61"/>
              <a:gd name="T13" fmla="*/ 33337 h 61"/>
              <a:gd name="T14" fmla="*/ 14287 w 61"/>
              <a:gd name="T15" fmla="*/ 9525 h 61"/>
              <a:gd name="T16" fmla="*/ 38100 w 61"/>
              <a:gd name="T17" fmla="*/ 0 h 61"/>
              <a:gd name="T18" fmla="*/ 68262 w 61"/>
              <a:gd name="T19" fmla="*/ 4762 h 61"/>
              <a:gd name="T20" fmla="*/ 87312 w 61"/>
              <a:gd name="T21" fmla="*/ 19050 h 61"/>
              <a:gd name="T22" fmla="*/ 96837 w 61"/>
              <a:gd name="T23" fmla="*/ 47625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0"/>
                </a:moveTo>
                <a:lnTo>
                  <a:pt x="55" y="46"/>
                </a:lnTo>
                <a:lnTo>
                  <a:pt x="43" y="58"/>
                </a:lnTo>
                <a:lnTo>
                  <a:pt x="24" y="61"/>
                </a:lnTo>
                <a:lnTo>
                  <a:pt x="9" y="55"/>
                </a:lnTo>
                <a:lnTo>
                  <a:pt x="0" y="39"/>
                </a:lnTo>
                <a:lnTo>
                  <a:pt x="0" y="21"/>
                </a:lnTo>
                <a:lnTo>
                  <a:pt x="9" y="6"/>
                </a:lnTo>
                <a:lnTo>
                  <a:pt x="24" y="0"/>
                </a:lnTo>
                <a:lnTo>
                  <a:pt x="43" y="3"/>
                </a:lnTo>
                <a:lnTo>
                  <a:pt x="55" y="12"/>
                </a:lnTo>
                <a:lnTo>
                  <a:pt x="61" y="30"/>
                </a:lnTo>
                <a:close/>
              </a:path>
            </a:pathLst>
          </a:custGeom>
          <a:solidFill>
            <a:srgbClr val="000000"/>
          </a:solidFill>
          <a:ln w="4763">
            <a:solidFill>
              <a:srgbClr val="000000"/>
            </a:solidFill>
            <a:round/>
            <a:headEnd/>
            <a:tailEnd/>
          </a:ln>
        </p:spPr>
        <p:txBody>
          <a:bodyPr/>
          <a:lstStyle/>
          <a:p>
            <a:endParaRPr lang="zh-CN" altLang="en-US">
              <a:ea typeface="宋体" pitchFamily="2" charset="-122"/>
            </a:endParaRPr>
          </a:p>
        </p:txBody>
      </p:sp>
      <p:sp>
        <p:nvSpPr>
          <p:cNvPr id="1033" name="Freeform 8"/>
          <p:cNvSpPr>
            <a:spLocks/>
          </p:cNvSpPr>
          <p:nvPr/>
        </p:nvSpPr>
        <p:spPr bwMode="auto">
          <a:xfrm>
            <a:off x="2120900" y="2220913"/>
            <a:ext cx="98425" cy="98425"/>
          </a:xfrm>
          <a:custGeom>
            <a:avLst/>
            <a:gdLst>
              <a:gd name="T0" fmla="*/ 98425 w 62"/>
              <a:gd name="T1" fmla="*/ 49213 h 62"/>
              <a:gd name="T2" fmla="*/ 88900 w 62"/>
              <a:gd name="T3" fmla="*/ 73025 h 62"/>
              <a:gd name="T4" fmla="*/ 68263 w 62"/>
              <a:gd name="T5" fmla="*/ 92075 h 62"/>
              <a:gd name="T6" fmla="*/ 39688 w 62"/>
              <a:gd name="T7" fmla="*/ 98425 h 62"/>
              <a:gd name="T8" fmla="*/ 14288 w 62"/>
              <a:gd name="T9" fmla="*/ 87313 h 62"/>
              <a:gd name="T10" fmla="*/ 0 w 62"/>
              <a:gd name="T11" fmla="*/ 63500 h 62"/>
              <a:gd name="T12" fmla="*/ 0 w 62"/>
              <a:gd name="T13" fmla="*/ 34925 h 62"/>
              <a:gd name="T14" fmla="*/ 14288 w 62"/>
              <a:gd name="T15" fmla="*/ 9525 h 62"/>
              <a:gd name="T16" fmla="*/ 39688 w 62"/>
              <a:gd name="T17" fmla="*/ 0 h 62"/>
              <a:gd name="T18" fmla="*/ 68263 w 62"/>
              <a:gd name="T19" fmla="*/ 4763 h 62"/>
              <a:gd name="T20" fmla="*/ 88900 w 62"/>
              <a:gd name="T21" fmla="*/ 19050 h 62"/>
              <a:gd name="T22" fmla="*/ 98425 w 62"/>
              <a:gd name="T23" fmla="*/ 49213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
              <a:gd name="T37" fmla="*/ 0 h 62"/>
              <a:gd name="T38" fmla="*/ 62 w 62"/>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 h="62">
                <a:moveTo>
                  <a:pt x="62" y="31"/>
                </a:moveTo>
                <a:lnTo>
                  <a:pt x="56" y="46"/>
                </a:lnTo>
                <a:lnTo>
                  <a:pt x="43" y="58"/>
                </a:lnTo>
                <a:lnTo>
                  <a:pt x="25" y="62"/>
                </a:lnTo>
                <a:lnTo>
                  <a:pt x="9" y="55"/>
                </a:lnTo>
                <a:lnTo>
                  <a:pt x="0" y="40"/>
                </a:lnTo>
                <a:lnTo>
                  <a:pt x="0" y="22"/>
                </a:lnTo>
                <a:lnTo>
                  <a:pt x="9" y="6"/>
                </a:lnTo>
                <a:lnTo>
                  <a:pt x="25" y="0"/>
                </a:lnTo>
                <a:lnTo>
                  <a:pt x="43" y="3"/>
                </a:lnTo>
                <a:lnTo>
                  <a:pt x="56" y="12"/>
                </a:lnTo>
                <a:lnTo>
                  <a:pt x="62" y="31"/>
                </a:lnTo>
                <a:close/>
              </a:path>
            </a:pathLst>
          </a:custGeom>
          <a:solidFill>
            <a:srgbClr val="000000"/>
          </a:solidFill>
          <a:ln w="4763">
            <a:solidFill>
              <a:srgbClr val="000000"/>
            </a:solidFill>
            <a:round/>
            <a:headEnd/>
            <a:tailEnd/>
          </a:ln>
        </p:spPr>
        <p:txBody>
          <a:bodyPr/>
          <a:lstStyle/>
          <a:p>
            <a:endParaRPr lang="zh-CN" altLang="en-US">
              <a:ea typeface="宋体" pitchFamily="2" charset="-122"/>
            </a:endParaRPr>
          </a:p>
        </p:txBody>
      </p:sp>
      <p:sp>
        <p:nvSpPr>
          <p:cNvPr id="1034" name="Freeform 9"/>
          <p:cNvSpPr>
            <a:spLocks/>
          </p:cNvSpPr>
          <p:nvPr/>
        </p:nvSpPr>
        <p:spPr bwMode="auto">
          <a:xfrm>
            <a:off x="2351088" y="2416175"/>
            <a:ext cx="96837" cy="96838"/>
          </a:xfrm>
          <a:custGeom>
            <a:avLst/>
            <a:gdLst>
              <a:gd name="T0" fmla="*/ 96837 w 61"/>
              <a:gd name="T1" fmla="*/ 49213 h 61"/>
              <a:gd name="T2" fmla="*/ 87312 w 61"/>
              <a:gd name="T3" fmla="*/ 77788 h 61"/>
              <a:gd name="T4" fmla="*/ 68262 w 61"/>
              <a:gd name="T5" fmla="*/ 92075 h 61"/>
              <a:gd name="T6" fmla="*/ 38100 w 61"/>
              <a:gd name="T7" fmla="*/ 96838 h 61"/>
              <a:gd name="T8" fmla="*/ 14287 w 61"/>
              <a:gd name="T9" fmla="*/ 87313 h 61"/>
              <a:gd name="T10" fmla="*/ 0 w 61"/>
              <a:gd name="T11" fmla="*/ 63500 h 61"/>
              <a:gd name="T12" fmla="*/ 0 w 61"/>
              <a:gd name="T13" fmla="*/ 33338 h 61"/>
              <a:gd name="T14" fmla="*/ 14287 w 61"/>
              <a:gd name="T15" fmla="*/ 9525 h 61"/>
              <a:gd name="T16" fmla="*/ 38100 w 61"/>
              <a:gd name="T17" fmla="*/ 0 h 61"/>
              <a:gd name="T18" fmla="*/ 68262 w 61"/>
              <a:gd name="T19" fmla="*/ 4763 h 61"/>
              <a:gd name="T20" fmla="*/ 87312 w 61"/>
              <a:gd name="T21" fmla="*/ 23813 h 61"/>
              <a:gd name="T22" fmla="*/ 96837 w 61"/>
              <a:gd name="T23" fmla="*/ 49213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1"/>
                </a:moveTo>
                <a:lnTo>
                  <a:pt x="55" y="49"/>
                </a:lnTo>
                <a:lnTo>
                  <a:pt x="43" y="58"/>
                </a:lnTo>
                <a:lnTo>
                  <a:pt x="24" y="61"/>
                </a:lnTo>
                <a:lnTo>
                  <a:pt x="9" y="55"/>
                </a:lnTo>
                <a:lnTo>
                  <a:pt x="0" y="40"/>
                </a:lnTo>
                <a:lnTo>
                  <a:pt x="0" y="21"/>
                </a:lnTo>
                <a:lnTo>
                  <a:pt x="9" y="6"/>
                </a:lnTo>
                <a:lnTo>
                  <a:pt x="24" y="0"/>
                </a:lnTo>
                <a:lnTo>
                  <a:pt x="43" y="3"/>
                </a:lnTo>
                <a:lnTo>
                  <a:pt x="55" y="15"/>
                </a:lnTo>
                <a:lnTo>
                  <a:pt x="61" y="31"/>
                </a:lnTo>
                <a:close/>
              </a:path>
            </a:pathLst>
          </a:custGeom>
          <a:solidFill>
            <a:srgbClr val="000000"/>
          </a:solidFill>
          <a:ln w="4763">
            <a:solidFill>
              <a:srgbClr val="000000"/>
            </a:solidFill>
            <a:round/>
            <a:headEnd/>
            <a:tailEnd/>
          </a:ln>
        </p:spPr>
        <p:txBody>
          <a:bodyPr/>
          <a:lstStyle/>
          <a:p>
            <a:endParaRPr lang="zh-CN" altLang="en-US">
              <a:ea typeface="宋体" pitchFamily="2" charset="-122"/>
            </a:endParaRPr>
          </a:p>
        </p:txBody>
      </p:sp>
      <p:sp>
        <p:nvSpPr>
          <p:cNvPr id="1035" name="Freeform 10"/>
          <p:cNvSpPr>
            <a:spLocks/>
          </p:cNvSpPr>
          <p:nvPr/>
        </p:nvSpPr>
        <p:spPr bwMode="auto">
          <a:xfrm>
            <a:off x="2447925" y="2713038"/>
            <a:ext cx="96838" cy="101600"/>
          </a:xfrm>
          <a:custGeom>
            <a:avLst/>
            <a:gdLst>
              <a:gd name="T0" fmla="*/ 96838 w 61"/>
              <a:gd name="T1" fmla="*/ 49212 h 64"/>
              <a:gd name="T2" fmla="*/ 92075 w 61"/>
              <a:gd name="T3" fmla="*/ 77787 h 64"/>
              <a:gd name="T4" fmla="*/ 68263 w 61"/>
              <a:gd name="T5" fmla="*/ 96837 h 64"/>
              <a:gd name="T6" fmla="*/ 44450 w 61"/>
              <a:gd name="T7" fmla="*/ 101600 h 64"/>
              <a:gd name="T8" fmla="*/ 14288 w 61"/>
              <a:gd name="T9" fmla="*/ 87312 h 64"/>
              <a:gd name="T10" fmla="*/ 0 w 61"/>
              <a:gd name="T11" fmla="*/ 63500 h 64"/>
              <a:gd name="T12" fmla="*/ 0 w 61"/>
              <a:gd name="T13" fmla="*/ 38100 h 64"/>
              <a:gd name="T14" fmla="*/ 14288 w 61"/>
              <a:gd name="T15" fmla="*/ 14287 h 64"/>
              <a:gd name="T16" fmla="*/ 44450 w 61"/>
              <a:gd name="T17" fmla="*/ 0 h 64"/>
              <a:gd name="T18" fmla="*/ 68263 w 61"/>
              <a:gd name="T19" fmla="*/ 4762 h 64"/>
              <a:gd name="T20" fmla="*/ 92075 w 61"/>
              <a:gd name="T21" fmla="*/ 23812 h 64"/>
              <a:gd name="T22" fmla="*/ 96838 w 61"/>
              <a:gd name="T23" fmla="*/ 49212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4"/>
              <a:gd name="T38" fmla="*/ 61 w 61"/>
              <a:gd name="T39" fmla="*/ 64 h 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4">
                <a:moveTo>
                  <a:pt x="61" y="31"/>
                </a:moveTo>
                <a:lnTo>
                  <a:pt x="58" y="49"/>
                </a:lnTo>
                <a:lnTo>
                  <a:pt x="43" y="61"/>
                </a:lnTo>
                <a:lnTo>
                  <a:pt x="28" y="64"/>
                </a:lnTo>
                <a:lnTo>
                  <a:pt x="9" y="55"/>
                </a:lnTo>
                <a:lnTo>
                  <a:pt x="0" y="40"/>
                </a:lnTo>
                <a:lnTo>
                  <a:pt x="0" y="24"/>
                </a:lnTo>
                <a:lnTo>
                  <a:pt x="9" y="9"/>
                </a:lnTo>
                <a:lnTo>
                  <a:pt x="28" y="0"/>
                </a:lnTo>
                <a:lnTo>
                  <a:pt x="43" y="3"/>
                </a:lnTo>
                <a:lnTo>
                  <a:pt x="58" y="15"/>
                </a:lnTo>
                <a:lnTo>
                  <a:pt x="61" y="31"/>
                </a:lnTo>
                <a:close/>
              </a:path>
            </a:pathLst>
          </a:custGeom>
          <a:solidFill>
            <a:srgbClr val="000000"/>
          </a:solidFill>
          <a:ln w="4763">
            <a:solidFill>
              <a:srgbClr val="000000"/>
            </a:solidFill>
            <a:round/>
            <a:headEnd/>
            <a:tailEnd/>
          </a:ln>
        </p:spPr>
        <p:txBody>
          <a:bodyPr/>
          <a:lstStyle/>
          <a:p>
            <a:endParaRPr lang="zh-CN" altLang="en-US">
              <a:ea typeface="宋体" pitchFamily="2" charset="-122"/>
            </a:endParaRPr>
          </a:p>
        </p:txBody>
      </p:sp>
      <p:sp>
        <p:nvSpPr>
          <p:cNvPr id="1036" name="Freeform 11"/>
          <p:cNvSpPr>
            <a:spLocks/>
          </p:cNvSpPr>
          <p:nvPr/>
        </p:nvSpPr>
        <p:spPr bwMode="auto">
          <a:xfrm>
            <a:off x="2847975" y="2713038"/>
            <a:ext cx="96838" cy="101600"/>
          </a:xfrm>
          <a:custGeom>
            <a:avLst/>
            <a:gdLst>
              <a:gd name="T0" fmla="*/ 96838 w 61"/>
              <a:gd name="T1" fmla="*/ 49212 h 64"/>
              <a:gd name="T2" fmla="*/ 92075 w 61"/>
              <a:gd name="T3" fmla="*/ 77787 h 64"/>
              <a:gd name="T4" fmla="*/ 68263 w 61"/>
              <a:gd name="T5" fmla="*/ 96837 h 64"/>
              <a:gd name="T6" fmla="*/ 42863 w 61"/>
              <a:gd name="T7" fmla="*/ 101600 h 64"/>
              <a:gd name="T8" fmla="*/ 14288 w 61"/>
              <a:gd name="T9" fmla="*/ 87312 h 64"/>
              <a:gd name="T10" fmla="*/ 0 w 61"/>
              <a:gd name="T11" fmla="*/ 63500 h 64"/>
              <a:gd name="T12" fmla="*/ 0 w 61"/>
              <a:gd name="T13" fmla="*/ 38100 h 64"/>
              <a:gd name="T14" fmla="*/ 14288 w 61"/>
              <a:gd name="T15" fmla="*/ 14287 h 64"/>
              <a:gd name="T16" fmla="*/ 42863 w 61"/>
              <a:gd name="T17" fmla="*/ 0 h 64"/>
              <a:gd name="T18" fmla="*/ 68263 w 61"/>
              <a:gd name="T19" fmla="*/ 4762 h 64"/>
              <a:gd name="T20" fmla="*/ 92075 w 61"/>
              <a:gd name="T21" fmla="*/ 23812 h 64"/>
              <a:gd name="T22" fmla="*/ 96838 w 61"/>
              <a:gd name="T23" fmla="*/ 49212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4"/>
              <a:gd name="T38" fmla="*/ 61 w 61"/>
              <a:gd name="T39" fmla="*/ 64 h 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4">
                <a:moveTo>
                  <a:pt x="61" y="31"/>
                </a:moveTo>
                <a:lnTo>
                  <a:pt x="58" y="49"/>
                </a:lnTo>
                <a:lnTo>
                  <a:pt x="43" y="61"/>
                </a:lnTo>
                <a:lnTo>
                  <a:pt x="27" y="64"/>
                </a:lnTo>
                <a:lnTo>
                  <a:pt x="9" y="55"/>
                </a:lnTo>
                <a:lnTo>
                  <a:pt x="0" y="40"/>
                </a:lnTo>
                <a:lnTo>
                  <a:pt x="0" y="24"/>
                </a:lnTo>
                <a:lnTo>
                  <a:pt x="9" y="9"/>
                </a:lnTo>
                <a:lnTo>
                  <a:pt x="27" y="0"/>
                </a:lnTo>
                <a:lnTo>
                  <a:pt x="43" y="3"/>
                </a:lnTo>
                <a:lnTo>
                  <a:pt x="58" y="15"/>
                </a:lnTo>
                <a:lnTo>
                  <a:pt x="61" y="31"/>
                </a:lnTo>
                <a:close/>
              </a:path>
            </a:pathLst>
          </a:custGeom>
          <a:solidFill>
            <a:srgbClr val="000000"/>
          </a:solidFill>
          <a:ln w="4763">
            <a:solidFill>
              <a:srgbClr val="000000"/>
            </a:solidFill>
            <a:round/>
            <a:headEnd/>
            <a:tailEnd/>
          </a:ln>
        </p:spPr>
        <p:txBody>
          <a:bodyPr/>
          <a:lstStyle/>
          <a:p>
            <a:endParaRPr lang="zh-CN" altLang="en-US">
              <a:ea typeface="宋体" pitchFamily="2" charset="-122"/>
            </a:endParaRPr>
          </a:p>
        </p:txBody>
      </p:sp>
      <p:sp>
        <p:nvSpPr>
          <p:cNvPr id="1037" name="Freeform 12"/>
          <p:cNvSpPr>
            <a:spLocks/>
          </p:cNvSpPr>
          <p:nvPr/>
        </p:nvSpPr>
        <p:spPr bwMode="auto">
          <a:xfrm>
            <a:off x="2647950" y="2513013"/>
            <a:ext cx="96838" cy="103187"/>
          </a:xfrm>
          <a:custGeom>
            <a:avLst/>
            <a:gdLst>
              <a:gd name="T0" fmla="*/ 96838 w 61"/>
              <a:gd name="T1" fmla="*/ 53975 h 65"/>
              <a:gd name="T2" fmla="*/ 92075 w 61"/>
              <a:gd name="T3" fmla="*/ 77787 h 65"/>
              <a:gd name="T4" fmla="*/ 68263 w 61"/>
              <a:gd name="T5" fmla="*/ 96837 h 65"/>
              <a:gd name="T6" fmla="*/ 44450 w 61"/>
              <a:gd name="T7" fmla="*/ 103187 h 65"/>
              <a:gd name="T8" fmla="*/ 14288 w 61"/>
              <a:gd name="T9" fmla="*/ 87312 h 65"/>
              <a:gd name="T10" fmla="*/ 0 w 61"/>
              <a:gd name="T11" fmla="*/ 63500 h 65"/>
              <a:gd name="T12" fmla="*/ 0 w 61"/>
              <a:gd name="T13" fmla="*/ 39687 h 65"/>
              <a:gd name="T14" fmla="*/ 14288 w 61"/>
              <a:gd name="T15" fmla="*/ 14287 h 65"/>
              <a:gd name="T16" fmla="*/ 44450 w 61"/>
              <a:gd name="T17" fmla="*/ 0 h 65"/>
              <a:gd name="T18" fmla="*/ 68263 w 61"/>
              <a:gd name="T19" fmla="*/ 4762 h 65"/>
              <a:gd name="T20" fmla="*/ 92075 w 61"/>
              <a:gd name="T21" fmla="*/ 25400 h 65"/>
              <a:gd name="T22" fmla="*/ 96838 w 61"/>
              <a:gd name="T23" fmla="*/ 53975 h 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5"/>
              <a:gd name="T38" fmla="*/ 61 w 61"/>
              <a:gd name="T39" fmla="*/ 65 h 6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5">
                <a:moveTo>
                  <a:pt x="61" y="34"/>
                </a:moveTo>
                <a:lnTo>
                  <a:pt x="58" y="49"/>
                </a:lnTo>
                <a:lnTo>
                  <a:pt x="43" y="61"/>
                </a:lnTo>
                <a:lnTo>
                  <a:pt x="28" y="65"/>
                </a:lnTo>
                <a:lnTo>
                  <a:pt x="9" y="55"/>
                </a:lnTo>
                <a:lnTo>
                  <a:pt x="0" y="40"/>
                </a:lnTo>
                <a:lnTo>
                  <a:pt x="0" y="25"/>
                </a:lnTo>
                <a:lnTo>
                  <a:pt x="9" y="9"/>
                </a:lnTo>
                <a:lnTo>
                  <a:pt x="28" y="0"/>
                </a:lnTo>
                <a:lnTo>
                  <a:pt x="43" y="3"/>
                </a:lnTo>
                <a:lnTo>
                  <a:pt x="58" y="16"/>
                </a:lnTo>
                <a:lnTo>
                  <a:pt x="61" y="34"/>
                </a:lnTo>
                <a:close/>
              </a:path>
            </a:pathLst>
          </a:custGeom>
          <a:solidFill>
            <a:srgbClr val="000000"/>
          </a:solidFill>
          <a:ln w="4763">
            <a:solidFill>
              <a:srgbClr val="000000"/>
            </a:solidFill>
            <a:round/>
            <a:headEnd/>
            <a:tailEnd/>
          </a:ln>
        </p:spPr>
        <p:txBody>
          <a:bodyPr/>
          <a:lstStyle/>
          <a:p>
            <a:endParaRPr lang="zh-CN" altLang="en-US">
              <a:ea typeface="宋体" pitchFamily="2" charset="-122"/>
            </a:endParaRPr>
          </a:p>
        </p:txBody>
      </p:sp>
      <p:sp>
        <p:nvSpPr>
          <p:cNvPr id="1038" name="Freeform 13"/>
          <p:cNvSpPr>
            <a:spLocks/>
          </p:cNvSpPr>
          <p:nvPr/>
        </p:nvSpPr>
        <p:spPr bwMode="auto">
          <a:xfrm>
            <a:off x="2647950" y="2119313"/>
            <a:ext cx="96838" cy="96837"/>
          </a:xfrm>
          <a:custGeom>
            <a:avLst/>
            <a:gdLst>
              <a:gd name="T0" fmla="*/ 96838 w 61"/>
              <a:gd name="T1" fmla="*/ 47625 h 61"/>
              <a:gd name="T2" fmla="*/ 92075 w 61"/>
              <a:gd name="T3" fmla="*/ 77787 h 61"/>
              <a:gd name="T4" fmla="*/ 68263 w 61"/>
              <a:gd name="T5" fmla="*/ 96837 h 61"/>
              <a:gd name="T6" fmla="*/ 44450 w 61"/>
              <a:gd name="T7" fmla="*/ 96837 h 61"/>
              <a:gd name="T8" fmla="*/ 14288 w 61"/>
              <a:gd name="T9" fmla="*/ 87312 h 61"/>
              <a:gd name="T10" fmla="*/ 0 w 61"/>
              <a:gd name="T11" fmla="*/ 63500 h 61"/>
              <a:gd name="T12" fmla="*/ 0 w 61"/>
              <a:gd name="T13" fmla="*/ 33337 h 61"/>
              <a:gd name="T14" fmla="*/ 14288 w 61"/>
              <a:gd name="T15" fmla="*/ 14287 h 61"/>
              <a:gd name="T16" fmla="*/ 44450 w 61"/>
              <a:gd name="T17" fmla="*/ 0 h 61"/>
              <a:gd name="T18" fmla="*/ 68263 w 61"/>
              <a:gd name="T19" fmla="*/ 4762 h 61"/>
              <a:gd name="T20" fmla="*/ 92075 w 61"/>
              <a:gd name="T21" fmla="*/ 23812 h 61"/>
              <a:gd name="T22" fmla="*/ 96838 w 61"/>
              <a:gd name="T23" fmla="*/ 47625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0"/>
                </a:moveTo>
                <a:lnTo>
                  <a:pt x="58" y="49"/>
                </a:lnTo>
                <a:lnTo>
                  <a:pt x="43" y="61"/>
                </a:lnTo>
                <a:lnTo>
                  <a:pt x="28" y="61"/>
                </a:lnTo>
                <a:lnTo>
                  <a:pt x="9" y="55"/>
                </a:lnTo>
                <a:lnTo>
                  <a:pt x="0" y="40"/>
                </a:lnTo>
                <a:lnTo>
                  <a:pt x="0" y="21"/>
                </a:lnTo>
                <a:lnTo>
                  <a:pt x="9" y="9"/>
                </a:lnTo>
                <a:lnTo>
                  <a:pt x="28" y="0"/>
                </a:lnTo>
                <a:lnTo>
                  <a:pt x="43" y="3"/>
                </a:lnTo>
                <a:lnTo>
                  <a:pt x="58" y="15"/>
                </a:lnTo>
                <a:lnTo>
                  <a:pt x="61" y="30"/>
                </a:lnTo>
                <a:close/>
              </a:path>
            </a:pathLst>
          </a:custGeom>
          <a:solidFill>
            <a:srgbClr val="000000"/>
          </a:solidFill>
          <a:ln w="4763">
            <a:solidFill>
              <a:srgbClr val="000000"/>
            </a:solidFill>
            <a:round/>
            <a:headEnd/>
            <a:tailEnd/>
          </a:ln>
        </p:spPr>
        <p:txBody>
          <a:bodyPr/>
          <a:lstStyle/>
          <a:p>
            <a:endParaRPr lang="zh-CN" altLang="en-US">
              <a:ea typeface="宋体" pitchFamily="2" charset="-122"/>
            </a:endParaRPr>
          </a:p>
        </p:txBody>
      </p:sp>
      <p:sp>
        <p:nvSpPr>
          <p:cNvPr id="1039" name="Freeform 14"/>
          <p:cNvSpPr>
            <a:spLocks/>
          </p:cNvSpPr>
          <p:nvPr/>
        </p:nvSpPr>
        <p:spPr bwMode="auto">
          <a:xfrm>
            <a:off x="3344863" y="5106988"/>
            <a:ext cx="103187" cy="98425"/>
          </a:xfrm>
          <a:custGeom>
            <a:avLst/>
            <a:gdLst>
              <a:gd name="T0" fmla="*/ 103187 w 65"/>
              <a:gd name="T1" fmla="*/ 49213 h 62"/>
              <a:gd name="T2" fmla="*/ 92075 w 65"/>
              <a:gd name="T3" fmla="*/ 73025 h 62"/>
              <a:gd name="T4" fmla="*/ 73025 w 65"/>
              <a:gd name="T5" fmla="*/ 93663 h 62"/>
              <a:gd name="T6" fmla="*/ 44450 w 65"/>
              <a:gd name="T7" fmla="*/ 98425 h 62"/>
              <a:gd name="T8" fmla="*/ 19050 w 65"/>
              <a:gd name="T9" fmla="*/ 84138 h 62"/>
              <a:gd name="T10" fmla="*/ 0 w 65"/>
              <a:gd name="T11" fmla="*/ 63500 h 62"/>
              <a:gd name="T12" fmla="*/ 0 w 65"/>
              <a:gd name="T13" fmla="*/ 34925 h 62"/>
              <a:gd name="T14" fmla="*/ 19050 w 65"/>
              <a:gd name="T15" fmla="*/ 11113 h 62"/>
              <a:gd name="T16" fmla="*/ 44450 w 65"/>
              <a:gd name="T17" fmla="*/ 0 h 62"/>
              <a:gd name="T18" fmla="*/ 73025 w 65"/>
              <a:gd name="T19" fmla="*/ 0 h 62"/>
              <a:gd name="T20" fmla="*/ 92075 w 65"/>
              <a:gd name="T21" fmla="*/ 20638 h 62"/>
              <a:gd name="T22" fmla="*/ 103187 w 65"/>
              <a:gd name="T23" fmla="*/ 49213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5"/>
              <a:gd name="T37" fmla="*/ 0 h 62"/>
              <a:gd name="T38" fmla="*/ 65 w 65"/>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5" h="62">
                <a:moveTo>
                  <a:pt x="65" y="31"/>
                </a:moveTo>
                <a:lnTo>
                  <a:pt x="58" y="46"/>
                </a:lnTo>
                <a:lnTo>
                  <a:pt x="46" y="59"/>
                </a:lnTo>
                <a:lnTo>
                  <a:pt x="28" y="62"/>
                </a:lnTo>
                <a:lnTo>
                  <a:pt x="12" y="53"/>
                </a:lnTo>
                <a:lnTo>
                  <a:pt x="0" y="40"/>
                </a:lnTo>
                <a:lnTo>
                  <a:pt x="0" y="22"/>
                </a:lnTo>
                <a:lnTo>
                  <a:pt x="12" y="7"/>
                </a:lnTo>
                <a:lnTo>
                  <a:pt x="28" y="0"/>
                </a:lnTo>
                <a:lnTo>
                  <a:pt x="46" y="0"/>
                </a:lnTo>
                <a:lnTo>
                  <a:pt x="58" y="13"/>
                </a:lnTo>
                <a:lnTo>
                  <a:pt x="65" y="31"/>
                </a:lnTo>
                <a:close/>
              </a:path>
            </a:pathLst>
          </a:custGeom>
          <a:solidFill>
            <a:srgbClr val="000000"/>
          </a:solidFill>
          <a:ln w="4763">
            <a:solidFill>
              <a:srgbClr val="000000"/>
            </a:solidFill>
            <a:round/>
            <a:headEnd/>
            <a:tailEnd/>
          </a:ln>
        </p:spPr>
        <p:txBody>
          <a:bodyPr/>
          <a:lstStyle/>
          <a:p>
            <a:endParaRPr lang="zh-CN" altLang="en-US">
              <a:ea typeface="宋体" pitchFamily="2" charset="-122"/>
            </a:endParaRPr>
          </a:p>
        </p:txBody>
      </p:sp>
      <p:sp>
        <p:nvSpPr>
          <p:cNvPr id="1040" name="Freeform 15"/>
          <p:cNvSpPr>
            <a:spLocks/>
          </p:cNvSpPr>
          <p:nvPr/>
        </p:nvSpPr>
        <p:spPr bwMode="auto">
          <a:xfrm>
            <a:off x="1550988" y="2616200"/>
            <a:ext cx="96837" cy="96838"/>
          </a:xfrm>
          <a:custGeom>
            <a:avLst/>
            <a:gdLst>
              <a:gd name="T0" fmla="*/ 96837 w 61"/>
              <a:gd name="T1" fmla="*/ 47625 h 61"/>
              <a:gd name="T2" fmla="*/ 92075 w 61"/>
              <a:gd name="T3" fmla="*/ 77788 h 61"/>
              <a:gd name="T4" fmla="*/ 68262 w 61"/>
              <a:gd name="T5" fmla="*/ 92075 h 61"/>
              <a:gd name="T6" fmla="*/ 39687 w 61"/>
              <a:gd name="T7" fmla="*/ 96838 h 61"/>
              <a:gd name="T8" fmla="*/ 14287 w 61"/>
              <a:gd name="T9" fmla="*/ 87313 h 61"/>
              <a:gd name="T10" fmla="*/ 0 w 61"/>
              <a:gd name="T11" fmla="*/ 61913 h 61"/>
              <a:gd name="T12" fmla="*/ 0 w 61"/>
              <a:gd name="T13" fmla="*/ 33338 h 61"/>
              <a:gd name="T14" fmla="*/ 14287 w 61"/>
              <a:gd name="T15" fmla="*/ 9525 h 61"/>
              <a:gd name="T16" fmla="*/ 39687 w 61"/>
              <a:gd name="T17" fmla="*/ 0 h 61"/>
              <a:gd name="T18" fmla="*/ 68262 w 61"/>
              <a:gd name="T19" fmla="*/ 4763 h 61"/>
              <a:gd name="T20" fmla="*/ 92075 w 61"/>
              <a:gd name="T21" fmla="*/ 19050 h 61"/>
              <a:gd name="T22" fmla="*/ 96837 w 61"/>
              <a:gd name="T23" fmla="*/ 47625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0"/>
                </a:moveTo>
                <a:lnTo>
                  <a:pt x="58" y="49"/>
                </a:lnTo>
                <a:lnTo>
                  <a:pt x="43" y="58"/>
                </a:lnTo>
                <a:lnTo>
                  <a:pt x="25" y="61"/>
                </a:lnTo>
                <a:lnTo>
                  <a:pt x="9" y="55"/>
                </a:lnTo>
                <a:lnTo>
                  <a:pt x="0" y="39"/>
                </a:lnTo>
                <a:lnTo>
                  <a:pt x="0" y="21"/>
                </a:lnTo>
                <a:lnTo>
                  <a:pt x="9" y="6"/>
                </a:lnTo>
                <a:lnTo>
                  <a:pt x="25" y="0"/>
                </a:lnTo>
                <a:lnTo>
                  <a:pt x="43" y="3"/>
                </a:lnTo>
                <a:lnTo>
                  <a:pt x="58" y="12"/>
                </a:lnTo>
                <a:lnTo>
                  <a:pt x="61" y="30"/>
                </a:lnTo>
                <a:close/>
              </a:path>
            </a:pathLst>
          </a:custGeom>
          <a:solidFill>
            <a:srgbClr val="000000"/>
          </a:solidFill>
          <a:ln w="4763">
            <a:solidFill>
              <a:srgbClr val="000000"/>
            </a:solidFill>
            <a:round/>
            <a:headEnd/>
            <a:tailEnd/>
          </a:ln>
        </p:spPr>
        <p:txBody>
          <a:bodyPr/>
          <a:lstStyle/>
          <a:p>
            <a:endParaRPr lang="zh-CN" altLang="en-US">
              <a:ea typeface="宋体" pitchFamily="2" charset="-122"/>
            </a:endParaRPr>
          </a:p>
        </p:txBody>
      </p:sp>
      <p:sp>
        <p:nvSpPr>
          <p:cNvPr id="1041" name="Freeform 16"/>
          <p:cNvSpPr>
            <a:spLocks/>
          </p:cNvSpPr>
          <p:nvPr/>
        </p:nvSpPr>
        <p:spPr bwMode="auto">
          <a:xfrm>
            <a:off x="1223963" y="4805363"/>
            <a:ext cx="98425" cy="98425"/>
          </a:xfrm>
          <a:custGeom>
            <a:avLst/>
            <a:gdLst>
              <a:gd name="T0" fmla="*/ 98425 w 62"/>
              <a:gd name="T1" fmla="*/ 49213 h 62"/>
              <a:gd name="T2" fmla="*/ 88900 w 62"/>
              <a:gd name="T3" fmla="*/ 77788 h 62"/>
              <a:gd name="T4" fmla="*/ 68263 w 62"/>
              <a:gd name="T5" fmla="*/ 98425 h 62"/>
              <a:gd name="T6" fmla="*/ 39688 w 62"/>
              <a:gd name="T7" fmla="*/ 98425 h 62"/>
              <a:gd name="T8" fmla="*/ 14288 w 62"/>
              <a:gd name="T9" fmla="*/ 87313 h 62"/>
              <a:gd name="T10" fmla="*/ 0 w 62"/>
              <a:gd name="T11" fmla="*/ 63500 h 62"/>
              <a:gd name="T12" fmla="*/ 0 w 62"/>
              <a:gd name="T13" fmla="*/ 34925 h 62"/>
              <a:gd name="T14" fmla="*/ 14288 w 62"/>
              <a:gd name="T15" fmla="*/ 15875 h 62"/>
              <a:gd name="T16" fmla="*/ 39688 w 62"/>
              <a:gd name="T17" fmla="*/ 0 h 62"/>
              <a:gd name="T18" fmla="*/ 68263 w 62"/>
              <a:gd name="T19" fmla="*/ 4763 h 62"/>
              <a:gd name="T20" fmla="*/ 88900 w 62"/>
              <a:gd name="T21" fmla="*/ 25400 h 62"/>
              <a:gd name="T22" fmla="*/ 98425 w 62"/>
              <a:gd name="T23" fmla="*/ 49213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
              <a:gd name="T37" fmla="*/ 0 h 62"/>
              <a:gd name="T38" fmla="*/ 62 w 62"/>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 h="62">
                <a:moveTo>
                  <a:pt x="62" y="31"/>
                </a:moveTo>
                <a:lnTo>
                  <a:pt x="56" y="49"/>
                </a:lnTo>
                <a:lnTo>
                  <a:pt x="43" y="62"/>
                </a:lnTo>
                <a:lnTo>
                  <a:pt x="25" y="62"/>
                </a:lnTo>
                <a:lnTo>
                  <a:pt x="9" y="55"/>
                </a:lnTo>
                <a:lnTo>
                  <a:pt x="0" y="40"/>
                </a:lnTo>
                <a:lnTo>
                  <a:pt x="0" y="22"/>
                </a:lnTo>
                <a:lnTo>
                  <a:pt x="9" y="10"/>
                </a:lnTo>
                <a:lnTo>
                  <a:pt x="25" y="0"/>
                </a:lnTo>
                <a:lnTo>
                  <a:pt x="43" y="3"/>
                </a:lnTo>
                <a:lnTo>
                  <a:pt x="56" y="16"/>
                </a:lnTo>
                <a:lnTo>
                  <a:pt x="62" y="31"/>
                </a:lnTo>
                <a:close/>
              </a:path>
            </a:pathLst>
          </a:custGeom>
          <a:solidFill>
            <a:srgbClr val="000000"/>
          </a:solidFill>
          <a:ln w="4763">
            <a:solidFill>
              <a:srgbClr val="000000"/>
            </a:solidFill>
            <a:round/>
            <a:headEnd/>
            <a:tailEnd/>
          </a:ln>
        </p:spPr>
        <p:txBody>
          <a:bodyPr/>
          <a:lstStyle/>
          <a:p>
            <a:endParaRPr lang="zh-CN" altLang="en-US">
              <a:ea typeface="宋体" pitchFamily="2" charset="-122"/>
            </a:endParaRPr>
          </a:p>
        </p:txBody>
      </p:sp>
      <p:sp>
        <p:nvSpPr>
          <p:cNvPr id="1042" name="Freeform 17"/>
          <p:cNvSpPr>
            <a:spLocks/>
          </p:cNvSpPr>
          <p:nvPr/>
        </p:nvSpPr>
        <p:spPr bwMode="auto">
          <a:xfrm>
            <a:off x="1254125" y="5403850"/>
            <a:ext cx="96838" cy="98425"/>
          </a:xfrm>
          <a:custGeom>
            <a:avLst/>
            <a:gdLst>
              <a:gd name="T0" fmla="*/ 96838 w 61"/>
              <a:gd name="T1" fmla="*/ 49213 h 62"/>
              <a:gd name="T2" fmla="*/ 87313 w 61"/>
              <a:gd name="T3" fmla="*/ 77788 h 62"/>
              <a:gd name="T4" fmla="*/ 68263 w 61"/>
              <a:gd name="T5" fmla="*/ 93663 h 62"/>
              <a:gd name="T6" fmla="*/ 38100 w 61"/>
              <a:gd name="T7" fmla="*/ 98425 h 62"/>
              <a:gd name="T8" fmla="*/ 14288 w 61"/>
              <a:gd name="T9" fmla="*/ 88900 h 62"/>
              <a:gd name="T10" fmla="*/ 0 w 61"/>
              <a:gd name="T11" fmla="*/ 63500 h 62"/>
              <a:gd name="T12" fmla="*/ 0 w 61"/>
              <a:gd name="T13" fmla="*/ 34925 h 62"/>
              <a:gd name="T14" fmla="*/ 14288 w 61"/>
              <a:gd name="T15" fmla="*/ 11113 h 62"/>
              <a:gd name="T16" fmla="*/ 38100 w 61"/>
              <a:gd name="T17" fmla="*/ 0 h 62"/>
              <a:gd name="T18" fmla="*/ 68263 w 61"/>
              <a:gd name="T19" fmla="*/ 4763 h 62"/>
              <a:gd name="T20" fmla="*/ 87313 w 61"/>
              <a:gd name="T21" fmla="*/ 25400 h 62"/>
              <a:gd name="T22" fmla="*/ 96838 w 61"/>
              <a:gd name="T23" fmla="*/ 49213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2"/>
              <a:gd name="T38" fmla="*/ 61 w 61"/>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2">
                <a:moveTo>
                  <a:pt x="61" y="31"/>
                </a:moveTo>
                <a:lnTo>
                  <a:pt x="55" y="49"/>
                </a:lnTo>
                <a:lnTo>
                  <a:pt x="43" y="59"/>
                </a:lnTo>
                <a:lnTo>
                  <a:pt x="24" y="62"/>
                </a:lnTo>
                <a:lnTo>
                  <a:pt x="9" y="56"/>
                </a:lnTo>
                <a:lnTo>
                  <a:pt x="0" y="40"/>
                </a:lnTo>
                <a:lnTo>
                  <a:pt x="0" y="22"/>
                </a:lnTo>
                <a:lnTo>
                  <a:pt x="9" y="7"/>
                </a:lnTo>
                <a:lnTo>
                  <a:pt x="24" y="0"/>
                </a:lnTo>
                <a:lnTo>
                  <a:pt x="43" y="3"/>
                </a:lnTo>
                <a:lnTo>
                  <a:pt x="55" y="16"/>
                </a:lnTo>
                <a:lnTo>
                  <a:pt x="61" y="31"/>
                </a:lnTo>
                <a:close/>
              </a:path>
            </a:pathLst>
          </a:custGeom>
          <a:solidFill>
            <a:srgbClr val="000000"/>
          </a:solidFill>
          <a:ln w="4763">
            <a:solidFill>
              <a:srgbClr val="000000"/>
            </a:solidFill>
            <a:round/>
            <a:headEnd/>
            <a:tailEnd/>
          </a:ln>
        </p:spPr>
        <p:txBody>
          <a:bodyPr/>
          <a:lstStyle/>
          <a:p>
            <a:endParaRPr lang="zh-CN" altLang="en-US">
              <a:ea typeface="宋体" pitchFamily="2" charset="-122"/>
            </a:endParaRPr>
          </a:p>
        </p:txBody>
      </p:sp>
      <p:sp>
        <p:nvSpPr>
          <p:cNvPr id="1043" name="Freeform 18"/>
          <p:cNvSpPr>
            <a:spLocks/>
          </p:cNvSpPr>
          <p:nvPr/>
        </p:nvSpPr>
        <p:spPr bwMode="auto">
          <a:xfrm>
            <a:off x="1720850" y="2386013"/>
            <a:ext cx="98425" cy="98425"/>
          </a:xfrm>
          <a:custGeom>
            <a:avLst/>
            <a:gdLst>
              <a:gd name="T0" fmla="*/ 98425 w 62"/>
              <a:gd name="T1" fmla="*/ 49213 h 62"/>
              <a:gd name="T2" fmla="*/ 88900 w 62"/>
              <a:gd name="T3" fmla="*/ 73025 h 62"/>
              <a:gd name="T4" fmla="*/ 68263 w 62"/>
              <a:gd name="T5" fmla="*/ 93663 h 62"/>
              <a:gd name="T6" fmla="*/ 39688 w 62"/>
              <a:gd name="T7" fmla="*/ 98425 h 62"/>
              <a:gd name="T8" fmla="*/ 15875 w 62"/>
              <a:gd name="T9" fmla="*/ 88900 h 62"/>
              <a:gd name="T10" fmla="*/ 0 w 62"/>
              <a:gd name="T11" fmla="*/ 63500 h 62"/>
              <a:gd name="T12" fmla="*/ 0 w 62"/>
              <a:gd name="T13" fmla="*/ 34925 h 62"/>
              <a:gd name="T14" fmla="*/ 15875 w 62"/>
              <a:gd name="T15" fmla="*/ 11113 h 62"/>
              <a:gd name="T16" fmla="*/ 39688 w 62"/>
              <a:gd name="T17" fmla="*/ 0 h 62"/>
              <a:gd name="T18" fmla="*/ 68263 w 62"/>
              <a:gd name="T19" fmla="*/ 6350 h 62"/>
              <a:gd name="T20" fmla="*/ 88900 w 62"/>
              <a:gd name="T21" fmla="*/ 20638 h 62"/>
              <a:gd name="T22" fmla="*/ 98425 w 62"/>
              <a:gd name="T23" fmla="*/ 49213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
              <a:gd name="T37" fmla="*/ 0 h 62"/>
              <a:gd name="T38" fmla="*/ 62 w 62"/>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 h="62">
                <a:moveTo>
                  <a:pt x="62" y="31"/>
                </a:moveTo>
                <a:lnTo>
                  <a:pt x="56" y="46"/>
                </a:lnTo>
                <a:lnTo>
                  <a:pt x="43" y="59"/>
                </a:lnTo>
                <a:lnTo>
                  <a:pt x="25" y="62"/>
                </a:lnTo>
                <a:lnTo>
                  <a:pt x="10" y="56"/>
                </a:lnTo>
                <a:lnTo>
                  <a:pt x="0" y="40"/>
                </a:lnTo>
                <a:lnTo>
                  <a:pt x="0" y="22"/>
                </a:lnTo>
                <a:lnTo>
                  <a:pt x="10" y="7"/>
                </a:lnTo>
                <a:lnTo>
                  <a:pt x="25" y="0"/>
                </a:lnTo>
                <a:lnTo>
                  <a:pt x="43" y="4"/>
                </a:lnTo>
                <a:lnTo>
                  <a:pt x="56" y="13"/>
                </a:lnTo>
                <a:lnTo>
                  <a:pt x="62" y="31"/>
                </a:lnTo>
                <a:close/>
              </a:path>
            </a:pathLst>
          </a:custGeom>
          <a:solidFill>
            <a:srgbClr val="000000"/>
          </a:solidFill>
          <a:ln w="4763">
            <a:solidFill>
              <a:srgbClr val="000000"/>
            </a:solidFill>
            <a:round/>
            <a:headEnd/>
            <a:tailEnd/>
          </a:ln>
        </p:spPr>
        <p:txBody>
          <a:bodyPr/>
          <a:lstStyle/>
          <a:p>
            <a:endParaRPr lang="zh-CN" altLang="en-US">
              <a:ea typeface="宋体" pitchFamily="2" charset="-122"/>
            </a:endParaRPr>
          </a:p>
        </p:txBody>
      </p:sp>
      <p:sp>
        <p:nvSpPr>
          <p:cNvPr id="1044" name="Text Box 19"/>
          <p:cNvSpPr txBox="1">
            <a:spLocks noChangeArrowheads="1"/>
          </p:cNvSpPr>
          <p:nvPr/>
        </p:nvSpPr>
        <p:spPr bwMode="auto">
          <a:xfrm>
            <a:off x="990600" y="5957888"/>
            <a:ext cx="2362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spcBef>
                <a:spcPct val="50000"/>
              </a:spcBef>
            </a:pPr>
            <a:r>
              <a:rPr lang="en-US" altLang="zh-CN" sz="1800">
                <a:ea typeface="宋体" pitchFamily="2" charset="-122"/>
              </a:rPr>
              <a:t>Original Points</a:t>
            </a:r>
          </a:p>
        </p:txBody>
      </p:sp>
      <p:grpSp>
        <p:nvGrpSpPr>
          <p:cNvPr id="2" name="Group 20"/>
          <p:cNvGrpSpPr>
            <a:grpSpLocks/>
          </p:cNvGrpSpPr>
          <p:nvPr/>
        </p:nvGrpSpPr>
        <p:grpSpPr bwMode="auto">
          <a:xfrm>
            <a:off x="4724400" y="1690688"/>
            <a:ext cx="3581400" cy="4633912"/>
            <a:chOff x="2976" y="816"/>
            <a:chExt cx="2256" cy="2919"/>
          </a:xfrm>
        </p:grpSpPr>
        <p:graphicFrame>
          <p:nvGraphicFramePr>
            <p:cNvPr id="1026" name="Object 21"/>
            <p:cNvGraphicFramePr>
              <a:graphicFrameLocks noChangeAspect="1"/>
            </p:cNvGraphicFramePr>
            <p:nvPr/>
          </p:nvGraphicFramePr>
          <p:xfrm>
            <a:off x="2976" y="816"/>
            <a:ext cx="2125" cy="2876"/>
          </p:xfrm>
          <a:graphic>
            <a:graphicData uri="http://schemas.openxmlformats.org/presentationml/2006/ole">
              <mc:AlternateContent xmlns:mc="http://schemas.openxmlformats.org/markup-compatibility/2006">
                <mc:Choice xmlns:v="urn:schemas-microsoft-com:vml" Requires="v">
                  <p:oleObj spid="_x0000_s1063" name="VISIO" r:id="rId3" imgW="1549800" imgH="2097000" progId="Visio.Drawing.6">
                    <p:embed/>
                  </p:oleObj>
                </mc:Choice>
                <mc:Fallback>
                  <p:oleObj name="VISIO" r:id="rId3" imgW="1549800" imgH="20970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 y="816"/>
                          <a:ext cx="2125" cy="2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7" name="Text Box 22"/>
            <p:cNvSpPr txBox="1">
              <a:spLocks noChangeArrowheads="1"/>
            </p:cNvSpPr>
            <p:nvPr/>
          </p:nvSpPr>
          <p:spPr bwMode="auto">
            <a:xfrm>
              <a:off x="3456" y="3504"/>
              <a:ext cx="1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spcBef>
                  <a:spcPct val="50000"/>
                </a:spcBef>
              </a:pPr>
              <a:r>
                <a:rPr lang="en-US" altLang="zh-CN" sz="1800">
                  <a:ea typeface="宋体" pitchFamily="2" charset="-122"/>
                </a:rPr>
                <a:t>A Partitional  Clustering</a:t>
              </a:r>
            </a:p>
          </p:txBody>
        </p:sp>
      </p:grpSp>
    </p:spTree>
    <p:extLst>
      <p:ext uri="{BB962C8B-B14F-4D97-AF65-F5344CB8AC3E}">
        <p14:creationId xmlns:p14="http://schemas.microsoft.com/office/powerpoint/2010/main" val="123868382"/>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2060"/>
                </a:solidFill>
              </a:rPr>
              <a:t>欧几里得距离（欧式距离）</a:t>
            </a:r>
          </a:p>
        </p:txBody>
      </p:sp>
      <p:graphicFrame>
        <p:nvGraphicFramePr>
          <p:cNvPr id="4" name="对象 3"/>
          <p:cNvGraphicFramePr>
            <a:graphicFrameLocks noChangeAspect="1"/>
          </p:cNvGraphicFramePr>
          <p:nvPr>
            <p:extLst>
              <p:ext uri="{D42A27DB-BD31-4B8C-83A1-F6EECF244321}">
                <p14:modId xmlns:p14="http://schemas.microsoft.com/office/powerpoint/2010/main" val="3772187025"/>
              </p:ext>
            </p:extLst>
          </p:nvPr>
        </p:nvGraphicFramePr>
        <p:xfrm>
          <a:off x="2123728" y="1916832"/>
          <a:ext cx="4320480" cy="1253269"/>
        </p:xfrm>
        <a:graphic>
          <a:graphicData uri="http://schemas.openxmlformats.org/presentationml/2006/ole">
            <mc:AlternateContent xmlns:mc="http://schemas.openxmlformats.org/markup-compatibility/2006">
              <mc:Choice xmlns:v="urn:schemas-microsoft-com:vml" Requires="v">
                <p:oleObj spid="_x0000_s2161" name="Equation" r:id="rId3" imgW="1663560" imgH="482400" progId="Equation.DSMT4">
                  <p:embed/>
                </p:oleObj>
              </mc:Choice>
              <mc:Fallback>
                <p:oleObj name="Equation" r:id="rId3" imgW="1663560" imgH="482400" progId="Equation.DSMT4">
                  <p:embed/>
                  <p:pic>
                    <p:nvPicPr>
                      <p:cNvPr id="0" name=""/>
                      <p:cNvPicPr/>
                      <p:nvPr/>
                    </p:nvPicPr>
                    <p:blipFill>
                      <a:blip r:embed="rId4"/>
                      <a:stretch>
                        <a:fillRect/>
                      </a:stretch>
                    </p:blipFill>
                    <p:spPr>
                      <a:xfrm>
                        <a:off x="2123728" y="1916832"/>
                        <a:ext cx="4320480" cy="1253269"/>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327529754"/>
              </p:ext>
            </p:extLst>
          </p:nvPr>
        </p:nvGraphicFramePr>
        <p:xfrm>
          <a:off x="827585" y="3284984"/>
          <a:ext cx="7632848" cy="450463"/>
        </p:xfrm>
        <a:graphic>
          <a:graphicData uri="http://schemas.openxmlformats.org/presentationml/2006/ole">
            <mc:AlternateContent xmlns:mc="http://schemas.openxmlformats.org/markup-compatibility/2006">
              <mc:Choice xmlns:v="urn:schemas-microsoft-com:vml" Requires="v">
                <p:oleObj spid="_x0000_s2162" name="Equation" r:id="rId5" imgW="3873240" imgH="228600" progId="Equation.DSMT4">
                  <p:embed/>
                </p:oleObj>
              </mc:Choice>
              <mc:Fallback>
                <p:oleObj name="Equation" r:id="rId5" imgW="3873240" imgH="228600" progId="Equation.DSMT4">
                  <p:embed/>
                  <p:pic>
                    <p:nvPicPr>
                      <p:cNvPr id="0" name=""/>
                      <p:cNvPicPr/>
                      <p:nvPr/>
                    </p:nvPicPr>
                    <p:blipFill>
                      <a:blip r:embed="rId6"/>
                      <a:stretch>
                        <a:fillRect/>
                      </a:stretch>
                    </p:blipFill>
                    <p:spPr>
                      <a:xfrm>
                        <a:off x="827585" y="3284984"/>
                        <a:ext cx="7632848" cy="450463"/>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470912997"/>
              </p:ext>
            </p:extLst>
          </p:nvPr>
        </p:nvGraphicFramePr>
        <p:xfrm>
          <a:off x="1907704" y="4077072"/>
          <a:ext cx="5475739" cy="792088"/>
        </p:xfrm>
        <a:graphic>
          <a:graphicData uri="http://schemas.openxmlformats.org/presentationml/2006/ole">
            <mc:AlternateContent xmlns:mc="http://schemas.openxmlformats.org/markup-compatibility/2006">
              <mc:Choice xmlns:v="urn:schemas-microsoft-com:vml" Requires="v">
                <p:oleObj spid="_x0000_s2163" name="Equation" r:id="rId7" imgW="2019240" imgH="291960" progId="Equation.DSMT4">
                  <p:embed/>
                </p:oleObj>
              </mc:Choice>
              <mc:Fallback>
                <p:oleObj name="Equation" r:id="rId7" imgW="2019240" imgH="291960" progId="Equation.DSMT4">
                  <p:embed/>
                  <p:pic>
                    <p:nvPicPr>
                      <p:cNvPr id="0" name=""/>
                      <p:cNvPicPr/>
                      <p:nvPr/>
                    </p:nvPicPr>
                    <p:blipFill>
                      <a:blip r:embed="rId8"/>
                      <a:stretch>
                        <a:fillRect/>
                      </a:stretch>
                    </p:blipFill>
                    <p:spPr>
                      <a:xfrm>
                        <a:off x="1907704" y="4077072"/>
                        <a:ext cx="5475739" cy="792088"/>
                      </a:xfrm>
                      <a:prstGeom prst="rect">
                        <a:avLst/>
                      </a:prstGeom>
                    </p:spPr>
                  </p:pic>
                </p:oleObj>
              </mc:Fallback>
            </mc:AlternateContent>
          </a:graphicData>
        </a:graphic>
      </p:graphicFrame>
    </p:spTree>
    <p:extLst>
      <p:ext uri="{BB962C8B-B14F-4D97-AF65-F5344CB8AC3E}">
        <p14:creationId xmlns:p14="http://schemas.microsoft.com/office/powerpoint/2010/main" val="2041968462"/>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706090"/>
          </a:xfrm>
        </p:spPr>
        <p:txBody>
          <a:bodyPr>
            <a:normAutofit/>
          </a:bodyPr>
          <a:lstStyle/>
          <a:p>
            <a:r>
              <a:rPr lang="en-US" altLang="zh-CN" b="1" i="1" dirty="0">
                <a:solidFill>
                  <a:srgbClr val="0070C0"/>
                </a:solidFill>
              </a:rPr>
              <a:t>k</a:t>
            </a:r>
            <a:r>
              <a:rPr lang="en-US" altLang="zh-CN" b="1" dirty="0">
                <a:solidFill>
                  <a:srgbClr val="0070C0"/>
                </a:solidFill>
              </a:rPr>
              <a:t>-means</a:t>
            </a:r>
            <a:r>
              <a:rPr lang="zh-CN" altLang="en-US" b="1" dirty="0">
                <a:solidFill>
                  <a:srgbClr val="0070C0"/>
                </a:solidFill>
              </a:rPr>
              <a:t>算法</a:t>
            </a:r>
          </a:p>
        </p:txBody>
      </p:sp>
      <p:sp>
        <p:nvSpPr>
          <p:cNvPr id="3" name="内容占位符 2"/>
          <p:cNvSpPr>
            <a:spLocks noGrp="1"/>
          </p:cNvSpPr>
          <p:nvPr>
            <p:ph sz="quarter" idx="1"/>
          </p:nvPr>
        </p:nvSpPr>
        <p:spPr>
          <a:xfrm>
            <a:off x="251520" y="1124744"/>
            <a:ext cx="8496944" cy="5349208"/>
          </a:xfrm>
        </p:spPr>
        <p:txBody>
          <a:bodyPr>
            <a:normAutofit/>
          </a:bodyPr>
          <a:lstStyle/>
          <a:p>
            <a:r>
              <a:rPr lang="en-US" altLang="zh-CN" b="1" i="1" dirty="0"/>
              <a:t>k</a:t>
            </a:r>
            <a:r>
              <a:rPr lang="en-US" altLang="zh-CN" b="1" dirty="0"/>
              <a:t>-means</a:t>
            </a:r>
            <a:r>
              <a:rPr lang="zh-CN" altLang="en-US" b="1" dirty="0"/>
              <a:t>算法也称</a:t>
            </a:r>
            <a:r>
              <a:rPr lang="en-US" altLang="zh-CN" b="1" i="1" dirty="0"/>
              <a:t>k</a:t>
            </a:r>
            <a:r>
              <a:rPr lang="en-US" altLang="zh-CN" b="1" dirty="0"/>
              <a:t>-</a:t>
            </a:r>
            <a:r>
              <a:rPr lang="zh-CN" altLang="en-US" b="1" dirty="0"/>
              <a:t>平均算法，是基于原型的、划分的聚类技术。用来根据样本属性值之间的相似度来对样本进行分组。</a:t>
            </a:r>
            <a:endParaRPr lang="en-US" altLang="zh-CN" b="1" dirty="0"/>
          </a:p>
          <a:p>
            <a:r>
              <a:rPr lang="zh-CN" altLang="en-US" b="1" dirty="0"/>
              <a:t>以</a:t>
            </a:r>
            <a:r>
              <a:rPr lang="en-US" altLang="zh-CN" b="1" i="1" dirty="0"/>
              <a:t>k</a:t>
            </a:r>
            <a:r>
              <a:rPr lang="zh-CN" altLang="en-US" b="1" dirty="0"/>
              <a:t>为参数，把</a:t>
            </a:r>
            <a:r>
              <a:rPr lang="en-US" altLang="zh-CN" b="1" i="1" dirty="0"/>
              <a:t>n</a:t>
            </a:r>
            <a:r>
              <a:rPr lang="zh-CN" altLang="en-US" b="1" dirty="0"/>
              <a:t>个对象划分为</a:t>
            </a:r>
            <a:r>
              <a:rPr lang="en-US" altLang="zh-CN" b="1" i="1" dirty="0"/>
              <a:t>k</a:t>
            </a:r>
            <a:r>
              <a:rPr lang="zh-CN" altLang="en-US" b="1" dirty="0"/>
              <a:t>个簇，</a:t>
            </a:r>
            <a:r>
              <a:rPr lang="en-US" altLang="zh-CN" b="1" i="1" dirty="0"/>
              <a:t>k</a:t>
            </a:r>
            <a:r>
              <a:rPr lang="zh-CN" altLang="en-US" b="1" dirty="0"/>
              <a:t>≤</a:t>
            </a:r>
            <a:r>
              <a:rPr lang="en-US" altLang="zh-CN" b="1" i="1" dirty="0"/>
              <a:t>n</a:t>
            </a:r>
            <a:r>
              <a:rPr lang="zh-CN" altLang="en-US" b="1" dirty="0"/>
              <a:t>，从而使每个簇内具有较高的相似度。但不同的簇的样本则非常相异。</a:t>
            </a:r>
            <a:endParaRPr lang="en-US" altLang="zh-CN" b="1" dirty="0"/>
          </a:p>
          <a:p>
            <a:r>
              <a:rPr lang="zh-CN" altLang="en-US" b="1" dirty="0"/>
              <a:t>具体流程：</a:t>
            </a:r>
            <a:endParaRPr lang="en-US" altLang="zh-CN" b="1" dirty="0"/>
          </a:p>
          <a:p>
            <a:pPr lvl="1"/>
            <a:r>
              <a:rPr lang="en-US" altLang="zh-CN" b="1" dirty="0">
                <a:solidFill>
                  <a:srgbClr val="002060"/>
                </a:solidFill>
              </a:rPr>
              <a:t>1. </a:t>
            </a:r>
            <a:r>
              <a:rPr lang="zh-CN" altLang="en-US" b="1" dirty="0">
                <a:solidFill>
                  <a:srgbClr val="002060"/>
                </a:solidFill>
              </a:rPr>
              <a:t>从数据集中选择聚类的</a:t>
            </a:r>
            <a:r>
              <a:rPr lang="en-US" altLang="zh-CN" b="1" dirty="0">
                <a:solidFill>
                  <a:srgbClr val="002060"/>
                </a:solidFill>
              </a:rPr>
              <a:t>k</a:t>
            </a:r>
            <a:r>
              <a:rPr lang="zh-CN" altLang="en-US" b="1" dirty="0">
                <a:solidFill>
                  <a:srgbClr val="002060"/>
                </a:solidFill>
              </a:rPr>
              <a:t>个质心，作为初始的簇中心；</a:t>
            </a:r>
            <a:endParaRPr lang="en-US" altLang="zh-CN" b="1" dirty="0">
              <a:solidFill>
                <a:srgbClr val="002060"/>
              </a:solidFill>
            </a:endParaRPr>
          </a:p>
          <a:p>
            <a:pPr lvl="1"/>
            <a:r>
              <a:rPr lang="en-US" altLang="zh-CN" b="1" dirty="0">
                <a:solidFill>
                  <a:srgbClr val="002060"/>
                </a:solidFill>
              </a:rPr>
              <a:t>2. </a:t>
            </a:r>
            <a:r>
              <a:rPr lang="zh-CN" altLang="en-US" b="1" dirty="0">
                <a:solidFill>
                  <a:srgbClr val="002060"/>
                </a:solidFill>
              </a:rPr>
              <a:t>计算每个对象到各质心的距离，把样本指派给距离最小的簇；</a:t>
            </a:r>
            <a:endParaRPr lang="en-US" altLang="zh-CN" b="1" dirty="0">
              <a:solidFill>
                <a:srgbClr val="002060"/>
              </a:solidFill>
            </a:endParaRPr>
          </a:p>
          <a:p>
            <a:pPr lvl="1"/>
            <a:r>
              <a:rPr lang="en-US" altLang="zh-CN" b="1" dirty="0">
                <a:solidFill>
                  <a:srgbClr val="002060"/>
                </a:solidFill>
              </a:rPr>
              <a:t>3. </a:t>
            </a:r>
            <a:r>
              <a:rPr lang="zh-CN" altLang="en-US" b="1" dirty="0">
                <a:solidFill>
                  <a:srgbClr val="002060"/>
                </a:solidFill>
              </a:rPr>
              <a:t>根据每个簇当前所拥有的所有对象更新质心。</a:t>
            </a:r>
            <a:endParaRPr lang="en-US" altLang="zh-CN" b="1" dirty="0">
              <a:solidFill>
                <a:srgbClr val="002060"/>
              </a:solidFill>
            </a:endParaRPr>
          </a:p>
          <a:p>
            <a:pPr lvl="1"/>
            <a:r>
              <a:rPr lang="en-US" altLang="zh-CN" b="1" dirty="0">
                <a:solidFill>
                  <a:srgbClr val="002060"/>
                </a:solidFill>
              </a:rPr>
              <a:t>4. </a:t>
            </a:r>
            <a:r>
              <a:rPr lang="zh-CN" altLang="en-US" b="1" dirty="0">
                <a:solidFill>
                  <a:srgbClr val="002060"/>
                </a:solidFill>
              </a:rPr>
              <a:t>根据每个对象与各个簇中心的距离，分配给最近的簇。</a:t>
            </a:r>
            <a:endParaRPr lang="en-US" altLang="zh-CN" b="1" dirty="0">
              <a:solidFill>
                <a:srgbClr val="002060"/>
              </a:solidFill>
            </a:endParaRPr>
          </a:p>
          <a:p>
            <a:pPr lvl="1"/>
            <a:r>
              <a:rPr lang="en-US" altLang="zh-CN" b="1" dirty="0">
                <a:solidFill>
                  <a:srgbClr val="002060"/>
                </a:solidFill>
              </a:rPr>
              <a:t>5. </a:t>
            </a:r>
            <a:r>
              <a:rPr lang="zh-CN" altLang="en-US" b="1" dirty="0">
                <a:solidFill>
                  <a:srgbClr val="002060"/>
                </a:solidFill>
              </a:rPr>
              <a:t>然后转</a:t>
            </a:r>
            <a:r>
              <a:rPr lang="en-US" altLang="zh-CN" b="1" dirty="0">
                <a:solidFill>
                  <a:srgbClr val="002060"/>
                </a:solidFill>
              </a:rPr>
              <a:t>3</a:t>
            </a:r>
            <a:r>
              <a:rPr lang="zh-CN" altLang="en-US" b="1" dirty="0">
                <a:solidFill>
                  <a:srgbClr val="002060"/>
                </a:solidFill>
              </a:rPr>
              <a:t>，重新计算每个簇的平均值。这个过程不断重复直到无法再进一步优化（或者达到一定的迭代次数）停止。</a:t>
            </a:r>
          </a:p>
        </p:txBody>
      </p:sp>
    </p:spTree>
    <p:extLst>
      <p:ext uri="{BB962C8B-B14F-4D97-AF65-F5344CB8AC3E}">
        <p14:creationId xmlns:p14="http://schemas.microsoft.com/office/powerpoint/2010/main" val="2093272400"/>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1000"/>
                                        <p:tgtEl>
                                          <p:spTgt spid="3">
                                            <p:txEl>
                                              <p:pRg st="5" end="5"/>
                                            </p:txEl>
                                          </p:spTgt>
                                        </p:tgtEl>
                                      </p:cBhvr>
                                    </p:animEffect>
                                    <p:anim calcmode="lin" valueType="num">
                                      <p:cBhvr>
                                        <p:cTn id="3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1000"/>
                                        <p:tgtEl>
                                          <p:spTgt spid="3">
                                            <p:txEl>
                                              <p:pRg st="6" end="6"/>
                                            </p:txEl>
                                          </p:spTgt>
                                        </p:tgtEl>
                                      </p:cBhvr>
                                    </p:animEffect>
                                    <p:anim calcmode="lin" valueType="num">
                                      <p:cBhvr>
                                        <p:cTn id="4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1000"/>
                                        <p:tgtEl>
                                          <p:spTgt spid="3">
                                            <p:txEl>
                                              <p:pRg st="7" end="7"/>
                                            </p:txEl>
                                          </p:spTgt>
                                        </p:tgtEl>
                                      </p:cBhvr>
                                    </p:animEffect>
                                    <p:anim calcmode="lin" valueType="num">
                                      <p:cBhvr>
                                        <p:cTn id="4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zh-CN" altLang="en-US" b="1" dirty="0">
                <a:solidFill>
                  <a:srgbClr val="0070C0"/>
                </a:solidFill>
              </a:rPr>
              <a:t>划分方法</a:t>
            </a:r>
            <a:r>
              <a:rPr lang="ko-KR" altLang="en-US" b="1" dirty="0">
                <a:solidFill>
                  <a:srgbClr val="0070C0"/>
                </a:solidFill>
                <a:ea typeface="Gulim" pitchFamily="34" charset="-127"/>
              </a:rPr>
              <a:t>:</a:t>
            </a:r>
            <a:r>
              <a:rPr lang="en-US" altLang="ko-KR" b="1" dirty="0">
                <a:solidFill>
                  <a:srgbClr val="0070C0"/>
                </a:solidFill>
                <a:ea typeface="Gulim" pitchFamily="34" charset="-127"/>
              </a:rPr>
              <a:t>K-Means</a:t>
            </a:r>
          </a:p>
        </p:txBody>
      </p:sp>
      <p:sp>
        <p:nvSpPr>
          <p:cNvPr id="193" name="灯片编号占位符 4"/>
          <p:cNvSpPr>
            <a:spLocks noGrp="1"/>
          </p:cNvSpPr>
          <p:nvPr>
            <p:ph type="sldNum" sz="quarter" idx="11"/>
          </p:nvPr>
        </p:nvSpPr>
        <p:spPr/>
        <p:txBody>
          <a:bodyPr/>
          <a:lstStyle/>
          <a:p>
            <a:fld id="{2448071F-78B2-4DF0-8264-D0485CF3423F}" type="slidenum">
              <a:rPr lang="en-US" altLang="zh-CN"/>
              <a:pPr/>
              <a:t>16</a:t>
            </a:fld>
            <a:endParaRPr lang="en-US" altLang="zh-CN"/>
          </a:p>
        </p:txBody>
      </p:sp>
      <p:grpSp>
        <p:nvGrpSpPr>
          <p:cNvPr id="113667" name="Group 3"/>
          <p:cNvGrpSpPr>
            <a:grpSpLocks/>
          </p:cNvGrpSpPr>
          <p:nvPr/>
        </p:nvGrpSpPr>
        <p:grpSpPr bwMode="auto">
          <a:xfrm>
            <a:off x="3200400" y="1981200"/>
            <a:ext cx="2286000" cy="2057400"/>
            <a:chOff x="528" y="240"/>
            <a:chExt cx="2142" cy="1872"/>
          </a:xfrm>
        </p:grpSpPr>
        <p:graphicFrame>
          <p:nvGraphicFramePr>
            <p:cNvPr id="113668" name="Object 4"/>
            <p:cNvGraphicFramePr>
              <a:graphicFrameLocks noChangeAspect="1"/>
            </p:cNvGraphicFramePr>
            <p:nvPr/>
          </p:nvGraphicFramePr>
          <p:xfrm>
            <a:off x="528" y="240"/>
            <a:ext cx="2142" cy="1872"/>
          </p:xfrm>
          <a:graphic>
            <a:graphicData uri="http://schemas.openxmlformats.org/presentationml/2006/ole">
              <mc:AlternateContent xmlns:mc="http://schemas.openxmlformats.org/markup-compatibility/2006">
                <mc:Choice xmlns:v="urn:schemas-microsoft-com:vml" Requires="v">
                  <p:oleObj spid="_x0000_s3185" name="Worksheet" r:id="rId3" imgW="3400654" imgH="2915107" progId="Excel.Sheet.8">
                    <p:embed/>
                  </p:oleObj>
                </mc:Choice>
                <mc:Fallback>
                  <p:oleObj name="Worksheet" r:id="rId3" imgW="3400654" imgH="2915107" progId="Excel.Sheet.8">
                    <p:embed/>
                    <p:pic>
                      <p:nvPicPr>
                        <p:cNvPr id="0" name=""/>
                        <p:cNvPicPr>
                          <a:picLocks noRot="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 y="240"/>
                          <a:ext cx="2142" cy="187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
          <p:nvSpPr>
            <p:cNvPr id="113669" name="Freeform 5"/>
            <p:cNvSpPr>
              <a:spLocks/>
            </p:cNvSpPr>
            <p:nvPr/>
          </p:nvSpPr>
          <p:spPr bwMode="auto">
            <a:xfrm>
              <a:off x="1008" y="557"/>
              <a:ext cx="852" cy="1260"/>
            </a:xfrm>
            <a:custGeom>
              <a:avLst/>
              <a:gdLst>
                <a:gd name="T0" fmla="*/ 518 w 852"/>
                <a:gd name="T1" fmla="*/ 280 h 1260"/>
                <a:gd name="T2" fmla="*/ 392 w 852"/>
                <a:gd name="T3" fmla="*/ 36 h 1260"/>
                <a:gd name="T4" fmla="*/ 237 w 852"/>
                <a:gd name="T5" fmla="*/ 21 h 1260"/>
                <a:gd name="T6" fmla="*/ 133 w 852"/>
                <a:gd name="T7" fmla="*/ 73 h 1260"/>
                <a:gd name="T8" fmla="*/ 0 w 852"/>
                <a:gd name="T9" fmla="*/ 369 h 1260"/>
                <a:gd name="T10" fmla="*/ 44 w 852"/>
                <a:gd name="T11" fmla="*/ 688 h 1260"/>
                <a:gd name="T12" fmla="*/ 362 w 852"/>
                <a:gd name="T13" fmla="*/ 1117 h 1260"/>
                <a:gd name="T14" fmla="*/ 429 w 852"/>
                <a:gd name="T15" fmla="*/ 1139 h 1260"/>
                <a:gd name="T16" fmla="*/ 451 w 852"/>
                <a:gd name="T17" fmla="*/ 1154 h 1260"/>
                <a:gd name="T18" fmla="*/ 525 w 852"/>
                <a:gd name="T19" fmla="*/ 1176 h 1260"/>
                <a:gd name="T20" fmla="*/ 622 w 852"/>
                <a:gd name="T21" fmla="*/ 1228 h 1260"/>
                <a:gd name="T22" fmla="*/ 792 w 852"/>
                <a:gd name="T23" fmla="*/ 1243 h 1260"/>
                <a:gd name="T24" fmla="*/ 785 w 852"/>
                <a:gd name="T25" fmla="*/ 1021 h 1260"/>
                <a:gd name="T26" fmla="*/ 748 w 852"/>
                <a:gd name="T27" fmla="*/ 954 h 1260"/>
                <a:gd name="T28" fmla="*/ 688 w 852"/>
                <a:gd name="T29" fmla="*/ 858 h 1260"/>
                <a:gd name="T30" fmla="*/ 622 w 852"/>
                <a:gd name="T31" fmla="*/ 762 h 1260"/>
                <a:gd name="T32" fmla="*/ 607 w 852"/>
                <a:gd name="T33" fmla="*/ 732 h 1260"/>
                <a:gd name="T34" fmla="*/ 592 w 852"/>
                <a:gd name="T35" fmla="*/ 710 h 1260"/>
                <a:gd name="T36" fmla="*/ 555 w 852"/>
                <a:gd name="T37" fmla="*/ 643 h 1260"/>
                <a:gd name="T38" fmla="*/ 540 w 852"/>
                <a:gd name="T39" fmla="*/ 621 h 1260"/>
                <a:gd name="T40" fmla="*/ 518 w 852"/>
                <a:gd name="T41" fmla="*/ 280 h 1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2" h="1260">
                  <a:moveTo>
                    <a:pt x="518" y="280"/>
                  </a:moveTo>
                  <a:cubicBezTo>
                    <a:pt x="509" y="187"/>
                    <a:pt x="497" y="69"/>
                    <a:pt x="392" y="36"/>
                  </a:cubicBezTo>
                  <a:cubicBezTo>
                    <a:pt x="339" y="0"/>
                    <a:pt x="309" y="15"/>
                    <a:pt x="237" y="21"/>
                  </a:cubicBezTo>
                  <a:cubicBezTo>
                    <a:pt x="194" y="31"/>
                    <a:pt x="168" y="45"/>
                    <a:pt x="133" y="73"/>
                  </a:cubicBezTo>
                  <a:cubicBezTo>
                    <a:pt x="84" y="168"/>
                    <a:pt x="20" y="262"/>
                    <a:pt x="0" y="369"/>
                  </a:cubicBezTo>
                  <a:cubicBezTo>
                    <a:pt x="5" y="481"/>
                    <a:pt x="3" y="584"/>
                    <a:pt x="44" y="688"/>
                  </a:cubicBezTo>
                  <a:cubicBezTo>
                    <a:pt x="78" y="870"/>
                    <a:pt x="173" y="1057"/>
                    <a:pt x="362" y="1117"/>
                  </a:cubicBezTo>
                  <a:cubicBezTo>
                    <a:pt x="415" y="1152"/>
                    <a:pt x="347" y="1112"/>
                    <a:pt x="429" y="1139"/>
                  </a:cubicBezTo>
                  <a:cubicBezTo>
                    <a:pt x="437" y="1142"/>
                    <a:pt x="443" y="1150"/>
                    <a:pt x="451" y="1154"/>
                  </a:cubicBezTo>
                  <a:cubicBezTo>
                    <a:pt x="473" y="1165"/>
                    <a:pt x="501" y="1168"/>
                    <a:pt x="525" y="1176"/>
                  </a:cubicBezTo>
                  <a:cubicBezTo>
                    <a:pt x="562" y="1201"/>
                    <a:pt x="581" y="1218"/>
                    <a:pt x="622" y="1228"/>
                  </a:cubicBezTo>
                  <a:cubicBezTo>
                    <a:pt x="684" y="1260"/>
                    <a:pt x="714" y="1249"/>
                    <a:pt x="792" y="1243"/>
                  </a:cubicBezTo>
                  <a:cubicBezTo>
                    <a:pt x="852" y="1183"/>
                    <a:pt x="819" y="1088"/>
                    <a:pt x="785" y="1021"/>
                  </a:cubicBezTo>
                  <a:cubicBezTo>
                    <a:pt x="770" y="992"/>
                    <a:pt x="773" y="979"/>
                    <a:pt x="748" y="954"/>
                  </a:cubicBezTo>
                  <a:cubicBezTo>
                    <a:pt x="735" y="917"/>
                    <a:pt x="711" y="888"/>
                    <a:pt x="688" y="858"/>
                  </a:cubicBezTo>
                  <a:cubicBezTo>
                    <a:pt x="676" y="821"/>
                    <a:pt x="643" y="795"/>
                    <a:pt x="622" y="762"/>
                  </a:cubicBezTo>
                  <a:cubicBezTo>
                    <a:pt x="616" y="753"/>
                    <a:pt x="613" y="742"/>
                    <a:pt x="607" y="732"/>
                  </a:cubicBezTo>
                  <a:cubicBezTo>
                    <a:pt x="603" y="724"/>
                    <a:pt x="597" y="717"/>
                    <a:pt x="592" y="710"/>
                  </a:cubicBezTo>
                  <a:cubicBezTo>
                    <a:pt x="580" y="671"/>
                    <a:pt x="589" y="694"/>
                    <a:pt x="555" y="643"/>
                  </a:cubicBezTo>
                  <a:cubicBezTo>
                    <a:pt x="550" y="636"/>
                    <a:pt x="540" y="621"/>
                    <a:pt x="540" y="621"/>
                  </a:cubicBezTo>
                  <a:cubicBezTo>
                    <a:pt x="519" y="510"/>
                    <a:pt x="518" y="392"/>
                    <a:pt x="518" y="280"/>
                  </a:cubicBezTo>
                  <a:close/>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3670" name="Freeform 6"/>
            <p:cNvSpPr>
              <a:spLocks/>
            </p:cNvSpPr>
            <p:nvPr/>
          </p:nvSpPr>
          <p:spPr bwMode="auto">
            <a:xfrm>
              <a:off x="1587" y="889"/>
              <a:ext cx="768" cy="630"/>
            </a:xfrm>
            <a:custGeom>
              <a:avLst/>
              <a:gdLst>
                <a:gd name="T0" fmla="*/ 183 w 768"/>
                <a:gd name="T1" fmla="*/ 67 h 630"/>
                <a:gd name="T2" fmla="*/ 72 w 768"/>
                <a:gd name="T3" fmla="*/ 74 h 630"/>
                <a:gd name="T4" fmla="*/ 5 w 768"/>
                <a:gd name="T5" fmla="*/ 170 h 630"/>
                <a:gd name="T6" fmla="*/ 13 w 768"/>
                <a:gd name="T7" fmla="*/ 311 h 630"/>
                <a:gd name="T8" fmla="*/ 57 w 768"/>
                <a:gd name="T9" fmla="*/ 356 h 630"/>
                <a:gd name="T10" fmla="*/ 109 w 768"/>
                <a:gd name="T11" fmla="*/ 415 h 630"/>
                <a:gd name="T12" fmla="*/ 235 w 768"/>
                <a:gd name="T13" fmla="*/ 548 h 630"/>
                <a:gd name="T14" fmla="*/ 257 w 768"/>
                <a:gd name="T15" fmla="*/ 570 h 630"/>
                <a:gd name="T16" fmla="*/ 331 w 768"/>
                <a:gd name="T17" fmla="*/ 593 h 630"/>
                <a:gd name="T18" fmla="*/ 450 w 768"/>
                <a:gd name="T19" fmla="*/ 630 h 630"/>
                <a:gd name="T20" fmla="*/ 598 w 768"/>
                <a:gd name="T21" fmla="*/ 607 h 630"/>
                <a:gd name="T22" fmla="*/ 657 w 768"/>
                <a:gd name="T23" fmla="*/ 585 h 630"/>
                <a:gd name="T24" fmla="*/ 687 w 768"/>
                <a:gd name="T25" fmla="*/ 533 h 630"/>
                <a:gd name="T26" fmla="*/ 717 w 768"/>
                <a:gd name="T27" fmla="*/ 474 h 630"/>
                <a:gd name="T28" fmla="*/ 724 w 768"/>
                <a:gd name="T29" fmla="*/ 437 h 630"/>
                <a:gd name="T30" fmla="*/ 739 w 768"/>
                <a:gd name="T31" fmla="*/ 415 h 630"/>
                <a:gd name="T32" fmla="*/ 768 w 768"/>
                <a:gd name="T33" fmla="*/ 296 h 630"/>
                <a:gd name="T34" fmla="*/ 761 w 768"/>
                <a:gd name="T35" fmla="*/ 178 h 630"/>
                <a:gd name="T36" fmla="*/ 724 w 768"/>
                <a:gd name="T37" fmla="*/ 111 h 630"/>
                <a:gd name="T38" fmla="*/ 465 w 768"/>
                <a:gd name="T39" fmla="*/ 0 h 630"/>
                <a:gd name="T40" fmla="*/ 205 w 768"/>
                <a:gd name="T41" fmla="*/ 30 h 630"/>
                <a:gd name="T42" fmla="*/ 183 w 768"/>
                <a:gd name="T43" fmla="*/ 67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8" h="630">
                  <a:moveTo>
                    <a:pt x="183" y="67"/>
                  </a:moveTo>
                  <a:cubicBezTo>
                    <a:pt x="146" y="41"/>
                    <a:pt x="112" y="61"/>
                    <a:pt x="72" y="74"/>
                  </a:cubicBezTo>
                  <a:cubicBezTo>
                    <a:pt x="13" y="114"/>
                    <a:pt x="28" y="107"/>
                    <a:pt x="5" y="170"/>
                  </a:cubicBezTo>
                  <a:cubicBezTo>
                    <a:pt x="8" y="217"/>
                    <a:pt x="0" y="266"/>
                    <a:pt x="13" y="311"/>
                  </a:cubicBezTo>
                  <a:cubicBezTo>
                    <a:pt x="19" y="331"/>
                    <a:pt x="45" y="339"/>
                    <a:pt x="57" y="356"/>
                  </a:cubicBezTo>
                  <a:cubicBezTo>
                    <a:pt x="92" y="407"/>
                    <a:pt x="72" y="390"/>
                    <a:pt x="109" y="415"/>
                  </a:cubicBezTo>
                  <a:cubicBezTo>
                    <a:pt x="145" y="467"/>
                    <a:pt x="187" y="508"/>
                    <a:pt x="235" y="548"/>
                  </a:cubicBezTo>
                  <a:cubicBezTo>
                    <a:pt x="243" y="555"/>
                    <a:pt x="248" y="565"/>
                    <a:pt x="257" y="570"/>
                  </a:cubicBezTo>
                  <a:cubicBezTo>
                    <a:pt x="283" y="584"/>
                    <a:pt x="305" y="583"/>
                    <a:pt x="331" y="593"/>
                  </a:cubicBezTo>
                  <a:cubicBezTo>
                    <a:pt x="371" y="608"/>
                    <a:pt x="408" y="621"/>
                    <a:pt x="450" y="630"/>
                  </a:cubicBezTo>
                  <a:cubicBezTo>
                    <a:pt x="498" y="625"/>
                    <a:pt x="551" y="623"/>
                    <a:pt x="598" y="607"/>
                  </a:cubicBezTo>
                  <a:cubicBezTo>
                    <a:pt x="618" y="600"/>
                    <a:pt x="657" y="585"/>
                    <a:pt x="657" y="585"/>
                  </a:cubicBezTo>
                  <a:cubicBezTo>
                    <a:pt x="675" y="536"/>
                    <a:pt x="651" y="594"/>
                    <a:pt x="687" y="533"/>
                  </a:cubicBezTo>
                  <a:cubicBezTo>
                    <a:pt x="698" y="514"/>
                    <a:pt x="717" y="474"/>
                    <a:pt x="717" y="474"/>
                  </a:cubicBezTo>
                  <a:cubicBezTo>
                    <a:pt x="719" y="462"/>
                    <a:pt x="720" y="449"/>
                    <a:pt x="724" y="437"/>
                  </a:cubicBezTo>
                  <a:cubicBezTo>
                    <a:pt x="727" y="429"/>
                    <a:pt x="736" y="423"/>
                    <a:pt x="739" y="415"/>
                  </a:cubicBezTo>
                  <a:cubicBezTo>
                    <a:pt x="750" y="382"/>
                    <a:pt x="760" y="332"/>
                    <a:pt x="768" y="296"/>
                  </a:cubicBezTo>
                  <a:cubicBezTo>
                    <a:pt x="766" y="257"/>
                    <a:pt x="766" y="217"/>
                    <a:pt x="761" y="178"/>
                  </a:cubicBezTo>
                  <a:cubicBezTo>
                    <a:pt x="754" y="127"/>
                    <a:pt x="750" y="142"/>
                    <a:pt x="724" y="111"/>
                  </a:cubicBezTo>
                  <a:cubicBezTo>
                    <a:pt x="653" y="27"/>
                    <a:pt x="566" y="24"/>
                    <a:pt x="465" y="0"/>
                  </a:cubicBezTo>
                  <a:cubicBezTo>
                    <a:pt x="370" y="4"/>
                    <a:pt x="294" y="6"/>
                    <a:pt x="205" y="30"/>
                  </a:cubicBezTo>
                  <a:cubicBezTo>
                    <a:pt x="154" y="63"/>
                    <a:pt x="144" y="53"/>
                    <a:pt x="183" y="67"/>
                  </a:cubicBezTo>
                  <a:close/>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113671" name="Group 7"/>
          <p:cNvGrpSpPr>
            <a:grpSpLocks/>
          </p:cNvGrpSpPr>
          <p:nvPr/>
        </p:nvGrpSpPr>
        <p:grpSpPr bwMode="auto">
          <a:xfrm>
            <a:off x="6578600" y="2008188"/>
            <a:ext cx="2222500" cy="1990725"/>
            <a:chOff x="4144" y="1265"/>
            <a:chExt cx="1400" cy="1254"/>
          </a:xfrm>
        </p:grpSpPr>
        <p:sp>
          <p:nvSpPr>
            <p:cNvPr id="113672" name="Rectangle 8"/>
            <p:cNvSpPr>
              <a:spLocks noChangeArrowheads="1"/>
            </p:cNvSpPr>
            <p:nvPr/>
          </p:nvSpPr>
          <p:spPr bwMode="auto">
            <a:xfrm>
              <a:off x="4144" y="1265"/>
              <a:ext cx="1400" cy="1254"/>
            </a:xfrm>
            <a:prstGeom prst="rect">
              <a:avLst/>
            </a:prstGeom>
            <a:solidFill>
              <a:srgbClr val="FFFFFF"/>
            </a:solidFill>
            <a:ln w="0">
              <a:solidFill>
                <a:srgbClr val="000000"/>
              </a:solidFill>
              <a:miter lim="800000"/>
              <a:headEnd/>
              <a:tailEnd/>
            </a:ln>
          </p:spPr>
          <p:txBody>
            <a:bodyPr/>
            <a:lstStyle/>
            <a:p>
              <a:endParaRPr lang="zh-CN" altLang="en-US"/>
            </a:p>
          </p:txBody>
        </p:sp>
        <p:sp>
          <p:nvSpPr>
            <p:cNvPr id="113673" name="Rectangle 9"/>
            <p:cNvSpPr>
              <a:spLocks noChangeArrowheads="1"/>
            </p:cNvSpPr>
            <p:nvPr/>
          </p:nvSpPr>
          <p:spPr bwMode="auto">
            <a:xfrm>
              <a:off x="4278" y="1354"/>
              <a:ext cx="1201" cy="10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3674" name="Line 10"/>
            <p:cNvSpPr>
              <a:spLocks noChangeShapeType="1"/>
            </p:cNvSpPr>
            <p:nvPr/>
          </p:nvSpPr>
          <p:spPr bwMode="auto">
            <a:xfrm>
              <a:off x="4278" y="2264"/>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75" name="Line 11"/>
            <p:cNvSpPr>
              <a:spLocks noChangeShapeType="1"/>
            </p:cNvSpPr>
            <p:nvPr/>
          </p:nvSpPr>
          <p:spPr bwMode="auto">
            <a:xfrm>
              <a:off x="4278" y="2163"/>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76" name="Line 12"/>
            <p:cNvSpPr>
              <a:spLocks noChangeShapeType="1"/>
            </p:cNvSpPr>
            <p:nvPr/>
          </p:nvSpPr>
          <p:spPr bwMode="auto">
            <a:xfrm>
              <a:off x="4278" y="2061"/>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77" name="Line 13"/>
            <p:cNvSpPr>
              <a:spLocks noChangeShapeType="1"/>
            </p:cNvSpPr>
            <p:nvPr/>
          </p:nvSpPr>
          <p:spPr bwMode="auto">
            <a:xfrm>
              <a:off x="4278" y="1960"/>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78" name="Line 14"/>
            <p:cNvSpPr>
              <a:spLocks noChangeShapeType="1"/>
            </p:cNvSpPr>
            <p:nvPr/>
          </p:nvSpPr>
          <p:spPr bwMode="auto">
            <a:xfrm>
              <a:off x="4278" y="1858"/>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79" name="Line 15"/>
            <p:cNvSpPr>
              <a:spLocks noChangeShapeType="1"/>
            </p:cNvSpPr>
            <p:nvPr/>
          </p:nvSpPr>
          <p:spPr bwMode="auto">
            <a:xfrm>
              <a:off x="4278" y="1760"/>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80" name="Line 16"/>
            <p:cNvSpPr>
              <a:spLocks noChangeShapeType="1"/>
            </p:cNvSpPr>
            <p:nvPr/>
          </p:nvSpPr>
          <p:spPr bwMode="auto">
            <a:xfrm>
              <a:off x="4278" y="1659"/>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81" name="Line 17"/>
            <p:cNvSpPr>
              <a:spLocks noChangeShapeType="1"/>
            </p:cNvSpPr>
            <p:nvPr/>
          </p:nvSpPr>
          <p:spPr bwMode="auto">
            <a:xfrm>
              <a:off x="4278" y="1557"/>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82" name="Line 18"/>
            <p:cNvSpPr>
              <a:spLocks noChangeShapeType="1"/>
            </p:cNvSpPr>
            <p:nvPr/>
          </p:nvSpPr>
          <p:spPr bwMode="auto">
            <a:xfrm>
              <a:off x="4278" y="1456"/>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83" name="Line 19"/>
            <p:cNvSpPr>
              <a:spLocks noChangeShapeType="1"/>
            </p:cNvSpPr>
            <p:nvPr/>
          </p:nvSpPr>
          <p:spPr bwMode="auto">
            <a:xfrm>
              <a:off x="4278" y="1354"/>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84" name="Line 20"/>
            <p:cNvSpPr>
              <a:spLocks noChangeShapeType="1"/>
            </p:cNvSpPr>
            <p:nvPr/>
          </p:nvSpPr>
          <p:spPr bwMode="auto">
            <a:xfrm>
              <a:off x="4399"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85" name="Line 21"/>
            <p:cNvSpPr>
              <a:spLocks noChangeShapeType="1"/>
            </p:cNvSpPr>
            <p:nvPr/>
          </p:nvSpPr>
          <p:spPr bwMode="auto">
            <a:xfrm>
              <a:off x="4516"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86" name="Line 22"/>
            <p:cNvSpPr>
              <a:spLocks noChangeShapeType="1"/>
            </p:cNvSpPr>
            <p:nvPr/>
          </p:nvSpPr>
          <p:spPr bwMode="auto">
            <a:xfrm>
              <a:off x="4638"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87" name="Line 23"/>
            <p:cNvSpPr>
              <a:spLocks noChangeShapeType="1"/>
            </p:cNvSpPr>
            <p:nvPr/>
          </p:nvSpPr>
          <p:spPr bwMode="auto">
            <a:xfrm>
              <a:off x="4759"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88" name="Line 24"/>
            <p:cNvSpPr>
              <a:spLocks noChangeShapeType="1"/>
            </p:cNvSpPr>
            <p:nvPr/>
          </p:nvSpPr>
          <p:spPr bwMode="auto">
            <a:xfrm>
              <a:off x="4880"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89" name="Line 25"/>
            <p:cNvSpPr>
              <a:spLocks noChangeShapeType="1"/>
            </p:cNvSpPr>
            <p:nvPr/>
          </p:nvSpPr>
          <p:spPr bwMode="auto">
            <a:xfrm>
              <a:off x="4998"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90" name="Line 26"/>
            <p:cNvSpPr>
              <a:spLocks noChangeShapeType="1"/>
            </p:cNvSpPr>
            <p:nvPr/>
          </p:nvSpPr>
          <p:spPr bwMode="auto">
            <a:xfrm>
              <a:off x="5119"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91" name="Line 27"/>
            <p:cNvSpPr>
              <a:spLocks noChangeShapeType="1"/>
            </p:cNvSpPr>
            <p:nvPr/>
          </p:nvSpPr>
          <p:spPr bwMode="auto">
            <a:xfrm>
              <a:off x="5240"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92" name="Line 28"/>
            <p:cNvSpPr>
              <a:spLocks noChangeShapeType="1"/>
            </p:cNvSpPr>
            <p:nvPr/>
          </p:nvSpPr>
          <p:spPr bwMode="auto">
            <a:xfrm>
              <a:off x="5358"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93" name="Line 29"/>
            <p:cNvSpPr>
              <a:spLocks noChangeShapeType="1"/>
            </p:cNvSpPr>
            <p:nvPr/>
          </p:nvSpPr>
          <p:spPr bwMode="auto">
            <a:xfrm>
              <a:off x="5479"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94" name="Rectangle 30"/>
            <p:cNvSpPr>
              <a:spLocks noChangeArrowheads="1"/>
            </p:cNvSpPr>
            <p:nvPr/>
          </p:nvSpPr>
          <p:spPr bwMode="auto">
            <a:xfrm>
              <a:off x="4278" y="1354"/>
              <a:ext cx="1201" cy="1012"/>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695" name="Line 31"/>
            <p:cNvSpPr>
              <a:spLocks noChangeShapeType="1"/>
            </p:cNvSpPr>
            <p:nvPr/>
          </p:nvSpPr>
          <p:spPr bwMode="auto">
            <a:xfrm>
              <a:off x="4278"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96" name="Line 32"/>
            <p:cNvSpPr>
              <a:spLocks noChangeShapeType="1"/>
            </p:cNvSpPr>
            <p:nvPr/>
          </p:nvSpPr>
          <p:spPr bwMode="auto">
            <a:xfrm>
              <a:off x="4266" y="236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97" name="Line 33"/>
            <p:cNvSpPr>
              <a:spLocks noChangeShapeType="1"/>
            </p:cNvSpPr>
            <p:nvPr/>
          </p:nvSpPr>
          <p:spPr bwMode="auto">
            <a:xfrm>
              <a:off x="4266" y="226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98" name="Line 34"/>
            <p:cNvSpPr>
              <a:spLocks noChangeShapeType="1"/>
            </p:cNvSpPr>
            <p:nvPr/>
          </p:nvSpPr>
          <p:spPr bwMode="auto">
            <a:xfrm>
              <a:off x="4266" y="216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99" name="Line 35"/>
            <p:cNvSpPr>
              <a:spLocks noChangeShapeType="1"/>
            </p:cNvSpPr>
            <p:nvPr/>
          </p:nvSpPr>
          <p:spPr bwMode="auto">
            <a:xfrm>
              <a:off x="4266" y="206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00" name="Line 36"/>
            <p:cNvSpPr>
              <a:spLocks noChangeShapeType="1"/>
            </p:cNvSpPr>
            <p:nvPr/>
          </p:nvSpPr>
          <p:spPr bwMode="auto">
            <a:xfrm>
              <a:off x="4266" y="196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01" name="Line 37"/>
            <p:cNvSpPr>
              <a:spLocks noChangeShapeType="1"/>
            </p:cNvSpPr>
            <p:nvPr/>
          </p:nvSpPr>
          <p:spPr bwMode="auto">
            <a:xfrm>
              <a:off x="4266" y="185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02" name="Line 38"/>
            <p:cNvSpPr>
              <a:spLocks noChangeShapeType="1"/>
            </p:cNvSpPr>
            <p:nvPr/>
          </p:nvSpPr>
          <p:spPr bwMode="auto">
            <a:xfrm>
              <a:off x="4266" y="176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03" name="Line 39"/>
            <p:cNvSpPr>
              <a:spLocks noChangeShapeType="1"/>
            </p:cNvSpPr>
            <p:nvPr/>
          </p:nvSpPr>
          <p:spPr bwMode="auto">
            <a:xfrm>
              <a:off x="4266" y="1659"/>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04" name="Line 40"/>
            <p:cNvSpPr>
              <a:spLocks noChangeShapeType="1"/>
            </p:cNvSpPr>
            <p:nvPr/>
          </p:nvSpPr>
          <p:spPr bwMode="auto">
            <a:xfrm>
              <a:off x="4266" y="155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05" name="Line 41"/>
            <p:cNvSpPr>
              <a:spLocks noChangeShapeType="1"/>
            </p:cNvSpPr>
            <p:nvPr/>
          </p:nvSpPr>
          <p:spPr bwMode="auto">
            <a:xfrm>
              <a:off x="4266" y="145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06" name="Line 42"/>
            <p:cNvSpPr>
              <a:spLocks noChangeShapeType="1"/>
            </p:cNvSpPr>
            <p:nvPr/>
          </p:nvSpPr>
          <p:spPr bwMode="auto">
            <a:xfrm>
              <a:off x="4266" y="135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07" name="Line 43"/>
            <p:cNvSpPr>
              <a:spLocks noChangeShapeType="1"/>
            </p:cNvSpPr>
            <p:nvPr/>
          </p:nvSpPr>
          <p:spPr bwMode="auto">
            <a:xfrm>
              <a:off x="4278" y="2366"/>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08" name="Line 44"/>
            <p:cNvSpPr>
              <a:spLocks noChangeShapeType="1"/>
            </p:cNvSpPr>
            <p:nvPr/>
          </p:nvSpPr>
          <p:spPr bwMode="auto">
            <a:xfrm flipV="1">
              <a:off x="4278"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09" name="Line 45"/>
            <p:cNvSpPr>
              <a:spLocks noChangeShapeType="1"/>
            </p:cNvSpPr>
            <p:nvPr/>
          </p:nvSpPr>
          <p:spPr bwMode="auto">
            <a:xfrm flipV="1">
              <a:off x="4399"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10" name="Line 46"/>
            <p:cNvSpPr>
              <a:spLocks noChangeShapeType="1"/>
            </p:cNvSpPr>
            <p:nvPr/>
          </p:nvSpPr>
          <p:spPr bwMode="auto">
            <a:xfrm flipV="1">
              <a:off x="4516"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11" name="Line 47"/>
            <p:cNvSpPr>
              <a:spLocks noChangeShapeType="1"/>
            </p:cNvSpPr>
            <p:nvPr/>
          </p:nvSpPr>
          <p:spPr bwMode="auto">
            <a:xfrm flipV="1">
              <a:off x="4638"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12" name="Line 48"/>
            <p:cNvSpPr>
              <a:spLocks noChangeShapeType="1"/>
            </p:cNvSpPr>
            <p:nvPr/>
          </p:nvSpPr>
          <p:spPr bwMode="auto">
            <a:xfrm flipV="1">
              <a:off x="4759"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13" name="Line 49"/>
            <p:cNvSpPr>
              <a:spLocks noChangeShapeType="1"/>
            </p:cNvSpPr>
            <p:nvPr/>
          </p:nvSpPr>
          <p:spPr bwMode="auto">
            <a:xfrm flipV="1">
              <a:off x="4880"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14" name="Line 50"/>
            <p:cNvSpPr>
              <a:spLocks noChangeShapeType="1"/>
            </p:cNvSpPr>
            <p:nvPr/>
          </p:nvSpPr>
          <p:spPr bwMode="auto">
            <a:xfrm flipV="1">
              <a:off x="4998"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15" name="Line 51"/>
            <p:cNvSpPr>
              <a:spLocks noChangeShapeType="1"/>
            </p:cNvSpPr>
            <p:nvPr/>
          </p:nvSpPr>
          <p:spPr bwMode="auto">
            <a:xfrm flipV="1">
              <a:off x="5119"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16" name="Line 52"/>
            <p:cNvSpPr>
              <a:spLocks noChangeShapeType="1"/>
            </p:cNvSpPr>
            <p:nvPr/>
          </p:nvSpPr>
          <p:spPr bwMode="auto">
            <a:xfrm flipV="1">
              <a:off x="5240"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17" name="Line 53"/>
            <p:cNvSpPr>
              <a:spLocks noChangeShapeType="1"/>
            </p:cNvSpPr>
            <p:nvPr/>
          </p:nvSpPr>
          <p:spPr bwMode="auto">
            <a:xfrm flipV="1">
              <a:off x="5358"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18" name="Line 54"/>
            <p:cNvSpPr>
              <a:spLocks noChangeShapeType="1"/>
            </p:cNvSpPr>
            <p:nvPr/>
          </p:nvSpPr>
          <p:spPr bwMode="auto">
            <a:xfrm flipV="1">
              <a:off x="5479"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19" name="Freeform 55"/>
            <p:cNvSpPr>
              <a:spLocks/>
            </p:cNvSpPr>
            <p:nvPr/>
          </p:nvSpPr>
          <p:spPr bwMode="auto">
            <a:xfrm>
              <a:off x="4609" y="1930"/>
              <a:ext cx="57" cy="59"/>
            </a:xfrm>
            <a:custGeom>
              <a:avLst/>
              <a:gdLst>
                <a:gd name="T0" fmla="*/ 29 w 57"/>
                <a:gd name="T1" fmla="*/ 0 h 59"/>
                <a:gd name="T2" fmla="*/ 57 w 57"/>
                <a:gd name="T3" fmla="*/ 30 h 59"/>
                <a:gd name="T4" fmla="*/ 29 w 57"/>
                <a:gd name="T5" fmla="*/ 59 h 59"/>
                <a:gd name="T6" fmla="*/ 0 w 57"/>
                <a:gd name="T7" fmla="*/ 30 h 59"/>
                <a:gd name="T8" fmla="*/ 29 w 57"/>
                <a:gd name="T9" fmla="*/ 0 h 59"/>
              </a:gdLst>
              <a:ahLst/>
              <a:cxnLst>
                <a:cxn ang="0">
                  <a:pos x="T0" y="T1"/>
                </a:cxn>
                <a:cxn ang="0">
                  <a:pos x="T2" y="T3"/>
                </a:cxn>
                <a:cxn ang="0">
                  <a:pos x="T4" y="T5"/>
                </a:cxn>
                <a:cxn ang="0">
                  <a:pos x="T6" y="T7"/>
                </a:cxn>
                <a:cxn ang="0">
                  <a:pos x="T8" y="T9"/>
                </a:cxn>
              </a:cxnLst>
              <a:rect l="0" t="0" r="r" b="b"/>
              <a:pathLst>
                <a:path w="57" h="59">
                  <a:moveTo>
                    <a:pt x="29" y="0"/>
                  </a:moveTo>
                  <a:lnTo>
                    <a:pt x="57" y="30"/>
                  </a:lnTo>
                  <a:lnTo>
                    <a:pt x="29" y="59"/>
                  </a:lnTo>
                  <a:lnTo>
                    <a:pt x="0" y="30"/>
                  </a:lnTo>
                  <a:lnTo>
                    <a:pt x="29"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113720" name="Freeform 56"/>
            <p:cNvSpPr>
              <a:spLocks/>
            </p:cNvSpPr>
            <p:nvPr/>
          </p:nvSpPr>
          <p:spPr bwMode="auto">
            <a:xfrm>
              <a:off x="4609" y="1731"/>
              <a:ext cx="57" cy="59"/>
            </a:xfrm>
            <a:custGeom>
              <a:avLst/>
              <a:gdLst>
                <a:gd name="T0" fmla="*/ 29 w 57"/>
                <a:gd name="T1" fmla="*/ 0 h 59"/>
                <a:gd name="T2" fmla="*/ 57 w 57"/>
                <a:gd name="T3" fmla="*/ 29 h 59"/>
                <a:gd name="T4" fmla="*/ 29 w 57"/>
                <a:gd name="T5" fmla="*/ 59 h 59"/>
                <a:gd name="T6" fmla="*/ 0 w 57"/>
                <a:gd name="T7" fmla="*/ 29 h 59"/>
                <a:gd name="T8" fmla="*/ 29 w 57"/>
                <a:gd name="T9" fmla="*/ 0 h 59"/>
              </a:gdLst>
              <a:ahLst/>
              <a:cxnLst>
                <a:cxn ang="0">
                  <a:pos x="T0" y="T1"/>
                </a:cxn>
                <a:cxn ang="0">
                  <a:pos x="T2" y="T3"/>
                </a:cxn>
                <a:cxn ang="0">
                  <a:pos x="T4" y="T5"/>
                </a:cxn>
                <a:cxn ang="0">
                  <a:pos x="T6" y="T7"/>
                </a:cxn>
                <a:cxn ang="0">
                  <a:pos x="T8" y="T9"/>
                </a:cxn>
              </a:cxnLst>
              <a:rect l="0" t="0" r="r" b="b"/>
              <a:pathLst>
                <a:path w="57" h="59">
                  <a:moveTo>
                    <a:pt x="29" y="0"/>
                  </a:moveTo>
                  <a:lnTo>
                    <a:pt x="57" y="29"/>
                  </a:lnTo>
                  <a:lnTo>
                    <a:pt x="29" y="59"/>
                  </a:lnTo>
                  <a:lnTo>
                    <a:pt x="0" y="29"/>
                  </a:lnTo>
                  <a:lnTo>
                    <a:pt x="29"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113721" name="Freeform 57"/>
            <p:cNvSpPr>
              <a:spLocks/>
            </p:cNvSpPr>
            <p:nvPr/>
          </p:nvSpPr>
          <p:spPr bwMode="auto">
            <a:xfrm>
              <a:off x="5091" y="2032"/>
              <a:ext cx="56" cy="59"/>
            </a:xfrm>
            <a:custGeom>
              <a:avLst/>
              <a:gdLst>
                <a:gd name="T0" fmla="*/ 28 w 56"/>
                <a:gd name="T1" fmla="*/ 0 h 59"/>
                <a:gd name="T2" fmla="*/ 56 w 56"/>
                <a:gd name="T3" fmla="*/ 29 h 59"/>
                <a:gd name="T4" fmla="*/ 28 w 56"/>
                <a:gd name="T5" fmla="*/ 59 h 59"/>
                <a:gd name="T6" fmla="*/ 0 w 56"/>
                <a:gd name="T7" fmla="*/ 29 h 59"/>
                <a:gd name="T8" fmla="*/ 28 w 56"/>
                <a:gd name="T9" fmla="*/ 0 h 59"/>
              </a:gdLst>
              <a:ahLst/>
              <a:cxnLst>
                <a:cxn ang="0">
                  <a:pos x="T0" y="T1"/>
                </a:cxn>
                <a:cxn ang="0">
                  <a:pos x="T2" y="T3"/>
                </a:cxn>
                <a:cxn ang="0">
                  <a:pos x="T4" y="T5"/>
                </a:cxn>
                <a:cxn ang="0">
                  <a:pos x="T6" y="T7"/>
                </a:cxn>
                <a:cxn ang="0">
                  <a:pos x="T8" y="T9"/>
                </a:cxn>
              </a:cxnLst>
              <a:rect l="0" t="0" r="r" b="b"/>
              <a:pathLst>
                <a:path w="56" h="59">
                  <a:moveTo>
                    <a:pt x="28" y="0"/>
                  </a:moveTo>
                  <a:lnTo>
                    <a:pt x="56" y="29"/>
                  </a:lnTo>
                  <a:lnTo>
                    <a:pt x="28" y="59"/>
                  </a:lnTo>
                  <a:lnTo>
                    <a:pt x="0" y="29"/>
                  </a:lnTo>
                  <a:lnTo>
                    <a:pt x="28" y="0"/>
                  </a:lnTo>
                  <a:close/>
                </a:path>
              </a:pathLst>
            </a:custGeom>
            <a:solidFill>
              <a:srgbClr val="000080"/>
            </a:solidFill>
            <a:ln w="6350">
              <a:solidFill>
                <a:srgbClr val="000080"/>
              </a:solidFill>
              <a:prstDash val="solid"/>
              <a:round/>
              <a:headEnd/>
              <a:tailEnd/>
            </a:ln>
          </p:spPr>
          <p:txBody>
            <a:bodyPr/>
            <a:lstStyle/>
            <a:p>
              <a:endParaRPr lang="zh-CN" altLang="en-US"/>
            </a:p>
          </p:txBody>
        </p:sp>
        <p:sp>
          <p:nvSpPr>
            <p:cNvPr id="113722" name="Freeform 58"/>
            <p:cNvSpPr>
              <a:spLocks/>
            </p:cNvSpPr>
            <p:nvPr/>
          </p:nvSpPr>
          <p:spPr bwMode="auto">
            <a:xfrm>
              <a:off x="4731" y="1629"/>
              <a:ext cx="56" cy="59"/>
            </a:xfrm>
            <a:custGeom>
              <a:avLst/>
              <a:gdLst>
                <a:gd name="T0" fmla="*/ 28 w 56"/>
                <a:gd name="T1" fmla="*/ 0 h 59"/>
                <a:gd name="T2" fmla="*/ 56 w 56"/>
                <a:gd name="T3" fmla="*/ 30 h 59"/>
                <a:gd name="T4" fmla="*/ 28 w 56"/>
                <a:gd name="T5" fmla="*/ 59 h 59"/>
                <a:gd name="T6" fmla="*/ 0 w 56"/>
                <a:gd name="T7" fmla="*/ 30 h 59"/>
                <a:gd name="T8" fmla="*/ 28 w 56"/>
                <a:gd name="T9" fmla="*/ 0 h 59"/>
              </a:gdLst>
              <a:ahLst/>
              <a:cxnLst>
                <a:cxn ang="0">
                  <a:pos x="T0" y="T1"/>
                </a:cxn>
                <a:cxn ang="0">
                  <a:pos x="T2" y="T3"/>
                </a:cxn>
                <a:cxn ang="0">
                  <a:pos x="T4" y="T5"/>
                </a:cxn>
                <a:cxn ang="0">
                  <a:pos x="T6" y="T7"/>
                </a:cxn>
                <a:cxn ang="0">
                  <a:pos x="T8" y="T9"/>
                </a:cxn>
              </a:cxnLst>
              <a:rect l="0" t="0" r="r" b="b"/>
              <a:pathLst>
                <a:path w="56" h="59">
                  <a:moveTo>
                    <a:pt x="28" y="0"/>
                  </a:moveTo>
                  <a:lnTo>
                    <a:pt x="56" y="30"/>
                  </a:lnTo>
                  <a:lnTo>
                    <a:pt x="28" y="59"/>
                  </a:lnTo>
                  <a:lnTo>
                    <a:pt x="0" y="30"/>
                  </a:lnTo>
                  <a:lnTo>
                    <a:pt x="28"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113723" name="Freeform 59"/>
            <p:cNvSpPr>
              <a:spLocks/>
            </p:cNvSpPr>
            <p:nvPr/>
          </p:nvSpPr>
          <p:spPr bwMode="auto">
            <a:xfrm>
              <a:off x="4609" y="1528"/>
              <a:ext cx="57" cy="59"/>
            </a:xfrm>
            <a:custGeom>
              <a:avLst/>
              <a:gdLst>
                <a:gd name="T0" fmla="*/ 29 w 57"/>
                <a:gd name="T1" fmla="*/ 0 h 59"/>
                <a:gd name="T2" fmla="*/ 57 w 57"/>
                <a:gd name="T3" fmla="*/ 29 h 59"/>
                <a:gd name="T4" fmla="*/ 29 w 57"/>
                <a:gd name="T5" fmla="*/ 59 h 59"/>
                <a:gd name="T6" fmla="*/ 0 w 57"/>
                <a:gd name="T7" fmla="*/ 29 h 59"/>
                <a:gd name="T8" fmla="*/ 29 w 57"/>
                <a:gd name="T9" fmla="*/ 0 h 59"/>
              </a:gdLst>
              <a:ahLst/>
              <a:cxnLst>
                <a:cxn ang="0">
                  <a:pos x="T0" y="T1"/>
                </a:cxn>
                <a:cxn ang="0">
                  <a:pos x="T2" y="T3"/>
                </a:cxn>
                <a:cxn ang="0">
                  <a:pos x="T4" y="T5"/>
                </a:cxn>
                <a:cxn ang="0">
                  <a:pos x="T6" y="T7"/>
                </a:cxn>
                <a:cxn ang="0">
                  <a:pos x="T8" y="T9"/>
                </a:cxn>
              </a:cxnLst>
              <a:rect l="0" t="0" r="r" b="b"/>
              <a:pathLst>
                <a:path w="57" h="59">
                  <a:moveTo>
                    <a:pt x="29" y="0"/>
                  </a:moveTo>
                  <a:lnTo>
                    <a:pt x="57" y="29"/>
                  </a:lnTo>
                  <a:lnTo>
                    <a:pt x="29" y="59"/>
                  </a:lnTo>
                  <a:lnTo>
                    <a:pt x="0" y="29"/>
                  </a:lnTo>
                  <a:lnTo>
                    <a:pt x="29"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113724" name="Freeform 60"/>
            <p:cNvSpPr>
              <a:spLocks/>
            </p:cNvSpPr>
            <p:nvPr/>
          </p:nvSpPr>
          <p:spPr bwMode="auto">
            <a:xfrm>
              <a:off x="5212" y="1832"/>
              <a:ext cx="57" cy="60"/>
            </a:xfrm>
            <a:custGeom>
              <a:avLst/>
              <a:gdLst>
                <a:gd name="T0" fmla="*/ 28 w 57"/>
                <a:gd name="T1" fmla="*/ 0 h 60"/>
                <a:gd name="T2" fmla="*/ 57 w 57"/>
                <a:gd name="T3" fmla="*/ 30 h 60"/>
                <a:gd name="T4" fmla="*/ 28 w 57"/>
                <a:gd name="T5" fmla="*/ 60 h 60"/>
                <a:gd name="T6" fmla="*/ 0 w 57"/>
                <a:gd name="T7" fmla="*/ 30 h 60"/>
                <a:gd name="T8" fmla="*/ 28 w 57"/>
                <a:gd name="T9" fmla="*/ 0 h 60"/>
              </a:gdLst>
              <a:ahLst/>
              <a:cxnLst>
                <a:cxn ang="0">
                  <a:pos x="T0" y="T1"/>
                </a:cxn>
                <a:cxn ang="0">
                  <a:pos x="T2" y="T3"/>
                </a:cxn>
                <a:cxn ang="0">
                  <a:pos x="T4" y="T5"/>
                </a:cxn>
                <a:cxn ang="0">
                  <a:pos x="T6" y="T7"/>
                </a:cxn>
                <a:cxn ang="0">
                  <a:pos x="T8" y="T9"/>
                </a:cxn>
              </a:cxnLst>
              <a:rect l="0" t="0" r="r" b="b"/>
              <a:pathLst>
                <a:path w="57" h="60">
                  <a:moveTo>
                    <a:pt x="28" y="0"/>
                  </a:moveTo>
                  <a:lnTo>
                    <a:pt x="57" y="30"/>
                  </a:lnTo>
                  <a:lnTo>
                    <a:pt x="28" y="60"/>
                  </a:lnTo>
                  <a:lnTo>
                    <a:pt x="0" y="30"/>
                  </a:lnTo>
                  <a:lnTo>
                    <a:pt x="28" y="0"/>
                  </a:lnTo>
                  <a:close/>
                </a:path>
              </a:pathLst>
            </a:custGeom>
            <a:solidFill>
              <a:srgbClr val="000080"/>
            </a:solidFill>
            <a:ln w="6350">
              <a:solidFill>
                <a:srgbClr val="000080"/>
              </a:solidFill>
              <a:prstDash val="solid"/>
              <a:round/>
              <a:headEnd/>
              <a:tailEnd/>
            </a:ln>
          </p:spPr>
          <p:txBody>
            <a:bodyPr/>
            <a:lstStyle/>
            <a:p>
              <a:endParaRPr lang="zh-CN" altLang="en-US"/>
            </a:p>
          </p:txBody>
        </p:sp>
        <p:sp>
          <p:nvSpPr>
            <p:cNvPr id="113725" name="Freeform 61"/>
            <p:cNvSpPr>
              <a:spLocks/>
            </p:cNvSpPr>
            <p:nvPr/>
          </p:nvSpPr>
          <p:spPr bwMode="auto">
            <a:xfrm>
              <a:off x="4731" y="1832"/>
              <a:ext cx="56" cy="60"/>
            </a:xfrm>
            <a:custGeom>
              <a:avLst/>
              <a:gdLst>
                <a:gd name="T0" fmla="*/ 28 w 56"/>
                <a:gd name="T1" fmla="*/ 0 h 60"/>
                <a:gd name="T2" fmla="*/ 56 w 56"/>
                <a:gd name="T3" fmla="*/ 30 h 60"/>
                <a:gd name="T4" fmla="*/ 28 w 56"/>
                <a:gd name="T5" fmla="*/ 60 h 60"/>
                <a:gd name="T6" fmla="*/ 0 w 56"/>
                <a:gd name="T7" fmla="*/ 30 h 60"/>
                <a:gd name="T8" fmla="*/ 28 w 56"/>
                <a:gd name="T9" fmla="*/ 0 h 60"/>
              </a:gdLst>
              <a:ahLst/>
              <a:cxnLst>
                <a:cxn ang="0">
                  <a:pos x="T0" y="T1"/>
                </a:cxn>
                <a:cxn ang="0">
                  <a:pos x="T2" y="T3"/>
                </a:cxn>
                <a:cxn ang="0">
                  <a:pos x="T4" y="T5"/>
                </a:cxn>
                <a:cxn ang="0">
                  <a:pos x="T6" y="T7"/>
                </a:cxn>
                <a:cxn ang="0">
                  <a:pos x="T8" y="T9"/>
                </a:cxn>
              </a:cxnLst>
              <a:rect l="0" t="0" r="r" b="b"/>
              <a:pathLst>
                <a:path w="56" h="60">
                  <a:moveTo>
                    <a:pt x="28" y="0"/>
                  </a:moveTo>
                  <a:lnTo>
                    <a:pt x="56" y="30"/>
                  </a:lnTo>
                  <a:lnTo>
                    <a:pt x="28" y="60"/>
                  </a:lnTo>
                  <a:lnTo>
                    <a:pt x="0" y="30"/>
                  </a:lnTo>
                  <a:lnTo>
                    <a:pt x="28"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113726" name="Freeform 62"/>
            <p:cNvSpPr>
              <a:spLocks/>
            </p:cNvSpPr>
            <p:nvPr/>
          </p:nvSpPr>
          <p:spPr bwMode="auto">
            <a:xfrm>
              <a:off x="4852" y="2235"/>
              <a:ext cx="57" cy="59"/>
            </a:xfrm>
            <a:custGeom>
              <a:avLst/>
              <a:gdLst>
                <a:gd name="T0" fmla="*/ 28 w 57"/>
                <a:gd name="T1" fmla="*/ 0 h 59"/>
                <a:gd name="T2" fmla="*/ 57 w 57"/>
                <a:gd name="T3" fmla="*/ 29 h 59"/>
                <a:gd name="T4" fmla="*/ 28 w 57"/>
                <a:gd name="T5" fmla="*/ 59 h 59"/>
                <a:gd name="T6" fmla="*/ 0 w 57"/>
                <a:gd name="T7" fmla="*/ 29 h 59"/>
                <a:gd name="T8" fmla="*/ 28 w 57"/>
                <a:gd name="T9" fmla="*/ 0 h 59"/>
              </a:gdLst>
              <a:ahLst/>
              <a:cxnLst>
                <a:cxn ang="0">
                  <a:pos x="T0" y="T1"/>
                </a:cxn>
                <a:cxn ang="0">
                  <a:pos x="T2" y="T3"/>
                </a:cxn>
                <a:cxn ang="0">
                  <a:pos x="T4" y="T5"/>
                </a:cxn>
                <a:cxn ang="0">
                  <a:pos x="T6" y="T7"/>
                </a:cxn>
                <a:cxn ang="0">
                  <a:pos x="T8" y="T9"/>
                </a:cxn>
              </a:cxnLst>
              <a:rect l="0" t="0" r="r" b="b"/>
              <a:pathLst>
                <a:path w="57" h="59">
                  <a:moveTo>
                    <a:pt x="28" y="0"/>
                  </a:moveTo>
                  <a:lnTo>
                    <a:pt x="57" y="29"/>
                  </a:lnTo>
                  <a:lnTo>
                    <a:pt x="28" y="59"/>
                  </a:lnTo>
                  <a:lnTo>
                    <a:pt x="0" y="29"/>
                  </a:lnTo>
                  <a:lnTo>
                    <a:pt x="28"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113727" name="Freeform 63"/>
            <p:cNvSpPr>
              <a:spLocks/>
            </p:cNvSpPr>
            <p:nvPr/>
          </p:nvSpPr>
          <p:spPr bwMode="auto">
            <a:xfrm>
              <a:off x="5091" y="1930"/>
              <a:ext cx="56" cy="59"/>
            </a:xfrm>
            <a:custGeom>
              <a:avLst/>
              <a:gdLst>
                <a:gd name="T0" fmla="*/ 28 w 56"/>
                <a:gd name="T1" fmla="*/ 0 h 59"/>
                <a:gd name="T2" fmla="*/ 56 w 56"/>
                <a:gd name="T3" fmla="*/ 30 h 59"/>
                <a:gd name="T4" fmla="*/ 28 w 56"/>
                <a:gd name="T5" fmla="*/ 59 h 59"/>
                <a:gd name="T6" fmla="*/ 0 w 56"/>
                <a:gd name="T7" fmla="*/ 30 h 59"/>
                <a:gd name="T8" fmla="*/ 28 w 56"/>
                <a:gd name="T9" fmla="*/ 0 h 59"/>
              </a:gdLst>
              <a:ahLst/>
              <a:cxnLst>
                <a:cxn ang="0">
                  <a:pos x="T0" y="T1"/>
                </a:cxn>
                <a:cxn ang="0">
                  <a:pos x="T2" y="T3"/>
                </a:cxn>
                <a:cxn ang="0">
                  <a:pos x="T4" y="T5"/>
                </a:cxn>
                <a:cxn ang="0">
                  <a:pos x="T6" y="T7"/>
                </a:cxn>
                <a:cxn ang="0">
                  <a:pos x="T8" y="T9"/>
                </a:cxn>
              </a:cxnLst>
              <a:rect l="0" t="0" r="r" b="b"/>
              <a:pathLst>
                <a:path w="56" h="59">
                  <a:moveTo>
                    <a:pt x="28" y="0"/>
                  </a:moveTo>
                  <a:lnTo>
                    <a:pt x="56" y="30"/>
                  </a:lnTo>
                  <a:lnTo>
                    <a:pt x="28" y="59"/>
                  </a:lnTo>
                  <a:lnTo>
                    <a:pt x="0" y="30"/>
                  </a:lnTo>
                  <a:lnTo>
                    <a:pt x="28" y="0"/>
                  </a:lnTo>
                  <a:close/>
                </a:path>
              </a:pathLst>
            </a:custGeom>
            <a:solidFill>
              <a:srgbClr val="000080"/>
            </a:solidFill>
            <a:ln w="6350">
              <a:solidFill>
                <a:srgbClr val="000080"/>
              </a:solidFill>
              <a:prstDash val="solid"/>
              <a:round/>
              <a:headEnd/>
              <a:tailEnd/>
            </a:ln>
          </p:spPr>
          <p:txBody>
            <a:bodyPr/>
            <a:lstStyle/>
            <a:p>
              <a:endParaRPr lang="zh-CN" altLang="en-US"/>
            </a:p>
          </p:txBody>
        </p:sp>
        <p:sp>
          <p:nvSpPr>
            <p:cNvPr id="113728" name="Freeform 64"/>
            <p:cNvSpPr>
              <a:spLocks/>
            </p:cNvSpPr>
            <p:nvPr/>
          </p:nvSpPr>
          <p:spPr bwMode="auto">
            <a:xfrm>
              <a:off x="4852" y="1832"/>
              <a:ext cx="57" cy="60"/>
            </a:xfrm>
            <a:custGeom>
              <a:avLst/>
              <a:gdLst>
                <a:gd name="T0" fmla="*/ 28 w 57"/>
                <a:gd name="T1" fmla="*/ 0 h 60"/>
                <a:gd name="T2" fmla="*/ 57 w 57"/>
                <a:gd name="T3" fmla="*/ 30 h 60"/>
                <a:gd name="T4" fmla="*/ 28 w 57"/>
                <a:gd name="T5" fmla="*/ 60 h 60"/>
                <a:gd name="T6" fmla="*/ 0 w 57"/>
                <a:gd name="T7" fmla="*/ 30 h 60"/>
                <a:gd name="T8" fmla="*/ 28 w 57"/>
                <a:gd name="T9" fmla="*/ 0 h 60"/>
              </a:gdLst>
              <a:ahLst/>
              <a:cxnLst>
                <a:cxn ang="0">
                  <a:pos x="T0" y="T1"/>
                </a:cxn>
                <a:cxn ang="0">
                  <a:pos x="T2" y="T3"/>
                </a:cxn>
                <a:cxn ang="0">
                  <a:pos x="T4" y="T5"/>
                </a:cxn>
                <a:cxn ang="0">
                  <a:pos x="T6" y="T7"/>
                </a:cxn>
                <a:cxn ang="0">
                  <a:pos x="T8" y="T9"/>
                </a:cxn>
              </a:cxnLst>
              <a:rect l="0" t="0" r="r" b="b"/>
              <a:pathLst>
                <a:path w="57" h="60">
                  <a:moveTo>
                    <a:pt x="28" y="0"/>
                  </a:moveTo>
                  <a:lnTo>
                    <a:pt x="57" y="30"/>
                  </a:lnTo>
                  <a:lnTo>
                    <a:pt x="28" y="60"/>
                  </a:lnTo>
                  <a:lnTo>
                    <a:pt x="0" y="30"/>
                  </a:lnTo>
                  <a:lnTo>
                    <a:pt x="28" y="0"/>
                  </a:lnTo>
                  <a:close/>
                </a:path>
              </a:pathLst>
            </a:custGeom>
            <a:solidFill>
              <a:srgbClr val="000080"/>
            </a:solidFill>
            <a:ln w="6350">
              <a:solidFill>
                <a:srgbClr val="000080"/>
              </a:solidFill>
              <a:prstDash val="solid"/>
              <a:round/>
              <a:headEnd/>
              <a:tailEnd/>
            </a:ln>
          </p:spPr>
          <p:txBody>
            <a:bodyPr/>
            <a:lstStyle/>
            <a:p>
              <a:endParaRPr lang="zh-CN" altLang="en-US"/>
            </a:p>
          </p:txBody>
        </p:sp>
        <p:sp>
          <p:nvSpPr>
            <p:cNvPr id="113729" name="Oval 65"/>
            <p:cNvSpPr>
              <a:spLocks noChangeArrowheads="1"/>
            </p:cNvSpPr>
            <p:nvPr/>
          </p:nvSpPr>
          <p:spPr bwMode="auto">
            <a:xfrm>
              <a:off x="4686" y="1811"/>
              <a:ext cx="53" cy="55"/>
            </a:xfrm>
            <a:prstGeom prst="ellipse">
              <a:avLst/>
            </a:prstGeom>
            <a:solidFill>
              <a:srgbClr val="FF0000"/>
            </a:solidFill>
            <a:ln w="6350">
              <a:solidFill>
                <a:srgbClr val="FF0000"/>
              </a:solidFill>
              <a:round/>
              <a:headEnd/>
              <a:tailEnd/>
            </a:ln>
          </p:spPr>
          <p:txBody>
            <a:bodyPr/>
            <a:lstStyle/>
            <a:p>
              <a:endParaRPr lang="zh-CN" altLang="en-US"/>
            </a:p>
          </p:txBody>
        </p:sp>
        <p:sp>
          <p:nvSpPr>
            <p:cNvPr id="113730" name="Oval 66"/>
            <p:cNvSpPr>
              <a:spLocks noChangeArrowheads="1"/>
            </p:cNvSpPr>
            <p:nvPr/>
          </p:nvSpPr>
          <p:spPr bwMode="auto">
            <a:xfrm>
              <a:off x="5054" y="1900"/>
              <a:ext cx="53" cy="55"/>
            </a:xfrm>
            <a:prstGeom prst="ellipse">
              <a:avLst/>
            </a:prstGeom>
            <a:solidFill>
              <a:srgbClr val="FF0000"/>
            </a:solidFill>
            <a:ln w="6350">
              <a:solidFill>
                <a:srgbClr val="FF0000"/>
              </a:solidFill>
              <a:round/>
              <a:headEnd/>
              <a:tailEnd/>
            </a:ln>
          </p:spPr>
          <p:txBody>
            <a:bodyPr/>
            <a:lstStyle/>
            <a:p>
              <a:endParaRPr lang="zh-CN" altLang="en-US"/>
            </a:p>
          </p:txBody>
        </p:sp>
        <p:sp>
          <p:nvSpPr>
            <p:cNvPr id="113731" name="Rectangle 67"/>
            <p:cNvSpPr>
              <a:spLocks noChangeArrowheads="1"/>
            </p:cNvSpPr>
            <p:nvPr/>
          </p:nvSpPr>
          <p:spPr bwMode="auto">
            <a:xfrm>
              <a:off x="4221" y="2336"/>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ko-KR" altLang="en-US" sz="600">
                  <a:solidFill>
                    <a:srgbClr val="000000"/>
                  </a:solidFill>
                  <a:latin typeface="Arial" charset="0"/>
                  <a:ea typeface="Gulim" pitchFamily="34" charset="-127"/>
                </a:rPr>
                <a:t>0</a:t>
              </a:r>
              <a:endParaRPr kumimoji="0" lang="ko-KR" altLang="en-US">
                <a:latin typeface="Tahoma" pitchFamily="34" charset="0"/>
                <a:ea typeface="Gulim" pitchFamily="34" charset="-127"/>
              </a:endParaRPr>
            </a:p>
          </p:txBody>
        </p:sp>
        <p:sp>
          <p:nvSpPr>
            <p:cNvPr id="113732" name="Rectangle 68"/>
            <p:cNvSpPr>
              <a:spLocks noChangeArrowheads="1"/>
            </p:cNvSpPr>
            <p:nvPr/>
          </p:nvSpPr>
          <p:spPr bwMode="auto">
            <a:xfrm>
              <a:off x="4221" y="2235"/>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ko-KR" altLang="en-US" sz="600">
                  <a:solidFill>
                    <a:srgbClr val="000000"/>
                  </a:solidFill>
                  <a:latin typeface="Arial" charset="0"/>
                  <a:ea typeface="Gulim" pitchFamily="34" charset="-127"/>
                </a:rPr>
                <a:t>1</a:t>
              </a:r>
              <a:endParaRPr kumimoji="0" lang="ko-KR" altLang="en-US">
                <a:latin typeface="Tahoma" pitchFamily="34" charset="0"/>
                <a:ea typeface="Gulim" pitchFamily="34" charset="-127"/>
              </a:endParaRPr>
            </a:p>
          </p:txBody>
        </p:sp>
        <p:sp>
          <p:nvSpPr>
            <p:cNvPr id="113733" name="Rectangle 69"/>
            <p:cNvSpPr>
              <a:spLocks noChangeArrowheads="1"/>
            </p:cNvSpPr>
            <p:nvPr/>
          </p:nvSpPr>
          <p:spPr bwMode="auto">
            <a:xfrm>
              <a:off x="4221" y="2133"/>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ko-KR" altLang="en-US" sz="600">
                  <a:solidFill>
                    <a:srgbClr val="000000"/>
                  </a:solidFill>
                  <a:latin typeface="Arial" charset="0"/>
                  <a:ea typeface="Gulim" pitchFamily="34" charset="-127"/>
                </a:rPr>
                <a:t>2</a:t>
              </a:r>
              <a:endParaRPr kumimoji="0" lang="ko-KR" altLang="en-US">
                <a:latin typeface="Tahoma" pitchFamily="34" charset="0"/>
                <a:ea typeface="Gulim" pitchFamily="34" charset="-127"/>
              </a:endParaRPr>
            </a:p>
          </p:txBody>
        </p:sp>
        <p:sp>
          <p:nvSpPr>
            <p:cNvPr id="113734" name="Rectangle 70"/>
            <p:cNvSpPr>
              <a:spLocks noChangeArrowheads="1"/>
            </p:cNvSpPr>
            <p:nvPr/>
          </p:nvSpPr>
          <p:spPr bwMode="auto">
            <a:xfrm>
              <a:off x="4221" y="2032"/>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ko-KR" altLang="en-US" sz="600">
                  <a:solidFill>
                    <a:srgbClr val="000000"/>
                  </a:solidFill>
                  <a:latin typeface="Arial" charset="0"/>
                  <a:ea typeface="Gulim" pitchFamily="34" charset="-127"/>
                </a:rPr>
                <a:t>3</a:t>
              </a:r>
              <a:endParaRPr kumimoji="0" lang="ko-KR" altLang="en-US">
                <a:latin typeface="Tahoma" pitchFamily="34" charset="0"/>
                <a:ea typeface="Gulim" pitchFamily="34" charset="-127"/>
              </a:endParaRPr>
            </a:p>
          </p:txBody>
        </p:sp>
        <p:sp>
          <p:nvSpPr>
            <p:cNvPr id="113735" name="Rectangle 71"/>
            <p:cNvSpPr>
              <a:spLocks noChangeArrowheads="1"/>
            </p:cNvSpPr>
            <p:nvPr/>
          </p:nvSpPr>
          <p:spPr bwMode="auto">
            <a:xfrm>
              <a:off x="4221" y="1930"/>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ko-KR" altLang="en-US" sz="600">
                  <a:solidFill>
                    <a:srgbClr val="000000"/>
                  </a:solidFill>
                  <a:latin typeface="Arial" charset="0"/>
                  <a:ea typeface="Gulim" pitchFamily="34" charset="-127"/>
                </a:rPr>
                <a:t>4</a:t>
              </a:r>
              <a:endParaRPr kumimoji="0" lang="ko-KR" altLang="en-US">
                <a:latin typeface="Tahoma" pitchFamily="34" charset="0"/>
                <a:ea typeface="Gulim" pitchFamily="34" charset="-127"/>
              </a:endParaRPr>
            </a:p>
          </p:txBody>
        </p:sp>
        <p:sp>
          <p:nvSpPr>
            <p:cNvPr id="113736" name="Rectangle 72"/>
            <p:cNvSpPr>
              <a:spLocks noChangeArrowheads="1"/>
            </p:cNvSpPr>
            <p:nvPr/>
          </p:nvSpPr>
          <p:spPr bwMode="auto">
            <a:xfrm>
              <a:off x="4221" y="1828"/>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ko-KR" altLang="en-US" sz="600">
                  <a:solidFill>
                    <a:srgbClr val="000000"/>
                  </a:solidFill>
                  <a:latin typeface="Arial" charset="0"/>
                  <a:ea typeface="Gulim" pitchFamily="34" charset="-127"/>
                </a:rPr>
                <a:t>5</a:t>
              </a:r>
              <a:endParaRPr kumimoji="0" lang="ko-KR" altLang="en-US">
                <a:latin typeface="Tahoma" pitchFamily="34" charset="0"/>
                <a:ea typeface="Gulim" pitchFamily="34" charset="-127"/>
              </a:endParaRPr>
            </a:p>
          </p:txBody>
        </p:sp>
        <p:sp>
          <p:nvSpPr>
            <p:cNvPr id="113737" name="Rectangle 73"/>
            <p:cNvSpPr>
              <a:spLocks noChangeArrowheads="1"/>
            </p:cNvSpPr>
            <p:nvPr/>
          </p:nvSpPr>
          <p:spPr bwMode="auto">
            <a:xfrm>
              <a:off x="4221" y="1731"/>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ko-KR" altLang="en-US" sz="600">
                  <a:solidFill>
                    <a:srgbClr val="000000"/>
                  </a:solidFill>
                  <a:latin typeface="Arial" charset="0"/>
                  <a:ea typeface="Gulim" pitchFamily="34" charset="-127"/>
                </a:rPr>
                <a:t>6</a:t>
              </a:r>
              <a:endParaRPr kumimoji="0" lang="ko-KR" altLang="en-US">
                <a:latin typeface="Tahoma" pitchFamily="34" charset="0"/>
                <a:ea typeface="Gulim" pitchFamily="34" charset="-127"/>
              </a:endParaRPr>
            </a:p>
          </p:txBody>
        </p:sp>
        <p:sp>
          <p:nvSpPr>
            <p:cNvPr id="113738" name="Rectangle 74"/>
            <p:cNvSpPr>
              <a:spLocks noChangeArrowheads="1"/>
            </p:cNvSpPr>
            <p:nvPr/>
          </p:nvSpPr>
          <p:spPr bwMode="auto">
            <a:xfrm>
              <a:off x="4221" y="1629"/>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ko-KR" altLang="en-US" sz="600">
                  <a:solidFill>
                    <a:srgbClr val="000000"/>
                  </a:solidFill>
                  <a:latin typeface="Arial" charset="0"/>
                  <a:ea typeface="Gulim" pitchFamily="34" charset="-127"/>
                </a:rPr>
                <a:t>7</a:t>
              </a:r>
              <a:endParaRPr kumimoji="0" lang="ko-KR" altLang="en-US">
                <a:latin typeface="Tahoma" pitchFamily="34" charset="0"/>
                <a:ea typeface="Gulim" pitchFamily="34" charset="-127"/>
              </a:endParaRPr>
            </a:p>
          </p:txBody>
        </p:sp>
        <p:sp>
          <p:nvSpPr>
            <p:cNvPr id="113739" name="Rectangle 75"/>
            <p:cNvSpPr>
              <a:spLocks noChangeArrowheads="1"/>
            </p:cNvSpPr>
            <p:nvPr/>
          </p:nvSpPr>
          <p:spPr bwMode="auto">
            <a:xfrm>
              <a:off x="4221" y="1528"/>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ko-KR" altLang="en-US" sz="600">
                  <a:solidFill>
                    <a:srgbClr val="000000"/>
                  </a:solidFill>
                  <a:latin typeface="Arial" charset="0"/>
                  <a:ea typeface="Gulim" pitchFamily="34" charset="-127"/>
                </a:rPr>
                <a:t>8</a:t>
              </a:r>
              <a:endParaRPr kumimoji="0" lang="ko-KR" altLang="en-US">
                <a:latin typeface="Tahoma" pitchFamily="34" charset="0"/>
                <a:ea typeface="Gulim" pitchFamily="34" charset="-127"/>
              </a:endParaRPr>
            </a:p>
          </p:txBody>
        </p:sp>
        <p:sp>
          <p:nvSpPr>
            <p:cNvPr id="113740" name="Rectangle 76"/>
            <p:cNvSpPr>
              <a:spLocks noChangeArrowheads="1"/>
            </p:cNvSpPr>
            <p:nvPr/>
          </p:nvSpPr>
          <p:spPr bwMode="auto">
            <a:xfrm>
              <a:off x="4221" y="1426"/>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ko-KR" altLang="en-US" sz="600">
                  <a:solidFill>
                    <a:srgbClr val="000000"/>
                  </a:solidFill>
                  <a:latin typeface="Arial" charset="0"/>
                  <a:ea typeface="Gulim" pitchFamily="34" charset="-127"/>
                </a:rPr>
                <a:t>9</a:t>
              </a:r>
              <a:endParaRPr kumimoji="0" lang="ko-KR" altLang="en-US">
                <a:latin typeface="Tahoma" pitchFamily="34" charset="0"/>
                <a:ea typeface="Gulim" pitchFamily="34" charset="-127"/>
              </a:endParaRPr>
            </a:p>
          </p:txBody>
        </p:sp>
        <p:sp>
          <p:nvSpPr>
            <p:cNvPr id="113741" name="Rectangle 77"/>
            <p:cNvSpPr>
              <a:spLocks noChangeArrowheads="1"/>
            </p:cNvSpPr>
            <p:nvPr/>
          </p:nvSpPr>
          <p:spPr bwMode="auto">
            <a:xfrm>
              <a:off x="4197" y="1324"/>
              <a:ext cx="73"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ko-KR" altLang="en-US" sz="600">
                  <a:solidFill>
                    <a:srgbClr val="000000"/>
                  </a:solidFill>
                  <a:latin typeface="Arial" charset="0"/>
                  <a:ea typeface="Gulim" pitchFamily="34" charset="-127"/>
                </a:rPr>
                <a:t>10</a:t>
              </a:r>
              <a:endParaRPr kumimoji="0" lang="ko-KR" altLang="en-US">
                <a:latin typeface="Tahoma" pitchFamily="34" charset="0"/>
                <a:ea typeface="Gulim" pitchFamily="34" charset="-127"/>
              </a:endParaRPr>
            </a:p>
          </p:txBody>
        </p:sp>
        <p:sp>
          <p:nvSpPr>
            <p:cNvPr id="113742" name="Rectangle 78"/>
            <p:cNvSpPr>
              <a:spLocks noChangeArrowheads="1"/>
            </p:cNvSpPr>
            <p:nvPr/>
          </p:nvSpPr>
          <p:spPr bwMode="auto">
            <a:xfrm>
              <a:off x="4266"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ko-KR" altLang="en-US" sz="600">
                  <a:solidFill>
                    <a:srgbClr val="000000"/>
                  </a:solidFill>
                  <a:latin typeface="Arial" charset="0"/>
                  <a:ea typeface="Gulim" pitchFamily="34" charset="-127"/>
                </a:rPr>
                <a:t>0</a:t>
              </a:r>
              <a:endParaRPr kumimoji="0" lang="ko-KR" altLang="en-US">
                <a:latin typeface="Tahoma" pitchFamily="34" charset="0"/>
                <a:ea typeface="Gulim" pitchFamily="34" charset="-127"/>
              </a:endParaRPr>
            </a:p>
          </p:txBody>
        </p:sp>
        <p:sp>
          <p:nvSpPr>
            <p:cNvPr id="113743" name="Rectangle 79"/>
            <p:cNvSpPr>
              <a:spLocks noChangeArrowheads="1"/>
            </p:cNvSpPr>
            <p:nvPr/>
          </p:nvSpPr>
          <p:spPr bwMode="auto">
            <a:xfrm>
              <a:off x="4387"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ko-KR" altLang="en-US" sz="600">
                  <a:solidFill>
                    <a:srgbClr val="000000"/>
                  </a:solidFill>
                  <a:latin typeface="Arial" charset="0"/>
                  <a:ea typeface="Gulim" pitchFamily="34" charset="-127"/>
                </a:rPr>
                <a:t>1</a:t>
              </a:r>
              <a:endParaRPr kumimoji="0" lang="ko-KR" altLang="en-US">
                <a:latin typeface="Tahoma" pitchFamily="34" charset="0"/>
                <a:ea typeface="Gulim" pitchFamily="34" charset="-127"/>
              </a:endParaRPr>
            </a:p>
          </p:txBody>
        </p:sp>
        <p:sp>
          <p:nvSpPr>
            <p:cNvPr id="113744" name="Rectangle 80"/>
            <p:cNvSpPr>
              <a:spLocks noChangeArrowheads="1"/>
            </p:cNvSpPr>
            <p:nvPr/>
          </p:nvSpPr>
          <p:spPr bwMode="auto">
            <a:xfrm>
              <a:off x="4504"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ko-KR" altLang="en-US" sz="600">
                  <a:solidFill>
                    <a:srgbClr val="000000"/>
                  </a:solidFill>
                  <a:latin typeface="Arial" charset="0"/>
                  <a:ea typeface="Gulim" pitchFamily="34" charset="-127"/>
                </a:rPr>
                <a:t>2</a:t>
              </a:r>
              <a:endParaRPr kumimoji="0" lang="ko-KR" altLang="en-US">
                <a:latin typeface="Tahoma" pitchFamily="34" charset="0"/>
                <a:ea typeface="Gulim" pitchFamily="34" charset="-127"/>
              </a:endParaRPr>
            </a:p>
          </p:txBody>
        </p:sp>
        <p:sp>
          <p:nvSpPr>
            <p:cNvPr id="113745" name="Rectangle 81"/>
            <p:cNvSpPr>
              <a:spLocks noChangeArrowheads="1"/>
            </p:cNvSpPr>
            <p:nvPr/>
          </p:nvSpPr>
          <p:spPr bwMode="auto">
            <a:xfrm>
              <a:off x="4626"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ko-KR" altLang="en-US" sz="600">
                  <a:solidFill>
                    <a:srgbClr val="000000"/>
                  </a:solidFill>
                  <a:latin typeface="Arial" charset="0"/>
                  <a:ea typeface="Gulim" pitchFamily="34" charset="-127"/>
                </a:rPr>
                <a:t>3</a:t>
              </a:r>
              <a:endParaRPr kumimoji="0" lang="ko-KR" altLang="en-US">
                <a:latin typeface="Tahoma" pitchFamily="34" charset="0"/>
                <a:ea typeface="Gulim" pitchFamily="34" charset="-127"/>
              </a:endParaRPr>
            </a:p>
          </p:txBody>
        </p:sp>
        <p:sp>
          <p:nvSpPr>
            <p:cNvPr id="113746" name="Rectangle 82"/>
            <p:cNvSpPr>
              <a:spLocks noChangeArrowheads="1"/>
            </p:cNvSpPr>
            <p:nvPr/>
          </p:nvSpPr>
          <p:spPr bwMode="auto">
            <a:xfrm>
              <a:off x="4747"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ko-KR" altLang="en-US" sz="600">
                  <a:solidFill>
                    <a:srgbClr val="000000"/>
                  </a:solidFill>
                  <a:latin typeface="Arial" charset="0"/>
                  <a:ea typeface="Gulim" pitchFamily="34" charset="-127"/>
                </a:rPr>
                <a:t>4</a:t>
              </a:r>
              <a:endParaRPr kumimoji="0" lang="ko-KR" altLang="en-US">
                <a:latin typeface="Tahoma" pitchFamily="34" charset="0"/>
                <a:ea typeface="Gulim" pitchFamily="34" charset="-127"/>
              </a:endParaRPr>
            </a:p>
          </p:txBody>
        </p:sp>
        <p:sp>
          <p:nvSpPr>
            <p:cNvPr id="113747" name="Rectangle 83"/>
            <p:cNvSpPr>
              <a:spLocks noChangeArrowheads="1"/>
            </p:cNvSpPr>
            <p:nvPr/>
          </p:nvSpPr>
          <p:spPr bwMode="auto">
            <a:xfrm>
              <a:off x="4868"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ko-KR" altLang="en-US" sz="600">
                  <a:solidFill>
                    <a:srgbClr val="000000"/>
                  </a:solidFill>
                  <a:latin typeface="Arial" charset="0"/>
                  <a:ea typeface="Gulim" pitchFamily="34" charset="-127"/>
                </a:rPr>
                <a:t>5</a:t>
              </a:r>
              <a:endParaRPr kumimoji="0" lang="ko-KR" altLang="en-US">
                <a:latin typeface="Tahoma" pitchFamily="34" charset="0"/>
                <a:ea typeface="Gulim" pitchFamily="34" charset="-127"/>
              </a:endParaRPr>
            </a:p>
          </p:txBody>
        </p:sp>
        <p:sp>
          <p:nvSpPr>
            <p:cNvPr id="113748" name="Rectangle 84"/>
            <p:cNvSpPr>
              <a:spLocks noChangeArrowheads="1"/>
            </p:cNvSpPr>
            <p:nvPr/>
          </p:nvSpPr>
          <p:spPr bwMode="auto">
            <a:xfrm>
              <a:off x="4986"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ko-KR" altLang="en-US" sz="600">
                  <a:solidFill>
                    <a:srgbClr val="000000"/>
                  </a:solidFill>
                  <a:latin typeface="Arial" charset="0"/>
                  <a:ea typeface="Gulim" pitchFamily="34" charset="-127"/>
                </a:rPr>
                <a:t>6</a:t>
              </a:r>
              <a:endParaRPr kumimoji="0" lang="ko-KR" altLang="en-US">
                <a:latin typeface="Tahoma" pitchFamily="34" charset="0"/>
                <a:ea typeface="Gulim" pitchFamily="34" charset="-127"/>
              </a:endParaRPr>
            </a:p>
          </p:txBody>
        </p:sp>
        <p:sp>
          <p:nvSpPr>
            <p:cNvPr id="113749" name="Rectangle 85"/>
            <p:cNvSpPr>
              <a:spLocks noChangeArrowheads="1"/>
            </p:cNvSpPr>
            <p:nvPr/>
          </p:nvSpPr>
          <p:spPr bwMode="auto">
            <a:xfrm>
              <a:off x="5107"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ko-KR" altLang="en-US" sz="600">
                  <a:solidFill>
                    <a:srgbClr val="000000"/>
                  </a:solidFill>
                  <a:latin typeface="Arial" charset="0"/>
                  <a:ea typeface="Gulim" pitchFamily="34" charset="-127"/>
                </a:rPr>
                <a:t>7</a:t>
              </a:r>
              <a:endParaRPr kumimoji="0" lang="ko-KR" altLang="en-US">
                <a:latin typeface="Tahoma" pitchFamily="34" charset="0"/>
                <a:ea typeface="Gulim" pitchFamily="34" charset="-127"/>
              </a:endParaRPr>
            </a:p>
          </p:txBody>
        </p:sp>
        <p:sp>
          <p:nvSpPr>
            <p:cNvPr id="113750" name="Rectangle 86"/>
            <p:cNvSpPr>
              <a:spLocks noChangeArrowheads="1"/>
            </p:cNvSpPr>
            <p:nvPr/>
          </p:nvSpPr>
          <p:spPr bwMode="auto">
            <a:xfrm>
              <a:off x="5228"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ko-KR" altLang="en-US" sz="600">
                  <a:solidFill>
                    <a:srgbClr val="000000"/>
                  </a:solidFill>
                  <a:latin typeface="Arial" charset="0"/>
                  <a:ea typeface="Gulim" pitchFamily="34" charset="-127"/>
                </a:rPr>
                <a:t>8</a:t>
              </a:r>
              <a:endParaRPr kumimoji="0" lang="ko-KR" altLang="en-US">
                <a:latin typeface="Tahoma" pitchFamily="34" charset="0"/>
                <a:ea typeface="Gulim" pitchFamily="34" charset="-127"/>
              </a:endParaRPr>
            </a:p>
          </p:txBody>
        </p:sp>
        <p:sp>
          <p:nvSpPr>
            <p:cNvPr id="113751" name="Rectangle 87"/>
            <p:cNvSpPr>
              <a:spLocks noChangeArrowheads="1"/>
            </p:cNvSpPr>
            <p:nvPr/>
          </p:nvSpPr>
          <p:spPr bwMode="auto">
            <a:xfrm>
              <a:off x="5346"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ko-KR" altLang="en-US" sz="600">
                  <a:solidFill>
                    <a:srgbClr val="000000"/>
                  </a:solidFill>
                  <a:latin typeface="Arial" charset="0"/>
                  <a:ea typeface="Gulim" pitchFamily="34" charset="-127"/>
                </a:rPr>
                <a:t>9</a:t>
              </a:r>
              <a:endParaRPr kumimoji="0" lang="ko-KR" altLang="en-US">
                <a:latin typeface="Tahoma" pitchFamily="34" charset="0"/>
                <a:ea typeface="Gulim" pitchFamily="34" charset="-127"/>
              </a:endParaRPr>
            </a:p>
          </p:txBody>
        </p:sp>
        <p:sp>
          <p:nvSpPr>
            <p:cNvPr id="113752" name="Rectangle 88"/>
            <p:cNvSpPr>
              <a:spLocks noChangeArrowheads="1"/>
            </p:cNvSpPr>
            <p:nvPr/>
          </p:nvSpPr>
          <p:spPr bwMode="auto">
            <a:xfrm>
              <a:off x="5455" y="2404"/>
              <a:ext cx="73"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ko-KR" altLang="en-US" sz="600">
                  <a:solidFill>
                    <a:srgbClr val="000000"/>
                  </a:solidFill>
                  <a:latin typeface="Arial" charset="0"/>
                  <a:ea typeface="Gulim" pitchFamily="34" charset="-127"/>
                </a:rPr>
                <a:t>10</a:t>
              </a:r>
              <a:endParaRPr kumimoji="0" lang="ko-KR" altLang="en-US">
                <a:latin typeface="Tahoma" pitchFamily="34" charset="0"/>
                <a:ea typeface="Gulim" pitchFamily="34" charset="-127"/>
              </a:endParaRPr>
            </a:p>
          </p:txBody>
        </p:sp>
        <p:sp>
          <p:nvSpPr>
            <p:cNvPr id="113753" name="Rectangle 89"/>
            <p:cNvSpPr>
              <a:spLocks noChangeArrowheads="1"/>
            </p:cNvSpPr>
            <p:nvPr/>
          </p:nvSpPr>
          <p:spPr bwMode="auto">
            <a:xfrm>
              <a:off x="4144" y="1265"/>
              <a:ext cx="1400" cy="1254"/>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754" name="Freeform 90"/>
            <p:cNvSpPr>
              <a:spLocks/>
            </p:cNvSpPr>
            <p:nvPr/>
          </p:nvSpPr>
          <p:spPr bwMode="auto">
            <a:xfrm>
              <a:off x="4426" y="1447"/>
              <a:ext cx="573" cy="873"/>
            </a:xfrm>
            <a:custGeom>
              <a:avLst/>
              <a:gdLst>
                <a:gd name="T0" fmla="*/ 518 w 852"/>
                <a:gd name="T1" fmla="*/ 280 h 1260"/>
                <a:gd name="T2" fmla="*/ 392 w 852"/>
                <a:gd name="T3" fmla="*/ 36 h 1260"/>
                <a:gd name="T4" fmla="*/ 237 w 852"/>
                <a:gd name="T5" fmla="*/ 21 h 1260"/>
                <a:gd name="T6" fmla="*/ 133 w 852"/>
                <a:gd name="T7" fmla="*/ 73 h 1260"/>
                <a:gd name="T8" fmla="*/ 0 w 852"/>
                <a:gd name="T9" fmla="*/ 369 h 1260"/>
                <a:gd name="T10" fmla="*/ 44 w 852"/>
                <a:gd name="T11" fmla="*/ 688 h 1260"/>
                <a:gd name="T12" fmla="*/ 362 w 852"/>
                <a:gd name="T13" fmla="*/ 1117 h 1260"/>
                <a:gd name="T14" fmla="*/ 429 w 852"/>
                <a:gd name="T15" fmla="*/ 1139 h 1260"/>
                <a:gd name="T16" fmla="*/ 451 w 852"/>
                <a:gd name="T17" fmla="*/ 1154 h 1260"/>
                <a:gd name="T18" fmla="*/ 525 w 852"/>
                <a:gd name="T19" fmla="*/ 1176 h 1260"/>
                <a:gd name="T20" fmla="*/ 622 w 852"/>
                <a:gd name="T21" fmla="*/ 1228 h 1260"/>
                <a:gd name="T22" fmla="*/ 792 w 852"/>
                <a:gd name="T23" fmla="*/ 1243 h 1260"/>
                <a:gd name="T24" fmla="*/ 785 w 852"/>
                <a:gd name="T25" fmla="*/ 1021 h 1260"/>
                <a:gd name="T26" fmla="*/ 748 w 852"/>
                <a:gd name="T27" fmla="*/ 954 h 1260"/>
                <a:gd name="T28" fmla="*/ 688 w 852"/>
                <a:gd name="T29" fmla="*/ 858 h 1260"/>
                <a:gd name="T30" fmla="*/ 622 w 852"/>
                <a:gd name="T31" fmla="*/ 762 h 1260"/>
                <a:gd name="T32" fmla="*/ 607 w 852"/>
                <a:gd name="T33" fmla="*/ 732 h 1260"/>
                <a:gd name="T34" fmla="*/ 592 w 852"/>
                <a:gd name="T35" fmla="*/ 710 h 1260"/>
                <a:gd name="T36" fmla="*/ 555 w 852"/>
                <a:gd name="T37" fmla="*/ 643 h 1260"/>
                <a:gd name="T38" fmla="*/ 540 w 852"/>
                <a:gd name="T39" fmla="*/ 621 h 1260"/>
                <a:gd name="T40" fmla="*/ 518 w 852"/>
                <a:gd name="T41" fmla="*/ 280 h 1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2" h="1260">
                  <a:moveTo>
                    <a:pt x="518" y="280"/>
                  </a:moveTo>
                  <a:cubicBezTo>
                    <a:pt x="509" y="187"/>
                    <a:pt x="497" y="69"/>
                    <a:pt x="392" y="36"/>
                  </a:cubicBezTo>
                  <a:cubicBezTo>
                    <a:pt x="339" y="0"/>
                    <a:pt x="309" y="15"/>
                    <a:pt x="237" y="21"/>
                  </a:cubicBezTo>
                  <a:cubicBezTo>
                    <a:pt x="194" y="31"/>
                    <a:pt x="168" y="45"/>
                    <a:pt x="133" y="73"/>
                  </a:cubicBezTo>
                  <a:cubicBezTo>
                    <a:pt x="84" y="168"/>
                    <a:pt x="20" y="262"/>
                    <a:pt x="0" y="369"/>
                  </a:cubicBezTo>
                  <a:cubicBezTo>
                    <a:pt x="5" y="481"/>
                    <a:pt x="3" y="584"/>
                    <a:pt x="44" y="688"/>
                  </a:cubicBezTo>
                  <a:cubicBezTo>
                    <a:pt x="78" y="870"/>
                    <a:pt x="173" y="1057"/>
                    <a:pt x="362" y="1117"/>
                  </a:cubicBezTo>
                  <a:cubicBezTo>
                    <a:pt x="415" y="1152"/>
                    <a:pt x="347" y="1112"/>
                    <a:pt x="429" y="1139"/>
                  </a:cubicBezTo>
                  <a:cubicBezTo>
                    <a:pt x="437" y="1142"/>
                    <a:pt x="443" y="1150"/>
                    <a:pt x="451" y="1154"/>
                  </a:cubicBezTo>
                  <a:cubicBezTo>
                    <a:pt x="473" y="1165"/>
                    <a:pt x="501" y="1168"/>
                    <a:pt x="525" y="1176"/>
                  </a:cubicBezTo>
                  <a:cubicBezTo>
                    <a:pt x="562" y="1201"/>
                    <a:pt x="581" y="1218"/>
                    <a:pt x="622" y="1228"/>
                  </a:cubicBezTo>
                  <a:cubicBezTo>
                    <a:pt x="684" y="1260"/>
                    <a:pt x="714" y="1249"/>
                    <a:pt x="792" y="1243"/>
                  </a:cubicBezTo>
                  <a:cubicBezTo>
                    <a:pt x="852" y="1183"/>
                    <a:pt x="819" y="1088"/>
                    <a:pt x="785" y="1021"/>
                  </a:cubicBezTo>
                  <a:cubicBezTo>
                    <a:pt x="770" y="992"/>
                    <a:pt x="773" y="979"/>
                    <a:pt x="748" y="954"/>
                  </a:cubicBezTo>
                  <a:cubicBezTo>
                    <a:pt x="735" y="917"/>
                    <a:pt x="711" y="888"/>
                    <a:pt x="688" y="858"/>
                  </a:cubicBezTo>
                  <a:cubicBezTo>
                    <a:pt x="676" y="821"/>
                    <a:pt x="643" y="795"/>
                    <a:pt x="622" y="762"/>
                  </a:cubicBezTo>
                  <a:cubicBezTo>
                    <a:pt x="616" y="753"/>
                    <a:pt x="613" y="742"/>
                    <a:pt x="607" y="732"/>
                  </a:cubicBezTo>
                  <a:cubicBezTo>
                    <a:pt x="603" y="724"/>
                    <a:pt x="597" y="717"/>
                    <a:pt x="592" y="710"/>
                  </a:cubicBezTo>
                  <a:cubicBezTo>
                    <a:pt x="580" y="671"/>
                    <a:pt x="589" y="694"/>
                    <a:pt x="555" y="643"/>
                  </a:cubicBezTo>
                  <a:cubicBezTo>
                    <a:pt x="550" y="636"/>
                    <a:pt x="540" y="621"/>
                    <a:pt x="540" y="621"/>
                  </a:cubicBezTo>
                  <a:cubicBezTo>
                    <a:pt x="519" y="510"/>
                    <a:pt x="518" y="392"/>
                    <a:pt x="518" y="280"/>
                  </a:cubicBezTo>
                  <a:close/>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3755" name="Freeform 91"/>
            <p:cNvSpPr>
              <a:spLocks/>
            </p:cNvSpPr>
            <p:nvPr/>
          </p:nvSpPr>
          <p:spPr bwMode="auto">
            <a:xfrm>
              <a:off x="4846" y="1713"/>
              <a:ext cx="516" cy="436"/>
            </a:xfrm>
            <a:custGeom>
              <a:avLst/>
              <a:gdLst>
                <a:gd name="T0" fmla="*/ 183 w 768"/>
                <a:gd name="T1" fmla="*/ 67 h 630"/>
                <a:gd name="T2" fmla="*/ 72 w 768"/>
                <a:gd name="T3" fmla="*/ 74 h 630"/>
                <a:gd name="T4" fmla="*/ 5 w 768"/>
                <a:gd name="T5" fmla="*/ 170 h 630"/>
                <a:gd name="T6" fmla="*/ 13 w 768"/>
                <a:gd name="T7" fmla="*/ 311 h 630"/>
                <a:gd name="T8" fmla="*/ 57 w 768"/>
                <a:gd name="T9" fmla="*/ 356 h 630"/>
                <a:gd name="T10" fmla="*/ 109 w 768"/>
                <a:gd name="T11" fmla="*/ 415 h 630"/>
                <a:gd name="T12" fmla="*/ 235 w 768"/>
                <a:gd name="T13" fmla="*/ 548 h 630"/>
                <a:gd name="T14" fmla="*/ 257 w 768"/>
                <a:gd name="T15" fmla="*/ 570 h 630"/>
                <a:gd name="T16" fmla="*/ 331 w 768"/>
                <a:gd name="T17" fmla="*/ 593 h 630"/>
                <a:gd name="T18" fmla="*/ 450 w 768"/>
                <a:gd name="T19" fmla="*/ 630 h 630"/>
                <a:gd name="T20" fmla="*/ 598 w 768"/>
                <a:gd name="T21" fmla="*/ 607 h 630"/>
                <a:gd name="T22" fmla="*/ 657 w 768"/>
                <a:gd name="T23" fmla="*/ 585 h 630"/>
                <a:gd name="T24" fmla="*/ 687 w 768"/>
                <a:gd name="T25" fmla="*/ 533 h 630"/>
                <a:gd name="T26" fmla="*/ 717 w 768"/>
                <a:gd name="T27" fmla="*/ 474 h 630"/>
                <a:gd name="T28" fmla="*/ 724 w 768"/>
                <a:gd name="T29" fmla="*/ 437 h 630"/>
                <a:gd name="T30" fmla="*/ 739 w 768"/>
                <a:gd name="T31" fmla="*/ 415 h 630"/>
                <a:gd name="T32" fmla="*/ 768 w 768"/>
                <a:gd name="T33" fmla="*/ 296 h 630"/>
                <a:gd name="T34" fmla="*/ 761 w 768"/>
                <a:gd name="T35" fmla="*/ 178 h 630"/>
                <a:gd name="T36" fmla="*/ 724 w 768"/>
                <a:gd name="T37" fmla="*/ 111 h 630"/>
                <a:gd name="T38" fmla="*/ 465 w 768"/>
                <a:gd name="T39" fmla="*/ 0 h 630"/>
                <a:gd name="T40" fmla="*/ 205 w 768"/>
                <a:gd name="T41" fmla="*/ 30 h 630"/>
                <a:gd name="T42" fmla="*/ 183 w 768"/>
                <a:gd name="T43" fmla="*/ 67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8" h="630">
                  <a:moveTo>
                    <a:pt x="183" y="67"/>
                  </a:moveTo>
                  <a:cubicBezTo>
                    <a:pt x="146" y="41"/>
                    <a:pt x="112" y="61"/>
                    <a:pt x="72" y="74"/>
                  </a:cubicBezTo>
                  <a:cubicBezTo>
                    <a:pt x="13" y="114"/>
                    <a:pt x="28" y="107"/>
                    <a:pt x="5" y="170"/>
                  </a:cubicBezTo>
                  <a:cubicBezTo>
                    <a:pt x="8" y="217"/>
                    <a:pt x="0" y="266"/>
                    <a:pt x="13" y="311"/>
                  </a:cubicBezTo>
                  <a:cubicBezTo>
                    <a:pt x="19" y="331"/>
                    <a:pt x="45" y="339"/>
                    <a:pt x="57" y="356"/>
                  </a:cubicBezTo>
                  <a:cubicBezTo>
                    <a:pt x="92" y="407"/>
                    <a:pt x="72" y="390"/>
                    <a:pt x="109" y="415"/>
                  </a:cubicBezTo>
                  <a:cubicBezTo>
                    <a:pt x="145" y="467"/>
                    <a:pt x="187" y="508"/>
                    <a:pt x="235" y="548"/>
                  </a:cubicBezTo>
                  <a:cubicBezTo>
                    <a:pt x="243" y="555"/>
                    <a:pt x="248" y="565"/>
                    <a:pt x="257" y="570"/>
                  </a:cubicBezTo>
                  <a:cubicBezTo>
                    <a:pt x="283" y="584"/>
                    <a:pt x="305" y="583"/>
                    <a:pt x="331" y="593"/>
                  </a:cubicBezTo>
                  <a:cubicBezTo>
                    <a:pt x="371" y="608"/>
                    <a:pt x="408" y="621"/>
                    <a:pt x="450" y="630"/>
                  </a:cubicBezTo>
                  <a:cubicBezTo>
                    <a:pt x="498" y="625"/>
                    <a:pt x="551" y="623"/>
                    <a:pt x="598" y="607"/>
                  </a:cubicBezTo>
                  <a:cubicBezTo>
                    <a:pt x="618" y="600"/>
                    <a:pt x="657" y="585"/>
                    <a:pt x="657" y="585"/>
                  </a:cubicBezTo>
                  <a:cubicBezTo>
                    <a:pt x="675" y="536"/>
                    <a:pt x="651" y="594"/>
                    <a:pt x="687" y="533"/>
                  </a:cubicBezTo>
                  <a:cubicBezTo>
                    <a:pt x="698" y="514"/>
                    <a:pt x="717" y="474"/>
                    <a:pt x="717" y="474"/>
                  </a:cubicBezTo>
                  <a:cubicBezTo>
                    <a:pt x="719" y="462"/>
                    <a:pt x="720" y="449"/>
                    <a:pt x="724" y="437"/>
                  </a:cubicBezTo>
                  <a:cubicBezTo>
                    <a:pt x="727" y="429"/>
                    <a:pt x="736" y="423"/>
                    <a:pt x="739" y="415"/>
                  </a:cubicBezTo>
                  <a:cubicBezTo>
                    <a:pt x="750" y="382"/>
                    <a:pt x="760" y="332"/>
                    <a:pt x="768" y="296"/>
                  </a:cubicBezTo>
                  <a:cubicBezTo>
                    <a:pt x="766" y="257"/>
                    <a:pt x="766" y="217"/>
                    <a:pt x="761" y="178"/>
                  </a:cubicBezTo>
                  <a:cubicBezTo>
                    <a:pt x="754" y="127"/>
                    <a:pt x="750" y="142"/>
                    <a:pt x="724" y="111"/>
                  </a:cubicBezTo>
                  <a:cubicBezTo>
                    <a:pt x="653" y="27"/>
                    <a:pt x="566" y="24"/>
                    <a:pt x="465" y="0"/>
                  </a:cubicBezTo>
                  <a:cubicBezTo>
                    <a:pt x="370" y="4"/>
                    <a:pt x="294" y="6"/>
                    <a:pt x="205" y="30"/>
                  </a:cubicBezTo>
                  <a:cubicBezTo>
                    <a:pt x="154" y="63"/>
                    <a:pt x="144" y="53"/>
                    <a:pt x="183" y="67"/>
                  </a:cubicBezTo>
                  <a:close/>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113756" name="Line 92"/>
          <p:cNvSpPr>
            <a:spLocks noChangeShapeType="1"/>
          </p:cNvSpPr>
          <p:nvPr/>
        </p:nvSpPr>
        <p:spPr bwMode="auto">
          <a:xfrm>
            <a:off x="5638800" y="29718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3757" name="Group 93"/>
          <p:cNvGrpSpPr>
            <a:grpSpLocks/>
          </p:cNvGrpSpPr>
          <p:nvPr/>
        </p:nvGrpSpPr>
        <p:grpSpPr bwMode="auto">
          <a:xfrm>
            <a:off x="6629400" y="4114800"/>
            <a:ext cx="2286000" cy="2286000"/>
            <a:chOff x="3312" y="2640"/>
            <a:chExt cx="1440" cy="1440"/>
          </a:xfrm>
        </p:grpSpPr>
        <p:graphicFrame>
          <p:nvGraphicFramePr>
            <p:cNvPr id="113758" name="Object 94"/>
            <p:cNvGraphicFramePr>
              <a:graphicFrameLocks noChangeAspect="1"/>
            </p:cNvGraphicFramePr>
            <p:nvPr/>
          </p:nvGraphicFramePr>
          <p:xfrm>
            <a:off x="3312" y="2832"/>
            <a:ext cx="1440" cy="1248"/>
          </p:xfrm>
          <a:graphic>
            <a:graphicData uri="http://schemas.openxmlformats.org/presentationml/2006/ole">
              <mc:AlternateContent xmlns:mc="http://schemas.openxmlformats.org/markup-compatibility/2006">
                <mc:Choice xmlns:v="urn:schemas-microsoft-com:vml" Requires="v">
                  <p:oleObj spid="_x0000_s3186" name="Worksheet" r:id="rId5" imgW="3419856" imgH="2934005" progId="Excel.Sheet.8">
                    <p:embed/>
                  </p:oleObj>
                </mc:Choice>
                <mc:Fallback>
                  <p:oleObj name="Worksheet" r:id="rId5" imgW="3419856" imgH="2934005"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2" y="2832"/>
                          <a:ext cx="1440" cy="1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759" name="Line 95"/>
            <p:cNvSpPr>
              <a:spLocks noChangeShapeType="1"/>
            </p:cNvSpPr>
            <p:nvPr/>
          </p:nvSpPr>
          <p:spPr bwMode="auto">
            <a:xfrm>
              <a:off x="3984" y="2640"/>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3760" name="Group 96"/>
          <p:cNvGrpSpPr>
            <a:grpSpLocks/>
          </p:cNvGrpSpPr>
          <p:nvPr/>
        </p:nvGrpSpPr>
        <p:grpSpPr bwMode="auto">
          <a:xfrm>
            <a:off x="3276600" y="4419600"/>
            <a:ext cx="3200400" cy="1981200"/>
            <a:chOff x="1200" y="2832"/>
            <a:chExt cx="2016" cy="1248"/>
          </a:xfrm>
        </p:grpSpPr>
        <p:grpSp>
          <p:nvGrpSpPr>
            <p:cNvPr id="113761" name="Group 97"/>
            <p:cNvGrpSpPr>
              <a:grpSpLocks/>
            </p:cNvGrpSpPr>
            <p:nvPr/>
          </p:nvGrpSpPr>
          <p:grpSpPr bwMode="auto">
            <a:xfrm>
              <a:off x="1200" y="2832"/>
              <a:ext cx="1440" cy="1248"/>
              <a:chOff x="3108" y="2256"/>
              <a:chExt cx="2148" cy="1872"/>
            </a:xfrm>
          </p:grpSpPr>
          <p:graphicFrame>
            <p:nvGraphicFramePr>
              <p:cNvPr id="113762" name="Object 98"/>
              <p:cNvGraphicFramePr>
                <a:graphicFrameLocks noChangeAspect="1"/>
              </p:cNvGraphicFramePr>
              <p:nvPr/>
            </p:nvGraphicFramePr>
            <p:xfrm>
              <a:off x="3108" y="2256"/>
              <a:ext cx="2148" cy="1872"/>
            </p:xfrm>
            <a:graphic>
              <a:graphicData uri="http://schemas.openxmlformats.org/presentationml/2006/ole">
                <mc:AlternateContent xmlns:mc="http://schemas.openxmlformats.org/markup-compatibility/2006">
                  <mc:Choice xmlns:v="urn:schemas-microsoft-com:vml" Requires="v">
                    <p:oleObj spid="_x0000_s3187" name="Worksheet" r:id="rId7" imgW="3410407" imgH="2924556" progId="Excel.Sheet.8">
                      <p:embed/>
                    </p:oleObj>
                  </mc:Choice>
                  <mc:Fallback>
                    <p:oleObj name="Worksheet" r:id="rId7" imgW="3410407" imgH="2924556" progId="Excel.Shee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08" y="2256"/>
                            <a:ext cx="2148" cy="1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763" name="Freeform 99"/>
              <p:cNvSpPr>
                <a:spLocks/>
              </p:cNvSpPr>
              <p:nvPr/>
            </p:nvSpPr>
            <p:spPr bwMode="auto">
              <a:xfrm>
                <a:off x="3638" y="2571"/>
                <a:ext cx="728" cy="896"/>
              </a:xfrm>
              <a:custGeom>
                <a:avLst/>
                <a:gdLst>
                  <a:gd name="T0" fmla="*/ 199 w 728"/>
                  <a:gd name="T1" fmla="*/ 7 h 896"/>
                  <a:gd name="T2" fmla="*/ 110 w 728"/>
                  <a:gd name="T3" fmla="*/ 96 h 896"/>
                  <a:gd name="T4" fmla="*/ 80 w 728"/>
                  <a:gd name="T5" fmla="*/ 140 h 896"/>
                  <a:gd name="T6" fmla="*/ 65 w 728"/>
                  <a:gd name="T7" fmla="*/ 162 h 896"/>
                  <a:gd name="T8" fmla="*/ 21 w 728"/>
                  <a:gd name="T9" fmla="*/ 303 h 896"/>
                  <a:gd name="T10" fmla="*/ 65 w 728"/>
                  <a:gd name="T11" fmla="*/ 703 h 896"/>
                  <a:gd name="T12" fmla="*/ 110 w 728"/>
                  <a:gd name="T13" fmla="*/ 763 h 896"/>
                  <a:gd name="T14" fmla="*/ 332 w 728"/>
                  <a:gd name="T15" fmla="*/ 896 h 896"/>
                  <a:gd name="T16" fmla="*/ 495 w 728"/>
                  <a:gd name="T17" fmla="*/ 851 h 896"/>
                  <a:gd name="T18" fmla="*/ 636 w 728"/>
                  <a:gd name="T19" fmla="*/ 711 h 896"/>
                  <a:gd name="T20" fmla="*/ 688 w 728"/>
                  <a:gd name="T21" fmla="*/ 607 h 896"/>
                  <a:gd name="T22" fmla="*/ 702 w 728"/>
                  <a:gd name="T23" fmla="*/ 563 h 896"/>
                  <a:gd name="T24" fmla="*/ 710 w 728"/>
                  <a:gd name="T25" fmla="*/ 540 h 896"/>
                  <a:gd name="T26" fmla="*/ 680 w 728"/>
                  <a:gd name="T27" fmla="*/ 296 h 896"/>
                  <a:gd name="T28" fmla="*/ 569 w 728"/>
                  <a:gd name="T29" fmla="*/ 133 h 896"/>
                  <a:gd name="T30" fmla="*/ 510 w 728"/>
                  <a:gd name="T31" fmla="*/ 88 h 896"/>
                  <a:gd name="T32" fmla="*/ 465 w 728"/>
                  <a:gd name="T33" fmla="*/ 59 h 896"/>
                  <a:gd name="T34" fmla="*/ 295 w 728"/>
                  <a:gd name="T35" fmla="*/ 0 h 896"/>
                  <a:gd name="T36" fmla="*/ 206 w 728"/>
                  <a:gd name="T37" fmla="*/ 7 h 896"/>
                  <a:gd name="T38" fmla="*/ 184 w 728"/>
                  <a:gd name="T39" fmla="*/ 14 h 896"/>
                  <a:gd name="T40" fmla="*/ 199 w 728"/>
                  <a:gd name="T41" fmla="*/ 7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8" h="896">
                    <a:moveTo>
                      <a:pt x="199" y="7"/>
                    </a:moveTo>
                    <a:cubicBezTo>
                      <a:pt x="148" y="19"/>
                      <a:pt x="135" y="54"/>
                      <a:pt x="110" y="96"/>
                    </a:cubicBezTo>
                    <a:cubicBezTo>
                      <a:pt x="101" y="111"/>
                      <a:pt x="90" y="125"/>
                      <a:pt x="80" y="140"/>
                    </a:cubicBezTo>
                    <a:cubicBezTo>
                      <a:pt x="75" y="147"/>
                      <a:pt x="65" y="162"/>
                      <a:pt x="65" y="162"/>
                    </a:cubicBezTo>
                    <a:cubicBezTo>
                      <a:pt x="50" y="210"/>
                      <a:pt x="33" y="254"/>
                      <a:pt x="21" y="303"/>
                    </a:cubicBezTo>
                    <a:cubicBezTo>
                      <a:pt x="4" y="446"/>
                      <a:pt x="0" y="574"/>
                      <a:pt x="65" y="703"/>
                    </a:cubicBezTo>
                    <a:cubicBezTo>
                      <a:pt x="79" y="731"/>
                      <a:pt x="83" y="744"/>
                      <a:pt x="110" y="763"/>
                    </a:cubicBezTo>
                    <a:cubicBezTo>
                      <a:pt x="159" y="835"/>
                      <a:pt x="250" y="874"/>
                      <a:pt x="332" y="896"/>
                    </a:cubicBezTo>
                    <a:cubicBezTo>
                      <a:pt x="394" y="889"/>
                      <a:pt x="441" y="878"/>
                      <a:pt x="495" y="851"/>
                    </a:cubicBezTo>
                    <a:cubicBezTo>
                      <a:pt x="537" y="789"/>
                      <a:pt x="571" y="751"/>
                      <a:pt x="636" y="711"/>
                    </a:cubicBezTo>
                    <a:cubicBezTo>
                      <a:pt x="660" y="674"/>
                      <a:pt x="672" y="647"/>
                      <a:pt x="688" y="607"/>
                    </a:cubicBezTo>
                    <a:cubicBezTo>
                      <a:pt x="694" y="593"/>
                      <a:pt x="697" y="578"/>
                      <a:pt x="702" y="563"/>
                    </a:cubicBezTo>
                    <a:cubicBezTo>
                      <a:pt x="705" y="555"/>
                      <a:pt x="710" y="540"/>
                      <a:pt x="710" y="540"/>
                    </a:cubicBezTo>
                    <a:cubicBezTo>
                      <a:pt x="720" y="459"/>
                      <a:pt x="728" y="366"/>
                      <a:pt x="680" y="296"/>
                    </a:cubicBezTo>
                    <a:cubicBezTo>
                      <a:pt x="659" y="231"/>
                      <a:pt x="621" y="176"/>
                      <a:pt x="569" y="133"/>
                    </a:cubicBezTo>
                    <a:cubicBezTo>
                      <a:pt x="550" y="117"/>
                      <a:pt x="530" y="103"/>
                      <a:pt x="510" y="88"/>
                    </a:cubicBezTo>
                    <a:cubicBezTo>
                      <a:pt x="496" y="77"/>
                      <a:pt x="465" y="59"/>
                      <a:pt x="465" y="59"/>
                    </a:cubicBezTo>
                    <a:cubicBezTo>
                      <a:pt x="428" y="0"/>
                      <a:pt x="358" y="5"/>
                      <a:pt x="295" y="0"/>
                    </a:cubicBezTo>
                    <a:cubicBezTo>
                      <a:pt x="265" y="2"/>
                      <a:pt x="236" y="3"/>
                      <a:pt x="206" y="7"/>
                    </a:cubicBezTo>
                    <a:cubicBezTo>
                      <a:pt x="198" y="8"/>
                      <a:pt x="192" y="14"/>
                      <a:pt x="184" y="14"/>
                    </a:cubicBezTo>
                    <a:cubicBezTo>
                      <a:pt x="178" y="14"/>
                      <a:pt x="194" y="9"/>
                      <a:pt x="199" y="7"/>
                    </a:cubicBezTo>
                    <a:close/>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3764" name="Freeform 100"/>
              <p:cNvSpPr>
                <a:spLocks/>
              </p:cNvSpPr>
              <p:nvPr/>
            </p:nvSpPr>
            <p:spPr bwMode="auto">
              <a:xfrm>
                <a:off x="4090" y="2934"/>
                <a:ext cx="802" cy="889"/>
              </a:xfrm>
              <a:custGeom>
                <a:avLst/>
                <a:gdLst>
                  <a:gd name="T0" fmla="*/ 510 w 802"/>
                  <a:gd name="T1" fmla="*/ 44 h 889"/>
                  <a:gd name="T2" fmla="*/ 376 w 802"/>
                  <a:gd name="T3" fmla="*/ 177 h 889"/>
                  <a:gd name="T4" fmla="*/ 236 w 802"/>
                  <a:gd name="T5" fmla="*/ 296 h 889"/>
                  <a:gd name="T6" fmla="*/ 221 w 802"/>
                  <a:gd name="T7" fmla="*/ 318 h 889"/>
                  <a:gd name="T8" fmla="*/ 199 w 802"/>
                  <a:gd name="T9" fmla="*/ 333 h 889"/>
                  <a:gd name="T10" fmla="*/ 191 w 802"/>
                  <a:gd name="T11" fmla="*/ 355 h 889"/>
                  <a:gd name="T12" fmla="*/ 169 w 802"/>
                  <a:gd name="T13" fmla="*/ 385 h 889"/>
                  <a:gd name="T14" fmla="*/ 132 w 802"/>
                  <a:gd name="T15" fmla="*/ 496 h 889"/>
                  <a:gd name="T16" fmla="*/ 110 w 802"/>
                  <a:gd name="T17" fmla="*/ 518 h 889"/>
                  <a:gd name="T18" fmla="*/ 80 w 802"/>
                  <a:gd name="T19" fmla="*/ 562 h 889"/>
                  <a:gd name="T20" fmla="*/ 43 w 802"/>
                  <a:gd name="T21" fmla="*/ 629 h 889"/>
                  <a:gd name="T22" fmla="*/ 13 w 802"/>
                  <a:gd name="T23" fmla="*/ 703 h 889"/>
                  <a:gd name="T24" fmla="*/ 36 w 802"/>
                  <a:gd name="T25" fmla="*/ 844 h 889"/>
                  <a:gd name="T26" fmla="*/ 80 w 802"/>
                  <a:gd name="T27" fmla="*/ 874 h 889"/>
                  <a:gd name="T28" fmla="*/ 124 w 802"/>
                  <a:gd name="T29" fmla="*/ 888 h 889"/>
                  <a:gd name="T30" fmla="*/ 354 w 802"/>
                  <a:gd name="T31" fmla="*/ 874 h 889"/>
                  <a:gd name="T32" fmla="*/ 517 w 802"/>
                  <a:gd name="T33" fmla="*/ 822 h 889"/>
                  <a:gd name="T34" fmla="*/ 569 w 802"/>
                  <a:gd name="T35" fmla="*/ 792 h 889"/>
                  <a:gd name="T36" fmla="*/ 673 w 802"/>
                  <a:gd name="T37" fmla="*/ 651 h 889"/>
                  <a:gd name="T38" fmla="*/ 695 w 802"/>
                  <a:gd name="T39" fmla="*/ 600 h 889"/>
                  <a:gd name="T40" fmla="*/ 747 w 802"/>
                  <a:gd name="T41" fmla="*/ 533 h 889"/>
                  <a:gd name="T42" fmla="*/ 784 w 802"/>
                  <a:gd name="T43" fmla="*/ 451 h 889"/>
                  <a:gd name="T44" fmla="*/ 798 w 802"/>
                  <a:gd name="T45" fmla="*/ 385 h 889"/>
                  <a:gd name="T46" fmla="*/ 650 w 802"/>
                  <a:gd name="T47" fmla="*/ 0 h 889"/>
                  <a:gd name="T48" fmla="*/ 532 w 802"/>
                  <a:gd name="T49" fmla="*/ 22 h 889"/>
                  <a:gd name="T50" fmla="*/ 510 w 802"/>
                  <a:gd name="T51" fmla="*/ 44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889">
                    <a:moveTo>
                      <a:pt x="510" y="44"/>
                    </a:moveTo>
                    <a:cubicBezTo>
                      <a:pt x="455" y="80"/>
                      <a:pt x="422" y="133"/>
                      <a:pt x="376" y="177"/>
                    </a:cubicBezTo>
                    <a:cubicBezTo>
                      <a:pt x="346" y="236"/>
                      <a:pt x="298" y="273"/>
                      <a:pt x="236" y="296"/>
                    </a:cubicBezTo>
                    <a:cubicBezTo>
                      <a:pt x="231" y="303"/>
                      <a:pt x="227" y="312"/>
                      <a:pt x="221" y="318"/>
                    </a:cubicBezTo>
                    <a:cubicBezTo>
                      <a:pt x="215" y="324"/>
                      <a:pt x="205" y="326"/>
                      <a:pt x="199" y="333"/>
                    </a:cubicBezTo>
                    <a:cubicBezTo>
                      <a:pt x="194" y="339"/>
                      <a:pt x="195" y="348"/>
                      <a:pt x="191" y="355"/>
                    </a:cubicBezTo>
                    <a:cubicBezTo>
                      <a:pt x="185" y="366"/>
                      <a:pt x="176" y="375"/>
                      <a:pt x="169" y="385"/>
                    </a:cubicBezTo>
                    <a:cubicBezTo>
                      <a:pt x="156" y="422"/>
                      <a:pt x="155" y="463"/>
                      <a:pt x="132" y="496"/>
                    </a:cubicBezTo>
                    <a:cubicBezTo>
                      <a:pt x="126" y="504"/>
                      <a:pt x="116" y="510"/>
                      <a:pt x="110" y="518"/>
                    </a:cubicBezTo>
                    <a:cubicBezTo>
                      <a:pt x="99" y="532"/>
                      <a:pt x="80" y="562"/>
                      <a:pt x="80" y="562"/>
                    </a:cubicBezTo>
                    <a:cubicBezTo>
                      <a:pt x="68" y="602"/>
                      <a:pt x="78" y="578"/>
                      <a:pt x="43" y="629"/>
                    </a:cubicBezTo>
                    <a:cubicBezTo>
                      <a:pt x="28" y="651"/>
                      <a:pt x="22" y="678"/>
                      <a:pt x="13" y="703"/>
                    </a:cubicBezTo>
                    <a:cubicBezTo>
                      <a:pt x="15" y="727"/>
                      <a:pt x="0" y="812"/>
                      <a:pt x="36" y="844"/>
                    </a:cubicBezTo>
                    <a:cubicBezTo>
                      <a:pt x="49" y="856"/>
                      <a:pt x="65" y="864"/>
                      <a:pt x="80" y="874"/>
                    </a:cubicBezTo>
                    <a:cubicBezTo>
                      <a:pt x="93" y="883"/>
                      <a:pt x="124" y="888"/>
                      <a:pt x="124" y="888"/>
                    </a:cubicBezTo>
                    <a:cubicBezTo>
                      <a:pt x="167" y="886"/>
                      <a:pt x="287" y="889"/>
                      <a:pt x="354" y="874"/>
                    </a:cubicBezTo>
                    <a:cubicBezTo>
                      <a:pt x="410" y="861"/>
                      <a:pt x="461" y="835"/>
                      <a:pt x="517" y="822"/>
                    </a:cubicBezTo>
                    <a:cubicBezTo>
                      <a:pt x="534" y="811"/>
                      <a:pt x="553" y="804"/>
                      <a:pt x="569" y="792"/>
                    </a:cubicBezTo>
                    <a:cubicBezTo>
                      <a:pt x="613" y="757"/>
                      <a:pt x="651" y="702"/>
                      <a:pt x="673" y="651"/>
                    </a:cubicBezTo>
                    <a:cubicBezTo>
                      <a:pt x="680" y="634"/>
                      <a:pt x="685" y="615"/>
                      <a:pt x="695" y="600"/>
                    </a:cubicBezTo>
                    <a:cubicBezTo>
                      <a:pt x="711" y="577"/>
                      <a:pt x="747" y="533"/>
                      <a:pt x="747" y="533"/>
                    </a:cubicBezTo>
                    <a:cubicBezTo>
                      <a:pt x="756" y="504"/>
                      <a:pt x="784" y="451"/>
                      <a:pt x="784" y="451"/>
                    </a:cubicBezTo>
                    <a:cubicBezTo>
                      <a:pt x="787" y="439"/>
                      <a:pt x="798" y="395"/>
                      <a:pt x="798" y="385"/>
                    </a:cubicBezTo>
                    <a:cubicBezTo>
                      <a:pt x="798" y="264"/>
                      <a:pt x="802" y="46"/>
                      <a:pt x="650" y="0"/>
                    </a:cubicBezTo>
                    <a:cubicBezTo>
                      <a:pt x="598" y="5"/>
                      <a:pt x="575" y="6"/>
                      <a:pt x="532" y="22"/>
                    </a:cubicBezTo>
                    <a:cubicBezTo>
                      <a:pt x="516" y="46"/>
                      <a:pt x="526" y="44"/>
                      <a:pt x="510" y="44"/>
                    </a:cubicBezTo>
                    <a:close/>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113765" name="Line 101"/>
            <p:cNvSpPr>
              <a:spLocks noChangeShapeType="1"/>
            </p:cNvSpPr>
            <p:nvPr/>
          </p:nvSpPr>
          <p:spPr bwMode="auto">
            <a:xfrm flipH="1">
              <a:off x="2784" y="3264"/>
              <a:ext cx="4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3766" name="Rectangle 102"/>
          <p:cNvSpPr>
            <a:spLocks noChangeArrowheads="1"/>
          </p:cNvSpPr>
          <p:nvPr/>
        </p:nvSpPr>
        <p:spPr bwMode="auto">
          <a:xfrm>
            <a:off x="101600" y="2084388"/>
            <a:ext cx="2222500" cy="1990725"/>
          </a:xfrm>
          <a:prstGeom prst="rect">
            <a:avLst/>
          </a:prstGeom>
          <a:solidFill>
            <a:srgbClr val="FFFFFF"/>
          </a:solidFill>
          <a:ln w="0">
            <a:solidFill>
              <a:srgbClr val="000000"/>
            </a:solidFill>
            <a:miter lim="800000"/>
            <a:headEnd/>
            <a:tailEnd/>
          </a:ln>
        </p:spPr>
        <p:txBody>
          <a:bodyPr/>
          <a:lstStyle/>
          <a:p>
            <a:endParaRPr lang="zh-CN" altLang="en-US"/>
          </a:p>
        </p:txBody>
      </p:sp>
      <p:sp>
        <p:nvSpPr>
          <p:cNvPr id="113767" name="Rectangle 103"/>
          <p:cNvSpPr>
            <a:spLocks noChangeArrowheads="1"/>
          </p:cNvSpPr>
          <p:nvPr/>
        </p:nvSpPr>
        <p:spPr bwMode="auto">
          <a:xfrm>
            <a:off x="314325" y="2225675"/>
            <a:ext cx="1906588" cy="1606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3768" name="Line 104"/>
          <p:cNvSpPr>
            <a:spLocks noChangeShapeType="1"/>
          </p:cNvSpPr>
          <p:nvPr/>
        </p:nvSpPr>
        <p:spPr bwMode="auto">
          <a:xfrm>
            <a:off x="314325" y="3670300"/>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69" name="Line 105"/>
          <p:cNvSpPr>
            <a:spLocks noChangeShapeType="1"/>
          </p:cNvSpPr>
          <p:nvPr/>
        </p:nvSpPr>
        <p:spPr bwMode="auto">
          <a:xfrm>
            <a:off x="314325" y="3509963"/>
            <a:ext cx="19065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70" name="Line 106"/>
          <p:cNvSpPr>
            <a:spLocks noChangeShapeType="1"/>
          </p:cNvSpPr>
          <p:nvPr/>
        </p:nvSpPr>
        <p:spPr bwMode="auto">
          <a:xfrm>
            <a:off x="314325" y="3348038"/>
            <a:ext cx="19065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71" name="Line 107"/>
          <p:cNvSpPr>
            <a:spLocks noChangeShapeType="1"/>
          </p:cNvSpPr>
          <p:nvPr/>
        </p:nvSpPr>
        <p:spPr bwMode="auto">
          <a:xfrm>
            <a:off x="314325" y="3187700"/>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72" name="Line 108"/>
          <p:cNvSpPr>
            <a:spLocks noChangeShapeType="1"/>
          </p:cNvSpPr>
          <p:nvPr/>
        </p:nvSpPr>
        <p:spPr bwMode="auto">
          <a:xfrm>
            <a:off x="314325" y="3025775"/>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73" name="Line 109"/>
          <p:cNvSpPr>
            <a:spLocks noChangeShapeType="1"/>
          </p:cNvSpPr>
          <p:nvPr/>
        </p:nvSpPr>
        <p:spPr bwMode="auto">
          <a:xfrm>
            <a:off x="314325" y="2870200"/>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74" name="Line 110"/>
          <p:cNvSpPr>
            <a:spLocks noChangeShapeType="1"/>
          </p:cNvSpPr>
          <p:nvPr/>
        </p:nvSpPr>
        <p:spPr bwMode="auto">
          <a:xfrm>
            <a:off x="314325" y="2709863"/>
            <a:ext cx="19065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75" name="Line 111"/>
          <p:cNvSpPr>
            <a:spLocks noChangeShapeType="1"/>
          </p:cNvSpPr>
          <p:nvPr/>
        </p:nvSpPr>
        <p:spPr bwMode="auto">
          <a:xfrm>
            <a:off x="314325" y="2547938"/>
            <a:ext cx="19065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76" name="Line 112"/>
          <p:cNvSpPr>
            <a:spLocks noChangeShapeType="1"/>
          </p:cNvSpPr>
          <p:nvPr/>
        </p:nvSpPr>
        <p:spPr bwMode="auto">
          <a:xfrm>
            <a:off x="314325" y="2387600"/>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77" name="Line 113"/>
          <p:cNvSpPr>
            <a:spLocks noChangeShapeType="1"/>
          </p:cNvSpPr>
          <p:nvPr/>
        </p:nvSpPr>
        <p:spPr bwMode="auto">
          <a:xfrm>
            <a:off x="314325" y="2225675"/>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78" name="Line 114"/>
          <p:cNvSpPr>
            <a:spLocks noChangeShapeType="1"/>
          </p:cNvSpPr>
          <p:nvPr/>
        </p:nvSpPr>
        <p:spPr bwMode="auto">
          <a:xfrm>
            <a:off x="506413" y="2225675"/>
            <a:ext cx="1587"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79" name="Line 115"/>
          <p:cNvSpPr>
            <a:spLocks noChangeShapeType="1"/>
          </p:cNvSpPr>
          <p:nvPr/>
        </p:nvSpPr>
        <p:spPr bwMode="auto">
          <a:xfrm>
            <a:off x="692150" y="22256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80" name="Line 116"/>
          <p:cNvSpPr>
            <a:spLocks noChangeShapeType="1"/>
          </p:cNvSpPr>
          <p:nvPr/>
        </p:nvSpPr>
        <p:spPr bwMode="auto">
          <a:xfrm>
            <a:off x="885825" y="22256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81" name="Line 117"/>
          <p:cNvSpPr>
            <a:spLocks noChangeShapeType="1"/>
          </p:cNvSpPr>
          <p:nvPr/>
        </p:nvSpPr>
        <p:spPr bwMode="auto">
          <a:xfrm>
            <a:off x="1077913" y="2225675"/>
            <a:ext cx="1587"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82" name="Line 118"/>
          <p:cNvSpPr>
            <a:spLocks noChangeShapeType="1"/>
          </p:cNvSpPr>
          <p:nvPr/>
        </p:nvSpPr>
        <p:spPr bwMode="auto">
          <a:xfrm>
            <a:off x="1270000" y="22256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83" name="Line 119"/>
          <p:cNvSpPr>
            <a:spLocks noChangeShapeType="1"/>
          </p:cNvSpPr>
          <p:nvPr/>
        </p:nvSpPr>
        <p:spPr bwMode="auto">
          <a:xfrm>
            <a:off x="1457325" y="22256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84" name="Line 120"/>
          <p:cNvSpPr>
            <a:spLocks noChangeShapeType="1"/>
          </p:cNvSpPr>
          <p:nvPr/>
        </p:nvSpPr>
        <p:spPr bwMode="auto">
          <a:xfrm>
            <a:off x="1649413" y="2225675"/>
            <a:ext cx="1587"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85" name="Line 121"/>
          <p:cNvSpPr>
            <a:spLocks noChangeShapeType="1"/>
          </p:cNvSpPr>
          <p:nvPr/>
        </p:nvSpPr>
        <p:spPr bwMode="auto">
          <a:xfrm>
            <a:off x="1841500" y="22256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86" name="Line 122"/>
          <p:cNvSpPr>
            <a:spLocks noChangeShapeType="1"/>
          </p:cNvSpPr>
          <p:nvPr/>
        </p:nvSpPr>
        <p:spPr bwMode="auto">
          <a:xfrm>
            <a:off x="2028825" y="22256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87" name="Line 123"/>
          <p:cNvSpPr>
            <a:spLocks noChangeShapeType="1"/>
          </p:cNvSpPr>
          <p:nvPr/>
        </p:nvSpPr>
        <p:spPr bwMode="auto">
          <a:xfrm>
            <a:off x="2220913" y="2225675"/>
            <a:ext cx="1587"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88" name="Rectangle 124"/>
          <p:cNvSpPr>
            <a:spLocks noChangeArrowheads="1"/>
          </p:cNvSpPr>
          <p:nvPr/>
        </p:nvSpPr>
        <p:spPr bwMode="auto">
          <a:xfrm>
            <a:off x="314325" y="2225675"/>
            <a:ext cx="1906588" cy="160655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789" name="Line 125"/>
          <p:cNvSpPr>
            <a:spLocks noChangeShapeType="1"/>
          </p:cNvSpPr>
          <p:nvPr/>
        </p:nvSpPr>
        <p:spPr bwMode="auto">
          <a:xfrm>
            <a:off x="314325" y="22256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90" name="Line 126"/>
          <p:cNvSpPr>
            <a:spLocks noChangeShapeType="1"/>
          </p:cNvSpPr>
          <p:nvPr/>
        </p:nvSpPr>
        <p:spPr bwMode="auto">
          <a:xfrm>
            <a:off x="295275" y="3832225"/>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91" name="Line 127"/>
          <p:cNvSpPr>
            <a:spLocks noChangeShapeType="1"/>
          </p:cNvSpPr>
          <p:nvPr/>
        </p:nvSpPr>
        <p:spPr bwMode="auto">
          <a:xfrm>
            <a:off x="295275" y="3670300"/>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92" name="Line 128"/>
          <p:cNvSpPr>
            <a:spLocks noChangeShapeType="1"/>
          </p:cNvSpPr>
          <p:nvPr/>
        </p:nvSpPr>
        <p:spPr bwMode="auto">
          <a:xfrm>
            <a:off x="295275" y="3509963"/>
            <a:ext cx="190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93" name="Line 129"/>
          <p:cNvSpPr>
            <a:spLocks noChangeShapeType="1"/>
          </p:cNvSpPr>
          <p:nvPr/>
        </p:nvSpPr>
        <p:spPr bwMode="auto">
          <a:xfrm>
            <a:off x="295275" y="3348038"/>
            <a:ext cx="190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94" name="Line 130"/>
          <p:cNvSpPr>
            <a:spLocks noChangeShapeType="1"/>
          </p:cNvSpPr>
          <p:nvPr/>
        </p:nvSpPr>
        <p:spPr bwMode="auto">
          <a:xfrm>
            <a:off x="295275" y="3187700"/>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95" name="Line 131"/>
          <p:cNvSpPr>
            <a:spLocks noChangeShapeType="1"/>
          </p:cNvSpPr>
          <p:nvPr/>
        </p:nvSpPr>
        <p:spPr bwMode="auto">
          <a:xfrm>
            <a:off x="295275" y="3025775"/>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96" name="Line 132"/>
          <p:cNvSpPr>
            <a:spLocks noChangeShapeType="1"/>
          </p:cNvSpPr>
          <p:nvPr/>
        </p:nvSpPr>
        <p:spPr bwMode="auto">
          <a:xfrm>
            <a:off x="295275" y="2870200"/>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97" name="Line 133"/>
          <p:cNvSpPr>
            <a:spLocks noChangeShapeType="1"/>
          </p:cNvSpPr>
          <p:nvPr/>
        </p:nvSpPr>
        <p:spPr bwMode="auto">
          <a:xfrm>
            <a:off x="295275" y="2709863"/>
            <a:ext cx="190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98" name="Line 134"/>
          <p:cNvSpPr>
            <a:spLocks noChangeShapeType="1"/>
          </p:cNvSpPr>
          <p:nvPr/>
        </p:nvSpPr>
        <p:spPr bwMode="auto">
          <a:xfrm>
            <a:off x="295275" y="2547938"/>
            <a:ext cx="190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99" name="Line 135"/>
          <p:cNvSpPr>
            <a:spLocks noChangeShapeType="1"/>
          </p:cNvSpPr>
          <p:nvPr/>
        </p:nvSpPr>
        <p:spPr bwMode="auto">
          <a:xfrm>
            <a:off x="295275" y="2387600"/>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00" name="Line 136"/>
          <p:cNvSpPr>
            <a:spLocks noChangeShapeType="1"/>
          </p:cNvSpPr>
          <p:nvPr/>
        </p:nvSpPr>
        <p:spPr bwMode="auto">
          <a:xfrm>
            <a:off x="295275" y="2225675"/>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01" name="Line 137"/>
          <p:cNvSpPr>
            <a:spLocks noChangeShapeType="1"/>
          </p:cNvSpPr>
          <p:nvPr/>
        </p:nvSpPr>
        <p:spPr bwMode="auto">
          <a:xfrm>
            <a:off x="314325" y="3832225"/>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02" name="Line 138"/>
          <p:cNvSpPr>
            <a:spLocks noChangeShapeType="1"/>
          </p:cNvSpPr>
          <p:nvPr/>
        </p:nvSpPr>
        <p:spPr bwMode="auto">
          <a:xfrm flipV="1">
            <a:off x="314325" y="38322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03" name="Line 139"/>
          <p:cNvSpPr>
            <a:spLocks noChangeShapeType="1"/>
          </p:cNvSpPr>
          <p:nvPr/>
        </p:nvSpPr>
        <p:spPr bwMode="auto">
          <a:xfrm flipV="1">
            <a:off x="506413" y="38322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04" name="Line 140"/>
          <p:cNvSpPr>
            <a:spLocks noChangeShapeType="1"/>
          </p:cNvSpPr>
          <p:nvPr/>
        </p:nvSpPr>
        <p:spPr bwMode="auto">
          <a:xfrm flipV="1">
            <a:off x="692150" y="38322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05" name="Line 141"/>
          <p:cNvSpPr>
            <a:spLocks noChangeShapeType="1"/>
          </p:cNvSpPr>
          <p:nvPr/>
        </p:nvSpPr>
        <p:spPr bwMode="auto">
          <a:xfrm flipV="1">
            <a:off x="885825" y="38322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06" name="Line 142"/>
          <p:cNvSpPr>
            <a:spLocks noChangeShapeType="1"/>
          </p:cNvSpPr>
          <p:nvPr/>
        </p:nvSpPr>
        <p:spPr bwMode="auto">
          <a:xfrm flipV="1">
            <a:off x="1077913" y="38322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07" name="Line 143"/>
          <p:cNvSpPr>
            <a:spLocks noChangeShapeType="1"/>
          </p:cNvSpPr>
          <p:nvPr/>
        </p:nvSpPr>
        <p:spPr bwMode="auto">
          <a:xfrm flipV="1">
            <a:off x="1270000" y="38322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08" name="Line 144"/>
          <p:cNvSpPr>
            <a:spLocks noChangeShapeType="1"/>
          </p:cNvSpPr>
          <p:nvPr/>
        </p:nvSpPr>
        <p:spPr bwMode="auto">
          <a:xfrm flipV="1">
            <a:off x="1457325" y="38322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09" name="Line 145"/>
          <p:cNvSpPr>
            <a:spLocks noChangeShapeType="1"/>
          </p:cNvSpPr>
          <p:nvPr/>
        </p:nvSpPr>
        <p:spPr bwMode="auto">
          <a:xfrm flipV="1">
            <a:off x="1649413" y="38322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10" name="Line 146"/>
          <p:cNvSpPr>
            <a:spLocks noChangeShapeType="1"/>
          </p:cNvSpPr>
          <p:nvPr/>
        </p:nvSpPr>
        <p:spPr bwMode="auto">
          <a:xfrm flipV="1">
            <a:off x="1841500" y="38322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11" name="Line 147"/>
          <p:cNvSpPr>
            <a:spLocks noChangeShapeType="1"/>
          </p:cNvSpPr>
          <p:nvPr/>
        </p:nvSpPr>
        <p:spPr bwMode="auto">
          <a:xfrm flipV="1">
            <a:off x="2028825" y="38322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12" name="Line 148"/>
          <p:cNvSpPr>
            <a:spLocks noChangeShapeType="1"/>
          </p:cNvSpPr>
          <p:nvPr/>
        </p:nvSpPr>
        <p:spPr bwMode="auto">
          <a:xfrm flipV="1">
            <a:off x="2220913" y="38322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13" name="Freeform 149"/>
          <p:cNvSpPr>
            <a:spLocks/>
          </p:cNvSpPr>
          <p:nvPr/>
        </p:nvSpPr>
        <p:spPr bwMode="auto">
          <a:xfrm>
            <a:off x="839788" y="2824163"/>
            <a:ext cx="90487" cy="93662"/>
          </a:xfrm>
          <a:custGeom>
            <a:avLst/>
            <a:gdLst>
              <a:gd name="T0" fmla="*/ 29 w 57"/>
              <a:gd name="T1" fmla="*/ 0 h 59"/>
              <a:gd name="T2" fmla="*/ 57 w 57"/>
              <a:gd name="T3" fmla="*/ 29 h 59"/>
              <a:gd name="T4" fmla="*/ 29 w 57"/>
              <a:gd name="T5" fmla="*/ 59 h 59"/>
              <a:gd name="T6" fmla="*/ 0 w 57"/>
              <a:gd name="T7" fmla="*/ 29 h 59"/>
              <a:gd name="T8" fmla="*/ 29 w 57"/>
              <a:gd name="T9" fmla="*/ 0 h 59"/>
            </a:gdLst>
            <a:ahLst/>
            <a:cxnLst>
              <a:cxn ang="0">
                <a:pos x="T0" y="T1"/>
              </a:cxn>
              <a:cxn ang="0">
                <a:pos x="T2" y="T3"/>
              </a:cxn>
              <a:cxn ang="0">
                <a:pos x="T4" y="T5"/>
              </a:cxn>
              <a:cxn ang="0">
                <a:pos x="T6" y="T7"/>
              </a:cxn>
              <a:cxn ang="0">
                <a:pos x="T8" y="T9"/>
              </a:cxn>
            </a:cxnLst>
            <a:rect l="0" t="0" r="r" b="b"/>
            <a:pathLst>
              <a:path w="57" h="59">
                <a:moveTo>
                  <a:pt x="29" y="0"/>
                </a:moveTo>
                <a:lnTo>
                  <a:pt x="57" y="29"/>
                </a:lnTo>
                <a:lnTo>
                  <a:pt x="29" y="59"/>
                </a:lnTo>
                <a:lnTo>
                  <a:pt x="0" y="29"/>
                </a:lnTo>
                <a:lnTo>
                  <a:pt x="29" y="0"/>
                </a:lnTo>
                <a:close/>
              </a:path>
            </a:pathLst>
          </a:custGeom>
          <a:solidFill>
            <a:schemeClr val="accent2"/>
          </a:solidFill>
          <a:ln w="6350">
            <a:solidFill>
              <a:srgbClr val="000080"/>
            </a:solidFill>
            <a:prstDash val="solid"/>
            <a:round/>
            <a:headEnd/>
            <a:tailEnd/>
          </a:ln>
        </p:spPr>
        <p:txBody>
          <a:bodyPr/>
          <a:lstStyle/>
          <a:p>
            <a:endParaRPr lang="zh-CN" altLang="en-US"/>
          </a:p>
        </p:txBody>
      </p:sp>
      <p:sp>
        <p:nvSpPr>
          <p:cNvPr id="113814" name="Freeform 150"/>
          <p:cNvSpPr>
            <a:spLocks/>
          </p:cNvSpPr>
          <p:nvPr/>
        </p:nvSpPr>
        <p:spPr bwMode="auto">
          <a:xfrm>
            <a:off x="1604963" y="3302000"/>
            <a:ext cx="88900" cy="93663"/>
          </a:xfrm>
          <a:custGeom>
            <a:avLst/>
            <a:gdLst>
              <a:gd name="T0" fmla="*/ 28 w 56"/>
              <a:gd name="T1" fmla="*/ 0 h 59"/>
              <a:gd name="T2" fmla="*/ 56 w 56"/>
              <a:gd name="T3" fmla="*/ 29 h 59"/>
              <a:gd name="T4" fmla="*/ 28 w 56"/>
              <a:gd name="T5" fmla="*/ 59 h 59"/>
              <a:gd name="T6" fmla="*/ 0 w 56"/>
              <a:gd name="T7" fmla="*/ 29 h 59"/>
              <a:gd name="T8" fmla="*/ 28 w 56"/>
              <a:gd name="T9" fmla="*/ 0 h 59"/>
            </a:gdLst>
            <a:ahLst/>
            <a:cxnLst>
              <a:cxn ang="0">
                <a:pos x="T0" y="T1"/>
              </a:cxn>
              <a:cxn ang="0">
                <a:pos x="T2" y="T3"/>
              </a:cxn>
              <a:cxn ang="0">
                <a:pos x="T4" y="T5"/>
              </a:cxn>
              <a:cxn ang="0">
                <a:pos x="T6" y="T7"/>
              </a:cxn>
              <a:cxn ang="0">
                <a:pos x="T8" y="T9"/>
              </a:cxn>
            </a:cxnLst>
            <a:rect l="0" t="0" r="r" b="b"/>
            <a:pathLst>
              <a:path w="56" h="59">
                <a:moveTo>
                  <a:pt x="28" y="0"/>
                </a:moveTo>
                <a:lnTo>
                  <a:pt x="56" y="29"/>
                </a:lnTo>
                <a:lnTo>
                  <a:pt x="28" y="59"/>
                </a:lnTo>
                <a:lnTo>
                  <a:pt x="0" y="29"/>
                </a:lnTo>
                <a:lnTo>
                  <a:pt x="28" y="0"/>
                </a:lnTo>
                <a:close/>
              </a:path>
            </a:pathLst>
          </a:custGeom>
          <a:solidFill>
            <a:schemeClr val="accent2"/>
          </a:solidFill>
          <a:ln w="6350">
            <a:solidFill>
              <a:srgbClr val="000080"/>
            </a:solidFill>
            <a:prstDash val="solid"/>
            <a:round/>
            <a:headEnd/>
            <a:tailEnd/>
          </a:ln>
        </p:spPr>
        <p:txBody>
          <a:bodyPr/>
          <a:lstStyle/>
          <a:p>
            <a:endParaRPr lang="zh-CN" altLang="en-US"/>
          </a:p>
        </p:txBody>
      </p:sp>
      <p:sp>
        <p:nvSpPr>
          <p:cNvPr id="113815" name="Freeform 151"/>
          <p:cNvSpPr>
            <a:spLocks/>
          </p:cNvSpPr>
          <p:nvPr/>
        </p:nvSpPr>
        <p:spPr bwMode="auto">
          <a:xfrm>
            <a:off x="1033463" y="2662238"/>
            <a:ext cx="88900" cy="93662"/>
          </a:xfrm>
          <a:custGeom>
            <a:avLst/>
            <a:gdLst>
              <a:gd name="T0" fmla="*/ 28 w 56"/>
              <a:gd name="T1" fmla="*/ 0 h 59"/>
              <a:gd name="T2" fmla="*/ 56 w 56"/>
              <a:gd name="T3" fmla="*/ 30 h 59"/>
              <a:gd name="T4" fmla="*/ 28 w 56"/>
              <a:gd name="T5" fmla="*/ 59 h 59"/>
              <a:gd name="T6" fmla="*/ 0 w 56"/>
              <a:gd name="T7" fmla="*/ 30 h 59"/>
              <a:gd name="T8" fmla="*/ 28 w 56"/>
              <a:gd name="T9" fmla="*/ 0 h 59"/>
            </a:gdLst>
            <a:ahLst/>
            <a:cxnLst>
              <a:cxn ang="0">
                <a:pos x="T0" y="T1"/>
              </a:cxn>
              <a:cxn ang="0">
                <a:pos x="T2" y="T3"/>
              </a:cxn>
              <a:cxn ang="0">
                <a:pos x="T4" y="T5"/>
              </a:cxn>
              <a:cxn ang="0">
                <a:pos x="T6" y="T7"/>
              </a:cxn>
              <a:cxn ang="0">
                <a:pos x="T8" y="T9"/>
              </a:cxn>
            </a:cxnLst>
            <a:rect l="0" t="0" r="r" b="b"/>
            <a:pathLst>
              <a:path w="56" h="59">
                <a:moveTo>
                  <a:pt x="28" y="0"/>
                </a:moveTo>
                <a:lnTo>
                  <a:pt x="56" y="30"/>
                </a:lnTo>
                <a:lnTo>
                  <a:pt x="28" y="59"/>
                </a:lnTo>
                <a:lnTo>
                  <a:pt x="0" y="30"/>
                </a:lnTo>
                <a:lnTo>
                  <a:pt x="28" y="0"/>
                </a:lnTo>
                <a:close/>
              </a:path>
            </a:pathLst>
          </a:custGeom>
          <a:solidFill>
            <a:schemeClr val="accent2"/>
          </a:solidFill>
          <a:ln w="6350">
            <a:solidFill>
              <a:srgbClr val="000080"/>
            </a:solidFill>
            <a:prstDash val="solid"/>
            <a:round/>
            <a:headEnd/>
            <a:tailEnd/>
          </a:ln>
        </p:spPr>
        <p:txBody>
          <a:bodyPr/>
          <a:lstStyle/>
          <a:p>
            <a:endParaRPr lang="zh-CN" altLang="en-US"/>
          </a:p>
        </p:txBody>
      </p:sp>
      <p:sp>
        <p:nvSpPr>
          <p:cNvPr id="113816" name="Freeform 152"/>
          <p:cNvSpPr>
            <a:spLocks/>
          </p:cNvSpPr>
          <p:nvPr/>
        </p:nvSpPr>
        <p:spPr bwMode="auto">
          <a:xfrm>
            <a:off x="839788" y="2501900"/>
            <a:ext cx="90487" cy="93663"/>
          </a:xfrm>
          <a:custGeom>
            <a:avLst/>
            <a:gdLst>
              <a:gd name="T0" fmla="*/ 29 w 57"/>
              <a:gd name="T1" fmla="*/ 0 h 59"/>
              <a:gd name="T2" fmla="*/ 57 w 57"/>
              <a:gd name="T3" fmla="*/ 29 h 59"/>
              <a:gd name="T4" fmla="*/ 29 w 57"/>
              <a:gd name="T5" fmla="*/ 59 h 59"/>
              <a:gd name="T6" fmla="*/ 0 w 57"/>
              <a:gd name="T7" fmla="*/ 29 h 59"/>
              <a:gd name="T8" fmla="*/ 29 w 57"/>
              <a:gd name="T9" fmla="*/ 0 h 59"/>
            </a:gdLst>
            <a:ahLst/>
            <a:cxnLst>
              <a:cxn ang="0">
                <a:pos x="T0" y="T1"/>
              </a:cxn>
              <a:cxn ang="0">
                <a:pos x="T2" y="T3"/>
              </a:cxn>
              <a:cxn ang="0">
                <a:pos x="T4" y="T5"/>
              </a:cxn>
              <a:cxn ang="0">
                <a:pos x="T6" y="T7"/>
              </a:cxn>
              <a:cxn ang="0">
                <a:pos x="T8" y="T9"/>
              </a:cxn>
            </a:cxnLst>
            <a:rect l="0" t="0" r="r" b="b"/>
            <a:pathLst>
              <a:path w="57" h="59">
                <a:moveTo>
                  <a:pt x="29" y="0"/>
                </a:moveTo>
                <a:lnTo>
                  <a:pt x="57" y="29"/>
                </a:lnTo>
                <a:lnTo>
                  <a:pt x="29" y="59"/>
                </a:lnTo>
                <a:lnTo>
                  <a:pt x="0" y="29"/>
                </a:lnTo>
                <a:lnTo>
                  <a:pt x="29" y="0"/>
                </a:lnTo>
                <a:close/>
              </a:path>
            </a:pathLst>
          </a:custGeom>
          <a:solidFill>
            <a:schemeClr val="hlink"/>
          </a:solidFill>
          <a:ln w="6350">
            <a:solidFill>
              <a:srgbClr val="000080"/>
            </a:solidFill>
            <a:prstDash val="solid"/>
            <a:round/>
            <a:headEnd/>
            <a:tailEnd/>
          </a:ln>
        </p:spPr>
        <p:txBody>
          <a:bodyPr/>
          <a:lstStyle/>
          <a:p>
            <a:endParaRPr lang="zh-CN" altLang="en-US"/>
          </a:p>
        </p:txBody>
      </p:sp>
      <p:sp>
        <p:nvSpPr>
          <p:cNvPr id="113817" name="Freeform 153"/>
          <p:cNvSpPr>
            <a:spLocks/>
          </p:cNvSpPr>
          <p:nvPr/>
        </p:nvSpPr>
        <p:spPr bwMode="auto">
          <a:xfrm>
            <a:off x="1828800" y="2971800"/>
            <a:ext cx="90488" cy="95250"/>
          </a:xfrm>
          <a:custGeom>
            <a:avLst/>
            <a:gdLst>
              <a:gd name="T0" fmla="*/ 28 w 57"/>
              <a:gd name="T1" fmla="*/ 0 h 60"/>
              <a:gd name="T2" fmla="*/ 57 w 57"/>
              <a:gd name="T3" fmla="*/ 30 h 60"/>
              <a:gd name="T4" fmla="*/ 28 w 57"/>
              <a:gd name="T5" fmla="*/ 60 h 60"/>
              <a:gd name="T6" fmla="*/ 0 w 57"/>
              <a:gd name="T7" fmla="*/ 30 h 60"/>
              <a:gd name="T8" fmla="*/ 28 w 57"/>
              <a:gd name="T9" fmla="*/ 0 h 60"/>
            </a:gdLst>
            <a:ahLst/>
            <a:cxnLst>
              <a:cxn ang="0">
                <a:pos x="T0" y="T1"/>
              </a:cxn>
              <a:cxn ang="0">
                <a:pos x="T2" y="T3"/>
              </a:cxn>
              <a:cxn ang="0">
                <a:pos x="T4" y="T5"/>
              </a:cxn>
              <a:cxn ang="0">
                <a:pos x="T6" y="T7"/>
              </a:cxn>
              <a:cxn ang="0">
                <a:pos x="T8" y="T9"/>
              </a:cxn>
            </a:cxnLst>
            <a:rect l="0" t="0" r="r" b="b"/>
            <a:pathLst>
              <a:path w="57" h="60">
                <a:moveTo>
                  <a:pt x="28" y="0"/>
                </a:moveTo>
                <a:lnTo>
                  <a:pt x="57" y="30"/>
                </a:lnTo>
                <a:lnTo>
                  <a:pt x="28" y="60"/>
                </a:lnTo>
                <a:lnTo>
                  <a:pt x="0" y="30"/>
                </a:lnTo>
                <a:lnTo>
                  <a:pt x="28" y="0"/>
                </a:lnTo>
                <a:close/>
              </a:path>
            </a:pathLst>
          </a:custGeom>
          <a:solidFill>
            <a:schemeClr val="hlink"/>
          </a:solidFill>
          <a:ln w="6350">
            <a:solidFill>
              <a:srgbClr val="000080"/>
            </a:solidFill>
            <a:prstDash val="solid"/>
            <a:round/>
            <a:headEnd/>
            <a:tailEnd/>
          </a:ln>
        </p:spPr>
        <p:txBody>
          <a:bodyPr/>
          <a:lstStyle/>
          <a:p>
            <a:endParaRPr lang="zh-CN" altLang="en-US"/>
          </a:p>
        </p:txBody>
      </p:sp>
      <p:sp>
        <p:nvSpPr>
          <p:cNvPr id="113818" name="Freeform 154"/>
          <p:cNvSpPr>
            <a:spLocks/>
          </p:cNvSpPr>
          <p:nvPr/>
        </p:nvSpPr>
        <p:spPr bwMode="auto">
          <a:xfrm>
            <a:off x="1033463" y="2984500"/>
            <a:ext cx="88900" cy="95250"/>
          </a:xfrm>
          <a:custGeom>
            <a:avLst/>
            <a:gdLst>
              <a:gd name="T0" fmla="*/ 28 w 56"/>
              <a:gd name="T1" fmla="*/ 0 h 60"/>
              <a:gd name="T2" fmla="*/ 56 w 56"/>
              <a:gd name="T3" fmla="*/ 30 h 60"/>
              <a:gd name="T4" fmla="*/ 28 w 56"/>
              <a:gd name="T5" fmla="*/ 60 h 60"/>
              <a:gd name="T6" fmla="*/ 0 w 56"/>
              <a:gd name="T7" fmla="*/ 30 h 60"/>
              <a:gd name="T8" fmla="*/ 28 w 56"/>
              <a:gd name="T9" fmla="*/ 0 h 60"/>
            </a:gdLst>
            <a:ahLst/>
            <a:cxnLst>
              <a:cxn ang="0">
                <a:pos x="T0" y="T1"/>
              </a:cxn>
              <a:cxn ang="0">
                <a:pos x="T2" y="T3"/>
              </a:cxn>
              <a:cxn ang="0">
                <a:pos x="T4" y="T5"/>
              </a:cxn>
              <a:cxn ang="0">
                <a:pos x="T6" y="T7"/>
              </a:cxn>
              <a:cxn ang="0">
                <a:pos x="T8" y="T9"/>
              </a:cxn>
            </a:cxnLst>
            <a:rect l="0" t="0" r="r" b="b"/>
            <a:pathLst>
              <a:path w="56" h="60">
                <a:moveTo>
                  <a:pt x="28" y="0"/>
                </a:moveTo>
                <a:lnTo>
                  <a:pt x="56" y="30"/>
                </a:lnTo>
                <a:lnTo>
                  <a:pt x="28" y="60"/>
                </a:lnTo>
                <a:lnTo>
                  <a:pt x="0" y="30"/>
                </a:lnTo>
                <a:lnTo>
                  <a:pt x="28" y="0"/>
                </a:lnTo>
                <a:close/>
              </a:path>
            </a:pathLst>
          </a:custGeom>
          <a:solidFill>
            <a:schemeClr val="accent2"/>
          </a:solidFill>
          <a:ln w="6350">
            <a:solidFill>
              <a:srgbClr val="000080"/>
            </a:solidFill>
            <a:prstDash val="solid"/>
            <a:round/>
            <a:headEnd/>
            <a:tailEnd/>
          </a:ln>
        </p:spPr>
        <p:txBody>
          <a:bodyPr/>
          <a:lstStyle/>
          <a:p>
            <a:endParaRPr lang="zh-CN" altLang="en-US"/>
          </a:p>
        </p:txBody>
      </p:sp>
      <p:sp>
        <p:nvSpPr>
          <p:cNvPr id="113819" name="Freeform 155"/>
          <p:cNvSpPr>
            <a:spLocks/>
          </p:cNvSpPr>
          <p:nvPr/>
        </p:nvSpPr>
        <p:spPr bwMode="auto">
          <a:xfrm>
            <a:off x="1225550" y="3624263"/>
            <a:ext cx="90488" cy="93662"/>
          </a:xfrm>
          <a:custGeom>
            <a:avLst/>
            <a:gdLst>
              <a:gd name="T0" fmla="*/ 28 w 57"/>
              <a:gd name="T1" fmla="*/ 0 h 59"/>
              <a:gd name="T2" fmla="*/ 57 w 57"/>
              <a:gd name="T3" fmla="*/ 29 h 59"/>
              <a:gd name="T4" fmla="*/ 28 w 57"/>
              <a:gd name="T5" fmla="*/ 59 h 59"/>
              <a:gd name="T6" fmla="*/ 0 w 57"/>
              <a:gd name="T7" fmla="*/ 29 h 59"/>
              <a:gd name="T8" fmla="*/ 28 w 57"/>
              <a:gd name="T9" fmla="*/ 0 h 59"/>
            </a:gdLst>
            <a:ahLst/>
            <a:cxnLst>
              <a:cxn ang="0">
                <a:pos x="T0" y="T1"/>
              </a:cxn>
              <a:cxn ang="0">
                <a:pos x="T2" y="T3"/>
              </a:cxn>
              <a:cxn ang="0">
                <a:pos x="T4" y="T5"/>
              </a:cxn>
              <a:cxn ang="0">
                <a:pos x="T6" y="T7"/>
              </a:cxn>
              <a:cxn ang="0">
                <a:pos x="T8" y="T9"/>
              </a:cxn>
            </a:cxnLst>
            <a:rect l="0" t="0" r="r" b="b"/>
            <a:pathLst>
              <a:path w="57" h="59">
                <a:moveTo>
                  <a:pt x="28" y="0"/>
                </a:moveTo>
                <a:lnTo>
                  <a:pt x="57" y="29"/>
                </a:lnTo>
                <a:lnTo>
                  <a:pt x="28" y="59"/>
                </a:lnTo>
                <a:lnTo>
                  <a:pt x="0" y="29"/>
                </a:lnTo>
                <a:lnTo>
                  <a:pt x="28" y="0"/>
                </a:lnTo>
                <a:close/>
              </a:path>
            </a:pathLst>
          </a:custGeom>
          <a:solidFill>
            <a:schemeClr val="accent2"/>
          </a:solidFill>
          <a:ln w="6350">
            <a:solidFill>
              <a:srgbClr val="000080"/>
            </a:solidFill>
            <a:prstDash val="solid"/>
            <a:round/>
            <a:headEnd/>
            <a:tailEnd/>
          </a:ln>
        </p:spPr>
        <p:txBody>
          <a:bodyPr/>
          <a:lstStyle/>
          <a:p>
            <a:endParaRPr lang="zh-CN" altLang="en-US"/>
          </a:p>
        </p:txBody>
      </p:sp>
      <p:sp>
        <p:nvSpPr>
          <p:cNvPr id="113820" name="Freeform 156"/>
          <p:cNvSpPr>
            <a:spLocks/>
          </p:cNvSpPr>
          <p:nvPr/>
        </p:nvSpPr>
        <p:spPr bwMode="auto">
          <a:xfrm>
            <a:off x="1225550" y="2984500"/>
            <a:ext cx="90488" cy="95250"/>
          </a:xfrm>
          <a:custGeom>
            <a:avLst/>
            <a:gdLst>
              <a:gd name="T0" fmla="*/ 28 w 57"/>
              <a:gd name="T1" fmla="*/ 0 h 60"/>
              <a:gd name="T2" fmla="*/ 57 w 57"/>
              <a:gd name="T3" fmla="*/ 30 h 60"/>
              <a:gd name="T4" fmla="*/ 28 w 57"/>
              <a:gd name="T5" fmla="*/ 60 h 60"/>
              <a:gd name="T6" fmla="*/ 0 w 57"/>
              <a:gd name="T7" fmla="*/ 30 h 60"/>
              <a:gd name="T8" fmla="*/ 28 w 57"/>
              <a:gd name="T9" fmla="*/ 0 h 60"/>
            </a:gdLst>
            <a:ahLst/>
            <a:cxnLst>
              <a:cxn ang="0">
                <a:pos x="T0" y="T1"/>
              </a:cxn>
              <a:cxn ang="0">
                <a:pos x="T2" y="T3"/>
              </a:cxn>
              <a:cxn ang="0">
                <a:pos x="T4" y="T5"/>
              </a:cxn>
              <a:cxn ang="0">
                <a:pos x="T6" y="T7"/>
              </a:cxn>
              <a:cxn ang="0">
                <a:pos x="T8" y="T9"/>
              </a:cxn>
            </a:cxnLst>
            <a:rect l="0" t="0" r="r" b="b"/>
            <a:pathLst>
              <a:path w="57" h="60">
                <a:moveTo>
                  <a:pt x="28" y="0"/>
                </a:moveTo>
                <a:lnTo>
                  <a:pt x="57" y="30"/>
                </a:lnTo>
                <a:lnTo>
                  <a:pt x="28" y="60"/>
                </a:lnTo>
                <a:lnTo>
                  <a:pt x="0" y="30"/>
                </a:lnTo>
                <a:lnTo>
                  <a:pt x="28" y="0"/>
                </a:lnTo>
                <a:close/>
              </a:path>
            </a:pathLst>
          </a:custGeom>
          <a:solidFill>
            <a:schemeClr val="accent2"/>
          </a:solidFill>
          <a:ln w="6350">
            <a:solidFill>
              <a:srgbClr val="000080"/>
            </a:solidFill>
            <a:prstDash val="solid"/>
            <a:round/>
            <a:headEnd/>
            <a:tailEnd/>
          </a:ln>
        </p:spPr>
        <p:txBody>
          <a:bodyPr/>
          <a:lstStyle/>
          <a:p>
            <a:endParaRPr lang="zh-CN" altLang="en-US"/>
          </a:p>
        </p:txBody>
      </p:sp>
      <p:sp>
        <p:nvSpPr>
          <p:cNvPr id="113821" name="Rectangle 157"/>
          <p:cNvSpPr>
            <a:spLocks noChangeArrowheads="1"/>
          </p:cNvSpPr>
          <p:nvPr/>
        </p:nvSpPr>
        <p:spPr bwMode="auto">
          <a:xfrm>
            <a:off x="223838" y="378460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ko-KR" altLang="en-US" sz="600">
                <a:solidFill>
                  <a:srgbClr val="000000"/>
                </a:solidFill>
                <a:latin typeface="Arial" charset="0"/>
                <a:ea typeface="Gulim" pitchFamily="34" charset="-127"/>
              </a:rPr>
              <a:t>0</a:t>
            </a:r>
            <a:endParaRPr kumimoji="0" lang="ko-KR" altLang="en-US">
              <a:latin typeface="Tahoma" pitchFamily="34" charset="0"/>
              <a:ea typeface="Gulim" pitchFamily="34" charset="-127"/>
            </a:endParaRPr>
          </a:p>
        </p:txBody>
      </p:sp>
      <p:sp>
        <p:nvSpPr>
          <p:cNvPr id="113822" name="Rectangle 158"/>
          <p:cNvSpPr>
            <a:spLocks noChangeArrowheads="1"/>
          </p:cNvSpPr>
          <p:nvPr/>
        </p:nvSpPr>
        <p:spPr bwMode="auto">
          <a:xfrm>
            <a:off x="223838" y="3624263"/>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ko-KR" altLang="en-US" sz="600">
                <a:solidFill>
                  <a:srgbClr val="000000"/>
                </a:solidFill>
                <a:latin typeface="Arial" charset="0"/>
                <a:ea typeface="Gulim" pitchFamily="34" charset="-127"/>
              </a:rPr>
              <a:t>1</a:t>
            </a:r>
            <a:endParaRPr kumimoji="0" lang="ko-KR" altLang="en-US">
              <a:latin typeface="Tahoma" pitchFamily="34" charset="0"/>
              <a:ea typeface="Gulim" pitchFamily="34" charset="-127"/>
            </a:endParaRPr>
          </a:p>
        </p:txBody>
      </p:sp>
      <p:sp>
        <p:nvSpPr>
          <p:cNvPr id="113823" name="Rectangle 159"/>
          <p:cNvSpPr>
            <a:spLocks noChangeArrowheads="1"/>
          </p:cNvSpPr>
          <p:nvPr/>
        </p:nvSpPr>
        <p:spPr bwMode="auto">
          <a:xfrm>
            <a:off x="223838" y="3462338"/>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ko-KR" altLang="en-US" sz="600">
                <a:solidFill>
                  <a:srgbClr val="000000"/>
                </a:solidFill>
                <a:latin typeface="Arial" charset="0"/>
                <a:ea typeface="Gulim" pitchFamily="34" charset="-127"/>
              </a:rPr>
              <a:t>2</a:t>
            </a:r>
            <a:endParaRPr kumimoji="0" lang="ko-KR" altLang="en-US">
              <a:latin typeface="Tahoma" pitchFamily="34" charset="0"/>
              <a:ea typeface="Gulim" pitchFamily="34" charset="-127"/>
            </a:endParaRPr>
          </a:p>
        </p:txBody>
      </p:sp>
      <p:sp>
        <p:nvSpPr>
          <p:cNvPr id="113824" name="Rectangle 160"/>
          <p:cNvSpPr>
            <a:spLocks noChangeArrowheads="1"/>
          </p:cNvSpPr>
          <p:nvPr/>
        </p:nvSpPr>
        <p:spPr bwMode="auto">
          <a:xfrm>
            <a:off x="223838" y="330200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ko-KR" altLang="en-US" sz="600">
                <a:solidFill>
                  <a:srgbClr val="000000"/>
                </a:solidFill>
                <a:latin typeface="Arial" charset="0"/>
                <a:ea typeface="Gulim" pitchFamily="34" charset="-127"/>
              </a:rPr>
              <a:t>3</a:t>
            </a:r>
            <a:endParaRPr kumimoji="0" lang="ko-KR" altLang="en-US">
              <a:latin typeface="Tahoma" pitchFamily="34" charset="0"/>
              <a:ea typeface="Gulim" pitchFamily="34" charset="-127"/>
            </a:endParaRPr>
          </a:p>
        </p:txBody>
      </p:sp>
      <p:sp>
        <p:nvSpPr>
          <p:cNvPr id="113825" name="Rectangle 161"/>
          <p:cNvSpPr>
            <a:spLocks noChangeArrowheads="1"/>
          </p:cNvSpPr>
          <p:nvPr/>
        </p:nvSpPr>
        <p:spPr bwMode="auto">
          <a:xfrm>
            <a:off x="223838" y="3140075"/>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ko-KR" altLang="en-US" sz="600">
                <a:solidFill>
                  <a:srgbClr val="000000"/>
                </a:solidFill>
                <a:latin typeface="Arial" charset="0"/>
                <a:ea typeface="Gulim" pitchFamily="34" charset="-127"/>
              </a:rPr>
              <a:t>4</a:t>
            </a:r>
            <a:endParaRPr kumimoji="0" lang="ko-KR" altLang="en-US">
              <a:latin typeface="Tahoma" pitchFamily="34" charset="0"/>
              <a:ea typeface="Gulim" pitchFamily="34" charset="-127"/>
            </a:endParaRPr>
          </a:p>
        </p:txBody>
      </p:sp>
      <p:sp>
        <p:nvSpPr>
          <p:cNvPr id="113826" name="Rectangle 162"/>
          <p:cNvSpPr>
            <a:spLocks noChangeArrowheads="1"/>
          </p:cNvSpPr>
          <p:nvPr/>
        </p:nvSpPr>
        <p:spPr bwMode="auto">
          <a:xfrm>
            <a:off x="223838" y="29781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ko-KR" altLang="en-US" sz="600">
                <a:solidFill>
                  <a:srgbClr val="000000"/>
                </a:solidFill>
                <a:latin typeface="Arial" charset="0"/>
                <a:ea typeface="Gulim" pitchFamily="34" charset="-127"/>
              </a:rPr>
              <a:t>5</a:t>
            </a:r>
            <a:endParaRPr kumimoji="0" lang="ko-KR" altLang="en-US">
              <a:latin typeface="Tahoma" pitchFamily="34" charset="0"/>
              <a:ea typeface="Gulim" pitchFamily="34" charset="-127"/>
            </a:endParaRPr>
          </a:p>
        </p:txBody>
      </p:sp>
      <p:sp>
        <p:nvSpPr>
          <p:cNvPr id="113827" name="Rectangle 163"/>
          <p:cNvSpPr>
            <a:spLocks noChangeArrowheads="1"/>
          </p:cNvSpPr>
          <p:nvPr/>
        </p:nvSpPr>
        <p:spPr bwMode="auto">
          <a:xfrm>
            <a:off x="223838" y="2824163"/>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ko-KR" altLang="en-US" sz="600">
                <a:solidFill>
                  <a:srgbClr val="000000"/>
                </a:solidFill>
                <a:latin typeface="Arial" charset="0"/>
                <a:ea typeface="Gulim" pitchFamily="34" charset="-127"/>
              </a:rPr>
              <a:t>6</a:t>
            </a:r>
            <a:endParaRPr kumimoji="0" lang="ko-KR" altLang="en-US">
              <a:latin typeface="Tahoma" pitchFamily="34" charset="0"/>
              <a:ea typeface="Gulim" pitchFamily="34" charset="-127"/>
            </a:endParaRPr>
          </a:p>
        </p:txBody>
      </p:sp>
      <p:sp>
        <p:nvSpPr>
          <p:cNvPr id="113828" name="Rectangle 164"/>
          <p:cNvSpPr>
            <a:spLocks noChangeArrowheads="1"/>
          </p:cNvSpPr>
          <p:nvPr/>
        </p:nvSpPr>
        <p:spPr bwMode="auto">
          <a:xfrm>
            <a:off x="223838" y="2662238"/>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ko-KR" altLang="en-US" sz="600">
                <a:solidFill>
                  <a:srgbClr val="000000"/>
                </a:solidFill>
                <a:latin typeface="Arial" charset="0"/>
                <a:ea typeface="Gulim" pitchFamily="34" charset="-127"/>
              </a:rPr>
              <a:t>7</a:t>
            </a:r>
            <a:endParaRPr kumimoji="0" lang="ko-KR" altLang="en-US">
              <a:latin typeface="Tahoma" pitchFamily="34" charset="0"/>
              <a:ea typeface="Gulim" pitchFamily="34" charset="-127"/>
            </a:endParaRPr>
          </a:p>
        </p:txBody>
      </p:sp>
      <p:sp>
        <p:nvSpPr>
          <p:cNvPr id="113829" name="Rectangle 165"/>
          <p:cNvSpPr>
            <a:spLocks noChangeArrowheads="1"/>
          </p:cNvSpPr>
          <p:nvPr/>
        </p:nvSpPr>
        <p:spPr bwMode="auto">
          <a:xfrm>
            <a:off x="223838" y="250190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ko-KR" altLang="en-US" sz="600">
                <a:solidFill>
                  <a:srgbClr val="000000"/>
                </a:solidFill>
                <a:latin typeface="Arial" charset="0"/>
                <a:ea typeface="Gulim" pitchFamily="34" charset="-127"/>
              </a:rPr>
              <a:t>8</a:t>
            </a:r>
            <a:endParaRPr kumimoji="0" lang="ko-KR" altLang="en-US">
              <a:latin typeface="Tahoma" pitchFamily="34" charset="0"/>
              <a:ea typeface="Gulim" pitchFamily="34" charset="-127"/>
            </a:endParaRPr>
          </a:p>
        </p:txBody>
      </p:sp>
      <p:sp>
        <p:nvSpPr>
          <p:cNvPr id="113830" name="Rectangle 166"/>
          <p:cNvSpPr>
            <a:spLocks noChangeArrowheads="1"/>
          </p:cNvSpPr>
          <p:nvPr/>
        </p:nvSpPr>
        <p:spPr bwMode="auto">
          <a:xfrm>
            <a:off x="223838" y="2339975"/>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ko-KR" altLang="en-US" sz="600">
                <a:solidFill>
                  <a:srgbClr val="000000"/>
                </a:solidFill>
                <a:latin typeface="Arial" charset="0"/>
                <a:ea typeface="Gulim" pitchFamily="34" charset="-127"/>
              </a:rPr>
              <a:t>9</a:t>
            </a:r>
            <a:endParaRPr kumimoji="0" lang="ko-KR" altLang="en-US">
              <a:latin typeface="Tahoma" pitchFamily="34" charset="0"/>
              <a:ea typeface="Gulim" pitchFamily="34" charset="-127"/>
            </a:endParaRPr>
          </a:p>
        </p:txBody>
      </p:sp>
      <p:sp>
        <p:nvSpPr>
          <p:cNvPr id="113831" name="Rectangle 167"/>
          <p:cNvSpPr>
            <a:spLocks noChangeArrowheads="1"/>
          </p:cNvSpPr>
          <p:nvPr/>
        </p:nvSpPr>
        <p:spPr bwMode="auto">
          <a:xfrm>
            <a:off x="185738" y="2178050"/>
            <a:ext cx="115887"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ko-KR" altLang="en-US" sz="600">
                <a:solidFill>
                  <a:srgbClr val="000000"/>
                </a:solidFill>
                <a:latin typeface="Arial" charset="0"/>
                <a:ea typeface="Gulim" pitchFamily="34" charset="-127"/>
              </a:rPr>
              <a:t>10</a:t>
            </a:r>
            <a:endParaRPr kumimoji="0" lang="ko-KR" altLang="en-US">
              <a:latin typeface="Tahoma" pitchFamily="34" charset="0"/>
              <a:ea typeface="Gulim" pitchFamily="34" charset="-127"/>
            </a:endParaRPr>
          </a:p>
        </p:txBody>
      </p:sp>
      <p:sp>
        <p:nvSpPr>
          <p:cNvPr id="113832" name="Rectangle 168"/>
          <p:cNvSpPr>
            <a:spLocks noChangeArrowheads="1"/>
          </p:cNvSpPr>
          <p:nvPr/>
        </p:nvSpPr>
        <p:spPr bwMode="auto">
          <a:xfrm>
            <a:off x="295275"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ko-KR" altLang="en-US" sz="600">
                <a:solidFill>
                  <a:srgbClr val="000000"/>
                </a:solidFill>
                <a:latin typeface="Arial" charset="0"/>
                <a:ea typeface="Gulim" pitchFamily="34" charset="-127"/>
              </a:rPr>
              <a:t>0</a:t>
            </a:r>
            <a:endParaRPr kumimoji="0" lang="ko-KR" altLang="en-US">
              <a:latin typeface="Tahoma" pitchFamily="34" charset="0"/>
              <a:ea typeface="Gulim" pitchFamily="34" charset="-127"/>
            </a:endParaRPr>
          </a:p>
        </p:txBody>
      </p:sp>
      <p:sp>
        <p:nvSpPr>
          <p:cNvPr id="113833" name="Rectangle 169"/>
          <p:cNvSpPr>
            <a:spLocks noChangeArrowheads="1"/>
          </p:cNvSpPr>
          <p:nvPr/>
        </p:nvSpPr>
        <p:spPr bwMode="auto">
          <a:xfrm>
            <a:off x="487363"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ko-KR" altLang="en-US" sz="600">
                <a:solidFill>
                  <a:srgbClr val="000000"/>
                </a:solidFill>
                <a:latin typeface="Arial" charset="0"/>
                <a:ea typeface="Gulim" pitchFamily="34" charset="-127"/>
              </a:rPr>
              <a:t>1</a:t>
            </a:r>
            <a:endParaRPr kumimoji="0" lang="ko-KR" altLang="en-US">
              <a:latin typeface="Tahoma" pitchFamily="34" charset="0"/>
              <a:ea typeface="Gulim" pitchFamily="34" charset="-127"/>
            </a:endParaRPr>
          </a:p>
        </p:txBody>
      </p:sp>
      <p:sp>
        <p:nvSpPr>
          <p:cNvPr id="113834" name="Rectangle 170"/>
          <p:cNvSpPr>
            <a:spLocks noChangeArrowheads="1"/>
          </p:cNvSpPr>
          <p:nvPr/>
        </p:nvSpPr>
        <p:spPr bwMode="auto">
          <a:xfrm>
            <a:off x="673100"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ko-KR" altLang="en-US" sz="600">
                <a:solidFill>
                  <a:srgbClr val="000000"/>
                </a:solidFill>
                <a:latin typeface="Arial" charset="0"/>
                <a:ea typeface="Gulim" pitchFamily="34" charset="-127"/>
              </a:rPr>
              <a:t>2</a:t>
            </a:r>
            <a:endParaRPr kumimoji="0" lang="ko-KR" altLang="en-US">
              <a:latin typeface="Tahoma" pitchFamily="34" charset="0"/>
              <a:ea typeface="Gulim" pitchFamily="34" charset="-127"/>
            </a:endParaRPr>
          </a:p>
        </p:txBody>
      </p:sp>
      <p:sp>
        <p:nvSpPr>
          <p:cNvPr id="113835" name="Rectangle 171"/>
          <p:cNvSpPr>
            <a:spLocks noChangeArrowheads="1"/>
          </p:cNvSpPr>
          <p:nvPr/>
        </p:nvSpPr>
        <p:spPr bwMode="auto">
          <a:xfrm>
            <a:off x="866775"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ko-KR" altLang="en-US" sz="600">
                <a:solidFill>
                  <a:srgbClr val="000000"/>
                </a:solidFill>
                <a:latin typeface="Arial" charset="0"/>
                <a:ea typeface="Gulim" pitchFamily="34" charset="-127"/>
              </a:rPr>
              <a:t>3</a:t>
            </a:r>
            <a:endParaRPr kumimoji="0" lang="ko-KR" altLang="en-US">
              <a:latin typeface="Tahoma" pitchFamily="34" charset="0"/>
              <a:ea typeface="Gulim" pitchFamily="34" charset="-127"/>
            </a:endParaRPr>
          </a:p>
        </p:txBody>
      </p:sp>
      <p:sp>
        <p:nvSpPr>
          <p:cNvPr id="113836" name="Rectangle 172"/>
          <p:cNvSpPr>
            <a:spLocks noChangeArrowheads="1"/>
          </p:cNvSpPr>
          <p:nvPr/>
        </p:nvSpPr>
        <p:spPr bwMode="auto">
          <a:xfrm>
            <a:off x="1058863"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ko-KR" altLang="en-US" sz="600">
                <a:solidFill>
                  <a:srgbClr val="000000"/>
                </a:solidFill>
                <a:latin typeface="Arial" charset="0"/>
                <a:ea typeface="Gulim" pitchFamily="34" charset="-127"/>
              </a:rPr>
              <a:t>4</a:t>
            </a:r>
            <a:endParaRPr kumimoji="0" lang="ko-KR" altLang="en-US">
              <a:latin typeface="Tahoma" pitchFamily="34" charset="0"/>
              <a:ea typeface="Gulim" pitchFamily="34" charset="-127"/>
            </a:endParaRPr>
          </a:p>
        </p:txBody>
      </p:sp>
      <p:sp>
        <p:nvSpPr>
          <p:cNvPr id="113837" name="Rectangle 173"/>
          <p:cNvSpPr>
            <a:spLocks noChangeArrowheads="1"/>
          </p:cNvSpPr>
          <p:nvPr/>
        </p:nvSpPr>
        <p:spPr bwMode="auto">
          <a:xfrm>
            <a:off x="1250950"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ko-KR" altLang="en-US" sz="600">
                <a:solidFill>
                  <a:srgbClr val="000000"/>
                </a:solidFill>
                <a:latin typeface="Arial" charset="0"/>
                <a:ea typeface="Gulim" pitchFamily="34" charset="-127"/>
              </a:rPr>
              <a:t>5</a:t>
            </a:r>
            <a:endParaRPr kumimoji="0" lang="ko-KR" altLang="en-US">
              <a:latin typeface="Tahoma" pitchFamily="34" charset="0"/>
              <a:ea typeface="Gulim" pitchFamily="34" charset="-127"/>
            </a:endParaRPr>
          </a:p>
        </p:txBody>
      </p:sp>
      <p:sp>
        <p:nvSpPr>
          <p:cNvPr id="113838" name="Rectangle 174"/>
          <p:cNvSpPr>
            <a:spLocks noChangeArrowheads="1"/>
          </p:cNvSpPr>
          <p:nvPr/>
        </p:nvSpPr>
        <p:spPr bwMode="auto">
          <a:xfrm>
            <a:off x="1438275"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ko-KR" altLang="en-US" sz="600">
                <a:solidFill>
                  <a:srgbClr val="000000"/>
                </a:solidFill>
                <a:latin typeface="Arial" charset="0"/>
                <a:ea typeface="Gulim" pitchFamily="34" charset="-127"/>
              </a:rPr>
              <a:t>6</a:t>
            </a:r>
            <a:endParaRPr kumimoji="0" lang="ko-KR" altLang="en-US">
              <a:latin typeface="Tahoma" pitchFamily="34" charset="0"/>
              <a:ea typeface="Gulim" pitchFamily="34" charset="-127"/>
            </a:endParaRPr>
          </a:p>
        </p:txBody>
      </p:sp>
      <p:sp>
        <p:nvSpPr>
          <p:cNvPr id="113839" name="Rectangle 175"/>
          <p:cNvSpPr>
            <a:spLocks noChangeArrowheads="1"/>
          </p:cNvSpPr>
          <p:nvPr/>
        </p:nvSpPr>
        <p:spPr bwMode="auto">
          <a:xfrm>
            <a:off x="1630363"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ko-KR" altLang="en-US" sz="600">
                <a:solidFill>
                  <a:srgbClr val="000000"/>
                </a:solidFill>
                <a:latin typeface="Arial" charset="0"/>
                <a:ea typeface="Gulim" pitchFamily="34" charset="-127"/>
              </a:rPr>
              <a:t>7</a:t>
            </a:r>
            <a:endParaRPr kumimoji="0" lang="ko-KR" altLang="en-US">
              <a:latin typeface="Tahoma" pitchFamily="34" charset="0"/>
              <a:ea typeface="Gulim" pitchFamily="34" charset="-127"/>
            </a:endParaRPr>
          </a:p>
        </p:txBody>
      </p:sp>
      <p:sp>
        <p:nvSpPr>
          <p:cNvPr id="113840" name="Rectangle 176"/>
          <p:cNvSpPr>
            <a:spLocks noChangeArrowheads="1"/>
          </p:cNvSpPr>
          <p:nvPr/>
        </p:nvSpPr>
        <p:spPr bwMode="auto">
          <a:xfrm>
            <a:off x="1822450"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ko-KR" altLang="en-US" sz="600">
                <a:solidFill>
                  <a:srgbClr val="000000"/>
                </a:solidFill>
                <a:latin typeface="Arial" charset="0"/>
                <a:ea typeface="Gulim" pitchFamily="34" charset="-127"/>
              </a:rPr>
              <a:t>8</a:t>
            </a:r>
            <a:endParaRPr kumimoji="0" lang="ko-KR" altLang="en-US">
              <a:latin typeface="Tahoma" pitchFamily="34" charset="0"/>
              <a:ea typeface="Gulim" pitchFamily="34" charset="-127"/>
            </a:endParaRPr>
          </a:p>
        </p:txBody>
      </p:sp>
      <p:sp>
        <p:nvSpPr>
          <p:cNvPr id="113841" name="Rectangle 177"/>
          <p:cNvSpPr>
            <a:spLocks noChangeArrowheads="1"/>
          </p:cNvSpPr>
          <p:nvPr/>
        </p:nvSpPr>
        <p:spPr bwMode="auto">
          <a:xfrm>
            <a:off x="2009775"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ko-KR" altLang="en-US" sz="600">
                <a:solidFill>
                  <a:srgbClr val="000000"/>
                </a:solidFill>
                <a:latin typeface="Arial" charset="0"/>
                <a:ea typeface="Gulim" pitchFamily="34" charset="-127"/>
              </a:rPr>
              <a:t>9</a:t>
            </a:r>
            <a:endParaRPr kumimoji="0" lang="ko-KR" altLang="en-US">
              <a:latin typeface="Tahoma" pitchFamily="34" charset="0"/>
              <a:ea typeface="Gulim" pitchFamily="34" charset="-127"/>
            </a:endParaRPr>
          </a:p>
        </p:txBody>
      </p:sp>
      <p:sp>
        <p:nvSpPr>
          <p:cNvPr id="113842" name="Rectangle 178"/>
          <p:cNvSpPr>
            <a:spLocks noChangeArrowheads="1"/>
          </p:cNvSpPr>
          <p:nvPr/>
        </p:nvSpPr>
        <p:spPr bwMode="auto">
          <a:xfrm>
            <a:off x="2182813" y="3892550"/>
            <a:ext cx="115887"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0" lang="ko-KR" altLang="en-US" sz="600">
                <a:solidFill>
                  <a:srgbClr val="000000"/>
                </a:solidFill>
                <a:latin typeface="Arial" charset="0"/>
                <a:ea typeface="Gulim" pitchFamily="34" charset="-127"/>
              </a:rPr>
              <a:t>10</a:t>
            </a:r>
            <a:endParaRPr kumimoji="0" lang="ko-KR" altLang="en-US">
              <a:latin typeface="Tahoma" pitchFamily="34" charset="0"/>
              <a:ea typeface="Gulim" pitchFamily="34" charset="-127"/>
            </a:endParaRPr>
          </a:p>
        </p:txBody>
      </p:sp>
      <p:sp>
        <p:nvSpPr>
          <p:cNvPr id="113843" name="Rectangle 179"/>
          <p:cNvSpPr>
            <a:spLocks noChangeArrowheads="1"/>
          </p:cNvSpPr>
          <p:nvPr/>
        </p:nvSpPr>
        <p:spPr bwMode="auto">
          <a:xfrm>
            <a:off x="101600" y="2084388"/>
            <a:ext cx="2222500" cy="1990725"/>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844" name="Text Box 180"/>
          <p:cNvSpPr txBox="1">
            <a:spLocks noChangeArrowheads="1"/>
          </p:cNvSpPr>
          <p:nvPr/>
        </p:nvSpPr>
        <p:spPr bwMode="auto">
          <a:xfrm>
            <a:off x="228600" y="4572000"/>
            <a:ext cx="1905000" cy="846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ko-KR" sz="1400" b="1" dirty="0">
                <a:latin typeface="Tahoma" pitchFamily="34" charset="0"/>
                <a:ea typeface="Gulim" pitchFamily="34" charset="-127"/>
              </a:rPr>
              <a:t>K=2</a:t>
            </a:r>
          </a:p>
          <a:p>
            <a:pPr>
              <a:spcBef>
                <a:spcPct val="50000"/>
              </a:spcBef>
            </a:pPr>
            <a:r>
              <a:rPr kumimoji="0" lang="zh-CN" altLang="en-US" sz="1400" b="1" dirty="0">
                <a:latin typeface="Tahoma" pitchFamily="34" charset="0"/>
              </a:rPr>
              <a:t>任意地选取</a:t>
            </a:r>
            <a:r>
              <a:rPr kumimoji="0" lang="en-US" altLang="zh-CN" sz="1400" b="1" dirty="0">
                <a:latin typeface="Tahoma" pitchFamily="34" charset="0"/>
              </a:rPr>
              <a:t>k</a:t>
            </a:r>
            <a:r>
              <a:rPr kumimoji="0" lang="zh-CN" altLang="en-US" sz="1400" b="1" dirty="0">
                <a:latin typeface="Tahoma" pitchFamily="34" charset="0"/>
              </a:rPr>
              <a:t>个对象作为簇的初始中心点</a:t>
            </a:r>
            <a:endParaRPr kumimoji="0" lang="en-US" altLang="ko-KR" sz="1400" b="1" dirty="0">
              <a:latin typeface="Tahoma" pitchFamily="34" charset="0"/>
              <a:ea typeface="Gulim" pitchFamily="34" charset="-127"/>
            </a:endParaRPr>
          </a:p>
        </p:txBody>
      </p:sp>
      <p:sp>
        <p:nvSpPr>
          <p:cNvPr id="113845" name="Line 181"/>
          <p:cNvSpPr>
            <a:spLocks noChangeShapeType="1"/>
          </p:cNvSpPr>
          <p:nvPr/>
        </p:nvSpPr>
        <p:spPr bwMode="auto">
          <a:xfrm flipV="1">
            <a:off x="1066800" y="4267200"/>
            <a:ext cx="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3846" name="Line 182"/>
          <p:cNvSpPr>
            <a:spLocks noChangeShapeType="1"/>
          </p:cNvSpPr>
          <p:nvPr/>
        </p:nvSpPr>
        <p:spPr bwMode="auto">
          <a:xfrm>
            <a:off x="2438400" y="2895600"/>
            <a:ext cx="6858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3847" name="Text Box 183"/>
          <p:cNvSpPr txBox="1">
            <a:spLocks noChangeArrowheads="1"/>
          </p:cNvSpPr>
          <p:nvPr/>
        </p:nvSpPr>
        <p:spPr bwMode="auto">
          <a:xfrm>
            <a:off x="2362200" y="2895600"/>
            <a:ext cx="83820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1400" b="1" dirty="0">
                <a:latin typeface="Tahoma" pitchFamily="34" charset="0"/>
              </a:rPr>
              <a:t>把每个对象分配给最相近的中心</a:t>
            </a:r>
            <a:endParaRPr kumimoji="0" lang="en-US" altLang="ko-KR" sz="1400" b="1" dirty="0">
              <a:latin typeface="Tahoma" pitchFamily="34" charset="0"/>
              <a:ea typeface="Gulim" pitchFamily="34" charset="-127"/>
            </a:endParaRPr>
          </a:p>
        </p:txBody>
      </p:sp>
      <p:sp>
        <p:nvSpPr>
          <p:cNvPr id="113848" name="Text Box 184"/>
          <p:cNvSpPr txBox="1">
            <a:spLocks noChangeArrowheads="1"/>
          </p:cNvSpPr>
          <p:nvPr/>
        </p:nvSpPr>
        <p:spPr bwMode="auto">
          <a:xfrm>
            <a:off x="5638800" y="3048000"/>
            <a:ext cx="838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1400" b="1" dirty="0">
                <a:latin typeface="Tahoma" pitchFamily="34" charset="0"/>
              </a:rPr>
              <a:t>更新簇的均值</a:t>
            </a:r>
            <a:endParaRPr kumimoji="0" lang="en-US" altLang="ko-KR" sz="1400" b="1" dirty="0">
              <a:latin typeface="Tahoma" pitchFamily="34" charset="0"/>
              <a:ea typeface="Gulim" pitchFamily="34" charset="-127"/>
            </a:endParaRPr>
          </a:p>
        </p:txBody>
      </p:sp>
      <p:sp>
        <p:nvSpPr>
          <p:cNvPr id="113849" name="Freeform 185"/>
          <p:cNvSpPr>
            <a:spLocks/>
          </p:cNvSpPr>
          <p:nvPr/>
        </p:nvSpPr>
        <p:spPr bwMode="auto">
          <a:xfrm>
            <a:off x="838200" y="3136900"/>
            <a:ext cx="88900" cy="95250"/>
          </a:xfrm>
          <a:custGeom>
            <a:avLst/>
            <a:gdLst>
              <a:gd name="T0" fmla="*/ 28 w 56"/>
              <a:gd name="T1" fmla="*/ 0 h 60"/>
              <a:gd name="T2" fmla="*/ 56 w 56"/>
              <a:gd name="T3" fmla="*/ 30 h 60"/>
              <a:gd name="T4" fmla="*/ 28 w 56"/>
              <a:gd name="T5" fmla="*/ 60 h 60"/>
              <a:gd name="T6" fmla="*/ 0 w 56"/>
              <a:gd name="T7" fmla="*/ 30 h 60"/>
              <a:gd name="T8" fmla="*/ 28 w 56"/>
              <a:gd name="T9" fmla="*/ 0 h 60"/>
            </a:gdLst>
            <a:ahLst/>
            <a:cxnLst>
              <a:cxn ang="0">
                <a:pos x="T0" y="T1"/>
              </a:cxn>
              <a:cxn ang="0">
                <a:pos x="T2" y="T3"/>
              </a:cxn>
              <a:cxn ang="0">
                <a:pos x="T4" y="T5"/>
              </a:cxn>
              <a:cxn ang="0">
                <a:pos x="T6" y="T7"/>
              </a:cxn>
              <a:cxn ang="0">
                <a:pos x="T8" y="T9"/>
              </a:cxn>
            </a:cxnLst>
            <a:rect l="0" t="0" r="r" b="b"/>
            <a:pathLst>
              <a:path w="56" h="60">
                <a:moveTo>
                  <a:pt x="28" y="0"/>
                </a:moveTo>
                <a:lnTo>
                  <a:pt x="56" y="30"/>
                </a:lnTo>
                <a:lnTo>
                  <a:pt x="28" y="60"/>
                </a:lnTo>
                <a:lnTo>
                  <a:pt x="0" y="30"/>
                </a:lnTo>
                <a:lnTo>
                  <a:pt x="28" y="0"/>
                </a:lnTo>
                <a:close/>
              </a:path>
            </a:pathLst>
          </a:custGeom>
          <a:solidFill>
            <a:schemeClr val="accent2"/>
          </a:solidFill>
          <a:ln w="6350">
            <a:solidFill>
              <a:srgbClr val="000080"/>
            </a:solidFill>
            <a:prstDash val="solid"/>
            <a:round/>
            <a:headEnd/>
            <a:tailEnd/>
          </a:ln>
        </p:spPr>
        <p:txBody>
          <a:bodyPr/>
          <a:lstStyle/>
          <a:p>
            <a:endParaRPr lang="zh-CN" altLang="en-US"/>
          </a:p>
        </p:txBody>
      </p:sp>
      <p:sp>
        <p:nvSpPr>
          <p:cNvPr id="113850" name="Freeform 186"/>
          <p:cNvSpPr>
            <a:spLocks/>
          </p:cNvSpPr>
          <p:nvPr/>
        </p:nvSpPr>
        <p:spPr bwMode="auto">
          <a:xfrm>
            <a:off x="1600200" y="2971800"/>
            <a:ext cx="88900" cy="93663"/>
          </a:xfrm>
          <a:custGeom>
            <a:avLst/>
            <a:gdLst>
              <a:gd name="T0" fmla="*/ 28 w 56"/>
              <a:gd name="T1" fmla="*/ 0 h 59"/>
              <a:gd name="T2" fmla="*/ 56 w 56"/>
              <a:gd name="T3" fmla="*/ 29 h 59"/>
              <a:gd name="T4" fmla="*/ 28 w 56"/>
              <a:gd name="T5" fmla="*/ 59 h 59"/>
              <a:gd name="T6" fmla="*/ 0 w 56"/>
              <a:gd name="T7" fmla="*/ 29 h 59"/>
              <a:gd name="T8" fmla="*/ 28 w 56"/>
              <a:gd name="T9" fmla="*/ 0 h 59"/>
            </a:gdLst>
            <a:ahLst/>
            <a:cxnLst>
              <a:cxn ang="0">
                <a:pos x="T0" y="T1"/>
              </a:cxn>
              <a:cxn ang="0">
                <a:pos x="T2" y="T3"/>
              </a:cxn>
              <a:cxn ang="0">
                <a:pos x="T4" y="T5"/>
              </a:cxn>
              <a:cxn ang="0">
                <a:pos x="T6" y="T7"/>
              </a:cxn>
              <a:cxn ang="0">
                <a:pos x="T8" y="T9"/>
              </a:cxn>
            </a:cxnLst>
            <a:rect l="0" t="0" r="r" b="b"/>
            <a:pathLst>
              <a:path w="56" h="59">
                <a:moveTo>
                  <a:pt x="28" y="0"/>
                </a:moveTo>
                <a:lnTo>
                  <a:pt x="56" y="29"/>
                </a:lnTo>
                <a:lnTo>
                  <a:pt x="28" y="59"/>
                </a:lnTo>
                <a:lnTo>
                  <a:pt x="0" y="29"/>
                </a:lnTo>
                <a:lnTo>
                  <a:pt x="28" y="0"/>
                </a:lnTo>
                <a:close/>
              </a:path>
            </a:pathLst>
          </a:custGeom>
          <a:solidFill>
            <a:schemeClr val="accent2"/>
          </a:solidFill>
          <a:ln w="6350">
            <a:solidFill>
              <a:srgbClr val="000080"/>
            </a:solidFill>
            <a:prstDash val="solid"/>
            <a:round/>
            <a:headEnd/>
            <a:tailEnd/>
          </a:ln>
        </p:spPr>
        <p:txBody>
          <a:bodyPr/>
          <a:lstStyle/>
          <a:p>
            <a:endParaRPr lang="zh-CN" altLang="en-US"/>
          </a:p>
        </p:txBody>
      </p:sp>
      <p:sp>
        <p:nvSpPr>
          <p:cNvPr id="113851" name="Text Box 187"/>
          <p:cNvSpPr txBox="1">
            <a:spLocks noChangeArrowheads="1"/>
          </p:cNvSpPr>
          <p:nvPr/>
        </p:nvSpPr>
        <p:spPr bwMode="auto">
          <a:xfrm>
            <a:off x="5638800" y="5181600"/>
            <a:ext cx="838200" cy="846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1400" b="1" dirty="0">
                <a:latin typeface="Tahoma" pitchFamily="34" charset="0"/>
              </a:rPr>
              <a:t>更新簇的均值</a:t>
            </a:r>
            <a:endParaRPr kumimoji="0" lang="en-US" altLang="ko-KR" sz="1400" b="1" dirty="0">
              <a:latin typeface="Tahoma" pitchFamily="34" charset="0"/>
              <a:ea typeface="Gulim" pitchFamily="34" charset="-127"/>
            </a:endParaRPr>
          </a:p>
          <a:p>
            <a:pPr>
              <a:spcBef>
                <a:spcPct val="50000"/>
              </a:spcBef>
            </a:pPr>
            <a:endParaRPr kumimoji="0" lang="en-US" altLang="ko-KR" sz="1400" b="1" dirty="0">
              <a:latin typeface="Tahoma" pitchFamily="34" charset="0"/>
              <a:ea typeface="Gulim" pitchFamily="34" charset="-127"/>
            </a:endParaRPr>
          </a:p>
        </p:txBody>
      </p:sp>
      <p:sp>
        <p:nvSpPr>
          <p:cNvPr id="113852" name="Text Box 188"/>
          <p:cNvSpPr txBox="1">
            <a:spLocks noChangeArrowheads="1"/>
          </p:cNvSpPr>
          <p:nvPr/>
        </p:nvSpPr>
        <p:spPr bwMode="auto">
          <a:xfrm>
            <a:off x="7848600" y="4114800"/>
            <a:ext cx="99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1400" b="1" dirty="0">
                <a:latin typeface="Tahoma" pitchFamily="34" charset="0"/>
              </a:rPr>
              <a:t>重新分配</a:t>
            </a:r>
            <a:endParaRPr kumimoji="0" lang="ko-KR" altLang="en-US" sz="1400" b="1" dirty="0">
              <a:latin typeface="Tahoma" pitchFamily="34" charset="0"/>
            </a:endParaRPr>
          </a:p>
        </p:txBody>
      </p:sp>
      <p:sp>
        <p:nvSpPr>
          <p:cNvPr id="113853" name="Line 189"/>
          <p:cNvSpPr>
            <a:spLocks noChangeShapeType="1"/>
          </p:cNvSpPr>
          <p:nvPr/>
        </p:nvSpPr>
        <p:spPr bwMode="auto">
          <a:xfrm flipV="1">
            <a:off x="4267200" y="4114800"/>
            <a:ext cx="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3854" name="Text Box 190"/>
          <p:cNvSpPr txBox="1">
            <a:spLocks noChangeArrowheads="1"/>
          </p:cNvSpPr>
          <p:nvPr/>
        </p:nvSpPr>
        <p:spPr bwMode="auto">
          <a:xfrm>
            <a:off x="4419600" y="4114800"/>
            <a:ext cx="99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1400" b="1" dirty="0">
                <a:latin typeface="Tahoma" pitchFamily="34" charset="0"/>
              </a:rPr>
              <a:t>重新分配</a:t>
            </a:r>
            <a:endParaRPr kumimoji="0" lang="ko-KR" altLang="en-US" sz="1400" b="1" dirty="0">
              <a:latin typeface="Tahoma" pitchFamily="34" charset="0"/>
            </a:endParaRPr>
          </a:p>
        </p:txBody>
      </p:sp>
    </p:spTree>
    <p:extLst>
      <p:ext uri="{BB962C8B-B14F-4D97-AF65-F5344CB8AC3E}">
        <p14:creationId xmlns:p14="http://schemas.microsoft.com/office/powerpoint/2010/main" val="519377055"/>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3667"/>
                                        </p:tgtEl>
                                        <p:attrNameLst>
                                          <p:attrName>style.visibility</p:attrName>
                                        </p:attrNameLst>
                                      </p:cBhvr>
                                      <p:to>
                                        <p:strVal val="visible"/>
                                      </p:to>
                                    </p:set>
                                    <p:animEffect transition="in" filter="fade">
                                      <p:cBhvr>
                                        <p:cTn id="7" dur="500"/>
                                        <p:tgtEl>
                                          <p:spTgt spid="11366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3787"/>
                                        </p:tgtEl>
                                        <p:attrNameLst>
                                          <p:attrName>style.visibility</p:attrName>
                                        </p:attrNameLst>
                                      </p:cBhvr>
                                      <p:to>
                                        <p:strVal val="visible"/>
                                      </p:to>
                                    </p:set>
                                    <p:animEffect transition="in" filter="fade">
                                      <p:cBhvr>
                                        <p:cTn id="10" dur="500"/>
                                        <p:tgtEl>
                                          <p:spTgt spid="11378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3812"/>
                                        </p:tgtEl>
                                        <p:attrNameLst>
                                          <p:attrName>style.visibility</p:attrName>
                                        </p:attrNameLst>
                                      </p:cBhvr>
                                      <p:to>
                                        <p:strVal val="visible"/>
                                      </p:to>
                                    </p:set>
                                    <p:animEffect transition="in" filter="fade">
                                      <p:cBhvr>
                                        <p:cTn id="13" dur="500"/>
                                        <p:tgtEl>
                                          <p:spTgt spid="1138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3842"/>
                                        </p:tgtEl>
                                        <p:attrNameLst>
                                          <p:attrName>style.visibility</p:attrName>
                                        </p:attrNameLst>
                                      </p:cBhvr>
                                      <p:to>
                                        <p:strVal val="visible"/>
                                      </p:to>
                                    </p:set>
                                    <p:animEffect transition="in" filter="fade">
                                      <p:cBhvr>
                                        <p:cTn id="16" dur="500"/>
                                        <p:tgtEl>
                                          <p:spTgt spid="11384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3846"/>
                                        </p:tgtEl>
                                        <p:attrNameLst>
                                          <p:attrName>style.visibility</p:attrName>
                                        </p:attrNameLst>
                                      </p:cBhvr>
                                      <p:to>
                                        <p:strVal val="visible"/>
                                      </p:to>
                                    </p:set>
                                    <p:animEffect transition="in" filter="fade">
                                      <p:cBhvr>
                                        <p:cTn id="19" dur="500"/>
                                        <p:tgtEl>
                                          <p:spTgt spid="11384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3847"/>
                                        </p:tgtEl>
                                        <p:attrNameLst>
                                          <p:attrName>style.visibility</p:attrName>
                                        </p:attrNameLst>
                                      </p:cBhvr>
                                      <p:to>
                                        <p:strVal val="visible"/>
                                      </p:to>
                                    </p:set>
                                    <p:animEffect transition="in" filter="fade">
                                      <p:cBhvr>
                                        <p:cTn id="22" dur="500"/>
                                        <p:tgtEl>
                                          <p:spTgt spid="113847"/>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13671"/>
                                        </p:tgtEl>
                                        <p:attrNameLst>
                                          <p:attrName>style.visibility</p:attrName>
                                        </p:attrNameLst>
                                      </p:cBhvr>
                                      <p:to>
                                        <p:strVal val="visible"/>
                                      </p:to>
                                    </p:set>
                                    <p:animEffect transition="in" filter="fade">
                                      <p:cBhvr>
                                        <p:cTn id="27" dur="1000"/>
                                        <p:tgtEl>
                                          <p:spTgt spid="113671"/>
                                        </p:tgtEl>
                                      </p:cBhvr>
                                    </p:animEffect>
                                    <p:anim calcmode="lin" valueType="num">
                                      <p:cBhvr>
                                        <p:cTn id="28" dur="1000" fill="hold"/>
                                        <p:tgtEl>
                                          <p:spTgt spid="113671"/>
                                        </p:tgtEl>
                                        <p:attrNameLst>
                                          <p:attrName>ppt_x</p:attrName>
                                        </p:attrNameLst>
                                      </p:cBhvr>
                                      <p:tavLst>
                                        <p:tav tm="0">
                                          <p:val>
                                            <p:strVal val="#ppt_x"/>
                                          </p:val>
                                        </p:tav>
                                        <p:tav tm="100000">
                                          <p:val>
                                            <p:strVal val="#ppt_x"/>
                                          </p:val>
                                        </p:tav>
                                      </p:tavLst>
                                    </p:anim>
                                    <p:anim calcmode="lin" valueType="num">
                                      <p:cBhvr>
                                        <p:cTn id="29" dur="1000" fill="hold"/>
                                        <p:tgtEl>
                                          <p:spTgt spid="11367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3756"/>
                                        </p:tgtEl>
                                        <p:attrNameLst>
                                          <p:attrName>style.visibility</p:attrName>
                                        </p:attrNameLst>
                                      </p:cBhvr>
                                      <p:to>
                                        <p:strVal val="visible"/>
                                      </p:to>
                                    </p:set>
                                    <p:animEffect transition="in" filter="fade">
                                      <p:cBhvr>
                                        <p:cTn id="32" dur="1000"/>
                                        <p:tgtEl>
                                          <p:spTgt spid="113756"/>
                                        </p:tgtEl>
                                      </p:cBhvr>
                                    </p:animEffect>
                                    <p:anim calcmode="lin" valueType="num">
                                      <p:cBhvr>
                                        <p:cTn id="33" dur="1000" fill="hold"/>
                                        <p:tgtEl>
                                          <p:spTgt spid="113756"/>
                                        </p:tgtEl>
                                        <p:attrNameLst>
                                          <p:attrName>ppt_x</p:attrName>
                                        </p:attrNameLst>
                                      </p:cBhvr>
                                      <p:tavLst>
                                        <p:tav tm="0">
                                          <p:val>
                                            <p:strVal val="#ppt_x"/>
                                          </p:val>
                                        </p:tav>
                                        <p:tav tm="100000">
                                          <p:val>
                                            <p:strVal val="#ppt_x"/>
                                          </p:val>
                                        </p:tav>
                                      </p:tavLst>
                                    </p:anim>
                                    <p:anim calcmode="lin" valueType="num">
                                      <p:cBhvr>
                                        <p:cTn id="34" dur="1000" fill="hold"/>
                                        <p:tgtEl>
                                          <p:spTgt spid="11375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13848"/>
                                        </p:tgtEl>
                                        <p:attrNameLst>
                                          <p:attrName>style.visibility</p:attrName>
                                        </p:attrNameLst>
                                      </p:cBhvr>
                                      <p:to>
                                        <p:strVal val="visible"/>
                                      </p:to>
                                    </p:set>
                                    <p:animEffect transition="in" filter="fade">
                                      <p:cBhvr>
                                        <p:cTn id="37" dur="1000"/>
                                        <p:tgtEl>
                                          <p:spTgt spid="113848"/>
                                        </p:tgtEl>
                                      </p:cBhvr>
                                    </p:animEffect>
                                    <p:anim calcmode="lin" valueType="num">
                                      <p:cBhvr>
                                        <p:cTn id="38" dur="1000" fill="hold"/>
                                        <p:tgtEl>
                                          <p:spTgt spid="113848"/>
                                        </p:tgtEl>
                                        <p:attrNameLst>
                                          <p:attrName>ppt_x</p:attrName>
                                        </p:attrNameLst>
                                      </p:cBhvr>
                                      <p:tavLst>
                                        <p:tav tm="0">
                                          <p:val>
                                            <p:strVal val="#ppt_x"/>
                                          </p:val>
                                        </p:tav>
                                        <p:tav tm="100000">
                                          <p:val>
                                            <p:strVal val="#ppt_x"/>
                                          </p:val>
                                        </p:tav>
                                      </p:tavLst>
                                    </p:anim>
                                    <p:anim calcmode="lin" valueType="num">
                                      <p:cBhvr>
                                        <p:cTn id="39" dur="1000" fill="hold"/>
                                        <p:tgtEl>
                                          <p:spTgt spid="113848"/>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113757"/>
                                        </p:tgtEl>
                                        <p:attrNameLst>
                                          <p:attrName>style.visibility</p:attrName>
                                        </p:attrNameLst>
                                      </p:cBhvr>
                                      <p:to>
                                        <p:strVal val="visible"/>
                                      </p:to>
                                    </p:set>
                                    <p:animEffect transition="in" filter="fade">
                                      <p:cBhvr>
                                        <p:cTn id="44" dur="1000"/>
                                        <p:tgtEl>
                                          <p:spTgt spid="113757"/>
                                        </p:tgtEl>
                                      </p:cBhvr>
                                    </p:animEffect>
                                    <p:anim calcmode="lin" valueType="num">
                                      <p:cBhvr>
                                        <p:cTn id="45" dur="1000" fill="hold"/>
                                        <p:tgtEl>
                                          <p:spTgt spid="113757"/>
                                        </p:tgtEl>
                                        <p:attrNameLst>
                                          <p:attrName>ppt_x</p:attrName>
                                        </p:attrNameLst>
                                      </p:cBhvr>
                                      <p:tavLst>
                                        <p:tav tm="0">
                                          <p:val>
                                            <p:strVal val="#ppt_x"/>
                                          </p:val>
                                        </p:tav>
                                        <p:tav tm="100000">
                                          <p:val>
                                            <p:strVal val="#ppt_x"/>
                                          </p:val>
                                        </p:tav>
                                      </p:tavLst>
                                    </p:anim>
                                    <p:anim calcmode="lin" valueType="num">
                                      <p:cBhvr>
                                        <p:cTn id="46" dur="1000" fill="hold"/>
                                        <p:tgtEl>
                                          <p:spTgt spid="113757"/>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13852"/>
                                        </p:tgtEl>
                                        <p:attrNameLst>
                                          <p:attrName>style.visibility</p:attrName>
                                        </p:attrNameLst>
                                      </p:cBhvr>
                                      <p:to>
                                        <p:strVal val="visible"/>
                                      </p:to>
                                    </p:set>
                                    <p:animEffect transition="in" filter="fade">
                                      <p:cBhvr>
                                        <p:cTn id="49" dur="1000"/>
                                        <p:tgtEl>
                                          <p:spTgt spid="113852"/>
                                        </p:tgtEl>
                                      </p:cBhvr>
                                    </p:animEffect>
                                    <p:anim calcmode="lin" valueType="num">
                                      <p:cBhvr>
                                        <p:cTn id="50" dur="1000" fill="hold"/>
                                        <p:tgtEl>
                                          <p:spTgt spid="113852"/>
                                        </p:tgtEl>
                                        <p:attrNameLst>
                                          <p:attrName>ppt_x</p:attrName>
                                        </p:attrNameLst>
                                      </p:cBhvr>
                                      <p:tavLst>
                                        <p:tav tm="0">
                                          <p:val>
                                            <p:strVal val="#ppt_x"/>
                                          </p:val>
                                        </p:tav>
                                        <p:tav tm="100000">
                                          <p:val>
                                            <p:strVal val="#ppt_x"/>
                                          </p:val>
                                        </p:tav>
                                      </p:tavLst>
                                    </p:anim>
                                    <p:anim calcmode="lin" valueType="num">
                                      <p:cBhvr>
                                        <p:cTn id="51" dur="1000" fill="hold"/>
                                        <p:tgtEl>
                                          <p:spTgt spid="11385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nodeType="clickEffect">
                                  <p:stCondLst>
                                    <p:cond delay="0"/>
                                  </p:stCondLst>
                                  <p:childTnLst>
                                    <p:set>
                                      <p:cBhvr>
                                        <p:cTn id="55" dur="1" fill="hold">
                                          <p:stCondLst>
                                            <p:cond delay="0"/>
                                          </p:stCondLst>
                                        </p:cTn>
                                        <p:tgtEl>
                                          <p:spTgt spid="113760"/>
                                        </p:tgtEl>
                                        <p:attrNameLst>
                                          <p:attrName>style.visibility</p:attrName>
                                        </p:attrNameLst>
                                      </p:cBhvr>
                                      <p:to>
                                        <p:strVal val="visible"/>
                                      </p:to>
                                    </p:set>
                                    <p:animEffect transition="in" filter="randombar(horizontal)">
                                      <p:cBhvr>
                                        <p:cTn id="56" dur="500"/>
                                        <p:tgtEl>
                                          <p:spTgt spid="113760"/>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113851"/>
                                        </p:tgtEl>
                                        <p:attrNameLst>
                                          <p:attrName>style.visibility</p:attrName>
                                        </p:attrNameLst>
                                      </p:cBhvr>
                                      <p:to>
                                        <p:strVal val="visible"/>
                                      </p:to>
                                    </p:set>
                                    <p:animEffect transition="in" filter="randombar(horizontal)">
                                      <p:cBhvr>
                                        <p:cTn id="59" dur="500"/>
                                        <p:tgtEl>
                                          <p:spTgt spid="113851"/>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113853"/>
                                        </p:tgtEl>
                                        <p:attrNameLst>
                                          <p:attrName>style.visibility</p:attrName>
                                        </p:attrNameLst>
                                      </p:cBhvr>
                                      <p:to>
                                        <p:strVal val="visible"/>
                                      </p:to>
                                    </p:set>
                                    <p:animEffect transition="in" filter="randombar(horizontal)">
                                      <p:cBhvr>
                                        <p:cTn id="62" dur="500"/>
                                        <p:tgtEl>
                                          <p:spTgt spid="113853"/>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113854"/>
                                        </p:tgtEl>
                                        <p:attrNameLst>
                                          <p:attrName>style.visibility</p:attrName>
                                        </p:attrNameLst>
                                      </p:cBhvr>
                                      <p:to>
                                        <p:strVal val="visible"/>
                                      </p:to>
                                    </p:set>
                                    <p:animEffect transition="in" filter="randombar(horizontal)">
                                      <p:cBhvr>
                                        <p:cTn id="65" dur="500"/>
                                        <p:tgtEl>
                                          <p:spTgt spid="113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756" grpId="0" animBg="1"/>
      <p:bldP spid="113787" grpId="0" animBg="1"/>
      <p:bldP spid="113812" grpId="0" animBg="1"/>
      <p:bldP spid="113842" grpId="0"/>
      <p:bldP spid="113846" grpId="0" animBg="1"/>
      <p:bldP spid="113847" grpId="0"/>
      <p:bldP spid="113848" grpId="0"/>
      <p:bldP spid="113851" grpId="0"/>
      <p:bldP spid="113852" grpId="0"/>
      <p:bldP spid="113853" grpId="0" animBg="1"/>
      <p:bldP spid="11385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i="1" dirty="0">
                <a:solidFill>
                  <a:srgbClr val="0070C0"/>
                </a:solidFill>
              </a:rPr>
              <a:t>k</a:t>
            </a:r>
            <a:r>
              <a:rPr lang="en-US" altLang="zh-CN" b="1" dirty="0">
                <a:solidFill>
                  <a:srgbClr val="0070C0"/>
                </a:solidFill>
              </a:rPr>
              <a:t>-means</a:t>
            </a:r>
            <a:r>
              <a:rPr lang="zh-CN" altLang="en-US" b="1" dirty="0">
                <a:solidFill>
                  <a:srgbClr val="0070C0"/>
                </a:solidFill>
              </a:rPr>
              <a:t>算法优缺点</a:t>
            </a:r>
            <a:endParaRPr lang="zh-CN" altLang="en-US" dirty="0">
              <a:solidFill>
                <a:srgbClr val="0070C0"/>
              </a:solidFill>
            </a:endParaRPr>
          </a:p>
        </p:txBody>
      </p:sp>
      <p:sp>
        <p:nvSpPr>
          <p:cNvPr id="3" name="内容占位符 2"/>
          <p:cNvSpPr>
            <a:spLocks noGrp="1"/>
          </p:cNvSpPr>
          <p:nvPr>
            <p:ph sz="quarter" idx="1"/>
          </p:nvPr>
        </p:nvSpPr>
        <p:spPr>
          <a:xfrm>
            <a:off x="457200" y="1600200"/>
            <a:ext cx="8147248" cy="4873752"/>
          </a:xfrm>
        </p:spPr>
        <p:txBody>
          <a:bodyPr>
            <a:normAutofit/>
          </a:bodyPr>
          <a:lstStyle/>
          <a:p>
            <a:pPr algn="just"/>
            <a:r>
              <a:rPr lang="zh-CN" altLang="en-US" sz="2800" b="1" dirty="0">
                <a:solidFill>
                  <a:srgbClr val="FF0000"/>
                </a:solidFill>
              </a:rPr>
              <a:t>主要优点：</a:t>
            </a:r>
            <a:endParaRPr lang="en-US" altLang="zh-CN" sz="2800" b="1" dirty="0">
              <a:solidFill>
                <a:srgbClr val="FF0000"/>
              </a:solidFill>
            </a:endParaRPr>
          </a:p>
          <a:p>
            <a:pPr algn="just"/>
            <a:r>
              <a:rPr lang="zh-CN" altLang="en-US" sz="2800" b="1" dirty="0"/>
              <a:t>是解决聚类问题的一种经典算法，简单、快速。</a:t>
            </a:r>
            <a:endParaRPr lang="en-US" altLang="zh-CN" sz="2800" b="1" dirty="0"/>
          </a:p>
          <a:p>
            <a:pPr algn="just"/>
            <a:r>
              <a:rPr lang="zh-CN" altLang="en-US" sz="2800" b="1" dirty="0"/>
              <a:t>对处理大数据集，该算法是相对可伸缩和高效的。因为它的复杂度是</a:t>
            </a:r>
            <a:r>
              <a:rPr lang="en-US" altLang="zh-CN" sz="2800" b="1" dirty="0"/>
              <a:t>O(</a:t>
            </a:r>
            <a:r>
              <a:rPr lang="en-US" altLang="zh-CN" sz="2800" b="1" dirty="0" err="1"/>
              <a:t>n,k,t</a:t>
            </a:r>
            <a:r>
              <a:rPr lang="en-US" altLang="zh-CN" sz="2800" b="1" dirty="0"/>
              <a:t>),</a:t>
            </a:r>
            <a:r>
              <a:rPr lang="zh-CN" altLang="en-US" sz="2800" b="1" dirty="0"/>
              <a:t>其中，</a:t>
            </a:r>
            <a:r>
              <a:rPr lang="en-US" altLang="zh-CN" sz="2800" b="1" dirty="0"/>
              <a:t>n</a:t>
            </a:r>
            <a:r>
              <a:rPr lang="zh-CN" altLang="en-US" sz="2800" b="1" dirty="0"/>
              <a:t>是所有对象的数目，</a:t>
            </a:r>
            <a:r>
              <a:rPr lang="en-US" altLang="zh-CN" sz="2800" b="1" dirty="0"/>
              <a:t>k</a:t>
            </a:r>
            <a:r>
              <a:rPr lang="zh-CN" altLang="en-US" sz="2800" b="1" dirty="0"/>
              <a:t>是簇的数目，</a:t>
            </a:r>
            <a:r>
              <a:rPr lang="en-US" altLang="zh-CN" sz="2800" b="1" dirty="0"/>
              <a:t>t</a:t>
            </a:r>
            <a:r>
              <a:rPr lang="zh-CN" altLang="en-US" sz="2800" b="1" dirty="0"/>
              <a:t>是迭代的次数。通常</a:t>
            </a:r>
            <a:r>
              <a:rPr lang="en-US" altLang="zh-CN" sz="2800" b="1" dirty="0"/>
              <a:t>k&lt;n</a:t>
            </a:r>
            <a:r>
              <a:rPr lang="zh-CN" altLang="en-US" sz="2800" b="1" dirty="0"/>
              <a:t>且</a:t>
            </a:r>
            <a:r>
              <a:rPr lang="en-US" altLang="zh-CN" sz="2800" b="1" dirty="0"/>
              <a:t>t&lt;n.</a:t>
            </a:r>
          </a:p>
          <a:p>
            <a:pPr algn="just"/>
            <a:r>
              <a:rPr lang="zh-CN" altLang="en-US" sz="2800" b="1" dirty="0"/>
              <a:t>当结果簇是密集的，而簇与簇之间区别明显时，它的效果较好。</a:t>
            </a:r>
          </a:p>
        </p:txBody>
      </p:sp>
    </p:spTree>
    <p:extLst>
      <p:ext uri="{BB962C8B-B14F-4D97-AF65-F5344CB8AC3E}">
        <p14:creationId xmlns:p14="http://schemas.microsoft.com/office/powerpoint/2010/main" val="1270424054"/>
      </p:ext>
    </p:extLst>
  </p:cSld>
  <p:clrMapOvr>
    <a:masterClrMapping/>
  </p:clrMapOvr>
  <p:transition spd="slow">
    <p:push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268760"/>
            <a:ext cx="8147248" cy="5205192"/>
          </a:xfrm>
        </p:spPr>
        <p:txBody>
          <a:bodyPr>
            <a:normAutofit/>
          </a:bodyPr>
          <a:lstStyle/>
          <a:p>
            <a:pPr algn="just"/>
            <a:r>
              <a:rPr lang="zh-CN" altLang="en-US" sz="2800" b="1" dirty="0">
                <a:solidFill>
                  <a:srgbClr val="FF0000"/>
                </a:solidFill>
              </a:rPr>
              <a:t>主要缺点：</a:t>
            </a:r>
            <a:endParaRPr lang="en-US" altLang="zh-CN" sz="2800" b="1" dirty="0">
              <a:solidFill>
                <a:srgbClr val="FF0000"/>
              </a:solidFill>
            </a:endParaRPr>
          </a:p>
          <a:p>
            <a:pPr algn="just"/>
            <a:r>
              <a:rPr lang="zh-CN" altLang="en-US" sz="2800" b="1" dirty="0"/>
              <a:t>在簇的平均值被定义的情况下才能使用，这对于处理符号属性的数据不适用。</a:t>
            </a:r>
            <a:endParaRPr lang="en-US" altLang="zh-CN" sz="2800" b="1" dirty="0"/>
          </a:p>
          <a:p>
            <a:pPr algn="just"/>
            <a:r>
              <a:rPr lang="zh-CN" altLang="en-US" sz="2800" b="1" dirty="0"/>
              <a:t>必须事先给出</a:t>
            </a:r>
            <a:r>
              <a:rPr lang="en-US" altLang="zh-CN" sz="2800" b="1" dirty="0"/>
              <a:t>k</a:t>
            </a:r>
            <a:r>
              <a:rPr lang="zh-CN" altLang="en-US" sz="2800" b="1" dirty="0"/>
              <a:t>，而且对初值敏感，对于不同的初始值，可能会导致不同的聚类结果。</a:t>
            </a:r>
            <a:endParaRPr lang="en-US" altLang="zh-CN" sz="2800" b="1" dirty="0"/>
          </a:p>
          <a:p>
            <a:pPr algn="just"/>
            <a:r>
              <a:rPr lang="zh-CN" altLang="en-US" sz="2800" b="1" dirty="0"/>
              <a:t>它对于噪声和孤立点数据是敏感的，少量的该类数据能够对平均值产生极大的影响。</a:t>
            </a:r>
            <a:endParaRPr lang="en-US" altLang="zh-CN" sz="2800" b="1" dirty="0"/>
          </a:p>
          <a:p>
            <a:pPr algn="just"/>
            <a:r>
              <a:rPr lang="en-US" altLang="zh-CN" sz="2800" b="1" strike="sngStrike" dirty="0"/>
              <a:t>【</a:t>
            </a:r>
            <a:r>
              <a:rPr lang="zh-CN" altLang="en-US" sz="2800" b="1" strike="sngStrike" dirty="0"/>
              <a:t>此处应吐槽我队友的坑爹史</a:t>
            </a:r>
            <a:r>
              <a:rPr lang="en-US" altLang="zh-CN" sz="2800" b="1" strike="sngStrike" dirty="0"/>
              <a:t>】</a:t>
            </a:r>
            <a:endParaRPr lang="zh-CN" altLang="en-US" sz="2800" b="1" strike="sngStrike" dirty="0"/>
          </a:p>
        </p:txBody>
      </p:sp>
    </p:spTree>
    <p:extLst>
      <p:ext uri="{BB962C8B-B14F-4D97-AF65-F5344CB8AC3E}">
        <p14:creationId xmlns:p14="http://schemas.microsoft.com/office/powerpoint/2010/main" val="65918276"/>
      </p:ext>
    </p:extLst>
  </p:cSld>
  <p:clrMapOvr>
    <a:masterClrMapping/>
  </p:clrMapOvr>
  <p:transition spd="slow">
    <p:push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8EED2D-0594-4D7E-9939-A3C03B8FCD72}"/>
              </a:ext>
            </a:extLst>
          </p:cNvPr>
          <p:cNvSpPr>
            <a:spLocks noGrp="1"/>
          </p:cNvSpPr>
          <p:nvPr>
            <p:ph type="title"/>
          </p:nvPr>
        </p:nvSpPr>
        <p:spPr>
          <a:xfrm>
            <a:off x="457200" y="274638"/>
            <a:ext cx="7467600" cy="562074"/>
          </a:xfrm>
        </p:spPr>
        <p:txBody>
          <a:bodyPr/>
          <a:lstStyle/>
          <a:p>
            <a:r>
              <a:rPr lang="zh-CN" altLang="en-US" b="1" dirty="0">
                <a:solidFill>
                  <a:srgbClr val="0070C0"/>
                </a:solidFill>
              </a:rPr>
              <a:t>实际案例（市场规划剖析）</a:t>
            </a:r>
          </a:p>
        </p:txBody>
      </p:sp>
      <p:sp>
        <p:nvSpPr>
          <p:cNvPr id="3" name="内容占位符 2">
            <a:extLst>
              <a:ext uri="{FF2B5EF4-FFF2-40B4-BE49-F238E27FC236}">
                <a16:creationId xmlns:a16="http://schemas.microsoft.com/office/drawing/2014/main" id="{A9B0E09B-8E5A-4F91-BD09-0AC5542BDA40}"/>
              </a:ext>
            </a:extLst>
          </p:cNvPr>
          <p:cNvSpPr>
            <a:spLocks noGrp="1"/>
          </p:cNvSpPr>
          <p:nvPr>
            <p:ph sz="quarter" idx="1"/>
          </p:nvPr>
        </p:nvSpPr>
        <p:spPr>
          <a:xfrm>
            <a:off x="457200" y="908720"/>
            <a:ext cx="7467600" cy="2908920"/>
          </a:xfrm>
        </p:spPr>
        <p:txBody>
          <a:bodyPr>
            <a:normAutofit/>
          </a:bodyPr>
          <a:lstStyle/>
          <a:p>
            <a:r>
              <a:rPr lang="zh-CN" altLang="en-US" sz="1800" dirty="0">
                <a:latin typeface="+mn-ea"/>
              </a:rPr>
              <a:t>首先，我们尝试进行主成分分析（ </a:t>
            </a:r>
            <a:r>
              <a:rPr lang="en-US" altLang="zh-CN" sz="1800" dirty="0">
                <a:latin typeface="+mn-ea"/>
              </a:rPr>
              <a:t>PCA </a:t>
            </a:r>
            <a:r>
              <a:rPr lang="zh-CN" altLang="en-US" sz="1800" dirty="0">
                <a:latin typeface="+mn-ea"/>
              </a:rPr>
              <a:t>）来减少多维特征空间的维数。下图显示了使用 </a:t>
            </a:r>
            <a:r>
              <a:rPr lang="en-US" altLang="zh-CN" sz="1800" dirty="0">
                <a:latin typeface="+mn-ea"/>
              </a:rPr>
              <a:t>PCA </a:t>
            </a:r>
            <a:r>
              <a:rPr lang="zh-CN" altLang="en-US" sz="1800" dirty="0">
                <a:latin typeface="+mn-ea"/>
              </a:rPr>
              <a:t>对我们的数据在两个主要成分（即具有最高方差）的投影。  </a:t>
            </a:r>
            <a:r>
              <a:rPr lang="en-US" altLang="zh-CN" sz="1800" dirty="0">
                <a:latin typeface="+mn-ea"/>
              </a:rPr>
              <a:t>PCA </a:t>
            </a:r>
            <a:r>
              <a:rPr lang="zh-CN" altLang="en-US" sz="1800" dirty="0">
                <a:latin typeface="+mn-ea"/>
              </a:rPr>
              <a:t>为我们提供了最大方差分量（使信息最大化），这就是为什么这种维数降低技术一般可能是有用的。结果如下：（我们也进行了缩放）</a:t>
            </a:r>
            <a:endParaRPr lang="en-US" altLang="zh-CN" sz="1800" dirty="0">
              <a:latin typeface="+mn-ea"/>
            </a:endParaRPr>
          </a:p>
          <a:p>
            <a:r>
              <a:rPr lang="zh-CN" altLang="en-US" sz="1800" dirty="0">
                <a:latin typeface="+mn-ea"/>
              </a:rPr>
              <a:t>我们可以看到它做了一个很好的工作，因为我们手动设置搜索到两个群集的数量。每个簇的质心大致对应于每个渠道的。 然而，只有约</a:t>
            </a:r>
            <a:r>
              <a:rPr lang="en-US" altLang="zh-CN" sz="1800" dirty="0">
                <a:latin typeface="+mn-ea"/>
              </a:rPr>
              <a:t>77</a:t>
            </a:r>
            <a:r>
              <a:rPr lang="zh-CN" altLang="en-US" sz="1800" dirty="0">
                <a:latin typeface="+mn-ea"/>
              </a:rPr>
              <a:t>％的代理商被正确的分配到它们所属的渠道</a:t>
            </a:r>
          </a:p>
        </p:txBody>
      </p:sp>
      <p:pic>
        <p:nvPicPr>
          <p:cNvPr id="6" name="图片 5">
            <a:extLst>
              <a:ext uri="{FF2B5EF4-FFF2-40B4-BE49-F238E27FC236}">
                <a16:creationId xmlns:a16="http://schemas.microsoft.com/office/drawing/2014/main" id="{82C7C143-2FF1-474D-ABD0-8C47E40F9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792" y="3501008"/>
            <a:ext cx="7467600" cy="3188553"/>
          </a:xfrm>
          <a:prstGeom prst="rect">
            <a:avLst/>
          </a:prstGeom>
        </p:spPr>
      </p:pic>
    </p:spTree>
    <p:extLst>
      <p:ext uri="{BB962C8B-B14F-4D97-AF65-F5344CB8AC3E}">
        <p14:creationId xmlns:p14="http://schemas.microsoft.com/office/powerpoint/2010/main" val="1964116281"/>
      </p:ext>
    </p:extLst>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a:xfrm>
            <a:off x="457200" y="274638"/>
            <a:ext cx="7467600" cy="778098"/>
          </a:xfrm>
        </p:spPr>
        <p:txBody>
          <a:bodyPr/>
          <a:lstStyle/>
          <a:p>
            <a:r>
              <a:rPr lang="zh-CN" altLang="en-US" b="1" dirty="0">
                <a:solidFill>
                  <a:srgbClr val="0070C0"/>
                </a:solidFill>
                <a:ea typeface="宋体" pitchFamily="2" charset="-122"/>
              </a:rPr>
              <a:t>聚类分析</a:t>
            </a:r>
            <a:endParaRPr lang="en-US" altLang="zh-CN" b="1" dirty="0">
              <a:solidFill>
                <a:srgbClr val="0070C0"/>
              </a:solidFill>
              <a:ea typeface="宋体" pitchFamily="2" charset="-122"/>
            </a:endParaRPr>
          </a:p>
        </p:txBody>
      </p:sp>
      <p:sp>
        <p:nvSpPr>
          <p:cNvPr id="14339" name="Rectangle 5"/>
          <p:cNvSpPr>
            <a:spLocks noGrp="1" noChangeArrowheads="1"/>
          </p:cNvSpPr>
          <p:nvPr>
            <p:ph sz="quarter" idx="1"/>
          </p:nvPr>
        </p:nvSpPr>
        <p:spPr>
          <a:xfrm>
            <a:off x="611560" y="1431032"/>
            <a:ext cx="7704856" cy="2790056"/>
          </a:xfrm>
        </p:spPr>
        <p:txBody>
          <a:bodyPr>
            <a:normAutofit/>
          </a:bodyPr>
          <a:lstStyle/>
          <a:p>
            <a:pPr algn="just">
              <a:lnSpc>
                <a:spcPct val="90000"/>
              </a:lnSpc>
            </a:pPr>
            <a:r>
              <a:rPr lang="zh-CN" altLang="en-US" sz="2800" b="1" dirty="0">
                <a:ea typeface="宋体" pitchFamily="2" charset="-122"/>
              </a:rPr>
              <a:t>所谓聚类，就是指相似的元素的集合。</a:t>
            </a:r>
            <a:endParaRPr lang="en-US" altLang="zh-CN" sz="2800" b="1" dirty="0">
              <a:ea typeface="宋体" pitchFamily="2" charset="-122"/>
            </a:endParaRPr>
          </a:p>
          <a:p>
            <a:pPr algn="just">
              <a:lnSpc>
                <a:spcPct val="90000"/>
              </a:lnSpc>
            </a:pPr>
            <a:r>
              <a:rPr lang="zh-CN" altLang="en-US" sz="2800" b="1" dirty="0">
                <a:ea typeface="宋体" pitchFamily="2" charset="-122"/>
              </a:rPr>
              <a:t>聚类分析的起源是分类学，但是与分类不同的是，它要划分的类是未知的。</a:t>
            </a:r>
            <a:endParaRPr lang="en-US" altLang="zh-CN" sz="2800" b="1" dirty="0">
              <a:ea typeface="宋体" pitchFamily="2" charset="-122"/>
            </a:endParaRPr>
          </a:p>
          <a:p>
            <a:pPr algn="just">
              <a:lnSpc>
                <a:spcPct val="90000"/>
              </a:lnSpc>
            </a:pPr>
            <a:r>
              <a:rPr lang="zh-CN" altLang="en-US" sz="2800" b="1" dirty="0">
                <a:ea typeface="宋体" pitchFamily="2" charset="-122"/>
              </a:rPr>
              <a:t>聚类就是将数据对象分组成为多个有意义或有用的簇，在同一个簇中的对象具有较高的相似度，而不同的簇间的对象差别很大。</a:t>
            </a:r>
          </a:p>
        </p:txBody>
      </p:sp>
    </p:spTree>
    <p:extLst>
      <p:ext uri="{BB962C8B-B14F-4D97-AF65-F5344CB8AC3E}">
        <p14:creationId xmlns:p14="http://schemas.microsoft.com/office/powerpoint/2010/main" val="1541599116"/>
      </p:ext>
    </p:extLst>
  </p:cSld>
  <p:clrMapOvr>
    <a:masterClrMapping/>
  </p:clrMapOvr>
  <p:transition spd="slow">
    <p:push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8EED2D-0594-4D7E-9939-A3C03B8FCD72}"/>
              </a:ext>
            </a:extLst>
          </p:cNvPr>
          <p:cNvSpPr>
            <a:spLocks noGrp="1"/>
          </p:cNvSpPr>
          <p:nvPr>
            <p:ph type="title"/>
          </p:nvPr>
        </p:nvSpPr>
        <p:spPr>
          <a:xfrm>
            <a:off x="457200" y="274638"/>
            <a:ext cx="7467600" cy="562074"/>
          </a:xfrm>
        </p:spPr>
        <p:txBody>
          <a:bodyPr/>
          <a:lstStyle/>
          <a:p>
            <a:r>
              <a:rPr lang="zh-CN" altLang="en-US" b="1" dirty="0">
                <a:solidFill>
                  <a:srgbClr val="0070C0"/>
                </a:solidFill>
              </a:rPr>
              <a:t>实际案例（市场规划剖析）</a:t>
            </a:r>
          </a:p>
        </p:txBody>
      </p:sp>
      <p:sp>
        <p:nvSpPr>
          <p:cNvPr id="3" name="内容占位符 2">
            <a:extLst>
              <a:ext uri="{FF2B5EF4-FFF2-40B4-BE49-F238E27FC236}">
                <a16:creationId xmlns:a16="http://schemas.microsoft.com/office/drawing/2014/main" id="{A9B0E09B-8E5A-4F91-BD09-0AC5542BDA40}"/>
              </a:ext>
            </a:extLst>
          </p:cNvPr>
          <p:cNvSpPr>
            <a:spLocks noGrp="1"/>
          </p:cNvSpPr>
          <p:nvPr>
            <p:ph sz="quarter" idx="1"/>
          </p:nvPr>
        </p:nvSpPr>
        <p:spPr>
          <a:xfrm>
            <a:off x="457200" y="908720"/>
            <a:ext cx="7467600" cy="2908920"/>
          </a:xfrm>
        </p:spPr>
        <p:txBody>
          <a:bodyPr>
            <a:normAutofit/>
          </a:bodyPr>
          <a:lstStyle/>
          <a:p>
            <a:r>
              <a:rPr lang="zh-CN" altLang="en-US" sz="1800" dirty="0"/>
              <a:t>我们利用现代非常流行的被称为</a:t>
            </a:r>
            <a:r>
              <a:rPr lang="en-US" altLang="zh-CN" sz="1800" dirty="0"/>
              <a:t>t</a:t>
            </a:r>
            <a:r>
              <a:rPr lang="zh-CN" altLang="en-US" sz="1800" dirty="0"/>
              <a:t>分布随机邻域嵌入（ </a:t>
            </a:r>
            <a:r>
              <a:rPr lang="en-US" altLang="zh-CN" sz="1800" dirty="0"/>
              <a:t>t-SNE </a:t>
            </a:r>
            <a:r>
              <a:rPr lang="zh-CN" altLang="en-US" sz="1800" dirty="0"/>
              <a:t>）的可视化方法。 它具有在高维数据之间找到合适数据结构和相关连接的极高能力，并且将数据集映射到二维平面中，让数据可视化的工作变的非常方便。在最终生成的</a:t>
            </a:r>
            <a:r>
              <a:rPr lang="en-US" altLang="zh-CN" sz="1800" dirty="0"/>
              <a:t>2</a:t>
            </a:r>
            <a:r>
              <a:rPr lang="zh-CN" altLang="en-US" sz="1800" dirty="0"/>
              <a:t>维图像上，</a:t>
            </a:r>
            <a:r>
              <a:rPr lang="en-US" altLang="zh-CN" sz="1800" dirty="0"/>
              <a:t>t-SNE</a:t>
            </a:r>
            <a:r>
              <a:rPr lang="zh-CN" altLang="en-US" sz="1800" dirty="0"/>
              <a:t>算法将（在特征空间上）相似的代理商靠在一起。</a:t>
            </a:r>
            <a:endParaRPr lang="en-US" altLang="zh-CN" sz="1800" dirty="0"/>
          </a:p>
          <a:p>
            <a:r>
              <a:rPr lang="zh-CN" altLang="en-US" sz="1800" dirty="0"/>
              <a:t>在下图中，您将看到应用于二维</a:t>
            </a:r>
            <a:r>
              <a:rPr lang="en-US" altLang="zh-CN" sz="1800" dirty="0"/>
              <a:t>t-SNE</a:t>
            </a:r>
            <a:r>
              <a:rPr lang="zh-CN" altLang="en-US" sz="1800" dirty="0"/>
              <a:t>图的</a:t>
            </a:r>
            <a:r>
              <a:rPr lang="en-US" altLang="zh-CN" sz="1800" dirty="0"/>
              <a:t>k</a:t>
            </a:r>
            <a:r>
              <a:rPr lang="zh-CN" altLang="en-US" sz="1800" dirty="0"/>
              <a:t>均值聚类的结果。 匹配有效性增加了</a:t>
            </a:r>
            <a:r>
              <a:rPr lang="en-US" altLang="zh-CN" sz="1800" dirty="0"/>
              <a:t>10</a:t>
            </a:r>
            <a:r>
              <a:rPr lang="zh-CN" altLang="en-US" sz="1800" dirty="0"/>
              <a:t>％，所以我们有大约</a:t>
            </a:r>
            <a:r>
              <a:rPr lang="en-US" altLang="zh-CN" sz="1800" dirty="0"/>
              <a:t>90</a:t>
            </a:r>
            <a:r>
              <a:rPr lang="zh-CN" altLang="en-US" sz="1800" dirty="0"/>
              <a:t>％的客户正确分配到了真正的渠道。所有过程中，没有使用任何调整方法！</a:t>
            </a:r>
          </a:p>
        </p:txBody>
      </p:sp>
      <p:pic>
        <p:nvPicPr>
          <p:cNvPr id="8" name="图片 7">
            <a:extLst>
              <a:ext uri="{FF2B5EF4-FFF2-40B4-BE49-F238E27FC236}">
                <a16:creationId xmlns:a16="http://schemas.microsoft.com/office/drawing/2014/main" id="{6878A2AC-1601-40DE-A05E-BF34C04DA6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3573016"/>
            <a:ext cx="7272808" cy="3099900"/>
          </a:xfrm>
          <a:prstGeom prst="rect">
            <a:avLst/>
          </a:prstGeom>
        </p:spPr>
      </p:pic>
    </p:spTree>
    <p:extLst>
      <p:ext uri="{BB962C8B-B14F-4D97-AF65-F5344CB8AC3E}">
        <p14:creationId xmlns:p14="http://schemas.microsoft.com/office/powerpoint/2010/main" val="4270402714"/>
      </p:ext>
    </p:extLst>
  </p:cSld>
  <p:clrMapOvr>
    <a:masterClrMapping/>
  </p:clrMapOvr>
  <p:transition spd="slow">
    <p:push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70C0"/>
                </a:solidFill>
              </a:rPr>
              <a:t>本章小结</a:t>
            </a:r>
          </a:p>
        </p:txBody>
      </p:sp>
      <p:sp>
        <p:nvSpPr>
          <p:cNvPr id="3" name="内容占位符 2"/>
          <p:cNvSpPr>
            <a:spLocks noGrp="1"/>
          </p:cNvSpPr>
          <p:nvPr>
            <p:ph sz="quarter" idx="1"/>
          </p:nvPr>
        </p:nvSpPr>
        <p:spPr>
          <a:xfrm>
            <a:off x="457200" y="1600200"/>
            <a:ext cx="8147248" cy="4873752"/>
          </a:xfrm>
        </p:spPr>
        <p:txBody>
          <a:bodyPr>
            <a:normAutofit/>
          </a:bodyPr>
          <a:lstStyle/>
          <a:p>
            <a:pPr algn="just"/>
            <a:r>
              <a:rPr lang="zh-CN" altLang="en-US" sz="2800" b="1" dirty="0"/>
              <a:t>理解聚类的概念</a:t>
            </a:r>
            <a:endParaRPr lang="en-US" altLang="zh-CN" sz="2800" b="1" dirty="0"/>
          </a:p>
          <a:p>
            <a:pPr algn="just"/>
            <a:r>
              <a:rPr lang="zh-CN" altLang="en-US" sz="2800" b="1" dirty="0"/>
              <a:t>理解聚类和分类的不同</a:t>
            </a:r>
            <a:endParaRPr lang="en-US" altLang="zh-CN" sz="2800" b="1" dirty="0"/>
          </a:p>
          <a:p>
            <a:pPr algn="just"/>
            <a:r>
              <a:rPr lang="zh-CN" altLang="en-US" sz="2800" b="1" dirty="0"/>
              <a:t>掌握</a:t>
            </a:r>
            <a:r>
              <a:rPr lang="en-US" altLang="zh-CN" sz="2800" b="1" dirty="0"/>
              <a:t>K-MEANS</a:t>
            </a:r>
            <a:r>
              <a:rPr lang="zh-CN" altLang="en-US" sz="2800" b="1" dirty="0"/>
              <a:t>算法</a:t>
            </a:r>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5916" y="3789040"/>
            <a:ext cx="3120468" cy="263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490AA400-F04D-4CB9-94E5-2977748A1EA2}"/>
              </a:ext>
            </a:extLst>
          </p:cNvPr>
          <p:cNvSpPr txBox="1"/>
          <p:nvPr/>
        </p:nvSpPr>
        <p:spPr>
          <a:xfrm>
            <a:off x="457200" y="4071467"/>
            <a:ext cx="4114800" cy="1569660"/>
          </a:xfrm>
          <a:prstGeom prst="rect">
            <a:avLst/>
          </a:prstGeom>
          <a:noFill/>
        </p:spPr>
        <p:txBody>
          <a:bodyPr wrap="square" rtlCol="0">
            <a:spAutoFit/>
          </a:bodyPr>
          <a:lstStyle/>
          <a:p>
            <a:r>
              <a:rPr lang="zh-CN" altLang="en-US" sz="2400" dirty="0">
                <a:latin typeface="华文新魏" panose="02010800040101010101" pitchFamily="2" charset="-122"/>
                <a:ea typeface="华文新魏" panose="02010800040101010101" pitchFamily="2" charset="-122"/>
              </a:rPr>
              <a:t>和我们相关的：</a:t>
            </a:r>
            <a:endParaRPr lang="en-US" altLang="zh-CN" sz="2400" dirty="0">
              <a:latin typeface="华文新魏" panose="02010800040101010101" pitchFamily="2" charset="-122"/>
              <a:ea typeface="华文新魏" panose="02010800040101010101" pitchFamily="2" charset="-122"/>
            </a:endParaRPr>
          </a:p>
          <a:p>
            <a:r>
              <a:rPr lang="zh-CN" altLang="zh-CN" sz="2400" dirty="0">
                <a:latin typeface="华文新魏" panose="02010800040101010101" pitchFamily="2" charset="-122"/>
                <a:ea typeface="华文新魏" panose="02010800040101010101" pitchFamily="2" charset="-122"/>
              </a:rPr>
              <a:t>通过</a:t>
            </a:r>
            <a:r>
              <a:rPr lang="x-none" altLang="zh-CN" sz="2400" dirty="0">
                <a:latin typeface="华文新魏" panose="02010800040101010101" pitchFamily="2" charset="-122"/>
                <a:ea typeface="华文新魏" panose="02010800040101010101" pitchFamily="2" charset="-122"/>
              </a:rPr>
              <a:t>t-SNE</a:t>
            </a:r>
            <a:r>
              <a:rPr lang="en-US" altLang="zh-CN" sz="2400" dirty="0">
                <a:latin typeface="华文新魏" panose="02010800040101010101" pitchFamily="2" charset="-122"/>
                <a:ea typeface="华文新魏" panose="02010800040101010101" pitchFamily="2" charset="-122"/>
              </a:rPr>
              <a:t>+</a:t>
            </a:r>
            <a:r>
              <a:rPr lang="zh-CN" altLang="zh-CN" sz="2400" dirty="0">
                <a:latin typeface="华文新魏" panose="02010800040101010101" pitchFamily="2" charset="-122"/>
                <a:ea typeface="华文新魏" panose="02010800040101010101" pitchFamily="2" charset="-122"/>
              </a:rPr>
              <a:t>聚类进行图像降维</a:t>
            </a:r>
            <a:r>
              <a:rPr lang="x-none" altLang="zh-CN" sz="2400" dirty="0">
                <a:latin typeface="华文新魏" panose="02010800040101010101" pitchFamily="2" charset="-122"/>
                <a:ea typeface="华文新魏" panose="02010800040101010101" pitchFamily="2" charset="-122"/>
              </a:rPr>
              <a:t>-&gt;</a:t>
            </a:r>
            <a:r>
              <a:rPr lang="zh-CN" altLang="zh-CN" sz="2400" dirty="0">
                <a:latin typeface="华文新魏" panose="02010800040101010101" pitchFamily="2" charset="-122"/>
                <a:ea typeface="华文新魏" panose="02010800040101010101" pitchFamily="2" charset="-122"/>
              </a:rPr>
              <a:t>语义分析</a:t>
            </a:r>
            <a:endParaRPr lang="en-US" altLang="zh-CN" sz="2400" dirty="0">
              <a:latin typeface="华文新魏" panose="02010800040101010101" pitchFamily="2" charset="-122"/>
              <a:ea typeface="华文新魏" panose="02010800040101010101" pitchFamily="2" charset="-122"/>
            </a:endParaRPr>
          </a:p>
          <a:p>
            <a:r>
              <a:rPr lang="zh-CN" altLang="en-US" sz="2400" dirty="0">
                <a:latin typeface="华文新魏" panose="02010800040101010101" pitchFamily="2" charset="-122"/>
                <a:ea typeface="华文新魏" panose="02010800040101010101" pitchFamily="2" charset="-122"/>
              </a:rPr>
              <a:t>大家有时间可以去了解一下</a:t>
            </a:r>
          </a:p>
        </p:txBody>
      </p:sp>
    </p:spTree>
    <p:extLst>
      <p:ext uri="{BB962C8B-B14F-4D97-AF65-F5344CB8AC3E}">
        <p14:creationId xmlns:p14="http://schemas.microsoft.com/office/powerpoint/2010/main" val="65918276"/>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a:xfrm>
            <a:off x="457200" y="274638"/>
            <a:ext cx="7467600" cy="778098"/>
          </a:xfrm>
        </p:spPr>
        <p:txBody>
          <a:bodyPr/>
          <a:lstStyle/>
          <a:p>
            <a:r>
              <a:rPr lang="zh-CN" altLang="en-US" b="1" dirty="0">
                <a:solidFill>
                  <a:srgbClr val="0070C0"/>
                </a:solidFill>
                <a:ea typeface="宋体" pitchFamily="2" charset="-122"/>
              </a:rPr>
              <a:t>聚类分析</a:t>
            </a:r>
            <a:endParaRPr lang="en-US" altLang="zh-CN" b="1" dirty="0">
              <a:solidFill>
                <a:srgbClr val="0070C0"/>
              </a:solidFill>
              <a:ea typeface="宋体" pitchFamily="2" charset="-122"/>
            </a:endParaRPr>
          </a:p>
        </p:txBody>
      </p:sp>
      <p:sp>
        <p:nvSpPr>
          <p:cNvPr id="14339" name="Rectangle 5"/>
          <p:cNvSpPr>
            <a:spLocks noGrp="1" noChangeArrowheads="1"/>
          </p:cNvSpPr>
          <p:nvPr>
            <p:ph sz="quarter" idx="1"/>
          </p:nvPr>
        </p:nvSpPr>
        <p:spPr>
          <a:xfrm>
            <a:off x="411163" y="1143000"/>
            <a:ext cx="8318500" cy="629816"/>
          </a:xfrm>
        </p:spPr>
        <p:txBody>
          <a:bodyPr/>
          <a:lstStyle/>
          <a:p>
            <a:pPr>
              <a:lnSpc>
                <a:spcPct val="90000"/>
              </a:lnSpc>
            </a:pPr>
            <a:r>
              <a:rPr lang="zh-CN" altLang="en-US" sz="2400" b="1" dirty="0">
                <a:ea typeface="宋体" pitchFamily="2" charset="-122"/>
              </a:rPr>
              <a:t>聚类分析将数据划分成有意义或有用的组（簇）。</a:t>
            </a:r>
          </a:p>
        </p:txBody>
      </p:sp>
      <p:grpSp>
        <p:nvGrpSpPr>
          <p:cNvPr id="14340" name="Group 6"/>
          <p:cNvGrpSpPr>
            <a:grpSpLocks/>
          </p:cNvGrpSpPr>
          <p:nvPr/>
        </p:nvGrpSpPr>
        <p:grpSpPr bwMode="auto">
          <a:xfrm>
            <a:off x="2880792" y="3108152"/>
            <a:ext cx="3048000" cy="2678112"/>
            <a:chOff x="2160" y="2544"/>
            <a:chExt cx="1920" cy="1687"/>
          </a:xfrm>
        </p:grpSpPr>
        <p:sp>
          <p:nvSpPr>
            <p:cNvPr id="14351" name="Line 7"/>
            <p:cNvSpPr>
              <a:spLocks noChangeShapeType="1"/>
            </p:cNvSpPr>
            <p:nvPr/>
          </p:nvSpPr>
          <p:spPr bwMode="auto">
            <a:xfrm>
              <a:off x="2736" y="2544"/>
              <a:ext cx="0" cy="11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2" name="Line 8"/>
            <p:cNvSpPr>
              <a:spLocks noChangeShapeType="1"/>
            </p:cNvSpPr>
            <p:nvPr/>
          </p:nvSpPr>
          <p:spPr bwMode="auto">
            <a:xfrm>
              <a:off x="2736" y="3696"/>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3" name="Freeform 9"/>
            <p:cNvSpPr>
              <a:spLocks/>
            </p:cNvSpPr>
            <p:nvPr/>
          </p:nvSpPr>
          <p:spPr bwMode="auto">
            <a:xfrm>
              <a:off x="2226" y="3696"/>
              <a:ext cx="510" cy="535"/>
            </a:xfrm>
            <a:custGeom>
              <a:avLst/>
              <a:gdLst>
                <a:gd name="T0" fmla="*/ 510 w 510"/>
                <a:gd name="T1" fmla="*/ 0 h 535"/>
                <a:gd name="T2" fmla="*/ 0 w 510"/>
                <a:gd name="T3" fmla="*/ 535 h 535"/>
                <a:gd name="T4" fmla="*/ 0 60000 65536"/>
                <a:gd name="T5" fmla="*/ 0 60000 65536"/>
                <a:gd name="T6" fmla="*/ 0 w 510"/>
                <a:gd name="T7" fmla="*/ 0 h 535"/>
                <a:gd name="T8" fmla="*/ 510 w 510"/>
                <a:gd name="T9" fmla="*/ 535 h 535"/>
              </a:gdLst>
              <a:ahLst/>
              <a:cxnLst>
                <a:cxn ang="T4">
                  <a:pos x="T0" y="T1"/>
                </a:cxn>
                <a:cxn ang="T5">
                  <a:pos x="T2" y="T3"/>
                </a:cxn>
              </a:cxnLst>
              <a:rect l="T6" t="T7" r="T8" b="T9"/>
              <a:pathLst>
                <a:path w="510" h="535">
                  <a:moveTo>
                    <a:pt x="510" y="0"/>
                  </a:moveTo>
                  <a:lnTo>
                    <a:pt x="0" y="535"/>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宋体" pitchFamily="2" charset="-122"/>
              </a:endParaRPr>
            </a:p>
          </p:txBody>
        </p:sp>
        <p:sp>
          <p:nvSpPr>
            <p:cNvPr id="14354" name="AutoShape 10"/>
            <p:cNvSpPr>
              <a:spLocks noChangeArrowheads="1"/>
            </p:cNvSpPr>
            <p:nvPr/>
          </p:nvSpPr>
          <p:spPr bwMode="auto">
            <a:xfrm>
              <a:off x="3264"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4355" name="AutoShape 11"/>
            <p:cNvSpPr>
              <a:spLocks noChangeArrowheads="1"/>
            </p:cNvSpPr>
            <p:nvPr/>
          </p:nvSpPr>
          <p:spPr bwMode="auto">
            <a:xfrm>
              <a:off x="3408"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4356" name="AutoShape 12"/>
            <p:cNvSpPr>
              <a:spLocks noChangeArrowheads="1"/>
            </p:cNvSpPr>
            <p:nvPr/>
          </p:nvSpPr>
          <p:spPr bwMode="auto">
            <a:xfrm>
              <a:off x="3360" y="273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4357" name="AutoShape 13"/>
            <p:cNvSpPr>
              <a:spLocks noChangeArrowheads="1"/>
            </p:cNvSpPr>
            <p:nvPr/>
          </p:nvSpPr>
          <p:spPr bwMode="auto">
            <a:xfrm>
              <a:off x="3360" y="3024"/>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4358" name="AutoShape 14"/>
            <p:cNvSpPr>
              <a:spLocks noChangeArrowheads="1"/>
            </p:cNvSpPr>
            <p:nvPr/>
          </p:nvSpPr>
          <p:spPr bwMode="auto">
            <a:xfrm>
              <a:off x="3600"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4359" name="AutoShape 15"/>
            <p:cNvSpPr>
              <a:spLocks noChangeArrowheads="1"/>
            </p:cNvSpPr>
            <p:nvPr/>
          </p:nvSpPr>
          <p:spPr bwMode="auto">
            <a:xfrm>
              <a:off x="3504" y="2784"/>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4360" name="AutoShape 16"/>
            <p:cNvSpPr>
              <a:spLocks noChangeArrowheads="1"/>
            </p:cNvSpPr>
            <p:nvPr/>
          </p:nvSpPr>
          <p:spPr bwMode="auto">
            <a:xfrm>
              <a:off x="3168" y="273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4361" name="AutoShape 17"/>
            <p:cNvSpPr>
              <a:spLocks noChangeArrowheads="1"/>
            </p:cNvSpPr>
            <p:nvPr/>
          </p:nvSpPr>
          <p:spPr bwMode="auto">
            <a:xfrm>
              <a:off x="3504" y="297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4362" name="AutoShape 18"/>
            <p:cNvSpPr>
              <a:spLocks noChangeArrowheads="1"/>
            </p:cNvSpPr>
            <p:nvPr/>
          </p:nvSpPr>
          <p:spPr bwMode="auto">
            <a:xfrm>
              <a:off x="3168" y="297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4363" name="AutoShape 19"/>
            <p:cNvSpPr>
              <a:spLocks noChangeArrowheads="1"/>
            </p:cNvSpPr>
            <p:nvPr/>
          </p:nvSpPr>
          <p:spPr bwMode="auto">
            <a:xfrm>
              <a:off x="2160" y="3264"/>
              <a:ext cx="96" cy="96"/>
            </a:xfrm>
            <a:prstGeom prst="octagon">
              <a:avLst>
                <a:gd name="adj" fmla="val 29287"/>
              </a:avLst>
            </a:prstGeom>
            <a:solidFill>
              <a:srgbClr val="FF0066"/>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4364" name="AutoShape 20"/>
            <p:cNvSpPr>
              <a:spLocks noChangeArrowheads="1"/>
            </p:cNvSpPr>
            <p:nvPr/>
          </p:nvSpPr>
          <p:spPr bwMode="auto">
            <a:xfrm>
              <a:off x="2304" y="3312"/>
              <a:ext cx="96" cy="96"/>
            </a:xfrm>
            <a:prstGeom prst="octagon">
              <a:avLst>
                <a:gd name="adj" fmla="val 29287"/>
              </a:avLst>
            </a:prstGeom>
            <a:solidFill>
              <a:srgbClr val="FF0066"/>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4365" name="AutoShape 21"/>
            <p:cNvSpPr>
              <a:spLocks noChangeArrowheads="1"/>
            </p:cNvSpPr>
            <p:nvPr/>
          </p:nvSpPr>
          <p:spPr bwMode="auto">
            <a:xfrm>
              <a:off x="2304" y="3456"/>
              <a:ext cx="96" cy="96"/>
            </a:xfrm>
            <a:prstGeom prst="octagon">
              <a:avLst>
                <a:gd name="adj" fmla="val 29287"/>
              </a:avLst>
            </a:prstGeom>
            <a:solidFill>
              <a:srgbClr val="FF0066"/>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4366" name="AutoShape 22"/>
            <p:cNvSpPr>
              <a:spLocks noChangeArrowheads="1"/>
            </p:cNvSpPr>
            <p:nvPr/>
          </p:nvSpPr>
          <p:spPr bwMode="auto">
            <a:xfrm>
              <a:off x="2448" y="3312"/>
              <a:ext cx="96" cy="96"/>
            </a:xfrm>
            <a:prstGeom prst="octagon">
              <a:avLst>
                <a:gd name="adj" fmla="val 29287"/>
              </a:avLst>
            </a:prstGeom>
            <a:solidFill>
              <a:srgbClr val="FF0066"/>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4367" name="AutoShape 23"/>
            <p:cNvSpPr>
              <a:spLocks noChangeArrowheads="1"/>
            </p:cNvSpPr>
            <p:nvPr/>
          </p:nvSpPr>
          <p:spPr bwMode="auto">
            <a:xfrm>
              <a:off x="2352" y="3168"/>
              <a:ext cx="96" cy="96"/>
            </a:xfrm>
            <a:prstGeom prst="octagon">
              <a:avLst>
                <a:gd name="adj" fmla="val 29287"/>
              </a:avLst>
            </a:prstGeom>
            <a:solidFill>
              <a:srgbClr val="FF0066"/>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4368" name="AutoShape 24"/>
            <p:cNvSpPr>
              <a:spLocks noChangeArrowheads="1"/>
            </p:cNvSpPr>
            <p:nvPr/>
          </p:nvSpPr>
          <p:spPr bwMode="auto">
            <a:xfrm>
              <a:off x="2448" y="3456"/>
              <a:ext cx="96" cy="96"/>
            </a:xfrm>
            <a:prstGeom prst="octagon">
              <a:avLst>
                <a:gd name="adj" fmla="val 29287"/>
              </a:avLst>
            </a:prstGeom>
            <a:solidFill>
              <a:srgbClr val="FF0066"/>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4369" name="AutoShape 25"/>
            <p:cNvSpPr>
              <a:spLocks noChangeArrowheads="1"/>
            </p:cNvSpPr>
            <p:nvPr/>
          </p:nvSpPr>
          <p:spPr bwMode="auto">
            <a:xfrm>
              <a:off x="2160" y="3408"/>
              <a:ext cx="96" cy="96"/>
            </a:xfrm>
            <a:prstGeom prst="octagon">
              <a:avLst>
                <a:gd name="adj" fmla="val 29287"/>
              </a:avLst>
            </a:prstGeom>
            <a:solidFill>
              <a:srgbClr val="FF0066"/>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4370" name="AutoShape 26"/>
            <p:cNvSpPr>
              <a:spLocks noChangeArrowheads="1"/>
            </p:cNvSpPr>
            <p:nvPr/>
          </p:nvSpPr>
          <p:spPr bwMode="auto">
            <a:xfrm>
              <a:off x="3504" y="355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4371" name="AutoShape 27"/>
            <p:cNvSpPr>
              <a:spLocks noChangeArrowheads="1"/>
            </p:cNvSpPr>
            <p:nvPr/>
          </p:nvSpPr>
          <p:spPr bwMode="auto">
            <a:xfrm>
              <a:off x="3792" y="3600"/>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4372" name="AutoShape 28"/>
            <p:cNvSpPr>
              <a:spLocks noChangeArrowheads="1"/>
            </p:cNvSpPr>
            <p:nvPr/>
          </p:nvSpPr>
          <p:spPr bwMode="auto">
            <a:xfrm>
              <a:off x="3648" y="3696"/>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4373" name="AutoShape 29"/>
            <p:cNvSpPr>
              <a:spLocks noChangeArrowheads="1"/>
            </p:cNvSpPr>
            <p:nvPr/>
          </p:nvSpPr>
          <p:spPr bwMode="auto">
            <a:xfrm>
              <a:off x="3504" y="379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4374" name="AutoShape 30"/>
            <p:cNvSpPr>
              <a:spLocks noChangeArrowheads="1"/>
            </p:cNvSpPr>
            <p:nvPr/>
          </p:nvSpPr>
          <p:spPr bwMode="auto">
            <a:xfrm>
              <a:off x="3696" y="379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4375" name="AutoShape 31"/>
            <p:cNvSpPr>
              <a:spLocks noChangeArrowheads="1"/>
            </p:cNvSpPr>
            <p:nvPr/>
          </p:nvSpPr>
          <p:spPr bwMode="auto">
            <a:xfrm flipV="1">
              <a:off x="3504" y="3648"/>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4376" name="AutoShape 32"/>
            <p:cNvSpPr>
              <a:spLocks noChangeArrowheads="1"/>
            </p:cNvSpPr>
            <p:nvPr/>
          </p:nvSpPr>
          <p:spPr bwMode="auto">
            <a:xfrm>
              <a:off x="3696" y="3504"/>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endParaRPr lang="zh-CN" altLang="en-US">
                <a:ea typeface="宋体" pitchFamily="2" charset="-122"/>
              </a:endParaRPr>
            </a:p>
          </p:txBody>
        </p:sp>
      </p:grpSp>
      <p:grpSp>
        <p:nvGrpSpPr>
          <p:cNvPr id="3" name="Group 33"/>
          <p:cNvGrpSpPr>
            <a:grpSpLocks/>
          </p:cNvGrpSpPr>
          <p:nvPr/>
        </p:nvGrpSpPr>
        <p:grpSpPr bwMode="auto">
          <a:xfrm>
            <a:off x="4861992" y="2204864"/>
            <a:ext cx="3048000" cy="2514600"/>
            <a:chOff x="3312" y="1584"/>
            <a:chExt cx="1920" cy="1584"/>
          </a:xfrm>
        </p:grpSpPr>
        <p:sp>
          <p:nvSpPr>
            <p:cNvPr id="14349" name="Line 34"/>
            <p:cNvSpPr>
              <a:spLocks noChangeShapeType="1"/>
            </p:cNvSpPr>
            <p:nvPr/>
          </p:nvSpPr>
          <p:spPr bwMode="auto">
            <a:xfrm flipH="1" flipV="1">
              <a:off x="3312" y="2736"/>
              <a:ext cx="144" cy="432"/>
            </a:xfrm>
            <a:prstGeom prst="line">
              <a:avLst/>
            </a:prstGeom>
            <a:noFill/>
            <a:ln w="25400">
              <a:solidFill>
                <a:srgbClr val="CC66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0" name="AutoShape 35"/>
            <p:cNvSpPr>
              <a:spLocks noChangeArrowheads="1"/>
            </p:cNvSpPr>
            <p:nvPr/>
          </p:nvSpPr>
          <p:spPr bwMode="auto">
            <a:xfrm>
              <a:off x="3984" y="1584"/>
              <a:ext cx="1248" cy="672"/>
            </a:xfrm>
            <a:prstGeom prst="wedgeRectCallout">
              <a:avLst>
                <a:gd name="adj1" fmla="val -93509"/>
                <a:gd name="adj2" fmla="val 150894"/>
              </a:avLst>
            </a:prstGeom>
            <a:solidFill>
              <a:srgbClr val="00FFFF"/>
            </a:solidFill>
            <a:ln w="25400">
              <a:solidFill>
                <a:schemeClr val="tx1"/>
              </a:solidFill>
              <a:miter lim="800000"/>
              <a:headEnd/>
              <a:tailEnd/>
            </a:ln>
          </p:spPr>
          <p:txBody>
            <a:bodyPr/>
            <a:lstStyle/>
            <a:p>
              <a:pPr algn="ctr" eaLnBrk="1" hangingPunct="1">
                <a:spcBef>
                  <a:spcPct val="50000"/>
                </a:spcBef>
              </a:pPr>
              <a:r>
                <a:rPr lang="en-US" altLang="zh-CN" sz="2000" b="0">
                  <a:latin typeface="Tahoma" pitchFamily="34" charset="0"/>
                  <a:ea typeface="宋体" pitchFamily="2" charset="-122"/>
                </a:rPr>
                <a:t>Inter-cluster distances are maximized</a:t>
              </a:r>
            </a:p>
          </p:txBody>
        </p:sp>
      </p:grpSp>
      <p:grpSp>
        <p:nvGrpSpPr>
          <p:cNvPr id="4" name="Group 36"/>
          <p:cNvGrpSpPr>
            <a:grpSpLocks/>
          </p:cNvGrpSpPr>
          <p:nvPr/>
        </p:nvGrpSpPr>
        <p:grpSpPr bwMode="auto">
          <a:xfrm>
            <a:off x="2499792" y="3195464"/>
            <a:ext cx="3276600" cy="2286000"/>
            <a:chOff x="1824" y="2208"/>
            <a:chExt cx="2064" cy="1440"/>
          </a:xfrm>
        </p:grpSpPr>
        <p:sp>
          <p:nvSpPr>
            <p:cNvPr id="14346" name="Oval 37"/>
            <p:cNvSpPr>
              <a:spLocks noChangeArrowheads="1"/>
            </p:cNvSpPr>
            <p:nvPr/>
          </p:nvSpPr>
          <p:spPr bwMode="auto">
            <a:xfrm>
              <a:off x="1824" y="2592"/>
              <a:ext cx="816" cy="720"/>
            </a:xfrm>
            <a:prstGeom prst="ellipse">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宋体" pitchFamily="2" charset="-122"/>
              </a:endParaRPr>
            </a:p>
          </p:txBody>
        </p:sp>
        <p:sp>
          <p:nvSpPr>
            <p:cNvPr id="14347" name="Oval 38"/>
            <p:cNvSpPr>
              <a:spLocks noChangeArrowheads="1"/>
            </p:cNvSpPr>
            <p:nvPr/>
          </p:nvSpPr>
          <p:spPr bwMode="auto">
            <a:xfrm>
              <a:off x="2928" y="2208"/>
              <a:ext cx="720" cy="624"/>
            </a:xfrm>
            <a:prstGeom prst="ellipse">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宋体" pitchFamily="2" charset="-122"/>
              </a:endParaRPr>
            </a:p>
          </p:txBody>
        </p:sp>
        <p:sp>
          <p:nvSpPr>
            <p:cNvPr id="14348" name="Oval 39"/>
            <p:cNvSpPr>
              <a:spLocks noChangeArrowheads="1"/>
            </p:cNvSpPr>
            <p:nvPr/>
          </p:nvSpPr>
          <p:spPr bwMode="auto">
            <a:xfrm>
              <a:off x="3216" y="3024"/>
              <a:ext cx="672" cy="624"/>
            </a:xfrm>
            <a:prstGeom prst="ellipse">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宋体" pitchFamily="2" charset="-122"/>
              </a:endParaRPr>
            </a:p>
          </p:txBody>
        </p:sp>
      </p:grpSp>
      <p:grpSp>
        <p:nvGrpSpPr>
          <p:cNvPr id="5" name="Group 40"/>
          <p:cNvGrpSpPr>
            <a:grpSpLocks/>
          </p:cNvGrpSpPr>
          <p:nvPr/>
        </p:nvGrpSpPr>
        <p:grpSpPr bwMode="auto">
          <a:xfrm>
            <a:off x="899592" y="2509664"/>
            <a:ext cx="2286000" cy="1676400"/>
            <a:chOff x="816" y="1776"/>
            <a:chExt cx="1440" cy="1056"/>
          </a:xfrm>
        </p:grpSpPr>
        <p:sp>
          <p:nvSpPr>
            <p:cNvPr id="14344" name="Line 41"/>
            <p:cNvSpPr>
              <a:spLocks noChangeShapeType="1"/>
            </p:cNvSpPr>
            <p:nvPr/>
          </p:nvSpPr>
          <p:spPr bwMode="auto">
            <a:xfrm flipV="1">
              <a:off x="2064" y="2736"/>
              <a:ext cx="192" cy="96"/>
            </a:xfrm>
            <a:prstGeom prst="line">
              <a:avLst/>
            </a:prstGeom>
            <a:noFill/>
            <a:ln w="25400">
              <a:solidFill>
                <a:srgbClr val="CC66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45" name="AutoShape 42"/>
            <p:cNvSpPr>
              <a:spLocks noChangeArrowheads="1"/>
            </p:cNvSpPr>
            <p:nvPr/>
          </p:nvSpPr>
          <p:spPr bwMode="auto">
            <a:xfrm>
              <a:off x="816" y="1776"/>
              <a:ext cx="1248" cy="672"/>
            </a:xfrm>
            <a:prstGeom prst="wedgeRectCallout">
              <a:avLst>
                <a:gd name="adj1" fmla="val 56250"/>
                <a:gd name="adj2" fmla="val 92856"/>
              </a:avLst>
            </a:prstGeom>
            <a:solidFill>
              <a:srgbClr val="00FFFF"/>
            </a:solidFill>
            <a:ln w="25400">
              <a:solidFill>
                <a:schemeClr val="tx1"/>
              </a:solidFill>
              <a:miter lim="800000"/>
              <a:headEnd/>
              <a:tailEnd/>
            </a:ln>
          </p:spPr>
          <p:txBody>
            <a:bodyPr/>
            <a:lstStyle/>
            <a:p>
              <a:pPr algn="ctr" eaLnBrk="1" hangingPunct="1">
                <a:spcBef>
                  <a:spcPct val="50000"/>
                </a:spcBef>
              </a:pPr>
              <a:r>
                <a:rPr lang="en-US" altLang="zh-CN" sz="2000" b="0">
                  <a:latin typeface="Tahoma" pitchFamily="34" charset="0"/>
                  <a:ea typeface="宋体" pitchFamily="2" charset="-122"/>
                </a:rPr>
                <a:t>Intra-cluster distances are minimized</a:t>
              </a:r>
            </a:p>
          </p:txBody>
        </p:sp>
      </p:grpSp>
    </p:spTree>
    <p:extLst>
      <p:ext uri="{BB962C8B-B14F-4D97-AF65-F5344CB8AC3E}">
        <p14:creationId xmlns:p14="http://schemas.microsoft.com/office/powerpoint/2010/main" val="3503714842"/>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67544" y="476672"/>
            <a:ext cx="7342188" cy="481558"/>
          </a:xfrm>
          <a:noFill/>
        </p:spPr>
        <p:txBody>
          <a:bodyPr lIns="92075" tIns="46038" rIns="92075" bIns="46038" anchor="ctr">
            <a:normAutofit fontScale="90000"/>
          </a:bodyPr>
          <a:lstStyle/>
          <a:p>
            <a:r>
              <a:rPr lang="zh-CN" altLang="en-US" b="1">
                <a:solidFill>
                  <a:srgbClr val="0070C0"/>
                </a:solidFill>
                <a:ea typeface="宋体" pitchFamily="2" charset="-122"/>
              </a:rPr>
              <a:t>什么是一个好的聚类方法</a:t>
            </a:r>
            <a:r>
              <a:rPr lang="en-US" altLang="zh-CN" b="1">
                <a:solidFill>
                  <a:srgbClr val="0070C0"/>
                </a:solidFill>
                <a:ea typeface="宋体" pitchFamily="2" charset="-122"/>
              </a:rPr>
              <a:t>?</a:t>
            </a:r>
          </a:p>
        </p:txBody>
      </p:sp>
      <p:sp>
        <p:nvSpPr>
          <p:cNvPr id="15363" name="Rectangle 3"/>
          <p:cNvSpPr>
            <a:spLocks noGrp="1" noChangeArrowheads="1"/>
          </p:cNvSpPr>
          <p:nvPr>
            <p:ph sz="quarter" idx="1"/>
          </p:nvPr>
        </p:nvSpPr>
        <p:spPr>
          <a:xfrm>
            <a:off x="609600" y="1447800"/>
            <a:ext cx="8305800" cy="4424363"/>
          </a:xfrm>
          <a:noFill/>
        </p:spPr>
        <p:txBody>
          <a:bodyPr lIns="92075" tIns="46038" rIns="92075" bIns="46038"/>
          <a:lstStyle/>
          <a:p>
            <a:pPr>
              <a:lnSpc>
                <a:spcPct val="120000"/>
              </a:lnSpc>
            </a:pPr>
            <a:r>
              <a:rPr lang="zh-CN" altLang="en-US" sz="2400" b="1" dirty="0">
                <a:ea typeface="宋体" pitchFamily="2" charset="-122"/>
              </a:rPr>
              <a:t>一个好的聚类方法要能产生高质量的聚类结果</a:t>
            </a:r>
            <a:r>
              <a:rPr lang="en-US" altLang="zh-CN" sz="2400" b="1" dirty="0">
                <a:latin typeface="Tahoma" pitchFamily="34" charset="0"/>
                <a:ea typeface="宋体" pitchFamily="2" charset="-122"/>
              </a:rPr>
              <a:t>——</a:t>
            </a:r>
            <a:r>
              <a:rPr lang="zh-CN" altLang="en-US" sz="2400" b="1" dirty="0">
                <a:ea typeface="宋体" pitchFamily="2" charset="-122"/>
              </a:rPr>
              <a:t>簇，这些簇要具备以下两个特点：</a:t>
            </a:r>
          </a:p>
          <a:p>
            <a:pPr lvl="1">
              <a:lnSpc>
                <a:spcPct val="120000"/>
              </a:lnSpc>
            </a:pPr>
            <a:r>
              <a:rPr lang="zh-CN" altLang="en-US" sz="2000" b="1" dirty="0">
                <a:solidFill>
                  <a:srgbClr val="FF0000"/>
                </a:solidFill>
                <a:ea typeface="宋体" pitchFamily="2" charset="-122"/>
              </a:rPr>
              <a:t>高的簇内相似性</a:t>
            </a:r>
          </a:p>
          <a:p>
            <a:pPr lvl="1">
              <a:lnSpc>
                <a:spcPct val="120000"/>
              </a:lnSpc>
            </a:pPr>
            <a:r>
              <a:rPr lang="zh-CN" altLang="en-US" sz="2000" b="1" dirty="0">
                <a:solidFill>
                  <a:srgbClr val="FF0000"/>
                </a:solidFill>
                <a:ea typeface="宋体" pitchFamily="2" charset="-122"/>
              </a:rPr>
              <a:t>低的簇间相似性 </a:t>
            </a:r>
          </a:p>
          <a:p>
            <a:pPr>
              <a:lnSpc>
                <a:spcPct val="120000"/>
              </a:lnSpc>
            </a:pPr>
            <a:r>
              <a:rPr lang="zh-CN" altLang="en-US" sz="2400" b="1" dirty="0">
                <a:ea typeface="宋体" pitchFamily="2" charset="-122"/>
              </a:rPr>
              <a:t>聚类结果的好坏取决于该聚类方法采用的相似性评估方法以及该方法的具体实现；</a:t>
            </a:r>
          </a:p>
          <a:p>
            <a:pPr>
              <a:lnSpc>
                <a:spcPct val="120000"/>
              </a:lnSpc>
            </a:pPr>
            <a:r>
              <a:rPr lang="zh-CN" altLang="en-US" sz="2400" b="1" dirty="0">
                <a:ea typeface="宋体" pitchFamily="2" charset="-122"/>
              </a:rPr>
              <a:t>聚类方法的好坏还取决于该方法是否能发现某些还是所有的隐含模式。</a:t>
            </a:r>
          </a:p>
        </p:txBody>
      </p:sp>
    </p:spTree>
    <p:extLst>
      <p:ext uri="{BB962C8B-B14F-4D97-AF65-F5344CB8AC3E}">
        <p14:creationId xmlns:p14="http://schemas.microsoft.com/office/powerpoint/2010/main" val="890594290"/>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70C0"/>
                </a:solidFill>
              </a:rPr>
              <a:t>聚类分析的应用</a:t>
            </a:r>
          </a:p>
        </p:txBody>
      </p:sp>
      <p:sp>
        <p:nvSpPr>
          <p:cNvPr id="3" name="内容占位符 2"/>
          <p:cNvSpPr>
            <a:spLocks noGrp="1"/>
          </p:cNvSpPr>
          <p:nvPr>
            <p:ph sz="quarter" idx="1"/>
          </p:nvPr>
        </p:nvSpPr>
        <p:spPr>
          <a:xfrm>
            <a:off x="457200" y="1600200"/>
            <a:ext cx="8003232" cy="4873752"/>
          </a:xfrm>
        </p:spPr>
        <p:txBody>
          <a:bodyPr>
            <a:normAutofit/>
          </a:bodyPr>
          <a:lstStyle/>
          <a:p>
            <a:pPr algn="just"/>
            <a:r>
              <a:rPr lang="zh-CN" altLang="en-US" b="1" dirty="0">
                <a:solidFill>
                  <a:srgbClr val="FF0000"/>
                </a:solidFill>
              </a:rPr>
              <a:t>商务：</a:t>
            </a:r>
            <a:r>
              <a:rPr lang="zh-CN" altLang="en-US" b="1" dirty="0"/>
              <a:t>聚类分析能够帮助分析师从不同客户的资料库中发现不同的客户群，并且通过购买模式刻画不同客户群的特征。</a:t>
            </a:r>
            <a:endParaRPr lang="en-US" altLang="zh-CN" b="1" dirty="0"/>
          </a:p>
          <a:p>
            <a:pPr algn="just"/>
            <a:r>
              <a:rPr lang="zh-CN" altLang="en-US" b="1" dirty="0">
                <a:solidFill>
                  <a:srgbClr val="FF0000"/>
                </a:solidFill>
              </a:rPr>
              <a:t>生物：</a:t>
            </a:r>
            <a:r>
              <a:rPr lang="zh-CN" altLang="en-US" b="1" dirty="0"/>
              <a:t>生物学家可以利用聚类分析来对动植物分类和对基因进行分类，获取对种群固有结构的认识。</a:t>
            </a:r>
            <a:endParaRPr lang="en-US" altLang="zh-CN" b="1" dirty="0"/>
          </a:p>
          <a:p>
            <a:pPr algn="just"/>
            <a:r>
              <a:rPr lang="zh-CN" altLang="en-US" b="1" dirty="0">
                <a:solidFill>
                  <a:srgbClr val="FF0000"/>
                </a:solidFill>
              </a:rPr>
              <a:t>地理：</a:t>
            </a:r>
            <a:r>
              <a:rPr lang="zh-CN" altLang="en-US" b="1" dirty="0"/>
              <a:t>聚类分析已经用来发现对陆地气候具有显著影响的极地和海洋大气压力模式，有助于理解地球气候。</a:t>
            </a:r>
            <a:endParaRPr lang="en-US" altLang="zh-CN" b="1" dirty="0"/>
          </a:p>
          <a:p>
            <a:pPr algn="just"/>
            <a:r>
              <a:rPr lang="zh-CN" altLang="en-US" b="1" dirty="0">
                <a:solidFill>
                  <a:srgbClr val="FF0000"/>
                </a:solidFill>
              </a:rPr>
              <a:t>保险行业：</a:t>
            </a:r>
            <a:r>
              <a:rPr lang="zh-CN" altLang="en-US" b="1" dirty="0"/>
              <a:t>聚类分析可以用来鉴定汽车保险单持有者的分组，同时根据住宅类型，价值，地理位置来鉴定一个城市的房产分组。</a:t>
            </a:r>
            <a:endParaRPr lang="en-US" altLang="zh-CN" b="1" dirty="0"/>
          </a:p>
          <a:p>
            <a:pPr algn="just"/>
            <a:r>
              <a:rPr lang="zh-CN" altLang="en-US" b="1" dirty="0">
                <a:solidFill>
                  <a:srgbClr val="FF0000"/>
                </a:solidFill>
              </a:rPr>
              <a:t>信息检索：</a:t>
            </a:r>
            <a:r>
              <a:rPr lang="zh-CN" altLang="en-US" b="1" dirty="0"/>
              <a:t>如在百度搜索输入关键词进行搜索。</a:t>
            </a:r>
          </a:p>
        </p:txBody>
      </p:sp>
    </p:spTree>
    <p:extLst>
      <p:ext uri="{BB962C8B-B14F-4D97-AF65-F5344CB8AC3E}">
        <p14:creationId xmlns:p14="http://schemas.microsoft.com/office/powerpoint/2010/main" val="749246994"/>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67544" y="476672"/>
            <a:ext cx="8280400" cy="552450"/>
          </a:xfrm>
        </p:spPr>
        <p:txBody>
          <a:bodyPr>
            <a:normAutofit/>
          </a:bodyPr>
          <a:lstStyle/>
          <a:p>
            <a:r>
              <a:rPr lang="zh-CN" altLang="en-US" b="1" dirty="0">
                <a:solidFill>
                  <a:srgbClr val="0070C0"/>
                </a:solidFill>
                <a:ea typeface="宋体" pitchFamily="2" charset="-122"/>
              </a:rPr>
              <a:t>聚类的复杂性</a:t>
            </a:r>
          </a:p>
        </p:txBody>
      </p:sp>
      <p:grpSp>
        <p:nvGrpSpPr>
          <p:cNvPr id="16387" name="Group 91"/>
          <p:cNvGrpSpPr>
            <a:grpSpLocks/>
          </p:cNvGrpSpPr>
          <p:nvPr/>
        </p:nvGrpSpPr>
        <p:grpSpPr bwMode="auto">
          <a:xfrm>
            <a:off x="685800" y="1905000"/>
            <a:ext cx="3344863" cy="1479550"/>
            <a:chOff x="432" y="1200"/>
            <a:chExt cx="2107" cy="932"/>
          </a:xfrm>
        </p:grpSpPr>
        <p:grpSp>
          <p:nvGrpSpPr>
            <p:cNvPr id="16457" name="Group 3"/>
            <p:cNvGrpSpPr>
              <a:grpSpLocks noChangeAspect="1"/>
            </p:cNvGrpSpPr>
            <p:nvPr/>
          </p:nvGrpSpPr>
          <p:grpSpPr bwMode="auto">
            <a:xfrm>
              <a:off x="432" y="1200"/>
              <a:ext cx="2107" cy="516"/>
              <a:chOff x="2464" y="2296"/>
              <a:chExt cx="2634" cy="646"/>
            </a:xfrm>
          </p:grpSpPr>
          <p:sp>
            <p:nvSpPr>
              <p:cNvPr id="16459" name="Oval 4"/>
              <p:cNvSpPr>
                <a:spLocks noChangeAspect="1" noChangeArrowheads="1"/>
              </p:cNvSpPr>
              <p:nvPr/>
            </p:nvSpPr>
            <p:spPr bwMode="auto">
              <a:xfrm>
                <a:off x="4564" y="2730"/>
                <a:ext cx="86" cy="86"/>
              </a:xfrm>
              <a:prstGeom prst="ellipse">
                <a:avLst/>
              </a:prstGeom>
              <a:solidFill>
                <a:srgbClr val="000000"/>
              </a:solidFill>
              <a:ln w="9525">
                <a:solidFill>
                  <a:srgbClr val="000000"/>
                </a:solidFill>
                <a:round/>
                <a:headEnd/>
                <a:tailEnd/>
              </a:ln>
            </p:spPr>
            <p:txBody>
              <a:bodyPr/>
              <a:lstStyle/>
              <a:p>
                <a:endParaRPr lang="zh-CN" altLang="en-US">
                  <a:ea typeface="宋体" pitchFamily="2" charset="-122"/>
                </a:endParaRPr>
              </a:p>
            </p:txBody>
          </p:sp>
          <p:sp>
            <p:nvSpPr>
              <p:cNvPr id="16460" name="Oval 5"/>
              <p:cNvSpPr>
                <a:spLocks noChangeAspect="1" noChangeArrowheads="1"/>
              </p:cNvSpPr>
              <p:nvPr/>
            </p:nvSpPr>
            <p:spPr bwMode="auto">
              <a:xfrm>
                <a:off x="4312" y="2842"/>
                <a:ext cx="86" cy="86"/>
              </a:xfrm>
              <a:prstGeom prst="ellipse">
                <a:avLst/>
              </a:prstGeom>
              <a:solidFill>
                <a:srgbClr val="000000"/>
              </a:solidFill>
              <a:ln w="9525">
                <a:solidFill>
                  <a:srgbClr val="000000"/>
                </a:solidFill>
                <a:round/>
                <a:headEnd/>
                <a:tailEnd/>
              </a:ln>
            </p:spPr>
            <p:txBody>
              <a:bodyPr/>
              <a:lstStyle/>
              <a:p>
                <a:endParaRPr lang="zh-CN" altLang="en-US">
                  <a:ea typeface="宋体" pitchFamily="2" charset="-122"/>
                </a:endParaRPr>
              </a:p>
            </p:txBody>
          </p:sp>
          <p:sp>
            <p:nvSpPr>
              <p:cNvPr id="16461" name="Oval 6"/>
              <p:cNvSpPr>
                <a:spLocks noChangeAspect="1" noChangeArrowheads="1"/>
              </p:cNvSpPr>
              <p:nvPr/>
            </p:nvSpPr>
            <p:spPr bwMode="auto">
              <a:xfrm>
                <a:off x="4466" y="2856"/>
                <a:ext cx="86" cy="86"/>
              </a:xfrm>
              <a:prstGeom prst="ellipse">
                <a:avLst/>
              </a:prstGeom>
              <a:solidFill>
                <a:srgbClr val="000000"/>
              </a:solidFill>
              <a:ln w="9525">
                <a:solidFill>
                  <a:srgbClr val="000000"/>
                </a:solidFill>
                <a:round/>
                <a:headEnd/>
                <a:tailEnd/>
              </a:ln>
            </p:spPr>
            <p:txBody>
              <a:bodyPr/>
              <a:lstStyle/>
              <a:p>
                <a:endParaRPr lang="zh-CN" altLang="en-US">
                  <a:ea typeface="宋体" pitchFamily="2" charset="-122"/>
                </a:endParaRPr>
              </a:p>
            </p:txBody>
          </p:sp>
          <p:sp>
            <p:nvSpPr>
              <p:cNvPr id="16462" name="Oval 7"/>
              <p:cNvSpPr>
                <a:spLocks noChangeAspect="1" noChangeArrowheads="1"/>
              </p:cNvSpPr>
              <p:nvPr/>
            </p:nvSpPr>
            <p:spPr bwMode="auto">
              <a:xfrm>
                <a:off x="4410" y="2744"/>
                <a:ext cx="86" cy="86"/>
              </a:xfrm>
              <a:prstGeom prst="ellipse">
                <a:avLst/>
              </a:prstGeom>
              <a:solidFill>
                <a:srgbClr val="000000"/>
              </a:solidFill>
              <a:ln w="9525">
                <a:solidFill>
                  <a:srgbClr val="000000"/>
                </a:solidFill>
                <a:round/>
                <a:headEnd/>
                <a:tailEnd/>
              </a:ln>
            </p:spPr>
            <p:txBody>
              <a:bodyPr/>
              <a:lstStyle/>
              <a:p>
                <a:endParaRPr lang="zh-CN" altLang="en-US">
                  <a:ea typeface="宋体" pitchFamily="2" charset="-122"/>
                </a:endParaRPr>
              </a:p>
            </p:txBody>
          </p:sp>
          <p:sp>
            <p:nvSpPr>
              <p:cNvPr id="16463" name="Oval 8"/>
              <p:cNvSpPr>
                <a:spLocks noChangeAspect="1" noChangeArrowheads="1"/>
              </p:cNvSpPr>
              <p:nvPr/>
            </p:nvSpPr>
            <p:spPr bwMode="auto">
              <a:xfrm>
                <a:off x="4326" y="2478"/>
                <a:ext cx="86" cy="86"/>
              </a:xfrm>
              <a:prstGeom prst="ellipse">
                <a:avLst/>
              </a:prstGeom>
              <a:solidFill>
                <a:srgbClr val="000000"/>
              </a:solidFill>
              <a:ln w="9525">
                <a:solidFill>
                  <a:srgbClr val="000000"/>
                </a:solidFill>
                <a:round/>
                <a:headEnd/>
                <a:tailEnd/>
              </a:ln>
            </p:spPr>
            <p:txBody>
              <a:bodyPr/>
              <a:lstStyle/>
              <a:p>
                <a:endParaRPr lang="zh-CN" altLang="en-US">
                  <a:ea typeface="宋体" pitchFamily="2" charset="-122"/>
                </a:endParaRPr>
              </a:p>
            </p:txBody>
          </p:sp>
          <p:sp>
            <p:nvSpPr>
              <p:cNvPr id="16464" name="Oval 9"/>
              <p:cNvSpPr>
                <a:spLocks noChangeAspect="1" noChangeArrowheads="1"/>
              </p:cNvSpPr>
              <p:nvPr/>
            </p:nvSpPr>
            <p:spPr bwMode="auto">
              <a:xfrm>
                <a:off x="4158" y="2422"/>
                <a:ext cx="86" cy="86"/>
              </a:xfrm>
              <a:prstGeom prst="ellipse">
                <a:avLst/>
              </a:prstGeom>
              <a:solidFill>
                <a:srgbClr val="000000"/>
              </a:solidFill>
              <a:ln w="9525">
                <a:solidFill>
                  <a:srgbClr val="000000"/>
                </a:solidFill>
                <a:round/>
                <a:headEnd/>
                <a:tailEnd/>
              </a:ln>
            </p:spPr>
            <p:txBody>
              <a:bodyPr/>
              <a:lstStyle/>
              <a:p>
                <a:endParaRPr lang="zh-CN" altLang="en-US">
                  <a:ea typeface="宋体" pitchFamily="2" charset="-122"/>
                </a:endParaRPr>
              </a:p>
            </p:txBody>
          </p:sp>
          <p:sp>
            <p:nvSpPr>
              <p:cNvPr id="16465" name="Oval 10"/>
              <p:cNvSpPr>
                <a:spLocks noChangeAspect="1" noChangeArrowheads="1"/>
              </p:cNvSpPr>
              <p:nvPr/>
            </p:nvSpPr>
            <p:spPr bwMode="auto">
              <a:xfrm>
                <a:off x="4242" y="2296"/>
                <a:ext cx="86" cy="86"/>
              </a:xfrm>
              <a:prstGeom prst="ellipse">
                <a:avLst/>
              </a:prstGeom>
              <a:solidFill>
                <a:srgbClr val="000000"/>
              </a:solidFill>
              <a:ln w="9525">
                <a:solidFill>
                  <a:srgbClr val="000000"/>
                </a:solidFill>
                <a:round/>
                <a:headEnd/>
                <a:tailEnd/>
              </a:ln>
            </p:spPr>
            <p:txBody>
              <a:bodyPr/>
              <a:lstStyle/>
              <a:p>
                <a:endParaRPr lang="zh-CN" altLang="en-US">
                  <a:ea typeface="宋体" pitchFamily="2" charset="-122"/>
                </a:endParaRPr>
              </a:p>
            </p:txBody>
          </p:sp>
          <p:sp>
            <p:nvSpPr>
              <p:cNvPr id="16466" name="Oval 11"/>
              <p:cNvSpPr>
                <a:spLocks noChangeAspect="1" noChangeArrowheads="1"/>
              </p:cNvSpPr>
              <p:nvPr/>
            </p:nvSpPr>
            <p:spPr bwMode="auto">
              <a:xfrm>
                <a:off x="4788" y="2716"/>
                <a:ext cx="86" cy="86"/>
              </a:xfrm>
              <a:prstGeom prst="ellipse">
                <a:avLst/>
              </a:prstGeom>
              <a:solidFill>
                <a:srgbClr val="000000"/>
              </a:solidFill>
              <a:ln w="9525">
                <a:solidFill>
                  <a:srgbClr val="000000"/>
                </a:solidFill>
                <a:round/>
                <a:headEnd/>
                <a:tailEnd/>
              </a:ln>
            </p:spPr>
            <p:txBody>
              <a:bodyPr/>
              <a:lstStyle/>
              <a:p>
                <a:endParaRPr lang="zh-CN" altLang="en-US">
                  <a:ea typeface="宋体" pitchFamily="2" charset="-122"/>
                </a:endParaRPr>
              </a:p>
            </p:txBody>
          </p:sp>
          <p:sp>
            <p:nvSpPr>
              <p:cNvPr id="16467" name="Oval 12"/>
              <p:cNvSpPr>
                <a:spLocks noChangeAspect="1" noChangeArrowheads="1"/>
              </p:cNvSpPr>
              <p:nvPr/>
            </p:nvSpPr>
            <p:spPr bwMode="auto">
              <a:xfrm>
                <a:off x="5012" y="2618"/>
                <a:ext cx="86" cy="86"/>
              </a:xfrm>
              <a:prstGeom prst="ellipse">
                <a:avLst/>
              </a:prstGeom>
              <a:solidFill>
                <a:srgbClr val="000000"/>
              </a:solidFill>
              <a:ln w="9525">
                <a:solidFill>
                  <a:srgbClr val="000000"/>
                </a:solidFill>
                <a:round/>
                <a:headEnd/>
                <a:tailEnd/>
              </a:ln>
            </p:spPr>
            <p:txBody>
              <a:bodyPr/>
              <a:lstStyle/>
              <a:p>
                <a:endParaRPr lang="zh-CN" altLang="en-US">
                  <a:ea typeface="宋体" pitchFamily="2" charset="-122"/>
                </a:endParaRPr>
              </a:p>
            </p:txBody>
          </p:sp>
          <p:sp>
            <p:nvSpPr>
              <p:cNvPr id="16468" name="Oval 13"/>
              <p:cNvSpPr>
                <a:spLocks noChangeAspect="1" noChangeArrowheads="1"/>
              </p:cNvSpPr>
              <p:nvPr/>
            </p:nvSpPr>
            <p:spPr bwMode="auto">
              <a:xfrm>
                <a:off x="4788" y="2534"/>
                <a:ext cx="86" cy="86"/>
              </a:xfrm>
              <a:prstGeom prst="ellipse">
                <a:avLst/>
              </a:prstGeom>
              <a:solidFill>
                <a:srgbClr val="000000"/>
              </a:solidFill>
              <a:ln w="9525">
                <a:solidFill>
                  <a:srgbClr val="000000"/>
                </a:solidFill>
                <a:round/>
                <a:headEnd/>
                <a:tailEnd/>
              </a:ln>
            </p:spPr>
            <p:txBody>
              <a:bodyPr/>
              <a:lstStyle/>
              <a:p>
                <a:endParaRPr lang="zh-CN" altLang="en-US">
                  <a:ea typeface="宋体" pitchFamily="2" charset="-122"/>
                </a:endParaRPr>
              </a:p>
            </p:txBody>
          </p:sp>
          <p:sp>
            <p:nvSpPr>
              <p:cNvPr id="16469" name="Oval 14"/>
              <p:cNvSpPr>
                <a:spLocks noChangeAspect="1" noChangeArrowheads="1"/>
              </p:cNvSpPr>
              <p:nvPr/>
            </p:nvSpPr>
            <p:spPr bwMode="auto">
              <a:xfrm flipV="1">
                <a:off x="2870" y="2422"/>
                <a:ext cx="86" cy="86"/>
              </a:xfrm>
              <a:prstGeom prst="ellipse">
                <a:avLst/>
              </a:prstGeom>
              <a:solidFill>
                <a:srgbClr val="000000"/>
              </a:solidFill>
              <a:ln w="9525">
                <a:solidFill>
                  <a:srgbClr val="000000"/>
                </a:solidFill>
                <a:round/>
                <a:headEnd/>
                <a:tailEnd/>
              </a:ln>
            </p:spPr>
            <p:txBody>
              <a:bodyPr/>
              <a:lstStyle/>
              <a:p>
                <a:endParaRPr lang="zh-CN" altLang="en-US">
                  <a:ea typeface="宋体" pitchFamily="2" charset="-122"/>
                </a:endParaRPr>
              </a:p>
            </p:txBody>
          </p:sp>
          <p:sp>
            <p:nvSpPr>
              <p:cNvPr id="16470" name="Oval 15"/>
              <p:cNvSpPr>
                <a:spLocks noChangeAspect="1" noChangeArrowheads="1"/>
              </p:cNvSpPr>
              <p:nvPr/>
            </p:nvSpPr>
            <p:spPr bwMode="auto">
              <a:xfrm flipV="1">
                <a:off x="2618" y="2310"/>
                <a:ext cx="86" cy="86"/>
              </a:xfrm>
              <a:prstGeom prst="ellipse">
                <a:avLst/>
              </a:prstGeom>
              <a:solidFill>
                <a:srgbClr val="000000"/>
              </a:solidFill>
              <a:ln w="9525">
                <a:solidFill>
                  <a:srgbClr val="000000"/>
                </a:solidFill>
                <a:round/>
                <a:headEnd/>
                <a:tailEnd/>
              </a:ln>
            </p:spPr>
            <p:txBody>
              <a:bodyPr/>
              <a:lstStyle/>
              <a:p>
                <a:endParaRPr lang="zh-CN" altLang="en-US">
                  <a:ea typeface="宋体" pitchFamily="2" charset="-122"/>
                </a:endParaRPr>
              </a:p>
            </p:txBody>
          </p:sp>
          <p:sp>
            <p:nvSpPr>
              <p:cNvPr id="16471" name="Oval 16"/>
              <p:cNvSpPr>
                <a:spLocks noChangeAspect="1" noChangeArrowheads="1"/>
              </p:cNvSpPr>
              <p:nvPr/>
            </p:nvSpPr>
            <p:spPr bwMode="auto">
              <a:xfrm flipV="1">
                <a:off x="2772" y="2296"/>
                <a:ext cx="86" cy="86"/>
              </a:xfrm>
              <a:prstGeom prst="ellipse">
                <a:avLst/>
              </a:prstGeom>
              <a:solidFill>
                <a:srgbClr val="000000"/>
              </a:solidFill>
              <a:ln w="9525">
                <a:solidFill>
                  <a:srgbClr val="000000"/>
                </a:solidFill>
                <a:round/>
                <a:headEnd/>
                <a:tailEnd/>
              </a:ln>
            </p:spPr>
            <p:txBody>
              <a:bodyPr/>
              <a:lstStyle/>
              <a:p>
                <a:endParaRPr lang="zh-CN" altLang="en-US">
                  <a:ea typeface="宋体" pitchFamily="2" charset="-122"/>
                </a:endParaRPr>
              </a:p>
            </p:txBody>
          </p:sp>
          <p:sp>
            <p:nvSpPr>
              <p:cNvPr id="16472" name="Oval 17"/>
              <p:cNvSpPr>
                <a:spLocks noChangeAspect="1" noChangeArrowheads="1"/>
              </p:cNvSpPr>
              <p:nvPr/>
            </p:nvSpPr>
            <p:spPr bwMode="auto">
              <a:xfrm flipV="1">
                <a:off x="2716" y="2408"/>
                <a:ext cx="86" cy="86"/>
              </a:xfrm>
              <a:prstGeom prst="ellipse">
                <a:avLst/>
              </a:prstGeom>
              <a:solidFill>
                <a:srgbClr val="000000"/>
              </a:solidFill>
              <a:ln w="9525">
                <a:solidFill>
                  <a:srgbClr val="000000"/>
                </a:solidFill>
                <a:round/>
                <a:headEnd/>
                <a:tailEnd/>
              </a:ln>
            </p:spPr>
            <p:txBody>
              <a:bodyPr/>
              <a:lstStyle/>
              <a:p>
                <a:endParaRPr lang="zh-CN" altLang="en-US">
                  <a:ea typeface="宋体" pitchFamily="2" charset="-122"/>
                </a:endParaRPr>
              </a:p>
            </p:txBody>
          </p:sp>
          <p:sp>
            <p:nvSpPr>
              <p:cNvPr id="16473" name="Oval 18"/>
              <p:cNvSpPr>
                <a:spLocks noChangeAspect="1" noChangeArrowheads="1"/>
              </p:cNvSpPr>
              <p:nvPr/>
            </p:nvSpPr>
            <p:spPr bwMode="auto">
              <a:xfrm flipV="1">
                <a:off x="2632" y="2674"/>
                <a:ext cx="86" cy="86"/>
              </a:xfrm>
              <a:prstGeom prst="ellipse">
                <a:avLst/>
              </a:prstGeom>
              <a:solidFill>
                <a:srgbClr val="000000"/>
              </a:solidFill>
              <a:ln w="9525">
                <a:solidFill>
                  <a:srgbClr val="000000"/>
                </a:solidFill>
                <a:round/>
                <a:headEnd/>
                <a:tailEnd/>
              </a:ln>
            </p:spPr>
            <p:txBody>
              <a:bodyPr/>
              <a:lstStyle/>
              <a:p>
                <a:endParaRPr lang="zh-CN" altLang="en-US">
                  <a:ea typeface="宋体" pitchFamily="2" charset="-122"/>
                </a:endParaRPr>
              </a:p>
            </p:txBody>
          </p:sp>
          <p:sp>
            <p:nvSpPr>
              <p:cNvPr id="16474" name="Oval 19"/>
              <p:cNvSpPr>
                <a:spLocks noChangeAspect="1" noChangeArrowheads="1"/>
              </p:cNvSpPr>
              <p:nvPr/>
            </p:nvSpPr>
            <p:spPr bwMode="auto">
              <a:xfrm flipV="1">
                <a:off x="2464" y="2730"/>
                <a:ext cx="86" cy="86"/>
              </a:xfrm>
              <a:prstGeom prst="ellipse">
                <a:avLst/>
              </a:prstGeom>
              <a:solidFill>
                <a:srgbClr val="000000"/>
              </a:solidFill>
              <a:ln w="9525">
                <a:solidFill>
                  <a:srgbClr val="000000"/>
                </a:solidFill>
                <a:round/>
                <a:headEnd/>
                <a:tailEnd/>
              </a:ln>
            </p:spPr>
            <p:txBody>
              <a:bodyPr/>
              <a:lstStyle/>
              <a:p>
                <a:endParaRPr lang="zh-CN" altLang="en-US">
                  <a:ea typeface="宋体" pitchFamily="2" charset="-122"/>
                </a:endParaRPr>
              </a:p>
            </p:txBody>
          </p:sp>
          <p:sp>
            <p:nvSpPr>
              <p:cNvPr id="16475" name="Oval 20"/>
              <p:cNvSpPr>
                <a:spLocks noChangeAspect="1" noChangeArrowheads="1"/>
              </p:cNvSpPr>
              <p:nvPr/>
            </p:nvSpPr>
            <p:spPr bwMode="auto">
              <a:xfrm flipV="1">
                <a:off x="2548" y="2856"/>
                <a:ext cx="86" cy="86"/>
              </a:xfrm>
              <a:prstGeom prst="ellipse">
                <a:avLst/>
              </a:prstGeom>
              <a:solidFill>
                <a:srgbClr val="000000"/>
              </a:solidFill>
              <a:ln w="9525">
                <a:solidFill>
                  <a:srgbClr val="000000"/>
                </a:solidFill>
                <a:round/>
                <a:headEnd/>
                <a:tailEnd/>
              </a:ln>
            </p:spPr>
            <p:txBody>
              <a:bodyPr/>
              <a:lstStyle/>
              <a:p>
                <a:endParaRPr lang="zh-CN" altLang="en-US">
                  <a:ea typeface="宋体" pitchFamily="2" charset="-122"/>
                </a:endParaRPr>
              </a:p>
            </p:txBody>
          </p:sp>
          <p:sp>
            <p:nvSpPr>
              <p:cNvPr id="16476" name="Oval 21"/>
              <p:cNvSpPr>
                <a:spLocks noChangeAspect="1" noChangeArrowheads="1"/>
              </p:cNvSpPr>
              <p:nvPr/>
            </p:nvSpPr>
            <p:spPr bwMode="auto">
              <a:xfrm flipV="1">
                <a:off x="3094" y="2436"/>
                <a:ext cx="86" cy="86"/>
              </a:xfrm>
              <a:prstGeom prst="ellipse">
                <a:avLst/>
              </a:prstGeom>
              <a:solidFill>
                <a:srgbClr val="000000"/>
              </a:solidFill>
              <a:ln w="9525">
                <a:solidFill>
                  <a:srgbClr val="000000"/>
                </a:solidFill>
                <a:round/>
                <a:headEnd/>
                <a:tailEnd/>
              </a:ln>
            </p:spPr>
            <p:txBody>
              <a:bodyPr/>
              <a:lstStyle/>
              <a:p>
                <a:endParaRPr lang="zh-CN" altLang="en-US">
                  <a:ea typeface="宋体" pitchFamily="2" charset="-122"/>
                </a:endParaRPr>
              </a:p>
            </p:txBody>
          </p:sp>
          <p:sp>
            <p:nvSpPr>
              <p:cNvPr id="16477" name="Oval 22"/>
              <p:cNvSpPr>
                <a:spLocks noChangeAspect="1" noChangeArrowheads="1"/>
              </p:cNvSpPr>
              <p:nvPr/>
            </p:nvSpPr>
            <p:spPr bwMode="auto">
              <a:xfrm flipV="1">
                <a:off x="3318" y="2534"/>
                <a:ext cx="86" cy="86"/>
              </a:xfrm>
              <a:prstGeom prst="ellipse">
                <a:avLst/>
              </a:prstGeom>
              <a:solidFill>
                <a:srgbClr val="000000"/>
              </a:solidFill>
              <a:ln w="9525">
                <a:solidFill>
                  <a:srgbClr val="000000"/>
                </a:solidFill>
                <a:round/>
                <a:headEnd/>
                <a:tailEnd/>
              </a:ln>
            </p:spPr>
            <p:txBody>
              <a:bodyPr/>
              <a:lstStyle/>
              <a:p>
                <a:endParaRPr lang="zh-CN" altLang="en-US">
                  <a:ea typeface="宋体" pitchFamily="2" charset="-122"/>
                </a:endParaRPr>
              </a:p>
            </p:txBody>
          </p:sp>
          <p:sp>
            <p:nvSpPr>
              <p:cNvPr id="16478" name="Oval 23"/>
              <p:cNvSpPr>
                <a:spLocks noChangeAspect="1" noChangeArrowheads="1"/>
              </p:cNvSpPr>
              <p:nvPr/>
            </p:nvSpPr>
            <p:spPr bwMode="auto">
              <a:xfrm flipV="1">
                <a:off x="3094" y="2618"/>
                <a:ext cx="86" cy="86"/>
              </a:xfrm>
              <a:prstGeom prst="ellipse">
                <a:avLst/>
              </a:prstGeom>
              <a:solidFill>
                <a:srgbClr val="000000"/>
              </a:solidFill>
              <a:ln w="9525">
                <a:solidFill>
                  <a:srgbClr val="000000"/>
                </a:solidFill>
                <a:round/>
                <a:headEnd/>
                <a:tailEnd/>
              </a:ln>
            </p:spPr>
            <p:txBody>
              <a:bodyPr/>
              <a:lstStyle/>
              <a:p>
                <a:endParaRPr lang="zh-CN" altLang="en-US">
                  <a:ea typeface="宋体" pitchFamily="2" charset="-122"/>
                </a:endParaRPr>
              </a:p>
            </p:txBody>
          </p:sp>
        </p:grpSp>
        <p:sp>
          <p:nvSpPr>
            <p:cNvPr id="16458" name="Rectangle 87"/>
            <p:cNvSpPr>
              <a:spLocks noChangeArrowheads="1"/>
            </p:cNvSpPr>
            <p:nvPr/>
          </p:nvSpPr>
          <p:spPr bwMode="auto">
            <a:xfrm>
              <a:off x="624" y="1920"/>
              <a:ext cx="14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r>
                <a:rPr lang="en-US" altLang="zh-CN" sz="1600" b="1">
                  <a:latin typeface="Times New Roman" pitchFamily="18" charset="0"/>
                  <a:ea typeface="宋体" pitchFamily="2" charset="-122"/>
                  <a:cs typeface="Times New Roman" pitchFamily="18" charset="0"/>
                </a:rPr>
                <a:t>How many clusters?</a:t>
              </a:r>
            </a:p>
          </p:txBody>
        </p:sp>
      </p:grpSp>
      <p:grpSp>
        <p:nvGrpSpPr>
          <p:cNvPr id="4" name="Group 94"/>
          <p:cNvGrpSpPr>
            <a:grpSpLocks/>
          </p:cNvGrpSpPr>
          <p:nvPr/>
        </p:nvGrpSpPr>
        <p:grpSpPr bwMode="auto">
          <a:xfrm>
            <a:off x="4960938" y="4114800"/>
            <a:ext cx="3344862" cy="1371600"/>
            <a:chOff x="3125" y="2592"/>
            <a:chExt cx="2107" cy="864"/>
          </a:xfrm>
        </p:grpSpPr>
        <p:grpSp>
          <p:nvGrpSpPr>
            <p:cNvPr id="16435" name="Group 66"/>
            <p:cNvGrpSpPr>
              <a:grpSpLocks/>
            </p:cNvGrpSpPr>
            <p:nvPr/>
          </p:nvGrpSpPr>
          <p:grpSpPr bwMode="auto">
            <a:xfrm>
              <a:off x="3125" y="2592"/>
              <a:ext cx="2107" cy="518"/>
              <a:chOff x="3125" y="2592"/>
              <a:chExt cx="2107" cy="518"/>
            </a:xfrm>
          </p:grpSpPr>
          <p:sp>
            <p:nvSpPr>
              <p:cNvPr id="16437" name="AutoShape 67"/>
              <p:cNvSpPr>
                <a:spLocks noChangeAspect="1" noChangeArrowheads="1"/>
              </p:cNvSpPr>
              <p:nvPr/>
            </p:nvSpPr>
            <p:spPr bwMode="auto">
              <a:xfrm>
                <a:off x="4805" y="2940"/>
                <a:ext cx="69" cy="69"/>
              </a:xfrm>
              <a:prstGeom prst="diamond">
                <a:avLst/>
              </a:prstGeom>
              <a:solidFill>
                <a:srgbClr val="FFCC00"/>
              </a:solidFill>
              <a:ln w="9525">
                <a:solidFill>
                  <a:srgbClr val="000000"/>
                </a:solidFill>
                <a:miter lim="800000"/>
                <a:headEnd/>
                <a:tailEnd/>
              </a:ln>
            </p:spPr>
            <p:txBody>
              <a:bodyPr/>
              <a:lstStyle/>
              <a:p>
                <a:endParaRPr lang="zh-CN" altLang="en-US">
                  <a:ea typeface="宋体" pitchFamily="2" charset="-122"/>
                </a:endParaRPr>
              </a:p>
            </p:txBody>
          </p:sp>
          <p:sp>
            <p:nvSpPr>
              <p:cNvPr id="16438" name="AutoShape 68"/>
              <p:cNvSpPr>
                <a:spLocks noChangeAspect="1" noChangeArrowheads="1"/>
              </p:cNvSpPr>
              <p:nvPr/>
            </p:nvSpPr>
            <p:spPr bwMode="auto">
              <a:xfrm>
                <a:off x="4603" y="3030"/>
                <a:ext cx="69" cy="69"/>
              </a:xfrm>
              <a:prstGeom prst="diamond">
                <a:avLst/>
              </a:prstGeom>
              <a:solidFill>
                <a:srgbClr val="FFCC00"/>
              </a:solidFill>
              <a:ln w="9525">
                <a:solidFill>
                  <a:srgbClr val="000000"/>
                </a:solidFill>
                <a:miter lim="800000"/>
                <a:headEnd/>
                <a:tailEnd/>
              </a:ln>
            </p:spPr>
            <p:txBody>
              <a:bodyPr/>
              <a:lstStyle/>
              <a:p>
                <a:endParaRPr lang="zh-CN" altLang="en-US">
                  <a:ea typeface="宋体" pitchFamily="2" charset="-122"/>
                </a:endParaRPr>
              </a:p>
            </p:txBody>
          </p:sp>
          <p:sp>
            <p:nvSpPr>
              <p:cNvPr id="16439" name="AutoShape 69"/>
              <p:cNvSpPr>
                <a:spLocks noChangeAspect="1" noChangeArrowheads="1"/>
              </p:cNvSpPr>
              <p:nvPr/>
            </p:nvSpPr>
            <p:spPr bwMode="auto">
              <a:xfrm>
                <a:off x="4726" y="3041"/>
                <a:ext cx="69" cy="69"/>
              </a:xfrm>
              <a:prstGeom prst="diamond">
                <a:avLst/>
              </a:prstGeom>
              <a:solidFill>
                <a:srgbClr val="FFCC00"/>
              </a:solidFill>
              <a:ln w="9525">
                <a:solidFill>
                  <a:srgbClr val="000000"/>
                </a:solidFill>
                <a:miter lim="800000"/>
                <a:headEnd/>
                <a:tailEnd/>
              </a:ln>
            </p:spPr>
            <p:txBody>
              <a:bodyPr/>
              <a:lstStyle/>
              <a:p>
                <a:endParaRPr lang="zh-CN" altLang="en-US">
                  <a:ea typeface="宋体" pitchFamily="2" charset="-122"/>
                </a:endParaRPr>
              </a:p>
            </p:txBody>
          </p:sp>
          <p:sp>
            <p:nvSpPr>
              <p:cNvPr id="16440" name="AutoShape 70"/>
              <p:cNvSpPr>
                <a:spLocks noChangeAspect="1" noChangeArrowheads="1"/>
              </p:cNvSpPr>
              <p:nvPr/>
            </p:nvSpPr>
            <p:spPr bwMode="auto">
              <a:xfrm>
                <a:off x="4682" y="2951"/>
                <a:ext cx="68" cy="69"/>
              </a:xfrm>
              <a:prstGeom prst="diamond">
                <a:avLst/>
              </a:prstGeom>
              <a:solidFill>
                <a:srgbClr val="FFCC00"/>
              </a:solidFill>
              <a:ln w="9525">
                <a:solidFill>
                  <a:srgbClr val="000000"/>
                </a:solidFill>
                <a:miter lim="800000"/>
                <a:headEnd/>
                <a:tailEnd/>
              </a:ln>
            </p:spPr>
            <p:txBody>
              <a:bodyPr/>
              <a:lstStyle/>
              <a:p>
                <a:endParaRPr lang="zh-CN" altLang="en-US">
                  <a:ea typeface="宋体" pitchFamily="2" charset="-122"/>
                </a:endParaRPr>
              </a:p>
            </p:txBody>
          </p:sp>
          <p:sp>
            <p:nvSpPr>
              <p:cNvPr id="1537095" name="AutoShape 71"/>
              <p:cNvSpPr>
                <a:spLocks noChangeAspect="1" noChangeArrowheads="1"/>
              </p:cNvSpPr>
              <p:nvPr/>
            </p:nvSpPr>
            <p:spPr bwMode="auto">
              <a:xfrm>
                <a:off x="4614" y="2738"/>
                <a:ext cx="69" cy="69"/>
              </a:xfrm>
              <a:prstGeom prst="star5">
                <a:avLst/>
              </a:prstGeom>
              <a:solidFill>
                <a:schemeClr val="accent1"/>
              </a:solidFill>
              <a:ln w="9525">
                <a:solidFill>
                  <a:srgbClr val="000000"/>
                </a:solidFill>
                <a:miter lim="800000"/>
                <a:headEnd/>
                <a:tailEnd/>
              </a:ln>
              <a:effectLst/>
            </p:spPr>
            <p:txBody>
              <a:bodyPr/>
              <a:lstStyle/>
              <a:p>
                <a:pPr>
                  <a:defRPr/>
                </a:pPr>
                <a:endParaRPr lang="zh-CN" altLang="en-US">
                  <a:ea typeface="宋体" pitchFamily="2" charset="-122"/>
                </a:endParaRPr>
              </a:p>
            </p:txBody>
          </p:sp>
          <p:sp>
            <p:nvSpPr>
              <p:cNvPr id="1537096" name="AutoShape 72"/>
              <p:cNvSpPr>
                <a:spLocks noChangeAspect="1" noChangeArrowheads="1"/>
              </p:cNvSpPr>
              <p:nvPr/>
            </p:nvSpPr>
            <p:spPr bwMode="auto">
              <a:xfrm>
                <a:off x="4480" y="2693"/>
                <a:ext cx="69" cy="69"/>
              </a:xfrm>
              <a:prstGeom prst="star5">
                <a:avLst/>
              </a:prstGeom>
              <a:solidFill>
                <a:schemeClr val="accent1"/>
              </a:solidFill>
              <a:ln w="9525">
                <a:solidFill>
                  <a:srgbClr val="000000"/>
                </a:solidFill>
                <a:miter lim="800000"/>
                <a:headEnd/>
                <a:tailEnd/>
              </a:ln>
              <a:effectLst/>
            </p:spPr>
            <p:txBody>
              <a:bodyPr/>
              <a:lstStyle/>
              <a:p>
                <a:pPr>
                  <a:defRPr/>
                </a:pPr>
                <a:endParaRPr lang="zh-CN" altLang="en-US">
                  <a:ea typeface="宋体" pitchFamily="2" charset="-122"/>
                </a:endParaRPr>
              </a:p>
            </p:txBody>
          </p:sp>
          <p:sp>
            <p:nvSpPr>
              <p:cNvPr id="1537097" name="AutoShape 73"/>
              <p:cNvSpPr>
                <a:spLocks noChangeAspect="1" noChangeArrowheads="1"/>
              </p:cNvSpPr>
              <p:nvPr/>
            </p:nvSpPr>
            <p:spPr bwMode="auto">
              <a:xfrm>
                <a:off x="4547" y="2592"/>
                <a:ext cx="69" cy="69"/>
              </a:xfrm>
              <a:prstGeom prst="star5">
                <a:avLst/>
              </a:prstGeom>
              <a:solidFill>
                <a:schemeClr val="accent1"/>
              </a:solidFill>
              <a:ln w="9525">
                <a:solidFill>
                  <a:srgbClr val="000000"/>
                </a:solidFill>
                <a:miter lim="800000"/>
                <a:headEnd/>
                <a:tailEnd/>
              </a:ln>
              <a:effectLst/>
            </p:spPr>
            <p:txBody>
              <a:bodyPr/>
              <a:lstStyle/>
              <a:p>
                <a:pPr>
                  <a:defRPr/>
                </a:pPr>
                <a:endParaRPr lang="zh-CN" altLang="en-US">
                  <a:ea typeface="宋体" pitchFamily="2" charset="-122"/>
                </a:endParaRPr>
              </a:p>
            </p:txBody>
          </p:sp>
          <p:sp>
            <p:nvSpPr>
              <p:cNvPr id="16444" name="AutoShape 74"/>
              <p:cNvSpPr>
                <a:spLocks noChangeAspect="1" noChangeArrowheads="1"/>
              </p:cNvSpPr>
              <p:nvPr/>
            </p:nvSpPr>
            <p:spPr bwMode="auto">
              <a:xfrm>
                <a:off x="4984" y="2929"/>
                <a:ext cx="69" cy="69"/>
              </a:xfrm>
              <a:prstGeom prst="diamond">
                <a:avLst/>
              </a:prstGeom>
              <a:solidFill>
                <a:srgbClr val="FFCC00"/>
              </a:solidFill>
              <a:ln w="9525">
                <a:solidFill>
                  <a:srgbClr val="000000"/>
                </a:solidFill>
                <a:miter lim="800000"/>
                <a:headEnd/>
                <a:tailEnd/>
              </a:ln>
            </p:spPr>
            <p:txBody>
              <a:bodyPr/>
              <a:lstStyle/>
              <a:p>
                <a:endParaRPr lang="zh-CN" altLang="en-US">
                  <a:ea typeface="宋体" pitchFamily="2" charset="-122"/>
                </a:endParaRPr>
              </a:p>
            </p:txBody>
          </p:sp>
          <p:sp>
            <p:nvSpPr>
              <p:cNvPr id="16445" name="AutoShape 75"/>
              <p:cNvSpPr>
                <a:spLocks noChangeAspect="1" noChangeArrowheads="1"/>
              </p:cNvSpPr>
              <p:nvPr/>
            </p:nvSpPr>
            <p:spPr bwMode="auto">
              <a:xfrm>
                <a:off x="5163" y="2850"/>
                <a:ext cx="69" cy="69"/>
              </a:xfrm>
              <a:prstGeom prst="diamond">
                <a:avLst/>
              </a:prstGeom>
              <a:solidFill>
                <a:srgbClr val="FFCC00"/>
              </a:solidFill>
              <a:ln w="9525">
                <a:solidFill>
                  <a:srgbClr val="000000"/>
                </a:solidFill>
                <a:miter lim="800000"/>
                <a:headEnd/>
                <a:tailEnd/>
              </a:ln>
            </p:spPr>
            <p:txBody>
              <a:bodyPr/>
              <a:lstStyle/>
              <a:p>
                <a:endParaRPr lang="zh-CN" altLang="en-US">
                  <a:ea typeface="宋体" pitchFamily="2" charset="-122"/>
                </a:endParaRPr>
              </a:p>
            </p:txBody>
          </p:sp>
          <p:sp>
            <p:nvSpPr>
              <p:cNvPr id="16446" name="AutoShape 76"/>
              <p:cNvSpPr>
                <a:spLocks noChangeAspect="1" noChangeArrowheads="1"/>
              </p:cNvSpPr>
              <p:nvPr/>
            </p:nvSpPr>
            <p:spPr bwMode="auto">
              <a:xfrm>
                <a:off x="4984" y="2783"/>
                <a:ext cx="69" cy="69"/>
              </a:xfrm>
              <a:prstGeom prst="diamond">
                <a:avLst/>
              </a:prstGeom>
              <a:solidFill>
                <a:srgbClr val="FFCC00"/>
              </a:solidFill>
              <a:ln w="9525">
                <a:solidFill>
                  <a:srgbClr val="000000"/>
                </a:solidFill>
                <a:miter lim="800000"/>
                <a:headEnd/>
                <a:tailEnd/>
              </a:ln>
            </p:spPr>
            <p:txBody>
              <a:bodyPr/>
              <a:lstStyle/>
              <a:p>
                <a:endParaRPr lang="zh-CN" altLang="en-US">
                  <a:ea typeface="宋体" pitchFamily="2" charset="-122"/>
                </a:endParaRPr>
              </a:p>
            </p:txBody>
          </p:sp>
          <p:sp>
            <p:nvSpPr>
              <p:cNvPr id="16447" name="AutoShape 77"/>
              <p:cNvSpPr>
                <a:spLocks noChangeAspect="1" noChangeArrowheads="1"/>
              </p:cNvSpPr>
              <p:nvPr/>
            </p:nvSpPr>
            <p:spPr bwMode="auto">
              <a:xfrm flipV="1">
                <a:off x="3450" y="2693"/>
                <a:ext cx="69" cy="69"/>
              </a:xfrm>
              <a:prstGeom prst="star4">
                <a:avLst>
                  <a:gd name="adj" fmla="val 12500"/>
                </a:avLst>
              </a:prstGeom>
              <a:solidFill>
                <a:srgbClr val="FF0000"/>
              </a:solidFill>
              <a:ln w="9525">
                <a:solidFill>
                  <a:srgbClr val="000000"/>
                </a:solidFill>
                <a:miter lim="800000"/>
                <a:headEnd/>
                <a:tailEnd/>
              </a:ln>
            </p:spPr>
            <p:txBody>
              <a:bodyPr/>
              <a:lstStyle/>
              <a:p>
                <a:endParaRPr lang="zh-CN" altLang="en-US">
                  <a:ea typeface="宋体" pitchFamily="2" charset="-122"/>
                </a:endParaRPr>
              </a:p>
            </p:txBody>
          </p:sp>
          <p:sp>
            <p:nvSpPr>
              <p:cNvPr id="16448" name="AutoShape 78"/>
              <p:cNvSpPr>
                <a:spLocks noChangeAspect="1" noChangeArrowheads="1"/>
              </p:cNvSpPr>
              <p:nvPr/>
            </p:nvSpPr>
            <p:spPr bwMode="auto">
              <a:xfrm flipV="1">
                <a:off x="3248" y="2603"/>
                <a:ext cx="69" cy="69"/>
              </a:xfrm>
              <a:prstGeom prst="star4">
                <a:avLst>
                  <a:gd name="adj" fmla="val 12500"/>
                </a:avLst>
              </a:prstGeom>
              <a:solidFill>
                <a:srgbClr val="FF0000"/>
              </a:solidFill>
              <a:ln w="9525">
                <a:solidFill>
                  <a:srgbClr val="000000"/>
                </a:solidFill>
                <a:miter lim="800000"/>
                <a:headEnd/>
                <a:tailEnd/>
              </a:ln>
            </p:spPr>
            <p:txBody>
              <a:bodyPr/>
              <a:lstStyle/>
              <a:p>
                <a:endParaRPr lang="zh-CN" altLang="en-US">
                  <a:ea typeface="宋体" pitchFamily="2" charset="-122"/>
                </a:endParaRPr>
              </a:p>
            </p:txBody>
          </p:sp>
          <p:sp>
            <p:nvSpPr>
              <p:cNvPr id="16449" name="AutoShape 79"/>
              <p:cNvSpPr>
                <a:spLocks noChangeAspect="1" noChangeArrowheads="1"/>
              </p:cNvSpPr>
              <p:nvPr/>
            </p:nvSpPr>
            <p:spPr bwMode="auto">
              <a:xfrm flipV="1">
                <a:off x="3371" y="2592"/>
                <a:ext cx="69" cy="69"/>
              </a:xfrm>
              <a:prstGeom prst="star4">
                <a:avLst>
                  <a:gd name="adj" fmla="val 12500"/>
                </a:avLst>
              </a:prstGeom>
              <a:solidFill>
                <a:srgbClr val="FF0000"/>
              </a:solidFill>
              <a:ln w="9525">
                <a:solidFill>
                  <a:srgbClr val="000000"/>
                </a:solidFill>
                <a:miter lim="800000"/>
                <a:headEnd/>
                <a:tailEnd/>
              </a:ln>
            </p:spPr>
            <p:txBody>
              <a:bodyPr/>
              <a:lstStyle/>
              <a:p>
                <a:endParaRPr lang="zh-CN" altLang="en-US">
                  <a:ea typeface="宋体" pitchFamily="2" charset="-122"/>
                </a:endParaRPr>
              </a:p>
            </p:txBody>
          </p:sp>
          <p:sp>
            <p:nvSpPr>
              <p:cNvPr id="16450" name="AutoShape 80"/>
              <p:cNvSpPr>
                <a:spLocks noChangeAspect="1" noChangeArrowheads="1"/>
              </p:cNvSpPr>
              <p:nvPr/>
            </p:nvSpPr>
            <p:spPr bwMode="auto">
              <a:xfrm flipV="1">
                <a:off x="3327" y="2682"/>
                <a:ext cx="68" cy="69"/>
              </a:xfrm>
              <a:prstGeom prst="star4">
                <a:avLst>
                  <a:gd name="adj" fmla="val 12500"/>
                </a:avLst>
              </a:prstGeom>
              <a:solidFill>
                <a:srgbClr val="FF0000"/>
              </a:solidFill>
              <a:ln w="9525">
                <a:solidFill>
                  <a:srgbClr val="000000"/>
                </a:solidFill>
                <a:miter lim="800000"/>
                <a:headEnd/>
                <a:tailEnd/>
              </a:ln>
            </p:spPr>
            <p:txBody>
              <a:bodyPr/>
              <a:lstStyle/>
              <a:p>
                <a:endParaRPr lang="zh-CN" altLang="en-US">
                  <a:ea typeface="宋体" pitchFamily="2" charset="-122"/>
                </a:endParaRPr>
              </a:p>
            </p:txBody>
          </p:sp>
          <p:sp>
            <p:nvSpPr>
              <p:cNvPr id="16451" name="AutoShape 81"/>
              <p:cNvSpPr>
                <a:spLocks noChangeAspect="1" noChangeArrowheads="1"/>
              </p:cNvSpPr>
              <p:nvPr/>
            </p:nvSpPr>
            <p:spPr bwMode="auto">
              <a:xfrm flipV="1">
                <a:off x="3259" y="2895"/>
                <a:ext cx="69" cy="69"/>
              </a:xfrm>
              <a:prstGeom prst="flowChartExtract">
                <a:avLst/>
              </a:prstGeom>
              <a:solidFill>
                <a:srgbClr val="3366FF"/>
              </a:solidFill>
              <a:ln w="9525">
                <a:solidFill>
                  <a:srgbClr val="000000"/>
                </a:solidFill>
                <a:miter lim="800000"/>
                <a:headEnd/>
                <a:tailEnd/>
              </a:ln>
            </p:spPr>
            <p:txBody>
              <a:bodyPr/>
              <a:lstStyle/>
              <a:p>
                <a:endParaRPr lang="zh-CN" altLang="en-US">
                  <a:ea typeface="宋体" pitchFamily="2" charset="-122"/>
                </a:endParaRPr>
              </a:p>
            </p:txBody>
          </p:sp>
          <p:sp>
            <p:nvSpPr>
              <p:cNvPr id="16452" name="AutoShape 82"/>
              <p:cNvSpPr>
                <a:spLocks noChangeAspect="1" noChangeArrowheads="1"/>
              </p:cNvSpPr>
              <p:nvPr/>
            </p:nvSpPr>
            <p:spPr bwMode="auto">
              <a:xfrm flipV="1">
                <a:off x="3125" y="2940"/>
                <a:ext cx="69" cy="69"/>
              </a:xfrm>
              <a:prstGeom prst="flowChartExtract">
                <a:avLst/>
              </a:prstGeom>
              <a:solidFill>
                <a:srgbClr val="3366FF"/>
              </a:solidFill>
              <a:ln w="9525">
                <a:solidFill>
                  <a:srgbClr val="000000"/>
                </a:solidFill>
                <a:miter lim="800000"/>
                <a:headEnd/>
                <a:tailEnd/>
              </a:ln>
            </p:spPr>
            <p:txBody>
              <a:bodyPr/>
              <a:lstStyle/>
              <a:p>
                <a:endParaRPr lang="zh-CN" altLang="en-US">
                  <a:ea typeface="宋体" pitchFamily="2" charset="-122"/>
                </a:endParaRPr>
              </a:p>
            </p:txBody>
          </p:sp>
          <p:sp>
            <p:nvSpPr>
              <p:cNvPr id="16453" name="AutoShape 83"/>
              <p:cNvSpPr>
                <a:spLocks noChangeAspect="1" noChangeArrowheads="1"/>
              </p:cNvSpPr>
              <p:nvPr/>
            </p:nvSpPr>
            <p:spPr bwMode="auto">
              <a:xfrm flipV="1">
                <a:off x="3192" y="3041"/>
                <a:ext cx="69" cy="69"/>
              </a:xfrm>
              <a:prstGeom prst="flowChartExtract">
                <a:avLst/>
              </a:prstGeom>
              <a:solidFill>
                <a:srgbClr val="3366FF"/>
              </a:solidFill>
              <a:ln w="9525">
                <a:solidFill>
                  <a:srgbClr val="000000"/>
                </a:solidFill>
                <a:miter lim="800000"/>
                <a:headEnd/>
                <a:tailEnd/>
              </a:ln>
            </p:spPr>
            <p:txBody>
              <a:bodyPr/>
              <a:lstStyle/>
              <a:p>
                <a:endParaRPr lang="zh-CN" altLang="en-US">
                  <a:ea typeface="宋体" pitchFamily="2" charset="-122"/>
                </a:endParaRPr>
              </a:p>
            </p:txBody>
          </p:sp>
          <p:sp>
            <p:nvSpPr>
              <p:cNvPr id="16454" name="AutoShape 84"/>
              <p:cNvSpPr>
                <a:spLocks noChangeAspect="1" noChangeArrowheads="1"/>
              </p:cNvSpPr>
              <p:nvPr/>
            </p:nvSpPr>
            <p:spPr bwMode="auto">
              <a:xfrm flipV="1">
                <a:off x="3629" y="2704"/>
                <a:ext cx="69" cy="69"/>
              </a:xfrm>
              <a:prstGeom prst="star4">
                <a:avLst>
                  <a:gd name="adj" fmla="val 12500"/>
                </a:avLst>
              </a:prstGeom>
              <a:solidFill>
                <a:srgbClr val="FF0000"/>
              </a:solidFill>
              <a:ln w="9525">
                <a:solidFill>
                  <a:srgbClr val="000000"/>
                </a:solidFill>
                <a:miter lim="800000"/>
                <a:headEnd/>
                <a:tailEnd/>
              </a:ln>
            </p:spPr>
            <p:txBody>
              <a:bodyPr/>
              <a:lstStyle/>
              <a:p>
                <a:endParaRPr lang="zh-CN" altLang="en-US">
                  <a:ea typeface="宋体" pitchFamily="2" charset="-122"/>
                </a:endParaRPr>
              </a:p>
            </p:txBody>
          </p:sp>
          <p:sp>
            <p:nvSpPr>
              <p:cNvPr id="16455" name="AutoShape 85"/>
              <p:cNvSpPr>
                <a:spLocks noChangeAspect="1" noChangeArrowheads="1"/>
              </p:cNvSpPr>
              <p:nvPr/>
            </p:nvSpPr>
            <p:spPr bwMode="auto">
              <a:xfrm flipV="1">
                <a:off x="3808" y="2783"/>
                <a:ext cx="69" cy="69"/>
              </a:xfrm>
              <a:prstGeom prst="star4">
                <a:avLst>
                  <a:gd name="adj" fmla="val 12500"/>
                </a:avLst>
              </a:prstGeom>
              <a:solidFill>
                <a:srgbClr val="FF0000"/>
              </a:solidFill>
              <a:ln w="9525">
                <a:solidFill>
                  <a:srgbClr val="000000"/>
                </a:solidFill>
                <a:miter lim="800000"/>
                <a:headEnd/>
                <a:tailEnd/>
              </a:ln>
            </p:spPr>
            <p:txBody>
              <a:bodyPr/>
              <a:lstStyle/>
              <a:p>
                <a:endParaRPr lang="zh-CN" altLang="en-US">
                  <a:ea typeface="宋体" pitchFamily="2" charset="-122"/>
                </a:endParaRPr>
              </a:p>
            </p:txBody>
          </p:sp>
          <p:sp>
            <p:nvSpPr>
              <p:cNvPr id="16456" name="AutoShape 86"/>
              <p:cNvSpPr>
                <a:spLocks noChangeAspect="1" noChangeArrowheads="1"/>
              </p:cNvSpPr>
              <p:nvPr/>
            </p:nvSpPr>
            <p:spPr bwMode="auto">
              <a:xfrm flipV="1">
                <a:off x="3629" y="2850"/>
                <a:ext cx="69" cy="69"/>
              </a:xfrm>
              <a:prstGeom prst="star4">
                <a:avLst>
                  <a:gd name="adj" fmla="val 12500"/>
                </a:avLst>
              </a:prstGeom>
              <a:solidFill>
                <a:srgbClr val="FF0000"/>
              </a:solidFill>
              <a:ln w="9525">
                <a:solidFill>
                  <a:srgbClr val="000000"/>
                </a:solidFill>
                <a:miter lim="800000"/>
                <a:headEnd/>
                <a:tailEnd/>
              </a:ln>
            </p:spPr>
            <p:txBody>
              <a:bodyPr/>
              <a:lstStyle/>
              <a:p>
                <a:endParaRPr lang="zh-CN" altLang="en-US">
                  <a:ea typeface="宋体" pitchFamily="2" charset="-122"/>
                </a:endParaRPr>
              </a:p>
            </p:txBody>
          </p:sp>
        </p:grpSp>
        <p:sp>
          <p:nvSpPr>
            <p:cNvPr id="16436" name="Rectangle 88"/>
            <p:cNvSpPr>
              <a:spLocks noChangeArrowheads="1"/>
            </p:cNvSpPr>
            <p:nvPr/>
          </p:nvSpPr>
          <p:spPr bwMode="auto">
            <a:xfrm>
              <a:off x="3413" y="3244"/>
              <a:ext cx="14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r>
                <a:rPr lang="en-US" altLang="zh-CN" sz="1600" b="1" dirty="0">
                  <a:latin typeface="Times New Roman" pitchFamily="18" charset="0"/>
                  <a:ea typeface="宋体" pitchFamily="2" charset="-122"/>
                  <a:cs typeface="Times New Roman" pitchFamily="18" charset="0"/>
                </a:rPr>
                <a:t>Four Clusters </a:t>
              </a:r>
            </a:p>
          </p:txBody>
        </p:sp>
      </p:grpSp>
      <p:grpSp>
        <p:nvGrpSpPr>
          <p:cNvPr id="6" name="Group 93"/>
          <p:cNvGrpSpPr>
            <a:grpSpLocks/>
          </p:cNvGrpSpPr>
          <p:nvPr/>
        </p:nvGrpSpPr>
        <p:grpSpPr bwMode="auto">
          <a:xfrm>
            <a:off x="685800" y="4114800"/>
            <a:ext cx="3344863" cy="1371600"/>
            <a:chOff x="432" y="2592"/>
            <a:chExt cx="2107" cy="864"/>
          </a:xfrm>
        </p:grpSpPr>
        <p:grpSp>
          <p:nvGrpSpPr>
            <p:cNvPr id="16413" name="Group 45"/>
            <p:cNvGrpSpPr>
              <a:grpSpLocks/>
            </p:cNvGrpSpPr>
            <p:nvPr/>
          </p:nvGrpSpPr>
          <p:grpSpPr bwMode="auto">
            <a:xfrm>
              <a:off x="432" y="2592"/>
              <a:ext cx="2107" cy="516"/>
              <a:chOff x="432" y="2592"/>
              <a:chExt cx="2107" cy="516"/>
            </a:xfrm>
          </p:grpSpPr>
          <p:sp>
            <p:nvSpPr>
              <p:cNvPr id="16415" name="AutoShape 46"/>
              <p:cNvSpPr>
                <a:spLocks noChangeAspect="1" noChangeArrowheads="1"/>
              </p:cNvSpPr>
              <p:nvPr/>
            </p:nvSpPr>
            <p:spPr bwMode="auto">
              <a:xfrm>
                <a:off x="2112" y="2939"/>
                <a:ext cx="69" cy="68"/>
              </a:xfrm>
              <a:prstGeom prst="triangle">
                <a:avLst>
                  <a:gd name="adj" fmla="val 50000"/>
                </a:avLst>
              </a:prstGeom>
              <a:solidFill>
                <a:srgbClr val="3366FF"/>
              </a:solidFill>
              <a:ln w="9525">
                <a:solidFill>
                  <a:srgbClr val="000000"/>
                </a:solidFill>
                <a:miter lim="800000"/>
                <a:headEnd/>
                <a:tailEnd/>
              </a:ln>
            </p:spPr>
            <p:txBody>
              <a:bodyPr/>
              <a:lstStyle/>
              <a:p>
                <a:endParaRPr lang="zh-CN" altLang="en-US">
                  <a:ea typeface="宋体" pitchFamily="2" charset="-122"/>
                </a:endParaRPr>
              </a:p>
            </p:txBody>
          </p:sp>
          <p:sp>
            <p:nvSpPr>
              <p:cNvPr id="16416" name="AutoShape 47"/>
              <p:cNvSpPr>
                <a:spLocks noChangeAspect="1" noChangeArrowheads="1"/>
              </p:cNvSpPr>
              <p:nvPr/>
            </p:nvSpPr>
            <p:spPr bwMode="auto">
              <a:xfrm>
                <a:off x="1910" y="3028"/>
                <a:ext cx="69" cy="69"/>
              </a:xfrm>
              <a:prstGeom prst="triangle">
                <a:avLst>
                  <a:gd name="adj" fmla="val 50000"/>
                </a:avLst>
              </a:prstGeom>
              <a:solidFill>
                <a:srgbClr val="3366FF"/>
              </a:solidFill>
              <a:ln w="9525">
                <a:solidFill>
                  <a:srgbClr val="000000"/>
                </a:solidFill>
                <a:miter lim="800000"/>
                <a:headEnd/>
                <a:tailEnd/>
              </a:ln>
            </p:spPr>
            <p:txBody>
              <a:bodyPr/>
              <a:lstStyle/>
              <a:p>
                <a:endParaRPr lang="zh-CN" altLang="en-US">
                  <a:ea typeface="宋体" pitchFamily="2" charset="-122"/>
                </a:endParaRPr>
              </a:p>
            </p:txBody>
          </p:sp>
          <p:sp>
            <p:nvSpPr>
              <p:cNvPr id="16417" name="AutoShape 48"/>
              <p:cNvSpPr>
                <a:spLocks noChangeAspect="1" noChangeArrowheads="1"/>
              </p:cNvSpPr>
              <p:nvPr/>
            </p:nvSpPr>
            <p:spPr bwMode="auto">
              <a:xfrm>
                <a:off x="2033" y="3039"/>
                <a:ext cx="69" cy="69"/>
              </a:xfrm>
              <a:prstGeom prst="triangle">
                <a:avLst>
                  <a:gd name="adj" fmla="val 50000"/>
                </a:avLst>
              </a:prstGeom>
              <a:solidFill>
                <a:srgbClr val="3366FF"/>
              </a:solidFill>
              <a:ln w="9525">
                <a:solidFill>
                  <a:srgbClr val="000000"/>
                </a:solidFill>
                <a:miter lim="800000"/>
                <a:headEnd/>
                <a:tailEnd/>
              </a:ln>
            </p:spPr>
            <p:txBody>
              <a:bodyPr/>
              <a:lstStyle/>
              <a:p>
                <a:endParaRPr lang="zh-CN" altLang="en-US">
                  <a:ea typeface="宋体" pitchFamily="2" charset="-122"/>
                </a:endParaRPr>
              </a:p>
            </p:txBody>
          </p:sp>
          <p:sp>
            <p:nvSpPr>
              <p:cNvPr id="16418" name="AutoShape 49"/>
              <p:cNvSpPr>
                <a:spLocks noChangeAspect="1" noChangeArrowheads="1"/>
              </p:cNvSpPr>
              <p:nvPr/>
            </p:nvSpPr>
            <p:spPr bwMode="auto">
              <a:xfrm>
                <a:off x="1989" y="2950"/>
                <a:ext cx="68" cy="69"/>
              </a:xfrm>
              <a:prstGeom prst="triangle">
                <a:avLst>
                  <a:gd name="adj" fmla="val 50000"/>
                </a:avLst>
              </a:prstGeom>
              <a:solidFill>
                <a:srgbClr val="3366FF"/>
              </a:solidFill>
              <a:ln w="9525">
                <a:solidFill>
                  <a:srgbClr val="000000"/>
                </a:solidFill>
                <a:miter lim="800000"/>
                <a:headEnd/>
                <a:tailEnd/>
              </a:ln>
            </p:spPr>
            <p:txBody>
              <a:bodyPr/>
              <a:lstStyle/>
              <a:p>
                <a:endParaRPr lang="zh-CN" altLang="en-US">
                  <a:ea typeface="宋体" pitchFamily="2" charset="-122"/>
                </a:endParaRPr>
              </a:p>
            </p:txBody>
          </p:sp>
          <p:sp>
            <p:nvSpPr>
              <p:cNvPr id="16419" name="AutoShape 50"/>
              <p:cNvSpPr>
                <a:spLocks noChangeAspect="1" noChangeArrowheads="1"/>
              </p:cNvSpPr>
              <p:nvPr/>
            </p:nvSpPr>
            <p:spPr bwMode="auto">
              <a:xfrm>
                <a:off x="1921" y="2737"/>
                <a:ext cx="69" cy="69"/>
              </a:xfrm>
              <a:prstGeom prst="triangle">
                <a:avLst>
                  <a:gd name="adj" fmla="val 50000"/>
                </a:avLst>
              </a:prstGeom>
              <a:solidFill>
                <a:srgbClr val="3366FF"/>
              </a:solidFill>
              <a:ln w="9525">
                <a:solidFill>
                  <a:srgbClr val="000000"/>
                </a:solidFill>
                <a:miter lim="800000"/>
                <a:headEnd/>
                <a:tailEnd/>
              </a:ln>
            </p:spPr>
            <p:txBody>
              <a:bodyPr/>
              <a:lstStyle/>
              <a:p>
                <a:endParaRPr lang="zh-CN" altLang="en-US">
                  <a:ea typeface="宋体" pitchFamily="2" charset="-122"/>
                </a:endParaRPr>
              </a:p>
            </p:txBody>
          </p:sp>
          <p:sp>
            <p:nvSpPr>
              <p:cNvPr id="16420" name="AutoShape 51"/>
              <p:cNvSpPr>
                <a:spLocks noChangeAspect="1" noChangeArrowheads="1"/>
              </p:cNvSpPr>
              <p:nvPr/>
            </p:nvSpPr>
            <p:spPr bwMode="auto">
              <a:xfrm>
                <a:off x="1787" y="2693"/>
                <a:ext cx="69" cy="68"/>
              </a:xfrm>
              <a:prstGeom prst="triangle">
                <a:avLst>
                  <a:gd name="adj" fmla="val 50000"/>
                </a:avLst>
              </a:prstGeom>
              <a:solidFill>
                <a:srgbClr val="3366FF"/>
              </a:solidFill>
              <a:ln w="9525">
                <a:solidFill>
                  <a:srgbClr val="000000"/>
                </a:solidFill>
                <a:miter lim="800000"/>
                <a:headEnd/>
                <a:tailEnd/>
              </a:ln>
            </p:spPr>
            <p:txBody>
              <a:bodyPr/>
              <a:lstStyle/>
              <a:p>
                <a:endParaRPr lang="zh-CN" altLang="en-US">
                  <a:ea typeface="宋体" pitchFamily="2" charset="-122"/>
                </a:endParaRPr>
              </a:p>
            </p:txBody>
          </p:sp>
          <p:sp>
            <p:nvSpPr>
              <p:cNvPr id="16421" name="AutoShape 52"/>
              <p:cNvSpPr>
                <a:spLocks noChangeAspect="1" noChangeArrowheads="1"/>
              </p:cNvSpPr>
              <p:nvPr/>
            </p:nvSpPr>
            <p:spPr bwMode="auto">
              <a:xfrm>
                <a:off x="1854" y="2592"/>
                <a:ext cx="69" cy="69"/>
              </a:xfrm>
              <a:prstGeom prst="triangle">
                <a:avLst>
                  <a:gd name="adj" fmla="val 50000"/>
                </a:avLst>
              </a:prstGeom>
              <a:solidFill>
                <a:srgbClr val="3366FF"/>
              </a:solidFill>
              <a:ln w="9525">
                <a:solidFill>
                  <a:srgbClr val="000000"/>
                </a:solidFill>
                <a:miter lim="800000"/>
                <a:headEnd/>
                <a:tailEnd/>
              </a:ln>
            </p:spPr>
            <p:txBody>
              <a:bodyPr/>
              <a:lstStyle/>
              <a:p>
                <a:endParaRPr lang="zh-CN" altLang="en-US">
                  <a:ea typeface="宋体" pitchFamily="2" charset="-122"/>
                </a:endParaRPr>
              </a:p>
            </p:txBody>
          </p:sp>
          <p:sp>
            <p:nvSpPr>
              <p:cNvPr id="16422" name="AutoShape 53"/>
              <p:cNvSpPr>
                <a:spLocks noChangeAspect="1" noChangeArrowheads="1"/>
              </p:cNvSpPr>
              <p:nvPr/>
            </p:nvSpPr>
            <p:spPr bwMode="auto">
              <a:xfrm>
                <a:off x="2291" y="2927"/>
                <a:ext cx="69" cy="69"/>
              </a:xfrm>
              <a:prstGeom prst="triangle">
                <a:avLst>
                  <a:gd name="adj" fmla="val 50000"/>
                </a:avLst>
              </a:prstGeom>
              <a:solidFill>
                <a:srgbClr val="3366FF"/>
              </a:solidFill>
              <a:ln w="9525">
                <a:solidFill>
                  <a:srgbClr val="000000"/>
                </a:solidFill>
                <a:miter lim="800000"/>
                <a:headEnd/>
                <a:tailEnd/>
              </a:ln>
            </p:spPr>
            <p:txBody>
              <a:bodyPr/>
              <a:lstStyle/>
              <a:p>
                <a:endParaRPr lang="zh-CN" altLang="en-US">
                  <a:ea typeface="宋体" pitchFamily="2" charset="-122"/>
                </a:endParaRPr>
              </a:p>
            </p:txBody>
          </p:sp>
          <p:sp>
            <p:nvSpPr>
              <p:cNvPr id="16423" name="AutoShape 54"/>
              <p:cNvSpPr>
                <a:spLocks noChangeAspect="1" noChangeArrowheads="1"/>
              </p:cNvSpPr>
              <p:nvPr/>
            </p:nvSpPr>
            <p:spPr bwMode="auto">
              <a:xfrm>
                <a:off x="2470" y="2849"/>
                <a:ext cx="69" cy="69"/>
              </a:xfrm>
              <a:prstGeom prst="triangle">
                <a:avLst>
                  <a:gd name="adj" fmla="val 50000"/>
                </a:avLst>
              </a:prstGeom>
              <a:solidFill>
                <a:srgbClr val="3366FF"/>
              </a:solidFill>
              <a:ln w="9525">
                <a:solidFill>
                  <a:srgbClr val="000000"/>
                </a:solidFill>
                <a:miter lim="800000"/>
                <a:headEnd/>
                <a:tailEnd/>
              </a:ln>
            </p:spPr>
            <p:txBody>
              <a:bodyPr/>
              <a:lstStyle/>
              <a:p>
                <a:endParaRPr lang="zh-CN" altLang="en-US">
                  <a:ea typeface="宋体" pitchFamily="2" charset="-122"/>
                </a:endParaRPr>
              </a:p>
            </p:txBody>
          </p:sp>
          <p:sp>
            <p:nvSpPr>
              <p:cNvPr id="16424" name="AutoShape 55"/>
              <p:cNvSpPr>
                <a:spLocks noChangeAspect="1" noChangeArrowheads="1"/>
              </p:cNvSpPr>
              <p:nvPr/>
            </p:nvSpPr>
            <p:spPr bwMode="auto">
              <a:xfrm>
                <a:off x="2291" y="2782"/>
                <a:ext cx="69" cy="69"/>
              </a:xfrm>
              <a:prstGeom prst="triangle">
                <a:avLst>
                  <a:gd name="adj" fmla="val 50000"/>
                </a:avLst>
              </a:prstGeom>
              <a:solidFill>
                <a:srgbClr val="3366FF"/>
              </a:solidFill>
              <a:ln w="9525">
                <a:solidFill>
                  <a:srgbClr val="000000"/>
                </a:solidFill>
                <a:miter lim="800000"/>
                <a:headEnd/>
                <a:tailEnd/>
              </a:ln>
            </p:spPr>
            <p:txBody>
              <a:bodyPr/>
              <a:lstStyle/>
              <a:p>
                <a:endParaRPr lang="zh-CN" altLang="en-US">
                  <a:ea typeface="宋体" pitchFamily="2" charset="-122"/>
                </a:endParaRPr>
              </a:p>
            </p:txBody>
          </p:sp>
          <p:sp>
            <p:nvSpPr>
              <p:cNvPr id="16425" name="Rectangle 56"/>
              <p:cNvSpPr>
                <a:spLocks noChangeAspect="1" noChangeArrowheads="1"/>
              </p:cNvSpPr>
              <p:nvPr/>
            </p:nvSpPr>
            <p:spPr bwMode="auto">
              <a:xfrm flipV="1">
                <a:off x="757" y="2693"/>
                <a:ext cx="69" cy="68"/>
              </a:xfrm>
              <a:prstGeom prst="rect">
                <a:avLst/>
              </a:prstGeom>
              <a:solidFill>
                <a:srgbClr val="FF0000"/>
              </a:solidFill>
              <a:ln w="9525">
                <a:solidFill>
                  <a:srgbClr val="000000"/>
                </a:solidFill>
                <a:miter lim="800000"/>
                <a:headEnd/>
                <a:tailEnd/>
              </a:ln>
            </p:spPr>
            <p:txBody>
              <a:bodyPr/>
              <a:lstStyle/>
              <a:p>
                <a:endParaRPr lang="zh-CN" altLang="en-US">
                  <a:ea typeface="宋体" pitchFamily="2" charset="-122"/>
                </a:endParaRPr>
              </a:p>
            </p:txBody>
          </p:sp>
          <p:sp>
            <p:nvSpPr>
              <p:cNvPr id="16426" name="Rectangle 57"/>
              <p:cNvSpPr>
                <a:spLocks noChangeAspect="1" noChangeArrowheads="1"/>
              </p:cNvSpPr>
              <p:nvPr/>
            </p:nvSpPr>
            <p:spPr bwMode="auto">
              <a:xfrm flipV="1">
                <a:off x="555" y="2603"/>
                <a:ext cx="69" cy="69"/>
              </a:xfrm>
              <a:prstGeom prst="rect">
                <a:avLst/>
              </a:prstGeom>
              <a:solidFill>
                <a:srgbClr val="FF0000"/>
              </a:solidFill>
              <a:ln w="9525">
                <a:solidFill>
                  <a:srgbClr val="000000"/>
                </a:solidFill>
                <a:miter lim="800000"/>
                <a:headEnd/>
                <a:tailEnd/>
              </a:ln>
            </p:spPr>
            <p:txBody>
              <a:bodyPr/>
              <a:lstStyle/>
              <a:p>
                <a:endParaRPr lang="zh-CN" altLang="en-US">
                  <a:ea typeface="宋体" pitchFamily="2" charset="-122"/>
                </a:endParaRPr>
              </a:p>
            </p:txBody>
          </p:sp>
          <p:sp>
            <p:nvSpPr>
              <p:cNvPr id="16427" name="Rectangle 58"/>
              <p:cNvSpPr>
                <a:spLocks noChangeAspect="1" noChangeArrowheads="1"/>
              </p:cNvSpPr>
              <p:nvPr/>
            </p:nvSpPr>
            <p:spPr bwMode="auto">
              <a:xfrm flipV="1">
                <a:off x="678" y="2592"/>
                <a:ext cx="69" cy="69"/>
              </a:xfrm>
              <a:prstGeom prst="rect">
                <a:avLst/>
              </a:prstGeom>
              <a:solidFill>
                <a:srgbClr val="FF0000"/>
              </a:solidFill>
              <a:ln w="9525">
                <a:solidFill>
                  <a:srgbClr val="000000"/>
                </a:solidFill>
                <a:miter lim="800000"/>
                <a:headEnd/>
                <a:tailEnd/>
              </a:ln>
            </p:spPr>
            <p:txBody>
              <a:bodyPr/>
              <a:lstStyle/>
              <a:p>
                <a:endParaRPr lang="zh-CN" altLang="en-US">
                  <a:ea typeface="宋体" pitchFamily="2" charset="-122"/>
                </a:endParaRPr>
              </a:p>
            </p:txBody>
          </p:sp>
          <p:sp>
            <p:nvSpPr>
              <p:cNvPr id="16428" name="Rectangle 59"/>
              <p:cNvSpPr>
                <a:spLocks noChangeAspect="1" noChangeArrowheads="1"/>
              </p:cNvSpPr>
              <p:nvPr/>
            </p:nvSpPr>
            <p:spPr bwMode="auto">
              <a:xfrm flipV="1">
                <a:off x="634" y="2681"/>
                <a:ext cx="68" cy="69"/>
              </a:xfrm>
              <a:prstGeom prst="rect">
                <a:avLst/>
              </a:prstGeom>
              <a:solidFill>
                <a:srgbClr val="FF0000"/>
              </a:solidFill>
              <a:ln w="9525">
                <a:solidFill>
                  <a:srgbClr val="000000"/>
                </a:solidFill>
                <a:miter lim="800000"/>
                <a:headEnd/>
                <a:tailEnd/>
              </a:ln>
            </p:spPr>
            <p:txBody>
              <a:bodyPr/>
              <a:lstStyle/>
              <a:p>
                <a:endParaRPr lang="zh-CN" altLang="en-US">
                  <a:ea typeface="宋体" pitchFamily="2" charset="-122"/>
                </a:endParaRPr>
              </a:p>
            </p:txBody>
          </p:sp>
          <p:sp>
            <p:nvSpPr>
              <p:cNvPr id="16429" name="Rectangle 60"/>
              <p:cNvSpPr>
                <a:spLocks noChangeAspect="1" noChangeArrowheads="1"/>
              </p:cNvSpPr>
              <p:nvPr/>
            </p:nvSpPr>
            <p:spPr bwMode="auto">
              <a:xfrm flipV="1">
                <a:off x="566" y="2894"/>
                <a:ext cx="69" cy="69"/>
              </a:xfrm>
              <a:prstGeom prst="rect">
                <a:avLst/>
              </a:prstGeom>
              <a:solidFill>
                <a:srgbClr val="FF0000"/>
              </a:solidFill>
              <a:ln w="9525">
                <a:solidFill>
                  <a:srgbClr val="000000"/>
                </a:solidFill>
                <a:miter lim="800000"/>
                <a:headEnd/>
                <a:tailEnd/>
              </a:ln>
            </p:spPr>
            <p:txBody>
              <a:bodyPr/>
              <a:lstStyle/>
              <a:p>
                <a:endParaRPr lang="zh-CN" altLang="en-US">
                  <a:ea typeface="宋体" pitchFamily="2" charset="-122"/>
                </a:endParaRPr>
              </a:p>
            </p:txBody>
          </p:sp>
          <p:sp>
            <p:nvSpPr>
              <p:cNvPr id="16430" name="Rectangle 61"/>
              <p:cNvSpPr>
                <a:spLocks noChangeAspect="1" noChangeArrowheads="1"/>
              </p:cNvSpPr>
              <p:nvPr/>
            </p:nvSpPr>
            <p:spPr bwMode="auto">
              <a:xfrm flipV="1">
                <a:off x="432" y="2939"/>
                <a:ext cx="69" cy="68"/>
              </a:xfrm>
              <a:prstGeom prst="rect">
                <a:avLst/>
              </a:prstGeom>
              <a:solidFill>
                <a:srgbClr val="FF0000"/>
              </a:solidFill>
              <a:ln w="9525">
                <a:solidFill>
                  <a:srgbClr val="000000"/>
                </a:solidFill>
                <a:miter lim="800000"/>
                <a:headEnd/>
                <a:tailEnd/>
              </a:ln>
            </p:spPr>
            <p:txBody>
              <a:bodyPr/>
              <a:lstStyle/>
              <a:p>
                <a:endParaRPr lang="zh-CN" altLang="en-US">
                  <a:ea typeface="宋体" pitchFamily="2" charset="-122"/>
                </a:endParaRPr>
              </a:p>
            </p:txBody>
          </p:sp>
          <p:sp>
            <p:nvSpPr>
              <p:cNvPr id="16431" name="Rectangle 62"/>
              <p:cNvSpPr>
                <a:spLocks noChangeAspect="1" noChangeArrowheads="1"/>
              </p:cNvSpPr>
              <p:nvPr/>
            </p:nvSpPr>
            <p:spPr bwMode="auto">
              <a:xfrm flipV="1">
                <a:off x="499" y="3039"/>
                <a:ext cx="69" cy="69"/>
              </a:xfrm>
              <a:prstGeom prst="rect">
                <a:avLst/>
              </a:prstGeom>
              <a:solidFill>
                <a:srgbClr val="FF0000"/>
              </a:solidFill>
              <a:ln w="9525">
                <a:solidFill>
                  <a:srgbClr val="000000"/>
                </a:solidFill>
                <a:miter lim="800000"/>
                <a:headEnd/>
                <a:tailEnd/>
              </a:ln>
            </p:spPr>
            <p:txBody>
              <a:bodyPr/>
              <a:lstStyle/>
              <a:p>
                <a:endParaRPr lang="zh-CN" altLang="en-US">
                  <a:ea typeface="宋体" pitchFamily="2" charset="-122"/>
                </a:endParaRPr>
              </a:p>
            </p:txBody>
          </p:sp>
          <p:sp>
            <p:nvSpPr>
              <p:cNvPr id="16432" name="Rectangle 63"/>
              <p:cNvSpPr>
                <a:spLocks noChangeAspect="1" noChangeArrowheads="1"/>
              </p:cNvSpPr>
              <p:nvPr/>
            </p:nvSpPr>
            <p:spPr bwMode="auto">
              <a:xfrm flipV="1">
                <a:off x="936" y="2704"/>
                <a:ext cx="69" cy="69"/>
              </a:xfrm>
              <a:prstGeom prst="rect">
                <a:avLst/>
              </a:prstGeom>
              <a:solidFill>
                <a:srgbClr val="FF0000"/>
              </a:solidFill>
              <a:ln w="9525">
                <a:solidFill>
                  <a:srgbClr val="000000"/>
                </a:solidFill>
                <a:miter lim="800000"/>
                <a:headEnd/>
                <a:tailEnd/>
              </a:ln>
            </p:spPr>
            <p:txBody>
              <a:bodyPr/>
              <a:lstStyle/>
              <a:p>
                <a:endParaRPr lang="zh-CN" altLang="en-US">
                  <a:ea typeface="宋体" pitchFamily="2" charset="-122"/>
                </a:endParaRPr>
              </a:p>
            </p:txBody>
          </p:sp>
          <p:sp>
            <p:nvSpPr>
              <p:cNvPr id="16433" name="Rectangle 64"/>
              <p:cNvSpPr>
                <a:spLocks noChangeAspect="1" noChangeArrowheads="1"/>
              </p:cNvSpPr>
              <p:nvPr/>
            </p:nvSpPr>
            <p:spPr bwMode="auto">
              <a:xfrm flipV="1">
                <a:off x="1115" y="2782"/>
                <a:ext cx="69" cy="69"/>
              </a:xfrm>
              <a:prstGeom prst="rect">
                <a:avLst/>
              </a:prstGeom>
              <a:solidFill>
                <a:srgbClr val="FF0000"/>
              </a:solidFill>
              <a:ln w="9525">
                <a:solidFill>
                  <a:srgbClr val="000000"/>
                </a:solidFill>
                <a:miter lim="800000"/>
                <a:headEnd/>
                <a:tailEnd/>
              </a:ln>
            </p:spPr>
            <p:txBody>
              <a:bodyPr/>
              <a:lstStyle/>
              <a:p>
                <a:endParaRPr lang="zh-CN" altLang="en-US">
                  <a:ea typeface="宋体" pitchFamily="2" charset="-122"/>
                </a:endParaRPr>
              </a:p>
            </p:txBody>
          </p:sp>
          <p:sp>
            <p:nvSpPr>
              <p:cNvPr id="16434" name="Rectangle 65"/>
              <p:cNvSpPr>
                <a:spLocks noChangeAspect="1" noChangeArrowheads="1"/>
              </p:cNvSpPr>
              <p:nvPr/>
            </p:nvSpPr>
            <p:spPr bwMode="auto">
              <a:xfrm flipV="1">
                <a:off x="936" y="2849"/>
                <a:ext cx="69" cy="69"/>
              </a:xfrm>
              <a:prstGeom prst="rect">
                <a:avLst/>
              </a:prstGeom>
              <a:solidFill>
                <a:srgbClr val="FF0000"/>
              </a:solidFill>
              <a:ln w="9525">
                <a:solidFill>
                  <a:srgbClr val="000000"/>
                </a:solidFill>
                <a:miter lim="800000"/>
                <a:headEnd/>
                <a:tailEnd/>
              </a:ln>
            </p:spPr>
            <p:txBody>
              <a:bodyPr/>
              <a:lstStyle/>
              <a:p>
                <a:endParaRPr lang="zh-CN" altLang="en-US">
                  <a:ea typeface="宋体" pitchFamily="2" charset="-122"/>
                </a:endParaRPr>
              </a:p>
            </p:txBody>
          </p:sp>
        </p:grpSp>
        <p:sp>
          <p:nvSpPr>
            <p:cNvPr id="16414" name="Rectangle 89"/>
            <p:cNvSpPr>
              <a:spLocks noChangeArrowheads="1"/>
            </p:cNvSpPr>
            <p:nvPr/>
          </p:nvSpPr>
          <p:spPr bwMode="auto">
            <a:xfrm>
              <a:off x="624" y="3244"/>
              <a:ext cx="14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r>
                <a:rPr lang="en-US" altLang="zh-CN" sz="1600" b="1" dirty="0">
                  <a:latin typeface="Times New Roman" pitchFamily="18" charset="0"/>
                  <a:ea typeface="宋体" pitchFamily="2" charset="-122"/>
                  <a:cs typeface="Times New Roman" pitchFamily="18" charset="0"/>
                </a:rPr>
                <a:t>Two Clusters </a:t>
              </a:r>
            </a:p>
          </p:txBody>
        </p:sp>
      </p:grpSp>
      <p:grpSp>
        <p:nvGrpSpPr>
          <p:cNvPr id="8" name="Group 92"/>
          <p:cNvGrpSpPr>
            <a:grpSpLocks/>
          </p:cNvGrpSpPr>
          <p:nvPr/>
        </p:nvGrpSpPr>
        <p:grpSpPr bwMode="auto">
          <a:xfrm>
            <a:off x="4960938" y="1905000"/>
            <a:ext cx="3344862" cy="1479550"/>
            <a:chOff x="3125" y="1200"/>
            <a:chExt cx="2107" cy="932"/>
          </a:xfrm>
        </p:grpSpPr>
        <p:grpSp>
          <p:nvGrpSpPr>
            <p:cNvPr id="16391" name="Group 24"/>
            <p:cNvGrpSpPr>
              <a:grpSpLocks/>
            </p:cNvGrpSpPr>
            <p:nvPr/>
          </p:nvGrpSpPr>
          <p:grpSpPr bwMode="auto">
            <a:xfrm>
              <a:off x="3125" y="1200"/>
              <a:ext cx="2107" cy="518"/>
              <a:chOff x="3125" y="1200"/>
              <a:chExt cx="2107" cy="518"/>
            </a:xfrm>
          </p:grpSpPr>
          <p:sp>
            <p:nvSpPr>
              <p:cNvPr id="16393" name="AutoShape 25"/>
              <p:cNvSpPr>
                <a:spLocks noChangeAspect="1" noChangeArrowheads="1"/>
              </p:cNvSpPr>
              <p:nvPr/>
            </p:nvSpPr>
            <p:spPr bwMode="auto">
              <a:xfrm>
                <a:off x="4805" y="1548"/>
                <a:ext cx="69" cy="69"/>
              </a:xfrm>
              <a:prstGeom prst="diamond">
                <a:avLst/>
              </a:prstGeom>
              <a:solidFill>
                <a:srgbClr val="FF9900"/>
              </a:solidFill>
              <a:ln w="9525">
                <a:solidFill>
                  <a:srgbClr val="000000"/>
                </a:solidFill>
                <a:miter lim="800000"/>
                <a:headEnd/>
                <a:tailEnd/>
              </a:ln>
            </p:spPr>
            <p:txBody>
              <a:bodyPr/>
              <a:lstStyle/>
              <a:p>
                <a:endParaRPr lang="zh-CN" altLang="en-US">
                  <a:ea typeface="宋体" pitchFamily="2" charset="-122"/>
                </a:endParaRPr>
              </a:p>
            </p:txBody>
          </p:sp>
          <p:sp>
            <p:nvSpPr>
              <p:cNvPr id="16394" name="AutoShape 26"/>
              <p:cNvSpPr>
                <a:spLocks noChangeAspect="1" noChangeArrowheads="1"/>
              </p:cNvSpPr>
              <p:nvPr/>
            </p:nvSpPr>
            <p:spPr bwMode="auto">
              <a:xfrm>
                <a:off x="4603" y="1638"/>
                <a:ext cx="69" cy="69"/>
              </a:xfrm>
              <a:prstGeom prst="diamond">
                <a:avLst/>
              </a:prstGeom>
              <a:solidFill>
                <a:srgbClr val="FF9900"/>
              </a:solidFill>
              <a:ln w="9525">
                <a:solidFill>
                  <a:srgbClr val="000000"/>
                </a:solidFill>
                <a:miter lim="800000"/>
                <a:headEnd/>
                <a:tailEnd/>
              </a:ln>
            </p:spPr>
            <p:txBody>
              <a:bodyPr/>
              <a:lstStyle/>
              <a:p>
                <a:endParaRPr lang="zh-CN" altLang="en-US">
                  <a:ea typeface="宋体" pitchFamily="2" charset="-122"/>
                </a:endParaRPr>
              </a:p>
            </p:txBody>
          </p:sp>
          <p:sp>
            <p:nvSpPr>
              <p:cNvPr id="16395" name="AutoShape 27"/>
              <p:cNvSpPr>
                <a:spLocks noChangeAspect="1" noChangeArrowheads="1"/>
              </p:cNvSpPr>
              <p:nvPr/>
            </p:nvSpPr>
            <p:spPr bwMode="auto">
              <a:xfrm>
                <a:off x="4726" y="1649"/>
                <a:ext cx="69" cy="69"/>
              </a:xfrm>
              <a:prstGeom prst="diamond">
                <a:avLst/>
              </a:prstGeom>
              <a:solidFill>
                <a:srgbClr val="FF9900"/>
              </a:solidFill>
              <a:ln w="9525">
                <a:solidFill>
                  <a:srgbClr val="000000"/>
                </a:solidFill>
                <a:miter lim="800000"/>
                <a:headEnd/>
                <a:tailEnd/>
              </a:ln>
            </p:spPr>
            <p:txBody>
              <a:bodyPr/>
              <a:lstStyle/>
              <a:p>
                <a:endParaRPr lang="zh-CN" altLang="en-US">
                  <a:ea typeface="宋体" pitchFamily="2" charset="-122"/>
                </a:endParaRPr>
              </a:p>
            </p:txBody>
          </p:sp>
          <p:sp>
            <p:nvSpPr>
              <p:cNvPr id="16396" name="AutoShape 28"/>
              <p:cNvSpPr>
                <a:spLocks noChangeAspect="1" noChangeArrowheads="1"/>
              </p:cNvSpPr>
              <p:nvPr/>
            </p:nvSpPr>
            <p:spPr bwMode="auto">
              <a:xfrm>
                <a:off x="4682" y="1559"/>
                <a:ext cx="68" cy="69"/>
              </a:xfrm>
              <a:prstGeom prst="diamond">
                <a:avLst/>
              </a:prstGeom>
              <a:solidFill>
                <a:srgbClr val="FF9900"/>
              </a:solidFill>
              <a:ln w="9525">
                <a:solidFill>
                  <a:srgbClr val="000000"/>
                </a:solidFill>
                <a:miter lim="800000"/>
                <a:headEnd/>
                <a:tailEnd/>
              </a:ln>
            </p:spPr>
            <p:txBody>
              <a:bodyPr/>
              <a:lstStyle/>
              <a:p>
                <a:endParaRPr lang="zh-CN" altLang="en-US">
                  <a:ea typeface="宋体" pitchFamily="2" charset="-122"/>
                </a:endParaRPr>
              </a:p>
            </p:txBody>
          </p:sp>
          <p:sp>
            <p:nvSpPr>
              <p:cNvPr id="1537053" name="AutoShape 29"/>
              <p:cNvSpPr>
                <a:spLocks noChangeAspect="1" noChangeArrowheads="1"/>
              </p:cNvSpPr>
              <p:nvPr/>
            </p:nvSpPr>
            <p:spPr bwMode="auto">
              <a:xfrm>
                <a:off x="4614" y="1346"/>
                <a:ext cx="69" cy="69"/>
              </a:xfrm>
              <a:prstGeom prst="star5">
                <a:avLst/>
              </a:prstGeom>
              <a:solidFill>
                <a:schemeClr val="accent1"/>
              </a:solidFill>
              <a:ln w="9525">
                <a:solidFill>
                  <a:srgbClr val="000000"/>
                </a:solidFill>
                <a:miter lim="800000"/>
                <a:headEnd/>
                <a:tailEnd/>
              </a:ln>
              <a:effectLst/>
            </p:spPr>
            <p:txBody>
              <a:bodyPr/>
              <a:lstStyle/>
              <a:p>
                <a:pPr>
                  <a:defRPr/>
                </a:pPr>
                <a:endParaRPr lang="zh-CN" altLang="en-US">
                  <a:ea typeface="宋体" pitchFamily="2" charset="-122"/>
                </a:endParaRPr>
              </a:p>
            </p:txBody>
          </p:sp>
          <p:sp>
            <p:nvSpPr>
              <p:cNvPr id="1537054" name="AutoShape 30"/>
              <p:cNvSpPr>
                <a:spLocks noChangeAspect="1" noChangeArrowheads="1"/>
              </p:cNvSpPr>
              <p:nvPr/>
            </p:nvSpPr>
            <p:spPr bwMode="auto">
              <a:xfrm>
                <a:off x="4480" y="1301"/>
                <a:ext cx="69" cy="69"/>
              </a:xfrm>
              <a:prstGeom prst="star5">
                <a:avLst/>
              </a:prstGeom>
              <a:solidFill>
                <a:schemeClr val="accent1"/>
              </a:solidFill>
              <a:ln w="9525">
                <a:solidFill>
                  <a:srgbClr val="000000"/>
                </a:solidFill>
                <a:miter lim="800000"/>
                <a:headEnd/>
                <a:tailEnd/>
              </a:ln>
              <a:effectLst/>
            </p:spPr>
            <p:txBody>
              <a:bodyPr/>
              <a:lstStyle/>
              <a:p>
                <a:pPr>
                  <a:defRPr/>
                </a:pPr>
                <a:endParaRPr lang="zh-CN" altLang="en-US">
                  <a:ea typeface="宋体" pitchFamily="2" charset="-122"/>
                </a:endParaRPr>
              </a:p>
            </p:txBody>
          </p:sp>
          <p:sp>
            <p:nvSpPr>
              <p:cNvPr id="1537055" name="AutoShape 31"/>
              <p:cNvSpPr>
                <a:spLocks noChangeAspect="1" noChangeArrowheads="1"/>
              </p:cNvSpPr>
              <p:nvPr/>
            </p:nvSpPr>
            <p:spPr bwMode="auto">
              <a:xfrm>
                <a:off x="4547" y="1200"/>
                <a:ext cx="69" cy="69"/>
              </a:xfrm>
              <a:prstGeom prst="star5">
                <a:avLst/>
              </a:prstGeom>
              <a:solidFill>
                <a:schemeClr val="accent1"/>
              </a:solidFill>
              <a:ln w="9525">
                <a:solidFill>
                  <a:srgbClr val="000000"/>
                </a:solidFill>
                <a:miter lim="800000"/>
                <a:headEnd/>
                <a:tailEnd/>
              </a:ln>
              <a:effectLst/>
            </p:spPr>
            <p:txBody>
              <a:bodyPr/>
              <a:lstStyle/>
              <a:p>
                <a:pPr>
                  <a:defRPr/>
                </a:pPr>
                <a:endParaRPr lang="zh-CN" altLang="en-US">
                  <a:ea typeface="宋体" pitchFamily="2" charset="-122"/>
                </a:endParaRPr>
              </a:p>
            </p:txBody>
          </p:sp>
          <p:sp>
            <p:nvSpPr>
              <p:cNvPr id="16400" name="Rectangle 32"/>
              <p:cNvSpPr>
                <a:spLocks noChangeAspect="1" noChangeArrowheads="1"/>
              </p:cNvSpPr>
              <p:nvPr/>
            </p:nvSpPr>
            <p:spPr bwMode="auto">
              <a:xfrm>
                <a:off x="4984" y="1537"/>
                <a:ext cx="69" cy="69"/>
              </a:xfrm>
              <a:prstGeom prst="rect">
                <a:avLst/>
              </a:prstGeom>
              <a:solidFill>
                <a:srgbClr val="FFFF00"/>
              </a:solidFill>
              <a:ln w="9525">
                <a:solidFill>
                  <a:srgbClr val="000000"/>
                </a:solidFill>
                <a:miter lim="800000"/>
                <a:headEnd/>
                <a:tailEnd/>
              </a:ln>
            </p:spPr>
            <p:txBody>
              <a:bodyPr/>
              <a:lstStyle/>
              <a:p>
                <a:endParaRPr lang="zh-CN" altLang="en-US">
                  <a:ea typeface="宋体" pitchFamily="2" charset="-122"/>
                </a:endParaRPr>
              </a:p>
            </p:txBody>
          </p:sp>
          <p:sp>
            <p:nvSpPr>
              <p:cNvPr id="16401" name="Rectangle 33"/>
              <p:cNvSpPr>
                <a:spLocks noChangeAspect="1" noChangeArrowheads="1"/>
              </p:cNvSpPr>
              <p:nvPr/>
            </p:nvSpPr>
            <p:spPr bwMode="auto">
              <a:xfrm>
                <a:off x="5163" y="1458"/>
                <a:ext cx="69" cy="69"/>
              </a:xfrm>
              <a:prstGeom prst="rect">
                <a:avLst/>
              </a:prstGeom>
              <a:solidFill>
                <a:srgbClr val="FFFF00"/>
              </a:solidFill>
              <a:ln w="9525">
                <a:solidFill>
                  <a:srgbClr val="000000"/>
                </a:solidFill>
                <a:miter lim="800000"/>
                <a:headEnd/>
                <a:tailEnd/>
              </a:ln>
            </p:spPr>
            <p:txBody>
              <a:bodyPr/>
              <a:lstStyle/>
              <a:p>
                <a:endParaRPr lang="zh-CN" altLang="en-US">
                  <a:ea typeface="宋体" pitchFamily="2" charset="-122"/>
                </a:endParaRPr>
              </a:p>
            </p:txBody>
          </p:sp>
          <p:sp>
            <p:nvSpPr>
              <p:cNvPr id="16402" name="Rectangle 34"/>
              <p:cNvSpPr>
                <a:spLocks noChangeAspect="1" noChangeArrowheads="1"/>
              </p:cNvSpPr>
              <p:nvPr/>
            </p:nvSpPr>
            <p:spPr bwMode="auto">
              <a:xfrm>
                <a:off x="4984" y="1391"/>
                <a:ext cx="69" cy="69"/>
              </a:xfrm>
              <a:prstGeom prst="rect">
                <a:avLst/>
              </a:prstGeom>
              <a:solidFill>
                <a:srgbClr val="FFFF00"/>
              </a:solidFill>
              <a:ln w="9525">
                <a:solidFill>
                  <a:srgbClr val="000000"/>
                </a:solidFill>
                <a:miter lim="800000"/>
                <a:headEnd/>
                <a:tailEnd/>
              </a:ln>
            </p:spPr>
            <p:txBody>
              <a:bodyPr/>
              <a:lstStyle/>
              <a:p>
                <a:endParaRPr lang="zh-CN" altLang="en-US">
                  <a:ea typeface="宋体" pitchFamily="2" charset="-122"/>
                </a:endParaRPr>
              </a:p>
            </p:txBody>
          </p:sp>
          <p:sp>
            <p:nvSpPr>
              <p:cNvPr id="16403" name="AutoShape 35"/>
              <p:cNvSpPr>
                <a:spLocks noChangeAspect="1" noChangeArrowheads="1"/>
              </p:cNvSpPr>
              <p:nvPr/>
            </p:nvSpPr>
            <p:spPr bwMode="auto">
              <a:xfrm flipV="1">
                <a:off x="3450" y="1301"/>
                <a:ext cx="69" cy="69"/>
              </a:xfrm>
              <a:prstGeom prst="star4">
                <a:avLst>
                  <a:gd name="adj" fmla="val 12500"/>
                </a:avLst>
              </a:prstGeom>
              <a:solidFill>
                <a:srgbClr val="FF0000"/>
              </a:solidFill>
              <a:ln w="9525">
                <a:solidFill>
                  <a:srgbClr val="000000"/>
                </a:solidFill>
                <a:miter lim="800000"/>
                <a:headEnd/>
                <a:tailEnd/>
              </a:ln>
            </p:spPr>
            <p:txBody>
              <a:bodyPr/>
              <a:lstStyle/>
              <a:p>
                <a:endParaRPr lang="zh-CN" altLang="en-US">
                  <a:ea typeface="宋体" pitchFamily="2" charset="-122"/>
                </a:endParaRPr>
              </a:p>
            </p:txBody>
          </p:sp>
          <p:sp>
            <p:nvSpPr>
              <p:cNvPr id="16404" name="AutoShape 36"/>
              <p:cNvSpPr>
                <a:spLocks noChangeAspect="1" noChangeArrowheads="1"/>
              </p:cNvSpPr>
              <p:nvPr/>
            </p:nvSpPr>
            <p:spPr bwMode="auto">
              <a:xfrm flipV="1">
                <a:off x="3248" y="1211"/>
                <a:ext cx="69" cy="69"/>
              </a:xfrm>
              <a:prstGeom prst="star4">
                <a:avLst>
                  <a:gd name="adj" fmla="val 12500"/>
                </a:avLst>
              </a:prstGeom>
              <a:solidFill>
                <a:srgbClr val="FF0000"/>
              </a:solidFill>
              <a:ln w="9525">
                <a:solidFill>
                  <a:srgbClr val="000000"/>
                </a:solidFill>
                <a:miter lim="800000"/>
                <a:headEnd/>
                <a:tailEnd/>
              </a:ln>
            </p:spPr>
            <p:txBody>
              <a:bodyPr/>
              <a:lstStyle/>
              <a:p>
                <a:endParaRPr lang="zh-CN" altLang="en-US">
                  <a:ea typeface="宋体" pitchFamily="2" charset="-122"/>
                </a:endParaRPr>
              </a:p>
            </p:txBody>
          </p:sp>
          <p:sp>
            <p:nvSpPr>
              <p:cNvPr id="16405" name="AutoShape 37"/>
              <p:cNvSpPr>
                <a:spLocks noChangeAspect="1" noChangeArrowheads="1"/>
              </p:cNvSpPr>
              <p:nvPr/>
            </p:nvSpPr>
            <p:spPr bwMode="auto">
              <a:xfrm flipV="1">
                <a:off x="3371" y="1200"/>
                <a:ext cx="69" cy="69"/>
              </a:xfrm>
              <a:prstGeom prst="star4">
                <a:avLst>
                  <a:gd name="adj" fmla="val 12500"/>
                </a:avLst>
              </a:prstGeom>
              <a:solidFill>
                <a:srgbClr val="FF0000"/>
              </a:solidFill>
              <a:ln w="9525">
                <a:solidFill>
                  <a:srgbClr val="000000"/>
                </a:solidFill>
                <a:miter lim="800000"/>
                <a:headEnd/>
                <a:tailEnd/>
              </a:ln>
            </p:spPr>
            <p:txBody>
              <a:bodyPr/>
              <a:lstStyle/>
              <a:p>
                <a:endParaRPr lang="zh-CN" altLang="en-US">
                  <a:ea typeface="宋体" pitchFamily="2" charset="-122"/>
                </a:endParaRPr>
              </a:p>
            </p:txBody>
          </p:sp>
          <p:sp>
            <p:nvSpPr>
              <p:cNvPr id="16406" name="AutoShape 38"/>
              <p:cNvSpPr>
                <a:spLocks noChangeAspect="1" noChangeArrowheads="1"/>
              </p:cNvSpPr>
              <p:nvPr/>
            </p:nvSpPr>
            <p:spPr bwMode="auto">
              <a:xfrm flipV="1">
                <a:off x="3327" y="1290"/>
                <a:ext cx="68" cy="69"/>
              </a:xfrm>
              <a:prstGeom prst="star4">
                <a:avLst>
                  <a:gd name="adj" fmla="val 12500"/>
                </a:avLst>
              </a:prstGeom>
              <a:solidFill>
                <a:srgbClr val="FF0000"/>
              </a:solidFill>
              <a:ln w="9525">
                <a:solidFill>
                  <a:srgbClr val="000000"/>
                </a:solidFill>
                <a:miter lim="800000"/>
                <a:headEnd/>
                <a:tailEnd/>
              </a:ln>
            </p:spPr>
            <p:txBody>
              <a:bodyPr/>
              <a:lstStyle/>
              <a:p>
                <a:endParaRPr lang="zh-CN" altLang="en-US">
                  <a:ea typeface="宋体" pitchFamily="2" charset="-122"/>
                </a:endParaRPr>
              </a:p>
            </p:txBody>
          </p:sp>
          <p:sp>
            <p:nvSpPr>
              <p:cNvPr id="16407" name="AutoShape 39"/>
              <p:cNvSpPr>
                <a:spLocks noChangeAspect="1" noChangeArrowheads="1"/>
              </p:cNvSpPr>
              <p:nvPr/>
            </p:nvSpPr>
            <p:spPr bwMode="auto">
              <a:xfrm flipV="1">
                <a:off x="3259" y="1503"/>
                <a:ext cx="69" cy="69"/>
              </a:xfrm>
              <a:prstGeom prst="triangle">
                <a:avLst>
                  <a:gd name="adj" fmla="val 50000"/>
                </a:avLst>
              </a:prstGeom>
              <a:solidFill>
                <a:srgbClr val="00FF00"/>
              </a:solidFill>
              <a:ln w="9525">
                <a:solidFill>
                  <a:srgbClr val="000000"/>
                </a:solidFill>
                <a:miter lim="800000"/>
                <a:headEnd/>
                <a:tailEnd/>
              </a:ln>
            </p:spPr>
            <p:txBody>
              <a:bodyPr/>
              <a:lstStyle/>
              <a:p>
                <a:endParaRPr lang="zh-CN" altLang="en-US">
                  <a:ea typeface="宋体" pitchFamily="2" charset="-122"/>
                </a:endParaRPr>
              </a:p>
            </p:txBody>
          </p:sp>
          <p:sp>
            <p:nvSpPr>
              <p:cNvPr id="16408" name="AutoShape 40"/>
              <p:cNvSpPr>
                <a:spLocks noChangeAspect="1" noChangeArrowheads="1"/>
              </p:cNvSpPr>
              <p:nvPr/>
            </p:nvSpPr>
            <p:spPr bwMode="auto">
              <a:xfrm flipV="1">
                <a:off x="3125" y="1548"/>
                <a:ext cx="69" cy="69"/>
              </a:xfrm>
              <a:prstGeom prst="triangle">
                <a:avLst>
                  <a:gd name="adj" fmla="val 50000"/>
                </a:avLst>
              </a:prstGeom>
              <a:solidFill>
                <a:srgbClr val="00FF00"/>
              </a:solidFill>
              <a:ln w="9525">
                <a:solidFill>
                  <a:srgbClr val="000000"/>
                </a:solidFill>
                <a:miter lim="800000"/>
                <a:headEnd/>
                <a:tailEnd/>
              </a:ln>
            </p:spPr>
            <p:txBody>
              <a:bodyPr/>
              <a:lstStyle/>
              <a:p>
                <a:endParaRPr lang="zh-CN" altLang="en-US">
                  <a:ea typeface="宋体" pitchFamily="2" charset="-122"/>
                </a:endParaRPr>
              </a:p>
            </p:txBody>
          </p:sp>
          <p:sp>
            <p:nvSpPr>
              <p:cNvPr id="16409" name="AutoShape 41"/>
              <p:cNvSpPr>
                <a:spLocks noChangeAspect="1" noChangeArrowheads="1"/>
              </p:cNvSpPr>
              <p:nvPr/>
            </p:nvSpPr>
            <p:spPr bwMode="auto">
              <a:xfrm flipV="1">
                <a:off x="3192" y="1649"/>
                <a:ext cx="69" cy="69"/>
              </a:xfrm>
              <a:prstGeom prst="triangle">
                <a:avLst>
                  <a:gd name="adj" fmla="val 50000"/>
                </a:avLst>
              </a:prstGeom>
              <a:solidFill>
                <a:srgbClr val="00FF00"/>
              </a:solidFill>
              <a:ln w="9525">
                <a:solidFill>
                  <a:srgbClr val="000000"/>
                </a:solidFill>
                <a:miter lim="800000"/>
                <a:headEnd/>
                <a:tailEnd/>
              </a:ln>
            </p:spPr>
            <p:txBody>
              <a:bodyPr/>
              <a:lstStyle/>
              <a:p>
                <a:endParaRPr lang="zh-CN" altLang="en-US">
                  <a:ea typeface="宋体" pitchFamily="2" charset="-122"/>
                </a:endParaRPr>
              </a:p>
            </p:txBody>
          </p:sp>
          <p:sp>
            <p:nvSpPr>
              <p:cNvPr id="16410" name="Oval 42"/>
              <p:cNvSpPr>
                <a:spLocks noChangeAspect="1" noChangeArrowheads="1"/>
              </p:cNvSpPr>
              <p:nvPr/>
            </p:nvSpPr>
            <p:spPr bwMode="auto">
              <a:xfrm flipV="1">
                <a:off x="3629" y="1312"/>
                <a:ext cx="69" cy="69"/>
              </a:xfrm>
              <a:prstGeom prst="ellipse">
                <a:avLst/>
              </a:prstGeom>
              <a:solidFill>
                <a:srgbClr val="00FFFF"/>
              </a:solidFill>
              <a:ln w="9525">
                <a:solidFill>
                  <a:srgbClr val="000000"/>
                </a:solidFill>
                <a:round/>
                <a:headEnd/>
                <a:tailEnd/>
              </a:ln>
            </p:spPr>
            <p:txBody>
              <a:bodyPr/>
              <a:lstStyle/>
              <a:p>
                <a:endParaRPr lang="zh-CN" altLang="en-US">
                  <a:ea typeface="宋体" pitchFamily="2" charset="-122"/>
                </a:endParaRPr>
              </a:p>
            </p:txBody>
          </p:sp>
          <p:sp>
            <p:nvSpPr>
              <p:cNvPr id="16411" name="Oval 43"/>
              <p:cNvSpPr>
                <a:spLocks noChangeAspect="1" noChangeArrowheads="1"/>
              </p:cNvSpPr>
              <p:nvPr/>
            </p:nvSpPr>
            <p:spPr bwMode="auto">
              <a:xfrm flipV="1">
                <a:off x="3808" y="1391"/>
                <a:ext cx="69" cy="69"/>
              </a:xfrm>
              <a:prstGeom prst="ellipse">
                <a:avLst/>
              </a:prstGeom>
              <a:solidFill>
                <a:srgbClr val="00FFFF"/>
              </a:solidFill>
              <a:ln w="9525">
                <a:solidFill>
                  <a:srgbClr val="000000"/>
                </a:solidFill>
                <a:round/>
                <a:headEnd/>
                <a:tailEnd/>
              </a:ln>
            </p:spPr>
            <p:txBody>
              <a:bodyPr/>
              <a:lstStyle/>
              <a:p>
                <a:endParaRPr lang="zh-CN" altLang="en-US">
                  <a:ea typeface="宋体" pitchFamily="2" charset="-122"/>
                </a:endParaRPr>
              </a:p>
            </p:txBody>
          </p:sp>
          <p:sp>
            <p:nvSpPr>
              <p:cNvPr id="16412" name="Oval 44"/>
              <p:cNvSpPr>
                <a:spLocks noChangeAspect="1" noChangeArrowheads="1"/>
              </p:cNvSpPr>
              <p:nvPr/>
            </p:nvSpPr>
            <p:spPr bwMode="auto">
              <a:xfrm flipV="1">
                <a:off x="3629" y="1458"/>
                <a:ext cx="69" cy="69"/>
              </a:xfrm>
              <a:prstGeom prst="ellipse">
                <a:avLst/>
              </a:prstGeom>
              <a:solidFill>
                <a:srgbClr val="00FFFF"/>
              </a:solidFill>
              <a:ln w="9525">
                <a:solidFill>
                  <a:srgbClr val="000000"/>
                </a:solidFill>
                <a:round/>
                <a:headEnd/>
                <a:tailEnd/>
              </a:ln>
            </p:spPr>
            <p:txBody>
              <a:bodyPr/>
              <a:lstStyle/>
              <a:p>
                <a:endParaRPr lang="zh-CN" altLang="en-US">
                  <a:ea typeface="宋体" pitchFamily="2" charset="-122"/>
                </a:endParaRPr>
              </a:p>
            </p:txBody>
          </p:sp>
        </p:grpSp>
        <p:sp>
          <p:nvSpPr>
            <p:cNvPr id="16392" name="Rectangle 90"/>
            <p:cNvSpPr>
              <a:spLocks noChangeArrowheads="1"/>
            </p:cNvSpPr>
            <p:nvPr/>
          </p:nvSpPr>
          <p:spPr bwMode="auto">
            <a:xfrm>
              <a:off x="3413" y="1920"/>
              <a:ext cx="14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r>
                <a:rPr lang="en-US" altLang="zh-CN" sz="1600" b="1" dirty="0">
                  <a:latin typeface="Times New Roman" pitchFamily="18" charset="0"/>
                  <a:ea typeface="宋体" pitchFamily="2" charset="-122"/>
                  <a:cs typeface="Times New Roman" pitchFamily="18" charset="0"/>
                </a:rPr>
                <a:t>Six Clusters </a:t>
              </a:r>
            </a:p>
          </p:txBody>
        </p:sp>
      </p:grpSp>
      <p:sp>
        <p:nvSpPr>
          <p:cNvPr id="95" name="矩形 94"/>
          <p:cNvSpPr/>
          <p:nvPr/>
        </p:nvSpPr>
        <p:spPr>
          <a:xfrm>
            <a:off x="7956376" y="5589240"/>
            <a:ext cx="792088" cy="8640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99558229"/>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81000" y="152400"/>
            <a:ext cx="8280400" cy="552450"/>
          </a:xfrm>
        </p:spPr>
        <p:txBody>
          <a:bodyPr/>
          <a:lstStyle/>
          <a:p>
            <a:r>
              <a:rPr lang="zh-CN" altLang="en-US" sz="2800" b="1" dirty="0">
                <a:solidFill>
                  <a:srgbClr val="0070C0"/>
                </a:solidFill>
                <a:ea typeface="宋体" pitchFamily="2" charset="-122"/>
              </a:rPr>
              <a:t>簇类型</a:t>
            </a:r>
            <a:r>
              <a:rPr lang="en-US" altLang="zh-CN" sz="2800" b="1" dirty="0">
                <a:solidFill>
                  <a:srgbClr val="0070C0"/>
                </a:solidFill>
                <a:ea typeface="宋体" pitchFamily="2" charset="-122"/>
              </a:rPr>
              <a:t>: </a:t>
            </a:r>
            <a:r>
              <a:rPr lang="zh-CN" altLang="en-US" sz="2800" b="1" dirty="0">
                <a:solidFill>
                  <a:srgbClr val="0070C0"/>
                </a:solidFill>
                <a:ea typeface="宋体" pitchFamily="2" charset="-122"/>
              </a:rPr>
              <a:t>明显分离的簇（</a:t>
            </a:r>
            <a:r>
              <a:rPr lang="en-US" altLang="zh-CN" sz="2800" b="1" dirty="0">
                <a:solidFill>
                  <a:srgbClr val="0070C0"/>
                </a:solidFill>
                <a:ea typeface="宋体" pitchFamily="2" charset="-122"/>
              </a:rPr>
              <a:t>Well-Separated</a:t>
            </a:r>
            <a:r>
              <a:rPr lang="zh-CN" altLang="en-US" sz="2800" b="1" dirty="0">
                <a:solidFill>
                  <a:srgbClr val="0070C0"/>
                </a:solidFill>
                <a:ea typeface="宋体" pitchFamily="2" charset="-122"/>
              </a:rPr>
              <a:t>）</a:t>
            </a:r>
          </a:p>
        </p:txBody>
      </p:sp>
      <p:sp>
        <p:nvSpPr>
          <p:cNvPr id="17411" name="Rectangle 3"/>
          <p:cNvSpPr>
            <a:spLocks noGrp="1" noChangeArrowheads="1"/>
          </p:cNvSpPr>
          <p:nvPr>
            <p:ph type="body" idx="1"/>
          </p:nvPr>
        </p:nvSpPr>
        <p:spPr>
          <a:xfrm>
            <a:off x="639763" y="1143000"/>
            <a:ext cx="7892677" cy="5106988"/>
          </a:xfrm>
        </p:spPr>
        <p:txBody>
          <a:bodyPr>
            <a:normAutofit/>
          </a:bodyPr>
          <a:lstStyle/>
          <a:p>
            <a:pPr marL="342900" indent="-342900">
              <a:lnSpc>
                <a:spcPct val="90000"/>
              </a:lnSpc>
              <a:spcBef>
                <a:spcPct val="20000"/>
              </a:spcBef>
            </a:pPr>
            <a:r>
              <a:rPr lang="zh-CN" altLang="en-US" sz="2800" dirty="0">
                <a:ea typeface="宋体" pitchFamily="2" charset="-122"/>
              </a:rPr>
              <a:t>每个点到同簇中任意点的距离比到不同簇中所有点的距离更近。</a:t>
            </a:r>
          </a:p>
        </p:txBody>
      </p:sp>
      <p:sp>
        <p:nvSpPr>
          <p:cNvPr id="17412" name="Oval 4"/>
          <p:cNvSpPr>
            <a:spLocks noChangeAspect="1" noChangeArrowheads="1"/>
          </p:cNvSpPr>
          <p:nvPr/>
        </p:nvSpPr>
        <p:spPr bwMode="auto">
          <a:xfrm>
            <a:off x="1447800" y="4570413"/>
            <a:ext cx="1143000" cy="1143000"/>
          </a:xfrm>
          <a:prstGeom prst="ellipse">
            <a:avLst/>
          </a:pr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宋体" pitchFamily="2" charset="-122"/>
            </a:endParaRPr>
          </a:p>
        </p:txBody>
      </p:sp>
      <p:sp>
        <p:nvSpPr>
          <p:cNvPr id="17413" name="Oval 5"/>
          <p:cNvSpPr>
            <a:spLocks noChangeAspect="1" noChangeArrowheads="1"/>
          </p:cNvSpPr>
          <p:nvPr/>
        </p:nvSpPr>
        <p:spPr bwMode="auto">
          <a:xfrm>
            <a:off x="6018213" y="4570413"/>
            <a:ext cx="1143000" cy="1143000"/>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宋体" pitchFamily="2" charset="-122"/>
            </a:endParaRPr>
          </a:p>
        </p:txBody>
      </p:sp>
      <p:sp>
        <p:nvSpPr>
          <p:cNvPr id="17414" name="Oval 6"/>
          <p:cNvSpPr>
            <a:spLocks noChangeAspect="1" noChangeArrowheads="1"/>
          </p:cNvSpPr>
          <p:nvPr/>
        </p:nvSpPr>
        <p:spPr bwMode="auto">
          <a:xfrm>
            <a:off x="3506788" y="2971800"/>
            <a:ext cx="1143000" cy="11430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宋体" pitchFamily="2" charset="-122"/>
            </a:endParaRPr>
          </a:p>
        </p:txBody>
      </p:sp>
      <p:sp>
        <p:nvSpPr>
          <p:cNvPr id="17415" name="Text Box 7"/>
          <p:cNvSpPr txBox="1">
            <a:spLocks noChangeArrowheads="1"/>
          </p:cNvSpPr>
          <p:nvPr/>
        </p:nvSpPr>
        <p:spPr bwMode="auto">
          <a:xfrm>
            <a:off x="2971800" y="5791200"/>
            <a:ext cx="3200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spcBef>
                <a:spcPct val="50000"/>
              </a:spcBef>
            </a:pPr>
            <a:r>
              <a:rPr lang="en-US" altLang="zh-CN" sz="1800">
                <a:ea typeface="宋体" pitchFamily="2" charset="-122"/>
              </a:rPr>
              <a:t>3 well-separated clusters</a:t>
            </a:r>
          </a:p>
        </p:txBody>
      </p:sp>
      <p:sp>
        <p:nvSpPr>
          <p:cNvPr id="8" name="矩形 7"/>
          <p:cNvSpPr/>
          <p:nvPr/>
        </p:nvSpPr>
        <p:spPr>
          <a:xfrm>
            <a:off x="7956376" y="5589240"/>
            <a:ext cx="792088" cy="8640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33906790"/>
      </p:ext>
    </p:extLst>
  </p:cSld>
  <p:clrMapOvr>
    <a:masterClrMapping/>
  </p:clrMapOvr>
  <p:transition spd="slow">
    <p:push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81000" y="152400"/>
            <a:ext cx="8280400" cy="552450"/>
          </a:xfrm>
        </p:spPr>
        <p:txBody>
          <a:bodyPr/>
          <a:lstStyle/>
          <a:p>
            <a:r>
              <a:rPr lang="zh-CN" altLang="en-US" sz="2800" b="1" dirty="0">
                <a:solidFill>
                  <a:srgbClr val="0070C0"/>
                </a:solidFill>
                <a:ea typeface="宋体" pitchFamily="2" charset="-122"/>
              </a:rPr>
              <a:t>簇类型</a:t>
            </a:r>
            <a:r>
              <a:rPr lang="en-US" altLang="zh-CN" sz="2800" b="1" dirty="0">
                <a:solidFill>
                  <a:srgbClr val="0070C0"/>
                </a:solidFill>
                <a:ea typeface="宋体" pitchFamily="2" charset="-122"/>
              </a:rPr>
              <a:t>:</a:t>
            </a:r>
            <a:r>
              <a:rPr lang="zh-CN" altLang="en-US" sz="2800" b="1" dirty="0">
                <a:solidFill>
                  <a:srgbClr val="0070C0"/>
                </a:solidFill>
                <a:ea typeface="宋体" pitchFamily="2" charset="-122"/>
              </a:rPr>
              <a:t>基于原型的簇</a:t>
            </a:r>
          </a:p>
        </p:txBody>
      </p:sp>
      <p:sp>
        <p:nvSpPr>
          <p:cNvPr id="18435" name="Rectangle 3"/>
          <p:cNvSpPr>
            <a:spLocks noGrp="1" noChangeArrowheads="1"/>
          </p:cNvSpPr>
          <p:nvPr>
            <p:ph type="body" idx="1"/>
          </p:nvPr>
        </p:nvSpPr>
        <p:spPr>
          <a:xfrm>
            <a:off x="485390" y="914300"/>
            <a:ext cx="8173219" cy="5106988"/>
          </a:xfrm>
        </p:spPr>
        <p:txBody>
          <a:bodyPr>
            <a:normAutofit/>
          </a:bodyPr>
          <a:lstStyle/>
          <a:p>
            <a:pPr marL="342900" indent="-342900">
              <a:lnSpc>
                <a:spcPct val="90000"/>
              </a:lnSpc>
              <a:spcBef>
                <a:spcPct val="20000"/>
              </a:spcBef>
            </a:pPr>
            <a:r>
              <a:rPr lang="zh-CN" altLang="en-US" sz="2800" dirty="0">
                <a:ea typeface="宋体" pitchFamily="2" charset="-122"/>
              </a:rPr>
              <a:t>每个对象到定义该簇的原型的距离比到其他簇的原型的距离更近。对于具有连续属性的数据，簇的原型通常是质心，即簇中所有点的平均值。当质心没有意义时，原型通常是中心点，即簇中最有代表性的点。</a:t>
            </a:r>
          </a:p>
          <a:p>
            <a:pPr marL="342900" indent="-342900">
              <a:lnSpc>
                <a:spcPct val="90000"/>
              </a:lnSpc>
              <a:spcBef>
                <a:spcPct val="20000"/>
              </a:spcBef>
            </a:pPr>
            <a:r>
              <a:rPr lang="zh-CN" altLang="en-US" sz="2800" dirty="0">
                <a:ea typeface="宋体" pitchFamily="2" charset="-122"/>
              </a:rPr>
              <a:t>基于中心的（ </a:t>
            </a:r>
            <a:r>
              <a:rPr lang="en-US" altLang="zh-CN" sz="2800" dirty="0">
                <a:ea typeface="宋体" pitchFamily="2" charset="-122"/>
              </a:rPr>
              <a:t>Center-Based</a:t>
            </a:r>
            <a:r>
              <a:rPr lang="zh-CN" altLang="en-US" sz="2800" dirty="0">
                <a:ea typeface="宋体" pitchFamily="2" charset="-122"/>
              </a:rPr>
              <a:t>）的簇：每个点到其簇中心的距离比到任何其他簇中心的距离更近。</a:t>
            </a:r>
          </a:p>
          <a:p>
            <a:pPr marL="342900" indent="-342900">
              <a:lnSpc>
                <a:spcPct val="90000"/>
              </a:lnSpc>
              <a:spcBef>
                <a:spcPct val="20000"/>
              </a:spcBef>
            </a:pPr>
            <a:endParaRPr lang="zh-CN" altLang="en-US" sz="2800" dirty="0">
              <a:ea typeface="宋体" pitchFamily="2" charset="-122"/>
            </a:endParaRPr>
          </a:p>
        </p:txBody>
      </p:sp>
      <p:sp>
        <p:nvSpPr>
          <p:cNvPr id="18436" name="Oval 4"/>
          <p:cNvSpPr>
            <a:spLocks noChangeAspect="1" noChangeArrowheads="1"/>
          </p:cNvSpPr>
          <p:nvPr/>
        </p:nvSpPr>
        <p:spPr bwMode="auto">
          <a:xfrm>
            <a:off x="1143000" y="4052888"/>
            <a:ext cx="1371600" cy="13716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宋体" pitchFamily="2" charset="-122"/>
            </a:endParaRPr>
          </a:p>
        </p:txBody>
      </p:sp>
      <p:sp>
        <p:nvSpPr>
          <p:cNvPr id="18437" name="Oval 5"/>
          <p:cNvSpPr>
            <a:spLocks noChangeAspect="1" noChangeArrowheads="1"/>
          </p:cNvSpPr>
          <p:nvPr/>
        </p:nvSpPr>
        <p:spPr bwMode="auto">
          <a:xfrm>
            <a:off x="2514600" y="4052888"/>
            <a:ext cx="1371600" cy="1371600"/>
          </a:xfrm>
          <a:prstGeom prst="ellipse">
            <a:avLst/>
          </a:prstGeom>
          <a:solidFill>
            <a:srgbClr val="33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宋体" pitchFamily="2" charset="-122"/>
            </a:endParaRPr>
          </a:p>
        </p:txBody>
      </p:sp>
      <p:sp>
        <p:nvSpPr>
          <p:cNvPr id="18438" name="Oval 6"/>
          <p:cNvSpPr>
            <a:spLocks noChangeAspect="1" noChangeArrowheads="1"/>
          </p:cNvSpPr>
          <p:nvPr/>
        </p:nvSpPr>
        <p:spPr bwMode="auto">
          <a:xfrm>
            <a:off x="5322888" y="4191000"/>
            <a:ext cx="1166812" cy="1100138"/>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宋体" pitchFamily="2" charset="-122"/>
            </a:endParaRPr>
          </a:p>
        </p:txBody>
      </p:sp>
      <p:sp>
        <p:nvSpPr>
          <p:cNvPr id="18439" name="Oval 7"/>
          <p:cNvSpPr>
            <a:spLocks noChangeAspect="1" noChangeArrowheads="1"/>
          </p:cNvSpPr>
          <p:nvPr/>
        </p:nvSpPr>
        <p:spPr bwMode="auto">
          <a:xfrm>
            <a:off x="6694488" y="4191000"/>
            <a:ext cx="1166812" cy="1100138"/>
          </a:xfrm>
          <a:prstGeom prst="ellipse">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宋体" pitchFamily="2" charset="-122"/>
            </a:endParaRPr>
          </a:p>
        </p:txBody>
      </p:sp>
      <p:sp>
        <p:nvSpPr>
          <p:cNvPr id="18440" name="Text Box 8"/>
          <p:cNvSpPr txBox="1">
            <a:spLocks noChangeArrowheads="1"/>
          </p:cNvSpPr>
          <p:nvPr/>
        </p:nvSpPr>
        <p:spPr bwMode="auto">
          <a:xfrm>
            <a:off x="2971800" y="5653088"/>
            <a:ext cx="3200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spcBef>
                <a:spcPct val="50000"/>
              </a:spcBef>
            </a:pPr>
            <a:r>
              <a:rPr lang="en-US" altLang="zh-CN" sz="1800">
                <a:ea typeface="宋体" pitchFamily="2" charset="-122"/>
              </a:rPr>
              <a:t>4 center-based clusters</a:t>
            </a:r>
          </a:p>
        </p:txBody>
      </p:sp>
      <p:sp>
        <p:nvSpPr>
          <p:cNvPr id="9" name="矩形 8"/>
          <p:cNvSpPr/>
          <p:nvPr/>
        </p:nvSpPr>
        <p:spPr>
          <a:xfrm>
            <a:off x="7956376" y="5589240"/>
            <a:ext cx="792088" cy="8640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80336991"/>
      </p:ext>
    </p:extLst>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152400"/>
            <a:ext cx="8280400" cy="552450"/>
          </a:xfrm>
        </p:spPr>
        <p:txBody>
          <a:bodyPr/>
          <a:lstStyle/>
          <a:p>
            <a:r>
              <a:rPr lang="zh-CN" altLang="en-US" sz="2800" b="1" dirty="0">
                <a:solidFill>
                  <a:srgbClr val="0070C0"/>
                </a:solidFill>
                <a:ea typeface="宋体" pitchFamily="2" charset="-122"/>
              </a:rPr>
              <a:t>簇类型</a:t>
            </a:r>
            <a:r>
              <a:rPr lang="en-US" altLang="zh-CN" sz="2800" b="1" dirty="0">
                <a:solidFill>
                  <a:srgbClr val="0070C0"/>
                </a:solidFill>
                <a:ea typeface="宋体" pitchFamily="2" charset="-122"/>
              </a:rPr>
              <a:t>:</a:t>
            </a:r>
            <a:r>
              <a:rPr lang="zh-CN" altLang="en-US" sz="2800" b="1" dirty="0">
                <a:solidFill>
                  <a:srgbClr val="0070C0"/>
                </a:solidFill>
                <a:ea typeface="宋体" pitchFamily="2" charset="-122"/>
              </a:rPr>
              <a:t>基于图的</a:t>
            </a:r>
          </a:p>
        </p:txBody>
      </p:sp>
      <p:sp>
        <p:nvSpPr>
          <p:cNvPr id="19459" name="Rectangle 3"/>
          <p:cNvSpPr>
            <a:spLocks noGrp="1" noChangeArrowheads="1"/>
          </p:cNvSpPr>
          <p:nvPr>
            <p:ph type="body" idx="1"/>
          </p:nvPr>
        </p:nvSpPr>
        <p:spPr>
          <a:xfrm>
            <a:off x="381001" y="764704"/>
            <a:ext cx="7971420" cy="5341268"/>
          </a:xfrm>
        </p:spPr>
        <p:txBody>
          <a:bodyPr>
            <a:normAutofit/>
          </a:bodyPr>
          <a:lstStyle/>
          <a:p>
            <a:pPr marL="342900" indent="-342900" algn="just">
              <a:lnSpc>
                <a:spcPct val="90000"/>
              </a:lnSpc>
              <a:spcBef>
                <a:spcPct val="20000"/>
              </a:spcBef>
            </a:pPr>
            <a:r>
              <a:rPr lang="zh-CN" altLang="en-US" sz="2800" dirty="0">
                <a:ea typeface="宋体" pitchFamily="2" charset="-122"/>
              </a:rPr>
              <a:t>如果数据用图表示，其中节点是对象，而边代表对象之间的联系。</a:t>
            </a:r>
          </a:p>
          <a:p>
            <a:pPr marL="342900" indent="-342900" algn="just">
              <a:lnSpc>
                <a:spcPct val="90000"/>
              </a:lnSpc>
              <a:spcBef>
                <a:spcPct val="20000"/>
              </a:spcBef>
            </a:pPr>
            <a:r>
              <a:rPr lang="zh-CN" altLang="en-US" sz="2800" dirty="0">
                <a:ea typeface="宋体" pitchFamily="2" charset="-122"/>
              </a:rPr>
              <a:t>簇可以定义为连通分支（</a:t>
            </a:r>
            <a:r>
              <a:rPr lang="en-US" altLang="zh-CN" sz="2800" dirty="0">
                <a:ea typeface="宋体" pitchFamily="2" charset="-122"/>
              </a:rPr>
              <a:t>connected component</a:t>
            </a:r>
            <a:r>
              <a:rPr lang="zh-CN" altLang="en-US" sz="2800" dirty="0">
                <a:ea typeface="宋体" pitchFamily="2" charset="-122"/>
              </a:rPr>
              <a:t>）：互相连通但不与组外对象连通的对象组。</a:t>
            </a:r>
          </a:p>
          <a:p>
            <a:pPr marL="342900" indent="-342900" algn="just">
              <a:lnSpc>
                <a:spcPct val="90000"/>
              </a:lnSpc>
              <a:spcBef>
                <a:spcPct val="20000"/>
              </a:spcBef>
            </a:pPr>
            <a:r>
              <a:rPr lang="zh-CN" altLang="en-US" sz="2800" dirty="0">
                <a:ea typeface="宋体" pitchFamily="2" charset="-122"/>
              </a:rPr>
              <a:t>基于近邻的（ </a:t>
            </a:r>
            <a:r>
              <a:rPr lang="en-US" altLang="zh-CN" sz="2800" dirty="0">
                <a:ea typeface="宋体" pitchFamily="2" charset="-122"/>
              </a:rPr>
              <a:t>Contiguity-Based</a:t>
            </a:r>
            <a:r>
              <a:rPr lang="zh-CN" altLang="en-US" sz="2800" dirty="0">
                <a:ea typeface="宋体" pitchFamily="2" charset="-122"/>
              </a:rPr>
              <a:t>）：其中两个对象是相连的，仅当它们的距离在指定的范围内。这意味着，每个点到该簇中至少一个点的距离比到不同簇中任意点的距离更近。</a:t>
            </a:r>
          </a:p>
          <a:p>
            <a:pPr marL="342900" indent="-342900" algn="just">
              <a:lnSpc>
                <a:spcPct val="90000"/>
              </a:lnSpc>
              <a:spcBef>
                <a:spcPct val="20000"/>
              </a:spcBef>
            </a:pPr>
            <a:endParaRPr lang="zh-CN" altLang="en-US" sz="2800" dirty="0">
              <a:ea typeface="宋体" pitchFamily="2" charset="-122"/>
            </a:endParaRPr>
          </a:p>
        </p:txBody>
      </p:sp>
      <p:sp>
        <p:nvSpPr>
          <p:cNvPr id="17" name="矩形 16"/>
          <p:cNvSpPr/>
          <p:nvPr/>
        </p:nvSpPr>
        <p:spPr>
          <a:xfrm>
            <a:off x="7956376" y="5589240"/>
            <a:ext cx="792088" cy="8640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Group 4"/>
          <p:cNvGrpSpPr>
            <a:grpSpLocks/>
          </p:cNvGrpSpPr>
          <p:nvPr/>
        </p:nvGrpSpPr>
        <p:grpSpPr bwMode="auto">
          <a:xfrm>
            <a:off x="251520" y="4651399"/>
            <a:ext cx="8534400" cy="1219200"/>
            <a:chOff x="950" y="2544"/>
            <a:chExt cx="4106" cy="576"/>
          </a:xfrm>
        </p:grpSpPr>
        <p:sp>
          <p:nvSpPr>
            <p:cNvPr id="23" name="Freeform 5" descr="Large grid"/>
            <p:cNvSpPr>
              <a:spLocks noChangeAspect="1"/>
            </p:cNvSpPr>
            <p:nvPr/>
          </p:nvSpPr>
          <p:spPr bwMode="auto">
            <a:xfrm>
              <a:off x="950" y="2552"/>
              <a:ext cx="267" cy="457"/>
            </a:xfrm>
            <a:custGeom>
              <a:avLst/>
              <a:gdLst>
                <a:gd name="T0" fmla="*/ 267 w 432"/>
                <a:gd name="T1" fmla="*/ 0 h 744"/>
                <a:gd name="T2" fmla="*/ 163 w 432"/>
                <a:gd name="T3" fmla="*/ 7 h 744"/>
                <a:gd name="T4" fmla="*/ 141 w 432"/>
                <a:gd name="T5" fmla="*/ 22 h 744"/>
                <a:gd name="T6" fmla="*/ 104 w 432"/>
                <a:gd name="T7" fmla="*/ 111 h 744"/>
                <a:gd name="T8" fmla="*/ 111 w 432"/>
                <a:gd name="T9" fmla="*/ 199 h 744"/>
                <a:gd name="T10" fmla="*/ 185 w 432"/>
                <a:gd name="T11" fmla="*/ 310 h 744"/>
                <a:gd name="T12" fmla="*/ 185 w 432"/>
                <a:gd name="T13" fmla="*/ 435 h 744"/>
                <a:gd name="T14" fmla="*/ 156 w 432"/>
                <a:gd name="T15" fmla="*/ 442 h 744"/>
                <a:gd name="T16" fmla="*/ 0 w 432"/>
                <a:gd name="T17" fmla="*/ 457 h 7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2"/>
                <a:gd name="T28" fmla="*/ 0 h 744"/>
                <a:gd name="T29" fmla="*/ 432 w 432"/>
                <a:gd name="T30" fmla="*/ 744 h 7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2" h="744">
                  <a:moveTo>
                    <a:pt x="432" y="0"/>
                  </a:moveTo>
                  <a:cubicBezTo>
                    <a:pt x="376" y="4"/>
                    <a:pt x="319" y="2"/>
                    <a:pt x="264" y="12"/>
                  </a:cubicBezTo>
                  <a:cubicBezTo>
                    <a:pt x="250" y="15"/>
                    <a:pt x="236" y="24"/>
                    <a:pt x="228" y="36"/>
                  </a:cubicBezTo>
                  <a:cubicBezTo>
                    <a:pt x="224" y="43"/>
                    <a:pt x="173" y="164"/>
                    <a:pt x="168" y="180"/>
                  </a:cubicBezTo>
                  <a:cubicBezTo>
                    <a:pt x="172" y="228"/>
                    <a:pt x="174" y="276"/>
                    <a:pt x="180" y="324"/>
                  </a:cubicBezTo>
                  <a:cubicBezTo>
                    <a:pt x="190" y="397"/>
                    <a:pt x="262" y="447"/>
                    <a:pt x="300" y="504"/>
                  </a:cubicBezTo>
                  <a:cubicBezTo>
                    <a:pt x="318" y="577"/>
                    <a:pt x="333" y="615"/>
                    <a:pt x="300" y="708"/>
                  </a:cubicBezTo>
                  <a:cubicBezTo>
                    <a:pt x="294" y="724"/>
                    <a:pt x="268" y="717"/>
                    <a:pt x="252" y="720"/>
                  </a:cubicBezTo>
                  <a:cubicBezTo>
                    <a:pt x="169" y="737"/>
                    <a:pt x="84" y="744"/>
                    <a:pt x="0" y="744"/>
                  </a:cubicBezTo>
                </a:path>
              </a:pathLst>
            </a:custGeom>
            <a:noFill/>
            <a:ln w="19050">
              <a:solidFill>
                <a:srgbClr val="99CC00"/>
              </a:solidFill>
              <a:prstDash val="lgDashDot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宋体" pitchFamily="2" charset="-122"/>
              </a:endParaRPr>
            </a:p>
          </p:txBody>
        </p:sp>
        <p:sp>
          <p:nvSpPr>
            <p:cNvPr id="24" name="Freeform 6" descr="Large grid"/>
            <p:cNvSpPr>
              <a:spLocks noChangeAspect="1"/>
            </p:cNvSpPr>
            <p:nvPr/>
          </p:nvSpPr>
          <p:spPr bwMode="auto">
            <a:xfrm>
              <a:off x="1061" y="2618"/>
              <a:ext cx="267" cy="459"/>
            </a:xfrm>
            <a:custGeom>
              <a:avLst/>
              <a:gdLst>
                <a:gd name="T0" fmla="*/ 267 w 432"/>
                <a:gd name="T1" fmla="*/ 0 h 744"/>
                <a:gd name="T2" fmla="*/ 163 w 432"/>
                <a:gd name="T3" fmla="*/ 7 h 744"/>
                <a:gd name="T4" fmla="*/ 141 w 432"/>
                <a:gd name="T5" fmla="*/ 22 h 744"/>
                <a:gd name="T6" fmla="*/ 104 w 432"/>
                <a:gd name="T7" fmla="*/ 111 h 744"/>
                <a:gd name="T8" fmla="*/ 111 w 432"/>
                <a:gd name="T9" fmla="*/ 200 h 744"/>
                <a:gd name="T10" fmla="*/ 185 w 432"/>
                <a:gd name="T11" fmla="*/ 311 h 744"/>
                <a:gd name="T12" fmla="*/ 185 w 432"/>
                <a:gd name="T13" fmla="*/ 437 h 744"/>
                <a:gd name="T14" fmla="*/ 156 w 432"/>
                <a:gd name="T15" fmla="*/ 444 h 744"/>
                <a:gd name="T16" fmla="*/ 0 w 432"/>
                <a:gd name="T17" fmla="*/ 459 h 7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2"/>
                <a:gd name="T28" fmla="*/ 0 h 744"/>
                <a:gd name="T29" fmla="*/ 432 w 432"/>
                <a:gd name="T30" fmla="*/ 744 h 7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2" h="744">
                  <a:moveTo>
                    <a:pt x="432" y="0"/>
                  </a:moveTo>
                  <a:cubicBezTo>
                    <a:pt x="376" y="4"/>
                    <a:pt x="319" y="2"/>
                    <a:pt x="264" y="12"/>
                  </a:cubicBezTo>
                  <a:cubicBezTo>
                    <a:pt x="250" y="15"/>
                    <a:pt x="236" y="24"/>
                    <a:pt x="228" y="36"/>
                  </a:cubicBezTo>
                  <a:cubicBezTo>
                    <a:pt x="224" y="43"/>
                    <a:pt x="173" y="164"/>
                    <a:pt x="168" y="180"/>
                  </a:cubicBezTo>
                  <a:cubicBezTo>
                    <a:pt x="172" y="228"/>
                    <a:pt x="174" y="276"/>
                    <a:pt x="180" y="324"/>
                  </a:cubicBezTo>
                  <a:cubicBezTo>
                    <a:pt x="190" y="397"/>
                    <a:pt x="262" y="447"/>
                    <a:pt x="300" y="504"/>
                  </a:cubicBezTo>
                  <a:cubicBezTo>
                    <a:pt x="318" y="577"/>
                    <a:pt x="333" y="615"/>
                    <a:pt x="300" y="708"/>
                  </a:cubicBezTo>
                  <a:cubicBezTo>
                    <a:pt x="294" y="724"/>
                    <a:pt x="268" y="717"/>
                    <a:pt x="252" y="720"/>
                  </a:cubicBezTo>
                  <a:cubicBezTo>
                    <a:pt x="169" y="737"/>
                    <a:pt x="84" y="744"/>
                    <a:pt x="0" y="744"/>
                  </a:cubicBezTo>
                </a:path>
              </a:pathLst>
            </a:custGeom>
            <a:noFill/>
            <a:ln w="19050" cap="rnd">
              <a:solidFill>
                <a:srgbClr val="000066"/>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宋体" pitchFamily="2" charset="-122"/>
              </a:endParaRPr>
            </a:p>
          </p:txBody>
        </p:sp>
        <p:sp>
          <p:nvSpPr>
            <p:cNvPr id="25" name="Freeform 7" descr="Large grid"/>
            <p:cNvSpPr>
              <a:spLocks noChangeAspect="1"/>
            </p:cNvSpPr>
            <p:nvPr/>
          </p:nvSpPr>
          <p:spPr bwMode="auto">
            <a:xfrm>
              <a:off x="1195" y="2663"/>
              <a:ext cx="267" cy="457"/>
            </a:xfrm>
            <a:custGeom>
              <a:avLst/>
              <a:gdLst>
                <a:gd name="T0" fmla="*/ 267 w 432"/>
                <a:gd name="T1" fmla="*/ 0 h 744"/>
                <a:gd name="T2" fmla="*/ 163 w 432"/>
                <a:gd name="T3" fmla="*/ 7 h 744"/>
                <a:gd name="T4" fmla="*/ 141 w 432"/>
                <a:gd name="T5" fmla="*/ 22 h 744"/>
                <a:gd name="T6" fmla="*/ 104 w 432"/>
                <a:gd name="T7" fmla="*/ 111 h 744"/>
                <a:gd name="T8" fmla="*/ 111 w 432"/>
                <a:gd name="T9" fmla="*/ 199 h 744"/>
                <a:gd name="T10" fmla="*/ 185 w 432"/>
                <a:gd name="T11" fmla="*/ 310 h 744"/>
                <a:gd name="T12" fmla="*/ 185 w 432"/>
                <a:gd name="T13" fmla="*/ 435 h 744"/>
                <a:gd name="T14" fmla="*/ 156 w 432"/>
                <a:gd name="T15" fmla="*/ 442 h 744"/>
                <a:gd name="T16" fmla="*/ 0 w 432"/>
                <a:gd name="T17" fmla="*/ 457 h 7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2"/>
                <a:gd name="T28" fmla="*/ 0 h 744"/>
                <a:gd name="T29" fmla="*/ 432 w 432"/>
                <a:gd name="T30" fmla="*/ 744 h 7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2" h="744">
                  <a:moveTo>
                    <a:pt x="432" y="0"/>
                  </a:moveTo>
                  <a:cubicBezTo>
                    <a:pt x="376" y="4"/>
                    <a:pt x="319" y="2"/>
                    <a:pt x="264" y="12"/>
                  </a:cubicBezTo>
                  <a:cubicBezTo>
                    <a:pt x="250" y="15"/>
                    <a:pt x="236" y="24"/>
                    <a:pt x="228" y="36"/>
                  </a:cubicBezTo>
                  <a:cubicBezTo>
                    <a:pt x="224" y="43"/>
                    <a:pt x="173" y="164"/>
                    <a:pt x="168" y="180"/>
                  </a:cubicBezTo>
                  <a:cubicBezTo>
                    <a:pt x="172" y="228"/>
                    <a:pt x="174" y="276"/>
                    <a:pt x="180" y="324"/>
                  </a:cubicBezTo>
                  <a:cubicBezTo>
                    <a:pt x="190" y="397"/>
                    <a:pt x="262" y="447"/>
                    <a:pt x="300" y="504"/>
                  </a:cubicBezTo>
                  <a:cubicBezTo>
                    <a:pt x="318" y="577"/>
                    <a:pt x="333" y="615"/>
                    <a:pt x="300" y="708"/>
                  </a:cubicBezTo>
                  <a:cubicBezTo>
                    <a:pt x="294" y="724"/>
                    <a:pt x="268" y="717"/>
                    <a:pt x="252" y="720"/>
                  </a:cubicBezTo>
                  <a:cubicBezTo>
                    <a:pt x="169" y="737"/>
                    <a:pt x="84" y="744"/>
                    <a:pt x="0" y="744"/>
                  </a:cubicBezTo>
                </a:path>
              </a:pathLst>
            </a:custGeom>
            <a:noFill/>
            <a:ln w="19050">
              <a:solidFill>
                <a:srgbClr val="FF7C8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宋体" pitchFamily="2" charset="-122"/>
              </a:endParaRPr>
            </a:p>
          </p:txBody>
        </p:sp>
        <p:sp>
          <p:nvSpPr>
            <p:cNvPr id="26" name="Oval 8"/>
            <p:cNvSpPr>
              <a:spLocks noChangeAspect="1" noChangeArrowheads="1"/>
            </p:cNvSpPr>
            <p:nvPr/>
          </p:nvSpPr>
          <p:spPr bwMode="auto">
            <a:xfrm>
              <a:off x="2171" y="2750"/>
              <a:ext cx="134" cy="134"/>
            </a:xfrm>
            <a:prstGeom prst="ellipse">
              <a:avLst/>
            </a:pr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宋体" pitchFamily="2" charset="-122"/>
              </a:endParaRPr>
            </a:p>
          </p:txBody>
        </p:sp>
        <p:sp>
          <p:nvSpPr>
            <p:cNvPr id="27" name="AutoShape 9"/>
            <p:cNvSpPr>
              <a:spLocks noChangeAspect="1" noChangeArrowheads="1"/>
            </p:cNvSpPr>
            <p:nvPr/>
          </p:nvSpPr>
          <p:spPr bwMode="auto">
            <a:xfrm rot="-5400000">
              <a:off x="1942" y="2382"/>
              <a:ext cx="525" cy="866"/>
            </a:xfrm>
            <a:custGeom>
              <a:avLst/>
              <a:gdLst>
                <a:gd name="T0" fmla="*/ 6 w 21600"/>
                <a:gd name="T1" fmla="*/ 0 h 21600"/>
                <a:gd name="T2" fmla="*/ 2 w 21600"/>
                <a:gd name="T3" fmla="*/ 24 h 21600"/>
                <a:gd name="T4" fmla="*/ 6 w 21600"/>
                <a:gd name="T5" fmla="*/ 8 h 21600"/>
                <a:gd name="T6" fmla="*/ 11 w 21600"/>
                <a:gd name="T7" fmla="*/ 24 h 21600"/>
                <a:gd name="T8" fmla="*/ 0 60000 65536"/>
                <a:gd name="T9" fmla="*/ 0 60000 65536"/>
                <a:gd name="T10" fmla="*/ 0 60000 65536"/>
                <a:gd name="T11" fmla="*/ 0 60000 65536"/>
                <a:gd name="T12" fmla="*/ 0 w 21600"/>
                <a:gd name="T13" fmla="*/ 0 h 21600"/>
                <a:gd name="T14" fmla="*/ 21600 w 21600"/>
                <a:gd name="T15" fmla="*/ 13519 h 21600"/>
              </a:gdLst>
              <a:ahLst/>
              <a:cxnLst>
                <a:cxn ang="T8">
                  <a:pos x="T0" y="T1"/>
                </a:cxn>
                <a:cxn ang="T9">
                  <a:pos x="T2" y="T3"/>
                </a:cxn>
                <a:cxn ang="T10">
                  <a:pos x="T4" y="T5"/>
                </a:cxn>
                <a:cxn ang="T11">
                  <a:pos x="T6" y="T7"/>
                </a:cxn>
              </a:cxnLst>
              <a:rect l="T12" t="T13" r="T14" b="T15"/>
              <a:pathLst>
                <a:path w="21600" h="21600">
                  <a:moveTo>
                    <a:pt x="5625" y="13616"/>
                  </a:moveTo>
                  <a:cubicBezTo>
                    <a:pt x="5154" y="12752"/>
                    <a:pt x="4908" y="11784"/>
                    <a:pt x="4908" y="10800"/>
                  </a:cubicBezTo>
                  <a:cubicBezTo>
                    <a:pt x="4908" y="7545"/>
                    <a:pt x="7545" y="4908"/>
                    <a:pt x="10800" y="4908"/>
                  </a:cubicBezTo>
                  <a:cubicBezTo>
                    <a:pt x="14054" y="4908"/>
                    <a:pt x="16692" y="7545"/>
                    <a:pt x="16692" y="10800"/>
                  </a:cubicBezTo>
                  <a:cubicBezTo>
                    <a:pt x="16692" y="11784"/>
                    <a:pt x="16445" y="12752"/>
                    <a:pt x="15974" y="13616"/>
                  </a:cubicBezTo>
                  <a:lnTo>
                    <a:pt x="20285" y="15963"/>
                  </a:lnTo>
                  <a:cubicBezTo>
                    <a:pt x="21148" y="14379"/>
                    <a:pt x="21600" y="12603"/>
                    <a:pt x="21600" y="10800"/>
                  </a:cubicBezTo>
                  <a:cubicBezTo>
                    <a:pt x="21600" y="4835"/>
                    <a:pt x="16764" y="0"/>
                    <a:pt x="10800" y="0"/>
                  </a:cubicBezTo>
                  <a:cubicBezTo>
                    <a:pt x="4835" y="0"/>
                    <a:pt x="0" y="4835"/>
                    <a:pt x="0" y="10800"/>
                  </a:cubicBezTo>
                  <a:cubicBezTo>
                    <a:pt x="-1" y="12603"/>
                    <a:pt x="451" y="14379"/>
                    <a:pt x="1314" y="15963"/>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itchFamily="2" charset="-122"/>
              </a:endParaRPr>
            </a:p>
          </p:txBody>
        </p:sp>
        <p:sp>
          <p:nvSpPr>
            <p:cNvPr id="28" name="Oval 10"/>
            <p:cNvSpPr>
              <a:spLocks noChangeAspect="1" noChangeArrowheads="1"/>
            </p:cNvSpPr>
            <p:nvPr/>
          </p:nvSpPr>
          <p:spPr bwMode="auto">
            <a:xfrm>
              <a:off x="2504" y="2750"/>
              <a:ext cx="134" cy="134"/>
            </a:xfrm>
            <a:prstGeom prst="ellipse">
              <a:avLst/>
            </a:pr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宋体" pitchFamily="2" charset="-122"/>
              </a:endParaRPr>
            </a:p>
          </p:txBody>
        </p:sp>
        <p:sp>
          <p:nvSpPr>
            <p:cNvPr id="29" name="Line 11"/>
            <p:cNvSpPr>
              <a:spLocks noChangeAspect="1" noChangeShapeType="1"/>
            </p:cNvSpPr>
            <p:nvPr/>
          </p:nvSpPr>
          <p:spPr bwMode="auto">
            <a:xfrm>
              <a:off x="2305" y="2818"/>
              <a:ext cx="199" cy="0"/>
            </a:xfrm>
            <a:prstGeom prst="line">
              <a:avLst/>
            </a:prstGeom>
            <a:noFill/>
            <a:ln w="19050">
              <a:solidFill>
                <a:srgbClr val="00CC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Oval 12"/>
            <p:cNvSpPr>
              <a:spLocks noChangeAspect="1" noChangeArrowheads="1"/>
            </p:cNvSpPr>
            <p:nvPr/>
          </p:nvSpPr>
          <p:spPr bwMode="auto">
            <a:xfrm>
              <a:off x="4236" y="2633"/>
              <a:ext cx="376" cy="355"/>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宋体" pitchFamily="2" charset="-122"/>
              </a:endParaRPr>
            </a:p>
          </p:txBody>
        </p:sp>
        <p:sp>
          <p:nvSpPr>
            <p:cNvPr id="31" name="Oval 13"/>
            <p:cNvSpPr>
              <a:spLocks noChangeAspect="1" noChangeArrowheads="1"/>
            </p:cNvSpPr>
            <p:nvPr/>
          </p:nvSpPr>
          <p:spPr bwMode="auto">
            <a:xfrm>
              <a:off x="4680" y="2633"/>
              <a:ext cx="376" cy="355"/>
            </a:xfrm>
            <a:prstGeom prst="ellipse">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宋体" pitchFamily="2" charset="-122"/>
              </a:endParaRPr>
            </a:p>
          </p:txBody>
        </p:sp>
        <p:sp>
          <p:nvSpPr>
            <p:cNvPr id="32" name="Oval 14"/>
            <p:cNvSpPr>
              <a:spLocks noChangeAspect="1" noChangeArrowheads="1"/>
            </p:cNvSpPr>
            <p:nvPr/>
          </p:nvSpPr>
          <p:spPr bwMode="auto">
            <a:xfrm>
              <a:off x="2992" y="2544"/>
              <a:ext cx="444" cy="444"/>
            </a:xfrm>
            <a:prstGeom prst="ellipse">
              <a:avLst/>
            </a:prstGeom>
            <a:solidFill>
              <a:srgbClr val="33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宋体" pitchFamily="2" charset="-122"/>
              </a:endParaRPr>
            </a:p>
          </p:txBody>
        </p:sp>
        <p:sp>
          <p:nvSpPr>
            <p:cNvPr id="33" name="Oval 15"/>
            <p:cNvSpPr>
              <a:spLocks noChangeAspect="1" noChangeArrowheads="1"/>
            </p:cNvSpPr>
            <p:nvPr/>
          </p:nvSpPr>
          <p:spPr bwMode="auto">
            <a:xfrm>
              <a:off x="3391" y="2544"/>
              <a:ext cx="444" cy="444"/>
            </a:xfrm>
            <a:prstGeom prst="ellipse">
              <a:avLst/>
            </a:prstGeom>
            <a:solidFill>
              <a:srgbClr val="33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宋体" pitchFamily="2" charset="-122"/>
              </a:endParaRPr>
            </a:p>
          </p:txBody>
        </p:sp>
      </p:grpSp>
      <p:sp>
        <p:nvSpPr>
          <p:cNvPr id="34" name="Text Box 16"/>
          <p:cNvSpPr txBox="1">
            <a:spLocks noChangeArrowheads="1"/>
          </p:cNvSpPr>
          <p:nvPr/>
        </p:nvSpPr>
        <p:spPr bwMode="auto">
          <a:xfrm>
            <a:off x="2842320" y="5870599"/>
            <a:ext cx="3200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spcBef>
                <a:spcPct val="50000"/>
              </a:spcBef>
            </a:pPr>
            <a:r>
              <a:rPr lang="en-US" altLang="zh-CN" sz="1800">
                <a:ea typeface="宋体" pitchFamily="2" charset="-122"/>
              </a:rPr>
              <a:t>8 contiguous clusters</a:t>
            </a:r>
          </a:p>
        </p:txBody>
      </p:sp>
    </p:spTree>
    <p:extLst>
      <p:ext uri="{BB962C8B-B14F-4D97-AF65-F5344CB8AC3E}">
        <p14:creationId xmlns:p14="http://schemas.microsoft.com/office/powerpoint/2010/main" val="2391897579"/>
      </p:ext>
    </p:extLst>
  </p:cSld>
  <p:clrMapOvr>
    <a:masterClrMapping/>
  </p:clrMapOvr>
  <p:transition spd="slow">
    <p:push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247</TotalTime>
  <Words>1483</Words>
  <Application>Microsoft Office PowerPoint</Application>
  <PresentationFormat>全屏显示(4:3)</PresentationFormat>
  <Paragraphs>144</Paragraphs>
  <Slides>21</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21</vt:i4>
      </vt:variant>
    </vt:vector>
  </HeadingPairs>
  <TitlesOfParts>
    <vt:vector size="37" baseType="lpstr">
      <vt:lpstr>Gulim</vt:lpstr>
      <vt:lpstr>휴먼매직체</vt:lpstr>
      <vt:lpstr>华文楷体</vt:lpstr>
      <vt:lpstr>华文新魏</vt:lpstr>
      <vt:lpstr>宋体</vt:lpstr>
      <vt:lpstr>Arial</vt:lpstr>
      <vt:lpstr>Calibri</vt:lpstr>
      <vt:lpstr>Century Schoolbook</vt:lpstr>
      <vt:lpstr>Tahoma</vt:lpstr>
      <vt:lpstr>Times New Roman</vt:lpstr>
      <vt:lpstr>Wingdings</vt:lpstr>
      <vt:lpstr>Wingdings 2</vt:lpstr>
      <vt:lpstr>凸显</vt:lpstr>
      <vt:lpstr>VISIO</vt:lpstr>
      <vt:lpstr>Equation</vt:lpstr>
      <vt:lpstr>Worksheet</vt:lpstr>
      <vt:lpstr>浅谈聚类 </vt:lpstr>
      <vt:lpstr>聚类分析</vt:lpstr>
      <vt:lpstr>聚类分析</vt:lpstr>
      <vt:lpstr>什么是一个好的聚类方法?</vt:lpstr>
      <vt:lpstr>聚类分析的应用</vt:lpstr>
      <vt:lpstr>聚类的复杂性</vt:lpstr>
      <vt:lpstr>簇类型: 明显分离的簇（Well-Separated）</vt:lpstr>
      <vt:lpstr>簇类型:基于原型的簇</vt:lpstr>
      <vt:lpstr>簇类型:基于图的</vt:lpstr>
      <vt:lpstr>簇类型: 基于密度的（Density-Based）</vt:lpstr>
      <vt:lpstr>簇类型: 概念簇（Conceptual Clusters）</vt:lpstr>
      <vt:lpstr>聚类分析的算法</vt:lpstr>
      <vt:lpstr>划分聚类</vt:lpstr>
      <vt:lpstr>欧几里得距离（欧式距离）</vt:lpstr>
      <vt:lpstr>k-means算法</vt:lpstr>
      <vt:lpstr>划分方法:K-Means</vt:lpstr>
      <vt:lpstr>k-means算法优缺点</vt:lpstr>
      <vt:lpstr>PowerPoint 演示文稿</vt:lpstr>
      <vt:lpstr>实际案例（市场规划剖析）</vt:lpstr>
      <vt:lpstr>实际案例（市场规划剖析）</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Xuejuan</dc:creator>
  <cp:lastModifiedBy>Leather King</cp:lastModifiedBy>
  <cp:revision>28</cp:revision>
  <dcterms:created xsi:type="dcterms:W3CDTF">2016-07-30T14:19:10Z</dcterms:created>
  <dcterms:modified xsi:type="dcterms:W3CDTF">2018-11-17T04:06:17Z</dcterms:modified>
</cp:coreProperties>
</file>