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A87E2-F4F7-4337-B36D-842D8B037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760" y="507495"/>
            <a:ext cx="7766936" cy="898224"/>
          </a:xfrm>
        </p:spPr>
        <p:txBody>
          <a:bodyPr/>
          <a:lstStyle/>
          <a:p>
            <a:pPr algn="l"/>
            <a:r>
              <a:rPr lang="zh-CN" altLang="en-US" dirty="0"/>
              <a:t>需要弄懂的地方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197868-668E-47A1-AD50-03F809D7B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760" y="1705970"/>
            <a:ext cx="7766936" cy="3425587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/>
              <a:t>全连接层或密集连接层的作用不太熟悉，</a:t>
            </a:r>
            <a:r>
              <a:rPr lang="en-US" altLang="zh-CN" sz="2000" dirty="0"/>
              <a:t>dropout</a:t>
            </a:r>
            <a:r>
              <a:rPr lang="zh-CN" altLang="en-US" sz="2000" dirty="0"/>
              <a:t>的作用也不太明白</a:t>
            </a:r>
            <a:endParaRPr lang="en-US" altLang="zh-CN" sz="2000" dirty="0"/>
          </a:p>
          <a:p>
            <a:pPr algn="l"/>
            <a:r>
              <a:rPr lang="zh-CN" altLang="en-US" sz="2000" dirty="0"/>
              <a:t>卷积层多少层合适，如何准确设置参数，如</a:t>
            </a:r>
            <a:r>
              <a:rPr lang="en-US" altLang="zh-CN" sz="2000" dirty="0"/>
              <a:t>shape([])</a:t>
            </a:r>
          </a:p>
          <a:p>
            <a:pPr algn="l"/>
            <a:r>
              <a:rPr lang="zh-CN" altLang="en-US" sz="2000" dirty="0"/>
              <a:t>模型建立好过后，如何用以识别一张测试图片</a:t>
            </a: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24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9B25E-08B7-4553-8A15-8751139C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5615"/>
            <a:ext cx="8596668" cy="713173"/>
          </a:xfrm>
        </p:spPr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A3B24-D3F1-4A76-8539-C3E7B11AE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0578"/>
            <a:ext cx="8596668" cy="4417764"/>
          </a:xfrm>
        </p:spPr>
        <p:txBody>
          <a:bodyPr>
            <a:normAutofit/>
          </a:bodyPr>
          <a:lstStyle/>
          <a:p>
            <a:r>
              <a:rPr lang="zh-CN" altLang="en-US" b="1" dirty="0"/>
              <a:t> 精确匹配和最小匹配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1600" dirty="0"/>
              <a:t>Python </a:t>
            </a:r>
            <a:r>
              <a:rPr lang="zh-CN" altLang="en-US" sz="1600" dirty="0"/>
              <a:t>正则式还可以精确指定匹配的次数。指定的方式是</a:t>
            </a:r>
          </a:p>
          <a:p>
            <a:pPr marL="0" indent="0">
              <a:buNone/>
            </a:pPr>
            <a:r>
              <a:rPr lang="zh-CN" altLang="en-US" sz="1600" b="1" dirty="0"/>
              <a:t>‘</a:t>
            </a:r>
            <a:r>
              <a:rPr lang="en-US" altLang="zh-CN" sz="1600" b="1" dirty="0"/>
              <a:t>{m}’      </a:t>
            </a:r>
            <a:r>
              <a:rPr lang="zh-CN" altLang="en-US" sz="1600" b="1" dirty="0"/>
              <a:t>精确匹配 </a:t>
            </a:r>
            <a:r>
              <a:rPr lang="en-US" altLang="zh-CN" sz="1600" b="1" dirty="0"/>
              <a:t>m </a:t>
            </a:r>
            <a:r>
              <a:rPr lang="zh-CN" altLang="en-US" sz="1600" b="1" dirty="0"/>
              <a:t>次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b="1" dirty="0"/>
              <a:t>‘</a:t>
            </a:r>
            <a:r>
              <a:rPr lang="en-US" altLang="zh-CN" sz="1600" b="1" dirty="0"/>
              <a:t>{</a:t>
            </a:r>
            <a:r>
              <a:rPr lang="en-US" altLang="zh-CN" sz="1600" b="1" dirty="0" err="1"/>
              <a:t>m,n</a:t>
            </a:r>
            <a:r>
              <a:rPr lang="en-US" altLang="zh-CN" sz="1600" b="1" dirty="0"/>
              <a:t>}’   </a:t>
            </a:r>
            <a:r>
              <a:rPr lang="zh-CN" altLang="en-US" sz="1600" b="1" dirty="0"/>
              <a:t>匹配最少 </a:t>
            </a:r>
            <a:r>
              <a:rPr lang="en-US" altLang="zh-CN" sz="1600" b="1" dirty="0"/>
              <a:t>m </a:t>
            </a:r>
            <a:r>
              <a:rPr lang="zh-CN" altLang="en-US" sz="1600" b="1" dirty="0"/>
              <a:t>次，最多 </a:t>
            </a:r>
            <a:r>
              <a:rPr lang="en-US" altLang="zh-CN" sz="1600" b="1" dirty="0"/>
              <a:t>n </a:t>
            </a:r>
            <a:r>
              <a:rPr lang="zh-CN" altLang="en-US" sz="1600" b="1" dirty="0"/>
              <a:t>次。 </a:t>
            </a:r>
            <a:r>
              <a:rPr lang="en-US" altLang="zh-CN" sz="1600" b="1" dirty="0"/>
              <a:t>(n&gt;m)</a:t>
            </a:r>
          </a:p>
          <a:p>
            <a:pPr marL="0" indent="0">
              <a:buNone/>
            </a:pPr>
            <a:r>
              <a:rPr lang="zh-CN" altLang="en-US" dirty="0"/>
              <a:t>如果你只想指定一个最少次数或只指定一个最多次数，你可以把另外一个参数空起来。比如你想指定最少 </a:t>
            </a:r>
            <a:r>
              <a:rPr lang="en-US" altLang="zh-CN" dirty="0"/>
              <a:t>3 </a:t>
            </a:r>
            <a:r>
              <a:rPr lang="zh-CN" altLang="en-US" dirty="0"/>
              <a:t>次，可以写成 </a:t>
            </a:r>
            <a:r>
              <a:rPr lang="en-US" altLang="zh-CN" dirty="0"/>
              <a:t>{3,} </a:t>
            </a:r>
            <a:r>
              <a:rPr lang="zh-CN" altLang="en-US" dirty="0"/>
              <a:t>（注意那个逗号），同样如果只想指定最大为 </a:t>
            </a:r>
            <a:r>
              <a:rPr lang="en-US" altLang="zh-CN" dirty="0"/>
              <a:t>5 </a:t>
            </a:r>
            <a:r>
              <a:rPr lang="zh-CN" altLang="en-US" dirty="0"/>
              <a:t>次，可以写成 </a:t>
            </a:r>
            <a:r>
              <a:rPr lang="en-US" altLang="zh-CN" dirty="0"/>
              <a:t>{ </a:t>
            </a:r>
            <a:r>
              <a:rPr lang="zh-CN" altLang="en-US" dirty="0"/>
              <a:t>， </a:t>
            </a:r>
            <a:r>
              <a:rPr lang="en-US" altLang="zh-CN" dirty="0"/>
              <a:t>5} </a:t>
            </a:r>
            <a:r>
              <a:rPr lang="zh-CN" altLang="en-US" dirty="0"/>
              <a:t>，也可以写成 </a:t>
            </a:r>
            <a:r>
              <a:rPr lang="en-US" altLang="zh-CN" dirty="0"/>
              <a:t>{0,5} 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5389E7-2318-4EE9-BDA2-97D767EBC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40" y="4013864"/>
            <a:ext cx="3833192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7A2F0-9719-4CB1-AAEA-C48ACEBD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937"/>
          </a:xfrm>
        </p:spPr>
        <p:txBody>
          <a:bodyPr/>
          <a:lstStyle/>
          <a:p>
            <a:r>
              <a:rPr lang="en-US" altLang="zh-CN" dirty="0"/>
              <a:t>dropout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A9410-A2F6-4EA4-8322-9012E819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zh-CN" altLang="en-US" dirty="0"/>
              <a:t>开篇明义，</a:t>
            </a:r>
            <a:r>
              <a:rPr lang="en-US" altLang="zh-CN" dirty="0"/>
              <a:t>dropout</a:t>
            </a:r>
            <a:r>
              <a:rPr lang="zh-CN" altLang="en-US" dirty="0"/>
              <a:t>是指在深度学习网络的训练过程中，对于神经网络单元，按照一定的概率将其暂时从网络中丢弃。注意是暂时，对于随机梯度下降来说，由于是随机丢弃，故而每一个</a:t>
            </a:r>
            <a:r>
              <a:rPr lang="en-US" altLang="zh-CN" dirty="0"/>
              <a:t>mini-batch</a:t>
            </a:r>
            <a:r>
              <a:rPr lang="zh-CN" altLang="en-US" dirty="0"/>
              <a:t>都在训练不同的网络。</a:t>
            </a:r>
            <a:endParaRPr lang="en-US" altLang="zh-CN" dirty="0"/>
          </a:p>
          <a:p>
            <a:r>
              <a:rPr lang="zh-CN" altLang="en-US" dirty="0"/>
              <a:t> 假设我们要实现一个图片分类任务，我们设计出了</a:t>
            </a:r>
            <a:r>
              <a:rPr lang="en-US" altLang="zh-CN" dirty="0"/>
              <a:t>100000</a:t>
            </a:r>
            <a:r>
              <a:rPr lang="zh-CN" altLang="en-US" dirty="0"/>
              <a:t>个网络，这</a:t>
            </a:r>
            <a:r>
              <a:rPr lang="en-US" altLang="zh-CN" dirty="0"/>
              <a:t>100000</a:t>
            </a:r>
            <a:r>
              <a:rPr lang="zh-CN" altLang="en-US" dirty="0"/>
              <a:t>个网络，我们可以设计得各不相同，然后我们对这</a:t>
            </a:r>
            <a:r>
              <a:rPr lang="en-US" altLang="zh-CN" dirty="0"/>
              <a:t>100000</a:t>
            </a:r>
            <a:r>
              <a:rPr lang="zh-CN" altLang="en-US" dirty="0"/>
              <a:t>个网络进行训练，训练完后我们采用平均的方法，进行预测，这样肯定可以提高网络的泛化能力，或者说可以防止过拟合，因为这</a:t>
            </a:r>
            <a:r>
              <a:rPr lang="en-US" altLang="zh-CN" dirty="0"/>
              <a:t>100000</a:t>
            </a:r>
            <a:r>
              <a:rPr lang="zh-CN" altLang="en-US" dirty="0"/>
              <a:t>个网络，它们各不相同，可以提高网络的稳定性。而所谓的</a:t>
            </a:r>
            <a:r>
              <a:rPr lang="en-US" altLang="zh-CN" dirty="0"/>
              <a:t>dropout</a:t>
            </a:r>
            <a:r>
              <a:rPr lang="zh-CN" altLang="en-US" dirty="0"/>
              <a:t>我们可以这么理解，这</a:t>
            </a:r>
            <a:r>
              <a:rPr lang="en-US" altLang="zh-CN" dirty="0"/>
              <a:t>n</a:t>
            </a:r>
            <a:r>
              <a:rPr lang="zh-CN" altLang="en-US" dirty="0"/>
              <a:t>个网络，它们权值共享，并且具有相同的网络层数</a:t>
            </a:r>
            <a:r>
              <a:rPr lang="en-US" altLang="zh-CN" dirty="0"/>
              <a:t>(</a:t>
            </a:r>
            <a:r>
              <a:rPr lang="zh-CN" altLang="en-US" dirty="0"/>
              <a:t>这样可以大大减小计算量</a:t>
            </a:r>
            <a:r>
              <a:rPr lang="en-US" altLang="zh-CN" dirty="0"/>
              <a:t>)</a:t>
            </a:r>
            <a:r>
              <a:rPr lang="zh-CN" altLang="en-US" dirty="0"/>
              <a:t>。我们每次</a:t>
            </a:r>
            <a:r>
              <a:rPr lang="en-US" altLang="zh-CN" dirty="0"/>
              <a:t>dropout</a:t>
            </a:r>
            <a:r>
              <a:rPr lang="zh-CN" altLang="en-US" dirty="0"/>
              <a:t>后，网络模型都可以看成是整个网络的子网络。</a:t>
            </a:r>
            <a:r>
              <a:rPr lang="en-US" altLang="zh-CN" dirty="0"/>
              <a:t>(</a:t>
            </a:r>
            <a:r>
              <a:rPr lang="zh-CN" altLang="en-US" dirty="0"/>
              <a:t>需要注意的是如果采用</a:t>
            </a:r>
            <a:r>
              <a:rPr lang="en-US" altLang="zh-CN" dirty="0"/>
              <a:t>dropout</a:t>
            </a:r>
            <a:r>
              <a:rPr lang="zh-CN" altLang="en-US" dirty="0"/>
              <a:t>，训练时间大大延长，但是对测试阶段没影响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DBAD20-5856-4E92-B78A-FF586851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506" y="4406932"/>
            <a:ext cx="4473328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8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03EF2-A937-4649-9247-A4A56180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4884"/>
            <a:ext cx="8596668" cy="755176"/>
          </a:xfrm>
        </p:spPr>
        <p:txBody>
          <a:bodyPr/>
          <a:lstStyle/>
          <a:p>
            <a:r>
              <a:rPr lang="zh-CN" altLang="en-US" dirty="0"/>
              <a:t>卷积核的参数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7200A92-608E-4780-8352-B79AE4075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537" y="1790434"/>
            <a:ext cx="11231422" cy="9254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778D1D1-202B-4A42-B6AF-A68572F70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37" y="1186469"/>
            <a:ext cx="7004039" cy="4899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E5D36A-E9F0-4C8A-AE4E-2B3A46515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37" y="2829891"/>
            <a:ext cx="4206605" cy="19661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E22248-09AA-4528-AC62-B9CA47B19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283" y="3058510"/>
            <a:ext cx="4397121" cy="17375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57A5105-5D24-4EC0-8353-D45424F3A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537" y="4796021"/>
            <a:ext cx="2309060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6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97241-3150-406B-A8C2-2310212D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176"/>
          </a:xfrm>
        </p:spPr>
        <p:txBody>
          <a:bodyPr/>
          <a:lstStyle/>
          <a:p>
            <a:r>
              <a:rPr lang="zh-CN" altLang="en-US" dirty="0"/>
              <a:t>全连接层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3C7E1-C543-456C-95B2-E3136E309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zh-CN" altLang="en-US" dirty="0"/>
              <a:t>全连接层的每一个结点都与上一层的所有结点相连，用来把前边提取到的特征综合起来。由于其全相连的特性，一般全连接层的参数也是最多的。</a:t>
            </a:r>
            <a:endParaRPr lang="en-US" altLang="zh-CN" dirty="0"/>
          </a:p>
          <a:p>
            <a:r>
              <a:rPr lang="zh-CN" altLang="en-US" dirty="0"/>
              <a:t>全连接一般会把卷积输出的二维特征图转化成一维的一个向量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722AB6-833B-4E91-9006-FD0932672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98" y="2762461"/>
            <a:ext cx="6957663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9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4CA35-7787-4F91-ADF8-84C11762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565" y="2573013"/>
            <a:ext cx="8596668" cy="864359"/>
          </a:xfrm>
        </p:spPr>
        <p:txBody>
          <a:bodyPr>
            <a:normAutofit fontScale="90000"/>
          </a:bodyPr>
          <a:lstStyle/>
          <a:p>
            <a:r>
              <a:rPr lang="en-US" altLang="zh-CN" sz="5400" dirty="0"/>
              <a:t>Python</a:t>
            </a:r>
            <a:r>
              <a:rPr lang="zh-CN" altLang="en-US" sz="5400" dirty="0"/>
              <a:t>之正则表达式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368164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A18F8-59CB-4D73-9078-1CBD090C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540"/>
          </a:xfrm>
        </p:spPr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D1355-8CF2-4D2E-A850-BBAAB430B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4049"/>
            <a:ext cx="8596668" cy="3880773"/>
          </a:xfrm>
        </p:spPr>
        <p:txBody>
          <a:bodyPr/>
          <a:lstStyle/>
          <a:p>
            <a:r>
              <a:rPr lang="zh-CN" altLang="en-US" dirty="0"/>
              <a:t>正则表达式是一个特殊的字符序列，它能帮助你方便的检查一个字符串是否与某种模式匹配。正则表达式是一个特殊的字符序列，它能帮助你方便的检查一个字符串是否与某种模式匹配。</a:t>
            </a:r>
            <a:endParaRPr lang="en-US" altLang="zh-CN" dirty="0"/>
          </a:p>
          <a:p>
            <a:r>
              <a:rPr lang="en-US" altLang="zh-CN" dirty="0"/>
              <a:t>re </a:t>
            </a:r>
            <a:r>
              <a:rPr lang="zh-CN" altLang="en-US" dirty="0"/>
              <a:t>模块使 </a:t>
            </a:r>
            <a:r>
              <a:rPr lang="en-US" altLang="zh-CN" dirty="0"/>
              <a:t>Python </a:t>
            </a:r>
            <a:r>
              <a:rPr lang="zh-CN" altLang="en-US" dirty="0"/>
              <a:t>语言拥有全部的正则表达式功能。</a:t>
            </a:r>
            <a:endParaRPr lang="en-US" altLang="zh-CN" dirty="0"/>
          </a:p>
          <a:p>
            <a:r>
              <a:rPr lang="en-US" altLang="zh-CN" dirty="0"/>
              <a:t>Import re</a:t>
            </a:r>
          </a:p>
          <a:p>
            <a:r>
              <a:rPr lang="en-US" altLang="zh-CN" dirty="0" err="1"/>
              <a:t>re.match</a:t>
            </a:r>
            <a:r>
              <a:rPr lang="en-US" altLang="zh-CN" dirty="0"/>
              <a:t> </a:t>
            </a:r>
            <a:r>
              <a:rPr lang="zh-CN" altLang="en-US" dirty="0"/>
              <a:t>尝试从字符串的起始位置匹配一个模式，如果不是起始位置匹配成功的话，</a:t>
            </a:r>
            <a:r>
              <a:rPr lang="en-US" altLang="zh-CN" dirty="0"/>
              <a:t>match()</a:t>
            </a:r>
            <a:r>
              <a:rPr lang="zh-CN" altLang="en-US" dirty="0"/>
              <a:t>就返回</a:t>
            </a:r>
            <a:r>
              <a:rPr lang="en-US" altLang="zh-CN" dirty="0"/>
              <a:t>none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>
                <a:solidFill>
                  <a:srgbClr val="000000"/>
                </a:solidFill>
                <a:latin typeface="Arial Unicode MS"/>
                <a:ea typeface="Menlo"/>
              </a:rPr>
              <a:t>re</a:t>
            </a:r>
            <a:r>
              <a:rPr lang="zh-CN" altLang="zh-CN" dirty="0">
                <a:solidFill>
                  <a:srgbClr val="666600"/>
                </a:solidFill>
                <a:latin typeface="Arial Unicode MS"/>
                <a:ea typeface="Menlo"/>
              </a:rPr>
              <a:t>.</a:t>
            </a:r>
            <a:r>
              <a:rPr lang="zh-CN" altLang="zh-CN" dirty="0">
                <a:solidFill>
                  <a:srgbClr val="000000"/>
                </a:solidFill>
                <a:latin typeface="Arial Unicode MS"/>
                <a:ea typeface="Menlo"/>
              </a:rPr>
              <a:t>match</a:t>
            </a:r>
            <a:r>
              <a:rPr lang="zh-CN" altLang="zh-CN" dirty="0">
                <a:solidFill>
                  <a:srgbClr val="666600"/>
                </a:solidFill>
                <a:latin typeface="Arial Unicode MS"/>
                <a:ea typeface="Menlo"/>
              </a:rPr>
              <a:t>(</a:t>
            </a:r>
            <a:r>
              <a:rPr lang="zh-CN" altLang="zh-CN" dirty="0">
                <a:solidFill>
                  <a:srgbClr val="000000"/>
                </a:solidFill>
                <a:latin typeface="Arial Unicode MS"/>
                <a:ea typeface="Menlo"/>
              </a:rPr>
              <a:t>pattern</a:t>
            </a:r>
            <a:r>
              <a:rPr lang="zh-CN" altLang="zh-CN" dirty="0">
                <a:solidFill>
                  <a:srgbClr val="666600"/>
                </a:solidFill>
                <a:latin typeface="Arial Unicode MS"/>
                <a:ea typeface="Menlo"/>
              </a:rPr>
              <a:t>,</a:t>
            </a:r>
            <a:r>
              <a:rPr lang="zh-CN" altLang="zh-CN" dirty="0">
                <a:solidFill>
                  <a:srgbClr val="000000"/>
                </a:solidFill>
                <a:latin typeface="Arial Unicode MS"/>
                <a:ea typeface="Menlo"/>
              </a:rPr>
              <a:t> </a:t>
            </a:r>
            <a:r>
              <a:rPr lang="zh-CN" altLang="zh-CN" dirty="0">
                <a:solidFill>
                  <a:srgbClr val="000088"/>
                </a:solidFill>
                <a:latin typeface="Arial Unicode MS"/>
                <a:ea typeface="Menlo"/>
              </a:rPr>
              <a:t>string</a:t>
            </a:r>
            <a:r>
              <a:rPr lang="zh-CN" altLang="zh-CN" dirty="0">
                <a:solidFill>
                  <a:srgbClr val="666600"/>
                </a:solidFill>
                <a:latin typeface="Arial Unicode MS"/>
                <a:ea typeface="Menlo"/>
              </a:rPr>
              <a:t>,</a:t>
            </a:r>
            <a:r>
              <a:rPr lang="zh-CN" altLang="zh-CN" dirty="0">
                <a:solidFill>
                  <a:srgbClr val="000000"/>
                </a:solidFill>
                <a:latin typeface="Arial Unicode MS"/>
                <a:ea typeface="Menlo"/>
              </a:rPr>
              <a:t> flags</a:t>
            </a:r>
            <a:r>
              <a:rPr lang="zh-CN" altLang="zh-CN" dirty="0">
                <a:solidFill>
                  <a:srgbClr val="666600"/>
                </a:solidFill>
                <a:latin typeface="Arial Unicode MS"/>
                <a:ea typeface="Menlo"/>
              </a:rPr>
              <a:t>=</a:t>
            </a:r>
            <a:r>
              <a:rPr lang="zh-CN" altLang="zh-CN" dirty="0">
                <a:solidFill>
                  <a:srgbClr val="006666"/>
                </a:solidFill>
                <a:latin typeface="Arial Unicode MS"/>
                <a:ea typeface="Menlo"/>
              </a:rPr>
              <a:t>0</a:t>
            </a:r>
            <a:r>
              <a:rPr lang="zh-CN" altLang="zh-CN" dirty="0">
                <a:solidFill>
                  <a:srgbClr val="666600"/>
                </a:solidFill>
                <a:latin typeface="Arial Unicode MS"/>
                <a:ea typeface="Menlo"/>
              </a:rPr>
              <a:t>)</a:t>
            </a:r>
            <a:r>
              <a:rPr lang="zh-CN" altLang="zh-CN" sz="1600" dirty="0">
                <a:solidFill>
                  <a:schemeClr val="tx1"/>
                </a:solidFill>
              </a:rPr>
              <a:t> </a:t>
            </a:r>
            <a:endParaRPr lang="zh-CN" altLang="zh-CN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1DA92E-A451-4081-92F4-35FD36E86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965" b="4833"/>
          <a:stretch/>
        </p:blipFill>
        <p:spPr>
          <a:xfrm>
            <a:off x="1087459" y="4346542"/>
            <a:ext cx="5473139" cy="8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9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496B0-AC69-4418-B190-4ECD4F1F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806"/>
          </a:xfrm>
        </p:spPr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7C5E5F7-5F02-432D-9E86-CA582AA9A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406"/>
            <a:ext cx="8596668" cy="3880773"/>
          </a:xfrm>
        </p:spPr>
        <p:txBody>
          <a:bodyPr/>
          <a:lstStyle/>
          <a:p>
            <a:r>
              <a:rPr lang="en-US" altLang="zh-CN" dirty="0" err="1"/>
              <a:t>re.search</a:t>
            </a:r>
            <a:r>
              <a:rPr lang="zh-CN" altLang="en-US" dirty="0"/>
              <a:t>匹配整个字符串，直到找到一个匹配。</a:t>
            </a:r>
            <a:endParaRPr lang="en-US" altLang="zh-CN" dirty="0"/>
          </a:p>
          <a:p>
            <a:r>
              <a:rPr lang="zh-CN" altLang="zh-CN" dirty="0"/>
              <a:t>re.findall </a:t>
            </a:r>
            <a:r>
              <a:rPr lang="zh-C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#搜索整个字符串，返回一个list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zh-CN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6F3F9F-7892-4654-A80A-3109FC40A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06" y="5281593"/>
            <a:ext cx="2629128" cy="159271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E12BC2F-3CF1-4730-BFC0-204A2D899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230" y="5284552"/>
            <a:ext cx="3650296" cy="11507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E9775A2-3DEB-4DE0-AFB6-FA03385B0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06" y="2225603"/>
            <a:ext cx="3436918" cy="286536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6FA0207-8078-4C1D-8AF4-942F2EDC2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892" y="2255320"/>
            <a:ext cx="3215919" cy="153937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8489557-4B1F-4174-9495-FA08F08CD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8780" y="4087131"/>
            <a:ext cx="7286031" cy="1041675"/>
          </a:xfrm>
          <a:prstGeom prst="rect">
            <a:avLst/>
          </a:prstGeom>
        </p:spPr>
      </p:pic>
      <p:pic>
        <p:nvPicPr>
          <p:cNvPr id="19" name="内容占位符 3">
            <a:extLst>
              <a:ext uri="{FF2B5EF4-FFF2-40B4-BE49-F238E27FC236}">
                <a16:creationId xmlns:a16="http://schemas.microsoft.com/office/drawing/2014/main" id="{2A8B24FD-34EE-4481-857A-BE5594A50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9524" y="2228648"/>
            <a:ext cx="4058684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8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CAB24-B198-4D00-B754-99F92795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295"/>
          </a:xfrm>
        </p:spPr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5AEEFE9-FD7A-4E9E-BC96-843E23734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477181"/>
          </a:xfrm>
        </p:spPr>
        <p:txBody>
          <a:bodyPr>
            <a:normAutofit fontScale="92500" lnSpcReduction="20000"/>
          </a:bodyPr>
          <a:lstStyle/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‘</a:t>
            </a:r>
            <a:r>
              <a:rPr lang="en-US" altLang="zh-CN" b="1" dirty="0"/>
              <a:t>[‘  ‘]’ </a:t>
            </a:r>
            <a:r>
              <a:rPr lang="zh-CN" altLang="en-US" b="1" dirty="0"/>
              <a:t>字符集合设定符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首先说明一下字符集合设定的方法。由一对方括号括起来的字符，表明一个字符集合，能够匹配包含在其中的任意一个字符。比如 </a:t>
            </a:r>
            <a:r>
              <a:rPr lang="en-US" altLang="zh-CN" dirty="0"/>
              <a:t>[abc123] </a:t>
            </a:r>
            <a:r>
              <a:rPr lang="zh-CN" altLang="en-US" dirty="0"/>
              <a:t>，表明字符 ’</a:t>
            </a:r>
            <a:r>
              <a:rPr lang="en-US" altLang="zh-CN" dirty="0"/>
              <a:t>a’ ‘b’ ‘c’ ‘1’ ‘2’ ‘3’ </a:t>
            </a:r>
            <a:r>
              <a:rPr lang="zh-CN" altLang="en-US" dirty="0"/>
              <a:t>都符合它的要求。可以被匹配。如果在 ’</a:t>
            </a:r>
            <a:r>
              <a:rPr lang="en-US" altLang="zh-CN" dirty="0"/>
              <a:t>[‘ ‘]’ </a:t>
            </a:r>
            <a:r>
              <a:rPr lang="zh-CN" altLang="en-US" dirty="0"/>
              <a:t>里面的开头写一个 ‘</a:t>
            </a:r>
            <a:r>
              <a:rPr lang="en-US" altLang="zh-CN" dirty="0"/>
              <a:t>^’ </a:t>
            </a:r>
            <a:r>
              <a:rPr lang="zh-CN" altLang="en-US" dirty="0"/>
              <a:t>号，则表示取非，即在括号里的字符都不匹配。如 </a:t>
            </a:r>
            <a:r>
              <a:rPr lang="en-US" altLang="zh-CN" dirty="0"/>
              <a:t>[^a-</a:t>
            </a:r>
            <a:r>
              <a:rPr lang="en-US" altLang="zh-CN" dirty="0" err="1"/>
              <a:t>zA</a:t>
            </a:r>
            <a:r>
              <a:rPr lang="en-US" altLang="zh-CN" dirty="0"/>
              <a:t>-Z] </a:t>
            </a:r>
            <a:r>
              <a:rPr lang="zh-CN" altLang="en-US" dirty="0"/>
              <a:t>表明不匹配所有英文字母。但是如果 ‘</a:t>
            </a:r>
            <a:r>
              <a:rPr lang="en-US" altLang="zh-CN" dirty="0"/>
              <a:t>^’ </a:t>
            </a:r>
            <a:r>
              <a:rPr lang="zh-CN" altLang="en-US" dirty="0"/>
              <a:t>不在开头，则它就不再是表示取非，而表示其本身，如 </a:t>
            </a:r>
            <a:r>
              <a:rPr lang="en-US" altLang="zh-CN" dirty="0"/>
              <a:t>[</a:t>
            </a:r>
            <a:r>
              <a:rPr lang="en-US" altLang="zh-CN" dirty="0" err="1"/>
              <a:t>a-z^A-Z</a:t>
            </a:r>
            <a:r>
              <a:rPr lang="en-US" altLang="zh-CN" dirty="0"/>
              <a:t>] </a:t>
            </a:r>
            <a:r>
              <a:rPr lang="zh-CN" altLang="en-US" dirty="0"/>
              <a:t>表明匹配所有的英文字母和字符 ’</a:t>
            </a:r>
            <a:r>
              <a:rPr lang="en-US" altLang="zh-CN" dirty="0"/>
              <a:t>^’ 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‘</a:t>
            </a:r>
            <a:r>
              <a:rPr lang="en-US" altLang="zh-CN" b="1" dirty="0"/>
              <a:t>|’    </a:t>
            </a:r>
            <a:r>
              <a:rPr lang="zh-CN" altLang="en-US" b="1" dirty="0"/>
              <a:t>或规则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将两个规则并列起来，以‘ </a:t>
            </a:r>
            <a:r>
              <a:rPr lang="en-US" altLang="zh-CN" dirty="0"/>
              <a:t>| ’</a:t>
            </a:r>
            <a:r>
              <a:rPr lang="zh-CN" altLang="en-US" dirty="0"/>
              <a:t>连接，表示只要满足其中之一就可以匹配。比如</a:t>
            </a:r>
          </a:p>
          <a:p>
            <a:pPr marL="0" indent="0">
              <a:buNone/>
            </a:pPr>
            <a:r>
              <a:rPr lang="en-US" altLang="zh-CN" dirty="0"/>
              <a:t>[a-</a:t>
            </a:r>
            <a:r>
              <a:rPr lang="en-US" altLang="zh-CN" dirty="0" err="1"/>
              <a:t>zA</a:t>
            </a:r>
            <a:r>
              <a:rPr lang="en-US" altLang="zh-CN" dirty="0"/>
              <a:t>-Z]|[0-9] </a:t>
            </a:r>
            <a:r>
              <a:rPr lang="zh-CN" altLang="en-US" dirty="0"/>
              <a:t>表示满足数字或字母就可以匹配，这个规则等价于 </a:t>
            </a:r>
            <a:r>
              <a:rPr lang="en-US" altLang="zh-CN" dirty="0"/>
              <a:t>[a-zA-Z0-9]</a:t>
            </a:r>
          </a:p>
          <a:p>
            <a:r>
              <a:rPr lang="zh-CN" altLang="en-US" b="1" dirty="0"/>
              <a:t>‘</a:t>
            </a:r>
            <a:r>
              <a:rPr lang="en-US" altLang="zh-CN" b="1" dirty="0"/>
              <a:t>.’    </a:t>
            </a:r>
            <a:r>
              <a:rPr lang="zh-CN" altLang="en-US" b="1" dirty="0"/>
              <a:t>匹配所有字符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匹配除换行符 ’</a:t>
            </a:r>
            <a:r>
              <a:rPr lang="en-US" altLang="zh-CN" dirty="0"/>
              <a:t>/n’ </a:t>
            </a:r>
            <a:r>
              <a:rPr lang="zh-CN" altLang="en-US" dirty="0"/>
              <a:t>外的所有字符。如果使用了 ’</a:t>
            </a:r>
            <a:r>
              <a:rPr lang="en-US" altLang="zh-CN" dirty="0"/>
              <a:t>S’ </a:t>
            </a:r>
            <a:r>
              <a:rPr lang="zh-CN" altLang="en-US" dirty="0"/>
              <a:t>选项，匹配包括 ’</a:t>
            </a:r>
            <a:r>
              <a:rPr lang="en-US" altLang="zh-CN" dirty="0"/>
              <a:t>/n’ </a:t>
            </a:r>
            <a:r>
              <a:rPr lang="zh-CN" altLang="en-US" dirty="0"/>
              <a:t>的所有字符。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4262F8-E5C1-467B-ACFA-7B4B47CD3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8613"/>
            <a:ext cx="4488569" cy="8535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59538E-8AE5-43D4-B617-B1E6D1537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434" y="1488613"/>
            <a:ext cx="3132091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9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ED104-9292-46BC-9853-A65C303A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6374"/>
            <a:ext cx="8596668" cy="704295"/>
          </a:xfrm>
        </p:spPr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BBA3B78-FCE1-4AAE-B086-E6AC045CD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907" y="850669"/>
            <a:ext cx="2769672" cy="17044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D4D0C9-1485-4DE7-B5C4-E73E889E7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152" y="868691"/>
            <a:ext cx="4496190" cy="12955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C77FA5-38A6-4922-A01D-0D8B67196733}"/>
              </a:ext>
            </a:extLst>
          </p:cNvPr>
          <p:cNvSpPr/>
          <p:nvPr/>
        </p:nvSpPr>
        <p:spPr>
          <a:xfrm>
            <a:off x="816907" y="2573104"/>
            <a:ext cx="91704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Verdana" panose="020B0604030504040204" pitchFamily="34" charset="0"/>
              </a:rPr>
              <a:t>‘</a:t>
            </a:r>
            <a:r>
              <a:rPr lang="en-US" altLang="zh-CN" b="1" dirty="0">
                <a:solidFill>
                  <a:srgbClr val="4F4F4F"/>
                </a:solidFill>
                <a:latin typeface="Verdana" panose="020B0604030504040204" pitchFamily="34" charset="0"/>
              </a:rPr>
              <a:t>/b’ </a:t>
            </a:r>
            <a:r>
              <a:rPr lang="zh-CN" altLang="en-US" b="1" dirty="0">
                <a:solidFill>
                  <a:srgbClr val="4F4F4F"/>
                </a:solidFill>
                <a:latin typeface="Verdana" panose="020B0604030504040204" pitchFamily="34" charset="0"/>
              </a:rPr>
              <a:t>匹配单词边界</a:t>
            </a:r>
            <a:endParaRPr lang="zh-CN" altLang="en-US" dirty="0">
              <a:solidFill>
                <a:srgbClr val="4F4F4F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4F4F4F"/>
                </a:solidFill>
                <a:latin typeface="Verdana" panose="020B0604030504040204" pitchFamily="34" charset="0"/>
              </a:rPr>
              <a:t>它匹配一个单词的边界，比如空格等，不过它是一个‘ </a:t>
            </a:r>
            <a:r>
              <a:rPr lang="en-US" altLang="zh-CN" dirty="0">
                <a:solidFill>
                  <a:srgbClr val="4F4F4F"/>
                </a:solidFill>
                <a:latin typeface="Verdana" panose="020B0604030504040204" pitchFamily="34" charset="0"/>
              </a:rPr>
              <a:t>0 ’</a:t>
            </a:r>
            <a:r>
              <a:rPr lang="zh-CN" altLang="en-US" dirty="0">
                <a:solidFill>
                  <a:srgbClr val="4F4F4F"/>
                </a:solidFill>
                <a:latin typeface="Verdana" panose="020B0604030504040204" pitchFamily="34" charset="0"/>
              </a:rPr>
              <a:t>长度字符，它匹配完的字符串不会包括那个分界的字符。而如果用 ’</a:t>
            </a:r>
            <a:r>
              <a:rPr lang="en-US" altLang="zh-CN" dirty="0">
                <a:solidFill>
                  <a:srgbClr val="4F4F4F"/>
                </a:solidFill>
                <a:latin typeface="Verdana" panose="020B0604030504040204" pitchFamily="34" charset="0"/>
              </a:rPr>
              <a:t>/s’ </a:t>
            </a:r>
            <a:r>
              <a:rPr lang="zh-CN" altLang="en-US" dirty="0">
                <a:solidFill>
                  <a:srgbClr val="4F4F4F"/>
                </a:solidFill>
                <a:latin typeface="Verdana" panose="020B0604030504040204" pitchFamily="34" charset="0"/>
              </a:rPr>
              <a:t>来匹配的话，则匹配出的字符串中会包含那个分界符。</a:t>
            </a:r>
            <a:endParaRPr lang="en-US" altLang="zh-CN" dirty="0">
              <a:solidFill>
                <a:srgbClr val="4F4F4F"/>
              </a:solidFill>
              <a:latin typeface="Verdana" panose="020B0604030504040204" pitchFamily="34" charset="0"/>
            </a:endParaRPr>
          </a:p>
          <a:p>
            <a:r>
              <a:rPr lang="zh-CN" altLang="en-US" b="1" dirty="0"/>
              <a:t>‘</a:t>
            </a:r>
            <a:r>
              <a:rPr lang="en-US" altLang="zh-CN" dirty="0">
                <a:solidFill>
                  <a:srgbClr val="4F4F4F"/>
                </a:solidFill>
                <a:latin typeface="Verdana" panose="020B0604030504040204" pitchFamily="34" charset="0"/>
              </a:rPr>
              <a:t>/B’ </a:t>
            </a:r>
            <a:r>
              <a:rPr lang="zh-CN" altLang="en-US" dirty="0">
                <a:solidFill>
                  <a:srgbClr val="4F4F4F"/>
                </a:solidFill>
                <a:latin typeface="Verdana" panose="020B0604030504040204" pitchFamily="34" charset="0"/>
              </a:rPr>
              <a:t>匹配非边界</a:t>
            </a:r>
          </a:p>
          <a:p>
            <a:r>
              <a:rPr lang="zh-CN" altLang="en-US" dirty="0">
                <a:solidFill>
                  <a:srgbClr val="4F4F4F"/>
                </a:solidFill>
                <a:latin typeface="Verdana" panose="020B0604030504040204" pitchFamily="34" charset="0"/>
              </a:rPr>
              <a:t>和 ’</a:t>
            </a:r>
            <a:r>
              <a:rPr lang="en-US" altLang="zh-CN" dirty="0">
                <a:solidFill>
                  <a:srgbClr val="4F4F4F"/>
                </a:solidFill>
                <a:latin typeface="Verdana" panose="020B0604030504040204" pitchFamily="34" charset="0"/>
              </a:rPr>
              <a:t>/b’ </a:t>
            </a:r>
            <a:r>
              <a:rPr lang="zh-CN" altLang="en-US" dirty="0">
                <a:solidFill>
                  <a:srgbClr val="4F4F4F"/>
                </a:solidFill>
                <a:latin typeface="Verdana" panose="020B0604030504040204" pitchFamily="34" charset="0"/>
              </a:rPr>
              <a:t>相反，它只匹配非边界的字符。它同样是个 </a:t>
            </a:r>
            <a:r>
              <a:rPr lang="en-US" altLang="zh-CN" dirty="0">
                <a:solidFill>
                  <a:srgbClr val="4F4F4F"/>
                </a:solidFill>
                <a:latin typeface="Verdana" panose="020B0604030504040204" pitchFamily="34" charset="0"/>
              </a:rPr>
              <a:t>0 </a:t>
            </a:r>
            <a:r>
              <a:rPr lang="zh-CN" altLang="en-US" dirty="0">
                <a:solidFill>
                  <a:srgbClr val="4F4F4F"/>
                </a:solidFill>
                <a:latin typeface="Verdana" panose="020B0604030504040204" pitchFamily="34" charset="0"/>
              </a:rPr>
              <a:t>长度字符。</a:t>
            </a:r>
          </a:p>
          <a:p>
            <a:r>
              <a:rPr lang="zh-CN" altLang="en-US" dirty="0">
                <a:solidFill>
                  <a:srgbClr val="4F4F4F"/>
                </a:solidFill>
                <a:latin typeface="Verdana" panose="020B0604030504040204" pitchFamily="34" charset="0"/>
              </a:rPr>
              <a:t>接上例：</a:t>
            </a:r>
            <a:endParaRPr lang="en-US" altLang="zh-CN" dirty="0">
              <a:solidFill>
                <a:srgbClr val="4F4F4F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4F4F4F"/>
                </a:solidFill>
                <a:latin typeface="Verdana" panose="020B0604030504040204" pitchFamily="34" charset="0"/>
              </a:rPr>
              <a:t>‘</a:t>
            </a:r>
            <a:r>
              <a:rPr lang="en-US" altLang="zh-CN" dirty="0">
                <a:solidFill>
                  <a:srgbClr val="4F4F4F"/>
                </a:solidFill>
                <a:latin typeface="Verdana" panose="020B0604030504040204" pitchFamily="34" charset="0"/>
              </a:rPr>
              <a:t>(?:)’ </a:t>
            </a:r>
            <a:r>
              <a:rPr lang="zh-CN" altLang="en-US" dirty="0">
                <a:solidFill>
                  <a:srgbClr val="4F4F4F"/>
                </a:solidFill>
                <a:latin typeface="Verdana" panose="020B0604030504040204" pitchFamily="34" charset="0"/>
              </a:rPr>
              <a:t>无捕获组</a:t>
            </a:r>
          </a:p>
          <a:p>
            <a:r>
              <a:rPr lang="zh-CN" altLang="en-US" dirty="0">
                <a:solidFill>
                  <a:srgbClr val="4F4F4F"/>
                </a:solidFill>
                <a:latin typeface="Verdana" panose="020B0604030504040204" pitchFamily="34" charset="0"/>
              </a:rPr>
              <a:t>当你要将一部分规则作为一个整体对它进行某些操作，比如指定其重复次数时，你需要将这部分规则用 ’</a:t>
            </a:r>
            <a:r>
              <a:rPr lang="en-US" altLang="zh-CN" dirty="0">
                <a:solidFill>
                  <a:srgbClr val="4F4F4F"/>
                </a:solidFill>
                <a:latin typeface="Verdana" panose="020B0604030504040204" pitchFamily="34" charset="0"/>
              </a:rPr>
              <a:t>(?:’ ‘)’ </a:t>
            </a:r>
            <a:r>
              <a:rPr lang="zh-CN" altLang="en-US" dirty="0">
                <a:solidFill>
                  <a:srgbClr val="4F4F4F"/>
                </a:solidFill>
                <a:latin typeface="Verdana" panose="020B0604030504040204" pitchFamily="34" charset="0"/>
              </a:rPr>
              <a:t>把它包围起来，而不能仅仅只用一对括号，那样将得到绝对出人意料的结果。</a:t>
            </a:r>
          </a:p>
          <a:p>
            <a:endParaRPr lang="zh-CN" altLang="en-US" dirty="0"/>
          </a:p>
          <a:p>
            <a:endParaRPr lang="zh-CN" altLang="en-US" b="0" i="0" dirty="0">
              <a:solidFill>
                <a:srgbClr val="4F4F4F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6B789F-011D-410C-8A4A-CB3F73527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3608" y="4806718"/>
            <a:ext cx="2115689" cy="147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4111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497</TotalTime>
  <Words>321</Words>
  <Application>Microsoft Office PowerPoint</Application>
  <PresentationFormat>宽屏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 Unicode MS</vt:lpstr>
      <vt:lpstr>Menlo</vt:lpstr>
      <vt:lpstr>方正姚体</vt:lpstr>
      <vt:lpstr>华文新魏</vt:lpstr>
      <vt:lpstr>Arial</vt:lpstr>
      <vt:lpstr>Courier New</vt:lpstr>
      <vt:lpstr>Trebuchet MS</vt:lpstr>
      <vt:lpstr>Verdana</vt:lpstr>
      <vt:lpstr>Wingdings 3</vt:lpstr>
      <vt:lpstr>平面</vt:lpstr>
      <vt:lpstr>需要弄懂的地方</vt:lpstr>
      <vt:lpstr>dropout</vt:lpstr>
      <vt:lpstr>卷积核的参数</vt:lpstr>
      <vt:lpstr>全连接层</vt:lpstr>
      <vt:lpstr>Python之正则表达式</vt:lpstr>
      <vt:lpstr>正则表达式</vt:lpstr>
      <vt:lpstr>正则表达式</vt:lpstr>
      <vt:lpstr>正则表达式</vt:lpstr>
      <vt:lpstr>正则表达式</vt:lpstr>
      <vt:lpstr>正则表达式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Leather King</dc:creator>
  <cp:lastModifiedBy>Leather King</cp:lastModifiedBy>
  <cp:revision>19</cp:revision>
  <dcterms:created xsi:type="dcterms:W3CDTF">2018-11-08T14:55:15Z</dcterms:created>
  <dcterms:modified xsi:type="dcterms:W3CDTF">2018-11-10T09:50:55Z</dcterms:modified>
</cp:coreProperties>
</file>