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2" r:id="rId5"/>
    <p:sldId id="264" r:id="rId6"/>
    <p:sldId id="261" r:id="rId7"/>
    <p:sldId id="263" r:id="rId8"/>
    <p:sldId id="265" r:id="rId9"/>
    <p:sldId id="267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E7A8615-81A1-494A-ACCC-4BF4D806C35D}"/>
              </a:ext>
            </a:extLst>
          </p:cNvPr>
          <p:cNvSpPr txBox="1"/>
          <p:nvPr/>
        </p:nvSpPr>
        <p:spPr>
          <a:xfrm>
            <a:off x="3617494" y="1973179"/>
            <a:ext cx="5237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OpenCV </a:t>
            </a:r>
          </a:p>
          <a:p>
            <a:r>
              <a:rPr lang="en-US" altLang="zh-CN" sz="4800" dirty="0"/>
              <a:t>	        ——</a:t>
            </a:r>
            <a:r>
              <a:rPr lang="zh-CN" altLang="en-US" sz="4800" dirty="0"/>
              <a:t>第二讲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2F7A1C-DF24-4C0A-BF9C-9F43138D5EE8}"/>
              </a:ext>
            </a:extLst>
          </p:cNvPr>
          <p:cNvSpPr txBox="1"/>
          <p:nvPr/>
        </p:nvSpPr>
        <p:spPr>
          <a:xfrm>
            <a:off x="10050379" y="4387516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杨子江</a:t>
            </a:r>
          </a:p>
        </p:txBody>
      </p:sp>
    </p:spTree>
    <p:extLst>
      <p:ext uri="{BB962C8B-B14F-4D97-AF65-F5344CB8AC3E}">
        <p14:creationId xmlns:p14="http://schemas.microsoft.com/office/powerpoint/2010/main" val="11702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1319E28-D6DD-4424-9532-12D13E45C6AD}"/>
              </a:ext>
            </a:extLst>
          </p:cNvPr>
          <p:cNvSpPr/>
          <p:nvPr/>
        </p:nvSpPr>
        <p:spPr>
          <a:xfrm>
            <a:off x="1027375" y="404881"/>
            <a:ext cx="45159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2. Image Thresholding</a:t>
            </a:r>
            <a:endParaRPr lang="zh-CN" altLang="en-US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40E87C-7A97-4D35-9C59-9AC66934D9C5}"/>
              </a:ext>
            </a:extLst>
          </p:cNvPr>
          <p:cNvSpPr/>
          <p:nvPr/>
        </p:nvSpPr>
        <p:spPr>
          <a:xfrm>
            <a:off x="1171073" y="989656"/>
            <a:ext cx="940067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import cv2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r>
              <a:rPr lang="en-US" altLang="zh-CN" dirty="0"/>
              <a:t>from matplotlib import </a:t>
            </a:r>
            <a:r>
              <a:rPr lang="en-US" altLang="zh-CN" dirty="0" err="1"/>
              <a:t>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img</a:t>
            </a:r>
            <a:r>
              <a:rPr lang="en-US" altLang="zh-CN" dirty="0"/>
              <a:t> = cv2.imread('gradient.png',0)</a:t>
            </a:r>
          </a:p>
          <a:p>
            <a:r>
              <a:rPr lang="en-US" altLang="zh-CN" dirty="0"/>
              <a:t>ret,thresh1 = cv2.threshold(img,127,255,cv2.THRESH_BINARY)</a:t>
            </a:r>
          </a:p>
          <a:p>
            <a:r>
              <a:rPr lang="en-US" altLang="zh-CN" dirty="0"/>
              <a:t>ret,thresh2 = cv2.threshold(img,127,255,cv2.THRESH_BINARY_INV)</a:t>
            </a:r>
          </a:p>
          <a:p>
            <a:r>
              <a:rPr lang="en-US" altLang="zh-CN" dirty="0"/>
              <a:t>ret,thresh3 = cv2.threshold(img,127,255,cv2.THRESH_TRUNC)</a:t>
            </a:r>
          </a:p>
          <a:p>
            <a:r>
              <a:rPr lang="en-US" altLang="zh-CN" dirty="0"/>
              <a:t>ret,thresh4 = cv2.threshold(img,127,255,cv2.THRESH_TOZERO)</a:t>
            </a:r>
          </a:p>
          <a:p>
            <a:r>
              <a:rPr lang="en-US" altLang="zh-CN" dirty="0"/>
              <a:t>ret,thresh5 = cv2.threshold(img,127,255,cv2.THRESH_TOZERO_INV)</a:t>
            </a:r>
          </a:p>
          <a:p>
            <a:endParaRPr lang="en-US" altLang="zh-CN" dirty="0"/>
          </a:p>
          <a:p>
            <a:r>
              <a:rPr lang="en-US" altLang="zh-CN" dirty="0"/>
              <a:t>titles = ['Original </a:t>
            </a:r>
            <a:r>
              <a:rPr lang="en-US" altLang="zh-CN" dirty="0" err="1"/>
              <a:t>Image','BINARY','BINARY_INV','TRUNC','TOZERO','TOZERO_INV</a:t>
            </a:r>
            <a:r>
              <a:rPr lang="en-US" altLang="zh-CN" dirty="0"/>
              <a:t>']</a:t>
            </a:r>
          </a:p>
          <a:p>
            <a:r>
              <a:rPr lang="en-US" altLang="zh-CN" dirty="0"/>
              <a:t>images = [</a:t>
            </a:r>
            <a:r>
              <a:rPr lang="en-US" altLang="zh-CN" dirty="0" err="1"/>
              <a:t>img</a:t>
            </a:r>
            <a:r>
              <a:rPr lang="en-US" altLang="zh-CN" dirty="0"/>
              <a:t>, thresh1, thresh2, thresh3, thresh4, thresh5]</a:t>
            </a:r>
          </a:p>
          <a:p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</a:t>
            </a:r>
            <a:r>
              <a:rPr lang="en-US" altLang="zh-CN" dirty="0" err="1"/>
              <a:t>xrange</a:t>
            </a:r>
            <a:r>
              <a:rPr lang="en-US" altLang="zh-CN" dirty="0"/>
              <a:t>(6):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plt.subplot</a:t>
            </a:r>
            <a:r>
              <a:rPr lang="en-US" altLang="zh-CN" dirty="0"/>
              <a:t>(2,3,i+1),</a:t>
            </a:r>
            <a:r>
              <a:rPr lang="en-US" altLang="zh-CN" dirty="0" err="1"/>
              <a:t>plt.imshow</a:t>
            </a:r>
            <a:r>
              <a:rPr lang="en-US" altLang="zh-CN" dirty="0"/>
              <a:t>(images[</a:t>
            </a:r>
            <a:r>
              <a:rPr lang="en-US" altLang="zh-CN" dirty="0" err="1"/>
              <a:t>i</a:t>
            </a:r>
            <a:r>
              <a:rPr lang="en-US" altLang="zh-CN" dirty="0"/>
              <a:t>],'gray')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plt.title</a:t>
            </a:r>
            <a:r>
              <a:rPr lang="en-US" altLang="zh-CN" dirty="0"/>
              <a:t>(titles[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plt.xticks</a:t>
            </a:r>
            <a:r>
              <a:rPr lang="en-US" altLang="zh-CN" dirty="0"/>
              <a:t>([]),</a:t>
            </a:r>
            <a:r>
              <a:rPr lang="en-US" altLang="zh-CN" dirty="0" err="1"/>
              <a:t>plt.yticks</a:t>
            </a:r>
            <a:r>
              <a:rPr lang="en-US" altLang="zh-CN" dirty="0"/>
              <a:t>([])</a:t>
            </a:r>
          </a:p>
          <a:p>
            <a:endParaRPr lang="en-US" altLang="zh-CN" dirty="0"/>
          </a:p>
          <a:p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98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32E3E9-E057-4BF4-B460-95BF0002A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952" y="503971"/>
            <a:ext cx="8234095" cy="585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3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D07D5EE-6DDE-4E73-B20C-3C85FE702CB6}"/>
              </a:ext>
            </a:extLst>
          </p:cNvPr>
          <p:cNvSpPr/>
          <p:nvPr/>
        </p:nvSpPr>
        <p:spPr>
          <a:xfrm>
            <a:off x="224588" y="989656"/>
            <a:ext cx="125930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import cv2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r>
              <a:rPr lang="en-US" altLang="zh-CN" dirty="0"/>
              <a:t>from matplotlib import </a:t>
            </a:r>
            <a:r>
              <a:rPr lang="en-US" altLang="zh-CN" dirty="0" err="1"/>
              <a:t>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img</a:t>
            </a:r>
            <a:r>
              <a:rPr lang="en-US" altLang="zh-CN" dirty="0"/>
              <a:t> = cv2.imread('dave.jpg',0)</a:t>
            </a:r>
          </a:p>
          <a:p>
            <a:r>
              <a:rPr lang="en-US" altLang="zh-CN" dirty="0" err="1"/>
              <a:t>img</a:t>
            </a:r>
            <a:r>
              <a:rPr lang="en-US" altLang="zh-CN" dirty="0"/>
              <a:t> = cv2.medianBlur(img,5)</a:t>
            </a:r>
          </a:p>
          <a:p>
            <a:endParaRPr lang="en-US" altLang="zh-CN" dirty="0"/>
          </a:p>
          <a:p>
            <a:r>
              <a:rPr lang="en-US" altLang="zh-CN" dirty="0"/>
              <a:t>ret,th1 = cv2.threshold(img,127,255,cv2.THRESH_BINARY)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th2 = cv2.adaptiveThreshold(img,255,cv2.ADAPTIVE_THRESH_MEAN_C, cv2.THRESH_BINARY,11,2)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th3 = cv2.adaptiveThreshold(img,255,cv2.ADAPTIVE_THRESH_GAUSSIAN_C, cv2.THRESH_BINARY,11,2)</a:t>
            </a:r>
          </a:p>
          <a:p>
            <a:endParaRPr lang="en-US" altLang="zh-CN" dirty="0"/>
          </a:p>
          <a:p>
            <a:r>
              <a:rPr lang="en-US" altLang="zh-CN" dirty="0"/>
              <a:t>titles = ['Original Image', 'Global Thresholding (v = 127)',</a:t>
            </a:r>
          </a:p>
          <a:p>
            <a:r>
              <a:rPr lang="en-US" altLang="zh-CN" dirty="0"/>
              <a:t>            'Adaptive Mean Thresholding', 'Adaptive Gaussian Thresholding']</a:t>
            </a:r>
          </a:p>
          <a:p>
            <a:r>
              <a:rPr lang="en-US" altLang="zh-CN" dirty="0"/>
              <a:t>images = [</a:t>
            </a:r>
            <a:r>
              <a:rPr lang="en-US" altLang="zh-CN" dirty="0" err="1"/>
              <a:t>img</a:t>
            </a:r>
            <a:r>
              <a:rPr lang="en-US" altLang="zh-CN" dirty="0"/>
              <a:t>, th1, th2, th3]</a:t>
            </a:r>
          </a:p>
          <a:p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</a:t>
            </a:r>
            <a:r>
              <a:rPr lang="en-US" altLang="zh-CN" dirty="0" err="1"/>
              <a:t>xrange</a:t>
            </a:r>
            <a:r>
              <a:rPr lang="en-US" altLang="zh-CN" dirty="0"/>
              <a:t>(4):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plt.subplot</a:t>
            </a:r>
            <a:r>
              <a:rPr lang="en-US" altLang="zh-CN" dirty="0"/>
              <a:t>(2,2,i+1),</a:t>
            </a:r>
            <a:r>
              <a:rPr lang="en-US" altLang="zh-CN" dirty="0" err="1"/>
              <a:t>plt.imshow</a:t>
            </a:r>
            <a:r>
              <a:rPr lang="en-US" altLang="zh-CN" dirty="0"/>
              <a:t>(images[</a:t>
            </a:r>
            <a:r>
              <a:rPr lang="en-US" altLang="zh-CN" dirty="0" err="1"/>
              <a:t>i</a:t>
            </a:r>
            <a:r>
              <a:rPr lang="en-US" altLang="zh-CN" dirty="0"/>
              <a:t>],'gray')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plt.title</a:t>
            </a:r>
            <a:r>
              <a:rPr lang="en-US" altLang="zh-CN" dirty="0"/>
              <a:t>(titles[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plt.xticks</a:t>
            </a:r>
            <a:r>
              <a:rPr lang="en-US" altLang="zh-CN" dirty="0"/>
              <a:t>([]),</a:t>
            </a:r>
            <a:r>
              <a:rPr lang="en-US" altLang="zh-CN" dirty="0" err="1"/>
              <a:t>plt.yticks</a:t>
            </a:r>
            <a:r>
              <a:rPr lang="en-US" altLang="zh-CN" dirty="0"/>
              <a:t>([])</a:t>
            </a:r>
          </a:p>
          <a:p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997E3D-2E3C-4C07-AFC6-9BA0EDC7CADD}"/>
              </a:ext>
            </a:extLst>
          </p:cNvPr>
          <p:cNvSpPr/>
          <p:nvPr/>
        </p:nvSpPr>
        <p:spPr>
          <a:xfrm>
            <a:off x="1027375" y="404881"/>
            <a:ext cx="45159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2. Image Thresholding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8687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08CD7A9-E2AD-4E78-B4EC-61E670B37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349" y="275689"/>
            <a:ext cx="5929301" cy="630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40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08D49-5E51-47D1-AFF1-3F757CF0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164" y="2302042"/>
            <a:ext cx="4907672" cy="1905000"/>
          </a:xfrm>
        </p:spPr>
        <p:txBody>
          <a:bodyPr>
            <a:noAutofit/>
          </a:bodyPr>
          <a:lstStyle/>
          <a:p>
            <a:r>
              <a:rPr lang="zh-CN" altLang="en-US" sz="8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253091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E2C52-4F2A-4A2D-B3D1-463EA83C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1473450" cy="649705"/>
          </a:xfrm>
        </p:spPr>
        <p:txBody>
          <a:bodyPr/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4942C-90FD-4A2F-B186-FE7772555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3124201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1. </a:t>
            </a:r>
            <a:r>
              <a:rPr lang="zh-CN" altLang="en-US" sz="4000" dirty="0"/>
              <a:t>图像几何变换</a:t>
            </a:r>
            <a:endParaRPr lang="en-US" altLang="zh-CN" sz="4000" dirty="0"/>
          </a:p>
          <a:p>
            <a:r>
              <a:rPr lang="en-US" altLang="zh-CN" sz="4000" dirty="0"/>
              <a:t>2. </a:t>
            </a:r>
            <a:r>
              <a:rPr lang="zh-CN" altLang="en-US" sz="4000" dirty="0"/>
              <a:t>图像阈值化</a:t>
            </a:r>
          </a:p>
        </p:txBody>
      </p:sp>
    </p:spTree>
    <p:extLst>
      <p:ext uri="{BB962C8B-B14F-4D97-AF65-F5344CB8AC3E}">
        <p14:creationId xmlns:p14="http://schemas.microsoft.com/office/powerpoint/2010/main" val="22026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DEA27F3-18CB-441C-819E-15EA7A4A9471}"/>
              </a:ext>
            </a:extLst>
          </p:cNvPr>
          <p:cNvSpPr/>
          <p:nvPr/>
        </p:nvSpPr>
        <p:spPr>
          <a:xfrm>
            <a:off x="1027375" y="404881"/>
            <a:ext cx="8065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1. Geometric Transformations of Images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D8C187-23A5-46C6-989E-0456D6A4387D}"/>
              </a:ext>
            </a:extLst>
          </p:cNvPr>
          <p:cNvSpPr txBox="1"/>
          <p:nvPr/>
        </p:nvSpPr>
        <p:spPr>
          <a:xfrm>
            <a:off x="1027374" y="1331495"/>
            <a:ext cx="99454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缩放：</a:t>
            </a:r>
            <a:endParaRPr lang="en-US" altLang="zh-CN" sz="4000" dirty="0"/>
          </a:p>
          <a:p>
            <a:br>
              <a:rPr lang="en-US" altLang="zh-CN" dirty="0"/>
            </a:br>
            <a:r>
              <a:rPr lang="en-US" altLang="zh-CN" sz="2000" dirty="0" err="1"/>
              <a:t>dst</a:t>
            </a:r>
            <a:r>
              <a:rPr lang="en-US" altLang="zh-CN" sz="2000" dirty="0"/>
              <a:t>=cv2.resize(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dsize</a:t>
            </a:r>
            <a:r>
              <a:rPr lang="en-US" altLang="zh-CN" sz="2000" dirty="0"/>
              <a:t>[, </a:t>
            </a:r>
            <a:r>
              <a:rPr lang="en-US" altLang="zh-CN" sz="2000" dirty="0" err="1"/>
              <a:t>dst</a:t>
            </a:r>
            <a:r>
              <a:rPr lang="en-US" altLang="zh-CN" sz="2000" dirty="0"/>
              <a:t>[, </a:t>
            </a:r>
            <a:r>
              <a:rPr lang="en-US" altLang="zh-CN" sz="2000" dirty="0" err="1"/>
              <a:t>fx</a:t>
            </a:r>
            <a:r>
              <a:rPr lang="en-US" altLang="zh-CN" sz="2000" dirty="0"/>
              <a:t>[, </a:t>
            </a:r>
            <a:r>
              <a:rPr lang="en-US" altLang="zh-CN" sz="2000" dirty="0" err="1"/>
              <a:t>fy</a:t>
            </a:r>
            <a:r>
              <a:rPr lang="en-US" altLang="zh-CN" sz="2000" dirty="0"/>
              <a:t>[, interpolation]]]])</a:t>
            </a:r>
          </a:p>
          <a:p>
            <a:endParaRPr lang="en-US" altLang="zh-CN" sz="4000" dirty="0"/>
          </a:p>
          <a:p>
            <a:r>
              <a:rPr lang="en-US" altLang="zh-CN" sz="2000" dirty="0"/>
              <a:t>import cv2</a:t>
            </a:r>
          </a:p>
          <a:p>
            <a:r>
              <a:rPr lang="en-US" altLang="zh-CN" sz="2000" dirty="0"/>
              <a:t>import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as np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img</a:t>
            </a:r>
            <a:r>
              <a:rPr lang="en-US" altLang="zh-CN" sz="2000" dirty="0"/>
              <a:t> = cv2.imread('messi5.jpg')</a:t>
            </a:r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FF00"/>
                </a:solidFill>
              </a:rPr>
              <a:t>res = cv2.resize(</a:t>
            </a:r>
            <a:r>
              <a:rPr lang="en-US" altLang="zh-CN" sz="2000" dirty="0" err="1">
                <a:solidFill>
                  <a:srgbClr val="FFFF00"/>
                </a:solidFill>
              </a:rPr>
              <a:t>img,None,fx</a:t>
            </a:r>
            <a:r>
              <a:rPr lang="en-US" altLang="zh-CN" sz="2000" dirty="0">
                <a:solidFill>
                  <a:srgbClr val="FFFF00"/>
                </a:solidFill>
              </a:rPr>
              <a:t>=2, </a:t>
            </a:r>
            <a:r>
              <a:rPr lang="en-US" altLang="zh-CN" sz="2000" dirty="0" err="1">
                <a:solidFill>
                  <a:srgbClr val="FFFF00"/>
                </a:solidFill>
              </a:rPr>
              <a:t>fy</a:t>
            </a:r>
            <a:r>
              <a:rPr lang="en-US" altLang="zh-CN" sz="2000" dirty="0">
                <a:solidFill>
                  <a:srgbClr val="FFFF00"/>
                </a:solidFill>
              </a:rPr>
              <a:t>=2, interpolation = cv2.INTER_CUBIC)</a:t>
            </a:r>
          </a:p>
          <a:p>
            <a:endParaRPr lang="en-US" altLang="zh-CN" sz="2000" dirty="0"/>
          </a:p>
          <a:p>
            <a:r>
              <a:rPr lang="en-US" altLang="zh-CN" sz="2000" dirty="0"/>
              <a:t>#OR</a:t>
            </a:r>
          </a:p>
          <a:p>
            <a:endParaRPr lang="en-US" altLang="zh-CN" sz="2000" dirty="0"/>
          </a:p>
          <a:p>
            <a:r>
              <a:rPr lang="en-US" altLang="zh-CN" sz="2000" dirty="0"/>
              <a:t>height, width = </a:t>
            </a:r>
            <a:r>
              <a:rPr lang="en-US" altLang="zh-CN" sz="2000" dirty="0" err="1"/>
              <a:t>img.shape</a:t>
            </a:r>
            <a:r>
              <a:rPr lang="en-US" altLang="zh-CN" sz="2000" dirty="0"/>
              <a:t>[:2]</a:t>
            </a:r>
          </a:p>
          <a:p>
            <a:r>
              <a:rPr lang="en-US" altLang="zh-CN" sz="2000" dirty="0">
                <a:solidFill>
                  <a:srgbClr val="FFFF00"/>
                </a:solidFill>
              </a:rPr>
              <a:t>res = cv2.resize(</a:t>
            </a:r>
            <a:r>
              <a:rPr lang="en-US" altLang="zh-CN" sz="2000" dirty="0" err="1">
                <a:solidFill>
                  <a:srgbClr val="FFFF00"/>
                </a:solidFill>
              </a:rPr>
              <a:t>img</a:t>
            </a:r>
            <a:r>
              <a:rPr lang="en-US" altLang="zh-CN" sz="2000" dirty="0">
                <a:solidFill>
                  <a:srgbClr val="FFFF00"/>
                </a:solidFill>
              </a:rPr>
              <a:t>,(2*width, 2*height), interpolation = cv2.INTER_CUBIC</a:t>
            </a:r>
            <a:r>
              <a:rPr lang="en-US" altLang="zh-CN" dirty="0">
                <a:solidFill>
                  <a:srgbClr val="FFFF00"/>
                </a:solidFill>
              </a:rPr>
              <a:t>)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84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AEA7F9-D4B4-4807-A482-F992A5C58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4618"/>
            <a:ext cx="5692607" cy="16552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F50367-4499-4B96-BC23-559AFA9A2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19" y="3074817"/>
            <a:ext cx="5692608" cy="21922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266CC4-70FC-4B1B-BC72-7C389902E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12860"/>
            <a:ext cx="5692607" cy="154375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02C31F2-1651-4439-B36B-E4E1B7C2DF60}"/>
              </a:ext>
            </a:extLst>
          </p:cNvPr>
          <p:cNvSpPr/>
          <p:nvPr/>
        </p:nvSpPr>
        <p:spPr>
          <a:xfrm>
            <a:off x="710412" y="1148829"/>
            <a:ext cx="64796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cv2.warpAffine:</a:t>
            </a:r>
            <a:r>
              <a:rPr lang="zh-CN" altLang="en-US" sz="3600" dirty="0"/>
              <a:t>二维仿射变换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329298-267E-41C1-BC01-9D9C6C2ED38C}"/>
              </a:ext>
            </a:extLst>
          </p:cNvPr>
          <p:cNvSpPr/>
          <p:nvPr/>
        </p:nvSpPr>
        <p:spPr>
          <a:xfrm>
            <a:off x="146719" y="268704"/>
            <a:ext cx="8065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1. Geometric Transformations of Images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4331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F737F94-5EF2-4145-82F1-CF84D03442EC}"/>
              </a:ext>
            </a:extLst>
          </p:cNvPr>
          <p:cNvSpPr txBox="1"/>
          <p:nvPr/>
        </p:nvSpPr>
        <p:spPr>
          <a:xfrm>
            <a:off x="946484" y="1379621"/>
            <a:ext cx="4219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平移：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512BBA-B56F-4C05-B02F-C1CD0B2D0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847" y="777824"/>
            <a:ext cx="4871193" cy="19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0DB1FBC-73E6-41ED-B765-D17ED2609740}"/>
              </a:ext>
            </a:extLst>
          </p:cNvPr>
          <p:cNvSpPr txBox="1"/>
          <p:nvPr/>
        </p:nvSpPr>
        <p:spPr>
          <a:xfrm>
            <a:off x="946484" y="3814753"/>
            <a:ext cx="4219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旋转：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0261C4-CBFF-4114-9AAA-633344C16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619" y="3001009"/>
            <a:ext cx="5404842" cy="21647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AA768C-1B69-41E7-A790-EE67DB8A1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523" y="3639277"/>
            <a:ext cx="3582647" cy="105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DEA27F3-18CB-441C-819E-15EA7A4A9471}"/>
              </a:ext>
            </a:extLst>
          </p:cNvPr>
          <p:cNvSpPr/>
          <p:nvPr/>
        </p:nvSpPr>
        <p:spPr>
          <a:xfrm>
            <a:off x="1027375" y="404881"/>
            <a:ext cx="8065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1. Geometric Transformations of Images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D8C187-23A5-46C6-989E-0456D6A4387D}"/>
              </a:ext>
            </a:extLst>
          </p:cNvPr>
          <p:cNvSpPr txBox="1"/>
          <p:nvPr/>
        </p:nvSpPr>
        <p:spPr>
          <a:xfrm>
            <a:off x="1027374" y="1331495"/>
            <a:ext cx="994542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平移：</a:t>
            </a:r>
            <a:endParaRPr lang="en-US" altLang="zh-CN" sz="4000" dirty="0"/>
          </a:p>
          <a:p>
            <a:br>
              <a:rPr lang="en-US" altLang="zh-CN" dirty="0"/>
            </a:br>
            <a:r>
              <a:rPr lang="en-US" altLang="zh-CN" sz="2000" dirty="0" err="1"/>
              <a:t>dst</a:t>
            </a:r>
            <a:r>
              <a:rPr lang="en-US" altLang="zh-CN" sz="2000" dirty="0"/>
              <a:t> = cv2.warpAffine(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, M, </a:t>
            </a:r>
            <a:r>
              <a:rPr lang="en-US" altLang="zh-CN" sz="2000" dirty="0" err="1"/>
              <a:t>dsize</a:t>
            </a:r>
            <a:r>
              <a:rPr lang="en-US" altLang="zh-CN" sz="2000" dirty="0"/>
              <a:t>[, </a:t>
            </a:r>
            <a:r>
              <a:rPr lang="en-US" altLang="zh-CN" sz="2000" dirty="0" err="1"/>
              <a:t>dst</a:t>
            </a:r>
            <a:r>
              <a:rPr lang="en-US" altLang="zh-CN" sz="2000" dirty="0"/>
              <a:t>[, flags[, </a:t>
            </a:r>
            <a:r>
              <a:rPr lang="en-US" altLang="zh-CN" sz="2000" dirty="0" err="1"/>
              <a:t>borderMode</a:t>
            </a:r>
            <a:r>
              <a:rPr lang="en-US" altLang="zh-CN" sz="2000" dirty="0"/>
              <a:t>[, </a:t>
            </a:r>
            <a:r>
              <a:rPr lang="en-US" altLang="zh-CN" sz="2000" dirty="0" err="1"/>
              <a:t>borderValue</a:t>
            </a:r>
            <a:r>
              <a:rPr lang="en-US" altLang="zh-CN" sz="2000" dirty="0"/>
              <a:t>]]]])</a:t>
            </a:r>
          </a:p>
          <a:p>
            <a:br>
              <a:rPr lang="en-US" altLang="zh-CN" dirty="0"/>
            </a:br>
            <a:r>
              <a:rPr lang="en-US" altLang="zh-CN" sz="2000" dirty="0"/>
              <a:t>import cv2</a:t>
            </a:r>
          </a:p>
          <a:p>
            <a:r>
              <a:rPr lang="en-US" altLang="zh-CN" sz="2000" dirty="0"/>
              <a:t>import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as np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img</a:t>
            </a:r>
            <a:r>
              <a:rPr lang="en-US" altLang="zh-CN" sz="2000" dirty="0"/>
              <a:t> = cv2.imread('messi5.jpg',0)</a:t>
            </a:r>
          </a:p>
          <a:p>
            <a:r>
              <a:rPr lang="en-US" altLang="zh-CN" sz="2000" dirty="0" err="1"/>
              <a:t>rows,cols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img.shape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FF00"/>
                </a:solidFill>
              </a:rPr>
              <a:t>M = np.float32([[1,0,100],[0,1,50]])</a:t>
            </a:r>
          </a:p>
          <a:p>
            <a:r>
              <a:rPr lang="en-US" altLang="zh-CN" sz="2000" dirty="0" err="1"/>
              <a:t>dst</a:t>
            </a:r>
            <a:r>
              <a:rPr lang="en-US" altLang="zh-CN" sz="2000" dirty="0"/>
              <a:t> = cv2.warpAffine(</a:t>
            </a:r>
            <a:r>
              <a:rPr lang="en-US" altLang="zh-CN" sz="2000" dirty="0" err="1"/>
              <a:t>img,M</a:t>
            </a:r>
            <a:r>
              <a:rPr lang="en-US" altLang="zh-CN" sz="2000" dirty="0"/>
              <a:t>,(</a:t>
            </a:r>
            <a:r>
              <a:rPr lang="en-US" altLang="zh-CN" sz="2000" dirty="0" err="1"/>
              <a:t>cols,rows</a:t>
            </a:r>
            <a:r>
              <a:rPr lang="en-US" altLang="zh-CN" sz="2000" dirty="0"/>
              <a:t>))</a:t>
            </a:r>
          </a:p>
          <a:p>
            <a:endParaRPr lang="en-US" altLang="zh-CN" sz="2000" dirty="0"/>
          </a:p>
          <a:p>
            <a:r>
              <a:rPr lang="en-US" altLang="zh-CN" sz="2000" dirty="0"/>
              <a:t>cv2.imshow('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',</a:t>
            </a:r>
            <a:r>
              <a:rPr lang="en-US" altLang="zh-CN" sz="2000" dirty="0" err="1"/>
              <a:t>dst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cv2.waitKey(0)</a:t>
            </a:r>
          </a:p>
          <a:p>
            <a:r>
              <a:rPr lang="en-US" altLang="zh-CN" sz="2000" dirty="0"/>
              <a:t>cv2.destroyAllWindows()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354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DEA27F3-18CB-441C-819E-15EA7A4A9471}"/>
              </a:ext>
            </a:extLst>
          </p:cNvPr>
          <p:cNvSpPr/>
          <p:nvPr/>
        </p:nvSpPr>
        <p:spPr>
          <a:xfrm>
            <a:off x="1027375" y="404881"/>
            <a:ext cx="8065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1. Geometric Transformations of Images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D8C187-23A5-46C6-989E-0456D6A4387D}"/>
              </a:ext>
            </a:extLst>
          </p:cNvPr>
          <p:cNvSpPr txBox="1"/>
          <p:nvPr/>
        </p:nvSpPr>
        <p:spPr>
          <a:xfrm>
            <a:off x="1027374" y="1331495"/>
            <a:ext cx="994542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旋转：</a:t>
            </a:r>
            <a:endParaRPr lang="en-US" altLang="zh-CN" sz="4000" dirty="0"/>
          </a:p>
          <a:p>
            <a:br>
              <a:rPr lang="en-US" altLang="zh-CN" dirty="0"/>
            </a:br>
            <a:r>
              <a:rPr lang="en-US" altLang="zh-CN" sz="2000" dirty="0"/>
              <a:t>import cv2</a:t>
            </a:r>
          </a:p>
          <a:p>
            <a:r>
              <a:rPr lang="en-US" altLang="zh-CN" sz="2000" dirty="0"/>
              <a:t>import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as np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img</a:t>
            </a:r>
            <a:r>
              <a:rPr lang="en-US" altLang="zh-CN" sz="2000" dirty="0"/>
              <a:t> = cv2.imread('messi5.jpg',0)</a:t>
            </a:r>
          </a:p>
          <a:p>
            <a:r>
              <a:rPr lang="en-US" altLang="zh-CN" sz="2000" dirty="0" err="1"/>
              <a:t>rows,cols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img.shape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FF00"/>
                </a:solidFill>
              </a:rPr>
              <a:t>M = cv2.getRotationMatrix2D((cols/2,rows/2),90,1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 err="1"/>
              <a:t>dst</a:t>
            </a:r>
            <a:r>
              <a:rPr lang="en-US" altLang="zh-CN" sz="2000" dirty="0"/>
              <a:t> = cv2.warpAffine(</a:t>
            </a:r>
            <a:r>
              <a:rPr lang="en-US" altLang="zh-CN" sz="2000" dirty="0" err="1"/>
              <a:t>img,M</a:t>
            </a:r>
            <a:r>
              <a:rPr lang="en-US" altLang="zh-CN" sz="2000" dirty="0"/>
              <a:t>,(</a:t>
            </a:r>
            <a:r>
              <a:rPr lang="en-US" altLang="zh-CN" sz="2000" dirty="0" err="1"/>
              <a:t>cols,rows</a:t>
            </a:r>
            <a:r>
              <a:rPr lang="en-US" altLang="zh-CN" sz="2000" dirty="0"/>
              <a:t>))</a:t>
            </a:r>
          </a:p>
          <a:p>
            <a:endParaRPr lang="en-US" altLang="zh-CN" sz="2000" dirty="0"/>
          </a:p>
          <a:p>
            <a:r>
              <a:rPr lang="en-US" altLang="zh-CN" sz="2000" dirty="0"/>
              <a:t>cv2.imshow('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',</a:t>
            </a:r>
            <a:r>
              <a:rPr lang="en-US" altLang="zh-CN" sz="2000" dirty="0" err="1"/>
              <a:t>dst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cv2.waitKey(0)</a:t>
            </a:r>
          </a:p>
          <a:p>
            <a:r>
              <a:rPr lang="en-US" altLang="zh-CN" sz="2000" dirty="0"/>
              <a:t>cv2.destroyAllWindows()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6191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DEA27F3-18CB-441C-819E-15EA7A4A9471}"/>
              </a:ext>
            </a:extLst>
          </p:cNvPr>
          <p:cNvSpPr/>
          <p:nvPr/>
        </p:nvSpPr>
        <p:spPr>
          <a:xfrm>
            <a:off x="1027375" y="404881"/>
            <a:ext cx="8065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1. Geometric Transformations of Images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D8C187-23A5-46C6-989E-0456D6A4387D}"/>
              </a:ext>
            </a:extLst>
          </p:cNvPr>
          <p:cNvSpPr txBox="1"/>
          <p:nvPr/>
        </p:nvSpPr>
        <p:spPr>
          <a:xfrm>
            <a:off x="1027375" y="1122947"/>
            <a:ext cx="994542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一般仿射：</a:t>
            </a:r>
            <a:endParaRPr lang="en-US" altLang="zh-CN" sz="4000" dirty="0"/>
          </a:p>
          <a:p>
            <a:br>
              <a:rPr lang="en-US" altLang="zh-CN" dirty="0"/>
            </a:br>
            <a:r>
              <a:rPr lang="en-US" altLang="zh-CN" sz="2000" dirty="0"/>
              <a:t>import cv2</a:t>
            </a:r>
          </a:p>
          <a:p>
            <a:r>
              <a:rPr lang="en-US" altLang="zh-CN" sz="2000" dirty="0"/>
              <a:t>import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as np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img</a:t>
            </a:r>
            <a:r>
              <a:rPr lang="en-US" altLang="zh-CN" sz="2000" dirty="0"/>
              <a:t> = cv2.imread('drawing.png')</a:t>
            </a:r>
          </a:p>
          <a:p>
            <a:r>
              <a:rPr lang="en-US" altLang="zh-CN" sz="2000" dirty="0" err="1"/>
              <a:t>rows,cols,ch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img.shape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pts1 = np.float32([[50,50],[200,50],[50,200]])</a:t>
            </a:r>
          </a:p>
          <a:p>
            <a:r>
              <a:rPr lang="en-US" altLang="zh-CN" sz="2000" dirty="0"/>
              <a:t>pts2 = np.float32([[10,100],[200,50],[100,250]])</a:t>
            </a:r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FF00"/>
                </a:solidFill>
              </a:rPr>
              <a:t>M = cv2.getAffineTransform(pts1,pts2) // </a:t>
            </a:r>
            <a:r>
              <a:rPr lang="zh-CN" altLang="en-US" sz="2000" dirty="0">
                <a:solidFill>
                  <a:srgbClr val="FFFF00"/>
                </a:solidFill>
              </a:rPr>
              <a:t>根据传入的点自动生成仿射变换矩阵</a:t>
            </a:r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 err="1"/>
              <a:t>dst</a:t>
            </a:r>
            <a:r>
              <a:rPr lang="en-US" altLang="zh-CN" sz="2000" dirty="0"/>
              <a:t> = cv2.warpAffine(</a:t>
            </a:r>
            <a:r>
              <a:rPr lang="en-US" altLang="zh-CN" sz="2000" dirty="0" err="1"/>
              <a:t>img,M</a:t>
            </a:r>
            <a:r>
              <a:rPr lang="en-US" altLang="zh-CN" sz="2000" dirty="0"/>
              <a:t>,(</a:t>
            </a:r>
            <a:r>
              <a:rPr lang="en-US" altLang="zh-CN" sz="2000" dirty="0" err="1"/>
              <a:t>cols,rows</a:t>
            </a:r>
            <a:r>
              <a:rPr lang="en-US" altLang="zh-CN" sz="2000" dirty="0"/>
              <a:t>))</a:t>
            </a:r>
          </a:p>
          <a:p>
            <a:r>
              <a:rPr lang="en-US" altLang="zh-CN" sz="2000" dirty="0"/>
              <a:t>cv2.imshow('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',</a:t>
            </a:r>
            <a:r>
              <a:rPr lang="en-US" altLang="zh-CN" sz="2000" dirty="0" err="1"/>
              <a:t>dst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cv2.waitKey(0)</a:t>
            </a:r>
          </a:p>
          <a:p>
            <a:r>
              <a:rPr lang="en-US" altLang="zh-CN" sz="2000" dirty="0"/>
              <a:t>cv2.destroyAllWindows()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97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BAA7EF-A0A0-448A-B050-C8CDE7AFC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3" y="0"/>
            <a:ext cx="7611458" cy="23859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1C8679-3DE1-4736-8875-DA42151A3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144" y="2385931"/>
            <a:ext cx="7611458" cy="23743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981901-67FA-4098-B2AB-227D8EAEF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143" y="4771863"/>
            <a:ext cx="7611458" cy="196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69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115</TotalTime>
  <Words>469</Words>
  <Application>Microsoft Office PowerPoint</Application>
  <PresentationFormat>宽屏</PresentationFormat>
  <Paragraphs>114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华文楷体</vt:lpstr>
      <vt:lpstr>宋体</vt:lpstr>
      <vt:lpstr>Arial</vt:lpstr>
      <vt:lpstr>Century Gothic</vt:lpstr>
      <vt:lpstr>网状</vt:lpstr>
      <vt:lpstr>PowerPoint 演示文稿</vt:lpstr>
      <vt:lpstr>INDEX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Koolo</dc:creator>
  <cp:lastModifiedBy>Yang Koolo</cp:lastModifiedBy>
  <cp:revision>5</cp:revision>
  <dcterms:created xsi:type="dcterms:W3CDTF">2018-11-24T08:15:59Z</dcterms:created>
  <dcterms:modified xsi:type="dcterms:W3CDTF">2018-11-24T10:11:56Z</dcterms:modified>
</cp:coreProperties>
</file>