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337" r:id="rId2"/>
    <p:sldId id="257" r:id="rId3"/>
    <p:sldId id="277" r:id="rId4"/>
    <p:sldId id="279" r:id="rId5"/>
    <p:sldId id="339" r:id="rId6"/>
    <p:sldId id="280" r:id="rId7"/>
    <p:sldId id="281" r:id="rId8"/>
    <p:sldId id="282" r:id="rId9"/>
    <p:sldId id="283" r:id="rId10"/>
    <p:sldId id="284" r:id="rId11"/>
    <p:sldId id="286" r:id="rId12"/>
    <p:sldId id="287" r:id="rId13"/>
    <p:sldId id="288" r:id="rId14"/>
    <p:sldId id="289" r:id="rId15"/>
    <p:sldId id="290" r:id="rId16"/>
    <p:sldId id="293" r:id="rId17"/>
    <p:sldId id="291" r:id="rId18"/>
    <p:sldId id="294" r:id="rId19"/>
    <p:sldId id="298" r:id="rId20"/>
    <p:sldId id="297" r:id="rId21"/>
    <p:sldId id="303" r:id="rId22"/>
    <p:sldId id="301" r:id="rId23"/>
    <p:sldId id="295" r:id="rId24"/>
    <p:sldId id="299" r:id="rId25"/>
    <p:sldId id="305" r:id="rId26"/>
    <p:sldId id="306" r:id="rId27"/>
    <p:sldId id="307" r:id="rId28"/>
    <p:sldId id="308" r:id="rId29"/>
    <p:sldId id="309" r:id="rId30"/>
    <p:sldId id="310" r:id="rId31"/>
    <p:sldId id="311" r:id="rId32"/>
    <p:sldId id="312" r:id="rId33"/>
    <p:sldId id="313" r:id="rId34"/>
    <p:sldId id="315" r:id="rId35"/>
    <p:sldId id="314" r:id="rId36"/>
    <p:sldId id="316" r:id="rId37"/>
    <p:sldId id="317" r:id="rId38"/>
    <p:sldId id="319" r:id="rId39"/>
    <p:sldId id="318" r:id="rId40"/>
    <p:sldId id="320" r:id="rId41"/>
    <p:sldId id="322" r:id="rId42"/>
    <p:sldId id="323" r:id="rId43"/>
    <p:sldId id="325" r:id="rId44"/>
    <p:sldId id="334" r:id="rId45"/>
    <p:sldId id="335" r:id="rId46"/>
    <p:sldId id="336" r:id="rId47"/>
    <p:sldId id="327" r:id="rId48"/>
    <p:sldId id="328" r:id="rId49"/>
    <p:sldId id="329" r:id="rId50"/>
    <p:sldId id="330" r:id="rId51"/>
    <p:sldId id="331" r:id="rId52"/>
    <p:sldId id="332"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varScale="1">
        <p:scale>
          <a:sx n="86" d="100"/>
          <a:sy n="86" d="100"/>
        </p:scale>
        <p:origin x="133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82.wmf"/><Relationship Id="rId7" Type="http://schemas.openxmlformats.org/officeDocument/2006/relationships/image" Target="../media/image17.wmf"/><Relationship Id="rId2" Type="http://schemas.openxmlformats.org/officeDocument/2006/relationships/image" Target="../media/image81.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88.wmf"/><Relationship Id="rId5" Type="http://schemas.openxmlformats.org/officeDocument/2006/relationships/image" Target="../media/image84.wmf"/><Relationship Id="rId10" Type="http://schemas.openxmlformats.org/officeDocument/2006/relationships/image" Target="../media/image87.wmf"/><Relationship Id="rId4" Type="http://schemas.openxmlformats.org/officeDocument/2006/relationships/image" Target="../media/image83.wmf"/><Relationship Id="rId9" Type="http://schemas.openxmlformats.org/officeDocument/2006/relationships/image" Target="../media/image8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87.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4" Type="http://schemas.openxmlformats.org/officeDocument/2006/relationships/image" Target="../media/image95.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98.wmf"/><Relationship Id="rId7" Type="http://schemas.openxmlformats.org/officeDocument/2006/relationships/image" Target="../media/image101.wmf"/><Relationship Id="rId12" Type="http://schemas.openxmlformats.org/officeDocument/2006/relationships/image" Target="../media/image104.wmf"/><Relationship Id="rId2" Type="http://schemas.openxmlformats.org/officeDocument/2006/relationships/image" Target="../media/image21.wmf"/><Relationship Id="rId1" Type="http://schemas.openxmlformats.org/officeDocument/2006/relationships/image" Target="../media/image97.wmf"/><Relationship Id="rId6" Type="http://schemas.openxmlformats.org/officeDocument/2006/relationships/image" Target="../media/image100.wmf"/><Relationship Id="rId11" Type="http://schemas.openxmlformats.org/officeDocument/2006/relationships/image" Target="../media/image12.wmf"/><Relationship Id="rId5" Type="http://schemas.openxmlformats.org/officeDocument/2006/relationships/image" Target="../media/image99.wmf"/><Relationship Id="rId10" Type="http://schemas.openxmlformats.org/officeDocument/2006/relationships/image" Target="../media/image17.wmf"/><Relationship Id="rId4" Type="http://schemas.openxmlformats.org/officeDocument/2006/relationships/image" Target="../media/image22.wmf"/><Relationship Id="rId9" Type="http://schemas.openxmlformats.org/officeDocument/2006/relationships/image" Target="../media/image10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07.wmf"/><Relationship Id="rId7" Type="http://schemas.openxmlformats.org/officeDocument/2006/relationships/image" Target="../media/image104.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08.wmf"/><Relationship Id="rId5" Type="http://schemas.openxmlformats.org/officeDocument/2006/relationships/image" Target="../media/image22.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2.wmf"/><Relationship Id="rId2" Type="http://schemas.openxmlformats.org/officeDocument/2006/relationships/image" Target="../media/image97.wmf"/><Relationship Id="rId1" Type="http://schemas.openxmlformats.org/officeDocument/2006/relationships/image" Target="../media/image21.wmf"/><Relationship Id="rId6" Type="http://schemas.openxmlformats.org/officeDocument/2006/relationships/image" Target="../media/image111.wmf"/><Relationship Id="rId5" Type="http://schemas.openxmlformats.org/officeDocument/2006/relationships/image" Target="../media/image28.wmf"/><Relationship Id="rId4"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image" Target="../media/image116.wmf"/><Relationship Id="rId7" Type="http://schemas.openxmlformats.org/officeDocument/2006/relationships/image" Target="../media/image120.wmf"/><Relationship Id="rId12" Type="http://schemas.openxmlformats.org/officeDocument/2006/relationships/image" Target="../media/image21.wmf"/><Relationship Id="rId2" Type="http://schemas.openxmlformats.org/officeDocument/2006/relationships/image" Target="../media/image115.wmf"/><Relationship Id="rId1" Type="http://schemas.openxmlformats.org/officeDocument/2006/relationships/image" Target="../media/image114.wmf"/><Relationship Id="rId6" Type="http://schemas.openxmlformats.org/officeDocument/2006/relationships/image" Target="../media/image119.wmf"/><Relationship Id="rId11" Type="http://schemas.openxmlformats.org/officeDocument/2006/relationships/image" Target="../media/image123.wmf"/><Relationship Id="rId5" Type="http://schemas.openxmlformats.org/officeDocument/2006/relationships/image" Target="../media/image118.wmf"/><Relationship Id="rId10" Type="http://schemas.openxmlformats.org/officeDocument/2006/relationships/image" Target="../media/image97.wmf"/><Relationship Id="rId4" Type="http://schemas.openxmlformats.org/officeDocument/2006/relationships/image" Target="../media/image117.wmf"/><Relationship Id="rId9" Type="http://schemas.openxmlformats.org/officeDocument/2006/relationships/image" Target="../media/image12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1.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17.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21.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643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149309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3496495537"/>
      </p:ext>
    </p:extLst>
  </p:cSld>
  <p:clrMapOvr>
    <a:masterClrMapping/>
  </p:clrMapOvr>
  <p:extLst mod="1">
    <p:ext uri="{DCECCB84-F9BA-43D5-87BE-67443E8EF086}">
      <p15:sldGuideLst xmlns:p15="http://schemas.microsoft.com/office/powerpoint/2012/main">
        <p15:guide id="1"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15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7794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386085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065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83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92879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706947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673" r:id="rId9"/>
    <p:sldLayoutId id="2147483664" r:id="rId10"/>
    <p:sldLayoutId id="2147483665" r:id="rId11"/>
    <p:sldLayoutId id="2147483666" r:id="rId12"/>
    <p:sldLayoutId id="2147483667"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21" Type="http://schemas.openxmlformats.org/officeDocument/2006/relationships/image" Target="../media/image14.wmf"/><Relationship Id="rId7" Type="http://schemas.openxmlformats.org/officeDocument/2006/relationships/oleObject" Target="../embeddings/oleObject3.bin"/><Relationship Id="rId12" Type="http://schemas.openxmlformats.org/officeDocument/2006/relationships/image" Target="../media/image10.wmf"/><Relationship Id="rId17" Type="http://schemas.openxmlformats.org/officeDocument/2006/relationships/oleObject" Target="../embeddings/oleObject8.bin"/><Relationship Id="rId25" Type="http://schemas.openxmlformats.org/officeDocument/2006/relationships/image" Target="../media/image15.wmf"/><Relationship Id="rId2" Type="http://schemas.openxmlformats.org/officeDocument/2006/relationships/slideLayout" Target="../slideLayouts/slideLayout3.xml"/><Relationship Id="rId16" Type="http://schemas.openxmlformats.org/officeDocument/2006/relationships/image" Target="../media/image12.wmf"/><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24" Type="http://schemas.openxmlformats.org/officeDocument/2006/relationships/oleObject" Target="../embeddings/oleObject13.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2.bin"/><Relationship Id="rId10" Type="http://schemas.openxmlformats.org/officeDocument/2006/relationships/image" Target="../media/image9.wmf"/><Relationship Id="rId19" Type="http://schemas.openxmlformats.org/officeDocument/2006/relationships/image" Target="../media/image13.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 Id="rId22"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oleObject" Target="../embeddings/oleObject19.bin"/><Relationship Id="rId18" Type="http://schemas.openxmlformats.org/officeDocument/2006/relationships/oleObject" Target="../embeddings/oleObject22.bin"/><Relationship Id="rId3" Type="http://schemas.openxmlformats.org/officeDocument/2006/relationships/image" Target="../media/image23.png"/><Relationship Id="rId21" Type="http://schemas.openxmlformats.org/officeDocument/2006/relationships/oleObject" Target="../embeddings/oleObject24.bin"/><Relationship Id="rId7" Type="http://schemas.openxmlformats.org/officeDocument/2006/relationships/image" Target="../media/image17.wmf"/><Relationship Id="rId12" Type="http://schemas.openxmlformats.org/officeDocument/2006/relationships/oleObject" Target="../embeddings/oleObject18.bin"/><Relationship Id="rId17" Type="http://schemas.openxmlformats.org/officeDocument/2006/relationships/image" Target="../media/image21.wmf"/><Relationship Id="rId25" Type="http://schemas.openxmlformats.org/officeDocument/2006/relationships/oleObject" Target="../embeddings/oleObject27.bin"/><Relationship Id="rId2" Type="http://schemas.openxmlformats.org/officeDocument/2006/relationships/slideLayout" Target="../slideLayouts/slideLayout3.xml"/><Relationship Id="rId16" Type="http://schemas.openxmlformats.org/officeDocument/2006/relationships/oleObject" Target="../embeddings/oleObject21.bin"/><Relationship Id="rId20" Type="http://schemas.openxmlformats.org/officeDocument/2006/relationships/image" Target="../media/image22.wmf"/><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9.wmf"/><Relationship Id="rId24" Type="http://schemas.openxmlformats.org/officeDocument/2006/relationships/oleObject" Target="../embeddings/oleObject26.bin"/><Relationship Id="rId5" Type="http://schemas.openxmlformats.org/officeDocument/2006/relationships/image" Target="../media/image16.wmf"/><Relationship Id="rId15" Type="http://schemas.openxmlformats.org/officeDocument/2006/relationships/image" Target="../media/image20.wmf"/><Relationship Id="rId23" Type="http://schemas.openxmlformats.org/officeDocument/2006/relationships/oleObject" Target="../embeddings/oleObject25.bin"/><Relationship Id="rId10" Type="http://schemas.openxmlformats.org/officeDocument/2006/relationships/oleObject" Target="../embeddings/oleObject17.bin"/><Relationship Id="rId19" Type="http://schemas.openxmlformats.org/officeDocument/2006/relationships/oleObject" Target="../embeddings/oleObject23.bin"/><Relationship Id="rId4" Type="http://schemas.openxmlformats.org/officeDocument/2006/relationships/oleObject" Target="../embeddings/oleObject14.bin"/><Relationship Id="rId9" Type="http://schemas.openxmlformats.org/officeDocument/2006/relationships/image" Target="../media/image18.wmf"/><Relationship Id="rId14" Type="http://schemas.openxmlformats.org/officeDocument/2006/relationships/oleObject" Target="../embeddings/oleObject20.bin"/><Relationship Id="rId22" Type="http://schemas.openxmlformats.org/officeDocument/2006/relationships/image" Target="../media/image23.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4.png"/><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5.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1.bin"/></Relationships>
</file>

<file path=ppt/slides/_rels/slide13.xml.rels><?xml version="1.0" encoding="UTF-8" standalone="yes"?>
<Relationships xmlns="http://schemas.openxmlformats.org/package/2006/relationships"><Relationship Id="rId13" Type="http://schemas.openxmlformats.org/officeDocument/2006/relationships/image" Target="../media/image33.wmf"/><Relationship Id="rId18" Type="http://schemas.openxmlformats.org/officeDocument/2006/relationships/oleObject" Target="../embeddings/oleObject42.bin"/><Relationship Id="rId26" Type="http://schemas.openxmlformats.org/officeDocument/2006/relationships/oleObject" Target="../embeddings/oleObject46.bin"/><Relationship Id="rId21" Type="http://schemas.openxmlformats.org/officeDocument/2006/relationships/image" Target="../media/image36.wmf"/><Relationship Id="rId34" Type="http://schemas.openxmlformats.org/officeDocument/2006/relationships/oleObject" Target="../embeddings/oleObject50.bin"/><Relationship Id="rId7" Type="http://schemas.openxmlformats.org/officeDocument/2006/relationships/oleObject" Target="../embeddings/oleObject35.bin"/><Relationship Id="rId12" Type="http://schemas.openxmlformats.org/officeDocument/2006/relationships/oleObject" Target="../embeddings/oleObject38.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slideLayout" Target="../slideLayouts/slideLayout3.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40.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2.wmf"/><Relationship Id="rId24" Type="http://schemas.openxmlformats.org/officeDocument/2006/relationships/oleObject" Target="../embeddings/oleObject45.bin"/><Relationship Id="rId32" Type="http://schemas.openxmlformats.org/officeDocument/2006/relationships/oleObject" Target="../embeddings/oleObject49.bin"/><Relationship Id="rId37" Type="http://schemas.openxmlformats.org/officeDocument/2006/relationships/oleObject" Target="../embeddings/oleObject52.bin"/><Relationship Id="rId5" Type="http://schemas.openxmlformats.org/officeDocument/2006/relationships/oleObject" Target="../embeddings/oleObject34.bin"/><Relationship Id="rId15" Type="http://schemas.openxmlformats.org/officeDocument/2006/relationships/oleObject" Target="../embeddings/oleObject40.bin"/><Relationship Id="rId23" Type="http://schemas.openxmlformats.org/officeDocument/2006/relationships/image" Target="../media/image37.wmf"/><Relationship Id="rId28" Type="http://schemas.openxmlformats.org/officeDocument/2006/relationships/oleObject" Target="../embeddings/oleObject47.bin"/><Relationship Id="rId36" Type="http://schemas.openxmlformats.org/officeDocument/2006/relationships/image" Target="../media/image43.wmf"/><Relationship Id="rId10" Type="http://schemas.openxmlformats.org/officeDocument/2006/relationships/oleObject" Target="../embeddings/oleObject37.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image" Target="../media/image29.wmf"/><Relationship Id="rId9" Type="http://schemas.openxmlformats.org/officeDocument/2006/relationships/oleObject" Target="../embeddings/oleObject36.bin"/><Relationship Id="rId14" Type="http://schemas.openxmlformats.org/officeDocument/2006/relationships/oleObject" Target="../embeddings/oleObject39.bin"/><Relationship Id="rId22" Type="http://schemas.openxmlformats.org/officeDocument/2006/relationships/oleObject" Target="../embeddings/oleObject44.bin"/><Relationship Id="rId27" Type="http://schemas.openxmlformats.org/officeDocument/2006/relationships/image" Target="../media/image39.wmf"/><Relationship Id="rId30" Type="http://schemas.openxmlformats.org/officeDocument/2006/relationships/oleObject" Target="../embeddings/oleObject48.bin"/><Relationship Id="rId35" Type="http://schemas.openxmlformats.org/officeDocument/2006/relationships/oleObject" Target="../embeddings/oleObject51.bin"/><Relationship Id="rId8" Type="http://schemas.openxmlformats.org/officeDocument/2006/relationships/image" Target="../media/image31.wmf"/><Relationship Id="rId3"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48.wmf"/><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45.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5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51.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image" Target="../media/image50.wmf"/><Relationship Id="rId11" Type="http://schemas.openxmlformats.org/officeDocument/2006/relationships/image" Target="../media/image18.wmf"/><Relationship Id="rId5" Type="http://schemas.openxmlformats.org/officeDocument/2006/relationships/oleObject" Target="../embeddings/oleObject59.bin"/><Relationship Id="rId10" Type="http://schemas.openxmlformats.org/officeDocument/2006/relationships/oleObject" Target="../embeddings/oleObject62.bin"/><Relationship Id="rId4" Type="http://schemas.openxmlformats.org/officeDocument/2006/relationships/image" Target="../media/image49.wmf"/><Relationship Id="rId9" Type="http://schemas.openxmlformats.org/officeDocument/2006/relationships/oleObject" Target="../embeddings/oleObject61.bin"/></Relationships>
</file>

<file path=ppt/slides/_rels/slide18.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9.bin"/><Relationship Id="rId18" Type="http://schemas.openxmlformats.org/officeDocument/2006/relationships/image" Target="../media/image17.wmf"/><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56.wmf"/><Relationship Id="rId17" Type="http://schemas.openxmlformats.org/officeDocument/2006/relationships/oleObject" Target="../embeddings/oleObject72.bin"/><Relationship Id="rId2" Type="http://schemas.openxmlformats.org/officeDocument/2006/relationships/slideLayout" Target="../slideLayouts/slideLayout3.xml"/><Relationship Id="rId16" Type="http://schemas.openxmlformats.org/officeDocument/2006/relationships/oleObject" Target="../embeddings/oleObject71.bin"/><Relationship Id="rId1" Type="http://schemas.openxmlformats.org/officeDocument/2006/relationships/vmlDrawing" Target="../drawings/vmlDrawing7.vml"/><Relationship Id="rId6" Type="http://schemas.openxmlformats.org/officeDocument/2006/relationships/image" Target="../media/image53.wmf"/><Relationship Id="rId11" Type="http://schemas.openxmlformats.org/officeDocument/2006/relationships/oleObject" Target="../embeddings/oleObject68.bin"/><Relationship Id="rId5" Type="http://schemas.openxmlformats.org/officeDocument/2006/relationships/oleObject" Target="../embeddings/oleObject65.bin"/><Relationship Id="rId15" Type="http://schemas.openxmlformats.org/officeDocument/2006/relationships/oleObject" Target="../embeddings/oleObject70.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67.bin"/><Relationship Id="rId14" Type="http://schemas.openxmlformats.org/officeDocument/2006/relationships/image" Target="../media/image21.wmf"/></Relationships>
</file>

<file path=ppt/slides/_rels/slide1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0.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74.bin"/><Relationship Id="rId5" Type="http://schemas.openxmlformats.org/officeDocument/2006/relationships/image" Target="../media/image59.wmf"/><Relationship Id="rId4" Type="http://schemas.openxmlformats.org/officeDocument/2006/relationships/oleObject" Target="../embeddings/oleObject73.bin"/></Relationships>
</file>

<file path=ppt/slides/_rels/slide25.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63.wmf"/><Relationship Id="rId11" Type="http://schemas.openxmlformats.org/officeDocument/2006/relationships/image" Target="../media/image61.png"/><Relationship Id="rId5" Type="http://schemas.openxmlformats.org/officeDocument/2006/relationships/oleObject" Target="../embeddings/oleObject76.bin"/><Relationship Id="rId15" Type="http://schemas.openxmlformats.org/officeDocument/2006/relationships/image" Target="../media/image67.wmf"/><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78.bin"/><Relationship Id="rId14" Type="http://schemas.openxmlformats.org/officeDocument/2006/relationships/oleObject" Target="../embeddings/oleObject80.bin"/></Relationships>
</file>

<file path=ppt/slides/_rels/slide2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6.bin"/><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4.wmf"/><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69.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image" Target="../media/image61.png"/><Relationship Id="rId10" Type="http://schemas.openxmlformats.org/officeDocument/2006/relationships/image" Target="../media/image63.wmf"/><Relationship Id="rId4" Type="http://schemas.openxmlformats.org/officeDocument/2006/relationships/image" Target="../media/image68.wmf"/><Relationship Id="rId9" Type="http://schemas.openxmlformats.org/officeDocument/2006/relationships/oleObject" Target="../embeddings/oleObject84.bin"/><Relationship Id="rId14" Type="http://schemas.openxmlformats.org/officeDocument/2006/relationships/image" Target="../media/image65.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image" Target="../media/image71.wmf"/></Relationships>
</file>

<file path=ppt/slides/_rels/slide29.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image" Target="../media/image73.wmf"/><Relationship Id="rId5" Type="http://schemas.openxmlformats.org/officeDocument/2006/relationships/oleObject" Target="../embeddings/oleObject89.bin"/><Relationship Id="rId4" Type="http://schemas.openxmlformats.org/officeDocument/2006/relationships/image" Target="../media/image7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92.bin"/><Relationship Id="rId4" Type="http://schemas.openxmlformats.org/officeDocument/2006/relationships/image" Target="../media/image72.wmf"/></Relationships>
</file>

<file path=ppt/slides/_rels/slide31.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3.xml"/><Relationship Id="rId1" Type="http://schemas.openxmlformats.org/officeDocument/2006/relationships/vmlDrawing" Target="../drawings/vmlDrawing14.vml"/><Relationship Id="rId6" Type="http://schemas.openxmlformats.org/officeDocument/2006/relationships/image" Target="../media/image76.wmf"/><Relationship Id="rId5" Type="http://schemas.openxmlformats.org/officeDocument/2006/relationships/oleObject" Target="../embeddings/oleObject95.bin"/><Relationship Id="rId4" Type="http://schemas.openxmlformats.org/officeDocument/2006/relationships/image" Target="../media/image75.wmf"/></Relationships>
</file>

<file path=ppt/slides/_rels/slide32.x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oleObject" Target="../embeddings/oleObject97.bin"/><Relationship Id="rId7" Type="http://schemas.openxmlformats.org/officeDocument/2006/relationships/oleObject" Target="../embeddings/oleObject99.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98.bin"/><Relationship Id="rId4" Type="http://schemas.openxmlformats.org/officeDocument/2006/relationships/image" Target="../media/image75.wmf"/></Relationships>
</file>

<file path=ppt/slides/_rels/slide33.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77.wmf"/><Relationship Id="rId5" Type="http://schemas.openxmlformats.org/officeDocument/2006/relationships/oleObject" Target="../embeddings/oleObject101.bin"/><Relationship Id="rId4" Type="http://schemas.openxmlformats.org/officeDocument/2006/relationships/image" Target="../media/image6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3.xml"/><Relationship Id="rId1" Type="http://schemas.openxmlformats.org/officeDocument/2006/relationships/vmlDrawing" Target="../drawings/vmlDrawing17.vml"/><Relationship Id="rId6" Type="http://schemas.openxmlformats.org/officeDocument/2006/relationships/image" Target="../media/image79.wmf"/><Relationship Id="rId5" Type="http://schemas.openxmlformats.org/officeDocument/2006/relationships/oleObject" Target="../embeddings/oleObject104.bin"/><Relationship Id="rId4" Type="http://schemas.openxmlformats.org/officeDocument/2006/relationships/image" Target="../media/image6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82.wmf"/><Relationship Id="rId13" Type="http://schemas.openxmlformats.org/officeDocument/2006/relationships/oleObject" Target="../embeddings/oleObject111.bin"/><Relationship Id="rId18" Type="http://schemas.openxmlformats.org/officeDocument/2006/relationships/image" Target="../media/image17.wmf"/><Relationship Id="rId26" Type="http://schemas.openxmlformats.org/officeDocument/2006/relationships/oleObject" Target="../embeddings/oleObject118.bin"/><Relationship Id="rId3" Type="http://schemas.openxmlformats.org/officeDocument/2006/relationships/oleObject" Target="../embeddings/oleObject105.bin"/><Relationship Id="rId21" Type="http://schemas.openxmlformats.org/officeDocument/2006/relationships/oleObject" Target="../embeddings/oleObject115.bin"/><Relationship Id="rId7" Type="http://schemas.openxmlformats.org/officeDocument/2006/relationships/oleObject" Target="../embeddings/oleObject107.bin"/><Relationship Id="rId12" Type="http://schemas.openxmlformats.org/officeDocument/2006/relationships/image" Target="../media/image83.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3.xml"/><Relationship Id="rId16" Type="http://schemas.openxmlformats.org/officeDocument/2006/relationships/image" Target="../media/image85.wmf"/><Relationship Id="rId20" Type="http://schemas.openxmlformats.org/officeDocument/2006/relationships/image" Target="../media/image21.wmf"/><Relationship Id="rId29" Type="http://schemas.openxmlformats.org/officeDocument/2006/relationships/oleObject" Target="../embeddings/oleObject121.bin"/><Relationship Id="rId1" Type="http://schemas.openxmlformats.org/officeDocument/2006/relationships/vmlDrawing" Target="../drawings/vmlDrawing18.vml"/><Relationship Id="rId6" Type="http://schemas.openxmlformats.org/officeDocument/2006/relationships/image" Target="../media/image81.wmf"/><Relationship Id="rId11" Type="http://schemas.openxmlformats.org/officeDocument/2006/relationships/oleObject" Target="../embeddings/oleObject110.bin"/><Relationship Id="rId24" Type="http://schemas.openxmlformats.org/officeDocument/2006/relationships/image" Target="../media/image87.wmf"/><Relationship Id="rId5" Type="http://schemas.openxmlformats.org/officeDocument/2006/relationships/oleObject" Target="../embeddings/oleObject106.bin"/><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oleObject" Target="../embeddings/oleObject120.bin"/><Relationship Id="rId10" Type="http://schemas.openxmlformats.org/officeDocument/2006/relationships/oleObject" Target="../embeddings/oleObject109.bin"/><Relationship Id="rId19" Type="http://schemas.openxmlformats.org/officeDocument/2006/relationships/oleObject" Target="../embeddings/oleObject114.bin"/><Relationship Id="rId31" Type="http://schemas.openxmlformats.org/officeDocument/2006/relationships/image" Target="../media/image88.wmf"/><Relationship Id="rId4" Type="http://schemas.openxmlformats.org/officeDocument/2006/relationships/image" Target="../media/image80.wmf"/><Relationship Id="rId9" Type="http://schemas.openxmlformats.org/officeDocument/2006/relationships/oleObject" Target="../embeddings/oleObject108.bin"/><Relationship Id="rId14" Type="http://schemas.openxmlformats.org/officeDocument/2006/relationships/image" Target="../media/image84.wmf"/><Relationship Id="rId22" Type="http://schemas.openxmlformats.org/officeDocument/2006/relationships/image" Target="../media/image86.wmf"/><Relationship Id="rId27" Type="http://schemas.openxmlformats.org/officeDocument/2006/relationships/oleObject" Target="../embeddings/oleObject119.bin"/><Relationship Id="rId30" Type="http://schemas.openxmlformats.org/officeDocument/2006/relationships/oleObject" Target="../embeddings/oleObject122.bin"/></Relationships>
</file>

<file path=ppt/slides/_rels/slide39.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87.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oleObject" Target="../embeddings/oleObject128.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90.wmf"/><Relationship Id="rId11" Type="http://schemas.openxmlformats.org/officeDocument/2006/relationships/image" Target="../media/image11.wmf"/><Relationship Id="rId5" Type="http://schemas.openxmlformats.org/officeDocument/2006/relationships/oleObject" Target="../embeddings/oleObject124.bin"/><Relationship Id="rId10" Type="http://schemas.openxmlformats.org/officeDocument/2006/relationships/oleObject" Target="../embeddings/oleObject127.bin"/><Relationship Id="rId4" Type="http://schemas.openxmlformats.org/officeDocument/2006/relationships/image" Target="../media/image89.wmf"/><Relationship Id="rId9" Type="http://schemas.openxmlformats.org/officeDocument/2006/relationships/oleObject" Target="../embeddings/oleObject126.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96.png"/><Relationship Id="rId7" Type="http://schemas.openxmlformats.org/officeDocument/2006/relationships/image" Target="../media/image93.wmf"/><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oleObject" Target="../embeddings/oleObject130.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9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99.wmf"/><Relationship Id="rId18" Type="http://schemas.openxmlformats.org/officeDocument/2006/relationships/image" Target="../media/image101.wmf"/><Relationship Id="rId26" Type="http://schemas.openxmlformats.org/officeDocument/2006/relationships/oleObject" Target="../embeddings/oleObject146.bin"/><Relationship Id="rId3" Type="http://schemas.openxmlformats.org/officeDocument/2006/relationships/oleObject" Target="../embeddings/oleObject133.bin"/><Relationship Id="rId21" Type="http://schemas.openxmlformats.org/officeDocument/2006/relationships/oleObject" Target="../embeddings/oleObject143.bin"/><Relationship Id="rId7" Type="http://schemas.openxmlformats.org/officeDocument/2006/relationships/oleObject" Target="../embeddings/oleObject135.bin"/><Relationship Id="rId12" Type="http://schemas.openxmlformats.org/officeDocument/2006/relationships/oleObject" Target="../embeddings/oleObject138.bin"/><Relationship Id="rId17" Type="http://schemas.openxmlformats.org/officeDocument/2006/relationships/oleObject" Target="../embeddings/oleObject141.bin"/><Relationship Id="rId25" Type="http://schemas.openxmlformats.org/officeDocument/2006/relationships/image" Target="../media/image17.wmf"/><Relationship Id="rId2" Type="http://schemas.openxmlformats.org/officeDocument/2006/relationships/slideLayout" Target="../slideLayouts/slideLayout3.xml"/><Relationship Id="rId16" Type="http://schemas.openxmlformats.org/officeDocument/2006/relationships/image" Target="../media/image100.wmf"/><Relationship Id="rId20" Type="http://schemas.openxmlformats.org/officeDocument/2006/relationships/image" Target="../media/image102.wmf"/><Relationship Id="rId29" Type="http://schemas.openxmlformats.org/officeDocument/2006/relationships/oleObject" Target="../embeddings/oleObject148.bin"/><Relationship Id="rId1" Type="http://schemas.openxmlformats.org/officeDocument/2006/relationships/vmlDrawing" Target="../drawings/vmlDrawing21.vml"/><Relationship Id="rId6" Type="http://schemas.openxmlformats.org/officeDocument/2006/relationships/image" Target="../media/image21.wmf"/><Relationship Id="rId11" Type="http://schemas.openxmlformats.org/officeDocument/2006/relationships/image" Target="../media/image22.wmf"/><Relationship Id="rId24" Type="http://schemas.openxmlformats.org/officeDocument/2006/relationships/oleObject" Target="../embeddings/oleObject145.bin"/><Relationship Id="rId32" Type="http://schemas.openxmlformats.org/officeDocument/2006/relationships/image" Target="../media/image104.wmf"/><Relationship Id="rId5" Type="http://schemas.openxmlformats.org/officeDocument/2006/relationships/oleObject" Target="../embeddings/oleObject134.bin"/><Relationship Id="rId15" Type="http://schemas.openxmlformats.org/officeDocument/2006/relationships/oleObject" Target="../embeddings/oleObject140.bin"/><Relationship Id="rId23" Type="http://schemas.openxmlformats.org/officeDocument/2006/relationships/oleObject" Target="../embeddings/oleObject144.bin"/><Relationship Id="rId28" Type="http://schemas.openxmlformats.org/officeDocument/2006/relationships/image" Target="../media/image12.wmf"/><Relationship Id="rId10" Type="http://schemas.openxmlformats.org/officeDocument/2006/relationships/oleObject" Target="../embeddings/oleObject137.bin"/><Relationship Id="rId19" Type="http://schemas.openxmlformats.org/officeDocument/2006/relationships/oleObject" Target="../embeddings/oleObject142.bin"/><Relationship Id="rId31" Type="http://schemas.openxmlformats.org/officeDocument/2006/relationships/oleObject" Target="../embeddings/oleObject150.bin"/><Relationship Id="rId4" Type="http://schemas.openxmlformats.org/officeDocument/2006/relationships/image" Target="../media/image97.wmf"/><Relationship Id="rId9" Type="http://schemas.openxmlformats.org/officeDocument/2006/relationships/oleObject" Target="../embeddings/oleObject136.bin"/><Relationship Id="rId14" Type="http://schemas.openxmlformats.org/officeDocument/2006/relationships/oleObject" Target="../embeddings/oleObject139.bin"/><Relationship Id="rId22" Type="http://schemas.openxmlformats.org/officeDocument/2006/relationships/image" Target="../media/image103.wmf"/><Relationship Id="rId27" Type="http://schemas.openxmlformats.org/officeDocument/2006/relationships/oleObject" Target="../embeddings/oleObject147.bin"/><Relationship Id="rId30" Type="http://schemas.openxmlformats.org/officeDocument/2006/relationships/oleObject" Target="../embeddings/oleObject149.bin"/></Relationships>
</file>

<file path=ppt/slides/_rels/slide43.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56.bin"/><Relationship Id="rId18" Type="http://schemas.openxmlformats.org/officeDocument/2006/relationships/oleObject" Target="../embeddings/oleObject159.bin"/><Relationship Id="rId3" Type="http://schemas.openxmlformats.org/officeDocument/2006/relationships/oleObject" Target="../embeddings/oleObject151.bin"/><Relationship Id="rId21" Type="http://schemas.openxmlformats.org/officeDocument/2006/relationships/oleObject" Target="../embeddings/oleObject161.bin"/><Relationship Id="rId7" Type="http://schemas.openxmlformats.org/officeDocument/2006/relationships/oleObject" Target="../embeddings/oleObject153.bin"/><Relationship Id="rId12" Type="http://schemas.openxmlformats.org/officeDocument/2006/relationships/image" Target="../media/image22.wmf"/><Relationship Id="rId17" Type="http://schemas.openxmlformats.org/officeDocument/2006/relationships/oleObject" Target="../embeddings/oleObject158.bin"/><Relationship Id="rId2" Type="http://schemas.openxmlformats.org/officeDocument/2006/relationships/slideLayout" Target="../slideLayouts/slideLayout3.xml"/><Relationship Id="rId16" Type="http://schemas.openxmlformats.org/officeDocument/2006/relationships/image" Target="../media/image104.wmf"/><Relationship Id="rId20" Type="http://schemas.openxmlformats.org/officeDocument/2006/relationships/oleObject" Target="../embeddings/oleObject160.bin"/><Relationship Id="rId1" Type="http://schemas.openxmlformats.org/officeDocument/2006/relationships/vmlDrawing" Target="../drawings/vmlDrawing22.vml"/><Relationship Id="rId6" Type="http://schemas.openxmlformats.org/officeDocument/2006/relationships/image" Target="../media/image106.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00.wmf"/><Relationship Id="rId19" Type="http://schemas.openxmlformats.org/officeDocument/2006/relationships/image" Target="../media/image17.wmf"/><Relationship Id="rId4" Type="http://schemas.openxmlformats.org/officeDocument/2006/relationships/image" Target="../media/image105.wmf"/><Relationship Id="rId9" Type="http://schemas.openxmlformats.org/officeDocument/2006/relationships/oleObject" Target="../embeddings/oleObject154.bin"/><Relationship Id="rId14" Type="http://schemas.openxmlformats.org/officeDocument/2006/relationships/image" Target="../media/image108.wmf"/><Relationship Id="rId22" Type="http://schemas.openxmlformats.org/officeDocument/2006/relationships/oleObject" Target="../embeddings/oleObject162.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65.bin"/><Relationship Id="rId13" Type="http://schemas.openxmlformats.org/officeDocument/2006/relationships/image" Target="../media/image28.wmf"/><Relationship Id="rId18" Type="http://schemas.openxmlformats.org/officeDocument/2006/relationships/oleObject" Target="../embeddings/oleObject170.bin"/><Relationship Id="rId3" Type="http://schemas.openxmlformats.org/officeDocument/2006/relationships/image" Target="../media/image113.png"/><Relationship Id="rId7" Type="http://schemas.openxmlformats.org/officeDocument/2006/relationships/image" Target="../media/image97.wmf"/><Relationship Id="rId12" Type="http://schemas.openxmlformats.org/officeDocument/2006/relationships/oleObject" Target="../embeddings/oleObject167.bin"/><Relationship Id="rId17" Type="http://schemas.openxmlformats.org/officeDocument/2006/relationships/image" Target="../media/image112.wmf"/><Relationship Id="rId2" Type="http://schemas.openxmlformats.org/officeDocument/2006/relationships/slideLayout" Target="../slideLayouts/slideLayout3.xml"/><Relationship Id="rId16" Type="http://schemas.openxmlformats.org/officeDocument/2006/relationships/oleObject" Target="../embeddings/oleObject169.bin"/><Relationship Id="rId1" Type="http://schemas.openxmlformats.org/officeDocument/2006/relationships/vmlDrawing" Target="../drawings/vmlDrawing23.vml"/><Relationship Id="rId6" Type="http://schemas.openxmlformats.org/officeDocument/2006/relationships/oleObject" Target="../embeddings/oleObject164.bin"/><Relationship Id="rId11" Type="http://schemas.openxmlformats.org/officeDocument/2006/relationships/image" Target="../media/image110.wmf"/><Relationship Id="rId5" Type="http://schemas.openxmlformats.org/officeDocument/2006/relationships/image" Target="../media/image21.wmf"/><Relationship Id="rId15" Type="http://schemas.openxmlformats.org/officeDocument/2006/relationships/image" Target="../media/image111.wmf"/><Relationship Id="rId10" Type="http://schemas.openxmlformats.org/officeDocument/2006/relationships/oleObject" Target="../embeddings/oleObject166.bin"/><Relationship Id="rId4" Type="http://schemas.openxmlformats.org/officeDocument/2006/relationships/oleObject" Target="../embeddings/oleObject163.bin"/><Relationship Id="rId9" Type="http://schemas.openxmlformats.org/officeDocument/2006/relationships/image" Target="../media/image109.wmf"/><Relationship Id="rId14" Type="http://schemas.openxmlformats.org/officeDocument/2006/relationships/oleObject" Target="../embeddings/oleObject168.bin"/></Relationships>
</file>

<file path=ppt/slides/_rels/slide45.xml.rels><?xml version="1.0" encoding="UTF-8" standalone="yes"?>
<Relationships xmlns="http://schemas.openxmlformats.org/package/2006/relationships"><Relationship Id="rId8" Type="http://schemas.openxmlformats.org/officeDocument/2006/relationships/image" Target="../media/image116.wmf"/><Relationship Id="rId13" Type="http://schemas.openxmlformats.org/officeDocument/2006/relationships/oleObject" Target="../embeddings/oleObject176.bin"/><Relationship Id="rId18" Type="http://schemas.openxmlformats.org/officeDocument/2006/relationships/image" Target="../media/image121.wmf"/><Relationship Id="rId26" Type="http://schemas.openxmlformats.org/officeDocument/2006/relationships/image" Target="../media/image21.w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18.w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3.xml"/><Relationship Id="rId16" Type="http://schemas.openxmlformats.org/officeDocument/2006/relationships/image" Target="../media/image120.wmf"/><Relationship Id="rId20" Type="http://schemas.openxmlformats.org/officeDocument/2006/relationships/image" Target="../media/image122.wmf"/><Relationship Id="rId1" Type="http://schemas.openxmlformats.org/officeDocument/2006/relationships/vmlDrawing" Target="../drawings/vmlDrawing24.vml"/><Relationship Id="rId6" Type="http://schemas.openxmlformats.org/officeDocument/2006/relationships/image" Target="../media/image115.wmf"/><Relationship Id="rId11" Type="http://schemas.openxmlformats.org/officeDocument/2006/relationships/oleObject" Target="../embeddings/oleObject175.bin"/><Relationship Id="rId24" Type="http://schemas.openxmlformats.org/officeDocument/2006/relationships/image" Target="../media/image123.w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10" Type="http://schemas.openxmlformats.org/officeDocument/2006/relationships/image" Target="../media/image117.wmf"/><Relationship Id="rId19" Type="http://schemas.openxmlformats.org/officeDocument/2006/relationships/oleObject" Target="../embeddings/oleObject179.bin"/><Relationship Id="rId4" Type="http://schemas.openxmlformats.org/officeDocument/2006/relationships/image" Target="../media/image114.wmf"/><Relationship Id="rId9" Type="http://schemas.openxmlformats.org/officeDocument/2006/relationships/oleObject" Target="../embeddings/oleObject174.bin"/><Relationship Id="rId14" Type="http://schemas.openxmlformats.org/officeDocument/2006/relationships/image" Target="../media/image119.wmf"/><Relationship Id="rId22" Type="http://schemas.openxmlformats.org/officeDocument/2006/relationships/image" Target="../media/image97.wmf"/></Relationships>
</file>

<file path=ppt/slides/_rels/slide46.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47.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image" Target="../media/image125.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image" Target="../media/image113.png"/><Relationship Id="rId10" Type="http://schemas.openxmlformats.org/officeDocument/2006/relationships/image" Target="../media/image127.wmf"/><Relationship Id="rId4" Type="http://schemas.openxmlformats.org/officeDocument/2006/relationships/image" Target="../media/image124.wmf"/><Relationship Id="rId9" Type="http://schemas.openxmlformats.org/officeDocument/2006/relationships/oleObject" Target="../embeddings/oleObject186.bin"/><Relationship Id="rId14" Type="http://schemas.openxmlformats.org/officeDocument/2006/relationships/image" Target="../media/image4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32.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image" Target="../media/image129.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31.wmf"/><Relationship Id="rId4" Type="http://schemas.openxmlformats.org/officeDocument/2006/relationships/image" Target="../media/image128.wmf"/><Relationship Id="rId9" Type="http://schemas.openxmlformats.org/officeDocument/2006/relationships/oleObject" Target="../embeddings/oleObject192.bin"/><Relationship Id="rId14" Type="http://schemas.openxmlformats.org/officeDocument/2006/relationships/image" Target="../media/image1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99.bin"/><Relationship Id="rId3" Type="http://schemas.openxmlformats.org/officeDocument/2006/relationships/oleObject" Target="../embeddings/oleObject196.bin"/><Relationship Id="rId7" Type="http://schemas.openxmlformats.org/officeDocument/2006/relationships/oleObject" Target="../embeddings/oleObject198.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135.wmf"/><Relationship Id="rId5" Type="http://schemas.openxmlformats.org/officeDocument/2006/relationships/oleObject" Target="../embeddings/oleObject197.bin"/><Relationship Id="rId4" Type="http://schemas.openxmlformats.org/officeDocument/2006/relationships/image" Target="../media/image134.wmf"/><Relationship Id="rId9" Type="http://schemas.openxmlformats.org/officeDocument/2006/relationships/image" Target="../media/image13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63380" y="5508105"/>
            <a:ext cx="584775" cy="509114"/>
          </a:xfrm>
          <a:prstGeom prst="rect">
            <a:avLst/>
          </a:prstGeom>
          <a:noFill/>
        </p:spPr>
        <p:txBody>
          <a:bodyPr vert="eaVert" wrap="none" rtlCol="0">
            <a:spAutoFit/>
          </a:bodyPr>
          <a:lstStyle/>
          <a:p>
            <a:r>
              <a:rPr lang="zh-CN" altLang="en-US" sz="1300" dirty="0">
                <a:latin typeface="仿宋" panose="02010609060101010101" pitchFamily="49" charset="-122"/>
                <a:ea typeface="仿宋" panose="02010609060101010101" pitchFamily="49" charset="-122"/>
              </a:rPr>
              <a:t>杨杨 </a:t>
            </a:r>
            <a:endParaRPr lang="en-US" altLang="zh-CN" sz="1300" dirty="0">
              <a:latin typeface="仿宋" panose="02010609060101010101" pitchFamily="49" charset="-122"/>
              <a:ea typeface="仿宋" panose="02010609060101010101" pitchFamily="49" charset="-122"/>
            </a:endParaRPr>
          </a:p>
          <a:p>
            <a:r>
              <a:rPr lang="zh-CN" altLang="en-US" sz="1300" dirty="0">
                <a:latin typeface="仿宋" panose="02010609060101010101" pitchFamily="49" charset="-122"/>
                <a:ea typeface="仿宋" panose="02010609060101010101" pitchFamily="49" charset="-122"/>
              </a:rPr>
              <a:t>范颖</a:t>
            </a:r>
          </a:p>
        </p:txBody>
      </p:sp>
    </p:spTree>
    <p:extLst>
      <p:ext uri="{BB962C8B-B14F-4D97-AF65-F5344CB8AC3E}">
        <p14:creationId xmlns:p14="http://schemas.microsoft.com/office/powerpoint/2010/main" val="376644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a:t>划分选择</a:t>
            </a:r>
            <a:r>
              <a:rPr lang="en-US" altLang="zh-CN" dirty="0"/>
              <a:t>-</a:t>
            </a:r>
            <a:r>
              <a:rPr lang="zh-CN" altLang="en-US" dirty="0"/>
              <a:t>信息增益</a:t>
            </a:r>
          </a:p>
        </p:txBody>
      </p:sp>
      <p:sp>
        <p:nvSpPr>
          <p:cNvPr id="5" name="内容占位符 4"/>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r>
              <a:rPr lang="zh-CN" altLang="en-US" dirty="0"/>
              <a:t>，假定当前样本集合</a:t>
            </a:r>
            <a:r>
              <a:rPr lang="en-US" altLang="zh-CN" dirty="0"/>
              <a:t>  </a:t>
            </a:r>
            <a:r>
              <a:rPr lang="zh-CN" altLang="en-US" dirty="0"/>
              <a:t>中第</a:t>
            </a:r>
            <a:r>
              <a:rPr lang="en-US" altLang="zh-CN" dirty="0"/>
              <a:t>  </a:t>
            </a:r>
            <a:r>
              <a:rPr lang="zh-CN" altLang="en-US" dirty="0"/>
              <a:t>类样本所占的比例为   </a:t>
            </a:r>
            <a:r>
              <a:rPr lang="en-US" altLang="zh-CN" dirty="0"/>
              <a:t>                     </a:t>
            </a:r>
            <a:r>
              <a:rPr lang="zh-CN" altLang="en-US" dirty="0"/>
              <a:t>，则</a:t>
            </a:r>
            <a:r>
              <a:rPr lang="en-US" altLang="zh-CN" dirty="0"/>
              <a:t>  </a:t>
            </a:r>
            <a:r>
              <a:rPr lang="zh-CN" altLang="en-US" dirty="0"/>
              <a:t>的信息熵定义为</a:t>
            </a:r>
            <a:endParaRPr lang="en-US" altLang="zh-CN" dirty="0"/>
          </a:p>
          <a:p>
            <a:pPr marL="0" indent="0">
              <a:buNone/>
            </a:pPr>
            <a:endParaRPr lang="en-US" altLang="zh-CN" dirty="0"/>
          </a:p>
          <a:p>
            <a:endParaRPr lang="en-US" altLang="zh-CN" dirty="0"/>
          </a:p>
          <a:p>
            <a:endParaRPr lang="en-US" altLang="zh-CN" dirty="0"/>
          </a:p>
          <a:p>
            <a:pPr marL="0" indent="0">
              <a:buNone/>
            </a:pPr>
            <a:r>
              <a:rPr lang="zh-CN" altLang="en-US" dirty="0"/>
              <a:t>           的值越小，则  的纯度越高</a:t>
            </a:r>
            <a:endParaRPr lang="en-US" altLang="zh-CN" dirty="0"/>
          </a:p>
          <a:p>
            <a:r>
              <a:rPr lang="zh-CN" altLang="en-US" dirty="0"/>
              <a:t>计算信息熵时约定：若        ，则</a:t>
            </a:r>
            <a:endParaRPr lang="en-US" altLang="zh-CN" dirty="0"/>
          </a:p>
          <a:p>
            <a:r>
              <a:rPr lang="en-US" altLang="zh-CN" dirty="0"/>
              <a:t>         </a:t>
            </a:r>
            <a:r>
              <a:rPr lang="zh-CN" altLang="en-US" dirty="0"/>
              <a:t>的最小值为</a:t>
            </a:r>
            <a:r>
              <a:rPr lang="en-US" altLang="zh-CN" dirty="0"/>
              <a:t>  </a:t>
            </a:r>
            <a:r>
              <a:rPr lang="zh-CN" altLang="en-US" dirty="0"/>
              <a:t>，最大值为</a:t>
            </a:r>
            <a:endParaRPr lang="en-US" altLang="zh-CN" dirty="0"/>
          </a:p>
          <a:p>
            <a:pPr marL="0" indent="0">
              <a:buNone/>
            </a:pPr>
            <a:endParaRPr lang="en-US" altLang="zh-CN" dirty="0"/>
          </a:p>
          <a:p>
            <a:endParaRPr lang="en-US" altLang="zh-CN" dirty="0"/>
          </a:p>
        </p:txBody>
      </p:sp>
      <p:graphicFrame>
        <p:nvGraphicFramePr>
          <p:cNvPr id="6" name="内容占位符 3"/>
          <p:cNvGraphicFramePr>
            <a:graphicFrameLocks noChangeAspect="1"/>
          </p:cNvGraphicFramePr>
          <p:nvPr>
            <p:extLst>
              <p:ext uri="{D42A27DB-BD31-4B8C-83A1-F6EECF244321}">
                <p14:modId xmlns:p14="http://schemas.microsoft.com/office/powerpoint/2010/main" val="520870554"/>
              </p:ext>
            </p:extLst>
          </p:nvPr>
        </p:nvGraphicFramePr>
        <p:xfrm>
          <a:off x="2547938" y="2135188"/>
          <a:ext cx="3432175" cy="1003300"/>
        </p:xfrm>
        <a:graphic>
          <a:graphicData uri="http://schemas.openxmlformats.org/presentationml/2006/ole">
            <mc:AlternateContent xmlns:mc="http://schemas.openxmlformats.org/markup-compatibility/2006">
              <mc:Choice xmlns:v="urn:schemas-microsoft-com:vml" Requires="v">
                <p:oleObj spid="_x0000_s64212" name="Formula" r:id="rId3" imgW="1644840" imgH="480240" progId="Equation.Ribbit">
                  <p:embed/>
                </p:oleObj>
              </mc:Choice>
              <mc:Fallback>
                <p:oleObj name="Formula" r:id="rId3" imgW="1644840" imgH="480240" progId="Equation.Ribbit">
                  <p:embed/>
                  <p:pic>
                    <p:nvPicPr>
                      <p:cNvPr id="0" name=""/>
                      <p:cNvPicPr/>
                      <p:nvPr/>
                    </p:nvPicPr>
                    <p:blipFill>
                      <a:blip r:embed="rId4"/>
                      <a:stretch>
                        <a:fillRect/>
                      </a:stretch>
                    </p:blipFill>
                    <p:spPr>
                      <a:xfrm>
                        <a:off x="2547938"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870767636"/>
              </p:ext>
            </p:extLst>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spid="_x0000_s64213" name="Formula" r:id="rId5" imgW="735480" imgH="169200" progId="Equation.Ribbit">
                  <p:embed/>
                </p:oleObj>
              </mc:Choice>
              <mc:Fallback>
                <p:oleObj name="Formula" r:id="rId5" imgW="735480" imgH="169200" progId="Equation.Ribbit">
                  <p:embed/>
                  <p:pic>
                    <p:nvPicPr>
                      <p:cNvPr id="0" name=""/>
                      <p:cNvPicPr/>
                      <p:nvPr/>
                    </p:nvPicPr>
                    <p:blipFill>
                      <a:blip r:embed="rId6"/>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89013296"/>
              </p:ext>
            </p:extLst>
          </p:nvPr>
        </p:nvGraphicFramePr>
        <p:xfrm>
          <a:off x="3600450" y="3941763"/>
          <a:ext cx="663575" cy="303212"/>
        </p:xfrm>
        <a:graphic>
          <a:graphicData uri="http://schemas.openxmlformats.org/presentationml/2006/ole">
            <mc:AlternateContent xmlns:mc="http://schemas.openxmlformats.org/markup-compatibility/2006">
              <mc:Choice xmlns:v="urn:schemas-microsoft-com:vml" Requires="v">
                <p:oleObj spid="_x0000_s64214" name="Formula" r:id="rId7" imgW="360720" imgH="165240" progId="Equation.Ribbit">
                  <p:embed/>
                </p:oleObj>
              </mc:Choice>
              <mc:Fallback>
                <p:oleObj name="Formula" r:id="rId7" imgW="360720" imgH="165240" progId="Equation.Ribbit">
                  <p:embed/>
                  <p:pic>
                    <p:nvPicPr>
                      <p:cNvPr id="0" name=""/>
                      <p:cNvPicPr/>
                      <p:nvPr/>
                    </p:nvPicPr>
                    <p:blipFill>
                      <a:blip r:embed="rId8"/>
                      <a:stretch>
                        <a:fillRect/>
                      </a:stretch>
                    </p:blipFill>
                    <p:spPr>
                      <a:xfrm>
                        <a:off x="3600450"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933553649"/>
              </p:ext>
            </p:extLst>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spid="_x0000_s64215" name="Formula" r:id="rId9" imgW="438480" imgH="177840" progId="Equation.Ribbit">
                  <p:embed/>
                </p:oleObj>
              </mc:Choice>
              <mc:Fallback>
                <p:oleObj name="Formula" r:id="rId9" imgW="438480" imgH="177840" progId="Equation.Ribbit">
                  <p:embed/>
                  <p:pic>
                    <p:nvPicPr>
                      <p:cNvPr id="0" name=""/>
                      <p:cNvPicPr/>
                      <p:nvPr/>
                    </p:nvPicPr>
                    <p:blipFill>
                      <a:blip r:embed="rId10"/>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151620046"/>
              </p:ext>
            </p:extLst>
          </p:nvPr>
        </p:nvGraphicFramePr>
        <p:xfrm>
          <a:off x="5224463" y="1528763"/>
          <a:ext cx="1905000" cy="306387"/>
        </p:xfrm>
        <a:graphic>
          <a:graphicData uri="http://schemas.openxmlformats.org/presentationml/2006/ole">
            <mc:AlternateContent xmlns:mc="http://schemas.openxmlformats.org/markup-compatibility/2006">
              <mc:Choice xmlns:v="urn:schemas-microsoft-com:vml" Requires="v">
                <p:oleObj spid="_x0000_s64216" name="Formula" r:id="rId11" imgW="1106280" imgH="177840" progId="Equation.Ribbit">
                  <p:embed/>
                </p:oleObj>
              </mc:Choice>
              <mc:Fallback>
                <p:oleObj name="Formula" r:id="rId11" imgW="1106280" imgH="177840" progId="Equation.Ribbit">
                  <p:embed/>
                  <p:pic>
                    <p:nvPicPr>
                      <p:cNvPr id="0" name=""/>
                      <p:cNvPicPr/>
                      <p:nvPr/>
                    </p:nvPicPr>
                    <p:blipFill>
                      <a:blip r:embed="rId12"/>
                      <a:stretch>
                        <a:fillRect/>
                      </a:stretch>
                    </p:blipFill>
                    <p:spPr>
                      <a:xfrm>
                        <a:off x="5224463" y="1528763"/>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32771653"/>
              </p:ext>
            </p:extLst>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spid="_x0000_s64217" name="Formula" r:id="rId13" imgW="127080" imgH="155160" progId="Equation.Ribbit">
                  <p:embed/>
                </p:oleObj>
              </mc:Choice>
              <mc:Fallback>
                <p:oleObj name="Formula" r:id="rId13" imgW="127080" imgH="155160" progId="Equation.Ribbit">
                  <p:embed/>
                  <p:pic>
                    <p:nvPicPr>
                      <p:cNvPr id="0" name=""/>
                      <p:cNvPicPr/>
                      <p:nvPr/>
                    </p:nvPicPr>
                    <p:blipFill>
                      <a:blip r:embed="rId14"/>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86196070"/>
              </p:ext>
            </p:extLst>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spid="_x0000_s64218" name="Formula" r:id="rId15" imgW="80280" imgH="167760" progId="Equation.Ribbit">
                  <p:embed/>
                </p:oleObj>
              </mc:Choice>
              <mc:Fallback>
                <p:oleObj name="Formula" r:id="rId15" imgW="80280" imgH="167760" progId="Equation.Ribbit">
                  <p:embed/>
                  <p:pic>
                    <p:nvPicPr>
                      <p:cNvPr id="0" name=""/>
                      <p:cNvPicPr/>
                      <p:nvPr/>
                    </p:nvPicPr>
                    <p:blipFill>
                      <a:blip r:embed="rId16"/>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849161432"/>
              </p:ext>
            </p:extLst>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spid="_x0000_s64219" name="Formula" r:id="rId17" imgW="127080" imgH="155160" progId="Equation.Ribbit">
                  <p:embed/>
                </p:oleObj>
              </mc:Choice>
              <mc:Fallback>
                <p:oleObj name="Formula" r:id="rId17" imgW="127080" imgH="155160" progId="Equation.Ribbit">
                  <p:embed/>
                  <p:pic>
                    <p:nvPicPr>
                      <p:cNvPr id="0" name=""/>
                      <p:cNvPicPr/>
                      <p:nvPr/>
                    </p:nvPicPr>
                    <p:blipFill>
                      <a:blip r:embed="rId14"/>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74779387"/>
              </p:ext>
            </p:extLst>
          </p:nvPr>
        </p:nvGraphicFramePr>
        <p:xfrm>
          <a:off x="4878388" y="1541463"/>
          <a:ext cx="307975" cy="277812"/>
        </p:xfrm>
        <a:graphic>
          <a:graphicData uri="http://schemas.openxmlformats.org/presentationml/2006/ole">
            <mc:AlternateContent xmlns:mc="http://schemas.openxmlformats.org/markup-compatibility/2006">
              <mc:Choice xmlns:v="urn:schemas-microsoft-com:vml" Requires="v">
                <p:oleObj spid="_x0000_s64220" name="Formula" r:id="rId18" imgW="146160" imgH="131040" progId="Equation.Ribbit">
                  <p:embed/>
                </p:oleObj>
              </mc:Choice>
              <mc:Fallback>
                <p:oleObj name="Formula" r:id="rId18" imgW="146160" imgH="131040" progId="Equation.Ribbit">
                  <p:embed/>
                  <p:pic>
                    <p:nvPicPr>
                      <p:cNvPr id="0" name=""/>
                      <p:cNvPicPr/>
                      <p:nvPr/>
                    </p:nvPicPr>
                    <p:blipFill>
                      <a:blip r:embed="rId19"/>
                      <a:stretch>
                        <a:fillRect/>
                      </a:stretch>
                    </p:blipFill>
                    <p:spPr>
                      <a:xfrm>
                        <a:off x="4878388"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72835775"/>
              </p:ext>
            </p:extLst>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spid="_x0000_s64221" name="Formula" r:id="rId20" imgW="472680" imgH="177840" progId="Equation.Ribbit">
                  <p:embed/>
                </p:oleObj>
              </mc:Choice>
              <mc:Fallback>
                <p:oleObj name="Formula" r:id="rId20" imgW="472680" imgH="177840" progId="Equation.Ribbit">
                  <p:embed/>
                  <p:pic>
                    <p:nvPicPr>
                      <p:cNvPr id="0" name=""/>
                      <p:cNvPicPr/>
                      <p:nvPr/>
                    </p:nvPicPr>
                    <p:blipFill>
                      <a:blip r:embed="rId21"/>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710793423"/>
              </p:ext>
            </p:extLst>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spid="_x0000_s64222" name="Formula" r:id="rId22" imgW="127080" imgH="155160" progId="Equation.Ribbit">
                  <p:embed/>
                </p:oleObj>
              </mc:Choice>
              <mc:Fallback>
                <p:oleObj name="Formula" r:id="rId22" imgW="127080" imgH="155160" progId="Equation.Ribbit">
                  <p:embed/>
                  <p:pic>
                    <p:nvPicPr>
                      <p:cNvPr id="0" name=""/>
                      <p:cNvPicPr/>
                      <p:nvPr/>
                    </p:nvPicPr>
                    <p:blipFill>
                      <a:blip r:embed="rId14"/>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485070682"/>
              </p:ext>
            </p:extLst>
          </p:nvPr>
        </p:nvGraphicFramePr>
        <p:xfrm>
          <a:off x="712788" y="4384675"/>
          <a:ext cx="836612" cy="314325"/>
        </p:xfrm>
        <a:graphic>
          <a:graphicData uri="http://schemas.openxmlformats.org/presentationml/2006/ole">
            <mc:AlternateContent xmlns:mc="http://schemas.openxmlformats.org/markup-compatibility/2006">
              <mc:Choice xmlns:v="urn:schemas-microsoft-com:vml" Requires="v">
                <p:oleObj spid="_x0000_s64223" name="Formula" r:id="rId23" imgW="472680" imgH="177840" progId="Equation.Ribbit">
                  <p:embed/>
                </p:oleObj>
              </mc:Choice>
              <mc:Fallback>
                <p:oleObj name="Formula" r:id="rId23" imgW="472680" imgH="177840" progId="Equation.Ribbit">
                  <p:embed/>
                  <p:pic>
                    <p:nvPicPr>
                      <p:cNvPr id="0" name=""/>
                      <p:cNvPicPr/>
                      <p:nvPr/>
                    </p:nvPicPr>
                    <p:blipFill>
                      <a:blip r:embed="rId21"/>
                      <a:stretch>
                        <a:fillRect/>
                      </a:stretch>
                    </p:blipFill>
                    <p:spPr>
                      <a:xfrm>
                        <a:off x="712788" y="4384675"/>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05789642"/>
              </p:ext>
            </p:extLst>
          </p:nvPr>
        </p:nvGraphicFramePr>
        <p:xfrm>
          <a:off x="3018375" y="4394200"/>
          <a:ext cx="149225" cy="325438"/>
        </p:xfrm>
        <a:graphic>
          <a:graphicData uri="http://schemas.openxmlformats.org/presentationml/2006/ole">
            <mc:AlternateContent xmlns:mc="http://schemas.openxmlformats.org/markup-compatibility/2006">
              <mc:Choice xmlns:v="urn:schemas-microsoft-com:vml" Requires="v">
                <p:oleObj spid="_x0000_s64224" name="Formula" r:id="rId24" imgW="75240" imgH="162720" progId="Equation.Ribbit">
                  <p:embed/>
                </p:oleObj>
              </mc:Choice>
              <mc:Fallback>
                <p:oleObj name="Formula" r:id="rId24" imgW="75240" imgH="162720" progId="Equation.Ribbit">
                  <p:embed/>
                  <p:pic>
                    <p:nvPicPr>
                      <p:cNvPr id="0" name=""/>
                      <p:cNvPicPr/>
                      <p:nvPr/>
                    </p:nvPicPr>
                    <p:blipFill>
                      <a:blip r:embed="rId25"/>
                      <a:stretch>
                        <a:fillRect/>
                      </a:stretch>
                    </p:blipFill>
                    <p:spPr>
                      <a:xfrm>
                        <a:off x="3018375" y="4394200"/>
                        <a:ext cx="149225" cy="325438"/>
                      </a:xfrm>
                      <a:prstGeom prst="rect">
                        <a:avLst/>
                      </a:prstGeom>
                    </p:spPr>
                  </p:pic>
                </p:oleObj>
              </mc:Fallback>
            </mc:AlternateContent>
          </a:graphicData>
        </a:graphic>
      </p:graphicFrame>
    </p:spTree>
    <p:extLst>
      <p:ext uri="{BB962C8B-B14F-4D97-AF65-F5344CB8AC3E}">
        <p14:creationId xmlns:p14="http://schemas.microsoft.com/office/powerpoint/2010/main" val="4446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离散属性</a:t>
                </a:r>
                <a:r>
                  <a:rPr lang="en-US" altLang="zh-CN" dirty="0"/>
                  <a:t>  </a:t>
                </a:r>
                <a:r>
                  <a:rPr lang="zh-CN" altLang="en-US" dirty="0"/>
                  <a:t>有</a:t>
                </a:r>
                <a:r>
                  <a:rPr lang="en-US" altLang="zh-CN" dirty="0"/>
                  <a:t>  </a:t>
                </a:r>
                <a:r>
                  <a:rPr lang="zh-CN" altLang="en-US" dirty="0"/>
                  <a:t>个可能的取值                 ，用</a:t>
                </a:r>
                <a:r>
                  <a:rPr lang="en-US" altLang="zh-CN" dirty="0"/>
                  <a:t>  </a:t>
                </a:r>
                <a:r>
                  <a:rPr lang="zh-CN" altLang="en-US" dirty="0"/>
                  <a:t>来进行划分，则会产生</a:t>
                </a:r>
                <a:r>
                  <a:rPr lang="en-US" altLang="zh-CN" dirty="0"/>
                  <a:t>  </a:t>
                </a:r>
                <a:r>
                  <a:rPr lang="zh-CN" altLang="en-US" dirty="0"/>
                  <a:t>个分支结点，其中第  个分支结点包含了  中所有在属性</a:t>
                </a:r>
                <a:r>
                  <a:rPr lang="en-US" altLang="zh-CN" dirty="0"/>
                  <a:t>  </a:t>
                </a:r>
                <a:r>
                  <a:rPr lang="zh-CN" altLang="en-US" dirty="0"/>
                  <a:t>上取值为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a:t>用属性</a:t>
                </a:r>
                <a:r>
                  <a:rPr lang="en-US" altLang="zh-CN" dirty="0"/>
                  <a:t>  </a:t>
                </a:r>
                <a:r>
                  <a:rPr lang="zh-CN" altLang="en-US" dirty="0"/>
                  <a:t>对样本集</a:t>
                </a:r>
                <a:r>
                  <a:rPr lang="en-US" altLang="zh-CN" dirty="0"/>
                  <a:t>  </a:t>
                </a:r>
                <a:r>
                  <a:rPr lang="zh-CN" altLang="en-US" dirty="0"/>
                  <a:t>进行划分所获得的“信息增益”：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342900" indent="-342900"/>
                <a:r>
                  <a:rPr lang="en-US" altLang="zh-CN" dirty="0"/>
                  <a:t> </a:t>
                </a:r>
                <a:r>
                  <a:rPr lang="zh-CN" altLang="en-US" dirty="0"/>
                  <a:t>一般而言，</a:t>
                </a:r>
                <a:r>
                  <a:rPr lang="zh-CN" altLang="en-US" dirty="0">
                    <a:solidFill>
                      <a:srgbClr val="C00000"/>
                    </a:solidFill>
                  </a:rPr>
                  <a:t>信息增益越大</a:t>
                </a:r>
                <a:r>
                  <a:rPr lang="zh-CN" altLang="en-US" dirty="0"/>
                  <a:t>，则意味着使用属性</a:t>
                </a:r>
                <a:r>
                  <a:rPr lang="en-US" altLang="zh-CN" dirty="0"/>
                  <a:t>  </a:t>
                </a:r>
                <a:r>
                  <a:rPr lang="zh-CN" altLang="en-US" dirty="0"/>
                  <a:t>来进行划分所获得的“</a:t>
                </a:r>
                <a:r>
                  <a:rPr lang="zh-CN" altLang="en-US" dirty="0">
                    <a:solidFill>
                      <a:srgbClr val="C00000"/>
                    </a:solidFill>
                  </a:rPr>
                  <a:t>纯度提升</a:t>
                </a:r>
                <a:r>
                  <a:rPr lang="zh-CN" altLang="en-US" dirty="0"/>
                  <a:t>”越大</a:t>
                </a:r>
                <a:endParaRPr lang="en-US" altLang="zh-CN" dirty="0"/>
              </a:p>
              <a:p>
                <a:pPr marL="228600" lvl="1">
                  <a:spcBef>
                    <a:spcPts val="1000"/>
                  </a:spcBef>
                  <a:buSzPct val="100000"/>
                  <a:buFont typeface="Wingdings" panose="05000000000000000000" pitchFamily="2" charset="2"/>
                  <a:buChar char="p"/>
                </a:pPr>
                <a:r>
                  <a:rPr lang="en-US" altLang="zh-CN" dirty="0"/>
                  <a:t> </a:t>
                </a:r>
                <a:r>
                  <a:rPr lang="en-US" altLang="zh-CN" sz="2200" dirty="0"/>
                  <a:t>ID3</a:t>
                </a:r>
                <a:r>
                  <a:rPr lang="zh-CN" altLang="en-US" sz="2200" dirty="0"/>
                  <a:t>决策树学习算法</a:t>
                </a:r>
                <a:r>
                  <a:rPr lang="en-US" altLang="zh-CN" sz="1600" dirty="0"/>
                  <a:t>[Quinlan, 1986]</a:t>
                </a:r>
                <a:r>
                  <a:rPr lang="zh-CN" altLang="en-US" sz="2200" dirty="0"/>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b="-1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59858347"/>
              </p:ext>
            </p:extLst>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spid="_x0000_s68734" name="Formula" r:id="rId4" imgW="2650680" imgH="462600" progId="Equation.Ribbit">
                  <p:embed/>
                </p:oleObj>
              </mc:Choice>
              <mc:Fallback>
                <p:oleObj name="Formula" r:id="rId4" imgW="2650680" imgH="462600" progId="Equation.Ribbit">
                  <p:embed/>
                  <p:pic>
                    <p:nvPicPr>
                      <p:cNvPr id="0" name=""/>
                      <p:cNvPicPr/>
                      <p:nvPr/>
                    </p:nvPicPr>
                    <p:blipFill>
                      <a:blip r:embed="rId5"/>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099"/>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3"/>
            <a:ext cx="3586980" cy="875529"/>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为分支结点权重，样本数越多的分支结点的影响越大</a:t>
            </a:r>
            <a:endParaRPr lang="zh-CN" altLang="en-US" sz="2200" i="0" dirty="0">
              <a:latin typeface="幼圆" panose="02010509060101010101" pitchFamily="49" charset="-122"/>
              <a:ea typeface="幼圆" panose="02010509060101010101"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207175255"/>
              </p:ext>
            </p:extLst>
          </p:nvPr>
        </p:nvGraphicFramePr>
        <p:xfrm>
          <a:off x="1828800" y="1227138"/>
          <a:ext cx="188913" cy="304800"/>
        </p:xfrm>
        <a:graphic>
          <a:graphicData uri="http://schemas.openxmlformats.org/presentationml/2006/ole">
            <mc:AlternateContent xmlns:mc="http://schemas.openxmlformats.org/markup-compatibility/2006">
              <mc:Choice xmlns:v="urn:schemas-microsoft-com:vml" Requires="v">
                <p:oleObj spid="_x0000_s68735" name="Formula" r:id="rId6" imgW="80280" imgH="129600" progId="Equation.Ribbit">
                  <p:embed/>
                </p:oleObj>
              </mc:Choice>
              <mc:Fallback>
                <p:oleObj name="Formula" r:id="rId6" imgW="80280" imgH="129600" progId="Equation.Ribbit">
                  <p:embed/>
                  <p:pic>
                    <p:nvPicPr>
                      <p:cNvPr id="0" name=""/>
                      <p:cNvPicPr/>
                      <p:nvPr/>
                    </p:nvPicPr>
                    <p:blipFill>
                      <a:blip r:embed="rId7"/>
                      <a:stretch>
                        <a:fillRect/>
                      </a:stretch>
                    </p:blipFill>
                    <p:spPr>
                      <a:xfrm>
                        <a:off x="1828800"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48529368"/>
              </p:ext>
            </p:extLst>
          </p:nvPr>
        </p:nvGraphicFramePr>
        <p:xfrm>
          <a:off x="2328863" y="1255713"/>
          <a:ext cx="173037" cy="242887"/>
        </p:xfrm>
        <a:graphic>
          <a:graphicData uri="http://schemas.openxmlformats.org/presentationml/2006/ole">
            <mc:AlternateContent xmlns:mc="http://schemas.openxmlformats.org/markup-compatibility/2006">
              <mc:Choice xmlns:v="urn:schemas-microsoft-com:vml" Requires="v">
                <p:oleObj spid="_x0000_s68736" name="Formula" r:id="rId8" imgW="119520" imgH="166680" progId="Equation.Ribbit">
                  <p:embed/>
                </p:oleObj>
              </mc:Choice>
              <mc:Fallback>
                <p:oleObj name="Formula" r:id="rId8" imgW="119520" imgH="166680" progId="Equation.Ribbit">
                  <p:embed/>
                  <p:pic>
                    <p:nvPicPr>
                      <p:cNvPr id="0" name=""/>
                      <p:cNvPicPr/>
                      <p:nvPr/>
                    </p:nvPicPr>
                    <p:blipFill>
                      <a:blip r:embed="rId9"/>
                      <a:stretch>
                        <a:fillRect/>
                      </a:stretch>
                    </p:blipFill>
                    <p:spPr>
                      <a:xfrm>
                        <a:off x="2328863" y="1255713"/>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044308384"/>
              </p:ext>
            </p:extLst>
          </p:nvPr>
        </p:nvGraphicFramePr>
        <p:xfrm>
          <a:off x="4183063" y="1211263"/>
          <a:ext cx="1606550" cy="331787"/>
        </p:xfrm>
        <a:graphic>
          <a:graphicData uri="http://schemas.openxmlformats.org/presentationml/2006/ole">
            <mc:AlternateContent xmlns:mc="http://schemas.openxmlformats.org/markup-compatibility/2006">
              <mc:Choice xmlns:v="urn:schemas-microsoft-com:vml" Requires="v">
                <p:oleObj spid="_x0000_s68737" name="Formula" r:id="rId10" imgW="913320" imgH="188280" progId="Equation.Ribbit">
                  <p:embed/>
                </p:oleObj>
              </mc:Choice>
              <mc:Fallback>
                <p:oleObj name="Formula" r:id="rId10" imgW="913320" imgH="188280" progId="Equation.Ribbit">
                  <p:embed/>
                  <p:pic>
                    <p:nvPicPr>
                      <p:cNvPr id="0" name=""/>
                      <p:cNvPicPr/>
                      <p:nvPr/>
                    </p:nvPicPr>
                    <p:blipFill>
                      <a:blip r:embed="rId11"/>
                      <a:stretch>
                        <a:fillRect/>
                      </a:stretch>
                    </p:blipFill>
                    <p:spPr>
                      <a:xfrm>
                        <a:off x="4183063" y="1211263"/>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84743263"/>
              </p:ext>
            </p:extLst>
          </p:nvPr>
        </p:nvGraphicFramePr>
        <p:xfrm>
          <a:off x="6398855" y="1230313"/>
          <a:ext cx="188912" cy="306387"/>
        </p:xfrm>
        <a:graphic>
          <a:graphicData uri="http://schemas.openxmlformats.org/presentationml/2006/ole">
            <mc:AlternateContent xmlns:mc="http://schemas.openxmlformats.org/markup-compatibility/2006">
              <mc:Choice xmlns:v="urn:schemas-microsoft-com:vml" Requires="v">
                <p:oleObj spid="_x0000_s68738" name="Formula" r:id="rId12" imgW="80280" imgH="129600" progId="Equation.Ribbit">
                  <p:embed/>
                </p:oleObj>
              </mc:Choice>
              <mc:Fallback>
                <p:oleObj name="Formula" r:id="rId12" imgW="80280" imgH="129600" progId="Equation.Ribbit">
                  <p:embed/>
                  <p:pic>
                    <p:nvPicPr>
                      <p:cNvPr id="0" name=""/>
                      <p:cNvPicPr/>
                      <p:nvPr/>
                    </p:nvPicPr>
                    <p:blipFill>
                      <a:blip r:embed="rId7"/>
                      <a:stretch>
                        <a:fillRect/>
                      </a:stretch>
                    </p:blipFill>
                    <p:spPr>
                      <a:xfrm>
                        <a:off x="6398855" y="1230313"/>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098640475"/>
              </p:ext>
            </p:extLst>
          </p:nvPr>
        </p:nvGraphicFramePr>
        <p:xfrm>
          <a:off x="1414463" y="1554163"/>
          <a:ext cx="173037" cy="242887"/>
        </p:xfrm>
        <a:graphic>
          <a:graphicData uri="http://schemas.openxmlformats.org/presentationml/2006/ole">
            <mc:AlternateContent xmlns:mc="http://schemas.openxmlformats.org/markup-compatibility/2006">
              <mc:Choice xmlns:v="urn:schemas-microsoft-com:vml" Requires="v">
                <p:oleObj spid="_x0000_s68739" name="Formula" r:id="rId13" imgW="119520" imgH="166680" progId="Equation.Ribbit">
                  <p:embed/>
                </p:oleObj>
              </mc:Choice>
              <mc:Fallback>
                <p:oleObj name="Formula" r:id="rId13" imgW="119520" imgH="166680" progId="Equation.Ribbit">
                  <p:embed/>
                  <p:pic>
                    <p:nvPicPr>
                      <p:cNvPr id="0" name=""/>
                      <p:cNvPicPr/>
                      <p:nvPr/>
                    </p:nvPicPr>
                    <p:blipFill>
                      <a:blip r:embed="rId9"/>
                      <a:stretch>
                        <a:fillRect/>
                      </a:stretch>
                    </p:blipFill>
                    <p:spPr>
                      <a:xfrm>
                        <a:off x="1414463" y="1554163"/>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153180818"/>
              </p:ext>
            </p:extLst>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spid="_x0000_s68740" name="Formula" r:id="rId14" imgW="78840" imgH="129600" progId="Equation.Ribbit">
                  <p:embed/>
                </p:oleObj>
              </mc:Choice>
              <mc:Fallback>
                <p:oleObj name="Formula" r:id="rId14" imgW="78840" imgH="129600" progId="Equation.Ribbit">
                  <p:embed/>
                  <p:pic>
                    <p:nvPicPr>
                      <p:cNvPr id="0" name=""/>
                      <p:cNvPicPr/>
                      <p:nvPr/>
                    </p:nvPicPr>
                    <p:blipFill>
                      <a:blip r:embed="rId15"/>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766999326"/>
              </p:ext>
            </p:extLst>
          </p:nvPr>
        </p:nvGraphicFramePr>
        <p:xfrm>
          <a:off x="6521450" y="1533525"/>
          <a:ext cx="201613" cy="271463"/>
        </p:xfrm>
        <a:graphic>
          <a:graphicData uri="http://schemas.openxmlformats.org/presentationml/2006/ole">
            <mc:AlternateContent xmlns:mc="http://schemas.openxmlformats.org/markup-compatibility/2006">
              <mc:Choice xmlns:v="urn:schemas-microsoft-com:vml" Requires="v">
                <p:oleObj spid="_x0000_s68741" name="Formula" r:id="rId16" imgW="124560" imgH="166680" progId="Equation.Ribbit">
                  <p:embed/>
                </p:oleObj>
              </mc:Choice>
              <mc:Fallback>
                <p:oleObj name="Formula" r:id="rId16" imgW="124560" imgH="166680" progId="Equation.Ribbit">
                  <p:embed/>
                  <p:pic>
                    <p:nvPicPr>
                      <p:cNvPr id="0" name=""/>
                      <p:cNvPicPr/>
                      <p:nvPr/>
                    </p:nvPicPr>
                    <p:blipFill>
                      <a:blip r:embed="rId17"/>
                      <a:stretch>
                        <a:fillRect/>
                      </a:stretch>
                    </p:blipFill>
                    <p:spPr>
                      <a:xfrm>
                        <a:off x="6521450" y="1533525"/>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279837777"/>
              </p:ext>
            </p:extLst>
          </p:nvPr>
        </p:nvGraphicFramePr>
        <p:xfrm>
          <a:off x="8464550" y="1550988"/>
          <a:ext cx="188913" cy="303212"/>
        </p:xfrm>
        <a:graphic>
          <a:graphicData uri="http://schemas.openxmlformats.org/presentationml/2006/ole">
            <mc:AlternateContent xmlns:mc="http://schemas.openxmlformats.org/markup-compatibility/2006">
              <mc:Choice xmlns:v="urn:schemas-microsoft-com:vml" Requires="v">
                <p:oleObj spid="_x0000_s68742" name="Formula" r:id="rId18" imgW="80280" imgH="129600" progId="Equation.Ribbit">
                  <p:embed/>
                </p:oleObj>
              </mc:Choice>
              <mc:Fallback>
                <p:oleObj name="Formula" r:id="rId18" imgW="80280" imgH="129600" progId="Equation.Ribbit">
                  <p:embed/>
                  <p:pic>
                    <p:nvPicPr>
                      <p:cNvPr id="0" name=""/>
                      <p:cNvPicPr/>
                      <p:nvPr/>
                    </p:nvPicPr>
                    <p:blipFill>
                      <a:blip r:embed="rId7"/>
                      <a:stretch>
                        <a:fillRect/>
                      </a:stretch>
                    </p:blipFill>
                    <p:spPr>
                      <a:xfrm>
                        <a:off x="8464550"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338071946"/>
              </p:ext>
            </p:extLst>
          </p:nvPr>
        </p:nvGraphicFramePr>
        <p:xfrm>
          <a:off x="1689100" y="1828546"/>
          <a:ext cx="255365" cy="311489"/>
        </p:xfrm>
        <a:graphic>
          <a:graphicData uri="http://schemas.openxmlformats.org/presentationml/2006/ole">
            <mc:AlternateContent xmlns:mc="http://schemas.openxmlformats.org/markup-compatibility/2006">
              <mc:Choice xmlns:v="urn:schemas-microsoft-com:vml" Requires="v">
                <p:oleObj spid="_x0000_s68743" name="Formula" r:id="rId19" imgW="134640" imgH="162720" progId="Equation.Ribbit">
                  <p:embed/>
                </p:oleObj>
              </mc:Choice>
              <mc:Fallback>
                <p:oleObj name="Formula" r:id="rId19" imgW="134640" imgH="162720" progId="Equation.Ribbit">
                  <p:embed/>
                  <p:pic>
                    <p:nvPicPr>
                      <p:cNvPr id="0" name=""/>
                      <p:cNvPicPr/>
                      <p:nvPr/>
                    </p:nvPicPr>
                    <p:blipFill>
                      <a:blip r:embed="rId20"/>
                      <a:stretch>
                        <a:fillRect/>
                      </a:stretch>
                    </p:blipFill>
                    <p:spPr>
                      <a:xfrm>
                        <a:off x="1689100" y="1828546"/>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70225827"/>
              </p:ext>
            </p:extLst>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spid="_x0000_s68744" name="Formula" r:id="rId21" imgW="182880" imgH="166680" progId="Equation.Ribbit">
                  <p:embed/>
                </p:oleObj>
              </mc:Choice>
              <mc:Fallback>
                <p:oleObj name="Formula" r:id="rId21" imgW="182880" imgH="166680" progId="Equation.Ribbit">
                  <p:embed/>
                  <p:pic>
                    <p:nvPicPr>
                      <p:cNvPr id="0" name=""/>
                      <p:cNvPicPr/>
                      <p:nvPr/>
                    </p:nvPicPr>
                    <p:blipFill>
                      <a:blip r:embed="rId22"/>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555950107"/>
              </p:ext>
            </p:extLst>
          </p:nvPr>
        </p:nvGraphicFramePr>
        <p:xfrm>
          <a:off x="6518275" y="1841500"/>
          <a:ext cx="190500" cy="303213"/>
        </p:xfrm>
        <a:graphic>
          <a:graphicData uri="http://schemas.openxmlformats.org/presentationml/2006/ole">
            <mc:AlternateContent xmlns:mc="http://schemas.openxmlformats.org/markup-compatibility/2006">
              <mc:Choice xmlns:v="urn:schemas-microsoft-com:vml" Requires="v">
                <p:oleObj spid="_x0000_s68745" name="Formula" r:id="rId23" imgW="80280" imgH="129600" progId="Equation.Ribbit">
                  <p:embed/>
                </p:oleObj>
              </mc:Choice>
              <mc:Fallback>
                <p:oleObj name="Formula" r:id="rId23" imgW="80280" imgH="129600" progId="Equation.Ribbit">
                  <p:embed/>
                  <p:pic>
                    <p:nvPicPr>
                      <p:cNvPr id="0" name=""/>
                      <p:cNvPicPr/>
                      <p:nvPr/>
                    </p:nvPicPr>
                    <p:blipFill>
                      <a:blip r:embed="rId7"/>
                      <a:stretch>
                        <a:fillRect/>
                      </a:stretch>
                    </p:blipFill>
                    <p:spPr>
                      <a:xfrm>
                        <a:off x="6518275" y="1841500"/>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635326468"/>
              </p:ext>
            </p:extLst>
          </p:nvPr>
        </p:nvGraphicFramePr>
        <p:xfrm>
          <a:off x="7821613" y="1843088"/>
          <a:ext cx="200025" cy="269875"/>
        </p:xfrm>
        <a:graphic>
          <a:graphicData uri="http://schemas.openxmlformats.org/presentationml/2006/ole">
            <mc:AlternateContent xmlns:mc="http://schemas.openxmlformats.org/markup-compatibility/2006">
              <mc:Choice xmlns:v="urn:schemas-microsoft-com:vml" Requires="v">
                <p:oleObj spid="_x0000_s68746" name="Formula" r:id="rId24" imgW="124560" imgH="166680" progId="Equation.Ribbit">
                  <p:embed/>
                </p:oleObj>
              </mc:Choice>
              <mc:Fallback>
                <p:oleObj name="Formula" r:id="rId24" imgW="124560" imgH="166680" progId="Equation.Ribbit">
                  <p:embed/>
                  <p:pic>
                    <p:nvPicPr>
                      <p:cNvPr id="0" name=""/>
                      <p:cNvPicPr/>
                      <p:nvPr/>
                    </p:nvPicPr>
                    <p:blipFill>
                      <a:blip r:embed="rId17"/>
                      <a:stretch>
                        <a:fillRect/>
                      </a:stretch>
                    </p:blipFill>
                    <p:spPr>
                      <a:xfrm>
                        <a:off x="7821613" y="1843088"/>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582827437"/>
              </p:ext>
            </p:extLst>
          </p:nvPr>
        </p:nvGraphicFramePr>
        <p:xfrm>
          <a:off x="6388100" y="4724400"/>
          <a:ext cx="188913" cy="304800"/>
        </p:xfrm>
        <a:graphic>
          <a:graphicData uri="http://schemas.openxmlformats.org/presentationml/2006/ole">
            <mc:AlternateContent xmlns:mc="http://schemas.openxmlformats.org/markup-compatibility/2006">
              <mc:Choice xmlns:v="urn:schemas-microsoft-com:vml" Requires="v">
                <p:oleObj spid="_x0000_s68747" name="Formula" r:id="rId25" imgW="80280" imgH="129600" progId="Equation.Ribbit">
                  <p:embed/>
                </p:oleObj>
              </mc:Choice>
              <mc:Fallback>
                <p:oleObj name="Formula" r:id="rId25" imgW="80280" imgH="129600" progId="Equation.Ribbit">
                  <p:embed/>
                  <p:pic>
                    <p:nvPicPr>
                      <p:cNvPr id="0" name=""/>
                      <p:cNvPicPr/>
                      <p:nvPr/>
                    </p:nvPicPr>
                    <p:blipFill>
                      <a:blip r:embed="rId7"/>
                      <a:stretch>
                        <a:fillRect/>
                      </a:stretch>
                    </p:blipFill>
                    <p:spPr>
                      <a:xfrm>
                        <a:off x="6388100" y="4724400"/>
                        <a:ext cx="188913" cy="304800"/>
                      </a:xfrm>
                      <a:prstGeom prst="rect">
                        <a:avLst/>
                      </a:prstGeom>
                    </p:spPr>
                  </p:pic>
                </p:oleObj>
              </mc:Fallback>
            </mc:AlternateContent>
          </a:graphicData>
        </a:graphic>
      </p:graphicFrame>
    </p:spTree>
    <p:extLst>
      <p:ext uri="{BB962C8B-B14F-4D97-AF65-F5344CB8AC3E}">
        <p14:creationId xmlns:p14="http://schemas.microsoft.com/office/powerpoint/2010/main" val="240464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信息增益实例</a:t>
            </a:r>
          </a:p>
        </p:txBody>
      </p:sp>
      <p:sp>
        <p:nvSpPr>
          <p:cNvPr id="19" name="文本框 28"/>
          <p:cNvSpPr txBox="1"/>
          <p:nvPr/>
        </p:nvSpPr>
        <p:spPr>
          <a:xfrm>
            <a:off x="4479438" y="3745280"/>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3" y="3208848"/>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2" y="4761731"/>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7" y="4225299"/>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5650518" y="3246855"/>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该数据集包含</a:t>
            </a:r>
            <a:r>
              <a:rPr lang="en-US" altLang="zh-CN" sz="2200" dirty="0">
                <a:latin typeface="Verdana" panose="020B0604030504040204" pitchFamily="34" charset="0"/>
                <a:ea typeface="幼圆" panose="02010509060101010101" pitchFamily="49" charset="-122"/>
              </a:rPr>
              <a:t>   </a:t>
            </a:r>
            <a:r>
              <a:rPr lang="zh-CN" altLang="en-US" sz="2200" dirty="0">
                <a:latin typeface="Verdana" panose="020B0604030504040204" pitchFamily="34" charset="0"/>
                <a:ea typeface="幼圆" panose="02010509060101010101" pitchFamily="49" charset="-122"/>
              </a:rPr>
              <a:t>个训练样本</a:t>
            </a:r>
            <a:r>
              <a:rPr lang="zh-CN" altLang="en-US" dirty="0"/>
              <a:t>，         ，</a:t>
            </a:r>
            <a:r>
              <a:rPr lang="zh-CN" altLang="en-US" sz="2200" dirty="0">
                <a:latin typeface="Verdana" panose="020B0604030504040204" pitchFamily="34" charset="0"/>
                <a:ea typeface="幼圆" panose="02010509060101010101" pitchFamily="49" charset="-122"/>
              </a:rPr>
              <a:t>其中正例占          ，</a:t>
            </a:r>
            <a:endParaRPr lang="en-US" altLang="zh-CN" sz="2200" dirty="0">
              <a:latin typeface="Verdana" panose="020B0604030504040204" pitchFamily="34" charset="0"/>
              <a:ea typeface="幼圆" panose="02010509060101010101" pitchFamily="49" charset="-122"/>
            </a:endParaRPr>
          </a:p>
          <a:p>
            <a:r>
              <a:rPr lang="zh-CN" altLang="en-US" sz="2200" dirty="0">
                <a:latin typeface="Verdana" panose="020B0604030504040204" pitchFamily="34" charset="0"/>
                <a:ea typeface="幼圆" panose="02010509060101010101" pitchFamily="49" charset="-122"/>
              </a:rPr>
              <a:t>反例占         ，计算得到根结点的信息熵为</a:t>
            </a:r>
          </a:p>
        </p:txBody>
      </p:sp>
      <p:graphicFrame>
        <p:nvGraphicFramePr>
          <p:cNvPr id="27" name="对象 26"/>
          <p:cNvGraphicFramePr>
            <a:graphicFrameLocks noChangeAspect="1"/>
          </p:cNvGraphicFramePr>
          <p:nvPr>
            <p:extLst>
              <p:ext uri="{D42A27DB-BD31-4B8C-83A1-F6EECF244321}">
                <p14:modId xmlns:p14="http://schemas.microsoft.com/office/powerpoint/2010/main" val="589656670"/>
              </p:ext>
            </p:extLst>
          </p:nvPr>
        </p:nvGraphicFramePr>
        <p:xfrm>
          <a:off x="7023343" y="3677843"/>
          <a:ext cx="755906" cy="292378"/>
        </p:xfrm>
        <a:graphic>
          <a:graphicData uri="http://schemas.openxmlformats.org/presentationml/2006/ole">
            <mc:AlternateContent xmlns:mc="http://schemas.openxmlformats.org/markup-compatibility/2006">
              <mc:Choice xmlns:v="urn:schemas-microsoft-com:vml" Requires="v">
                <p:oleObj spid="_x0000_s42751" name="Formula" r:id="rId3" imgW="460080" imgH="177840" progId="Equation.Ribbit">
                  <p:embed/>
                </p:oleObj>
              </mc:Choice>
              <mc:Fallback>
                <p:oleObj name="Formula" r:id="rId3" imgW="460080" imgH="177840" progId="Equation.Ribbit">
                  <p:embed/>
                  <p:pic>
                    <p:nvPicPr>
                      <p:cNvPr id="0" name=""/>
                      <p:cNvPicPr/>
                      <p:nvPr/>
                    </p:nvPicPr>
                    <p:blipFill>
                      <a:blip r:embed="rId4"/>
                      <a:stretch>
                        <a:fillRect/>
                      </a:stretch>
                    </p:blipFill>
                    <p:spPr>
                      <a:xfrm>
                        <a:off x="7023343" y="3677843"/>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505429749"/>
              </p:ext>
            </p:extLst>
          </p:nvPr>
        </p:nvGraphicFramePr>
        <p:xfrm>
          <a:off x="7188200" y="3946525"/>
          <a:ext cx="841375" cy="357188"/>
        </p:xfrm>
        <a:graphic>
          <a:graphicData uri="http://schemas.openxmlformats.org/presentationml/2006/ole">
            <mc:AlternateContent xmlns:mc="http://schemas.openxmlformats.org/markup-compatibility/2006">
              <mc:Choice xmlns:v="urn:schemas-microsoft-com:vml" Requires="v">
                <p:oleObj spid="_x0000_s42752" name="Formula" r:id="rId5" imgW="478800" imgH="203400" progId="Equation.Ribbit">
                  <p:embed/>
                </p:oleObj>
              </mc:Choice>
              <mc:Fallback>
                <p:oleObj name="Formula" r:id="rId5" imgW="478800" imgH="203400" progId="Equation.Ribbit">
                  <p:embed/>
                  <p:pic>
                    <p:nvPicPr>
                      <p:cNvPr id="0" name=""/>
                      <p:cNvPicPr/>
                      <p:nvPr/>
                    </p:nvPicPr>
                    <p:blipFill>
                      <a:blip r:embed="rId6"/>
                      <a:stretch>
                        <a:fillRect/>
                      </a:stretch>
                    </p:blipFill>
                    <p:spPr>
                      <a:xfrm>
                        <a:off x="7188200" y="3946525"/>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714109477"/>
              </p:ext>
            </p:extLst>
          </p:nvPr>
        </p:nvGraphicFramePr>
        <p:xfrm>
          <a:off x="6602413" y="4292600"/>
          <a:ext cx="801687" cy="339725"/>
        </p:xfrm>
        <a:graphic>
          <a:graphicData uri="http://schemas.openxmlformats.org/presentationml/2006/ole">
            <mc:AlternateContent xmlns:mc="http://schemas.openxmlformats.org/markup-compatibility/2006">
              <mc:Choice xmlns:v="urn:schemas-microsoft-com:vml" Requires="v">
                <p:oleObj spid="_x0000_s42753" name="Formula" r:id="rId7" imgW="478800" imgH="203400" progId="Equation.Ribbit">
                  <p:embed/>
                </p:oleObj>
              </mc:Choice>
              <mc:Fallback>
                <p:oleObj name="Formula" r:id="rId7" imgW="478800" imgH="203400" progId="Equation.Ribbit">
                  <p:embed/>
                  <p:pic>
                    <p:nvPicPr>
                      <p:cNvPr id="0" name=""/>
                      <p:cNvPicPr/>
                      <p:nvPr/>
                    </p:nvPicPr>
                    <p:blipFill>
                      <a:blip r:embed="rId8"/>
                      <a:stretch>
                        <a:fillRect/>
                      </a:stretch>
                    </p:blipFill>
                    <p:spPr>
                      <a:xfrm>
                        <a:off x="6602413" y="4292600"/>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extLst>
              <p:ext uri="{D42A27DB-BD31-4B8C-83A1-F6EECF244321}">
                <p14:modId xmlns:p14="http://schemas.microsoft.com/office/powerpoint/2010/main" val="1678613268"/>
              </p:ext>
            </p:extLst>
          </p:nvPr>
        </p:nvGraphicFramePr>
        <p:xfrm>
          <a:off x="1136650" y="5370513"/>
          <a:ext cx="6959600" cy="788987"/>
        </p:xfrm>
        <a:graphic>
          <a:graphicData uri="http://schemas.openxmlformats.org/presentationml/2006/ole">
            <mc:AlternateContent xmlns:mc="http://schemas.openxmlformats.org/markup-compatibility/2006">
              <mc:Choice xmlns:v="urn:schemas-microsoft-com:vml" Requires="v">
                <p:oleObj spid="_x0000_s42754" name="Formula" r:id="rId9" imgW="4071960" imgH="460080" progId="Equation.Ribbit">
                  <p:embed/>
                </p:oleObj>
              </mc:Choice>
              <mc:Fallback>
                <p:oleObj name="Formula" r:id="rId9" imgW="4071960" imgH="460080" progId="Equation.Ribbit">
                  <p:embed/>
                  <p:pic>
                    <p:nvPicPr>
                      <p:cNvPr id="0" name=""/>
                      <p:cNvPicPr/>
                      <p:nvPr/>
                    </p:nvPicPr>
                    <p:blipFill>
                      <a:blip r:embed="rId10"/>
                      <a:stretch>
                        <a:fillRect/>
                      </a:stretch>
                    </p:blipFill>
                    <p:spPr>
                      <a:xfrm>
                        <a:off x="1136650" y="5370513"/>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750177373"/>
              </p:ext>
            </p:extLst>
          </p:nvPr>
        </p:nvGraphicFramePr>
        <p:xfrm>
          <a:off x="7458075" y="3352800"/>
          <a:ext cx="266700" cy="304800"/>
        </p:xfrm>
        <a:graphic>
          <a:graphicData uri="http://schemas.openxmlformats.org/presentationml/2006/ole">
            <mc:AlternateContent xmlns:mc="http://schemas.openxmlformats.org/markup-compatibility/2006">
              <mc:Choice xmlns:v="urn:schemas-microsoft-com:vml" Requires="v">
                <p:oleObj spid="_x0000_s42755" name="Formula" r:id="rId11" imgW="145080" imgH="165240" progId="Equation.Ribbit">
                  <p:embed/>
                </p:oleObj>
              </mc:Choice>
              <mc:Fallback>
                <p:oleObj name="Formula" r:id="rId11" imgW="145080" imgH="165240" progId="Equation.Ribbit">
                  <p:embed/>
                  <p:pic>
                    <p:nvPicPr>
                      <p:cNvPr id="0" name=""/>
                      <p:cNvPicPr/>
                      <p:nvPr/>
                    </p:nvPicPr>
                    <p:blipFill>
                      <a:blip r:embed="rId12"/>
                      <a:stretch>
                        <a:fillRect/>
                      </a:stretch>
                    </p:blipFill>
                    <p:spPr>
                      <a:xfrm>
                        <a:off x="7458075" y="3352800"/>
                        <a:ext cx="266700" cy="304800"/>
                      </a:xfrm>
                      <a:prstGeom prst="rect">
                        <a:avLst/>
                      </a:prstGeom>
                    </p:spPr>
                  </p:pic>
                </p:oleObj>
              </mc:Fallback>
            </mc:AlternateContent>
          </a:graphicData>
        </a:graphic>
      </p:graphicFrame>
      <p:pic>
        <p:nvPicPr>
          <p:cNvPr id="6" name="图片 5"/>
          <p:cNvPicPr>
            <a:picLocks noChangeAspect="1"/>
          </p:cNvPicPr>
          <p:nvPr/>
        </p:nvPicPr>
        <p:blipFill>
          <a:blip r:embed="rId13"/>
          <a:stretch>
            <a:fillRect/>
          </a:stretch>
        </p:blipFill>
        <p:spPr>
          <a:xfrm>
            <a:off x="457075" y="1696261"/>
            <a:ext cx="5128424" cy="3600694"/>
          </a:xfrm>
          <a:prstGeom prst="rect">
            <a:avLst/>
          </a:prstGeom>
        </p:spPr>
      </p:pic>
    </p:spTree>
    <p:extLst>
      <p:ext uri="{BB962C8B-B14F-4D97-AF65-F5344CB8AC3E}">
        <p14:creationId xmlns:p14="http://schemas.microsoft.com/office/powerpoint/2010/main" val="254507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a:xfrm>
            <a:off x="51671" y="1081263"/>
            <a:ext cx="8616950" cy="4930775"/>
          </a:xfrm>
        </p:spPr>
        <p:txBody>
          <a:bodyPr/>
          <a:lstStyle/>
          <a:p>
            <a:r>
              <a:rPr lang="zh-CN" altLang="en-US" dirty="0"/>
              <a:t>以属性“色泽”为例，其对应的</a:t>
            </a:r>
            <a:r>
              <a:rPr lang="en-US" altLang="zh-CN" dirty="0"/>
              <a:t>  </a:t>
            </a:r>
            <a:r>
              <a:rPr lang="zh-CN" altLang="en-US" dirty="0"/>
              <a:t>个数据子集分别为    </a:t>
            </a:r>
            <a:r>
              <a:rPr lang="en-US" altLang="zh-CN" dirty="0"/>
              <a:t>(</a:t>
            </a:r>
            <a:r>
              <a:rPr lang="zh-CN" altLang="en-US" dirty="0"/>
              <a:t>色泽</a:t>
            </a:r>
            <a:r>
              <a:rPr lang="en-US" altLang="zh-CN" dirty="0"/>
              <a:t>=</a:t>
            </a:r>
            <a:r>
              <a:rPr lang="zh-CN" altLang="en-US" dirty="0"/>
              <a:t>青绿</a:t>
            </a:r>
            <a:r>
              <a:rPr lang="en-US" altLang="zh-CN" dirty="0"/>
              <a:t>)</a:t>
            </a:r>
            <a:r>
              <a:rPr lang="zh-CN" altLang="en-US" dirty="0"/>
              <a:t>，  </a:t>
            </a:r>
            <a:r>
              <a:rPr lang="en-US" altLang="zh-CN" dirty="0"/>
              <a:t> (</a:t>
            </a:r>
            <a:r>
              <a:rPr lang="zh-CN" altLang="en-US" dirty="0"/>
              <a:t>色泽</a:t>
            </a:r>
            <a:r>
              <a:rPr lang="en-US" altLang="zh-CN" dirty="0"/>
              <a:t>=</a:t>
            </a:r>
            <a:r>
              <a:rPr lang="zh-CN" altLang="en-US" dirty="0"/>
              <a:t>乌黑</a:t>
            </a:r>
            <a:r>
              <a:rPr lang="en-US" altLang="zh-CN" dirty="0"/>
              <a:t>)</a:t>
            </a:r>
            <a:r>
              <a:rPr lang="zh-CN" altLang="en-US" dirty="0"/>
              <a:t>，   </a:t>
            </a:r>
            <a:r>
              <a:rPr lang="en-US" altLang="zh-CN" dirty="0"/>
              <a:t>(</a:t>
            </a:r>
            <a:r>
              <a:rPr lang="zh-CN" altLang="en-US" dirty="0"/>
              <a:t>色泽</a:t>
            </a:r>
            <a:r>
              <a:rPr lang="en-US" altLang="zh-CN" dirty="0"/>
              <a:t>=</a:t>
            </a:r>
            <a:r>
              <a:rPr lang="zh-CN" altLang="en-US" dirty="0"/>
              <a:t>浅白</a:t>
            </a:r>
            <a:r>
              <a:rPr lang="en-US" altLang="zh-CN" dirty="0"/>
              <a:t>)</a:t>
            </a:r>
          </a:p>
          <a:p>
            <a:r>
              <a:rPr lang="zh-CN" altLang="en-US" dirty="0"/>
              <a:t>子集    包含编号为                        的</a:t>
            </a:r>
            <a:r>
              <a:rPr lang="en-US" altLang="zh-CN" dirty="0"/>
              <a:t>  </a:t>
            </a:r>
            <a:r>
              <a:rPr lang="zh-CN" altLang="en-US" dirty="0"/>
              <a:t>个样例，其中正例占</a:t>
            </a:r>
            <a:endParaRPr lang="en-US" altLang="zh-CN" dirty="0"/>
          </a:p>
          <a:p>
            <a:pPr marL="0" indent="0">
              <a:buNone/>
            </a:pPr>
            <a:r>
              <a:rPr lang="en-US" altLang="zh-CN" dirty="0"/>
              <a:t>             </a:t>
            </a:r>
            <a:r>
              <a:rPr lang="zh-CN" altLang="en-US" dirty="0"/>
              <a:t>，反例占          ，  、   同理，</a:t>
            </a:r>
            <a:r>
              <a:rPr lang="en-US" altLang="zh-CN" dirty="0"/>
              <a:t>  </a:t>
            </a:r>
            <a:r>
              <a:rPr lang="zh-CN" altLang="en-US" dirty="0"/>
              <a:t>个结点的信息熵为：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342900" indent="-342900"/>
            <a:r>
              <a:rPr lang="zh-CN" altLang="en-US" dirty="0"/>
              <a:t>属性“色泽”的信息增益为</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763440351"/>
              </p:ext>
            </p:extLst>
          </p:nvPr>
        </p:nvGraphicFramePr>
        <p:xfrm>
          <a:off x="6918325" y="1144588"/>
          <a:ext cx="307975" cy="317500"/>
        </p:xfrm>
        <a:graphic>
          <a:graphicData uri="http://schemas.openxmlformats.org/presentationml/2006/ole">
            <mc:AlternateContent xmlns:mc="http://schemas.openxmlformats.org/markup-compatibility/2006">
              <mc:Choice xmlns:v="urn:schemas-microsoft-com:vml" Requires="v">
                <p:oleObj spid="_x0000_s67858" name="Formula" r:id="rId3" imgW="177840" imgH="184320" progId="Equation.Ribbit">
                  <p:embed/>
                </p:oleObj>
              </mc:Choice>
              <mc:Fallback>
                <p:oleObj name="Formula" r:id="rId3" imgW="177840" imgH="184320" progId="Equation.Ribbit">
                  <p:embed/>
                  <p:pic>
                    <p:nvPicPr>
                      <p:cNvPr id="0" name=""/>
                      <p:cNvPicPr/>
                      <p:nvPr/>
                    </p:nvPicPr>
                    <p:blipFill>
                      <a:blip r:embed="rId4"/>
                      <a:stretch>
                        <a:fillRect/>
                      </a:stretch>
                    </p:blipFill>
                    <p:spPr>
                      <a:xfrm>
                        <a:off x="6918325"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108784"/>
              </p:ext>
            </p:extLst>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spid="_x0000_s67859" name="Formula" r:id="rId5" imgW="180360" imgH="184320" progId="Equation.Ribbit">
                  <p:embed/>
                </p:oleObj>
              </mc:Choice>
              <mc:Fallback>
                <p:oleObj name="Formula" r:id="rId5" imgW="180360" imgH="184320" progId="Equation.Ribbit">
                  <p:embed/>
                  <p:pic>
                    <p:nvPicPr>
                      <p:cNvPr id="0" name=""/>
                      <p:cNvPicPr/>
                      <p:nvPr/>
                    </p:nvPicPr>
                    <p:blipFill>
                      <a:blip r:embed="rId6"/>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69497386"/>
              </p:ext>
            </p:extLst>
          </p:nvPr>
        </p:nvGraphicFramePr>
        <p:xfrm>
          <a:off x="3109913" y="1446213"/>
          <a:ext cx="314325" cy="317500"/>
        </p:xfrm>
        <a:graphic>
          <a:graphicData uri="http://schemas.openxmlformats.org/presentationml/2006/ole">
            <mc:AlternateContent xmlns:mc="http://schemas.openxmlformats.org/markup-compatibility/2006">
              <mc:Choice xmlns:v="urn:schemas-microsoft-com:vml" Requires="v">
                <p:oleObj spid="_x0000_s67860" name="Formula" r:id="rId7" imgW="181800" imgH="184320" progId="Equation.Ribbit">
                  <p:embed/>
                </p:oleObj>
              </mc:Choice>
              <mc:Fallback>
                <p:oleObj name="Formula" r:id="rId7" imgW="181800" imgH="184320" progId="Equation.Ribbit">
                  <p:embed/>
                  <p:pic>
                    <p:nvPicPr>
                      <p:cNvPr id="0" name=""/>
                      <p:cNvPicPr/>
                      <p:nvPr/>
                    </p:nvPicPr>
                    <p:blipFill>
                      <a:blip r:embed="rId8"/>
                      <a:stretch>
                        <a:fillRect/>
                      </a:stretch>
                    </p:blipFill>
                    <p:spPr>
                      <a:xfrm>
                        <a:off x="3109913"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321396797"/>
              </p:ext>
            </p:extLst>
          </p:nvPr>
        </p:nvGraphicFramePr>
        <p:xfrm>
          <a:off x="1093788" y="1858963"/>
          <a:ext cx="306387" cy="319087"/>
        </p:xfrm>
        <a:graphic>
          <a:graphicData uri="http://schemas.openxmlformats.org/presentationml/2006/ole">
            <mc:AlternateContent xmlns:mc="http://schemas.openxmlformats.org/markup-compatibility/2006">
              <mc:Choice xmlns:v="urn:schemas-microsoft-com:vml" Requires="v">
                <p:oleObj spid="_x0000_s67861" name="Formula" r:id="rId9" imgW="177840" imgH="184320" progId="Equation.Ribbit">
                  <p:embed/>
                </p:oleObj>
              </mc:Choice>
              <mc:Fallback>
                <p:oleObj name="Formula" r:id="rId9" imgW="177840" imgH="184320" progId="Equation.Ribbit">
                  <p:embed/>
                  <p:pic>
                    <p:nvPicPr>
                      <p:cNvPr id="0" name=""/>
                      <p:cNvPicPr/>
                      <p:nvPr/>
                    </p:nvPicPr>
                    <p:blipFill>
                      <a:blip r:embed="rId4"/>
                      <a:stretch>
                        <a:fillRect/>
                      </a:stretch>
                    </p:blipFill>
                    <p:spPr>
                      <a:xfrm>
                        <a:off x="1093788" y="1858963"/>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40003579"/>
              </p:ext>
            </p:extLst>
          </p:nvPr>
        </p:nvGraphicFramePr>
        <p:xfrm>
          <a:off x="447675" y="2216150"/>
          <a:ext cx="849313" cy="403225"/>
        </p:xfrm>
        <a:graphic>
          <a:graphicData uri="http://schemas.openxmlformats.org/presentationml/2006/ole">
            <mc:AlternateContent xmlns:mc="http://schemas.openxmlformats.org/markup-compatibility/2006">
              <mc:Choice xmlns:v="urn:schemas-microsoft-com:vml" Requires="v">
                <p:oleObj spid="_x0000_s67862" name="Formula" r:id="rId10" imgW="425520" imgH="203400" progId="Equation.Ribbit">
                  <p:embed/>
                </p:oleObj>
              </mc:Choice>
              <mc:Fallback>
                <p:oleObj name="Formula" r:id="rId10" imgW="425520" imgH="203400" progId="Equation.Ribbit">
                  <p:embed/>
                  <p:pic>
                    <p:nvPicPr>
                      <p:cNvPr id="0" name=""/>
                      <p:cNvPicPr/>
                      <p:nvPr/>
                    </p:nvPicPr>
                    <p:blipFill>
                      <a:blip r:embed="rId11"/>
                      <a:stretch>
                        <a:fillRect/>
                      </a:stretch>
                    </p:blipFill>
                    <p:spPr>
                      <a:xfrm>
                        <a:off x="447675" y="2216150"/>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2446793"/>
              </p:ext>
            </p:extLst>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spid="_x0000_s67863" name="Formula" r:id="rId12" imgW="425520" imgH="203400" progId="Equation.Ribbit">
                  <p:embed/>
                </p:oleObj>
              </mc:Choice>
              <mc:Fallback>
                <p:oleObj name="Formula" r:id="rId12" imgW="425520" imgH="203400" progId="Equation.Ribbit">
                  <p:embed/>
                  <p:pic>
                    <p:nvPicPr>
                      <p:cNvPr id="0" name=""/>
                      <p:cNvPicPr/>
                      <p:nvPr/>
                    </p:nvPicPr>
                    <p:blipFill>
                      <a:blip r:embed="rId13"/>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873001423"/>
              </p:ext>
            </p:extLst>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spid="_x0000_s67864" name="Formula" r:id="rId14" imgW="180360" imgH="184320" progId="Equation.Ribbit">
                  <p:embed/>
                </p:oleObj>
              </mc:Choice>
              <mc:Fallback>
                <p:oleObj name="Formula" r:id="rId14" imgW="180360" imgH="184320" progId="Equation.Ribbit">
                  <p:embed/>
                  <p:pic>
                    <p:nvPicPr>
                      <p:cNvPr id="0" name=""/>
                      <p:cNvPicPr/>
                      <p:nvPr/>
                    </p:nvPicPr>
                    <p:blipFill>
                      <a:blip r:embed="rId6"/>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76216580"/>
              </p:ext>
            </p:extLst>
          </p:nvPr>
        </p:nvGraphicFramePr>
        <p:xfrm>
          <a:off x="4203700" y="2270125"/>
          <a:ext cx="314325" cy="319088"/>
        </p:xfrm>
        <a:graphic>
          <a:graphicData uri="http://schemas.openxmlformats.org/presentationml/2006/ole">
            <mc:AlternateContent xmlns:mc="http://schemas.openxmlformats.org/markup-compatibility/2006">
              <mc:Choice xmlns:v="urn:schemas-microsoft-com:vml" Requires="v">
                <p:oleObj spid="_x0000_s67865" name="Formula" r:id="rId15" imgW="181800" imgH="184320" progId="Equation.Ribbit">
                  <p:embed/>
                </p:oleObj>
              </mc:Choice>
              <mc:Fallback>
                <p:oleObj name="Formula" r:id="rId15" imgW="181800" imgH="184320" progId="Equation.Ribbit">
                  <p:embed/>
                  <p:pic>
                    <p:nvPicPr>
                      <p:cNvPr id="0" name=""/>
                      <p:cNvPicPr/>
                      <p:nvPr/>
                    </p:nvPicPr>
                    <p:blipFill>
                      <a:blip r:embed="rId8"/>
                      <a:stretch>
                        <a:fillRect/>
                      </a:stretch>
                    </p:blipFill>
                    <p:spPr>
                      <a:xfrm>
                        <a:off x="4203700"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extLst>
              <p:ext uri="{D42A27DB-BD31-4B8C-83A1-F6EECF244321}">
                <p14:modId xmlns:p14="http://schemas.microsoft.com/office/powerpoint/2010/main" val="3449378446"/>
              </p:ext>
            </p:extLst>
          </p:nvPr>
        </p:nvGraphicFramePr>
        <p:xfrm>
          <a:off x="2146300" y="2760663"/>
          <a:ext cx="4887913" cy="387350"/>
        </p:xfrm>
        <a:graphic>
          <a:graphicData uri="http://schemas.openxmlformats.org/presentationml/2006/ole">
            <mc:AlternateContent xmlns:mc="http://schemas.openxmlformats.org/markup-compatibility/2006">
              <mc:Choice xmlns:v="urn:schemas-microsoft-com:vml" Requires="v">
                <p:oleObj spid="_x0000_s67866" name="Formula" r:id="rId16" imgW="2583360" imgH="203400" progId="Equation.Ribbit">
                  <p:embed/>
                </p:oleObj>
              </mc:Choice>
              <mc:Fallback>
                <p:oleObj name="Formula" r:id="rId16" imgW="2583360" imgH="203400" progId="Equation.Ribbit">
                  <p:embed/>
                  <p:pic>
                    <p:nvPicPr>
                      <p:cNvPr id="0" name=""/>
                      <p:cNvPicPr/>
                      <p:nvPr/>
                    </p:nvPicPr>
                    <p:blipFill>
                      <a:blip r:embed="rId17"/>
                      <a:stretch>
                        <a:fillRect/>
                      </a:stretch>
                    </p:blipFill>
                    <p:spPr>
                      <a:xfrm>
                        <a:off x="2146300"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extLst>
              <p:ext uri="{D42A27DB-BD31-4B8C-83A1-F6EECF244321}">
                <p14:modId xmlns:p14="http://schemas.microsoft.com/office/powerpoint/2010/main" val="246964023"/>
              </p:ext>
            </p:extLst>
          </p:nvPr>
        </p:nvGraphicFramePr>
        <p:xfrm>
          <a:off x="2146300" y="3255963"/>
          <a:ext cx="4887913" cy="388937"/>
        </p:xfrm>
        <a:graphic>
          <a:graphicData uri="http://schemas.openxmlformats.org/presentationml/2006/ole">
            <mc:AlternateContent xmlns:mc="http://schemas.openxmlformats.org/markup-compatibility/2006">
              <mc:Choice xmlns:v="urn:schemas-microsoft-com:vml" Requires="v">
                <p:oleObj spid="_x0000_s67867" name="Formula" r:id="rId18" imgW="2583360" imgH="204480" progId="Equation.Ribbit">
                  <p:embed/>
                </p:oleObj>
              </mc:Choice>
              <mc:Fallback>
                <p:oleObj name="Formula" r:id="rId18" imgW="2583360" imgH="204480" progId="Equation.Ribbit">
                  <p:embed/>
                  <p:pic>
                    <p:nvPicPr>
                      <p:cNvPr id="0" name=""/>
                      <p:cNvPicPr/>
                      <p:nvPr/>
                    </p:nvPicPr>
                    <p:blipFill>
                      <a:blip r:embed="rId19"/>
                      <a:stretch>
                        <a:fillRect/>
                      </a:stretch>
                    </p:blipFill>
                    <p:spPr>
                      <a:xfrm>
                        <a:off x="2146300" y="3255963"/>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extLst>
              <p:ext uri="{D42A27DB-BD31-4B8C-83A1-F6EECF244321}">
                <p14:modId xmlns:p14="http://schemas.microsoft.com/office/powerpoint/2010/main" val="1699242010"/>
              </p:ext>
            </p:extLst>
          </p:nvPr>
        </p:nvGraphicFramePr>
        <p:xfrm>
          <a:off x="2146300" y="3749675"/>
          <a:ext cx="4887913" cy="388938"/>
        </p:xfrm>
        <a:graphic>
          <a:graphicData uri="http://schemas.openxmlformats.org/presentationml/2006/ole">
            <mc:AlternateContent xmlns:mc="http://schemas.openxmlformats.org/markup-compatibility/2006">
              <mc:Choice xmlns:v="urn:schemas-microsoft-com:vml" Requires="v">
                <p:oleObj spid="_x0000_s67868" name="Formula" r:id="rId20" imgW="2581920" imgH="204480" progId="Equation.Ribbit">
                  <p:embed/>
                </p:oleObj>
              </mc:Choice>
              <mc:Fallback>
                <p:oleObj name="Formula" r:id="rId20" imgW="2581920" imgH="204480" progId="Equation.Ribbit">
                  <p:embed/>
                  <p:pic>
                    <p:nvPicPr>
                      <p:cNvPr id="0" name=""/>
                      <p:cNvPicPr/>
                      <p:nvPr/>
                    </p:nvPicPr>
                    <p:blipFill>
                      <a:blip r:embed="rId21"/>
                      <a:stretch>
                        <a:fillRect/>
                      </a:stretch>
                    </p:blipFill>
                    <p:spPr>
                      <a:xfrm>
                        <a:off x="2146300"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386607453"/>
              </p:ext>
            </p:extLst>
          </p:nvPr>
        </p:nvGraphicFramePr>
        <p:xfrm>
          <a:off x="644525" y="4768850"/>
          <a:ext cx="4506913" cy="722313"/>
        </p:xfrm>
        <a:graphic>
          <a:graphicData uri="http://schemas.openxmlformats.org/presentationml/2006/ole">
            <mc:AlternateContent xmlns:mc="http://schemas.openxmlformats.org/markup-compatibility/2006">
              <mc:Choice xmlns:v="urn:schemas-microsoft-com:vml" Requires="v">
                <p:oleObj spid="_x0000_s67869" name="Formula" r:id="rId22" imgW="2876760" imgH="461160" progId="Equation.Ribbit">
                  <p:embed/>
                </p:oleObj>
              </mc:Choice>
              <mc:Fallback>
                <p:oleObj name="Formula" r:id="rId22" imgW="2876760" imgH="461160" progId="Equation.Ribbit">
                  <p:embed/>
                  <p:pic>
                    <p:nvPicPr>
                      <p:cNvPr id="0" name=""/>
                      <p:cNvPicPr/>
                      <p:nvPr/>
                    </p:nvPicPr>
                    <p:blipFill>
                      <a:blip r:embed="rId23"/>
                      <a:stretch>
                        <a:fillRect/>
                      </a:stretch>
                    </p:blipFill>
                    <p:spPr>
                      <a:xfrm>
                        <a:off x="644525" y="4768850"/>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054606863"/>
              </p:ext>
            </p:extLst>
          </p:nvPr>
        </p:nvGraphicFramePr>
        <p:xfrm>
          <a:off x="2159000" y="5514975"/>
          <a:ext cx="5343525" cy="346075"/>
        </p:xfrm>
        <a:graphic>
          <a:graphicData uri="http://schemas.openxmlformats.org/presentationml/2006/ole">
            <mc:AlternateContent xmlns:mc="http://schemas.openxmlformats.org/markup-compatibility/2006">
              <mc:Choice xmlns:v="urn:schemas-microsoft-com:vml" Requires="v">
                <p:oleObj spid="_x0000_s67870" name="Formula" r:id="rId24" imgW="3139560" imgH="203400" progId="Equation.Ribbit">
                  <p:embed/>
                </p:oleObj>
              </mc:Choice>
              <mc:Fallback>
                <p:oleObj name="Formula" r:id="rId24" imgW="3139560" imgH="203400" progId="Equation.Ribbit">
                  <p:embed/>
                  <p:pic>
                    <p:nvPicPr>
                      <p:cNvPr id="0" name=""/>
                      <p:cNvPicPr/>
                      <p:nvPr/>
                    </p:nvPicPr>
                    <p:blipFill>
                      <a:blip r:embed="rId25"/>
                      <a:stretch>
                        <a:fillRect/>
                      </a:stretch>
                    </p:blipFill>
                    <p:spPr>
                      <a:xfrm>
                        <a:off x="2159000" y="5514975"/>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178611967"/>
              </p:ext>
            </p:extLst>
          </p:nvPr>
        </p:nvGraphicFramePr>
        <p:xfrm>
          <a:off x="2160588" y="5940425"/>
          <a:ext cx="828675" cy="273050"/>
        </p:xfrm>
        <a:graphic>
          <a:graphicData uri="http://schemas.openxmlformats.org/presentationml/2006/ole">
            <mc:AlternateContent xmlns:mc="http://schemas.openxmlformats.org/markup-compatibility/2006">
              <mc:Choice xmlns:v="urn:schemas-microsoft-com:vml" Requires="v">
                <p:oleObj spid="_x0000_s67871" name="Formula" r:id="rId26" imgW="495360" imgH="162720" progId="Equation.Ribbit">
                  <p:embed/>
                </p:oleObj>
              </mc:Choice>
              <mc:Fallback>
                <p:oleObj name="Formula" r:id="rId26" imgW="495360" imgH="162720" progId="Equation.Ribbit">
                  <p:embed/>
                  <p:pic>
                    <p:nvPicPr>
                      <p:cNvPr id="0" name=""/>
                      <p:cNvPicPr/>
                      <p:nvPr/>
                    </p:nvPicPr>
                    <p:blipFill>
                      <a:blip r:embed="rId27"/>
                      <a:stretch>
                        <a:fillRect/>
                      </a:stretch>
                    </p:blipFill>
                    <p:spPr>
                      <a:xfrm>
                        <a:off x="2160588"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061008169"/>
              </p:ext>
            </p:extLst>
          </p:nvPr>
        </p:nvGraphicFramePr>
        <p:xfrm>
          <a:off x="2846388" y="1822450"/>
          <a:ext cx="2363787" cy="366713"/>
        </p:xfrm>
        <a:graphic>
          <a:graphicData uri="http://schemas.openxmlformats.org/presentationml/2006/ole">
            <mc:AlternateContent xmlns:mc="http://schemas.openxmlformats.org/markup-compatibility/2006">
              <mc:Choice xmlns:v="urn:schemas-microsoft-com:vml" Requires="v">
                <p:oleObj spid="_x0000_s67872" name="Formula" r:id="rId28" imgW="1144440" imgH="177840" progId="Equation.Ribbit">
                  <p:embed/>
                </p:oleObj>
              </mc:Choice>
              <mc:Fallback>
                <p:oleObj name="Formula" r:id="rId28" imgW="1144440" imgH="177840" progId="Equation.Ribbit">
                  <p:embed/>
                  <p:pic>
                    <p:nvPicPr>
                      <p:cNvPr id="0" name=""/>
                      <p:cNvPicPr/>
                      <p:nvPr/>
                    </p:nvPicPr>
                    <p:blipFill>
                      <a:blip r:embed="rId29"/>
                      <a:stretch>
                        <a:fillRect/>
                      </a:stretch>
                    </p:blipFill>
                    <p:spPr>
                      <a:xfrm>
                        <a:off x="2846388" y="1822450"/>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82042668"/>
              </p:ext>
            </p:extLst>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spid="_x0000_s67873" name="Formula" r:id="rId30" imgW="75240" imgH="162720" progId="Equation.Ribbit">
                  <p:embed/>
                </p:oleObj>
              </mc:Choice>
              <mc:Fallback>
                <p:oleObj name="Formula" r:id="rId30" imgW="75240" imgH="162720" progId="Equation.Ribbit">
                  <p:embed/>
                  <p:pic>
                    <p:nvPicPr>
                      <p:cNvPr id="0" name=""/>
                      <p:cNvPicPr/>
                      <p:nvPr/>
                    </p:nvPicPr>
                    <p:blipFill>
                      <a:blip r:embed="rId31"/>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739232516"/>
              </p:ext>
            </p:extLst>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spid="_x0000_s67874" name="Formula" r:id="rId32" imgW="75240" imgH="162720" progId="Equation.Ribbit">
                  <p:embed/>
                </p:oleObj>
              </mc:Choice>
              <mc:Fallback>
                <p:oleObj name="Formula" r:id="rId32" imgW="75240" imgH="162720" progId="Equation.Ribbit">
                  <p:embed/>
                  <p:pic>
                    <p:nvPicPr>
                      <p:cNvPr id="0" name=""/>
                      <p:cNvPicPr/>
                      <p:nvPr/>
                    </p:nvPicPr>
                    <p:blipFill>
                      <a:blip r:embed="rId33"/>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964040730"/>
              </p:ext>
            </p:extLst>
          </p:nvPr>
        </p:nvGraphicFramePr>
        <p:xfrm>
          <a:off x="4438650" y="1128176"/>
          <a:ext cx="149269" cy="330200"/>
        </p:xfrm>
        <a:graphic>
          <a:graphicData uri="http://schemas.openxmlformats.org/presentationml/2006/ole">
            <mc:AlternateContent xmlns:mc="http://schemas.openxmlformats.org/markup-compatibility/2006">
              <mc:Choice xmlns:v="urn:schemas-microsoft-com:vml" Requires="v">
                <p:oleObj spid="_x0000_s67875" name="Formula" r:id="rId34" imgW="75240" imgH="162720" progId="Equation.Ribbit">
                  <p:embed/>
                </p:oleObj>
              </mc:Choice>
              <mc:Fallback>
                <p:oleObj name="Formula" r:id="rId34" imgW="75240" imgH="162720" progId="Equation.Ribbit">
                  <p:embed/>
                  <p:pic>
                    <p:nvPicPr>
                      <p:cNvPr id="0" name=""/>
                      <p:cNvPicPr/>
                      <p:nvPr/>
                    </p:nvPicPr>
                    <p:blipFill>
                      <a:blip r:embed="rId33"/>
                      <a:stretch>
                        <a:fillRect/>
                      </a:stretch>
                    </p:blipFill>
                    <p:spPr>
                      <a:xfrm>
                        <a:off x="4438650"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2958451423"/>
              </p:ext>
            </p:extLst>
          </p:nvPr>
        </p:nvGraphicFramePr>
        <p:xfrm>
          <a:off x="7864475" y="2776935"/>
          <a:ext cx="730250" cy="520303"/>
        </p:xfrm>
        <a:graphic>
          <a:graphicData uri="http://schemas.openxmlformats.org/presentationml/2006/ole">
            <mc:AlternateContent xmlns:mc="http://schemas.openxmlformats.org/markup-compatibility/2006">
              <mc:Choice xmlns:v="urn:schemas-microsoft-com:vml" Requires="v">
                <p:oleObj spid="_x0000_s67876" name="Formula" r:id="rId35" imgW="14040" imgH="0" progId="Equation.Ribbit">
                  <p:embed/>
                </p:oleObj>
              </mc:Choice>
              <mc:Fallback>
                <p:oleObj name="Formula" r:id="rId35" imgW="14040" imgH="0" progId="Equation.Ribbit">
                  <p:embed/>
                  <p:pic>
                    <p:nvPicPr>
                      <p:cNvPr id="0" name=""/>
                      <p:cNvPicPr/>
                      <p:nvPr/>
                    </p:nvPicPr>
                    <p:blipFill>
                      <a:blip r:embed="rId36"/>
                      <a:stretch>
                        <a:fillRect/>
                      </a:stretch>
                    </p:blipFill>
                    <p:spPr>
                      <a:xfrm>
                        <a:off x="7864475" y="2776935"/>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082715261"/>
              </p:ext>
            </p:extLst>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spid="_x0000_s67877" name="Formula" r:id="rId37" imgW="14040" imgH="0" progId="Equation.Ribbit">
                  <p:embed/>
                </p:oleObj>
              </mc:Choice>
              <mc:Fallback>
                <p:oleObj name="Formula" r:id="rId37" imgW="14040" imgH="0" progId="Equation.Ribbit">
                  <p:embed/>
                  <p:pic>
                    <p:nvPicPr>
                      <p:cNvPr id="0" name=""/>
                      <p:cNvPicPr/>
                      <p:nvPr/>
                    </p:nvPicPr>
                    <p:blipFill>
                      <a:blip r:embed="rId36"/>
                      <a:stretch>
                        <a:fillRect/>
                      </a:stretch>
                    </p:blipFill>
                    <p:spPr>
                      <a:xfrm>
                        <a:off x="4491038" y="3371850"/>
                        <a:ext cx="608996" cy="114300"/>
                      </a:xfrm>
                      <a:prstGeom prst="rect">
                        <a:avLst/>
                      </a:prstGeom>
                    </p:spPr>
                  </p:pic>
                </p:oleObj>
              </mc:Fallback>
            </mc:AlternateContent>
          </a:graphicData>
        </a:graphic>
      </p:graphicFrame>
    </p:spTree>
    <p:extLst>
      <p:ext uri="{BB962C8B-B14F-4D97-AF65-F5344CB8AC3E}">
        <p14:creationId xmlns:p14="http://schemas.microsoft.com/office/powerpoint/2010/main" val="90722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类似的，其他属性的信息增益为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显然，属性“纹理”的信息增益最大，其被选为划分属性</a:t>
            </a:r>
          </a:p>
        </p:txBody>
      </p:sp>
      <p:graphicFrame>
        <p:nvGraphicFramePr>
          <p:cNvPr id="5" name="对象 4"/>
          <p:cNvGraphicFramePr>
            <a:graphicFrameLocks noChangeAspect="1"/>
          </p:cNvGraphicFramePr>
          <p:nvPr>
            <p:extLst>
              <p:ext uri="{D42A27DB-BD31-4B8C-83A1-F6EECF244321}">
                <p14:modId xmlns:p14="http://schemas.microsoft.com/office/powerpoint/2010/main" val="2375708300"/>
              </p:ext>
            </p:extLst>
          </p:nvPr>
        </p:nvGraphicFramePr>
        <p:xfrm>
          <a:off x="858838" y="1928813"/>
          <a:ext cx="2922587" cy="377825"/>
        </p:xfrm>
        <a:graphic>
          <a:graphicData uri="http://schemas.openxmlformats.org/presentationml/2006/ole">
            <mc:AlternateContent xmlns:mc="http://schemas.openxmlformats.org/markup-compatibility/2006">
              <mc:Choice xmlns:v="urn:schemas-microsoft-com:vml" Requires="v">
                <p:oleObj spid="_x0000_s38776" name="Formula" r:id="rId3" imgW="1465920" imgH="188280" progId="Equation.Ribbit">
                  <p:embed/>
                </p:oleObj>
              </mc:Choice>
              <mc:Fallback>
                <p:oleObj name="Formula" r:id="rId3" imgW="1465920" imgH="188280" progId="Equation.Ribbit">
                  <p:embed/>
                  <p:pic>
                    <p:nvPicPr>
                      <p:cNvPr id="0" name=""/>
                      <p:cNvPicPr/>
                      <p:nvPr/>
                    </p:nvPicPr>
                    <p:blipFill>
                      <a:blip r:embed="rId4"/>
                      <a:stretch>
                        <a:fillRect/>
                      </a:stretch>
                    </p:blipFill>
                    <p:spPr>
                      <a:xfrm>
                        <a:off x="858838" y="1928813"/>
                        <a:ext cx="2922587" cy="377825"/>
                      </a:xfrm>
                      <a:prstGeom prst="rect">
                        <a:avLst/>
                      </a:prstGeom>
                    </p:spPr>
                  </p:pic>
                </p:oleObj>
              </mc:Fallback>
            </mc:AlternateContent>
          </a:graphicData>
        </a:graphic>
      </p:graphicFrame>
      <p:cxnSp>
        <p:nvCxnSpPr>
          <p:cNvPr id="16" name="直接连接符 15"/>
          <p:cNvCxnSpPr/>
          <p:nvPr/>
        </p:nvCxnSpPr>
        <p:spPr>
          <a:xfrm>
            <a:off x="5197228" y="4761071"/>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2252888" y="4755298"/>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4590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48509"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20" name="文本框 19"/>
          <p:cNvSpPr txBox="1"/>
          <p:nvPr/>
        </p:nvSpPr>
        <p:spPr>
          <a:xfrm>
            <a:off x="4457904" y="495208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21" name="文本框 20"/>
          <p:cNvSpPr txBox="1"/>
          <p:nvPr/>
        </p:nvSpPr>
        <p:spPr>
          <a:xfrm>
            <a:off x="6845447"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22" name="圆角矩形 21"/>
          <p:cNvSpPr/>
          <p:nvPr/>
        </p:nvSpPr>
        <p:spPr>
          <a:xfrm>
            <a:off x="1171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3870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圆角矩形 24"/>
          <p:cNvSpPr/>
          <p:nvPr/>
        </p:nvSpPr>
        <p:spPr>
          <a:xfrm>
            <a:off x="4311956"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6640889"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683008955"/>
              </p:ext>
            </p:extLst>
          </p:nvPr>
        </p:nvGraphicFramePr>
        <p:xfrm>
          <a:off x="4583113" y="1931988"/>
          <a:ext cx="2884487" cy="374650"/>
        </p:xfrm>
        <a:graphic>
          <a:graphicData uri="http://schemas.openxmlformats.org/presentationml/2006/ole">
            <mc:AlternateContent xmlns:mc="http://schemas.openxmlformats.org/markup-compatibility/2006">
              <mc:Choice xmlns:v="urn:schemas-microsoft-com:vml" Requires="v">
                <p:oleObj spid="_x0000_s38777"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583113"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629067446"/>
              </p:ext>
            </p:extLst>
          </p:nvPr>
        </p:nvGraphicFramePr>
        <p:xfrm>
          <a:off x="855663" y="2427288"/>
          <a:ext cx="2940050" cy="374650"/>
        </p:xfrm>
        <a:graphic>
          <a:graphicData uri="http://schemas.openxmlformats.org/presentationml/2006/ole">
            <mc:AlternateContent xmlns:mc="http://schemas.openxmlformats.org/markup-compatibility/2006">
              <mc:Choice xmlns:v="urn:schemas-microsoft-com:vml" Requires="v">
                <p:oleObj spid="_x0000_s38778" name="Formula" r:id="rId7" imgW="1459440" imgH="185760" progId="Equation.Ribbit">
                  <p:embed/>
                </p:oleObj>
              </mc:Choice>
              <mc:Fallback>
                <p:oleObj name="Formula" r:id="rId7" imgW="1459440" imgH="185760" progId="Equation.Ribbit">
                  <p:embed/>
                  <p:pic>
                    <p:nvPicPr>
                      <p:cNvPr id="0" name=""/>
                      <p:cNvPicPr/>
                      <p:nvPr/>
                    </p:nvPicPr>
                    <p:blipFill>
                      <a:blip r:embed="rId8"/>
                      <a:stretch>
                        <a:fillRect/>
                      </a:stretch>
                    </p:blipFill>
                    <p:spPr>
                      <a:xfrm>
                        <a:off x="855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4206711576"/>
              </p:ext>
            </p:extLst>
          </p:nvPr>
        </p:nvGraphicFramePr>
        <p:xfrm>
          <a:off x="4583113" y="2422525"/>
          <a:ext cx="2954337" cy="377825"/>
        </p:xfrm>
        <a:graphic>
          <a:graphicData uri="http://schemas.openxmlformats.org/presentationml/2006/ole">
            <mc:AlternateContent xmlns:mc="http://schemas.openxmlformats.org/markup-compatibility/2006">
              <mc:Choice xmlns:v="urn:schemas-microsoft-com:vml" Requires="v">
                <p:oleObj spid="_x0000_s38779" name="Formula" r:id="rId9" imgW="1465920" imgH="186840" progId="Equation.Ribbit">
                  <p:embed/>
                </p:oleObj>
              </mc:Choice>
              <mc:Fallback>
                <p:oleObj name="Formula" r:id="rId9" imgW="1465920" imgH="186840" progId="Equation.Ribbit">
                  <p:embed/>
                  <p:pic>
                    <p:nvPicPr>
                      <p:cNvPr id="0" name=""/>
                      <p:cNvPicPr/>
                      <p:nvPr/>
                    </p:nvPicPr>
                    <p:blipFill>
                      <a:blip r:embed="rId10"/>
                      <a:stretch>
                        <a:fillRect/>
                      </a:stretch>
                    </p:blipFill>
                    <p:spPr>
                      <a:xfrm>
                        <a:off x="4583113" y="2422525"/>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990925636"/>
              </p:ext>
            </p:extLst>
          </p:nvPr>
        </p:nvGraphicFramePr>
        <p:xfrm>
          <a:off x="855663" y="2884488"/>
          <a:ext cx="2925762" cy="377825"/>
        </p:xfrm>
        <a:graphic>
          <a:graphicData uri="http://schemas.openxmlformats.org/presentationml/2006/ole">
            <mc:AlternateContent xmlns:mc="http://schemas.openxmlformats.org/markup-compatibility/2006">
              <mc:Choice xmlns:v="urn:schemas-microsoft-com:vml" Requires="v">
                <p:oleObj spid="_x0000_s38780" name="Formula" r:id="rId11" imgW="1465920" imgH="188280" progId="Equation.Ribbit">
                  <p:embed/>
                </p:oleObj>
              </mc:Choice>
              <mc:Fallback>
                <p:oleObj name="Formula" r:id="rId11" imgW="1465920" imgH="188280" progId="Equation.Ribbit">
                  <p:embed/>
                  <p:pic>
                    <p:nvPicPr>
                      <p:cNvPr id="0" name=""/>
                      <p:cNvPicPr/>
                      <p:nvPr/>
                    </p:nvPicPr>
                    <p:blipFill>
                      <a:blip r:embed="rId12"/>
                      <a:stretch>
                        <a:fillRect/>
                      </a:stretch>
                    </p:blipFill>
                    <p:spPr>
                      <a:xfrm>
                        <a:off x="855663" y="2884488"/>
                        <a:ext cx="2925762" cy="377825"/>
                      </a:xfrm>
                      <a:prstGeom prst="rect">
                        <a:avLst/>
                      </a:prstGeom>
                    </p:spPr>
                  </p:pic>
                </p:oleObj>
              </mc:Fallback>
            </mc:AlternateContent>
          </a:graphicData>
        </a:graphic>
      </p:graphicFrame>
    </p:spTree>
    <p:extLst>
      <p:ext uri="{BB962C8B-B14F-4D97-AF65-F5344CB8AC3E}">
        <p14:creationId xmlns:p14="http://schemas.microsoft.com/office/powerpoint/2010/main" val="390070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4" grpId="0" animBg="1"/>
      <p:bldP spid="25" grpId="0" animBg="1"/>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决策树学习算法将对每个分支结点做进一步划分，最终得到的决策树如图：</a:t>
            </a:r>
          </a:p>
        </p:txBody>
      </p:sp>
      <p:cxnSp>
        <p:nvCxnSpPr>
          <p:cNvPr id="4" name="直接连接符 3"/>
          <p:cNvCxnSpPr>
            <a:endCxn id="11" idx="0"/>
          </p:cNvCxnSpPr>
          <p:nvPr/>
        </p:nvCxnSpPr>
        <p:spPr>
          <a:xfrm>
            <a:off x="5197228" y="210802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3" y="214909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0" y="2137803"/>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09"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8" name="文本框 7"/>
          <p:cNvSpPr txBox="1"/>
          <p:nvPr/>
        </p:nvSpPr>
        <p:spPr>
          <a:xfrm>
            <a:off x="4612930"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9" name="文本框 8"/>
          <p:cNvSpPr txBox="1"/>
          <p:nvPr/>
        </p:nvSpPr>
        <p:spPr>
          <a:xfrm>
            <a:off x="6845447"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5" name="直接连接符 14"/>
          <p:cNvCxnSpPr>
            <a:endCxn id="14" idx="0"/>
          </p:cNvCxnSpPr>
          <p:nvPr/>
        </p:nvCxnSpPr>
        <p:spPr>
          <a:xfrm flipH="1">
            <a:off x="965714"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19"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1"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9" name="文本框 38"/>
          <p:cNvSpPr txBox="1"/>
          <p:nvPr/>
        </p:nvSpPr>
        <p:spPr>
          <a:xfrm>
            <a:off x="2177722"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0" name="文本框 39"/>
          <p:cNvSpPr txBox="1"/>
          <p:nvPr/>
        </p:nvSpPr>
        <p:spPr>
          <a:xfrm>
            <a:off x="3156208"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2" idx="0"/>
          </p:cNvCxnSpPr>
          <p:nvPr/>
        </p:nvCxnSpPr>
        <p:spPr>
          <a:xfrm flipH="1">
            <a:off x="5154939" y="309263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49"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68" y="4345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4" name="文本框 65"/>
          <p:cNvSpPr txBox="1"/>
          <p:nvPr/>
        </p:nvSpPr>
        <p:spPr>
          <a:xfrm>
            <a:off x="3016143"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37" name="直接连接符 36"/>
          <p:cNvCxnSpPr>
            <a:endCxn id="35" idx="0"/>
          </p:cNvCxnSpPr>
          <p:nvPr/>
        </p:nvCxnSpPr>
        <p:spPr>
          <a:xfrm flipH="1">
            <a:off x="1600611"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5" y="53645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1" name="文本框 78"/>
          <p:cNvSpPr txBox="1"/>
          <p:nvPr/>
        </p:nvSpPr>
        <p:spPr>
          <a:xfrm>
            <a:off x="2704340" y="53662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5"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42"/>
          <p:cNvSpPr txBox="1"/>
          <p:nvPr/>
        </p:nvSpPr>
        <p:spPr>
          <a:xfrm>
            <a:off x="6229189" y="32981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Tree>
    <p:extLst>
      <p:ext uri="{BB962C8B-B14F-4D97-AF65-F5344CB8AC3E}">
        <p14:creationId xmlns:p14="http://schemas.microsoft.com/office/powerpoint/2010/main" val="418172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存在的问题</a:t>
            </a:r>
          </a:p>
        </p:txBody>
      </p:sp>
      <p:sp>
        <p:nvSpPr>
          <p:cNvPr id="4" name="内容占位符 3"/>
          <p:cNvSpPr>
            <a:spLocks noGrp="1"/>
          </p:cNvSpPr>
          <p:nvPr>
            <p:ph sz="quarter" idx="14"/>
          </p:nvPr>
        </p:nvSpPr>
        <p:spPr/>
        <p:txBody>
          <a:bodyPr/>
          <a:lstStyle/>
          <a:p>
            <a:r>
              <a:rPr lang="zh-CN" altLang="en-US" dirty="0"/>
              <a:t>若把“编号”也作为一个候选划分属性，则其信息增益一般远大于其他属性。显然，这样的决策树不具有泛化能力，无法对新样本进行有效预测</a:t>
            </a:r>
            <a:endParaRPr lang="en-US" altLang="zh-CN" dirty="0"/>
          </a:p>
          <a:p>
            <a:endParaRPr lang="zh-CN" altLang="en-US" dirty="0"/>
          </a:p>
        </p:txBody>
      </p:sp>
      <p:sp>
        <p:nvSpPr>
          <p:cNvPr id="7" name="Rectangle 3"/>
          <p:cNvSpPr>
            <a:spLocks noChangeArrowheads="1"/>
          </p:cNvSpPr>
          <p:nvPr/>
        </p:nvSpPr>
        <p:spPr bwMode="auto">
          <a:xfrm>
            <a:off x="1733512" y="3560341"/>
            <a:ext cx="5683325"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信息增益对</a:t>
            </a:r>
            <a:r>
              <a:rPr lang="zh-CN" altLang="en-US" sz="2200" dirty="0">
                <a:latin typeface="幼圆" panose="02010509060101010101" pitchFamily="49" charset="-122"/>
                <a:ea typeface="幼圆" panose="02010509060101010101" pitchFamily="49" charset="-122"/>
              </a:rPr>
              <a:t>可取值数目较多的属性有所偏好</a:t>
            </a:r>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74109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增益率</a:t>
            </a:r>
          </a:p>
        </p:txBody>
      </p:sp>
      <p:sp>
        <p:nvSpPr>
          <p:cNvPr id="3" name="内容占位符 2"/>
          <p:cNvSpPr>
            <a:spLocks noGrp="1"/>
          </p:cNvSpPr>
          <p:nvPr>
            <p:ph idx="1"/>
          </p:nvPr>
        </p:nvSpPr>
        <p:spPr/>
        <p:txBody>
          <a:bodyPr/>
          <a:lstStyle/>
          <a:p>
            <a:r>
              <a:rPr lang="zh-CN" altLang="en-US" dirty="0"/>
              <a:t>增益率定义：</a:t>
            </a:r>
            <a:endParaRPr lang="en-US" altLang="zh-CN" dirty="0"/>
          </a:p>
          <a:p>
            <a:endParaRPr lang="en-US" altLang="zh-CN" dirty="0"/>
          </a:p>
          <a:p>
            <a:pPr marL="0" indent="0">
              <a:buNone/>
            </a:pPr>
            <a:r>
              <a:rPr lang="zh-CN" altLang="en-US" dirty="0"/>
              <a:t>    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    称为属性  的“固有值”</a:t>
            </a:r>
            <a:r>
              <a:rPr lang="en-US" altLang="zh-CN" sz="2400" dirty="0"/>
              <a:t> </a:t>
            </a:r>
            <a:r>
              <a:rPr lang="en-US" altLang="zh-CN" sz="1600" dirty="0">
                <a:latin typeface="+mn-lt"/>
              </a:rPr>
              <a:t>[Quinlan, 1993] </a:t>
            </a:r>
            <a:r>
              <a:rPr lang="zh-CN" altLang="en-US" dirty="0"/>
              <a:t>，属性</a:t>
            </a:r>
            <a:r>
              <a:rPr lang="en-US" altLang="zh-CN" dirty="0"/>
              <a:t>  </a:t>
            </a:r>
            <a:r>
              <a:rPr lang="zh-CN" altLang="en-US" dirty="0"/>
              <a:t>的可能取值数目越多（即</a:t>
            </a:r>
            <a:r>
              <a:rPr lang="en-US" altLang="zh-CN" dirty="0"/>
              <a:t>  </a:t>
            </a:r>
            <a:r>
              <a:rPr lang="zh-CN" altLang="en-US" dirty="0"/>
              <a:t>越大），则   </a:t>
            </a:r>
            <a:r>
              <a:rPr lang="en-US" altLang="zh-CN" dirty="0"/>
              <a:t>    </a:t>
            </a:r>
            <a:r>
              <a:rPr lang="zh-CN" altLang="en-US" dirty="0"/>
              <a:t>的值通常就越大</a:t>
            </a:r>
            <a:endParaRPr lang="en-US" altLang="zh-CN" dirty="0"/>
          </a:p>
          <a:p>
            <a:r>
              <a:rPr lang="zh-CN" altLang="en-US" dirty="0"/>
              <a:t>存在的问题</a:t>
            </a:r>
            <a:endParaRPr lang="en-US" altLang="zh-CN" dirty="0"/>
          </a:p>
          <a:p>
            <a:pPr marL="0" indent="0">
              <a:buNone/>
            </a:pPr>
            <a:r>
              <a:rPr lang="en-US" altLang="zh-CN" dirty="0"/>
              <a:t>	</a:t>
            </a:r>
          </a:p>
          <a:p>
            <a:pPr marL="0" indent="0">
              <a:buNone/>
            </a:pPr>
            <a:endParaRPr lang="en-US" altLang="zh-CN" dirty="0"/>
          </a:p>
          <a:p>
            <a:r>
              <a:rPr lang="en-US" altLang="zh-CN" dirty="0"/>
              <a:t>C4.5</a:t>
            </a:r>
            <a:r>
              <a:rPr lang="en-US" altLang="zh-CN" sz="2400" dirty="0"/>
              <a:t> </a:t>
            </a:r>
            <a:r>
              <a:rPr lang="en-US" altLang="zh-CN" sz="1600" dirty="0"/>
              <a:t>[Quinlan, 1993]</a:t>
            </a:r>
            <a:r>
              <a:rPr lang="zh-CN" altLang="en-US" dirty="0"/>
              <a:t>使用了一个启发式：先从候选划分属性中找出信息增益高于平均水平的属性，再从中选取增益率最高的</a:t>
            </a: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3183963947"/>
              </p:ext>
            </p:extLst>
          </p:nvPr>
        </p:nvGraphicFramePr>
        <p:xfrm>
          <a:off x="2768600" y="1582738"/>
          <a:ext cx="3933825" cy="555625"/>
        </p:xfrm>
        <a:graphic>
          <a:graphicData uri="http://schemas.openxmlformats.org/presentationml/2006/ole">
            <mc:AlternateContent xmlns:mc="http://schemas.openxmlformats.org/markup-compatibility/2006">
              <mc:Choice xmlns:v="urn:schemas-microsoft-com:vml" Requires="v">
                <p:oleObj spid="_x0000_s56802" name="Formula" r:id="rId3" imgW="1775520" imgH="250200" progId="Equation.Ribbit">
                  <p:embed/>
                </p:oleObj>
              </mc:Choice>
              <mc:Fallback>
                <p:oleObj name="Formula" r:id="rId3" imgW="1775520" imgH="250200" progId="Equation.Ribbit">
                  <p:embed/>
                  <p:pic>
                    <p:nvPicPr>
                      <p:cNvPr id="0" name=""/>
                      <p:cNvPicPr/>
                      <p:nvPr/>
                    </p:nvPicPr>
                    <p:blipFill>
                      <a:blip r:embed="rId4"/>
                      <a:stretch>
                        <a:fillRect/>
                      </a:stretch>
                    </p:blipFill>
                    <p:spPr>
                      <a:xfrm>
                        <a:off x="2768600" y="1582738"/>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71816287"/>
              </p:ext>
            </p:extLst>
          </p:nvPr>
        </p:nvGraphicFramePr>
        <p:xfrm>
          <a:off x="2952750" y="2430463"/>
          <a:ext cx="2968625" cy="750887"/>
        </p:xfrm>
        <a:graphic>
          <a:graphicData uri="http://schemas.openxmlformats.org/presentationml/2006/ole">
            <mc:AlternateContent xmlns:mc="http://schemas.openxmlformats.org/markup-compatibility/2006">
              <mc:Choice xmlns:v="urn:schemas-microsoft-com:vml" Requires="v">
                <p:oleObj spid="_x0000_s56803" name="Formula" r:id="rId5" imgW="1828800" imgH="462600" progId="Equation.Ribbit">
                  <p:embed/>
                </p:oleObj>
              </mc:Choice>
              <mc:Fallback>
                <p:oleObj name="Formula" r:id="rId5" imgW="1828800" imgH="462600" progId="Equation.Ribbit">
                  <p:embed/>
                  <p:pic>
                    <p:nvPicPr>
                      <p:cNvPr id="0" name=""/>
                      <p:cNvPicPr/>
                      <p:nvPr/>
                    </p:nvPicPr>
                    <p:blipFill>
                      <a:blip r:embed="rId6"/>
                      <a:stretch>
                        <a:fillRect/>
                      </a:stretch>
                    </p:blipFill>
                    <p:spPr>
                      <a:xfrm>
                        <a:off x="2952750" y="2430463"/>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45378690"/>
              </p:ext>
            </p:extLst>
          </p:nvPr>
        </p:nvGraphicFramePr>
        <p:xfrm>
          <a:off x="1870075" y="3408363"/>
          <a:ext cx="173038" cy="277812"/>
        </p:xfrm>
        <a:graphic>
          <a:graphicData uri="http://schemas.openxmlformats.org/presentationml/2006/ole">
            <mc:AlternateContent xmlns:mc="http://schemas.openxmlformats.org/markup-compatibility/2006">
              <mc:Choice xmlns:v="urn:schemas-microsoft-com:vml" Requires="v">
                <p:oleObj spid="_x0000_s56804" name="Formula" r:id="rId7" imgW="80280" imgH="129600" progId="Equation.Ribbit">
                  <p:embed/>
                </p:oleObj>
              </mc:Choice>
              <mc:Fallback>
                <p:oleObj name="Formula" r:id="rId7" imgW="80280" imgH="129600" progId="Equation.Ribbit">
                  <p:embed/>
                  <p:pic>
                    <p:nvPicPr>
                      <p:cNvPr id="0" name=""/>
                      <p:cNvPicPr/>
                      <p:nvPr/>
                    </p:nvPicPr>
                    <p:blipFill>
                      <a:blip r:embed="rId8"/>
                      <a:stretch>
                        <a:fillRect/>
                      </a:stretch>
                    </p:blipFill>
                    <p:spPr>
                      <a:xfrm>
                        <a:off x="1870075" y="3408363"/>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39202581"/>
              </p:ext>
            </p:extLst>
          </p:nvPr>
        </p:nvGraphicFramePr>
        <p:xfrm>
          <a:off x="6384925" y="3425825"/>
          <a:ext cx="173038" cy="279400"/>
        </p:xfrm>
        <a:graphic>
          <a:graphicData uri="http://schemas.openxmlformats.org/presentationml/2006/ole">
            <mc:AlternateContent xmlns:mc="http://schemas.openxmlformats.org/markup-compatibility/2006">
              <mc:Choice xmlns:v="urn:schemas-microsoft-com:vml" Requires="v">
                <p:oleObj spid="_x0000_s56805" name="Formula" r:id="rId9" imgW="80280" imgH="129600" progId="Equation.Ribbit">
                  <p:embed/>
                </p:oleObj>
              </mc:Choice>
              <mc:Fallback>
                <p:oleObj name="Formula" r:id="rId9" imgW="80280" imgH="129600" progId="Equation.Ribbit">
                  <p:embed/>
                  <p:pic>
                    <p:nvPicPr>
                      <p:cNvPr id="0" name=""/>
                      <p:cNvPicPr/>
                      <p:nvPr/>
                    </p:nvPicPr>
                    <p:blipFill>
                      <a:blip r:embed="rId8"/>
                      <a:stretch>
                        <a:fillRect/>
                      </a:stretch>
                    </p:blipFill>
                    <p:spPr>
                      <a:xfrm>
                        <a:off x="6384925" y="3425825"/>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04211687"/>
              </p:ext>
            </p:extLst>
          </p:nvPr>
        </p:nvGraphicFramePr>
        <p:xfrm>
          <a:off x="1493837" y="3684330"/>
          <a:ext cx="203157" cy="284420"/>
        </p:xfrm>
        <a:graphic>
          <a:graphicData uri="http://schemas.openxmlformats.org/presentationml/2006/ole">
            <mc:AlternateContent xmlns:mc="http://schemas.openxmlformats.org/markup-compatibility/2006">
              <mc:Choice xmlns:v="urn:schemas-microsoft-com:vml" Requires="v">
                <p:oleObj spid="_x0000_s56806" name="Formula" r:id="rId10" imgW="119520" imgH="166680" progId="Equation.Ribbit">
                  <p:embed/>
                </p:oleObj>
              </mc:Choice>
              <mc:Fallback>
                <p:oleObj name="Formula" r:id="rId10" imgW="119520" imgH="166680" progId="Equation.Ribbit">
                  <p:embed/>
                  <p:pic>
                    <p:nvPicPr>
                      <p:cNvPr id="0" name=""/>
                      <p:cNvPicPr/>
                      <p:nvPr/>
                    </p:nvPicPr>
                    <p:blipFill>
                      <a:blip r:embed="rId11"/>
                      <a:stretch>
                        <a:fillRect/>
                      </a:stretch>
                    </p:blipFill>
                    <p:spPr>
                      <a:xfrm>
                        <a:off x="1493837" y="368433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77364665"/>
              </p:ext>
            </p:extLst>
          </p:nvPr>
        </p:nvGraphicFramePr>
        <p:xfrm>
          <a:off x="3135313" y="3690938"/>
          <a:ext cx="585787" cy="296862"/>
        </p:xfrm>
        <a:graphic>
          <a:graphicData uri="http://schemas.openxmlformats.org/presentationml/2006/ole">
            <mc:AlternateContent xmlns:mc="http://schemas.openxmlformats.org/markup-compatibility/2006">
              <mc:Choice xmlns:v="urn:schemas-microsoft-com:vml" Requires="v">
                <p:oleObj spid="_x0000_s56807" name="Formula" r:id="rId12" imgW="353160" imgH="177840" progId="Equation.Ribbit">
                  <p:embed/>
                </p:oleObj>
              </mc:Choice>
              <mc:Fallback>
                <p:oleObj name="Formula" r:id="rId12" imgW="353160" imgH="177840" progId="Equation.Ribbit">
                  <p:embed/>
                  <p:pic>
                    <p:nvPicPr>
                      <p:cNvPr id="0" name=""/>
                      <p:cNvPicPr/>
                      <p:nvPr/>
                    </p:nvPicPr>
                    <p:blipFill>
                      <a:blip r:embed="rId13"/>
                      <a:stretch>
                        <a:fillRect/>
                      </a:stretch>
                    </p:blipFill>
                    <p:spPr>
                      <a:xfrm>
                        <a:off x="3135313" y="36909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1301576" y="4530772"/>
            <a:ext cx="6413538"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增益率准则对可取值数目较少的属性有所偏好</a:t>
            </a:r>
            <a:endParaRPr lang="en-US" altLang="zh-CN" sz="2400" dirty="0"/>
          </a:p>
          <a:p>
            <a:pPr marL="0" indent="0" algn="ctr">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50737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p:sp>
        <p:nvSpPr>
          <p:cNvPr id="3" name="内容占位符 2"/>
          <p:cNvSpPr>
            <a:spLocks noGrp="1"/>
          </p:cNvSpPr>
          <p:nvPr>
            <p:ph idx="1"/>
          </p:nvPr>
        </p:nvSpPr>
        <p:spPr/>
        <p:txBody>
          <a:bodyPr>
            <a:normAutofit/>
          </a:bodyPr>
          <a:lstStyle/>
          <a:p>
            <a:r>
              <a:rPr lang="zh-CN" altLang="en-US" dirty="0"/>
              <a:t>数据集  的纯度可用“基尼值”来度量</a:t>
            </a:r>
            <a:endParaRPr lang="en-US" altLang="zh-CN" dirty="0"/>
          </a:p>
          <a:p>
            <a:pPr marL="0" indent="0">
              <a:buNone/>
            </a:pPr>
            <a:r>
              <a:rPr lang="en-US" altLang="zh-CN" dirty="0"/>
              <a:t>	</a:t>
            </a:r>
          </a:p>
          <a:p>
            <a:endParaRPr lang="en-US" altLang="zh-CN" dirty="0"/>
          </a:p>
          <a:p>
            <a:endParaRPr lang="en-US" altLang="zh-CN" dirty="0"/>
          </a:p>
          <a:p>
            <a:pPr marL="0" indent="0">
              <a:buNone/>
            </a:pPr>
            <a:r>
              <a:rPr lang="en-US" altLang="zh-CN" dirty="0"/>
              <a:t>             </a:t>
            </a:r>
            <a:r>
              <a:rPr lang="zh-CN" altLang="en-US" dirty="0"/>
              <a:t>越小，数据集</a:t>
            </a:r>
            <a:r>
              <a:rPr lang="en-US" altLang="zh-CN" dirty="0"/>
              <a:t>  </a:t>
            </a:r>
            <a:r>
              <a:rPr lang="zh-CN" altLang="en-US" dirty="0"/>
              <a:t>的纯度越高</a:t>
            </a:r>
            <a:endParaRPr lang="en-US" altLang="zh-CN" dirty="0"/>
          </a:p>
          <a:p>
            <a:r>
              <a:rPr lang="zh-CN" altLang="en-US" dirty="0"/>
              <a:t>属性</a:t>
            </a:r>
            <a:r>
              <a:rPr lang="en-US" altLang="zh-CN" dirty="0"/>
              <a:t>  </a:t>
            </a:r>
            <a:r>
              <a:rPr lang="zh-CN" altLang="en-US" dirty="0"/>
              <a:t>的基尼指数定义为：</a:t>
            </a:r>
            <a:endParaRPr lang="en-US" altLang="zh-CN" dirty="0"/>
          </a:p>
          <a:p>
            <a:pPr marL="0" indent="0">
              <a:buNone/>
            </a:pPr>
            <a:endParaRPr lang="en-US" altLang="zh-CN" dirty="0"/>
          </a:p>
          <a:p>
            <a:r>
              <a:rPr lang="zh-CN" altLang="en-US" dirty="0"/>
              <a:t>应选择那个使划分后基尼指数最小的属性作为最优划分属性，即</a:t>
            </a:r>
            <a:endParaRPr lang="en-US" altLang="zh-CN" dirty="0"/>
          </a:p>
          <a:p>
            <a:endParaRPr lang="en-US" altLang="zh-CN" dirty="0"/>
          </a:p>
          <a:p>
            <a:endParaRPr lang="en-US" altLang="zh-CN" dirty="0"/>
          </a:p>
          <a:p>
            <a:r>
              <a:rPr lang="en-US" altLang="zh-CN" dirty="0"/>
              <a:t>CART</a:t>
            </a:r>
            <a:r>
              <a:rPr lang="en-US" altLang="zh-CN" sz="2000" dirty="0"/>
              <a:t> </a:t>
            </a:r>
            <a:r>
              <a:rPr lang="en-US" altLang="zh-CN" sz="1600" dirty="0"/>
              <a:t>[</a:t>
            </a:r>
            <a:r>
              <a:rPr lang="en-US" altLang="zh-CN" sz="1600" dirty="0" err="1"/>
              <a:t>Breiman</a:t>
            </a:r>
            <a:r>
              <a:rPr lang="en-US" altLang="zh-CN" sz="1600" dirty="0"/>
              <a:t> et al., 1984]</a:t>
            </a:r>
            <a:r>
              <a:rPr lang="zh-CN" altLang="en-US" dirty="0"/>
              <a:t>采用“基尼指数”来选择划分属性</a:t>
            </a:r>
          </a:p>
        </p:txBody>
      </p:sp>
      <p:graphicFrame>
        <p:nvGraphicFramePr>
          <p:cNvPr id="4" name="对象 3"/>
          <p:cNvGraphicFramePr>
            <a:graphicFrameLocks noChangeAspect="1"/>
          </p:cNvGraphicFramePr>
          <p:nvPr>
            <p:extLst>
              <p:ext uri="{D42A27DB-BD31-4B8C-83A1-F6EECF244321}">
                <p14:modId xmlns:p14="http://schemas.microsoft.com/office/powerpoint/2010/main" val="1673442776"/>
              </p:ext>
            </p:extLst>
          </p:nvPr>
        </p:nvGraphicFramePr>
        <p:xfrm>
          <a:off x="1073150" y="1693863"/>
          <a:ext cx="2481263" cy="808037"/>
        </p:xfrm>
        <a:graphic>
          <a:graphicData uri="http://schemas.openxmlformats.org/presentationml/2006/ole">
            <mc:AlternateContent xmlns:mc="http://schemas.openxmlformats.org/markup-compatibility/2006">
              <mc:Choice xmlns:v="urn:schemas-microsoft-com:vml" Requires="v">
                <p:oleObj spid="_x0000_s62989" name="Formula" r:id="rId3" imgW="1557360" imgH="506880" progId="Equation.Ribbit">
                  <p:embed/>
                </p:oleObj>
              </mc:Choice>
              <mc:Fallback>
                <p:oleObj name="Formula" r:id="rId3" imgW="1557360" imgH="506880" progId="Equation.Ribbit">
                  <p:embed/>
                  <p:pic>
                    <p:nvPicPr>
                      <p:cNvPr id="0" name=""/>
                      <p:cNvPicPr/>
                      <p:nvPr/>
                    </p:nvPicPr>
                    <p:blipFill>
                      <a:blip r:embed="rId4"/>
                      <a:stretch>
                        <a:fillRect/>
                      </a:stretch>
                    </p:blipFill>
                    <p:spPr>
                      <a:xfrm>
                        <a:off x="1073150" y="1693863"/>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64762407"/>
              </p:ext>
            </p:extLst>
          </p:nvPr>
        </p:nvGraphicFramePr>
        <p:xfrm>
          <a:off x="3749675" y="1693863"/>
          <a:ext cx="1341438" cy="809625"/>
        </p:xfrm>
        <a:graphic>
          <a:graphicData uri="http://schemas.openxmlformats.org/presentationml/2006/ole">
            <mc:AlternateContent xmlns:mc="http://schemas.openxmlformats.org/markup-compatibility/2006">
              <mc:Choice xmlns:v="urn:schemas-microsoft-com:vml" Requires="v">
                <p:oleObj spid="_x0000_s62990" name="Formula" r:id="rId5" imgW="795240" imgH="480240" progId="Equation.Ribbit">
                  <p:embed/>
                </p:oleObj>
              </mc:Choice>
              <mc:Fallback>
                <p:oleObj name="Formula" r:id="rId5" imgW="795240" imgH="480240" progId="Equation.Ribbit">
                  <p:embed/>
                  <p:pic>
                    <p:nvPicPr>
                      <p:cNvPr id="0" name=""/>
                      <p:cNvPicPr/>
                      <p:nvPr/>
                    </p:nvPicPr>
                    <p:blipFill>
                      <a:blip r:embed="rId6"/>
                      <a:stretch>
                        <a:fillRect/>
                      </a:stretch>
                    </p:blipFill>
                    <p:spPr>
                      <a:xfrm>
                        <a:off x="3749675" y="1693863"/>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35286346"/>
              </p:ext>
            </p:extLst>
          </p:nvPr>
        </p:nvGraphicFramePr>
        <p:xfrm>
          <a:off x="2273300" y="3670300"/>
          <a:ext cx="4949825" cy="501650"/>
        </p:xfrm>
        <a:graphic>
          <a:graphicData uri="http://schemas.openxmlformats.org/presentationml/2006/ole">
            <mc:AlternateContent xmlns:mc="http://schemas.openxmlformats.org/markup-compatibility/2006">
              <mc:Choice xmlns:v="urn:schemas-microsoft-com:vml" Requires="v">
                <p:oleObj spid="_x0000_s62991" name="Formula" r:id="rId7" imgW="2475360" imgH="250200" progId="Equation.Ribbit">
                  <p:embed/>
                </p:oleObj>
              </mc:Choice>
              <mc:Fallback>
                <p:oleObj name="Formula" r:id="rId7" imgW="2475360" imgH="250200" progId="Equation.Ribbit">
                  <p:embed/>
                  <p:pic>
                    <p:nvPicPr>
                      <p:cNvPr id="0" name=""/>
                      <p:cNvPicPr/>
                      <p:nvPr/>
                    </p:nvPicPr>
                    <p:blipFill>
                      <a:blip r:embed="rId8"/>
                      <a:stretch>
                        <a:fillRect/>
                      </a:stretch>
                    </p:blipFill>
                    <p:spPr>
                      <a:xfrm>
                        <a:off x="2273300" y="367030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48625856"/>
              </p:ext>
            </p:extLst>
          </p:nvPr>
        </p:nvGraphicFramePr>
        <p:xfrm>
          <a:off x="2851150" y="4714875"/>
          <a:ext cx="3844925" cy="536575"/>
        </p:xfrm>
        <a:graphic>
          <a:graphicData uri="http://schemas.openxmlformats.org/presentationml/2006/ole">
            <mc:AlternateContent xmlns:mc="http://schemas.openxmlformats.org/markup-compatibility/2006">
              <mc:Choice xmlns:v="urn:schemas-microsoft-com:vml" Requires="v">
                <p:oleObj spid="_x0000_s62992" name="Formula" r:id="rId9" imgW="1910160" imgH="265680" progId="Equation.Ribbit">
                  <p:embed/>
                </p:oleObj>
              </mc:Choice>
              <mc:Fallback>
                <p:oleObj name="Formula" r:id="rId9" imgW="1910160" imgH="265680" progId="Equation.Ribbit">
                  <p:embed/>
                  <p:pic>
                    <p:nvPicPr>
                      <p:cNvPr id="0" name=""/>
                      <p:cNvPicPr/>
                      <p:nvPr/>
                    </p:nvPicPr>
                    <p:blipFill>
                      <a:blip r:embed="rId10"/>
                      <a:stretch>
                        <a:fillRect/>
                      </a:stretch>
                    </p:blipFill>
                    <p:spPr>
                      <a:xfrm>
                        <a:off x="2851150" y="4714875"/>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07826560"/>
              </p:ext>
            </p:extLst>
          </p:nvPr>
        </p:nvGraphicFramePr>
        <p:xfrm>
          <a:off x="754063" y="2949575"/>
          <a:ext cx="828675" cy="284163"/>
        </p:xfrm>
        <a:graphic>
          <a:graphicData uri="http://schemas.openxmlformats.org/presentationml/2006/ole">
            <mc:AlternateContent xmlns:mc="http://schemas.openxmlformats.org/markup-compatibility/2006">
              <mc:Choice xmlns:v="urn:schemas-microsoft-com:vml" Requires="v">
                <p:oleObj spid="_x0000_s62993" name="Formula" r:id="rId11" imgW="515880" imgH="177840" progId="Equation.Ribbit">
                  <p:embed/>
                </p:oleObj>
              </mc:Choice>
              <mc:Fallback>
                <p:oleObj name="Formula" r:id="rId11" imgW="515880" imgH="177840" progId="Equation.Ribbit">
                  <p:embed/>
                  <p:pic>
                    <p:nvPicPr>
                      <p:cNvPr id="0" name=""/>
                      <p:cNvPicPr/>
                      <p:nvPr/>
                    </p:nvPicPr>
                    <p:blipFill>
                      <a:blip r:embed="rId12"/>
                      <a:stretch>
                        <a:fillRect/>
                      </a:stretch>
                    </p:blipFill>
                    <p:spPr>
                      <a:xfrm>
                        <a:off x="754063" y="2949575"/>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709157786"/>
              </p:ext>
            </p:extLst>
          </p:nvPr>
        </p:nvGraphicFramePr>
        <p:xfrm>
          <a:off x="1546583" y="1247775"/>
          <a:ext cx="200025" cy="268288"/>
        </p:xfrm>
        <a:graphic>
          <a:graphicData uri="http://schemas.openxmlformats.org/presentationml/2006/ole">
            <mc:AlternateContent xmlns:mc="http://schemas.openxmlformats.org/markup-compatibility/2006">
              <mc:Choice xmlns:v="urn:schemas-microsoft-com:vml" Requires="v">
                <p:oleObj spid="_x0000_s62994" name="Formula" r:id="rId13" imgW="124560" imgH="166680" progId="Equation.Ribbit">
                  <p:embed/>
                </p:oleObj>
              </mc:Choice>
              <mc:Fallback>
                <p:oleObj name="Formula" r:id="rId13" imgW="124560" imgH="166680" progId="Equation.Ribbit">
                  <p:embed/>
                  <p:pic>
                    <p:nvPicPr>
                      <p:cNvPr id="0" name=""/>
                      <p:cNvPicPr/>
                      <p:nvPr/>
                    </p:nvPicPr>
                    <p:blipFill>
                      <a:blip r:embed="rId14"/>
                      <a:stretch>
                        <a:fillRect/>
                      </a:stretch>
                    </p:blipFill>
                    <p:spPr>
                      <a:xfrm>
                        <a:off x="1546583" y="1247775"/>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530355828"/>
              </p:ext>
            </p:extLst>
          </p:nvPr>
        </p:nvGraphicFramePr>
        <p:xfrm>
          <a:off x="3291246" y="2965450"/>
          <a:ext cx="200025" cy="268288"/>
        </p:xfrm>
        <a:graphic>
          <a:graphicData uri="http://schemas.openxmlformats.org/presentationml/2006/ole">
            <mc:AlternateContent xmlns:mc="http://schemas.openxmlformats.org/markup-compatibility/2006">
              <mc:Choice xmlns:v="urn:schemas-microsoft-com:vml" Requires="v">
                <p:oleObj spid="_x0000_s62995" name="Formula" r:id="rId15" imgW="124560" imgH="166680" progId="Equation.Ribbit">
                  <p:embed/>
                </p:oleObj>
              </mc:Choice>
              <mc:Fallback>
                <p:oleObj name="Formula" r:id="rId15" imgW="124560" imgH="166680" progId="Equation.Ribbit">
                  <p:embed/>
                  <p:pic>
                    <p:nvPicPr>
                      <p:cNvPr id="0" name=""/>
                      <p:cNvPicPr/>
                      <p:nvPr/>
                    </p:nvPicPr>
                    <p:blipFill>
                      <a:blip r:embed="rId14"/>
                      <a:stretch>
                        <a:fillRect/>
                      </a:stretch>
                    </p:blipFill>
                    <p:spPr>
                      <a:xfrm>
                        <a:off x="3291246" y="2965450"/>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7" y="1506681"/>
            <a:ext cx="2822011" cy="1231056"/>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反映了从</a:t>
            </a:r>
            <a:r>
              <a:rPr lang="en-US" altLang="zh-CN" sz="2200" dirty="0">
                <a:latin typeface="幼圆" panose="02010509060101010101" pitchFamily="49" charset="-122"/>
                <a:ea typeface="幼圆" panose="02010509060101010101" pitchFamily="49" charset="-122"/>
              </a:rPr>
              <a:t>  </a:t>
            </a:r>
            <a:r>
              <a:rPr lang="zh-CN" altLang="en-US" sz="2200" dirty="0">
                <a:latin typeface="幼圆" panose="02010509060101010101" pitchFamily="49" charset="-122"/>
                <a:ea typeface="幼圆" panose="02010509060101010101" pitchFamily="49" charset="-122"/>
              </a:rPr>
              <a:t>中随机抽取两个样本，其类别标记不一致的概率</a:t>
            </a:r>
            <a:endParaRPr lang="zh-CN" altLang="en-US" sz="2200" i="0" dirty="0">
              <a:latin typeface="幼圆" panose="02010509060101010101" pitchFamily="49" charset="-122"/>
              <a:ea typeface="幼圆" panose="02010509060101010101" pitchFamily="49" charset="-122"/>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812870188"/>
              </p:ext>
            </p:extLst>
          </p:nvPr>
        </p:nvGraphicFramePr>
        <p:xfrm>
          <a:off x="7145338" y="1638300"/>
          <a:ext cx="198437" cy="271463"/>
        </p:xfrm>
        <a:graphic>
          <a:graphicData uri="http://schemas.openxmlformats.org/presentationml/2006/ole">
            <mc:AlternateContent xmlns:mc="http://schemas.openxmlformats.org/markup-compatibility/2006">
              <mc:Choice xmlns:v="urn:schemas-microsoft-com:vml" Requires="v">
                <p:oleObj spid="_x0000_s62996" name="Formula" r:id="rId16" imgW="124560" imgH="166680" progId="Equation.Ribbit">
                  <p:embed/>
                </p:oleObj>
              </mc:Choice>
              <mc:Fallback>
                <p:oleObj name="Formula" r:id="rId16" imgW="124560" imgH="166680" progId="Equation.Ribbit">
                  <p:embed/>
                  <p:pic>
                    <p:nvPicPr>
                      <p:cNvPr id="0" name=""/>
                      <p:cNvPicPr/>
                      <p:nvPr/>
                    </p:nvPicPr>
                    <p:blipFill>
                      <a:blip r:embed="rId14"/>
                      <a:stretch>
                        <a:fillRect/>
                      </a:stretch>
                    </p:blipFill>
                    <p:spPr>
                      <a:xfrm>
                        <a:off x="7145338" y="1638300"/>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47385846"/>
              </p:ext>
            </p:extLst>
          </p:nvPr>
        </p:nvGraphicFramePr>
        <p:xfrm>
          <a:off x="1252538" y="3379788"/>
          <a:ext cx="190500" cy="304800"/>
        </p:xfrm>
        <a:graphic>
          <a:graphicData uri="http://schemas.openxmlformats.org/presentationml/2006/ole">
            <mc:AlternateContent xmlns:mc="http://schemas.openxmlformats.org/markup-compatibility/2006">
              <mc:Choice xmlns:v="urn:schemas-microsoft-com:vml" Requires="v">
                <p:oleObj spid="_x0000_s62997"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1252538" y="3379788"/>
                        <a:ext cx="190500" cy="304800"/>
                      </a:xfrm>
                      <a:prstGeom prst="rect">
                        <a:avLst/>
                      </a:prstGeom>
                    </p:spPr>
                  </p:pic>
                </p:oleObj>
              </mc:Fallback>
            </mc:AlternateContent>
          </a:graphicData>
        </a:graphic>
      </p:graphicFrame>
    </p:spTree>
    <p:extLst>
      <p:ext uri="{BB962C8B-B14F-4D97-AF65-F5344CB8AC3E}">
        <p14:creationId xmlns:p14="http://schemas.microsoft.com/office/powerpoint/2010/main" val="135447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t>剪枝处理</a:t>
            </a:r>
            <a:endParaRPr lang="en-US" altLang="zh-CN" dirty="0"/>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04284243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itchFamily="34" charset="0"/>
                <a:ea typeface="幼圆" pitchFamily="49" charset="-122"/>
                <a:cs typeface="Verdana" pitchFamily="34" charset="0"/>
              </a:rPr>
              <a:t>第</a:t>
            </a:r>
            <a:r>
              <a:rPr kumimoji="1" lang="zh-CN" altLang="en-US">
                <a:cs typeface="Verdana" pitchFamily="34" charset="0"/>
              </a:rPr>
              <a:t>四</a:t>
            </a:r>
            <a:r>
              <a:rPr kumimoji="1" lang="zh-CN" altLang="en-US" b="1">
                <a:latin typeface="Verdana" pitchFamily="34" charset="0"/>
                <a:ea typeface="幼圆" pitchFamily="49" charset="-122"/>
                <a:cs typeface="Verdana" pitchFamily="34" charset="0"/>
              </a:rPr>
              <a:t>章</a:t>
            </a:r>
            <a:r>
              <a:rPr kumimoji="1" lang="zh-CN" altLang="en-US" b="1" dirty="0">
                <a:latin typeface="Verdana" pitchFamily="34" charset="0"/>
                <a:ea typeface="幼圆" pitchFamily="49" charset="-122"/>
                <a:cs typeface="Verdana" pitchFamily="34" charset="0"/>
              </a:rPr>
              <a:t>：</a:t>
            </a:r>
            <a:r>
              <a:rPr kumimoji="1" lang="zh-CN" altLang="en-US" dirty="0">
                <a:cs typeface="Verdana" pitchFamily="34" charset="0"/>
              </a:rPr>
              <a:t>决策树</a:t>
            </a:r>
            <a:endParaRPr lang="zh-CN" altLang="en-US" dirty="0"/>
          </a:p>
        </p:txBody>
      </p:sp>
    </p:spTree>
    <p:extLst>
      <p:ext uri="{BB962C8B-B14F-4D97-AF65-F5344CB8AC3E}">
        <p14:creationId xmlns:p14="http://schemas.microsoft.com/office/powerpoint/2010/main" val="425709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C00000"/>
                </a:solidFill>
              </a:rPr>
              <a:t>对付“过拟合”</a:t>
            </a:r>
            <a:r>
              <a:rPr lang="zh-CN" altLang="en-US" dirty="0"/>
              <a:t>的主要手段</a:t>
            </a:r>
            <a:endParaRPr lang="en-US" altLang="zh-CN" dirty="0"/>
          </a:p>
          <a:p>
            <a:pPr lvl="1"/>
            <a:r>
              <a:rPr lang="zh-CN" altLang="en-US" dirty="0"/>
              <a:t>可通过“剪枝”来一定程度避免因决策分支过多，以致于把训练集自身的一些特点当做所有数据都具有的一般性质而导致的过拟合</a:t>
            </a:r>
            <a:endParaRPr lang="en-US" altLang="zh-CN" dirty="0"/>
          </a:p>
          <a:p>
            <a:pPr marL="0" indent="0">
              <a:buNone/>
            </a:pPr>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pPr marL="325800" lvl="1" indent="0">
              <a:buNone/>
            </a:pPr>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pPr marL="325800" lvl="1" indent="0">
              <a:buNone/>
            </a:pPr>
            <a:endParaRPr lang="zh-CN" altLang="en-US" dirty="0"/>
          </a:p>
        </p:txBody>
      </p:sp>
    </p:spTree>
    <p:extLst>
      <p:ext uri="{BB962C8B-B14F-4D97-AF65-F5344CB8AC3E}">
        <p14:creationId xmlns:p14="http://schemas.microsoft.com/office/powerpoint/2010/main" val="23122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数据集</a:t>
            </a:r>
          </a:p>
        </p:txBody>
      </p:sp>
      <p:pic>
        <p:nvPicPr>
          <p:cNvPr id="5" name="内容占位符 3"/>
          <p:cNvPicPr>
            <a:picLocks noGrp="1" noChangeAspect="1"/>
          </p:cNvPicPr>
          <p:nvPr>
            <p:ph sz="quarter" idx="14"/>
          </p:nvPr>
        </p:nvPicPr>
        <p:blipFill>
          <a:blip r:embed="rId2"/>
          <a:stretch>
            <a:fillRect/>
          </a:stretch>
        </p:blipFill>
        <p:spPr>
          <a:xfrm>
            <a:off x="1830467" y="1720850"/>
            <a:ext cx="5489415" cy="4343400"/>
          </a:xfrm>
          <a:prstGeom prst="rect">
            <a:avLst/>
          </a:prstGeom>
        </p:spPr>
      </p:pic>
      <p:sp>
        <p:nvSpPr>
          <p:cNvPr id="8" name="左大括号 7"/>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i="0" dirty="0">
                <a:latin typeface="幼圆" panose="02010509060101010101" pitchFamily="49" charset="-122"/>
                <a:ea typeface="幼圆" panose="02010509060101010101" pitchFamily="49" charset="-122"/>
              </a:rPr>
              <a:t>训练集</a:t>
            </a:r>
          </a:p>
        </p:txBody>
      </p:sp>
      <p:sp>
        <p:nvSpPr>
          <p:cNvPr id="12" name="Rectangle 3"/>
          <p:cNvSpPr>
            <a:spLocks noChangeArrowheads="1"/>
          </p:cNvSpPr>
          <p:nvPr/>
        </p:nvSpPr>
        <p:spPr bwMode="auto">
          <a:xfrm>
            <a:off x="794302" y="4867217"/>
            <a:ext cx="1122114" cy="66374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验证集</a:t>
            </a: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6796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4"/>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Tree>
    <p:extLst>
      <p:ext uri="{BB962C8B-B14F-4D97-AF65-F5344CB8AC3E}">
        <p14:creationId xmlns:p14="http://schemas.microsoft.com/office/powerpoint/2010/main" val="266930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r>
              <a:rPr lang="zh-CN" altLang="en-US" dirty="0"/>
              <a:t>，若当前结点的划分不能带来决策树泛化性能提升，则停止划分并将当前结点记为叶结点，其类别标记为训练样例数最多的类别</a:t>
            </a:r>
            <a:endParaRPr lang="en-US" altLang="zh-CN" dirty="0"/>
          </a:p>
          <a:p>
            <a:pPr marL="0" indent="0">
              <a:buNone/>
            </a:pPr>
            <a:endParaRPr lang="en-US" altLang="zh-CN" dirty="0"/>
          </a:p>
          <a:p>
            <a:r>
              <a:rPr lang="zh-CN" altLang="en-US" dirty="0"/>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p>
          <a:p>
            <a:pPr marL="0" indent="0">
              <a:buNone/>
            </a:pPr>
            <a:endParaRPr lang="en-US" altLang="zh-CN" dirty="0"/>
          </a:p>
          <a:p>
            <a:endParaRPr lang="zh-CN" altLang="en-US" dirty="0"/>
          </a:p>
        </p:txBody>
      </p:sp>
    </p:spTree>
    <p:extLst>
      <p:ext uri="{BB962C8B-B14F-4D97-AF65-F5344CB8AC3E}">
        <p14:creationId xmlns:p14="http://schemas.microsoft.com/office/powerpoint/2010/main" val="26369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pic>
        <p:nvPicPr>
          <p:cNvPr id="34" name="内容占位符 33"/>
          <p:cNvPicPr>
            <a:picLocks noGrp="1" noChangeAspect="1"/>
          </p:cNvPicPr>
          <p:nvPr>
            <p:ph idx="1"/>
          </p:nvPr>
        </p:nvPicPr>
        <p:blipFill>
          <a:blip r:embed="rId3"/>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514611" cy="1477328"/>
          </a:xfrm>
          <a:prstGeom prst="rect">
            <a:avLst/>
          </a:prstGeom>
          <a:noFill/>
        </p:spPr>
        <p:txBody>
          <a:bodyPr wrap="square" rtlCol="0">
            <a:spAutoFit/>
          </a:bodyPr>
          <a:lstStyle/>
          <a:p>
            <a:r>
              <a:rPr lang="zh-CN" altLang="en-US" dirty="0"/>
              <a:t>结点</a:t>
            </a:r>
            <a:r>
              <a:rPr lang="en-US" altLang="zh-CN" dirty="0"/>
              <a:t>1</a:t>
            </a:r>
            <a:r>
              <a:rPr lang="zh-CN" altLang="en-US" dirty="0"/>
              <a:t>：若不划分，则将其标记为叶结点，类别标记为训练样例中最多的类别，即好瓜。验证集中，        被分类正确，得到验证集精度为</a:t>
            </a:r>
            <a:r>
              <a:rPr lang="en-US" altLang="zh-CN" dirty="0"/>
              <a:t>  </a:t>
            </a:r>
            <a:endParaRPr lang="zh-CN" altLang="en-US" dirty="0"/>
          </a:p>
        </p:txBody>
      </p:sp>
      <p:sp>
        <p:nvSpPr>
          <p:cNvPr id="11" name="左大括号 10"/>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717205335"/>
              </p:ext>
            </p:extLst>
          </p:nvPr>
        </p:nvGraphicFramePr>
        <p:xfrm>
          <a:off x="5815013" y="1787525"/>
          <a:ext cx="788987" cy="279400"/>
        </p:xfrm>
        <a:graphic>
          <a:graphicData uri="http://schemas.openxmlformats.org/presentationml/2006/ole">
            <mc:AlternateContent xmlns:mc="http://schemas.openxmlformats.org/markup-compatibility/2006">
              <mc:Choice xmlns:v="urn:schemas-microsoft-com:vml" Requires="v">
                <p:oleObj spid="_x0000_s45394" name="Formula" r:id="rId4" imgW="497880" imgH="177840" progId="Equation.Ribbit">
                  <p:embed/>
                </p:oleObj>
              </mc:Choice>
              <mc:Fallback>
                <p:oleObj name="Formula" r:id="rId4" imgW="497880" imgH="177840" progId="Equation.Ribbit">
                  <p:embed/>
                  <p:pic>
                    <p:nvPicPr>
                      <p:cNvPr id="0" name=""/>
                      <p:cNvPicPr/>
                      <p:nvPr/>
                    </p:nvPicPr>
                    <p:blipFill>
                      <a:blip r:embed="rId5"/>
                      <a:stretch>
                        <a:fillRect/>
                      </a:stretch>
                    </p:blipFill>
                    <p:spPr>
                      <a:xfrm>
                        <a:off x="5815013"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522686481"/>
              </p:ext>
            </p:extLst>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spid="_x0000_s45395" name="Formula" r:id="rId6" imgW="1196640" imgH="203400" progId="Equation.Ribbit">
                  <p:embed/>
                </p:oleObj>
              </mc:Choice>
              <mc:Fallback>
                <p:oleObj name="Formula" r:id="rId6" imgW="1196640" imgH="203400" progId="Equation.Ribbit">
                  <p:embed/>
                  <p:pic>
                    <p:nvPicPr>
                      <p:cNvPr id="0" name=""/>
                      <p:cNvPicPr/>
                      <p:nvPr/>
                    </p:nvPicPr>
                    <p:blipFill>
                      <a:blip r:embed="rId7"/>
                      <a:stretch>
                        <a:fillRect/>
                      </a:stretch>
                    </p:blipFill>
                    <p:spPr>
                      <a:xfrm>
                        <a:off x="6634163" y="2055813"/>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093613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graphicFrame>
        <p:nvGraphicFramePr>
          <p:cNvPr id="24" name="内容占位符 23"/>
          <p:cNvGraphicFramePr>
            <a:graphicFrameLocks noGrp="1" noChangeAspect="1"/>
          </p:cNvGraphicFramePr>
          <p:nvPr>
            <p:ph idx="1"/>
            <p:extLst>
              <p:ext uri="{D42A27DB-BD31-4B8C-83A1-F6EECF244321}">
                <p14:modId xmlns:p14="http://schemas.microsoft.com/office/powerpoint/2010/main" val="1253960750"/>
              </p:ext>
            </p:extLst>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spid="_x0000_s60817" name="Formula" r:id="rId3" imgW="76320" imgH="155160" progId="Equation.Ribbit">
                  <p:embed/>
                </p:oleObj>
              </mc:Choice>
              <mc:Fallback>
                <p:oleObj name="Formula" r:id="rId3" imgW="76320" imgH="155160" progId="Equation.Ribbit">
                  <p:embed/>
                  <p:pic>
                    <p:nvPicPr>
                      <p:cNvPr id="0" name=""/>
                      <p:cNvPicPr/>
                      <p:nvPr/>
                    </p:nvPicPr>
                    <p:blipFill>
                      <a:blip r:embed="rId4"/>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0"/>
            <a:ext cx="3702570" cy="2031325"/>
          </a:xfrm>
          <a:prstGeom prst="rect">
            <a:avLst/>
          </a:prstGeom>
          <a:noFill/>
        </p:spPr>
        <p:txBody>
          <a:bodyPr wrap="square" rtlCol="0">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a:t>
            </a:r>
            <a:r>
              <a:rPr lang="en-US" altLang="zh-CN" dirty="0"/>
              <a:t>   </a:t>
            </a:r>
            <a:r>
              <a:rPr lang="zh-CN" altLang="en-US" dirty="0"/>
              <a:t>的训练样例，将这</a:t>
            </a:r>
            <a:r>
              <a:rPr lang="en-US" altLang="zh-CN" dirty="0"/>
              <a:t>  </a:t>
            </a:r>
            <a:r>
              <a:rPr lang="zh-CN" altLang="en-US" dirty="0"/>
              <a:t>个结点分别标记为“好瓜”、“好瓜”、“坏瓜”。此时，验证集中编号为 </a:t>
            </a:r>
            <a:endParaRPr lang="en-US" altLang="zh-CN" dirty="0"/>
          </a:p>
          <a:p>
            <a:r>
              <a:rPr lang="zh-CN" altLang="en-US" dirty="0"/>
              <a:t>                   的样例被划分正确，验证集精度为</a:t>
            </a:r>
            <a:endParaRPr lang="en-US" altLang="zh-CN" dirty="0"/>
          </a:p>
          <a:p>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657478926"/>
              </p:ext>
            </p:extLst>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spid="_x0000_s60818"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4000535056"/>
              </p:ext>
            </p:extLst>
          </p:nvPr>
        </p:nvGraphicFramePr>
        <p:xfrm>
          <a:off x="5486400" y="1238250"/>
          <a:ext cx="233363" cy="271463"/>
        </p:xfrm>
        <a:graphic>
          <a:graphicData uri="http://schemas.openxmlformats.org/presentationml/2006/ole">
            <mc:AlternateContent xmlns:mc="http://schemas.openxmlformats.org/markup-compatibility/2006">
              <mc:Choice xmlns:v="urn:schemas-microsoft-com:vml" Requires="v">
                <p:oleObj spid="_x0000_s60819" name="Formula" r:id="rId7" imgW="147600" imgH="172800" progId="Equation.Ribbit">
                  <p:embed/>
                </p:oleObj>
              </mc:Choice>
              <mc:Fallback>
                <p:oleObj name="Formula" r:id="rId7" imgW="147600" imgH="172800" progId="Equation.Ribbit">
                  <p:embed/>
                  <p:pic>
                    <p:nvPicPr>
                      <p:cNvPr id="0" name=""/>
                      <p:cNvPicPr/>
                      <p:nvPr/>
                    </p:nvPicPr>
                    <p:blipFill>
                      <a:blip r:embed="rId8"/>
                      <a:stretch>
                        <a:fillRect/>
                      </a:stretch>
                    </p:blipFill>
                    <p:spPr>
                      <a:xfrm>
                        <a:off x="5486400" y="1238250"/>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757896057"/>
              </p:ext>
            </p:extLst>
          </p:nvPr>
        </p:nvGraphicFramePr>
        <p:xfrm>
          <a:off x="5975350" y="1246188"/>
          <a:ext cx="231775" cy="271462"/>
        </p:xfrm>
        <a:graphic>
          <a:graphicData uri="http://schemas.openxmlformats.org/presentationml/2006/ole">
            <mc:AlternateContent xmlns:mc="http://schemas.openxmlformats.org/markup-compatibility/2006">
              <mc:Choice xmlns:v="urn:schemas-microsoft-com:vml" Requires="v">
                <p:oleObj spid="_x0000_s60820"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5975350"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1"/>
          <a:stretch>
            <a:fillRect/>
          </a:stretch>
        </p:blipFill>
        <p:spPr>
          <a:xfrm>
            <a:off x="708772" y="868836"/>
            <a:ext cx="4487272" cy="1542196"/>
          </a:xfrm>
          <a:prstGeom prst="rect">
            <a:avLst/>
          </a:prstGeom>
        </p:spPr>
      </p:pic>
      <p:sp>
        <p:nvSpPr>
          <p:cNvPr id="29" name="左大括号 28"/>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1898572259"/>
              </p:ext>
            </p:extLst>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spid="_x0000_s60821" name="Formula" r:id="rId12" imgW="928440" imgH="177840" progId="Equation.Ribbit">
                  <p:embed/>
                </p:oleObj>
              </mc:Choice>
              <mc:Fallback>
                <p:oleObj name="Formula" r:id="rId12" imgW="928440" imgH="177840" progId="Equation.Ribbit">
                  <p:embed/>
                  <p:pic>
                    <p:nvPicPr>
                      <p:cNvPr id="0" name=""/>
                      <p:cNvPicPr/>
                      <p:nvPr/>
                    </p:nvPicPr>
                    <p:blipFill>
                      <a:blip r:embed="rId13"/>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667318857"/>
              </p:ext>
            </p:extLst>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spid="_x0000_s60822" name="Formula" r:id="rId14" imgW="1196640" imgH="203400" progId="Equation.Ribbit">
                  <p:embed/>
                </p:oleObj>
              </mc:Choice>
              <mc:Fallback>
                <p:oleObj name="Formula" r:id="rId14" imgW="1196640" imgH="203400" progId="Equation.Ribbit">
                  <p:embed/>
                  <p:pic>
                    <p:nvPicPr>
                      <p:cNvPr id="0" name=""/>
                      <p:cNvPicPr/>
                      <p:nvPr/>
                    </p:nvPicPr>
                    <p:blipFill>
                      <a:blip r:embed="rId15"/>
                      <a:stretch>
                        <a:fillRect/>
                      </a:stretch>
                    </p:blipFill>
                    <p:spPr>
                      <a:xfrm>
                        <a:off x="6902450" y="2332038"/>
                        <a:ext cx="1879600" cy="323850"/>
                      </a:xfrm>
                      <a:prstGeom prst="rect">
                        <a:avLst/>
                      </a:prstGeom>
                    </p:spPr>
                  </p:pic>
                </p:oleObj>
              </mc:Fallback>
            </mc:AlternateContent>
          </a:graphicData>
        </a:graphic>
      </p:graphicFrame>
    </p:spTree>
    <p:extLst>
      <p:ext uri="{BB962C8B-B14F-4D97-AF65-F5344CB8AC3E}">
        <p14:creationId xmlns:p14="http://schemas.microsoft.com/office/powerpoint/2010/main" val="376910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11" grpId="0"/>
      <p:bldP spid="12" grpId="0"/>
      <p:bldP spid="15" grpId="0" animBg="1"/>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1" y="3194128"/>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28"/>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8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5"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1"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“脐部</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0" name="文本框 20"/>
          <p:cNvSpPr txBox="1"/>
          <p:nvPr/>
        </p:nvSpPr>
        <p:spPr>
          <a:xfrm>
            <a:off x="6891223" y="293437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21" name="文本框 21"/>
          <p:cNvSpPr txBox="1"/>
          <p:nvPr/>
        </p:nvSpPr>
        <p:spPr>
          <a:xfrm>
            <a:off x="6445274" y="3479595"/>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“色泽</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25" name="文本框 24"/>
          <p:cNvSpPr txBox="1"/>
          <p:nvPr/>
        </p:nvSpPr>
        <p:spPr>
          <a:xfrm>
            <a:off x="1924446"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26" name="文本框 25"/>
          <p:cNvSpPr txBox="1"/>
          <p:nvPr/>
        </p:nvSpPr>
        <p:spPr>
          <a:xfrm>
            <a:off x="1478497"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27" name="直接箭头连接符 26"/>
          <p:cNvCxnSpPr/>
          <p:nvPr/>
        </p:nvCxnSpPr>
        <p:spPr>
          <a:xfrm flipV="1">
            <a:off x="1924446" y="4525012"/>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“根蒂</a:t>
            </a:r>
            <a:r>
              <a:rPr lang="en-US" altLang="zh-CN" dirty="0">
                <a:solidFill>
                  <a:srgbClr val="FF0000"/>
                </a:solidFill>
                <a:latin typeface="Times "/>
                <a:ea typeface="楷体" panose="02010609060101010101" pitchFamily="49" charset="-122"/>
              </a:rPr>
              <a:t>=?</a:t>
            </a:r>
            <a:r>
              <a:rPr lang="zh-CN" altLang="en-US" dirty="0">
                <a:solidFill>
                  <a:srgbClr val="FF0000"/>
                </a:solidFill>
                <a:latin typeface="Times "/>
                <a:ea typeface="楷体" panose="02010609060101010101" pitchFamily="49" charset="-122"/>
              </a:rPr>
              <a:t>”</a:t>
            </a: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30" name="文本框 36"/>
          <p:cNvSpPr txBox="1"/>
          <p:nvPr/>
        </p:nvSpPr>
        <p:spPr>
          <a:xfrm>
            <a:off x="5722125" y="5178090"/>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划分前</a:t>
            </a:r>
            <a:r>
              <a:rPr lang="en-US" altLang="zh-CN" dirty="0">
                <a:solidFill>
                  <a:srgbClr val="FF0000"/>
                </a:solidFill>
                <a:latin typeface="Times "/>
                <a:ea typeface="楷体" panose="02010609060101010101" pitchFamily="49" charset="-122"/>
              </a:rPr>
              <a:t>: 71.4%</a:t>
            </a:r>
          </a:p>
          <a:p>
            <a:r>
              <a:rPr lang="zh-CN" altLang="en-US" dirty="0">
                <a:solidFill>
                  <a:srgbClr val="FF0000"/>
                </a:solidFill>
                <a:latin typeface="Times "/>
                <a:ea typeface="楷体" panose="02010609060101010101" pitchFamily="49" charset="-122"/>
              </a:rPr>
              <a:t>划分后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31" name="文本框 37"/>
          <p:cNvSpPr txBox="1"/>
          <p:nvPr/>
        </p:nvSpPr>
        <p:spPr>
          <a:xfrm>
            <a:off x="5276176" y="5750209"/>
            <a:ext cx="2492990"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预剪枝决策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禁止划分</a:t>
            </a:r>
          </a:p>
        </p:txBody>
      </p:sp>
      <p:cxnSp>
        <p:nvCxnSpPr>
          <p:cNvPr id="32" name="直接箭头连接符 31"/>
          <p:cNvCxnSpPr/>
          <p:nvPr/>
        </p:nvCxnSpPr>
        <p:spPr>
          <a:xfrm flipH="1" flipV="1">
            <a:off x="4383298" y="4546124"/>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extLst>
              <p:ext uri="{D42A27DB-BD31-4B8C-83A1-F6EECF244321}">
                <p14:modId xmlns:p14="http://schemas.microsoft.com/office/powerpoint/2010/main" val="1416253225"/>
              </p:ext>
            </p:extLst>
          </p:nvPr>
        </p:nvGraphicFramePr>
        <p:xfrm>
          <a:off x="6182790" y="976913"/>
          <a:ext cx="234734" cy="257209"/>
        </p:xfrm>
        <a:graphic>
          <a:graphicData uri="http://schemas.openxmlformats.org/presentationml/2006/ole">
            <mc:AlternateContent xmlns:mc="http://schemas.openxmlformats.org/markup-compatibility/2006">
              <mc:Choice xmlns:v="urn:schemas-microsoft-com:vml" Requires="v">
                <p:oleObj spid="_x0000_s44939" name="Formula" r:id="rId3" imgW="148680" imgH="164160" progId="Equation.Ribbit">
                  <p:embed/>
                </p:oleObj>
              </mc:Choice>
              <mc:Fallback>
                <p:oleObj name="Formula" r:id="rId3" imgW="148680" imgH="164160" progId="Equation.Ribbit">
                  <p:embed/>
                  <p:pic>
                    <p:nvPicPr>
                      <p:cNvPr id="0" name=""/>
                      <p:cNvPicPr/>
                      <p:nvPr/>
                    </p:nvPicPr>
                    <p:blipFill>
                      <a:blip r:embed="rId4"/>
                      <a:stretch>
                        <a:fillRect/>
                      </a:stretch>
                    </p:blipFill>
                    <p:spPr>
                      <a:xfrm>
                        <a:off x="6182790" y="976913"/>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943126902"/>
              </p:ext>
            </p:extLst>
          </p:nvPr>
        </p:nvGraphicFramePr>
        <p:xfrm>
          <a:off x="6564663" y="978906"/>
          <a:ext cx="234734" cy="257209"/>
        </p:xfrm>
        <a:graphic>
          <a:graphicData uri="http://schemas.openxmlformats.org/presentationml/2006/ole">
            <mc:AlternateContent xmlns:mc="http://schemas.openxmlformats.org/markup-compatibility/2006">
              <mc:Choice xmlns:v="urn:schemas-microsoft-com:vml" Requires="v">
                <p:oleObj spid="_x0000_s44940" name="Formula" r:id="rId5" imgW="148680" imgH="164160" progId="Equation.Ribbit">
                  <p:embed/>
                </p:oleObj>
              </mc:Choice>
              <mc:Fallback>
                <p:oleObj name="Formula" r:id="rId5" imgW="148680" imgH="164160" progId="Equation.Ribbit">
                  <p:embed/>
                  <p:pic>
                    <p:nvPicPr>
                      <p:cNvPr id="0" name=""/>
                      <p:cNvPicPr/>
                      <p:nvPr/>
                    </p:nvPicPr>
                    <p:blipFill>
                      <a:blip r:embed="rId6"/>
                      <a:stretch>
                        <a:fillRect/>
                      </a:stretch>
                    </p:blipFill>
                    <p:spPr>
                      <a:xfrm>
                        <a:off x="6564663" y="978906"/>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577408225"/>
              </p:ext>
            </p:extLst>
          </p:nvPr>
        </p:nvGraphicFramePr>
        <p:xfrm>
          <a:off x="6904040" y="976912"/>
          <a:ext cx="234734" cy="257209"/>
        </p:xfrm>
        <a:graphic>
          <a:graphicData uri="http://schemas.openxmlformats.org/presentationml/2006/ole">
            <mc:AlternateContent xmlns:mc="http://schemas.openxmlformats.org/markup-compatibility/2006">
              <mc:Choice xmlns:v="urn:schemas-microsoft-com:vml" Requires="v">
                <p:oleObj spid="_x0000_s44941" name="Formula" r:id="rId7" imgW="148680" imgH="164160" progId="Equation.Ribbit">
                  <p:embed/>
                </p:oleObj>
              </mc:Choice>
              <mc:Fallback>
                <p:oleObj name="Formula" r:id="rId7" imgW="148680" imgH="164160" progId="Equation.Ribbit">
                  <p:embed/>
                  <p:pic>
                    <p:nvPicPr>
                      <p:cNvPr id="0" name=""/>
                      <p:cNvPicPr/>
                      <p:nvPr/>
                    </p:nvPicPr>
                    <p:blipFill>
                      <a:blip r:embed="rId8"/>
                      <a:stretch>
                        <a:fillRect/>
                      </a:stretch>
                    </p:blipFill>
                    <p:spPr>
                      <a:xfrm>
                        <a:off x="6904040" y="976912"/>
                        <a:ext cx="234734" cy="257209"/>
                      </a:xfrm>
                      <a:prstGeom prst="rect">
                        <a:avLst/>
                      </a:prstGeom>
                    </p:spPr>
                  </p:pic>
                </p:oleObj>
              </mc:Fallback>
            </mc:AlternateContent>
          </a:graphicData>
        </a:graphic>
      </p:graphicFrame>
      <p:sp>
        <p:nvSpPr>
          <p:cNvPr id="42" name="文本框 41"/>
          <p:cNvSpPr txBox="1"/>
          <p:nvPr/>
        </p:nvSpPr>
        <p:spPr>
          <a:xfrm>
            <a:off x="5381469" y="901270"/>
            <a:ext cx="3514611" cy="1477328"/>
          </a:xfrm>
          <a:prstGeom prst="rect">
            <a:avLst/>
          </a:prstGeom>
          <a:noFill/>
        </p:spPr>
        <p:txBody>
          <a:bodyPr wrap="square" rtlCol="0">
            <a:spAutoFit/>
          </a:bodyPr>
          <a:lstStyle/>
          <a:p>
            <a:r>
              <a:rPr lang="zh-CN" altLang="en-US" dirty="0"/>
              <a:t>对结点   ，  ，  分别进行剪枝判断，结点    ，  都禁止划分，结点    本身为叶子结点。最终得到仅有一层划分的决策树，称为“</a:t>
            </a:r>
            <a:r>
              <a:rPr lang="zh-CN" altLang="en-US" b="1" dirty="0"/>
              <a:t>决策树桩</a:t>
            </a:r>
            <a:r>
              <a:rPr lang="zh-CN" altLang="en-US" dirty="0"/>
              <a:t>”</a:t>
            </a:r>
          </a:p>
        </p:txBody>
      </p:sp>
      <p:graphicFrame>
        <p:nvGraphicFramePr>
          <p:cNvPr id="33" name="对象 32"/>
          <p:cNvGraphicFramePr>
            <a:graphicFrameLocks noChangeAspect="1"/>
          </p:cNvGraphicFramePr>
          <p:nvPr>
            <p:extLst>
              <p:ext uri="{D42A27DB-BD31-4B8C-83A1-F6EECF244321}">
                <p14:modId xmlns:p14="http://schemas.microsoft.com/office/powerpoint/2010/main" val="2737882059"/>
              </p:ext>
            </p:extLst>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spid="_x0000_s44942" name="Formula" r:id="rId9" imgW="147600" imgH="172800" progId="Equation.Ribbit">
                  <p:embed/>
                </p:oleObj>
              </mc:Choice>
              <mc:Fallback>
                <p:oleObj name="Formula" r:id="rId9" imgW="147600" imgH="172800" progId="Equation.Ribbit">
                  <p:embed/>
                  <p:pic>
                    <p:nvPicPr>
                      <p:cNvPr id="0" name=""/>
                      <p:cNvPicPr/>
                      <p:nvPr/>
                    </p:nvPicPr>
                    <p:blipFill>
                      <a:blip r:embed="rId10"/>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567102806"/>
              </p:ext>
            </p:extLst>
          </p:nvPr>
        </p:nvGraphicFramePr>
        <p:xfrm>
          <a:off x="6826250" y="1238250"/>
          <a:ext cx="244475" cy="285750"/>
        </p:xfrm>
        <a:graphic>
          <a:graphicData uri="http://schemas.openxmlformats.org/presentationml/2006/ole">
            <mc:AlternateContent xmlns:mc="http://schemas.openxmlformats.org/markup-compatibility/2006">
              <mc:Choice xmlns:v="urn:schemas-microsoft-com:vml" Requires="v">
                <p:oleObj spid="_x0000_s44943" name="Formula" r:id="rId11" imgW="147600" imgH="172800" progId="Equation.Ribbit">
                  <p:embed/>
                </p:oleObj>
              </mc:Choice>
              <mc:Fallback>
                <p:oleObj name="Formula" r:id="rId11" imgW="147600" imgH="172800" progId="Equation.Ribbit">
                  <p:embed/>
                  <p:pic>
                    <p:nvPicPr>
                      <p:cNvPr id="0" name=""/>
                      <p:cNvPicPr/>
                      <p:nvPr/>
                    </p:nvPicPr>
                    <p:blipFill>
                      <a:blip r:embed="rId12"/>
                      <a:stretch>
                        <a:fillRect/>
                      </a:stretch>
                    </p:blipFill>
                    <p:spPr>
                      <a:xfrm>
                        <a:off x="6826250"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852722861"/>
              </p:ext>
            </p:extLst>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spid="_x0000_s44944" name="Formula" r:id="rId13" imgW="147600" imgH="172800" progId="Equation.Ribbit">
                  <p:embed/>
                </p:oleObj>
              </mc:Choice>
              <mc:Fallback>
                <p:oleObj name="Formula" r:id="rId13" imgW="147600" imgH="172800" progId="Equation.Ribbit">
                  <p:embed/>
                  <p:pic>
                    <p:nvPicPr>
                      <p:cNvPr id="0" name=""/>
                      <p:cNvPicPr/>
                      <p:nvPr/>
                    </p:nvPicPr>
                    <p:blipFill>
                      <a:blip r:embed="rId14"/>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5"/>
          <a:stretch>
            <a:fillRect/>
          </a:stretch>
        </p:blipFill>
        <p:spPr>
          <a:xfrm>
            <a:off x="708772" y="868836"/>
            <a:ext cx="4487272" cy="1542196"/>
          </a:xfrm>
          <a:prstGeom prst="rect">
            <a:avLst/>
          </a:prstGeom>
        </p:spPr>
      </p:pic>
      <p:sp>
        <p:nvSpPr>
          <p:cNvPr id="46" name="左大括号 45"/>
          <p:cNvSpPr/>
          <p:nvPr/>
        </p:nvSpPr>
        <p:spPr>
          <a:xfrm>
            <a:off x="484998" y="918219"/>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endParaRPr lang="zh-CN" altLang="en-US" sz="16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5244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8" grpId="0"/>
      <p:bldP spid="29" grpId="0"/>
      <p:bldP spid="30" grpId="0"/>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文本占位符 2"/>
          <p:cNvSpPr>
            <a:spLocks noGrp="1"/>
          </p:cNvSpPr>
          <p:nvPr>
            <p:ph type="body" sz="quarter" idx="13"/>
          </p:nvPr>
        </p:nvSpPr>
        <p:spPr/>
        <p:txBody>
          <a:bodyPr>
            <a:normAutofit lnSpcReduction="10000"/>
          </a:bodyPr>
          <a:lstStyle/>
          <a:p>
            <a:r>
              <a:rPr lang="zh-CN" altLang="en-US" dirty="0"/>
              <a:t>预剪枝的优缺点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800"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p>
        </p:txBody>
      </p:sp>
    </p:spTree>
    <p:extLst>
      <p:ext uri="{BB962C8B-B14F-4D97-AF65-F5344CB8AC3E}">
        <p14:creationId xmlns:p14="http://schemas.microsoft.com/office/powerpoint/2010/main" val="8570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grpSp>
        <p:nvGrpSpPr>
          <p:cNvPr id="4" name="组合 3"/>
          <p:cNvGrpSpPr/>
          <p:nvPr/>
        </p:nvGrpSpPr>
        <p:grpSpPr>
          <a:xfrm>
            <a:off x="2481739"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sp>
        <p:nvSpPr>
          <p:cNvPr id="58" name="文本框 57"/>
          <p:cNvSpPr txBox="1"/>
          <p:nvPr/>
        </p:nvSpPr>
        <p:spPr>
          <a:xfrm>
            <a:off x="447906" y="2512668"/>
            <a:ext cx="2221389" cy="1200329"/>
          </a:xfrm>
          <a:prstGeom prst="rect">
            <a:avLst/>
          </a:prstGeom>
          <a:noFill/>
        </p:spPr>
        <p:txBody>
          <a:bodyPr wrap="square" rtlCol="0">
            <a:spAutoFit/>
          </a:bodyPr>
          <a:lstStyle/>
          <a:p>
            <a:r>
              <a:rPr lang="zh-CN" altLang="en-US" dirty="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extLst>
              <p:ext uri="{D42A27DB-BD31-4B8C-83A1-F6EECF244321}">
                <p14:modId xmlns:p14="http://schemas.microsoft.com/office/powerpoint/2010/main" val="1853906654"/>
              </p:ext>
            </p:extLst>
          </p:nvPr>
        </p:nvGraphicFramePr>
        <p:xfrm>
          <a:off x="539750" y="3413125"/>
          <a:ext cx="531813" cy="239713"/>
        </p:xfrm>
        <a:graphic>
          <a:graphicData uri="http://schemas.openxmlformats.org/presentationml/2006/ole">
            <mc:AlternateContent xmlns:mc="http://schemas.openxmlformats.org/markup-compatibility/2006">
              <mc:Choice xmlns:v="urn:schemas-microsoft-com:vml" Requires="v">
                <p:oleObj spid="_x0000_s46218" name="Formula" r:id="rId3" imgW="388800" imgH="175320" progId="Equation.Ribbit">
                  <p:embed/>
                </p:oleObj>
              </mc:Choice>
              <mc:Fallback>
                <p:oleObj name="Formula" r:id="rId3" imgW="388800" imgH="175320" progId="Equation.Ribbit">
                  <p:embed/>
                  <p:pic>
                    <p:nvPicPr>
                      <p:cNvPr id="0" name=""/>
                      <p:cNvPicPr/>
                      <p:nvPr/>
                    </p:nvPicPr>
                    <p:blipFill>
                      <a:blip r:embed="rId4"/>
                      <a:stretch>
                        <a:fillRect/>
                      </a:stretch>
                    </p:blipFill>
                    <p:spPr>
                      <a:xfrm>
                        <a:off x="539750" y="3413125"/>
                        <a:ext cx="531813" cy="239713"/>
                      </a:xfrm>
                      <a:prstGeom prst="rect">
                        <a:avLst/>
                      </a:prstGeom>
                    </p:spPr>
                  </p:pic>
                </p:oleObj>
              </mc:Fallback>
            </mc:AlternateContent>
          </a:graphicData>
        </a:graphic>
      </p:graphicFrame>
    </p:spTree>
    <p:extLst>
      <p:ext uri="{BB962C8B-B14F-4D97-AF65-F5344CB8AC3E}">
        <p14:creationId xmlns:p14="http://schemas.microsoft.com/office/powerpoint/2010/main" val="22741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a:t>
            </a:r>
            <a:r>
              <a:rPr lang="en-US" altLang="zh-CN" dirty="0"/>
              <a:t>       </a:t>
            </a:r>
            <a:r>
              <a:rPr lang="zh-CN" altLang="en-US" dirty="0"/>
              <a:t>，则决定剪枝</a:t>
            </a:r>
          </a:p>
        </p:txBody>
      </p:sp>
      <p:grpSp>
        <p:nvGrpSpPr>
          <p:cNvPr id="4" name="组合 3"/>
          <p:cNvGrpSpPr/>
          <p:nvPr/>
        </p:nvGrpSpPr>
        <p:grpSpPr>
          <a:xfrm>
            <a:off x="353136"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6</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205501631"/>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4919"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2"/>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73" name="文本框 55"/>
          <p:cNvSpPr txBox="1"/>
          <p:nvPr/>
        </p:nvSpPr>
        <p:spPr>
          <a:xfrm>
            <a:off x="5904195" y="5148061"/>
            <a:ext cx="1685077"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42.9%</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74" name="文本框 56"/>
          <p:cNvSpPr txBox="1"/>
          <p:nvPr/>
        </p:nvSpPr>
        <p:spPr>
          <a:xfrm>
            <a:off x="5458246" y="5720180"/>
            <a:ext cx="2031325"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graphicFrame>
        <p:nvGraphicFramePr>
          <p:cNvPr id="63" name="对象 62"/>
          <p:cNvGraphicFramePr>
            <a:graphicFrameLocks noChangeAspect="1"/>
          </p:cNvGraphicFramePr>
          <p:nvPr>
            <p:extLst>
              <p:ext uri="{D42A27DB-BD31-4B8C-83A1-F6EECF244321}">
                <p14:modId xmlns:p14="http://schemas.microsoft.com/office/powerpoint/2010/main" val="1958880000"/>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4920"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601571874"/>
              </p:ext>
            </p:extLst>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spid="_x0000_s14921"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12013" y="1504950"/>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96562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基本流程</a:t>
            </a:r>
            <a:endParaRPr lang="en-US" altLang="zh-CN" dirty="0"/>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1841003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291385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5938"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aphicFrame>
        <p:nvGraphicFramePr>
          <p:cNvPr id="56" name="对象 55"/>
          <p:cNvGraphicFramePr>
            <a:graphicFrameLocks noChangeAspect="1"/>
          </p:cNvGraphicFramePr>
          <p:nvPr>
            <p:extLst>
              <p:ext uri="{D42A27DB-BD31-4B8C-83A1-F6EECF244321}">
                <p14:modId xmlns:p14="http://schemas.microsoft.com/office/powerpoint/2010/main" val="950005644"/>
              </p:ext>
            </p:extLst>
          </p:nvPr>
        </p:nvGraphicFramePr>
        <p:xfrm>
          <a:off x="866775" y="1492250"/>
          <a:ext cx="776288" cy="320675"/>
        </p:xfrm>
        <a:graphic>
          <a:graphicData uri="http://schemas.openxmlformats.org/presentationml/2006/ole">
            <mc:AlternateContent xmlns:mc="http://schemas.openxmlformats.org/markup-compatibility/2006">
              <mc:Choice xmlns:v="urn:schemas-microsoft-com:vml" Requires="v">
                <p:oleObj spid="_x0000_s15939" name="Formula" r:id="rId5" imgW="432000" imgH="177840" progId="Equation.Ribbit">
                  <p:embed/>
                </p:oleObj>
              </mc:Choice>
              <mc:Fallback>
                <p:oleObj name="Formula" r:id="rId5" imgW="432000" imgH="177840" progId="Equation.Ribbit">
                  <p:embed/>
                  <p:pic>
                    <p:nvPicPr>
                      <p:cNvPr id="0" name=""/>
                      <p:cNvPicPr/>
                      <p:nvPr/>
                    </p:nvPicPr>
                    <p:blipFill>
                      <a:blip r:embed="rId6"/>
                      <a:stretch>
                        <a:fillRect/>
                      </a:stretch>
                    </p:blipFill>
                    <p:spPr>
                      <a:xfrm>
                        <a:off x="866775" y="1492250"/>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587092668"/>
              </p:ext>
            </p:extLst>
          </p:nvPr>
        </p:nvGraphicFramePr>
        <p:xfrm>
          <a:off x="7261225" y="1531938"/>
          <a:ext cx="698500" cy="319087"/>
        </p:xfrm>
        <a:graphic>
          <a:graphicData uri="http://schemas.openxmlformats.org/presentationml/2006/ole">
            <mc:AlternateContent xmlns:mc="http://schemas.openxmlformats.org/markup-compatibility/2006">
              <mc:Choice xmlns:v="urn:schemas-microsoft-com:vml" Requires="v">
                <p:oleObj spid="_x0000_s15940"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1225" y="1531938"/>
                        <a:ext cx="698500" cy="319087"/>
                      </a:xfrm>
                      <a:prstGeom prst="rect">
                        <a:avLst/>
                      </a:prstGeom>
                    </p:spPr>
                  </p:pic>
                </p:oleObj>
              </mc:Fallback>
            </mc:AlternateContent>
          </a:graphicData>
        </a:graphic>
      </p:graphicFrame>
    </p:spTree>
    <p:extLst>
      <p:ext uri="{BB962C8B-B14F-4D97-AF65-F5344CB8AC3E}">
        <p14:creationId xmlns:p14="http://schemas.microsoft.com/office/powerpoint/2010/main" val="1993218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172274219"/>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6957"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6"/>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验证集精度</a:t>
            </a:r>
          </a:p>
        </p:txBody>
      </p:sp>
      <p:sp>
        <p:nvSpPr>
          <p:cNvPr id="57" name="文本框 55"/>
          <p:cNvSpPr txBox="1"/>
          <p:nvPr/>
        </p:nvSpPr>
        <p:spPr>
          <a:xfrm>
            <a:off x="5926680" y="4533460"/>
            <a:ext cx="1800493" cy="646331"/>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57.1 %</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57.1%</a:t>
            </a:r>
            <a:endParaRPr lang="zh-CN" altLang="en-US" dirty="0">
              <a:solidFill>
                <a:srgbClr val="FF0000"/>
              </a:solidFill>
              <a:latin typeface="Times "/>
              <a:ea typeface="楷体" panose="02010609060101010101" pitchFamily="49" charset="-122"/>
            </a:endParaRPr>
          </a:p>
        </p:txBody>
      </p:sp>
      <p:sp>
        <p:nvSpPr>
          <p:cNvPr id="58" name="文本框 56"/>
          <p:cNvSpPr txBox="1"/>
          <p:nvPr/>
        </p:nvSpPr>
        <p:spPr>
          <a:xfrm>
            <a:off x="5480731" y="5105579"/>
            <a:ext cx="2262158" cy="369332"/>
          </a:xfrm>
          <a:prstGeom prst="rect">
            <a:avLst/>
          </a:prstGeom>
          <a:noFill/>
        </p:spPr>
        <p:txBody>
          <a:bodyPr wrap="non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不剪枝</a:t>
            </a: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64" name="对象 63"/>
          <p:cNvGraphicFramePr>
            <a:graphicFrameLocks noChangeAspect="1"/>
          </p:cNvGraphicFramePr>
          <p:nvPr>
            <p:extLst>
              <p:ext uri="{D42A27DB-BD31-4B8C-83A1-F6EECF244321}">
                <p14:modId xmlns:p14="http://schemas.microsoft.com/office/powerpoint/2010/main" val="2966659255"/>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6958"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2949505655"/>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6959"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132759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6"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377776576"/>
              </p:ext>
            </p:extLst>
          </p:nvPr>
        </p:nvGraphicFramePr>
        <p:xfrm>
          <a:off x="2389188" y="1216025"/>
          <a:ext cx="261937" cy="307975"/>
        </p:xfrm>
        <a:graphic>
          <a:graphicData uri="http://schemas.openxmlformats.org/presentationml/2006/ole">
            <mc:AlternateContent xmlns:mc="http://schemas.openxmlformats.org/markup-compatibility/2006">
              <mc:Choice xmlns:v="urn:schemas-microsoft-com:vml" Requires="v">
                <p:oleObj spid="_x0000_s17974"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2389188" y="1216025"/>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1119457167"/>
              </p:ext>
            </p:extLst>
          </p:nvPr>
        </p:nvGraphicFramePr>
        <p:xfrm>
          <a:off x="876300" y="1493838"/>
          <a:ext cx="1030288" cy="320675"/>
        </p:xfrm>
        <a:graphic>
          <a:graphicData uri="http://schemas.openxmlformats.org/presentationml/2006/ole">
            <mc:AlternateContent xmlns:mc="http://schemas.openxmlformats.org/markup-compatibility/2006">
              <mc:Choice xmlns:v="urn:schemas-microsoft-com:vml" Requires="v">
                <p:oleObj spid="_x0000_s17975" name="Formula" r:id="rId5" imgW="573120" imgH="177840" progId="Equation.Ribbit">
                  <p:embed/>
                </p:oleObj>
              </mc:Choice>
              <mc:Fallback>
                <p:oleObj name="Formula" r:id="rId5" imgW="573120" imgH="177840" progId="Equation.Ribbit">
                  <p:embed/>
                  <p:pic>
                    <p:nvPicPr>
                      <p:cNvPr id="0" name=""/>
                      <p:cNvPicPr/>
                      <p:nvPr/>
                    </p:nvPicPr>
                    <p:blipFill>
                      <a:blip r:embed="rId6"/>
                      <a:stretch>
                        <a:fillRect/>
                      </a:stretch>
                    </p:blipFill>
                    <p:spPr>
                      <a:xfrm>
                        <a:off x="876300" y="1493838"/>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733719571"/>
              </p:ext>
            </p:extLst>
          </p:nvPr>
        </p:nvGraphicFramePr>
        <p:xfrm>
          <a:off x="7267575" y="1504950"/>
          <a:ext cx="701675" cy="319088"/>
        </p:xfrm>
        <a:graphic>
          <a:graphicData uri="http://schemas.openxmlformats.org/presentationml/2006/ole">
            <mc:AlternateContent xmlns:mc="http://schemas.openxmlformats.org/markup-compatibility/2006">
              <mc:Choice xmlns:v="urn:schemas-microsoft-com:vml" Requires="v">
                <p:oleObj spid="_x0000_s17976"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7267575" y="1504950"/>
                        <a:ext cx="701675" cy="319088"/>
                      </a:xfrm>
                      <a:prstGeom prst="rect">
                        <a:avLst/>
                      </a:prstGeom>
                    </p:spPr>
                  </p:pic>
                </p:oleObj>
              </mc:Fallback>
            </mc:AlternateContent>
          </a:graphicData>
        </a:graphic>
      </p:graphicFrame>
    </p:spTree>
    <p:extLst>
      <p:ext uri="{BB962C8B-B14F-4D97-AF65-F5344CB8AC3E}">
        <p14:creationId xmlns:p14="http://schemas.microsoft.com/office/powerpoint/2010/main" val="3589379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，若将其替换为叶结点，根据落在其上的训练样本</a:t>
            </a:r>
            <a:r>
              <a:rPr lang="en-US" altLang="zh-CN" dirty="0"/>
              <a:t>              </a:t>
            </a:r>
            <a:r>
              <a:rPr lang="zh-CN" altLang="en-US" dirty="0"/>
              <a:t>，将其标记为“好瓜”，得到验证集精度提升至</a:t>
            </a:r>
            <a:r>
              <a:rPr lang="en-US" altLang="zh-CN" dirty="0"/>
              <a:t>        </a:t>
            </a:r>
            <a:r>
              <a:rPr lang="zh-CN" altLang="en-US" dirty="0"/>
              <a:t>，则决定剪枝</a:t>
            </a:r>
          </a:p>
        </p:txBody>
      </p:sp>
      <p:grpSp>
        <p:nvGrpSpPr>
          <p:cNvPr id="4" name="组合 3"/>
          <p:cNvGrpSpPr/>
          <p:nvPr/>
        </p:nvGrpSpPr>
        <p:grpSpPr>
          <a:xfrm>
            <a:off x="353136"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1339935311"/>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18996"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验证集精度</a:t>
            </a:r>
          </a:p>
        </p:txBody>
      </p:sp>
      <p:sp>
        <p:nvSpPr>
          <p:cNvPr id="56" name="文本框 38"/>
          <p:cNvSpPr txBox="1"/>
          <p:nvPr/>
        </p:nvSpPr>
        <p:spPr>
          <a:xfrm>
            <a:off x="548003" y="5050935"/>
            <a:ext cx="1685077" cy="646331"/>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剪枝前</a:t>
            </a:r>
            <a:r>
              <a:rPr lang="en-US" altLang="zh-CN" dirty="0">
                <a:solidFill>
                  <a:srgbClr val="FF0000"/>
                </a:solidFill>
                <a:latin typeface="Times "/>
                <a:ea typeface="楷体" panose="02010609060101010101" pitchFamily="49" charset="-122"/>
              </a:rPr>
              <a:t>: 57.1%</a:t>
            </a:r>
          </a:p>
          <a:p>
            <a:r>
              <a:rPr lang="zh-CN" altLang="en-US" dirty="0">
                <a:solidFill>
                  <a:srgbClr val="FF0000"/>
                </a:solidFill>
                <a:latin typeface="Times "/>
                <a:ea typeface="楷体" panose="02010609060101010101" pitchFamily="49" charset="-122"/>
              </a:rPr>
              <a:t>剪枝后</a:t>
            </a:r>
            <a:r>
              <a:rPr lang="en-US" altLang="zh-CN" dirty="0">
                <a:solidFill>
                  <a:srgbClr val="FF0000"/>
                </a:solidFill>
                <a:latin typeface="Times "/>
                <a:ea typeface="楷体" panose="02010609060101010101" pitchFamily="49" charset="-122"/>
              </a:rPr>
              <a:t>: 71.4%</a:t>
            </a:r>
            <a:endParaRPr lang="zh-CN" altLang="en-US" dirty="0">
              <a:solidFill>
                <a:srgbClr val="FF0000"/>
              </a:solidFill>
              <a:latin typeface="Times "/>
              <a:ea typeface="楷体" panose="02010609060101010101" pitchFamily="49" charset="-122"/>
            </a:endParaRPr>
          </a:p>
        </p:txBody>
      </p:sp>
      <p:sp>
        <p:nvSpPr>
          <p:cNvPr id="57" name="文本框 39"/>
          <p:cNvSpPr txBox="1"/>
          <p:nvPr/>
        </p:nvSpPr>
        <p:spPr>
          <a:xfrm>
            <a:off x="102054" y="5623054"/>
            <a:ext cx="2031325" cy="369332"/>
          </a:xfrm>
          <a:prstGeom prst="rect">
            <a:avLst/>
          </a:prstGeom>
          <a:noFill/>
        </p:spPr>
        <p:txBody>
          <a:bodyPr wrap="square" rtlCol="0">
            <a:spAutoFit/>
          </a:bodyPr>
          <a:lstStyle/>
          <a:p>
            <a:r>
              <a:rPr lang="zh-CN" altLang="en-US" dirty="0">
                <a:solidFill>
                  <a:srgbClr val="FF0000"/>
                </a:solidFill>
                <a:latin typeface="Times "/>
                <a:ea typeface="楷体" panose="02010609060101010101" pitchFamily="49" charset="-122"/>
              </a:rPr>
              <a:t>后剪枝决策</a:t>
            </a:r>
            <a:r>
              <a:rPr lang="en-US" altLang="zh-CN" dirty="0">
                <a:solidFill>
                  <a:srgbClr val="FF0000"/>
                </a:solidFill>
                <a:latin typeface="Times "/>
                <a:ea typeface="楷体" panose="02010609060101010101" pitchFamily="49" charset="-122"/>
              </a:rPr>
              <a:t>: </a:t>
            </a:r>
            <a:r>
              <a:rPr lang="zh-CN" altLang="en-US" dirty="0">
                <a:solidFill>
                  <a:srgbClr val="FF0000"/>
                </a:solidFill>
                <a:latin typeface="Times "/>
                <a:ea typeface="楷体" panose="02010609060101010101" pitchFamily="49" charset="-122"/>
              </a:rPr>
              <a:t>剪枝</a:t>
            </a:r>
          </a:p>
        </p:txBody>
      </p:sp>
      <p:cxnSp>
        <p:nvCxnSpPr>
          <p:cNvPr id="58" name="直接箭头连接符 57"/>
          <p:cNvCxnSpPr/>
          <p:nvPr/>
        </p:nvCxnSpPr>
        <p:spPr>
          <a:xfrm flipV="1">
            <a:off x="1017005" y="3663578"/>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extLst>
              <p:ext uri="{D42A27DB-BD31-4B8C-83A1-F6EECF244321}">
                <p14:modId xmlns:p14="http://schemas.microsoft.com/office/powerpoint/2010/main" val="2742891994"/>
              </p:ext>
            </p:extLst>
          </p:nvPr>
        </p:nvGraphicFramePr>
        <p:xfrm>
          <a:off x="885825" y="1503363"/>
          <a:ext cx="1285875" cy="320675"/>
        </p:xfrm>
        <a:graphic>
          <a:graphicData uri="http://schemas.openxmlformats.org/presentationml/2006/ole">
            <mc:AlternateContent xmlns:mc="http://schemas.openxmlformats.org/markup-compatibility/2006">
              <mc:Choice xmlns:v="urn:schemas-microsoft-com:vml" Requires="v">
                <p:oleObj spid="_x0000_s18997" name="Formula" r:id="rId5" imgW="713880" imgH="177840" progId="Equation.Ribbit">
                  <p:embed/>
                </p:oleObj>
              </mc:Choice>
              <mc:Fallback>
                <p:oleObj name="Formula" r:id="rId5" imgW="713880" imgH="177840" progId="Equation.Ribbit">
                  <p:embed/>
                  <p:pic>
                    <p:nvPicPr>
                      <p:cNvPr id="0" name=""/>
                      <p:cNvPicPr/>
                      <p:nvPr/>
                    </p:nvPicPr>
                    <p:blipFill>
                      <a:blip r:embed="rId6"/>
                      <a:stretch>
                        <a:fillRect/>
                      </a:stretch>
                    </p:blipFill>
                    <p:spPr>
                      <a:xfrm>
                        <a:off x="885825" y="1503363"/>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165074162"/>
              </p:ext>
            </p:extLst>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spid="_x0000_s18998" name="Formula" r:id="rId7" imgW="384840" imgH="175320" progId="Equation.Ribbit">
                  <p:embed/>
                </p:oleObj>
              </mc:Choice>
              <mc:Fallback>
                <p:oleObj name="Formula" r:id="rId7" imgW="384840" imgH="175320" progId="Equation.Ribbit">
                  <p:embed/>
                  <p:pic>
                    <p:nvPicPr>
                      <p:cNvPr id="0" name=""/>
                      <p:cNvPicPr/>
                      <p:nvPr/>
                    </p:nvPicPr>
                    <p:blipFill>
                      <a:blip r:embed="rId8"/>
                      <a:stretch>
                        <a:fillRect/>
                      </a:stretch>
                    </p:blipFill>
                    <p:spPr>
                      <a:xfrm>
                        <a:off x="912813" y="1819275"/>
                        <a:ext cx="698500" cy="319088"/>
                      </a:xfrm>
                      <a:prstGeom prst="rect">
                        <a:avLst/>
                      </a:prstGeom>
                    </p:spPr>
                  </p:pic>
                </p:oleObj>
              </mc:Fallback>
            </mc:AlternateContent>
          </a:graphicData>
        </a:graphic>
      </p:graphicFrame>
    </p:spTree>
    <p:extLst>
      <p:ext uri="{BB962C8B-B14F-4D97-AF65-F5344CB8AC3E}">
        <p14:creationId xmlns:p14="http://schemas.microsoft.com/office/powerpoint/2010/main" val="1698067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和   ，先后替换为叶结点，验证集精度均未提升，则分支得到保留</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根蒂</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graphicFrame>
        <p:nvGraphicFramePr>
          <p:cNvPr id="62" name="对象 61"/>
          <p:cNvGraphicFramePr>
            <a:graphicFrameLocks noChangeAspect="1"/>
          </p:cNvGraphicFramePr>
          <p:nvPr>
            <p:extLst>
              <p:ext uri="{D42A27DB-BD31-4B8C-83A1-F6EECF244321}">
                <p14:modId xmlns:p14="http://schemas.microsoft.com/office/powerpoint/2010/main" val="2316493298"/>
              </p:ext>
            </p:extLst>
          </p:nvPr>
        </p:nvGraphicFramePr>
        <p:xfrm>
          <a:off x="1560513" y="1208088"/>
          <a:ext cx="261937" cy="306387"/>
        </p:xfrm>
        <a:graphic>
          <a:graphicData uri="http://schemas.openxmlformats.org/presentationml/2006/ole">
            <mc:AlternateContent xmlns:mc="http://schemas.openxmlformats.org/markup-compatibility/2006">
              <mc:Choice xmlns:v="urn:schemas-microsoft-com:vml" Requires="v">
                <p:oleObj spid="_x0000_s21062" name="Formula" r:id="rId3" imgW="147600" imgH="172800" progId="Equation.Ribbit">
                  <p:embed/>
                </p:oleObj>
              </mc:Choice>
              <mc:Fallback>
                <p:oleObj name="Formula" r:id="rId3" imgW="147600" imgH="172800" progId="Equation.Ribbit">
                  <p:embed/>
                  <p:pic>
                    <p:nvPicPr>
                      <p:cNvPr id="0" name=""/>
                      <p:cNvPicPr/>
                      <p:nvPr/>
                    </p:nvPicPr>
                    <p:blipFill>
                      <a:blip r:embed="rId4"/>
                      <a:stretch>
                        <a:fillRect/>
                      </a:stretch>
                    </p:blipFill>
                    <p:spPr>
                      <a:xfrm>
                        <a:off x="1560513" y="1208088"/>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604643566"/>
              </p:ext>
            </p:extLst>
          </p:nvPr>
        </p:nvGraphicFramePr>
        <p:xfrm>
          <a:off x="2138363" y="1208088"/>
          <a:ext cx="261937" cy="306387"/>
        </p:xfrm>
        <a:graphic>
          <a:graphicData uri="http://schemas.openxmlformats.org/presentationml/2006/ole">
            <mc:AlternateContent xmlns:mc="http://schemas.openxmlformats.org/markup-compatibility/2006">
              <mc:Choice xmlns:v="urn:schemas-microsoft-com:vml" Requires="v">
                <p:oleObj spid="_x0000_s21063" name="Formula" r:id="rId5" imgW="147600" imgH="172800" progId="Equation.Ribbit">
                  <p:embed/>
                </p:oleObj>
              </mc:Choice>
              <mc:Fallback>
                <p:oleObj name="Formula" r:id="rId5" imgW="147600" imgH="172800" progId="Equation.Ribbit">
                  <p:embed/>
                  <p:pic>
                    <p:nvPicPr>
                      <p:cNvPr id="0" name=""/>
                      <p:cNvPicPr/>
                      <p:nvPr/>
                    </p:nvPicPr>
                    <p:blipFill>
                      <a:blip r:embed="rId6"/>
                      <a:stretch>
                        <a:fillRect/>
                      </a:stretch>
                    </p:blipFill>
                    <p:spPr>
                      <a:xfrm>
                        <a:off x="2138363" y="1208088"/>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40" name="椭圆 39"/>
          <p:cNvSpPr/>
          <p:nvPr/>
        </p:nvSpPr>
        <p:spPr>
          <a:xfrm>
            <a:off x="1258320"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344982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最终基于后剪枝策略得到的决策树如图所示</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1</a:t>
              </a:r>
              <a:endParaRPr lang="zh-CN" altLang="en-US" dirty="0">
                <a:solidFill>
                  <a:schemeClr val="tx1"/>
                </a:solidFill>
                <a:latin typeface="Times "/>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3</a:t>
              </a:r>
              <a:endParaRPr lang="zh-CN" altLang="en-US" dirty="0">
                <a:solidFill>
                  <a:schemeClr val="tx1"/>
                </a:solidFill>
                <a:latin typeface="Times "/>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4</a:t>
              </a:r>
              <a:endParaRPr lang="zh-CN" altLang="en-US" dirty="0">
                <a:solidFill>
                  <a:schemeClr val="tx1"/>
                </a:solidFill>
                <a:latin typeface="Times "/>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
                </a:rPr>
                <a:t>5</a:t>
              </a:r>
              <a:endParaRPr lang="zh-CN" altLang="en-US" dirty="0">
                <a:solidFill>
                  <a:schemeClr val="tx1"/>
                </a:solidFill>
                <a:latin typeface="Times "/>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37" name="椭圆 36"/>
          <p:cNvSpPr/>
          <p:nvPr/>
        </p:nvSpPr>
        <p:spPr>
          <a:xfrm>
            <a:off x="1186478"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
              </a:rPr>
              <a:t>2</a:t>
            </a:r>
            <a:endParaRPr lang="zh-CN" altLang="en-US" dirty="0">
              <a:solidFill>
                <a:schemeClr val="tx1"/>
              </a:solidFill>
              <a:latin typeface="Times "/>
            </a:endParaRPr>
          </a:p>
        </p:txBody>
      </p:sp>
    </p:spTree>
    <p:extLst>
      <p:ext uri="{BB962C8B-B14F-4D97-AF65-F5344CB8AC3E}">
        <p14:creationId xmlns:p14="http://schemas.microsoft.com/office/powerpoint/2010/main" val="1055580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文本占位符 2"/>
          <p:cNvSpPr>
            <a:spLocks noGrp="1"/>
          </p:cNvSpPr>
          <p:nvPr>
            <p:ph type="body" sz="quarter" idx="13"/>
          </p:nvPr>
        </p:nvSpPr>
        <p:spPr/>
        <p:txBody>
          <a:bodyPr>
            <a:normAutofit lnSpcReduction="10000"/>
          </a:bodyPr>
          <a:lstStyle/>
          <a:p>
            <a:r>
              <a:rPr lang="zh-CN" altLang="en-US" dirty="0"/>
              <a:t>后剪枝的优缺点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t>后剪枝比预剪枝保留了更多的分支，</a:t>
            </a:r>
            <a:r>
              <a:rPr lang="zh-CN" altLang="en-US" sz="1800" dirty="0">
                <a:solidFill>
                  <a:srgbClr val="C00000"/>
                </a:solidFill>
              </a:rPr>
              <a:t>欠拟合风险小</a:t>
            </a:r>
            <a:r>
              <a:rPr lang="zh-CN" altLang="en-US" sz="1800" dirty="0"/>
              <a:t>，</a:t>
            </a:r>
            <a:r>
              <a:rPr lang="zh-CN" altLang="en-US" sz="1800" dirty="0">
                <a:solidFill>
                  <a:srgbClr val="C00000"/>
                </a:solidFill>
              </a:rPr>
              <a:t>泛化性能往往优于预剪枝决策树</a:t>
            </a:r>
            <a:endParaRPr lang="en-US" altLang="zh-CN" sz="1800" dirty="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a:solidFill>
                  <a:srgbClr val="C00000"/>
                </a:solidFill>
              </a:rPr>
              <a:t>训练时间开销大</a:t>
            </a:r>
            <a:r>
              <a:rPr lang="zh-CN" altLang="en-US" sz="1800" dirty="0"/>
              <a:t>：后剪枝过程是在生成完全决策树之后进行的，需要自底向上对所有非叶结点逐一考察</a:t>
            </a:r>
            <a:endParaRPr lang="zh-CN" altLang="en-US" dirty="0"/>
          </a:p>
        </p:txBody>
      </p:sp>
    </p:spTree>
    <p:extLst>
      <p:ext uri="{BB962C8B-B14F-4D97-AF65-F5344CB8AC3E}">
        <p14:creationId xmlns:p14="http://schemas.microsoft.com/office/powerpoint/2010/main" val="3942211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连续与缺失值</a:t>
            </a:r>
            <a:endParaRPr lang="en-US" altLang="zh-CN" dirty="0"/>
          </a:p>
          <a:p>
            <a:endParaRPr lang="en-US" altLang="zh-CN" dirty="0">
              <a:solidFill>
                <a:schemeClr val="bg1">
                  <a:lumMod val="85000"/>
                </a:schemeClr>
              </a:solidFill>
            </a:endParaRPr>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4024000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连续值处理</a:t>
            </a:r>
          </a:p>
        </p:txBody>
      </p:sp>
      <p:sp>
        <p:nvSpPr>
          <p:cNvPr id="6" name="内容占位符 2"/>
          <p:cNvSpPr>
            <a:spLocks noGrp="1"/>
          </p:cNvSpPr>
          <p:nvPr>
            <p:ph idx="1"/>
          </p:nvPr>
        </p:nvSpPr>
        <p:spPr/>
        <p:txBody>
          <a:bodyPr>
            <a:normAutofit/>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第一步：假定连续属性</a:t>
            </a:r>
            <a:r>
              <a:rPr lang="en-US" altLang="zh-CN" dirty="0"/>
              <a:t>  </a:t>
            </a:r>
            <a:r>
              <a:rPr lang="zh-CN" altLang="en-US" dirty="0"/>
              <a:t>在样本集</a:t>
            </a:r>
            <a:r>
              <a:rPr lang="en-US" altLang="zh-CN" dirty="0"/>
              <a:t>  </a:t>
            </a:r>
            <a:r>
              <a:rPr lang="zh-CN" altLang="en-US" dirty="0"/>
              <a:t>上出现</a:t>
            </a:r>
            <a:r>
              <a:rPr lang="en-US" altLang="zh-CN" dirty="0"/>
              <a:t>  </a:t>
            </a:r>
            <a:r>
              <a:rPr lang="zh-CN" altLang="en-US" dirty="0"/>
              <a:t>个不同的取值，从小到大     排列，记为              ，基于划分点</a:t>
            </a:r>
            <a:r>
              <a:rPr lang="en-US" altLang="zh-CN" dirty="0"/>
              <a:t>  </a:t>
            </a:r>
            <a:r>
              <a:rPr lang="zh-CN" altLang="en-US" dirty="0"/>
              <a:t>，可将</a:t>
            </a:r>
            <a:r>
              <a:rPr lang="en-US" altLang="zh-CN" dirty="0"/>
              <a:t>  </a:t>
            </a:r>
            <a:r>
              <a:rPr lang="zh-CN" altLang="en-US" dirty="0"/>
              <a:t>分为子集    和    ，其中    包含那些在属性</a:t>
            </a:r>
            <a:r>
              <a:rPr lang="en-US" altLang="zh-CN" dirty="0"/>
              <a:t>  </a:t>
            </a:r>
            <a:r>
              <a:rPr lang="zh-CN" altLang="en-US" dirty="0"/>
              <a:t>上取值不大于</a:t>
            </a:r>
            <a:r>
              <a:rPr lang="en-US" altLang="zh-CN" dirty="0"/>
              <a:t> </a:t>
            </a:r>
            <a:r>
              <a:rPr lang="zh-CN" altLang="en-US" dirty="0"/>
              <a:t>的样本，    包含那些在属性</a:t>
            </a:r>
            <a:r>
              <a:rPr lang="en-US" altLang="zh-CN" dirty="0"/>
              <a:t>  </a:t>
            </a:r>
            <a:r>
              <a:rPr lang="zh-CN" altLang="en-US" dirty="0"/>
              <a:t>上取值大于</a:t>
            </a:r>
            <a:r>
              <a:rPr lang="en-US" altLang="zh-CN" dirty="0"/>
              <a:t> </a:t>
            </a:r>
            <a:r>
              <a:rPr lang="zh-CN" altLang="en-US" dirty="0"/>
              <a:t>的样本。考虑包含       个元素的候选划分点集合</a:t>
            </a:r>
            <a:endParaRPr lang="en-US" altLang="zh-CN" dirty="0"/>
          </a:p>
          <a:p>
            <a:pPr marL="325800" lvl="1" indent="0">
              <a:buNone/>
            </a:pPr>
            <a:endParaRPr lang="en-US" altLang="zh-CN" dirty="0"/>
          </a:p>
          <a:p>
            <a:pPr marL="325800" lvl="1" indent="0">
              <a:buNone/>
            </a:pPr>
            <a:endParaRPr lang="en-US" altLang="zh-CN" dirty="0"/>
          </a:p>
          <a:p>
            <a:pPr marL="325800" lvl="1" indent="0">
              <a:buNone/>
            </a:pPr>
            <a:endParaRPr lang="en-US" altLang="zh-CN" dirty="0"/>
          </a:p>
          <a:p>
            <a:pPr marL="325800" lvl="1" indent="0">
              <a:buNone/>
            </a:pPr>
            <a:r>
              <a:rPr lang="en-US" altLang="zh-CN" dirty="0"/>
              <a:t>    </a:t>
            </a:r>
            <a:r>
              <a:rPr lang="zh-CN" altLang="en-US" dirty="0"/>
              <a:t>即把区间          的中位点        作为候选划分点</a:t>
            </a:r>
            <a:endParaRPr lang="en-US" altLang="zh-CN" dirty="0"/>
          </a:p>
          <a:p>
            <a:pPr lvl="1"/>
            <a:endParaRPr lang="en-US" altLang="zh-CN" dirty="0"/>
          </a:p>
          <a:p>
            <a:pPr lvl="1"/>
            <a:endParaRPr lang="en-US" altLang="zh-CN" dirty="0"/>
          </a:p>
          <a:p>
            <a:pPr marL="325800" lvl="1" indent="0">
              <a:buNone/>
            </a:pPr>
            <a:endParaRPr lang="en-US" altLang="zh-CN" dirty="0"/>
          </a:p>
          <a:p>
            <a:pPr lvl="1"/>
            <a:endParaRPr lang="en-US" altLang="zh-CN" dirty="0"/>
          </a:p>
          <a:p>
            <a:pPr marL="325800" lvl="1" indent="0">
              <a:buNone/>
            </a:pP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3392609271"/>
              </p:ext>
            </p:extLst>
          </p:nvPr>
        </p:nvGraphicFramePr>
        <p:xfrm>
          <a:off x="2408238" y="1852613"/>
          <a:ext cx="1106487" cy="306387"/>
        </p:xfrm>
        <a:graphic>
          <a:graphicData uri="http://schemas.openxmlformats.org/presentationml/2006/ole">
            <mc:AlternateContent xmlns:mc="http://schemas.openxmlformats.org/markup-compatibility/2006">
              <mc:Choice xmlns:v="urn:schemas-microsoft-com:vml" Requires="v">
                <p:oleObj spid="_x0000_s66450" name="Formula" r:id="rId3" imgW="679680" imgH="186840" progId="Equation.Ribbit">
                  <p:embed/>
                </p:oleObj>
              </mc:Choice>
              <mc:Fallback>
                <p:oleObj name="Formula" r:id="rId3" imgW="679680" imgH="186840" progId="Equation.Ribbit">
                  <p:embed/>
                  <p:pic>
                    <p:nvPicPr>
                      <p:cNvPr id="0" name=""/>
                      <p:cNvPicPr/>
                      <p:nvPr/>
                    </p:nvPicPr>
                    <p:blipFill>
                      <a:blip r:embed="rId4"/>
                      <a:stretch>
                        <a:fillRect/>
                      </a:stretch>
                    </p:blipFill>
                    <p:spPr>
                      <a:xfrm>
                        <a:off x="2408238" y="1852613"/>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39783421"/>
              </p:ext>
            </p:extLst>
          </p:nvPr>
        </p:nvGraphicFramePr>
        <p:xfrm>
          <a:off x="7234059" y="1881188"/>
          <a:ext cx="306387" cy="247650"/>
        </p:xfrm>
        <a:graphic>
          <a:graphicData uri="http://schemas.openxmlformats.org/presentationml/2006/ole">
            <mc:AlternateContent xmlns:mc="http://schemas.openxmlformats.org/markup-compatibility/2006">
              <mc:Choice xmlns:v="urn:schemas-microsoft-com:vml" Requires="v">
                <p:oleObj spid="_x0000_s66451" name="Formula" r:id="rId5" imgW="207360" imgH="167760" progId="Equation.Ribbit">
                  <p:embed/>
                </p:oleObj>
              </mc:Choice>
              <mc:Fallback>
                <p:oleObj name="Formula" r:id="rId5" imgW="207360" imgH="167760" progId="Equation.Ribbit">
                  <p:embed/>
                  <p:pic>
                    <p:nvPicPr>
                      <p:cNvPr id="0" name=""/>
                      <p:cNvPicPr/>
                      <p:nvPr/>
                    </p:nvPicPr>
                    <p:blipFill>
                      <a:blip r:embed="rId6"/>
                      <a:stretch>
                        <a:fillRect/>
                      </a:stretch>
                    </p:blipFill>
                    <p:spPr>
                      <a:xfrm>
                        <a:off x="7234059"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301464794"/>
              </p:ext>
            </p:extLst>
          </p:nvPr>
        </p:nvGraphicFramePr>
        <p:xfrm>
          <a:off x="7832725" y="1851025"/>
          <a:ext cx="309563" cy="280988"/>
        </p:xfrm>
        <a:graphic>
          <a:graphicData uri="http://schemas.openxmlformats.org/presentationml/2006/ole">
            <mc:AlternateContent xmlns:mc="http://schemas.openxmlformats.org/markup-compatibility/2006">
              <mc:Choice xmlns:v="urn:schemas-microsoft-com:vml" Requires="v">
                <p:oleObj spid="_x0000_s66452" name="Formula" r:id="rId7" imgW="209880" imgH="188280" progId="Equation.Ribbit">
                  <p:embed/>
                </p:oleObj>
              </mc:Choice>
              <mc:Fallback>
                <p:oleObj name="Formula" r:id="rId7" imgW="209880" imgH="188280" progId="Equation.Ribbit">
                  <p:embed/>
                  <p:pic>
                    <p:nvPicPr>
                      <p:cNvPr id="0" name=""/>
                      <p:cNvPicPr/>
                      <p:nvPr/>
                    </p:nvPicPr>
                    <p:blipFill>
                      <a:blip r:embed="rId8"/>
                      <a:stretch>
                        <a:fillRect/>
                      </a:stretch>
                    </p:blipFill>
                    <p:spPr>
                      <a:xfrm>
                        <a:off x="7832725"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65020913"/>
              </p:ext>
            </p:extLst>
          </p:nvPr>
        </p:nvGraphicFramePr>
        <p:xfrm>
          <a:off x="1308100" y="2151063"/>
          <a:ext cx="306388" cy="249237"/>
        </p:xfrm>
        <a:graphic>
          <a:graphicData uri="http://schemas.openxmlformats.org/presentationml/2006/ole">
            <mc:AlternateContent xmlns:mc="http://schemas.openxmlformats.org/markup-compatibility/2006">
              <mc:Choice xmlns:v="urn:schemas-microsoft-com:vml" Requires="v">
                <p:oleObj spid="_x0000_s66453" name="Formula" r:id="rId9" imgW="207360" imgH="167760" progId="Equation.Ribbit">
                  <p:embed/>
                </p:oleObj>
              </mc:Choice>
              <mc:Fallback>
                <p:oleObj name="Formula" r:id="rId9" imgW="207360" imgH="167760" progId="Equation.Ribbit">
                  <p:embed/>
                  <p:pic>
                    <p:nvPicPr>
                      <p:cNvPr id="0" name=""/>
                      <p:cNvPicPr/>
                      <p:nvPr/>
                    </p:nvPicPr>
                    <p:blipFill>
                      <a:blip r:embed="rId6"/>
                      <a:stretch>
                        <a:fillRect/>
                      </a:stretch>
                    </p:blipFill>
                    <p:spPr>
                      <a:xfrm>
                        <a:off x="1308100" y="2151063"/>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856350"/>
              </p:ext>
            </p:extLst>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spid="_x0000_s66454" name="Formula" r:id="rId10" imgW="209880" imgH="188280" progId="Equation.Ribbit">
                  <p:embed/>
                </p:oleObj>
              </mc:Choice>
              <mc:Fallback>
                <p:oleObj name="Formula" r:id="rId10" imgW="209880" imgH="188280" progId="Equation.Ribbit">
                  <p:embed/>
                  <p:pic>
                    <p:nvPicPr>
                      <p:cNvPr id="0" name=""/>
                      <p:cNvPicPr/>
                      <p:nvPr/>
                    </p:nvPicPr>
                    <p:blipFill>
                      <a:blip r:embed="rId8"/>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43558253"/>
              </p:ext>
            </p:extLst>
          </p:nvPr>
        </p:nvGraphicFramePr>
        <p:xfrm>
          <a:off x="2484438" y="2865438"/>
          <a:ext cx="4433887" cy="679450"/>
        </p:xfrm>
        <a:graphic>
          <a:graphicData uri="http://schemas.openxmlformats.org/presentationml/2006/ole">
            <mc:AlternateContent xmlns:mc="http://schemas.openxmlformats.org/markup-compatibility/2006">
              <mc:Choice xmlns:v="urn:schemas-microsoft-com:vml" Requires="v">
                <p:oleObj spid="_x0000_s66455" name="Formula" r:id="rId11" imgW="1974960" imgH="301320" progId="Equation.Ribbit">
                  <p:embed/>
                </p:oleObj>
              </mc:Choice>
              <mc:Fallback>
                <p:oleObj name="Formula" r:id="rId11" imgW="1974960" imgH="301320" progId="Equation.Ribbit">
                  <p:embed/>
                  <p:pic>
                    <p:nvPicPr>
                      <p:cNvPr id="0" name=""/>
                      <p:cNvPicPr/>
                      <p:nvPr/>
                    </p:nvPicPr>
                    <p:blipFill>
                      <a:blip r:embed="rId12"/>
                      <a:stretch>
                        <a:fillRect/>
                      </a:stretch>
                    </p:blipFill>
                    <p:spPr>
                      <a:xfrm>
                        <a:off x="2484438"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505941692"/>
              </p:ext>
            </p:extLst>
          </p:nvPr>
        </p:nvGraphicFramePr>
        <p:xfrm>
          <a:off x="2087563" y="3760788"/>
          <a:ext cx="784225" cy="277812"/>
        </p:xfrm>
        <a:graphic>
          <a:graphicData uri="http://schemas.openxmlformats.org/presentationml/2006/ole">
            <mc:AlternateContent xmlns:mc="http://schemas.openxmlformats.org/markup-compatibility/2006">
              <mc:Choice xmlns:v="urn:schemas-microsoft-com:vml" Requires="v">
                <p:oleObj spid="_x0000_s66456" name="Formula" r:id="rId13" imgW="524520" imgH="185760" progId="Equation.Ribbit">
                  <p:embed/>
                </p:oleObj>
              </mc:Choice>
              <mc:Fallback>
                <p:oleObj name="Formula" r:id="rId13" imgW="524520" imgH="185760" progId="Equation.Ribbit">
                  <p:embed/>
                  <p:pic>
                    <p:nvPicPr>
                      <p:cNvPr id="0" name=""/>
                      <p:cNvPicPr/>
                      <p:nvPr/>
                    </p:nvPicPr>
                    <p:blipFill>
                      <a:blip r:embed="rId14"/>
                      <a:stretch>
                        <a:fillRect/>
                      </a:stretch>
                    </p:blipFill>
                    <p:spPr>
                      <a:xfrm>
                        <a:off x="2087563" y="3760788"/>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034753178"/>
              </p:ext>
            </p:extLst>
          </p:nvPr>
        </p:nvGraphicFramePr>
        <p:xfrm>
          <a:off x="4006850" y="3712805"/>
          <a:ext cx="641350" cy="344487"/>
        </p:xfrm>
        <a:graphic>
          <a:graphicData uri="http://schemas.openxmlformats.org/presentationml/2006/ole">
            <mc:AlternateContent xmlns:mc="http://schemas.openxmlformats.org/markup-compatibility/2006">
              <mc:Choice xmlns:v="urn:schemas-microsoft-com:vml" Requires="v">
                <p:oleObj spid="_x0000_s66457" name="Formula" r:id="rId15" imgW="414360" imgH="222480" progId="Equation.Ribbit">
                  <p:embed/>
                </p:oleObj>
              </mc:Choice>
              <mc:Fallback>
                <p:oleObj name="Formula" r:id="rId15" imgW="414360" imgH="222480" progId="Equation.Ribbit">
                  <p:embed/>
                  <p:pic>
                    <p:nvPicPr>
                      <p:cNvPr id="0" name=""/>
                      <p:cNvPicPr/>
                      <p:nvPr/>
                    </p:nvPicPr>
                    <p:blipFill>
                      <a:blip r:embed="rId16"/>
                      <a:stretch>
                        <a:fillRect/>
                      </a:stretch>
                    </p:blipFill>
                    <p:spPr>
                      <a:xfrm>
                        <a:off x="4006850" y="3712805"/>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858291530"/>
              </p:ext>
            </p:extLst>
          </p:nvPr>
        </p:nvGraphicFramePr>
        <p:xfrm>
          <a:off x="3562350" y="1590675"/>
          <a:ext cx="188913" cy="306388"/>
        </p:xfrm>
        <a:graphic>
          <a:graphicData uri="http://schemas.openxmlformats.org/presentationml/2006/ole">
            <mc:AlternateContent xmlns:mc="http://schemas.openxmlformats.org/markup-compatibility/2006">
              <mc:Choice xmlns:v="urn:schemas-microsoft-com:vml" Requires="v">
                <p:oleObj spid="_x0000_s66458" name="Formula" r:id="rId17" imgW="80280" imgH="129600" progId="Equation.Ribbit">
                  <p:embed/>
                </p:oleObj>
              </mc:Choice>
              <mc:Fallback>
                <p:oleObj name="Formula" r:id="rId17" imgW="80280" imgH="129600" progId="Equation.Ribbit">
                  <p:embed/>
                  <p:pic>
                    <p:nvPicPr>
                      <p:cNvPr id="0" name=""/>
                      <p:cNvPicPr/>
                      <p:nvPr/>
                    </p:nvPicPr>
                    <p:blipFill>
                      <a:blip r:embed="rId18"/>
                      <a:stretch>
                        <a:fillRect/>
                      </a:stretch>
                    </p:blipFill>
                    <p:spPr>
                      <a:xfrm>
                        <a:off x="3562350"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89617006"/>
              </p:ext>
            </p:extLst>
          </p:nvPr>
        </p:nvGraphicFramePr>
        <p:xfrm>
          <a:off x="4767263" y="1595438"/>
          <a:ext cx="200025" cy="268287"/>
        </p:xfrm>
        <a:graphic>
          <a:graphicData uri="http://schemas.openxmlformats.org/presentationml/2006/ole">
            <mc:AlternateContent xmlns:mc="http://schemas.openxmlformats.org/markup-compatibility/2006">
              <mc:Choice xmlns:v="urn:schemas-microsoft-com:vml" Requires="v">
                <p:oleObj spid="_x0000_s66459" name="Formula" r:id="rId19" imgW="124560" imgH="166680" progId="Equation.Ribbit">
                  <p:embed/>
                </p:oleObj>
              </mc:Choice>
              <mc:Fallback>
                <p:oleObj name="Formula" r:id="rId19" imgW="124560" imgH="166680" progId="Equation.Ribbit">
                  <p:embed/>
                  <p:pic>
                    <p:nvPicPr>
                      <p:cNvPr id="0" name=""/>
                      <p:cNvPicPr/>
                      <p:nvPr/>
                    </p:nvPicPr>
                    <p:blipFill>
                      <a:blip r:embed="rId20"/>
                      <a:stretch>
                        <a:fillRect/>
                      </a:stretch>
                    </p:blipFill>
                    <p:spPr>
                      <a:xfrm>
                        <a:off x="4767263" y="1595438"/>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07386542"/>
              </p:ext>
            </p:extLst>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spid="_x0000_s66460" name="Formula" r:id="rId21" imgW="92880" imgH="129600" progId="Equation.Ribbit">
                  <p:embed/>
                </p:oleObj>
              </mc:Choice>
              <mc:Fallback>
                <p:oleObj name="Formula" r:id="rId21" imgW="92880" imgH="129600" progId="Equation.Ribbit">
                  <p:embed/>
                  <p:pic>
                    <p:nvPicPr>
                      <p:cNvPr id="0" name=""/>
                      <p:cNvPicPr/>
                      <p:nvPr/>
                    </p:nvPicPr>
                    <p:blipFill>
                      <a:blip r:embed="rId22"/>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535390762"/>
              </p:ext>
            </p:extLst>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spid="_x0000_s66461" name="Formula" r:id="rId23" imgW="57240" imgH="157680" progId="Equation.Ribbit">
                  <p:embed/>
                </p:oleObj>
              </mc:Choice>
              <mc:Fallback>
                <p:oleObj name="Formula" r:id="rId23" imgW="57240" imgH="157680" progId="Equation.Ribbit">
                  <p:embed/>
                  <p:pic>
                    <p:nvPicPr>
                      <p:cNvPr id="0" name=""/>
                      <p:cNvPicPr/>
                      <p:nvPr/>
                    </p:nvPicPr>
                    <p:blipFill>
                      <a:blip r:embed="rId24"/>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65209849"/>
              </p:ext>
            </p:extLst>
          </p:nvPr>
        </p:nvGraphicFramePr>
        <p:xfrm>
          <a:off x="6013629" y="1862138"/>
          <a:ext cx="198438" cy="268287"/>
        </p:xfrm>
        <a:graphic>
          <a:graphicData uri="http://schemas.openxmlformats.org/presentationml/2006/ole">
            <mc:AlternateContent xmlns:mc="http://schemas.openxmlformats.org/markup-compatibility/2006">
              <mc:Choice xmlns:v="urn:schemas-microsoft-com:vml" Requires="v">
                <p:oleObj spid="_x0000_s66462" name="Formula" r:id="rId25" imgW="124560" imgH="166680" progId="Equation.Ribbit">
                  <p:embed/>
                </p:oleObj>
              </mc:Choice>
              <mc:Fallback>
                <p:oleObj name="Formula" r:id="rId25" imgW="124560" imgH="166680" progId="Equation.Ribbit">
                  <p:embed/>
                  <p:pic>
                    <p:nvPicPr>
                      <p:cNvPr id="0" name=""/>
                      <p:cNvPicPr/>
                      <p:nvPr/>
                    </p:nvPicPr>
                    <p:blipFill>
                      <a:blip r:embed="rId20"/>
                      <a:stretch>
                        <a:fillRect/>
                      </a:stretch>
                    </p:blipFill>
                    <p:spPr>
                      <a:xfrm>
                        <a:off x="6013629" y="1862138"/>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21900244"/>
              </p:ext>
            </p:extLst>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spid="_x0000_s66463" name="Formula" r:id="rId26" imgW="80280" imgH="129600" progId="Equation.Ribbit">
                  <p:embed/>
                </p:oleObj>
              </mc:Choice>
              <mc:Fallback>
                <p:oleObj name="Formula" r:id="rId26" imgW="80280" imgH="129600" progId="Equation.Ribbit">
                  <p:embed/>
                  <p:pic>
                    <p:nvPicPr>
                      <p:cNvPr id="0" name=""/>
                      <p:cNvPicPr/>
                      <p:nvPr/>
                    </p:nvPicPr>
                    <p:blipFill>
                      <a:blip r:embed="rId18"/>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104562753"/>
              </p:ext>
            </p:extLst>
          </p:nvPr>
        </p:nvGraphicFramePr>
        <p:xfrm>
          <a:off x="5109176" y="2120900"/>
          <a:ext cx="112713" cy="311150"/>
        </p:xfrm>
        <a:graphic>
          <a:graphicData uri="http://schemas.openxmlformats.org/presentationml/2006/ole">
            <mc:AlternateContent xmlns:mc="http://schemas.openxmlformats.org/markup-compatibility/2006">
              <mc:Choice xmlns:v="urn:schemas-microsoft-com:vml" Requires="v">
                <p:oleObj spid="_x0000_s66464" name="Formula" r:id="rId27" imgW="57240" imgH="157680" progId="Equation.Ribbit">
                  <p:embed/>
                </p:oleObj>
              </mc:Choice>
              <mc:Fallback>
                <p:oleObj name="Formula" r:id="rId27" imgW="57240" imgH="157680" progId="Equation.Ribbit">
                  <p:embed/>
                  <p:pic>
                    <p:nvPicPr>
                      <p:cNvPr id="0" name=""/>
                      <p:cNvPicPr/>
                      <p:nvPr/>
                    </p:nvPicPr>
                    <p:blipFill>
                      <a:blip r:embed="rId24"/>
                      <a:stretch>
                        <a:fillRect/>
                      </a:stretch>
                    </p:blipFill>
                    <p:spPr>
                      <a:xfrm>
                        <a:off x="5109176"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833660765"/>
              </p:ext>
            </p:extLst>
          </p:nvPr>
        </p:nvGraphicFramePr>
        <p:xfrm>
          <a:off x="8396288" y="2149475"/>
          <a:ext cx="188912" cy="303213"/>
        </p:xfrm>
        <a:graphic>
          <a:graphicData uri="http://schemas.openxmlformats.org/presentationml/2006/ole">
            <mc:AlternateContent xmlns:mc="http://schemas.openxmlformats.org/markup-compatibility/2006">
              <mc:Choice xmlns:v="urn:schemas-microsoft-com:vml" Requires="v">
                <p:oleObj spid="_x0000_s66465" name="Formula" r:id="rId28" imgW="80280" imgH="129600" progId="Equation.Ribbit">
                  <p:embed/>
                </p:oleObj>
              </mc:Choice>
              <mc:Fallback>
                <p:oleObj name="Formula" r:id="rId28" imgW="80280" imgH="129600" progId="Equation.Ribbit">
                  <p:embed/>
                  <p:pic>
                    <p:nvPicPr>
                      <p:cNvPr id="0" name=""/>
                      <p:cNvPicPr/>
                      <p:nvPr/>
                    </p:nvPicPr>
                    <p:blipFill>
                      <a:blip r:embed="rId18"/>
                      <a:stretch>
                        <a:fillRect/>
                      </a:stretch>
                    </p:blipFill>
                    <p:spPr>
                      <a:xfrm>
                        <a:off x="8396288" y="2149475"/>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678016092"/>
              </p:ext>
            </p:extLst>
          </p:nvPr>
        </p:nvGraphicFramePr>
        <p:xfrm>
          <a:off x="2292951" y="2386313"/>
          <a:ext cx="112713" cy="311150"/>
        </p:xfrm>
        <a:graphic>
          <a:graphicData uri="http://schemas.openxmlformats.org/presentationml/2006/ole">
            <mc:AlternateContent xmlns:mc="http://schemas.openxmlformats.org/markup-compatibility/2006">
              <mc:Choice xmlns:v="urn:schemas-microsoft-com:vml" Requires="v">
                <p:oleObj spid="_x0000_s66466" name="Formula" r:id="rId29" imgW="57240" imgH="157680" progId="Equation.Ribbit">
                  <p:embed/>
                </p:oleObj>
              </mc:Choice>
              <mc:Fallback>
                <p:oleObj name="Formula" r:id="rId29" imgW="57240" imgH="157680" progId="Equation.Ribbit">
                  <p:embed/>
                  <p:pic>
                    <p:nvPicPr>
                      <p:cNvPr id="0" name=""/>
                      <p:cNvPicPr/>
                      <p:nvPr/>
                    </p:nvPicPr>
                    <p:blipFill>
                      <a:blip r:embed="rId24"/>
                      <a:stretch>
                        <a:fillRect/>
                      </a:stretch>
                    </p:blipFill>
                    <p:spPr>
                      <a:xfrm>
                        <a:off x="2292951"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15959551"/>
              </p:ext>
            </p:extLst>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spid="_x0000_s66467" name="Formula" r:id="rId30" imgW="345600" imgH="162720" progId="Equation.Ribbit">
                  <p:embed/>
                </p:oleObj>
              </mc:Choice>
              <mc:Fallback>
                <p:oleObj name="Formula" r:id="rId30" imgW="345600" imgH="162720" progId="Equation.Ribbit">
                  <p:embed/>
                  <p:pic>
                    <p:nvPicPr>
                      <p:cNvPr id="0" name=""/>
                      <p:cNvPicPr/>
                      <p:nvPr/>
                    </p:nvPicPr>
                    <p:blipFill>
                      <a:blip r:embed="rId31"/>
                      <a:stretch>
                        <a:fillRect/>
                      </a:stretch>
                    </p:blipFill>
                    <p:spPr>
                      <a:xfrm>
                        <a:off x="4462463" y="2406650"/>
                        <a:ext cx="539750" cy="255588"/>
                      </a:xfrm>
                      <a:prstGeom prst="rect">
                        <a:avLst/>
                      </a:prstGeom>
                    </p:spPr>
                  </p:pic>
                </p:oleObj>
              </mc:Fallback>
            </mc:AlternateContent>
          </a:graphicData>
        </a:graphic>
      </p:graphicFrame>
    </p:spTree>
    <p:extLst>
      <p:ext uri="{BB962C8B-B14F-4D97-AF65-F5344CB8AC3E}">
        <p14:creationId xmlns:p14="http://schemas.microsoft.com/office/powerpoint/2010/main" val="791485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t>二分法</a:t>
            </a:r>
            <a:r>
              <a:rPr lang="en-US" altLang="zh-CN" dirty="0"/>
              <a:t>)</a:t>
            </a:r>
          </a:p>
          <a:p>
            <a:pPr lvl="1"/>
            <a:r>
              <a:rPr lang="zh-CN" altLang="en-US" dirty="0"/>
              <a:t>第二步：采用离散属性值方法，考察这些划分点，选取最优的划分点进行样本集合的划分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25800" lvl="1" indent="0">
              <a:buNone/>
            </a:pPr>
            <a:endParaRPr lang="en-US" altLang="zh-CN" dirty="0"/>
          </a:p>
          <a:p>
            <a:pPr marL="325800" lvl="1" indent="0">
              <a:buNone/>
            </a:pPr>
            <a:r>
              <a:rPr lang="en-US" altLang="zh-CN" dirty="0"/>
              <a:t>    </a:t>
            </a:r>
            <a:r>
              <a:rPr lang="zh-CN" altLang="en-US" dirty="0"/>
              <a:t>其中                 是样本集</a:t>
            </a:r>
            <a:r>
              <a:rPr lang="en-US" altLang="zh-CN" dirty="0"/>
              <a:t>  </a:t>
            </a:r>
            <a:r>
              <a:rPr lang="zh-CN" altLang="en-US" dirty="0"/>
              <a:t>基于划分点</a:t>
            </a:r>
            <a:r>
              <a:rPr lang="en-US" altLang="zh-CN" dirty="0"/>
              <a:t>  </a:t>
            </a:r>
            <a:r>
              <a:rPr lang="zh-CN" altLang="en-US" dirty="0"/>
              <a:t>二分后的信息增益，于是， 就可选择使                 最大化的划分点</a:t>
            </a:r>
            <a:endParaRPr lang="en-US" altLang="zh-CN" dirty="0"/>
          </a:p>
          <a:p>
            <a:pPr marL="783000" lvl="2"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769356368"/>
              </p:ext>
            </p:extLst>
          </p:nvPr>
        </p:nvGraphicFramePr>
        <p:xfrm>
          <a:off x="3278188" y="2943225"/>
          <a:ext cx="4219575" cy="782638"/>
        </p:xfrm>
        <a:graphic>
          <a:graphicData uri="http://schemas.openxmlformats.org/presentationml/2006/ole">
            <mc:AlternateContent xmlns:mc="http://schemas.openxmlformats.org/markup-compatibility/2006">
              <mc:Choice xmlns:v="urn:schemas-microsoft-com:vml" Requires="v">
                <p:oleObj spid="_x0000_s64835" name="Formula" r:id="rId3" imgW="2467800" imgH="457200" progId="Equation.Ribbit">
                  <p:embed/>
                </p:oleObj>
              </mc:Choice>
              <mc:Fallback>
                <p:oleObj name="Formula" r:id="rId3" imgW="2467800" imgH="457200" progId="Equation.Ribbit">
                  <p:embed/>
                  <p:pic>
                    <p:nvPicPr>
                      <p:cNvPr id="0" name=""/>
                      <p:cNvPicPr/>
                      <p:nvPr/>
                    </p:nvPicPr>
                    <p:blipFill>
                      <a:blip r:embed="rId4"/>
                      <a:stretch>
                        <a:fillRect/>
                      </a:stretch>
                    </p:blipFill>
                    <p:spPr>
                      <a:xfrm>
                        <a:off x="3278188"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21828617"/>
              </p:ext>
            </p:extLst>
          </p:nvPr>
        </p:nvGraphicFramePr>
        <p:xfrm>
          <a:off x="1906588" y="2473325"/>
          <a:ext cx="3571875" cy="419100"/>
        </p:xfrm>
        <a:graphic>
          <a:graphicData uri="http://schemas.openxmlformats.org/presentationml/2006/ole">
            <mc:AlternateContent xmlns:mc="http://schemas.openxmlformats.org/markup-compatibility/2006">
              <mc:Choice xmlns:v="urn:schemas-microsoft-com:vml" Requires="v">
                <p:oleObj spid="_x0000_s64836" name="Formula" r:id="rId5" imgW="2043720" imgH="240120" progId="Equation.Ribbit">
                  <p:embed/>
                </p:oleObj>
              </mc:Choice>
              <mc:Fallback>
                <p:oleObj name="Formula" r:id="rId5" imgW="2043720" imgH="240120" progId="Equation.Ribbit">
                  <p:embed/>
                  <p:pic>
                    <p:nvPicPr>
                      <p:cNvPr id="0" name=""/>
                      <p:cNvPicPr/>
                      <p:nvPr/>
                    </p:nvPicPr>
                    <p:blipFill>
                      <a:blip r:embed="rId6"/>
                      <a:stretch>
                        <a:fillRect/>
                      </a:stretch>
                    </p:blipFill>
                    <p:spPr>
                      <a:xfrm>
                        <a:off x="1906588"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6776852"/>
              </p:ext>
            </p:extLst>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spid="_x0000_s64837" name="Formula" r:id="rId7" imgW="812880" imgH="177840" progId="Equation.Ribbit">
                  <p:embed/>
                </p:oleObj>
              </mc:Choice>
              <mc:Fallback>
                <p:oleObj name="Formula" r:id="rId7" imgW="812880" imgH="177840" progId="Equation.Ribbit">
                  <p:embed/>
                  <p:pic>
                    <p:nvPicPr>
                      <p:cNvPr id="0" name=""/>
                      <p:cNvPicPr/>
                      <p:nvPr/>
                    </p:nvPicPr>
                    <p:blipFill>
                      <a:blip r:embed="rId8"/>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20344739"/>
              </p:ext>
            </p:extLst>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spid="_x0000_s64838" name="Formula" r:id="rId9" imgW="812880" imgH="177840" progId="Equation.Ribbit">
                  <p:embed/>
                </p:oleObj>
              </mc:Choice>
              <mc:Fallback>
                <p:oleObj name="Formula" r:id="rId9" imgW="812880" imgH="177840" progId="Equation.Ribbit">
                  <p:embed/>
                  <p:pic>
                    <p:nvPicPr>
                      <p:cNvPr id="0" name=""/>
                      <p:cNvPicPr/>
                      <p:nvPr/>
                    </p:nvPicPr>
                    <p:blipFill>
                      <a:blip r:embed="rId8"/>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68829153"/>
              </p:ext>
            </p:extLst>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spid="_x0000_s64839" name="Formula" r:id="rId10" imgW="127080" imgH="155160" progId="Equation.Ribbit">
                  <p:embed/>
                </p:oleObj>
              </mc:Choice>
              <mc:Fallback>
                <p:oleObj name="Formula" r:id="rId10" imgW="127080" imgH="155160" progId="Equation.Ribbit">
                  <p:embed/>
                  <p:pic>
                    <p:nvPicPr>
                      <p:cNvPr id="0" name=""/>
                      <p:cNvPicPr/>
                      <p:nvPr/>
                    </p:nvPicPr>
                    <p:blipFill>
                      <a:blip r:embed="rId11"/>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72223786"/>
              </p:ext>
            </p:extLst>
          </p:nvPr>
        </p:nvGraphicFramePr>
        <p:xfrm>
          <a:off x="5546725" y="4211638"/>
          <a:ext cx="112713" cy="311150"/>
        </p:xfrm>
        <a:graphic>
          <a:graphicData uri="http://schemas.openxmlformats.org/presentationml/2006/ole">
            <mc:AlternateContent xmlns:mc="http://schemas.openxmlformats.org/markup-compatibility/2006">
              <mc:Choice xmlns:v="urn:schemas-microsoft-com:vml" Requires="v">
                <p:oleObj spid="_x0000_s64840" name="Formula" r:id="rId12" imgW="57240" imgH="157680" progId="Equation.Ribbit">
                  <p:embed/>
                </p:oleObj>
              </mc:Choice>
              <mc:Fallback>
                <p:oleObj name="Formula" r:id="rId12" imgW="57240" imgH="157680" progId="Equation.Ribbit">
                  <p:embed/>
                  <p:pic>
                    <p:nvPicPr>
                      <p:cNvPr id="0" name=""/>
                      <p:cNvPicPr/>
                      <p:nvPr/>
                    </p:nvPicPr>
                    <p:blipFill>
                      <a:blip r:embed="rId13"/>
                      <a:stretch>
                        <a:fillRect/>
                      </a:stretch>
                    </p:blipFill>
                    <p:spPr>
                      <a:xfrm>
                        <a:off x="5546725" y="4211638"/>
                        <a:ext cx="112713" cy="311150"/>
                      </a:xfrm>
                      <a:prstGeom prst="rect">
                        <a:avLst/>
                      </a:prstGeom>
                    </p:spPr>
                  </p:pic>
                </p:oleObj>
              </mc:Fallback>
            </mc:AlternateContent>
          </a:graphicData>
        </a:graphic>
      </p:graphicFrame>
    </p:spTree>
    <p:extLst>
      <p:ext uri="{BB962C8B-B14F-4D97-AF65-F5344CB8AC3E}">
        <p14:creationId xmlns:p14="http://schemas.microsoft.com/office/powerpoint/2010/main" val="3156635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277977" y="287346"/>
            <a:ext cx="8629650" cy="457200"/>
          </a:xfrm>
        </p:spPr>
        <p:txBody>
          <a:bodyPr>
            <a:normAutofit lnSpcReduction="10000"/>
          </a:bodyPr>
          <a:lstStyle/>
          <a:p>
            <a:r>
              <a:rPr lang="zh-CN" altLang="en-US" dirty="0"/>
              <a:t>决策树基于树结构来进行预测</a:t>
            </a:r>
          </a:p>
        </p:txBody>
      </p:sp>
      <p:sp>
        <p:nvSpPr>
          <p:cNvPr id="5" name="圆角矩形 4"/>
          <p:cNvSpPr/>
          <p:nvPr/>
        </p:nvSpPr>
        <p:spPr>
          <a:xfrm>
            <a:off x="7372527" y="103190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 name="圆角矩形 5"/>
          <p:cNvSpPr/>
          <p:nvPr/>
        </p:nvSpPr>
        <p:spPr>
          <a:xfrm>
            <a:off x="6642512" y="204602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 name="圆角矩形 6"/>
          <p:cNvSpPr/>
          <p:nvPr/>
        </p:nvSpPr>
        <p:spPr>
          <a:xfrm>
            <a:off x="5912497" y="3060141"/>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敲声</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5182482" y="4074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 name="直接连接符 8"/>
          <p:cNvCxnSpPr>
            <a:endCxn id="6" idx="0"/>
          </p:cNvCxnSpPr>
          <p:nvPr/>
        </p:nvCxnSpPr>
        <p:spPr>
          <a:xfrm flipH="1">
            <a:off x="7182512" y="1463903"/>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6452497" y="2478022"/>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5722482" y="3492141"/>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6726196" y="14918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13" name="文本框 20"/>
          <p:cNvSpPr txBox="1"/>
          <p:nvPr/>
        </p:nvSpPr>
        <p:spPr>
          <a:xfrm>
            <a:off x="6076166" y="2509356"/>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4" name="文本框 21"/>
          <p:cNvSpPr txBox="1"/>
          <p:nvPr/>
        </p:nvSpPr>
        <p:spPr>
          <a:xfrm>
            <a:off x="5346151" y="356875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浊响</a:t>
            </a:r>
          </a:p>
        </p:txBody>
      </p:sp>
      <p:cxnSp>
        <p:nvCxnSpPr>
          <p:cNvPr id="15" name="直接连接符 14"/>
          <p:cNvCxnSpPr/>
          <p:nvPr/>
        </p:nvCxnSpPr>
        <p:spPr>
          <a:xfrm>
            <a:off x="8128028" y="1463903"/>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8420725" y="1935943"/>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17" name="文本框 26"/>
          <p:cNvSpPr txBox="1"/>
          <p:nvPr/>
        </p:nvSpPr>
        <p:spPr>
          <a:xfrm>
            <a:off x="8536140" y="1399511"/>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18" name="直接连接符 17"/>
          <p:cNvCxnSpPr/>
          <p:nvPr/>
        </p:nvCxnSpPr>
        <p:spPr>
          <a:xfrm>
            <a:off x="7363213" y="2483127"/>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7655910" y="2955167"/>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7771325" y="2418735"/>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1" name="直接连接符 20"/>
          <p:cNvCxnSpPr/>
          <p:nvPr/>
        </p:nvCxnSpPr>
        <p:spPr>
          <a:xfrm>
            <a:off x="6629757" y="3499578"/>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6922454" y="3971618"/>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7037869" y="3435186"/>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6" name="直接连接符 25">
            <a:extLst>
              <a:ext uri="{FF2B5EF4-FFF2-40B4-BE49-F238E27FC236}">
                <a16:creationId xmlns:a16="http://schemas.microsoft.com/office/drawing/2014/main" id="{ED74D3A0-AAEE-4F22-B501-35BF807F073C}"/>
              </a:ext>
            </a:extLst>
          </p:cNvPr>
          <p:cNvCxnSpPr/>
          <p:nvPr/>
        </p:nvCxnSpPr>
        <p:spPr>
          <a:xfrm>
            <a:off x="4930898" y="5160566"/>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922B1673-9220-4D2D-8DC5-1946862A4443}"/>
              </a:ext>
            </a:extLst>
          </p:cNvPr>
          <p:cNvCxnSpPr/>
          <p:nvPr/>
        </p:nvCxnSpPr>
        <p:spPr>
          <a:xfrm flipH="1">
            <a:off x="1986558" y="5154793"/>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0E94D887-BD90-4424-9DCC-730323CF7681}"/>
              </a:ext>
            </a:extLst>
          </p:cNvPr>
          <p:cNvCxnSpPr>
            <a:stCxn id="33" idx="2"/>
            <a:endCxn id="34" idx="0"/>
          </p:cNvCxnSpPr>
          <p:nvPr/>
        </p:nvCxnSpPr>
        <p:spPr>
          <a:xfrm>
            <a:off x="4323995" y="5141144"/>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7182FB9C-BFAD-41C3-86FD-F307566A4C2C}"/>
              </a:ext>
            </a:extLst>
          </p:cNvPr>
          <p:cNvSpPr txBox="1"/>
          <p:nvPr/>
        </p:nvSpPr>
        <p:spPr>
          <a:xfrm>
            <a:off x="2082179" y="5316525"/>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30" name="文本框 29">
            <a:extLst>
              <a:ext uri="{FF2B5EF4-FFF2-40B4-BE49-F238E27FC236}">
                <a16:creationId xmlns:a16="http://schemas.microsoft.com/office/drawing/2014/main" id="{84DA6F30-A9B1-4751-92C8-E2824143A84F}"/>
              </a:ext>
            </a:extLst>
          </p:cNvPr>
          <p:cNvSpPr txBox="1"/>
          <p:nvPr/>
        </p:nvSpPr>
        <p:spPr>
          <a:xfrm>
            <a:off x="4191574" y="535157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31" name="文本框 30">
            <a:extLst>
              <a:ext uri="{FF2B5EF4-FFF2-40B4-BE49-F238E27FC236}">
                <a16:creationId xmlns:a16="http://schemas.microsoft.com/office/drawing/2014/main" id="{49EFE268-09C2-4B2E-A697-55F56EB8DF01}"/>
              </a:ext>
            </a:extLst>
          </p:cNvPr>
          <p:cNvSpPr txBox="1"/>
          <p:nvPr/>
        </p:nvSpPr>
        <p:spPr>
          <a:xfrm>
            <a:off x="6579117" y="5316525"/>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32" name="圆角矩形 21">
            <a:extLst>
              <a:ext uri="{FF2B5EF4-FFF2-40B4-BE49-F238E27FC236}">
                <a16:creationId xmlns:a16="http://schemas.microsoft.com/office/drawing/2014/main" id="{EB11F345-1646-42A7-8987-B5C443AD20BC}"/>
              </a:ext>
            </a:extLst>
          </p:cNvPr>
          <p:cNvSpPr/>
          <p:nvPr/>
        </p:nvSpPr>
        <p:spPr>
          <a:xfrm>
            <a:off x="905381" y="5770112"/>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33" name="圆角矩形 23">
            <a:extLst>
              <a:ext uri="{FF2B5EF4-FFF2-40B4-BE49-F238E27FC236}">
                <a16:creationId xmlns:a16="http://schemas.microsoft.com/office/drawing/2014/main" id="{BABFC563-FDCF-48F3-9BAB-B19DDD4A6246}"/>
              </a:ext>
            </a:extLst>
          </p:cNvPr>
          <p:cNvSpPr/>
          <p:nvPr/>
        </p:nvSpPr>
        <p:spPr>
          <a:xfrm>
            <a:off x="3603995" y="4709144"/>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4" name="圆角矩形 24">
            <a:extLst>
              <a:ext uri="{FF2B5EF4-FFF2-40B4-BE49-F238E27FC236}">
                <a16:creationId xmlns:a16="http://schemas.microsoft.com/office/drawing/2014/main" id="{885ED4E5-B97E-45D5-80F2-FD9306AAA455}"/>
              </a:ext>
            </a:extLst>
          </p:cNvPr>
          <p:cNvSpPr/>
          <p:nvPr/>
        </p:nvSpPr>
        <p:spPr>
          <a:xfrm>
            <a:off x="4045626" y="5785504"/>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35" name="圆角矩形 48">
            <a:extLst>
              <a:ext uri="{FF2B5EF4-FFF2-40B4-BE49-F238E27FC236}">
                <a16:creationId xmlns:a16="http://schemas.microsoft.com/office/drawing/2014/main" id="{3FAF8A10-C7F9-4746-87CF-79C815CDEAE7}"/>
              </a:ext>
            </a:extLst>
          </p:cNvPr>
          <p:cNvSpPr/>
          <p:nvPr/>
        </p:nvSpPr>
        <p:spPr>
          <a:xfrm>
            <a:off x="6374559" y="5757598"/>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pic>
        <p:nvPicPr>
          <p:cNvPr id="36" name="图片 35">
            <a:extLst>
              <a:ext uri="{FF2B5EF4-FFF2-40B4-BE49-F238E27FC236}">
                <a16:creationId xmlns:a16="http://schemas.microsoft.com/office/drawing/2014/main" id="{AB6395F0-0B88-4199-A860-0757B5464015}"/>
              </a:ext>
            </a:extLst>
          </p:cNvPr>
          <p:cNvPicPr>
            <a:picLocks noChangeAspect="1"/>
          </p:cNvPicPr>
          <p:nvPr/>
        </p:nvPicPr>
        <p:blipFill>
          <a:blip r:embed="rId2"/>
          <a:stretch>
            <a:fillRect/>
          </a:stretch>
        </p:blipFill>
        <p:spPr>
          <a:xfrm>
            <a:off x="-5100" y="968734"/>
            <a:ext cx="5128424" cy="3600694"/>
          </a:xfrm>
          <a:prstGeom prst="rect">
            <a:avLst/>
          </a:prstGeom>
        </p:spPr>
      </p:pic>
    </p:spTree>
    <p:extLst>
      <p:ext uri="{BB962C8B-B14F-4D97-AF65-F5344CB8AC3E}">
        <p14:creationId xmlns:p14="http://schemas.microsoft.com/office/powerpoint/2010/main" val="23095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animBg="1"/>
      <p:bldP spid="33"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pic>
        <p:nvPicPr>
          <p:cNvPr id="4" name="内容占位符 3"/>
          <p:cNvPicPr>
            <a:picLocks noGrp="1" noChangeAspect="1"/>
          </p:cNvPicPr>
          <p:nvPr>
            <p:ph idx="1"/>
          </p:nvPr>
        </p:nvPicPr>
        <p:blipFill>
          <a:blip r:embed="rId3"/>
          <a:stretch>
            <a:fillRect/>
          </a:stretch>
        </p:blipFill>
        <p:spPr>
          <a:xfrm>
            <a:off x="287686" y="1588716"/>
            <a:ext cx="5396325" cy="3399957"/>
          </a:xfrm>
          <a:prstGeom prst="rect">
            <a:avLst/>
          </a:prstGeom>
        </p:spPr>
      </p:pic>
      <p:sp>
        <p:nvSpPr>
          <p:cNvPr id="5" name="文本框 4"/>
          <p:cNvSpPr txBox="1"/>
          <p:nvPr/>
        </p:nvSpPr>
        <p:spPr>
          <a:xfrm>
            <a:off x="5977476" y="1498098"/>
            <a:ext cx="2938072" cy="2585323"/>
          </a:xfrm>
          <a:prstGeom prst="rect">
            <a:avLst/>
          </a:prstGeom>
          <a:noFill/>
        </p:spPr>
        <p:txBody>
          <a:bodyPr wrap="square" rtlCol="0">
            <a:spAutoFit/>
          </a:bodyPr>
          <a:lstStyle/>
          <a:p>
            <a:r>
              <a:rPr lang="zh-CN" altLang="en-US" dirty="0"/>
              <a:t>对属性“密度”，其候选划分点集合包含</a:t>
            </a:r>
            <a:r>
              <a:rPr lang="en-US" altLang="zh-CN" dirty="0"/>
              <a:t>    </a:t>
            </a:r>
            <a:r>
              <a:rPr lang="zh-CN" altLang="en-US" dirty="0"/>
              <a:t>个候选值：</a:t>
            </a:r>
            <a:endParaRPr lang="en-US" altLang="zh-CN" dirty="0"/>
          </a:p>
          <a:p>
            <a:endParaRPr lang="en-US" altLang="zh-CN" dirty="0"/>
          </a:p>
          <a:p>
            <a:endParaRPr lang="en-US" altLang="zh-CN" dirty="0"/>
          </a:p>
          <a:p>
            <a:endParaRPr lang="en-US" altLang="zh-CN" dirty="0"/>
          </a:p>
          <a:p>
            <a:endParaRPr lang="en-US" altLang="zh-CN" dirty="0"/>
          </a:p>
          <a:p>
            <a:r>
              <a:rPr lang="zh-CN" altLang="en-US" dirty="0"/>
              <a:t>可计算其信息增益为       ，对应划分点为</a:t>
            </a:r>
            <a:endParaRPr lang="en-US" altLang="zh-CN" dirty="0"/>
          </a:p>
          <a:p>
            <a:r>
              <a:rPr lang="en-US" altLang="zh-CN" dirty="0"/>
              <a:t>      </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2555904732"/>
              </p:ext>
            </p:extLst>
          </p:nvPr>
        </p:nvGraphicFramePr>
        <p:xfrm>
          <a:off x="6092825" y="2135188"/>
          <a:ext cx="2820988" cy="1004887"/>
        </p:xfrm>
        <a:graphic>
          <a:graphicData uri="http://schemas.openxmlformats.org/presentationml/2006/ole">
            <mc:AlternateContent xmlns:mc="http://schemas.openxmlformats.org/markup-compatibility/2006">
              <mc:Choice xmlns:v="urn:schemas-microsoft-com:vml" Requires="v">
                <p:oleObj spid="_x0000_s24501" name="Formula" r:id="rId4" imgW="1998000" imgH="727920" progId="Equation.Ribbit">
                  <p:embed/>
                </p:oleObj>
              </mc:Choice>
              <mc:Fallback>
                <p:oleObj name="Formula" r:id="rId4" imgW="1998000" imgH="727920" progId="Equation.Ribbit">
                  <p:embed/>
                  <p:pic>
                    <p:nvPicPr>
                      <p:cNvPr id="0" name=""/>
                      <p:cNvPicPr/>
                      <p:nvPr/>
                    </p:nvPicPr>
                    <p:blipFill>
                      <a:blip r:embed="rId5"/>
                      <a:stretch>
                        <a:fillRect/>
                      </a:stretch>
                    </p:blipFill>
                    <p:spPr>
                      <a:xfrm>
                        <a:off x="6092825" y="2135188"/>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50698331"/>
              </p:ext>
            </p:extLst>
          </p:nvPr>
        </p:nvGraphicFramePr>
        <p:xfrm>
          <a:off x="8148638" y="3228975"/>
          <a:ext cx="519112" cy="252413"/>
        </p:xfrm>
        <a:graphic>
          <a:graphicData uri="http://schemas.openxmlformats.org/presentationml/2006/ole">
            <mc:AlternateContent xmlns:mc="http://schemas.openxmlformats.org/markup-compatibility/2006">
              <mc:Choice xmlns:v="urn:schemas-microsoft-com:vml" Requires="v">
                <p:oleObj spid="_x0000_s24502" name="Formula" r:id="rId6" imgW="338040" imgH="162720" progId="Equation.Ribbit">
                  <p:embed/>
                </p:oleObj>
              </mc:Choice>
              <mc:Fallback>
                <p:oleObj name="Formula" r:id="rId6" imgW="338040" imgH="162720" progId="Equation.Ribbit">
                  <p:embed/>
                  <p:pic>
                    <p:nvPicPr>
                      <p:cNvPr id="0" name=""/>
                      <p:cNvPicPr/>
                      <p:nvPr/>
                    </p:nvPicPr>
                    <p:blipFill>
                      <a:blip r:embed="rId7"/>
                      <a:stretch>
                        <a:fillRect/>
                      </a:stretch>
                    </p:blipFill>
                    <p:spPr>
                      <a:xfrm>
                        <a:off x="8148638" y="3228975"/>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29859143"/>
              </p:ext>
            </p:extLst>
          </p:nvPr>
        </p:nvGraphicFramePr>
        <p:xfrm>
          <a:off x="7469188" y="3497263"/>
          <a:ext cx="511175" cy="250825"/>
        </p:xfrm>
        <a:graphic>
          <a:graphicData uri="http://schemas.openxmlformats.org/presentationml/2006/ole">
            <mc:AlternateContent xmlns:mc="http://schemas.openxmlformats.org/markup-compatibility/2006">
              <mc:Choice xmlns:v="urn:schemas-microsoft-com:vml" Requires="v">
                <p:oleObj spid="_x0000_s24503" name="Formula" r:id="rId8" imgW="333000" imgH="162720" progId="Equation.Ribbit">
                  <p:embed/>
                </p:oleObj>
              </mc:Choice>
              <mc:Fallback>
                <p:oleObj name="Formula" r:id="rId8" imgW="333000" imgH="162720" progId="Equation.Ribbit">
                  <p:embed/>
                  <p:pic>
                    <p:nvPicPr>
                      <p:cNvPr id="0" name=""/>
                      <p:cNvPicPr/>
                      <p:nvPr/>
                    </p:nvPicPr>
                    <p:blipFill>
                      <a:blip r:embed="rId9"/>
                      <a:stretch>
                        <a:fillRect/>
                      </a:stretch>
                    </p:blipFill>
                    <p:spPr>
                      <a:xfrm>
                        <a:off x="7469188" y="3497263"/>
                        <a:ext cx="511175" cy="250825"/>
                      </a:xfrm>
                      <a:prstGeom prst="rect">
                        <a:avLst/>
                      </a:prstGeom>
                    </p:spPr>
                  </p:pic>
                </p:oleObj>
              </mc:Fallback>
            </mc:AlternateContent>
          </a:graphicData>
        </a:graphic>
      </p:graphicFrame>
      <p:sp>
        <p:nvSpPr>
          <p:cNvPr id="10" name="文本框 9"/>
          <p:cNvSpPr txBox="1"/>
          <p:nvPr/>
        </p:nvSpPr>
        <p:spPr>
          <a:xfrm>
            <a:off x="5977476" y="3975305"/>
            <a:ext cx="2980623" cy="646331"/>
          </a:xfrm>
          <a:prstGeom prst="rect">
            <a:avLst/>
          </a:prstGeom>
          <a:noFill/>
        </p:spPr>
        <p:txBody>
          <a:bodyPr wrap="square" rtlCol="0">
            <a:spAutoFit/>
          </a:bodyPr>
          <a:lstStyle/>
          <a:p>
            <a:r>
              <a:rPr lang="zh-CN" altLang="en-US" dirty="0"/>
              <a:t>对属性“含糖量”进行同样处理</a:t>
            </a:r>
          </a:p>
        </p:txBody>
      </p:sp>
      <p:sp>
        <p:nvSpPr>
          <p:cNvPr id="11" name="Rectangle 3"/>
          <p:cNvSpPr>
            <a:spLocks noChangeArrowheads="1"/>
          </p:cNvSpPr>
          <p:nvPr/>
        </p:nvSpPr>
        <p:spPr bwMode="auto">
          <a:xfrm>
            <a:off x="1832172" y="5104215"/>
            <a:ext cx="5881491" cy="1024736"/>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与离散属性不同，若当前结点划分属性为连续属性，</a:t>
            </a:r>
            <a:r>
              <a:rPr lang="zh-CN" altLang="en-US" sz="2200" dirty="0">
                <a:solidFill>
                  <a:srgbClr val="C00000"/>
                </a:solidFill>
                <a:latin typeface="幼圆" panose="02010509060101010101" pitchFamily="49" charset="-122"/>
                <a:ea typeface="幼圆" panose="02010509060101010101" pitchFamily="49" charset="-122"/>
              </a:rPr>
              <a:t>该属性还可作为其后代结点的划分属性</a:t>
            </a:r>
            <a:endParaRPr lang="zh-CN" altLang="en-US" sz="2200" i="0" dirty="0">
              <a:solidFill>
                <a:srgbClr val="C00000"/>
              </a:solidFill>
              <a:latin typeface="幼圆" panose="02010509060101010101" pitchFamily="49" charset="-122"/>
              <a:ea typeface="幼圆" panose="02010509060101010101"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9968305"/>
              </p:ext>
            </p:extLst>
          </p:nvPr>
        </p:nvGraphicFramePr>
        <p:xfrm>
          <a:off x="7458075" y="1844675"/>
          <a:ext cx="242888" cy="282575"/>
        </p:xfrm>
        <a:graphic>
          <a:graphicData uri="http://schemas.openxmlformats.org/presentationml/2006/ole">
            <mc:AlternateContent xmlns:mc="http://schemas.openxmlformats.org/markup-compatibility/2006">
              <mc:Choice xmlns:v="urn:schemas-microsoft-com:vml" Requires="v">
                <p:oleObj spid="_x0000_s24504" name="Formula" r:id="rId10" imgW="141120" imgH="162720" progId="Equation.Ribbit">
                  <p:embed/>
                </p:oleObj>
              </mc:Choice>
              <mc:Fallback>
                <p:oleObj name="Formula" r:id="rId10" imgW="141120" imgH="162720" progId="Equation.Ribbit">
                  <p:embed/>
                  <p:pic>
                    <p:nvPicPr>
                      <p:cNvPr id="0" name=""/>
                      <p:cNvPicPr/>
                      <p:nvPr/>
                    </p:nvPicPr>
                    <p:blipFill>
                      <a:blip r:embed="rId11"/>
                      <a:stretch>
                        <a:fillRect/>
                      </a:stretch>
                    </p:blipFill>
                    <p:spPr>
                      <a:xfrm>
                        <a:off x="7458075" y="1844675"/>
                        <a:ext cx="242888" cy="282575"/>
                      </a:xfrm>
                      <a:prstGeom prst="rect">
                        <a:avLst/>
                      </a:prstGeom>
                    </p:spPr>
                  </p:pic>
                </p:oleObj>
              </mc:Fallback>
            </mc:AlternateContent>
          </a:graphicData>
        </a:graphic>
      </p:graphicFrame>
      <p:sp>
        <p:nvSpPr>
          <p:cNvPr id="12"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p>
        </p:txBody>
      </p:sp>
    </p:spTree>
    <p:extLst>
      <p:ext uri="{BB962C8B-B14F-4D97-AF65-F5344CB8AC3E}">
        <p14:creationId xmlns:p14="http://schemas.microsoft.com/office/powerpoint/2010/main" val="13011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normAutofit/>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pPr marL="0" indent="0">
              <a:buNone/>
            </a:pPr>
            <a:endParaRPr lang="en-US" altLang="zh-CN" dirty="0"/>
          </a:p>
          <a:p>
            <a:pPr marL="325800" lvl="1" indent="0">
              <a:buNone/>
            </a:pPr>
            <a:endParaRPr lang="en-US" altLang="zh-CN" dirty="0"/>
          </a:p>
        </p:txBody>
      </p:sp>
      <p:sp>
        <p:nvSpPr>
          <p:cNvPr id="4" name="Rectangle 3"/>
          <p:cNvSpPr>
            <a:spLocks noChangeArrowheads="1"/>
          </p:cNvSpPr>
          <p:nvPr/>
        </p:nvSpPr>
        <p:spPr bwMode="auto">
          <a:xfrm>
            <a:off x="1388737" y="2289194"/>
            <a:ext cx="3558017" cy="628677"/>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buNone/>
            </a:pPr>
            <a:r>
              <a:rPr lang="zh-CN" altLang="en-US" sz="2400" dirty="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7" y="3939029"/>
            <a:ext cx="6338355" cy="606192"/>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4828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5" name="内容占位符 2"/>
          <p:cNvSpPr>
            <a:spLocks noGrp="1"/>
          </p:cNvSpPr>
          <p:nvPr>
            <p:ph idx="1"/>
          </p:nvPr>
        </p:nvSpPr>
        <p:spPr/>
        <p:txBody>
          <a:bodyPr/>
          <a:lstStyle/>
          <a:p>
            <a:pPr marL="342900" indent="-342900"/>
            <a:r>
              <a:rPr lang="zh-CN" altLang="en-US" dirty="0"/>
              <a:t>  表示</a:t>
            </a:r>
            <a:r>
              <a:rPr lang="en-US" altLang="zh-CN" dirty="0"/>
              <a:t>   </a:t>
            </a:r>
            <a:r>
              <a:rPr lang="zh-CN" altLang="en-US" dirty="0"/>
              <a:t>中在属性</a:t>
            </a:r>
            <a:r>
              <a:rPr lang="en-US" altLang="zh-CN" dirty="0"/>
              <a:t>  </a:t>
            </a:r>
            <a:r>
              <a:rPr lang="zh-CN" altLang="en-US" dirty="0"/>
              <a:t>上没有缺失值的样本子集，</a:t>
            </a:r>
            <a:r>
              <a:rPr lang="en-US" altLang="zh-CN" dirty="0"/>
              <a:t>  </a:t>
            </a:r>
            <a:r>
              <a:rPr lang="zh-CN" altLang="en-US" dirty="0"/>
              <a:t>表示    中在属性</a:t>
            </a:r>
            <a:r>
              <a:rPr lang="en-US" altLang="zh-CN" dirty="0"/>
              <a:t>  </a:t>
            </a:r>
            <a:r>
              <a:rPr lang="zh-CN" altLang="en-US" dirty="0"/>
              <a:t>上取值为   的样本子集，  表示   中属于第</a:t>
            </a:r>
            <a:r>
              <a:rPr lang="en-US" altLang="zh-CN" dirty="0"/>
              <a:t>  </a:t>
            </a:r>
            <a:r>
              <a:rPr lang="zh-CN" altLang="en-US" dirty="0"/>
              <a:t>类的样本子集</a:t>
            </a:r>
            <a:endParaRPr lang="en-US" altLang="zh-CN" dirty="0"/>
          </a:p>
          <a:p>
            <a:pPr marL="0" indent="0">
              <a:buNone/>
            </a:pPr>
            <a:r>
              <a:rPr lang="zh-CN" altLang="en-US" dirty="0"/>
              <a:t>   为每个样本</a:t>
            </a:r>
            <a:r>
              <a:rPr lang="en-US" altLang="zh-CN" dirty="0"/>
              <a:t>  </a:t>
            </a:r>
            <a:r>
              <a:rPr lang="zh-CN" altLang="en-US" dirty="0"/>
              <a:t>赋予一个权重    ，并定义：</a:t>
            </a:r>
            <a:endParaRPr lang="en-US" altLang="zh-CN" dirty="0"/>
          </a:p>
          <a:p>
            <a:pPr marL="800100" lvl="1" indent="-342900"/>
            <a:r>
              <a:rPr lang="en-US" altLang="zh-CN" dirty="0"/>
              <a:t>	</a:t>
            </a:r>
            <a:r>
              <a:rPr lang="zh-CN" altLang="en-US" dirty="0"/>
              <a:t>无缺失值样本所占的比例</a:t>
            </a:r>
          </a:p>
          <a:p>
            <a:pPr marL="800100" lvl="1" indent="-342900"/>
            <a:endParaRPr lang="en-US" altLang="zh-CN" dirty="0"/>
          </a:p>
          <a:p>
            <a:pPr marL="800100" lvl="1" indent="-342900"/>
            <a:endParaRPr lang="en-US" altLang="zh-CN" dirty="0"/>
          </a:p>
          <a:p>
            <a:pPr marL="800100" lvl="1" indent="-342900"/>
            <a:endParaRPr lang="en-US" altLang="zh-CN" dirty="0"/>
          </a:p>
          <a:p>
            <a:pPr marL="800100" lvl="1" indent="-342900"/>
            <a:r>
              <a:rPr lang="zh-CN" altLang="en-US" dirty="0"/>
              <a:t>无缺失值样本中第</a:t>
            </a:r>
            <a:r>
              <a:rPr lang="en-US" altLang="zh-CN" dirty="0"/>
              <a:t>  </a:t>
            </a:r>
            <a:r>
              <a:rPr lang="zh-CN" altLang="en-US" dirty="0"/>
              <a:t>类所占比例</a:t>
            </a:r>
            <a:endParaRPr lang="en-US" altLang="zh-CN" dirty="0"/>
          </a:p>
          <a:p>
            <a:pPr marL="800100" lvl="1" indent="-342900"/>
            <a:endParaRPr lang="zh-CN" altLang="en-US" dirty="0"/>
          </a:p>
          <a:p>
            <a:pPr marL="800100" lvl="1" indent="-342900"/>
            <a:endParaRPr lang="en-US" altLang="zh-CN" dirty="0"/>
          </a:p>
          <a:p>
            <a:pPr marL="800100" lvl="1" indent="-342900"/>
            <a:endParaRPr lang="en-US" altLang="zh-CN" dirty="0"/>
          </a:p>
          <a:p>
            <a:pPr marL="800100" lvl="1" indent="-342900"/>
            <a:r>
              <a:rPr lang="zh-CN" altLang="en-US" dirty="0"/>
              <a:t>无缺失值样本中在属性</a:t>
            </a:r>
            <a:r>
              <a:rPr lang="en-US" altLang="zh-CN" dirty="0"/>
              <a:t>  </a:t>
            </a:r>
            <a:r>
              <a:rPr lang="zh-CN" altLang="en-US" dirty="0"/>
              <a:t>上取值    的样本所占比例</a:t>
            </a:r>
          </a:p>
          <a:p>
            <a:pPr marL="800100" lvl="1" indent="-342900"/>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a:p>
          <a:p>
            <a:pPr lvl="1"/>
            <a:endParaRPr lang="en-US" altLang="zh-CN" dirty="0"/>
          </a:p>
          <a:p>
            <a:pPr marL="325800" lvl="1" indent="0">
              <a:buNone/>
            </a:pPr>
            <a:endParaRPr lang="en-US" altLang="zh-CN" dirty="0"/>
          </a:p>
          <a:p>
            <a:pPr marL="325800" lvl="1" indent="0">
              <a:buNone/>
            </a:pPr>
            <a:endParaRPr lang="en-US" altLang="zh-CN" dirty="0"/>
          </a:p>
        </p:txBody>
      </p:sp>
      <p:graphicFrame>
        <p:nvGraphicFramePr>
          <p:cNvPr id="4" name="对象 3"/>
          <p:cNvGraphicFramePr>
            <a:graphicFrameLocks noChangeAspect="1"/>
          </p:cNvGraphicFramePr>
          <p:nvPr>
            <p:extLst>
              <p:ext uri="{D42A27DB-BD31-4B8C-83A1-F6EECF244321}">
                <p14:modId xmlns:p14="http://schemas.microsoft.com/office/powerpoint/2010/main" val="1940794603"/>
              </p:ext>
            </p:extLst>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spid="_x0000_s69760" name="Formula" r:id="rId3" imgW="124560" imgH="201960" progId="Equation.Ribbit">
                  <p:embed/>
                </p:oleObj>
              </mc:Choice>
              <mc:Fallback>
                <p:oleObj name="Formula" r:id="rId3" imgW="124560" imgH="201960" progId="Equation.Ribbit">
                  <p:embed/>
                  <p:pic>
                    <p:nvPicPr>
                      <p:cNvPr id="0" name=""/>
                      <p:cNvPicPr/>
                      <p:nvPr/>
                    </p:nvPicPr>
                    <p:blipFill>
                      <a:blip r:embed="rId4"/>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818802675"/>
              </p:ext>
            </p:extLst>
          </p:nvPr>
        </p:nvGraphicFramePr>
        <p:xfrm>
          <a:off x="1476375" y="1241425"/>
          <a:ext cx="219075" cy="296863"/>
        </p:xfrm>
        <a:graphic>
          <a:graphicData uri="http://schemas.openxmlformats.org/presentationml/2006/ole">
            <mc:AlternateContent xmlns:mc="http://schemas.openxmlformats.org/markup-compatibility/2006">
              <mc:Choice xmlns:v="urn:schemas-microsoft-com:vml" Requires="v">
                <p:oleObj spid="_x0000_s69761" name="Formula" r:id="rId5" imgW="124560" imgH="166680" progId="Equation.Ribbit">
                  <p:embed/>
                </p:oleObj>
              </mc:Choice>
              <mc:Fallback>
                <p:oleObj name="Formula" r:id="rId5" imgW="124560" imgH="166680" progId="Equation.Ribbit">
                  <p:embed/>
                  <p:pic>
                    <p:nvPicPr>
                      <p:cNvPr id="0" name=""/>
                      <p:cNvPicPr/>
                      <p:nvPr/>
                    </p:nvPicPr>
                    <p:blipFill>
                      <a:blip r:embed="rId6"/>
                      <a:stretch>
                        <a:fillRect/>
                      </a:stretch>
                    </p:blipFill>
                    <p:spPr>
                      <a:xfrm>
                        <a:off x="1476375" y="1241425"/>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801374494"/>
              </p:ext>
            </p:extLst>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spid="_x0000_s69762" name="Formula" r:id="rId7" imgW="182880" imgH="201960" progId="Equation.Ribbit">
                  <p:embed/>
                </p:oleObj>
              </mc:Choice>
              <mc:Fallback>
                <p:oleObj name="Formula" r:id="rId7" imgW="182880" imgH="201960" progId="Equation.Ribbit">
                  <p:embed/>
                  <p:pic>
                    <p:nvPicPr>
                      <p:cNvPr id="0" name=""/>
                      <p:cNvPicPr/>
                      <p:nvPr/>
                    </p:nvPicPr>
                    <p:blipFill>
                      <a:blip r:embed="rId8"/>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950946353"/>
              </p:ext>
            </p:extLst>
          </p:nvPr>
        </p:nvGraphicFramePr>
        <p:xfrm>
          <a:off x="7219950" y="1179513"/>
          <a:ext cx="220663" cy="360362"/>
        </p:xfrm>
        <a:graphic>
          <a:graphicData uri="http://schemas.openxmlformats.org/presentationml/2006/ole">
            <mc:AlternateContent xmlns:mc="http://schemas.openxmlformats.org/markup-compatibility/2006">
              <mc:Choice xmlns:v="urn:schemas-microsoft-com:vml" Requires="v">
                <p:oleObj spid="_x0000_s69763" name="Formula" r:id="rId9" imgW="124560" imgH="201960" progId="Equation.Ribbit">
                  <p:embed/>
                </p:oleObj>
              </mc:Choice>
              <mc:Fallback>
                <p:oleObj name="Formula" r:id="rId9" imgW="124560" imgH="201960" progId="Equation.Ribbit">
                  <p:embed/>
                  <p:pic>
                    <p:nvPicPr>
                      <p:cNvPr id="0" name=""/>
                      <p:cNvPicPr/>
                      <p:nvPr/>
                    </p:nvPicPr>
                    <p:blipFill>
                      <a:blip r:embed="rId4"/>
                      <a:stretch>
                        <a:fillRect/>
                      </a:stretch>
                    </p:blipFill>
                    <p:spPr>
                      <a:xfrm>
                        <a:off x="7219950"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8410485"/>
              </p:ext>
            </p:extLst>
          </p:nvPr>
        </p:nvGraphicFramePr>
        <p:xfrm>
          <a:off x="1809750" y="1497013"/>
          <a:ext cx="288925" cy="349250"/>
        </p:xfrm>
        <a:graphic>
          <a:graphicData uri="http://schemas.openxmlformats.org/presentationml/2006/ole">
            <mc:AlternateContent xmlns:mc="http://schemas.openxmlformats.org/markup-compatibility/2006">
              <mc:Choice xmlns:v="urn:schemas-microsoft-com:vml" Requires="v">
                <p:oleObj spid="_x0000_s69764" name="Formula" r:id="rId10" imgW="134640" imgH="162720" progId="Equation.Ribbit">
                  <p:embed/>
                </p:oleObj>
              </mc:Choice>
              <mc:Fallback>
                <p:oleObj name="Formula" r:id="rId10" imgW="134640" imgH="162720" progId="Equation.Ribbit">
                  <p:embed/>
                  <p:pic>
                    <p:nvPicPr>
                      <p:cNvPr id="0" name=""/>
                      <p:cNvPicPr/>
                      <p:nvPr/>
                    </p:nvPicPr>
                    <p:blipFill>
                      <a:blip r:embed="rId11"/>
                      <a:stretch>
                        <a:fillRect/>
                      </a:stretch>
                    </p:blipFill>
                    <p:spPr>
                      <a:xfrm>
                        <a:off x="1809750"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72927474"/>
              </p:ext>
            </p:extLst>
          </p:nvPr>
        </p:nvGraphicFramePr>
        <p:xfrm>
          <a:off x="3635375" y="1479550"/>
          <a:ext cx="325438" cy="360363"/>
        </p:xfrm>
        <a:graphic>
          <a:graphicData uri="http://schemas.openxmlformats.org/presentationml/2006/ole">
            <mc:AlternateContent xmlns:mc="http://schemas.openxmlformats.org/markup-compatibility/2006">
              <mc:Choice xmlns:v="urn:schemas-microsoft-com:vml" Requires="v">
                <p:oleObj spid="_x0000_s69765" name="Formula" r:id="rId12" imgW="182880" imgH="203400" progId="Equation.Ribbit">
                  <p:embed/>
                </p:oleObj>
              </mc:Choice>
              <mc:Fallback>
                <p:oleObj name="Formula" r:id="rId12" imgW="182880" imgH="203400" progId="Equation.Ribbit">
                  <p:embed/>
                  <p:pic>
                    <p:nvPicPr>
                      <p:cNvPr id="0" name=""/>
                      <p:cNvPicPr/>
                      <p:nvPr/>
                    </p:nvPicPr>
                    <p:blipFill>
                      <a:blip r:embed="rId13"/>
                      <a:stretch>
                        <a:fillRect/>
                      </a:stretch>
                    </p:blipFill>
                    <p:spPr>
                      <a:xfrm>
                        <a:off x="3635375" y="1479550"/>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585841649"/>
              </p:ext>
            </p:extLst>
          </p:nvPr>
        </p:nvGraphicFramePr>
        <p:xfrm>
          <a:off x="4570413" y="1477963"/>
          <a:ext cx="220662" cy="358775"/>
        </p:xfrm>
        <a:graphic>
          <a:graphicData uri="http://schemas.openxmlformats.org/presentationml/2006/ole">
            <mc:AlternateContent xmlns:mc="http://schemas.openxmlformats.org/markup-compatibility/2006">
              <mc:Choice xmlns:v="urn:schemas-microsoft-com:vml" Requires="v">
                <p:oleObj spid="_x0000_s69766" name="Formula" r:id="rId14" imgW="124560" imgH="201960" progId="Equation.Ribbit">
                  <p:embed/>
                </p:oleObj>
              </mc:Choice>
              <mc:Fallback>
                <p:oleObj name="Formula" r:id="rId14" imgW="124560" imgH="201960" progId="Equation.Ribbit">
                  <p:embed/>
                  <p:pic>
                    <p:nvPicPr>
                      <p:cNvPr id="0" name=""/>
                      <p:cNvPicPr/>
                      <p:nvPr/>
                    </p:nvPicPr>
                    <p:blipFill>
                      <a:blip r:embed="rId4"/>
                      <a:stretch>
                        <a:fillRect/>
                      </a:stretch>
                    </p:blipFill>
                    <p:spPr>
                      <a:xfrm>
                        <a:off x="4570413" y="1477963"/>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749571364"/>
              </p:ext>
            </p:extLst>
          </p:nvPr>
        </p:nvGraphicFramePr>
        <p:xfrm>
          <a:off x="3887788" y="1995488"/>
          <a:ext cx="334962" cy="257175"/>
        </p:xfrm>
        <a:graphic>
          <a:graphicData uri="http://schemas.openxmlformats.org/presentationml/2006/ole">
            <mc:AlternateContent xmlns:mc="http://schemas.openxmlformats.org/markup-compatibility/2006">
              <mc:Choice xmlns:v="urn:schemas-microsoft-com:vml" Requires="v">
                <p:oleObj spid="_x0000_s69767" name="Formula" r:id="rId15" imgW="171720" imgH="131040" progId="Equation.Ribbit">
                  <p:embed/>
                </p:oleObj>
              </mc:Choice>
              <mc:Fallback>
                <p:oleObj name="Formula" r:id="rId15" imgW="171720" imgH="131040" progId="Equation.Ribbit">
                  <p:embed/>
                  <p:pic>
                    <p:nvPicPr>
                      <p:cNvPr id="0" name=""/>
                      <p:cNvPicPr/>
                      <p:nvPr/>
                    </p:nvPicPr>
                    <p:blipFill>
                      <a:blip r:embed="rId16"/>
                      <a:stretch>
                        <a:fillRect/>
                      </a:stretch>
                    </p:blipFill>
                    <p:spPr>
                      <a:xfrm>
                        <a:off x="3887788" y="1995488"/>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751912817"/>
              </p:ext>
            </p:extLst>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spid="_x0000_s69768" name="Formula" r:id="rId17" imgW="773640" imgH="280800" progId="Equation.Ribbit">
                  <p:embed/>
                </p:oleObj>
              </mc:Choice>
              <mc:Fallback>
                <p:oleObj name="Formula" r:id="rId17" imgW="773640" imgH="280800" progId="Equation.Ribbit">
                  <p:embed/>
                  <p:pic>
                    <p:nvPicPr>
                      <p:cNvPr id="0" name=""/>
                      <p:cNvPicPr/>
                      <p:nvPr/>
                    </p:nvPicPr>
                    <p:blipFill>
                      <a:blip r:embed="rId18"/>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490444019"/>
              </p:ext>
            </p:extLst>
          </p:nvPr>
        </p:nvGraphicFramePr>
        <p:xfrm>
          <a:off x="2465388" y="4117975"/>
          <a:ext cx="3819525" cy="592138"/>
        </p:xfrm>
        <a:graphic>
          <a:graphicData uri="http://schemas.openxmlformats.org/presentationml/2006/ole">
            <mc:AlternateContent xmlns:mc="http://schemas.openxmlformats.org/markup-compatibility/2006">
              <mc:Choice xmlns:v="urn:schemas-microsoft-com:vml" Requires="v">
                <p:oleObj spid="_x0000_s69769" name="Formula" r:id="rId19" imgW="1921680" imgH="298800" progId="Equation.Ribbit">
                  <p:embed/>
                </p:oleObj>
              </mc:Choice>
              <mc:Fallback>
                <p:oleObj name="Formula" r:id="rId19" imgW="1921680" imgH="298800" progId="Equation.Ribbit">
                  <p:embed/>
                  <p:pic>
                    <p:nvPicPr>
                      <p:cNvPr id="0" name=""/>
                      <p:cNvPicPr/>
                      <p:nvPr/>
                    </p:nvPicPr>
                    <p:blipFill>
                      <a:blip r:embed="rId20"/>
                      <a:stretch>
                        <a:fillRect/>
                      </a:stretch>
                    </p:blipFill>
                    <p:spPr>
                      <a:xfrm>
                        <a:off x="2465388"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868599524"/>
              </p:ext>
            </p:extLst>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spid="_x0000_s69770" name="Formula" r:id="rId21" imgW="1820160" imgH="279720" progId="Equation.Ribbit">
                  <p:embed/>
                </p:oleObj>
              </mc:Choice>
              <mc:Fallback>
                <p:oleObj name="Formula" r:id="rId21" imgW="1820160" imgH="279720" progId="Equation.Ribbit">
                  <p:embed/>
                  <p:pic>
                    <p:nvPicPr>
                      <p:cNvPr id="0" name=""/>
                      <p:cNvPicPr/>
                      <p:nvPr/>
                    </p:nvPicPr>
                    <p:blipFill>
                      <a:blip r:embed="rId22"/>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21883643"/>
              </p:ext>
            </p:extLst>
          </p:nvPr>
        </p:nvGraphicFramePr>
        <p:xfrm>
          <a:off x="4656138" y="5000625"/>
          <a:ext cx="231775" cy="282575"/>
        </p:xfrm>
        <a:graphic>
          <a:graphicData uri="http://schemas.openxmlformats.org/presentationml/2006/ole">
            <mc:AlternateContent xmlns:mc="http://schemas.openxmlformats.org/markup-compatibility/2006">
              <mc:Choice xmlns:v="urn:schemas-microsoft-com:vml" Requires="v">
                <p:oleObj spid="_x0000_s69771" name="Formula" r:id="rId23" imgW="134640" imgH="162720" progId="Equation.Ribbit">
                  <p:embed/>
                </p:oleObj>
              </mc:Choice>
              <mc:Fallback>
                <p:oleObj name="Formula" r:id="rId23" imgW="134640" imgH="162720" progId="Equation.Ribbit">
                  <p:embed/>
                  <p:pic>
                    <p:nvPicPr>
                      <p:cNvPr id="0" name=""/>
                      <p:cNvPicPr/>
                      <p:nvPr/>
                    </p:nvPicPr>
                    <p:blipFill>
                      <a:blip r:embed="rId11"/>
                      <a:stretch>
                        <a:fillRect/>
                      </a:stretch>
                    </p:blipFill>
                    <p:spPr>
                      <a:xfrm>
                        <a:off x="4656138" y="5000625"/>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r>
              <a:rPr lang="en-US" altLang="zh-CN" sz="2400" dirty="0"/>
              <a:t>Q1</a:t>
            </a:r>
            <a:r>
              <a:rPr lang="zh-CN" altLang="en-US" sz="2400" dirty="0"/>
              <a:t>：如何在属性缺失的情况下进行划分属性选择？</a:t>
            </a:r>
            <a:endParaRPr lang="en-US" altLang="zh-CN" sz="2400" dirty="0"/>
          </a:p>
        </p:txBody>
      </p:sp>
      <p:cxnSp>
        <p:nvCxnSpPr>
          <p:cNvPr id="33" name="直接连接符 32"/>
          <p:cNvCxnSpPr/>
          <p:nvPr/>
        </p:nvCxnSpPr>
        <p:spPr>
          <a:xfrm>
            <a:off x="6520715" y="3168690"/>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18"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3134594254"/>
              </p:ext>
            </p:extLst>
          </p:nvPr>
        </p:nvGraphicFramePr>
        <p:xfrm>
          <a:off x="2882900" y="1230914"/>
          <a:ext cx="188913" cy="306387"/>
        </p:xfrm>
        <a:graphic>
          <a:graphicData uri="http://schemas.openxmlformats.org/presentationml/2006/ole">
            <mc:AlternateContent xmlns:mc="http://schemas.openxmlformats.org/markup-compatibility/2006">
              <mc:Choice xmlns:v="urn:schemas-microsoft-com:vml" Requires="v">
                <p:oleObj spid="_x0000_s69772" name="Formula" r:id="rId24" imgW="80280" imgH="129600" progId="Equation.Ribbit">
                  <p:embed/>
                </p:oleObj>
              </mc:Choice>
              <mc:Fallback>
                <p:oleObj name="Formula" r:id="rId24" imgW="80280" imgH="129600" progId="Equation.Ribbit">
                  <p:embed/>
                  <p:pic>
                    <p:nvPicPr>
                      <p:cNvPr id="0" name=""/>
                      <p:cNvPicPr/>
                      <p:nvPr/>
                    </p:nvPicPr>
                    <p:blipFill>
                      <a:blip r:embed="rId25"/>
                      <a:stretch>
                        <a:fillRect/>
                      </a:stretch>
                    </p:blipFill>
                    <p:spPr>
                      <a:xfrm>
                        <a:off x="2882900" y="1230914"/>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706328229"/>
              </p:ext>
            </p:extLst>
          </p:nvPr>
        </p:nvGraphicFramePr>
        <p:xfrm>
          <a:off x="8716963" y="1238250"/>
          <a:ext cx="190500" cy="303213"/>
        </p:xfrm>
        <a:graphic>
          <a:graphicData uri="http://schemas.openxmlformats.org/presentationml/2006/ole">
            <mc:AlternateContent xmlns:mc="http://schemas.openxmlformats.org/markup-compatibility/2006">
              <mc:Choice xmlns:v="urn:schemas-microsoft-com:vml" Requires="v">
                <p:oleObj spid="_x0000_s69773" name="Formula" r:id="rId26" imgW="80280" imgH="129600" progId="Equation.Ribbit">
                  <p:embed/>
                </p:oleObj>
              </mc:Choice>
              <mc:Fallback>
                <p:oleObj name="Formula" r:id="rId26" imgW="80280" imgH="129600" progId="Equation.Ribbit">
                  <p:embed/>
                  <p:pic>
                    <p:nvPicPr>
                      <p:cNvPr id="0" name=""/>
                      <p:cNvPicPr/>
                      <p:nvPr/>
                    </p:nvPicPr>
                    <p:blipFill>
                      <a:blip r:embed="rId25"/>
                      <a:stretch>
                        <a:fillRect/>
                      </a:stretch>
                    </p:blipFill>
                    <p:spPr>
                      <a:xfrm>
                        <a:off x="8716963" y="1238250"/>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10692370"/>
              </p:ext>
            </p:extLst>
          </p:nvPr>
        </p:nvGraphicFramePr>
        <p:xfrm>
          <a:off x="5972175" y="1484313"/>
          <a:ext cx="174625" cy="360362"/>
        </p:xfrm>
        <a:graphic>
          <a:graphicData uri="http://schemas.openxmlformats.org/presentationml/2006/ole">
            <mc:AlternateContent xmlns:mc="http://schemas.openxmlformats.org/markup-compatibility/2006">
              <mc:Choice xmlns:v="urn:schemas-microsoft-com:vml" Requires="v">
                <p:oleObj spid="_x0000_s69774" name="Formula" r:id="rId27" imgW="80280" imgH="167760" progId="Equation.Ribbit">
                  <p:embed/>
                </p:oleObj>
              </mc:Choice>
              <mc:Fallback>
                <p:oleObj name="Formula" r:id="rId27" imgW="80280" imgH="167760" progId="Equation.Ribbit">
                  <p:embed/>
                  <p:pic>
                    <p:nvPicPr>
                      <p:cNvPr id="0" name=""/>
                      <p:cNvPicPr/>
                      <p:nvPr/>
                    </p:nvPicPr>
                    <p:blipFill>
                      <a:blip r:embed="rId28"/>
                      <a:stretch>
                        <a:fillRect/>
                      </a:stretch>
                    </p:blipFill>
                    <p:spPr>
                      <a:xfrm>
                        <a:off x="5972175"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433214600"/>
              </p:ext>
            </p:extLst>
          </p:nvPr>
        </p:nvGraphicFramePr>
        <p:xfrm>
          <a:off x="3703638" y="5016500"/>
          <a:ext cx="190500" cy="303213"/>
        </p:xfrm>
        <a:graphic>
          <a:graphicData uri="http://schemas.openxmlformats.org/presentationml/2006/ole">
            <mc:AlternateContent xmlns:mc="http://schemas.openxmlformats.org/markup-compatibility/2006">
              <mc:Choice xmlns:v="urn:schemas-microsoft-com:vml" Requires="v">
                <p:oleObj spid="_x0000_s69775" name="Formula" r:id="rId29" imgW="80280" imgH="129600" progId="Equation.Ribbit">
                  <p:embed/>
                </p:oleObj>
              </mc:Choice>
              <mc:Fallback>
                <p:oleObj name="Formula" r:id="rId29" imgW="80280" imgH="129600" progId="Equation.Ribbit">
                  <p:embed/>
                  <p:pic>
                    <p:nvPicPr>
                      <p:cNvPr id="0" name=""/>
                      <p:cNvPicPr/>
                      <p:nvPr/>
                    </p:nvPicPr>
                    <p:blipFill>
                      <a:blip r:embed="rId25"/>
                      <a:stretch>
                        <a:fillRect/>
                      </a:stretch>
                    </p:blipFill>
                    <p:spPr>
                      <a:xfrm>
                        <a:off x="3703638" y="5016500"/>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128259444"/>
              </p:ext>
            </p:extLst>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spid="_x0000_s69776" name="Formula" r:id="rId30" imgW="80280" imgH="167760" progId="Equation.Ribbit">
                  <p:embed/>
                </p:oleObj>
              </mc:Choice>
              <mc:Fallback>
                <p:oleObj name="Formula" r:id="rId30" imgW="80280" imgH="167760" progId="Equation.Ribbit">
                  <p:embed/>
                  <p:pic>
                    <p:nvPicPr>
                      <p:cNvPr id="0" name=""/>
                      <p:cNvPicPr/>
                      <p:nvPr/>
                    </p:nvPicPr>
                    <p:blipFill>
                      <a:blip r:embed="rId28"/>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47827244"/>
              </p:ext>
            </p:extLst>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spid="_x0000_s69777" name="Formula" r:id="rId31" imgW="97920" imgH="131040" progId="Equation.Ribbit">
                  <p:embed/>
                </p:oleObj>
              </mc:Choice>
              <mc:Fallback>
                <p:oleObj name="Formula" r:id="rId31" imgW="97920" imgH="131040" progId="Equation.Ribbit">
                  <p:embed/>
                  <p:pic>
                    <p:nvPicPr>
                      <p:cNvPr id="0" name=""/>
                      <p:cNvPicPr/>
                      <p:nvPr/>
                    </p:nvPicPr>
                    <p:blipFill>
                      <a:blip r:embed="rId32"/>
                      <a:stretch>
                        <a:fillRect/>
                      </a:stretch>
                    </p:blipFill>
                    <p:spPr>
                      <a:xfrm>
                        <a:off x="2039938" y="1997075"/>
                        <a:ext cx="201612" cy="268288"/>
                      </a:xfrm>
                      <a:prstGeom prst="rect">
                        <a:avLst/>
                      </a:prstGeom>
                    </p:spPr>
                  </p:pic>
                </p:oleObj>
              </mc:Fallback>
            </mc:AlternateContent>
          </a:graphicData>
        </a:graphic>
      </p:graphicFrame>
    </p:spTree>
    <p:extLst>
      <p:ext uri="{BB962C8B-B14F-4D97-AF65-F5344CB8AC3E}">
        <p14:creationId xmlns:p14="http://schemas.microsoft.com/office/powerpoint/2010/main" val="39385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en-US" altLang="zh-CN" dirty="0"/>
              <a:t> </a:t>
            </a:r>
            <a:r>
              <a:rPr lang="zh-CN" altLang="en-US" dirty="0"/>
              <a:t>基于上述定义，可得</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其中</a:t>
            </a:r>
            <a:endParaRPr lang="en-US" altLang="zh-CN" dirty="0"/>
          </a:p>
          <a:p>
            <a:pPr marL="0" indent="0">
              <a:buNone/>
            </a:pPr>
            <a:endParaRPr lang="en-US" altLang="zh-CN" dirty="0"/>
          </a:p>
          <a:p>
            <a:r>
              <a:rPr lang="en-US" altLang="zh-CN" dirty="0"/>
              <a:t> </a:t>
            </a:r>
            <a:r>
              <a:rPr lang="zh-CN" altLang="en-US" dirty="0"/>
              <a:t>对于</a:t>
            </a:r>
            <a:r>
              <a:rPr lang="en-US" altLang="zh-CN" dirty="0"/>
              <a:t>Q2</a:t>
            </a:r>
          </a:p>
          <a:p>
            <a:pPr lvl="1"/>
            <a:r>
              <a:rPr lang="zh-CN" altLang="en-US" dirty="0"/>
              <a:t>若样本  在划分属性</a:t>
            </a:r>
            <a:r>
              <a:rPr lang="en-US" altLang="zh-CN" dirty="0"/>
              <a:t>  </a:t>
            </a:r>
            <a:r>
              <a:rPr lang="zh-CN" altLang="en-US" dirty="0"/>
              <a:t>上的取值已知，则将</a:t>
            </a:r>
            <a:r>
              <a:rPr lang="en-US" altLang="zh-CN" dirty="0"/>
              <a:t>   </a:t>
            </a:r>
            <a:r>
              <a:rPr lang="zh-CN" altLang="en-US" dirty="0"/>
              <a:t>划入与其取值对应的子结点，且样本权值在子结点中保持为</a:t>
            </a:r>
            <a:endParaRPr lang="en-US" altLang="zh-CN" dirty="0"/>
          </a:p>
          <a:p>
            <a:pPr lvl="1"/>
            <a:r>
              <a:rPr lang="zh-CN" altLang="en-US" dirty="0"/>
              <a:t>若样本  在划分属性  上的取值未知，则将</a:t>
            </a:r>
            <a:r>
              <a:rPr lang="en-US" altLang="zh-CN" dirty="0"/>
              <a:t>   </a:t>
            </a:r>
            <a:r>
              <a:rPr lang="zh-CN" altLang="en-US" dirty="0"/>
              <a:t>同时划入所有子结点，且样本权值在与属性值    对应的子结点中调整为          </a:t>
            </a:r>
            <a:r>
              <a:rPr lang="en-US" altLang="zh-CN" dirty="0"/>
              <a:t>(</a:t>
            </a:r>
            <a:r>
              <a:rPr lang="zh-CN" altLang="en-US" dirty="0"/>
              <a:t>直观来看，相当于让同一个样本以不同概率划入不同的子结点中去</a:t>
            </a:r>
            <a:r>
              <a:rPr lang="en-US" altLang="zh-CN" dirty="0"/>
              <a:t>)</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660429301"/>
              </p:ext>
            </p:extLst>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spid="_x0000_s66920" name="Formula" r:id="rId3" imgW="1858320" imgH="201960" progId="Equation.Ribbit">
                  <p:embed/>
                </p:oleObj>
              </mc:Choice>
              <mc:Fallback>
                <p:oleObj name="Formula" r:id="rId3" imgW="1858320" imgH="201960" progId="Equation.Ribbit">
                  <p:embed/>
                  <p:pic>
                    <p:nvPicPr>
                      <p:cNvPr id="0" name=""/>
                      <p:cNvPicPr/>
                      <p:nvPr/>
                    </p:nvPicPr>
                    <p:blipFill>
                      <a:blip r:embed="rId4"/>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784833661"/>
              </p:ext>
            </p:extLst>
          </p:nvPr>
        </p:nvGraphicFramePr>
        <p:xfrm>
          <a:off x="3600450" y="1993900"/>
          <a:ext cx="3154363" cy="660400"/>
        </p:xfrm>
        <a:graphic>
          <a:graphicData uri="http://schemas.openxmlformats.org/presentationml/2006/ole">
            <mc:AlternateContent xmlns:mc="http://schemas.openxmlformats.org/markup-compatibility/2006">
              <mc:Choice xmlns:v="urn:schemas-microsoft-com:vml" Requires="v">
                <p:oleObj spid="_x0000_s66921" name="Formula" r:id="rId5" imgW="2199960" imgH="462600" progId="Equation.Ribbit">
                  <p:embed/>
                </p:oleObj>
              </mc:Choice>
              <mc:Fallback>
                <p:oleObj name="Formula" r:id="rId5" imgW="2199960" imgH="462600" progId="Equation.Ribbit">
                  <p:embed/>
                  <p:pic>
                    <p:nvPicPr>
                      <p:cNvPr id="0" name=""/>
                      <p:cNvPicPr/>
                      <p:nvPr/>
                    </p:nvPicPr>
                    <p:blipFill>
                      <a:blip r:embed="rId6"/>
                      <a:stretch>
                        <a:fillRect/>
                      </a:stretch>
                    </p:blipFill>
                    <p:spPr>
                      <a:xfrm>
                        <a:off x="3600450"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219969371"/>
              </p:ext>
            </p:extLst>
          </p:nvPr>
        </p:nvGraphicFramePr>
        <p:xfrm>
          <a:off x="2932113" y="2932113"/>
          <a:ext cx="2541587" cy="744537"/>
        </p:xfrm>
        <a:graphic>
          <a:graphicData uri="http://schemas.openxmlformats.org/presentationml/2006/ole">
            <mc:AlternateContent xmlns:mc="http://schemas.openxmlformats.org/markup-compatibility/2006">
              <mc:Choice xmlns:v="urn:schemas-microsoft-com:vml" Requires="v">
                <p:oleObj spid="_x0000_s66922" name="Formula" r:id="rId7" imgW="1644840" imgH="480240" progId="Equation.Ribbit">
                  <p:embed/>
                </p:oleObj>
              </mc:Choice>
              <mc:Fallback>
                <p:oleObj name="Formula" r:id="rId7" imgW="1644840" imgH="480240" progId="Equation.Ribbit">
                  <p:embed/>
                  <p:pic>
                    <p:nvPicPr>
                      <p:cNvPr id="0" name=""/>
                      <p:cNvPicPr/>
                      <p:nvPr/>
                    </p:nvPicPr>
                    <p:blipFill>
                      <a:blip r:embed="rId8"/>
                      <a:stretch>
                        <a:fillRect/>
                      </a:stretch>
                    </p:blipFill>
                    <p:spPr>
                      <a:xfrm>
                        <a:off x="2932113" y="2932113"/>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955357083"/>
              </p:ext>
            </p:extLst>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spid="_x0000_s66923" name="Formula" r:id="rId9" imgW="171720" imgH="131040" progId="Equation.Ribbit">
                  <p:embed/>
                </p:oleObj>
              </mc:Choice>
              <mc:Fallback>
                <p:oleObj name="Formula" r:id="rId9" imgW="171720" imgH="131040" progId="Equation.Ribbit">
                  <p:embed/>
                  <p:pic>
                    <p:nvPicPr>
                      <p:cNvPr id="0" name=""/>
                      <p:cNvPicPr/>
                      <p:nvPr/>
                    </p:nvPicPr>
                    <p:blipFill>
                      <a:blip r:embed="rId10"/>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9351475"/>
              </p:ext>
            </p:extLst>
          </p:nvPr>
        </p:nvGraphicFramePr>
        <p:xfrm>
          <a:off x="3371850" y="5021263"/>
          <a:ext cx="268288" cy="325437"/>
        </p:xfrm>
        <a:graphic>
          <a:graphicData uri="http://schemas.openxmlformats.org/presentationml/2006/ole">
            <mc:AlternateContent xmlns:mc="http://schemas.openxmlformats.org/markup-compatibility/2006">
              <mc:Choice xmlns:v="urn:schemas-microsoft-com:vml" Requires="v">
                <p:oleObj spid="_x0000_s66924" name="Formula" r:id="rId11" imgW="134640" imgH="162720" progId="Equation.Ribbit">
                  <p:embed/>
                </p:oleObj>
              </mc:Choice>
              <mc:Fallback>
                <p:oleObj name="Formula" r:id="rId11" imgW="134640" imgH="162720" progId="Equation.Ribbit">
                  <p:embed/>
                  <p:pic>
                    <p:nvPicPr>
                      <p:cNvPr id="0" name=""/>
                      <p:cNvPicPr/>
                      <p:nvPr/>
                    </p:nvPicPr>
                    <p:blipFill>
                      <a:blip r:embed="rId12"/>
                      <a:stretch>
                        <a:fillRect/>
                      </a:stretch>
                    </p:blipFill>
                    <p:spPr>
                      <a:xfrm>
                        <a:off x="3371850" y="5021263"/>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095343856"/>
              </p:ext>
            </p:extLst>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spid="_x0000_s66925" name="Formula" r:id="rId13" imgW="410400" imgH="164160" progId="Equation.Ribbit">
                  <p:embed/>
                </p:oleObj>
              </mc:Choice>
              <mc:Fallback>
                <p:oleObj name="Formula" r:id="rId13" imgW="410400" imgH="164160" progId="Equation.Ribbit">
                  <p:embed/>
                  <p:pic>
                    <p:nvPicPr>
                      <p:cNvPr id="0" name=""/>
                      <p:cNvPicPr/>
                      <p:nvPr/>
                    </p:nvPicPr>
                    <p:blipFill>
                      <a:blip r:embed="rId14"/>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34210498"/>
              </p:ext>
            </p:extLst>
          </p:nvPr>
        </p:nvGraphicFramePr>
        <p:xfrm>
          <a:off x="5751513" y="4184650"/>
          <a:ext cx="200025" cy="271463"/>
        </p:xfrm>
        <a:graphic>
          <a:graphicData uri="http://schemas.openxmlformats.org/presentationml/2006/ole">
            <mc:AlternateContent xmlns:mc="http://schemas.openxmlformats.org/markup-compatibility/2006">
              <mc:Choice xmlns:v="urn:schemas-microsoft-com:vml" Requires="v">
                <p:oleObj spid="_x0000_s66926" name="Formula" r:id="rId15" imgW="97920" imgH="131040" progId="Equation.Ribbit">
                  <p:embed/>
                </p:oleObj>
              </mc:Choice>
              <mc:Fallback>
                <p:oleObj name="Formula" r:id="rId15" imgW="97920" imgH="131040" progId="Equation.Ribbit">
                  <p:embed/>
                  <p:pic>
                    <p:nvPicPr>
                      <p:cNvPr id="0" name=""/>
                      <p:cNvPicPr/>
                      <p:nvPr/>
                    </p:nvPicPr>
                    <p:blipFill>
                      <a:blip r:embed="rId16"/>
                      <a:stretch>
                        <a:fillRect/>
                      </a:stretch>
                    </p:blipFill>
                    <p:spPr>
                      <a:xfrm>
                        <a:off x="5751513" y="4184650"/>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4097395181"/>
              </p:ext>
            </p:extLst>
          </p:nvPr>
        </p:nvGraphicFramePr>
        <p:xfrm>
          <a:off x="5751513" y="4768850"/>
          <a:ext cx="200025" cy="271463"/>
        </p:xfrm>
        <a:graphic>
          <a:graphicData uri="http://schemas.openxmlformats.org/presentationml/2006/ole">
            <mc:AlternateContent xmlns:mc="http://schemas.openxmlformats.org/markup-compatibility/2006">
              <mc:Choice xmlns:v="urn:schemas-microsoft-com:vml" Requires="v">
                <p:oleObj spid="_x0000_s66927" name="Formula" r:id="rId17" imgW="97920" imgH="131040" progId="Equation.Ribbit">
                  <p:embed/>
                </p:oleObj>
              </mc:Choice>
              <mc:Fallback>
                <p:oleObj name="Formula" r:id="rId17" imgW="97920" imgH="131040" progId="Equation.Ribbit">
                  <p:embed/>
                  <p:pic>
                    <p:nvPicPr>
                      <p:cNvPr id="0" name=""/>
                      <p:cNvPicPr/>
                      <p:nvPr/>
                    </p:nvPicPr>
                    <p:blipFill>
                      <a:blip r:embed="rId16"/>
                      <a:stretch>
                        <a:fillRect/>
                      </a:stretch>
                    </p:blipFill>
                    <p:spPr>
                      <a:xfrm>
                        <a:off x="5751513" y="4768850"/>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656847667"/>
              </p:ext>
            </p:extLst>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spid="_x0000_s66928" name="Formula" r:id="rId18" imgW="80280" imgH="129600" progId="Equation.Ribbit">
                  <p:embed/>
                </p:oleObj>
              </mc:Choice>
              <mc:Fallback>
                <p:oleObj name="Formula" r:id="rId18" imgW="80280" imgH="129600" progId="Equation.Ribbit">
                  <p:embed/>
                  <p:pic>
                    <p:nvPicPr>
                      <p:cNvPr id="0" name=""/>
                      <p:cNvPicPr/>
                      <p:nvPr/>
                    </p:nvPicPr>
                    <p:blipFill>
                      <a:blip r:embed="rId19"/>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496839390"/>
              </p:ext>
            </p:extLst>
          </p:nvPr>
        </p:nvGraphicFramePr>
        <p:xfrm>
          <a:off x="3241675" y="4759325"/>
          <a:ext cx="190500" cy="303213"/>
        </p:xfrm>
        <a:graphic>
          <a:graphicData uri="http://schemas.openxmlformats.org/presentationml/2006/ole">
            <mc:AlternateContent xmlns:mc="http://schemas.openxmlformats.org/markup-compatibility/2006">
              <mc:Choice xmlns:v="urn:schemas-microsoft-com:vml" Requires="v">
                <p:oleObj spid="_x0000_s66929" name="Formula" r:id="rId20" imgW="80280" imgH="129600" progId="Equation.Ribbit">
                  <p:embed/>
                </p:oleObj>
              </mc:Choice>
              <mc:Fallback>
                <p:oleObj name="Formula" r:id="rId20" imgW="80280" imgH="129600" progId="Equation.Ribbit">
                  <p:embed/>
                  <p:pic>
                    <p:nvPicPr>
                      <p:cNvPr id="0" name=""/>
                      <p:cNvPicPr/>
                      <p:nvPr/>
                    </p:nvPicPr>
                    <p:blipFill>
                      <a:blip r:embed="rId19"/>
                      <a:stretch>
                        <a:fillRect/>
                      </a:stretch>
                    </p:blipFill>
                    <p:spPr>
                      <a:xfrm>
                        <a:off x="3241675" y="4759325"/>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39149920"/>
              </p:ext>
            </p:extLst>
          </p:nvPr>
        </p:nvGraphicFramePr>
        <p:xfrm>
          <a:off x="1778687" y="4175125"/>
          <a:ext cx="200025" cy="271463"/>
        </p:xfrm>
        <a:graphic>
          <a:graphicData uri="http://schemas.openxmlformats.org/presentationml/2006/ole">
            <mc:AlternateContent xmlns:mc="http://schemas.openxmlformats.org/markup-compatibility/2006">
              <mc:Choice xmlns:v="urn:schemas-microsoft-com:vml" Requires="v">
                <p:oleObj spid="_x0000_s66930" name="Formula" r:id="rId21" imgW="97920" imgH="131040" progId="Equation.Ribbit">
                  <p:embed/>
                </p:oleObj>
              </mc:Choice>
              <mc:Fallback>
                <p:oleObj name="Formula" r:id="rId21" imgW="97920" imgH="131040" progId="Equation.Ribbit">
                  <p:embed/>
                  <p:pic>
                    <p:nvPicPr>
                      <p:cNvPr id="0" name=""/>
                      <p:cNvPicPr/>
                      <p:nvPr/>
                    </p:nvPicPr>
                    <p:blipFill>
                      <a:blip r:embed="rId16"/>
                      <a:stretch>
                        <a:fillRect/>
                      </a:stretch>
                    </p:blipFill>
                    <p:spPr>
                      <a:xfrm>
                        <a:off x="1778687" y="4175125"/>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88987895"/>
              </p:ext>
            </p:extLst>
          </p:nvPr>
        </p:nvGraphicFramePr>
        <p:xfrm>
          <a:off x="1801737" y="4780693"/>
          <a:ext cx="200025" cy="271463"/>
        </p:xfrm>
        <a:graphic>
          <a:graphicData uri="http://schemas.openxmlformats.org/presentationml/2006/ole">
            <mc:AlternateContent xmlns:mc="http://schemas.openxmlformats.org/markup-compatibility/2006">
              <mc:Choice xmlns:v="urn:schemas-microsoft-com:vml" Requires="v">
                <p:oleObj spid="_x0000_s66931" name="Formula" r:id="rId22" imgW="97920" imgH="131040" progId="Equation.Ribbit">
                  <p:embed/>
                </p:oleObj>
              </mc:Choice>
              <mc:Fallback>
                <p:oleObj name="Formula" r:id="rId22" imgW="97920" imgH="131040" progId="Equation.Ribbit">
                  <p:embed/>
                  <p:pic>
                    <p:nvPicPr>
                      <p:cNvPr id="0" name=""/>
                      <p:cNvPicPr/>
                      <p:nvPr/>
                    </p:nvPicPr>
                    <p:blipFill>
                      <a:blip r:embed="rId16"/>
                      <a:stretch>
                        <a:fillRect/>
                      </a:stretch>
                    </p:blipFill>
                    <p:spPr>
                      <a:xfrm>
                        <a:off x="1801737" y="4780693"/>
                        <a:ext cx="200025" cy="271463"/>
                      </a:xfrm>
                      <a:prstGeom prst="rect">
                        <a:avLst/>
                      </a:prstGeom>
                    </p:spPr>
                  </p:pic>
                </p:oleObj>
              </mc:Fallback>
            </mc:AlternateContent>
          </a:graphicData>
        </a:graphic>
      </p:graphicFrame>
    </p:spTree>
    <p:extLst>
      <p:ext uri="{BB962C8B-B14F-4D97-AF65-F5344CB8AC3E}">
        <p14:creationId xmlns:p14="http://schemas.microsoft.com/office/powerpoint/2010/main" val="80367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5445211" y="1158536"/>
            <a:ext cx="3616411" cy="4930775"/>
          </a:xfrm>
        </p:spPr>
        <p:txBody>
          <a:bodyPr>
            <a:normAutofit/>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学习开始时，根结点包含样本集</a:t>
            </a:r>
            <a:r>
              <a:rPr lang="en-US" altLang="zh-CN" dirty="0"/>
              <a:t>  </a:t>
            </a:r>
            <a:r>
              <a:rPr lang="zh-CN" altLang="en-US" dirty="0"/>
              <a:t>中全部</a:t>
            </a:r>
            <a:r>
              <a:rPr lang="en-US" altLang="zh-CN" dirty="0"/>
              <a:t>  </a:t>
            </a:r>
            <a:r>
              <a:rPr lang="zh-CN" altLang="en-US" dirty="0"/>
              <a:t>个样例，各样例的权值均为</a:t>
            </a:r>
          </a:p>
          <a:p>
            <a:pPr marL="342900" indent="-342900">
              <a:buFont typeface="Wingdings" panose="05000000000000000000" pitchFamily="2" charset="2"/>
              <a:buChar char="l"/>
            </a:pPr>
            <a:r>
              <a:rPr lang="zh-CN" altLang="en-US" dirty="0"/>
              <a:t>以属性“色泽”为例，该属性上无缺失值的样例子集   包含</a:t>
            </a:r>
            <a:r>
              <a:rPr lang="en-US" altLang="zh-CN" dirty="0"/>
              <a:t>  </a:t>
            </a:r>
            <a:r>
              <a:rPr lang="zh-CN" altLang="en-US" dirty="0"/>
              <a:t>个样例， 的信息熵为</a:t>
            </a:r>
            <a:endParaRPr lang="en-US" altLang="zh-CN" dirty="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a:t>
            </a:r>
            <a:endParaRPr lang="zh-CN" altLang="en-US" dirty="0"/>
          </a:p>
        </p:txBody>
      </p:sp>
      <p:pic>
        <p:nvPicPr>
          <p:cNvPr id="4" name="内容占位符 3"/>
          <p:cNvPicPr>
            <a:picLocks noChangeAspect="1"/>
          </p:cNvPicPr>
          <p:nvPr/>
        </p:nvPicPr>
        <p:blipFill>
          <a:blip r:embed="rId3"/>
          <a:stretch>
            <a:fillRect/>
          </a:stretch>
        </p:blipFill>
        <p:spPr>
          <a:xfrm>
            <a:off x="303262" y="1705593"/>
            <a:ext cx="5198897" cy="3672063"/>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72673861"/>
              </p:ext>
            </p:extLst>
          </p:nvPr>
        </p:nvGraphicFramePr>
        <p:xfrm>
          <a:off x="6716713" y="2408238"/>
          <a:ext cx="211137" cy="282575"/>
        </p:xfrm>
        <a:graphic>
          <a:graphicData uri="http://schemas.openxmlformats.org/presentationml/2006/ole">
            <mc:AlternateContent xmlns:mc="http://schemas.openxmlformats.org/markup-compatibility/2006">
              <mc:Choice xmlns:v="urn:schemas-microsoft-com:vml" Requires="v">
                <p:oleObj spid="_x0000_s53934" name="Formula" r:id="rId4" imgW="124560" imgH="166680" progId="Equation.Ribbit">
                  <p:embed/>
                </p:oleObj>
              </mc:Choice>
              <mc:Fallback>
                <p:oleObj name="Formula" r:id="rId4" imgW="124560" imgH="166680" progId="Equation.Ribbit">
                  <p:embed/>
                  <p:pic>
                    <p:nvPicPr>
                      <p:cNvPr id="0" name=""/>
                      <p:cNvPicPr/>
                      <p:nvPr/>
                    </p:nvPicPr>
                    <p:blipFill>
                      <a:blip r:embed="rId5"/>
                      <a:stretch>
                        <a:fillRect/>
                      </a:stretch>
                    </p:blipFill>
                    <p:spPr>
                      <a:xfrm>
                        <a:off x="6716713" y="2408238"/>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96485673"/>
              </p:ext>
            </p:extLst>
          </p:nvPr>
        </p:nvGraphicFramePr>
        <p:xfrm>
          <a:off x="6197958" y="3699747"/>
          <a:ext cx="187767" cy="304800"/>
        </p:xfrm>
        <a:graphic>
          <a:graphicData uri="http://schemas.openxmlformats.org/presentationml/2006/ole">
            <mc:AlternateContent xmlns:mc="http://schemas.openxmlformats.org/markup-compatibility/2006">
              <mc:Choice xmlns:v="urn:schemas-microsoft-com:vml" Requires="v">
                <p:oleObj spid="_x0000_s53935" name="Formula" r:id="rId6" imgW="124560" imgH="201960" progId="Equation.Ribbit">
                  <p:embed/>
                </p:oleObj>
              </mc:Choice>
              <mc:Fallback>
                <p:oleObj name="Formula" r:id="rId6" imgW="124560" imgH="201960" progId="Equation.Ribbit">
                  <p:embed/>
                  <p:pic>
                    <p:nvPicPr>
                      <p:cNvPr id="0" name=""/>
                      <p:cNvPicPr/>
                      <p:nvPr/>
                    </p:nvPicPr>
                    <p:blipFill>
                      <a:blip r:embed="rId7"/>
                      <a:stretch>
                        <a:fillRect/>
                      </a:stretch>
                    </p:blipFill>
                    <p:spPr>
                      <a:xfrm>
                        <a:off x="6197958"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46094712"/>
              </p:ext>
            </p:extLst>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spid="_x0000_s53936" name="Formula" r:id="rId8" imgW="1644840" imgH="460080" progId="Equation.Ribbit">
                  <p:embed/>
                </p:oleObj>
              </mc:Choice>
              <mc:Fallback>
                <p:oleObj name="Formula" r:id="rId8" imgW="1644840" imgH="460080" progId="Equation.Ribbit">
                  <p:embed/>
                  <p:pic>
                    <p:nvPicPr>
                      <p:cNvPr id="0" name=""/>
                      <p:cNvPicPr/>
                      <p:nvPr/>
                    </p:nvPicPr>
                    <p:blipFill>
                      <a:blip r:embed="rId9"/>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91389515"/>
              </p:ext>
            </p:extLst>
          </p:nvPr>
        </p:nvGraphicFramePr>
        <p:xfrm>
          <a:off x="4931568" y="5546445"/>
          <a:ext cx="3992563" cy="357188"/>
        </p:xfrm>
        <a:graphic>
          <a:graphicData uri="http://schemas.openxmlformats.org/presentationml/2006/ole">
            <mc:AlternateContent xmlns:mc="http://schemas.openxmlformats.org/markup-compatibility/2006">
              <mc:Choice xmlns:v="urn:schemas-microsoft-com:vml" Requires="v">
                <p:oleObj spid="_x0000_s53937" name="Formula" r:id="rId10" imgW="2263320" imgH="203400" progId="Equation.Ribbit">
                  <p:embed/>
                </p:oleObj>
              </mc:Choice>
              <mc:Fallback>
                <p:oleObj name="Formula" r:id="rId10" imgW="2263320" imgH="203400" progId="Equation.Ribbit">
                  <p:embed/>
                  <p:pic>
                    <p:nvPicPr>
                      <p:cNvPr id="0" name=""/>
                      <p:cNvPicPr/>
                      <p:nvPr/>
                    </p:nvPicPr>
                    <p:blipFill>
                      <a:blip r:embed="rId11"/>
                      <a:stretch>
                        <a:fillRect/>
                      </a:stretch>
                    </p:blipFill>
                    <p:spPr>
                      <a:xfrm>
                        <a:off x="4931568"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69230357"/>
              </p:ext>
            </p:extLst>
          </p:nvPr>
        </p:nvGraphicFramePr>
        <p:xfrm>
          <a:off x="7756346" y="2413000"/>
          <a:ext cx="219075" cy="249238"/>
        </p:xfrm>
        <a:graphic>
          <a:graphicData uri="http://schemas.openxmlformats.org/presentationml/2006/ole">
            <mc:AlternateContent xmlns:mc="http://schemas.openxmlformats.org/markup-compatibility/2006">
              <mc:Choice xmlns:v="urn:schemas-microsoft-com:vml" Requires="v">
                <p:oleObj spid="_x0000_s53938" name="Formula" r:id="rId12" imgW="145080" imgH="165240" progId="Equation.Ribbit">
                  <p:embed/>
                </p:oleObj>
              </mc:Choice>
              <mc:Fallback>
                <p:oleObj name="Formula" r:id="rId12" imgW="145080" imgH="165240" progId="Equation.Ribbit">
                  <p:embed/>
                  <p:pic>
                    <p:nvPicPr>
                      <p:cNvPr id="0" name=""/>
                      <p:cNvPicPr/>
                      <p:nvPr/>
                    </p:nvPicPr>
                    <p:blipFill>
                      <a:blip r:embed="rId13"/>
                      <a:stretch>
                        <a:fillRect/>
                      </a:stretch>
                    </p:blipFill>
                    <p:spPr>
                      <a:xfrm>
                        <a:off x="7756346"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94893436"/>
              </p:ext>
            </p:extLst>
          </p:nvPr>
        </p:nvGraphicFramePr>
        <p:xfrm>
          <a:off x="8143875" y="2701925"/>
          <a:ext cx="93663" cy="249238"/>
        </p:xfrm>
        <a:graphic>
          <a:graphicData uri="http://schemas.openxmlformats.org/presentationml/2006/ole">
            <mc:AlternateContent xmlns:mc="http://schemas.openxmlformats.org/markup-compatibility/2006">
              <mc:Choice xmlns:v="urn:schemas-microsoft-com:vml" Requires="v">
                <p:oleObj spid="_x0000_s53939" name="Formula" r:id="rId14" imgW="61200" imgH="162720" progId="Equation.Ribbit">
                  <p:embed/>
                </p:oleObj>
              </mc:Choice>
              <mc:Fallback>
                <p:oleObj name="Formula" r:id="rId14" imgW="61200" imgH="162720" progId="Equation.Ribbit">
                  <p:embed/>
                  <p:pic>
                    <p:nvPicPr>
                      <p:cNvPr id="0" name=""/>
                      <p:cNvPicPr/>
                      <p:nvPr/>
                    </p:nvPicPr>
                    <p:blipFill>
                      <a:blip r:embed="rId15"/>
                      <a:stretch>
                        <a:fillRect/>
                      </a:stretch>
                    </p:blipFill>
                    <p:spPr>
                      <a:xfrm>
                        <a:off x="8143875"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87201040"/>
              </p:ext>
            </p:extLst>
          </p:nvPr>
        </p:nvGraphicFramePr>
        <p:xfrm>
          <a:off x="7018159" y="3751263"/>
          <a:ext cx="217487" cy="250825"/>
        </p:xfrm>
        <a:graphic>
          <a:graphicData uri="http://schemas.openxmlformats.org/presentationml/2006/ole">
            <mc:AlternateContent xmlns:mc="http://schemas.openxmlformats.org/markup-compatibility/2006">
              <mc:Choice xmlns:v="urn:schemas-microsoft-com:vml" Requires="v">
                <p:oleObj spid="_x0000_s53940" name="Formula" r:id="rId16" imgW="143640" imgH="165240" progId="Equation.Ribbit">
                  <p:embed/>
                </p:oleObj>
              </mc:Choice>
              <mc:Fallback>
                <p:oleObj name="Formula" r:id="rId16" imgW="143640" imgH="165240" progId="Equation.Ribbit">
                  <p:embed/>
                  <p:pic>
                    <p:nvPicPr>
                      <p:cNvPr id="0" name=""/>
                      <p:cNvPicPr/>
                      <p:nvPr/>
                    </p:nvPicPr>
                    <p:blipFill>
                      <a:blip r:embed="rId17"/>
                      <a:stretch>
                        <a:fillRect/>
                      </a:stretch>
                    </p:blipFill>
                    <p:spPr>
                      <a:xfrm>
                        <a:off x="7018159" y="3751263"/>
                        <a:ext cx="217487" cy="250825"/>
                      </a:xfrm>
                      <a:prstGeom prst="rect">
                        <a:avLst/>
                      </a:prstGeom>
                    </p:spPr>
                  </p:pic>
                </p:oleObj>
              </mc:Fallback>
            </mc:AlternateContent>
          </a:graphicData>
        </a:graphic>
      </p:graphicFrame>
      <p:sp>
        <p:nvSpPr>
          <p:cNvPr id="13"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p>
        </p:txBody>
      </p:sp>
      <p:graphicFrame>
        <p:nvGraphicFramePr>
          <p:cNvPr id="14" name="对象 13"/>
          <p:cNvGraphicFramePr>
            <a:graphicFrameLocks noChangeAspect="1"/>
          </p:cNvGraphicFramePr>
          <p:nvPr>
            <p:extLst>
              <p:ext uri="{D42A27DB-BD31-4B8C-83A1-F6EECF244321}">
                <p14:modId xmlns:p14="http://schemas.microsoft.com/office/powerpoint/2010/main" val="976510875"/>
              </p:ext>
            </p:extLst>
          </p:nvPr>
        </p:nvGraphicFramePr>
        <p:xfrm>
          <a:off x="8183826" y="3693150"/>
          <a:ext cx="187767" cy="304800"/>
        </p:xfrm>
        <a:graphic>
          <a:graphicData uri="http://schemas.openxmlformats.org/presentationml/2006/ole">
            <mc:AlternateContent xmlns:mc="http://schemas.openxmlformats.org/markup-compatibility/2006">
              <mc:Choice xmlns:v="urn:schemas-microsoft-com:vml" Requires="v">
                <p:oleObj spid="_x0000_s53941" name="Formula" r:id="rId18" imgW="124560" imgH="201960" progId="Equation.Ribbit">
                  <p:embed/>
                </p:oleObj>
              </mc:Choice>
              <mc:Fallback>
                <p:oleObj name="Formula" r:id="rId18" imgW="124560" imgH="201960" progId="Equation.Ribbit">
                  <p:embed/>
                  <p:pic>
                    <p:nvPicPr>
                      <p:cNvPr id="0" name=""/>
                      <p:cNvPicPr/>
                      <p:nvPr/>
                    </p:nvPicPr>
                    <p:blipFill>
                      <a:blip r:embed="rId7"/>
                      <a:stretch>
                        <a:fillRect/>
                      </a:stretch>
                    </p:blipFill>
                    <p:spPr>
                      <a:xfrm>
                        <a:off x="8183826" y="3693150"/>
                        <a:ext cx="187767" cy="304800"/>
                      </a:xfrm>
                      <a:prstGeom prst="rect">
                        <a:avLst/>
                      </a:prstGeom>
                    </p:spPr>
                  </p:pic>
                </p:oleObj>
              </mc:Fallback>
            </mc:AlternateContent>
          </a:graphicData>
        </a:graphic>
      </p:graphicFrame>
    </p:spTree>
    <p:extLst>
      <p:ext uri="{BB962C8B-B14F-4D97-AF65-F5344CB8AC3E}">
        <p14:creationId xmlns:p14="http://schemas.microsoft.com/office/powerpoint/2010/main" val="11840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260350" y="1191488"/>
            <a:ext cx="8616950" cy="4930775"/>
          </a:xfrm>
        </p:spPr>
        <p:txBody>
          <a:bodyPr>
            <a:normAutofit/>
          </a:bodyPr>
          <a:lstStyle/>
          <a:p>
            <a:r>
              <a:rPr lang="zh-CN" altLang="en-US" dirty="0"/>
              <a:t>令    ，   ，   分别表示在属性“色泽”上取值为“青绿”“乌黑”以及“浅白”的样本子集，有</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因此，样本子集   上属性“色泽”的信息增益为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于是，样本集</a:t>
            </a:r>
            <a:r>
              <a:rPr lang="en-US" altLang="zh-CN" dirty="0"/>
              <a:t>  </a:t>
            </a:r>
            <a:r>
              <a:rPr lang="zh-CN" altLang="en-US" dirty="0"/>
              <a:t>上属性“色泽”的信息增益为</a:t>
            </a:r>
            <a:endParaRPr lang="en-US" altLang="zh-CN"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176082982"/>
              </p:ext>
            </p:extLst>
          </p:nvPr>
        </p:nvGraphicFramePr>
        <p:xfrm>
          <a:off x="1012825" y="1204913"/>
          <a:ext cx="311150" cy="352425"/>
        </p:xfrm>
        <a:graphic>
          <a:graphicData uri="http://schemas.openxmlformats.org/presentationml/2006/ole">
            <mc:AlternateContent xmlns:mc="http://schemas.openxmlformats.org/markup-compatibility/2006">
              <mc:Choice xmlns:v="urn:schemas-microsoft-com:vml" Requires="v">
                <p:oleObj spid="_x0000_s58162" name="Formula" r:id="rId3" imgW="177840" imgH="201960" progId="Equation.Ribbit">
                  <p:embed/>
                </p:oleObj>
              </mc:Choice>
              <mc:Fallback>
                <p:oleObj name="Formula" r:id="rId3" imgW="177840" imgH="201960" progId="Equation.Ribbit">
                  <p:embed/>
                  <p:pic>
                    <p:nvPicPr>
                      <p:cNvPr id="0" name=""/>
                      <p:cNvPicPr/>
                      <p:nvPr/>
                    </p:nvPicPr>
                    <p:blipFill>
                      <a:blip r:embed="rId4"/>
                      <a:stretch>
                        <a:fillRect/>
                      </a:stretch>
                    </p:blipFill>
                    <p:spPr>
                      <a:xfrm>
                        <a:off x="1012825" y="1204913"/>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927802"/>
              </p:ext>
            </p:extLst>
          </p:nvPr>
        </p:nvGraphicFramePr>
        <p:xfrm>
          <a:off x="1543050" y="1227138"/>
          <a:ext cx="315913" cy="350837"/>
        </p:xfrm>
        <a:graphic>
          <a:graphicData uri="http://schemas.openxmlformats.org/presentationml/2006/ole">
            <mc:AlternateContent xmlns:mc="http://schemas.openxmlformats.org/markup-compatibility/2006">
              <mc:Choice xmlns:v="urn:schemas-microsoft-com:vml" Requires="v">
                <p:oleObj spid="_x0000_s58163" name="Formula" r:id="rId5" imgW="180360" imgH="201960" progId="Equation.Ribbit">
                  <p:embed/>
                </p:oleObj>
              </mc:Choice>
              <mc:Fallback>
                <p:oleObj name="Formula" r:id="rId5" imgW="180360" imgH="201960" progId="Equation.Ribbit">
                  <p:embed/>
                  <p:pic>
                    <p:nvPicPr>
                      <p:cNvPr id="0" name=""/>
                      <p:cNvPicPr/>
                      <p:nvPr/>
                    </p:nvPicPr>
                    <p:blipFill>
                      <a:blip r:embed="rId6"/>
                      <a:stretch>
                        <a:fillRect/>
                      </a:stretch>
                    </p:blipFill>
                    <p:spPr>
                      <a:xfrm>
                        <a:off x="1543050" y="1227138"/>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87357372"/>
              </p:ext>
            </p:extLst>
          </p:nvPr>
        </p:nvGraphicFramePr>
        <p:xfrm>
          <a:off x="2116138" y="1230313"/>
          <a:ext cx="319087" cy="349250"/>
        </p:xfrm>
        <a:graphic>
          <a:graphicData uri="http://schemas.openxmlformats.org/presentationml/2006/ole">
            <mc:AlternateContent xmlns:mc="http://schemas.openxmlformats.org/markup-compatibility/2006">
              <mc:Choice xmlns:v="urn:schemas-microsoft-com:vml" Requires="v">
                <p:oleObj spid="_x0000_s58164" name="Formula" r:id="rId7" imgW="181800" imgH="201960" progId="Equation.Ribbit">
                  <p:embed/>
                </p:oleObj>
              </mc:Choice>
              <mc:Fallback>
                <p:oleObj name="Formula" r:id="rId7" imgW="181800" imgH="201960" progId="Equation.Ribbit">
                  <p:embed/>
                  <p:pic>
                    <p:nvPicPr>
                      <p:cNvPr id="0" name=""/>
                      <p:cNvPicPr/>
                      <p:nvPr/>
                    </p:nvPicPr>
                    <p:blipFill>
                      <a:blip r:embed="rId8"/>
                      <a:stretch>
                        <a:fillRect/>
                      </a:stretch>
                    </p:blipFill>
                    <p:spPr>
                      <a:xfrm>
                        <a:off x="2116138"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55592039"/>
              </p:ext>
            </p:extLst>
          </p:nvPr>
        </p:nvGraphicFramePr>
        <p:xfrm>
          <a:off x="765175" y="1955800"/>
          <a:ext cx="3844925" cy="436563"/>
        </p:xfrm>
        <a:graphic>
          <a:graphicData uri="http://schemas.openxmlformats.org/presentationml/2006/ole">
            <mc:AlternateContent xmlns:mc="http://schemas.openxmlformats.org/markup-compatibility/2006">
              <mc:Choice xmlns:v="urn:schemas-microsoft-com:vml" Requires="v">
                <p:oleObj spid="_x0000_s58165" name="Formula" r:id="rId9" imgW="2649240" imgH="301320" progId="Equation.Ribbit">
                  <p:embed/>
                </p:oleObj>
              </mc:Choice>
              <mc:Fallback>
                <p:oleObj name="Formula" r:id="rId9" imgW="2649240" imgH="301320" progId="Equation.Ribbit">
                  <p:embed/>
                  <p:pic>
                    <p:nvPicPr>
                      <p:cNvPr id="0" name=""/>
                      <p:cNvPicPr/>
                      <p:nvPr/>
                    </p:nvPicPr>
                    <p:blipFill>
                      <a:blip r:embed="rId10"/>
                      <a:stretch>
                        <a:fillRect/>
                      </a:stretch>
                    </p:blipFill>
                    <p:spPr>
                      <a:xfrm>
                        <a:off x="765175" y="1955800"/>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800082317"/>
              </p:ext>
            </p:extLst>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spid="_x0000_s58166" name="Formula" r:id="rId11" imgW="2649240" imgH="301320" progId="Equation.Ribbit">
                  <p:embed/>
                </p:oleObj>
              </mc:Choice>
              <mc:Fallback>
                <p:oleObj name="Formula" r:id="rId11" imgW="2649240" imgH="301320" progId="Equation.Ribbit">
                  <p:embed/>
                  <p:pic>
                    <p:nvPicPr>
                      <p:cNvPr id="0" name=""/>
                      <p:cNvPicPr/>
                      <p:nvPr/>
                    </p:nvPicPr>
                    <p:blipFill>
                      <a:blip r:embed="rId12"/>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43111148"/>
              </p:ext>
            </p:extLst>
          </p:nvPr>
        </p:nvGraphicFramePr>
        <p:xfrm>
          <a:off x="765175" y="2414588"/>
          <a:ext cx="3833813" cy="436562"/>
        </p:xfrm>
        <a:graphic>
          <a:graphicData uri="http://schemas.openxmlformats.org/presentationml/2006/ole">
            <mc:AlternateContent xmlns:mc="http://schemas.openxmlformats.org/markup-compatibility/2006">
              <mc:Choice xmlns:v="urn:schemas-microsoft-com:vml" Requires="v">
                <p:oleObj spid="_x0000_s58167" name="Formula" r:id="rId13" imgW="2649240" imgH="301320" progId="Equation.Ribbit">
                  <p:embed/>
                </p:oleObj>
              </mc:Choice>
              <mc:Fallback>
                <p:oleObj name="Formula" r:id="rId13" imgW="2649240" imgH="301320" progId="Equation.Ribbit">
                  <p:embed/>
                  <p:pic>
                    <p:nvPicPr>
                      <p:cNvPr id="0" name=""/>
                      <p:cNvPicPr/>
                      <p:nvPr/>
                    </p:nvPicPr>
                    <p:blipFill>
                      <a:blip r:embed="rId14"/>
                      <a:stretch>
                        <a:fillRect/>
                      </a:stretch>
                    </p:blipFill>
                    <p:spPr>
                      <a:xfrm>
                        <a:off x="765175"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53235906"/>
              </p:ext>
            </p:extLst>
          </p:nvPr>
        </p:nvGraphicFramePr>
        <p:xfrm>
          <a:off x="1374775" y="3576638"/>
          <a:ext cx="3773488" cy="644525"/>
        </p:xfrm>
        <a:graphic>
          <a:graphicData uri="http://schemas.openxmlformats.org/presentationml/2006/ole">
            <mc:AlternateContent xmlns:mc="http://schemas.openxmlformats.org/markup-compatibility/2006">
              <mc:Choice xmlns:v="urn:schemas-microsoft-com:vml" Requires="v">
                <p:oleObj spid="_x0000_s58168" name="Formula" r:id="rId15" imgW="2701440" imgH="462600" progId="Equation.Ribbit">
                  <p:embed/>
                </p:oleObj>
              </mc:Choice>
              <mc:Fallback>
                <p:oleObj name="Formula" r:id="rId15" imgW="2701440" imgH="462600" progId="Equation.Ribbit">
                  <p:embed/>
                  <p:pic>
                    <p:nvPicPr>
                      <p:cNvPr id="0" name=""/>
                      <p:cNvPicPr/>
                      <p:nvPr/>
                    </p:nvPicPr>
                    <p:blipFill>
                      <a:blip r:embed="rId16"/>
                      <a:stretch>
                        <a:fillRect/>
                      </a:stretch>
                    </p:blipFill>
                    <p:spPr>
                      <a:xfrm>
                        <a:off x="1374775" y="3576638"/>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220292371"/>
              </p:ext>
            </p:extLst>
          </p:nvPr>
        </p:nvGraphicFramePr>
        <p:xfrm>
          <a:off x="2708275" y="4241800"/>
          <a:ext cx="4843463" cy="314325"/>
        </p:xfrm>
        <a:graphic>
          <a:graphicData uri="http://schemas.openxmlformats.org/presentationml/2006/ole">
            <mc:AlternateContent xmlns:mc="http://schemas.openxmlformats.org/markup-compatibility/2006">
              <mc:Choice xmlns:v="urn:schemas-microsoft-com:vml" Requires="v">
                <p:oleObj spid="_x0000_s58169" name="Formula" r:id="rId17" imgW="3156120" imgH="204480" progId="Equation.Ribbit">
                  <p:embed/>
                </p:oleObj>
              </mc:Choice>
              <mc:Fallback>
                <p:oleObj name="Formula" r:id="rId17" imgW="3156120" imgH="204480" progId="Equation.Ribbit">
                  <p:embed/>
                  <p:pic>
                    <p:nvPicPr>
                      <p:cNvPr id="0" name=""/>
                      <p:cNvPicPr/>
                      <p:nvPr/>
                    </p:nvPicPr>
                    <p:blipFill>
                      <a:blip r:embed="rId18"/>
                      <a:stretch>
                        <a:fillRect/>
                      </a:stretch>
                    </p:blipFill>
                    <p:spPr>
                      <a:xfrm>
                        <a:off x="2708275" y="4241800"/>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299618018"/>
              </p:ext>
            </p:extLst>
          </p:nvPr>
        </p:nvGraphicFramePr>
        <p:xfrm>
          <a:off x="2714625" y="4633913"/>
          <a:ext cx="754063" cy="249237"/>
        </p:xfrm>
        <a:graphic>
          <a:graphicData uri="http://schemas.openxmlformats.org/presentationml/2006/ole">
            <mc:AlternateContent xmlns:mc="http://schemas.openxmlformats.org/markup-compatibility/2006">
              <mc:Choice xmlns:v="urn:schemas-microsoft-com:vml" Requires="v">
                <p:oleObj spid="_x0000_s58170" name="Formula" r:id="rId19" imgW="495360" imgH="162720" progId="Equation.Ribbit">
                  <p:embed/>
                </p:oleObj>
              </mc:Choice>
              <mc:Fallback>
                <p:oleObj name="Formula" r:id="rId19" imgW="495360" imgH="162720" progId="Equation.Ribbit">
                  <p:embed/>
                  <p:pic>
                    <p:nvPicPr>
                      <p:cNvPr id="0" name=""/>
                      <p:cNvPicPr/>
                      <p:nvPr/>
                    </p:nvPicPr>
                    <p:blipFill>
                      <a:blip r:embed="rId20"/>
                      <a:stretch>
                        <a:fillRect/>
                      </a:stretch>
                    </p:blipFill>
                    <p:spPr>
                      <a:xfrm>
                        <a:off x="2714625" y="4633913"/>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640793008"/>
              </p:ext>
            </p:extLst>
          </p:nvPr>
        </p:nvGraphicFramePr>
        <p:xfrm>
          <a:off x="2709863" y="3232150"/>
          <a:ext cx="222250" cy="360363"/>
        </p:xfrm>
        <a:graphic>
          <a:graphicData uri="http://schemas.openxmlformats.org/presentationml/2006/ole">
            <mc:AlternateContent xmlns:mc="http://schemas.openxmlformats.org/markup-compatibility/2006">
              <mc:Choice xmlns:v="urn:schemas-microsoft-com:vml" Requires="v">
                <p:oleObj spid="_x0000_s58171" name="Formula" r:id="rId21" imgW="124560" imgH="201960" progId="Equation.Ribbit">
                  <p:embed/>
                </p:oleObj>
              </mc:Choice>
              <mc:Fallback>
                <p:oleObj name="Formula" r:id="rId21" imgW="124560" imgH="201960" progId="Equation.Ribbit">
                  <p:embed/>
                  <p:pic>
                    <p:nvPicPr>
                      <p:cNvPr id="0" name=""/>
                      <p:cNvPicPr/>
                      <p:nvPr/>
                    </p:nvPicPr>
                    <p:blipFill>
                      <a:blip r:embed="rId22"/>
                      <a:stretch>
                        <a:fillRect/>
                      </a:stretch>
                    </p:blipFill>
                    <p:spPr>
                      <a:xfrm>
                        <a:off x="2709863" y="3232150"/>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22826864"/>
              </p:ext>
            </p:extLst>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spid="_x0000_s58172" name="Formula" r:id="rId23" imgW="3718800" imgH="217440" progId="Equation.Ribbit">
                  <p:embed/>
                </p:oleObj>
              </mc:Choice>
              <mc:Fallback>
                <p:oleObj name="Formula" r:id="rId23" imgW="3718800" imgH="217440" progId="Equation.Ribbit">
                  <p:embed/>
                  <p:pic>
                    <p:nvPicPr>
                      <p:cNvPr id="0" name=""/>
                      <p:cNvPicPr/>
                      <p:nvPr/>
                    </p:nvPicPr>
                    <p:blipFill>
                      <a:blip r:embed="rId24"/>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2234687765"/>
              </p:ext>
            </p:extLst>
          </p:nvPr>
        </p:nvGraphicFramePr>
        <p:xfrm>
          <a:off x="2411413" y="5005388"/>
          <a:ext cx="211137" cy="280987"/>
        </p:xfrm>
        <a:graphic>
          <a:graphicData uri="http://schemas.openxmlformats.org/presentationml/2006/ole">
            <mc:AlternateContent xmlns:mc="http://schemas.openxmlformats.org/markup-compatibility/2006">
              <mc:Choice xmlns:v="urn:schemas-microsoft-com:vml" Requires="v">
                <p:oleObj spid="_x0000_s58173" name="Formula" r:id="rId25" imgW="124560" imgH="166680" progId="Equation.Ribbit">
                  <p:embed/>
                </p:oleObj>
              </mc:Choice>
              <mc:Fallback>
                <p:oleObj name="Formula" r:id="rId25" imgW="124560" imgH="166680" progId="Equation.Ribbit">
                  <p:embed/>
                  <p:pic>
                    <p:nvPicPr>
                      <p:cNvPr id="0" name=""/>
                      <p:cNvPicPr/>
                      <p:nvPr/>
                    </p:nvPicPr>
                    <p:blipFill>
                      <a:blip r:embed="rId26"/>
                      <a:stretch>
                        <a:fillRect/>
                      </a:stretch>
                    </p:blipFill>
                    <p:spPr>
                      <a:xfrm>
                        <a:off x="2411413" y="5005388"/>
                        <a:ext cx="211137" cy="280987"/>
                      </a:xfrm>
                      <a:prstGeom prst="rect">
                        <a:avLst/>
                      </a:prstGeom>
                    </p:spPr>
                  </p:pic>
                </p:oleObj>
              </mc:Fallback>
            </mc:AlternateContent>
          </a:graphicData>
        </a:graphic>
      </p:graphicFrame>
    </p:spTree>
    <p:extLst>
      <p:ext uri="{BB962C8B-B14F-4D97-AF65-F5344CB8AC3E}">
        <p14:creationId xmlns:p14="http://schemas.microsoft.com/office/powerpoint/2010/main" val="21579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706412175"/>
              </p:ext>
            </p:extLst>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spid="_x0000_s58780" name="Formula" r:id="rId3" imgW="1464480" imgH="189360" progId="Equation.Ribbit">
                  <p:embed/>
                </p:oleObj>
              </mc:Choice>
              <mc:Fallback>
                <p:oleObj name="Formula" r:id="rId3" imgW="1464480" imgH="189360" progId="Equation.Ribbit">
                  <p:embed/>
                  <p:pic>
                    <p:nvPicPr>
                      <p:cNvPr id="0" name=""/>
                      <p:cNvPicPr/>
                      <p:nvPr/>
                    </p:nvPicPr>
                    <p:blipFill>
                      <a:blip r:embed="rId4"/>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80747819"/>
              </p:ext>
            </p:extLst>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spid="_x0000_s58781" name="Formula" r:id="rId5" imgW="1459440" imgH="188280" progId="Equation.Ribbit">
                  <p:embed/>
                </p:oleObj>
              </mc:Choice>
              <mc:Fallback>
                <p:oleObj name="Formula" r:id="rId5" imgW="1459440" imgH="188280" progId="Equation.Ribbit">
                  <p:embed/>
                  <p:pic>
                    <p:nvPicPr>
                      <p:cNvPr id="0" name=""/>
                      <p:cNvPicPr/>
                      <p:nvPr/>
                    </p:nvPicPr>
                    <p:blipFill>
                      <a:blip r:embed="rId6"/>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24828338"/>
              </p:ext>
            </p:extLst>
          </p:nvPr>
        </p:nvGraphicFramePr>
        <p:xfrm>
          <a:off x="1212850" y="2032000"/>
          <a:ext cx="2801938" cy="360363"/>
        </p:xfrm>
        <a:graphic>
          <a:graphicData uri="http://schemas.openxmlformats.org/presentationml/2006/ole">
            <mc:AlternateContent xmlns:mc="http://schemas.openxmlformats.org/markup-compatibility/2006">
              <mc:Choice xmlns:v="urn:schemas-microsoft-com:vml" Requires="v">
                <p:oleObj spid="_x0000_s58782" name="Formula" r:id="rId7" imgW="1464480" imgH="188280" progId="Equation.Ribbit">
                  <p:embed/>
                </p:oleObj>
              </mc:Choice>
              <mc:Fallback>
                <p:oleObj name="Formula" r:id="rId7" imgW="1464480" imgH="188280" progId="Equation.Ribbit">
                  <p:embed/>
                  <p:pic>
                    <p:nvPicPr>
                      <p:cNvPr id="0" name=""/>
                      <p:cNvPicPr/>
                      <p:nvPr/>
                    </p:nvPicPr>
                    <p:blipFill>
                      <a:blip r:embed="rId8"/>
                      <a:stretch>
                        <a:fillRect/>
                      </a:stretch>
                    </p:blipFill>
                    <p:spPr>
                      <a:xfrm>
                        <a:off x="1212850" y="2032000"/>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66504219"/>
              </p:ext>
            </p:extLst>
          </p:nvPr>
        </p:nvGraphicFramePr>
        <p:xfrm>
          <a:off x="4427538" y="2030413"/>
          <a:ext cx="2614612" cy="331787"/>
        </p:xfrm>
        <a:graphic>
          <a:graphicData uri="http://schemas.openxmlformats.org/presentationml/2006/ole">
            <mc:AlternateContent xmlns:mc="http://schemas.openxmlformats.org/markup-compatibility/2006">
              <mc:Choice xmlns:v="urn:schemas-microsoft-com:vml" Requires="v">
                <p:oleObj spid="_x0000_s58783" name="Formula" r:id="rId9" imgW="1468440" imgH="185760" progId="Equation.Ribbit">
                  <p:embed/>
                </p:oleObj>
              </mc:Choice>
              <mc:Fallback>
                <p:oleObj name="Formula" r:id="rId9" imgW="1468440" imgH="185760" progId="Equation.Ribbit">
                  <p:embed/>
                  <p:pic>
                    <p:nvPicPr>
                      <p:cNvPr id="0" name=""/>
                      <p:cNvPicPr/>
                      <p:nvPr/>
                    </p:nvPicPr>
                    <p:blipFill>
                      <a:blip r:embed="rId10"/>
                      <a:stretch>
                        <a:fillRect/>
                      </a:stretch>
                    </p:blipFill>
                    <p:spPr>
                      <a:xfrm>
                        <a:off x="4427538" y="2030413"/>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70127910"/>
              </p:ext>
            </p:extLst>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spid="_x0000_s58784" name="Formula" r:id="rId11" imgW="1465920" imgH="186840" progId="Equation.Ribbit">
                  <p:embed/>
                </p:oleObj>
              </mc:Choice>
              <mc:Fallback>
                <p:oleObj name="Formula" r:id="rId11" imgW="1465920" imgH="186840" progId="Equation.Ribbit">
                  <p:embed/>
                  <p:pic>
                    <p:nvPicPr>
                      <p:cNvPr id="0" name=""/>
                      <p:cNvPicPr/>
                      <p:nvPr/>
                    </p:nvPicPr>
                    <p:blipFill>
                      <a:blip r:embed="rId12"/>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46766072"/>
              </p:ext>
            </p:extLst>
          </p:nvPr>
        </p:nvGraphicFramePr>
        <p:xfrm>
          <a:off x="4430713" y="2439988"/>
          <a:ext cx="2638425" cy="339725"/>
        </p:xfrm>
        <a:graphic>
          <a:graphicData uri="http://schemas.openxmlformats.org/presentationml/2006/ole">
            <mc:AlternateContent xmlns:mc="http://schemas.openxmlformats.org/markup-compatibility/2006">
              <mc:Choice xmlns:v="urn:schemas-microsoft-com:vml" Requires="v">
                <p:oleObj spid="_x0000_s58785" name="Formula" r:id="rId13" imgW="1465920" imgH="188280" progId="Equation.Ribbit">
                  <p:embed/>
                </p:oleObj>
              </mc:Choice>
              <mc:Fallback>
                <p:oleObj name="Formula" r:id="rId13" imgW="1465920" imgH="188280" progId="Equation.Ribbit">
                  <p:embed/>
                  <p:pic>
                    <p:nvPicPr>
                      <p:cNvPr id="0" name=""/>
                      <p:cNvPicPr/>
                      <p:nvPr/>
                    </p:nvPicPr>
                    <p:blipFill>
                      <a:blip r:embed="rId14"/>
                      <a:stretch>
                        <a:fillRect/>
                      </a:stretch>
                    </p:blipFill>
                    <p:spPr>
                      <a:xfrm>
                        <a:off x="4430713" y="2439988"/>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5"/>
          <a:stretch>
            <a:fillRect/>
          </a:stretch>
        </p:blipFill>
        <p:spPr>
          <a:xfrm>
            <a:off x="3822184"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1"/>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6"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48"/>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a:solidFill>
                  <a:schemeClr val="accent1"/>
                </a:solidFill>
              </a:rPr>
              <a:t>进入“纹理</a:t>
            </a:r>
            <a:r>
              <a:rPr lang="en-US" altLang="zh-CN" dirty="0">
                <a:solidFill>
                  <a:schemeClr val="accent1"/>
                </a:solidFill>
              </a:rPr>
              <a:t>=</a:t>
            </a:r>
            <a:r>
              <a:rPr lang="zh-CN" altLang="en-US" dirty="0">
                <a:solidFill>
                  <a:schemeClr val="accent1"/>
                </a:solidFill>
              </a:rPr>
              <a:t>清晰”分支</a:t>
            </a:r>
          </a:p>
        </p:txBody>
      </p:sp>
      <p:sp>
        <p:nvSpPr>
          <p:cNvPr id="31" name="矩形 30"/>
          <p:cNvSpPr/>
          <p:nvPr/>
        </p:nvSpPr>
        <p:spPr>
          <a:xfrm>
            <a:off x="386576"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a:solidFill>
                  <a:schemeClr val="accent3"/>
                </a:solidFill>
              </a:rPr>
              <a:t>进入“纹理</a:t>
            </a:r>
            <a:r>
              <a:rPr lang="en-US" altLang="zh-CN" dirty="0">
                <a:solidFill>
                  <a:schemeClr val="accent3"/>
                </a:solidFill>
              </a:rPr>
              <a:t>=</a:t>
            </a:r>
            <a:r>
              <a:rPr lang="zh-CN" altLang="en-US" dirty="0">
                <a:solidFill>
                  <a:schemeClr val="accent3"/>
                </a:solidFill>
              </a:rPr>
              <a:t>稍糊”分支</a:t>
            </a:r>
          </a:p>
        </p:txBody>
      </p:sp>
      <p:sp>
        <p:nvSpPr>
          <p:cNvPr id="33" name="矩形 32"/>
          <p:cNvSpPr/>
          <p:nvPr/>
        </p:nvSpPr>
        <p:spPr>
          <a:xfrm>
            <a:off x="382454"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模糊”分支</a:t>
            </a:r>
          </a:p>
        </p:txBody>
      </p:sp>
      <p:sp>
        <p:nvSpPr>
          <p:cNvPr id="35" name="矩形 34"/>
          <p:cNvSpPr/>
          <p:nvPr/>
        </p:nvSpPr>
        <p:spPr>
          <a:xfrm>
            <a:off x="358683"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6" y="4652718"/>
            <a:ext cx="2976947" cy="1477328"/>
          </a:xfrm>
          <a:prstGeom prst="rect">
            <a:avLst/>
          </a:prstGeom>
          <a:noFill/>
        </p:spPr>
        <p:txBody>
          <a:bodyPr wrap="square" rtlCol="0">
            <a:spAutoFit/>
          </a:bodyPr>
          <a:lstStyle/>
          <a:p>
            <a:r>
              <a:rPr lang="zh-CN" altLang="en-US" dirty="0">
                <a:solidFill>
                  <a:srgbClr val="C00000"/>
                </a:solidFill>
              </a:rPr>
              <a:t>在属性“纹理”上出现缺失值，样本</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同时进入</a:t>
            </a:r>
            <a:r>
              <a:rPr lang="en-US" altLang="zh-CN" dirty="0">
                <a:solidFill>
                  <a:srgbClr val="C00000"/>
                </a:solidFill>
              </a:rPr>
              <a:t>3</a:t>
            </a:r>
            <a:r>
              <a:rPr lang="zh-CN" altLang="en-US" dirty="0">
                <a:solidFill>
                  <a:srgbClr val="C00000"/>
                </a:solidFill>
              </a:rPr>
              <a:t>个分支，调整</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在</a:t>
            </a:r>
            <a:r>
              <a:rPr lang="en-US" altLang="zh-CN" dirty="0">
                <a:solidFill>
                  <a:srgbClr val="C00000"/>
                </a:solidFill>
              </a:rPr>
              <a:t>3</a:t>
            </a:r>
            <a:r>
              <a:rPr lang="zh-CN" altLang="en-US" dirty="0">
                <a:solidFill>
                  <a:srgbClr val="C00000"/>
                </a:solidFill>
              </a:rPr>
              <a:t>分分支权值分别为</a:t>
            </a:r>
            <a:r>
              <a:rPr lang="en-US" altLang="zh-CN" dirty="0">
                <a:solidFill>
                  <a:srgbClr val="C00000"/>
                </a:solidFill>
              </a:rPr>
              <a:t>7/15</a:t>
            </a:r>
            <a:r>
              <a:rPr lang="zh-CN" altLang="en-US" dirty="0">
                <a:solidFill>
                  <a:srgbClr val="C00000"/>
                </a:solidFill>
              </a:rPr>
              <a:t>，</a:t>
            </a:r>
            <a:r>
              <a:rPr lang="en-US" altLang="zh-CN" dirty="0">
                <a:solidFill>
                  <a:srgbClr val="C00000"/>
                </a:solidFill>
              </a:rPr>
              <a:t>5/15</a:t>
            </a:r>
            <a:r>
              <a:rPr lang="zh-CN" altLang="en-US" dirty="0">
                <a:solidFill>
                  <a:srgbClr val="C00000"/>
                </a:solidFill>
              </a:rPr>
              <a:t>，</a:t>
            </a:r>
            <a:r>
              <a:rPr lang="en-US" altLang="zh-CN" dirty="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1"/>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3" y="4081610"/>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48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多变量决策树</a:t>
            </a:r>
            <a:endParaRPr lang="en-US" altLang="zh-CN" dirty="0"/>
          </a:p>
          <a:p>
            <a:pPr marL="0" indent="0">
              <a:buNone/>
            </a:pPr>
            <a:endParaRPr lang="en-US" altLang="zh-CN" dirty="0">
              <a:solidFill>
                <a:schemeClr val="bg1">
                  <a:lumMod val="85000"/>
                </a:schemeClr>
              </a:solidFill>
            </a:endParaRPr>
          </a:p>
        </p:txBody>
      </p:sp>
    </p:spTree>
    <p:extLst>
      <p:ext uri="{BB962C8B-B14F-4D97-AF65-F5344CB8AC3E}">
        <p14:creationId xmlns:p14="http://schemas.microsoft.com/office/powerpoint/2010/main" val="838574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r>
              <a:rPr lang="zh-CN" altLang="en-US" dirty="0"/>
              <a:t>多变量决策树</a:t>
            </a:r>
            <a:endParaRPr lang="en-US" altLang="zh-CN" dirty="0"/>
          </a:p>
        </p:txBody>
      </p:sp>
      <p:sp>
        <p:nvSpPr>
          <p:cNvPr id="6" name="任意多边形 5"/>
          <p:cNvSpPr/>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355393"/>
              <a:gd name="connsiteY0" fmla="*/ 1519781 h 1519781"/>
              <a:gd name="connsiteX1" fmla="*/ 904875 w 2355393"/>
              <a:gd name="connsiteY1" fmla="*/ 1262606 h 1519781"/>
              <a:gd name="connsiteX2" fmla="*/ 1581150 w 2355393"/>
              <a:gd name="connsiteY2" fmla="*/ 272006 h 1519781"/>
              <a:gd name="connsiteX3" fmla="*/ 2355393 w 235539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422813"/>
              <a:gd name="connsiteY0" fmla="*/ 1519781 h 1519781"/>
              <a:gd name="connsiteX1" fmla="*/ 972295 w 2422813"/>
              <a:gd name="connsiteY1" fmla="*/ 1262606 h 1519781"/>
              <a:gd name="connsiteX2" fmla="*/ 1648570 w 2422813"/>
              <a:gd name="connsiteY2" fmla="*/ 272006 h 1519781"/>
              <a:gd name="connsiteX3" fmla="*/ 2422813 w 2422813"/>
              <a:gd name="connsiteY3" fmla="*/ 0 h 1519781"/>
              <a:gd name="connsiteX0" fmla="*/ 0 w 2532370"/>
              <a:gd name="connsiteY0" fmla="*/ 1479985 h 1479985"/>
              <a:gd name="connsiteX1" fmla="*/ 972295 w 2532370"/>
              <a:gd name="connsiteY1" fmla="*/ 1222810 h 1479985"/>
              <a:gd name="connsiteX2" fmla="*/ 1648570 w 2532370"/>
              <a:gd name="connsiteY2" fmla="*/ 232210 h 1479985"/>
              <a:gd name="connsiteX3" fmla="*/ 2532370 w 2532370"/>
              <a:gd name="connsiteY3" fmla="*/ 0 h 1479985"/>
              <a:gd name="connsiteX0" fmla="*/ 0 w 2532370"/>
              <a:gd name="connsiteY0" fmla="*/ 1480593 h 1480593"/>
              <a:gd name="connsiteX1" fmla="*/ 972295 w 2532370"/>
              <a:gd name="connsiteY1" fmla="*/ 1223418 h 1480593"/>
              <a:gd name="connsiteX2" fmla="*/ 1648570 w 2532370"/>
              <a:gd name="connsiteY2" fmla="*/ 232818 h 1480593"/>
              <a:gd name="connsiteX3" fmla="*/ 2532370 w 2532370"/>
              <a:gd name="connsiteY3" fmla="*/ 608 h 1480593"/>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496376 h 1496376"/>
              <a:gd name="connsiteX1" fmla="*/ 972295 w 2431240"/>
              <a:gd name="connsiteY1" fmla="*/ 1239201 h 1496376"/>
              <a:gd name="connsiteX2" fmla="*/ 1648570 w 2431240"/>
              <a:gd name="connsiteY2" fmla="*/ 248601 h 1496376"/>
              <a:gd name="connsiteX3" fmla="*/ 2431240 w 2431240"/>
              <a:gd name="connsiteY3" fmla="*/ 473 h 1496376"/>
              <a:gd name="connsiteX0" fmla="*/ 0 w 2431240"/>
              <a:gd name="connsiteY0" fmla="*/ 1535999 h 1535999"/>
              <a:gd name="connsiteX1" fmla="*/ 972295 w 2431240"/>
              <a:gd name="connsiteY1" fmla="*/ 1278824 h 1535999"/>
              <a:gd name="connsiteX2" fmla="*/ 1648570 w 2431240"/>
              <a:gd name="connsiteY2" fmla="*/ 288224 h 1535999"/>
              <a:gd name="connsiteX3" fmla="*/ 2431240 w 2431240"/>
              <a:gd name="connsiteY3" fmla="*/ 300 h 1535999"/>
              <a:gd name="connsiteX0" fmla="*/ 0 w 2431240"/>
              <a:gd name="connsiteY0" fmla="*/ 1535699 h 1535699"/>
              <a:gd name="connsiteX1" fmla="*/ 972295 w 2431240"/>
              <a:gd name="connsiteY1" fmla="*/ 1278524 h 1535699"/>
              <a:gd name="connsiteX2" fmla="*/ 1648570 w 2431240"/>
              <a:gd name="connsiteY2" fmla="*/ 287924 h 1535699"/>
              <a:gd name="connsiteX3" fmla="*/ 2431240 w 2431240"/>
              <a:gd name="connsiteY3" fmla="*/ 0 h 1535699"/>
              <a:gd name="connsiteX0" fmla="*/ 0 w 2464950"/>
              <a:gd name="connsiteY0" fmla="*/ 1559576 h 1559576"/>
              <a:gd name="connsiteX1" fmla="*/ 972295 w 2464950"/>
              <a:gd name="connsiteY1" fmla="*/ 1302401 h 1559576"/>
              <a:gd name="connsiteX2" fmla="*/ 1648570 w 2464950"/>
              <a:gd name="connsiteY2" fmla="*/ 311801 h 1559576"/>
              <a:gd name="connsiteX3" fmla="*/ 2464950 w 2464950"/>
              <a:gd name="connsiteY3" fmla="*/ 0 h 1559576"/>
              <a:gd name="connsiteX0" fmla="*/ 0 w 2439668"/>
              <a:gd name="connsiteY0" fmla="*/ 1567535 h 1567535"/>
              <a:gd name="connsiteX1" fmla="*/ 972295 w 2439668"/>
              <a:gd name="connsiteY1" fmla="*/ 1310360 h 1567535"/>
              <a:gd name="connsiteX2" fmla="*/ 1648570 w 2439668"/>
              <a:gd name="connsiteY2" fmla="*/ 319760 h 1567535"/>
              <a:gd name="connsiteX3" fmla="*/ 2439668 w 2439668"/>
              <a:gd name="connsiteY3" fmla="*/ 0 h 1567535"/>
            </a:gdLst>
            <a:ahLst/>
            <a:cxnLst>
              <a:cxn ang="0">
                <a:pos x="connsiteX0" y="connsiteY0"/>
              </a:cxn>
              <a:cxn ang="0">
                <a:pos x="connsiteX1" y="connsiteY1"/>
              </a:cxn>
              <a:cxn ang="0">
                <a:pos x="connsiteX2" y="connsiteY2"/>
              </a:cxn>
              <a:cxn ang="0">
                <a:pos x="connsiteX3" y="connsiteY3"/>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775904" y="4999568"/>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11" name="直接连接符 10"/>
          <p:cNvCxnSpPr/>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753845" y="397695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271304" y="432878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65783" y="370026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076525" y="374499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1995683" y="446984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259493" y="375651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510286" y="410515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430018" y="467084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extLst>
              <p:ext uri="{D42A27DB-BD31-4B8C-83A1-F6EECF244321}">
                <p14:modId xmlns:p14="http://schemas.microsoft.com/office/powerpoint/2010/main" val="3515112229"/>
              </p:ext>
            </p:extLst>
          </p:nvPr>
        </p:nvGraphicFramePr>
        <p:xfrm>
          <a:off x="3688909" y="5119564"/>
          <a:ext cx="141791" cy="216000"/>
        </p:xfrm>
        <a:graphic>
          <a:graphicData uri="http://schemas.openxmlformats.org/presentationml/2006/ole">
            <mc:AlternateContent xmlns:mc="http://schemas.openxmlformats.org/markup-compatibility/2006">
              <mc:Choice xmlns:v="urn:schemas-microsoft-com:vml" Requires="v">
                <p:oleObj spid="_x0000_s52968" name="Formula" r:id="rId3" imgW="86400" imgH="129600" progId="Equation.Ribbit">
                  <p:embed/>
                </p:oleObj>
              </mc:Choice>
              <mc:Fallback>
                <p:oleObj name="Formula" r:id="rId3" imgW="86400" imgH="129600" progId="Equation.Ribbit">
                  <p:embed/>
                  <p:pic>
                    <p:nvPicPr>
                      <p:cNvPr id="0" name=""/>
                      <p:cNvPicPr/>
                      <p:nvPr/>
                    </p:nvPicPr>
                    <p:blipFill>
                      <a:blip r:embed="rId4"/>
                      <a:stretch>
                        <a:fillRect/>
                      </a:stretch>
                    </p:blipFill>
                    <p:spPr>
                      <a:xfrm>
                        <a:off x="3688909" y="511956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686428900"/>
              </p:ext>
            </p:extLst>
          </p:nvPr>
        </p:nvGraphicFramePr>
        <p:xfrm>
          <a:off x="753529" y="2634536"/>
          <a:ext cx="133350" cy="219075"/>
        </p:xfrm>
        <a:graphic>
          <a:graphicData uri="http://schemas.openxmlformats.org/presentationml/2006/ole">
            <mc:AlternateContent xmlns:mc="http://schemas.openxmlformats.org/markup-compatibility/2006">
              <mc:Choice xmlns:v="urn:schemas-microsoft-com:vml" Requires="v">
                <p:oleObj spid="_x0000_s52969" name="Formula" r:id="rId5" imgW="81360" imgH="131040" progId="Equation.Ribbit">
                  <p:embed/>
                </p:oleObj>
              </mc:Choice>
              <mc:Fallback>
                <p:oleObj name="Formula" r:id="rId5" imgW="81360" imgH="131040" progId="Equation.Ribbit">
                  <p:embed/>
                  <p:pic>
                    <p:nvPicPr>
                      <p:cNvPr id="0" name=""/>
                      <p:cNvPicPr/>
                      <p:nvPr/>
                    </p:nvPicPr>
                    <p:blipFill>
                      <a:blip r:embed="rId6"/>
                      <a:stretch>
                        <a:fillRect/>
                      </a:stretch>
                    </p:blipFill>
                    <p:spPr>
                      <a:xfrm>
                        <a:off x="753529" y="2634536"/>
                        <a:ext cx="133350" cy="219075"/>
                      </a:xfrm>
                      <a:prstGeom prst="rect">
                        <a:avLst/>
                      </a:prstGeom>
                    </p:spPr>
                  </p:pic>
                </p:oleObj>
              </mc:Fallback>
            </mc:AlternateContent>
          </a:graphicData>
        </a:graphic>
      </p:graphicFrame>
      <p:grpSp>
        <p:nvGrpSpPr>
          <p:cNvPr id="51" name="组合 50"/>
          <p:cNvGrpSpPr/>
          <p:nvPr/>
        </p:nvGrpSpPr>
        <p:grpSpPr>
          <a:xfrm>
            <a:off x="2069377" y="414222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700534" y="447292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801662" y="365775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245209" y="393268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388263" y="334855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442446" y="348657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091798" y="329377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839102" y="310508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542084" y="285999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753695" y="305850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421665" y="316255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691534" y="325566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354380" y="293892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081725" y="306921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5037948" y="2182868"/>
            <a:ext cx="3558017" cy="1196145"/>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p>
        </p:txBody>
      </p:sp>
      <p:sp>
        <p:nvSpPr>
          <p:cNvPr id="105" name="Rectangle 3"/>
          <p:cNvSpPr>
            <a:spLocks noChangeArrowheads="1"/>
          </p:cNvSpPr>
          <p:nvPr/>
        </p:nvSpPr>
        <p:spPr bwMode="auto">
          <a:xfrm>
            <a:off x="5032347" y="3704141"/>
            <a:ext cx="3558017" cy="2228579"/>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r>
              <a:rPr lang="zh-CN" altLang="en-US" sz="2200" dirty="0">
                <a:latin typeface="+mn-ea"/>
                <a:ea typeface="+mn-ea"/>
              </a:rPr>
              <a:t>每个非叶结点是一个形如          的线性分类器，其中  是属性  的权值，  和  可在该结点所含的样本集和属性集上学得</a:t>
            </a:r>
            <a:endParaRPr lang="en-US" altLang="zh-CN" sz="2200" dirty="0">
              <a:latin typeface="+mn-ea"/>
              <a:ea typeface="+mn-ea"/>
            </a:endParaRPr>
          </a:p>
          <a:p>
            <a:pPr marL="0" indent="0">
              <a:buNone/>
            </a:pPr>
            <a:r>
              <a:rPr lang="en-US" altLang="zh-CN" sz="2400" dirty="0"/>
              <a:t>          </a:t>
            </a:r>
          </a:p>
          <a:p>
            <a:endParaRPr lang="zh-CN" altLang="en-US" sz="2400" dirty="0"/>
          </a:p>
        </p:txBody>
      </p:sp>
      <p:sp>
        <p:nvSpPr>
          <p:cNvPr id="4" name="下箭头 3"/>
          <p:cNvSpPr/>
          <p:nvPr/>
        </p:nvSpPr>
        <p:spPr>
          <a:xfrm>
            <a:off x="6558238" y="3478798"/>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3982847"/>
              </p:ext>
            </p:extLst>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spid="_x0000_s52970" name="Formula" r:id="rId7" imgW="890280" imgH="208440" progId="Equation.Ribbit">
                  <p:embed/>
                </p:oleObj>
              </mc:Choice>
              <mc:Fallback>
                <p:oleObj name="Formula" r:id="rId7" imgW="890280" imgH="208440" progId="Equation.Ribbit">
                  <p:embed/>
                  <p:pic>
                    <p:nvPicPr>
                      <p:cNvPr id="0" name=""/>
                      <p:cNvPicPr/>
                      <p:nvPr/>
                    </p:nvPicPr>
                    <p:blipFill>
                      <a:blip r:embed="rId8"/>
                      <a:stretch>
                        <a:fillRect/>
                      </a:stretch>
                    </p:blipFill>
                    <p:spPr>
                      <a:xfrm>
                        <a:off x="5838789" y="4128528"/>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extLst>
              <p:ext uri="{D42A27DB-BD31-4B8C-83A1-F6EECF244321}">
                <p14:modId xmlns:p14="http://schemas.microsoft.com/office/powerpoint/2010/main" val="2180624168"/>
              </p:ext>
            </p:extLst>
          </p:nvPr>
        </p:nvGraphicFramePr>
        <p:xfrm>
          <a:off x="6875680" y="4509618"/>
          <a:ext cx="297911" cy="237696"/>
        </p:xfrm>
        <a:graphic>
          <a:graphicData uri="http://schemas.openxmlformats.org/presentationml/2006/ole">
            <mc:AlternateContent xmlns:mc="http://schemas.openxmlformats.org/markup-compatibility/2006">
              <mc:Choice xmlns:v="urn:schemas-microsoft-com:vml" Requires="v">
                <p:oleObj spid="_x0000_s52971" name="Formula" r:id="rId9" imgW="148680" imgH="119520" progId="Equation.Ribbit">
                  <p:embed/>
                </p:oleObj>
              </mc:Choice>
              <mc:Fallback>
                <p:oleObj name="Formula" r:id="rId9" imgW="148680" imgH="119520" progId="Equation.Ribbit">
                  <p:embed/>
                  <p:pic>
                    <p:nvPicPr>
                      <p:cNvPr id="0" name=""/>
                      <p:cNvPicPr/>
                      <p:nvPr/>
                    </p:nvPicPr>
                    <p:blipFill>
                      <a:blip r:embed="rId10"/>
                      <a:stretch>
                        <a:fillRect/>
                      </a:stretch>
                    </p:blipFill>
                    <p:spPr>
                      <a:xfrm>
                        <a:off x="6875680" y="4509618"/>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extLst>
              <p:ext uri="{D42A27DB-BD31-4B8C-83A1-F6EECF244321}">
                <p14:modId xmlns:p14="http://schemas.microsoft.com/office/powerpoint/2010/main" val="4211448008"/>
              </p:ext>
            </p:extLst>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spid="_x0000_s52972" name="Formula" r:id="rId11" imgW="59760" imgH="148680" progId="Equation.Ribbit">
                  <p:embed/>
                </p:oleObj>
              </mc:Choice>
              <mc:Fallback>
                <p:oleObj name="Formula" r:id="rId11" imgW="59760" imgH="148680" progId="Equation.Ribbit">
                  <p:embed/>
                  <p:pic>
                    <p:nvPicPr>
                      <p:cNvPr id="0" name=""/>
                      <p:cNvPicPr/>
                      <p:nvPr/>
                    </p:nvPicPr>
                    <p:blipFill>
                      <a:blip r:embed="rId12"/>
                      <a:stretch>
                        <a:fillRect/>
                      </a:stretch>
                    </p:blipFill>
                    <p:spPr>
                      <a:xfrm>
                        <a:off x="7218886" y="4826734"/>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extLst>
              <p:ext uri="{D42A27DB-BD31-4B8C-83A1-F6EECF244321}">
                <p14:modId xmlns:p14="http://schemas.microsoft.com/office/powerpoint/2010/main" val="1251350321"/>
              </p:ext>
            </p:extLst>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spid="_x0000_s52973" name="Formula" r:id="rId13" imgW="118440" imgH="119520" progId="Equation.Ribbit">
                  <p:embed/>
                </p:oleObj>
              </mc:Choice>
              <mc:Fallback>
                <p:oleObj name="Formula" r:id="rId13" imgW="118440" imgH="119520" progId="Equation.Ribbit">
                  <p:embed/>
                  <p:pic>
                    <p:nvPicPr>
                      <p:cNvPr id="0" name=""/>
                      <p:cNvPicPr/>
                      <p:nvPr/>
                    </p:nvPicPr>
                    <p:blipFill>
                      <a:blip r:embed="rId14"/>
                      <a:stretch>
                        <a:fillRect/>
                      </a:stretch>
                    </p:blipFill>
                    <p:spPr>
                      <a:xfrm>
                        <a:off x="8014921" y="4493309"/>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extLst>
              <p:ext uri="{D42A27DB-BD31-4B8C-83A1-F6EECF244321}">
                <p14:modId xmlns:p14="http://schemas.microsoft.com/office/powerpoint/2010/main" val="2404029404"/>
              </p:ext>
            </p:extLst>
          </p:nvPr>
        </p:nvGraphicFramePr>
        <p:xfrm>
          <a:off x="6527753" y="4860789"/>
          <a:ext cx="325103" cy="259392"/>
        </p:xfrm>
        <a:graphic>
          <a:graphicData uri="http://schemas.openxmlformats.org/presentationml/2006/ole">
            <mc:AlternateContent xmlns:mc="http://schemas.openxmlformats.org/markup-compatibility/2006">
              <mc:Choice xmlns:v="urn:schemas-microsoft-com:vml" Requires="v">
                <p:oleObj spid="_x0000_s52974" name="Formula" r:id="rId15" imgW="148680" imgH="119520" progId="Equation.Ribbit">
                  <p:embed/>
                </p:oleObj>
              </mc:Choice>
              <mc:Fallback>
                <p:oleObj name="Formula" r:id="rId15" imgW="148680" imgH="119520" progId="Equation.Ribbit">
                  <p:embed/>
                  <p:pic>
                    <p:nvPicPr>
                      <p:cNvPr id="0" name=""/>
                      <p:cNvPicPr/>
                      <p:nvPr/>
                    </p:nvPicPr>
                    <p:blipFill>
                      <a:blip r:embed="rId10"/>
                      <a:stretch>
                        <a:fillRect/>
                      </a:stretch>
                    </p:blipFill>
                    <p:spPr>
                      <a:xfrm>
                        <a:off x="6527753" y="4860789"/>
                        <a:ext cx="325103" cy="259392"/>
                      </a:xfrm>
                      <a:prstGeom prst="rect">
                        <a:avLst/>
                      </a:prstGeom>
                    </p:spPr>
                  </p:pic>
                </p:oleObj>
              </mc:Fallback>
            </mc:AlternateContent>
          </a:graphicData>
        </a:graphic>
      </p:graphicFrame>
    </p:spTree>
    <p:extLst>
      <p:ext uri="{BB962C8B-B14F-4D97-AF65-F5344CB8AC3E}">
        <p14:creationId xmlns:p14="http://schemas.microsoft.com/office/powerpoint/2010/main" val="424991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a:t>
            </a:r>
            <a:endParaRPr lang="en-US" altLang="zh-CN" dirty="0"/>
          </a:p>
        </p:txBody>
      </p:sp>
      <p:sp>
        <p:nvSpPr>
          <p:cNvPr id="5" name="右箭头 4"/>
          <p:cNvSpPr/>
          <p:nvPr/>
        </p:nvSpPr>
        <p:spPr>
          <a:xfrm>
            <a:off x="4639516" y="3287813"/>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71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150859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113824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1" name="圆角矩形 30"/>
          <p:cNvSpPr/>
          <p:nvPr/>
        </p:nvSpPr>
        <p:spPr>
          <a:xfrm>
            <a:off x="132352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000070"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sp>
        <p:nvSpPr>
          <p:cNvPr id="35" name="文本框 10"/>
          <p:cNvSpPr txBox="1"/>
          <p:nvPr/>
        </p:nvSpPr>
        <p:spPr>
          <a:xfrm>
            <a:off x="1330973" y="5421526"/>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36" name="直接连接符 35"/>
          <p:cNvCxnSpPr/>
          <p:nvPr/>
        </p:nvCxnSpPr>
        <p:spPr>
          <a:xfrm flipH="1">
            <a:off x="1578501" y="5302464"/>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2486358" y="5300516"/>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2701206" y="541971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9" name="椭圆 38"/>
          <p:cNvSpPr/>
          <p:nvPr/>
        </p:nvSpPr>
        <p:spPr>
          <a:xfrm>
            <a:off x="349972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40" name="文本框 15"/>
          <p:cNvSpPr txBox="1"/>
          <p:nvPr/>
        </p:nvSpPr>
        <p:spPr>
          <a:xfrm>
            <a:off x="2471963" y="4375848"/>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1" name="直接连接符 40"/>
          <p:cNvCxnSpPr/>
          <p:nvPr/>
        </p:nvCxnSpPr>
        <p:spPr>
          <a:xfrm flipH="1">
            <a:off x="2719491" y="425678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3627348" y="425483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233460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1411928" y="332353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6" name="直接连接符 45"/>
          <p:cNvCxnSpPr/>
          <p:nvPr/>
        </p:nvCxnSpPr>
        <p:spPr>
          <a:xfrm flipH="1">
            <a:off x="1659456" y="320446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567313" y="320252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2782161" y="332171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49" name="椭圆 48"/>
          <p:cNvSpPr/>
          <p:nvPr/>
        </p:nvSpPr>
        <p:spPr>
          <a:xfrm>
            <a:off x="5824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0" name="文本框 25"/>
          <p:cNvSpPr txBox="1"/>
          <p:nvPr/>
        </p:nvSpPr>
        <p:spPr>
          <a:xfrm>
            <a:off x="445203" y="227574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51" name="直接连接符 50"/>
          <p:cNvCxnSpPr/>
          <p:nvPr/>
        </p:nvCxnSpPr>
        <p:spPr>
          <a:xfrm flipH="1">
            <a:off x="692731" y="215667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1600588" y="215473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1815436" y="227392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62" name="直接箭头连接符 61"/>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5735741" y="4518262"/>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65" name="直接连接符 64"/>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69" name="文本框 40"/>
          <p:cNvSpPr txBox="1"/>
          <p:nvPr/>
        </p:nvSpPr>
        <p:spPr>
          <a:xfrm>
            <a:off x="6327050" y="4556804"/>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70" name="文本框 41"/>
          <p:cNvSpPr txBox="1"/>
          <p:nvPr/>
        </p:nvSpPr>
        <p:spPr>
          <a:xfrm>
            <a:off x="6949471" y="4556804"/>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71" name="文本框 42"/>
          <p:cNvSpPr txBox="1"/>
          <p:nvPr/>
        </p:nvSpPr>
        <p:spPr>
          <a:xfrm>
            <a:off x="7571892" y="4556804"/>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72" name="文本框 43"/>
          <p:cNvSpPr txBox="1"/>
          <p:nvPr/>
        </p:nvSpPr>
        <p:spPr>
          <a:xfrm>
            <a:off x="8194313" y="4556804"/>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73" name="直接连接符 72"/>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76" name="文本框 52"/>
          <p:cNvSpPr txBox="1"/>
          <p:nvPr/>
        </p:nvSpPr>
        <p:spPr>
          <a:xfrm>
            <a:off x="5505240" y="3822323"/>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77" name="文本框 53"/>
          <p:cNvSpPr txBox="1"/>
          <p:nvPr/>
        </p:nvSpPr>
        <p:spPr>
          <a:xfrm>
            <a:off x="5505240" y="3198747"/>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78" name="文本框 54"/>
          <p:cNvSpPr txBox="1"/>
          <p:nvPr/>
        </p:nvSpPr>
        <p:spPr>
          <a:xfrm>
            <a:off x="5505240" y="2575171"/>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79" name="组合 78"/>
          <p:cNvGrpSpPr/>
          <p:nvPr/>
        </p:nvGrpSpPr>
        <p:grpSpPr>
          <a:xfrm>
            <a:off x="6026986" y="2316117"/>
            <a:ext cx="953322" cy="597182"/>
            <a:chOff x="2902949" y="2313167"/>
            <a:chExt cx="953322" cy="597182"/>
          </a:xfrm>
        </p:grpSpPr>
        <p:grpSp>
          <p:nvGrpSpPr>
            <p:cNvPr id="80" name="组合 79"/>
            <p:cNvGrpSpPr/>
            <p:nvPr/>
          </p:nvGrpSpPr>
          <p:grpSpPr>
            <a:xfrm>
              <a:off x="2902949" y="2313167"/>
              <a:ext cx="953322" cy="597182"/>
              <a:chOff x="5860991" y="1513622"/>
              <a:chExt cx="953322" cy="597182"/>
            </a:xfrm>
          </p:grpSpPr>
          <p:sp>
            <p:nvSpPr>
              <p:cNvPr id="84" name="矩形 83"/>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文本框 59"/>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86" name="文本框 60"/>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87" name="直接连接符 86"/>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1" name="组合 80"/>
            <p:cNvGrpSpPr/>
            <p:nvPr/>
          </p:nvGrpSpPr>
          <p:grpSpPr>
            <a:xfrm>
              <a:off x="3043927" y="2444745"/>
              <a:ext cx="108000" cy="108000"/>
              <a:chOff x="5476803" y="2392530"/>
              <a:chExt cx="108000" cy="108000"/>
            </a:xfrm>
          </p:grpSpPr>
          <p:cxnSp>
            <p:nvCxnSpPr>
              <p:cNvPr id="82" name="直接连接符 8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8" name="组合 87"/>
          <p:cNvGrpSpPr/>
          <p:nvPr/>
        </p:nvGrpSpPr>
        <p:grpSpPr>
          <a:xfrm>
            <a:off x="8074715" y="3092607"/>
            <a:ext cx="108000" cy="108000"/>
            <a:chOff x="5476803" y="2392530"/>
            <a:chExt cx="108000" cy="108000"/>
          </a:xfrm>
        </p:grpSpPr>
        <p:cxnSp>
          <p:nvCxnSpPr>
            <p:cNvPr id="89" name="直接连接符 8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8265215" y="3454557"/>
            <a:ext cx="108000" cy="108000"/>
            <a:chOff x="5476803" y="2392530"/>
            <a:chExt cx="108000" cy="108000"/>
          </a:xfrm>
        </p:grpSpPr>
        <p:cxnSp>
          <p:nvCxnSpPr>
            <p:cNvPr id="92" name="直接连接符 9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7947915" y="3742456"/>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7773341" y="3584552"/>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7412414" y="3826901"/>
            <a:ext cx="108000" cy="108000"/>
            <a:chOff x="5476803" y="2392530"/>
            <a:chExt cx="108000" cy="108000"/>
          </a:xfrm>
        </p:grpSpPr>
        <p:cxnSp>
          <p:nvCxnSpPr>
            <p:cNvPr id="101" name="直接连接符 10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7131726" y="3744230"/>
            <a:ext cx="108000" cy="108000"/>
            <a:chOff x="5476803" y="2392530"/>
            <a:chExt cx="108000" cy="108000"/>
          </a:xfrm>
        </p:grpSpPr>
        <p:cxnSp>
          <p:nvCxnSpPr>
            <p:cNvPr id="104" name="直接连接符 10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6" name="组合 105"/>
          <p:cNvGrpSpPr/>
          <p:nvPr/>
        </p:nvGrpSpPr>
        <p:grpSpPr>
          <a:xfrm>
            <a:off x="7382519" y="4092869"/>
            <a:ext cx="108000" cy="108000"/>
            <a:chOff x="5476803" y="2392530"/>
            <a:chExt cx="108000" cy="108000"/>
          </a:xfrm>
        </p:grpSpPr>
        <p:cxnSp>
          <p:nvCxnSpPr>
            <p:cNvPr id="107" name="直接连接符 10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7239644" y="3837599"/>
            <a:ext cx="108000" cy="108000"/>
            <a:chOff x="5476803" y="2392530"/>
            <a:chExt cx="108000" cy="108000"/>
          </a:xfrm>
        </p:grpSpPr>
        <p:cxnSp>
          <p:nvCxnSpPr>
            <p:cNvPr id="110" name="直接连接符 10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2" name="直接连接符 111"/>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21" name="文本框 104"/>
          <p:cNvSpPr txBox="1"/>
          <p:nvPr/>
        </p:nvSpPr>
        <p:spPr>
          <a:xfrm>
            <a:off x="7154901" y="475116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122" name="文本框 105"/>
          <p:cNvSpPr txBox="1"/>
          <p:nvPr/>
        </p:nvSpPr>
        <p:spPr>
          <a:xfrm>
            <a:off x="5249495" y="2765238"/>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123" name="直接连接符 122"/>
          <p:cNvCxnSpPr/>
          <p:nvPr/>
        </p:nvCxnSpPr>
        <p:spPr>
          <a:xfrm>
            <a:off x="705509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0467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文本框 13"/>
          <p:cNvSpPr txBox="1"/>
          <p:nvPr/>
        </p:nvSpPr>
        <p:spPr>
          <a:xfrm>
            <a:off x="3908765" y="435127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Tree>
    <p:extLst>
      <p:ext uri="{BB962C8B-B14F-4D97-AF65-F5344CB8AC3E}">
        <p14:creationId xmlns:p14="http://schemas.microsoft.com/office/powerpoint/2010/main" val="425929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决策树学习算法将对每个分支结点做进一步划分，最终得到的决策树如图：</a:t>
            </a:r>
          </a:p>
        </p:txBody>
      </p:sp>
      <p:cxnSp>
        <p:nvCxnSpPr>
          <p:cNvPr id="4" name="直接连接符 3"/>
          <p:cNvCxnSpPr>
            <a:endCxn id="11" idx="0"/>
          </p:cNvCxnSpPr>
          <p:nvPr/>
        </p:nvCxnSpPr>
        <p:spPr>
          <a:xfrm>
            <a:off x="5197228" y="2108022"/>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3" y="2149092"/>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0" y="2137803"/>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09"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8" name="文本框 7"/>
          <p:cNvSpPr txBox="1"/>
          <p:nvPr/>
        </p:nvSpPr>
        <p:spPr>
          <a:xfrm>
            <a:off x="4612930"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9" name="文本框 8"/>
          <p:cNvSpPr txBox="1"/>
          <p:nvPr/>
        </p:nvSpPr>
        <p:spPr>
          <a:xfrm>
            <a:off x="6845447"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5" name="直接连接符 14"/>
          <p:cNvCxnSpPr>
            <a:endCxn id="14" idx="0"/>
          </p:cNvCxnSpPr>
          <p:nvPr/>
        </p:nvCxnSpPr>
        <p:spPr>
          <a:xfrm flipH="1">
            <a:off x="965714"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19"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1"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9" name="文本框 38"/>
          <p:cNvSpPr txBox="1"/>
          <p:nvPr/>
        </p:nvSpPr>
        <p:spPr>
          <a:xfrm>
            <a:off x="2177722"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0" name="文本框 39"/>
          <p:cNvSpPr txBox="1"/>
          <p:nvPr/>
        </p:nvSpPr>
        <p:spPr>
          <a:xfrm>
            <a:off x="3156208"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2" idx="0"/>
          </p:cNvCxnSpPr>
          <p:nvPr/>
        </p:nvCxnSpPr>
        <p:spPr>
          <a:xfrm flipH="1">
            <a:off x="5154939" y="3092634"/>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4"/>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49"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68" y="4345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4" name="文本框 65"/>
          <p:cNvSpPr txBox="1"/>
          <p:nvPr/>
        </p:nvSpPr>
        <p:spPr>
          <a:xfrm>
            <a:off x="3016143"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37" name="直接连接符 36"/>
          <p:cNvCxnSpPr>
            <a:endCxn id="35" idx="0"/>
          </p:cNvCxnSpPr>
          <p:nvPr/>
        </p:nvCxnSpPr>
        <p:spPr>
          <a:xfrm flipH="1">
            <a:off x="1600611"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5" y="53645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1" name="文本框 78"/>
          <p:cNvSpPr txBox="1"/>
          <p:nvPr/>
        </p:nvSpPr>
        <p:spPr>
          <a:xfrm>
            <a:off x="2704340" y="53662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5"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42"/>
          <p:cNvSpPr txBox="1"/>
          <p:nvPr/>
        </p:nvSpPr>
        <p:spPr>
          <a:xfrm>
            <a:off x="6229189" y="32981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Tree>
    <p:extLst>
      <p:ext uri="{BB962C8B-B14F-4D97-AF65-F5344CB8AC3E}">
        <p14:creationId xmlns:p14="http://schemas.microsoft.com/office/powerpoint/2010/main" val="2825656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多变量决策树</a:t>
            </a:r>
            <a:endParaRPr lang="en-US" altLang="zh-CN" dirty="0"/>
          </a:p>
        </p:txBody>
      </p:sp>
      <p:sp>
        <p:nvSpPr>
          <p:cNvPr id="252" name="圆角矩形 251"/>
          <p:cNvSpPr/>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sp>
        <p:nvSpPr>
          <p:cNvPr id="253" name="椭圆 252"/>
          <p:cNvSpPr/>
          <p:nvPr/>
        </p:nvSpPr>
        <p:spPr>
          <a:xfrm>
            <a:off x="4391770" y="3323332"/>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4" name="文本框 6"/>
          <p:cNvSpPr txBox="1"/>
          <p:nvPr/>
        </p:nvSpPr>
        <p:spPr>
          <a:xfrm>
            <a:off x="1993137"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55" name="直接连接符 254"/>
          <p:cNvCxnSpPr/>
          <p:nvPr/>
        </p:nvCxnSpPr>
        <p:spPr>
          <a:xfrm flipH="1">
            <a:off x="1374978" y="2626805"/>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3430209" y="2608971"/>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706938"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258" name="椭圆 257"/>
          <p:cNvSpPr/>
          <p:nvPr/>
        </p:nvSpPr>
        <p:spPr>
          <a:xfrm>
            <a:off x="1563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9" name="椭圆 258"/>
          <p:cNvSpPr/>
          <p:nvPr/>
        </p:nvSpPr>
        <p:spPr>
          <a:xfrm>
            <a:off x="2350208"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好瓜</a:t>
            </a:r>
          </a:p>
        </p:txBody>
      </p:sp>
      <p:sp>
        <p:nvSpPr>
          <p:cNvPr id="260" name="文本框 15"/>
          <p:cNvSpPr txBox="1"/>
          <p:nvPr/>
        </p:nvSpPr>
        <p:spPr>
          <a:xfrm>
            <a:off x="493387"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61" name="直接连接符 260"/>
          <p:cNvCxnSpPr/>
          <p:nvPr/>
        </p:nvCxnSpPr>
        <p:spPr>
          <a:xfrm flipH="1">
            <a:off x="555639" y="3679970"/>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1886463" y="3667270"/>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2536961"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64" name="对象 263"/>
          <p:cNvGraphicFramePr>
            <a:graphicFrameLocks noChangeAspect="1"/>
          </p:cNvGraphicFramePr>
          <p:nvPr>
            <p:extLst>
              <p:ext uri="{D42A27DB-BD31-4B8C-83A1-F6EECF244321}">
                <p14:modId xmlns:p14="http://schemas.microsoft.com/office/powerpoint/2010/main" val="1876237826"/>
              </p:ext>
            </p:extLst>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spid="_x0000_s55625" name="Formula" r:id="rId3" imgW="2857680" imgH="189360" progId="Equation.Ribbit">
                  <p:embed/>
                </p:oleObj>
              </mc:Choice>
              <mc:Fallback>
                <p:oleObj name="Formula" r:id="rId3" imgW="2857680" imgH="189360" progId="Equation.Ribbit">
                  <p:embed/>
                  <p:pic>
                    <p:nvPicPr>
                      <p:cNvPr id="0" name=""/>
                      <p:cNvPicPr/>
                      <p:nvPr/>
                    </p:nvPicPr>
                    <p:blipFill>
                      <a:blip r:embed="rId4"/>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extLst/>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spid="_x0000_s55626" name="Formula" r:id="rId5" imgW="86400" imgH="137160" progId="Equation.Ribbit">
                  <p:embed/>
                </p:oleObj>
              </mc:Choice>
              <mc:Fallback>
                <p:oleObj name="Formula" r:id="rId5" imgW="86400" imgH="137160" progId="Equation.Ribbit">
                  <p:embed/>
                  <p:pic>
                    <p:nvPicPr>
                      <p:cNvPr id="0" name=""/>
                      <p:cNvPicPr/>
                      <p:nvPr/>
                    </p:nvPicPr>
                    <p:blipFill>
                      <a:blip r:embed="rId6"/>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extLst/>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spid="_x0000_s55627" name="Formula" r:id="rId7" imgW="86400" imgH="137160" progId="Equation.Ribbit">
                  <p:embed/>
                </p:oleObj>
              </mc:Choice>
              <mc:Fallback>
                <p:oleObj name="Formula" r:id="rId7" imgW="86400" imgH="137160" progId="Equation.Ribbit">
                  <p:embed/>
                  <p:pic>
                    <p:nvPicPr>
                      <p:cNvPr id="0" name=""/>
                      <p:cNvPicPr/>
                      <p:nvPr/>
                    </p:nvPicPr>
                    <p:blipFill>
                      <a:blip r:embed="rId6"/>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nvSpPr>
        <p:spPr>
          <a:xfrm>
            <a:off x="120617"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pitchFamily="18" charset="0"/>
            </a:endParaRPr>
          </a:p>
        </p:txBody>
      </p:sp>
      <p:cxnSp>
        <p:nvCxnSpPr>
          <p:cNvPr id="275" name="直接箭头连接符 274"/>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5933573" y="5252410"/>
            <a:ext cx="274434" cy="307777"/>
          </a:xfrm>
          <a:prstGeom prst="rect">
            <a:avLst/>
          </a:prstGeom>
          <a:noFill/>
        </p:spPr>
        <p:txBody>
          <a:bodyPr wrap="none" rtlCol="0">
            <a:spAutoFit/>
          </a:bodyPr>
          <a:lstStyle/>
          <a:p>
            <a:r>
              <a:rPr lang="en-US" altLang="zh-CN" sz="1400" dirty="0">
                <a:latin typeface="Times "/>
              </a:rPr>
              <a:t>0</a:t>
            </a:r>
            <a:endParaRPr lang="zh-CN" altLang="en-US" sz="1400" dirty="0">
              <a:latin typeface="Times "/>
            </a:endParaRPr>
          </a:p>
        </p:txBody>
      </p:sp>
      <p:cxnSp>
        <p:nvCxnSpPr>
          <p:cNvPr id="278" name="直接连接符 277"/>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6524882" y="5290952"/>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283" name="文本框 11"/>
          <p:cNvSpPr txBox="1"/>
          <p:nvPr/>
        </p:nvSpPr>
        <p:spPr>
          <a:xfrm>
            <a:off x="7147303" y="5290952"/>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284" name="文本框 12"/>
          <p:cNvSpPr txBox="1"/>
          <p:nvPr/>
        </p:nvSpPr>
        <p:spPr>
          <a:xfrm>
            <a:off x="7769724" y="5290952"/>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sp>
        <p:nvSpPr>
          <p:cNvPr id="285" name="文本框 13"/>
          <p:cNvSpPr txBox="1"/>
          <p:nvPr/>
        </p:nvSpPr>
        <p:spPr>
          <a:xfrm>
            <a:off x="8392145" y="5290952"/>
            <a:ext cx="453970" cy="307777"/>
          </a:xfrm>
          <a:prstGeom prst="rect">
            <a:avLst/>
          </a:prstGeom>
          <a:noFill/>
        </p:spPr>
        <p:txBody>
          <a:bodyPr wrap="none" rtlCol="0">
            <a:spAutoFit/>
          </a:bodyPr>
          <a:lstStyle/>
          <a:p>
            <a:r>
              <a:rPr lang="en-US" altLang="zh-CN" sz="1400" dirty="0">
                <a:latin typeface="Times "/>
              </a:rPr>
              <a:t>0.8</a:t>
            </a:r>
            <a:endParaRPr lang="zh-CN" altLang="en-US" sz="1400" dirty="0">
              <a:latin typeface="Times "/>
            </a:endParaRPr>
          </a:p>
        </p:txBody>
      </p:sp>
      <p:cxnSp>
        <p:nvCxnSpPr>
          <p:cNvPr id="286" name="直接连接符 285"/>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5703072" y="4556471"/>
            <a:ext cx="453970" cy="307777"/>
          </a:xfrm>
          <a:prstGeom prst="rect">
            <a:avLst/>
          </a:prstGeom>
          <a:noFill/>
        </p:spPr>
        <p:txBody>
          <a:bodyPr wrap="none" rtlCol="0">
            <a:spAutoFit/>
          </a:bodyPr>
          <a:lstStyle/>
          <a:p>
            <a:r>
              <a:rPr lang="en-US" altLang="zh-CN" sz="1400" dirty="0">
                <a:latin typeface="Times "/>
              </a:rPr>
              <a:t>0.2</a:t>
            </a:r>
            <a:endParaRPr lang="zh-CN" altLang="en-US" sz="1400" dirty="0">
              <a:latin typeface="Times "/>
            </a:endParaRPr>
          </a:p>
        </p:txBody>
      </p:sp>
      <p:sp>
        <p:nvSpPr>
          <p:cNvPr id="290" name="文本框 18"/>
          <p:cNvSpPr txBox="1"/>
          <p:nvPr/>
        </p:nvSpPr>
        <p:spPr>
          <a:xfrm>
            <a:off x="5703072" y="3932895"/>
            <a:ext cx="453970" cy="307777"/>
          </a:xfrm>
          <a:prstGeom prst="rect">
            <a:avLst/>
          </a:prstGeom>
          <a:noFill/>
        </p:spPr>
        <p:txBody>
          <a:bodyPr wrap="none" rtlCol="0">
            <a:spAutoFit/>
          </a:bodyPr>
          <a:lstStyle/>
          <a:p>
            <a:r>
              <a:rPr lang="en-US" altLang="zh-CN" sz="1400" dirty="0">
                <a:latin typeface="Times "/>
              </a:rPr>
              <a:t>0.4</a:t>
            </a:r>
            <a:endParaRPr lang="zh-CN" altLang="en-US" sz="1400" dirty="0">
              <a:latin typeface="Times "/>
            </a:endParaRPr>
          </a:p>
        </p:txBody>
      </p:sp>
      <p:sp>
        <p:nvSpPr>
          <p:cNvPr id="291" name="文本框 19"/>
          <p:cNvSpPr txBox="1"/>
          <p:nvPr/>
        </p:nvSpPr>
        <p:spPr>
          <a:xfrm>
            <a:off x="5703072" y="3309319"/>
            <a:ext cx="453970" cy="307777"/>
          </a:xfrm>
          <a:prstGeom prst="rect">
            <a:avLst/>
          </a:prstGeom>
          <a:noFill/>
        </p:spPr>
        <p:txBody>
          <a:bodyPr wrap="none" rtlCol="0">
            <a:spAutoFit/>
          </a:bodyPr>
          <a:lstStyle/>
          <a:p>
            <a:r>
              <a:rPr lang="en-US" altLang="zh-CN" sz="1400" dirty="0">
                <a:latin typeface="Times "/>
              </a:rPr>
              <a:t>0.6</a:t>
            </a:r>
            <a:endParaRPr lang="zh-CN" altLang="en-US" sz="1400" dirty="0">
              <a:latin typeface="Times "/>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299" name="文本框 27"/>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7352733" y="548531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335" name="文本框 63"/>
          <p:cNvSpPr txBox="1"/>
          <p:nvPr/>
        </p:nvSpPr>
        <p:spPr>
          <a:xfrm>
            <a:off x="5272185" y="3792905"/>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336" name="直接连接符 335"/>
          <p:cNvCxnSpPr/>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4706938" y="40738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87149208"/>
              </p:ext>
            </p:extLst>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spid="_x0000_s55628" name="Formula" r:id="rId8" imgW="2855160" imgH="189360" progId="Equation.Ribbit">
                  <p:embed/>
                </p:oleObj>
              </mc:Choice>
              <mc:Fallback>
                <p:oleObj name="Formula" r:id="rId8" imgW="2855160" imgH="189360" progId="Equation.Ribbit">
                  <p:embed/>
                  <p:pic>
                    <p:nvPicPr>
                      <p:cNvPr id="0" name=""/>
                      <p:cNvPicPr/>
                      <p:nvPr/>
                    </p:nvPicPr>
                    <p:blipFill>
                      <a:blip r:embed="rId9"/>
                      <a:stretch>
                        <a:fillRect/>
                      </a:stretch>
                    </p:blipFill>
                    <p:spPr>
                      <a:xfrm>
                        <a:off x="216424" y="3394867"/>
                        <a:ext cx="3448338" cy="228100"/>
                      </a:xfrm>
                      <a:prstGeom prst="rect">
                        <a:avLst/>
                      </a:prstGeom>
                    </p:spPr>
                  </p:pic>
                </p:oleObj>
              </mc:Fallback>
            </mc:AlternateContent>
          </a:graphicData>
        </a:graphic>
      </p:graphicFrame>
    </p:spTree>
    <p:extLst>
      <p:ext uri="{BB962C8B-B14F-4D97-AF65-F5344CB8AC3E}">
        <p14:creationId xmlns:p14="http://schemas.microsoft.com/office/powerpoint/2010/main" val="3917432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Take Home Message</a:t>
            </a:r>
            <a:endParaRPr lang="zh-CN" altLang="en-US" dirty="0"/>
          </a:p>
        </p:txBody>
      </p:sp>
      <p:sp>
        <p:nvSpPr>
          <p:cNvPr id="3" name="内容占位符 2"/>
          <p:cNvSpPr>
            <a:spLocks noGrp="1"/>
          </p:cNvSpPr>
          <p:nvPr>
            <p:ph idx="1"/>
          </p:nvPr>
        </p:nvSpPr>
        <p:spPr/>
        <p:txBody>
          <a:bodyPr/>
          <a:lstStyle/>
          <a:p>
            <a:r>
              <a:rPr lang="zh-CN" altLang="en-US" dirty="0"/>
              <a:t>属性划分选择</a:t>
            </a:r>
            <a:endParaRPr lang="en-US" altLang="zh-CN" dirty="0"/>
          </a:p>
          <a:p>
            <a:pPr marL="0" indent="0">
              <a:buNone/>
            </a:pPr>
            <a:endParaRPr lang="en-US" altLang="zh-CN" dirty="0"/>
          </a:p>
          <a:p>
            <a:r>
              <a:rPr lang="zh-CN" altLang="en-US" dirty="0"/>
              <a:t>剪枝处理（预剪枝，后剪枝）</a:t>
            </a:r>
            <a:endParaRPr lang="en-US" altLang="zh-CN" dirty="0"/>
          </a:p>
          <a:p>
            <a:endParaRPr lang="en-US" altLang="zh-CN" dirty="0"/>
          </a:p>
          <a:p>
            <a:r>
              <a:rPr lang="zh-CN" altLang="en-US" dirty="0"/>
              <a:t>属性连续值和缺失值的处理</a:t>
            </a:r>
            <a:endParaRPr lang="en-US" altLang="zh-CN" dirty="0"/>
          </a:p>
          <a:p>
            <a:pPr marL="0" indent="0">
              <a:buNone/>
            </a:pPr>
            <a:endParaRPr lang="en-US" altLang="zh-CN" dirty="0"/>
          </a:p>
          <a:p>
            <a:r>
              <a:rPr lang="zh-CN" altLang="en-US" dirty="0"/>
              <a:t>单变量决策树到多变量决策树</a:t>
            </a:r>
            <a:endParaRPr lang="en-US" altLang="zh-CN" dirty="0"/>
          </a:p>
          <a:p>
            <a:pPr marL="0" indent="0">
              <a:buNone/>
            </a:pPr>
            <a:endParaRPr lang="en-US" altLang="zh-CN" dirty="0"/>
          </a:p>
        </p:txBody>
      </p:sp>
    </p:spTree>
    <p:extLst>
      <p:ext uri="{BB962C8B-B14F-4D97-AF65-F5344CB8AC3E}">
        <p14:creationId xmlns:p14="http://schemas.microsoft.com/office/powerpoint/2010/main" val="3886829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成熟的决策树软件包</a:t>
            </a:r>
          </a:p>
        </p:txBody>
      </p:sp>
      <p:sp>
        <p:nvSpPr>
          <p:cNvPr id="3" name="内容占位符 2"/>
          <p:cNvSpPr>
            <a:spLocks noGrp="1"/>
          </p:cNvSpPr>
          <p:nvPr>
            <p:ph idx="1"/>
          </p:nvPr>
        </p:nvSpPr>
        <p:spPr/>
        <p:txBody>
          <a:bodyPr/>
          <a:lstStyle/>
          <a:p>
            <a:r>
              <a:rPr lang="en-US" altLang="zh-CN" dirty="0"/>
              <a:t>ID3,C4.5,C5.0</a:t>
            </a:r>
            <a:br>
              <a:rPr lang="en-US" altLang="zh-CN" dirty="0"/>
            </a:br>
            <a:r>
              <a:rPr lang="en-US" altLang="zh-CN" dirty="0">
                <a:solidFill>
                  <a:schemeClr val="tx2"/>
                </a:solidFill>
                <a:hlinkClick r:id="rId2"/>
              </a:rPr>
              <a:t>http://www.rulequest.com/Personal/</a:t>
            </a:r>
            <a:br>
              <a:rPr lang="en-US" altLang="zh-CN" dirty="0">
                <a:solidFill>
                  <a:schemeClr val="tx2"/>
                </a:solidFill>
                <a:hlinkClick r:id="rId2"/>
              </a:rPr>
            </a:br>
            <a:endParaRPr lang="en-US" altLang="zh-CN" dirty="0">
              <a:solidFill>
                <a:schemeClr val="tx2"/>
              </a:solidFill>
            </a:endParaRPr>
          </a:p>
          <a:p>
            <a:r>
              <a:rPr lang="en-US" altLang="zh-CN" dirty="0"/>
              <a:t>J48</a:t>
            </a:r>
            <a:br>
              <a:rPr lang="en-US" altLang="zh-CN" dirty="0"/>
            </a:br>
            <a:r>
              <a:rPr lang="en-US" altLang="zh-CN" u="sng" dirty="0">
                <a:solidFill>
                  <a:schemeClr val="tx2"/>
                </a:solidFill>
                <a:hlinkClick r:id="rId3"/>
              </a:rPr>
              <a:t>http://www.cs.waikato.ac.nz/ml/weka/</a:t>
            </a:r>
            <a:endParaRPr lang="en-US" altLang="zh-CN" u="sng" dirty="0">
              <a:solidFill>
                <a:schemeClr val="tx2"/>
              </a:solidFill>
            </a:endParaRPr>
          </a:p>
          <a:p>
            <a:pPr marL="0" indent="0">
              <a:buNone/>
            </a:pPr>
            <a:endParaRPr lang="en-US" altLang="zh-CN" dirty="0"/>
          </a:p>
        </p:txBody>
      </p:sp>
    </p:spTree>
    <p:extLst>
      <p:ext uri="{BB962C8B-B14F-4D97-AF65-F5344CB8AC3E}">
        <p14:creationId xmlns:p14="http://schemas.microsoft.com/office/powerpoint/2010/main" val="164901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lang="zh-CN" altLang="en-US" dirty="0"/>
              <a:t>决策过程中提出的每个判定问题都是对某个属性的“测试”</a:t>
            </a:r>
            <a:endParaRPr lang="en-US" altLang="zh-CN" dirty="0"/>
          </a:p>
          <a:p>
            <a:pPr marL="0" indent="0">
              <a:buNone/>
            </a:pPr>
            <a:endParaRPr lang="en-US" altLang="zh-CN" dirty="0"/>
          </a:p>
          <a:p>
            <a:r>
              <a:rPr lang="zh-CN" altLang="en-US" dirty="0"/>
              <a:t>决策过程的最终结论对应了我们所希望的判定结果</a:t>
            </a:r>
            <a:endParaRPr lang="en-US" altLang="zh-CN" dirty="0"/>
          </a:p>
          <a:p>
            <a:pPr marL="0" indent="0">
              <a:buNone/>
            </a:pPr>
            <a:endParaRPr lang="zh-CN" altLang="en-US" dirty="0"/>
          </a:p>
          <a:p>
            <a:r>
              <a:rPr lang="zh-CN" altLang="en-US" dirty="0"/>
              <a:t>每个测试的结果或是导出最终结论，或者导出进一步的判定问题，其考虑范围是在上次决策结果的限定范围之内</a:t>
            </a:r>
            <a:endParaRPr lang="en-US" altLang="zh-CN" dirty="0"/>
          </a:p>
          <a:p>
            <a:endParaRPr lang="en-US" altLang="zh-CN" dirty="0"/>
          </a:p>
          <a:p>
            <a:r>
              <a:rPr lang="zh-CN" altLang="en-US" dirty="0"/>
              <a:t>从根结点到每个叶结点的路径对应了一个判定测试序列</a:t>
            </a:r>
            <a:endParaRPr lang="en-US" altLang="zh-CN" dirty="0"/>
          </a:p>
          <a:p>
            <a:pPr marL="0" indent="0">
              <a:buNone/>
            </a:pPr>
            <a:endParaRPr lang="en-US" altLang="zh-CN" dirty="0"/>
          </a:p>
          <a:p>
            <a:pPr marL="0" indent="0">
              <a:buNone/>
            </a:pPr>
            <a:endParaRPr lang="zh-CN" altLang="en-US" dirty="0"/>
          </a:p>
        </p:txBody>
      </p:sp>
      <p:sp>
        <p:nvSpPr>
          <p:cNvPr id="5" name="Rectangle 3"/>
          <p:cNvSpPr>
            <a:spLocks noChangeArrowheads="1"/>
          </p:cNvSpPr>
          <p:nvPr/>
        </p:nvSpPr>
        <p:spPr bwMode="auto">
          <a:xfrm>
            <a:off x="1435781" y="4803820"/>
            <a:ext cx="6266087" cy="1071672"/>
          </a:xfrm>
          <a:prstGeom prst="rect">
            <a:avLst/>
          </a:prstGeom>
          <a:ln w="38100"/>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决策树学习的目的是为了产生一棵</a:t>
            </a:r>
            <a:r>
              <a:rPr lang="zh-CN" altLang="en-US" sz="2200" dirty="0">
                <a:solidFill>
                  <a:srgbClr val="C00000"/>
                </a:solidFill>
                <a:latin typeface="幼圆" panose="02010509060101010101" pitchFamily="49" charset="-122"/>
                <a:ea typeface="幼圆" panose="02010509060101010101" pitchFamily="49" charset="-122"/>
              </a:rPr>
              <a:t>泛化能力强</a:t>
            </a:r>
            <a:r>
              <a:rPr lang="zh-CN" altLang="en-US" sz="2200" dirty="0">
                <a:latin typeface="幼圆" panose="02010509060101010101" pitchFamily="49" charset="-122"/>
                <a:ea typeface="幼圆" panose="02010509060101010101" pitchFamily="49" charset="-122"/>
              </a:rPr>
              <a:t>，即</a:t>
            </a:r>
            <a:r>
              <a:rPr lang="zh-CN" altLang="en-US" sz="2200" dirty="0">
                <a:solidFill>
                  <a:srgbClr val="C00000"/>
                </a:solidFill>
                <a:latin typeface="幼圆" panose="02010509060101010101" pitchFamily="49" charset="-122"/>
                <a:ea typeface="幼圆" panose="02010509060101010101" pitchFamily="49" charset="-122"/>
              </a:rPr>
              <a:t>处理未见示例能力强的决策树</a:t>
            </a:r>
          </a:p>
          <a:p>
            <a:pPr marL="0" indent="0">
              <a:lnSpc>
                <a:spcPts val="3200"/>
              </a:lnSpc>
              <a:buNone/>
            </a:pPr>
            <a:endParaRPr lang="zh-CN" altLang="en-US" sz="2200" i="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08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35664" y="2063567"/>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1</a:t>
            </a:r>
            <a:r>
              <a:rPr lang="zh-CN" altLang="en-US" b="1" dirty="0">
                <a:solidFill>
                  <a:schemeClr val="accent1"/>
                </a:solidFill>
                <a:latin typeface="+mj-ea"/>
              </a:rPr>
              <a:t>）当前结点</a:t>
            </a:r>
            <a:r>
              <a:rPr lang="zh-CN" altLang="en-US" b="1" dirty="0">
                <a:solidFill>
                  <a:schemeClr val="accent1"/>
                </a:solidFill>
                <a:latin typeface="+mj-ea"/>
                <a:ea typeface="+mj-ea"/>
              </a:rPr>
              <a:t>包含的样本全部属于同一类别</a:t>
            </a:r>
          </a:p>
        </p:txBody>
      </p:sp>
      <p:sp>
        <p:nvSpPr>
          <p:cNvPr id="15" name="矩形 14"/>
          <p:cNvSpPr/>
          <p:nvPr/>
        </p:nvSpPr>
        <p:spPr>
          <a:xfrm>
            <a:off x="5659274" y="3196552"/>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2</a:t>
            </a:r>
            <a:r>
              <a:rPr lang="zh-CN" altLang="en-US" b="1" dirty="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6" name="矩形 15"/>
          <p:cNvSpPr/>
          <p:nvPr/>
        </p:nvSpPr>
        <p:spPr>
          <a:xfrm>
            <a:off x="5670005" y="4520926"/>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3</a:t>
            </a:r>
            <a:r>
              <a:rPr lang="zh-CN" altLang="en-US" b="1" dirty="0">
                <a:solidFill>
                  <a:schemeClr val="accent1"/>
                </a:solidFill>
                <a:latin typeface="+mj-ea"/>
              </a:rPr>
              <a:t>）当前结点包含的样本集合为空</a:t>
            </a:r>
            <a:endParaRPr lang="zh-CN" altLang="en-US" b="1" dirty="0">
              <a:solidFill>
                <a:schemeClr val="accent1"/>
              </a:solidFill>
              <a:latin typeface="+mj-ea"/>
              <a:ea typeface="+mj-ea"/>
            </a:endParaRPr>
          </a:p>
        </p:txBody>
      </p:sp>
    </p:spTree>
    <p:extLst>
      <p:ext uri="{BB962C8B-B14F-4D97-AF65-F5344CB8AC3E}">
        <p14:creationId xmlns:p14="http://schemas.microsoft.com/office/powerpoint/2010/main" val="264835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t>划分选择</a:t>
            </a:r>
            <a:endParaRPr lang="en-US" altLang="zh-CN" dirty="0"/>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extLst>
      <p:ext uri="{BB962C8B-B14F-4D97-AF65-F5344CB8AC3E}">
        <p14:creationId xmlns:p14="http://schemas.microsoft.com/office/powerpoint/2010/main" val="388926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决策树学习的关键在于</a:t>
            </a:r>
            <a:r>
              <a:rPr lang="zh-CN" altLang="en-US" dirty="0">
                <a:solidFill>
                  <a:srgbClr val="C00000"/>
                </a:solidFill>
              </a:rPr>
              <a:t>如何选择最优划分属性</a:t>
            </a:r>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a:p>
            <a:pPr marL="0" indent="0">
              <a:buNone/>
            </a:pPr>
            <a:endParaRPr lang="en-US" altLang="zh-CN" dirty="0"/>
          </a:p>
          <a:p>
            <a:r>
              <a:rPr lang="zh-CN" altLang="en-US" dirty="0"/>
              <a:t>经典的属性划分方法：</a:t>
            </a:r>
            <a:endParaRPr lang="en-US" altLang="zh-CN" dirty="0"/>
          </a:p>
          <a:p>
            <a:pPr lvl="1"/>
            <a:r>
              <a:rPr lang="zh-CN" altLang="en-US" dirty="0"/>
              <a:t>信息增益</a:t>
            </a:r>
            <a:endParaRPr lang="en-US" altLang="zh-CN" dirty="0"/>
          </a:p>
          <a:p>
            <a:pPr lvl="1"/>
            <a:r>
              <a:rPr lang="zh-CN" altLang="en-US" dirty="0"/>
              <a:t>增益率</a:t>
            </a:r>
            <a:endParaRPr lang="en-US" altLang="zh-CN" dirty="0"/>
          </a:p>
          <a:p>
            <a:pPr lvl="1"/>
            <a:r>
              <a:rPr lang="zh-CN" altLang="en-US" dirty="0"/>
              <a:t>基尼指数</a:t>
            </a:r>
            <a:endParaRPr lang="en-US" altLang="zh-CN" dirty="0"/>
          </a:p>
          <a:p>
            <a:pPr lvl="1"/>
            <a:endParaRPr lang="zh-CN" altLang="en-US" dirty="0"/>
          </a:p>
        </p:txBody>
      </p:sp>
    </p:spTree>
    <p:extLst>
      <p:ext uri="{BB962C8B-B14F-4D97-AF65-F5344CB8AC3E}">
        <p14:creationId xmlns:p14="http://schemas.microsoft.com/office/powerpoint/2010/main" val="22226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2651</TotalTime>
  <Words>3173</Words>
  <Application>Microsoft Office PowerPoint</Application>
  <PresentationFormat>全屏显示(4:3)</PresentationFormat>
  <Paragraphs>804</Paragraphs>
  <Slides>52</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8" baseType="lpstr">
      <vt:lpstr>Palatino</vt:lpstr>
      <vt:lpstr>Times </vt:lpstr>
      <vt:lpstr>仿宋</vt:lpstr>
      <vt:lpstr>楷体</vt:lpstr>
      <vt:lpstr>宋体</vt:lpstr>
      <vt:lpstr>微软雅黑</vt:lpstr>
      <vt:lpstr>幼圆</vt:lpstr>
      <vt:lpstr>Arial</vt:lpstr>
      <vt:lpstr>Calibri</vt:lpstr>
      <vt:lpstr>Cambria Math</vt:lpstr>
      <vt:lpstr>Times</vt:lpstr>
      <vt:lpstr>Times New Roman</vt:lpstr>
      <vt:lpstr>Verdana</vt:lpstr>
      <vt:lpstr>Wingdings</vt:lpstr>
      <vt:lpstr>机器学习v2.1rgb</vt:lpstr>
      <vt:lpstr>Formula</vt:lpstr>
      <vt:lpstr>PowerPoint 演示文稿</vt:lpstr>
      <vt:lpstr>第四章：决策树</vt:lpstr>
      <vt:lpstr>大纲</vt:lpstr>
      <vt:lpstr>PowerPoint 演示文稿</vt:lpstr>
      <vt:lpstr>划分选择-信息增益</vt:lpstr>
      <vt:lpstr>基本流程</vt:lpstr>
      <vt:lpstr>基本流程</vt:lpstr>
      <vt:lpstr>大纲</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大纲</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大纲</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大纲</vt:lpstr>
      <vt:lpstr>多变量决策树</vt:lpstr>
      <vt:lpstr>多变量决策树</vt:lpstr>
      <vt:lpstr>多变量决策树</vt:lpstr>
      <vt:lpstr>Take Home Message</vt:lpstr>
      <vt:lpstr>成熟的决策树软件包</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冯 汉森</cp:lastModifiedBy>
  <cp:revision>438</cp:revision>
  <dcterms:created xsi:type="dcterms:W3CDTF">2015-12-30T14:22:19Z</dcterms:created>
  <dcterms:modified xsi:type="dcterms:W3CDTF">2018-11-02T13:50:09Z</dcterms:modified>
</cp:coreProperties>
</file>