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5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B8F8-4C7E-4FAF-8B83-811FBAFA06F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F4C23C-63C5-4FDF-BEDB-677EDC1437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-cn.readthedocs.io/en/latest/" TargetMode="External"/><Relationship Id="rId2" Type="http://schemas.openxmlformats.org/officeDocument/2006/relationships/hyperlink" Target="https://keras.io/z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keras-tea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1180-1C7C-4E32-9802-B2B7718E9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Keras</a:t>
            </a:r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的简单使用（上）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13E0D2-BBF3-4CE3-8833-98D403ABA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对不起，我们这回只讲套路</a:t>
            </a:r>
          </a:p>
        </p:txBody>
      </p:sp>
    </p:spTree>
    <p:extLst>
      <p:ext uri="{BB962C8B-B14F-4D97-AF65-F5344CB8AC3E}">
        <p14:creationId xmlns:p14="http://schemas.microsoft.com/office/powerpoint/2010/main" val="139294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6F4E52-0B60-443C-AE9B-9332594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首先，你应该知道如何去学习</a:t>
            </a:r>
            <a:r>
              <a:rPr lang="en-US" altLang="zh-CN" dirty="0" err="1"/>
              <a:t>Keras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652500-6FEE-4C77-9657-06446966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28" y="2043724"/>
            <a:ext cx="6861997" cy="3890545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Keras</a:t>
            </a:r>
            <a:r>
              <a:rPr lang="zh-CN" altLang="en-US" dirty="0"/>
              <a:t>的官方中文文档：</a:t>
            </a:r>
            <a:r>
              <a:rPr lang="en-US" altLang="zh-CN" dirty="0">
                <a:hlinkClick r:id="rId2"/>
              </a:rPr>
              <a:t>https://keras.io/zh/</a:t>
            </a:r>
            <a:br>
              <a:rPr lang="en-US" altLang="zh-CN" dirty="0"/>
            </a:br>
            <a:r>
              <a:rPr lang="zh-CN" altLang="en-US" dirty="0"/>
              <a:t>或官方文档翻译：</a:t>
            </a:r>
            <a:r>
              <a:rPr lang="en-US" altLang="zh-CN" dirty="0">
                <a:hlinkClick r:id="rId3"/>
              </a:rPr>
              <a:t>https://keras-cn.readthedocs.io/en/latest/</a:t>
            </a:r>
            <a:br>
              <a:rPr lang="en-US" altLang="zh-CN" dirty="0"/>
            </a:br>
            <a:r>
              <a:rPr lang="zh-CN" altLang="en-US" dirty="0"/>
              <a:t>或官方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https://github.com/keras-team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、选择一本书去了解一下你所选择的网络的原理，比如</a:t>
            </a:r>
            <a:r>
              <a:rPr lang="en-US" altLang="zh-CN" dirty="0"/>
              <a:t>《</a:t>
            </a:r>
            <a:r>
              <a:rPr lang="zh-CN" altLang="en-US" dirty="0"/>
              <a:t>深度卷积网络：原理与实践</a:t>
            </a:r>
            <a:r>
              <a:rPr lang="en-US" altLang="zh-CN" dirty="0"/>
              <a:t>》</a:t>
            </a:r>
            <a:r>
              <a:rPr lang="zh-CN" altLang="en-US" dirty="0"/>
              <a:t>，或者上次拷贝的</a:t>
            </a:r>
            <a:r>
              <a:rPr lang="en-US" altLang="zh-CN" dirty="0"/>
              <a:t>books</a:t>
            </a:r>
            <a:r>
              <a:rPr lang="zh-CN" altLang="en-US" dirty="0"/>
              <a:t>里的</a:t>
            </a:r>
            <a:r>
              <a:rPr lang="en-US" altLang="zh-CN" dirty="0"/>
              <a:t>《Deep Learning with </a:t>
            </a:r>
            <a:r>
              <a:rPr lang="en-US" altLang="zh-CN" dirty="0" err="1"/>
              <a:t>Keras</a:t>
            </a:r>
            <a:r>
              <a:rPr lang="en-US" altLang="zh-CN" dirty="0"/>
              <a:t> - Antonio Gulli》.pdf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、拿初赛</a:t>
            </a:r>
            <a:r>
              <a:rPr lang="en-US" altLang="zh-CN" dirty="0"/>
              <a:t>/</a:t>
            </a:r>
            <a:r>
              <a:rPr lang="zh-CN" altLang="en-US" dirty="0"/>
              <a:t>复赛的题目和数据去实践一下，不懂的地方先问</a:t>
            </a:r>
            <a:r>
              <a:rPr lang="en-US" altLang="zh-CN" dirty="0"/>
              <a:t>Google/Baidu</a:t>
            </a:r>
            <a:r>
              <a:rPr lang="zh-CN" altLang="en-US" dirty="0"/>
              <a:t>，再问同学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、然后你就可以成为一个青涩的掉包侠了，像我一样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75E458-F17E-4572-B636-8FD3EFED7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2014022"/>
            <a:ext cx="4480442" cy="19724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21FDA9-B5F2-4134-8B43-D592641FA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3629001"/>
            <a:ext cx="4551752" cy="26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4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FD15-E666-4E2F-9D47-6E2502E1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然后，我们来讲一讲基本套路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C1CA7-68B2-43D8-BFEB-E9183BBF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、数据的读入</a:t>
            </a:r>
            <a:r>
              <a:rPr lang="en-US" altLang="zh-CN" dirty="0"/>
              <a:t>【</a:t>
            </a:r>
            <a:r>
              <a:rPr lang="zh-CN" altLang="en-US" dirty="0"/>
              <a:t>神坑</a:t>
            </a:r>
            <a:r>
              <a:rPr lang="en-US" altLang="zh-CN" dirty="0"/>
              <a:t>】</a:t>
            </a:r>
            <a:r>
              <a:rPr lang="zh-CN" altLang="en-US" dirty="0"/>
              <a:t>，简单的只需要</a:t>
            </a:r>
            <a:r>
              <a:rPr lang="en-US" altLang="zh-CN" dirty="0" err="1"/>
              <a:t>mnist.load_data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、数据的预处理（数据增强、数据归一化</a:t>
            </a:r>
            <a:r>
              <a:rPr lang="en-US" altLang="zh-CN" dirty="0"/>
              <a:t>[0~255]to[-0.5~0.5]</a:t>
            </a:r>
            <a:r>
              <a:rPr lang="zh-CN" altLang="en-US" dirty="0"/>
              <a:t>、标签</a:t>
            </a:r>
            <a:r>
              <a:rPr lang="en-US" altLang="zh-CN" dirty="0" err="1"/>
              <a:t>one_hot</a:t>
            </a:r>
            <a:r>
              <a:rPr lang="zh-CN" altLang="en-US" dirty="0"/>
              <a:t>化）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、构建合适的网络</a:t>
            </a:r>
            <a:br>
              <a:rPr lang="en-US" altLang="zh-CN" dirty="0"/>
            </a:br>
            <a:r>
              <a:rPr lang="en-US" altLang="zh-CN" dirty="0"/>
              <a:t>Input</a:t>
            </a:r>
            <a:r>
              <a:rPr lang="zh-CN" altLang="en-US" dirty="0"/>
              <a:t>模块精心设计一下，别搞错了大小，然后就是顺序累计各种各样的</a:t>
            </a:r>
            <a:r>
              <a:rPr lang="en-US" altLang="zh-CN" dirty="0"/>
              <a:t>layer</a:t>
            </a:r>
            <a:r>
              <a:rPr lang="zh-CN" altLang="en-US" dirty="0"/>
              <a:t>模块的问题了，具体的，</a:t>
            </a:r>
            <a:r>
              <a:rPr lang="en-US" altLang="zh-CN" dirty="0"/>
              <a:t>GitHub</a:t>
            </a:r>
            <a:r>
              <a:rPr lang="zh-CN" altLang="en-US" dirty="0"/>
              <a:t>上和文档上有很多样例</a:t>
            </a:r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CF587F-8FBF-4652-B931-AC104357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6" y="2427764"/>
            <a:ext cx="983446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数据集，同时获取训练集、验证集（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 data, split between train and test sets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(x_train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y_train)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(x_test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y_test) = mnist.load_data()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7CF357-1125-4124-BA62-5039F6FE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5" y="3418572"/>
            <a:ext cx="983446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将标签（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label)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进行转换为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one-hot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编码（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convert class vectors to binary class matrices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y_train = keras.utils.to_categorical(y_train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num_classes)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A98E40E-0F3F-439B-8193-8B90E589C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4" y="5123588"/>
            <a:ext cx="983446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序贯（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Sequential)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模型是多个网络层的线性堆叠，也就是一条路走到黑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 = Sequential()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model.add(Conv2D(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=input_shape))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model.add(Conv2D(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model.add(MaxPooling2D(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pool_size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7D09-67B9-4548-81C6-7C181085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然后，我们来讲一讲基本套路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571F4-7C0E-41B5-8EEA-A616692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、选择合适的编译及优化方法（</a:t>
            </a:r>
            <a:r>
              <a:rPr lang="en-US" altLang="zh-CN" dirty="0"/>
              <a:t>compile</a:t>
            </a:r>
            <a:r>
              <a:rPr lang="zh-CN" altLang="en-US" dirty="0"/>
              <a:t>模块）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、选择合适的训练方法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3E1502-84D3-41CD-8563-0C3808D3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8089"/>
            <a:ext cx="495885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model.fit(x_train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=batch_size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=epochs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2000" b="0" i="0" u="none" strike="sng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kumimoji="0" lang="zh-CN" altLang="zh-CN" sz="2000" b="0" i="0" u="none" strike="sng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en-US" altLang="zh-CN" sz="2000" b="0" i="0" u="none" strike="sng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sng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scores = model.evaluate(x_test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y_test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000" dirty="0">
                <a:solidFill>
                  <a:srgbClr val="AA4926"/>
                </a:solidFill>
                <a:latin typeface="Consolas" panose="020B0609020204030204" pitchFamily="49" charset="0"/>
              </a:rPr>
              <a:t>verbose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2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74344F-C345-48E2-800B-2A150E440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7" y="2469306"/>
            <a:ext cx="1004833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model.compile(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=keras.losses.categorical_crossentropy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=keras.optimizers.Adam()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F70E3D0-BEB2-4C8A-8D89-C58540BE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249" y="3611594"/>
            <a:ext cx="7269735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generate_arrays_from_file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(path):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(path)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从文件中的每一行生成输入数据和标签的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数组，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process_line(line)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'input_1'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x1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'input_2'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x2}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y})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f.close()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model.fit_generator(generate_arrays_from_file(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'/my_file.txt'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steps_per_epoch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7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A173F-C25F-4AD6-9E1D-699241D9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39933"/>
            <a:ext cx="9603275" cy="1049235"/>
          </a:xfrm>
        </p:spPr>
        <p:txBody>
          <a:bodyPr/>
          <a:lstStyle/>
          <a:p>
            <a:r>
              <a:rPr lang="zh-CN" altLang="en-US" dirty="0"/>
              <a:t>最后一个基本套路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58B17-DB8B-459F-9A3E-70ADB3CD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99912"/>
            <a:ext cx="9603275" cy="3450613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、模型的保存</a:t>
            </a:r>
            <a:r>
              <a:rPr lang="en-US" altLang="zh-CN" dirty="0" err="1"/>
              <a:t>save_model</a:t>
            </a:r>
            <a:r>
              <a:rPr lang="zh-CN" altLang="en-US" dirty="0"/>
              <a:t>、预测</a:t>
            </a:r>
            <a:r>
              <a:rPr lang="en-US" altLang="zh-CN" dirty="0"/>
              <a:t>predict</a:t>
            </a:r>
            <a:r>
              <a:rPr lang="zh-CN" altLang="en-US" dirty="0"/>
              <a:t>与输出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31CA1-B1B1-4062-8537-08783084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502" y="1854115"/>
            <a:ext cx="786625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model.save(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'myModel.h5'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HDF5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pip install h5py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C5CB4-5B1A-4401-9647-A182B677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73" y="2254225"/>
            <a:ext cx="8462866" cy="43704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img_path = read_data(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is_train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808080"/>
                </a:solidFill>
                <a:latin typeface="+mn-ea"/>
              </a:rPr>
              <a:t>#</a:t>
            </a:r>
            <a:r>
              <a:rPr lang="en-US" altLang="zh-CN" sz="2000" dirty="0">
                <a:solidFill>
                  <a:srgbClr val="808080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808080"/>
                </a:solidFill>
                <a:latin typeface="+mn-ea"/>
              </a:rPr>
              <a:t>载入测试集图片（地址）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 = load_model(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myModel.h5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808080"/>
                </a:solidFill>
                <a:latin typeface="+mn-ea"/>
              </a:rPr>
              <a:t># </a:t>
            </a:r>
            <a:r>
              <a:rPr lang="zh-CN" altLang="en-US" sz="2000" dirty="0">
                <a:solidFill>
                  <a:srgbClr val="808080"/>
                </a:solidFill>
                <a:latin typeface="+mn-ea"/>
              </a:rPr>
              <a:t>载入模型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ResNet_Fail1.csv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f.writelines(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FILE_ID,CATEGORIES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img_path: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img = image.load_img(path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target_size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image.img_to_array(img)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preprocess_input(x)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808080"/>
                </a:solidFill>
                <a:latin typeface="+mn-ea"/>
              </a:rPr>
              <a:t># </a:t>
            </a:r>
            <a:r>
              <a:rPr lang="zh-CN" altLang="en-US" sz="2000" dirty="0">
                <a:solidFill>
                  <a:srgbClr val="808080"/>
                </a:solidFill>
                <a:latin typeface="+mn-ea"/>
              </a:rPr>
              <a:t>将网络进行标准化处理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preds = model.predict(x)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808080"/>
                </a:solidFill>
                <a:latin typeface="+mn-ea"/>
              </a:rPr>
              <a:t>输出网络的</a:t>
            </a:r>
            <a:r>
              <a:rPr lang="en-US" altLang="zh-CN" sz="2000" dirty="0" err="1">
                <a:solidFill>
                  <a:srgbClr val="808080"/>
                </a:solidFill>
                <a:latin typeface="+mn-ea"/>
              </a:rPr>
              <a:t>softmax</a:t>
            </a:r>
            <a:r>
              <a:rPr lang="zh-CN" altLang="en-US" sz="2000" dirty="0">
                <a:solidFill>
                  <a:srgbClr val="808080"/>
                </a:solidFill>
                <a:latin typeface="+mn-ea"/>
              </a:rPr>
              <a:t>预测结果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label = one_hot_to_label(preds)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将概率转化为预测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y_pre.append(label)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name_list[i]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label)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f.writelines([name_list[i]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(label)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	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i 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14EF-2930-476B-9C86-BE4898BB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最后是非典型套路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71B8F-90DC-4110-89E6-1C76B711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54439"/>
          </a:xfrm>
        </p:spPr>
        <p:txBody>
          <a:bodyPr>
            <a:normAutofit/>
          </a:bodyPr>
          <a:lstStyle/>
          <a:p>
            <a:r>
              <a:rPr lang="zh-CN" altLang="en-US" dirty="0"/>
              <a:t>网络的选择问题：</a:t>
            </a:r>
            <a:br>
              <a:rPr lang="en-US" altLang="zh-CN" dirty="0"/>
            </a:br>
            <a:r>
              <a:rPr lang="zh-CN" altLang="en-US" dirty="0"/>
              <a:t>经典网络</a:t>
            </a:r>
            <a:r>
              <a:rPr lang="en-US" altLang="zh-CN" dirty="0"/>
              <a:t>VGG16/ResNet50/Inception v3/</a:t>
            </a:r>
            <a:r>
              <a:rPr lang="en-US" altLang="zh-CN" dirty="0" err="1"/>
              <a:t>Xception</a:t>
            </a:r>
            <a:r>
              <a:rPr lang="en-US" altLang="zh-CN" dirty="0"/>
              <a:t>/</a:t>
            </a:r>
            <a:r>
              <a:rPr lang="en-US" altLang="zh-CN" dirty="0" err="1"/>
              <a:t>DenseNet</a:t>
            </a:r>
            <a:br>
              <a:rPr lang="en-US" altLang="zh-CN" dirty="0"/>
            </a:br>
            <a:r>
              <a:rPr lang="zh-CN" altLang="en-US" dirty="0"/>
              <a:t>你需要的网络的规模？（手动扩大、手动删减、调整通道数</a:t>
            </a:r>
            <a:r>
              <a:rPr lang="zh-CN" altLang="en-US" strike="sngStrike" dirty="0"/>
              <a:t>、结构优化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超参数的选择问题：</a:t>
            </a:r>
            <a:br>
              <a:rPr lang="en-US" altLang="zh-CN" dirty="0"/>
            </a:br>
            <a:r>
              <a:rPr lang="zh-CN" altLang="en-US" dirty="0"/>
              <a:t>优化器（</a:t>
            </a:r>
            <a:r>
              <a:rPr lang="zh-CN" altLang="zh-CN" dirty="0">
                <a:solidFill>
                  <a:srgbClr val="AA4926"/>
                </a:solidFill>
                <a:latin typeface="Consolas" panose="020B0609020204030204" pitchFamily="49" charset="0"/>
              </a:rPr>
              <a:t>optimizer</a:t>
            </a:r>
            <a:r>
              <a:rPr lang="zh-CN" altLang="en-US" dirty="0"/>
              <a:t>）？损失函数（</a:t>
            </a:r>
            <a:r>
              <a:rPr lang="en-US" altLang="zh-CN" dirty="0">
                <a:solidFill>
                  <a:srgbClr val="AA4926"/>
                </a:solidFill>
                <a:latin typeface="Consolas" panose="020B0609020204030204" pitchFamily="49" charset="0"/>
              </a:rPr>
              <a:t>loss</a:t>
            </a:r>
            <a:r>
              <a:rPr lang="zh-CN" altLang="en-US" dirty="0"/>
              <a:t>）？学习率？衰减？（</a:t>
            </a:r>
            <a:r>
              <a:rPr lang="en-US" altLang="zh-CN" dirty="0">
                <a:solidFill>
                  <a:srgbClr val="AA4926"/>
                </a:solidFill>
                <a:latin typeface="Consolas" panose="020B0609020204030204" pitchFamily="49" charset="0"/>
              </a:rPr>
              <a:t>epoch</a:t>
            </a:r>
            <a:r>
              <a:rPr lang="zh-CN" altLang="en-US" dirty="0"/>
              <a:t>）？批大小（</a:t>
            </a:r>
            <a:r>
              <a:rPr lang="en-US" altLang="zh-CN" dirty="0" err="1">
                <a:solidFill>
                  <a:srgbClr val="AA4926"/>
                </a:solidFill>
                <a:latin typeface="Consolas" panose="020B0609020204030204" pitchFamily="49" charset="0"/>
              </a:rPr>
              <a:t>batch_size</a:t>
            </a:r>
            <a:r>
              <a:rPr lang="zh-CN" altLang="en-US" dirty="0"/>
              <a:t>） ？早停（</a:t>
            </a:r>
            <a:r>
              <a:rPr lang="en-US" altLang="zh-CN" dirty="0" err="1">
                <a:solidFill>
                  <a:srgbClr val="AA4926"/>
                </a:solidFill>
                <a:latin typeface="Consolas" panose="020B0609020204030204" pitchFamily="49" charset="0"/>
              </a:rPr>
              <a:t>earlystopping</a:t>
            </a:r>
            <a:r>
              <a:rPr lang="zh-CN" altLang="en-US" dirty="0"/>
              <a:t>）？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70ECE7-4C8E-488F-83F6-67E913DD4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1" y="3200789"/>
            <a:ext cx="10066419" cy="15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CF5A-CB19-44D1-B1F2-A221CC13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最后，希望大家能体验到神经网络的乐趣而不是痛苦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78972ED-6A4F-4195-8E9D-1788A980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点一下，玩一年，代码不要一分钱 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CE2CB2-574A-4DFE-A201-FF983AFC5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65" y="2748059"/>
            <a:ext cx="9171856" cy="1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266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324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华文新魏</vt:lpstr>
      <vt:lpstr>宋体</vt:lpstr>
      <vt:lpstr>Arial</vt:lpstr>
      <vt:lpstr>Consolas</vt:lpstr>
      <vt:lpstr>Gill Sans MT</vt:lpstr>
      <vt:lpstr>画廊</vt:lpstr>
      <vt:lpstr>Keras的简单使用（上）</vt:lpstr>
      <vt:lpstr>首先，你应该知道如何去学习Keras</vt:lpstr>
      <vt:lpstr>然后，我们来讲一讲基本套路</vt:lpstr>
      <vt:lpstr>然后，我们来讲一讲基本套路</vt:lpstr>
      <vt:lpstr>最后一个基本套路</vt:lpstr>
      <vt:lpstr>最后是非典型套路</vt:lpstr>
      <vt:lpstr>最后，希望大家能体验到神经网络的乐趣而不是痛苦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Keras的简单使用（上）</dc:title>
  <dc:creator>冯 汉森</dc:creator>
  <cp:lastModifiedBy>冯 汉森</cp:lastModifiedBy>
  <cp:revision>17</cp:revision>
  <dcterms:created xsi:type="dcterms:W3CDTF">2018-11-24T09:05:00Z</dcterms:created>
  <dcterms:modified xsi:type="dcterms:W3CDTF">2018-11-24T10:13:35Z</dcterms:modified>
</cp:coreProperties>
</file>