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5.xml" ContentType="application/vnd.openxmlformats-officedocument.presentationml.tags+xml"/>
  <Override PartName="/ppt/notesSlides/notesSlide25.xml" ContentType="application/vnd.openxmlformats-officedocument.presentationml.notesSlide+xml"/>
  <Override PartName="/ppt/tags/tag6.xml" ContentType="application/vnd.openxmlformats-officedocument.presentationml.tags+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tags/tag15.xml" ContentType="application/vnd.openxmlformats-officedocument.presentationml.tags+xml"/>
  <Override PartName="/ppt/notesSlides/notesSlide35.xml" ContentType="application/vnd.openxmlformats-officedocument.presentationml.notesSlide+xml"/>
  <Override PartName="/ppt/tags/tag16.xml" ContentType="application/vnd.openxmlformats-officedocument.presentationml.tags+xml"/>
  <Override PartName="/ppt/notesSlides/notesSlide36.xml" ContentType="application/vnd.openxmlformats-officedocument.presentationml.notesSlide+xml"/>
  <Override PartName="/ppt/tags/tag17.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07" r:id="rId1"/>
  </p:sldMasterIdLst>
  <p:notesMasterIdLst>
    <p:notesMasterId r:id="rId44"/>
  </p:notesMasterIdLst>
  <p:handoutMasterIdLst>
    <p:handoutMasterId r:id="rId45"/>
  </p:handoutMasterIdLst>
  <p:sldIdLst>
    <p:sldId id="256" r:id="rId2"/>
    <p:sldId id="638" r:id="rId3"/>
    <p:sldId id="459" r:id="rId4"/>
    <p:sldId id="280" r:id="rId5"/>
    <p:sldId id="639" r:id="rId6"/>
    <p:sldId id="640" r:id="rId7"/>
    <p:sldId id="624" r:id="rId8"/>
    <p:sldId id="633" r:id="rId9"/>
    <p:sldId id="641" r:id="rId10"/>
    <p:sldId id="642" r:id="rId11"/>
    <p:sldId id="643" r:id="rId12"/>
    <p:sldId id="644" r:id="rId13"/>
    <p:sldId id="634" r:id="rId14"/>
    <p:sldId id="635" r:id="rId15"/>
    <p:sldId id="645" r:id="rId16"/>
    <p:sldId id="647" r:id="rId17"/>
    <p:sldId id="656" r:id="rId18"/>
    <p:sldId id="657" r:id="rId19"/>
    <p:sldId id="649" r:id="rId20"/>
    <p:sldId id="650" r:id="rId21"/>
    <p:sldId id="658" r:id="rId22"/>
    <p:sldId id="651" r:id="rId23"/>
    <p:sldId id="659" r:id="rId24"/>
    <p:sldId id="652" r:id="rId25"/>
    <p:sldId id="654" r:id="rId26"/>
    <p:sldId id="655" r:id="rId27"/>
    <p:sldId id="660" r:id="rId28"/>
    <p:sldId id="661" r:id="rId29"/>
    <p:sldId id="662" r:id="rId30"/>
    <p:sldId id="663" r:id="rId31"/>
    <p:sldId id="664" r:id="rId32"/>
    <p:sldId id="665" r:id="rId33"/>
    <p:sldId id="666" r:id="rId34"/>
    <p:sldId id="667" r:id="rId35"/>
    <p:sldId id="668" r:id="rId36"/>
    <p:sldId id="669" r:id="rId37"/>
    <p:sldId id="670" r:id="rId38"/>
    <p:sldId id="671" r:id="rId39"/>
    <p:sldId id="672" r:id="rId40"/>
    <p:sldId id="673" r:id="rId41"/>
    <p:sldId id="637" r:id="rId42"/>
    <p:sldId id="636" r:id="rId43"/>
  </p:sldIdLst>
  <p:sldSz cx="9144000" cy="6858000" type="screen4x3"/>
  <p:notesSz cx="6781800" cy="9874250"/>
  <p:defaultTextStyle>
    <a:defPPr>
      <a:defRPr lang="en-US"/>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528D"/>
    <a:srgbClr val="00CC99"/>
    <a:srgbClr val="FFFF00"/>
    <a:srgbClr val="0066FF"/>
    <a:srgbClr val="99FF33"/>
    <a:srgbClr val="3366FF"/>
    <a:srgbClr val="4E6DF0"/>
    <a:srgbClr val="FF5050"/>
    <a:srgbClr val="3399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64878" autoAdjust="0"/>
  </p:normalViewPr>
  <p:slideViewPr>
    <p:cSldViewPr>
      <p:cViewPr varScale="1">
        <p:scale>
          <a:sx n="71" d="100"/>
          <a:sy n="71" d="100"/>
        </p:scale>
        <p:origin x="348" y="66"/>
      </p:cViewPr>
      <p:guideLst>
        <p:guide orient="horz" pos="2160"/>
        <p:guide pos="2880"/>
      </p:guideLst>
    </p:cSldViewPr>
  </p:slideViewPr>
  <p:outlineViewPr>
    <p:cViewPr>
      <p:scale>
        <a:sx n="33" d="100"/>
        <a:sy n="33" d="100"/>
      </p:scale>
      <p:origin x="0" y="342"/>
    </p:cViewPr>
  </p:outlineViewPr>
  <p:notesTextViewPr>
    <p:cViewPr>
      <p:scale>
        <a:sx n="150" d="100"/>
        <a:sy n="150" d="100"/>
      </p:scale>
      <p:origin x="0" y="0"/>
    </p:cViewPr>
  </p:notesTextViewPr>
  <p:sorterViewPr>
    <p:cViewPr>
      <p:scale>
        <a:sx n="100" d="100"/>
        <a:sy n="100" d="100"/>
      </p:scale>
      <p:origin x="0" y="0"/>
    </p:cViewPr>
  </p:sorterViewPr>
  <p:notesViewPr>
    <p:cSldViewPr>
      <p:cViewPr varScale="1">
        <p:scale>
          <a:sx n="51" d="100"/>
          <a:sy n="51" d="100"/>
        </p:scale>
        <p:origin x="-2658" y="-108"/>
      </p:cViewPr>
      <p:guideLst>
        <p:guide orient="horz" pos="3110"/>
        <p:guide pos="21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8463" cy="493713"/>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41750" y="0"/>
            <a:ext cx="2938463" cy="493713"/>
          </a:xfrm>
          <a:prstGeom prst="rect">
            <a:avLst/>
          </a:prstGeom>
        </p:spPr>
        <p:txBody>
          <a:bodyPr vert="horz" lIns="91440" tIns="45720" rIns="91440" bIns="45720" rtlCol="0"/>
          <a:lstStyle>
            <a:lvl1pPr algn="r">
              <a:defRPr sz="1200"/>
            </a:lvl1pPr>
          </a:lstStyle>
          <a:p>
            <a:pPr>
              <a:defRPr/>
            </a:pPr>
            <a:fld id="{BE83251F-8C7A-4B36-983D-BD0F1011AAA3}" type="datetimeFigureOut">
              <a:rPr lang="zh-CN" altLang="en-US"/>
              <a:pPr>
                <a:defRPr/>
              </a:pPr>
              <a:t>2017/6/11</a:t>
            </a:fld>
            <a:endParaRPr lang="zh-CN" altLang="en-US"/>
          </a:p>
        </p:txBody>
      </p:sp>
      <p:sp>
        <p:nvSpPr>
          <p:cNvPr id="4" name="页脚占位符 3"/>
          <p:cNvSpPr>
            <a:spLocks noGrp="1"/>
          </p:cNvSpPr>
          <p:nvPr>
            <p:ph type="ftr" sz="quarter" idx="2"/>
          </p:nvPr>
        </p:nvSpPr>
        <p:spPr>
          <a:xfrm>
            <a:off x="0" y="9378950"/>
            <a:ext cx="2938463" cy="493713"/>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41750" y="9378950"/>
            <a:ext cx="2938463" cy="493713"/>
          </a:xfrm>
          <a:prstGeom prst="rect">
            <a:avLst/>
          </a:prstGeom>
        </p:spPr>
        <p:txBody>
          <a:bodyPr vert="horz" lIns="91440" tIns="45720" rIns="91440" bIns="45720" rtlCol="0" anchor="b"/>
          <a:lstStyle>
            <a:lvl1pPr algn="r">
              <a:defRPr sz="1200"/>
            </a:lvl1pPr>
          </a:lstStyle>
          <a:p>
            <a:pPr>
              <a:defRPr/>
            </a:pPr>
            <a:fld id="{AF486C72-2D28-4B25-8A79-D7DB6379E40E}" type="slidenum">
              <a:rPr lang="zh-CN" altLang="en-US"/>
              <a:pPr>
                <a:defRPr/>
              </a:pPr>
              <a:t>‹#›</a:t>
            </a:fld>
            <a:endParaRPr lang="zh-CN" altLang="en-US"/>
          </a:p>
        </p:txBody>
      </p:sp>
    </p:spTree>
    <p:extLst>
      <p:ext uri="{BB962C8B-B14F-4D97-AF65-F5344CB8AC3E}">
        <p14:creationId xmlns:p14="http://schemas.microsoft.com/office/powerpoint/2010/main" val="81403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8463" cy="493713"/>
          </a:xfrm>
          <a:prstGeom prst="rect">
            <a:avLst/>
          </a:prstGeom>
        </p:spPr>
        <p:txBody>
          <a:bodyPr vert="horz" lIns="91440" tIns="45720" rIns="91440" bIns="45720" rtlCol="0"/>
          <a:lstStyle>
            <a:lvl1pPr algn="l">
              <a:defRPr sz="1200">
                <a:latin typeface="Arial" pitchFamily="34" charset="0"/>
                <a:ea typeface="+mn-ea"/>
              </a:defRPr>
            </a:lvl1pPr>
          </a:lstStyle>
          <a:p>
            <a:pPr>
              <a:defRPr/>
            </a:pPr>
            <a:endParaRPr lang="zh-CN" altLang="en-US"/>
          </a:p>
        </p:txBody>
      </p:sp>
      <p:sp>
        <p:nvSpPr>
          <p:cNvPr id="3" name="日期占位符 2"/>
          <p:cNvSpPr>
            <a:spLocks noGrp="1"/>
          </p:cNvSpPr>
          <p:nvPr>
            <p:ph type="dt" idx="1"/>
          </p:nvPr>
        </p:nvSpPr>
        <p:spPr>
          <a:xfrm>
            <a:off x="3841750" y="0"/>
            <a:ext cx="2938463" cy="493713"/>
          </a:xfrm>
          <a:prstGeom prst="rect">
            <a:avLst/>
          </a:prstGeom>
        </p:spPr>
        <p:txBody>
          <a:bodyPr vert="horz" lIns="91440" tIns="45720" rIns="91440" bIns="45720" rtlCol="0"/>
          <a:lstStyle>
            <a:lvl1pPr algn="r">
              <a:defRPr sz="1200">
                <a:latin typeface="Arial" pitchFamily="34" charset="0"/>
                <a:ea typeface="+mn-ea"/>
              </a:defRPr>
            </a:lvl1pPr>
          </a:lstStyle>
          <a:p>
            <a:pPr>
              <a:defRPr/>
            </a:pPr>
            <a:fld id="{BD8994C9-8786-4756-B748-BB1CD71477EC}" type="datetimeFigureOut">
              <a:rPr lang="zh-CN" altLang="en-US"/>
              <a:pPr>
                <a:defRPr/>
              </a:pPr>
              <a:t>2017/6/11</a:t>
            </a:fld>
            <a:endParaRPr lang="zh-CN" altLang="en-US"/>
          </a:p>
        </p:txBody>
      </p:sp>
      <p:sp>
        <p:nvSpPr>
          <p:cNvPr id="4" name="幻灯片图像占位符 3"/>
          <p:cNvSpPr>
            <a:spLocks noGrp="1" noRot="1" noChangeAspect="1"/>
          </p:cNvSpPr>
          <p:nvPr>
            <p:ph type="sldImg" idx="2"/>
          </p:nvPr>
        </p:nvSpPr>
        <p:spPr>
          <a:xfrm>
            <a:off x="922338" y="741363"/>
            <a:ext cx="4935537" cy="37020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7863" y="4691063"/>
            <a:ext cx="5426075" cy="444341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378950"/>
            <a:ext cx="2938463" cy="493713"/>
          </a:xfrm>
          <a:prstGeom prst="rect">
            <a:avLst/>
          </a:prstGeom>
        </p:spPr>
        <p:txBody>
          <a:bodyPr vert="horz" lIns="91440" tIns="45720" rIns="91440" bIns="45720" rtlCol="0" anchor="b"/>
          <a:lstStyle>
            <a:lvl1pPr algn="l">
              <a:defRPr sz="1200">
                <a:latin typeface="Arial" pitchFamily="34" charset="0"/>
                <a:ea typeface="+mn-ea"/>
              </a:defRPr>
            </a:lvl1pPr>
          </a:lstStyle>
          <a:p>
            <a:pPr>
              <a:defRPr/>
            </a:pPr>
            <a:endParaRPr lang="zh-CN" altLang="en-US"/>
          </a:p>
        </p:txBody>
      </p:sp>
      <p:sp>
        <p:nvSpPr>
          <p:cNvPr id="7" name="灯片编号占位符 6"/>
          <p:cNvSpPr>
            <a:spLocks noGrp="1"/>
          </p:cNvSpPr>
          <p:nvPr>
            <p:ph type="sldNum" sz="quarter" idx="5"/>
          </p:nvPr>
        </p:nvSpPr>
        <p:spPr>
          <a:xfrm>
            <a:off x="3841750" y="9378950"/>
            <a:ext cx="2938463" cy="493713"/>
          </a:xfrm>
          <a:prstGeom prst="rect">
            <a:avLst/>
          </a:prstGeom>
        </p:spPr>
        <p:txBody>
          <a:bodyPr vert="horz" lIns="91440" tIns="45720" rIns="91440" bIns="45720" rtlCol="0" anchor="b"/>
          <a:lstStyle>
            <a:lvl1pPr algn="r">
              <a:defRPr sz="1200">
                <a:latin typeface="Arial" pitchFamily="34" charset="0"/>
                <a:ea typeface="+mn-ea"/>
              </a:defRPr>
            </a:lvl1pPr>
          </a:lstStyle>
          <a:p>
            <a:pPr>
              <a:defRPr/>
            </a:pPr>
            <a:fld id="{D4A06DE5-1201-4ABE-8D9D-9508C23AA589}" type="slidenum">
              <a:rPr lang="zh-CN" altLang="en-US"/>
              <a:pPr>
                <a:defRPr/>
              </a:pPr>
              <a:t>‹#›</a:t>
            </a:fld>
            <a:endParaRPr lang="zh-CN" altLang="en-US"/>
          </a:p>
        </p:txBody>
      </p:sp>
    </p:spTree>
    <p:extLst>
      <p:ext uri="{BB962C8B-B14F-4D97-AF65-F5344CB8AC3E}">
        <p14:creationId xmlns:p14="http://schemas.microsoft.com/office/powerpoint/2010/main" val="1268864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0</a:t>
            </a:fld>
            <a:endParaRPr lang="zh-CN" altLang="en-US"/>
          </a:p>
        </p:txBody>
      </p:sp>
    </p:spTree>
    <p:extLst>
      <p:ext uri="{BB962C8B-B14F-4D97-AF65-F5344CB8AC3E}">
        <p14:creationId xmlns:p14="http://schemas.microsoft.com/office/powerpoint/2010/main" val="1718442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Uri</a:t>
            </a:r>
            <a:r>
              <a:rPr lang="zh-CN" altLang="en-US" dirty="0"/>
              <a:t>值 </a:t>
            </a:r>
            <a:r>
              <a:rPr lang="en-US" altLang="zh-CN" dirty="0"/>
              <a:t>http</a:t>
            </a:r>
            <a:r>
              <a:rPr lang="zh-CN" altLang="en-US" dirty="0"/>
              <a:t>：</a:t>
            </a:r>
            <a:r>
              <a:rPr lang="en-US" altLang="zh-CN" dirty="0"/>
              <a:t>//schemas.xmlsoap.org/soap/http</a:t>
            </a:r>
            <a:r>
              <a:rPr lang="zh-CN" altLang="en-US" dirty="0"/>
              <a:t>表示传输方式和</a:t>
            </a:r>
            <a:r>
              <a:rPr lang="en-US" altLang="zh-CN" dirty="0"/>
              <a:t>SOAP</a:t>
            </a:r>
            <a:r>
              <a:rPr lang="zh-CN" altLang="en-US" dirty="0"/>
              <a:t>规范的</a:t>
            </a:r>
            <a:r>
              <a:rPr lang="en-US" altLang="zh-CN" dirty="0"/>
              <a:t>HTTP</a:t>
            </a:r>
            <a:r>
              <a:rPr lang="zh-CN" altLang="en-US" dirty="0"/>
              <a:t>绑定相一致。</a:t>
            </a:r>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10</a:t>
            </a:fld>
            <a:endParaRPr lang="zh-CN" altLang="en-US"/>
          </a:p>
        </p:txBody>
      </p:sp>
    </p:spTree>
    <p:extLst>
      <p:ext uri="{BB962C8B-B14F-4D97-AF65-F5344CB8AC3E}">
        <p14:creationId xmlns:p14="http://schemas.microsoft.com/office/powerpoint/2010/main" val="3606798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11</a:t>
            </a:fld>
            <a:endParaRPr lang="zh-CN" altLang="en-US"/>
          </a:p>
        </p:txBody>
      </p:sp>
    </p:spTree>
    <p:extLst>
      <p:ext uri="{BB962C8B-B14F-4D97-AF65-F5344CB8AC3E}">
        <p14:creationId xmlns:p14="http://schemas.microsoft.com/office/powerpoint/2010/main" val="524008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12</a:t>
            </a:fld>
            <a:endParaRPr lang="zh-CN" altLang="en-US"/>
          </a:p>
        </p:txBody>
      </p:sp>
    </p:spTree>
    <p:extLst>
      <p:ext uri="{BB962C8B-B14F-4D97-AF65-F5344CB8AC3E}">
        <p14:creationId xmlns:p14="http://schemas.microsoft.com/office/powerpoint/2010/main" val="20192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13</a:t>
            </a:fld>
            <a:endParaRPr lang="zh-CN" altLang="en-US"/>
          </a:p>
        </p:txBody>
      </p:sp>
    </p:spTree>
    <p:extLst>
      <p:ext uri="{BB962C8B-B14F-4D97-AF65-F5344CB8AC3E}">
        <p14:creationId xmlns:p14="http://schemas.microsoft.com/office/powerpoint/2010/main" val="3394896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14</a:t>
            </a:fld>
            <a:endParaRPr lang="zh-CN" altLang="en-US"/>
          </a:p>
        </p:txBody>
      </p:sp>
    </p:spTree>
    <p:extLst>
      <p:ext uri="{BB962C8B-B14F-4D97-AF65-F5344CB8AC3E}">
        <p14:creationId xmlns:p14="http://schemas.microsoft.com/office/powerpoint/2010/main" val="2235537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信封</a:t>
            </a:r>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15</a:t>
            </a:fld>
            <a:endParaRPr lang="zh-CN" altLang="en-US"/>
          </a:p>
        </p:txBody>
      </p:sp>
    </p:spTree>
    <p:extLst>
      <p:ext uri="{BB962C8B-B14F-4D97-AF65-F5344CB8AC3E}">
        <p14:creationId xmlns:p14="http://schemas.microsoft.com/office/powerpoint/2010/main" val="2037299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16</a:t>
            </a:fld>
            <a:endParaRPr lang="zh-CN" altLang="en-US"/>
          </a:p>
        </p:txBody>
      </p:sp>
    </p:spTree>
    <p:extLst>
      <p:ext uri="{BB962C8B-B14F-4D97-AF65-F5344CB8AC3E}">
        <p14:creationId xmlns:p14="http://schemas.microsoft.com/office/powerpoint/2010/main" val="3234114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18</a:t>
            </a:fld>
            <a:endParaRPr lang="zh-CN" altLang="en-US"/>
          </a:p>
        </p:txBody>
      </p:sp>
    </p:spTree>
    <p:extLst>
      <p:ext uri="{BB962C8B-B14F-4D97-AF65-F5344CB8AC3E}">
        <p14:creationId xmlns:p14="http://schemas.microsoft.com/office/powerpoint/2010/main" val="3724537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上面的例子包含了一个带有一个 </a:t>
            </a:r>
            <a:r>
              <a:rPr lang="en-US" altLang="zh-CN" dirty="0"/>
              <a:t>"Trans" </a:t>
            </a:r>
            <a:r>
              <a:rPr lang="zh-CN" altLang="en-US" dirty="0"/>
              <a:t>元素的头部，它的值是 </a:t>
            </a:r>
            <a:r>
              <a:rPr lang="en-US" altLang="zh-CN" dirty="0"/>
              <a:t>234</a:t>
            </a:r>
            <a:r>
              <a:rPr lang="zh-CN" altLang="en-US" dirty="0"/>
              <a:t>，此元素的 </a:t>
            </a:r>
            <a:r>
              <a:rPr lang="en-US" altLang="zh-CN" dirty="0"/>
              <a:t>"</a:t>
            </a:r>
            <a:r>
              <a:rPr lang="en-US" altLang="zh-CN" dirty="0" err="1"/>
              <a:t>mustUnderstand</a:t>
            </a:r>
            <a:r>
              <a:rPr lang="en-US" altLang="zh-CN" dirty="0"/>
              <a:t>" </a:t>
            </a:r>
            <a:r>
              <a:rPr lang="zh-CN" altLang="en-US" dirty="0"/>
              <a:t>属性的值是 </a:t>
            </a:r>
            <a:r>
              <a:rPr lang="en-US" altLang="zh-CN" dirty="0"/>
              <a:t>"1"</a:t>
            </a:r>
            <a:r>
              <a:rPr lang="zh-CN" altLang="en-US" dirty="0"/>
              <a:t>。</a:t>
            </a:r>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19</a:t>
            </a:fld>
            <a:endParaRPr lang="zh-CN" altLang="en-US"/>
          </a:p>
        </p:txBody>
      </p:sp>
    </p:spTree>
    <p:extLst>
      <p:ext uri="{BB962C8B-B14F-4D97-AF65-F5344CB8AC3E}">
        <p14:creationId xmlns:p14="http://schemas.microsoft.com/office/powerpoint/2010/main" val="569913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strike="noStrike" dirty="0">
                <a:solidFill>
                  <a:schemeClr val="tx2"/>
                </a:solidFill>
              </a:rPr>
              <a:t>通过沿着消息路径经过不同的端点，</a:t>
            </a:r>
            <a:r>
              <a:rPr lang="en-US" altLang="zh-CN" sz="1200" strike="noStrike" dirty="0">
                <a:solidFill>
                  <a:schemeClr val="tx2"/>
                </a:solidFill>
              </a:rPr>
              <a:t>SOAP </a:t>
            </a:r>
            <a:r>
              <a:rPr lang="zh-CN" altLang="en-US" sz="1200" strike="noStrike" dirty="0">
                <a:solidFill>
                  <a:schemeClr val="tx2"/>
                </a:solidFill>
              </a:rPr>
              <a:t>消息可从某个发送者传播到某个接收者。并非 </a:t>
            </a:r>
            <a:r>
              <a:rPr lang="en-US" altLang="zh-CN" sz="1200" strike="noStrike" dirty="0">
                <a:solidFill>
                  <a:schemeClr val="tx2"/>
                </a:solidFill>
              </a:rPr>
              <a:t>SOAP </a:t>
            </a:r>
            <a:r>
              <a:rPr lang="zh-CN" altLang="en-US" sz="1200" strike="noStrike" dirty="0">
                <a:solidFill>
                  <a:schemeClr val="tx2"/>
                </a:solidFill>
              </a:rPr>
              <a:t>消息的所有部分均打算传送到 </a:t>
            </a:r>
            <a:r>
              <a:rPr lang="en-US" altLang="zh-CN" sz="1200" strike="noStrike" dirty="0">
                <a:solidFill>
                  <a:schemeClr val="tx2"/>
                </a:solidFill>
              </a:rPr>
              <a:t>SOAP </a:t>
            </a:r>
            <a:r>
              <a:rPr lang="zh-CN" altLang="en-US" sz="1200" strike="noStrike" dirty="0">
                <a:solidFill>
                  <a:schemeClr val="tx2"/>
                </a:solidFill>
              </a:rPr>
              <a:t>消息的最终端点。</a:t>
            </a:r>
            <a:endParaRPr lang="zh-CN" altLang="en-US" strike="noStrike" dirty="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20</a:t>
            </a:fld>
            <a:endParaRPr lang="zh-CN" altLang="en-US"/>
          </a:p>
        </p:txBody>
      </p:sp>
    </p:spTree>
    <p:extLst>
      <p:ext uri="{BB962C8B-B14F-4D97-AF65-F5344CB8AC3E}">
        <p14:creationId xmlns:p14="http://schemas.microsoft.com/office/powerpoint/2010/main" val="1749341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a:t>
            </a:fld>
            <a:endParaRPr lang="zh-CN" altLang="en-US"/>
          </a:p>
        </p:txBody>
      </p:sp>
    </p:spTree>
    <p:extLst>
      <p:ext uri="{BB962C8B-B14F-4D97-AF65-F5344CB8AC3E}">
        <p14:creationId xmlns:p14="http://schemas.microsoft.com/office/powerpoint/2010/main" val="1440808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21</a:t>
            </a:fld>
            <a:endParaRPr lang="zh-CN" altLang="en-US"/>
          </a:p>
        </p:txBody>
      </p:sp>
    </p:spTree>
    <p:extLst>
      <p:ext uri="{BB962C8B-B14F-4D97-AF65-F5344CB8AC3E}">
        <p14:creationId xmlns:p14="http://schemas.microsoft.com/office/powerpoint/2010/main" val="828282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RPC</a:t>
            </a:r>
            <a:r>
              <a:rPr lang="zh-CN" altLang="en-US" dirty="0"/>
              <a:t>（</a:t>
            </a:r>
            <a:r>
              <a:rPr lang="en-US" altLang="zh-CN" dirty="0"/>
              <a:t>Remote Procedure Call Protocol</a:t>
            </a:r>
            <a:r>
              <a:rPr lang="zh-CN" altLang="en-US" dirty="0"/>
              <a:t>）</a:t>
            </a:r>
            <a:r>
              <a:rPr lang="en-US" altLang="zh-CN" dirty="0"/>
              <a:t>——</a:t>
            </a:r>
            <a:r>
              <a:rPr lang="zh-CN" altLang="en-US" dirty="0"/>
              <a:t>远程过程调用协议，它是一种通过网络从远程计算机程序上请求服务，而不需要了解底层网络技术的协议。</a:t>
            </a:r>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22</a:t>
            </a:fld>
            <a:endParaRPr lang="zh-CN" altLang="en-US"/>
          </a:p>
        </p:txBody>
      </p:sp>
    </p:spTree>
    <p:extLst>
      <p:ext uri="{BB962C8B-B14F-4D97-AF65-F5344CB8AC3E}">
        <p14:creationId xmlns:p14="http://schemas.microsoft.com/office/powerpoint/2010/main" val="333692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23</a:t>
            </a:fld>
            <a:endParaRPr lang="zh-CN" altLang="en-US"/>
          </a:p>
        </p:txBody>
      </p:sp>
    </p:spTree>
    <p:extLst>
      <p:ext uri="{BB962C8B-B14F-4D97-AF65-F5344CB8AC3E}">
        <p14:creationId xmlns:p14="http://schemas.microsoft.com/office/powerpoint/2010/main" val="3764545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24</a:t>
            </a:fld>
            <a:endParaRPr lang="zh-CN" altLang="en-US"/>
          </a:p>
        </p:txBody>
      </p:sp>
    </p:spTree>
    <p:extLst>
      <p:ext uri="{BB962C8B-B14F-4D97-AF65-F5344CB8AC3E}">
        <p14:creationId xmlns:p14="http://schemas.microsoft.com/office/powerpoint/2010/main" val="611630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25</a:t>
            </a:fld>
            <a:endParaRPr lang="zh-CN" altLang="en-US"/>
          </a:p>
        </p:txBody>
      </p:sp>
    </p:spTree>
    <p:extLst>
      <p:ext uri="{BB962C8B-B14F-4D97-AF65-F5344CB8AC3E}">
        <p14:creationId xmlns:p14="http://schemas.microsoft.com/office/powerpoint/2010/main" val="2816873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在纯粹基于浏览器的上下文中，没有必要提供这样的描述，因为</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应用程序以（</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HTML</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表单的形式向用户提供其接口，在浏览器中呈现，由最终用户直接进行交互。</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dirty="0"/>
              <a:t>缺乏对</a:t>
            </a:r>
            <a:r>
              <a:rPr lang="en-US" altLang="zh-CN" dirty="0"/>
              <a:t>Web</a:t>
            </a:r>
            <a:r>
              <a:rPr lang="zh-CN" altLang="en-US" dirty="0"/>
              <a:t>应用程序界面的正式描述，使得与</a:t>
            </a:r>
            <a:r>
              <a:rPr lang="en-US" altLang="zh-CN" dirty="0"/>
              <a:t>Web</a:t>
            </a:r>
            <a:r>
              <a:rPr lang="zh-CN" altLang="en-US" dirty="0"/>
              <a:t>应用程序开发非基于浏览器的交互变得困难（尽管当然不是不可能）。 想要鼓励基于非浏览器的访问的</a:t>
            </a:r>
            <a:r>
              <a:rPr lang="en-US" altLang="zh-CN" dirty="0"/>
              <a:t>Web</a:t>
            </a:r>
            <a:r>
              <a:rPr lang="zh-CN" altLang="en-US" dirty="0"/>
              <a:t>应用程序的作者通常提供了基于语言的自然语言描述，这些描述受到错误解释和版本偏差问题的影响。</a:t>
            </a:r>
            <a:endParaRPr lang="en-US" altLang="zh-CN" dirty="0"/>
          </a:p>
          <a:p>
            <a:endParaRPr lang="en-US" altLang="zh-CN" dirty="0"/>
          </a:p>
          <a:p>
            <a:r>
              <a:rPr lang="zh-CN" altLang="en-US" dirty="0"/>
              <a:t>错误解释：</a:t>
            </a:r>
            <a:r>
              <a:rPr lang="zh-CN" altLang="zh-CN" sz="1200" kern="1200" dirty="0">
                <a:solidFill>
                  <a:schemeClr val="tx1"/>
                </a:solidFill>
                <a:effectLst/>
                <a:latin typeface="+mn-lt"/>
                <a:ea typeface="+mn-ea"/>
                <a:cs typeface="+mn-cs"/>
              </a:rPr>
              <a:t>两者之间没有正式的链接，所以描述与实际的服务接口不一致是相当常见的事情。</a:t>
            </a:r>
            <a:endParaRPr lang="en-US" altLang="zh-CN" sz="1200" kern="1200" dirty="0">
              <a:solidFill>
                <a:schemeClr val="tx1"/>
              </a:solidFill>
              <a:effectLst/>
              <a:latin typeface="+mn-lt"/>
              <a:ea typeface="+mn-ea"/>
              <a:cs typeface="+mn-cs"/>
            </a:endParaRPr>
          </a:p>
          <a:p>
            <a:r>
              <a:rPr lang="zh-CN" altLang="en-US" dirty="0"/>
              <a:t>版本偏差问题：应用程序接口发生变化但自然语言描述没有相应的变化</a:t>
            </a:r>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mn-lt"/>
                <a:ea typeface="+mn-ea"/>
                <a:cs typeface="+mn-cs"/>
              </a:rPr>
              <a:t>机器可处理的描述</a:t>
            </a:r>
            <a:r>
              <a:rPr lang="zh-CN" altLang="en-US" sz="1200" kern="1200" dirty="0">
                <a:solidFill>
                  <a:schemeClr val="tx1"/>
                </a:solidFill>
                <a:effectLst/>
                <a:latin typeface="+mn-lt"/>
                <a:ea typeface="+mn-ea"/>
                <a:cs typeface="+mn-cs"/>
              </a:rPr>
              <a:t>语言</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一是</a:t>
            </a:r>
            <a:r>
              <a:rPr lang="zh-CN" altLang="zh-CN" sz="1200" kern="1200" dirty="0">
                <a:solidFill>
                  <a:schemeClr val="tx1"/>
                </a:solidFill>
                <a:effectLst/>
                <a:latin typeface="+mn-lt"/>
                <a:ea typeface="+mn-ea"/>
                <a:cs typeface="+mn-cs"/>
              </a:rPr>
              <a:t>为我们提供了开发工具和运行时软件的机会，可以简化与</a:t>
            </a:r>
            <a:r>
              <a:rPr lang="zh-CN" altLang="en-US" sz="1200" kern="1200" dirty="0">
                <a:solidFill>
                  <a:schemeClr val="tx1"/>
                </a:solidFill>
                <a:effectLst/>
                <a:latin typeface="+mn-lt"/>
                <a:ea typeface="+mn-ea"/>
                <a:cs typeface="+mn-cs"/>
              </a:rPr>
              <a:t>应用</a:t>
            </a:r>
            <a:r>
              <a:rPr lang="zh-CN" altLang="zh-CN" sz="1200" kern="1200" dirty="0">
                <a:solidFill>
                  <a:schemeClr val="tx1"/>
                </a:solidFill>
                <a:effectLst/>
                <a:latin typeface="+mn-lt"/>
                <a:ea typeface="+mn-ea"/>
                <a:cs typeface="+mn-cs"/>
              </a:rPr>
              <a:t>交互的软件的设计和开发。</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mn-lt"/>
                <a:ea typeface="+mn-ea"/>
                <a:cs typeface="+mn-cs"/>
              </a:rPr>
              <a:t>这些描述当从</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应用程序的接口生成或用于生成接口时，确保描述与实现一致，从而减轻上述基于自然语言的描述的问题。</a:t>
            </a:r>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26</a:t>
            </a:fld>
            <a:endParaRPr lang="zh-CN" altLang="en-US"/>
          </a:p>
        </p:txBody>
      </p:sp>
    </p:spTree>
    <p:extLst>
      <p:ext uri="{BB962C8B-B14F-4D97-AF65-F5344CB8AC3E}">
        <p14:creationId xmlns:p14="http://schemas.microsoft.com/office/powerpoint/2010/main" val="80560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r>
              <a:rPr lang="zh-CN" altLang="zh-CN" sz="1200" kern="1200" dirty="0">
                <a:solidFill>
                  <a:schemeClr val="tx1"/>
                </a:solidFill>
                <a:effectLst/>
                <a:latin typeface="+mn-lt"/>
                <a:ea typeface="+mn-ea"/>
                <a:cs typeface="+mn-cs"/>
              </a:rPr>
              <a:t>在纯粹基于浏览器的上下文中，没有必要提供这样的描述，因为</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应用程序以（</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HTML</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表单的形式向用户提供其接口，在浏览器中呈现，由最终用户直接进行交互。</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dirty="0"/>
              <a:t>缺乏对</a:t>
            </a:r>
            <a:r>
              <a:rPr lang="en-US" altLang="zh-CN" dirty="0"/>
              <a:t>Web</a:t>
            </a:r>
            <a:r>
              <a:rPr lang="zh-CN" altLang="en-US" dirty="0"/>
              <a:t>应用程序界面的正式描述，使得与</a:t>
            </a:r>
            <a:r>
              <a:rPr lang="en-US" altLang="zh-CN" dirty="0"/>
              <a:t>Web</a:t>
            </a:r>
            <a:r>
              <a:rPr lang="zh-CN" altLang="en-US" dirty="0"/>
              <a:t>应用程序开发非基于浏览器的交互变得困难（尽管当然不是不可能）。 想要鼓励基于非浏览器的访问的</a:t>
            </a:r>
            <a:r>
              <a:rPr lang="en-US" altLang="zh-CN" dirty="0"/>
              <a:t>Web</a:t>
            </a:r>
            <a:r>
              <a:rPr lang="zh-CN" altLang="en-US" dirty="0"/>
              <a:t>应用程序的作者通常提供了基于语言的自然语言描述，这些描述受到错误解释和版本偏差问题的影响。</a:t>
            </a:r>
            <a:endParaRPr lang="en-US" altLang="zh-CN" dirty="0"/>
          </a:p>
          <a:p>
            <a:endParaRPr lang="en-US" altLang="zh-CN" dirty="0"/>
          </a:p>
          <a:p>
            <a:r>
              <a:rPr lang="zh-CN" altLang="en-US" dirty="0"/>
              <a:t>错误解释：</a:t>
            </a:r>
            <a:r>
              <a:rPr lang="zh-CN" altLang="zh-CN" sz="1200" kern="1200" dirty="0">
                <a:solidFill>
                  <a:schemeClr val="tx1"/>
                </a:solidFill>
                <a:effectLst/>
                <a:latin typeface="+mn-lt"/>
                <a:ea typeface="+mn-ea"/>
                <a:cs typeface="+mn-cs"/>
              </a:rPr>
              <a:t>两者之间没有正式的链接，所以描述与实际的服务接口不一致是相当常见的事情。</a:t>
            </a:r>
            <a:endParaRPr lang="en-US" altLang="zh-CN" sz="1200" kern="1200" dirty="0">
              <a:solidFill>
                <a:schemeClr val="tx1"/>
              </a:solidFill>
              <a:effectLst/>
              <a:latin typeface="+mn-lt"/>
              <a:ea typeface="+mn-ea"/>
              <a:cs typeface="+mn-cs"/>
            </a:endParaRPr>
          </a:p>
          <a:p>
            <a:r>
              <a:rPr lang="zh-CN" altLang="en-US" dirty="0"/>
              <a:t>版本偏差问题：应用程序接口发生变化但自然语言描述没有相应的变化</a:t>
            </a:r>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mn-lt"/>
                <a:ea typeface="+mn-ea"/>
                <a:cs typeface="+mn-cs"/>
              </a:rPr>
              <a:t>机器可处理的描述</a:t>
            </a:r>
            <a:r>
              <a:rPr lang="zh-CN" altLang="en-US" sz="1200" kern="1200" dirty="0">
                <a:solidFill>
                  <a:schemeClr val="tx1"/>
                </a:solidFill>
                <a:effectLst/>
                <a:latin typeface="+mn-lt"/>
                <a:ea typeface="+mn-ea"/>
                <a:cs typeface="+mn-cs"/>
              </a:rPr>
              <a:t>语言</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形式化语言使用精确的数学或机器可处理的公式定义的语言。</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mn-lt"/>
                <a:ea typeface="+mn-ea"/>
                <a:cs typeface="+mn-cs"/>
              </a:rPr>
              <a:t>可以简化与</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应用</a:t>
            </a:r>
            <a:r>
              <a:rPr lang="zh-CN" altLang="zh-CN" sz="1200" kern="1200" dirty="0">
                <a:solidFill>
                  <a:schemeClr val="tx1"/>
                </a:solidFill>
                <a:effectLst/>
                <a:latin typeface="+mn-lt"/>
                <a:ea typeface="+mn-ea"/>
                <a:cs typeface="+mn-cs"/>
              </a:rPr>
              <a:t>交互的软件的设计和开发</a:t>
            </a:r>
            <a:r>
              <a:rPr lang="zh-CN" altLang="en-US" sz="1200" kern="1200" dirty="0">
                <a:solidFill>
                  <a:schemeClr val="tx1"/>
                </a:solidFill>
                <a:effectLst/>
                <a:latin typeface="+mn-lt"/>
                <a:ea typeface="+mn-ea"/>
                <a:cs typeface="+mn-cs"/>
              </a:rPr>
              <a:t>，不再需要考虑如何去描述一个</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应用，而使用大家约定好的方法来描述</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应用，</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二是</a:t>
            </a:r>
            <a:r>
              <a:rPr lang="zh-CN" altLang="zh-CN" sz="1200" kern="1200" dirty="0">
                <a:solidFill>
                  <a:schemeClr val="tx1"/>
                </a:solidFill>
                <a:effectLst/>
                <a:latin typeface="+mn-lt"/>
                <a:ea typeface="+mn-ea"/>
                <a:cs typeface="+mn-cs"/>
              </a:rPr>
              <a:t>为我们</a:t>
            </a:r>
            <a:r>
              <a:rPr lang="zh-CN" altLang="en-US" sz="1200" kern="1200" dirty="0">
                <a:solidFill>
                  <a:schemeClr val="tx1"/>
                </a:solidFill>
                <a:effectLst/>
                <a:latin typeface="+mn-lt"/>
                <a:ea typeface="+mn-ea"/>
                <a:cs typeface="+mn-cs"/>
              </a:rPr>
              <a:t>可以依据此语言</a:t>
            </a:r>
            <a:r>
              <a:rPr lang="zh-CN" altLang="zh-CN" sz="1200" kern="1200" dirty="0">
                <a:solidFill>
                  <a:schemeClr val="tx1"/>
                </a:solidFill>
                <a:effectLst/>
                <a:latin typeface="+mn-lt"/>
                <a:ea typeface="+mn-ea"/>
                <a:cs typeface="+mn-cs"/>
              </a:rPr>
              <a:t>开发</a:t>
            </a:r>
            <a:r>
              <a:rPr lang="zh-CN" altLang="en-US" sz="1200" kern="1200" dirty="0">
                <a:solidFill>
                  <a:schemeClr val="tx1"/>
                </a:solidFill>
                <a:effectLst/>
                <a:latin typeface="+mn-lt"/>
                <a:ea typeface="+mn-ea"/>
                <a:cs typeface="+mn-cs"/>
              </a:rPr>
              <a:t>相关支持工具来帮助我们做事</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另外就是可以在</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应用程序生成接口时以自动化的方式生成描述文档，确保描述与实现一致，</a:t>
            </a:r>
            <a:r>
              <a:rPr lang="zh-CN" altLang="zh-CN" sz="1200" kern="1200" dirty="0">
                <a:solidFill>
                  <a:schemeClr val="tx1"/>
                </a:solidFill>
                <a:effectLst/>
                <a:latin typeface="+mn-lt"/>
                <a:ea typeface="+mn-ea"/>
                <a:cs typeface="+mn-cs"/>
              </a:rPr>
              <a:t>从而减轻上述基于自然语言的描述的问题。</a:t>
            </a:r>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27</a:t>
            </a:fld>
            <a:endParaRPr lang="zh-CN" altLang="en-US"/>
          </a:p>
        </p:txBody>
      </p:sp>
    </p:spTree>
    <p:extLst>
      <p:ext uri="{BB962C8B-B14F-4D97-AF65-F5344CB8AC3E}">
        <p14:creationId xmlns:p14="http://schemas.microsoft.com/office/powerpoint/2010/main" val="2352815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WADL</a:t>
            </a:r>
            <a:r>
              <a:rPr lang="zh-CN" altLang="en-US" dirty="0"/>
              <a:t>是一种</a:t>
            </a:r>
            <a:r>
              <a:rPr lang="en-US" altLang="zh-CN" dirty="0"/>
              <a:t>Web</a:t>
            </a:r>
            <a:r>
              <a:rPr lang="zh-CN" altLang="en-US" dirty="0"/>
              <a:t>应用描述语言</a:t>
            </a:r>
            <a:endParaRPr lang="en-US" altLang="zh-CN" dirty="0"/>
          </a:p>
          <a:p>
            <a:endParaRPr lang="en-US" altLang="zh-CN" dirty="0"/>
          </a:p>
          <a:p>
            <a:r>
              <a:rPr lang="zh-CN" altLang="en-US" dirty="0"/>
              <a:t>它是以</a:t>
            </a:r>
            <a:r>
              <a:rPr lang="en-US" altLang="zh-CN" dirty="0"/>
              <a:t>XML</a:t>
            </a:r>
            <a:r>
              <a:rPr lang="zh-CN" altLang="en-US" dirty="0"/>
              <a:t>的方式对基于</a:t>
            </a:r>
            <a:r>
              <a:rPr lang="en-US" altLang="zh-CN" dirty="0"/>
              <a:t>HTTP</a:t>
            </a:r>
            <a:r>
              <a:rPr lang="zh-CN" altLang="en-US" dirty="0"/>
              <a:t>的</a:t>
            </a:r>
            <a:r>
              <a:rPr lang="en-US" altLang="zh-CN" dirty="0"/>
              <a:t>Web</a:t>
            </a:r>
            <a:r>
              <a:rPr lang="zh-CN" altLang="en-US" dirty="0"/>
              <a:t>应用进行描述，并且机器可读</a:t>
            </a:r>
            <a:endParaRPr lang="en-US" altLang="zh-CN" dirty="0"/>
          </a:p>
          <a:p>
            <a:endParaRPr lang="en-US" altLang="zh-CN" dirty="0"/>
          </a:p>
          <a:p>
            <a:r>
              <a:rPr lang="en-US" altLang="zh-CN" dirty="0"/>
              <a:t>WADL</a:t>
            </a:r>
            <a:r>
              <a:rPr lang="zh-CN" altLang="en-US" dirty="0"/>
              <a:t>的特点是：</a:t>
            </a:r>
            <a:endParaRPr lang="en-US" altLang="zh-CN" dirty="0"/>
          </a:p>
          <a:p>
            <a:r>
              <a:rPr lang="zh-CN" altLang="en-US" sz="1200" dirty="0">
                <a:solidFill>
                  <a:srgbClr val="FF0000"/>
                </a:solidFill>
                <a:latin typeface="Times New Roman" pitchFamily="18" charset="0"/>
                <a:cs typeface="Times New Roman" pitchFamily="18" charset="0"/>
              </a:rPr>
              <a:t>以资源为中心</a:t>
            </a:r>
            <a:r>
              <a:rPr lang="zh-CN" altLang="en-US" sz="1200" dirty="0">
                <a:solidFill>
                  <a:schemeClr val="tx2"/>
                </a:solidFill>
                <a:latin typeface="Times New Roman" pitchFamily="18" charset="0"/>
                <a:cs typeface="Times New Roman" pitchFamily="18" charset="0"/>
              </a:rPr>
              <a:t>的描述语言，以资源为中心说的是它主要描述的是</a:t>
            </a:r>
            <a:r>
              <a:rPr lang="en-US" altLang="zh-CN" sz="1200" dirty="0">
                <a:solidFill>
                  <a:schemeClr val="tx2"/>
                </a:solidFill>
                <a:latin typeface="Times New Roman" pitchFamily="18" charset="0"/>
                <a:cs typeface="Times New Roman" pitchFamily="18" charset="0"/>
              </a:rPr>
              <a:t>Web</a:t>
            </a:r>
            <a:r>
              <a:rPr lang="zh-CN" altLang="en-US" sz="1200" dirty="0">
                <a:solidFill>
                  <a:schemeClr val="tx2"/>
                </a:solidFill>
                <a:latin typeface="Times New Roman" pitchFamily="18" charset="0"/>
                <a:cs typeface="Times New Roman" pitchFamily="18" charset="0"/>
              </a:rPr>
              <a:t>应用提供的资源，并为</a:t>
            </a:r>
            <a:r>
              <a:rPr lang="en-US" altLang="zh-CN" sz="1200" dirty="0">
                <a:solidFill>
                  <a:schemeClr val="tx2"/>
                </a:solidFill>
                <a:latin typeface="Times New Roman" pitchFamily="18" charset="0"/>
                <a:cs typeface="Times New Roman" pitchFamily="18" charset="0"/>
              </a:rPr>
              <a:t>Web</a:t>
            </a:r>
            <a:r>
              <a:rPr lang="zh-CN" altLang="en-US" sz="1200" dirty="0">
                <a:solidFill>
                  <a:schemeClr val="tx2"/>
                </a:solidFill>
                <a:latin typeface="Times New Roman" pitchFamily="18" charset="0"/>
                <a:cs typeface="Times New Roman" pitchFamily="18" charset="0"/>
              </a:rPr>
              <a:t>应用提供的资源及其之间的关系进行建模</a:t>
            </a:r>
            <a:endParaRPr lang="en-US" altLang="zh-CN" sz="1200" dirty="0">
              <a:solidFill>
                <a:schemeClr val="tx2"/>
              </a:solidFill>
              <a:latin typeface="Times New Roman" pitchFamily="18" charset="0"/>
              <a:cs typeface="Times New Roman" pitchFamily="18" charset="0"/>
            </a:endParaRPr>
          </a:p>
          <a:p>
            <a:endParaRPr lang="en-US" altLang="zh-CN" sz="1200" dirty="0">
              <a:solidFill>
                <a:schemeClr val="tx2"/>
              </a:solidFill>
              <a:latin typeface="Times New Roman" pitchFamily="18" charset="0"/>
              <a:cs typeface="Times New Roman" pitchFamily="18" charset="0"/>
            </a:endParaRPr>
          </a:p>
          <a:p>
            <a:r>
              <a:rPr lang="zh-CN" altLang="en-US" sz="1200" dirty="0">
                <a:solidFill>
                  <a:schemeClr val="tx2"/>
                </a:solidFill>
                <a:latin typeface="Times New Roman" pitchFamily="18" charset="0"/>
                <a:cs typeface="Times New Roman" pitchFamily="18" charset="0"/>
              </a:rPr>
              <a:t>另一个特点是平台无关性和语言无关性：</a:t>
            </a:r>
            <a:endParaRPr lang="en-US" altLang="zh-CN" sz="1200" dirty="0">
              <a:solidFill>
                <a:schemeClr val="tx2"/>
              </a:solidFill>
              <a:latin typeface="Times New Roman" pitchFamily="18" charset="0"/>
              <a:cs typeface="Times New Roman" pitchFamily="18" charset="0"/>
            </a:endParaRPr>
          </a:p>
          <a:p>
            <a:r>
              <a:rPr lang="zh-CN" altLang="en-US" sz="1200" dirty="0">
                <a:solidFill>
                  <a:schemeClr val="tx2"/>
                </a:solidFill>
                <a:latin typeface="Times New Roman" pitchFamily="18" charset="0"/>
                <a:cs typeface="Times New Roman" pitchFamily="18" charset="0"/>
              </a:rPr>
              <a:t>刚才有提到</a:t>
            </a:r>
            <a:r>
              <a:rPr lang="en-US" altLang="zh-CN" sz="1200" dirty="0">
                <a:solidFill>
                  <a:schemeClr val="tx2"/>
                </a:solidFill>
                <a:latin typeface="Times New Roman" pitchFamily="18" charset="0"/>
                <a:cs typeface="Times New Roman" pitchFamily="18" charset="0"/>
              </a:rPr>
              <a:t>WADL</a:t>
            </a:r>
            <a:r>
              <a:rPr lang="zh-CN" altLang="en-US" sz="1200" dirty="0">
                <a:solidFill>
                  <a:schemeClr val="tx2"/>
                </a:solidFill>
                <a:latin typeface="Times New Roman" pitchFamily="18" charset="0"/>
                <a:cs typeface="Times New Roman" pitchFamily="18" charset="0"/>
              </a:rPr>
              <a:t>是对基于</a:t>
            </a:r>
            <a:r>
              <a:rPr lang="en-US" altLang="zh-CN" sz="1200" dirty="0">
                <a:solidFill>
                  <a:schemeClr val="tx2"/>
                </a:solidFill>
                <a:latin typeface="Times New Roman" pitchFamily="18" charset="0"/>
                <a:cs typeface="Times New Roman" pitchFamily="18" charset="0"/>
              </a:rPr>
              <a:t>HTTP</a:t>
            </a:r>
            <a:r>
              <a:rPr lang="zh-CN" altLang="en-US" sz="1200" dirty="0">
                <a:solidFill>
                  <a:schemeClr val="tx2"/>
                </a:solidFill>
                <a:latin typeface="Times New Roman" pitchFamily="18" charset="0"/>
                <a:cs typeface="Times New Roman" pitchFamily="18" charset="0"/>
              </a:rPr>
              <a:t>的</a:t>
            </a:r>
            <a:r>
              <a:rPr lang="en-US" altLang="zh-CN" sz="1200" dirty="0">
                <a:solidFill>
                  <a:schemeClr val="tx2"/>
                </a:solidFill>
                <a:latin typeface="Times New Roman" pitchFamily="18" charset="0"/>
                <a:cs typeface="Times New Roman" pitchFamily="18" charset="0"/>
              </a:rPr>
              <a:t>Web</a:t>
            </a:r>
            <a:r>
              <a:rPr lang="zh-CN" altLang="en-US" sz="1200" dirty="0">
                <a:solidFill>
                  <a:schemeClr val="tx2"/>
                </a:solidFill>
                <a:latin typeface="Times New Roman" pitchFamily="18" charset="0"/>
                <a:cs typeface="Times New Roman" pitchFamily="18" charset="0"/>
              </a:rPr>
              <a:t>应用的</a:t>
            </a:r>
            <a:r>
              <a:rPr lang="en-US" altLang="zh-CN" sz="1200" dirty="0">
                <a:solidFill>
                  <a:schemeClr val="tx2"/>
                </a:solidFill>
                <a:latin typeface="Times New Roman" pitchFamily="18" charset="0"/>
                <a:cs typeface="Times New Roman" pitchFamily="18" charset="0"/>
              </a:rPr>
              <a:t>XML</a:t>
            </a:r>
            <a:r>
              <a:rPr lang="zh-CN" altLang="en-US" sz="1200" dirty="0">
                <a:solidFill>
                  <a:schemeClr val="tx2"/>
                </a:solidFill>
                <a:latin typeface="Times New Roman" pitchFamily="18" charset="0"/>
                <a:cs typeface="Times New Roman" pitchFamily="18" charset="0"/>
              </a:rPr>
              <a:t>描述，</a:t>
            </a:r>
            <a:endParaRPr lang="en-US" altLang="zh-CN" dirty="0"/>
          </a:p>
          <a:p>
            <a:r>
              <a:rPr lang="zh-CN" altLang="en-US" dirty="0"/>
              <a:t>我们都知道</a:t>
            </a:r>
            <a:r>
              <a:rPr lang="en-US" altLang="zh-CN" dirty="0"/>
              <a:t>XML</a:t>
            </a:r>
            <a:r>
              <a:rPr lang="zh-CN" altLang="en-US" dirty="0"/>
              <a:t>是可扩展标记语言，它用来标记数据，定义数据类型，是一种通用的数据交换格式，这种语言在不同的平台和编程语言里面的解析方式都是一样的，一种是</a:t>
            </a:r>
            <a:r>
              <a:rPr lang="en-US" altLang="zh-CN" dirty="0"/>
              <a:t>SAX</a:t>
            </a:r>
            <a:r>
              <a:rPr lang="zh-CN" altLang="en-US" dirty="0"/>
              <a:t>，一种是</a:t>
            </a:r>
            <a:r>
              <a:rPr lang="en-US" altLang="zh-CN" dirty="0"/>
              <a:t>DOM</a:t>
            </a:r>
            <a:r>
              <a:rPr lang="zh-CN" altLang="en-US" dirty="0"/>
              <a:t>。所以说</a:t>
            </a:r>
            <a:r>
              <a:rPr lang="en-US" altLang="zh-CN" dirty="0"/>
              <a:t>WADL</a:t>
            </a:r>
            <a:r>
              <a:rPr lang="zh-CN" altLang="en-US" dirty="0"/>
              <a:t>是平台无关的和语言无关的。</a:t>
            </a:r>
            <a:endParaRPr lang="en-US" altLang="zh-CN" dirty="0"/>
          </a:p>
          <a:p>
            <a:endParaRPr lang="en-US" altLang="zh-CN" dirty="0"/>
          </a:p>
          <a:p>
            <a:r>
              <a:rPr lang="zh-CN" altLang="en-US" dirty="0"/>
              <a:t>在对</a:t>
            </a:r>
            <a:r>
              <a:rPr lang="en-US" altLang="zh-CN" dirty="0"/>
              <a:t>Web</a:t>
            </a:r>
            <a:r>
              <a:rPr lang="zh-CN" altLang="en-US" dirty="0"/>
              <a:t>应用进行描述时，</a:t>
            </a:r>
            <a:r>
              <a:rPr lang="en-US" altLang="zh-CN" dirty="0"/>
              <a:t>WADL</a:t>
            </a:r>
            <a:r>
              <a:rPr lang="zh-CN" altLang="en-US" dirty="0"/>
              <a:t>使用一组资源元素来描述应用。</a:t>
            </a:r>
            <a:endParaRPr lang="en-US" altLang="zh-CN" dirty="0"/>
          </a:p>
          <a:p>
            <a:r>
              <a:rPr lang="zh-CN" altLang="en-US" dirty="0"/>
              <a:t>其中，请求元素指定如何表示输入及需要哪些类型的输入，响应元素描述了资源的相应及故障信息的表示方式。</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28</a:t>
            </a:fld>
            <a:endParaRPr lang="zh-CN" altLang="en-US"/>
          </a:p>
        </p:txBody>
      </p:sp>
    </p:spTree>
    <p:extLst>
      <p:ext uri="{BB962C8B-B14F-4D97-AF65-F5344CB8AC3E}">
        <p14:creationId xmlns:p14="http://schemas.microsoft.com/office/powerpoint/2010/main" val="183262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下面介绍构成</a:t>
            </a:r>
            <a:r>
              <a:rPr lang="en-US" altLang="zh-CN" dirty="0"/>
              <a:t>WADL</a:t>
            </a:r>
            <a:r>
              <a:rPr lang="zh-CN" altLang="en-US" dirty="0"/>
              <a:t>文档中的重要元素</a:t>
            </a:r>
            <a:endParaRPr lang="en-US" altLang="zh-CN" dirty="0"/>
          </a:p>
          <a:p>
            <a:r>
              <a:rPr lang="en-US" altLang="zh-CN" dirty="0"/>
              <a:t>application </a:t>
            </a:r>
            <a:r>
              <a:rPr lang="zh-CN" altLang="en-US" dirty="0"/>
              <a:t>元素形成了</a:t>
            </a:r>
            <a:r>
              <a:rPr lang="en-US" altLang="zh-CN" dirty="0"/>
              <a:t>WADL</a:t>
            </a:r>
            <a:r>
              <a:rPr lang="zh-CN" altLang="en-US" dirty="0"/>
              <a:t>描述文档的根，并包含以下部分：</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29</a:t>
            </a:fld>
            <a:endParaRPr lang="zh-CN" altLang="en-US"/>
          </a:p>
        </p:txBody>
      </p:sp>
    </p:spTree>
    <p:extLst>
      <p:ext uri="{BB962C8B-B14F-4D97-AF65-F5344CB8AC3E}">
        <p14:creationId xmlns:p14="http://schemas.microsoft.com/office/powerpoint/2010/main" val="3587171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左边是雅虎搜索服务的</a:t>
            </a:r>
            <a:r>
              <a:rPr lang="en-US" altLang="zh-CN" dirty="0"/>
              <a:t>WADL</a:t>
            </a:r>
            <a:r>
              <a:rPr lang="zh-CN" altLang="en-US" dirty="0"/>
              <a:t>文档，从中我们可以看到</a:t>
            </a:r>
            <a:r>
              <a:rPr lang="en-US" altLang="zh-CN" dirty="0"/>
              <a:t>application</a:t>
            </a:r>
            <a:r>
              <a:rPr lang="zh-CN" altLang="en-US" dirty="0"/>
              <a:t>元素将整个文档包括在内，为文档的根，在</a:t>
            </a:r>
            <a:r>
              <a:rPr lang="en-US" altLang="zh-CN" dirty="0"/>
              <a:t>application</a:t>
            </a:r>
            <a:r>
              <a:rPr lang="zh-CN" altLang="en-US" dirty="0"/>
              <a:t>元素中，包括着</a:t>
            </a:r>
            <a:r>
              <a:rPr lang="en-US" altLang="zh-CN" dirty="0"/>
              <a:t>grammars resources</a:t>
            </a:r>
            <a:r>
              <a:rPr lang="zh-CN" altLang="en-US" dirty="0"/>
              <a:t>等元素。</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30</a:t>
            </a:fld>
            <a:endParaRPr lang="zh-CN" altLang="en-US"/>
          </a:p>
        </p:txBody>
      </p:sp>
    </p:spTree>
    <p:extLst>
      <p:ext uri="{BB962C8B-B14F-4D97-AF65-F5344CB8AC3E}">
        <p14:creationId xmlns:p14="http://schemas.microsoft.com/office/powerpoint/2010/main" val="3917089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a:t>
            </a:fld>
            <a:endParaRPr lang="zh-CN" altLang="en-US"/>
          </a:p>
        </p:txBody>
      </p:sp>
    </p:spTree>
    <p:extLst>
      <p:ext uri="{BB962C8B-B14F-4D97-AF65-F5344CB8AC3E}">
        <p14:creationId xmlns:p14="http://schemas.microsoft.com/office/powerpoint/2010/main" val="2981534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从刚才的文档中我们可以看到的是</a:t>
            </a:r>
            <a:r>
              <a:rPr lang="en-US" altLang="zh-CN" dirty="0"/>
              <a:t>grammars</a:t>
            </a:r>
            <a:r>
              <a:rPr lang="zh-CN" altLang="en-US" dirty="0"/>
              <a:t>元素处在</a:t>
            </a:r>
            <a:r>
              <a:rPr lang="en-US" altLang="zh-CN" dirty="0"/>
              <a:t>application</a:t>
            </a:r>
            <a:r>
              <a:rPr lang="zh-CN" altLang="en-US" dirty="0"/>
              <a:t>元素囊括的部分中最前面的位置。那么</a:t>
            </a:r>
            <a:r>
              <a:rPr lang="en-US" altLang="zh-CN" dirty="0"/>
              <a:t>grammar</a:t>
            </a:r>
            <a:r>
              <a:rPr lang="zh-CN" altLang="en-US" dirty="0"/>
              <a:t>元素是做什么用的呢</a:t>
            </a:r>
            <a:r>
              <a:rPr lang="en-US" altLang="zh-CN" dirty="0"/>
              <a:t>?</a:t>
            </a:r>
          </a:p>
          <a:p>
            <a:endParaRPr lang="en-US" altLang="zh-CN" dirty="0"/>
          </a:p>
          <a:p>
            <a:r>
              <a:rPr lang="zh-CN" altLang="en-US" dirty="0"/>
              <a:t>对于一个</a:t>
            </a:r>
            <a:r>
              <a:rPr lang="en-US" altLang="zh-CN" dirty="0"/>
              <a:t>Web</a:t>
            </a:r>
            <a:r>
              <a:rPr lang="zh-CN" altLang="en-US" dirty="0"/>
              <a:t>应用来说，它与外界交互时是需要遵循某些数据格式的，如果我们不知道一个</a:t>
            </a:r>
            <a:r>
              <a:rPr lang="en-US" altLang="zh-CN" dirty="0"/>
              <a:t>Web</a:t>
            </a:r>
            <a:r>
              <a:rPr lang="zh-CN" altLang="en-US" dirty="0"/>
              <a:t>应用对外交互时所遵循的数据格式，那么我们也没办法与其进行交互。</a:t>
            </a:r>
            <a:endParaRPr lang="en-US" altLang="zh-CN" dirty="0"/>
          </a:p>
          <a:p>
            <a:endParaRPr lang="en-US" altLang="zh-CN" dirty="0"/>
          </a:p>
          <a:p>
            <a:r>
              <a:rPr lang="en-US" altLang="zh-CN" dirty="0"/>
              <a:t>Grammars</a:t>
            </a:r>
            <a:r>
              <a:rPr lang="zh-CN" altLang="en-US" dirty="0"/>
              <a:t>元素用来定义</a:t>
            </a:r>
            <a:r>
              <a:rPr lang="en-US" altLang="zh-CN" dirty="0"/>
              <a:t>WADL</a:t>
            </a:r>
            <a:r>
              <a:rPr lang="zh-CN" altLang="en-US" dirty="0"/>
              <a:t>文档描述的协议执行期间</a:t>
            </a:r>
            <a:r>
              <a:rPr lang="en-US" altLang="zh-CN" dirty="0"/>
              <a:t>  </a:t>
            </a:r>
            <a:r>
              <a:rPr lang="zh-CN" altLang="en-US" dirty="0"/>
              <a:t>交换的数据的描述格式，即这里告诉我们 当前</a:t>
            </a:r>
            <a:r>
              <a:rPr lang="en-US" altLang="zh-CN" dirty="0"/>
              <a:t>Web</a:t>
            </a:r>
            <a:r>
              <a:rPr lang="zh-CN" altLang="en-US" dirty="0"/>
              <a:t>应用对外交互所使用的数据格式。</a:t>
            </a:r>
            <a:endParaRPr lang="en-US" altLang="zh-CN" dirty="0"/>
          </a:p>
          <a:p>
            <a:endParaRPr lang="en-US" altLang="zh-CN" dirty="0"/>
          </a:p>
          <a:p>
            <a:r>
              <a:rPr lang="zh-CN" altLang="en-US" dirty="0"/>
              <a:t>通常使用</a:t>
            </a:r>
            <a:r>
              <a:rPr lang="en-US" altLang="zh-CN" dirty="0"/>
              <a:t>include</a:t>
            </a:r>
            <a:r>
              <a:rPr lang="zh-CN" altLang="en-US" dirty="0"/>
              <a:t>元素引用数据描述格式的定义</a:t>
            </a:r>
            <a:endParaRPr lang="en-US" altLang="zh-CN" dirty="0"/>
          </a:p>
          <a:p>
            <a:endParaRPr lang="en-US" altLang="zh-CN" dirty="0"/>
          </a:p>
          <a:p>
            <a:r>
              <a:rPr lang="zh-CN" altLang="en-US" dirty="0"/>
              <a:t>下面即使一个</a:t>
            </a:r>
            <a:r>
              <a:rPr lang="en-US" altLang="zh-CN" dirty="0"/>
              <a:t>grammars</a:t>
            </a:r>
            <a:r>
              <a:rPr lang="zh-CN" altLang="en-US" dirty="0"/>
              <a:t>元素，其中使用</a:t>
            </a:r>
            <a:r>
              <a:rPr lang="en-US" altLang="zh-CN" dirty="0"/>
              <a:t>include</a:t>
            </a:r>
            <a:r>
              <a:rPr lang="zh-CN" altLang="en-US" dirty="0"/>
              <a:t>引用了两个</a:t>
            </a:r>
            <a:r>
              <a:rPr lang="en-US" altLang="zh-CN" dirty="0" err="1"/>
              <a:t>xsd</a:t>
            </a:r>
            <a:r>
              <a:rPr lang="zh-CN" altLang="en-US" dirty="0"/>
              <a:t>文件，用来描述</a:t>
            </a:r>
            <a:r>
              <a:rPr lang="en-US" altLang="zh-CN" dirty="0" err="1"/>
              <a:t>NewsSearchResponse</a:t>
            </a:r>
            <a:r>
              <a:rPr lang="zh-CN" altLang="en-US" dirty="0"/>
              <a:t>即新闻搜索响应的数据格式和</a:t>
            </a:r>
            <a:r>
              <a:rPr lang="en-US" altLang="zh-CN" dirty="0"/>
              <a:t>Error</a:t>
            </a:r>
            <a:r>
              <a:rPr lang="zh-CN" altLang="en-US" dirty="0"/>
              <a:t>即错误信息响应</a:t>
            </a:r>
            <a:r>
              <a:rPr lang="zh-CN" altLang="en-US"/>
              <a:t>的数据格式</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31</a:t>
            </a:fld>
            <a:endParaRPr lang="zh-CN" altLang="en-US"/>
          </a:p>
        </p:txBody>
      </p:sp>
    </p:spTree>
    <p:extLst>
      <p:ext uri="{BB962C8B-B14F-4D97-AF65-F5344CB8AC3E}">
        <p14:creationId xmlns:p14="http://schemas.microsoft.com/office/powerpoint/2010/main" val="31998007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在该文档中下面的一个元素是</a:t>
            </a:r>
            <a:r>
              <a:rPr lang="en-US" altLang="zh-CN" dirty="0"/>
              <a:t>resources</a:t>
            </a:r>
            <a:r>
              <a:rPr lang="zh-CN" altLang="en-US" dirty="0"/>
              <a:t>元素，该元素充当</a:t>
            </a:r>
            <a:r>
              <a:rPr lang="en-US" altLang="zh-CN" dirty="0"/>
              <a:t>Web</a:t>
            </a:r>
            <a:r>
              <a:rPr lang="zh-CN" altLang="en-US" dirty="0"/>
              <a:t>应用提供的资源的容器，即所有的资源都放在这个元素中</a:t>
            </a:r>
            <a:endParaRPr lang="en-US" altLang="zh-CN" dirty="0"/>
          </a:p>
          <a:p>
            <a:endParaRPr lang="en-US" altLang="zh-CN" dirty="0"/>
          </a:p>
          <a:p>
            <a:r>
              <a:rPr lang="zh-CN" altLang="en-US" dirty="0"/>
              <a:t>该元素具有的元素属性是</a:t>
            </a:r>
            <a:r>
              <a:rPr lang="en-US" altLang="zh-CN" dirty="0"/>
              <a:t>base,</a:t>
            </a:r>
            <a:r>
              <a:rPr lang="zh-CN" altLang="en-US" dirty="0"/>
              <a:t>它表示的是为其</a:t>
            </a:r>
            <a:r>
              <a:rPr lang="en-US" altLang="zh-CN" dirty="0"/>
              <a:t>resource</a:t>
            </a:r>
            <a:r>
              <a:rPr lang="zh-CN" altLang="en-US" dirty="0"/>
              <a:t>子元素提供基础</a:t>
            </a:r>
            <a:r>
              <a:rPr lang="en-US" altLang="zh-CN" dirty="0"/>
              <a:t>URI</a:t>
            </a:r>
            <a:r>
              <a:rPr lang="zh-CN" altLang="en-US" dirty="0"/>
              <a:t>，差不多类似于提供一个</a:t>
            </a:r>
            <a:r>
              <a:rPr lang="en-US" altLang="zh-CN" dirty="0"/>
              <a:t>eclipse</a:t>
            </a:r>
            <a:r>
              <a:rPr lang="zh-CN" altLang="en-US" dirty="0"/>
              <a:t>中工作空间的绝对路径，然后需要的资源都在这个路径里面</a:t>
            </a:r>
            <a:endParaRPr lang="en-US" altLang="zh-CN" dirty="0"/>
          </a:p>
          <a:p>
            <a:endParaRPr lang="en-US" altLang="zh-CN" dirty="0"/>
          </a:p>
          <a:p>
            <a:r>
              <a:rPr lang="zh-CN" altLang="en-US" dirty="0"/>
              <a:t>通常，该节点由数个</a:t>
            </a:r>
            <a:r>
              <a:rPr lang="en-US" altLang="zh-CN" dirty="0"/>
              <a:t>resource</a:t>
            </a:r>
            <a:r>
              <a:rPr lang="zh-CN" altLang="en-US" dirty="0"/>
              <a:t>元素，</a:t>
            </a:r>
            <a:r>
              <a:rPr lang="en-US" altLang="zh-CN" dirty="0"/>
              <a:t>resource</a:t>
            </a:r>
            <a:r>
              <a:rPr lang="zh-CN" altLang="en-US" dirty="0"/>
              <a:t>元素是用来描述资源的元素，下面将介绍</a:t>
            </a:r>
            <a:endParaRPr lang="en-US" altLang="zh-CN" dirty="0"/>
          </a:p>
          <a:p>
            <a:endParaRPr lang="en-US" altLang="zh-CN" dirty="0"/>
          </a:p>
          <a:p>
            <a:r>
              <a:rPr lang="zh-CN" altLang="en-US" dirty="0"/>
              <a:t>在该文档中，我们可以看到</a:t>
            </a:r>
            <a:r>
              <a:rPr lang="en-US" altLang="zh-CN" dirty="0"/>
              <a:t> </a:t>
            </a:r>
            <a:r>
              <a:rPr lang="zh-CN" altLang="en-US" dirty="0"/>
              <a:t>这个</a:t>
            </a:r>
            <a:r>
              <a:rPr lang="en-US" altLang="zh-CN" dirty="0"/>
              <a:t>resources</a:t>
            </a:r>
            <a:r>
              <a:rPr lang="zh-CN" altLang="en-US" dirty="0"/>
              <a:t>元素的基础</a:t>
            </a:r>
            <a:r>
              <a:rPr lang="en-US" altLang="zh-CN" dirty="0"/>
              <a:t>URI</a:t>
            </a:r>
            <a:r>
              <a:rPr lang="zh-CN" altLang="en-US" dirty="0"/>
              <a:t>如红线出</a:t>
            </a:r>
            <a:r>
              <a:rPr lang="en-US" altLang="zh-CN" dirty="0"/>
              <a:t>base</a:t>
            </a:r>
            <a:r>
              <a:rPr lang="zh-CN" altLang="en-US" dirty="0"/>
              <a:t>属性中的地址，元素的内部有一个</a:t>
            </a:r>
            <a:r>
              <a:rPr lang="en-US" altLang="zh-CN" dirty="0"/>
              <a:t>resource</a:t>
            </a:r>
            <a:r>
              <a:rPr lang="zh-CN" altLang="en-US" dirty="0"/>
              <a:t>元素，说明有一个资源</a:t>
            </a:r>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32</a:t>
            </a:fld>
            <a:endParaRPr lang="zh-CN" altLang="en-US"/>
          </a:p>
        </p:txBody>
      </p:sp>
    </p:spTree>
    <p:extLst>
      <p:ext uri="{BB962C8B-B14F-4D97-AF65-F5344CB8AC3E}">
        <p14:creationId xmlns:p14="http://schemas.microsoft.com/office/powerpoint/2010/main" val="11262357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Resource</a:t>
            </a:r>
            <a:r>
              <a:rPr lang="zh-CN" altLang="en-US" dirty="0"/>
              <a:t>元素用来描述一组资源，即对</a:t>
            </a:r>
            <a:r>
              <a:rPr lang="en-US" altLang="zh-CN" dirty="0"/>
              <a:t>web</a:t>
            </a:r>
            <a:r>
              <a:rPr lang="zh-CN" altLang="en-US" dirty="0"/>
              <a:t>应用提供的资源进行描述。</a:t>
            </a:r>
            <a:endParaRPr lang="en-US" altLang="zh-CN" dirty="0"/>
          </a:p>
          <a:p>
            <a:endParaRPr lang="en-US" altLang="zh-CN" dirty="0"/>
          </a:p>
          <a:p>
            <a:r>
              <a:rPr lang="zh-CN" altLang="en-US" dirty="0"/>
              <a:t>该元素的属性有如下几个 </a:t>
            </a:r>
            <a:r>
              <a:rPr lang="en-US" altLang="zh-CN" dirty="0"/>
              <a:t>id</a:t>
            </a:r>
            <a:r>
              <a:rPr lang="zh-CN" altLang="en-US" dirty="0"/>
              <a:t>用来标识该</a:t>
            </a:r>
            <a:r>
              <a:rPr lang="en-US" altLang="zh-CN" dirty="0"/>
              <a:t>resource</a:t>
            </a:r>
            <a:r>
              <a:rPr lang="zh-CN" altLang="en-US" dirty="0"/>
              <a:t>元素，可有可无</a:t>
            </a:r>
            <a:endParaRPr lang="en-US" altLang="zh-CN" dirty="0"/>
          </a:p>
          <a:p>
            <a:endParaRPr lang="en-US" altLang="zh-CN" dirty="0"/>
          </a:p>
          <a:p>
            <a:r>
              <a:rPr lang="en-US" altLang="zh-CN" dirty="0"/>
              <a:t>Path</a:t>
            </a:r>
            <a:r>
              <a:rPr lang="zh-CN" altLang="en-US" dirty="0"/>
              <a:t>用来描述 资源相对于上面</a:t>
            </a:r>
            <a:r>
              <a:rPr lang="en-US" altLang="zh-CN" dirty="0"/>
              <a:t>base</a:t>
            </a:r>
            <a:r>
              <a:rPr lang="zh-CN" altLang="en-US" dirty="0"/>
              <a:t>中的基础</a:t>
            </a:r>
            <a:r>
              <a:rPr lang="en-US" altLang="zh-CN" dirty="0"/>
              <a:t>URI</a:t>
            </a:r>
            <a:r>
              <a:rPr lang="zh-CN" altLang="en-US" dirty="0"/>
              <a:t>的相对</a:t>
            </a:r>
            <a:r>
              <a:rPr lang="en-US" altLang="zh-CN" dirty="0"/>
              <a:t>URI</a:t>
            </a:r>
            <a:r>
              <a:rPr lang="zh-CN" altLang="en-US" dirty="0"/>
              <a:t>，也是可选属性</a:t>
            </a:r>
            <a:endParaRPr lang="en-US" altLang="zh-CN" dirty="0"/>
          </a:p>
          <a:p>
            <a:endParaRPr lang="en-US" altLang="zh-CN" dirty="0"/>
          </a:p>
          <a:p>
            <a:r>
              <a:rPr lang="en-US" altLang="zh-CN" dirty="0"/>
              <a:t>Type</a:t>
            </a:r>
            <a:r>
              <a:rPr lang="zh-CN" altLang="en-US" dirty="0"/>
              <a:t>属性表示定义的资源所支持的方法</a:t>
            </a:r>
            <a:endParaRPr lang="en-US" altLang="zh-CN" dirty="0"/>
          </a:p>
          <a:p>
            <a:endParaRPr lang="en-US" altLang="zh-CN" dirty="0"/>
          </a:p>
          <a:p>
            <a:r>
              <a:rPr lang="zh-CN" altLang="en-US" dirty="0"/>
              <a:t>该元素的子元素包括</a:t>
            </a:r>
            <a:r>
              <a:rPr lang="en-US" altLang="zh-CN" dirty="0"/>
              <a:t>doc</a:t>
            </a:r>
            <a:r>
              <a:rPr lang="zh-CN" altLang="en-US" dirty="0"/>
              <a:t>，这用来描述当前元素，</a:t>
            </a:r>
            <a:r>
              <a:rPr lang="en-US" altLang="zh-CN" dirty="0"/>
              <a:t>method</a:t>
            </a:r>
            <a:r>
              <a:rPr lang="zh-CN" altLang="en-US" dirty="0"/>
              <a:t>是方法元素，即对资源的操作方法，</a:t>
            </a:r>
            <a:r>
              <a:rPr lang="en-US" altLang="zh-CN" dirty="0"/>
              <a:t>resource</a:t>
            </a:r>
            <a:r>
              <a:rPr lang="zh-CN" altLang="en-US" dirty="0"/>
              <a:t>元素可作为另一个</a:t>
            </a:r>
            <a:r>
              <a:rPr lang="en-US" altLang="zh-CN" dirty="0"/>
              <a:t>resource</a:t>
            </a:r>
            <a:r>
              <a:rPr lang="zh-CN" altLang="en-US" dirty="0"/>
              <a:t>元素的子元素，来描述一组资源的集合。</a:t>
            </a:r>
            <a:endParaRPr lang="en-US" altLang="zh-CN" dirty="0"/>
          </a:p>
          <a:p>
            <a:endParaRPr lang="en-US" altLang="zh-CN" dirty="0"/>
          </a:p>
          <a:p>
            <a:r>
              <a:rPr lang="zh-CN" altLang="en-US" dirty="0"/>
              <a:t>在该文档中根据</a:t>
            </a:r>
            <a:r>
              <a:rPr lang="en-US" altLang="zh-CN" dirty="0"/>
              <a:t>base</a:t>
            </a:r>
            <a:r>
              <a:rPr lang="zh-CN" altLang="en-US" dirty="0"/>
              <a:t>基础</a:t>
            </a:r>
            <a:r>
              <a:rPr lang="en-US" altLang="zh-CN" dirty="0"/>
              <a:t>URI</a:t>
            </a:r>
            <a:r>
              <a:rPr lang="zh-CN" altLang="en-US" dirty="0"/>
              <a:t>和</a:t>
            </a:r>
            <a:r>
              <a:rPr lang="en-US" altLang="zh-CN" dirty="0"/>
              <a:t>resource</a:t>
            </a:r>
            <a:r>
              <a:rPr lang="zh-CN" altLang="en-US" dirty="0"/>
              <a:t>中的相对</a:t>
            </a:r>
            <a:r>
              <a:rPr lang="en-US" altLang="zh-CN" dirty="0"/>
              <a:t>URI</a:t>
            </a:r>
            <a:r>
              <a:rPr lang="zh-CN" altLang="en-US" dirty="0"/>
              <a:t>我们可以确定</a:t>
            </a:r>
            <a:r>
              <a:rPr lang="en-US" altLang="zh-CN" dirty="0"/>
              <a:t>resource</a:t>
            </a:r>
            <a:r>
              <a:rPr lang="zh-CN" altLang="en-US" dirty="0"/>
              <a:t>元素的</a:t>
            </a:r>
            <a:r>
              <a:rPr lang="en-US" altLang="zh-CN" dirty="0"/>
              <a:t>URI</a:t>
            </a:r>
            <a:r>
              <a:rPr lang="zh-CN" altLang="en-US" dirty="0"/>
              <a:t>为图中的红字，即前面的加后面的</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33</a:t>
            </a:fld>
            <a:endParaRPr lang="zh-CN" altLang="en-US"/>
          </a:p>
        </p:txBody>
      </p:sp>
    </p:spTree>
    <p:extLst>
      <p:ext uri="{BB962C8B-B14F-4D97-AF65-F5344CB8AC3E}">
        <p14:creationId xmlns:p14="http://schemas.microsoft.com/office/powerpoint/2010/main" val="3011839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Method</a:t>
            </a:r>
            <a:r>
              <a:rPr lang="zh-CN" altLang="en-US" dirty="0"/>
              <a:t>元素用于描述可以应用于资源的</a:t>
            </a:r>
            <a:r>
              <a:rPr lang="en-US" altLang="zh-CN" dirty="0"/>
              <a:t>HTTP</a:t>
            </a:r>
            <a:r>
              <a:rPr lang="zh-CN" altLang="en-US" dirty="0"/>
              <a:t>协议方法的输入和输出，就是描述资源的使用方法和得到结果的样子</a:t>
            </a:r>
            <a:endParaRPr lang="en-US" altLang="zh-CN" dirty="0"/>
          </a:p>
          <a:p>
            <a:endParaRPr lang="en-US" altLang="zh-CN" dirty="0"/>
          </a:p>
          <a:p>
            <a:r>
              <a:rPr lang="zh-CN" altLang="en-US" dirty="0"/>
              <a:t>该元素的属性包括两个，一个是</a:t>
            </a:r>
            <a:r>
              <a:rPr lang="en-US" altLang="zh-CN" dirty="0"/>
              <a:t>name</a:t>
            </a:r>
            <a:r>
              <a:rPr lang="zh-CN" altLang="en-US" dirty="0"/>
              <a:t>，它用来指明使用该资源要用到的</a:t>
            </a:r>
            <a:r>
              <a:rPr lang="en-US" altLang="zh-CN" dirty="0"/>
              <a:t>HTTP</a:t>
            </a:r>
            <a:r>
              <a:rPr lang="zh-CN" altLang="en-US" dirty="0"/>
              <a:t>方法</a:t>
            </a:r>
            <a:endParaRPr lang="en-US" altLang="zh-CN" dirty="0"/>
          </a:p>
          <a:p>
            <a:endParaRPr lang="en-US" altLang="zh-CN" dirty="0"/>
          </a:p>
          <a:p>
            <a:r>
              <a:rPr lang="en-US" altLang="zh-CN" dirty="0"/>
              <a:t>Id</a:t>
            </a:r>
            <a:r>
              <a:rPr lang="zh-CN" altLang="en-US" dirty="0"/>
              <a:t>即</a:t>
            </a:r>
            <a:r>
              <a:rPr lang="en-US" altLang="zh-CN" dirty="0"/>
              <a:t>method</a:t>
            </a:r>
            <a:r>
              <a:rPr lang="zh-CN" altLang="en-US" dirty="0"/>
              <a:t>元素的标识符</a:t>
            </a:r>
            <a:endParaRPr lang="en-US" altLang="zh-CN" dirty="0"/>
          </a:p>
          <a:p>
            <a:endParaRPr lang="en-US" altLang="zh-CN" dirty="0"/>
          </a:p>
          <a:p>
            <a:r>
              <a:rPr lang="en-US" altLang="zh-CN" dirty="0"/>
              <a:t>Method</a:t>
            </a:r>
            <a:r>
              <a:rPr lang="zh-CN" altLang="en-US" dirty="0"/>
              <a:t>的子元素包括两部分，一部分是描述输入的，即</a:t>
            </a:r>
            <a:r>
              <a:rPr lang="en-US" altLang="zh-CN" dirty="0"/>
              <a:t>request</a:t>
            </a:r>
            <a:r>
              <a:rPr lang="zh-CN" altLang="en-US" dirty="0"/>
              <a:t>，另一部分是描述输出的即</a:t>
            </a:r>
            <a:r>
              <a:rPr lang="en-US" altLang="zh-CN" dirty="0"/>
              <a:t>request</a:t>
            </a:r>
          </a:p>
          <a:p>
            <a:endParaRPr lang="en-US" altLang="zh-CN" dirty="0"/>
          </a:p>
          <a:p>
            <a:r>
              <a:rPr lang="zh-CN" altLang="en-US" dirty="0"/>
              <a:t>允许存在</a:t>
            </a:r>
            <a:r>
              <a:rPr lang="en-US" altLang="zh-CN" dirty="0" err="1"/>
              <a:t>namme</a:t>
            </a:r>
            <a:r>
              <a:rPr lang="zh-CN" altLang="en-US" dirty="0"/>
              <a:t>属性值相同的多个</a:t>
            </a:r>
            <a:r>
              <a:rPr lang="en-US" altLang="zh-CN" dirty="0" err="1"/>
              <a:t>metho</a:t>
            </a:r>
            <a:r>
              <a:rPr lang="zh-CN" altLang="en-US" dirty="0"/>
              <a:t>元素，这些</a:t>
            </a:r>
            <a:r>
              <a:rPr lang="en-US" altLang="zh-CN" dirty="0"/>
              <a:t>method</a:t>
            </a:r>
            <a:r>
              <a:rPr lang="zh-CN" altLang="en-US" dirty="0"/>
              <a:t>元素的输入不同，类似于</a:t>
            </a:r>
            <a:r>
              <a:rPr lang="en-US" altLang="zh-CN" dirty="0"/>
              <a:t>java</a:t>
            </a:r>
            <a:r>
              <a:rPr lang="zh-CN" altLang="en-US" dirty="0"/>
              <a:t>中的构造函数，可以定义多个，但是参数不同</a:t>
            </a:r>
            <a:endParaRPr lang="en-US" altLang="zh-CN" dirty="0"/>
          </a:p>
          <a:p>
            <a:endParaRPr lang="en-US" altLang="zh-CN" dirty="0"/>
          </a:p>
          <a:p>
            <a:r>
              <a:rPr lang="zh-CN" altLang="en-US" dirty="0"/>
              <a:t>在这个</a:t>
            </a:r>
            <a:r>
              <a:rPr lang="en-US" altLang="zh-CN" dirty="0"/>
              <a:t>method</a:t>
            </a:r>
            <a:r>
              <a:rPr lang="zh-CN" altLang="en-US" dirty="0"/>
              <a:t>方法中，我们可以看到的是使用资源的方法是使用</a:t>
            </a:r>
            <a:r>
              <a:rPr lang="en-US" altLang="zh-CN" dirty="0"/>
              <a:t>HTTP</a:t>
            </a:r>
            <a:r>
              <a:rPr lang="zh-CN" altLang="en-US" dirty="0"/>
              <a:t>中的</a:t>
            </a:r>
            <a:r>
              <a:rPr lang="en-US" altLang="zh-CN" dirty="0"/>
              <a:t>GET</a:t>
            </a:r>
            <a:r>
              <a:rPr lang="zh-CN" altLang="en-US" dirty="0"/>
              <a:t>，下面的</a:t>
            </a:r>
            <a:r>
              <a:rPr lang="en-US" altLang="zh-CN" dirty="0"/>
              <a:t>request</a:t>
            </a:r>
            <a:r>
              <a:rPr lang="zh-CN" altLang="en-US" dirty="0"/>
              <a:t>和</a:t>
            </a:r>
            <a:r>
              <a:rPr lang="en-US" altLang="zh-CN" dirty="0"/>
              <a:t>response</a:t>
            </a:r>
            <a:r>
              <a:rPr lang="zh-CN" altLang="en-US" dirty="0"/>
              <a:t>分别描述了使用</a:t>
            </a:r>
            <a:r>
              <a:rPr lang="en-US" altLang="zh-CN" dirty="0"/>
              <a:t>GET</a:t>
            </a:r>
            <a:r>
              <a:rPr lang="zh-CN" altLang="en-US" dirty="0"/>
              <a:t>时应当包括的参数和硁硁返回的结果</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34</a:t>
            </a:fld>
            <a:endParaRPr lang="zh-CN" altLang="en-US"/>
          </a:p>
        </p:txBody>
      </p:sp>
    </p:spTree>
    <p:extLst>
      <p:ext uri="{BB962C8B-B14F-4D97-AF65-F5344CB8AC3E}">
        <p14:creationId xmlns:p14="http://schemas.microsoft.com/office/powerpoint/2010/main" val="1509378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Request</a:t>
            </a:r>
            <a:r>
              <a:rPr lang="zh-CN" altLang="en-US" dirty="0"/>
              <a:t>元素用于描述</a:t>
            </a:r>
            <a:r>
              <a:rPr lang="en-US" altLang="zh-CN" dirty="0"/>
              <a:t>HTTP</a:t>
            </a:r>
            <a:r>
              <a:rPr lang="zh-CN" altLang="en-US" dirty="0"/>
              <a:t>方法应用于资源时所需要的输入</a:t>
            </a:r>
            <a:endParaRPr lang="en-US" altLang="zh-CN" dirty="0"/>
          </a:p>
          <a:p>
            <a:endParaRPr lang="en-US" altLang="zh-CN" dirty="0"/>
          </a:p>
          <a:p>
            <a:r>
              <a:rPr lang="zh-CN" altLang="en-US" dirty="0"/>
              <a:t>它没有属性元素</a:t>
            </a:r>
            <a:endParaRPr lang="en-US" altLang="zh-CN" dirty="0"/>
          </a:p>
          <a:p>
            <a:endParaRPr lang="en-US" altLang="zh-CN" dirty="0"/>
          </a:p>
          <a:p>
            <a:r>
              <a:rPr lang="zh-CN" altLang="en-US" dirty="0"/>
              <a:t>它的主要子元素包括三个，分别是</a:t>
            </a:r>
            <a:r>
              <a:rPr lang="en-US" altLang="zh-CN" dirty="0"/>
              <a:t>doc representation </a:t>
            </a:r>
            <a:r>
              <a:rPr lang="zh-CN" altLang="en-US" dirty="0"/>
              <a:t>和 </a:t>
            </a:r>
            <a:r>
              <a:rPr lang="en-US" altLang="zh-CN" dirty="0" err="1"/>
              <a:t>param</a:t>
            </a:r>
            <a:r>
              <a:rPr lang="zh-CN" altLang="en-US" dirty="0"/>
              <a:t>这三个元素</a:t>
            </a:r>
            <a:r>
              <a:rPr lang="en-US" altLang="zh-CN" dirty="0"/>
              <a:t>,</a:t>
            </a:r>
            <a:r>
              <a:rPr lang="zh-CN" altLang="en-US" dirty="0"/>
              <a:t>其中</a:t>
            </a:r>
            <a:r>
              <a:rPr lang="en-US" altLang="zh-CN" dirty="0"/>
              <a:t>representation</a:t>
            </a:r>
            <a:r>
              <a:rPr lang="zh-CN" altLang="en-US" dirty="0"/>
              <a:t>元素用来描述资源的状态的表示方法，</a:t>
            </a:r>
            <a:r>
              <a:rPr lang="en-US" altLang="zh-CN" dirty="0" err="1"/>
              <a:t>param</a:t>
            </a:r>
            <a:r>
              <a:rPr lang="zh-CN" altLang="en-US" dirty="0"/>
              <a:t>元素则用来描述请求时所需要的参数</a:t>
            </a:r>
            <a:endParaRPr lang="en-US" altLang="zh-CN" dirty="0"/>
          </a:p>
          <a:p>
            <a:endParaRPr lang="en-US" altLang="zh-CN" dirty="0"/>
          </a:p>
          <a:p>
            <a:r>
              <a:rPr lang="zh-CN" altLang="en-US" dirty="0"/>
              <a:t>从图中我们可以看到该</a:t>
            </a:r>
            <a:r>
              <a:rPr lang="en-US" altLang="zh-CN" dirty="0"/>
              <a:t>request</a:t>
            </a:r>
            <a:r>
              <a:rPr lang="zh-CN" altLang="en-US" dirty="0"/>
              <a:t>包含很多参数，，，，</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35</a:t>
            </a:fld>
            <a:endParaRPr lang="zh-CN" altLang="en-US"/>
          </a:p>
        </p:txBody>
      </p:sp>
    </p:spTree>
    <p:extLst>
      <p:ext uri="{BB962C8B-B14F-4D97-AF65-F5344CB8AC3E}">
        <p14:creationId xmlns:p14="http://schemas.microsoft.com/office/powerpoint/2010/main" val="29558590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Response</a:t>
            </a:r>
            <a:r>
              <a:rPr lang="zh-CN" altLang="en-US" dirty="0"/>
              <a:t>元素则描述了在资源上执行</a:t>
            </a:r>
            <a:r>
              <a:rPr lang="en-US" altLang="zh-CN" dirty="0"/>
              <a:t>HTTP</a:t>
            </a:r>
            <a:r>
              <a:rPr lang="zh-CN" altLang="en-US" dirty="0"/>
              <a:t>方法所产生的输出，包括以下几个部分</a:t>
            </a:r>
            <a:endParaRPr lang="en-US" altLang="zh-CN" dirty="0"/>
          </a:p>
          <a:p>
            <a:endParaRPr lang="en-US" altLang="zh-CN" dirty="0"/>
          </a:p>
          <a:p>
            <a:r>
              <a:rPr lang="zh-CN" altLang="en-US" dirty="0"/>
              <a:t>该元素的元素属性使</a:t>
            </a:r>
            <a:r>
              <a:rPr lang="en-US" altLang="zh-CN" dirty="0"/>
              <a:t>status</a:t>
            </a:r>
            <a:r>
              <a:rPr lang="zh-CN" altLang="en-US" dirty="0"/>
              <a:t>用来提供与特定相应状态相关联的</a:t>
            </a:r>
            <a:r>
              <a:rPr lang="en-US" altLang="zh-CN" dirty="0"/>
              <a:t>HTTP</a:t>
            </a:r>
            <a:r>
              <a:rPr lang="zh-CN" altLang="en-US" dirty="0"/>
              <a:t>状态代码的列表</a:t>
            </a:r>
            <a:endParaRPr lang="en-US" altLang="zh-CN" dirty="0"/>
          </a:p>
          <a:p>
            <a:endParaRPr lang="en-US" altLang="zh-CN" dirty="0"/>
          </a:p>
          <a:p>
            <a:r>
              <a:rPr lang="zh-CN" altLang="en-US" dirty="0"/>
              <a:t>子元素与</a:t>
            </a:r>
            <a:r>
              <a:rPr lang="en-US" altLang="zh-CN" dirty="0" err="1"/>
              <a:t>requir</a:t>
            </a:r>
            <a:r>
              <a:rPr lang="zh-CN" altLang="en-US" dirty="0"/>
              <a:t>相同</a:t>
            </a:r>
            <a:endParaRPr lang="en-US" altLang="zh-CN" dirty="0"/>
          </a:p>
          <a:p>
            <a:endParaRPr lang="en-US" altLang="zh-CN" dirty="0"/>
          </a:p>
          <a:p>
            <a:r>
              <a:rPr lang="zh-CN" altLang="en-US" dirty="0"/>
              <a:t>这文档的这部分我们可以看到的是，响应有两种状态，分别是</a:t>
            </a:r>
            <a:r>
              <a:rPr lang="en-US" altLang="zh-CN" dirty="0"/>
              <a:t>200 </a:t>
            </a:r>
            <a:r>
              <a:rPr lang="zh-CN" altLang="en-US" dirty="0"/>
              <a:t>和</a:t>
            </a:r>
            <a:r>
              <a:rPr lang="en-US" altLang="zh-CN" dirty="0"/>
              <a:t>400,200</a:t>
            </a:r>
            <a:r>
              <a:rPr lang="zh-CN" altLang="en-US" dirty="0"/>
              <a:t>在</a:t>
            </a:r>
            <a:r>
              <a:rPr lang="en-US" altLang="zh-CN" dirty="0"/>
              <a:t>HTTP</a:t>
            </a:r>
            <a:r>
              <a:rPr lang="zh-CN" altLang="en-US" dirty="0"/>
              <a:t>中表示的是请求成功，其返回的内容是</a:t>
            </a:r>
            <a:r>
              <a:rPr lang="en-US" altLang="zh-CN" dirty="0"/>
              <a:t>representation</a:t>
            </a:r>
            <a:r>
              <a:rPr lang="zh-CN" altLang="en-US" dirty="0"/>
              <a:t>元素，描述的是资源的状态，用</a:t>
            </a:r>
            <a:r>
              <a:rPr lang="en-US" altLang="zh-CN" dirty="0"/>
              <a:t>xml</a:t>
            </a:r>
            <a:r>
              <a:rPr lang="zh-CN" altLang="en-US" dirty="0"/>
              <a:t>来表示结果集</a:t>
            </a:r>
            <a:endParaRPr lang="en-US" altLang="zh-CN" dirty="0"/>
          </a:p>
          <a:p>
            <a:endParaRPr lang="en-US" altLang="zh-CN" dirty="0"/>
          </a:p>
          <a:p>
            <a:r>
              <a:rPr lang="zh-CN" altLang="en-US" dirty="0"/>
              <a:t>第二种就是</a:t>
            </a:r>
            <a:r>
              <a:rPr lang="en-US" altLang="zh-CN" dirty="0"/>
              <a:t>400</a:t>
            </a:r>
            <a:r>
              <a:rPr lang="zh-CN" altLang="en-US" dirty="0"/>
              <a:t>即请求出错，并返回错误状态</a:t>
            </a:r>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36</a:t>
            </a:fld>
            <a:endParaRPr lang="zh-CN" altLang="en-US"/>
          </a:p>
        </p:txBody>
      </p:sp>
    </p:spTree>
    <p:extLst>
      <p:ext uri="{BB962C8B-B14F-4D97-AF65-F5344CB8AC3E}">
        <p14:creationId xmlns:p14="http://schemas.microsoft.com/office/powerpoint/2010/main" val="3693142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latin typeface="Verdana" pitchFamily="34" charset="0"/>
              </a:rPr>
              <a:t>param</a:t>
            </a:r>
            <a:r>
              <a:rPr lang="zh-CN" altLang="en-US" sz="1200" dirty="0">
                <a:latin typeface="Verdana" pitchFamily="34" charset="0"/>
              </a:rPr>
              <a:t>元素用来描述其父元素的参数，可描述的对象包括</a:t>
            </a:r>
            <a:endParaRPr lang="en-US" altLang="zh-CN" sz="1200" dirty="0">
              <a:latin typeface="Verdana" pitchFamily="34" charset="0"/>
            </a:endParaRPr>
          </a:p>
          <a:p>
            <a:r>
              <a:rPr lang="en-US" altLang="zh-CN" sz="1200" dirty="0">
                <a:solidFill>
                  <a:schemeClr val="tx2"/>
                </a:solidFill>
                <a:latin typeface="Times New Roman" pitchFamily="18" charset="0"/>
                <a:cs typeface="Times New Roman" pitchFamily="18" charset="0"/>
              </a:rPr>
              <a:t>resource</a:t>
            </a:r>
            <a:r>
              <a:rPr lang="zh-CN" altLang="en-US" sz="1200" dirty="0">
                <a:solidFill>
                  <a:schemeClr val="tx2"/>
                </a:solidFill>
                <a:latin typeface="Times New Roman" pitchFamily="18" charset="0"/>
                <a:cs typeface="Times New Roman" pitchFamily="18" charset="0"/>
              </a:rPr>
              <a:t>、</a:t>
            </a:r>
            <a:r>
              <a:rPr lang="en-US" altLang="zh-CN" sz="1200" dirty="0">
                <a:solidFill>
                  <a:schemeClr val="tx2"/>
                </a:solidFill>
                <a:latin typeface="Times New Roman" pitchFamily="18" charset="0"/>
                <a:cs typeface="Times New Roman" pitchFamily="18" charset="0"/>
              </a:rPr>
              <a:t>application</a:t>
            </a:r>
            <a:r>
              <a:rPr lang="zh-CN" altLang="en-US" sz="1200" dirty="0">
                <a:solidFill>
                  <a:schemeClr val="tx2"/>
                </a:solidFill>
                <a:latin typeface="Times New Roman" pitchFamily="18" charset="0"/>
                <a:cs typeface="Times New Roman" pitchFamily="18" charset="0"/>
              </a:rPr>
              <a:t>、</a:t>
            </a:r>
            <a:r>
              <a:rPr lang="en-US" altLang="zh-CN" sz="1200" dirty="0">
                <a:solidFill>
                  <a:schemeClr val="tx2"/>
                </a:solidFill>
                <a:latin typeface="Times New Roman" pitchFamily="18" charset="0"/>
                <a:cs typeface="Times New Roman" pitchFamily="18" charset="0"/>
              </a:rPr>
              <a:t>request</a:t>
            </a:r>
            <a:r>
              <a:rPr lang="zh-CN" altLang="en-US" sz="1200" dirty="0">
                <a:solidFill>
                  <a:schemeClr val="tx2"/>
                </a:solidFill>
                <a:latin typeface="Times New Roman" pitchFamily="18" charset="0"/>
                <a:cs typeface="Times New Roman" pitchFamily="18" charset="0"/>
              </a:rPr>
              <a:t>、</a:t>
            </a:r>
            <a:r>
              <a:rPr lang="en-US" altLang="zh-CN" sz="1200" dirty="0">
                <a:solidFill>
                  <a:schemeClr val="tx2"/>
                </a:solidFill>
                <a:latin typeface="Times New Roman" pitchFamily="18" charset="0"/>
                <a:cs typeface="Times New Roman" pitchFamily="18" charset="0"/>
              </a:rPr>
              <a:t>response</a:t>
            </a:r>
          </a:p>
          <a:p>
            <a:endParaRPr lang="en-US" altLang="zh-CN" sz="1200" dirty="0">
              <a:solidFill>
                <a:schemeClr val="tx2"/>
              </a:solidFill>
              <a:latin typeface="Times New Roman" pitchFamily="18" charset="0"/>
              <a:cs typeface="Times New Roman" pitchFamily="18" charset="0"/>
            </a:endParaRPr>
          </a:p>
          <a:p>
            <a:r>
              <a:rPr lang="zh-CN" altLang="en-US" sz="1200" dirty="0">
                <a:solidFill>
                  <a:schemeClr val="tx2"/>
                </a:solidFill>
                <a:latin typeface="Times New Roman" pitchFamily="18" charset="0"/>
                <a:cs typeface="Times New Roman" pitchFamily="18" charset="0"/>
              </a:rPr>
              <a:t>该元素的属性有如下几个，第一个是</a:t>
            </a:r>
            <a:r>
              <a:rPr lang="en-US" altLang="zh-CN" sz="1200" dirty="0">
                <a:solidFill>
                  <a:schemeClr val="tx2"/>
                </a:solidFill>
                <a:latin typeface="Times New Roman" pitchFamily="18" charset="0"/>
                <a:cs typeface="Times New Roman" pitchFamily="18" charset="0"/>
              </a:rPr>
              <a:t>id,</a:t>
            </a:r>
            <a:r>
              <a:rPr lang="zh-CN" altLang="en-US" sz="1200" dirty="0">
                <a:solidFill>
                  <a:schemeClr val="tx2"/>
                </a:solidFill>
                <a:latin typeface="Times New Roman" pitchFamily="18" charset="0"/>
                <a:cs typeface="Times New Roman" pitchFamily="18" charset="0"/>
              </a:rPr>
              <a:t>即表示参数，</a:t>
            </a:r>
            <a:r>
              <a:rPr lang="en-US" altLang="zh-CN" sz="1200" dirty="0">
                <a:solidFill>
                  <a:schemeClr val="tx2"/>
                </a:solidFill>
                <a:latin typeface="Times New Roman" pitchFamily="18" charset="0"/>
                <a:cs typeface="Times New Roman" pitchFamily="18" charset="0"/>
              </a:rPr>
              <a:t>name</a:t>
            </a:r>
            <a:r>
              <a:rPr lang="zh-CN" altLang="en-US" sz="1200" dirty="0">
                <a:solidFill>
                  <a:schemeClr val="tx2"/>
                </a:solidFill>
                <a:latin typeface="Times New Roman" pitchFamily="18" charset="0"/>
                <a:cs typeface="Times New Roman" pitchFamily="18" charset="0"/>
              </a:rPr>
              <a:t>来指定参数的名称，必选属性</a:t>
            </a:r>
            <a:endParaRPr lang="en-US" altLang="zh-CN" sz="1200" dirty="0">
              <a:solidFill>
                <a:schemeClr val="tx2"/>
              </a:solidFill>
              <a:latin typeface="Times New Roman" pitchFamily="18" charset="0"/>
              <a:cs typeface="Times New Roman" pitchFamily="18" charset="0"/>
            </a:endParaRPr>
          </a:p>
          <a:p>
            <a:r>
              <a:rPr lang="en-US" altLang="zh-CN" sz="1200" dirty="0">
                <a:solidFill>
                  <a:schemeClr val="tx2"/>
                </a:solidFill>
                <a:latin typeface="Times New Roman" pitchFamily="18" charset="0"/>
                <a:cs typeface="Times New Roman" pitchFamily="18" charset="0"/>
              </a:rPr>
              <a:t>Style</a:t>
            </a:r>
            <a:r>
              <a:rPr lang="zh-CN" altLang="en-US" sz="1200" dirty="0">
                <a:solidFill>
                  <a:schemeClr val="tx2"/>
                </a:solidFill>
                <a:latin typeface="Times New Roman" pitchFamily="18" charset="0"/>
                <a:cs typeface="Times New Roman" pitchFamily="18" charset="0"/>
              </a:rPr>
              <a:t>用来指定参数的样式吗，是可选属性，</a:t>
            </a:r>
            <a:r>
              <a:rPr lang="en-US" altLang="zh-CN" sz="1200" dirty="0">
                <a:solidFill>
                  <a:schemeClr val="tx2"/>
                </a:solidFill>
                <a:latin typeface="Times New Roman" pitchFamily="18" charset="0"/>
                <a:cs typeface="Times New Roman" pitchFamily="18" charset="0"/>
              </a:rPr>
              <a:t>type</a:t>
            </a:r>
            <a:r>
              <a:rPr lang="zh-CN" altLang="en-US" sz="1200" dirty="0">
                <a:solidFill>
                  <a:schemeClr val="tx2"/>
                </a:solidFill>
                <a:latin typeface="Times New Roman" pitchFamily="18" charset="0"/>
                <a:cs typeface="Times New Roman" pitchFamily="18" charset="0"/>
              </a:rPr>
              <a:t>来指定参数的类型，默认为</a:t>
            </a:r>
            <a:r>
              <a:rPr lang="en-US" altLang="zh-CN" sz="1200" dirty="0">
                <a:solidFill>
                  <a:schemeClr val="tx2"/>
                </a:solidFill>
                <a:latin typeface="Times New Roman" pitchFamily="18" charset="0"/>
                <a:cs typeface="Times New Roman" pitchFamily="18" charset="0"/>
              </a:rPr>
              <a:t>XSD</a:t>
            </a:r>
            <a:r>
              <a:rPr lang="zh-CN" altLang="en-US" sz="1200" dirty="0">
                <a:solidFill>
                  <a:schemeClr val="tx2"/>
                </a:solidFill>
                <a:latin typeface="Times New Roman" pitchFamily="18" charset="0"/>
                <a:cs typeface="Times New Roman" pitchFamily="18" charset="0"/>
              </a:rPr>
              <a:t>：</a:t>
            </a:r>
            <a:r>
              <a:rPr lang="en-US" altLang="zh-CN" sz="1200" dirty="0">
                <a:solidFill>
                  <a:schemeClr val="tx2"/>
                </a:solidFill>
                <a:latin typeface="Times New Roman" pitchFamily="18" charset="0"/>
                <a:cs typeface="Times New Roman" pitchFamily="18" charset="0"/>
              </a:rPr>
              <a:t>string</a:t>
            </a:r>
            <a:r>
              <a:rPr lang="zh-CN" altLang="en-US" sz="1200" dirty="0">
                <a:solidFill>
                  <a:schemeClr val="tx2"/>
                </a:solidFill>
                <a:latin typeface="Times New Roman" pitchFamily="18" charset="0"/>
                <a:cs typeface="Times New Roman" pitchFamily="18" charset="0"/>
              </a:rPr>
              <a:t>，是可选属性</a:t>
            </a:r>
            <a:endParaRPr lang="en-US" altLang="zh-CN" sz="1200" dirty="0">
              <a:solidFill>
                <a:schemeClr val="tx2"/>
              </a:solidFill>
              <a:latin typeface="Times New Roman" pitchFamily="18" charset="0"/>
              <a:cs typeface="Times New Roman" pitchFamily="18" charset="0"/>
            </a:endParaRPr>
          </a:p>
          <a:p>
            <a:endParaRPr lang="en-US" altLang="zh-CN" sz="1200" dirty="0">
              <a:solidFill>
                <a:schemeClr val="tx2"/>
              </a:solidFill>
              <a:latin typeface="Times New Roman" pitchFamily="18" charset="0"/>
              <a:cs typeface="Times New Roman" pitchFamily="18" charset="0"/>
            </a:endParaRPr>
          </a:p>
          <a:p>
            <a:r>
              <a:rPr lang="en-US" altLang="zh-CN" sz="1200" dirty="0">
                <a:solidFill>
                  <a:schemeClr val="tx2"/>
                </a:solidFill>
                <a:latin typeface="Times New Roman" pitchFamily="18" charset="0"/>
                <a:cs typeface="Times New Roman" pitchFamily="18" charset="0"/>
              </a:rPr>
              <a:t>Default</a:t>
            </a:r>
            <a:r>
              <a:rPr lang="zh-CN" altLang="en-US" sz="1200" dirty="0">
                <a:solidFill>
                  <a:schemeClr val="tx2"/>
                </a:solidFill>
                <a:latin typeface="Times New Roman" pitchFamily="18" charset="0"/>
                <a:cs typeface="Times New Roman" pitchFamily="18" charset="0"/>
              </a:rPr>
              <a:t>用来指定参数的默认值</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37</a:t>
            </a:fld>
            <a:endParaRPr lang="zh-CN" altLang="en-US"/>
          </a:p>
        </p:txBody>
      </p:sp>
    </p:spTree>
    <p:extLst>
      <p:ext uri="{BB962C8B-B14F-4D97-AF65-F5344CB8AC3E}">
        <p14:creationId xmlns:p14="http://schemas.microsoft.com/office/powerpoint/2010/main" val="39684596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Required</a:t>
            </a:r>
            <a:r>
              <a:rPr lang="zh-CN" altLang="en-US" dirty="0"/>
              <a:t>用来指定参数是否需要存在，默认为</a:t>
            </a:r>
            <a:r>
              <a:rPr lang="en-US" altLang="zh-CN" dirty="0"/>
              <a:t>false,</a:t>
            </a:r>
            <a:r>
              <a:rPr lang="zh-CN" altLang="en-US" dirty="0"/>
              <a:t>使可选属性</a:t>
            </a:r>
            <a:endParaRPr lang="en-US" altLang="zh-CN" dirty="0"/>
          </a:p>
          <a:p>
            <a:endParaRPr lang="en-US" altLang="zh-CN" dirty="0"/>
          </a:p>
          <a:p>
            <a:r>
              <a:rPr lang="en-US" altLang="zh-CN" dirty="0"/>
              <a:t>Fixed</a:t>
            </a:r>
            <a:r>
              <a:rPr lang="zh-CN" altLang="en-US" dirty="0"/>
              <a:t>为参数提供固定值</a:t>
            </a:r>
            <a:endParaRPr lang="en-US" altLang="zh-CN" dirty="0"/>
          </a:p>
          <a:p>
            <a:endParaRPr lang="en-US" altLang="zh-CN" dirty="0"/>
          </a:p>
          <a:p>
            <a:r>
              <a:rPr lang="zh-CN" altLang="en-US" dirty="0"/>
              <a:t>在</a:t>
            </a:r>
            <a:r>
              <a:rPr lang="en-US" altLang="zh-CN" dirty="0"/>
              <a:t>request</a:t>
            </a:r>
            <a:r>
              <a:rPr lang="zh-CN" altLang="en-US" dirty="0"/>
              <a:t>中，有很多的参数，即使用该元素需要用到这么多的参数</a:t>
            </a:r>
            <a:endParaRPr lang="en-US" altLang="zh-CN" dirty="0"/>
          </a:p>
          <a:p>
            <a:endParaRPr lang="en-US" altLang="zh-CN" dirty="0"/>
          </a:p>
          <a:p>
            <a:r>
              <a:rPr lang="zh-CN" altLang="en-US" dirty="0"/>
              <a:t>一一解释</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38</a:t>
            </a:fld>
            <a:endParaRPr lang="zh-CN" altLang="en-US"/>
          </a:p>
        </p:txBody>
      </p:sp>
    </p:spTree>
    <p:extLst>
      <p:ext uri="{BB962C8B-B14F-4D97-AF65-F5344CB8AC3E}">
        <p14:creationId xmlns:p14="http://schemas.microsoft.com/office/powerpoint/2010/main" val="35800698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39</a:t>
            </a:fld>
            <a:endParaRPr lang="zh-CN" altLang="en-US"/>
          </a:p>
        </p:txBody>
      </p:sp>
    </p:spTree>
    <p:extLst>
      <p:ext uri="{BB962C8B-B14F-4D97-AF65-F5344CB8AC3E}">
        <p14:creationId xmlns:p14="http://schemas.microsoft.com/office/powerpoint/2010/main" val="29810209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41</a:t>
            </a:fld>
            <a:endParaRPr lang="zh-CN" altLang="en-US"/>
          </a:p>
        </p:txBody>
      </p:sp>
    </p:spTree>
    <p:extLst>
      <p:ext uri="{BB962C8B-B14F-4D97-AF65-F5344CB8AC3E}">
        <p14:creationId xmlns:p14="http://schemas.microsoft.com/office/powerpoint/2010/main" val="258137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a:t>
            </a:fld>
            <a:endParaRPr lang="zh-CN" altLang="en-US"/>
          </a:p>
        </p:txBody>
      </p:sp>
    </p:spTree>
    <p:extLst>
      <p:ext uri="{BB962C8B-B14F-4D97-AF65-F5344CB8AC3E}">
        <p14:creationId xmlns:p14="http://schemas.microsoft.com/office/powerpoint/2010/main" val="3797576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5</a:t>
            </a:fld>
            <a:endParaRPr lang="zh-CN" altLang="en-US"/>
          </a:p>
        </p:txBody>
      </p:sp>
    </p:spTree>
    <p:extLst>
      <p:ext uri="{BB962C8B-B14F-4D97-AF65-F5344CB8AC3E}">
        <p14:creationId xmlns:p14="http://schemas.microsoft.com/office/powerpoint/2010/main" val="2369161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6</a:t>
            </a:fld>
            <a:endParaRPr lang="zh-CN" altLang="en-US"/>
          </a:p>
        </p:txBody>
      </p:sp>
    </p:spTree>
    <p:extLst>
      <p:ext uri="{BB962C8B-B14F-4D97-AF65-F5344CB8AC3E}">
        <p14:creationId xmlns:p14="http://schemas.microsoft.com/office/powerpoint/2010/main" val="949846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b="1" i="0" kern="1200" dirty="0">
                <a:solidFill>
                  <a:schemeClr val="tx1"/>
                </a:solidFill>
                <a:effectLst/>
                <a:latin typeface="+mn-lt"/>
                <a:ea typeface="+mn-ea"/>
                <a:cs typeface="+mn-cs"/>
              </a:rPr>
              <a:t>XML Schema </a:t>
            </a:r>
            <a:r>
              <a:rPr lang="zh-CN" altLang="en-US" sz="1200" b="1" i="0" kern="1200" dirty="0">
                <a:solidFill>
                  <a:schemeClr val="tx1"/>
                </a:solidFill>
                <a:effectLst/>
                <a:latin typeface="+mn-lt"/>
                <a:ea typeface="+mn-ea"/>
                <a:cs typeface="+mn-cs"/>
              </a:rPr>
              <a:t>支持数据类型</a:t>
            </a:r>
          </a:p>
          <a:p>
            <a:r>
              <a:rPr lang="en-US" altLang="zh-CN" sz="1200" b="0" i="0" kern="1200" dirty="0">
                <a:solidFill>
                  <a:schemeClr val="tx1"/>
                </a:solidFill>
                <a:effectLst/>
                <a:latin typeface="+mn-lt"/>
                <a:ea typeface="+mn-ea"/>
                <a:cs typeface="+mn-cs"/>
              </a:rPr>
              <a:t>XML Schema </a:t>
            </a:r>
            <a:r>
              <a:rPr lang="zh-CN" altLang="en-US" sz="1200" b="0" i="0" kern="1200" dirty="0">
                <a:solidFill>
                  <a:schemeClr val="tx1"/>
                </a:solidFill>
                <a:effectLst/>
                <a:latin typeface="+mn-lt"/>
                <a:ea typeface="+mn-ea"/>
                <a:cs typeface="+mn-cs"/>
              </a:rPr>
              <a:t>最重要的能力之一就是对数据类型的支持。</a:t>
            </a:r>
          </a:p>
          <a:p>
            <a:r>
              <a:rPr lang="zh-CN" altLang="en-US" sz="1200" b="1" i="0" kern="1200" dirty="0">
                <a:solidFill>
                  <a:schemeClr val="tx1"/>
                </a:solidFill>
                <a:effectLst/>
                <a:latin typeface="+mn-lt"/>
                <a:ea typeface="+mn-ea"/>
                <a:cs typeface="+mn-cs"/>
              </a:rPr>
              <a:t>通过对数据类型的支持：</a:t>
            </a:r>
          </a:p>
          <a:p>
            <a:r>
              <a:rPr lang="zh-CN" altLang="en-US" sz="1200" b="0" i="0" kern="1200" dirty="0">
                <a:solidFill>
                  <a:schemeClr val="tx1"/>
                </a:solidFill>
                <a:effectLst/>
                <a:latin typeface="+mn-lt"/>
                <a:ea typeface="+mn-ea"/>
                <a:cs typeface="+mn-cs"/>
              </a:rPr>
              <a:t>可更容易地描述允许的文档内容</a:t>
            </a:r>
          </a:p>
          <a:p>
            <a:r>
              <a:rPr lang="zh-CN" altLang="en-US" sz="1200" b="0" i="0" kern="1200" dirty="0">
                <a:solidFill>
                  <a:schemeClr val="tx1"/>
                </a:solidFill>
                <a:effectLst/>
                <a:latin typeface="+mn-lt"/>
                <a:ea typeface="+mn-ea"/>
                <a:cs typeface="+mn-cs"/>
              </a:rPr>
              <a:t>可更容易地验证数据的正确性</a:t>
            </a:r>
          </a:p>
          <a:p>
            <a:r>
              <a:rPr lang="zh-CN" altLang="en-US" sz="1200" b="0" i="0" kern="1200" dirty="0">
                <a:solidFill>
                  <a:schemeClr val="tx1"/>
                </a:solidFill>
                <a:effectLst/>
                <a:latin typeface="+mn-lt"/>
                <a:ea typeface="+mn-ea"/>
                <a:cs typeface="+mn-cs"/>
              </a:rPr>
              <a:t>可更容易地与来自数据库的数据一并工作</a:t>
            </a:r>
          </a:p>
          <a:p>
            <a:r>
              <a:rPr lang="zh-CN" altLang="en-US" sz="1200" b="0" i="0" kern="1200" dirty="0">
                <a:solidFill>
                  <a:schemeClr val="tx1"/>
                </a:solidFill>
                <a:effectLst/>
                <a:latin typeface="+mn-lt"/>
                <a:ea typeface="+mn-ea"/>
                <a:cs typeface="+mn-cs"/>
              </a:rPr>
              <a:t>可更容易地定义数据约束（</a:t>
            </a:r>
            <a:r>
              <a:rPr lang="en-US" altLang="zh-CN" sz="1200" b="0" i="0" kern="1200" dirty="0">
                <a:solidFill>
                  <a:schemeClr val="tx1"/>
                </a:solidFill>
                <a:effectLst/>
                <a:latin typeface="+mn-lt"/>
                <a:ea typeface="+mn-ea"/>
                <a:cs typeface="+mn-cs"/>
              </a:rPr>
              <a:t>data facets</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可更容易地定义数据模型（或称数据格式）</a:t>
            </a:r>
          </a:p>
          <a:p>
            <a:r>
              <a:rPr lang="zh-CN" altLang="en-US" sz="1200" b="0" i="0" kern="1200" dirty="0">
                <a:solidFill>
                  <a:schemeClr val="tx1"/>
                </a:solidFill>
                <a:effectLst/>
                <a:latin typeface="+mn-lt"/>
                <a:ea typeface="+mn-ea"/>
                <a:cs typeface="+mn-cs"/>
              </a:rPr>
              <a:t>可更容易地在不同的数据类型间转换数据</a:t>
            </a:r>
          </a:p>
          <a:p>
            <a:endParaRPr lang="zh-CN" altLang="en-US" dirty="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7</a:t>
            </a:fld>
            <a:endParaRPr lang="zh-CN" altLang="en-US"/>
          </a:p>
        </p:txBody>
      </p:sp>
    </p:spTree>
    <p:extLst>
      <p:ext uri="{BB962C8B-B14F-4D97-AF65-F5344CB8AC3E}">
        <p14:creationId xmlns:p14="http://schemas.microsoft.com/office/powerpoint/2010/main" val="3944025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8</a:t>
            </a:fld>
            <a:endParaRPr lang="zh-CN" altLang="en-US"/>
          </a:p>
        </p:txBody>
      </p:sp>
    </p:spTree>
    <p:extLst>
      <p:ext uri="{BB962C8B-B14F-4D97-AF65-F5344CB8AC3E}">
        <p14:creationId xmlns:p14="http://schemas.microsoft.com/office/powerpoint/2010/main" val="417394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9</a:t>
            </a:fld>
            <a:endParaRPr lang="zh-CN" altLang="en-US"/>
          </a:p>
        </p:txBody>
      </p:sp>
    </p:spTree>
    <p:extLst>
      <p:ext uri="{BB962C8B-B14F-4D97-AF65-F5344CB8AC3E}">
        <p14:creationId xmlns:p14="http://schemas.microsoft.com/office/powerpoint/2010/main" val="3273687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12"/>
          <p:cNvSpPr>
            <a:spLocks noChangeArrowheads="1"/>
          </p:cNvSpPr>
          <p:nvPr userDrawn="1"/>
        </p:nvSpPr>
        <p:spPr bwMode="auto">
          <a:xfrm>
            <a:off x="0" y="6308725"/>
            <a:ext cx="9144000" cy="576263"/>
          </a:xfrm>
          <a:prstGeom prst="rect">
            <a:avLst/>
          </a:prstGeom>
          <a:solidFill>
            <a:schemeClr val="bg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chemeClr val="tx2"/>
              </a:solidFill>
            </a:endParaRPr>
          </a:p>
        </p:txBody>
      </p:sp>
      <p:sp>
        <p:nvSpPr>
          <p:cNvPr id="5" name="Rectangle 44"/>
          <p:cNvSpPr>
            <a:spLocks noChangeArrowheads="1"/>
          </p:cNvSpPr>
          <p:nvPr/>
        </p:nvSpPr>
        <p:spPr bwMode="ltGray">
          <a:xfrm>
            <a:off x="0" y="0"/>
            <a:ext cx="9144000" cy="908050"/>
          </a:xfrm>
          <a:prstGeom prst="rect">
            <a:avLst/>
          </a:prstGeom>
          <a:solidFill>
            <a:schemeClr val="tx1">
              <a:lumMod val="50000"/>
            </a:schemeClr>
          </a:solidFill>
          <a:ln>
            <a:noFill/>
          </a:ln>
        </p:spPr>
        <p:txBody>
          <a:bodyPr wrap="none" anchor="ctr"/>
          <a:lstStyle/>
          <a:p>
            <a:pPr>
              <a:defRPr/>
            </a:pPr>
            <a:endParaRPr lang="zh-CN" altLang="en-US"/>
          </a:p>
        </p:txBody>
      </p:sp>
      <p:sp>
        <p:nvSpPr>
          <p:cNvPr id="6" name="Rectangle 46"/>
          <p:cNvSpPr>
            <a:spLocks noChangeArrowheads="1"/>
          </p:cNvSpPr>
          <p:nvPr userDrawn="1"/>
        </p:nvSpPr>
        <p:spPr bwMode="black">
          <a:xfrm>
            <a:off x="0" y="908050"/>
            <a:ext cx="9144000" cy="730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7" name="Picture 11" descr="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3988" y="6343650"/>
            <a:ext cx="26273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3"/>
          <p:cNvSpPr>
            <a:spLocks noChangeShapeType="1"/>
          </p:cNvSpPr>
          <p:nvPr userDrawn="1"/>
        </p:nvSpPr>
        <p:spPr bwMode="auto">
          <a:xfrm>
            <a:off x="0" y="6313488"/>
            <a:ext cx="914400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9" name="Picture 6" descr="http://ts4.cn.mm.bing.net/th?id=I.4697973446345403&amp;pid=1.9"/>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灯片编号占位符 5"/>
          <p:cNvSpPr>
            <a:spLocks noGrp="1"/>
          </p:cNvSpPr>
          <p:nvPr>
            <p:ph type="sldNum" sz="quarter" idx="10"/>
          </p:nvPr>
        </p:nvSpPr>
        <p:spPr/>
        <p:txBody>
          <a:bodyPr/>
          <a:lstStyle>
            <a:lvl1pPr>
              <a:defRPr/>
            </a:lvl1pPr>
          </a:lstStyle>
          <a:p>
            <a:pPr>
              <a:defRPr/>
            </a:pPr>
            <a:fld id="{6337C2ED-F8B8-42AF-AAE8-1A5EF27EF62C}" type="slidenum">
              <a:rPr lang="en-US" altLang="zh-CN"/>
              <a:pPr>
                <a:defRPr/>
              </a:pPr>
              <a:t>‹#›</a:t>
            </a:fld>
            <a:endParaRPr lang="en-US" altLang="zh-CN" dirty="0"/>
          </a:p>
        </p:txBody>
      </p:sp>
    </p:spTree>
    <p:extLst>
      <p:ext uri="{BB962C8B-B14F-4D97-AF65-F5344CB8AC3E}">
        <p14:creationId xmlns:p14="http://schemas.microsoft.com/office/powerpoint/2010/main" val="69278738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1"/>
            </a:gs>
            <a:gs pos="75000">
              <a:srgbClr val="F0EBD5"/>
            </a:gs>
            <a:gs pos="100000">
              <a:srgbClr val="D1C39F"/>
            </a:gs>
          </a:gsLst>
          <a:lin ang="2700000" scaled="1"/>
          <a:tileRect/>
        </a:gra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4925" y="981075"/>
            <a:ext cx="90360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7" name="Rectangle 2"/>
          <p:cNvSpPr>
            <a:spLocks noGrp="1" noChangeArrowheads="1"/>
          </p:cNvSpPr>
          <p:nvPr>
            <p:ph type="title"/>
          </p:nvPr>
        </p:nvSpPr>
        <p:spPr bwMode="white">
          <a:xfrm>
            <a:off x="2862263" y="152400"/>
            <a:ext cx="609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1" name="灯片编号占位符 5"/>
          <p:cNvSpPr>
            <a:spLocks noGrp="1"/>
          </p:cNvSpPr>
          <p:nvPr>
            <p:ph type="sldNum" sz="quarter" idx="4"/>
          </p:nvPr>
        </p:nvSpPr>
        <p:spPr bwMode="auto">
          <a:xfrm>
            <a:off x="3276600" y="6480175"/>
            <a:ext cx="2133600" cy="2921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chemeClr val="tx2"/>
                </a:solidFill>
                <a:latin typeface="+mn-lt"/>
              </a:defRPr>
            </a:lvl1pPr>
          </a:lstStyle>
          <a:p>
            <a:pPr>
              <a:defRPr/>
            </a:pPr>
            <a:fld id="{2414F427-4406-492A-BFBB-1497244CF9FF}"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884" r:id="rId1"/>
  </p:sldLayoutIdLst>
  <p:hf hdr="0" ftr="0" dt="0"/>
  <p:txStyles>
    <p:titleStyle>
      <a:lvl1pPr algn="r" rtl="0" eaLnBrk="0" fontAlgn="base" hangingPunct="0">
        <a:spcBef>
          <a:spcPct val="0"/>
        </a:spcBef>
        <a:spcAft>
          <a:spcPct val="0"/>
        </a:spcAft>
        <a:defRPr sz="3200">
          <a:solidFill>
            <a:schemeClr val="bg1"/>
          </a:solidFill>
          <a:latin typeface="Arial" charset="0"/>
          <a:ea typeface="+mj-ea"/>
          <a:cs typeface="+mj-cs"/>
        </a:defRPr>
      </a:lvl1pPr>
      <a:lvl2pPr algn="r" rtl="0" eaLnBrk="0" fontAlgn="base" hangingPunct="0">
        <a:spcBef>
          <a:spcPct val="0"/>
        </a:spcBef>
        <a:spcAft>
          <a:spcPct val="0"/>
        </a:spcAft>
        <a:defRPr sz="3200">
          <a:solidFill>
            <a:schemeClr val="bg1"/>
          </a:solidFill>
          <a:latin typeface="Arial" charset="0"/>
        </a:defRPr>
      </a:lvl2pPr>
      <a:lvl3pPr algn="r" rtl="0" eaLnBrk="0" fontAlgn="base" hangingPunct="0">
        <a:spcBef>
          <a:spcPct val="0"/>
        </a:spcBef>
        <a:spcAft>
          <a:spcPct val="0"/>
        </a:spcAft>
        <a:defRPr sz="3200">
          <a:solidFill>
            <a:schemeClr val="bg1"/>
          </a:solidFill>
          <a:latin typeface="Arial" charset="0"/>
        </a:defRPr>
      </a:lvl3pPr>
      <a:lvl4pPr algn="r" rtl="0" eaLnBrk="0" fontAlgn="base" hangingPunct="0">
        <a:spcBef>
          <a:spcPct val="0"/>
        </a:spcBef>
        <a:spcAft>
          <a:spcPct val="0"/>
        </a:spcAft>
        <a:defRPr sz="3200">
          <a:solidFill>
            <a:schemeClr val="bg1"/>
          </a:solidFill>
          <a:latin typeface="Arial" charset="0"/>
        </a:defRPr>
      </a:lvl4pPr>
      <a:lvl5pPr algn="r" rtl="0" eaLnBrk="0" fontAlgn="base" hangingPunct="0">
        <a:spcBef>
          <a:spcPct val="0"/>
        </a:spcBef>
        <a:spcAft>
          <a:spcPct val="0"/>
        </a:spcAft>
        <a:defRPr sz="3200">
          <a:solidFill>
            <a:schemeClr val="bg1"/>
          </a:solidFill>
          <a:latin typeface="Arial" charset="0"/>
        </a:defRPr>
      </a:lvl5pPr>
      <a:lvl6pPr marL="457200" algn="r" rtl="0" eaLnBrk="1" fontAlgn="base" hangingPunct="1">
        <a:spcBef>
          <a:spcPct val="0"/>
        </a:spcBef>
        <a:spcAft>
          <a:spcPct val="0"/>
        </a:spcAft>
        <a:defRPr sz="3200">
          <a:solidFill>
            <a:schemeClr val="bg1"/>
          </a:solidFill>
          <a:latin typeface="Verdana" pitchFamily="34" charset="0"/>
        </a:defRPr>
      </a:lvl6pPr>
      <a:lvl7pPr marL="914400" algn="r" rtl="0" eaLnBrk="1" fontAlgn="base" hangingPunct="1">
        <a:spcBef>
          <a:spcPct val="0"/>
        </a:spcBef>
        <a:spcAft>
          <a:spcPct val="0"/>
        </a:spcAft>
        <a:defRPr sz="3200">
          <a:solidFill>
            <a:schemeClr val="bg1"/>
          </a:solidFill>
          <a:latin typeface="Verdana" pitchFamily="34" charset="0"/>
        </a:defRPr>
      </a:lvl7pPr>
      <a:lvl8pPr marL="1371600" algn="r" rtl="0" eaLnBrk="1" fontAlgn="base" hangingPunct="1">
        <a:spcBef>
          <a:spcPct val="0"/>
        </a:spcBef>
        <a:spcAft>
          <a:spcPct val="0"/>
        </a:spcAft>
        <a:defRPr sz="3200">
          <a:solidFill>
            <a:schemeClr val="bg1"/>
          </a:solidFill>
          <a:latin typeface="Verdana" pitchFamily="34" charset="0"/>
        </a:defRPr>
      </a:lvl8pPr>
      <a:lvl9pPr marL="1828800" algn="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accent2"/>
          </a:solidFill>
          <a:latin typeface="Arial" charset="0"/>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WSDL&#25991;&#26723;&#31034;&#20363;.docx" TargetMode="Externa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WSDL&#25991;&#26723;&#31034;&#20363;.docx" TargetMode="Externa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3.jpe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11.png"/><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12.xml"/><Relationship Id="rId5" Type="http://schemas.openxmlformats.org/officeDocument/2006/relationships/image" Target="../media/image12.pn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13.png"/><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13.png"/><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15.xml"/><Relationship Id="rId5" Type="http://schemas.openxmlformats.org/officeDocument/2006/relationships/image" Target="../media/image14.png"/><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17.xml"/><Relationship Id="rId5" Type="http://schemas.openxmlformats.org/officeDocument/2006/relationships/image" Target="../media/image15.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539750" y="1916113"/>
            <a:ext cx="8352730" cy="863600"/>
          </a:xfrm>
          <a:extLst>
            <a:ext uri="{91240B29-F687-4F45-9708-019B960494DF}">
              <a14:hiddenLine xmlns:a14="http://schemas.microsoft.com/office/drawing/2010/main" w="12700">
                <a:solidFill>
                  <a:srgbClr val="C6E2B2"/>
                </a:solidFill>
                <a:miter lim="800000"/>
                <a:headEnd/>
                <a:tailEnd/>
              </a14:hiddenLine>
            </a:ext>
          </a:extLst>
        </p:spPr>
        <p:txBody>
          <a:bodyPr/>
          <a:lstStyle/>
          <a:p>
            <a:pPr algn="ctr" eaLnBrk="1" hangingPunct="1">
              <a:lnSpc>
                <a:spcPct val="150000"/>
              </a:lnSpc>
            </a:pPr>
            <a:r>
              <a:rPr lang="en-US" altLang="zh-CN" sz="4400" b="1" dirty="0">
                <a:solidFill>
                  <a:schemeClr val="tx1"/>
                </a:solidFill>
                <a:latin typeface="黑体" panose="02010609060101010101" pitchFamily="49" charset="-122"/>
                <a:ea typeface="黑体" panose="02010609060101010101" pitchFamily="49" charset="-122"/>
                <a:cs typeface="Times New Roman" panose="02020603050405020304" pitchFamily="18" charset="0"/>
              </a:rPr>
              <a:t>WSDL</a:t>
            </a:r>
            <a:r>
              <a:rPr lang="zh-CN" altLang="en-US" sz="4400" b="1"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与</a:t>
            </a:r>
            <a:r>
              <a:rPr lang="en-US" altLang="zh-CN" sz="4400" b="1" dirty="0">
                <a:solidFill>
                  <a:schemeClr val="tx1"/>
                </a:solidFill>
                <a:latin typeface="黑体" panose="02010609060101010101" pitchFamily="49" charset="-122"/>
                <a:ea typeface="黑体" panose="02010609060101010101" pitchFamily="49" charset="-122"/>
                <a:cs typeface="Times New Roman" panose="02020603050405020304" pitchFamily="18" charset="0"/>
              </a:rPr>
              <a:t>WADL</a:t>
            </a:r>
            <a:r>
              <a:rPr lang="zh-CN" altLang="en-US" sz="4400" b="1" dirty="0">
                <a:solidFill>
                  <a:schemeClr val="tx1"/>
                </a:solidFill>
                <a:latin typeface="黑体" panose="02010609060101010101" pitchFamily="49" charset="-122"/>
                <a:ea typeface="黑体" panose="02010609060101010101" pitchFamily="49" charset="-122"/>
                <a:cs typeface="Times New Roman" panose="02020603050405020304" pitchFamily="18" charset="0"/>
              </a:rPr>
              <a:t>介绍与比较</a:t>
            </a:r>
            <a:endParaRPr lang="en-US" altLang="zh-CN" sz="4400" b="1" i="1" dirty="0">
              <a:solidFill>
                <a:schemeClr val="tx2"/>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075" name="TextBox 4"/>
          <p:cNvSpPr txBox="1">
            <a:spLocks noChangeArrowheads="1"/>
          </p:cNvSpPr>
          <p:nvPr/>
        </p:nvSpPr>
        <p:spPr bwMode="auto">
          <a:xfrm>
            <a:off x="2987923" y="4077072"/>
            <a:ext cx="345638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lnSpc>
                <a:spcPct val="150000"/>
              </a:lnSpc>
            </a:pPr>
            <a:r>
              <a:rPr lang="zh-CN" altLang="en-US" dirty="0">
                <a:solidFill>
                  <a:schemeClr val="tx2"/>
                </a:solidFill>
                <a:latin typeface="Times New Roman" panose="02020603050405020304" pitchFamily="18" charset="0"/>
                <a:cs typeface="Times New Roman" panose="02020603050405020304" pitchFamily="18" charset="0"/>
              </a:rPr>
              <a:t>王真  付安</a:t>
            </a:r>
            <a:endParaRPr lang="en-US" altLang="zh-CN" dirty="0">
              <a:solidFill>
                <a:schemeClr val="tx2"/>
              </a:solidFill>
              <a:latin typeface="Times New Roman" panose="02020603050405020304" pitchFamily="18" charset="0"/>
              <a:cs typeface="Times New Roman" panose="02020603050405020304" pitchFamily="18" charset="0"/>
            </a:endParaRPr>
          </a:p>
        </p:txBody>
      </p:sp>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pPr eaLnBrk="1" hangingPunct="1"/>
            <a:endParaRPr lang="zh-CN" altLang="en-US" dirty="0">
              <a:latin typeface="宋体" panose="02010600030101010101" pitchFamily="2" charset="-122"/>
              <a:ea typeface="宋体" panose="02010600030101010101" pitchFamily="2" charset="-122"/>
            </a:endParaRPr>
          </a:p>
        </p:txBody>
      </p:sp>
      <p:sp>
        <p:nvSpPr>
          <p:cNvPr id="7" name="TextBox 6"/>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portType</a:t>
            </a:r>
          </a:p>
        </p:txBody>
      </p:sp>
      <p:sp>
        <p:nvSpPr>
          <p:cNvPr id="8" name="矩形 7"/>
          <p:cNvSpPr/>
          <p:nvPr/>
        </p:nvSpPr>
        <p:spPr>
          <a:xfrm>
            <a:off x="276894" y="1511002"/>
            <a:ext cx="8687594" cy="4401205"/>
          </a:xfrm>
          <a:prstGeom prst="rect">
            <a:avLst/>
          </a:prstGeom>
        </p:spPr>
        <p:txBody>
          <a:bodyPr wrap="square">
            <a:spAutoFit/>
          </a:bodyPr>
          <a:lstStyle/>
          <a:p>
            <a:pPr>
              <a:spcBef>
                <a:spcPts val="1200"/>
              </a:spcBef>
              <a:spcAft>
                <a:spcPts val="1200"/>
              </a:spcAft>
            </a:pPr>
            <a:r>
              <a:rPr lang="en-US" altLang="zh-CN" sz="2000" dirty="0">
                <a:solidFill>
                  <a:schemeClr val="tx2"/>
                </a:solidFill>
              </a:rPr>
              <a:t>&lt;portType&gt;</a:t>
            </a:r>
            <a:r>
              <a:rPr lang="zh-CN" altLang="en-US" sz="2000" dirty="0">
                <a:solidFill>
                  <a:schemeClr val="tx2"/>
                </a:solidFill>
              </a:rPr>
              <a:t>元素定义了</a:t>
            </a:r>
            <a:r>
              <a:rPr lang="en-US" altLang="zh-CN" sz="2000" dirty="0">
                <a:solidFill>
                  <a:schemeClr val="tx2"/>
                </a:solidFill>
              </a:rPr>
              <a:t>Web</a:t>
            </a:r>
            <a:r>
              <a:rPr lang="zh-CN" altLang="en-US" sz="2000" dirty="0">
                <a:solidFill>
                  <a:schemeClr val="tx2"/>
                </a:solidFill>
              </a:rPr>
              <a:t>服务支持的操作组。每一个操作由</a:t>
            </a:r>
            <a:r>
              <a:rPr lang="en-US" altLang="zh-CN" sz="2000" dirty="0">
                <a:solidFill>
                  <a:schemeClr val="tx2"/>
                </a:solidFill>
              </a:rPr>
              <a:t>&lt;operation&gt;</a:t>
            </a:r>
            <a:r>
              <a:rPr lang="zh-CN" altLang="en-US" sz="2000" dirty="0">
                <a:solidFill>
                  <a:schemeClr val="tx2"/>
                </a:solidFill>
              </a:rPr>
              <a:t>元素定义，其中又分别通过</a:t>
            </a:r>
            <a:r>
              <a:rPr lang="en-US" altLang="zh-CN" sz="2000" dirty="0">
                <a:solidFill>
                  <a:schemeClr val="tx2"/>
                </a:solidFill>
              </a:rPr>
              <a:t>&lt;input&gt;</a:t>
            </a:r>
            <a:r>
              <a:rPr lang="zh-CN" altLang="en-US" sz="2000" dirty="0">
                <a:solidFill>
                  <a:schemeClr val="tx2"/>
                </a:solidFill>
              </a:rPr>
              <a:t>和</a:t>
            </a:r>
            <a:r>
              <a:rPr lang="en-US" altLang="zh-CN" sz="2000" dirty="0">
                <a:solidFill>
                  <a:schemeClr val="tx2"/>
                </a:solidFill>
              </a:rPr>
              <a:t>&lt;output&gt;</a:t>
            </a:r>
            <a:r>
              <a:rPr lang="zh-CN" altLang="en-US" sz="2000" dirty="0">
                <a:solidFill>
                  <a:schemeClr val="tx2"/>
                </a:solidFill>
              </a:rPr>
              <a:t>元素定义了该操作的输入消息和输出消息。这两个元素都使用</a:t>
            </a:r>
            <a:r>
              <a:rPr lang="en-US" altLang="zh-CN" sz="2000" dirty="0">
                <a:solidFill>
                  <a:schemeClr val="tx2"/>
                </a:solidFill>
              </a:rPr>
              <a:t>message</a:t>
            </a:r>
            <a:r>
              <a:rPr lang="zh-CN" altLang="en-US" sz="2000" dirty="0">
                <a:solidFill>
                  <a:schemeClr val="tx2"/>
                </a:solidFill>
              </a:rPr>
              <a:t>属性引用在</a:t>
            </a:r>
            <a:r>
              <a:rPr lang="en-US" altLang="zh-CN" sz="2000" dirty="0">
                <a:solidFill>
                  <a:schemeClr val="tx2"/>
                </a:solidFill>
              </a:rPr>
              <a:t>&lt;message&gt;</a:t>
            </a:r>
            <a:r>
              <a:rPr lang="zh-CN" altLang="en-US" sz="2000" dirty="0">
                <a:solidFill>
                  <a:schemeClr val="tx2"/>
                </a:solidFill>
              </a:rPr>
              <a:t>元素中定义的消息。</a:t>
            </a:r>
            <a:r>
              <a:rPr lang="en-US" altLang="zh-CN" sz="2000" dirty="0">
                <a:solidFill>
                  <a:schemeClr val="tx2"/>
                </a:solidFill>
              </a:rPr>
              <a:t>WSDL</a:t>
            </a:r>
            <a:r>
              <a:rPr lang="zh-CN" altLang="en-US" sz="2000" dirty="0">
                <a:solidFill>
                  <a:schemeClr val="tx2"/>
                </a:solidFill>
              </a:rPr>
              <a:t>理论上支持</a:t>
            </a:r>
            <a:r>
              <a:rPr lang="en-US" altLang="zh-CN" sz="2000" dirty="0">
                <a:solidFill>
                  <a:schemeClr val="tx2"/>
                </a:solidFill>
              </a:rPr>
              <a:t>4</a:t>
            </a:r>
            <a:r>
              <a:rPr lang="zh-CN" altLang="en-US" sz="2000" dirty="0">
                <a:solidFill>
                  <a:schemeClr val="tx2"/>
                </a:solidFill>
              </a:rPr>
              <a:t>种操作，分别为：</a:t>
            </a:r>
            <a:endParaRPr lang="en-US" altLang="zh-CN" sz="2000" dirty="0">
              <a:solidFill>
                <a:schemeClr val="tx2"/>
              </a:solidFill>
            </a:endParaRPr>
          </a:p>
          <a:p>
            <a:pPr marL="800100" lvl="1" indent="-342900">
              <a:spcBef>
                <a:spcPts val="1200"/>
              </a:spcBef>
              <a:spcAft>
                <a:spcPts val="0"/>
              </a:spcAft>
              <a:buFont typeface="Wingdings" panose="05000000000000000000" pitchFamily="2" charset="2"/>
              <a:buChar char="ü"/>
            </a:pPr>
            <a:r>
              <a:rPr lang="zh-CN" altLang="en-US" sz="2000" dirty="0">
                <a:solidFill>
                  <a:schemeClr val="tx2"/>
                </a:solidFill>
              </a:rPr>
              <a:t>单向请求：只有</a:t>
            </a:r>
            <a:r>
              <a:rPr lang="en-US" altLang="zh-CN" sz="2000" dirty="0">
                <a:solidFill>
                  <a:schemeClr val="tx2"/>
                </a:solidFill>
              </a:rPr>
              <a:t>input</a:t>
            </a:r>
            <a:r>
              <a:rPr lang="zh-CN" altLang="en-US" sz="2000" dirty="0">
                <a:solidFill>
                  <a:schemeClr val="tx2"/>
                </a:solidFill>
              </a:rPr>
              <a:t>消息，没有</a:t>
            </a:r>
            <a:r>
              <a:rPr lang="en-US" altLang="zh-CN" sz="2000" dirty="0">
                <a:solidFill>
                  <a:schemeClr val="tx2"/>
                </a:solidFill>
              </a:rPr>
              <a:t>output</a:t>
            </a:r>
            <a:r>
              <a:rPr lang="zh-CN" altLang="en-US" sz="2000" dirty="0">
                <a:solidFill>
                  <a:schemeClr val="tx2"/>
                </a:solidFill>
              </a:rPr>
              <a:t>消息。</a:t>
            </a:r>
          </a:p>
          <a:p>
            <a:pPr marL="800100" lvl="1" indent="-342900">
              <a:spcBef>
                <a:spcPts val="1200"/>
              </a:spcBef>
              <a:spcAft>
                <a:spcPts val="0"/>
              </a:spcAft>
              <a:buFont typeface="Wingdings" panose="05000000000000000000" pitchFamily="2" charset="2"/>
              <a:buChar char="ü"/>
            </a:pPr>
            <a:r>
              <a:rPr lang="zh-CN" altLang="en-US" sz="2000" dirty="0">
                <a:solidFill>
                  <a:schemeClr val="tx2"/>
                </a:solidFill>
              </a:rPr>
              <a:t>请求</a:t>
            </a:r>
            <a:r>
              <a:rPr lang="en-US" altLang="zh-CN" sz="2000" dirty="0">
                <a:solidFill>
                  <a:schemeClr val="tx2"/>
                </a:solidFill>
              </a:rPr>
              <a:t>/</a:t>
            </a:r>
            <a:r>
              <a:rPr lang="zh-CN" altLang="en-US" sz="2000" dirty="0">
                <a:solidFill>
                  <a:schemeClr val="tx2"/>
                </a:solidFill>
              </a:rPr>
              <a:t>响应：先</a:t>
            </a:r>
            <a:r>
              <a:rPr lang="en-US" altLang="zh-CN" sz="2000" dirty="0">
                <a:solidFill>
                  <a:schemeClr val="tx2"/>
                </a:solidFill>
              </a:rPr>
              <a:t>input</a:t>
            </a:r>
            <a:r>
              <a:rPr lang="zh-CN" altLang="en-US" sz="2000" dirty="0">
                <a:solidFill>
                  <a:schemeClr val="tx2"/>
                </a:solidFill>
              </a:rPr>
              <a:t>消息，后</a:t>
            </a:r>
            <a:r>
              <a:rPr lang="en-US" altLang="zh-CN" sz="2000" dirty="0">
                <a:solidFill>
                  <a:schemeClr val="tx2"/>
                </a:solidFill>
              </a:rPr>
              <a:t>output</a:t>
            </a:r>
            <a:r>
              <a:rPr lang="zh-CN" altLang="en-US" sz="2000" dirty="0">
                <a:solidFill>
                  <a:schemeClr val="tx2"/>
                </a:solidFill>
              </a:rPr>
              <a:t>消息。</a:t>
            </a:r>
          </a:p>
          <a:p>
            <a:pPr marL="800100" lvl="1" indent="-342900">
              <a:spcBef>
                <a:spcPts val="1200"/>
              </a:spcBef>
              <a:spcAft>
                <a:spcPts val="0"/>
              </a:spcAft>
              <a:buFont typeface="Wingdings" panose="05000000000000000000" pitchFamily="2" charset="2"/>
              <a:buChar char="ü"/>
            </a:pPr>
            <a:r>
              <a:rPr lang="zh-CN" altLang="en-US" sz="2000" dirty="0">
                <a:solidFill>
                  <a:schemeClr val="tx2"/>
                </a:solidFill>
              </a:rPr>
              <a:t>响应</a:t>
            </a:r>
            <a:r>
              <a:rPr lang="en-US" altLang="zh-CN" sz="2000" dirty="0">
                <a:solidFill>
                  <a:schemeClr val="tx2"/>
                </a:solidFill>
              </a:rPr>
              <a:t>/</a:t>
            </a:r>
            <a:r>
              <a:rPr lang="zh-CN" altLang="en-US" sz="2000" dirty="0">
                <a:solidFill>
                  <a:schemeClr val="tx2"/>
                </a:solidFill>
              </a:rPr>
              <a:t>请求：先</a:t>
            </a:r>
            <a:r>
              <a:rPr lang="en-US" altLang="zh-CN" sz="2000" dirty="0">
                <a:solidFill>
                  <a:schemeClr val="tx2"/>
                </a:solidFill>
              </a:rPr>
              <a:t>output</a:t>
            </a:r>
            <a:r>
              <a:rPr lang="zh-CN" altLang="en-US" sz="2000" dirty="0">
                <a:solidFill>
                  <a:schemeClr val="tx2"/>
                </a:solidFill>
              </a:rPr>
              <a:t>消息，后</a:t>
            </a:r>
            <a:r>
              <a:rPr lang="en-US" altLang="zh-CN" sz="2000" dirty="0">
                <a:solidFill>
                  <a:schemeClr val="tx2"/>
                </a:solidFill>
              </a:rPr>
              <a:t>input</a:t>
            </a:r>
            <a:r>
              <a:rPr lang="zh-CN" altLang="en-US" sz="2000" dirty="0">
                <a:solidFill>
                  <a:schemeClr val="tx2"/>
                </a:solidFill>
              </a:rPr>
              <a:t>消息。</a:t>
            </a:r>
          </a:p>
          <a:p>
            <a:pPr marL="800100" lvl="1" indent="-342900">
              <a:spcBef>
                <a:spcPts val="1200"/>
              </a:spcBef>
              <a:spcAft>
                <a:spcPts val="0"/>
              </a:spcAft>
              <a:buFont typeface="Wingdings" panose="05000000000000000000" pitchFamily="2" charset="2"/>
              <a:buChar char="ü"/>
            </a:pPr>
            <a:r>
              <a:rPr lang="zh-CN" altLang="en-US" sz="2000" dirty="0">
                <a:solidFill>
                  <a:schemeClr val="tx2"/>
                </a:solidFill>
              </a:rPr>
              <a:t>单向响应：只有</a:t>
            </a:r>
            <a:r>
              <a:rPr lang="en-US" altLang="zh-CN" sz="2000" dirty="0">
                <a:solidFill>
                  <a:schemeClr val="tx2"/>
                </a:solidFill>
              </a:rPr>
              <a:t>output</a:t>
            </a:r>
            <a:r>
              <a:rPr lang="zh-CN" altLang="en-US" sz="2000" dirty="0">
                <a:solidFill>
                  <a:schemeClr val="tx2"/>
                </a:solidFill>
              </a:rPr>
              <a:t>消息，没有</a:t>
            </a:r>
            <a:r>
              <a:rPr lang="en-US" altLang="zh-CN" sz="2000" dirty="0">
                <a:solidFill>
                  <a:schemeClr val="tx2"/>
                </a:solidFill>
              </a:rPr>
              <a:t>input</a:t>
            </a:r>
            <a:r>
              <a:rPr lang="zh-CN" altLang="en-US" sz="2000" dirty="0">
                <a:solidFill>
                  <a:schemeClr val="tx2"/>
                </a:solidFill>
              </a:rPr>
              <a:t>消息。</a:t>
            </a:r>
          </a:p>
          <a:p>
            <a:pPr>
              <a:spcBef>
                <a:spcPts val="1800"/>
              </a:spcBef>
              <a:spcAft>
                <a:spcPts val="0"/>
              </a:spcAft>
            </a:pPr>
            <a:r>
              <a:rPr lang="zh-CN" altLang="en-US" sz="2000" dirty="0">
                <a:solidFill>
                  <a:schemeClr val="tx2"/>
                </a:solidFill>
              </a:rPr>
              <a:t>其中前两种应用比较广泛。</a:t>
            </a:r>
          </a:p>
          <a:p>
            <a:pPr>
              <a:spcBef>
                <a:spcPts val="1200"/>
              </a:spcBef>
              <a:spcAft>
                <a:spcPts val="2400"/>
              </a:spcAft>
            </a:pPr>
            <a:endParaRPr lang="en-US" altLang="zh-CN" sz="2000" dirty="0">
              <a:solidFill>
                <a:schemeClr val="tx2"/>
              </a:solidFill>
            </a:endParaRPr>
          </a:p>
        </p:txBody>
      </p:sp>
      <p:sp>
        <p:nvSpPr>
          <p:cNvPr id="9" name="灯片编号占位符 6"/>
          <p:cNvSpPr>
            <a:spLocks noGrp="1"/>
          </p:cNvSpPr>
          <p:nvPr>
            <p:ph type="sldNum" sz="quarter" idx="10"/>
          </p:nvPr>
        </p:nvSpPr>
        <p:spPr>
          <a:xfrm>
            <a:off x="3276600" y="6480175"/>
            <a:ext cx="2133600" cy="292100"/>
          </a:xfrm>
        </p:spPr>
        <p:txBody>
          <a:bodyPr/>
          <a:lstStyle/>
          <a:p>
            <a:pPr>
              <a:defRPr/>
            </a:pPr>
            <a:r>
              <a:rPr lang="en-US" altLang="zh-CN" dirty="0"/>
              <a:t>7</a:t>
            </a:r>
          </a:p>
        </p:txBody>
      </p:sp>
    </p:spTree>
    <p:extLst>
      <p:ext uri="{BB962C8B-B14F-4D97-AF65-F5344CB8AC3E}">
        <p14:creationId xmlns:p14="http://schemas.microsoft.com/office/powerpoint/2010/main" val="1382652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pPr eaLnBrk="1" hangingPunct="1"/>
            <a:endParaRPr lang="zh-CN" altLang="en-US" dirty="0">
              <a:latin typeface="宋体" panose="02010600030101010101" pitchFamily="2" charset="-122"/>
              <a:ea typeface="宋体" panose="02010600030101010101" pitchFamily="2" charset="-122"/>
            </a:endParaRPr>
          </a:p>
        </p:txBody>
      </p:sp>
      <p:sp>
        <p:nvSpPr>
          <p:cNvPr id="7" name="TextBox 6"/>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binding</a:t>
            </a:r>
          </a:p>
        </p:txBody>
      </p:sp>
      <p:sp>
        <p:nvSpPr>
          <p:cNvPr id="8" name="矩形 7"/>
          <p:cNvSpPr/>
          <p:nvPr/>
        </p:nvSpPr>
        <p:spPr>
          <a:xfrm>
            <a:off x="456406" y="1511002"/>
            <a:ext cx="8364066" cy="1015663"/>
          </a:xfrm>
          <a:prstGeom prst="rect">
            <a:avLst/>
          </a:prstGeom>
        </p:spPr>
        <p:txBody>
          <a:bodyPr wrap="square">
            <a:spAutoFit/>
          </a:bodyPr>
          <a:lstStyle/>
          <a:p>
            <a:pPr>
              <a:spcBef>
                <a:spcPts val="1200"/>
              </a:spcBef>
              <a:spcAft>
                <a:spcPts val="2400"/>
              </a:spcAft>
            </a:pPr>
            <a:r>
              <a:rPr lang="en-US" altLang="zh-CN" sz="2000" dirty="0">
                <a:solidFill>
                  <a:schemeClr val="tx2"/>
                </a:solidFill>
              </a:rPr>
              <a:t>&lt;binding&gt;</a:t>
            </a:r>
            <a:r>
              <a:rPr lang="zh-CN" altLang="en-US" sz="2000" dirty="0">
                <a:solidFill>
                  <a:schemeClr val="tx2"/>
                </a:solidFill>
              </a:rPr>
              <a:t>元素定义了如何将端口类型绑定到具体的传输协议及如何格式化数据。</a:t>
            </a:r>
            <a:r>
              <a:rPr lang="en-US" altLang="zh-CN" sz="2000" dirty="0">
                <a:solidFill>
                  <a:schemeClr val="tx2"/>
                </a:solidFill>
              </a:rPr>
              <a:t>WSDL</a:t>
            </a:r>
            <a:r>
              <a:rPr lang="zh-CN" altLang="en-US" sz="2000" dirty="0">
                <a:solidFill>
                  <a:schemeClr val="tx2"/>
                </a:solidFill>
              </a:rPr>
              <a:t>支持不同的绑定，应用最广泛的是</a:t>
            </a:r>
            <a:r>
              <a:rPr lang="en-US" altLang="zh-CN" sz="2000" dirty="0">
                <a:solidFill>
                  <a:schemeClr val="tx2"/>
                </a:solidFill>
              </a:rPr>
              <a:t>SOAP</a:t>
            </a:r>
            <a:r>
              <a:rPr lang="zh-CN" altLang="en-US" sz="2000" dirty="0">
                <a:solidFill>
                  <a:schemeClr val="tx2"/>
                </a:solidFill>
              </a:rPr>
              <a:t>绑定。</a:t>
            </a:r>
            <a:r>
              <a:rPr lang="en-US" altLang="zh-CN" sz="2000" dirty="0">
                <a:solidFill>
                  <a:schemeClr val="tx2"/>
                </a:solidFill>
              </a:rPr>
              <a:t>SOAP</a:t>
            </a:r>
            <a:r>
              <a:rPr lang="zh-CN" altLang="en-US" sz="2000" dirty="0">
                <a:solidFill>
                  <a:schemeClr val="tx2"/>
                </a:solidFill>
              </a:rPr>
              <a:t>绑定规定如何抽取操作中的</a:t>
            </a:r>
            <a:r>
              <a:rPr lang="en-US" altLang="zh-CN" sz="2000" dirty="0">
                <a:solidFill>
                  <a:schemeClr val="tx2"/>
                </a:solidFill>
              </a:rPr>
              <a:t>&lt;message&gt;</a:t>
            </a:r>
            <a:r>
              <a:rPr lang="zh-CN" altLang="en-US" sz="2000" dirty="0">
                <a:solidFill>
                  <a:schemeClr val="tx2"/>
                </a:solidFill>
              </a:rPr>
              <a:t>元素来构造相应的</a:t>
            </a:r>
            <a:r>
              <a:rPr lang="en-US" altLang="zh-CN" sz="2000" dirty="0">
                <a:solidFill>
                  <a:schemeClr val="tx2"/>
                </a:solidFill>
              </a:rPr>
              <a:t>SOAP</a:t>
            </a:r>
            <a:r>
              <a:rPr lang="zh-CN" altLang="en-US" sz="2000" dirty="0">
                <a:solidFill>
                  <a:schemeClr val="tx2"/>
                </a:solidFill>
              </a:rPr>
              <a:t>消息。</a:t>
            </a:r>
            <a:endParaRPr lang="en-US" altLang="zh-CN" sz="2000" dirty="0">
              <a:solidFill>
                <a:schemeClr val="tx2"/>
              </a:solidFill>
            </a:endParaRPr>
          </a:p>
        </p:txBody>
      </p:sp>
      <p:sp>
        <p:nvSpPr>
          <p:cNvPr id="9" name="灯片编号占位符 6"/>
          <p:cNvSpPr>
            <a:spLocks noGrp="1"/>
          </p:cNvSpPr>
          <p:nvPr>
            <p:ph type="sldNum" sz="quarter" idx="10"/>
          </p:nvPr>
        </p:nvSpPr>
        <p:spPr>
          <a:xfrm>
            <a:off x="3276600" y="6480175"/>
            <a:ext cx="2133600" cy="292100"/>
          </a:xfrm>
        </p:spPr>
        <p:txBody>
          <a:bodyPr/>
          <a:lstStyle/>
          <a:p>
            <a:pPr>
              <a:defRPr/>
            </a:pPr>
            <a:r>
              <a:rPr lang="en-US" altLang="zh-CN" dirty="0"/>
              <a:t>8</a:t>
            </a:r>
          </a:p>
        </p:txBody>
      </p:sp>
      <p:sp>
        <p:nvSpPr>
          <p:cNvPr id="2" name="矩形 1"/>
          <p:cNvSpPr/>
          <p:nvPr/>
        </p:nvSpPr>
        <p:spPr>
          <a:xfrm>
            <a:off x="35496" y="2877611"/>
            <a:ext cx="9023809" cy="343170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spcBef>
                <a:spcPts val="300"/>
              </a:spcBef>
              <a:spcAft>
                <a:spcPts val="0"/>
              </a:spcAft>
            </a:pPr>
            <a:r>
              <a:rPr lang="zh-CN" altLang="en-US" sz="1600" dirty="0">
                <a:solidFill>
                  <a:schemeClr val="tx2"/>
                </a:solidFill>
              </a:rPr>
              <a:t>&lt;wsdl:binding name="JustServiceSoapBinding" type="impl:JustService"&gt; &lt;wsdlsoap:binding style="</a:t>
            </a:r>
            <a:r>
              <a:rPr lang="zh-CN" altLang="en-US" sz="1600" dirty="0">
                <a:solidFill>
                  <a:srgbClr val="FF0000"/>
                </a:solidFill>
              </a:rPr>
              <a:t>document</a:t>
            </a:r>
            <a:r>
              <a:rPr lang="zh-CN" altLang="en-US" sz="1600" dirty="0">
                <a:solidFill>
                  <a:schemeClr val="tx2"/>
                </a:solidFill>
              </a:rPr>
              <a:t>" transport="http://schemas.xmlsoap.org/soap/http"/&gt;</a:t>
            </a:r>
          </a:p>
          <a:p>
            <a:pPr>
              <a:spcBef>
                <a:spcPts val="300"/>
              </a:spcBef>
              <a:spcAft>
                <a:spcPts val="0"/>
              </a:spcAft>
            </a:pPr>
            <a:r>
              <a:rPr lang="zh-CN" altLang="en-US" sz="1600" dirty="0">
                <a:solidFill>
                  <a:schemeClr val="tx2"/>
                </a:solidFill>
              </a:rPr>
              <a:t>    &lt;wsdl:operation name="just"&gt;</a:t>
            </a:r>
          </a:p>
          <a:p>
            <a:pPr>
              <a:spcBef>
                <a:spcPts val="300"/>
              </a:spcBef>
              <a:spcAft>
                <a:spcPts val="0"/>
              </a:spcAft>
            </a:pPr>
            <a:r>
              <a:rPr lang="zh-CN" altLang="en-US" sz="1600" dirty="0">
                <a:solidFill>
                  <a:schemeClr val="tx2"/>
                </a:solidFill>
              </a:rPr>
              <a:t>      &lt;wsdlsoap:operation soapAction=""/&gt;</a:t>
            </a:r>
          </a:p>
          <a:p>
            <a:pPr>
              <a:spcBef>
                <a:spcPts val="300"/>
              </a:spcBef>
              <a:spcAft>
                <a:spcPts val="0"/>
              </a:spcAft>
            </a:pPr>
            <a:r>
              <a:rPr lang="zh-CN" altLang="en-US" sz="1600" dirty="0">
                <a:solidFill>
                  <a:schemeClr val="tx2"/>
                </a:solidFill>
              </a:rPr>
              <a:t>      &lt;wsdl:input name="justRequest"&gt;</a:t>
            </a:r>
          </a:p>
          <a:p>
            <a:pPr>
              <a:spcBef>
                <a:spcPts val="300"/>
              </a:spcBef>
              <a:spcAft>
                <a:spcPts val="0"/>
              </a:spcAft>
            </a:pPr>
            <a:r>
              <a:rPr lang="zh-CN" altLang="en-US" sz="1600" dirty="0">
                <a:solidFill>
                  <a:schemeClr val="tx2"/>
                </a:solidFill>
              </a:rPr>
              <a:t>        &lt;wsdlsoap:body use="literal"/&gt;</a:t>
            </a:r>
          </a:p>
          <a:p>
            <a:pPr>
              <a:spcBef>
                <a:spcPts val="300"/>
              </a:spcBef>
              <a:spcAft>
                <a:spcPts val="0"/>
              </a:spcAft>
            </a:pPr>
            <a:r>
              <a:rPr lang="zh-CN" altLang="en-US" sz="1600" dirty="0">
                <a:solidFill>
                  <a:schemeClr val="tx2"/>
                </a:solidFill>
              </a:rPr>
              <a:t>      &lt;/wsdl:input&gt;</a:t>
            </a:r>
          </a:p>
          <a:p>
            <a:pPr>
              <a:spcBef>
                <a:spcPts val="300"/>
              </a:spcBef>
              <a:spcAft>
                <a:spcPts val="0"/>
              </a:spcAft>
            </a:pPr>
            <a:r>
              <a:rPr lang="zh-CN" altLang="en-US" sz="1600" dirty="0">
                <a:solidFill>
                  <a:schemeClr val="tx2"/>
                </a:solidFill>
              </a:rPr>
              <a:t>      &lt;wsdl:output name="justResponse"&gt;</a:t>
            </a:r>
          </a:p>
          <a:p>
            <a:pPr>
              <a:spcBef>
                <a:spcPts val="300"/>
              </a:spcBef>
              <a:spcAft>
                <a:spcPts val="0"/>
              </a:spcAft>
            </a:pPr>
            <a:r>
              <a:rPr lang="zh-CN" altLang="en-US" sz="1600" dirty="0">
                <a:solidFill>
                  <a:schemeClr val="tx2"/>
                </a:solidFill>
              </a:rPr>
              <a:t>        &lt;wsdlsoap:body use="literal"/&gt;</a:t>
            </a:r>
          </a:p>
          <a:p>
            <a:pPr>
              <a:spcBef>
                <a:spcPts val="300"/>
              </a:spcBef>
              <a:spcAft>
                <a:spcPts val="0"/>
              </a:spcAft>
            </a:pPr>
            <a:r>
              <a:rPr lang="zh-CN" altLang="en-US" sz="1600" dirty="0">
                <a:solidFill>
                  <a:schemeClr val="tx2"/>
                </a:solidFill>
              </a:rPr>
              <a:t>      &lt;/wsdl:output&gt;</a:t>
            </a:r>
          </a:p>
          <a:p>
            <a:pPr>
              <a:spcBef>
                <a:spcPts val="300"/>
              </a:spcBef>
              <a:spcAft>
                <a:spcPts val="0"/>
              </a:spcAft>
            </a:pPr>
            <a:r>
              <a:rPr lang="zh-CN" altLang="en-US" sz="1600" dirty="0">
                <a:solidFill>
                  <a:schemeClr val="tx2"/>
                </a:solidFill>
              </a:rPr>
              <a:t>    &lt;/wsdl:operation&gt;</a:t>
            </a:r>
          </a:p>
          <a:p>
            <a:pPr>
              <a:spcBef>
                <a:spcPts val="300"/>
              </a:spcBef>
              <a:spcAft>
                <a:spcPts val="0"/>
              </a:spcAft>
            </a:pPr>
            <a:r>
              <a:rPr lang="zh-CN" altLang="en-US" sz="1600" dirty="0">
                <a:solidFill>
                  <a:schemeClr val="tx2"/>
                </a:solidFill>
              </a:rPr>
              <a:t>  &lt;/wsdl:binding&gt;</a:t>
            </a:r>
          </a:p>
        </p:txBody>
      </p:sp>
      <p:sp>
        <p:nvSpPr>
          <p:cNvPr id="11" name="矩形 10"/>
          <p:cNvSpPr/>
          <p:nvPr/>
        </p:nvSpPr>
        <p:spPr>
          <a:xfrm>
            <a:off x="35496" y="2517472"/>
            <a:ext cx="2016224" cy="369332"/>
          </a:xfrm>
          <a:prstGeom prst="rect">
            <a:avLst/>
          </a:prstGeom>
        </p:spPr>
        <p:txBody>
          <a:bodyPr wrap="square">
            <a:spAutoFit/>
          </a:bodyPr>
          <a:lstStyle/>
          <a:p>
            <a:pPr>
              <a:spcBef>
                <a:spcPts val="1200"/>
              </a:spcBef>
              <a:spcAft>
                <a:spcPts val="2400"/>
              </a:spcAft>
            </a:pPr>
            <a:r>
              <a:rPr lang="zh-CN" altLang="en-US" dirty="0">
                <a:solidFill>
                  <a:schemeClr val="tx2"/>
                </a:solidFill>
              </a:rPr>
              <a:t>例：文档模式</a:t>
            </a:r>
            <a:endParaRPr lang="en-US" altLang="zh-CN" dirty="0">
              <a:solidFill>
                <a:schemeClr val="tx2"/>
              </a:solidFill>
            </a:endParaRPr>
          </a:p>
        </p:txBody>
      </p:sp>
      <p:sp>
        <p:nvSpPr>
          <p:cNvPr id="12" name="矩形 11"/>
          <p:cNvSpPr/>
          <p:nvPr/>
        </p:nvSpPr>
        <p:spPr>
          <a:xfrm>
            <a:off x="527285" y="2748019"/>
            <a:ext cx="8222307" cy="98488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spcBef>
                <a:spcPts val="600"/>
              </a:spcBef>
              <a:spcAft>
                <a:spcPts val="0"/>
              </a:spcAft>
            </a:pPr>
            <a:r>
              <a:rPr lang="en-US" altLang="zh-CN" sz="1600" dirty="0">
                <a:solidFill>
                  <a:schemeClr val="tx2"/>
                </a:solidFill>
                <a:latin typeface="+mn-lt"/>
                <a:ea typeface="+mn-ea"/>
              </a:rPr>
              <a:t>&lt;binding…&gt;</a:t>
            </a:r>
          </a:p>
          <a:p>
            <a:pPr>
              <a:spcBef>
                <a:spcPts val="600"/>
              </a:spcBef>
              <a:spcAft>
                <a:spcPts val="0"/>
              </a:spcAft>
            </a:pPr>
            <a:r>
              <a:rPr lang="en-US" altLang="zh-CN" sz="1600" dirty="0">
                <a:solidFill>
                  <a:schemeClr val="tx2"/>
                </a:solidFill>
              </a:rPr>
              <a:t>      </a:t>
            </a:r>
            <a:r>
              <a:rPr lang="en-US" altLang="zh-CN" sz="1600" dirty="0">
                <a:solidFill>
                  <a:schemeClr val="tx2"/>
                </a:solidFill>
                <a:latin typeface="+mn-lt"/>
                <a:ea typeface="+mn-ea"/>
              </a:rPr>
              <a:t>&lt;</a:t>
            </a:r>
            <a:r>
              <a:rPr lang="en-US" altLang="zh-CN" sz="1600" dirty="0" err="1">
                <a:solidFill>
                  <a:schemeClr val="tx2"/>
                </a:solidFill>
                <a:latin typeface="+mn-lt"/>
                <a:ea typeface="+mn-ea"/>
              </a:rPr>
              <a:t>soap:binding</a:t>
            </a:r>
            <a:r>
              <a:rPr lang="en-US" altLang="zh-CN" sz="1600" dirty="0">
                <a:solidFill>
                  <a:schemeClr val="tx2"/>
                </a:solidFill>
              </a:rPr>
              <a:t> transport=“</a:t>
            </a:r>
            <a:r>
              <a:rPr lang="en-US" altLang="zh-CN" sz="1600" dirty="0" err="1">
                <a:solidFill>
                  <a:schemeClr val="tx2"/>
                </a:solidFill>
              </a:rPr>
              <a:t>uri</a:t>
            </a:r>
            <a:r>
              <a:rPr lang="en-US" altLang="zh-CN" sz="1600" dirty="0">
                <a:solidFill>
                  <a:schemeClr val="tx2"/>
                </a:solidFill>
              </a:rPr>
              <a:t>“? style=“</a:t>
            </a:r>
            <a:r>
              <a:rPr lang="en-US" altLang="zh-CN" sz="1600" dirty="0" err="1">
                <a:solidFill>
                  <a:schemeClr val="tx2"/>
                </a:solidFill>
              </a:rPr>
              <a:t>rpc|document</a:t>
            </a:r>
            <a:r>
              <a:rPr lang="en-US" altLang="zh-CN" sz="1600" dirty="0">
                <a:solidFill>
                  <a:schemeClr val="tx2"/>
                </a:solidFill>
              </a:rPr>
              <a:t>“?&gt;</a:t>
            </a:r>
          </a:p>
          <a:p>
            <a:pPr marL="0" lvl="1">
              <a:spcBef>
                <a:spcPts val="600"/>
              </a:spcBef>
              <a:spcAft>
                <a:spcPts val="0"/>
              </a:spcAft>
            </a:pPr>
            <a:r>
              <a:rPr lang="en-US" altLang="zh-CN" sz="1600" dirty="0">
                <a:solidFill>
                  <a:schemeClr val="tx2"/>
                </a:solidFill>
                <a:latin typeface="+mn-lt"/>
                <a:ea typeface="+mn-ea"/>
              </a:rPr>
              <a:t>&lt;/binding&gt;</a:t>
            </a:r>
          </a:p>
        </p:txBody>
      </p:sp>
      <p:sp>
        <p:nvSpPr>
          <p:cNvPr id="3" name="文本框 2"/>
          <p:cNvSpPr txBox="1"/>
          <p:nvPr/>
        </p:nvSpPr>
        <p:spPr>
          <a:xfrm>
            <a:off x="527284" y="3938066"/>
            <a:ext cx="8222307" cy="923330"/>
          </a:xfrm>
          <a:prstGeom prst="rect">
            <a:avLst/>
          </a:prstGeom>
          <a:noFill/>
        </p:spPr>
        <p:txBody>
          <a:bodyPr wrap="square" rtlCol="0">
            <a:spAutoFit/>
          </a:bodyPr>
          <a:lstStyle/>
          <a:p>
            <a:r>
              <a:rPr lang="en-US" altLang="zh-CN" dirty="0"/>
              <a:t>style</a:t>
            </a:r>
            <a:r>
              <a:rPr lang="zh-CN" altLang="en-US" dirty="0"/>
              <a:t>属性值是它所包含的操作子元素的</a:t>
            </a:r>
            <a:r>
              <a:rPr lang="en-US" altLang="zh-CN" dirty="0"/>
              <a:t>style</a:t>
            </a:r>
            <a:r>
              <a:rPr lang="zh-CN" altLang="en-US" dirty="0"/>
              <a:t>属性的默认值。</a:t>
            </a:r>
            <a:endParaRPr lang="en-US" altLang="zh-CN" dirty="0"/>
          </a:p>
          <a:p>
            <a:r>
              <a:rPr lang="en-US" altLang="zh-CN" dirty="0"/>
              <a:t>transport</a:t>
            </a:r>
            <a:r>
              <a:rPr lang="zh-CN" altLang="en-US" dirty="0"/>
              <a:t>属性是必需的，它的值表示绑定的传输方式与</a:t>
            </a:r>
            <a:r>
              <a:rPr lang="en-US" altLang="zh-CN" dirty="0"/>
              <a:t>SOAP</a:t>
            </a:r>
            <a:r>
              <a:rPr lang="zh-CN" altLang="en-US" dirty="0"/>
              <a:t>的何种传输方式一致。</a:t>
            </a:r>
          </a:p>
        </p:txBody>
      </p:sp>
    </p:spTree>
    <p:extLst>
      <p:ext uri="{BB962C8B-B14F-4D97-AF65-F5344CB8AC3E}">
        <p14:creationId xmlns:p14="http://schemas.microsoft.com/office/powerpoint/2010/main" val="185638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12" grpId="0" animBg="1"/>
      <p:bldP spid="12" grpId="1" animBg="1"/>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pPr eaLnBrk="1" hangingPunct="1"/>
            <a:endParaRPr lang="zh-CN" altLang="en-US" dirty="0">
              <a:latin typeface="宋体" panose="02010600030101010101" pitchFamily="2" charset="-122"/>
              <a:ea typeface="宋体" panose="02010600030101010101" pitchFamily="2" charset="-122"/>
            </a:endParaRPr>
          </a:p>
        </p:txBody>
      </p:sp>
      <p:sp>
        <p:nvSpPr>
          <p:cNvPr id="7" name="TextBox 6"/>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service</a:t>
            </a:r>
          </a:p>
        </p:txBody>
      </p:sp>
      <p:sp>
        <p:nvSpPr>
          <p:cNvPr id="8" name="矩形 7"/>
          <p:cNvSpPr/>
          <p:nvPr/>
        </p:nvSpPr>
        <p:spPr>
          <a:xfrm>
            <a:off x="456405" y="1511002"/>
            <a:ext cx="8501857" cy="1015663"/>
          </a:xfrm>
          <a:prstGeom prst="rect">
            <a:avLst/>
          </a:prstGeom>
        </p:spPr>
        <p:txBody>
          <a:bodyPr wrap="square">
            <a:spAutoFit/>
          </a:bodyPr>
          <a:lstStyle/>
          <a:p>
            <a:pPr>
              <a:spcBef>
                <a:spcPts val="1200"/>
              </a:spcBef>
              <a:spcAft>
                <a:spcPts val="2400"/>
              </a:spcAft>
            </a:pPr>
            <a:r>
              <a:rPr lang="en-US" altLang="zh-CN" sz="2000" dirty="0">
                <a:solidFill>
                  <a:schemeClr val="tx2"/>
                </a:solidFill>
              </a:rPr>
              <a:t>&lt;service&gt;</a:t>
            </a:r>
            <a:r>
              <a:rPr lang="zh-CN" altLang="en-US" sz="2000" dirty="0">
                <a:solidFill>
                  <a:schemeClr val="tx2"/>
                </a:solidFill>
              </a:rPr>
              <a:t>元素用来指明服务的地址。对于每一个定义的绑定，</a:t>
            </a:r>
            <a:r>
              <a:rPr lang="en-US" altLang="zh-CN" sz="2000" dirty="0">
                <a:solidFill>
                  <a:schemeClr val="tx2"/>
                </a:solidFill>
              </a:rPr>
              <a:t>&lt;service&gt;</a:t>
            </a:r>
            <a:r>
              <a:rPr lang="zh-CN" altLang="en-US" sz="2000" dirty="0">
                <a:solidFill>
                  <a:schemeClr val="tx2"/>
                </a:solidFill>
              </a:rPr>
              <a:t>元素包含一个</a:t>
            </a:r>
            <a:r>
              <a:rPr lang="en-US" altLang="zh-CN" sz="2000" dirty="0">
                <a:solidFill>
                  <a:schemeClr val="tx2"/>
                </a:solidFill>
              </a:rPr>
              <a:t>&lt;port&gt;</a:t>
            </a:r>
            <a:r>
              <a:rPr lang="zh-CN" altLang="en-US" sz="2000" dirty="0">
                <a:solidFill>
                  <a:schemeClr val="tx2"/>
                </a:solidFill>
              </a:rPr>
              <a:t>元素来指明它的具体地址。一个</a:t>
            </a:r>
            <a:r>
              <a:rPr lang="en-US" altLang="zh-CN" sz="2000" dirty="0">
                <a:solidFill>
                  <a:schemeClr val="tx2"/>
                </a:solidFill>
              </a:rPr>
              <a:t>&lt;service&gt;</a:t>
            </a:r>
            <a:r>
              <a:rPr lang="zh-CN" altLang="en-US" sz="2000" dirty="0">
                <a:solidFill>
                  <a:schemeClr val="tx2"/>
                </a:solidFill>
              </a:rPr>
              <a:t>元素理论上可以包括多个</a:t>
            </a:r>
            <a:r>
              <a:rPr lang="en-US" altLang="zh-CN" sz="2000" dirty="0">
                <a:solidFill>
                  <a:schemeClr val="tx2"/>
                </a:solidFill>
              </a:rPr>
              <a:t>&lt;port&gt;</a:t>
            </a:r>
            <a:r>
              <a:rPr lang="zh-CN" altLang="en-US" sz="2000" dirty="0">
                <a:solidFill>
                  <a:schemeClr val="tx2"/>
                </a:solidFill>
              </a:rPr>
              <a:t>元素。</a:t>
            </a:r>
            <a:endParaRPr lang="en-US" altLang="zh-CN" sz="2000" dirty="0">
              <a:solidFill>
                <a:srgbClr val="FF0000"/>
              </a:solidFill>
            </a:endParaRPr>
          </a:p>
        </p:txBody>
      </p:sp>
      <p:sp>
        <p:nvSpPr>
          <p:cNvPr id="9" name="灯片编号占位符 6"/>
          <p:cNvSpPr>
            <a:spLocks noGrp="1"/>
          </p:cNvSpPr>
          <p:nvPr>
            <p:ph type="sldNum" sz="quarter" idx="10"/>
          </p:nvPr>
        </p:nvSpPr>
        <p:spPr>
          <a:xfrm>
            <a:off x="3276600" y="6480175"/>
            <a:ext cx="2133600" cy="292100"/>
          </a:xfrm>
        </p:spPr>
        <p:txBody>
          <a:bodyPr/>
          <a:lstStyle/>
          <a:p>
            <a:pPr>
              <a:defRPr/>
            </a:pPr>
            <a:r>
              <a:rPr lang="en-US" altLang="zh-CN" dirty="0"/>
              <a:t>9</a:t>
            </a:r>
          </a:p>
        </p:txBody>
      </p:sp>
      <p:sp>
        <p:nvSpPr>
          <p:cNvPr id="2" name="矩形 1"/>
          <p:cNvSpPr/>
          <p:nvPr/>
        </p:nvSpPr>
        <p:spPr>
          <a:xfrm>
            <a:off x="166895" y="3127366"/>
            <a:ext cx="8800628" cy="163121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spcBef>
                <a:spcPts val="600"/>
              </a:spcBef>
              <a:spcAft>
                <a:spcPts val="0"/>
              </a:spcAft>
            </a:pPr>
            <a:r>
              <a:rPr lang="en-US" altLang="zh-CN" sz="1600" dirty="0">
                <a:solidFill>
                  <a:schemeClr val="tx2"/>
                </a:solidFill>
                <a:latin typeface="+mn-lt"/>
                <a:ea typeface="+mn-ea"/>
              </a:rPr>
              <a:t>&lt;</a:t>
            </a:r>
            <a:r>
              <a:rPr lang="en-US" altLang="zh-CN" sz="1600" dirty="0" err="1">
                <a:solidFill>
                  <a:schemeClr val="tx2"/>
                </a:solidFill>
                <a:latin typeface="+mn-lt"/>
                <a:ea typeface="+mn-ea"/>
              </a:rPr>
              <a:t>wsdl:service</a:t>
            </a:r>
            <a:r>
              <a:rPr lang="en-US" altLang="zh-CN" sz="1600" dirty="0">
                <a:solidFill>
                  <a:schemeClr val="tx2"/>
                </a:solidFill>
                <a:latin typeface="+mn-lt"/>
                <a:ea typeface="+mn-ea"/>
              </a:rPr>
              <a:t> name="</a:t>
            </a:r>
            <a:r>
              <a:rPr lang="en-US" altLang="zh-CN" sz="1600" dirty="0" err="1">
                <a:solidFill>
                  <a:schemeClr val="tx2"/>
                </a:solidFill>
                <a:latin typeface="+mn-lt"/>
                <a:ea typeface="+mn-ea"/>
              </a:rPr>
              <a:t>JustService</a:t>
            </a:r>
            <a:r>
              <a:rPr lang="en-US" altLang="zh-CN" sz="1600" dirty="0">
                <a:solidFill>
                  <a:schemeClr val="tx2"/>
                </a:solidFill>
                <a:latin typeface="+mn-lt"/>
                <a:ea typeface="+mn-ea"/>
              </a:rPr>
              <a:t>"&gt; </a:t>
            </a:r>
          </a:p>
          <a:p>
            <a:pPr lvl="1">
              <a:spcBef>
                <a:spcPts val="600"/>
              </a:spcBef>
              <a:spcAft>
                <a:spcPts val="0"/>
              </a:spcAft>
            </a:pPr>
            <a:r>
              <a:rPr lang="en-US" altLang="zh-CN" sz="1600" dirty="0">
                <a:solidFill>
                  <a:schemeClr val="tx2"/>
                </a:solidFill>
                <a:latin typeface="+mn-lt"/>
                <a:ea typeface="+mn-ea"/>
              </a:rPr>
              <a:t>&lt;</a:t>
            </a:r>
            <a:r>
              <a:rPr lang="en-US" altLang="zh-CN" sz="1600" dirty="0" err="1">
                <a:solidFill>
                  <a:schemeClr val="tx2"/>
                </a:solidFill>
                <a:latin typeface="+mn-lt"/>
                <a:ea typeface="+mn-ea"/>
              </a:rPr>
              <a:t>wsdl:port</a:t>
            </a:r>
            <a:r>
              <a:rPr lang="en-US" altLang="zh-CN" sz="1600" dirty="0">
                <a:solidFill>
                  <a:schemeClr val="tx2"/>
                </a:solidFill>
                <a:latin typeface="+mn-lt"/>
                <a:ea typeface="+mn-ea"/>
              </a:rPr>
              <a:t> name="</a:t>
            </a:r>
            <a:r>
              <a:rPr lang="en-US" altLang="zh-CN" sz="1600" dirty="0" err="1">
                <a:solidFill>
                  <a:schemeClr val="tx2"/>
                </a:solidFill>
                <a:latin typeface="+mn-lt"/>
                <a:ea typeface="+mn-ea"/>
              </a:rPr>
              <a:t>JustService</a:t>
            </a:r>
            <a:r>
              <a:rPr lang="en-US" altLang="zh-CN" sz="1600" dirty="0">
                <a:solidFill>
                  <a:schemeClr val="tx2"/>
                </a:solidFill>
                <a:latin typeface="+mn-lt"/>
                <a:ea typeface="+mn-ea"/>
              </a:rPr>
              <a:t>" binding="</a:t>
            </a:r>
            <a:r>
              <a:rPr lang="en-US" altLang="zh-CN" sz="1600" dirty="0" err="1">
                <a:solidFill>
                  <a:schemeClr val="tx2"/>
                </a:solidFill>
                <a:latin typeface="+mn-lt"/>
                <a:ea typeface="+mn-ea"/>
              </a:rPr>
              <a:t>impl:JustServiceSoapBinding</a:t>
            </a:r>
            <a:r>
              <a:rPr lang="en-US" altLang="zh-CN" sz="1600" dirty="0">
                <a:solidFill>
                  <a:schemeClr val="tx2"/>
                </a:solidFill>
                <a:latin typeface="+mn-lt"/>
                <a:ea typeface="+mn-ea"/>
              </a:rPr>
              <a:t>"&gt;</a:t>
            </a:r>
          </a:p>
          <a:p>
            <a:pPr lvl="1">
              <a:spcBef>
                <a:spcPts val="600"/>
              </a:spcBef>
              <a:spcAft>
                <a:spcPts val="0"/>
              </a:spcAft>
            </a:pPr>
            <a:r>
              <a:rPr lang="en-US" altLang="zh-CN" sz="1600" dirty="0">
                <a:solidFill>
                  <a:schemeClr val="tx2"/>
                </a:solidFill>
                <a:latin typeface="+mn-lt"/>
                <a:ea typeface="+mn-ea"/>
              </a:rPr>
              <a:t>    &lt;</a:t>
            </a:r>
            <a:r>
              <a:rPr lang="en-US" altLang="zh-CN" sz="1600" dirty="0" err="1">
                <a:solidFill>
                  <a:schemeClr val="tx2"/>
                </a:solidFill>
                <a:latin typeface="+mn-lt"/>
                <a:ea typeface="+mn-ea"/>
              </a:rPr>
              <a:t>wsdlsoap:address</a:t>
            </a:r>
            <a:r>
              <a:rPr lang="en-US" altLang="zh-CN" sz="1600" dirty="0">
                <a:solidFill>
                  <a:schemeClr val="tx2"/>
                </a:solidFill>
                <a:latin typeface="+mn-lt"/>
                <a:ea typeface="+mn-ea"/>
              </a:rPr>
              <a:t> location="http://localhost:8080/axis2/services/</a:t>
            </a:r>
            <a:r>
              <a:rPr lang="en-US" altLang="zh-CN" sz="1600" dirty="0" err="1">
                <a:solidFill>
                  <a:schemeClr val="tx2"/>
                </a:solidFill>
                <a:latin typeface="+mn-lt"/>
                <a:ea typeface="+mn-ea"/>
              </a:rPr>
              <a:t>JustService</a:t>
            </a:r>
            <a:r>
              <a:rPr lang="en-US" altLang="zh-CN" sz="1600" dirty="0">
                <a:solidFill>
                  <a:schemeClr val="tx2"/>
                </a:solidFill>
                <a:latin typeface="+mn-lt"/>
                <a:ea typeface="+mn-ea"/>
              </a:rPr>
              <a:t>"/&gt;</a:t>
            </a:r>
          </a:p>
          <a:p>
            <a:pPr lvl="1">
              <a:spcBef>
                <a:spcPts val="600"/>
              </a:spcBef>
              <a:spcAft>
                <a:spcPts val="0"/>
              </a:spcAft>
            </a:pPr>
            <a:r>
              <a:rPr lang="en-US" altLang="zh-CN" sz="1600" dirty="0">
                <a:solidFill>
                  <a:schemeClr val="tx2"/>
                </a:solidFill>
                <a:latin typeface="+mn-lt"/>
                <a:ea typeface="+mn-ea"/>
              </a:rPr>
              <a:t> &lt;/</a:t>
            </a:r>
            <a:r>
              <a:rPr lang="en-US" altLang="zh-CN" sz="1600" dirty="0" err="1">
                <a:solidFill>
                  <a:schemeClr val="tx2"/>
                </a:solidFill>
                <a:latin typeface="+mn-lt"/>
                <a:ea typeface="+mn-ea"/>
              </a:rPr>
              <a:t>wsdl:port</a:t>
            </a:r>
            <a:r>
              <a:rPr lang="en-US" altLang="zh-CN" sz="1600" dirty="0">
                <a:solidFill>
                  <a:schemeClr val="tx2"/>
                </a:solidFill>
                <a:latin typeface="+mn-lt"/>
                <a:ea typeface="+mn-ea"/>
              </a:rPr>
              <a:t>&gt;</a:t>
            </a:r>
          </a:p>
          <a:p>
            <a:pPr>
              <a:spcBef>
                <a:spcPts val="600"/>
              </a:spcBef>
              <a:spcAft>
                <a:spcPts val="0"/>
              </a:spcAft>
            </a:pPr>
            <a:r>
              <a:rPr lang="en-US" altLang="zh-CN" sz="1600" dirty="0">
                <a:solidFill>
                  <a:schemeClr val="tx2"/>
                </a:solidFill>
                <a:latin typeface="+mn-lt"/>
                <a:ea typeface="+mn-ea"/>
              </a:rPr>
              <a:t>  &lt;/</a:t>
            </a:r>
            <a:r>
              <a:rPr lang="en-US" altLang="zh-CN" sz="1600" dirty="0" err="1">
                <a:solidFill>
                  <a:schemeClr val="tx2"/>
                </a:solidFill>
                <a:latin typeface="+mn-lt"/>
                <a:ea typeface="+mn-ea"/>
              </a:rPr>
              <a:t>wsdl:service</a:t>
            </a:r>
            <a:r>
              <a:rPr lang="en-US" altLang="zh-CN" sz="1600" dirty="0">
                <a:solidFill>
                  <a:schemeClr val="tx2"/>
                </a:solidFill>
                <a:latin typeface="+mn-lt"/>
                <a:ea typeface="+mn-ea"/>
              </a:rPr>
              <a:t>&gt;</a:t>
            </a:r>
            <a:endParaRPr lang="zh-CN" altLang="en-US" sz="1600" dirty="0">
              <a:solidFill>
                <a:schemeClr val="tx2"/>
              </a:solidFill>
              <a:latin typeface="+mn-lt"/>
              <a:ea typeface="+mn-ea"/>
            </a:endParaRPr>
          </a:p>
        </p:txBody>
      </p:sp>
    </p:spTree>
    <p:extLst>
      <p:ext uri="{BB962C8B-B14F-4D97-AF65-F5344CB8AC3E}">
        <p14:creationId xmlns:p14="http://schemas.microsoft.com/office/powerpoint/2010/main" val="3986731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pPr eaLnBrk="1" hangingPunct="1"/>
            <a:endParaRPr lang="zh-CN" altLang="en-US" dirty="0">
              <a:latin typeface="宋体" panose="02010600030101010101" pitchFamily="2" charset="-122"/>
              <a:ea typeface="宋体" panose="02010600030101010101" pitchFamily="2" charset="-122"/>
            </a:endParaRPr>
          </a:p>
        </p:txBody>
      </p:sp>
      <p:sp>
        <p:nvSpPr>
          <p:cNvPr id="9" name="TextBox 8"/>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WSDL</a:t>
            </a:r>
            <a:r>
              <a:rPr lang="zh-CN" altLang="en-US" sz="2400" dirty="0">
                <a:latin typeface="Verdana" pitchFamily="34" charset="0"/>
              </a:rPr>
              <a:t>文档示例</a:t>
            </a:r>
            <a:r>
              <a:rPr lang="en-US" altLang="zh-CN" sz="2400" dirty="0">
                <a:latin typeface="Verdana" pitchFamily="34" charset="0"/>
              </a:rPr>
              <a:t>——</a:t>
            </a:r>
            <a:r>
              <a:rPr lang="zh-CN" altLang="en-US" sz="2400" dirty="0">
                <a:latin typeface="Verdana" pitchFamily="34" charset="0"/>
              </a:rPr>
              <a:t>股票报价</a:t>
            </a:r>
            <a:endParaRPr lang="en-US" altLang="zh-CN" sz="2400" dirty="0">
              <a:latin typeface="Verdana" pitchFamily="34" charset="0"/>
            </a:endParaRPr>
          </a:p>
        </p:txBody>
      </p:sp>
      <p:sp>
        <p:nvSpPr>
          <p:cNvPr id="12" name="灯片编号占位符 6"/>
          <p:cNvSpPr>
            <a:spLocks noGrp="1"/>
          </p:cNvSpPr>
          <p:nvPr>
            <p:ph type="sldNum" sz="quarter" idx="10"/>
          </p:nvPr>
        </p:nvSpPr>
        <p:spPr>
          <a:xfrm>
            <a:off x="3276600" y="6480175"/>
            <a:ext cx="2133600" cy="292100"/>
          </a:xfrm>
        </p:spPr>
        <p:txBody>
          <a:bodyPr/>
          <a:lstStyle/>
          <a:p>
            <a:pPr>
              <a:defRPr/>
            </a:pPr>
            <a:r>
              <a:rPr lang="en-US" altLang="zh-CN" dirty="0"/>
              <a:t>10</a:t>
            </a:r>
          </a:p>
        </p:txBody>
      </p:sp>
      <p:sp>
        <p:nvSpPr>
          <p:cNvPr id="13" name="矩形 12"/>
          <p:cNvSpPr/>
          <p:nvPr/>
        </p:nvSpPr>
        <p:spPr>
          <a:xfrm>
            <a:off x="456406" y="1511002"/>
            <a:ext cx="7355954" cy="3323987"/>
          </a:xfrm>
          <a:prstGeom prst="rect">
            <a:avLst/>
          </a:prstGeom>
        </p:spPr>
        <p:txBody>
          <a:bodyPr wrap="square">
            <a:spAutoFit/>
          </a:bodyPr>
          <a:lstStyle/>
          <a:p>
            <a:pPr>
              <a:lnSpc>
                <a:spcPct val="130000"/>
              </a:lnSpc>
              <a:spcBef>
                <a:spcPts val="1200"/>
              </a:spcBef>
              <a:spcAft>
                <a:spcPts val="2400"/>
              </a:spcAft>
            </a:pPr>
            <a:r>
              <a:rPr lang="zh-CN" altLang="en-US" sz="2000" dirty="0">
                <a:solidFill>
                  <a:schemeClr val="tx2"/>
                </a:solidFill>
              </a:rPr>
              <a:t>提供股票报价的简单</a:t>
            </a:r>
            <a:r>
              <a:rPr lang="en-US" altLang="zh-CN" sz="2000" dirty="0">
                <a:solidFill>
                  <a:schemeClr val="tx2"/>
                </a:solidFill>
              </a:rPr>
              <a:t>Web</a:t>
            </a:r>
            <a:r>
              <a:rPr lang="zh-CN" altLang="en-US" sz="2000" dirty="0">
                <a:solidFill>
                  <a:schemeClr val="tx2"/>
                </a:solidFill>
              </a:rPr>
              <a:t>服务的 </a:t>
            </a:r>
            <a:r>
              <a:rPr lang="en-US" altLang="zh-CN" sz="2000" dirty="0">
                <a:solidFill>
                  <a:schemeClr val="tx2"/>
                </a:solidFill>
              </a:rPr>
              <a:t>WSDL </a:t>
            </a:r>
            <a:r>
              <a:rPr lang="zh-CN" altLang="en-US" sz="2000" dirty="0">
                <a:solidFill>
                  <a:schemeClr val="tx2"/>
                </a:solidFill>
              </a:rPr>
              <a:t>定义。该服务支持名为 </a:t>
            </a:r>
            <a:r>
              <a:rPr lang="en-US" altLang="zh-CN" sz="2000" dirty="0" err="1">
                <a:solidFill>
                  <a:schemeClr val="tx2"/>
                </a:solidFill>
              </a:rPr>
              <a:t>GetLastTradePrice</a:t>
            </a:r>
            <a:r>
              <a:rPr lang="en-US" altLang="zh-CN" sz="2000" dirty="0">
                <a:solidFill>
                  <a:schemeClr val="tx2"/>
                </a:solidFill>
              </a:rPr>
              <a:t> </a:t>
            </a:r>
            <a:r>
              <a:rPr lang="zh-CN" altLang="en-US" sz="2000" dirty="0">
                <a:solidFill>
                  <a:schemeClr val="tx2"/>
                </a:solidFill>
              </a:rPr>
              <a:t>的单一操作，这个操作是通过在 </a:t>
            </a:r>
            <a:r>
              <a:rPr lang="en-US" altLang="zh-CN" sz="2000" dirty="0">
                <a:solidFill>
                  <a:schemeClr val="tx2"/>
                </a:solidFill>
              </a:rPr>
              <a:t>HTTP </a:t>
            </a:r>
            <a:r>
              <a:rPr lang="zh-CN" altLang="en-US" sz="2000" dirty="0">
                <a:solidFill>
                  <a:schemeClr val="tx2"/>
                </a:solidFill>
              </a:rPr>
              <a:t>上运行 </a:t>
            </a:r>
            <a:r>
              <a:rPr lang="en-US" altLang="zh-CN" sz="2000" dirty="0">
                <a:solidFill>
                  <a:schemeClr val="tx2"/>
                </a:solidFill>
              </a:rPr>
              <a:t>SOAP 1.1 </a:t>
            </a:r>
            <a:r>
              <a:rPr lang="zh-CN" altLang="en-US" sz="2000" dirty="0">
                <a:solidFill>
                  <a:schemeClr val="tx2"/>
                </a:solidFill>
              </a:rPr>
              <a:t>协议来实现的。该请求接受一个类型为字符串的 </a:t>
            </a:r>
            <a:r>
              <a:rPr lang="en-US" altLang="zh-CN" sz="2000" dirty="0" err="1">
                <a:solidFill>
                  <a:schemeClr val="tx2"/>
                </a:solidFill>
              </a:rPr>
              <a:t>tickerSymbol</a:t>
            </a:r>
            <a:r>
              <a:rPr lang="zh-CN" altLang="en-US" sz="2000" dirty="0">
                <a:solidFill>
                  <a:schemeClr val="tx2"/>
                </a:solidFill>
              </a:rPr>
              <a:t>，并返回类型为浮点数的价格。</a:t>
            </a:r>
            <a:endParaRPr lang="en-US" altLang="zh-CN" sz="2000" dirty="0">
              <a:solidFill>
                <a:schemeClr val="tx2"/>
              </a:solidFill>
            </a:endParaRPr>
          </a:p>
          <a:p>
            <a:pPr>
              <a:lnSpc>
                <a:spcPct val="130000"/>
              </a:lnSpc>
              <a:spcBef>
                <a:spcPts val="1200"/>
              </a:spcBef>
              <a:spcAft>
                <a:spcPts val="2400"/>
              </a:spcAft>
            </a:pPr>
            <a:endParaRPr lang="en-US" altLang="zh-CN" sz="2000" dirty="0">
              <a:solidFill>
                <a:schemeClr val="tx2"/>
              </a:solidFill>
            </a:endParaRPr>
          </a:p>
          <a:p>
            <a:pPr>
              <a:spcBef>
                <a:spcPts val="1200"/>
              </a:spcBef>
              <a:spcAft>
                <a:spcPts val="2400"/>
              </a:spcAft>
            </a:pPr>
            <a:r>
              <a:rPr lang="en-US" altLang="zh-CN" sz="2000" dirty="0">
                <a:solidFill>
                  <a:schemeClr val="tx2"/>
                </a:solidFill>
                <a:hlinkClick r:id="rId5" action="ppaction://hlinkfile"/>
              </a:rPr>
              <a:t>WSDL</a:t>
            </a:r>
            <a:r>
              <a:rPr lang="zh-CN" altLang="en-US" sz="2000" dirty="0">
                <a:solidFill>
                  <a:schemeClr val="tx2"/>
                </a:solidFill>
                <a:hlinkClick r:id="rId5" action="ppaction://hlinkfile"/>
              </a:rPr>
              <a:t>文档示例</a:t>
            </a:r>
            <a:r>
              <a:rPr lang="en-US" altLang="zh-CN" sz="2000" dirty="0">
                <a:solidFill>
                  <a:schemeClr val="tx2"/>
                </a:solidFill>
                <a:hlinkClick r:id="rId5" action="ppaction://hlinkfile"/>
              </a:rPr>
              <a:t>.</a:t>
            </a:r>
            <a:r>
              <a:rPr lang="en-US" altLang="zh-CN" sz="2000" dirty="0" err="1">
                <a:solidFill>
                  <a:schemeClr val="tx2"/>
                </a:solidFill>
                <a:hlinkClick r:id="rId5" action="ppaction://hlinkfile"/>
              </a:rPr>
              <a:t>docx</a:t>
            </a:r>
            <a:endParaRPr lang="en-US" altLang="zh-CN" sz="2000" dirty="0">
              <a:solidFill>
                <a:schemeClr val="tx2"/>
              </a:solidFill>
            </a:endParaRPr>
          </a:p>
        </p:txBody>
      </p:sp>
    </p:spTree>
    <p:extLst>
      <p:ext uri="{BB962C8B-B14F-4D97-AF65-F5344CB8AC3E}">
        <p14:creationId xmlns:p14="http://schemas.microsoft.com/office/powerpoint/2010/main" val="145211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r>
              <a:rPr lang="zh-CN" altLang="en-US" dirty="0">
                <a:latin typeface="宋体" panose="02010600030101010101" pitchFamily="2" charset="-122"/>
                <a:ea typeface="宋体" panose="02010600030101010101" pitchFamily="2" charset="-122"/>
              </a:rPr>
              <a:t>区别</a:t>
            </a:r>
          </a:p>
        </p:txBody>
      </p:sp>
      <p:sp>
        <p:nvSpPr>
          <p:cNvPr id="6" name="矩形 5"/>
          <p:cNvSpPr/>
          <p:nvPr/>
        </p:nvSpPr>
        <p:spPr>
          <a:xfrm>
            <a:off x="456405" y="1585615"/>
            <a:ext cx="8501857" cy="3570208"/>
          </a:xfrm>
          <a:prstGeom prst="rect">
            <a:avLst/>
          </a:prstGeom>
        </p:spPr>
        <p:txBody>
          <a:bodyPr wrap="square">
            <a:spAutoFit/>
          </a:bodyPr>
          <a:lstStyle/>
          <a:p>
            <a:pPr marL="285750" indent="-285750">
              <a:spcBef>
                <a:spcPts val="1200"/>
              </a:spcBef>
              <a:spcAft>
                <a:spcPts val="1200"/>
              </a:spcAft>
              <a:buFont typeface="Wingdings" pitchFamily="2" charset="2"/>
              <a:buChar char="l"/>
            </a:pPr>
            <a:r>
              <a:rPr lang="zh-CN" altLang="en-US" dirty="0">
                <a:solidFill>
                  <a:schemeClr val="tx2"/>
                </a:solidFill>
              </a:rPr>
              <a:t>根元素为</a:t>
            </a:r>
            <a:r>
              <a:rPr lang="en-US" altLang="zh-CN" dirty="0">
                <a:solidFill>
                  <a:schemeClr val="tx2"/>
                </a:solidFill>
              </a:rPr>
              <a:t>&lt;description&gt;,</a:t>
            </a:r>
            <a:r>
              <a:rPr lang="zh-CN" altLang="en-US" dirty="0">
                <a:solidFill>
                  <a:schemeClr val="tx2"/>
                </a:solidFill>
              </a:rPr>
              <a:t>替代了</a:t>
            </a:r>
            <a:r>
              <a:rPr lang="en-US" altLang="zh-CN" dirty="0">
                <a:solidFill>
                  <a:schemeClr val="tx2"/>
                </a:solidFill>
              </a:rPr>
              <a:t>1.1</a:t>
            </a:r>
            <a:r>
              <a:rPr lang="zh-CN" altLang="en-US" dirty="0">
                <a:solidFill>
                  <a:schemeClr val="tx2"/>
                </a:solidFill>
              </a:rPr>
              <a:t>中的</a:t>
            </a:r>
            <a:r>
              <a:rPr lang="en-US" altLang="zh-CN" dirty="0">
                <a:solidFill>
                  <a:schemeClr val="tx2"/>
                </a:solidFill>
              </a:rPr>
              <a:t>&lt;definitions&gt;</a:t>
            </a:r>
            <a:r>
              <a:rPr lang="zh-CN" altLang="en-US" dirty="0">
                <a:solidFill>
                  <a:schemeClr val="tx2"/>
                </a:solidFill>
              </a:rPr>
              <a:t>元素。</a:t>
            </a:r>
            <a:endParaRPr lang="en-US" altLang="zh-CN" dirty="0">
              <a:solidFill>
                <a:schemeClr val="tx2"/>
              </a:solidFill>
            </a:endParaRPr>
          </a:p>
          <a:p>
            <a:pPr marL="285750" indent="-285750">
              <a:spcBef>
                <a:spcPts val="1200"/>
              </a:spcBef>
              <a:spcAft>
                <a:spcPts val="1200"/>
              </a:spcAft>
              <a:buFont typeface="Wingdings" pitchFamily="2" charset="2"/>
              <a:buChar char="l"/>
            </a:pPr>
            <a:r>
              <a:rPr lang="zh-CN" altLang="en-US" dirty="0">
                <a:solidFill>
                  <a:schemeClr val="tx2"/>
                </a:solidFill>
              </a:rPr>
              <a:t>去掉了</a:t>
            </a:r>
            <a:r>
              <a:rPr lang="en-US" altLang="zh-CN" dirty="0">
                <a:solidFill>
                  <a:schemeClr val="tx2"/>
                </a:solidFill>
              </a:rPr>
              <a:t>&lt;message&gt;</a:t>
            </a:r>
            <a:r>
              <a:rPr lang="zh-CN" altLang="en-US" dirty="0">
                <a:solidFill>
                  <a:schemeClr val="tx2"/>
                </a:solidFill>
              </a:rPr>
              <a:t>元素，在定义操作时直接引用</a:t>
            </a:r>
            <a:r>
              <a:rPr lang="en-US" altLang="zh-CN" dirty="0">
                <a:solidFill>
                  <a:schemeClr val="tx2"/>
                </a:solidFill>
              </a:rPr>
              <a:t>XML Schema</a:t>
            </a:r>
            <a:r>
              <a:rPr lang="zh-CN" altLang="en-US" dirty="0">
                <a:solidFill>
                  <a:schemeClr val="tx2"/>
                </a:solidFill>
              </a:rPr>
              <a:t>定义的全局元素。</a:t>
            </a:r>
          </a:p>
          <a:p>
            <a:pPr marL="285750" indent="-285750">
              <a:spcBef>
                <a:spcPts val="1200"/>
              </a:spcBef>
              <a:spcAft>
                <a:spcPts val="1200"/>
              </a:spcAft>
              <a:buFont typeface="Wingdings" pitchFamily="2" charset="2"/>
              <a:buChar char="l"/>
            </a:pPr>
            <a:r>
              <a:rPr lang="zh-CN" altLang="en-US" dirty="0">
                <a:solidFill>
                  <a:schemeClr val="tx2"/>
                </a:solidFill>
              </a:rPr>
              <a:t>使用元素</a:t>
            </a:r>
            <a:r>
              <a:rPr lang="en-US" altLang="zh-CN" dirty="0">
                <a:solidFill>
                  <a:schemeClr val="tx2"/>
                </a:solidFill>
              </a:rPr>
              <a:t>&lt;interface&gt;</a:t>
            </a:r>
            <a:r>
              <a:rPr lang="zh-CN" altLang="en-US" dirty="0">
                <a:solidFill>
                  <a:schemeClr val="tx2"/>
                </a:solidFill>
              </a:rPr>
              <a:t>代替了</a:t>
            </a:r>
            <a:r>
              <a:rPr lang="en-US" altLang="zh-CN" dirty="0">
                <a:solidFill>
                  <a:schemeClr val="tx2"/>
                </a:solidFill>
              </a:rPr>
              <a:t>1.1</a:t>
            </a:r>
            <a:r>
              <a:rPr lang="zh-CN" altLang="en-US" dirty="0">
                <a:solidFill>
                  <a:schemeClr val="tx2"/>
                </a:solidFill>
              </a:rPr>
              <a:t>中的</a:t>
            </a:r>
            <a:r>
              <a:rPr lang="en-US" altLang="zh-CN" dirty="0">
                <a:solidFill>
                  <a:schemeClr val="tx2"/>
                </a:solidFill>
              </a:rPr>
              <a:t>&lt;portType&gt;</a:t>
            </a:r>
            <a:r>
              <a:rPr lang="zh-CN" altLang="en-US" dirty="0">
                <a:solidFill>
                  <a:schemeClr val="tx2"/>
                </a:solidFill>
              </a:rPr>
              <a:t>，更代表它的真实含义。</a:t>
            </a:r>
            <a:endParaRPr lang="en-US" altLang="zh-CN" dirty="0">
              <a:solidFill>
                <a:schemeClr val="tx2"/>
              </a:solidFill>
            </a:endParaRPr>
          </a:p>
          <a:p>
            <a:pPr marL="285750" indent="-285750">
              <a:spcBef>
                <a:spcPts val="1200"/>
              </a:spcBef>
              <a:spcAft>
                <a:spcPts val="1200"/>
              </a:spcAft>
              <a:buFont typeface="Wingdings" pitchFamily="2" charset="2"/>
              <a:buChar char="l"/>
            </a:pPr>
            <a:r>
              <a:rPr lang="zh-CN" altLang="en-US" dirty="0">
                <a:solidFill>
                  <a:schemeClr val="tx2"/>
                </a:solidFill>
              </a:rPr>
              <a:t>引入了接口的继承</a:t>
            </a:r>
            <a:r>
              <a:rPr lang="en-US" altLang="zh-CN" dirty="0">
                <a:solidFill>
                  <a:schemeClr val="tx2"/>
                </a:solidFill>
              </a:rPr>
              <a:t>, </a:t>
            </a:r>
            <a:r>
              <a:rPr lang="zh-CN" altLang="en-US" dirty="0">
                <a:solidFill>
                  <a:schemeClr val="tx2"/>
                </a:solidFill>
              </a:rPr>
              <a:t>可以像面向对象一样，通过继承现有的接口来定义新的接口。</a:t>
            </a:r>
          </a:p>
          <a:p>
            <a:pPr marL="285750" indent="-285750">
              <a:spcBef>
                <a:spcPts val="1200"/>
              </a:spcBef>
              <a:spcAft>
                <a:spcPts val="1200"/>
              </a:spcAft>
              <a:buFont typeface="Wingdings" pitchFamily="2" charset="2"/>
              <a:buChar char="l"/>
            </a:pPr>
            <a:r>
              <a:rPr lang="zh-CN" altLang="en-US" dirty="0">
                <a:solidFill>
                  <a:schemeClr val="tx2"/>
                </a:solidFill>
              </a:rPr>
              <a:t>使用元素</a:t>
            </a:r>
            <a:r>
              <a:rPr lang="en-US" altLang="zh-CN" dirty="0">
                <a:solidFill>
                  <a:schemeClr val="tx2"/>
                </a:solidFill>
              </a:rPr>
              <a:t>&lt;endpoint&gt;</a:t>
            </a:r>
            <a:r>
              <a:rPr lang="zh-CN" altLang="en-US" dirty="0">
                <a:solidFill>
                  <a:schemeClr val="tx2"/>
                </a:solidFill>
              </a:rPr>
              <a:t>代替了</a:t>
            </a:r>
            <a:r>
              <a:rPr lang="en-US" altLang="zh-CN" dirty="0">
                <a:solidFill>
                  <a:schemeClr val="tx2"/>
                </a:solidFill>
              </a:rPr>
              <a:t>&lt;port&gt;</a:t>
            </a:r>
            <a:r>
              <a:rPr lang="zh-CN" altLang="en-US" dirty="0">
                <a:solidFill>
                  <a:schemeClr val="tx2"/>
                </a:solidFill>
              </a:rPr>
              <a:t>元素。</a:t>
            </a:r>
          </a:p>
          <a:p>
            <a:pPr marL="285750" indent="-285750">
              <a:spcBef>
                <a:spcPts val="1200"/>
              </a:spcBef>
              <a:spcAft>
                <a:spcPts val="1200"/>
              </a:spcAft>
              <a:buFont typeface="Wingdings" pitchFamily="2" charset="2"/>
              <a:buChar char="l"/>
            </a:pPr>
            <a:r>
              <a:rPr lang="zh-CN" altLang="en-US" dirty="0">
                <a:solidFill>
                  <a:schemeClr val="tx2"/>
                </a:solidFill>
              </a:rPr>
              <a:t>每个</a:t>
            </a:r>
            <a:r>
              <a:rPr lang="en-US" altLang="zh-CN" dirty="0">
                <a:solidFill>
                  <a:schemeClr val="tx2"/>
                </a:solidFill>
              </a:rPr>
              <a:t>&lt;service&gt;</a:t>
            </a:r>
            <a:r>
              <a:rPr lang="zh-CN" altLang="en-US" dirty="0">
                <a:solidFill>
                  <a:schemeClr val="tx2"/>
                </a:solidFill>
              </a:rPr>
              <a:t>只能实现一个接口，但可以包含不同的实现，即可以包含多个</a:t>
            </a:r>
            <a:r>
              <a:rPr lang="en-US" altLang="zh-CN" dirty="0">
                <a:solidFill>
                  <a:schemeClr val="tx2"/>
                </a:solidFill>
              </a:rPr>
              <a:t>&lt;endpoint&gt;</a:t>
            </a:r>
            <a:r>
              <a:rPr lang="zh-CN" altLang="en-US" dirty="0">
                <a:solidFill>
                  <a:schemeClr val="tx2"/>
                </a:solidFill>
              </a:rPr>
              <a:t>元素，分别对应不同的地址和实现。</a:t>
            </a:r>
            <a:endParaRPr lang="en-US" altLang="zh-CN" dirty="0">
              <a:solidFill>
                <a:schemeClr val="tx2"/>
              </a:solidFill>
            </a:endParaRPr>
          </a:p>
        </p:txBody>
      </p:sp>
      <p:sp>
        <p:nvSpPr>
          <p:cNvPr id="7" name="TextBox 6"/>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WSDL1.1</a:t>
            </a:r>
            <a:r>
              <a:rPr lang="zh-CN" altLang="en-US" sz="2400" dirty="0">
                <a:latin typeface="Verdana" pitchFamily="34" charset="0"/>
              </a:rPr>
              <a:t>与</a:t>
            </a:r>
            <a:r>
              <a:rPr lang="en-US" altLang="zh-CN" sz="2400" dirty="0">
                <a:latin typeface="Verdana" pitchFamily="34" charset="0"/>
              </a:rPr>
              <a:t>WSDL2.0</a:t>
            </a:r>
            <a:r>
              <a:rPr lang="zh-CN" altLang="en-US" sz="2400" dirty="0">
                <a:latin typeface="Verdana" pitchFamily="34" charset="0"/>
              </a:rPr>
              <a:t>的区别</a:t>
            </a:r>
            <a:endParaRPr lang="en-US" altLang="zh-CN" sz="2400" dirty="0">
              <a:latin typeface="Verdana" pitchFamily="34" charset="0"/>
            </a:endParaRPr>
          </a:p>
        </p:txBody>
      </p:sp>
      <p:sp>
        <p:nvSpPr>
          <p:cNvPr id="8" name="灯片编号占位符 6"/>
          <p:cNvSpPr>
            <a:spLocks noGrp="1"/>
          </p:cNvSpPr>
          <p:nvPr>
            <p:ph type="sldNum" sz="quarter" idx="10"/>
          </p:nvPr>
        </p:nvSpPr>
        <p:spPr>
          <a:xfrm>
            <a:off x="3276600" y="6480175"/>
            <a:ext cx="2133600" cy="292100"/>
          </a:xfrm>
        </p:spPr>
        <p:txBody>
          <a:bodyPr/>
          <a:lstStyle/>
          <a:p>
            <a:pPr>
              <a:defRPr/>
            </a:pPr>
            <a:r>
              <a:rPr lang="en-US" altLang="zh-CN" dirty="0"/>
              <a:t>11</a:t>
            </a:r>
          </a:p>
        </p:txBody>
      </p:sp>
    </p:spTree>
    <p:extLst>
      <p:ext uri="{BB962C8B-B14F-4D97-AF65-F5344CB8AC3E}">
        <p14:creationId xmlns:p14="http://schemas.microsoft.com/office/powerpoint/2010/main" val="330758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SOAP</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SOAP</a:t>
            </a:r>
            <a:r>
              <a:rPr lang="zh-CN" altLang="en-US" sz="2400" dirty="0">
                <a:latin typeface="Verdana" pitchFamily="34" charset="0"/>
              </a:rPr>
              <a:t>协议</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a:t>12</a:t>
            </a: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639392" y="1514371"/>
            <a:ext cx="810907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1200"/>
              </a:spcAft>
              <a:buFont typeface="Wingdings" pitchFamily="2" charset="2"/>
              <a:buChar char="l"/>
            </a:pPr>
            <a:r>
              <a:rPr lang="en-US" altLang="zh-CN" sz="2000" dirty="0">
                <a:solidFill>
                  <a:schemeClr val="tx2"/>
                </a:solidFill>
                <a:latin typeface="Times New Roman" pitchFamily="18" charset="0"/>
                <a:cs typeface="Times New Roman" pitchFamily="18" charset="0"/>
              </a:rPr>
              <a:t>SOAP</a:t>
            </a:r>
            <a:r>
              <a:rPr lang="zh-CN" altLang="en-US" sz="2000" dirty="0">
                <a:solidFill>
                  <a:schemeClr val="tx2"/>
                </a:solidFill>
                <a:latin typeface="Times New Roman" pitchFamily="18" charset="0"/>
                <a:cs typeface="Times New Roman" pitchFamily="18" charset="0"/>
              </a:rPr>
              <a:t>协议一开始代表“简单对象访问协议”，是由微软最早提出的，稍后</a:t>
            </a:r>
            <a:r>
              <a:rPr lang="en-US" altLang="zh-CN" sz="2000" dirty="0">
                <a:solidFill>
                  <a:schemeClr val="tx2"/>
                </a:solidFill>
                <a:latin typeface="Times New Roman" pitchFamily="18" charset="0"/>
                <a:cs typeface="Times New Roman" pitchFamily="18" charset="0"/>
              </a:rPr>
              <a:t>IBM</a:t>
            </a:r>
            <a:r>
              <a:rPr lang="zh-CN" altLang="en-US" sz="2000" dirty="0">
                <a:solidFill>
                  <a:schemeClr val="tx2"/>
                </a:solidFill>
                <a:latin typeface="Times New Roman" pitchFamily="18" charset="0"/>
                <a:cs typeface="Times New Roman" pitchFamily="18" charset="0"/>
              </a:rPr>
              <a:t>也加入了该协议的制定。双方在</a:t>
            </a:r>
            <a:r>
              <a:rPr lang="en-US" altLang="zh-CN" sz="2000" dirty="0">
                <a:solidFill>
                  <a:schemeClr val="tx2"/>
                </a:solidFill>
                <a:latin typeface="Times New Roman" pitchFamily="18" charset="0"/>
                <a:cs typeface="Times New Roman" pitchFamily="18" charset="0"/>
              </a:rPr>
              <a:t>2000</a:t>
            </a:r>
            <a:r>
              <a:rPr lang="zh-CN" altLang="en-US" sz="2000" dirty="0">
                <a:solidFill>
                  <a:schemeClr val="tx2"/>
                </a:solidFill>
                <a:latin typeface="Times New Roman" pitchFamily="18" charset="0"/>
                <a:cs typeface="Times New Roman" pitchFamily="18" charset="0"/>
              </a:rPr>
              <a:t>年推出了</a:t>
            </a:r>
            <a:r>
              <a:rPr lang="en-US" altLang="zh-CN" sz="2000" dirty="0">
                <a:solidFill>
                  <a:schemeClr val="tx2"/>
                </a:solidFill>
                <a:latin typeface="Times New Roman" pitchFamily="18" charset="0"/>
                <a:cs typeface="Times New Roman" pitchFamily="18" charset="0"/>
              </a:rPr>
              <a:t>SOAP1.1</a:t>
            </a:r>
            <a:r>
              <a:rPr lang="zh-CN" altLang="en-US" sz="2000" dirty="0">
                <a:solidFill>
                  <a:schemeClr val="tx2"/>
                </a:solidFill>
                <a:latin typeface="Times New Roman" pitchFamily="18" charset="0"/>
                <a:cs typeface="Times New Roman" pitchFamily="18" charset="0"/>
              </a:rPr>
              <a:t>版。</a:t>
            </a:r>
            <a:r>
              <a:rPr lang="en-US" altLang="zh-CN" sz="2000" dirty="0">
                <a:solidFill>
                  <a:schemeClr val="tx2"/>
                </a:solidFill>
                <a:latin typeface="Times New Roman" pitchFamily="18" charset="0"/>
                <a:cs typeface="Times New Roman" pitchFamily="18" charset="0"/>
              </a:rPr>
              <a:t>2003</a:t>
            </a:r>
            <a:r>
              <a:rPr lang="zh-CN" altLang="en-US" sz="2000" dirty="0">
                <a:solidFill>
                  <a:schemeClr val="tx2"/>
                </a:solidFill>
                <a:latin typeface="Times New Roman" pitchFamily="18" charset="0"/>
                <a:cs typeface="Times New Roman" pitchFamily="18" charset="0"/>
              </a:rPr>
              <a:t>年形成</a:t>
            </a:r>
            <a:r>
              <a:rPr lang="en-US" altLang="zh-CN" sz="2000" dirty="0">
                <a:solidFill>
                  <a:schemeClr val="tx2"/>
                </a:solidFill>
                <a:latin typeface="Times New Roman" pitchFamily="18" charset="0"/>
                <a:cs typeface="Times New Roman" pitchFamily="18" charset="0"/>
              </a:rPr>
              <a:t>1.2</a:t>
            </a:r>
            <a:r>
              <a:rPr lang="zh-CN" altLang="en-US" sz="2000" dirty="0">
                <a:solidFill>
                  <a:schemeClr val="tx2"/>
                </a:solidFill>
                <a:latin typeface="Times New Roman" pitchFamily="18" charset="0"/>
                <a:cs typeface="Times New Roman" pitchFamily="18" charset="0"/>
              </a:rPr>
              <a:t>版。</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en-US" altLang="zh-CN" sz="2000" dirty="0">
                <a:solidFill>
                  <a:schemeClr val="tx2"/>
                </a:solidFill>
                <a:latin typeface="Times New Roman" pitchFamily="18" charset="0"/>
                <a:cs typeface="Times New Roman" pitchFamily="18" charset="0"/>
              </a:rPr>
              <a:t>SOAP1.1</a:t>
            </a:r>
            <a:r>
              <a:rPr lang="zh-CN" altLang="en-US" sz="2000" dirty="0">
                <a:solidFill>
                  <a:schemeClr val="tx2"/>
                </a:solidFill>
                <a:latin typeface="Times New Roman" pitchFamily="18" charset="0"/>
                <a:cs typeface="Times New Roman" pitchFamily="18" charset="0"/>
              </a:rPr>
              <a:t>协议（</a:t>
            </a:r>
            <a:r>
              <a:rPr lang="en-US" altLang="zh-CN" sz="2000" dirty="0">
                <a:solidFill>
                  <a:schemeClr val="tx2"/>
                </a:solidFill>
                <a:latin typeface="Times New Roman" pitchFamily="18" charset="0"/>
                <a:cs typeface="Times New Roman" pitchFamily="18" charset="0"/>
              </a:rPr>
              <a:t>Simple Object Access Protocol</a:t>
            </a:r>
            <a:r>
              <a:rPr lang="zh-CN" altLang="en-US" sz="2000" dirty="0">
                <a:solidFill>
                  <a:schemeClr val="tx2"/>
                </a:solidFill>
                <a:latin typeface="Times New Roman" pitchFamily="18" charset="0"/>
                <a:cs typeface="Times New Roman" pitchFamily="18" charset="0"/>
              </a:rPr>
              <a:t>，简单对象访问协议）是在分散或分布式的环境中交换信息的简单协议，是一个基于</a:t>
            </a:r>
            <a:r>
              <a:rPr lang="en-US" altLang="zh-CN" sz="2000" dirty="0">
                <a:solidFill>
                  <a:schemeClr val="tx2"/>
                </a:solidFill>
                <a:latin typeface="Times New Roman" pitchFamily="18" charset="0"/>
                <a:cs typeface="Times New Roman" pitchFamily="18" charset="0"/>
              </a:rPr>
              <a:t>XML</a:t>
            </a:r>
            <a:r>
              <a:rPr lang="zh-CN" altLang="en-US" sz="2000" dirty="0">
                <a:solidFill>
                  <a:schemeClr val="tx2"/>
                </a:solidFill>
                <a:latin typeface="Times New Roman" pitchFamily="18" charset="0"/>
                <a:cs typeface="Times New Roman" pitchFamily="18" charset="0"/>
              </a:rPr>
              <a:t>的协议。</a:t>
            </a: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4"/>
          <p:cNvGrpSpPr>
            <a:grpSpLocks/>
          </p:cNvGrpSpPr>
          <p:nvPr/>
        </p:nvGrpSpPr>
        <p:grpSpPr bwMode="auto">
          <a:xfrm>
            <a:off x="6227763" y="3644900"/>
            <a:ext cx="2232025" cy="2109788"/>
            <a:chOff x="2517" y="2555"/>
            <a:chExt cx="1406" cy="1329"/>
          </a:xfrm>
        </p:grpSpPr>
        <p:sp>
          <p:nvSpPr>
            <p:cNvPr id="11" name="Rectangle 5"/>
            <p:cNvSpPr>
              <a:spLocks noChangeArrowheads="1"/>
            </p:cNvSpPr>
            <p:nvPr/>
          </p:nvSpPr>
          <p:spPr bwMode="auto">
            <a:xfrm>
              <a:off x="2517" y="3203"/>
              <a:ext cx="1406" cy="681"/>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utoShape 6"/>
            <p:cNvSpPr>
              <a:spLocks noChangeArrowheads="1"/>
            </p:cNvSpPr>
            <p:nvPr/>
          </p:nvSpPr>
          <p:spPr bwMode="auto">
            <a:xfrm>
              <a:off x="2517" y="2795"/>
              <a:ext cx="1406" cy="408"/>
            </a:xfrm>
            <a:prstGeom prst="triangle">
              <a:avLst>
                <a:gd name="adj" fmla="val 5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7"/>
            <p:cNvSpPr>
              <a:spLocks noChangeArrowheads="1"/>
            </p:cNvSpPr>
            <p:nvPr/>
          </p:nvSpPr>
          <p:spPr bwMode="auto">
            <a:xfrm rot="939123">
              <a:off x="2923" y="2555"/>
              <a:ext cx="953" cy="1179"/>
            </a:xfrm>
            <a:prstGeom prst="rect">
              <a:avLst/>
            </a:prstGeom>
            <a:solidFill>
              <a:srgbClr val="FFFF99">
                <a:alpha val="8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latin typeface="Verdana" panose="020B0604030504040204" pitchFamily="34" charset="0"/>
                  <a:ea typeface="宋体" panose="02010600030101010101" pitchFamily="2" charset="-122"/>
                </a:rPr>
                <a:t>Message</a:t>
              </a:r>
            </a:p>
            <a:p>
              <a:endParaRPr lang="en-US" altLang="zh-CN" sz="2000" b="1" dirty="0">
                <a:solidFill>
                  <a:schemeClr val="bg1"/>
                </a:solidFill>
                <a:latin typeface="Verdana" panose="020B0604030504040204" pitchFamily="34" charset="0"/>
                <a:ea typeface="宋体" panose="02010600030101010101" pitchFamily="2" charset="-122"/>
              </a:endParaRPr>
            </a:p>
            <a:p>
              <a:endParaRPr lang="en-US" altLang="zh-CN" sz="2000" b="1" dirty="0">
                <a:solidFill>
                  <a:schemeClr val="bg1"/>
                </a:solidFill>
                <a:latin typeface="Verdana" panose="020B0604030504040204" pitchFamily="34" charset="0"/>
                <a:ea typeface="宋体" panose="02010600030101010101" pitchFamily="2" charset="-122"/>
              </a:endParaRPr>
            </a:p>
            <a:p>
              <a:endParaRPr lang="zh-CN" altLang="en-US" sz="2000" b="1" dirty="0">
                <a:solidFill>
                  <a:schemeClr val="bg1"/>
                </a:solidFill>
                <a:latin typeface="Verdana" panose="020B0604030504040204" pitchFamily="34" charset="0"/>
                <a:ea typeface="宋体" panose="02010600030101010101" pitchFamily="2" charset="-122"/>
              </a:endParaRPr>
            </a:p>
          </p:txBody>
        </p:sp>
        <p:sp>
          <p:nvSpPr>
            <p:cNvPr id="14" name="AutoShape 8"/>
            <p:cNvSpPr>
              <a:spLocks noChangeArrowheads="1"/>
            </p:cNvSpPr>
            <p:nvPr/>
          </p:nvSpPr>
          <p:spPr bwMode="auto">
            <a:xfrm rot="-27000000">
              <a:off x="3172" y="3121"/>
              <a:ext cx="669" cy="833"/>
            </a:xfrm>
            <a:prstGeom prst="triangle">
              <a:avLst>
                <a:gd name="adj" fmla="val 44843"/>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utoShape 9"/>
            <p:cNvSpPr>
              <a:spLocks noChangeArrowheads="1"/>
            </p:cNvSpPr>
            <p:nvPr/>
          </p:nvSpPr>
          <p:spPr bwMode="auto">
            <a:xfrm>
              <a:off x="2517" y="3203"/>
              <a:ext cx="1406" cy="680"/>
            </a:xfrm>
            <a:prstGeom prst="triangle">
              <a:avLst>
                <a:gd name="adj" fmla="val 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10"/>
            <p:cNvSpPr txBox="1">
              <a:spLocks noChangeArrowheads="1"/>
            </p:cNvSpPr>
            <p:nvPr/>
          </p:nvSpPr>
          <p:spPr bwMode="auto">
            <a:xfrm>
              <a:off x="2532" y="3604"/>
              <a:ext cx="9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chemeClr val="bg1"/>
                  </a:solidFill>
                  <a:latin typeface="Verdana" panose="020B0604030504040204" pitchFamily="34" charset="0"/>
                  <a:ea typeface="宋体" panose="02010600030101010101" pitchFamily="2" charset="-122"/>
                </a:rPr>
                <a:t>Envelope</a:t>
              </a:r>
            </a:p>
          </p:txBody>
        </p:sp>
      </p:grpSp>
    </p:spTree>
    <p:custDataLst>
      <p:tags r:id="rId1"/>
    </p:custDataLst>
    <p:extLst>
      <p:ext uri="{BB962C8B-B14F-4D97-AF65-F5344CB8AC3E}">
        <p14:creationId xmlns:p14="http://schemas.microsoft.com/office/powerpoint/2010/main" val="800275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SOAP</a:t>
            </a:r>
            <a:endParaRPr lang="zh-CN" altLang="en-US" dirty="0">
              <a:latin typeface="Verdana" pitchFamily="34" charset="0"/>
              <a:ea typeface="宋体" pitchFamily="2" charset="-122"/>
            </a:endParaRPr>
          </a:p>
        </p:txBody>
      </p:sp>
      <p:sp>
        <p:nvSpPr>
          <p:cNvPr id="9" name="TextBox 9"/>
          <p:cNvSpPr txBox="1">
            <a:spLocks noChangeArrowheads="1"/>
          </p:cNvSpPr>
          <p:nvPr/>
        </p:nvSpPr>
        <p:spPr bwMode="auto">
          <a:xfrm>
            <a:off x="250825" y="981075"/>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SOAP</a:t>
            </a:r>
            <a:r>
              <a:rPr lang="zh-CN" altLang="en-US" sz="2400" dirty="0">
                <a:latin typeface="Verdana" pitchFamily="34" charset="0"/>
              </a:rPr>
              <a:t>由四部分组成</a:t>
            </a:r>
            <a:endParaRPr lang="en-US" altLang="zh-CN" sz="2400" dirty="0">
              <a:latin typeface="Verdana" pitchFamily="34" charset="0"/>
            </a:endParaRPr>
          </a:p>
        </p:txBody>
      </p:sp>
      <p:sp>
        <p:nvSpPr>
          <p:cNvPr id="8" name="灯片编号占位符 6"/>
          <p:cNvSpPr>
            <a:spLocks noGrp="1"/>
          </p:cNvSpPr>
          <p:nvPr>
            <p:ph type="sldNum" sz="quarter" idx="10"/>
          </p:nvPr>
        </p:nvSpPr>
        <p:spPr>
          <a:xfrm>
            <a:off x="3276600" y="6480175"/>
            <a:ext cx="2133600" cy="292100"/>
          </a:xfrm>
        </p:spPr>
        <p:txBody>
          <a:bodyPr/>
          <a:lstStyle/>
          <a:p>
            <a:pPr>
              <a:defRPr/>
            </a:pPr>
            <a:r>
              <a:rPr lang="en-US" altLang="zh-CN" dirty="0"/>
              <a:t>13</a:t>
            </a:r>
          </a:p>
        </p:txBody>
      </p:sp>
      <p:sp>
        <p:nvSpPr>
          <p:cNvPr id="12" name="矩形 11"/>
          <p:cNvSpPr/>
          <p:nvPr/>
        </p:nvSpPr>
        <p:spPr>
          <a:xfrm>
            <a:off x="429361" y="1585913"/>
            <a:ext cx="8528901" cy="2708434"/>
          </a:xfrm>
          <a:prstGeom prst="rect">
            <a:avLst/>
          </a:prstGeom>
        </p:spPr>
        <p:txBody>
          <a:bodyPr wrap="square">
            <a:spAutoFit/>
          </a:bodyPr>
          <a:lstStyle/>
          <a:p>
            <a:pPr marL="285750" indent="-285750">
              <a:spcBef>
                <a:spcPts val="1200"/>
              </a:spcBef>
              <a:spcAft>
                <a:spcPts val="0"/>
              </a:spcAft>
              <a:buFont typeface="Wingdings" panose="05000000000000000000" pitchFamily="2" charset="2"/>
              <a:buChar char="l"/>
            </a:pPr>
            <a:r>
              <a:rPr lang="en-US" altLang="zh-CN" sz="2000" dirty="0">
                <a:solidFill>
                  <a:schemeClr val="tx2"/>
                </a:solidFill>
              </a:rPr>
              <a:t>SOAP</a:t>
            </a:r>
            <a:r>
              <a:rPr lang="zh-CN" altLang="en-US" sz="2000" dirty="0">
                <a:solidFill>
                  <a:schemeClr val="tx2"/>
                </a:solidFill>
              </a:rPr>
              <a:t>封装 </a:t>
            </a:r>
            <a:r>
              <a:rPr lang="en-US" altLang="zh-CN" sz="2000" dirty="0">
                <a:solidFill>
                  <a:schemeClr val="tx2"/>
                </a:solidFill>
              </a:rPr>
              <a:t>(envelope)</a:t>
            </a:r>
            <a:r>
              <a:rPr lang="zh-CN" altLang="en-US" sz="2000" dirty="0">
                <a:solidFill>
                  <a:schemeClr val="tx2"/>
                </a:solidFill>
              </a:rPr>
              <a:t>：定义了一个消息框架，描述消息的内容是什么，是谁发送的，谁应当接受并处理它以及如何处理。 </a:t>
            </a:r>
            <a:endParaRPr lang="en-US" altLang="zh-CN" sz="2000" dirty="0">
              <a:solidFill>
                <a:schemeClr val="tx2"/>
              </a:solidFill>
            </a:endParaRPr>
          </a:p>
          <a:p>
            <a:pPr marL="285750" indent="-285750">
              <a:spcBef>
                <a:spcPts val="1200"/>
              </a:spcBef>
              <a:spcAft>
                <a:spcPts val="0"/>
              </a:spcAft>
              <a:buFont typeface="Wingdings" panose="05000000000000000000" pitchFamily="2" charset="2"/>
              <a:buChar char="l"/>
            </a:pPr>
            <a:r>
              <a:rPr lang="en-US" altLang="zh-CN" sz="2000" dirty="0">
                <a:solidFill>
                  <a:schemeClr val="tx2"/>
                </a:solidFill>
              </a:rPr>
              <a:t>SOAP</a:t>
            </a:r>
            <a:r>
              <a:rPr lang="zh-CN" altLang="en-US" sz="2000" dirty="0">
                <a:solidFill>
                  <a:schemeClr val="tx2"/>
                </a:solidFill>
              </a:rPr>
              <a:t>编码规则（</a:t>
            </a:r>
            <a:r>
              <a:rPr lang="en-US" altLang="zh-CN" sz="2000" dirty="0">
                <a:solidFill>
                  <a:schemeClr val="tx2"/>
                </a:solidFill>
              </a:rPr>
              <a:t>encoding rules</a:t>
            </a:r>
            <a:r>
              <a:rPr lang="zh-CN" altLang="en-US" sz="2000" dirty="0">
                <a:solidFill>
                  <a:schemeClr val="tx2"/>
                </a:solidFill>
              </a:rPr>
              <a:t>）：用于表示应用程序需要使用的数据类型的实例</a:t>
            </a:r>
            <a:r>
              <a:rPr lang="en-US" altLang="zh-CN" sz="2000" dirty="0">
                <a:solidFill>
                  <a:schemeClr val="tx2"/>
                </a:solidFill>
              </a:rPr>
              <a:t>; </a:t>
            </a:r>
          </a:p>
          <a:p>
            <a:pPr marL="285750" indent="-285750">
              <a:spcBef>
                <a:spcPts val="1200"/>
              </a:spcBef>
              <a:spcAft>
                <a:spcPts val="0"/>
              </a:spcAft>
              <a:buFont typeface="Wingdings" panose="05000000000000000000" pitchFamily="2" charset="2"/>
              <a:buChar char="l"/>
            </a:pPr>
            <a:r>
              <a:rPr lang="en-US" altLang="zh-CN" sz="2000" dirty="0">
                <a:solidFill>
                  <a:schemeClr val="tx2"/>
                </a:solidFill>
              </a:rPr>
              <a:t>SOAP RPC</a:t>
            </a:r>
            <a:r>
              <a:rPr lang="zh-CN" altLang="en-US" sz="2000" dirty="0">
                <a:solidFill>
                  <a:schemeClr val="tx2"/>
                </a:solidFill>
              </a:rPr>
              <a:t>表示</a:t>
            </a:r>
            <a:r>
              <a:rPr lang="en-US" altLang="zh-CN" sz="2000" dirty="0">
                <a:solidFill>
                  <a:schemeClr val="tx2"/>
                </a:solidFill>
              </a:rPr>
              <a:t>(RPC representation)</a:t>
            </a:r>
            <a:r>
              <a:rPr lang="zh-CN" altLang="en-US" sz="2000" dirty="0">
                <a:solidFill>
                  <a:schemeClr val="tx2"/>
                </a:solidFill>
              </a:rPr>
              <a:t>：表示远程过程调用和应答的协定</a:t>
            </a:r>
            <a:r>
              <a:rPr lang="en-US" altLang="zh-CN" sz="2000" dirty="0">
                <a:solidFill>
                  <a:schemeClr val="tx2"/>
                </a:solidFill>
              </a:rPr>
              <a:t>;</a:t>
            </a:r>
          </a:p>
          <a:p>
            <a:pPr marL="285750" indent="-285750">
              <a:spcBef>
                <a:spcPts val="1200"/>
              </a:spcBef>
              <a:spcAft>
                <a:spcPts val="0"/>
              </a:spcAft>
              <a:buFont typeface="Wingdings" panose="05000000000000000000" pitchFamily="2" charset="2"/>
              <a:buChar char="l"/>
            </a:pPr>
            <a:r>
              <a:rPr lang="en-US" altLang="zh-CN" sz="2000" dirty="0">
                <a:solidFill>
                  <a:schemeClr val="tx2"/>
                </a:solidFill>
              </a:rPr>
              <a:t>SOAP</a:t>
            </a:r>
            <a:r>
              <a:rPr lang="zh-CN" altLang="en-US" sz="2000" dirty="0">
                <a:solidFill>
                  <a:schemeClr val="tx2"/>
                </a:solidFill>
              </a:rPr>
              <a:t>绑定（</a:t>
            </a:r>
            <a:r>
              <a:rPr lang="en-US" altLang="zh-CN" sz="2000" dirty="0">
                <a:solidFill>
                  <a:schemeClr val="tx2"/>
                </a:solidFill>
              </a:rPr>
              <a:t>binding</a:t>
            </a:r>
            <a:r>
              <a:rPr lang="zh-CN" altLang="en-US" sz="2000" dirty="0">
                <a:solidFill>
                  <a:schemeClr val="tx2"/>
                </a:solidFill>
              </a:rPr>
              <a:t>）：使用底层协议交换信息。</a:t>
            </a:r>
          </a:p>
        </p:txBody>
      </p:sp>
    </p:spTree>
    <p:extLst>
      <p:ext uri="{BB962C8B-B14F-4D97-AF65-F5344CB8AC3E}">
        <p14:creationId xmlns:p14="http://schemas.microsoft.com/office/powerpoint/2010/main" val="283197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SOAP</a:t>
            </a:r>
            <a:r>
              <a:rPr lang="zh-CN" altLang="en-US" dirty="0">
                <a:latin typeface="Verdana" pitchFamily="34" charset="0"/>
                <a:ea typeface="宋体" pitchFamily="2" charset="-122"/>
              </a:rPr>
              <a:t>元素</a:t>
            </a:r>
          </a:p>
        </p:txBody>
      </p:sp>
      <p:sp>
        <p:nvSpPr>
          <p:cNvPr id="9" name="TextBox 9"/>
          <p:cNvSpPr txBox="1">
            <a:spLocks noChangeArrowheads="1"/>
          </p:cNvSpPr>
          <p:nvPr/>
        </p:nvSpPr>
        <p:spPr bwMode="auto">
          <a:xfrm>
            <a:off x="250825" y="981075"/>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SOAP</a:t>
            </a:r>
            <a:r>
              <a:rPr lang="zh-CN" altLang="en-US" sz="2400" dirty="0">
                <a:latin typeface="Verdana" pitchFamily="34" charset="0"/>
              </a:rPr>
              <a:t>元素</a:t>
            </a:r>
            <a:endParaRPr lang="en-US" altLang="zh-CN" sz="2400" dirty="0">
              <a:latin typeface="Verdana" pitchFamily="34" charset="0"/>
            </a:endParaRPr>
          </a:p>
        </p:txBody>
      </p:sp>
      <p:sp>
        <p:nvSpPr>
          <p:cNvPr id="8" name="灯片编号占位符 6"/>
          <p:cNvSpPr>
            <a:spLocks noGrp="1"/>
          </p:cNvSpPr>
          <p:nvPr>
            <p:ph type="sldNum" sz="quarter" idx="10"/>
          </p:nvPr>
        </p:nvSpPr>
        <p:spPr>
          <a:xfrm>
            <a:off x="3276600" y="6480175"/>
            <a:ext cx="2133600" cy="292100"/>
          </a:xfrm>
        </p:spPr>
        <p:txBody>
          <a:bodyPr/>
          <a:lstStyle/>
          <a:p>
            <a:pPr>
              <a:defRPr/>
            </a:pPr>
            <a:r>
              <a:rPr lang="en-US" altLang="zh-CN" dirty="0"/>
              <a:t>14</a:t>
            </a:r>
          </a:p>
        </p:txBody>
      </p:sp>
      <p:sp>
        <p:nvSpPr>
          <p:cNvPr id="12" name="矩形 11"/>
          <p:cNvSpPr/>
          <p:nvPr/>
        </p:nvSpPr>
        <p:spPr>
          <a:xfrm>
            <a:off x="429361" y="1585913"/>
            <a:ext cx="4646695" cy="3477875"/>
          </a:xfrm>
          <a:prstGeom prst="rect">
            <a:avLst/>
          </a:prstGeom>
        </p:spPr>
        <p:txBody>
          <a:bodyPr wrap="square">
            <a:spAutoFit/>
          </a:bodyPr>
          <a:lstStyle/>
          <a:p>
            <a:pPr>
              <a:spcBef>
                <a:spcPts val="1200"/>
              </a:spcBef>
              <a:spcAft>
                <a:spcPts val="0"/>
              </a:spcAft>
            </a:pPr>
            <a:r>
              <a:rPr lang="zh-CN" altLang="en-US" sz="2000" dirty="0">
                <a:solidFill>
                  <a:schemeClr val="tx2"/>
                </a:solidFill>
              </a:rPr>
              <a:t>一条 </a:t>
            </a:r>
            <a:r>
              <a:rPr lang="en-US" altLang="zh-CN" sz="2000" dirty="0">
                <a:solidFill>
                  <a:schemeClr val="tx2"/>
                </a:solidFill>
              </a:rPr>
              <a:t>SOAP </a:t>
            </a:r>
            <a:r>
              <a:rPr lang="zh-CN" altLang="en-US" sz="2000" dirty="0">
                <a:solidFill>
                  <a:schemeClr val="tx2"/>
                </a:solidFill>
              </a:rPr>
              <a:t>消息就是一个普通的 </a:t>
            </a:r>
            <a:r>
              <a:rPr lang="en-US" altLang="zh-CN" sz="2000" dirty="0">
                <a:solidFill>
                  <a:schemeClr val="tx2"/>
                </a:solidFill>
              </a:rPr>
              <a:t>XML </a:t>
            </a:r>
            <a:r>
              <a:rPr lang="zh-CN" altLang="en-US" sz="2000" dirty="0">
                <a:solidFill>
                  <a:schemeClr val="tx2"/>
                </a:solidFill>
              </a:rPr>
              <a:t>文档，包含下列元素：</a:t>
            </a:r>
            <a:endParaRPr lang="en-US" altLang="zh-CN" sz="2000" dirty="0">
              <a:solidFill>
                <a:schemeClr val="tx2"/>
              </a:solidFill>
            </a:endParaRPr>
          </a:p>
          <a:p>
            <a:pPr marL="285750" indent="-285750">
              <a:spcBef>
                <a:spcPts val="1200"/>
              </a:spcBef>
              <a:spcAft>
                <a:spcPts val="0"/>
              </a:spcAft>
              <a:buFont typeface="Wingdings" panose="05000000000000000000" pitchFamily="2" charset="2"/>
              <a:buChar char="l"/>
            </a:pPr>
            <a:r>
              <a:rPr lang="zh-CN" altLang="en-US" sz="2000" dirty="0">
                <a:solidFill>
                  <a:schemeClr val="tx2"/>
                </a:solidFill>
              </a:rPr>
              <a:t>必需的 </a:t>
            </a:r>
            <a:r>
              <a:rPr lang="en-US" altLang="zh-CN" sz="2000" dirty="0">
                <a:solidFill>
                  <a:schemeClr val="tx2"/>
                </a:solidFill>
              </a:rPr>
              <a:t>Envelope </a:t>
            </a:r>
            <a:r>
              <a:rPr lang="zh-CN" altLang="en-US" sz="2000" dirty="0">
                <a:solidFill>
                  <a:schemeClr val="tx2"/>
                </a:solidFill>
              </a:rPr>
              <a:t>元素，可把此 </a:t>
            </a:r>
            <a:r>
              <a:rPr lang="en-US" altLang="zh-CN" sz="2000" dirty="0">
                <a:solidFill>
                  <a:schemeClr val="tx2"/>
                </a:solidFill>
              </a:rPr>
              <a:t>XML </a:t>
            </a:r>
            <a:r>
              <a:rPr lang="zh-CN" altLang="en-US" sz="2000" dirty="0">
                <a:solidFill>
                  <a:schemeClr val="tx2"/>
                </a:solidFill>
              </a:rPr>
              <a:t>文档标识为一条 </a:t>
            </a:r>
            <a:r>
              <a:rPr lang="en-US" altLang="zh-CN" sz="2000" dirty="0">
                <a:solidFill>
                  <a:schemeClr val="tx2"/>
                </a:solidFill>
              </a:rPr>
              <a:t>SOAP </a:t>
            </a:r>
            <a:r>
              <a:rPr lang="zh-CN" altLang="en-US" sz="2000" dirty="0">
                <a:solidFill>
                  <a:schemeClr val="tx2"/>
                </a:solidFill>
              </a:rPr>
              <a:t>消息</a:t>
            </a:r>
          </a:p>
          <a:p>
            <a:pPr marL="285750" indent="-285750">
              <a:spcBef>
                <a:spcPts val="1200"/>
              </a:spcBef>
              <a:spcAft>
                <a:spcPts val="0"/>
              </a:spcAft>
              <a:buFont typeface="Wingdings" panose="05000000000000000000" pitchFamily="2" charset="2"/>
              <a:buChar char="l"/>
            </a:pPr>
            <a:r>
              <a:rPr lang="zh-CN" altLang="en-US" sz="2000" dirty="0">
                <a:solidFill>
                  <a:schemeClr val="tx2"/>
                </a:solidFill>
              </a:rPr>
              <a:t>可选的 </a:t>
            </a:r>
            <a:r>
              <a:rPr lang="en-US" altLang="zh-CN" sz="2000" dirty="0">
                <a:solidFill>
                  <a:schemeClr val="tx2"/>
                </a:solidFill>
              </a:rPr>
              <a:t>Header </a:t>
            </a:r>
            <a:r>
              <a:rPr lang="zh-CN" altLang="en-US" sz="2000" dirty="0">
                <a:solidFill>
                  <a:schemeClr val="tx2"/>
                </a:solidFill>
              </a:rPr>
              <a:t>元素，包含头部信息</a:t>
            </a:r>
          </a:p>
          <a:p>
            <a:pPr marL="285750" indent="-285750">
              <a:spcBef>
                <a:spcPts val="1200"/>
              </a:spcBef>
              <a:spcAft>
                <a:spcPts val="0"/>
              </a:spcAft>
              <a:buFont typeface="Wingdings" panose="05000000000000000000" pitchFamily="2" charset="2"/>
              <a:buChar char="l"/>
            </a:pPr>
            <a:r>
              <a:rPr lang="zh-CN" altLang="en-US" sz="2000" dirty="0">
                <a:solidFill>
                  <a:schemeClr val="tx2"/>
                </a:solidFill>
              </a:rPr>
              <a:t>必需的 </a:t>
            </a:r>
            <a:r>
              <a:rPr lang="en-US" altLang="zh-CN" sz="2000" dirty="0">
                <a:solidFill>
                  <a:schemeClr val="tx2"/>
                </a:solidFill>
              </a:rPr>
              <a:t>Body </a:t>
            </a:r>
            <a:r>
              <a:rPr lang="zh-CN" altLang="en-US" sz="2000" dirty="0">
                <a:solidFill>
                  <a:schemeClr val="tx2"/>
                </a:solidFill>
              </a:rPr>
              <a:t>元素，包含所有的调用和响应信息</a:t>
            </a:r>
          </a:p>
          <a:p>
            <a:pPr marL="285750" indent="-285750">
              <a:spcBef>
                <a:spcPts val="1200"/>
              </a:spcBef>
              <a:spcAft>
                <a:spcPts val="0"/>
              </a:spcAft>
              <a:buFont typeface="Wingdings" panose="05000000000000000000" pitchFamily="2" charset="2"/>
              <a:buChar char="l"/>
            </a:pPr>
            <a:r>
              <a:rPr lang="zh-CN" altLang="en-US" sz="2000" dirty="0">
                <a:solidFill>
                  <a:schemeClr val="tx2"/>
                </a:solidFill>
              </a:rPr>
              <a:t>可选的 </a:t>
            </a:r>
            <a:r>
              <a:rPr lang="en-US" altLang="zh-CN" sz="2000" dirty="0">
                <a:solidFill>
                  <a:schemeClr val="tx2"/>
                </a:solidFill>
              </a:rPr>
              <a:t>Fault </a:t>
            </a:r>
            <a:r>
              <a:rPr lang="zh-CN" altLang="en-US" sz="2000" dirty="0">
                <a:solidFill>
                  <a:schemeClr val="tx2"/>
                </a:solidFill>
              </a:rPr>
              <a:t>元素，提供有关在处理此消息所发生错误的信息</a:t>
            </a:r>
          </a:p>
        </p:txBody>
      </p:sp>
      <p:pic>
        <p:nvPicPr>
          <p:cNvPr id="10" name="Picture 4" descr="primer-figure-1"/>
          <p:cNvPicPr>
            <a:picLocks noGrp="1" noChangeAspect="1" noChangeArrowheads="1"/>
          </p:cNvPicPr>
          <p:nvPr>
            <p:ph sz="quarter" idx="4294967295"/>
          </p:nvPr>
        </p:nvPicPr>
        <p:blipFill>
          <a:blip r:embed="rId5">
            <a:extLst>
              <a:ext uri="{28A0092B-C50C-407E-A947-70E740481C1C}">
                <a14:useLocalDpi xmlns:a14="http://schemas.microsoft.com/office/drawing/2010/main" val="0"/>
              </a:ext>
            </a:extLst>
          </a:blip>
          <a:srcRect/>
          <a:stretch>
            <a:fillRect/>
          </a:stretch>
        </p:blipFill>
        <p:spPr>
          <a:xfrm>
            <a:off x="5652120" y="1700808"/>
            <a:ext cx="2935288" cy="3705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矩形 1"/>
          <p:cNvSpPr/>
          <p:nvPr/>
        </p:nvSpPr>
        <p:spPr bwMode="auto">
          <a:xfrm>
            <a:off x="6054850" y="3968756"/>
            <a:ext cx="2232248" cy="1008112"/>
          </a:xfrm>
          <a:prstGeom prst="rect">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3" name="矩形 2"/>
          <p:cNvSpPr/>
          <p:nvPr/>
        </p:nvSpPr>
        <p:spPr bwMode="auto">
          <a:xfrm>
            <a:off x="7278986" y="2528596"/>
            <a:ext cx="720080" cy="216024"/>
          </a:xfrm>
          <a:prstGeom prst="rect">
            <a:avLst/>
          </a:prstGeom>
          <a:solidFill>
            <a:srgbClr val="00CC99"/>
          </a:solidFill>
          <a:ln w="9525" cap="flat" cmpd="sng" algn="ctr">
            <a:solidFill>
              <a:srgbClr val="00CC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solidFill>
                  <a:schemeClr val="tx2"/>
                </a:solidFill>
                <a:effectLst/>
                <a:latin typeface="Arial" pitchFamily="34" charset="0"/>
              </a:rPr>
              <a:t>1</a:t>
            </a:r>
            <a:endParaRPr kumimoji="0" lang="zh-CN" altLang="en-US" sz="1050" b="1" i="0" u="none" strike="noStrike" cap="none" normalizeH="0" baseline="0" dirty="0">
              <a:ln>
                <a:noFill/>
              </a:ln>
              <a:solidFill>
                <a:schemeClr val="tx2"/>
              </a:solidFill>
              <a:effectLst/>
              <a:latin typeface="Arial" pitchFamily="34" charset="0"/>
            </a:endParaRPr>
          </a:p>
        </p:txBody>
      </p:sp>
      <p:sp>
        <p:nvSpPr>
          <p:cNvPr id="11" name="矩形 10"/>
          <p:cNvSpPr/>
          <p:nvPr/>
        </p:nvSpPr>
        <p:spPr bwMode="auto">
          <a:xfrm>
            <a:off x="7278986" y="2960644"/>
            <a:ext cx="720080" cy="216024"/>
          </a:xfrm>
          <a:prstGeom prst="rect">
            <a:avLst/>
          </a:prstGeom>
          <a:solidFill>
            <a:srgbClr val="00CC99"/>
          </a:solidFill>
          <a:ln w="9525" cap="flat" cmpd="sng" algn="ctr">
            <a:solidFill>
              <a:srgbClr val="00CC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050" dirty="0">
                <a:solidFill>
                  <a:schemeClr val="tx2"/>
                </a:solidFill>
                <a:latin typeface="Arial" pitchFamily="34" charset="0"/>
              </a:rPr>
              <a:t>N</a:t>
            </a:r>
            <a:endParaRPr kumimoji="0" lang="zh-CN" altLang="en-US" sz="1050" b="1" i="0" u="none" strike="noStrike" cap="none" normalizeH="0" baseline="0" dirty="0">
              <a:ln>
                <a:noFill/>
              </a:ln>
              <a:solidFill>
                <a:schemeClr val="tx2"/>
              </a:solidFill>
              <a:effectLst/>
              <a:latin typeface="Arial" pitchFamily="34" charset="0"/>
            </a:endParaRPr>
          </a:p>
        </p:txBody>
      </p:sp>
      <p:sp>
        <p:nvSpPr>
          <p:cNvPr id="13" name="矩形 12"/>
          <p:cNvSpPr/>
          <p:nvPr/>
        </p:nvSpPr>
        <p:spPr bwMode="auto">
          <a:xfrm>
            <a:off x="6330604" y="2648307"/>
            <a:ext cx="720080" cy="21602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600" dirty="0">
                <a:solidFill>
                  <a:schemeClr val="tx2"/>
                </a:solidFill>
                <a:latin typeface="Arial" pitchFamily="34" charset="0"/>
              </a:rPr>
              <a:t>…</a:t>
            </a:r>
            <a:endParaRPr kumimoji="0" lang="zh-CN" altLang="en-US" sz="1600" b="1" i="0" u="none" strike="noStrike" cap="none" normalizeH="0" baseline="0" dirty="0">
              <a:ln>
                <a:noFill/>
              </a:ln>
              <a:solidFill>
                <a:schemeClr val="tx2"/>
              </a:solidFill>
              <a:effectLst/>
              <a:latin typeface="Arial" pitchFamily="34" charset="0"/>
            </a:endParaRPr>
          </a:p>
        </p:txBody>
      </p:sp>
    </p:spTree>
    <p:extLst>
      <p:ext uri="{BB962C8B-B14F-4D97-AF65-F5344CB8AC3E}">
        <p14:creationId xmlns:p14="http://schemas.microsoft.com/office/powerpoint/2010/main" val="3443914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r>
              <a:rPr lang="en-US" altLang="zh-CN" dirty="0"/>
              <a:t>15</a:t>
            </a:r>
          </a:p>
        </p:txBody>
      </p:sp>
      <p:pic>
        <p:nvPicPr>
          <p:cNvPr id="6" name="图片 5" descr="C:\Users\lenovo\AppData\Local\Temp\1492679139(1).png"/>
          <p:cNvPicPr/>
          <p:nvPr/>
        </p:nvPicPr>
        <p:blipFill>
          <a:blip r:embed="rId2">
            <a:extLst>
              <a:ext uri="{28A0092B-C50C-407E-A947-70E740481C1C}">
                <a14:useLocalDpi xmlns:a14="http://schemas.microsoft.com/office/drawing/2010/main" val="0"/>
              </a:ext>
            </a:extLst>
          </a:blip>
          <a:srcRect/>
          <a:stretch>
            <a:fillRect/>
          </a:stretch>
        </p:blipFill>
        <p:spPr bwMode="auto">
          <a:xfrm>
            <a:off x="544812" y="1600100"/>
            <a:ext cx="5166121" cy="3551221"/>
          </a:xfrm>
          <a:prstGeom prst="rect">
            <a:avLst/>
          </a:prstGeom>
          <a:noFill/>
          <a:ln>
            <a:noFill/>
          </a:ln>
        </p:spPr>
      </p:pic>
      <p:sp>
        <p:nvSpPr>
          <p:cNvPr id="7" name="TextBox 9"/>
          <p:cNvSpPr txBox="1">
            <a:spLocks noChangeArrowheads="1"/>
          </p:cNvSpPr>
          <p:nvPr/>
        </p:nvSpPr>
        <p:spPr bwMode="auto">
          <a:xfrm>
            <a:off x="251520" y="980728"/>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a:latin typeface="Verdana" pitchFamily="34" charset="0"/>
              </a:rPr>
              <a:t> SOAP</a:t>
            </a:r>
            <a:r>
              <a:rPr lang="zh-CN" altLang="en-US" sz="2400" dirty="0">
                <a:latin typeface="Verdana" pitchFamily="34" charset="0"/>
              </a:rPr>
              <a:t>消息的基本结构</a:t>
            </a:r>
          </a:p>
        </p:txBody>
      </p:sp>
    </p:spTree>
    <p:extLst>
      <p:ext uri="{BB962C8B-B14F-4D97-AF65-F5344CB8AC3E}">
        <p14:creationId xmlns:p14="http://schemas.microsoft.com/office/powerpoint/2010/main" val="199052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SOAP</a:t>
            </a:r>
            <a:r>
              <a:rPr lang="zh-CN" altLang="en-US" dirty="0">
                <a:latin typeface="Verdana" pitchFamily="34" charset="0"/>
                <a:ea typeface="宋体" pitchFamily="2" charset="-122"/>
              </a:rPr>
              <a:t>元素</a:t>
            </a:r>
          </a:p>
        </p:txBody>
      </p:sp>
      <p:sp>
        <p:nvSpPr>
          <p:cNvPr id="7" name="TextBox 6"/>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Envelope</a:t>
            </a:r>
          </a:p>
        </p:txBody>
      </p:sp>
      <p:sp>
        <p:nvSpPr>
          <p:cNvPr id="8" name="矩形 7"/>
          <p:cNvSpPr/>
          <p:nvPr/>
        </p:nvSpPr>
        <p:spPr>
          <a:xfrm>
            <a:off x="456406" y="1511002"/>
            <a:ext cx="8364066" cy="707886"/>
          </a:xfrm>
          <a:prstGeom prst="rect">
            <a:avLst/>
          </a:prstGeom>
        </p:spPr>
        <p:txBody>
          <a:bodyPr wrap="square">
            <a:spAutoFit/>
          </a:bodyPr>
          <a:lstStyle/>
          <a:p>
            <a:pPr>
              <a:spcBef>
                <a:spcPts val="1200"/>
              </a:spcBef>
              <a:spcAft>
                <a:spcPts val="2400"/>
              </a:spcAft>
            </a:pPr>
            <a:r>
              <a:rPr lang="en-US" altLang="zh-CN" sz="2000" dirty="0">
                <a:solidFill>
                  <a:schemeClr val="tx2"/>
                </a:solidFill>
              </a:rPr>
              <a:t>SOAP</a:t>
            </a:r>
            <a:r>
              <a:rPr lang="zh-CN" altLang="en-US" sz="2000" dirty="0">
                <a:solidFill>
                  <a:schemeClr val="tx2"/>
                </a:solidFill>
              </a:rPr>
              <a:t>消息的根元素，可把 </a:t>
            </a:r>
            <a:r>
              <a:rPr lang="en-US" altLang="zh-CN" sz="2000" dirty="0">
                <a:solidFill>
                  <a:schemeClr val="tx2"/>
                </a:solidFill>
              </a:rPr>
              <a:t>XML </a:t>
            </a:r>
            <a:r>
              <a:rPr lang="zh-CN" altLang="en-US" sz="2000" dirty="0">
                <a:solidFill>
                  <a:schemeClr val="tx2"/>
                </a:solidFill>
              </a:rPr>
              <a:t>文档定义为 </a:t>
            </a:r>
            <a:r>
              <a:rPr lang="en-US" altLang="zh-CN" sz="2000" dirty="0">
                <a:solidFill>
                  <a:schemeClr val="tx2"/>
                </a:solidFill>
              </a:rPr>
              <a:t>SOAP </a:t>
            </a:r>
            <a:r>
              <a:rPr lang="zh-CN" altLang="en-US" sz="2000" dirty="0">
                <a:solidFill>
                  <a:schemeClr val="tx2"/>
                </a:solidFill>
              </a:rPr>
              <a:t>消息。包括一个可选的</a:t>
            </a:r>
            <a:r>
              <a:rPr lang="en-US" altLang="zh-CN" sz="2000" dirty="0">
                <a:solidFill>
                  <a:schemeClr val="tx2"/>
                </a:solidFill>
              </a:rPr>
              <a:t>Header</a:t>
            </a:r>
            <a:r>
              <a:rPr lang="zh-CN" altLang="en-US" sz="2000" dirty="0">
                <a:solidFill>
                  <a:schemeClr val="tx2"/>
                </a:solidFill>
              </a:rPr>
              <a:t>元素和一个必需的</a:t>
            </a:r>
            <a:r>
              <a:rPr lang="en-US" altLang="zh-CN" sz="2000" dirty="0">
                <a:solidFill>
                  <a:schemeClr val="tx2"/>
                </a:solidFill>
              </a:rPr>
              <a:t>Body</a:t>
            </a:r>
            <a:r>
              <a:rPr lang="zh-CN" altLang="en-US" sz="2000" dirty="0">
                <a:solidFill>
                  <a:schemeClr val="tx2"/>
                </a:solidFill>
              </a:rPr>
              <a:t>元素。</a:t>
            </a:r>
            <a:endParaRPr lang="en-US" altLang="zh-CN" sz="2000" dirty="0">
              <a:solidFill>
                <a:schemeClr val="tx2"/>
              </a:solidFill>
            </a:endParaRPr>
          </a:p>
        </p:txBody>
      </p:sp>
      <p:sp>
        <p:nvSpPr>
          <p:cNvPr id="9" name="灯片编号占位符 6"/>
          <p:cNvSpPr>
            <a:spLocks noGrp="1"/>
          </p:cNvSpPr>
          <p:nvPr>
            <p:ph type="sldNum" sz="quarter" idx="10"/>
          </p:nvPr>
        </p:nvSpPr>
        <p:spPr>
          <a:xfrm>
            <a:off x="3276600" y="6480175"/>
            <a:ext cx="2133600" cy="292100"/>
          </a:xfrm>
        </p:spPr>
        <p:txBody>
          <a:bodyPr/>
          <a:lstStyle/>
          <a:p>
            <a:pPr>
              <a:defRPr/>
            </a:pPr>
            <a:r>
              <a:rPr lang="en-US" altLang="zh-CN" dirty="0"/>
              <a:t>16</a:t>
            </a:r>
          </a:p>
        </p:txBody>
      </p:sp>
      <p:pic>
        <p:nvPicPr>
          <p:cNvPr id="12" name="图片 11" descr="C:\Users\lenovo\AppData\Local\Temp\1492680595(1).png"/>
          <p:cNvPicPr/>
          <p:nvPr/>
        </p:nvPicPr>
        <p:blipFill>
          <a:blip r:embed="rId5">
            <a:extLst>
              <a:ext uri="{28A0092B-C50C-407E-A947-70E740481C1C}">
                <a14:useLocalDpi xmlns:a14="http://schemas.microsoft.com/office/drawing/2010/main" val="0"/>
              </a:ext>
            </a:extLst>
          </a:blip>
          <a:srcRect/>
          <a:stretch>
            <a:fillRect/>
          </a:stretch>
        </p:blipFill>
        <p:spPr bwMode="auto">
          <a:xfrm>
            <a:off x="539552" y="2287150"/>
            <a:ext cx="6779890" cy="2068413"/>
          </a:xfrm>
          <a:prstGeom prst="rect">
            <a:avLst/>
          </a:prstGeom>
          <a:noFill/>
          <a:ln>
            <a:noFill/>
          </a:ln>
        </p:spPr>
      </p:pic>
      <p:sp>
        <p:nvSpPr>
          <p:cNvPr id="2" name="矩形 1"/>
          <p:cNvSpPr/>
          <p:nvPr/>
        </p:nvSpPr>
        <p:spPr>
          <a:xfrm>
            <a:off x="539552" y="4430579"/>
            <a:ext cx="8354755" cy="830997"/>
          </a:xfrm>
          <a:prstGeom prst="rect">
            <a:avLst/>
          </a:prstGeom>
        </p:spPr>
        <p:txBody>
          <a:bodyPr wrap="square">
            <a:spAutoFit/>
          </a:bodyPr>
          <a:lstStyle/>
          <a:p>
            <a:endParaRPr lang="zh-CN" altLang="en-US" sz="1600" dirty="0"/>
          </a:p>
          <a:p>
            <a:r>
              <a:rPr lang="en-US" altLang="zh-CN" sz="1600" dirty="0" err="1"/>
              <a:t>encodingStyle</a:t>
            </a:r>
            <a:r>
              <a:rPr lang="en-US" altLang="zh-CN" sz="1600" dirty="0"/>
              <a:t> </a:t>
            </a:r>
            <a:r>
              <a:rPr lang="zh-CN" altLang="en-US" sz="1600" dirty="0"/>
              <a:t>属性：用于定义在文档中使用的数据类型。此属性可出现在任何 </a:t>
            </a:r>
            <a:r>
              <a:rPr lang="en-US" altLang="zh-CN" sz="1600" dirty="0"/>
              <a:t>SOAP </a:t>
            </a:r>
            <a:r>
              <a:rPr lang="zh-CN" altLang="en-US" sz="1600" dirty="0"/>
              <a:t>元素中，并会被应用到元素的内容及元素的所有子元素上。</a:t>
            </a:r>
            <a:r>
              <a:rPr lang="en-US" altLang="zh-CN" sz="1600" dirty="0"/>
              <a:t>SOAP </a:t>
            </a:r>
            <a:r>
              <a:rPr lang="zh-CN" altLang="en-US" sz="1600" dirty="0"/>
              <a:t>消息没有默认的编码方式。</a:t>
            </a:r>
          </a:p>
        </p:txBody>
      </p:sp>
    </p:spTree>
    <p:extLst>
      <p:ext uri="{BB962C8B-B14F-4D97-AF65-F5344CB8AC3E}">
        <p14:creationId xmlns:p14="http://schemas.microsoft.com/office/powerpoint/2010/main" val="423065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8497639"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dirty="0"/>
              <a:t>Web Services </a:t>
            </a:r>
            <a:r>
              <a:rPr lang="zh-CN" altLang="zh-CN" dirty="0"/>
              <a:t>拥有三种基本的元素：</a:t>
            </a:r>
            <a:r>
              <a:rPr lang="en-US" altLang="zh-CN" dirty="0"/>
              <a:t>SOAP</a:t>
            </a:r>
            <a:r>
              <a:rPr lang="zh-CN" altLang="zh-CN" dirty="0"/>
              <a:t>、</a:t>
            </a:r>
            <a:r>
              <a:rPr lang="en-US" altLang="zh-CN" dirty="0"/>
              <a:t>WSDL </a:t>
            </a:r>
            <a:r>
              <a:rPr lang="zh-CN" altLang="zh-CN" dirty="0"/>
              <a:t>以及</a:t>
            </a:r>
            <a:r>
              <a:rPr lang="en-US" altLang="zh-CN" dirty="0"/>
              <a:t> UDDI</a:t>
            </a:r>
            <a:r>
              <a:rPr lang="zh-CN" altLang="zh-CN" dirty="0"/>
              <a:t>。</a:t>
            </a:r>
            <a:endParaRPr lang="en-US" altLang="zh-CN" dirty="0"/>
          </a:p>
          <a:p>
            <a:pPr eaLnBrk="1" hangingPunct="1"/>
            <a:endParaRPr lang="en-US" altLang="zh-CN" dirty="0"/>
          </a:p>
          <a:p>
            <a:pPr eaLnBrk="1" hangingPunct="1"/>
            <a:r>
              <a:rPr lang="zh-CN" altLang="zh-CN" dirty="0"/>
              <a:t>所有的</a:t>
            </a:r>
            <a:r>
              <a:rPr lang="en-US" altLang="zh-CN" dirty="0"/>
              <a:t>Web </a:t>
            </a:r>
            <a:r>
              <a:rPr lang="zh-CN" altLang="zh-CN" dirty="0"/>
              <a:t>服务消息都通过</a:t>
            </a:r>
            <a:r>
              <a:rPr lang="en-US" altLang="zh-CN" dirty="0"/>
              <a:t>SOAP(</a:t>
            </a:r>
            <a:r>
              <a:rPr lang="zh-CN" altLang="zh-CN" dirty="0"/>
              <a:t>简单对象访问协议</a:t>
            </a:r>
            <a:r>
              <a:rPr lang="en-US" altLang="zh-CN" dirty="0"/>
              <a:t>)</a:t>
            </a:r>
            <a:r>
              <a:rPr lang="zh-CN" altLang="zh-CN" dirty="0"/>
              <a:t>标准的</a:t>
            </a:r>
            <a:r>
              <a:rPr lang="en-US" altLang="zh-CN" dirty="0"/>
              <a:t>XML(</a:t>
            </a:r>
            <a:r>
              <a:rPr lang="zh-CN" altLang="zh-CN" dirty="0"/>
              <a:t>可扩展标记语言</a:t>
            </a:r>
            <a:r>
              <a:rPr lang="en-US" altLang="zh-CN" dirty="0"/>
              <a:t>)</a:t>
            </a:r>
            <a:r>
              <a:rPr lang="zh-CN" altLang="zh-CN" dirty="0"/>
              <a:t>消息处理协议交换</a:t>
            </a:r>
            <a:r>
              <a:rPr lang="en-US" altLang="zh-CN" dirty="0"/>
              <a:t>, </a:t>
            </a:r>
            <a:r>
              <a:rPr lang="zh-CN" altLang="zh-CN" dirty="0"/>
              <a:t>然后通过</a:t>
            </a:r>
            <a:r>
              <a:rPr lang="en-US" altLang="zh-CN" dirty="0"/>
              <a:t>HTTP</a:t>
            </a:r>
            <a:r>
              <a:rPr lang="zh-CN" altLang="zh-CN" dirty="0"/>
              <a:t>协议实现服务对象的远程调用。在调用的过程中</a:t>
            </a:r>
            <a:r>
              <a:rPr lang="en-US" altLang="zh-CN" dirty="0"/>
              <a:t>, </a:t>
            </a:r>
            <a:r>
              <a:rPr lang="zh-CN" altLang="zh-CN" dirty="0"/>
              <a:t>用户根据自己的需求通过</a:t>
            </a:r>
            <a:r>
              <a:rPr lang="en-US" altLang="zh-CN" dirty="0"/>
              <a:t>UDDI(</a:t>
            </a:r>
            <a:r>
              <a:rPr lang="zh-CN" altLang="zh-CN" dirty="0"/>
              <a:t>统一描述、发现和集成协议</a:t>
            </a:r>
            <a:r>
              <a:rPr lang="en-US" altLang="zh-CN" dirty="0"/>
              <a:t>)</a:t>
            </a:r>
            <a:r>
              <a:rPr lang="zh-CN" altLang="zh-CN" dirty="0"/>
              <a:t>发现符合需求的服务</a:t>
            </a:r>
            <a:r>
              <a:rPr lang="en-US" altLang="zh-CN" dirty="0"/>
              <a:t>, </a:t>
            </a:r>
            <a:r>
              <a:rPr lang="zh-CN" altLang="zh-CN" dirty="0"/>
              <a:t>最后利用</a:t>
            </a:r>
            <a:r>
              <a:rPr lang="en-US" altLang="zh-CN" dirty="0"/>
              <a:t>WSDL(Web </a:t>
            </a:r>
            <a:r>
              <a:rPr lang="zh-CN" altLang="zh-CN" dirty="0"/>
              <a:t>服务描述语言</a:t>
            </a:r>
            <a:r>
              <a:rPr lang="en-US" altLang="zh-CN" dirty="0"/>
              <a:t>)</a:t>
            </a:r>
            <a:r>
              <a:rPr lang="zh-CN" altLang="zh-CN" dirty="0"/>
              <a:t>描述的接口规范编程实现接口。</a:t>
            </a:r>
          </a:p>
          <a:p>
            <a:pPr eaLnBrk="1" hangingPunct="1"/>
            <a:endParaRPr lang="en-US" altLang="zh-CN" dirty="0"/>
          </a:p>
          <a:p>
            <a:pPr eaLnBrk="1" hangingPunct="1"/>
            <a:endParaRPr lang="en-US" altLang="zh-CN" sz="2400" dirty="0">
              <a:latin typeface="Verdana" pitchFamily="34" charset="0"/>
            </a:endParaRP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 name="组合 31"/>
          <p:cNvGrpSpPr/>
          <p:nvPr/>
        </p:nvGrpSpPr>
        <p:grpSpPr>
          <a:xfrm>
            <a:off x="2679398" y="3068960"/>
            <a:ext cx="3850292" cy="2808312"/>
            <a:chOff x="1115616" y="3140968"/>
            <a:chExt cx="3850292" cy="2808312"/>
          </a:xfrm>
        </p:grpSpPr>
        <p:sp>
          <p:nvSpPr>
            <p:cNvPr id="4" name="圆角矩形 3"/>
            <p:cNvSpPr/>
            <p:nvPr/>
          </p:nvSpPr>
          <p:spPr bwMode="auto">
            <a:xfrm>
              <a:off x="2195736" y="3140968"/>
              <a:ext cx="1362372" cy="333766"/>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Arial" pitchFamily="34" charset="0"/>
                </a:rPr>
                <a:t>服务注册中心</a:t>
              </a:r>
            </a:p>
          </p:txBody>
        </p:sp>
        <p:sp>
          <p:nvSpPr>
            <p:cNvPr id="9" name="圆角矩形 8"/>
            <p:cNvSpPr/>
            <p:nvPr/>
          </p:nvSpPr>
          <p:spPr bwMode="auto">
            <a:xfrm>
              <a:off x="1115616" y="4944567"/>
              <a:ext cx="1152128" cy="356641"/>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Arial" pitchFamily="34" charset="0"/>
                </a:rPr>
                <a:t>服务提供者</a:t>
              </a:r>
            </a:p>
          </p:txBody>
        </p:sp>
        <p:sp>
          <p:nvSpPr>
            <p:cNvPr id="10" name="圆角矩形 9"/>
            <p:cNvSpPr/>
            <p:nvPr/>
          </p:nvSpPr>
          <p:spPr bwMode="auto">
            <a:xfrm>
              <a:off x="3486100" y="4944567"/>
              <a:ext cx="1157908" cy="356641"/>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Arial" pitchFamily="34" charset="0"/>
                </a:rPr>
                <a:t>服务使用者</a:t>
              </a:r>
            </a:p>
          </p:txBody>
        </p:sp>
        <p:cxnSp>
          <p:nvCxnSpPr>
            <p:cNvPr id="6" name="直接箭头连接符 5"/>
            <p:cNvCxnSpPr>
              <a:stCxn id="9" idx="0"/>
            </p:cNvCxnSpPr>
            <p:nvPr/>
          </p:nvCxnSpPr>
          <p:spPr bwMode="auto">
            <a:xfrm flipV="1">
              <a:off x="1691680" y="3494993"/>
              <a:ext cx="681186" cy="144957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8" name="直接箭头连接符 7"/>
            <p:cNvCxnSpPr>
              <a:stCxn id="10" idx="0"/>
            </p:cNvCxnSpPr>
            <p:nvPr/>
          </p:nvCxnSpPr>
          <p:spPr bwMode="auto">
            <a:xfrm flipH="1" flipV="1">
              <a:off x="3467100" y="3494993"/>
              <a:ext cx="597954" cy="144957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2" name="直接箭头连接符 11"/>
            <p:cNvCxnSpPr>
              <a:stCxn id="10" idx="1"/>
              <a:endCxn id="9" idx="3"/>
            </p:cNvCxnSpPr>
            <p:nvPr/>
          </p:nvCxnSpPr>
          <p:spPr bwMode="auto">
            <a:xfrm flipH="1">
              <a:off x="2267744" y="5122888"/>
              <a:ext cx="1218356" cy="0"/>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25" name="文本框 24"/>
            <p:cNvSpPr txBox="1"/>
            <p:nvPr/>
          </p:nvSpPr>
          <p:spPr>
            <a:xfrm rot="17642838">
              <a:off x="1114548" y="3837112"/>
              <a:ext cx="1296144" cy="523220"/>
            </a:xfrm>
            <a:prstGeom prst="rect">
              <a:avLst/>
            </a:prstGeom>
            <a:noFill/>
          </p:spPr>
          <p:txBody>
            <a:bodyPr wrap="square" rtlCol="0">
              <a:spAutoFit/>
            </a:bodyPr>
            <a:lstStyle/>
            <a:p>
              <a:pPr algn="ctr"/>
              <a:r>
                <a:rPr lang="zh-CN" altLang="en-US" sz="1400" dirty="0"/>
                <a:t>发布</a:t>
              </a:r>
              <a:endParaRPr lang="en-US" altLang="zh-CN" sz="1400" dirty="0"/>
            </a:p>
            <a:p>
              <a:pPr algn="ctr"/>
              <a:r>
                <a:rPr lang="en-US" altLang="zh-CN" sz="1400" dirty="0"/>
                <a:t>UDDI, WSDL</a:t>
              </a:r>
              <a:endParaRPr lang="zh-CN" altLang="en-US" sz="1400" dirty="0"/>
            </a:p>
          </p:txBody>
        </p:sp>
        <p:sp>
          <p:nvSpPr>
            <p:cNvPr id="31" name="文本框 30"/>
            <p:cNvSpPr txBox="1"/>
            <p:nvPr/>
          </p:nvSpPr>
          <p:spPr>
            <a:xfrm rot="3898499">
              <a:off x="3410598" y="3887385"/>
              <a:ext cx="1296144" cy="523220"/>
            </a:xfrm>
            <a:prstGeom prst="rect">
              <a:avLst/>
            </a:prstGeom>
            <a:noFill/>
          </p:spPr>
          <p:txBody>
            <a:bodyPr wrap="square" rtlCol="0">
              <a:spAutoFit/>
            </a:bodyPr>
            <a:lstStyle/>
            <a:p>
              <a:pPr algn="ctr"/>
              <a:r>
                <a:rPr lang="zh-CN" altLang="en-US" sz="1400" dirty="0"/>
                <a:t>发现</a:t>
              </a:r>
              <a:endParaRPr lang="en-US" altLang="zh-CN" sz="1400" dirty="0"/>
            </a:p>
            <a:p>
              <a:pPr algn="ctr"/>
              <a:r>
                <a:rPr lang="en-US" altLang="zh-CN" sz="1400" dirty="0"/>
                <a:t>UDDI, WSDL</a:t>
              </a:r>
              <a:endParaRPr lang="zh-CN" altLang="en-US" sz="1400" dirty="0"/>
            </a:p>
          </p:txBody>
        </p:sp>
        <p:sp>
          <p:nvSpPr>
            <p:cNvPr id="26" name="矩形 25"/>
            <p:cNvSpPr/>
            <p:nvPr/>
          </p:nvSpPr>
          <p:spPr bwMode="auto">
            <a:xfrm>
              <a:off x="1691681" y="5413309"/>
              <a:ext cx="792087" cy="46396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Arial" pitchFamily="34" charset="0"/>
                </a:rPr>
                <a:t>Web service</a:t>
              </a:r>
              <a:endParaRPr kumimoji="0" lang="zh-CN" altLang="en-US" sz="1200" b="1" i="0" u="none" strike="noStrike" cap="none" normalizeH="0" baseline="0" dirty="0">
                <a:ln>
                  <a:noFill/>
                </a:ln>
                <a:solidFill>
                  <a:schemeClr val="tx1"/>
                </a:solidFill>
                <a:effectLst/>
                <a:latin typeface="Arial" pitchFamily="34" charset="0"/>
              </a:endParaRPr>
            </a:p>
          </p:txBody>
        </p:sp>
        <p:sp>
          <p:nvSpPr>
            <p:cNvPr id="33" name="矩形 32"/>
            <p:cNvSpPr/>
            <p:nvPr/>
          </p:nvSpPr>
          <p:spPr bwMode="auto">
            <a:xfrm>
              <a:off x="4173821" y="5413309"/>
              <a:ext cx="792087" cy="46396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a:solidFill>
                    <a:schemeClr val="tx1"/>
                  </a:solidFill>
                  <a:latin typeface="Arial" pitchFamily="34" charset="0"/>
                </a:rPr>
                <a:t>客户端应用</a:t>
              </a:r>
              <a:endParaRPr lang="en-US" altLang="zh-CN" sz="1200" dirty="0">
                <a:solidFill>
                  <a:schemeClr val="tx1"/>
                </a:solidFill>
                <a:latin typeface="Arial" pitchFamily="34" charset="0"/>
              </a:endParaRPr>
            </a:p>
          </p:txBody>
        </p:sp>
        <p:cxnSp>
          <p:nvCxnSpPr>
            <p:cNvPr id="34" name="直接箭头连接符 33"/>
            <p:cNvCxnSpPr>
              <a:endCxn id="26" idx="3"/>
            </p:cNvCxnSpPr>
            <p:nvPr/>
          </p:nvCxnSpPr>
          <p:spPr bwMode="auto">
            <a:xfrm flipH="1">
              <a:off x="2483768" y="5630823"/>
              <a:ext cx="1690053" cy="14468"/>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29" name="文本框 28"/>
            <p:cNvSpPr txBox="1"/>
            <p:nvPr/>
          </p:nvSpPr>
          <p:spPr>
            <a:xfrm>
              <a:off x="3029522" y="5641503"/>
              <a:ext cx="894406" cy="307777"/>
            </a:xfrm>
            <a:prstGeom prst="rect">
              <a:avLst/>
            </a:prstGeom>
            <a:noFill/>
          </p:spPr>
          <p:txBody>
            <a:bodyPr wrap="square" rtlCol="0">
              <a:spAutoFit/>
            </a:bodyPr>
            <a:lstStyle/>
            <a:p>
              <a:r>
                <a:rPr lang="en-US" altLang="zh-CN" sz="1400" dirty="0"/>
                <a:t>SOAP</a:t>
              </a:r>
              <a:endParaRPr lang="zh-CN" altLang="en-US" sz="1400" dirty="0"/>
            </a:p>
          </p:txBody>
        </p:sp>
      </p:grpSp>
    </p:spTree>
    <p:custDataLst>
      <p:tags r:id="rId1"/>
    </p:custDataLst>
    <p:extLst>
      <p:ext uri="{BB962C8B-B14F-4D97-AF65-F5344CB8AC3E}">
        <p14:creationId xmlns:p14="http://schemas.microsoft.com/office/powerpoint/2010/main" val="1791971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pPr eaLnBrk="1" hangingPunct="1"/>
            <a:endParaRPr lang="zh-CN" altLang="en-US" dirty="0">
              <a:latin typeface="宋体" panose="02010600030101010101" pitchFamily="2" charset="-122"/>
              <a:ea typeface="宋体" panose="02010600030101010101" pitchFamily="2" charset="-122"/>
            </a:endParaRPr>
          </a:p>
        </p:txBody>
      </p:sp>
      <p:sp>
        <p:nvSpPr>
          <p:cNvPr id="7" name="TextBox 6"/>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Header </a:t>
            </a:r>
          </a:p>
        </p:txBody>
      </p:sp>
      <p:sp>
        <p:nvSpPr>
          <p:cNvPr id="8" name="矩形 7"/>
          <p:cNvSpPr/>
          <p:nvPr/>
        </p:nvSpPr>
        <p:spPr>
          <a:xfrm>
            <a:off x="456406" y="1511002"/>
            <a:ext cx="8580090" cy="1015663"/>
          </a:xfrm>
          <a:prstGeom prst="rect">
            <a:avLst/>
          </a:prstGeom>
        </p:spPr>
        <p:txBody>
          <a:bodyPr wrap="square">
            <a:spAutoFit/>
          </a:bodyPr>
          <a:lstStyle/>
          <a:p>
            <a:pPr>
              <a:spcBef>
                <a:spcPts val="1200"/>
              </a:spcBef>
              <a:spcAft>
                <a:spcPts val="2400"/>
              </a:spcAft>
            </a:pPr>
            <a:r>
              <a:rPr lang="zh-CN" altLang="en-US" sz="2000" dirty="0">
                <a:solidFill>
                  <a:schemeClr val="tx2"/>
                </a:solidFill>
              </a:rPr>
              <a:t>可选的 </a:t>
            </a:r>
            <a:r>
              <a:rPr lang="en-US" altLang="zh-CN" sz="2000" dirty="0">
                <a:solidFill>
                  <a:schemeClr val="tx2"/>
                </a:solidFill>
              </a:rPr>
              <a:t>SOAP Header </a:t>
            </a:r>
            <a:r>
              <a:rPr lang="zh-CN" altLang="en-US" sz="2000" dirty="0">
                <a:solidFill>
                  <a:schemeClr val="tx2"/>
                </a:solidFill>
              </a:rPr>
              <a:t>元素可包含有关 </a:t>
            </a:r>
            <a:r>
              <a:rPr lang="en-US" altLang="zh-CN" sz="2000" dirty="0">
                <a:solidFill>
                  <a:schemeClr val="tx2"/>
                </a:solidFill>
              </a:rPr>
              <a:t>SOAP </a:t>
            </a:r>
            <a:r>
              <a:rPr lang="zh-CN" altLang="en-US" sz="2000" dirty="0">
                <a:solidFill>
                  <a:schemeClr val="tx2"/>
                </a:solidFill>
              </a:rPr>
              <a:t>消息的应用程序专用信息（比如认证、支付等）。如果 </a:t>
            </a:r>
            <a:r>
              <a:rPr lang="en-US" altLang="zh-CN" sz="2000" dirty="0">
                <a:solidFill>
                  <a:schemeClr val="tx2"/>
                </a:solidFill>
              </a:rPr>
              <a:t>Header </a:t>
            </a:r>
            <a:r>
              <a:rPr lang="zh-CN" altLang="en-US" sz="2000" dirty="0">
                <a:solidFill>
                  <a:schemeClr val="tx2"/>
                </a:solidFill>
              </a:rPr>
              <a:t>元素被提供，则它必须是 </a:t>
            </a:r>
            <a:r>
              <a:rPr lang="en-US" altLang="zh-CN" sz="2000" dirty="0">
                <a:solidFill>
                  <a:schemeClr val="tx2"/>
                </a:solidFill>
              </a:rPr>
              <a:t>Envelope </a:t>
            </a:r>
            <a:r>
              <a:rPr lang="zh-CN" altLang="en-US" sz="2000" dirty="0">
                <a:solidFill>
                  <a:schemeClr val="tx2"/>
                </a:solidFill>
              </a:rPr>
              <a:t>元素的第一个子元素。</a:t>
            </a:r>
            <a:endParaRPr lang="en-US" altLang="zh-CN" sz="2000" dirty="0">
              <a:solidFill>
                <a:schemeClr val="tx2"/>
              </a:solidFill>
            </a:endParaRPr>
          </a:p>
        </p:txBody>
      </p:sp>
      <p:sp>
        <p:nvSpPr>
          <p:cNvPr id="9" name="灯片编号占位符 6"/>
          <p:cNvSpPr>
            <a:spLocks noGrp="1"/>
          </p:cNvSpPr>
          <p:nvPr>
            <p:ph type="sldNum" sz="quarter" idx="10"/>
          </p:nvPr>
        </p:nvSpPr>
        <p:spPr>
          <a:xfrm>
            <a:off x="3276600" y="6480175"/>
            <a:ext cx="2133600" cy="292100"/>
          </a:xfrm>
        </p:spPr>
        <p:txBody>
          <a:bodyPr/>
          <a:lstStyle/>
          <a:p>
            <a:pPr>
              <a:defRPr/>
            </a:pPr>
            <a:r>
              <a:rPr lang="en-US" altLang="zh-CN" dirty="0"/>
              <a:t>17</a:t>
            </a:r>
          </a:p>
        </p:txBody>
      </p:sp>
      <p:pic>
        <p:nvPicPr>
          <p:cNvPr id="10" name="图片 9" descr="C:\Users\lenovo\AppData\Local\Temp\1492681819(1).png"/>
          <p:cNvPicPr/>
          <p:nvPr/>
        </p:nvPicPr>
        <p:blipFill>
          <a:blip r:embed="rId5">
            <a:extLst>
              <a:ext uri="{28A0092B-C50C-407E-A947-70E740481C1C}">
                <a14:useLocalDpi xmlns:a14="http://schemas.microsoft.com/office/drawing/2010/main" val="0"/>
              </a:ext>
            </a:extLst>
          </a:blip>
          <a:srcRect/>
          <a:stretch>
            <a:fillRect/>
          </a:stretch>
        </p:blipFill>
        <p:spPr bwMode="auto">
          <a:xfrm>
            <a:off x="456406" y="2551534"/>
            <a:ext cx="5616624" cy="2969478"/>
          </a:xfrm>
          <a:prstGeom prst="rect">
            <a:avLst/>
          </a:prstGeom>
          <a:noFill/>
          <a:ln>
            <a:noFill/>
          </a:ln>
        </p:spPr>
      </p:pic>
    </p:spTree>
    <p:extLst>
      <p:ext uri="{BB962C8B-B14F-4D97-AF65-F5344CB8AC3E}">
        <p14:creationId xmlns:p14="http://schemas.microsoft.com/office/powerpoint/2010/main" val="2194004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pPr eaLnBrk="1" hangingPunct="1"/>
            <a:endParaRPr lang="zh-CN" altLang="en-US" dirty="0">
              <a:latin typeface="宋体" panose="02010600030101010101" pitchFamily="2" charset="-122"/>
              <a:ea typeface="宋体" panose="02010600030101010101" pitchFamily="2" charset="-122"/>
            </a:endParaRPr>
          </a:p>
        </p:txBody>
      </p:sp>
      <p:sp>
        <p:nvSpPr>
          <p:cNvPr id="8" name="矩形 7"/>
          <p:cNvSpPr/>
          <p:nvPr/>
        </p:nvSpPr>
        <p:spPr>
          <a:xfrm>
            <a:off x="251520" y="1065213"/>
            <a:ext cx="8640960" cy="3785652"/>
          </a:xfrm>
          <a:prstGeom prst="rect">
            <a:avLst/>
          </a:prstGeom>
        </p:spPr>
        <p:txBody>
          <a:bodyPr wrap="square">
            <a:spAutoFit/>
          </a:bodyPr>
          <a:lstStyle/>
          <a:p>
            <a:pPr>
              <a:spcBef>
                <a:spcPts val="1200"/>
              </a:spcBef>
              <a:spcAft>
                <a:spcPts val="2400"/>
              </a:spcAft>
            </a:pPr>
            <a:r>
              <a:rPr lang="zh-CN" altLang="en-US" sz="2000" dirty="0">
                <a:solidFill>
                  <a:schemeClr val="tx2"/>
                </a:solidFill>
              </a:rPr>
              <a:t>对于</a:t>
            </a:r>
            <a:r>
              <a:rPr lang="en-US" altLang="zh-CN" sz="2000" dirty="0">
                <a:solidFill>
                  <a:schemeClr val="tx2"/>
                </a:solidFill>
              </a:rPr>
              <a:t>Header</a:t>
            </a:r>
            <a:r>
              <a:rPr lang="zh-CN" altLang="en-US" sz="2000" dirty="0">
                <a:solidFill>
                  <a:schemeClr val="tx2"/>
                </a:solidFill>
              </a:rPr>
              <a:t>元素，</a:t>
            </a:r>
            <a:r>
              <a:rPr lang="en-US" altLang="zh-CN" sz="2000" dirty="0">
                <a:solidFill>
                  <a:schemeClr val="tx2"/>
                </a:solidFill>
              </a:rPr>
              <a:t>SOAP </a:t>
            </a:r>
            <a:r>
              <a:rPr lang="zh-CN" altLang="en-US" sz="2000" dirty="0">
                <a:solidFill>
                  <a:schemeClr val="tx2"/>
                </a:solidFill>
              </a:rPr>
              <a:t>定义了三个属性：</a:t>
            </a:r>
            <a:r>
              <a:rPr lang="en-US" altLang="zh-CN" sz="2000" dirty="0">
                <a:solidFill>
                  <a:schemeClr val="tx2"/>
                </a:solidFill>
              </a:rPr>
              <a:t>actor</a:t>
            </a:r>
            <a:r>
              <a:rPr lang="zh-CN" altLang="en-US" sz="2000" dirty="0">
                <a:solidFill>
                  <a:schemeClr val="tx2"/>
                </a:solidFill>
              </a:rPr>
              <a:t>、 </a:t>
            </a:r>
            <a:r>
              <a:rPr lang="en-US" altLang="zh-CN" sz="2000" dirty="0" err="1">
                <a:solidFill>
                  <a:schemeClr val="tx2"/>
                </a:solidFill>
              </a:rPr>
              <a:t>mustUnderstand</a:t>
            </a:r>
            <a:r>
              <a:rPr lang="en-US" altLang="zh-CN" sz="2000" dirty="0">
                <a:solidFill>
                  <a:schemeClr val="tx2"/>
                </a:solidFill>
              </a:rPr>
              <a:t> </a:t>
            </a:r>
            <a:r>
              <a:rPr lang="zh-CN" altLang="en-US" sz="2000" dirty="0">
                <a:solidFill>
                  <a:schemeClr val="tx2"/>
                </a:solidFill>
              </a:rPr>
              <a:t>以及 </a:t>
            </a:r>
            <a:r>
              <a:rPr lang="en-US" altLang="zh-CN" sz="2000" dirty="0" err="1">
                <a:solidFill>
                  <a:schemeClr val="tx2"/>
                </a:solidFill>
              </a:rPr>
              <a:t>encodingStyle</a:t>
            </a:r>
            <a:r>
              <a:rPr lang="zh-CN" altLang="en-US" sz="2000" dirty="0">
                <a:solidFill>
                  <a:schemeClr val="tx2"/>
                </a:solidFill>
              </a:rPr>
              <a:t>。这些属性可定义容器如何对 </a:t>
            </a:r>
            <a:r>
              <a:rPr lang="en-US" altLang="zh-CN" sz="2000" dirty="0">
                <a:solidFill>
                  <a:schemeClr val="tx2"/>
                </a:solidFill>
              </a:rPr>
              <a:t>SOAP </a:t>
            </a:r>
            <a:r>
              <a:rPr lang="zh-CN" altLang="en-US" sz="2000" dirty="0">
                <a:solidFill>
                  <a:schemeClr val="tx2"/>
                </a:solidFill>
              </a:rPr>
              <a:t>消息进行处理。</a:t>
            </a:r>
            <a:endParaRPr lang="en-US" altLang="zh-CN" sz="2000" dirty="0">
              <a:solidFill>
                <a:schemeClr val="tx2"/>
              </a:solidFill>
            </a:endParaRPr>
          </a:p>
          <a:p>
            <a:pPr marL="342900" indent="-342900">
              <a:spcBef>
                <a:spcPts val="1200"/>
              </a:spcBef>
              <a:spcAft>
                <a:spcPts val="2400"/>
              </a:spcAft>
              <a:buFont typeface="Wingdings" panose="05000000000000000000" pitchFamily="2" charset="2"/>
              <a:buChar char="l"/>
            </a:pPr>
            <a:r>
              <a:rPr lang="en-US" altLang="zh-CN" sz="2000" dirty="0">
                <a:solidFill>
                  <a:schemeClr val="tx2"/>
                </a:solidFill>
              </a:rPr>
              <a:t>actor </a:t>
            </a:r>
            <a:r>
              <a:rPr lang="zh-CN" altLang="en-US" sz="2000" dirty="0">
                <a:solidFill>
                  <a:schemeClr val="tx2"/>
                </a:solidFill>
              </a:rPr>
              <a:t>属性：</a:t>
            </a:r>
            <a:r>
              <a:rPr lang="en-US" altLang="zh-CN" sz="2000" dirty="0">
                <a:solidFill>
                  <a:schemeClr val="tx2"/>
                </a:solidFill>
              </a:rPr>
              <a:t>SOAP </a:t>
            </a:r>
            <a:r>
              <a:rPr lang="zh-CN" altLang="en-US" sz="2000" dirty="0">
                <a:solidFill>
                  <a:schemeClr val="tx2"/>
                </a:solidFill>
              </a:rPr>
              <a:t>的 </a:t>
            </a:r>
            <a:r>
              <a:rPr lang="en-US" altLang="zh-CN" sz="2000" dirty="0">
                <a:solidFill>
                  <a:schemeClr val="tx2"/>
                </a:solidFill>
              </a:rPr>
              <a:t>actor </a:t>
            </a:r>
            <a:r>
              <a:rPr lang="zh-CN" altLang="en-US" sz="2000" dirty="0">
                <a:solidFill>
                  <a:schemeClr val="tx2"/>
                </a:solidFill>
              </a:rPr>
              <a:t>属性可用于将 </a:t>
            </a:r>
            <a:r>
              <a:rPr lang="en-US" altLang="zh-CN" sz="2000" dirty="0">
                <a:solidFill>
                  <a:schemeClr val="tx2"/>
                </a:solidFill>
              </a:rPr>
              <a:t>Header </a:t>
            </a:r>
            <a:r>
              <a:rPr lang="zh-CN" altLang="en-US" sz="2000" dirty="0">
                <a:solidFill>
                  <a:schemeClr val="tx2"/>
                </a:solidFill>
              </a:rPr>
              <a:t>元素寻址到一个特定的端点。省略</a:t>
            </a:r>
            <a:r>
              <a:rPr lang="en-US" altLang="zh-CN" sz="2000" dirty="0">
                <a:solidFill>
                  <a:schemeClr val="tx2"/>
                </a:solidFill>
              </a:rPr>
              <a:t>SOAP actor</a:t>
            </a:r>
            <a:r>
              <a:rPr lang="zh-CN" altLang="en-US" sz="2000" dirty="0">
                <a:solidFill>
                  <a:schemeClr val="tx2"/>
                </a:solidFill>
              </a:rPr>
              <a:t>属性，则表明接收者是</a:t>
            </a:r>
            <a:r>
              <a:rPr lang="en-US" altLang="zh-CN" sz="2000" dirty="0">
                <a:solidFill>
                  <a:schemeClr val="tx2"/>
                </a:solidFill>
              </a:rPr>
              <a:t>SOAP</a:t>
            </a:r>
            <a:r>
              <a:rPr lang="zh-CN" altLang="en-US" sz="2000" dirty="0">
                <a:solidFill>
                  <a:schemeClr val="tx2"/>
                </a:solidFill>
              </a:rPr>
              <a:t>消息的最终接收者。</a:t>
            </a:r>
          </a:p>
          <a:p>
            <a:pPr marL="342900" indent="-342900">
              <a:spcBef>
                <a:spcPts val="1200"/>
              </a:spcBef>
              <a:spcAft>
                <a:spcPts val="2400"/>
              </a:spcAft>
              <a:buFont typeface="Wingdings" panose="05000000000000000000" pitchFamily="2" charset="2"/>
              <a:buChar char="l"/>
            </a:pPr>
            <a:r>
              <a:rPr lang="en-US" altLang="zh-CN" sz="2000" dirty="0" err="1">
                <a:solidFill>
                  <a:schemeClr val="tx2"/>
                </a:solidFill>
              </a:rPr>
              <a:t>mustUnderstand</a:t>
            </a:r>
            <a:r>
              <a:rPr lang="en-US" altLang="zh-CN" sz="2000" dirty="0">
                <a:solidFill>
                  <a:schemeClr val="tx2"/>
                </a:solidFill>
              </a:rPr>
              <a:t> </a:t>
            </a:r>
            <a:r>
              <a:rPr lang="zh-CN" altLang="en-US" sz="2000" dirty="0">
                <a:solidFill>
                  <a:schemeClr val="tx2"/>
                </a:solidFill>
              </a:rPr>
              <a:t>属性：</a:t>
            </a:r>
            <a:r>
              <a:rPr lang="en-US" altLang="zh-CN" sz="2000" dirty="0" err="1">
                <a:solidFill>
                  <a:schemeClr val="tx2"/>
                </a:solidFill>
              </a:rPr>
              <a:t>mustUnderstand</a:t>
            </a:r>
            <a:r>
              <a:rPr lang="en-US" altLang="zh-CN" sz="2000" dirty="0">
                <a:solidFill>
                  <a:schemeClr val="tx2"/>
                </a:solidFill>
              </a:rPr>
              <a:t>=“0|1”</a:t>
            </a:r>
            <a:r>
              <a:rPr lang="zh-CN" altLang="en-US" sz="2000" dirty="0">
                <a:solidFill>
                  <a:schemeClr val="tx2"/>
                </a:solidFill>
              </a:rPr>
              <a:t>，可用于标识一个</a:t>
            </a:r>
            <a:r>
              <a:rPr lang="en-US" altLang="zh-CN" sz="2000" dirty="0">
                <a:solidFill>
                  <a:schemeClr val="tx2"/>
                </a:solidFill>
              </a:rPr>
              <a:t>Header</a:t>
            </a:r>
            <a:r>
              <a:rPr lang="zh-CN" altLang="en-US" sz="2000" dirty="0">
                <a:solidFill>
                  <a:schemeClr val="tx2"/>
                </a:solidFill>
              </a:rPr>
              <a:t>条目对于要对其进行处理的接收者来说是强制的还是可选的。</a:t>
            </a:r>
            <a:r>
              <a:rPr lang="en-US" altLang="zh-CN" sz="2000" dirty="0">
                <a:solidFill>
                  <a:schemeClr val="tx2"/>
                </a:solidFill>
              </a:rPr>
              <a:t>"</a:t>
            </a:r>
            <a:r>
              <a:rPr lang="en-US" altLang="zh-CN" sz="2000" dirty="0" err="1">
                <a:solidFill>
                  <a:schemeClr val="tx2"/>
                </a:solidFill>
              </a:rPr>
              <a:t>mustUnderstand</a:t>
            </a:r>
            <a:r>
              <a:rPr lang="en-US" altLang="zh-CN" sz="2000" dirty="0">
                <a:solidFill>
                  <a:schemeClr val="tx2"/>
                </a:solidFill>
              </a:rPr>
              <a:t>="1"</a:t>
            </a:r>
            <a:r>
              <a:rPr lang="zh-CN" altLang="en-US" sz="2000" dirty="0">
                <a:solidFill>
                  <a:schemeClr val="tx2"/>
                </a:solidFill>
              </a:rPr>
              <a:t>，则处理此头部的接收者必须认可此元素。假如此接收者无法认可此元素，则必须宣称处理消息失败。</a:t>
            </a:r>
            <a:endParaRPr lang="en-US" altLang="zh-CN" sz="2000" dirty="0">
              <a:solidFill>
                <a:schemeClr val="tx2"/>
              </a:solidFill>
            </a:endParaRPr>
          </a:p>
        </p:txBody>
      </p:sp>
      <p:sp>
        <p:nvSpPr>
          <p:cNvPr id="9" name="灯片编号占位符 6"/>
          <p:cNvSpPr>
            <a:spLocks noGrp="1"/>
          </p:cNvSpPr>
          <p:nvPr>
            <p:ph type="sldNum" sz="quarter" idx="10"/>
          </p:nvPr>
        </p:nvSpPr>
        <p:spPr>
          <a:xfrm>
            <a:off x="3276600" y="6480175"/>
            <a:ext cx="2133600" cy="292100"/>
          </a:xfrm>
        </p:spPr>
        <p:txBody>
          <a:bodyPr/>
          <a:lstStyle/>
          <a:p>
            <a:pPr>
              <a:defRPr/>
            </a:pPr>
            <a:r>
              <a:rPr lang="en-US" altLang="zh-CN" dirty="0"/>
              <a:t>18</a:t>
            </a:r>
          </a:p>
        </p:txBody>
      </p:sp>
    </p:spTree>
    <p:extLst>
      <p:ext uri="{BB962C8B-B14F-4D97-AF65-F5344CB8AC3E}">
        <p14:creationId xmlns:p14="http://schemas.microsoft.com/office/powerpoint/2010/main" val="1077450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pPr eaLnBrk="1" hangingPunct="1"/>
            <a:endParaRPr lang="zh-CN" altLang="en-US" dirty="0">
              <a:latin typeface="宋体" panose="02010600030101010101" pitchFamily="2" charset="-122"/>
              <a:ea typeface="宋体" panose="02010600030101010101" pitchFamily="2" charset="-122"/>
            </a:endParaRPr>
          </a:p>
        </p:txBody>
      </p:sp>
      <p:sp>
        <p:nvSpPr>
          <p:cNvPr id="7" name="TextBox 6"/>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Body </a:t>
            </a:r>
          </a:p>
        </p:txBody>
      </p:sp>
      <p:sp>
        <p:nvSpPr>
          <p:cNvPr id="8" name="矩形 7"/>
          <p:cNvSpPr/>
          <p:nvPr/>
        </p:nvSpPr>
        <p:spPr>
          <a:xfrm>
            <a:off x="456406" y="1511002"/>
            <a:ext cx="8364066" cy="707886"/>
          </a:xfrm>
          <a:prstGeom prst="rect">
            <a:avLst/>
          </a:prstGeom>
        </p:spPr>
        <p:txBody>
          <a:bodyPr wrap="square">
            <a:spAutoFit/>
          </a:bodyPr>
          <a:lstStyle/>
          <a:p>
            <a:pPr>
              <a:spcBef>
                <a:spcPts val="1200"/>
              </a:spcBef>
              <a:spcAft>
                <a:spcPts val="2400"/>
              </a:spcAft>
            </a:pPr>
            <a:r>
              <a:rPr lang="zh-CN" altLang="en-US" sz="2000" dirty="0">
                <a:solidFill>
                  <a:schemeClr val="tx2"/>
                </a:solidFill>
              </a:rPr>
              <a:t>必需的 </a:t>
            </a:r>
            <a:r>
              <a:rPr lang="en-US" altLang="zh-CN" sz="2000" dirty="0">
                <a:solidFill>
                  <a:schemeClr val="tx2"/>
                </a:solidFill>
              </a:rPr>
              <a:t>SOAP Body </a:t>
            </a:r>
            <a:r>
              <a:rPr lang="zh-CN" altLang="en-US" sz="2000" dirty="0">
                <a:solidFill>
                  <a:schemeClr val="tx2"/>
                </a:solidFill>
              </a:rPr>
              <a:t>元素可包含打算传送到消息最终端点的实际 </a:t>
            </a:r>
            <a:r>
              <a:rPr lang="en-US" altLang="zh-CN" sz="2000" dirty="0">
                <a:solidFill>
                  <a:schemeClr val="tx2"/>
                </a:solidFill>
              </a:rPr>
              <a:t>SOAP </a:t>
            </a:r>
            <a:r>
              <a:rPr lang="zh-CN" altLang="en-US" sz="2000" dirty="0">
                <a:solidFill>
                  <a:schemeClr val="tx2"/>
                </a:solidFill>
              </a:rPr>
              <a:t>消息。</a:t>
            </a:r>
            <a:endParaRPr lang="en-US" altLang="zh-CN" sz="2000" dirty="0">
              <a:solidFill>
                <a:schemeClr val="tx2"/>
              </a:solidFill>
            </a:endParaRPr>
          </a:p>
        </p:txBody>
      </p:sp>
      <p:sp>
        <p:nvSpPr>
          <p:cNvPr id="9" name="灯片编号占位符 6"/>
          <p:cNvSpPr>
            <a:spLocks noGrp="1"/>
          </p:cNvSpPr>
          <p:nvPr>
            <p:ph type="sldNum" sz="quarter" idx="10"/>
          </p:nvPr>
        </p:nvSpPr>
        <p:spPr>
          <a:xfrm>
            <a:off x="3276600" y="6480175"/>
            <a:ext cx="2133600" cy="292100"/>
          </a:xfrm>
        </p:spPr>
        <p:txBody>
          <a:bodyPr/>
          <a:lstStyle/>
          <a:p>
            <a:pPr>
              <a:defRPr/>
            </a:pPr>
            <a:r>
              <a:rPr lang="en-US" altLang="zh-CN" dirty="0"/>
              <a:t>19</a:t>
            </a:r>
          </a:p>
        </p:txBody>
      </p:sp>
      <p:pic>
        <p:nvPicPr>
          <p:cNvPr id="10" name="图片 9" descr="C:\Users\lenovo\AppData\Local\Temp\1492682421(1).png"/>
          <p:cNvPicPr/>
          <p:nvPr/>
        </p:nvPicPr>
        <p:blipFill>
          <a:blip r:embed="rId5">
            <a:extLst>
              <a:ext uri="{28A0092B-C50C-407E-A947-70E740481C1C}">
                <a14:useLocalDpi xmlns:a14="http://schemas.microsoft.com/office/drawing/2010/main" val="0"/>
              </a:ext>
            </a:extLst>
          </a:blip>
          <a:srcRect/>
          <a:stretch>
            <a:fillRect/>
          </a:stretch>
        </p:blipFill>
        <p:spPr bwMode="auto">
          <a:xfrm>
            <a:off x="456406" y="2287150"/>
            <a:ext cx="6069654" cy="2923022"/>
          </a:xfrm>
          <a:prstGeom prst="rect">
            <a:avLst/>
          </a:prstGeom>
          <a:noFill/>
          <a:ln>
            <a:noFill/>
          </a:ln>
        </p:spPr>
      </p:pic>
      <p:sp>
        <p:nvSpPr>
          <p:cNvPr id="2" name="矩形 1"/>
          <p:cNvSpPr/>
          <p:nvPr/>
        </p:nvSpPr>
        <p:spPr>
          <a:xfrm>
            <a:off x="485577" y="5198842"/>
            <a:ext cx="8501857" cy="646331"/>
          </a:xfrm>
          <a:prstGeom prst="rect">
            <a:avLst/>
          </a:prstGeom>
        </p:spPr>
        <p:txBody>
          <a:bodyPr wrap="square">
            <a:spAutoFit/>
          </a:bodyPr>
          <a:lstStyle/>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请求苹果的价格。</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m:GetPrice </a:t>
            </a:r>
            <a:r>
              <a:rPr lang="zh-CN" altLang="zh-CN" kern="100" dirty="0">
                <a:latin typeface="等线" panose="02010600030101010101" pitchFamily="2" charset="-122"/>
                <a:ea typeface="等线" panose="02010600030101010101" pitchFamily="2" charset="-122"/>
                <a:cs typeface="Times New Roman" panose="02020603050405020304" pitchFamily="18" charset="0"/>
              </a:rPr>
              <a:t>和</a:t>
            </a:r>
            <a:r>
              <a:rPr lang="en-US" altLang="zh-CN" kern="100" dirty="0">
                <a:latin typeface="等线" panose="02010600030101010101" pitchFamily="2" charset="-122"/>
                <a:ea typeface="等线" panose="02010600030101010101" pitchFamily="2" charset="-122"/>
                <a:cs typeface="Times New Roman" panose="02020603050405020304" pitchFamily="18" charset="0"/>
              </a:rPr>
              <a:t> Item </a:t>
            </a:r>
            <a:r>
              <a:rPr lang="zh-CN" altLang="zh-CN" kern="100" dirty="0">
                <a:latin typeface="等线" panose="02010600030101010101" pitchFamily="2" charset="-122"/>
                <a:ea typeface="等线" panose="02010600030101010101" pitchFamily="2" charset="-122"/>
                <a:cs typeface="Times New Roman" panose="02020603050405020304" pitchFamily="18" charset="0"/>
              </a:rPr>
              <a:t>元素是应用程序专用的元素</a:t>
            </a: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并不是</a:t>
            </a:r>
            <a:r>
              <a:rPr lang="en-US" altLang="zh-CN" kern="100" dirty="0">
                <a:latin typeface="等线" panose="02010600030101010101" pitchFamily="2" charset="-122"/>
                <a:ea typeface="等线" panose="02010600030101010101" pitchFamily="2" charset="-122"/>
                <a:cs typeface="Times New Roman" panose="02020603050405020304" pitchFamily="18" charset="0"/>
              </a:rPr>
              <a:t> SOAP </a:t>
            </a:r>
            <a:r>
              <a:rPr lang="zh-CN" altLang="zh-CN" kern="100" dirty="0">
                <a:latin typeface="等线" panose="02010600030101010101" pitchFamily="2" charset="-122"/>
                <a:ea typeface="等线" panose="02010600030101010101" pitchFamily="2" charset="-122"/>
                <a:cs typeface="Times New Roman" panose="02020603050405020304" pitchFamily="18" charset="0"/>
              </a:rPr>
              <a:t>标准的一部分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0418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pPr eaLnBrk="1" hangingPunct="1"/>
            <a:r>
              <a:rPr lang="zh-CN" altLang="en-US" dirty="0">
                <a:latin typeface="宋体" panose="02010600030101010101" pitchFamily="2" charset="-122"/>
                <a:ea typeface="宋体" panose="02010600030101010101" pitchFamily="2" charset="-122"/>
              </a:rPr>
              <a:t>编程风格</a:t>
            </a:r>
          </a:p>
        </p:txBody>
      </p:sp>
      <p:sp>
        <p:nvSpPr>
          <p:cNvPr id="7" name="TextBox 6"/>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编程风格</a:t>
            </a:r>
            <a:endParaRPr lang="en-US" altLang="zh-CN" sz="2400" dirty="0">
              <a:latin typeface="Verdana" pitchFamily="34" charset="0"/>
            </a:endParaRPr>
          </a:p>
        </p:txBody>
      </p:sp>
      <p:sp>
        <p:nvSpPr>
          <p:cNvPr id="8" name="矩形 7"/>
          <p:cNvSpPr/>
          <p:nvPr/>
        </p:nvSpPr>
        <p:spPr>
          <a:xfrm>
            <a:off x="428909" y="1725701"/>
            <a:ext cx="8364066" cy="1631216"/>
          </a:xfrm>
          <a:prstGeom prst="rect">
            <a:avLst/>
          </a:prstGeom>
        </p:spPr>
        <p:txBody>
          <a:bodyPr wrap="square">
            <a:spAutoFit/>
          </a:bodyPr>
          <a:lstStyle/>
          <a:p>
            <a:pPr marL="342900" indent="-342900">
              <a:spcBef>
                <a:spcPts val="1200"/>
              </a:spcBef>
              <a:spcAft>
                <a:spcPts val="1200"/>
              </a:spcAft>
              <a:buFont typeface="Wingdings" panose="05000000000000000000" pitchFamily="2" charset="2"/>
              <a:buChar char="l"/>
            </a:pPr>
            <a:r>
              <a:rPr lang="zh-CN" altLang="en-US" sz="2000" dirty="0">
                <a:solidFill>
                  <a:schemeClr val="tx2"/>
                </a:solidFill>
              </a:rPr>
              <a:t>文档风格：</a:t>
            </a:r>
            <a:r>
              <a:rPr lang="en-US" altLang="zh-CN" sz="2000" dirty="0">
                <a:solidFill>
                  <a:schemeClr val="tx2"/>
                </a:solidFill>
              </a:rPr>
              <a:t>SOAP</a:t>
            </a:r>
            <a:r>
              <a:rPr lang="zh-CN" altLang="en-US" sz="2000" dirty="0">
                <a:solidFill>
                  <a:schemeClr val="tx2"/>
                </a:solidFill>
              </a:rPr>
              <a:t>消息的</a:t>
            </a:r>
            <a:r>
              <a:rPr lang="en-US" altLang="zh-CN" sz="2000" dirty="0">
                <a:solidFill>
                  <a:schemeClr val="tx2"/>
                </a:solidFill>
              </a:rPr>
              <a:t>Body</a:t>
            </a:r>
            <a:r>
              <a:rPr lang="zh-CN" altLang="en-US" sz="2000" dirty="0">
                <a:solidFill>
                  <a:schemeClr val="tx2"/>
                </a:solidFill>
              </a:rPr>
              <a:t>元素包含需要被该服务处理的业务文档。（推荐）</a:t>
            </a:r>
            <a:endParaRPr lang="en-US" altLang="zh-CN" sz="2000" dirty="0">
              <a:solidFill>
                <a:schemeClr val="tx2"/>
              </a:solidFill>
            </a:endParaRPr>
          </a:p>
          <a:p>
            <a:pPr marL="342900" indent="-342900">
              <a:spcBef>
                <a:spcPts val="1200"/>
              </a:spcBef>
              <a:spcAft>
                <a:spcPts val="1200"/>
              </a:spcAft>
              <a:buFont typeface="Wingdings" panose="05000000000000000000" pitchFamily="2" charset="2"/>
              <a:buChar char="l"/>
            </a:pPr>
            <a:r>
              <a:rPr lang="en-US" altLang="zh-CN" sz="2000" dirty="0">
                <a:solidFill>
                  <a:schemeClr val="tx2"/>
                </a:solidFill>
              </a:rPr>
              <a:t>RPC</a:t>
            </a:r>
            <a:r>
              <a:rPr lang="zh-CN" altLang="en-US" sz="2000" dirty="0">
                <a:solidFill>
                  <a:schemeClr val="tx2"/>
                </a:solidFill>
              </a:rPr>
              <a:t>（</a:t>
            </a:r>
            <a:r>
              <a:rPr lang="en-US" altLang="zh-CN" sz="2000" dirty="0">
                <a:solidFill>
                  <a:schemeClr val="tx2"/>
                </a:solidFill>
              </a:rPr>
              <a:t>Remote Procedure Call Protocol</a:t>
            </a:r>
            <a:r>
              <a:rPr lang="zh-CN" altLang="en-US" sz="2000" dirty="0">
                <a:solidFill>
                  <a:schemeClr val="tx2"/>
                </a:solidFill>
              </a:rPr>
              <a:t>）风格：</a:t>
            </a:r>
            <a:r>
              <a:rPr lang="en-US" altLang="zh-CN" sz="2000" dirty="0">
                <a:solidFill>
                  <a:schemeClr val="tx2"/>
                </a:solidFill>
              </a:rPr>
              <a:t>Body</a:t>
            </a:r>
            <a:r>
              <a:rPr lang="zh-CN" altLang="en-US" sz="2000" dirty="0">
                <a:solidFill>
                  <a:schemeClr val="tx2"/>
                </a:solidFill>
              </a:rPr>
              <a:t>元素包含被调用方法的名字及其参数。</a:t>
            </a:r>
            <a:endParaRPr lang="en-US" altLang="zh-CN" sz="2000" dirty="0">
              <a:solidFill>
                <a:schemeClr val="tx2"/>
              </a:solidFill>
            </a:endParaRPr>
          </a:p>
        </p:txBody>
      </p:sp>
      <p:sp>
        <p:nvSpPr>
          <p:cNvPr id="9" name="灯片编号占位符 6"/>
          <p:cNvSpPr>
            <a:spLocks noGrp="1"/>
          </p:cNvSpPr>
          <p:nvPr>
            <p:ph type="sldNum" sz="quarter" idx="10"/>
          </p:nvPr>
        </p:nvSpPr>
        <p:spPr>
          <a:xfrm>
            <a:off x="3276600" y="6480175"/>
            <a:ext cx="2133600" cy="292100"/>
          </a:xfrm>
        </p:spPr>
        <p:txBody>
          <a:bodyPr/>
          <a:lstStyle/>
          <a:p>
            <a:pPr>
              <a:defRPr/>
            </a:pPr>
            <a:r>
              <a:rPr lang="en-US" altLang="zh-CN" dirty="0"/>
              <a:t>20</a:t>
            </a:r>
          </a:p>
        </p:txBody>
      </p:sp>
    </p:spTree>
    <p:extLst>
      <p:ext uri="{BB962C8B-B14F-4D97-AF65-F5344CB8AC3E}">
        <p14:creationId xmlns:p14="http://schemas.microsoft.com/office/powerpoint/2010/main" val="560688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pPr eaLnBrk="1" hangingPunct="1"/>
            <a:endParaRPr lang="zh-CN" altLang="en-US" dirty="0">
              <a:latin typeface="宋体" panose="02010600030101010101" pitchFamily="2" charset="-122"/>
              <a:ea typeface="宋体" panose="02010600030101010101" pitchFamily="2" charset="-122"/>
            </a:endParaRPr>
          </a:p>
        </p:txBody>
      </p:sp>
      <p:sp>
        <p:nvSpPr>
          <p:cNvPr id="7" name="TextBox 6"/>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SOAP HTTP Binding</a:t>
            </a:r>
          </a:p>
        </p:txBody>
      </p:sp>
      <p:sp>
        <p:nvSpPr>
          <p:cNvPr id="8" name="矩形 7"/>
          <p:cNvSpPr/>
          <p:nvPr/>
        </p:nvSpPr>
        <p:spPr>
          <a:xfrm>
            <a:off x="456406" y="1511002"/>
            <a:ext cx="8076034" cy="1648400"/>
          </a:xfrm>
          <a:prstGeom prst="rect">
            <a:avLst/>
          </a:prstGeom>
        </p:spPr>
        <p:txBody>
          <a:bodyPr wrap="square">
            <a:spAutoFit/>
          </a:bodyPr>
          <a:lstStyle/>
          <a:p>
            <a:pPr>
              <a:lnSpc>
                <a:spcPct val="130000"/>
              </a:lnSpc>
              <a:spcBef>
                <a:spcPts val="1200"/>
              </a:spcBef>
              <a:spcAft>
                <a:spcPts val="2400"/>
              </a:spcAft>
            </a:pPr>
            <a:r>
              <a:rPr lang="en-US" altLang="zh-CN" sz="2000" dirty="0">
                <a:solidFill>
                  <a:schemeClr val="tx2"/>
                </a:solidFill>
              </a:rPr>
              <a:t>SOAP</a:t>
            </a:r>
            <a:r>
              <a:rPr lang="zh-CN" altLang="en-US" sz="2000" dirty="0">
                <a:solidFill>
                  <a:schemeClr val="tx2"/>
                </a:solidFill>
              </a:rPr>
              <a:t>消息需要由底层的传输层来传输，但又不局限于某个传输协议，而是可以使用多种不同的传输协议。在</a:t>
            </a:r>
            <a:r>
              <a:rPr lang="en-US" altLang="zh-CN" sz="2000" dirty="0">
                <a:solidFill>
                  <a:schemeClr val="tx2"/>
                </a:solidFill>
              </a:rPr>
              <a:t>SOAP</a:t>
            </a:r>
            <a:r>
              <a:rPr lang="zh-CN" altLang="en-US" sz="2000" dirty="0">
                <a:solidFill>
                  <a:schemeClr val="tx2"/>
                </a:solidFill>
              </a:rPr>
              <a:t>消息传递过程中，不同的</a:t>
            </a:r>
            <a:r>
              <a:rPr lang="en-US" altLang="zh-CN" sz="2000" dirty="0">
                <a:solidFill>
                  <a:schemeClr val="tx2"/>
                </a:solidFill>
              </a:rPr>
              <a:t>SOAP</a:t>
            </a:r>
            <a:r>
              <a:rPr lang="zh-CN" altLang="en-US" sz="2000" dirty="0">
                <a:solidFill>
                  <a:schemeClr val="tx2"/>
                </a:solidFill>
              </a:rPr>
              <a:t>结点之间也可以使用不同的传输协议，这样使</a:t>
            </a:r>
            <a:r>
              <a:rPr lang="en-US" altLang="zh-CN" sz="2000" dirty="0">
                <a:solidFill>
                  <a:schemeClr val="tx2"/>
                </a:solidFill>
              </a:rPr>
              <a:t>SOAP</a:t>
            </a:r>
            <a:r>
              <a:rPr lang="zh-CN" altLang="en-US" sz="2000" dirty="0">
                <a:solidFill>
                  <a:schemeClr val="tx2"/>
                </a:solidFill>
              </a:rPr>
              <a:t>消息的传输非常灵活。应用最广泛的为</a:t>
            </a:r>
            <a:r>
              <a:rPr lang="en-US" altLang="zh-CN" sz="2000" dirty="0">
                <a:solidFill>
                  <a:schemeClr val="tx2"/>
                </a:solidFill>
              </a:rPr>
              <a:t>HTTP</a:t>
            </a:r>
            <a:r>
              <a:rPr lang="zh-CN" altLang="en-US" sz="2000" dirty="0">
                <a:solidFill>
                  <a:schemeClr val="tx2"/>
                </a:solidFill>
              </a:rPr>
              <a:t>协议绑定。</a:t>
            </a:r>
            <a:endParaRPr lang="en-US" altLang="zh-CN" sz="2000" dirty="0">
              <a:solidFill>
                <a:schemeClr val="tx2"/>
              </a:solidFill>
            </a:endParaRPr>
          </a:p>
        </p:txBody>
      </p:sp>
      <p:sp>
        <p:nvSpPr>
          <p:cNvPr id="9" name="灯片编号占位符 6"/>
          <p:cNvSpPr>
            <a:spLocks noGrp="1"/>
          </p:cNvSpPr>
          <p:nvPr>
            <p:ph type="sldNum" sz="quarter" idx="10"/>
          </p:nvPr>
        </p:nvSpPr>
        <p:spPr>
          <a:xfrm>
            <a:off x="3276600" y="6480175"/>
            <a:ext cx="2133600" cy="292100"/>
          </a:xfrm>
        </p:spPr>
        <p:txBody>
          <a:bodyPr/>
          <a:lstStyle/>
          <a:p>
            <a:pPr>
              <a:defRPr/>
            </a:pPr>
            <a:r>
              <a:rPr lang="en-US" altLang="zh-CN" dirty="0"/>
              <a:t>21</a:t>
            </a:r>
          </a:p>
        </p:txBody>
      </p:sp>
    </p:spTree>
    <p:extLst>
      <p:ext uri="{BB962C8B-B14F-4D97-AF65-F5344CB8AC3E}">
        <p14:creationId xmlns:p14="http://schemas.microsoft.com/office/powerpoint/2010/main" val="56040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pPr eaLnBrk="1" hangingPunct="1"/>
            <a:endParaRPr lang="zh-CN" altLang="en-US" dirty="0">
              <a:latin typeface="宋体" panose="02010600030101010101" pitchFamily="2" charset="-122"/>
              <a:ea typeface="宋体" panose="02010600030101010101" pitchFamily="2" charset="-122"/>
            </a:endParaRPr>
          </a:p>
        </p:txBody>
      </p:sp>
      <p:sp>
        <p:nvSpPr>
          <p:cNvPr id="9" name="TextBox 8"/>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SOAP</a:t>
            </a:r>
            <a:r>
              <a:rPr lang="zh-CN" altLang="en-US" sz="2400" dirty="0">
                <a:latin typeface="Verdana" pitchFamily="34" charset="0"/>
              </a:rPr>
              <a:t>消息示例</a:t>
            </a:r>
            <a:endParaRPr lang="en-US" altLang="zh-CN" sz="2400" dirty="0">
              <a:latin typeface="Verdana" pitchFamily="34" charset="0"/>
            </a:endParaRPr>
          </a:p>
        </p:txBody>
      </p:sp>
      <p:sp>
        <p:nvSpPr>
          <p:cNvPr id="12" name="灯片编号占位符 6"/>
          <p:cNvSpPr>
            <a:spLocks noGrp="1"/>
          </p:cNvSpPr>
          <p:nvPr>
            <p:ph type="sldNum" sz="quarter" idx="10"/>
          </p:nvPr>
        </p:nvSpPr>
        <p:spPr>
          <a:xfrm>
            <a:off x="3276600" y="6480175"/>
            <a:ext cx="2133600" cy="292100"/>
          </a:xfrm>
        </p:spPr>
        <p:txBody>
          <a:bodyPr/>
          <a:lstStyle/>
          <a:p>
            <a:pPr>
              <a:defRPr/>
            </a:pPr>
            <a:r>
              <a:rPr lang="en-US" altLang="zh-CN" dirty="0"/>
              <a:t>22</a:t>
            </a:r>
          </a:p>
        </p:txBody>
      </p:sp>
      <p:sp>
        <p:nvSpPr>
          <p:cNvPr id="2" name="文本框 1"/>
          <p:cNvSpPr txBox="1"/>
          <p:nvPr/>
        </p:nvSpPr>
        <p:spPr>
          <a:xfrm>
            <a:off x="658788" y="2060848"/>
            <a:ext cx="2808312" cy="369332"/>
          </a:xfrm>
          <a:prstGeom prst="rect">
            <a:avLst/>
          </a:prstGeom>
          <a:noFill/>
        </p:spPr>
        <p:txBody>
          <a:bodyPr wrap="square" rtlCol="0">
            <a:spAutoFit/>
          </a:bodyPr>
          <a:lstStyle/>
          <a:p>
            <a:r>
              <a:rPr lang="en-US" altLang="zh-CN" dirty="0">
                <a:hlinkClick r:id="rId5" action="ppaction://hlinkfile"/>
              </a:rPr>
              <a:t>WSDL</a:t>
            </a:r>
            <a:r>
              <a:rPr lang="zh-CN" altLang="en-US" dirty="0">
                <a:hlinkClick r:id="rId5" action="ppaction://hlinkfile"/>
              </a:rPr>
              <a:t>文档示例</a:t>
            </a:r>
            <a:r>
              <a:rPr lang="en-US" altLang="zh-CN" dirty="0">
                <a:hlinkClick r:id="rId5" action="ppaction://hlinkfile"/>
              </a:rPr>
              <a:t>.</a:t>
            </a:r>
            <a:r>
              <a:rPr lang="en-US" altLang="zh-CN" dirty="0" err="1">
                <a:hlinkClick r:id="rId5" action="ppaction://hlinkfile"/>
              </a:rPr>
              <a:t>docx</a:t>
            </a:r>
            <a:endParaRPr lang="zh-CN" altLang="en-US" dirty="0"/>
          </a:p>
        </p:txBody>
      </p:sp>
    </p:spTree>
    <p:extLst>
      <p:ext uri="{BB962C8B-B14F-4D97-AF65-F5344CB8AC3E}">
        <p14:creationId xmlns:p14="http://schemas.microsoft.com/office/powerpoint/2010/main" val="409302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r>
              <a:rPr lang="zh-CN" altLang="en-US" dirty="0">
                <a:latin typeface="宋体" panose="02010600030101010101" pitchFamily="2" charset="-122"/>
                <a:ea typeface="宋体" panose="02010600030101010101" pitchFamily="2" charset="-122"/>
              </a:rPr>
              <a:t>区别</a:t>
            </a:r>
          </a:p>
        </p:txBody>
      </p:sp>
      <p:sp>
        <p:nvSpPr>
          <p:cNvPr id="6" name="矩形 5"/>
          <p:cNvSpPr/>
          <p:nvPr/>
        </p:nvSpPr>
        <p:spPr>
          <a:xfrm>
            <a:off x="251520" y="1484784"/>
            <a:ext cx="8868123" cy="4452501"/>
          </a:xfrm>
          <a:prstGeom prst="rect">
            <a:avLst/>
          </a:prstGeom>
        </p:spPr>
        <p:txBody>
          <a:bodyPr wrap="square">
            <a:spAutoFit/>
          </a:bodyPr>
          <a:lstStyle/>
          <a:p>
            <a:pPr marL="285750" indent="-285750">
              <a:spcBef>
                <a:spcPts val="600"/>
              </a:spcBef>
              <a:spcAft>
                <a:spcPts val="0"/>
              </a:spcAft>
              <a:buFont typeface="Wingdings" pitchFamily="2" charset="2"/>
              <a:buChar char="l"/>
            </a:pPr>
            <a:r>
              <a:rPr lang="zh-CN" altLang="en-US" dirty="0">
                <a:solidFill>
                  <a:srgbClr val="1D528D"/>
                </a:solidFill>
              </a:rPr>
              <a:t>两者的命名空间不同。</a:t>
            </a:r>
          </a:p>
          <a:p>
            <a:pPr marL="288000" lvl="1">
              <a:spcBef>
                <a:spcPts val="0"/>
              </a:spcBef>
              <a:spcAft>
                <a:spcPts val="0"/>
              </a:spcAft>
            </a:pPr>
            <a:r>
              <a:rPr lang="en-US" altLang="zh-CN" dirty="0">
                <a:solidFill>
                  <a:schemeClr val="tx2"/>
                </a:solidFill>
              </a:rPr>
              <a:t>Soap1.1</a:t>
            </a:r>
            <a:r>
              <a:rPr lang="zh-CN" altLang="en-US" dirty="0">
                <a:solidFill>
                  <a:schemeClr val="tx2"/>
                </a:solidFill>
              </a:rPr>
              <a:t>的命名空间：</a:t>
            </a:r>
          </a:p>
          <a:p>
            <a:pPr marL="288000" lvl="1">
              <a:spcBef>
                <a:spcPts val="0"/>
              </a:spcBef>
              <a:spcAft>
                <a:spcPts val="0"/>
              </a:spcAft>
            </a:pPr>
            <a:r>
              <a:rPr lang="en-US" altLang="zh-CN" dirty="0" err="1">
                <a:solidFill>
                  <a:schemeClr val="tx2"/>
                </a:solidFill>
              </a:rPr>
              <a:t>xmlns:soap</a:t>
            </a:r>
            <a:r>
              <a:rPr lang="en-US" altLang="zh-CN" dirty="0">
                <a:solidFill>
                  <a:schemeClr val="tx2"/>
                </a:solidFill>
              </a:rPr>
              <a:t>=“http://schemas.xmlsoap.org/soap/envelope/”</a:t>
            </a:r>
          </a:p>
          <a:p>
            <a:pPr marL="288000" lvl="1">
              <a:spcBef>
                <a:spcPts val="0"/>
              </a:spcBef>
              <a:spcAft>
                <a:spcPts val="0"/>
              </a:spcAft>
            </a:pPr>
            <a:r>
              <a:rPr lang="en-US" altLang="zh-CN" dirty="0">
                <a:solidFill>
                  <a:schemeClr val="tx2"/>
                </a:solidFill>
              </a:rPr>
              <a:t>Soap1.2 </a:t>
            </a:r>
            <a:r>
              <a:rPr lang="zh-CN" altLang="en-US" dirty="0">
                <a:solidFill>
                  <a:schemeClr val="tx2"/>
                </a:solidFill>
              </a:rPr>
              <a:t>命名空间：</a:t>
            </a:r>
          </a:p>
          <a:p>
            <a:pPr marL="288000" lvl="1">
              <a:spcBef>
                <a:spcPts val="0"/>
              </a:spcBef>
              <a:spcAft>
                <a:spcPts val="0"/>
              </a:spcAft>
            </a:pPr>
            <a:r>
              <a:rPr lang="en-US" altLang="zh-CN" dirty="0" err="1">
                <a:solidFill>
                  <a:schemeClr val="tx2"/>
                </a:solidFill>
              </a:rPr>
              <a:t>xmlns:soap</a:t>
            </a:r>
            <a:r>
              <a:rPr lang="en-US" altLang="zh-CN" dirty="0">
                <a:solidFill>
                  <a:schemeClr val="tx2"/>
                </a:solidFill>
              </a:rPr>
              <a:t>="http://www.w3.org/2003/05/soap-envelope”</a:t>
            </a:r>
          </a:p>
          <a:p>
            <a:pPr marL="285750" indent="-285750">
              <a:spcBef>
                <a:spcPts val="600"/>
              </a:spcBef>
              <a:spcAft>
                <a:spcPts val="0"/>
              </a:spcAft>
              <a:buFont typeface="Wingdings" pitchFamily="2" charset="2"/>
              <a:buChar char="l"/>
            </a:pPr>
            <a:r>
              <a:rPr lang="en-US" altLang="zh-CN" dirty="0">
                <a:solidFill>
                  <a:srgbClr val="1D528D"/>
                </a:solidFill>
              </a:rPr>
              <a:t>SOAP1.1</a:t>
            </a:r>
            <a:r>
              <a:rPr lang="zh-CN" altLang="en-US" dirty="0">
                <a:solidFill>
                  <a:srgbClr val="1D528D"/>
                </a:solidFill>
              </a:rPr>
              <a:t>版本与</a:t>
            </a:r>
            <a:r>
              <a:rPr lang="en-US" altLang="zh-CN" dirty="0">
                <a:solidFill>
                  <a:srgbClr val="1D528D"/>
                </a:solidFill>
              </a:rPr>
              <a:t>SOAP1.2</a:t>
            </a:r>
            <a:r>
              <a:rPr lang="zh-CN" altLang="en-US" dirty="0">
                <a:solidFill>
                  <a:srgbClr val="1D528D"/>
                </a:solidFill>
              </a:rPr>
              <a:t>版本在头信息上存在差异。</a:t>
            </a:r>
          </a:p>
          <a:p>
            <a:pPr marL="288000">
              <a:spcBef>
                <a:spcPts val="0"/>
              </a:spcBef>
              <a:spcAft>
                <a:spcPts val="0"/>
              </a:spcAft>
            </a:pPr>
            <a:r>
              <a:rPr lang="en-US" altLang="zh-CN" dirty="0">
                <a:solidFill>
                  <a:schemeClr val="tx2"/>
                </a:solidFill>
              </a:rPr>
              <a:t>SOAP1.1</a:t>
            </a:r>
            <a:r>
              <a:rPr lang="zh-CN" altLang="en-US" dirty="0">
                <a:solidFill>
                  <a:schemeClr val="tx2"/>
                </a:solidFill>
              </a:rPr>
              <a:t>的</a:t>
            </a:r>
            <a:r>
              <a:rPr lang="en-US" altLang="zh-CN" dirty="0">
                <a:solidFill>
                  <a:schemeClr val="tx2"/>
                </a:solidFill>
              </a:rPr>
              <a:t>HTTP</a:t>
            </a:r>
            <a:r>
              <a:rPr lang="zh-CN" altLang="en-US" dirty="0">
                <a:solidFill>
                  <a:schemeClr val="tx2"/>
                </a:solidFill>
              </a:rPr>
              <a:t>请求头：</a:t>
            </a:r>
            <a:r>
              <a:rPr lang="en-US" altLang="zh-CN" dirty="0">
                <a:solidFill>
                  <a:schemeClr val="tx2"/>
                </a:solidFill>
              </a:rPr>
              <a:t>Content-Type: text/xml; charset=UTF-8; </a:t>
            </a:r>
            <a:r>
              <a:rPr lang="en-US" altLang="zh-CN" dirty="0" err="1">
                <a:solidFill>
                  <a:schemeClr val="tx2"/>
                </a:solidFill>
              </a:rPr>
              <a:t>SOAPAction</a:t>
            </a:r>
            <a:endParaRPr lang="en-US" altLang="zh-CN" dirty="0">
              <a:solidFill>
                <a:schemeClr val="tx2"/>
              </a:solidFill>
            </a:endParaRPr>
          </a:p>
          <a:p>
            <a:pPr marL="288000">
              <a:spcBef>
                <a:spcPts val="0"/>
              </a:spcBef>
              <a:spcAft>
                <a:spcPts val="0"/>
              </a:spcAft>
            </a:pPr>
            <a:r>
              <a:rPr lang="en-US" altLang="zh-CN" dirty="0">
                <a:solidFill>
                  <a:schemeClr val="tx2"/>
                </a:solidFill>
              </a:rPr>
              <a:t>SOAP1.2</a:t>
            </a:r>
            <a:r>
              <a:rPr lang="zh-CN" altLang="en-US" dirty="0">
                <a:solidFill>
                  <a:schemeClr val="tx2"/>
                </a:solidFill>
              </a:rPr>
              <a:t>的请求头：</a:t>
            </a:r>
            <a:r>
              <a:rPr lang="en-US" altLang="zh-CN" dirty="0">
                <a:solidFill>
                  <a:schemeClr val="tx2"/>
                </a:solidFill>
              </a:rPr>
              <a:t>Content-Type: application/</a:t>
            </a:r>
            <a:r>
              <a:rPr lang="en-US" altLang="zh-CN" dirty="0" err="1">
                <a:solidFill>
                  <a:schemeClr val="tx2"/>
                </a:solidFill>
              </a:rPr>
              <a:t>soap+xml</a:t>
            </a:r>
            <a:r>
              <a:rPr lang="en-US" altLang="zh-CN" dirty="0">
                <a:solidFill>
                  <a:schemeClr val="tx2"/>
                </a:solidFill>
              </a:rPr>
              <a:t>; charset=UTF-8; </a:t>
            </a:r>
            <a:r>
              <a:rPr lang="zh-CN" altLang="en-US" dirty="0">
                <a:solidFill>
                  <a:schemeClr val="tx2"/>
                </a:solidFill>
              </a:rPr>
              <a:t>无</a:t>
            </a:r>
          </a:p>
          <a:p>
            <a:pPr marL="285750" indent="-285750">
              <a:spcBef>
                <a:spcPts val="600"/>
              </a:spcBef>
              <a:spcAft>
                <a:spcPts val="0"/>
              </a:spcAft>
              <a:buFont typeface="Wingdings" pitchFamily="2" charset="2"/>
              <a:buChar char="l"/>
            </a:pPr>
            <a:r>
              <a:rPr lang="zh-CN" altLang="en-US" dirty="0">
                <a:solidFill>
                  <a:srgbClr val="1D528D"/>
                </a:solidFill>
              </a:rPr>
              <a:t>基于</a:t>
            </a:r>
            <a:r>
              <a:rPr lang="en-US" altLang="zh-CN" dirty="0">
                <a:solidFill>
                  <a:srgbClr val="1D528D"/>
                </a:solidFill>
              </a:rPr>
              <a:t>SOAP1.1</a:t>
            </a:r>
            <a:r>
              <a:rPr lang="zh-CN" altLang="en-US" dirty="0">
                <a:solidFill>
                  <a:srgbClr val="1D528D"/>
                </a:solidFill>
              </a:rPr>
              <a:t>生成的</a:t>
            </a:r>
            <a:r>
              <a:rPr lang="en-US" altLang="zh-CN" dirty="0">
                <a:solidFill>
                  <a:srgbClr val="1D528D"/>
                </a:solidFill>
              </a:rPr>
              <a:t>WSDL</a:t>
            </a:r>
            <a:r>
              <a:rPr lang="zh-CN" altLang="en-US" dirty="0">
                <a:solidFill>
                  <a:srgbClr val="1D528D"/>
                </a:solidFill>
              </a:rPr>
              <a:t>和基于</a:t>
            </a:r>
            <a:r>
              <a:rPr lang="en-US" altLang="zh-CN" dirty="0">
                <a:solidFill>
                  <a:srgbClr val="1D528D"/>
                </a:solidFill>
              </a:rPr>
              <a:t>SOAP1.2</a:t>
            </a:r>
            <a:r>
              <a:rPr lang="zh-CN" altLang="en-US" dirty="0">
                <a:solidFill>
                  <a:srgbClr val="1D528D"/>
                </a:solidFill>
              </a:rPr>
              <a:t>生成的</a:t>
            </a:r>
            <a:r>
              <a:rPr lang="en-US" altLang="zh-CN" dirty="0">
                <a:solidFill>
                  <a:srgbClr val="1D528D"/>
                </a:solidFill>
              </a:rPr>
              <a:t>WSDL</a:t>
            </a:r>
            <a:r>
              <a:rPr lang="zh-CN" altLang="en-US" dirty="0">
                <a:solidFill>
                  <a:srgbClr val="1D528D"/>
                </a:solidFill>
              </a:rPr>
              <a:t>不同。</a:t>
            </a:r>
          </a:p>
          <a:p>
            <a:pPr marL="288000">
              <a:spcBef>
                <a:spcPts val="0"/>
              </a:spcBef>
              <a:spcAft>
                <a:spcPts val="0"/>
              </a:spcAft>
            </a:pPr>
            <a:r>
              <a:rPr lang="zh-CN" altLang="en-US" dirty="0">
                <a:solidFill>
                  <a:schemeClr val="tx2"/>
                </a:solidFill>
              </a:rPr>
              <a:t>如：在定义</a:t>
            </a:r>
            <a:r>
              <a:rPr lang="en-US" altLang="zh-CN" dirty="0">
                <a:solidFill>
                  <a:schemeClr val="tx2"/>
                </a:solidFill>
              </a:rPr>
              <a:t>Service</a:t>
            </a:r>
            <a:r>
              <a:rPr lang="zh-CN" altLang="en-US" dirty="0">
                <a:solidFill>
                  <a:schemeClr val="tx2"/>
                </a:solidFill>
              </a:rPr>
              <a:t>部分差别如下：</a:t>
            </a:r>
          </a:p>
          <a:p>
            <a:pPr marL="288000">
              <a:spcBef>
                <a:spcPts val="0"/>
              </a:spcBef>
              <a:spcAft>
                <a:spcPts val="0"/>
              </a:spcAft>
            </a:pPr>
            <a:r>
              <a:rPr lang="en-US" altLang="zh-CN" dirty="0">
                <a:solidFill>
                  <a:schemeClr val="tx2"/>
                </a:solidFill>
              </a:rPr>
              <a:t>Soap1.1</a:t>
            </a:r>
            <a:r>
              <a:rPr lang="zh-CN" altLang="en-US" dirty="0">
                <a:solidFill>
                  <a:schemeClr val="tx2"/>
                </a:solidFill>
              </a:rPr>
              <a:t>是以：</a:t>
            </a:r>
            <a:r>
              <a:rPr lang="en-US" altLang="zh-CN" dirty="0" err="1">
                <a:solidFill>
                  <a:schemeClr val="tx2"/>
                </a:solidFill>
              </a:rPr>
              <a:t>soap:address</a:t>
            </a:r>
            <a:r>
              <a:rPr lang="zh-CN" altLang="en-US" dirty="0">
                <a:solidFill>
                  <a:schemeClr val="tx2"/>
                </a:solidFill>
              </a:rPr>
              <a:t>定义。</a:t>
            </a:r>
            <a:endParaRPr lang="en-US" altLang="zh-CN" dirty="0">
              <a:solidFill>
                <a:schemeClr val="tx2"/>
              </a:solidFill>
            </a:endParaRPr>
          </a:p>
          <a:p>
            <a:pPr marL="288000">
              <a:spcBef>
                <a:spcPts val="0"/>
              </a:spcBef>
              <a:spcAft>
                <a:spcPts val="0"/>
              </a:spcAft>
            </a:pPr>
            <a:r>
              <a:rPr lang="en-US" altLang="zh-CN" dirty="0">
                <a:solidFill>
                  <a:schemeClr val="tx2"/>
                </a:solidFill>
              </a:rPr>
              <a:t>Soap1.2</a:t>
            </a:r>
            <a:r>
              <a:rPr lang="zh-CN" altLang="en-US" dirty="0">
                <a:solidFill>
                  <a:schemeClr val="tx2"/>
                </a:solidFill>
              </a:rPr>
              <a:t>是以</a:t>
            </a:r>
            <a:r>
              <a:rPr lang="en-US" altLang="zh-CN" dirty="0">
                <a:solidFill>
                  <a:schemeClr val="tx2"/>
                </a:solidFill>
              </a:rPr>
              <a:t>:  soap12:address</a:t>
            </a:r>
            <a:r>
              <a:rPr lang="zh-CN" altLang="en-US" dirty="0">
                <a:solidFill>
                  <a:schemeClr val="tx2"/>
                </a:solidFill>
              </a:rPr>
              <a:t>定义。</a:t>
            </a:r>
          </a:p>
          <a:p>
            <a:pPr marL="285750" indent="-285750">
              <a:spcBef>
                <a:spcPts val="600"/>
              </a:spcBef>
              <a:spcAft>
                <a:spcPts val="0"/>
              </a:spcAft>
              <a:buFont typeface="Wingdings" pitchFamily="2" charset="2"/>
              <a:buChar char="l"/>
            </a:pPr>
            <a:r>
              <a:rPr lang="zh-CN" altLang="en-US" dirty="0">
                <a:solidFill>
                  <a:srgbClr val="1D528D"/>
                </a:solidFill>
              </a:rPr>
              <a:t>在</a:t>
            </a:r>
            <a:r>
              <a:rPr lang="en-US" altLang="zh-CN" dirty="0">
                <a:solidFill>
                  <a:srgbClr val="1D528D"/>
                </a:solidFill>
              </a:rPr>
              <a:t>CXF</a:t>
            </a:r>
            <a:r>
              <a:rPr lang="zh-CN" altLang="en-US" dirty="0">
                <a:solidFill>
                  <a:srgbClr val="1D528D"/>
                </a:solidFill>
              </a:rPr>
              <a:t>中两种协议请求的方式也不一样。</a:t>
            </a:r>
          </a:p>
          <a:p>
            <a:pPr marL="288000">
              <a:spcBef>
                <a:spcPts val="0"/>
              </a:spcBef>
              <a:spcAft>
                <a:spcPts val="0"/>
              </a:spcAft>
            </a:pPr>
            <a:r>
              <a:rPr lang="en-US" altLang="zh-CN" dirty="0">
                <a:solidFill>
                  <a:schemeClr val="tx2"/>
                </a:solidFill>
              </a:rPr>
              <a:t>Soap1.1</a:t>
            </a:r>
            <a:r>
              <a:rPr lang="zh-CN" altLang="en-US" dirty="0">
                <a:solidFill>
                  <a:schemeClr val="tx2"/>
                </a:solidFill>
              </a:rPr>
              <a:t>为</a:t>
            </a:r>
            <a:r>
              <a:rPr lang="en-US" altLang="zh-CN" dirty="0">
                <a:solidFill>
                  <a:schemeClr val="tx2"/>
                </a:solidFill>
              </a:rPr>
              <a:t>content-Type: text/xml; charset=UTF-8</a:t>
            </a:r>
          </a:p>
          <a:p>
            <a:pPr marL="288000">
              <a:spcBef>
                <a:spcPts val="0"/>
              </a:spcBef>
              <a:spcAft>
                <a:spcPts val="0"/>
              </a:spcAft>
            </a:pPr>
            <a:r>
              <a:rPr lang="en-US" altLang="zh-CN" dirty="0">
                <a:solidFill>
                  <a:schemeClr val="tx2"/>
                </a:solidFill>
              </a:rPr>
              <a:t>Soap1.2</a:t>
            </a:r>
            <a:r>
              <a:rPr lang="zh-CN" altLang="en-US" dirty="0">
                <a:solidFill>
                  <a:schemeClr val="tx2"/>
                </a:solidFill>
              </a:rPr>
              <a:t>为</a:t>
            </a:r>
            <a:r>
              <a:rPr lang="en-US" altLang="zh-CN" dirty="0">
                <a:solidFill>
                  <a:schemeClr val="tx2"/>
                </a:solidFill>
              </a:rPr>
              <a:t>content-Type: application/</a:t>
            </a:r>
            <a:r>
              <a:rPr lang="en-US" altLang="zh-CN" dirty="0" err="1">
                <a:solidFill>
                  <a:schemeClr val="tx2"/>
                </a:solidFill>
              </a:rPr>
              <a:t>soap+xml</a:t>
            </a:r>
            <a:r>
              <a:rPr lang="en-US" altLang="zh-CN" dirty="0">
                <a:solidFill>
                  <a:schemeClr val="tx2"/>
                </a:solidFill>
              </a:rPr>
              <a:t>; charset=UTF-8</a:t>
            </a:r>
          </a:p>
        </p:txBody>
      </p:sp>
      <p:sp>
        <p:nvSpPr>
          <p:cNvPr id="7" name="TextBox 6"/>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SOAP1.1</a:t>
            </a:r>
            <a:r>
              <a:rPr lang="zh-CN" altLang="en-US" sz="2400" dirty="0">
                <a:latin typeface="Verdana" pitchFamily="34" charset="0"/>
              </a:rPr>
              <a:t>和</a:t>
            </a:r>
            <a:r>
              <a:rPr lang="en-US" altLang="zh-CN" sz="2400" dirty="0">
                <a:latin typeface="Verdana" pitchFamily="34" charset="0"/>
              </a:rPr>
              <a:t>SOAP1.2</a:t>
            </a:r>
            <a:r>
              <a:rPr lang="zh-CN" altLang="en-US" sz="2400" dirty="0">
                <a:latin typeface="Verdana" pitchFamily="34" charset="0"/>
              </a:rPr>
              <a:t>的区别：</a:t>
            </a:r>
            <a:endParaRPr lang="en-US" altLang="zh-CN" sz="2400" dirty="0">
              <a:latin typeface="Verdana" pitchFamily="34" charset="0"/>
            </a:endParaRPr>
          </a:p>
        </p:txBody>
      </p:sp>
      <p:sp>
        <p:nvSpPr>
          <p:cNvPr id="8" name="灯片编号占位符 6"/>
          <p:cNvSpPr>
            <a:spLocks noGrp="1"/>
          </p:cNvSpPr>
          <p:nvPr>
            <p:ph type="sldNum" sz="quarter" idx="10"/>
          </p:nvPr>
        </p:nvSpPr>
        <p:spPr>
          <a:xfrm>
            <a:off x="3276600" y="6480175"/>
            <a:ext cx="2133600" cy="292100"/>
          </a:xfrm>
        </p:spPr>
        <p:txBody>
          <a:bodyPr/>
          <a:lstStyle/>
          <a:p>
            <a:pPr>
              <a:defRPr/>
            </a:pPr>
            <a:r>
              <a:rPr lang="en-US" altLang="zh-CN" dirty="0"/>
              <a:t>23</a:t>
            </a:r>
          </a:p>
        </p:txBody>
      </p:sp>
    </p:spTree>
    <p:extLst>
      <p:ext uri="{BB962C8B-B14F-4D97-AF65-F5344CB8AC3E}">
        <p14:creationId xmlns:p14="http://schemas.microsoft.com/office/powerpoint/2010/main" val="58953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WADL</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Web</a:t>
            </a:r>
            <a:r>
              <a:rPr lang="zh-CN" altLang="en-US" sz="2400" dirty="0">
                <a:latin typeface="Verdana" pitchFamily="34" charset="0"/>
              </a:rPr>
              <a:t>应用</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a:t>24</a:t>
            </a: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639391" y="1514371"/>
            <a:ext cx="8318871"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基于</a:t>
            </a:r>
            <a:r>
              <a:rPr lang="en-US" altLang="zh-CN" sz="2000" dirty="0">
                <a:solidFill>
                  <a:schemeClr val="tx2"/>
                </a:solidFill>
                <a:latin typeface="Times New Roman" pitchFamily="18" charset="0"/>
                <a:cs typeface="Times New Roman" pitchFamily="18" charset="0"/>
              </a:rPr>
              <a:t>HTTP</a:t>
            </a:r>
            <a:r>
              <a:rPr lang="zh-CN" altLang="en-US" sz="2000" dirty="0">
                <a:solidFill>
                  <a:schemeClr val="tx2"/>
                </a:solidFill>
                <a:latin typeface="Times New Roman" pitchFamily="18" charset="0"/>
                <a:cs typeface="Times New Roman" pitchFamily="18" charset="0"/>
              </a:rPr>
              <a:t>的应用，其交互能够被计算机处理；</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由完成特定任务的各种</a:t>
            </a:r>
            <a:r>
              <a:rPr lang="en-US" altLang="zh-CN" sz="2000" dirty="0">
                <a:solidFill>
                  <a:schemeClr val="tx2"/>
                </a:solidFill>
                <a:latin typeface="Times New Roman" pitchFamily="18" charset="0"/>
                <a:cs typeface="Times New Roman" pitchFamily="18" charset="0"/>
              </a:rPr>
              <a:t>Web</a:t>
            </a:r>
            <a:r>
              <a:rPr lang="zh-CN" altLang="en-US" sz="2000" dirty="0">
                <a:solidFill>
                  <a:schemeClr val="tx2"/>
                </a:solidFill>
                <a:latin typeface="Times New Roman" pitchFamily="18" charset="0"/>
                <a:cs typeface="Times New Roman" pitchFamily="18" charset="0"/>
              </a:rPr>
              <a:t>组件（</a:t>
            </a:r>
            <a:r>
              <a:rPr lang="en-US" altLang="zh-CN" sz="2000" dirty="0">
                <a:solidFill>
                  <a:schemeClr val="tx2"/>
                </a:solidFill>
                <a:latin typeface="Times New Roman" pitchFamily="18" charset="0"/>
                <a:cs typeface="Times New Roman" pitchFamily="18" charset="0"/>
              </a:rPr>
              <a:t>web components)</a:t>
            </a:r>
            <a:r>
              <a:rPr lang="zh-CN" altLang="en-US" sz="2000" dirty="0">
                <a:solidFill>
                  <a:schemeClr val="tx2"/>
                </a:solidFill>
                <a:latin typeface="Times New Roman" pitchFamily="18" charset="0"/>
                <a:cs typeface="Times New Roman" pitchFamily="18" charset="0"/>
              </a:rPr>
              <a:t>构成的并通过</a:t>
            </a:r>
            <a:r>
              <a:rPr lang="en-US" altLang="zh-CN" sz="2000" dirty="0">
                <a:solidFill>
                  <a:schemeClr val="tx2"/>
                </a:solidFill>
                <a:latin typeface="Times New Roman" pitchFamily="18" charset="0"/>
                <a:cs typeface="Times New Roman" pitchFamily="18" charset="0"/>
              </a:rPr>
              <a:t>Web</a:t>
            </a:r>
            <a:r>
              <a:rPr lang="zh-CN" altLang="en-US" sz="2000" dirty="0">
                <a:solidFill>
                  <a:schemeClr val="tx2"/>
                </a:solidFill>
                <a:latin typeface="Times New Roman" pitchFamily="18" charset="0"/>
                <a:cs typeface="Times New Roman" pitchFamily="18" charset="0"/>
              </a:rPr>
              <a:t>将服务展示给外界；</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架构：</a:t>
            </a:r>
            <a:r>
              <a:rPr lang="en-US" altLang="zh-CN" sz="2000" dirty="0">
                <a:solidFill>
                  <a:schemeClr val="tx2"/>
                </a:solidFill>
                <a:latin typeface="Times New Roman" pitchFamily="18" charset="0"/>
                <a:cs typeface="Times New Roman" pitchFamily="18" charset="0"/>
              </a:rPr>
              <a:t>Browser/Server</a:t>
            </a:r>
            <a:r>
              <a:rPr lang="zh-CN" altLang="en-US" sz="2000" dirty="0">
                <a:solidFill>
                  <a:schemeClr val="tx2"/>
                </a:solidFill>
                <a:latin typeface="Times New Roman" pitchFamily="18" charset="0"/>
                <a:cs typeface="Times New Roman" pitchFamily="18" charset="0"/>
              </a:rPr>
              <a:t>架构；</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优势：</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zh-CN" altLang="en-US" sz="2000" dirty="0">
                <a:solidFill>
                  <a:schemeClr val="tx2"/>
                </a:solidFill>
                <a:latin typeface="Times New Roman" pitchFamily="18" charset="0"/>
                <a:cs typeface="Times New Roman" pitchFamily="18" charset="0"/>
              </a:rPr>
              <a:t>用户很容易访问，只需要有浏览器；</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zh-CN" altLang="en-US" sz="2000" dirty="0">
                <a:solidFill>
                  <a:schemeClr val="tx2"/>
                </a:solidFill>
                <a:latin typeface="Times New Roman" pitchFamily="18" charset="0"/>
                <a:cs typeface="Times New Roman" pitchFamily="18" charset="0"/>
              </a:rPr>
              <a:t>能够很好地应用在</a:t>
            </a:r>
            <a:r>
              <a:rPr lang="en-US" altLang="zh-CN" sz="2000" dirty="0">
                <a:solidFill>
                  <a:schemeClr val="tx2"/>
                </a:solidFill>
                <a:latin typeface="Times New Roman" pitchFamily="18" charset="0"/>
                <a:cs typeface="Times New Roman" pitchFamily="18" charset="0"/>
              </a:rPr>
              <a:t>Internet</a:t>
            </a:r>
            <a:r>
              <a:rPr lang="zh-CN" altLang="en-US" sz="2000" dirty="0">
                <a:solidFill>
                  <a:schemeClr val="tx2"/>
                </a:solidFill>
                <a:latin typeface="Times New Roman" pitchFamily="18" charset="0"/>
                <a:cs typeface="Times New Roman" pitchFamily="18" charset="0"/>
              </a:rPr>
              <a:t>上：</a:t>
            </a:r>
            <a:endParaRPr lang="en-US" altLang="zh-CN" sz="2000" dirty="0">
              <a:solidFill>
                <a:schemeClr val="tx2"/>
              </a:solidFill>
              <a:latin typeface="Times New Roman" pitchFamily="18" charset="0"/>
              <a:cs typeface="Times New Roman" pitchFamily="18" charset="0"/>
            </a:endParaRPr>
          </a:p>
          <a:p>
            <a:pPr lvl="2">
              <a:spcBef>
                <a:spcPts val="1200"/>
              </a:spcBef>
              <a:spcAft>
                <a:spcPts val="1200"/>
              </a:spcAft>
            </a:pPr>
            <a:r>
              <a:rPr lang="zh-CN" altLang="en-US" sz="2000" dirty="0">
                <a:solidFill>
                  <a:schemeClr val="tx2"/>
                </a:solidFill>
                <a:latin typeface="Times New Roman" pitchFamily="18" charset="0"/>
                <a:cs typeface="Times New Roman" pitchFamily="18" charset="0"/>
              </a:rPr>
              <a:t>      采用</a:t>
            </a:r>
            <a:r>
              <a:rPr lang="en-US" altLang="zh-CN" sz="2000" dirty="0">
                <a:solidFill>
                  <a:schemeClr val="tx2"/>
                </a:solidFill>
                <a:latin typeface="Times New Roman" pitchFamily="18" charset="0"/>
                <a:cs typeface="Times New Roman" pitchFamily="18" charset="0"/>
              </a:rPr>
              <a:t>Internet</a:t>
            </a:r>
            <a:r>
              <a:rPr lang="zh-CN" altLang="en-US" sz="2000" dirty="0">
                <a:solidFill>
                  <a:schemeClr val="tx2"/>
                </a:solidFill>
                <a:latin typeface="Times New Roman" pitchFamily="18" charset="0"/>
                <a:cs typeface="Times New Roman" pitchFamily="18" charset="0"/>
              </a:rPr>
              <a:t>标准的通信协议。</a:t>
            </a:r>
            <a:endParaRPr lang="en-US" altLang="zh-CN" sz="2000"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015519" y="1065213"/>
            <a:ext cx="6048672" cy="369332"/>
          </a:xfrm>
          <a:prstGeom prst="rect">
            <a:avLst/>
          </a:prstGeom>
          <a:noFill/>
        </p:spPr>
        <p:txBody>
          <a:bodyPr wrap="square" rtlCol="0">
            <a:spAutoFit/>
          </a:bodyPr>
          <a:lstStyle/>
          <a:p>
            <a:endParaRPr lang="en-US" altLang="zh-CN" dirty="0">
              <a:solidFill>
                <a:schemeClr val="tx2"/>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408915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Effect transition="in" filter="fade">
                                      <p:cBhvr>
                                        <p:cTn id="7" dur="500"/>
                                        <p:tgtEl>
                                          <p:spTgt spid="5126">
                                            <p:txEl>
                                              <p:pRg st="0" end="0"/>
                                            </p:txEl>
                                          </p:spTgt>
                                        </p:tgtEl>
                                      </p:cBhvr>
                                    </p:animEffect>
                                    <p:anim calcmode="lin" valueType="num">
                                      <p:cBhvr>
                                        <p:cTn id="8" dur="500" fill="hold"/>
                                        <p:tgtEl>
                                          <p:spTgt spid="512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1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26">
                                            <p:txEl>
                                              <p:pRg st="1" end="1"/>
                                            </p:txEl>
                                          </p:spTgt>
                                        </p:tgtEl>
                                        <p:attrNameLst>
                                          <p:attrName>style.visibility</p:attrName>
                                        </p:attrNameLst>
                                      </p:cBhvr>
                                      <p:to>
                                        <p:strVal val="visible"/>
                                      </p:to>
                                    </p:set>
                                    <p:animEffect transition="in" filter="fade">
                                      <p:cBhvr>
                                        <p:cTn id="14" dur="500"/>
                                        <p:tgtEl>
                                          <p:spTgt spid="5126">
                                            <p:txEl>
                                              <p:pRg st="1" end="1"/>
                                            </p:txEl>
                                          </p:spTgt>
                                        </p:tgtEl>
                                      </p:cBhvr>
                                    </p:animEffect>
                                    <p:anim calcmode="lin" valueType="num">
                                      <p:cBhvr>
                                        <p:cTn id="15" dur="500" fill="hold"/>
                                        <p:tgtEl>
                                          <p:spTgt spid="5126">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51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26">
                                            <p:txEl>
                                              <p:pRg st="2" end="2"/>
                                            </p:txEl>
                                          </p:spTgt>
                                        </p:tgtEl>
                                        <p:attrNameLst>
                                          <p:attrName>style.visibility</p:attrName>
                                        </p:attrNameLst>
                                      </p:cBhvr>
                                      <p:to>
                                        <p:strVal val="visible"/>
                                      </p:to>
                                    </p:set>
                                    <p:animEffect transition="in" filter="fade">
                                      <p:cBhvr>
                                        <p:cTn id="21" dur="500"/>
                                        <p:tgtEl>
                                          <p:spTgt spid="5126">
                                            <p:txEl>
                                              <p:pRg st="2" end="2"/>
                                            </p:txEl>
                                          </p:spTgt>
                                        </p:tgtEl>
                                      </p:cBhvr>
                                    </p:animEffect>
                                    <p:anim calcmode="lin" valueType="num">
                                      <p:cBhvr>
                                        <p:cTn id="22" dur="500" fill="hold"/>
                                        <p:tgtEl>
                                          <p:spTgt spid="5126">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512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26">
                                            <p:txEl>
                                              <p:pRg st="3" end="3"/>
                                            </p:txEl>
                                          </p:spTgt>
                                        </p:tgtEl>
                                        <p:attrNameLst>
                                          <p:attrName>style.visibility</p:attrName>
                                        </p:attrNameLst>
                                      </p:cBhvr>
                                      <p:to>
                                        <p:strVal val="visible"/>
                                      </p:to>
                                    </p:set>
                                    <p:animEffect transition="in" filter="fade">
                                      <p:cBhvr>
                                        <p:cTn id="28" dur="500"/>
                                        <p:tgtEl>
                                          <p:spTgt spid="5126">
                                            <p:txEl>
                                              <p:pRg st="3" end="3"/>
                                            </p:txEl>
                                          </p:spTgt>
                                        </p:tgtEl>
                                      </p:cBhvr>
                                    </p:animEffect>
                                    <p:anim calcmode="lin" valueType="num">
                                      <p:cBhvr>
                                        <p:cTn id="29" dur="500" fill="hold"/>
                                        <p:tgtEl>
                                          <p:spTgt spid="5126">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5126">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5126">
                                            <p:txEl>
                                              <p:pRg st="4" end="4"/>
                                            </p:txEl>
                                          </p:spTgt>
                                        </p:tgtEl>
                                        <p:attrNameLst>
                                          <p:attrName>style.visibility</p:attrName>
                                        </p:attrNameLst>
                                      </p:cBhvr>
                                      <p:to>
                                        <p:strVal val="visible"/>
                                      </p:to>
                                    </p:set>
                                    <p:animEffect transition="in" filter="fade">
                                      <p:cBhvr>
                                        <p:cTn id="33" dur="500"/>
                                        <p:tgtEl>
                                          <p:spTgt spid="5126">
                                            <p:txEl>
                                              <p:pRg st="4" end="4"/>
                                            </p:txEl>
                                          </p:spTgt>
                                        </p:tgtEl>
                                      </p:cBhvr>
                                    </p:animEffect>
                                    <p:anim calcmode="lin" valueType="num">
                                      <p:cBhvr>
                                        <p:cTn id="34" dur="500" fill="hold"/>
                                        <p:tgtEl>
                                          <p:spTgt spid="5126">
                                            <p:txEl>
                                              <p:pRg st="4" end="4"/>
                                            </p:txEl>
                                          </p:spTgt>
                                        </p:tgtEl>
                                        <p:attrNameLst>
                                          <p:attrName>ppt_x</p:attrName>
                                        </p:attrNameLst>
                                      </p:cBhvr>
                                      <p:tavLst>
                                        <p:tav tm="0">
                                          <p:val>
                                            <p:strVal val="#ppt_x"/>
                                          </p:val>
                                        </p:tav>
                                        <p:tav tm="100000">
                                          <p:val>
                                            <p:strVal val="#ppt_x"/>
                                          </p:val>
                                        </p:tav>
                                      </p:tavLst>
                                    </p:anim>
                                    <p:anim calcmode="lin" valueType="num">
                                      <p:cBhvr>
                                        <p:cTn id="35" dur="500" fill="hold"/>
                                        <p:tgtEl>
                                          <p:spTgt spid="5126">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5126">
                                            <p:txEl>
                                              <p:pRg st="5" end="5"/>
                                            </p:txEl>
                                          </p:spTgt>
                                        </p:tgtEl>
                                        <p:attrNameLst>
                                          <p:attrName>style.visibility</p:attrName>
                                        </p:attrNameLst>
                                      </p:cBhvr>
                                      <p:to>
                                        <p:strVal val="visible"/>
                                      </p:to>
                                    </p:set>
                                    <p:animEffect transition="in" filter="fade">
                                      <p:cBhvr>
                                        <p:cTn id="38" dur="500"/>
                                        <p:tgtEl>
                                          <p:spTgt spid="5126">
                                            <p:txEl>
                                              <p:pRg st="5" end="5"/>
                                            </p:txEl>
                                          </p:spTgt>
                                        </p:tgtEl>
                                      </p:cBhvr>
                                    </p:animEffect>
                                    <p:anim calcmode="lin" valueType="num">
                                      <p:cBhvr>
                                        <p:cTn id="39" dur="500" fill="hold"/>
                                        <p:tgtEl>
                                          <p:spTgt spid="5126">
                                            <p:txEl>
                                              <p:pRg st="5" end="5"/>
                                            </p:txEl>
                                          </p:spTgt>
                                        </p:tgtEl>
                                        <p:attrNameLst>
                                          <p:attrName>ppt_x</p:attrName>
                                        </p:attrNameLst>
                                      </p:cBhvr>
                                      <p:tavLst>
                                        <p:tav tm="0">
                                          <p:val>
                                            <p:strVal val="#ppt_x"/>
                                          </p:val>
                                        </p:tav>
                                        <p:tav tm="100000">
                                          <p:val>
                                            <p:strVal val="#ppt_x"/>
                                          </p:val>
                                        </p:tav>
                                      </p:tavLst>
                                    </p:anim>
                                    <p:anim calcmode="lin" valueType="num">
                                      <p:cBhvr>
                                        <p:cTn id="40" dur="500" fill="hold"/>
                                        <p:tgtEl>
                                          <p:spTgt spid="5126">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5126">
                                            <p:txEl>
                                              <p:pRg st="6" end="6"/>
                                            </p:txEl>
                                          </p:spTgt>
                                        </p:tgtEl>
                                        <p:attrNameLst>
                                          <p:attrName>style.visibility</p:attrName>
                                        </p:attrNameLst>
                                      </p:cBhvr>
                                      <p:to>
                                        <p:strVal val="visible"/>
                                      </p:to>
                                    </p:set>
                                    <p:animEffect transition="in" filter="fade">
                                      <p:cBhvr>
                                        <p:cTn id="43" dur="500"/>
                                        <p:tgtEl>
                                          <p:spTgt spid="5126">
                                            <p:txEl>
                                              <p:pRg st="6" end="6"/>
                                            </p:txEl>
                                          </p:spTgt>
                                        </p:tgtEl>
                                      </p:cBhvr>
                                    </p:animEffect>
                                    <p:anim calcmode="lin" valueType="num">
                                      <p:cBhvr>
                                        <p:cTn id="44" dur="500" fill="hold"/>
                                        <p:tgtEl>
                                          <p:spTgt spid="5126">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512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WADL</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WADL</a:t>
            </a:r>
            <a:r>
              <a:rPr lang="zh-CN" altLang="en-US" sz="2400" dirty="0">
                <a:latin typeface="Verdana" pitchFamily="34" charset="0"/>
              </a:rPr>
              <a:t>产生背景</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a:t>25</a:t>
            </a: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639391" y="1514371"/>
            <a:ext cx="8318871"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存在的问题：</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zh-CN" altLang="en-US" sz="2000" dirty="0">
                <a:solidFill>
                  <a:schemeClr val="tx2"/>
                </a:solidFill>
                <a:latin typeface="Times New Roman" pitchFamily="18" charset="0"/>
                <a:cs typeface="Times New Roman" pitchFamily="18" charset="0"/>
              </a:rPr>
              <a:t>在缺乏对</a:t>
            </a:r>
            <a:r>
              <a:rPr lang="en-US" altLang="zh-CN" sz="2000" dirty="0">
                <a:solidFill>
                  <a:schemeClr val="tx2"/>
                </a:solidFill>
                <a:latin typeface="Times New Roman" pitchFamily="18" charset="0"/>
                <a:cs typeface="Times New Roman" pitchFamily="18" charset="0"/>
              </a:rPr>
              <a:t>Web</a:t>
            </a:r>
            <a:r>
              <a:rPr lang="zh-CN" altLang="en-US" sz="2000" dirty="0">
                <a:solidFill>
                  <a:schemeClr val="tx2"/>
                </a:solidFill>
                <a:latin typeface="Times New Roman" pitchFamily="18" charset="0"/>
                <a:cs typeface="Times New Roman" pitchFamily="18" charset="0"/>
              </a:rPr>
              <a:t>应用程序的正式描述的情况下，基于</a:t>
            </a:r>
            <a:r>
              <a:rPr lang="zh-CN" altLang="en-US" sz="2000" dirty="0">
                <a:solidFill>
                  <a:srgbClr val="FF0000"/>
                </a:solidFill>
                <a:latin typeface="Times New Roman" pitchFamily="18" charset="0"/>
                <a:cs typeface="Times New Roman" pitchFamily="18" charset="0"/>
              </a:rPr>
              <a:t>非浏览器交互</a:t>
            </a:r>
            <a:r>
              <a:rPr lang="zh-CN" altLang="en-US" sz="2000" dirty="0">
                <a:solidFill>
                  <a:schemeClr val="tx2"/>
                </a:solidFill>
                <a:latin typeface="Times New Roman" pitchFamily="18" charset="0"/>
                <a:cs typeface="Times New Roman" pitchFamily="18" charset="0"/>
              </a:rPr>
              <a:t>的</a:t>
            </a:r>
            <a:r>
              <a:rPr lang="en-US" altLang="zh-CN" sz="2000" dirty="0">
                <a:solidFill>
                  <a:schemeClr val="tx2"/>
                </a:solidFill>
                <a:latin typeface="Times New Roman" pitchFamily="18" charset="0"/>
                <a:cs typeface="Times New Roman" pitchFamily="18" charset="0"/>
              </a:rPr>
              <a:t>Web</a:t>
            </a:r>
            <a:r>
              <a:rPr lang="zh-CN" altLang="en-US" sz="2000" dirty="0">
                <a:solidFill>
                  <a:schemeClr val="tx2"/>
                </a:solidFill>
                <a:latin typeface="Times New Roman" pitchFamily="18" charset="0"/>
                <a:cs typeface="Times New Roman" pitchFamily="18" charset="0"/>
              </a:rPr>
              <a:t>应用程序开发变得困难；</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zh-CN" altLang="en-US" sz="2000" dirty="0">
                <a:solidFill>
                  <a:schemeClr val="tx2"/>
                </a:solidFill>
                <a:latin typeface="Times New Roman" pitchFamily="18" charset="0"/>
                <a:cs typeface="Times New Roman" pitchFamily="18" charset="0"/>
              </a:rPr>
              <a:t>基于自然语言的</a:t>
            </a:r>
            <a:r>
              <a:rPr lang="en-US" altLang="zh-CN" sz="2000" dirty="0">
                <a:solidFill>
                  <a:schemeClr val="tx2"/>
                </a:solidFill>
                <a:latin typeface="Times New Roman" pitchFamily="18" charset="0"/>
                <a:cs typeface="Times New Roman" pitchFamily="18" charset="0"/>
              </a:rPr>
              <a:t>Web</a:t>
            </a:r>
            <a:r>
              <a:rPr lang="zh-CN" altLang="en-US" sz="2000" dirty="0">
                <a:solidFill>
                  <a:schemeClr val="tx2"/>
                </a:solidFill>
                <a:latin typeface="Times New Roman" pitchFamily="18" charset="0"/>
                <a:cs typeface="Times New Roman" pitchFamily="18" charset="0"/>
              </a:rPr>
              <a:t>应用程序描述存在诸多问题：</a:t>
            </a:r>
            <a:endParaRPr lang="en-US" altLang="zh-CN" sz="2000" dirty="0">
              <a:solidFill>
                <a:schemeClr val="tx2"/>
              </a:solidFill>
              <a:latin typeface="Times New Roman" pitchFamily="18" charset="0"/>
              <a:cs typeface="Times New Roman" pitchFamily="18" charset="0"/>
            </a:endParaRPr>
          </a:p>
          <a:p>
            <a:pPr marL="1257300" lvl="2" indent="-342900">
              <a:spcBef>
                <a:spcPts val="1200"/>
              </a:spcBef>
              <a:spcAft>
                <a:spcPts val="1200"/>
              </a:spcAft>
              <a:buFont typeface="Wingdings" panose="05000000000000000000" pitchFamily="2" charset="2"/>
              <a:buChar char="Ø"/>
            </a:pPr>
            <a:r>
              <a:rPr lang="zh-CN" altLang="en-US" sz="2000" dirty="0">
                <a:solidFill>
                  <a:schemeClr val="tx2"/>
                </a:solidFill>
                <a:latin typeface="Times New Roman" pitchFamily="18" charset="0"/>
                <a:cs typeface="Times New Roman" pitchFamily="18" charset="0"/>
              </a:rPr>
              <a:t> </a:t>
            </a:r>
            <a:r>
              <a:rPr lang="zh-CN" altLang="en-US" sz="2000" dirty="0">
                <a:solidFill>
                  <a:srgbClr val="FF0000"/>
                </a:solidFill>
                <a:latin typeface="Times New Roman" pitchFamily="18" charset="0"/>
                <a:cs typeface="Times New Roman" pitchFamily="18" charset="0"/>
              </a:rPr>
              <a:t>错误解释</a:t>
            </a:r>
            <a:r>
              <a:rPr lang="zh-CN" altLang="en-US" sz="2000" dirty="0">
                <a:solidFill>
                  <a:schemeClr val="tx2"/>
                </a:solidFill>
                <a:latin typeface="Times New Roman" pitchFamily="18" charset="0"/>
                <a:cs typeface="Times New Roman" pitchFamily="18" charset="0"/>
              </a:rPr>
              <a:t>和</a:t>
            </a:r>
            <a:r>
              <a:rPr lang="zh-CN" altLang="en-US" sz="2000" dirty="0">
                <a:solidFill>
                  <a:srgbClr val="FF0000"/>
                </a:solidFill>
                <a:latin typeface="Times New Roman" pitchFamily="18" charset="0"/>
                <a:cs typeface="Times New Roman" pitchFamily="18" charset="0"/>
              </a:rPr>
              <a:t>版本偏差</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a:p>
            <a:pPr marL="1257300" lvl="2" indent="-342900">
              <a:spcBef>
                <a:spcPts val="1200"/>
              </a:spcBef>
              <a:spcAft>
                <a:spcPts val="1200"/>
              </a:spcAft>
              <a:buFont typeface="Wingdings" panose="05000000000000000000" pitchFamily="2" charset="2"/>
              <a:buChar char="Ø"/>
            </a:pPr>
            <a:r>
              <a:rPr lang="zh-CN" altLang="en-US" sz="2000" dirty="0">
                <a:solidFill>
                  <a:schemeClr val="tx2"/>
                </a:solidFill>
                <a:latin typeface="Times New Roman" pitchFamily="18" charset="0"/>
                <a:cs typeface="Times New Roman" pitchFamily="18" charset="0"/>
              </a:rPr>
              <a:t> </a:t>
            </a:r>
            <a:r>
              <a:rPr lang="zh-CN" altLang="en-US" sz="2000" dirty="0">
                <a:solidFill>
                  <a:srgbClr val="FF0000"/>
                </a:solidFill>
                <a:latin typeface="Times New Roman" pitchFamily="18" charset="0"/>
                <a:cs typeface="Times New Roman" pitchFamily="18" charset="0"/>
              </a:rPr>
              <a:t>不能自动化</a:t>
            </a:r>
            <a:r>
              <a:rPr lang="zh-CN" altLang="en-US" sz="2000" dirty="0">
                <a:solidFill>
                  <a:schemeClr val="tx2"/>
                </a:solidFill>
                <a:latin typeface="Times New Roman" pitchFamily="18" charset="0"/>
                <a:cs typeface="Times New Roman" pitchFamily="18" charset="0"/>
              </a:rPr>
              <a:t>或简化与</a:t>
            </a:r>
            <a:r>
              <a:rPr lang="en-US" altLang="zh-CN" sz="2000" dirty="0">
                <a:solidFill>
                  <a:schemeClr val="tx2"/>
                </a:solidFill>
                <a:latin typeface="Times New Roman" pitchFamily="18" charset="0"/>
                <a:cs typeface="Times New Roman" pitchFamily="18" charset="0"/>
              </a:rPr>
              <a:t>web</a:t>
            </a:r>
            <a:r>
              <a:rPr lang="zh-CN" altLang="en-US" sz="2000" dirty="0">
                <a:solidFill>
                  <a:schemeClr val="tx2"/>
                </a:solidFill>
                <a:latin typeface="Times New Roman" pitchFamily="18" charset="0"/>
                <a:cs typeface="Times New Roman" pitchFamily="18" charset="0"/>
              </a:rPr>
              <a:t>应用交互的软件的开发；</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解决的方法：</a:t>
            </a:r>
            <a:endParaRPr lang="en-US" altLang="zh-CN" sz="2000" dirty="0">
              <a:solidFill>
                <a:schemeClr val="tx2"/>
              </a:solidFill>
              <a:latin typeface="Times New Roman" pitchFamily="18" charset="0"/>
              <a:cs typeface="Times New Roman" pitchFamily="18" charset="0"/>
            </a:endParaRPr>
          </a:p>
          <a:p>
            <a:pPr lvl="1">
              <a:spcBef>
                <a:spcPts val="1200"/>
              </a:spcBef>
              <a:spcAft>
                <a:spcPts val="1200"/>
              </a:spcAft>
            </a:pPr>
            <a:r>
              <a:rPr lang="zh-CN" altLang="en-US" sz="2000" dirty="0">
                <a:solidFill>
                  <a:schemeClr val="tx2"/>
                </a:solidFill>
                <a:latin typeface="Times New Roman" pitchFamily="18" charset="0"/>
                <a:cs typeface="Times New Roman" pitchFamily="18" charset="0"/>
              </a:rPr>
              <a:t>描述</a:t>
            </a:r>
            <a:r>
              <a:rPr lang="en-US" altLang="zh-CN" sz="2000" dirty="0">
                <a:solidFill>
                  <a:schemeClr val="tx2"/>
                </a:solidFill>
                <a:latin typeface="Times New Roman" pitchFamily="18" charset="0"/>
                <a:cs typeface="Times New Roman" pitchFamily="18" charset="0"/>
              </a:rPr>
              <a:t>Web</a:t>
            </a:r>
            <a:r>
              <a:rPr lang="zh-CN" altLang="en-US" sz="2000" dirty="0">
                <a:solidFill>
                  <a:schemeClr val="tx2"/>
                </a:solidFill>
                <a:latin typeface="Times New Roman" pitchFamily="18" charset="0"/>
                <a:cs typeface="Times New Roman" pitchFamily="18" charset="0"/>
              </a:rPr>
              <a:t>应用时使用</a:t>
            </a:r>
            <a:r>
              <a:rPr lang="zh-CN" altLang="en-US" sz="2000" dirty="0">
                <a:solidFill>
                  <a:srgbClr val="FF0000"/>
                </a:solidFill>
                <a:latin typeface="Times New Roman" pitchFamily="18" charset="0"/>
                <a:cs typeface="Times New Roman" pitchFamily="18" charset="0"/>
              </a:rPr>
              <a:t>形式化</a:t>
            </a:r>
            <a:r>
              <a:rPr lang="zh-CN" altLang="en-US" sz="2000" dirty="0">
                <a:solidFill>
                  <a:schemeClr val="tx2"/>
                </a:solidFill>
                <a:latin typeface="Times New Roman" pitchFamily="18" charset="0"/>
                <a:cs typeface="Times New Roman" pitchFamily="18" charset="0"/>
              </a:rPr>
              <a:t>的描述语言。</a:t>
            </a:r>
            <a:endParaRPr lang="en-US" altLang="zh-CN" sz="2000"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06049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Effect transition="in" filter="fade">
                                      <p:cBhvr>
                                        <p:cTn id="7" dur="500"/>
                                        <p:tgtEl>
                                          <p:spTgt spid="5126">
                                            <p:txEl>
                                              <p:pRg st="0" end="0"/>
                                            </p:txEl>
                                          </p:spTgt>
                                        </p:tgtEl>
                                      </p:cBhvr>
                                    </p:animEffect>
                                    <p:anim calcmode="lin" valueType="num">
                                      <p:cBhvr>
                                        <p:cTn id="8" dur="500" fill="hold"/>
                                        <p:tgtEl>
                                          <p:spTgt spid="512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12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26">
                                            <p:txEl>
                                              <p:pRg st="1" end="1"/>
                                            </p:txEl>
                                          </p:spTgt>
                                        </p:tgtEl>
                                        <p:attrNameLst>
                                          <p:attrName>style.visibility</p:attrName>
                                        </p:attrNameLst>
                                      </p:cBhvr>
                                      <p:to>
                                        <p:strVal val="visible"/>
                                      </p:to>
                                    </p:set>
                                    <p:animEffect transition="in" filter="fade">
                                      <p:cBhvr>
                                        <p:cTn id="12" dur="500"/>
                                        <p:tgtEl>
                                          <p:spTgt spid="5126">
                                            <p:txEl>
                                              <p:pRg st="1" end="1"/>
                                            </p:txEl>
                                          </p:spTgt>
                                        </p:tgtEl>
                                      </p:cBhvr>
                                    </p:animEffect>
                                    <p:anim calcmode="lin" valueType="num">
                                      <p:cBhvr>
                                        <p:cTn id="13" dur="500" fill="hold"/>
                                        <p:tgtEl>
                                          <p:spTgt spid="5126">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512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26">
                                            <p:txEl>
                                              <p:pRg st="2" end="2"/>
                                            </p:txEl>
                                          </p:spTgt>
                                        </p:tgtEl>
                                        <p:attrNameLst>
                                          <p:attrName>style.visibility</p:attrName>
                                        </p:attrNameLst>
                                      </p:cBhvr>
                                      <p:to>
                                        <p:strVal val="visible"/>
                                      </p:to>
                                    </p:set>
                                    <p:animEffect transition="in" filter="fade">
                                      <p:cBhvr>
                                        <p:cTn id="17" dur="500"/>
                                        <p:tgtEl>
                                          <p:spTgt spid="5126">
                                            <p:txEl>
                                              <p:pRg st="2" end="2"/>
                                            </p:txEl>
                                          </p:spTgt>
                                        </p:tgtEl>
                                      </p:cBhvr>
                                    </p:animEffect>
                                    <p:anim calcmode="lin" valueType="num">
                                      <p:cBhvr>
                                        <p:cTn id="18" dur="500" fill="hold"/>
                                        <p:tgtEl>
                                          <p:spTgt spid="5126">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512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126">
                                            <p:txEl>
                                              <p:pRg st="3" end="3"/>
                                            </p:txEl>
                                          </p:spTgt>
                                        </p:tgtEl>
                                        <p:attrNameLst>
                                          <p:attrName>style.visibility</p:attrName>
                                        </p:attrNameLst>
                                      </p:cBhvr>
                                      <p:to>
                                        <p:strVal val="visible"/>
                                      </p:to>
                                    </p:set>
                                    <p:animEffect transition="in" filter="fade">
                                      <p:cBhvr>
                                        <p:cTn id="22" dur="500"/>
                                        <p:tgtEl>
                                          <p:spTgt spid="5126">
                                            <p:txEl>
                                              <p:pRg st="3" end="3"/>
                                            </p:txEl>
                                          </p:spTgt>
                                        </p:tgtEl>
                                      </p:cBhvr>
                                    </p:animEffect>
                                    <p:anim calcmode="lin" valueType="num">
                                      <p:cBhvr>
                                        <p:cTn id="23" dur="500" fill="hold"/>
                                        <p:tgtEl>
                                          <p:spTgt spid="5126">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512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126">
                                            <p:txEl>
                                              <p:pRg st="4" end="4"/>
                                            </p:txEl>
                                          </p:spTgt>
                                        </p:tgtEl>
                                        <p:attrNameLst>
                                          <p:attrName>style.visibility</p:attrName>
                                        </p:attrNameLst>
                                      </p:cBhvr>
                                      <p:to>
                                        <p:strVal val="visible"/>
                                      </p:to>
                                    </p:set>
                                    <p:animEffect transition="in" filter="fade">
                                      <p:cBhvr>
                                        <p:cTn id="27" dur="500"/>
                                        <p:tgtEl>
                                          <p:spTgt spid="5126">
                                            <p:txEl>
                                              <p:pRg st="4" end="4"/>
                                            </p:txEl>
                                          </p:spTgt>
                                        </p:tgtEl>
                                      </p:cBhvr>
                                    </p:animEffect>
                                    <p:anim calcmode="lin" valueType="num">
                                      <p:cBhvr>
                                        <p:cTn id="28" dur="500" fill="hold"/>
                                        <p:tgtEl>
                                          <p:spTgt spid="5126">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512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126">
                                            <p:txEl>
                                              <p:pRg st="5" end="5"/>
                                            </p:txEl>
                                          </p:spTgt>
                                        </p:tgtEl>
                                        <p:attrNameLst>
                                          <p:attrName>style.visibility</p:attrName>
                                        </p:attrNameLst>
                                      </p:cBhvr>
                                      <p:to>
                                        <p:strVal val="visible"/>
                                      </p:to>
                                    </p:set>
                                    <p:animEffect transition="in" filter="fade">
                                      <p:cBhvr>
                                        <p:cTn id="34" dur="500"/>
                                        <p:tgtEl>
                                          <p:spTgt spid="5126">
                                            <p:txEl>
                                              <p:pRg st="5" end="5"/>
                                            </p:txEl>
                                          </p:spTgt>
                                        </p:tgtEl>
                                      </p:cBhvr>
                                    </p:animEffect>
                                    <p:anim calcmode="lin" valueType="num">
                                      <p:cBhvr>
                                        <p:cTn id="35" dur="500" fill="hold"/>
                                        <p:tgtEl>
                                          <p:spTgt spid="5126">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5126">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126">
                                            <p:txEl>
                                              <p:pRg st="6" end="6"/>
                                            </p:txEl>
                                          </p:spTgt>
                                        </p:tgtEl>
                                        <p:attrNameLst>
                                          <p:attrName>style.visibility</p:attrName>
                                        </p:attrNameLst>
                                      </p:cBhvr>
                                      <p:to>
                                        <p:strVal val="visible"/>
                                      </p:to>
                                    </p:set>
                                    <p:animEffect transition="in" filter="fade">
                                      <p:cBhvr>
                                        <p:cTn id="39" dur="500"/>
                                        <p:tgtEl>
                                          <p:spTgt spid="5126">
                                            <p:txEl>
                                              <p:pRg st="6" end="6"/>
                                            </p:txEl>
                                          </p:spTgt>
                                        </p:tgtEl>
                                      </p:cBhvr>
                                    </p:animEffect>
                                    <p:anim calcmode="lin" valueType="num">
                                      <p:cBhvr>
                                        <p:cTn id="40" dur="500" fill="hold"/>
                                        <p:tgtEl>
                                          <p:spTgt spid="5126">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512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WADL</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WADL</a:t>
            </a: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28</a:t>
            </a:fld>
            <a:r>
              <a:rPr lang="en-US" altLang="zh-CN" dirty="0"/>
              <a:t>6</a:t>
            </a: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639391" y="1514371"/>
            <a:ext cx="8318871"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一种</a:t>
            </a:r>
            <a:r>
              <a:rPr lang="en-US" altLang="zh-CN" sz="2000" dirty="0">
                <a:solidFill>
                  <a:srgbClr val="FF0000"/>
                </a:solidFill>
                <a:latin typeface="Times New Roman" pitchFamily="18" charset="0"/>
                <a:cs typeface="Times New Roman" pitchFamily="18" charset="0"/>
              </a:rPr>
              <a:t>Web</a:t>
            </a:r>
            <a:r>
              <a:rPr lang="zh-CN" altLang="en-US" sz="2000" dirty="0">
                <a:solidFill>
                  <a:srgbClr val="FF0000"/>
                </a:solidFill>
                <a:latin typeface="Times New Roman" pitchFamily="18" charset="0"/>
                <a:cs typeface="Times New Roman" pitchFamily="18" charset="0"/>
              </a:rPr>
              <a:t>应用描述语言</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a:p>
            <a:pPr lvl="1">
              <a:spcBef>
                <a:spcPts val="1200"/>
              </a:spcBef>
              <a:spcAft>
                <a:spcPts val="1200"/>
              </a:spcAft>
            </a:pPr>
            <a:r>
              <a:rPr lang="zh-CN" altLang="en-US" sz="2000" dirty="0">
                <a:solidFill>
                  <a:schemeClr val="tx2"/>
                </a:solidFill>
                <a:latin typeface="Times New Roman" pitchFamily="18" charset="0"/>
                <a:cs typeface="Times New Roman" pitchFamily="18" charset="0"/>
              </a:rPr>
              <a:t>对基于</a:t>
            </a:r>
            <a:r>
              <a:rPr lang="en-US" altLang="zh-CN" sz="2000" dirty="0">
                <a:solidFill>
                  <a:schemeClr val="tx2"/>
                </a:solidFill>
                <a:latin typeface="Times New Roman" pitchFamily="18" charset="0"/>
                <a:cs typeface="Times New Roman" pitchFamily="18" charset="0"/>
              </a:rPr>
              <a:t>HTTP</a:t>
            </a:r>
            <a:r>
              <a:rPr lang="zh-CN" altLang="en-US" sz="2000" dirty="0">
                <a:solidFill>
                  <a:schemeClr val="tx2"/>
                </a:solidFill>
                <a:latin typeface="Times New Roman" pitchFamily="18" charset="0"/>
                <a:cs typeface="Times New Roman" pitchFamily="18" charset="0"/>
              </a:rPr>
              <a:t>的</a:t>
            </a:r>
            <a:r>
              <a:rPr lang="en-US" altLang="zh-CN" sz="2000" dirty="0">
                <a:solidFill>
                  <a:schemeClr val="tx2"/>
                </a:solidFill>
                <a:latin typeface="Times New Roman" pitchFamily="18" charset="0"/>
                <a:cs typeface="Times New Roman" pitchFamily="18" charset="0"/>
              </a:rPr>
              <a:t>Web</a:t>
            </a:r>
            <a:r>
              <a:rPr lang="zh-CN" altLang="en-US" sz="2000" dirty="0">
                <a:solidFill>
                  <a:schemeClr val="tx2"/>
                </a:solidFill>
                <a:latin typeface="Times New Roman" pitchFamily="18" charset="0"/>
                <a:cs typeface="Times New Roman" pitchFamily="18" charset="0"/>
              </a:rPr>
              <a:t>应用的</a:t>
            </a:r>
            <a:r>
              <a:rPr lang="en-US" altLang="zh-CN" sz="2000" dirty="0">
                <a:solidFill>
                  <a:schemeClr val="tx2"/>
                </a:solidFill>
                <a:latin typeface="Times New Roman" pitchFamily="18" charset="0"/>
                <a:cs typeface="Times New Roman" pitchFamily="18" charset="0"/>
              </a:rPr>
              <a:t>XML</a:t>
            </a:r>
            <a:r>
              <a:rPr lang="zh-CN" altLang="en-US" sz="2000" dirty="0">
                <a:solidFill>
                  <a:schemeClr val="tx2"/>
                </a:solidFill>
                <a:latin typeface="Times New Roman" pitchFamily="18" charset="0"/>
                <a:cs typeface="Times New Roman" pitchFamily="18" charset="0"/>
              </a:rPr>
              <a:t>描述               机器可读                   </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特点：</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zh-CN" altLang="en-US" sz="2000" dirty="0">
                <a:solidFill>
                  <a:srgbClr val="FF0000"/>
                </a:solidFill>
                <a:latin typeface="Times New Roman" pitchFamily="18" charset="0"/>
                <a:cs typeface="Times New Roman" pitchFamily="18" charset="0"/>
              </a:rPr>
              <a:t>以资源为中心</a:t>
            </a:r>
            <a:r>
              <a:rPr lang="zh-CN" altLang="en-US" sz="2000" dirty="0">
                <a:solidFill>
                  <a:schemeClr val="tx2"/>
                </a:solidFill>
                <a:latin typeface="Times New Roman" pitchFamily="18" charset="0"/>
                <a:cs typeface="Times New Roman" pitchFamily="18" charset="0"/>
              </a:rPr>
              <a:t>的描述语言；</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zh-CN" altLang="en-US" sz="2000" dirty="0">
                <a:solidFill>
                  <a:srgbClr val="FF0000"/>
                </a:solidFill>
                <a:latin typeface="Times New Roman" pitchFamily="18" charset="0"/>
                <a:cs typeface="Times New Roman" pitchFamily="18" charset="0"/>
              </a:rPr>
              <a:t>平台无关性</a:t>
            </a:r>
            <a:r>
              <a:rPr lang="zh-CN" altLang="en-US" sz="2000" dirty="0">
                <a:solidFill>
                  <a:schemeClr val="tx2"/>
                </a:solidFill>
                <a:latin typeface="Times New Roman" pitchFamily="18" charset="0"/>
                <a:cs typeface="Times New Roman" pitchFamily="18" charset="0"/>
              </a:rPr>
              <a:t>和</a:t>
            </a:r>
            <a:r>
              <a:rPr lang="zh-CN" altLang="en-US" sz="2000" dirty="0">
                <a:solidFill>
                  <a:srgbClr val="FF0000"/>
                </a:solidFill>
                <a:latin typeface="Times New Roman" pitchFamily="18" charset="0"/>
                <a:cs typeface="Times New Roman" pitchFamily="18" charset="0"/>
              </a:rPr>
              <a:t>语言无关性</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使用一组资源元素（</a:t>
            </a:r>
            <a:r>
              <a:rPr lang="en-US" altLang="zh-CN" sz="2000" dirty="0">
                <a:solidFill>
                  <a:schemeClr val="tx2"/>
                </a:solidFill>
                <a:latin typeface="Times New Roman" pitchFamily="18" charset="0"/>
                <a:cs typeface="Times New Roman" pitchFamily="18" charset="0"/>
              </a:rPr>
              <a:t>resources element</a:t>
            </a:r>
            <a:r>
              <a:rPr lang="zh-CN" altLang="en-US" sz="2000" dirty="0">
                <a:solidFill>
                  <a:schemeClr val="tx2"/>
                </a:solidFill>
                <a:latin typeface="Times New Roman" pitchFamily="18" charset="0"/>
                <a:cs typeface="Times New Roman" pitchFamily="18" charset="0"/>
              </a:rPr>
              <a:t>）描述应用：</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zh-CN" altLang="en-US" sz="2000" dirty="0">
                <a:solidFill>
                  <a:schemeClr val="tx2"/>
                </a:solidFill>
                <a:latin typeface="Times New Roman" pitchFamily="18" charset="0"/>
                <a:cs typeface="Times New Roman" pitchFamily="18" charset="0"/>
              </a:rPr>
              <a:t>  请求元素指定如何表示输入及需要哪些类型的输入；</a:t>
            </a:r>
            <a:endParaRPr lang="en-US" altLang="zh-CN" sz="2000" dirty="0">
              <a:solidFill>
                <a:schemeClr val="tx2"/>
              </a:solidFill>
              <a:latin typeface="Times New Roman" pitchFamily="18" charset="0"/>
              <a:cs typeface="Times New Roman" pitchFamily="18" charset="0"/>
            </a:endParaRPr>
          </a:p>
          <a:p>
            <a:pPr marL="914400" lvl="1" indent="-457200">
              <a:spcBef>
                <a:spcPts val="1200"/>
              </a:spcBef>
              <a:spcAft>
                <a:spcPts val="1200"/>
              </a:spcAft>
              <a:buFont typeface="Wingdings" panose="05000000000000000000" pitchFamily="2" charset="2"/>
              <a:buChar char="ü"/>
            </a:pPr>
            <a:r>
              <a:rPr lang="zh-CN" altLang="en-US" sz="2000" dirty="0">
                <a:solidFill>
                  <a:schemeClr val="tx2"/>
                </a:solidFill>
                <a:latin typeface="Times New Roman" pitchFamily="18" charset="0"/>
                <a:cs typeface="Times New Roman" pitchFamily="18" charset="0"/>
              </a:rPr>
              <a:t>响应元素描述了资源的响应以及故障信息的表示方式。</a:t>
            </a:r>
            <a:endParaRPr lang="en-US" altLang="zh-CN" sz="2000"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8020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Effect transition="in" filter="fade">
                                      <p:cBhvr>
                                        <p:cTn id="7" dur="500"/>
                                        <p:tgtEl>
                                          <p:spTgt spid="5126">
                                            <p:txEl>
                                              <p:pRg st="0" end="0"/>
                                            </p:txEl>
                                          </p:spTgt>
                                        </p:tgtEl>
                                      </p:cBhvr>
                                    </p:animEffect>
                                    <p:anim calcmode="lin" valueType="num">
                                      <p:cBhvr>
                                        <p:cTn id="8" dur="500" fill="hold"/>
                                        <p:tgtEl>
                                          <p:spTgt spid="512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12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26">
                                            <p:txEl>
                                              <p:pRg st="1" end="1"/>
                                            </p:txEl>
                                          </p:spTgt>
                                        </p:tgtEl>
                                        <p:attrNameLst>
                                          <p:attrName>style.visibility</p:attrName>
                                        </p:attrNameLst>
                                      </p:cBhvr>
                                      <p:to>
                                        <p:strVal val="visible"/>
                                      </p:to>
                                    </p:set>
                                    <p:animEffect transition="in" filter="fade">
                                      <p:cBhvr>
                                        <p:cTn id="12" dur="500"/>
                                        <p:tgtEl>
                                          <p:spTgt spid="5126">
                                            <p:txEl>
                                              <p:pRg st="1" end="1"/>
                                            </p:txEl>
                                          </p:spTgt>
                                        </p:tgtEl>
                                      </p:cBhvr>
                                    </p:animEffect>
                                    <p:anim calcmode="lin" valueType="num">
                                      <p:cBhvr>
                                        <p:cTn id="13" dur="500" fill="hold"/>
                                        <p:tgtEl>
                                          <p:spTgt spid="5126">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51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126">
                                            <p:txEl>
                                              <p:pRg st="2" end="2"/>
                                            </p:txEl>
                                          </p:spTgt>
                                        </p:tgtEl>
                                        <p:attrNameLst>
                                          <p:attrName>style.visibility</p:attrName>
                                        </p:attrNameLst>
                                      </p:cBhvr>
                                      <p:to>
                                        <p:strVal val="visible"/>
                                      </p:to>
                                    </p:set>
                                    <p:animEffect transition="in" filter="fade">
                                      <p:cBhvr>
                                        <p:cTn id="19" dur="500"/>
                                        <p:tgtEl>
                                          <p:spTgt spid="5126">
                                            <p:txEl>
                                              <p:pRg st="2" end="2"/>
                                            </p:txEl>
                                          </p:spTgt>
                                        </p:tgtEl>
                                      </p:cBhvr>
                                    </p:animEffect>
                                    <p:anim calcmode="lin" valueType="num">
                                      <p:cBhvr>
                                        <p:cTn id="20" dur="500" fill="hold"/>
                                        <p:tgtEl>
                                          <p:spTgt spid="5126">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512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126">
                                            <p:txEl>
                                              <p:pRg st="3" end="3"/>
                                            </p:txEl>
                                          </p:spTgt>
                                        </p:tgtEl>
                                        <p:attrNameLst>
                                          <p:attrName>style.visibility</p:attrName>
                                        </p:attrNameLst>
                                      </p:cBhvr>
                                      <p:to>
                                        <p:strVal val="visible"/>
                                      </p:to>
                                    </p:set>
                                    <p:animEffect transition="in" filter="fade">
                                      <p:cBhvr>
                                        <p:cTn id="24" dur="500"/>
                                        <p:tgtEl>
                                          <p:spTgt spid="5126">
                                            <p:txEl>
                                              <p:pRg st="3" end="3"/>
                                            </p:txEl>
                                          </p:spTgt>
                                        </p:tgtEl>
                                      </p:cBhvr>
                                    </p:animEffect>
                                    <p:anim calcmode="lin" valueType="num">
                                      <p:cBhvr>
                                        <p:cTn id="25" dur="500" fill="hold"/>
                                        <p:tgtEl>
                                          <p:spTgt spid="5126">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5126">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126">
                                            <p:txEl>
                                              <p:pRg st="4" end="4"/>
                                            </p:txEl>
                                          </p:spTgt>
                                        </p:tgtEl>
                                        <p:attrNameLst>
                                          <p:attrName>style.visibility</p:attrName>
                                        </p:attrNameLst>
                                      </p:cBhvr>
                                      <p:to>
                                        <p:strVal val="visible"/>
                                      </p:to>
                                    </p:set>
                                    <p:animEffect transition="in" filter="fade">
                                      <p:cBhvr>
                                        <p:cTn id="29" dur="500"/>
                                        <p:tgtEl>
                                          <p:spTgt spid="5126">
                                            <p:txEl>
                                              <p:pRg st="4" end="4"/>
                                            </p:txEl>
                                          </p:spTgt>
                                        </p:tgtEl>
                                      </p:cBhvr>
                                    </p:animEffect>
                                    <p:anim calcmode="lin" valueType="num">
                                      <p:cBhvr>
                                        <p:cTn id="30" dur="500" fill="hold"/>
                                        <p:tgtEl>
                                          <p:spTgt spid="5126">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512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126">
                                            <p:txEl>
                                              <p:pRg st="5" end="5"/>
                                            </p:txEl>
                                          </p:spTgt>
                                        </p:tgtEl>
                                        <p:attrNameLst>
                                          <p:attrName>style.visibility</p:attrName>
                                        </p:attrNameLst>
                                      </p:cBhvr>
                                      <p:to>
                                        <p:strVal val="visible"/>
                                      </p:to>
                                    </p:set>
                                    <p:animEffect transition="in" filter="fade">
                                      <p:cBhvr>
                                        <p:cTn id="36" dur="500"/>
                                        <p:tgtEl>
                                          <p:spTgt spid="5126">
                                            <p:txEl>
                                              <p:pRg st="5" end="5"/>
                                            </p:txEl>
                                          </p:spTgt>
                                        </p:tgtEl>
                                      </p:cBhvr>
                                    </p:animEffect>
                                    <p:anim calcmode="lin" valueType="num">
                                      <p:cBhvr>
                                        <p:cTn id="37" dur="500" fill="hold"/>
                                        <p:tgtEl>
                                          <p:spTgt spid="5126">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5126">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126">
                                            <p:txEl>
                                              <p:pRg st="6" end="6"/>
                                            </p:txEl>
                                          </p:spTgt>
                                        </p:tgtEl>
                                        <p:attrNameLst>
                                          <p:attrName>style.visibility</p:attrName>
                                        </p:attrNameLst>
                                      </p:cBhvr>
                                      <p:to>
                                        <p:strVal val="visible"/>
                                      </p:to>
                                    </p:set>
                                    <p:animEffect transition="in" filter="fade">
                                      <p:cBhvr>
                                        <p:cTn id="41" dur="500"/>
                                        <p:tgtEl>
                                          <p:spTgt spid="5126">
                                            <p:txEl>
                                              <p:pRg st="6" end="6"/>
                                            </p:txEl>
                                          </p:spTgt>
                                        </p:tgtEl>
                                      </p:cBhvr>
                                    </p:animEffect>
                                    <p:anim calcmode="lin" valueType="num">
                                      <p:cBhvr>
                                        <p:cTn id="42" dur="500" fill="hold"/>
                                        <p:tgtEl>
                                          <p:spTgt spid="5126">
                                            <p:txEl>
                                              <p:pRg st="6" end="6"/>
                                            </p:txEl>
                                          </p:spTgt>
                                        </p:tgtEl>
                                        <p:attrNameLst>
                                          <p:attrName>ppt_x</p:attrName>
                                        </p:attrNameLst>
                                      </p:cBhvr>
                                      <p:tavLst>
                                        <p:tav tm="0">
                                          <p:val>
                                            <p:strVal val="#ppt_x"/>
                                          </p:val>
                                        </p:tav>
                                        <p:tav tm="100000">
                                          <p:val>
                                            <p:strVal val="#ppt_x"/>
                                          </p:val>
                                        </p:tav>
                                      </p:tavLst>
                                    </p:anim>
                                    <p:anim calcmode="lin" valueType="num">
                                      <p:cBhvr>
                                        <p:cTn id="43" dur="500" fill="hold"/>
                                        <p:tgtEl>
                                          <p:spTgt spid="512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126">
                                            <p:txEl>
                                              <p:pRg st="7" end="7"/>
                                            </p:txEl>
                                          </p:spTgt>
                                        </p:tgtEl>
                                        <p:attrNameLst>
                                          <p:attrName>style.visibility</p:attrName>
                                        </p:attrNameLst>
                                      </p:cBhvr>
                                      <p:to>
                                        <p:strVal val="visible"/>
                                      </p:to>
                                    </p:set>
                                    <p:animEffect transition="in" filter="fade">
                                      <p:cBhvr>
                                        <p:cTn id="48" dur="500"/>
                                        <p:tgtEl>
                                          <p:spTgt spid="5126">
                                            <p:txEl>
                                              <p:pRg st="7" end="7"/>
                                            </p:txEl>
                                          </p:spTgt>
                                        </p:tgtEl>
                                      </p:cBhvr>
                                    </p:animEffect>
                                    <p:anim calcmode="lin" valueType="num">
                                      <p:cBhvr>
                                        <p:cTn id="49" dur="500" fill="hold"/>
                                        <p:tgtEl>
                                          <p:spTgt spid="5126">
                                            <p:txEl>
                                              <p:pRg st="7" end="7"/>
                                            </p:txEl>
                                          </p:spTgt>
                                        </p:tgtEl>
                                        <p:attrNameLst>
                                          <p:attrName>ppt_x</p:attrName>
                                        </p:attrNameLst>
                                      </p:cBhvr>
                                      <p:tavLst>
                                        <p:tav tm="0">
                                          <p:val>
                                            <p:strVal val="#ppt_x"/>
                                          </p:val>
                                        </p:tav>
                                        <p:tav tm="100000">
                                          <p:val>
                                            <p:strVal val="#ppt_x"/>
                                          </p:val>
                                        </p:tav>
                                      </p:tavLst>
                                    </p:anim>
                                    <p:anim calcmode="lin" valueType="num">
                                      <p:cBhvr>
                                        <p:cTn id="50" dur="500" fill="hold"/>
                                        <p:tgtEl>
                                          <p:spTgt spid="512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dirty="0">
                <a:latin typeface="Verdana" pitchFamily="34" charset="0"/>
                <a:ea typeface="宋体" pitchFamily="2" charset="-122"/>
              </a:rPr>
              <a:t>报告总览</a:t>
            </a:r>
          </a:p>
        </p:txBody>
      </p:sp>
      <p:sp>
        <p:nvSpPr>
          <p:cNvPr id="5123" name="TextBox 9"/>
          <p:cNvSpPr txBox="1">
            <a:spLocks noChangeArrowheads="1"/>
          </p:cNvSpPr>
          <p:nvPr/>
        </p:nvSpPr>
        <p:spPr bwMode="auto">
          <a:xfrm>
            <a:off x="250825" y="981075"/>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目录</a:t>
            </a:r>
            <a:endParaRPr lang="en-US" altLang="zh-CN" sz="2400" dirty="0">
              <a:latin typeface="Verdana" pitchFamily="34" charset="0"/>
            </a:endParaRP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9"/>
          <p:cNvSpPr>
            <a:spLocks noChangeArrowheads="1"/>
          </p:cNvSpPr>
          <p:nvPr/>
        </p:nvSpPr>
        <p:spPr bwMode="auto">
          <a:xfrm>
            <a:off x="368300" y="1585615"/>
            <a:ext cx="838470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1200"/>
              </a:spcAft>
              <a:buFont typeface="Wingdings" pitchFamily="2" charset="2"/>
              <a:buChar char="l"/>
            </a:pPr>
            <a:r>
              <a:rPr lang="en-US" altLang="zh-CN" sz="2000" dirty="0">
                <a:solidFill>
                  <a:schemeClr val="tx2"/>
                </a:solidFill>
                <a:latin typeface="Times New Roman" pitchFamily="18" charset="0"/>
                <a:cs typeface="Times New Roman" pitchFamily="18" charset="0"/>
              </a:rPr>
              <a:t>WSDL</a:t>
            </a:r>
            <a:r>
              <a:rPr lang="zh-CN" altLang="en-US" sz="2000" dirty="0">
                <a:solidFill>
                  <a:schemeClr val="tx2"/>
                </a:solidFill>
                <a:latin typeface="Times New Roman" pitchFamily="18" charset="0"/>
                <a:cs typeface="Times New Roman" pitchFamily="18" charset="0"/>
              </a:rPr>
              <a:t>（</a:t>
            </a:r>
            <a:r>
              <a:rPr lang="en-US" altLang="zh-CN" sz="2000" dirty="0">
                <a:solidFill>
                  <a:schemeClr val="tx2"/>
                </a:solidFill>
                <a:latin typeface="Times New Roman" pitchFamily="18" charset="0"/>
                <a:cs typeface="Times New Roman" pitchFamily="18" charset="0"/>
              </a:rPr>
              <a:t>Web Services Description Language</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en-US" altLang="zh-CN" sz="2000" dirty="0">
                <a:solidFill>
                  <a:schemeClr val="tx2"/>
                </a:solidFill>
                <a:latin typeface="Times New Roman" pitchFamily="18" charset="0"/>
                <a:cs typeface="Times New Roman" pitchFamily="18" charset="0"/>
              </a:rPr>
              <a:t>SOAP</a:t>
            </a:r>
            <a:r>
              <a:rPr lang="zh-CN" altLang="en-US" sz="2000" dirty="0">
                <a:solidFill>
                  <a:schemeClr val="tx2"/>
                </a:solidFill>
                <a:latin typeface="Times New Roman" pitchFamily="18" charset="0"/>
                <a:cs typeface="Times New Roman" pitchFamily="18" charset="0"/>
              </a:rPr>
              <a:t>（</a:t>
            </a:r>
            <a:r>
              <a:rPr lang="en-US" altLang="zh-CN" sz="2000" dirty="0">
                <a:solidFill>
                  <a:schemeClr val="tx2"/>
                </a:solidFill>
                <a:latin typeface="Times New Roman" pitchFamily="18" charset="0"/>
                <a:cs typeface="Times New Roman" pitchFamily="18" charset="0"/>
              </a:rPr>
              <a:t>Simple Object Access Protocol</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en-US" altLang="zh-CN" sz="2000" dirty="0">
                <a:solidFill>
                  <a:schemeClr val="tx2"/>
                </a:solidFill>
                <a:latin typeface="Times New Roman" pitchFamily="18" charset="0"/>
                <a:cs typeface="Times New Roman" pitchFamily="18" charset="0"/>
              </a:rPr>
              <a:t>WADL</a:t>
            </a:r>
            <a:r>
              <a:rPr lang="zh-CN" altLang="en-US" sz="2000" dirty="0">
                <a:solidFill>
                  <a:schemeClr val="tx2"/>
                </a:solidFill>
                <a:latin typeface="Times New Roman" pitchFamily="18" charset="0"/>
                <a:cs typeface="Times New Roman" pitchFamily="18" charset="0"/>
              </a:rPr>
              <a:t>（</a:t>
            </a:r>
            <a:r>
              <a:rPr lang="en-US" altLang="zh-CN" sz="2000" dirty="0">
                <a:solidFill>
                  <a:schemeClr val="tx2"/>
                </a:solidFill>
                <a:latin typeface="Times New Roman" pitchFamily="18" charset="0"/>
                <a:cs typeface="Times New Roman" pitchFamily="18" charset="0"/>
              </a:rPr>
              <a:t>Web Application Description Language</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en-US" altLang="zh-CN" sz="2000" dirty="0">
                <a:solidFill>
                  <a:schemeClr val="tx2"/>
                </a:solidFill>
                <a:latin typeface="Times New Roman" pitchFamily="18" charset="0"/>
                <a:cs typeface="Times New Roman" pitchFamily="18" charset="0"/>
              </a:rPr>
              <a:t>WSDL</a:t>
            </a:r>
            <a:r>
              <a:rPr lang="zh-CN" altLang="en-US" sz="2000" dirty="0">
                <a:solidFill>
                  <a:schemeClr val="tx2"/>
                </a:solidFill>
                <a:latin typeface="Times New Roman" pitchFamily="18" charset="0"/>
                <a:cs typeface="Times New Roman" pitchFamily="18" charset="0"/>
              </a:rPr>
              <a:t>与</a:t>
            </a:r>
            <a:r>
              <a:rPr lang="en-US" altLang="zh-CN" sz="2000" dirty="0">
                <a:solidFill>
                  <a:schemeClr val="tx2"/>
                </a:solidFill>
                <a:latin typeface="Times New Roman" pitchFamily="18" charset="0"/>
                <a:cs typeface="Times New Roman" pitchFamily="18" charset="0"/>
              </a:rPr>
              <a:t>WADL</a:t>
            </a:r>
            <a:r>
              <a:rPr lang="zh-CN" altLang="en-US" sz="2000" dirty="0">
                <a:solidFill>
                  <a:schemeClr val="tx2"/>
                </a:solidFill>
                <a:latin typeface="Times New Roman" pitchFamily="18" charset="0"/>
                <a:cs typeface="Times New Roman" pitchFamily="18" charset="0"/>
              </a:rPr>
              <a:t>的比较</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参考文献</a:t>
            </a:r>
            <a:endParaRPr lang="en-US" altLang="zh-CN" sz="2000" dirty="0">
              <a:solidFill>
                <a:schemeClr val="tx2"/>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163778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anim calcmode="lin" valueType="num">
                                      <p:cBhvr>
                                        <p:cTn id="8"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250"/>
                                        <p:tgtEl>
                                          <p:spTgt spid="9">
                                            <p:txEl>
                                              <p:pRg st="1" end="1"/>
                                            </p:txEl>
                                          </p:spTgt>
                                        </p:tgtEl>
                                      </p:cBhvr>
                                    </p:animEffect>
                                    <p:anim calcmode="lin" valueType="num">
                                      <p:cBhvr>
                                        <p:cTn id="15" dur="2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250"/>
                                        <p:tgtEl>
                                          <p:spTgt spid="9">
                                            <p:txEl>
                                              <p:pRg st="2" end="2"/>
                                            </p:txEl>
                                          </p:spTgt>
                                        </p:tgtEl>
                                      </p:cBhvr>
                                    </p:animEffect>
                                    <p:anim calcmode="lin" valueType="num">
                                      <p:cBhvr>
                                        <p:cTn id="22" dur="25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250"/>
                                        <p:tgtEl>
                                          <p:spTgt spid="9">
                                            <p:txEl>
                                              <p:pRg st="3" end="3"/>
                                            </p:txEl>
                                          </p:spTgt>
                                        </p:tgtEl>
                                      </p:cBhvr>
                                    </p:animEffect>
                                    <p:anim calcmode="lin" valueType="num">
                                      <p:cBhvr>
                                        <p:cTn id="29" dur="25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25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Effect transition="in" filter="fade">
                                      <p:cBhvr>
                                        <p:cTn id="35" dur="250"/>
                                        <p:tgtEl>
                                          <p:spTgt spid="9">
                                            <p:txEl>
                                              <p:pRg st="4" end="4"/>
                                            </p:txEl>
                                          </p:spTgt>
                                        </p:tgtEl>
                                      </p:cBhvr>
                                    </p:animEffect>
                                    <p:anim calcmode="lin" valueType="num">
                                      <p:cBhvr>
                                        <p:cTn id="36" dur="25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7" dur="25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WADL</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WADL</a:t>
            </a:r>
            <a:r>
              <a:rPr lang="zh-CN" altLang="en-US" sz="2400" dirty="0">
                <a:latin typeface="Verdana" pitchFamily="34" charset="0"/>
              </a:rPr>
              <a:t>元素</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a:t>27</a:t>
            </a: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9"/>
          <p:cNvSpPr>
            <a:spLocks noChangeArrowheads="1"/>
          </p:cNvSpPr>
          <p:nvPr/>
        </p:nvSpPr>
        <p:spPr bwMode="auto">
          <a:xfrm>
            <a:off x="435768" y="1485447"/>
            <a:ext cx="8384704"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1200"/>
              </a:spcAft>
              <a:buFont typeface="Wingdings" panose="05000000000000000000" pitchFamily="2" charset="2"/>
              <a:buChar char="l"/>
            </a:pPr>
            <a:r>
              <a:rPr lang="en-US" altLang="zh-CN" sz="2000" dirty="0">
                <a:solidFill>
                  <a:schemeClr val="tx2"/>
                </a:solidFill>
                <a:latin typeface="Times New Roman" pitchFamily="18" charset="0"/>
                <a:cs typeface="Times New Roman" pitchFamily="18" charset="0"/>
              </a:rPr>
              <a:t>application</a:t>
            </a:r>
            <a:r>
              <a:rPr lang="zh-CN" altLang="en-US" sz="2000" dirty="0">
                <a:solidFill>
                  <a:schemeClr val="tx2"/>
                </a:solidFill>
                <a:latin typeface="Times New Roman" pitchFamily="18" charset="0"/>
                <a:cs typeface="Times New Roman" pitchFamily="18" charset="0"/>
              </a:rPr>
              <a:t>元素：</a:t>
            </a:r>
            <a:r>
              <a:rPr lang="en-US" altLang="zh-CN" sz="2000" dirty="0">
                <a:solidFill>
                  <a:schemeClr val="tx2"/>
                </a:solidFill>
                <a:latin typeface="Times New Roman" pitchFamily="18" charset="0"/>
                <a:cs typeface="Times New Roman" pitchFamily="18" charset="0"/>
              </a:rPr>
              <a:t>WADL</a:t>
            </a:r>
            <a:r>
              <a:rPr lang="zh-CN" altLang="en-US" sz="2000" dirty="0">
                <a:solidFill>
                  <a:schemeClr val="tx2"/>
                </a:solidFill>
                <a:latin typeface="Times New Roman" pitchFamily="18" charset="0"/>
                <a:cs typeface="Times New Roman" pitchFamily="18" charset="0"/>
              </a:rPr>
              <a:t>文档的根；</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en-US" altLang="zh-CN" sz="2000" dirty="0">
                <a:solidFill>
                  <a:schemeClr val="tx2"/>
                </a:solidFill>
                <a:latin typeface="Times New Roman" pitchFamily="18" charset="0"/>
                <a:cs typeface="Times New Roman" pitchFamily="18" charset="0"/>
              </a:rPr>
              <a:t>grammars </a:t>
            </a:r>
            <a:r>
              <a:rPr lang="zh-CN" altLang="en-US" sz="2000" dirty="0">
                <a:solidFill>
                  <a:schemeClr val="tx2"/>
                </a:solidFill>
                <a:latin typeface="Times New Roman" pitchFamily="18" charset="0"/>
                <a:cs typeface="Times New Roman" pitchFamily="18" charset="0"/>
              </a:rPr>
              <a:t>元素：承载数据格式的定义；</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en-US" altLang="zh-CN" sz="2000" dirty="0">
                <a:solidFill>
                  <a:schemeClr val="tx2"/>
                </a:solidFill>
                <a:latin typeface="Times New Roman" pitchFamily="18" charset="0"/>
                <a:cs typeface="Times New Roman" pitchFamily="18" charset="0"/>
              </a:rPr>
              <a:t>resources</a:t>
            </a:r>
            <a:r>
              <a:rPr lang="zh-CN" altLang="en-US" sz="2000" dirty="0">
                <a:solidFill>
                  <a:schemeClr val="tx2"/>
                </a:solidFill>
                <a:latin typeface="Times New Roman" pitchFamily="18" charset="0"/>
                <a:cs typeface="Times New Roman" pitchFamily="18" charset="0"/>
              </a:rPr>
              <a:t>元素：</a:t>
            </a:r>
            <a:r>
              <a:rPr lang="en-US" altLang="zh-CN" sz="2000" dirty="0">
                <a:solidFill>
                  <a:schemeClr val="tx2"/>
                </a:solidFill>
                <a:latin typeface="Times New Roman" pitchFamily="18" charset="0"/>
                <a:cs typeface="Times New Roman" pitchFamily="18" charset="0"/>
              </a:rPr>
              <a:t>Web</a:t>
            </a:r>
            <a:r>
              <a:rPr lang="zh-CN" altLang="en-US" sz="2000" dirty="0">
                <a:solidFill>
                  <a:schemeClr val="tx2"/>
                </a:solidFill>
                <a:latin typeface="Times New Roman" pitchFamily="18" charset="0"/>
                <a:cs typeface="Times New Roman" pitchFamily="18" charset="0"/>
              </a:rPr>
              <a:t>应用所提供资源的容器；</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en-US" altLang="zh-CN" sz="2000" dirty="0">
                <a:solidFill>
                  <a:schemeClr val="tx2"/>
                </a:solidFill>
                <a:latin typeface="Times New Roman" pitchFamily="18" charset="0"/>
                <a:cs typeface="Times New Roman" pitchFamily="18" charset="0"/>
              </a:rPr>
              <a:t>resource</a:t>
            </a:r>
            <a:r>
              <a:rPr lang="zh-CN" altLang="en-US" sz="2000" dirty="0">
                <a:solidFill>
                  <a:schemeClr val="tx2"/>
                </a:solidFill>
                <a:latin typeface="Times New Roman" pitchFamily="18" charset="0"/>
                <a:cs typeface="Times New Roman" pitchFamily="18" charset="0"/>
              </a:rPr>
              <a:t>元素：描述一组资源；</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en-US" altLang="zh-CN" sz="2000" dirty="0" err="1">
                <a:solidFill>
                  <a:schemeClr val="tx2"/>
                </a:solidFill>
                <a:latin typeface="Times New Roman" pitchFamily="18" charset="0"/>
                <a:cs typeface="Times New Roman" pitchFamily="18" charset="0"/>
              </a:rPr>
              <a:t>resource_type</a:t>
            </a:r>
            <a:r>
              <a:rPr lang="zh-CN" altLang="en-US" sz="2000" dirty="0">
                <a:solidFill>
                  <a:schemeClr val="tx2"/>
                </a:solidFill>
                <a:latin typeface="Times New Roman" pitchFamily="18" charset="0"/>
                <a:cs typeface="Times New Roman" pitchFamily="18" charset="0"/>
              </a:rPr>
              <a:t>元素：描述一组定义资源行为的方法；</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en-US" altLang="zh-CN" sz="2000" dirty="0">
                <a:solidFill>
                  <a:schemeClr val="tx2"/>
                </a:solidFill>
                <a:latin typeface="Times New Roman" pitchFamily="18" charset="0"/>
                <a:cs typeface="Times New Roman" pitchFamily="18" charset="0"/>
              </a:rPr>
              <a:t>method</a:t>
            </a:r>
            <a:r>
              <a:rPr lang="zh-CN" altLang="en-US" sz="2000" dirty="0">
                <a:solidFill>
                  <a:schemeClr val="tx2"/>
                </a:solidFill>
                <a:latin typeface="Times New Roman" pitchFamily="18" charset="0"/>
                <a:cs typeface="Times New Roman" pitchFamily="18" charset="0"/>
              </a:rPr>
              <a:t>元素：描述可以应用于资源的</a:t>
            </a:r>
            <a:r>
              <a:rPr lang="en-US" altLang="zh-CN" sz="2000" dirty="0">
                <a:solidFill>
                  <a:schemeClr val="tx2"/>
                </a:solidFill>
                <a:latin typeface="Times New Roman" pitchFamily="18" charset="0"/>
                <a:cs typeface="Times New Roman" pitchFamily="18" charset="0"/>
              </a:rPr>
              <a:t>HTTP</a:t>
            </a:r>
            <a:r>
              <a:rPr lang="zh-CN" altLang="en-US" sz="2000" dirty="0">
                <a:solidFill>
                  <a:schemeClr val="tx2"/>
                </a:solidFill>
                <a:latin typeface="Times New Roman" pitchFamily="18" charset="0"/>
                <a:cs typeface="Times New Roman" pitchFamily="18" charset="0"/>
              </a:rPr>
              <a:t>协议方法的输入和输出；</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en-US" altLang="zh-CN" sz="2000" dirty="0" err="1">
                <a:solidFill>
                  <a:schemeClr val="tx2"/>
                </a:solidFill>
                <a:latin typeface="Times New Roman" pitchFamily="18" charset="0"/>
                <a:cs typeface="Times New Roman" pitchFamily="18" charset="0"/>
              </a:rPr>
              <a:t>param</a:t>
            </a:r>
            <a:r>
              <a:rPr lang="zh-CN" altLang="en-US" sz="2000" dirty="0">
                <a:solidFill>
                  <a:schemeClr val="tx2"/>
                </a:solidFill>
                <a:latin typeface="Times New Roman" pitchFamily="18" charset="0"/>
                <a:cs typeface="Times New Roman" pitchFamily="18" charset="0"/>
              </a:rPr>
              <a:t>元素：定义其父元素的参数组成；</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en-US" altLang="zh-CN" sz="2000" dirty="0">
                <a:solidFill>
                  <a:schemeClr val="tx2"/>
                </a:solidFill>
                <a:latin typeface="Times New Roman" pitchFamily="18" charset="0"/>
                <a:cs typeface="Times New Roman" pitchFamily="18" charset="0"/>
              </a:rPr>
              <a:t>representation</a:t>
            </a:r>
            <a:r>
              <a:rPr lang="zh-CN" altLang="en-US" sz="2000" dirty="0">
                <a:solidFill>
                  <a:schemeClr val="tx2"/>
                </a:solidFill>
                <a:latin typeface="Times New Roman" pitchFamily="18" charset="0"/>
                <a:cs typeface="Times New Roman" pitchFamily="18" charset="0"/>
              </a:rPr>
              <a:t>元素：描述资源状态的表示方法。</a:t>
            </a:r>
            <a:endParaRPr lang="en-US" altLang="zh-CN" sz="2000" dirty="0">
              <a:solidFill>
                <a:schemeClr val="tx2"/>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67842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anim calcmode="lin" valueType="num">
                                      <p:cBhvr>
                                        <p:cTn id="8"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250"/>
                                        <p:tgtEl>
                                          <p:spTgt spid="9">
                                            <p:txEl>
                                              <p:pRg st="1" end="1"/>
                                            </p:txEl>
                                          </p:spTgt>
                                        </p:tgtEl>
                                      </p:cBhvr>
                                    </p:animEffect>
                                    <p:anim calcmode="lin" valueType="num">
                                      <p:cBhvr>
                                        <p:cTn id="15" dur="2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250"/>
                                        <p:tgtEl>
                                          <p:spTgt spid="9">
                                            <p:txEl>
                                              <p:pRg st="2" end="2"/>
                                            </p:txEl>
                                          </p:spTgt>
                                        </p:tgtEl>
                                      </p:cBhvr>
                                    </p:animEffect>
                                    <p:anim calcmode="lin" valueType="num">
                                      <p:cBhvr>
                                        <p:cTn id="22" dur="25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250"/>
                                        <p:tgtEl>
                                          <p:spTgt spid="9">
                                            <p:txEl>
                                              <p:pRg st="3" end="3"/>
                                            </p:txEl>
                                          </p:spTgt>
                                        </p:tgtEl>
                                      </p:cBhvr>
                                    </p:animEffect>
                                    <p:anim calcmode="lin" valueType="num">
                                      <p:cBhvr>
                                        <p:cTn id="29" dur="25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25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Effect transition="in" filter="fade">
                                      <p:cBhvr>
                                        <p:cTn id="35" dur="250"/>
                                        <p:tgtEl>
                                          <p:spTgt spid="9">
                                            <p:txEl>
                                              <p:pRg st="4" end="4"/>
                                            </p:txEl>
                                          </p:spTgt>
                                        </p:tgtEl>
                                      </p:cBhvr>
                                    </p:animEffect>
                                    <p:anim calcmode="lin" valueType="num">
                                      <p:cBhvr>
                                        <p:cTn id="36" dur="25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7" dur="25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Effect transition="in" filter="fade">
                                      <p:cBhvr>
                                        <p:cTn id="42" dur="250"/>
                                        <p:tgtEl>
                                          <p:spTgt spid="9">
                                            <p:txEl>
                                              <p:pRg st="5" end="5"/>
                                            </p:txEl>
                                          </p:spTgt>
                                        </p:tgtEl>
                                      </p:cBhvr>
                                    </p:animEffect>
                                    <p:anim calcmode="lin" valueType="num">
                                      <p:cBhvr>
                                        <p:cTn id="43" dur="25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4" dur="25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animEffect transition="in" filter="fade">
                                      <p:cBhvr>
                                        <p:cTn id="49" dur="250"/>
                                        <p:tgtEl>
                                          <p:spTgt spid="9">
                                            <p:txEl>
                                              <p:pRg st="6" end="6"/>
                                            </p:txEl>
                                          </p:spTgt>
                                        </p:tgtEl>
                                      </p:cBhvr>
                                    </p:animEffect>
                                    <p:anim calcmode="lin" valueType="num">
                                      <p:cBhvr>
                                        <p:cTn id="50" dur="25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1" dur="25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xEl>
                                              <p:pRg st="7" end="7"/>
                                            </p:txEl>
                                          </p:spTgt>
                                        </p:tgtEl>
                                        <p:attrNameLst>
                                          <p:attrName>style.visibility</p:attrName>
                                        </p:attrNameLst>
                                      </p:cBhvr>
                                      <p:to>
                                        <p:strVal val="visible"/>
                                      </p:to>
                                    </p:set>
                                    <p:animEffect transition="in" filter="fade">
                                      <p:cBhvr>
                                        <p:cTn id="56" dur="250"/>
                                        <p:tgtEl>
                                          <p:spTgt spid="9">
                                            <p:txEl>
                                              <p:pRg st="7" end="7"/>
                                            </p:txEl>
                                          </p:spTgt>
                                        </p:tgtEl>
                                      </p:cBhvr>
                                    </p:animEffect>
                                    <p:anim calcmode="lin" valueType="num">
                                      <p:cBhvr>
                                        <p:cTn id="57" dur="25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8" dur="25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4140108" y="981075"/>
            <a:ext cx="4994846" cy="5328244"/>
          </a:xfrm>
          <a:prstGeom prst="rect">
            <a:avLst/>
          </a:prstGeom>
        </p:spPr>
      </p:pic>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WADL</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application</a:t>
            </a:r>
            <a:r>
              <a:rPr lang="zh-CN" altLang="en-US" sz="2400" dirty="0">
                <a:latin typeface="Verdana" pitchFamily="34" charset="0"/>
              </a:rPr>
              <a:t>元素</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a:t>28</a:t>
            </a: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9"/>
          <p:cNvSpPr>
            <a:spLocks noChangeArrowheads="1"/>
          </p:cNvSpPr>
          <p:nvPr/>
        </p:nvSpPr>
        <p:spPr bwMode="auto">
          <a:xfrm>
            <a:off x="435768" y="1485447"/>
            <a:ext cx="3748690"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1200"/>
              </a:spcAft>
              <a:buFont typeface="Wingdings" panose="05000000000000000000" pitchFamily="2" charset="2"/>
              <a:buChar char="l"/>
            </a:pPr>
            <a:r>
              <a:rPr lang="en-US" altLang="zh-CN" sz="2000" dirty="0">
                <a:solidFill>
                  <a:schemeClr val="tx2"/>
                </a:solidFill>
                <a:latin typeface="Times New Roman" pitchFamily="18" charset="0"/>
                <a:cs typeface="Times New Roman" pitchFamily="18" charset="0"/>
              </a:rPr>
              <a:t>application</a:t>
            </a:r>
            <a:r>
              <a:rPr lang="zh-CN" altLang="en-US" sz="2000" dirty="0">
                <a:solidFill>
                  <a:schemeClr val="tx2"/>
                </a:solidFill>
                <a:latin typeface="Times New Roman" pitchFamily="18" charset="0"/>
                <a:cs typeface="Times New Roman" pitchFamily="18" charset="0"/>
              </a:rPr>
              <a:t>元素形成了</a:t>
            </a:r>
            <a:r>
              <a:rPr lang="en-US" altLang="zh-CN" sz="2000" dirty="0">
                <a:solidFill>
                  <a:schemeClr val="tx2"/>
                </a:solidFill>
                <a:latin typeface="Times New Roman" pitchFamily="18" charset="0"/>
                <a:cs typeface="Times New Roman" pitchFamily="18" charset="0"/>
              </a:rPr>
              <a:t>WADL</a:t>
            </a:r>
            <a:r>
              <a:rPr lang="zh-CN" altLang="en-US" sz="2000" dirty="0">
                <a:solidFill>
                  <a:schemeClr val="tx2"/>
                </a:solidFill>
                <a:latin typeface="Times New Roman" pitchFamily="18" charset="0"/>
                <a:cs typeface="Times New Roman" pitchFamily="18" charset="0"/>
              </a:rPr>
              <a:t>描述文档的根；</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子元素：</a:t>
            </a:r>
            <a:endParaRPr lang="en-US" altLang="zh-CN" sz="2000" dirty="0">
              <a:solidFill>
                <a:schemeClr val="tx2"/>
              </a:solidFill>
              <a:latin typeface="Times New Roman" pitchFamily="18" charset="0"/>
              <a:cs typeface="Times New Roman" pitchFamily="18" charset="0"/>
            </a:endParaRPr>
          </a:p>
          <a:p>
            <a:pPr marL="800100" lvl="1" indent="-342900">
              <a:spcBef>
                <a:spcPts val="600"/>
              </a:spcBef>
              <a:spcAft>
                <a:spcPts val="600"/>
              </a:spcAft>
              <a:buFont typeface="Wingdings" panose="05000000000000000000" pitchFamily="2" charset="2"/>
              <a:buChar char="l"/>
            </a:pPr>
            <a:r>
              <a:rPr lang="en-US" altLang="zh-CN" sz="1200" dirty="0">
                <a:solidFill>
                  <a:schemeClr val="tx2"/>
                </a:solidFill>
                <a:latin typeface="Times New Roman" pitchFamily="18" charset="0"/>
                <a:cs typeface="Times New Roman" pitchFamily="18" charset="0"/>
              </a:rPr>
              <a:t>doc </a:t>
            </a:r>
            <a:r>
              <a:rPr lang="zh-CN" altLang="en-US" sz="1200" dirty="0">
                <a:solidFill>
                  <a:schemeClr val="tx2"/>
                </a:solidFill>
                <a:latin typeface="Times New Roman" pitchFamily="18" charset="0"/>
                <a:cs typeface="Times New Roman" pitchFamily="18" charset="0"/>
              </a:rPr>
              <a:t>元素</a:t>
            </a:r>
            <a:r>
              <a:rPr lang="en-US" altLang="zh-CN" sz="1200" dirty="0">
                <a:solidFill>
                  <a:schemeClr val="tx2"/>
                </a:solidFill>
                <a:latin typeface="Times New Roman" pitchFamily="18" charset="0"/>
                <a:cs typeface="Times New Roman" pitchFamily="18" charset="0"/>
              </a:rPr>
              <a:t>------</a:t>
            </a:r>
            <a:r>
              <a:rPr lang="zh-CN" altLang="en-US" sz="1200" dirty="0">
                <a:solidFill>
                  <a:schemeClr val="tx2"/>
                </a:solidFill>
                <a:latin typeface="Times New Roman" pitchFamily="18" charset="0"/>
                <a:cs typeface="Times New Roman" pitchFamily="18" charset="0"/>
              </a:rPr>
              <a:t>描述父元素</a:t>
            </a:r>
            <a:endParaRPr lang="en-US" altLang="zh-CN" sz="1200" dirty="0">
              <a:solidFill>
                <a:schemeClr val="tx2"/>
              </a:solidFill>
              <a:latin typeface="Times New Roman" pitchFamily="18" charset="0"/>
              <a:cs typeface="Times New Roman" pitchFamily="18" charset="0"/>
            </a:endParaRPr>
          </a:p>
          <a:p>
            <a:pPr marL="800100" lvl="1" indent="-342900">
              <a:spcBef>
                <a:spcPts val="600"/>
              </a:spcBef>
              <a:spcAft>
                <a:spcPts val="600"/>
              </a:spcAft>
              <a:buFont typeface="Wingdings" panose="05000000000000000000" pitchFamily="2" charset="2"/>
              <a:buChar char="l"/>
            </a:pPr>
            <a:r>
              <a:rPr lang="en-US" altLang="zh-CN" sz="1200" dirty="0">
                <a:solidFill>
                  <a:schemeClr val="tx2"/>
                </a:solidFill>
                <a:latin typeface="Times New Roman" pitchFamily="18" charset="0"/>
                <a:cs typeface="Times New Roman" pitchFamily="18" charset="0"/>
              </a:rPr>
              <a:t>grammars</a:t>
            </a:r>
            <a:r>
              <a:rPr lang="zh-CN" altLang="en-US" sz="1200" dirty="0">
                <a:solidFill>
                  <a:schemeClr val="tx2"/>
                </a:solidFill>
                <a:latin typeface="Times New Roman" pitchFamily="18" charset="0"/>
                <a:cs typeface="Times New Roman" pitchFamily="18" charset="0"/>
              </a:rPr>
              <a:t>元素</a:t>
            </a:r>
            <a:r>
              <a:rPr lang="en-US" altLang="zh-CN" sz="1200" dirty="0">
                <a:solidFill>
                  <a:schemeClr val="tx2"/>
                </a:solidFill>
                <a:latin typeface="Times New Roman" pitchFamily="18" charset="0"/>
                <a:cs typeface="Times New Roman" pitchFamily="18" charset="0"/>
              </a:rPr>
              <a:t>------</a:t>
            </a:r>
            <a:r>
              <a:rPr lang="zh-CN" altLang="en-US" sz="1200" dirty="0">
                <a:solidFill>
                  <a:schemeClr val="tx2"/>
                </a:solidFill>
                <a:latin typeface="Times New Roman" pitchFamily="18" charset="0"/>
                <a:cs typeface="Times New Roman" pitchFamily="18" charset="0"/>
              </a:rPr>
              <a:t>承载数据格式的定义</a:t>
            </a:r>
            <a:endParaRPr lang="en-US" altLang="zh-CN" sz="1200" dirty="0">
              <a:solidFill>
                <a:schemeClr val="tx2"/>
              </a:solidFill>
              <a:latin typeface="Times New Roman" pitchFamily="18" charset="0"/>
              <a:cs typeface="Times New Roman" pitchFamily="18" charset="0"/>
            </a:endParaRPr>
          </a:p>
          <a:p>
            <a:pPr marL="800100" lvl="1" indent="-342900">
              <a:spcBef>
                <a:spcPts val="600"/>
              </a:spcBef>
              <a:spcAft>
                <a:spcPts val="600"/>
              </a:spcAft>
              <a:buFont typeface="Wingdings" panose="05000000000000000000" pitchFamily="2" charset="2"/>
              <a:buChar char="l"/>
            </a:pPr>
            <a:r>
              <a:rPr lang="en-US" altLang="zh-CN" sz="1200" dirty="0">
                <a:solidFill>
                  <a:schemeClr val="tx2"/>
                </a:solidFill>
                <a:latin typeface="Times New Roman" pitchFamily="18" charset="0"/>
                <a:cs typeface="Times New Roman" pitchFamily="18" charset="0"/>
              </a:rPr>
              <a:t>resources</a:t>
            </a:r>
            <a:r>
              <a:rPr lang="zh-CN" altLang="en-US" sz="1200" dirty="0">
                <a:solidFill>
                  <a:schemeClr val="tx2"/>
                </a:solidFill>
                <a:latin typeface="Times New Roman" pitchFamily="18" charset="0"/>
                <a:cs typeface="Times New Roman" pitchFamily="18" charset="0"/>
              </a:rPr>
              <a:t>元素</a:t>
            </a:r>
            <a:r>
              <a:rPr lang="en-US" altLang="zh-CN" sz="1200" dirty="0">
                <a:solidFill>
                  <a:schemeClr val="tx2"/>
                </a:solidFill>
                <a:latin typeface="Times New Roman" pitchFamily="18" charset="0"/>
                <a:cs typeface="Times New Roman" pitchFamily="18" charset="0"/>
              </a:rPr>
              <a:t>------ Web</a:t>
            </a:r>
            <a:r>
              <a:rPr lang="zh-CN" altLang="en-US" sz="1200" dirty="0">
                <a:solidFill>
                  <a:schemeClr val="tx2"/>
                </a:solidFill>
                <a:latin typeface="Times New Roman" pitchFamily="18" charset="0"/>
                <a:cs typeface="Times New Roman" pitchFamily="18" charset="0"/>
              </a:rPr>
              <a:t>应用所提供资源的容器</a:t>
            </a:r>
            <a:endParaRPr lang="en-US" altLang="zh-CN" sz="1200" dirty="0">
              <a:solidFill>
                <a:schemeClr val="tx2"/>
              </a:solidFill>
              <a:latin typeface="Times New Roman" pitchFamily="18" charset="0"/>
              <a:cs typeface="Times New Roman" pitchFamily="18" charset="0"/>
            </a:endParaRPr>
          </a:p>
          <a:p>
            <a:pPr marL="800100" lvl="1" indent="-342900">
              <a:spcBef>
                <a:spcPts val="600"/>
              </a:spcBef>
              <a:spcAft>
                <a:spcPts val="600"/>
              </a:spcAft>
              <a:buFont typeface="Wingdings" panose="05000000000000000000" pitchFamily="2" charset="2"/>
              <a:buChar char="l"/>
            </a:pPr>
            <a:r>
              <a:rPr lang="en-US" altLang="zh-CN" sz="1200" dirty="0" err="1">
                <a:solidFill>
                  <a:schemeClr val="tx2"/>
                </a:solidFill>
                <a:latin typeface="Times New Roman" pitchFamily="18" charset="0"/>
                <a:cs typeface="Times New Roman" pitchFamily="18" charset="0"/>
              </a:rPr>
              <a:t>resource_type</a:t>
            </a:r>
            <a:r>
              <a:rPr lang="zh-CN" altLang="en-US" sz="1200" dirty="0">
                <a:solidFill>
                  <a:schemeClr val="tx2"/>
                </a:solidFill>
                <a:latin typeface="Times New Roman" pitchFamily="18" charset="0"/>
                <a:cs typeface="Times New Roman" pitchFamily="18" charset="0"/>
              </a:rPr>
              <a:t>元素</a:t>
            </a:r>
            <a:r>
              <a:rPr lang="en-US" altLang="zh-CN" sz="1200" dirty="0">
                <a:solidFill>
                  <a:schemeClr val="tx2"/>
                </a:solidFill>
                <a:latin typeface="Times New Roman" pitchFamily="18" charset="0"/>
                <a:cs typeface="Times New Roman" pitchFamily="18" charset="0"/>
              </a:rPr>
              <a:t>------</a:t>
            </a:r>
            <a:r>
              <a:rPr lang="zh-CN" altLang="en-US" sz="1200" dirty="0">
                <a:solidFill>
                  <a:schemeClr val="tx2"/>
                </a:solidFill>
                <a:latin typeface="Times New Roman" pitchFamily="18" charset="0"/>
                <a:cs typeface="Times New Roman" pitchFamily="18" charset="0"/>
              </a:rPr>
              <a:t>描述一组定义资源行为的方法</a:t>
            </a:r>
            <a:endParaRPr lang="en-US" altLang="zh-CN" sz="1200" dirty="0">
              <a:solidFill>
                <a:schemeClr val="tx2"/>
              </a:solidFill>
              <a:latin typeface="Times New Roman" pitchFamily="18" charset="0"/>
              <a:cs typeface="Times New Roman" pitchFamily="18" charset="0"/>
            </a:endParaRPr>
          </a:p>
          <a:p>
            <a:pPr marL="800100" lvl="1" indent="-342900">
              <a:spcBef>
                <a:spcPts val="600"/>
              </a:spcBef>
              <a:spcAft>
                <a:spcPts val="600"/>
              </a:spcAft>
              <a:buFont typeface="Wingdings" panose="05000000000000000000" pitchFamily="2" charset="2"/>
              <a:buChar char="l"/>
            </a:pPr>
            <a:r>
              <a:rPr lang="en-US" altLang="zh-CN" sz="1200" dirty="0">
                <a:solidFill>
                  <a:schemeClr val="tx2"/>
                </a:solidFill>
                <a:latin typeface="Times New Roman" pitchFamily="18" charset="0"/>
                <a:cs typeface="Times New Roman" pitchFamily="18" charset="0"/>
              </a:rPr>
              <a:t>method</a:t>
            </a:r>
            <a:r>
              <a:rPr lang="zh-CN" altLang="en-US" sz="1200" dirty="0">
                <a:solidFill>
                  <a:schemeClr val="tx2"/>
                </a:solidFill>
                <a:latin typeface="Times New Roman" pitchFamily="18" charset="0"/>
                <a:cs typeface="Times New Roman" pitchFamily="18" charset="0"/>
              </a:rPr>
              <a:t>元素</a:t>
            </a:r>
            <a:r>
              <a:rPr lang="en-US" altLang="zh-CN" sz="1200" dirty="0">
                <a:solidFill>
                  <a:schemeClr val="tx2"/>
                </a:solidFill>
                <a:latin typeface="Times New Roman" pitchFamily="18" charset="0"/>
                <a:cs typeface="Times New Roman" pitchFamily="18" charset="0"/>
              </a:rPr>
              <a:t>------</a:t>
            </a:r>
            <a:r>
              <a:rPr lang="zh-CN" altLang="en-US" sz="1200" dirty="0">
                <a:solidFill>
                  <a:schemeClr val="tx2"/>
                </a:solidFill>
                <a:latin typeface="Times New Roman" pitchFamily="18" charset="0"/>
                <a:cs typeface="Times New Roman" pitchFamily="18" charset="0"/>
              </a:rPr>
              <a:t>描述应用于资源的</a:t>
            </a:r>
            <a:r>
              <a:rPr lang="en-US" altLang="zh-CN" sz="1200" dirty="0">
                <a:solidFill>
                  <a:schemeClr val="tx2"/>
                </a:solidFill>
                <a:latin typeface="Times New Roman" pitchFamily="18" charset="0"/>
                <a:cs typeface="Times New Roman" pitchFamily="18" charset="0"/>
              </a:rPr>
              <a:t>HTTP</a:t>
            </a:r>
            <a:r>
              <a:rPr lang="zh-CN" altLang="en-US" sz="1200" dirty="0">
                <a:solidFill>
                  <a:schemeClr val="tx2"/>
                </a:solidFill>
                <a:latin typeface="Times New Roman" pitchFamily="18" charset="0"/>
                <a:cs typeface="Times New Roman" pitchFamily="18" charset="0"/>
              </a:rPr>
              <a:t>协议方法的输入和输出</a:t>
            </a:r>
            <a:endParaRPr lang="en-US" altLang="zh-CN" sz="1200" dirty="0">
              <a:solidFill>
                <a:schemeClr val="tx2"/>
              </a:solidFill>
              <a:latin typeface="Times New Roman" pitchFamily="18" charset="0"/>
              <a:cs typeface="Times New Roman" pitchFamily="18" charset="0"/>
            </a:endParaRPr>
          </a:p>
          <a:p>
            <a:pPr marL="800100" lvl="1" indent="-342900">
              <a:spcBef>
                <a:spcPts val="600"/>
              </a:spcBef>
              <a:spcAft>
                <a:spcPts val="600"/>
              </a:spcAft>
              <a:buFont typeface="Wingdings" panose="05000000000000000000" pitchFamily="2" charset="2"/>
              <a:buChar char="l"/>
            </a:pPr>
            <a:r>
              <a:rPr lang="en-US" altLang="zh-CN" sz="1200" dirty="0">
                <a:solidFill>
                  <a:schemeClr val="tx2"/>
                </a:solidFill>
                <a:latin typeface="Times New Roman" pitchFamily="18" charset="0"/>
                <a:cs typeface="Times New Roman" pitchFamily="18" charset="0"/>
              </a:rPr>
              <a:t>representation</a:t>
            </a:r>
            <a:r>
              <a:rPr lang="zh-CN" altLang="en-US" sz="1200" dirty="0">
                <a:solidFill>
                  <a:schemeClr val="tx2"/>
                </a:solidFill>
                <a:latin typeface="Times New Roman" pitchFamily="18" charset="0"/>
                <a:cs typeface="Times New Roman" pitchFamily="18" charset="0"/>
              </a:rPr>
              <a:t>元素</a:t>
            </a:r>
            <a:r>
              <a:rPr lang="en-US" altLang="zh-CN" sz="1200" dirty="0">
                <a:solidFill>
                  <a:schemeClr val="tx2"/>
                </a:solidFill>
                <a:latin typeface="Times New Roman" pitchFamily="18" charset="0"/>
                <a:cs typeface="Times New Roman" pitchFamily="18" charset="0"/>
              </a:rPr>
              <a:t>------</a:t>
            </a:r>
            <a:r>
              <a:rPr lang="zh-CN" altLang="en-US" sz="1200" dirty="0">
                <a:solidFill>
                  <a:schemeClr val="tx2"/>
                </a:solidFill>
                <a:latin typeface="Times New Roman" pitchFamily="18" charset="0"/>
                <a:cs typeface="Times New Roman" pitchFamily="18" charset="0"/>
              </a:rPr>
              <a:t>描述资源状态的表示方法</a:t>
            </a:r>
            <a:endParaRPr lang="en-US" altLang="zh-CN" sz="1200" dirty="0">
              <a:solidFill>
                <a:schemeClr val="tx2"/>
              </a:solidFill>
              <a:latin typeface="Times New Roman" pitchFamily="18" charset="0"/>
              <a:cs typeface="Times New Roman" pitchFamily="18" charset="0"/>
            </a:endParaRPr>
          </a:p>
          <a:p>
            <a:pPr marL="800100" lvl="1" indent="-342900">
              <a:spcBef>
                <a:spcPts val="600"/>
              </a:spcBef>
              <a:spcAft>
                <a:spcPts val="600"/>
              </a:spcAft>
              <a:buFont typeface="Wingdings" panose="05000000000000000000" pitchFamily="2" charset="2"/>
              <a:buChar char="l"/>
            </a:pPr>
            <a:r>
              <a:rPr lang="en-US" altLang="zh-CN" sz="1200" dirty="0" err="1">
                <a:solidFill>
                  <a:schemeClr val="tx2"/>
                </a:solidFill>
                <a:latin typeface="Times New Roman" pitchFamily="18" charset="0"/>
                <a:cs typeface="Times New Roman" pitchFamily="18" charset="0"/>
              </a:rPr>
              <a:t>param</a:t>
            </a:r>
            <a:r>
              <a:rPr lang="zh-CN" altLang="en-US" sz="1200" dirty="0">
                <a:solidFill>
                  <a:schemeClr val="tx2"/>
                </a:solidFill>
                <a:latin typeface="Times New Roman" pitchFamily="18" charset="0"/>
                <a:cs typeface="Times New Roman" pitchFamily="18" charset="0"/>
              </a:rPr>
              <a:t>元素</a:t>
            </a:r>
            <a:r>
              <a:rPr lang="en-US" altLang="zh-CN" sz="1200" dirty="0">
                <a:solidFill>
                  <a:schemeClr val="tx2"/>
                </a:solidFill>
                <a:latin typeface="Times New Roman" pitchFamily="18" charset="0"/>
                <a:cs typeface="Times New Roman" pitchFamily="18" charset="0"/>
              </a:rPr>
              <a:t>------</a:t>
            </a:r>
            <a:r>
              <a:rPr lang="zh-CN" altLang="en-US" sz="1200" dirty="0">
                <a:solidFill>
                  <a:schemeClr val="tx2"/>
                </a:solidFill>
                <a:latin typeface="Times New Roman" pitchFamily="18" charset="0"/>
                <a:cs typeface="Times New Roman" pitchFamily="18" charset="0"/>
              </a:rPr>
              <a:t>定义其父元素的参数组成</a:t>
            </a:r>
            <a:endParaRPr lang="en-US" altLang="zh-CN" sz="12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endParaRPr lang="en-US" altLang="zh-CN" sz="2000" dirty="0">
              <a:solidFill>
                <a:schemeClr val="tx2"/>
              </a:solidFill>
              <a:latin typeface="Times New Roman" pitchFamily="18" charset="0"/>
              <a:cs typeface="Times New Roman" pitchFamily="18" charset="0"/>
            </a:endParaRPr>
          </a:p>
        </p:txBody>
      </p:sp>
      <p:sp>
        <p:nvSpPr>
          <p:cNvPr id="3" name="矩形 2"/>
          <p:cNvSpPr/>
          <p:nvPr/>
        </p:nvSpPr>
        <p:spPr bwMode="auto">
          <a:xfrm>
            <a:off x="4343400" y="1103895"/>
            <a:ext cx="3396952" cy="16486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Tree>
    <p:custDataLst>
      <p:tags r:id="rId1"/>
    </p:custDataLst>
    <p:extLst>
      <p:ext uri="{BB962C8B-B14F-4D97-AF65-F5344CB8AC3E}">
        <p14:creationId xmlns:p14="http://schemas.microsoft.com/office/powerpoint/2010/main" val="374476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anim calcmode="lin" valueType="num">
                                      <p:cBhvr>
                                        <p:cTn id="8"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250"/>
                                        <p:tgtEl>
                                          <p:spTgt spid="9">
                                            <p:txEl>
                                              <p:pRg st="1" end="1"/>
                                            </p:txEl>
                                          </p:spTgt>
                                        </p:tgtEl>
                                      </p:cBhvr>
                                    </p:animEffect>
                                    <p:anim calcmode="lin" valueType="num">
                                      <p:cBhvr>
                                        <p:cTn id="15" dur="2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250"/>
                                        <p:tgtEl>
                                          <p:spTgt spid="9">
                                            <p:txEl>
                                              <p:pRg st="2" end="2"/>
                                            </p:txEl>
                                          </p:spTgt>
                                        </p:tgtEl>
                                      </p:cBhvr>
                                    </p:animEffect>
                                    <p:anim calcmode="lin" valueType="num">
                                      <p:cBhvr>
                                        <p:cTn id="20" dur="25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250" fill="hold"/>
                                        <p:tgtEl>
                                          <p:spTgt spid="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250"/>
                                        <p:tgtEl>
                                          <p:spTgt spid="9">
                                            <p:txEl>
                                              <p:pRg st="3" end="3"/>
                                            </p:txEl>
                                          </p:spTgt>
                                        </p:tgtEl>
                                      </p:cBhvr>
                                    </p:animEffect>
                                    <p:anim calcmode="lin" valueType="num">
                                      <p:cBhvr>
                                        <p:cTn id="25" dur="25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6" dur="250" fill="hold"/>
                                        <p:tgtEl>
                                          <p:spTgt spid="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fade">
                                      <p:cBhvr>
                                        <p:cTn id="29" dur="250"/>
                                        <p:tgtEl>
                                          <p:spTgt spid="9">
                                            <p:txEl>
                                              <p:pRg st="4" end="4"/>
                                            </p:txEl>
                                          </p:spTgt>
                                        </p:tgtEl>
                                      </p:cBhvr>
                                    </p:animEffect>
                                    <p:anim calcmode="lin" valueType="num">
                                      <p:cBhvr>
                                        <p:cTn id="30" dur="25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1" dur="250" fill="hold"/>
                                        <p:tgtEl>
                                          <p:spTgt spid="9">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fade">
                                      <p:cBhvr>
                                        <p:cTn id="34" dur="250"/>
                                        <p:tgtEl>
                                          <p:spTgt spid="9">
                                            <p:txEl>
                                              <p:pRg st="5" end="5"/>
                                            </p:txEl>
                                          </p:spTgt>
                                        </p:tgtEl>
                                      </p:cBhvr>
                                    </p:animEffect>
                                    <p:anim calcmode="lin" valueType="num">
                                      <p:cBhvr>
                                        <p:cTn id="35" dur="25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6" dur="250" fill="hold"/>
                                        <p:tgtEl>
                                          <p:spTgt spid="9">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animEffect transition="in" filter="fade">
                                      <p:cBhvr>
                                        <p:cTn id="39" dur="250"/>
                                        <p:tgtEl>
                                          <p:spTgt spid="9">
                                            <p:txEl>
                                              <p:pRg st="6" end="6"/>
                                            </p:txEl>
                                          </p:spTgt>
                                        </p:tgtEl>
                                      </p:cBhvr>
                                    </p:animEffect>
                                    <p:anim calcmode="lin" valueType="num">
                                      <p:cBhvr>
                                        <p:cTn id="40" dur="25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41" dur="250" fill="hold"/>
                                        <p:tgtEl>
                                          <p:spTgt spid="9">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9">
                                            <p:txEl>
                                              <p:pRg st="7" end="7"/>
                                            </p:txEl>
                                          </p:spTgt>
                                        </p:tgtEl>
                                        <p:attrNameLst>
                                          <p:attrName>style.visibility</p:attrName>
                                        </p:attrNameLst>
                                      </p:cBhvr>
                                      <p:to>
                                        <p:strVal val="visible"/>
                                      </p:to>
                                    </p:set>
                                    <p:animEffect transition="in" filter="fade">
                                      <p:cBhvr>
                                        <p:cTn id="44" dur="250"/>
                                        <p:tgtEl>
                                          <p:spTgt spid="9">
                                            <p:txEl>
                                              <p:pRg st="7" end="7"/>
                                            </p:txEl>
                                          </p:spTgt>
                                        </p:tgtEl>
                                      </p:cBhvr>
                                    </p:animEffect>
                                    <p:anim calcmode="lin" valueType="num">
                                      <p:cBhvr>
                                        <p:cTn id="45" dur="25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46" dur="250" fill="hold"/>
                                        <p:tgtEl>
                                          <p:spTgt spid="9">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Effect transition="in" filter="fade">
                                      <p:cBhvr>
                                        <p:cTn id="49" dur="250"/>
                                        <p:tgtEl>
                                          <p:spTgt spid="9">
                                            <p:txEl>
                                              <p:pRg st="8" end="8"/>
                                            </p:txEl>
                                          </p:spTgt>
                                        </p:tgtEl>
                                      </p:cBhvr>
                                    </p:animEffect>
                                    <p:anim calcmode="lin" valueType="num">
                                      <p:cBhvr>
                                        <p:cTn id="50" dur="25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51" dur="25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250"/>
                                        <p:tgtEl>
                                          <p:spTgt spid="3"/>
                                        </p:tgtEl>
                                      </p:cBhvr>
                                    </p:animEffect>
                                    <p:anim calcmode="lin" valueType="num">
                                      <p:cBhvr>
                                        <p:cTn id="57" dur="250" fill="hold"/>
                                        <p:tgtEl>
                                          <p:spTgt spid="3"/>
                                        </p:tgtEl>
                                        <p:attrNameLst>
                                          <p:attrName>ppt_x</p:attrName>
                                        </p:attrNameLst>
                                      </p:cBhvr>
                                      <p:tavLst>
                                        <p:tav tm="0">
                                          <p:val>
                                            <p:strVal val="#ppt_x"/>
                                          </p:val>
                                        </p:tav>
                                        <p:tav tm="100000">
                                          <p:val>
                                            <p:strVal val="#ppt_x"/>
                                          </p:val>
                                        </p:tav>
                                      </p:tavLst>
                                    </p:anim>
                                    <p:anim calcmode="lin" valueType="num">
                                      <p:cBhvr>
                                        <p:cTn id="58"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WADL</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a:latin typeface="Verdana" pitchFamily="34" charset="0"/>
              </a:rPr>
              <a:t>grammars</a:t>
            </a:r>
            <a:r>
              <a:rPr lang="zh-CN" altLang="en-US" sz="2400" dirty="0">
                <a:latin typeface="Verdana" pitchFamily="34" charset="0"/>
              </a:rPr>
              <a:t>元素</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a:t>29</a:t>
            </a: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9"/>
          <p:cNvSpPr>
            <a:spLocks noChangeArrowheads="1"/>
          </p:cNvSpPr>
          <p:nvPr/>
        </p:nvSpPr>
        <p:spPr bwMode="auto">
          <a:xfrm>
            <a:off x="435768" y="1485447"/>
            <a:ext cx="838470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 </a:t>
            </a:r>
            <a:r>
              <a:rPr lang="zh-CN" altLang="en-US" sz="2000" dirty="0">
                <a:solidFill>
                  <a:srgbClr val="FF0000"/>
                </a:solidFill>
                <a:latin typeface="Times New Roman" pitchFamily="18" charset="0"/>
                <a:cs typeface="Times New Roman" pitchFamily="18" charset="0"/>
              </a:rPr>
              <a:t>定义</a:t>
            </a:r>
            <a:r>
              <a:rPr lang="en-US" altLang="zh-CN" sz="2000" dirty="0">
                <a:solidFill>
                  <a:schemeClr val="tx2"/>
                </a:solidFill>
                <a:latin typeface="Times New Roman" pitchFamily="18" charset="0"/>
                <a:cs typeface="Times New Roman" pitchFamily="18" charset="0"/>
              </a:rPr>
              <a:t>WADL</a:t>
            </a:r>
            <a:r>
              <a:rPr lang="zh-CN" altLang="en-US" sz="2000" dirty="0">
                <a:solidFill>
                  <a:schemeClr val="tx2"/>
                </a:solidFill>
                <a:latin typeface="Times New Roman" pitchFamily="18" charset="0"/>
                <a:cs typeface="Times New Roman" pitchFamily="18" charset="0"/>
              </a:rPr>
              <a:t>文档描述的协议执行期间</a:t>
            </a:r>
            <a:r>
              <a:rPr lang="zh-CN" altLang="en-US" sz="2000" dirty="0">
                <a:solidFill>
                  <a:srgbClr val="FF0000"/>
                </a:solidFill>
                <a:latin typeface="Times New Roman" pitchFamily="18" charset="0"/>
                <a:cs typeface="Times New Roman" pitchFamily="18" charset="0"/>
              </a:rPr>
              <a:t>交换的数据的描述格式</a:t>
            </a:r>
            <a:endParaRPr lang="en-US" altLang="zh-CN" sz="2000" dirty="0">
              <a:solidFill>
                <a:srgbClr val="FF0000"/>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 通常使用</a:t>
            </a:r>
            <a:r>
              <a:rPr lang="en-US" altLang="zh-CN" sz="2000" dirty="0">
                <a:solidFill>
                  <a:schemeClr val="tx2"/>
                </a:solidFill>
                <a:latin typeface="Times New Roman" pitchFamily="18" charset="0"/>
                <a:cs typeface="Times New Roman" pitchFamily="18" charset="0"/>
              </a:rPr>
              <a:t>include</a:t>
            </a:r>
            <a:r>
              <a:rPr lang="zh-CN" altLang="en-US" sz="2000" dirty="0">
                <a:solidFill>
                  <a:schemeClr val="tx2"/>
                </a:solidFill>
                <a:latin typeface="Times New Roman" pitchFamily="18" charset="0"/>
                <a:cs typeface="Times New Roman" pitchFamily="18" charset="0"/>
              </a:rPr>
              <a:t>元素引用数据描述格式的定义：</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en-US" altLang="zh-CN" sz="2000" dirty="0">
                <a:solidFill>
                  <a:schemeClr val="tx2"/>
                </a:solidFill>
                <a:latin typeface="Times New Roman" pitchFamily="18" charset="0"/>
                <a:cs typeface="Times New Roman" pitchFamily="18" charset="0"/>
              </a:rPr>
              <a:t>include</a:t>
            </a:r>
            <a:r>
              <a:rPr lang="zh-CN" altLang="en-US" sz="2000" dirty="0">
                <a:solidFill>
                  <a:schemeClr val="tx2"/>
                </a:solidFill>
                <a:latin typeface="Times New Roman" pitchFamily="18" charset="0"/>
                <a:cs typeface="Times New Roman" pitchFamily="18" charset="0"/>
              </a:rPr>
              <a:t>元素：引用数据描述格式的定义</a:t>
            </a:r>
            <a:endParaRPr lang="en-US" altLang="zh-CN" sz="2000" dirty="0">
              <a:solidFill>
                <a:schemeClr val="tx2"/>
              </a:solidFill>
              <a:latin typeface="Times New Roman" pitchFamily="18" charset="0"/>
              <a:cs typeface="Times New Roman" pitchFamily="18" charset="0"/>
            </a:endParaRPr>
          </a:p>
        </p:txBody>
      </p:sp>
      <p:pic>
        <p:nvPicPr>
          <p:cNvPr id="4" name="图片 3"/>
          <p:cNvPicPr>
            <a:picLocks noChangeAspect="1"/>
          </p:cNvPicPr>
          <p:nvPr/>
        </p:nvPicPr>
        <p:blipFill>
          <a:blip r:embed="rId5"/>
          <a:stretch>
            <a:fillRect/>
          </a:stretch>
        </p:blipFill>
        <p:spPr>
          <a:xfrm>
            <a:off x="374059" y="3763910"/>
            <a:ext cx="8208252" cy="1262808"/>
          </a:xfrm>
          <a:prstGeom prst="rect">
            <a:avLst/>
          </a:prstGeom>
        </p:spPr>
      </p:pic>
    </p:spTree>
    <p:custDataLst>
      <p:tags r:id="rId1"/>
    </p:custDataLst>
    <p:extLst>
      <p:ext uri="{BB962C8B-B14F-4D97-AF65-F5344CB8AC3E}">
        <p14:creationId xmlns:p14="http://schemas.microsoft.com/office/powerpoint/2010/main" val="141871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anim calcmode="lin" valueType="num">
                                      <p:cBhvr>
                                        <p:cTn id="8"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250"/>
                                        <p:tgtEl>
                                          <p:spTgt spid="9">
                                            <p:txEl>
                                              <p:pRg st="1" end="1"/>
                                            </p:txEl>
                                          </p:spTgt>
                                        </p:tgtEl>
                                      </p:cBhvr>
                                    </p:animEffect>
                                    <p:anim calcmode="lin" valueType="num">
                                      <p:cBhvr>
                                        <p:cTn id="15" dur="2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250"/>
                                        <p:tgtEl>
                                          <p:spTgt spid="9">
                                            <p:txEl>
                                              <p:pRg st="2" end="2"/>
                                            </p:txEl>
                                          </p:spTgt>
                                        </p:tgtEl>
                                      </p:cBhvr>
                                    </p:animEffect>
                                    <p:anim calcmode="lin" valueType="num">
                                      <p:cBhvr>
                                        <p:cTn id="20" dur="25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25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50"/>
                            </p:stCondLst>
                            <p:childTnLst>
                              <p:par>
                                <p:cTn id="23" presetID="42"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50"/>
                                        <p:tgtEl>
                                          <p:spTgt spid="4"/>
                                        </p:tgtEl>
                                      </p:cBhvr>
                                    </p:animEffect>
                                    <p:anim calcmode="lin" valueType="num">
                                      <p:cBhvr>
                                        <p:cTn id="26" dur="250" fill="hold"/>
                                        <p:tgtEl>
                                          <p:spTgt spid="4"/>
                                        </p:tgtEl>
                                        <p:attrNameLst>
                                          <p:attrName>ppt_x</p:attrName>
                                        </p:attrNameLst>
                                      </p:cBhvr>
                                      <p:tavLst>
                                        <p:tav tm="0">
                                          <p:val>
                                            <p:strVal val="#ppt_x"/>
                                          </p:val>
                                        </p:tav>
                                        <p:tav tm="100000">
                                          <p:val>
                                            <p:strVal val="#ppt_x"/>
                                          </p:val>
                                        </p:tav>
                                      </p:tavLst>
                                    </p:anim>
                                    <p:anim calcmode="lin" valueType="num">
                                      <p:cBhvr>
                                        <p:cTn id="27"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WADL</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a:latin typeface="Verdana" pitchFamily="34" charset="0"/>
              </a:rPr>
              <a:t>resources</a:t>
            </a:r>
            <a:r>
              <a:rPr lang="zh-CN" altLang="en-US" sz="2400" dirty="0">
                <a:latin typeface="Verdana" pitchFamily="34" charset="0"/>
              </a:rPr>
              <a:t>元素</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a:t>30</a:t>
            </a: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9"/>
          <p:cNvSpPr>
            <a:spLocks noChangeArrowheads="1"/>
          </p:cNvSpPr>
          <p:nvPr/>
        </p:nvSpPr>
        <p:spPr bwMode="auto">
          <a:xfrm>
            <a:off x="435768" y="1485447"/>
            <a:ext cx="838470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充当</a:t>
            </a:r>
            <a:r>
              <a:rPr lang="en-US" altLang="zh-CN" sz="2000" dirty="0">
                <a:solidFill>
                  <a:schemeClr val="tx2"/>
                </a:solidFill>
                <a:latin typeface="Times New Roman" pitchFamily="18" charset="0"/>
                <a:cs typeface="Times New Roman" pitchFamily="18" charset="0"/>
              </a:rPr>
              <a:t>Web</a:t>
            </a:r>
            <a:r>
              <a:rPr lang="zh-CN" altLang="en-US" sz="2000" dirty="0">
                <a:solidFill>
                  <a:schemeClr val="tx2"/>
                </a:solidFill>
                <a:latin typeface="Times New Roman" pitchFamily="18" charset="0"/>
                <a:cs typeface="Times New Roman" pitchFamily="18" charset="0"/>
              </a:rPr>
              <a:t>应用提供的资源的容器</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元素属性：</a:t>
            </a:r>
            <a:endParaRPr lang="en-US" altLang="zh-CN" sz="2000" dirty="0">
              <a:solidFill>
                <a:schemeClr val="tx2"/>
              </a:solidFill>
              <a:latin typeface="Times New Roman" pitchFamily="18" charset="0"/>
              <a:cs typeface="Times New Roman" pitchFamily="18" charset="0"/>
            </a:endParaRPr>
          </a:p>
          <a:p>
            <a:pPr lvl="1">
              <a:spcBef>
                <a:spcPts val="1200"/>
              </a:spcBef>
              <a:spcAft>
                <a:spcPts val="1200"/>
              </a:spcAft>
            </a:pPr>
            <a:r>
              <a:rPr lang="en-US" altLang="zh-CN" sz="2000" dirty="0">
                <a:solidFill>
                  <a:schemeClr val="tx2"/>
                </a:solidFill>
                <a:latin typeface="Times New Roman" pitchFamily="18" charset="0"/>
                <a:cs typeface="Times New Roman" pitchFamily="18" charset="0"/>
              </a:rPr>
              <a:t>base:</a:t>
            </a:r>
            <a:r>
              <a:rPr lang="zh-CN" altLang="en-US" sz="2000" dirty="0">
                <a:solidFill>
                  <a:schemeClr val="tx2"/>
                </a:solidFill>
                <a:latin typeface="Times New Roman" pitchFamily="18" charset="0"/>
                <a:cs typeface="Times New Roman" pitchFamily="18" charset="0"/>
              </a:rPr>
              <a:t>为每个</a:t>
            </a:r>
            <a:r>
              <a:rPr lang="en-US" altLang="zh-CN" sz="2000" dirty="0">
                <a:solidFill>
                  <a:schemeClr val="tx2"/>
                </a:solidFill>
                <a:latin typeface="Times New Roman" pitchFamily="18" charset="0"/>
                <a:cs typeface="Times New Roman" pitchFamily="18" charset="0"/>
              </a:rPr>
              <a:t>resource</a:t>
            </a:r>
            <a:r>
              <a:rPr lang="zh-CN" altLang="en-US" sz="2000" dirty="0">
                <a:solidFill>
                  <a:schemeClr val="tx2"/>
                </a:solidFill>
                <a:latin typeface="Times New Roman" pitchFamily="18" charset="0"/>
                <a:cs typeface="Times New Roman" pitchFamily="18" charset="0"/>
              </a:rPr>
              <a:t>标识符提供基础</a:t>
            </a:r>
            <a:r>
              <a:rPr lang="en-US" altLang="zh-CN" sz="2000" dirty="0">
                <a:solidFill>
                  <a:schemeClr val="tx2"/>
                </a:solidFill>
                <a:latin typeface="Times New Roman" pitchFamily="18" charset="0"/>
                <a:cs typeface="Times New Roman" pitchFamily="18" charset="0"/>
              </a:rPr>
              <a:t>URI</a:t>
            </a:r>
            <a:r>
              <a:rPr lang="zh-CN" altLang="en-US" sz="2000" dirty="0">
                <a:solidFill>
                  <a:schemeClr val="tx2"/>
                </a:solidFill>
                <a:latin typeface="Times New Roman" pitchFamily="18" charset="0"/>
                <a:cs typeface="Times New Roman" pitchFamily="18" charset="0"/>
              </a:rPr>
              <a:t>（</a:t>
            </a:r>
            <a:r>
              <a:rPr lang="en-US" altLang="zh-CN" sz="2000" dirty="0">
                <a:solidFill>
                  <a:schemeClr val="tx2"/>
                </a:solidFill>
                <a:latin typeface="Times New Roman" pitchFamily="18" charset="0"/>
                <a:cs typeface="Times New Roman" pitchFamily="18" charset="0"/>
              </a:rPr>
              <a:t>base URI</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通常由数个</a:t>
            </a:r>
            <a:r>
              <a:rPr lang="en-US" altLang="zh-CN" sz="2000" dirty="0">
                <a:solidFill>
                  <a:schemeClr val="tx2"/>
                </a:solidFill>
                <a:latin typeface="Times New Roman" pitchFamily="18" charset="0"/>
                <a:cs typeface="Times New Roman" pitchFamily="18" charset="0"/>
              </a:rPr>
              <a:t>resource</a:t>
            </a:r>
            <a:r>
              <a:rPr lang="zh-CN" altLang="en-US" sz="2000" dirty="0">
                <a:solidFill>
                  <a:schemeClr val="tx2"/>
                </a:solidFill>
                <a:latin typeface="Times New Roman" pitchFamily="18" charset="0"/>
                <a:cs typeface="Times New Roman" pitchFamily="18" charset="0"/>
              </a:rPr>
              <a:t>元素构成</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en-US" altLang="zh-CN" sz="2000" dirty="0">
                <a:solidFill>
                  <a:schemeClr val="tx2"/>
                </a:solidFill>
                <a:latin typeface="Times New Roman" pitchFamily="18" charset="0"/>
                <a:cs typeface="Times New Roman" pitchFamily="18" charset="0"/>
              </a:rPr>
              <a:t>resource</a:t>
            </a:r>
            <a:r>
              <a:rPr lang="zh-CN" altLang="en-US" sz="2000" dirty="0">
                <a:solidFill>
                  <a:schemeClr val="tx2"/>
                </a:solidFill>
                <a:latin typeface="Times New Roman" pitchFamily="18" charset="0"/>
                <a:cs typeface="Times New Roman" pitchFamily="18" charset="0"/>
              </a:rPr>
              <a:t>元素：描述一组资源</a:t>
            </a:r>
            <a:endParaRPr lang="en-US" altLang="zh-CN" sz="2000" dirty="0">
              <a:solidFill>
                <a:schemeClr val="tx2"/>
              </a:solidFill>
              <a:latin typeface="Times New Roman" pitchFamily="18" charset="0"/>
              <a:cs typeface="Times New Roman" pitchFamily="18" charset="0"/>
            </a:endParaRPr>
          </a:p>
        </p:txBody>
      </p:sp>
      <p:pic>
        <p:nvPicPr>
          <p:cNvPr id="3" name="图片 2"/>
          <p:cNvPicPr>
            <a:picLocks noChangeAspect="1"/>
          </p:cNvPicPr>
          <p:nvPr/>
        </p:nvPicPr>
        <p:blipFill>
          <a:blip r:embed="rId5"/>
          <a:stretch>
            <a:fillRect/>
          </a:stretch>
        </p:blipFill>
        <p:spPr>
          <a:xfrm>
            <a:off x="159843" y="863936"/>
            <a:ext cx="8936554" cy="5490170"/>
          </a:xfrm>
          <a:prstGeom prst="rect">
            <a:avLst/>
          </a:prstGeom>
        </p:spPr>
      </p:pic>
      <p:cxnSp>
        <p:nvCxnSpPr>
          <p:cNvPr id="6" name="直接连接符 5"/>
          <p:cNvCxnSpPr/>
          <p:nvPr/>
        </p:nvCxnSpPr>
        <p:spPr bwMode="auto">
          <a:xfrm>
            <a:off x="912813" y="1052736"/>
            <a:ext cx="576064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3" name="直接连接符 12"/>
          <p:cNvCxnSpPr>
            <a:cxnSpLocks/>
          </p:cNvCxnSpPr>
          <p:nvPr/>
        </p:nvCxnSpPr>
        <p:spPr bwMode="auto">
          <a:xfrm>
            <a:off x="912813" y="6341564"/>
            <a:ext cx="1277143"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0" name="矩形 9"/>
          <p:cNvSpPr/>
          <p:nvPr/>
        </p:nvSpPr>
        <p:spPr bwMode="auto">
          <a:xfrm>
            <a:off x="1331640" y="1124745"/>
            <a:ext cx="6696744" cy="4968552"/>
          </a:xfrm>
          <a:prstGeom prst="rect">
            <a:avLst/>
          </a:prstGeom>
          <a:noFill/>
          <a:ln w="3810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Tree>
    <p:custDataLst>
      <p:tags r:id="rId1"/>
    </p:custDataLst>
    <p:extLst>
      <p:ext uri="{BB962C8B-B14F-4D97-AF65-F5344CB8AC3E}">
        <p14:creationId xmlns:p14="http://schemas.microsoft.com/office/powerpoint/2010/main" val="297726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anim calcmode="lin" valueType="num">
                                      <p:cBhvr>
                                        <p:cTn id="8"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250"/>
                                        <p:tgtEl>
                                          <p:spTgt spid="9">
                                            <p:txEl>
                                              <p:pRg st="1" end="1"/>
                                            </p:txEl>
                                          </p:spTgt>
                                        </p:tgtEl>
                                      </p:cBhvr>
                                    </p:animEffect>
                                    <p:anim calcmode="lin" valueType="num">
                                      <p:cBhvr>
                                        <p:cTn id="15" dur="2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250"/>
                                        <p:tgtEl>
                                          <p:spTgt spid="9">
                                            <p:txEl>
                                              <p:pRg st="2" end="2"/>
                                            </p:txEl>
                                          </p:spTgt>
                                        </p:tgtEl>
                                      </p:cBhvr>
                                    </p:animEffect>
                                    <p:anim calcmode="lin" valueType="num">
                                      <p:cBhvr>
                                        <p:cTn id="20" dur="25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25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fade">
                                      <p:cBhvr>
                                        <p:cTn id="26" dur="250"/>
                                        <p:tgtEl>
                                          <p:spTgt spid="9">
                                            <p:txEl>
                                              <p:pRg st="3" end="3"/>
                                            </p:txEl>
                                          </p:spTgt>
                                        </p:tgtEl>
                                      </p:cBhvr>
                                    </p:animEffect>
                                    <p:anim calcmode="lin" valueType="num">
                                      <p:cBhvr>
                                        <p:cTn id="27" dur="25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8" dur="250" fill="hold"/>
                                        <p:tgtEl>
                                          <p:spTgt spid="9">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fade">
                                      <p:cBhvr>
                                        <p:cTn id="31" dur="250"/>
                                        <p:tgtEl>
                                          <p:spTgt spid="9">
                                            <p:txEl>
                                              <p:pRg st="4" end="4"/>
                                            </p:txEl>
                                          </p:spTgt>
                                        </p:tgtEl>
                                      </p:cBhvr>
                                    </p:animEffect>
                                    <p:anim calcmode="lin" valueType="num">
                                      <p:cBhvr>
                                        <p:cTn id="32" dur="25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3" dur="25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250"/>
                                        <p:tgtEl>
                                          <p:spTgt spid="3"/>
                                        </p:tgtEl>
                                      </p:cBhvr>
                                    </p:animEffect>
                                    <p:anim calcmode="lin" valueType="num">
                                      <p:cBhvr>
                                        <p:cTn id="39" dur="250" fill="hold"/>
                                        <p:tgtEl>
                                          <p:spTgt spid="3"/>
                                        </p:tgtEl>
                                        <p:attrNameLst>
                                          <p:attrName>ppt_x</p:attrName>
                                        </p:attrNameLst>
                                      </p:cBhvr>
                                      <p:tavLst>
                                        <p:tav tm="0">
                                          <p:val>
                                            <p:strVal val="#ppt_x"/>
                                          </p:val>
                                        </p:tav>
                                        <p:tav tm="100000">
                                          <p:val>
                                            <p:strVal val="#ppt_x"/>
                                          </p:val>
                                        </p:tav>
                                      </p:tavLst>
                                    </p:anim>
                                    <p:anim calcmode="lin" valueType="num">
                                      <p:cBhvr>
                                        <p:cTn id="40" dur="250" fill="hold"/>
                                        <p:tgtEl>
                                          <p:spTgt spid="3"/>
                                        </p:tgtEl>
                                        <p:attrNameLst>
                                          <p:attrName>ppt_y</p:attrName>
                                        </p:attrNameLst>
                                      </p:cBhvr>
                                      <p:tavLst>
                                        <p:tav tm="0">
                                          <p:val>
                                            <p:strVal val="#ppt_y+.1"/>
                                          </p:val>
                                        </p:tav>
                                        <p:tav tm="100000">
                                          <p:val>
                                            <p:strVal val="#ppt_y"/>
                                          </p:val>
                                        </p:tav>
                                      </p:tavLst>
                                    </p:anim>
                                  </p:childTnLst>
                                </p:cTn>
                              </p:par>
                            </p:childTnLst>
                          </p:cTn>
                        </p:par>
                        <p:par>
                          <p:cTn id="41" fill="hold">
                            <p:stCondLst>
                              <p:cond delay="250"/>
                            </p:stCondLst>
                            <p:childTnLst>
                              <p:par>
                                <p:cTn id="42" presetID="42" presetClass="entr" presetSubtype="0"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250"/>
                                        <p:tgtEl>
                                          <p:spTgt spid="6"/>
                                        </p:tgtEl>
                                      </p:cBhvr>
                                    </p:animEffect>
                                    <p:anim calcmode="lin" valueType="num">
                                      <p:cBhvr>
                                        <p:cTn id="45" dur="250" fill="hold"/>
                                        <p:tgtEl>
                                          <p:spTgt spid="6"/>
                                        </p:tgtEl>
                                        <p:attrNameLst>
                                          <p:attrName>ppt_x</p:attrName>
                                        </p:attrNameLst>
                                      </p:cBhvr>
                                      <p:tavLst>
                                        <p:tav tm="0">
                                          <p:val>
                                            <p:strVal val="#ppt_x"/>
                                          </p:val>
                                        </p:tav>
                                        <p:tav tm="100000">
                                          <p:val>
                                            <p:strVal val="#ppt_x"/>
                                          </p:val>
                                        </p:tav>
                                      </p:tavLst>
                                    </p:anim>
                                    <p:anim calcmode="lin" valueType="num">
                                      <p:cBhvr>
                                        <p:cTn id="46" dur="250" fill="hold"/>
                                        <p:tgtEl>
                                          <p:spTgt spid="6"/>
                                        </p:tgtEl>
                                        <p:attrNameLst>
                                          <p:attrName>ppt_y</p:attrName>
                                        </p:attrNameLst>
                                      </p:cBhvr>
                                      <p:tavLst>
                                        <p:tav tm="0">
                                          <p:val>
                                            <p:strVal val="#ppt_y+.1"/>
                                          </p:val>
                                        </p:tav>
                                        <p:tav tm="100000">
                                          <p:val>
                                            <p:strVal val="#ppt_y"/>
                                          </p:val>
                                        </p:tav>
                                      </p:tavLst>
                                    </p:anim>
                                  </p:childTnLst>
                                </p:cTn>
                              </p:par>
                            </p:childTnLst>
                          </p:cTn>
                        </p:par>
                        <p:par>
                          <p:cTn id="47" fill="hold">
                            <p:stCondLst>
                              <p:cond delay="500"/>
                            </p:stCondLst>
                            <p:childTnLst>
                              <p:par>
                                <p:cTn id="48" presetID="42" presetClass="entr" presetSubtype="0" fill="hold"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250"/>
                                        <p:tgtEl>
                                          <p:spTgt spid="13"/>
                                        </p:tgtEl>
                                      </p:cBhvr>
                                    </p:animEffect>
                                    <p:anim calcmode="lin" valueType="num">
                                      <p:cBhvr>
                                        <p:cTn id="51" dur="250" fill="hold"/>
                                        <p:tgtEl>
                                          <p:spTgt spid="13"/>
                                        </p:tgtEl>
                                        <p:attrNameLst>
                                          <p:attrName>ppt_x</p:attrName>
                                        </p:attrNameLst>
                                      </p:cBhvr>
                                      <p:tavLst>
                                        <p:tav tm="0">
                                          <p:val>
                                            <p:strVal val="#ppt_x"/>
                                          </p:val>
                                        </p:tav>
                                        <p:tav tm="100000">
                                          <p:val>
                                            <p:strVal val="#ppt_x"/>
                                          </p:val>
                                        </p:tav>
                                      </p:tavLst>
                                    </p:anim>
                                    <p:anim calcmode="lin" valueType="num">
                                      <p:cBhvr>
                                        <p:cTn id="52" dur="250" fill="hold"/>
                                        <p:tgtEl>
                                          <p:spTgt spid="13"/>
                                        </p:tgtEl>
                                        <p:attrNameLst>
                                          <p:attrName>ppt_y</p:attrName>
                                        </p:attrNameLst>
                                      </p:cBhvr>
                                      <p:tavLst>
                                        <p:tav tm="0">
                                          <p:val>
                                            <p:strVal val="#ppt_y+.1"/>
                                          </p:val>
                                        </p:tav>
                                        <p:tav tm="100000">
                                          <p:val>
                                            <p:strVal val="#ppt_y"/>
                                          </p:val>
                                        </p:tav>
                                      </p:tavLst>
                                    </p:anim>
                                  </p:childTnLst>
                                </p:cTn>
                              </p:par>
                            </p:childTnLst>
                          </p:cTn>
                        </p:par>
                        <p:par>
                          <p:cTn id="53" fill="hold">
                            <p:stCondLst>
                              <p:cond delay="750"/>
                            </p:stCondLst>
                            <p:childTnLst>
                              <p:par>
                                <p:cTn id="54" presetID="42"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250"/>
                                        <p:tgtEl>
                                          <p:spTgt spid="10"/>
                                        </p:tgtEl>
                                      </p:cBhvr>
                                    </p:animEffect>
                                    <p:anim calcmode="lin" valueType="num">
                                      <p:cBhvr>
                                        <p:cTn id="57" dur="250" fill="hold"/>
                                        <p:tgtEl>
                                          <p:spTgt spid="10"/>
                                        </p:tgtEl>
                                        <p:attrNameLst>
                                          <p:attrName>ppt_x</p:attrName>
                                        </p:attrNameLst>
                                      </p:cBhvr>
                                      <p:tavLst>
                                        <p:tav tm="0">
                                          <p:val>
                                            <p:strVal val="#ppt_x"/>
                                          </p:val>
                                        </p:tav>
                                        <p:tav tm="100000">
                                          <p:val>
                                            <p:strVal val="#ppt_x"/>
                                          </p:val>
                                        </p:tav>
                                      </p:tavLst>
                                    </p:anim>
                                    <p:anim calcmode="lin" valueType="num">
                                      <p:cBhvr>
                                        <p:cTn id="58" dur="2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WADL</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a:latin typeface="Verdana" pitchFamily="34" charset="0"/>
              </a:rPr>
              <a:t>resource</a:t>
            </a:r>
            <a:r>
              <a:rPr lang="zh-CN" altLang="en-US" sz="2400" dirty="0">
                <a:latin typeface="Verdana" pitchFamily="34" charset="0"/>
              </a:rPr>
              <a:t>元素</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a:t>31</a:t>
            </a: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9"/>
          <p:cNvSpPr>
            <a:spLocks noChangeArrowheads="1"/>
          </p:cNvSpPr>
          <p:nvPr/>
        </p:nvSpPr>
        <p:spPr bwMode="auto">
          <a:xfrm>
            <a:off x="435768" y="1485447"/>
            <a:ext cx="8384704"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描述一组资源</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元素属性：</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en-US" altLang="zh-CN" sz="2000" dirty="0">
                <a:solidFill>
                  <a:schemeClr val="tx2"/>
                </a:solidFill>
                <a:latin typeface="Times New Roman" pitchFamily="18" charset="0"/>
                <a:cs typeface="Times New Roman" pitchFamily="18" charset="0"/>
              </a:rPr>
              <a:t>Id:</a:t>
            </a:r>
            <a:r>
              <a:rPr lang="zh-CN" altLang="en-US" sz="2000" dirty="0">
                <a:solidFill>
                  <a:schemeClr val="tx2"/>
                </a:solidFill>
                <a:latin typeface="Times New Roman" pitchFamily="18" charset="0"/>
                <a:cs typeface="Times New Roman" pitchFamily="18" charset="0"/>
              </a:rPr>
              <a:t>标识</a:t>
            </a:r>
            <a:r>
              <a:rPr lang="en-US" altLang="zh-CN" sz="2000" dirty="0">
                <a:solidFill>
                  <a:schemeClr val="tx2"/>
                </a:solidFill>
                <a:latin typeface="Times New Roman" pitchFamily="18" charset="0"/>
                <a:cs typeface="Times New Roman" pitchFamily="18" charset="0"/>
              </a:rPr>
              <a:t>resource</a:t>
            </a:r>
            <a:r>
              <a:rPr lang="zh-CN" altLang="en-US" sz="2000" dirty="0">
                <a:solidFill>
                  <a:schemeClr val="tx2"/>
                </a:solidFill>
                <a:latin typeface="Times New Roman" pitchFamily="18" charset="0"/>
                <a:cs typeface="Times New Roman" pitchFamily="18" charset="0"/>
              </a:rPr>
              <a:t>元素，可选属性</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en-US" altLang="zh-CN" sz="2000" dirty="0">
                <a:solidFill>
                  <a:schemeClr val="tx2"/>
                </a:solidFill>
                <a:latin typeface="Times New Roman" pitchFamily="18" charset="0"/>
                <a:cs typeface="Times New Roman" pitchFamily="18" charset="0"/>
              </a:rPr>
              <a:t>path:</a:t>
            </a:r>
            <a:r>
              <a:rPr lang="zh-CN" altLang="en-US" sz="2000" dirty="0">
                <a:solidFill>
                  <a:schemeClr val="tx2"/>
                </a:solidFill>
                <a:latin typeface="Times New Roman" pitchFamily="18" charset="0"/>
                <a:cs typeface="Times New Roman" pitchFamily="18" charset="0"/>
              </a:rPr>
              <a:t>描述资源的相对</a:t>
            </a:r>
            <a:r>
              <a:rPr lang="en-US" altLang="zh-CN" sz="2000" dirty="0">
                <a:solidFill>
                  <a:schemeClr val="tx2"/>
                </a:solidFill>
                <a:latin typeface="Times New Roman" pitchFamily="18" charset="0"/>
                <a:cs typeface="Times New Roman" pitchFamily="18" charset="0"/>
              </a:rPr>
              <a:t>URI</a:t>
            </a:r>
            <a:r>
              <a:rPr lang="zh-CN" altLang="en-US" sz="2000" dirty="0">
                <a:solidFill>
                  <a:schemeClr val="tx2"/>
                </a:solidFill>
                <a:latin typeface="Times New Roman" pitchFamily="18" charset="0"/>
                <a:cs typeface="Times New Roman" pitchFamily="18" charset="0"/>
              </a:rPr>
              <a:t>，可选属性</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en-US" altLang="zh-CN" sz="2000" dirty="0">
                <a:solidFill>
                  <a:schemeClr val="tx2"/>
                </a:solidFill>
                <a:latin typeface="Times New Roman" pitchFamily="18" charset="0"/>
                <a:cs typeface="Times New Roman" pitchFamily="18" charset="0"/>
              </a:rPr>
              <a:t>type:</a:t>
            </a:r>
            <a:r>
              <a:rPr lang="zh-CN" altLang="en-US" sz="2000" dirty="0">
                <a:solidFill>
                  <a:schemeClr val="tx2"/>
                </a:solidFill>
                <a:latin typeface="Times New Roman" pitchFamily="18" charset="0"/>
                <a:cs typeface="Times New Roman" pitchFamily="18" charset="0"/>
              </a:rPr>
              <a:t>定义一组资源所支持的方法，可选属性</a:t>
            </a: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子元素：</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l"/>
            </a:pPr>
            <a:r>
              <a:rPr lang="en-US" altLang="zh-CN" sz="2000" dirty="0">
                <a:solidFill>
                  <a:schemeClr val="tx2"/>
                </a:solidFill>
                <a:latin typeface="Times New Roman" pitchFamily="18" charset="0"/>
                <a:cs typeface="Times New Roman" pitchFamily="18" charset="0"/>
              </a:rPr>
              <a:t>doc</a:t>
            </a:r>
            <a:r>
              <a:rPr lang="zh-CN" altLang="en-US" sz="2000" dirty="0">
                <a:solidFill>
                  <a:schemeClr val="tx2"/>
                </a:solidFill>
                <a:latin typeface="Times New Roman" pitchFamily="18" charset="0"/>
                <a:cs typeface="Times New Roman" pitchFamily="18" charset="0"/>
              </a:rPr>
              <a:t>、</a:t>
            </a:r>
            <a:r>
              <a:rPr lang="en-US" altLang="zh-CN" sz="2000" dirty="0">
                <a:solidFill>
                  <a:schemeClr val="tx2"/>
                </a:solidFill>
                <a:latin typeface="Times New Roman" pitchFamily="18" charset="0"/>
                <a:cs typeface="Times New Roman" pitchFamily="18" charset="0"/>
              </a:rPr>
              <a:t>method</a:t>
            </a:r>
            <a:r>
              <a:rPr lang="zh-CN" altLang="en-US" sz="2000" dirty="0">
                <a:solidFill>
                  <a:schemeClr val="tx2"/>
                </a:solidFill>
                <a:latin typeface="Times New Roman" pitchFamily="18" charset="0"/>
                <a:cs typeface="Times New Roman" pitchFamily="18" charset="0"/>
              </a:rPr>
              <a:t>、</a:t>
            </a:r>
            <a:r>
              <a:rPr lang="en-US" altLang="zh-CN" sz="2000" dirty="0">
                <a:solidFill>
                  <a:schemeClr val="tx2"/>
                </a:solidFill>
                <a:latin typeface="Times New Roman" pitchFamily="18" charset="0"/>
                <a:cs typeface="Times New Roman" pitchFamily="18" charset="0"/>
              </a:rPr>
              <a:t>resource</a:t>
            </a:r>
          </a:p>
        </p:txBody>
      </p:sp>
      <p:pic>
        <p:nvPicPr>
          <p:cNvPr id="20" name="图片 19"/>
          <p:cNvPicPr>
            <a:picLocks noChangeAspect="1"/>
          </p:cNvPicPr>
          <p:nvPr/>
        </p:nvPicPr>
        <p:blipFill>
          <a:blip r:embed="rId5"/>
          <a:stretch>
            <a:fillRect/>
          </a:stretch>
        </p:blipFill>
        <p:spPr>
          <a:xfrm>
            <a:off x="57868" y="843674"/>
            <a:ext cx="8936554" cy="5490170"/>
          </a:xfrm>
          <a:prstGeom prst="rect">
            <a:avLst/>
          </a:prstGeom>
        </p:spPr>
      </p:pic>
      <p:sp>
        <p:nvSpPr>
          <p:cNvPr id="16" name="文本框 15"/>
          <p:cNvSpPr txBox="1"/>
          <p:nvPr/>
        </p:nvSpPr>
        <p:spPr>
          <a:xfrm>
            <a:off x="4218185" y="1341448"/>
            <a:ext cx="4602287" cy="261610"/>
          </a:xfrm>
          <a:prstGeom prst="rect">
            <a:avLst/>
          </a:prstGeom>
          <a:noFill/>
        </p:spPr>
        <p:txBody>
          <a:bodyPr wrap="square" rtlCol="0">
            <a:spAutoFit/>
          </a:bodyPr>
          <a:lstStyle/>
          <a:p>
            <a:r>
              <a:rPr lang="en-US" altLang="zh-CN" sz="1100" dirty="0">
                <a:solidFill>
                  <a:srgbClr val="FF0000"/>
                </a:solidFill>
              </a:rPr>
              <a:t>http://api.search.yahoo.com/NewsSearchService/V1/newsSearch</a:t>
            </a:r>
            <a:endParaRPr lang="zh-CN" altLang="en-US" sz="1100" dirty="0">
              <a:solidFill>
                <a:srgbClr val="FF0000"/>
              </a:solidFill>
            </a:endParaRPr>
          </a:p>
        </p:txBody>
      </p:sp>
      <p:cxnSp>
        <p:nvCxnSpPr>
          <p:cNvPr id="18" name="直接连接符 17"/>
          <p:cNvCxnSpPr/>
          <p:nvPr/>
        </p:nvCxnSpPr>
        <p:spPr bwMode="auto">
          <a:xfrm>
            <a:off x="1985937" y="1052736"/>
            <a:ext cx="446449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4" name="直接连接符 23"/>
          <p:cNvCxnSpPr>
            <a:cxnSpLocks/>
          </p:cNvCxnSpPr>
          <p:nvPr/>
        </p:nvCxnSpPr>
        <p:spPr bwMode="auto">
          <a:xfrm>
            <a:off x="2111152" y="1268760"/>
            <a:ext cx="1596752"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68856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anim calcmode="lin" valueType="num">
                                      <p:cBhvr>
                                        <p:cTn id="8"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250"/>
                                        <p:tgtEl>
                                          <p:spTgt spid="9">
                                            <p:txEl>
                                              <p:pRg st="1" end="1"/>
                                            </p:txEl>
                                          </p:spTgt>
                                        </p:tgtEl>
                                      </p:cBhvr>
                                    </p:animEffect>
                                    <p:anim calcmode="lin" valueType="num">
                                      <p:cBhvr>
                                        <p:cTn id="15" dur="2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250"/>
                                        <p:tgtEl>
                                          <p:spTgt spid="9">
                                            <p:txEl>
                                              <p:pRg st="2" end="2"/>
                                            </p:txEl>
                                          </p:spTgt>
                                        </p:tgtEl>
                                      </p:cBhvr>
                                    </p:animEffect>
                                    <p:anim calcmode="lin" valueType="num">
                                      <p:cBhvr>
                                        <p:cTn id="20" dur="25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250" fill="hold"/>
                                        <p:tgtEl>
                                          <p:spTgt spid="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250"/>
                                        <p:tgtEl>
                                          <p:spTgt spid="9">
                                            <p:txEl>
                                              <p:pRg st="3" end="3"/>
                                            </p:txEl>
                                          </p:spTgt>
                                        </p:tgtEl>
                                      </p:cBhvr>
                                    </p:animEffect>
                                    <p:anim calcmode="lin" valueType="num">
                                      <p:cBhvr>
                                        <p:cTn id="25" dur="25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6" dur="250" fill="hold"/>
                                        <p:tgtEl>
                                          <p:spTgt spid="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fade">
                                      <p:cBhvr>
                                        <p:cTn id="29" dur="250"/>
                                        <p:tgtEl>
                                          <p:spTgt spid="9">
                                            <p:txEl>
                                              <p:pRg st="4" end="4"/>
                                            </p:txEl>
                                          </p:spTgt>
                                        </p:tgtEl>
                                      </p:cBhvr>
                                    </p:animEffect>
                                    <p:anim calcmode="lin" valueType="num">
                                      <p:cBhvr>
                                        <p:cTn id="30" dur="25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1" dur="25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9">
                                            <p:txEl>
                                              <p:pRg st="5" end="5"/>
                                            </p:txEl>
                                          </p:spTgt>
                                        </p:tgtEl>
                                        <p:attrNameLst>
                                          <p:attrName>style.visibility</p:attrName>
                                        </p:attrNameLst>
                                      </p:cBhvr>
                                      <p:to>
                                        <p:strVal val="visible"/>
                                      </p:to>
                                    </p:set>
                                    <p:animEffect transition="in" filter="fade">
                                      <p:cBhvr>
                                        <p:cTn id="36" dur="250"/>
                                        <p:tgtEl>
                                          <p:spTgt spid="9">
                                            <p:txEl>
                                              <p:pRg st="5" end="5"/>
                                            </p:txEl>
                                          </p:spTgt>
                                        </p:tgtEl>
                                      </p:cBhvr>
                                    </p:animEffect>
                                    <p:anim calcmode="lin" valueType="num">
                                      <p:cBhvr>
                                        <p:cTn id="37" dur="25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8" dur="250" fill="hold"/>
                                        <p:tgtEl>
                                          <p:spTgt spid="9">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animEffect transition="in" filter="fade">
                                      <p:cBhvr>
                                        <p:cTn id="41" dur="250"/>
                                        <p:tgtEl>
                                          <p:spTgt spid="9">
                                            <p:txEl>
                                              <p:pRg st="6" end="6"/>
                                            </p:txEl>
                                          </p:spTgt>
                                        </p:tgtEl>
                                      </p:cBhvr>
                                    </p:animEffect>
                                    <p:anim calcmode="lin" valueType="num">
                                      <p:cBhvr>
                                        <p:cTn id="42" dur="25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43" dur="25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250"/>
                                        <p:tgtEl>
                                          <p:spTgt spid="20"/>
                                        </p:tgtEl>
                                      </p:cBhvr>
                                    </p:animEffect>
                                    <p:anim calcmode="lin" valueType="num">
                                      <p:cBhvr>
                                        <p:cTn id="49" dur="250" fill="hold"/>
                                        <p:tgtEl>
                                          <p:spTgt spid="20"/>
                                        </p:tgtEl>
                                        <p:attrNameLst>
                                          <p:attrName>ppt_x</p:attrName>
                                        </p:attrNameLst>
                                      </p:cBhvr>
                                      <p:tavLst>
                                        <p:tav tm="0">
                                          <p:val>
                                            <p:strVal val="#ppt_x"/>
                                          </p:val>
                                        </p:tav>
                                        <p:tav tm="100000">
                                          <p:val>
                                            <p:strVal val="#ppt_x"/>
                                          </p:val>
                                        </p:tav>
                                      </p:tavLst>
                                    </p:anim>
                                    <p:anim calcmode="lin" valueType="num">
                                      <p:cBhvr>
                                        <p:cTn id="50" dur="25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250"/>
                                        <p:tgtEl>
                                          <p:spTgt spid="18"/>
                                        </p:tgtEl>
                                      </p:cBhvr>
                                    </p:animEffect>
                                    <p:anim calcmode="lin" valueType="num">
                                      <p:cBhvr>
                                        <p:cTn id="56" dur="250" fill="hold"/>
                                        <p:tgtEl>
                                          <p:spTgt spid="18"/>
                                        </p:tgtEl>
                                        <p:attrNameLst>
                                          <p:attrName>ppt_x</p:attrName>
                                        </p:attrNameLst>
                                      </p:cBhvr>
                                      <p:tavLst>
                                        <p:tav tm="0">
                                          <p:val>
                                            <p:strVal val="#ppt_x"/>
                                          </p:val>
                                        </p:tav>
                                        <p:tav tm="100000">
                                          <p:val>
                                            <p:strVal val="#ppt_x"/>
                                          </p:val>
                                        </p:tav>
                                      </p:tavLst>
                                    </p:anim>
                                    <p:anim calcmode="lin" valueType="num">
                                      <p:cBhvr>
                                        <p:cTn id="57" dur="250" fill="hold"/>
                                        <p:tgtEl>
                                          <p:spTgt spid="18"/>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250"/>
                                        <p:tgtEl>
                                          <p:spTgt spid="24"/>
                                        </p:tgtEl>
                                      </p:cBhvr>
                                    </p:animEffect>
                                    <p:anim calcmode="lin" valueType="num">
                                      <p:cBhvr>
                                        <p:cTn id="61" dur="250" fill="hold"/>
                                        <p:tgtEl>
                                          <p:spTgt spid="24"/>
                                        </p:tgtEl>
                                        <p:attrNameLst>
                                          <p:attrName>ppt_x</p:attrName>
                                        </p:attrNameLst>
                                      </p:cBhvr>
                                      <p:tavLst>
                                        <p:tav tm="0">
                                          <p:val>
                                            <p:strVal val="#ppt_x"/>
                                          </p:val>
                                        </p:tav>
                                        <p:tav tm="100000">
                                          <p:val>
                                            <p:strVal val="#ppt_x"/>
                                          </p:val>
                                        </p:tav>
                                      </p:tavLst>
                                    </p:anim>
                                    <p:anim calcmode="lin" valueType="num">
                                      <p:cBhvr>
                                        <p:cTn id="62" dur="25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250"/>
                                        <p:tgtEl>
                                          <p:spTgt spid="16"/>
                                        </p:tgtEl>
                                      </p:cBhvr>
                                    </p:animEffect>
                                    <p:anim calcmode="lin" valueType="num">
                                      <p:cBhvr>
                                        <p:cTn id="68" dur="250" fill="hold"/>
                                        <p:tgtEl>
                                          <p:spTgt spid="16"/>
                                        </p:tgtEl>
                                        <p:attrNameLst>
                                          <p:attrName>ppt_x</p:attrName>
                                        </p:attrNameLst>
                                      </p:cBhvr>
                                      <p:tavLst>
                                        <p:tav tm="0">
                                          <p:val>
                                            <p:strVal val="#ppt_x"/>
                                          </p:val>
                                        </p:tav>
                                        <p:tav tm="100000">
                                          <p:val>
                                            <p:strVal val="#ppt_x"/>
                                          </p:val>
                                        </p:tav>
                                      </p:tavLst>
                                    </p:anim>
                                    <p:anim calcmode="lin" valueType="num">
                                      <p:cBhvr>
                                        <p:cTn id="69" dur="2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WADL</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a:latin typeface="Verdana" pitchFamily="34" charset="0"/>
              </a:rPr>
              <a:t>method</a:t>
            </a:r>
            <a:r>
              <a:rPr lang="zh-CN" altLang="en-US" sz="2400" dirty="0">
                <a:latin typeface="Verdana" pitchFamily="34" charset="0"/>
              </a:rPr>
              <a:t>元素</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a:t>32</a:t>
            </a: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9"/>
          <p:cNvSpPr>
            <a:spLocks noChangeArrowheads="1"/>
          </p:cNvSpPr>
          <p:nvPr/>
        </p:nvSpPr>
        <p:spPr bwMode="auto">
          <a:xfrm>
            <a:off x="435768" y="1485447"/>
            <a:ext cx="8384704"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描述可以应用于资源的</a:t>
            </a:r>
            <a:r>
              <a:rPr lang="en-US" altLang="zh-CN" sz="2000" dirty="0">
                <a:solidFill>
                  <a:schemeClr val="tx2"/>
                </a:solidFill>
                <a:latin typeface="Times New Roman" pitchFamily="18" charset="0"/>
                <a:cs typeface="Times New Roman" pitchFamily="18" charset="0"/>
              </a:rPr>
              <a:t>HTTP</a:t>
            </a:r>
            <a:r>
              <a:rPr lang="zh-CN" altLang="en-US" sz="2000" dirty="0">
                <a:solidFill>
                  <a:schemeClr val="tx2"/>
                </a:solidFill>
                <a:latin typeface="Times New Roman" pitchFamily="18" charset="0"/>
                <a:cs typeface="Times New Roman" pitchFamily="18" charset="0"/>
              </a:rPr>
              <a:t>协议方法的输入和输出</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元素属性：</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en-US" altLang="zh-CN" sz="2000" dirty="0">
                <a:solidFill>
                  <a:schemeClr val="tx2"/>
                </a:solidFill>
                <a:latin typeface="Times New Roman" pitchFamily="18" charset="0"/>
                <a:cs typeface="Times New Roman" pitchFamily="18" charset="0"/>
              </a:rPr>
              <a:t>name</a:t>
            </a:r>
            <a:r>
              <a:rPr lang="zh-CN" altLang="en-US" sz="2000" dirty="0">
                <a:solidFill>
                  <a:schemeClr val="tx2"/>
                </a:solidFill>
                <a:latin typeface="Times New Roman" pitchFamily="18" charset="0"/>
                <a:cs typeface="Times New Roman" pitchFamily="18" charset="0"/>
              </a:rPr>
              <a:t>：指明使用的</a:t>
            </a:r>
            <a:r>
              <a:rPr lang="en-US" altLang="zh-CN" sz="2000" dirty="0">
                <a:solidFill>
                  <a:schemeClr val="tx2"/>
                </a:solidFill>
                <a:latin typeface="Times New Roman" pitchFamily="18" charset="0"/>
                <a:cs typeface="Times New Roman" pitchFamily="18" charset="0"/>
              </a:rPr>
              <a:t>HTTP</a:t>
            </a:r>
            <a:r>
              <a:rPr lang="zh-CN" altLang="en-US" sz="2000" dirty="0">
                <a:solidFill>
                  <a:schemeClr val="tx2"/>
                </a:solidFill>
                <a:latin typeface="Times New Roman" pitchFamily="18" charset="0"/>
                <a:cs typeface="Times New Roman" pitchFamily="18" charset="0"/>
              </a:rPr>
              <a:t>方法</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en-US" altLang="zh-CN" sz="2000" dirty="0">
                <a:solidFill>
                  <a:schemeClr val="tx2"/>
                </a:solidFill>
                <a:latin typeface="Times New Roman" pitchFamily="18" charset="0"/>
                <a:cs typeface="Times New Roman" pitchFamily="18" charset="0"/>
              </a:rPr>
              <a:t>id</a:t>
            </a:r>
            <a:r>
              <a:rPr lang="zh-CN" altLang="en-US" sz="2000" dirty="0">
                <a:solidFill>
                  <a:schemeClr val="tx2"/>
                </a:solidFill>
                <a:latin typeface="Times New Roman" pitchFamily="18" charset="0"/>
                <a:cs typeface="Times New Roman" pitchFamily="18" charset="0"/>
              </a:rPr>
              <a:t>：</a:t>
            </a:r>
            <a:r>
              <a:rPr lang="en-US" altLang="zh-CN" sz="2000" dirty="0">
                <a:solidFill>
                  <a:schemeClr val="tx2"/>
                </a:solidFill>
                <a:latin typeface="Times New Roman" pitchFamily="18" charset="0"/>
                <a:cs typeface="Times New Roman" pitchFamily="18" charset="0"/>
              </a:rPr>
              <a:t>method</a:t>
            </a:r>
            <a:r>
              <a:rPr lang="zh-CN" altLang="en-US" sz="2000" dirty="0">
                <a:solidFill>
                  <a:schemeClr val="tx2"/>
                </a:solidFill>
                <a:latin typeface="Times New Roman" pitchFamily="18" charset="0"/>
                <a:cs typeface="Times New Roman" pitchFamily="18" charset="0"/>
              </a:rPr>
              <a:t>元素的标识符</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子元素：</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en-US" altLang="zh-CN" sz="2000" dirty="0">
                <a:solidFill>
                  <a:schemeClr val="tx2"/>
                </a:solidFill>
                <a:latin typeface="Times New Roman" pitchFamily="18" charset="0"/>
                <a:cs typeface="Times New Roman" pitchFamily="18" charset="0"/>
              </a:rPr>
              <a:t>doc</a:t>
            </a:r>
            <a:r>
              <a:rPr lang="zh-CN" altLang="en-US" sz="2000" dirty="0">
                <a:solidFill>
                  <a:schemeClr val="tx2"/>
                </a:solidFill>
                <a:latin typeface="Times New Roman" pitchFamily="18" charset="0"/>
                <a:cs typeface="Times New Roman" pitchFamily="18" charset="0"/>
              </a:rPr>
              <a:t>、</a:t>
            </a:r>
            <a:r>
              <a:rPr lang="en-US" altLang="zh-CN" sz="2000" dirty="0">
                <a:solidFill>
                  <a:schemeClr val="tx2"/>
                </a:solidFill>
                <a:latin typeface="Times New Roman" pitchFamily="18" charset="0"/>
                <a:cs typeface="Times New Roman" pitchFamily="18" charset="0"/>
              </a:rPr>
              <a:t>request</a:t>
            </a:r>
            <a:r>
              <a:rPr lang="zh-CN" altLang="en-US" sz="2000" dirty="0">
                <a:solidFill>
                  <a:schemeClr val="tx2"/>
                </a:solidFill>
                <a:latin typeface="Times New Roman" pitchFamily="18" charset="0"/>
                <a:cs typeface="Times New Roman" pitchFamily="18" charset="0"/>
              </a:rPr>
              <a:t>、</a:t>
            </a:r>
            <a:r>
              <a:rPr lang="en-US" altLang="zh-CN" sz="2000" dirty="0">
                <a:solidFill>
                  <a:schemeClr val="tx2"/>
                </a:solidFill>
                <a:latin typeface="Times New Roman" pitchFamily="18" charset="0"/>
                <a:cs typeface="Times New Roman" pitchFamily="18" charset="0"/>
              </a:rPr>
              <a:t>response</a:t>
            </a: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允许存在</a:t>
            </a:r>
            <a:r>
              <a:rPr lang="en-US" altLang="zh-CN" sz="2000" dirty="0">
                <a:solidFill>
                  <a:schemeClr val="tx2"/>
                </a:solidFill>
                <a:latin typeface="Times New Roman" pitchFamily="18" charset="0"/>
                <a:cs typeface="Times New Roman" pitchFamily="18" charset="0"/>
              </a:rPr>
              <a:t>name</a:t>
            </a:r>
            <a:r>
              <a:rPr lang="zh-CN" altLang="en-US" sz="2000" dirty="0">
                <a:solidFill>
                  <a:schemeClr val="tx2"/>
                </a:solidFill>
                <a:latin typeface="Times New Roman" pitchFamily="18" charset="0"/>
                <a:cs typeface="Times New Roman" pitchFamily="18" charset="0"/>
              </a:rPr>
              <a:t>属性值相同的多个</a:t>
            </a:r>
            <a:r>
              <a:rPr lang="en-US" altLang="zh-CN" sz="2000" dirty="0">
                <a:solidFill>
                  <a:schemeClr val="tx2"/>
                </a:solidFill>
                <a:latin typeface="Times New Roman" pitchFamily="18" charset="0"/>
                <a:cs typeface="Times New Roman" pitchFamily="18" charset="0"/>
              </a:rPr>
              <a:t>method</a:t>
            </a:r>
            <a:r>
              <a:rPr lang="zh-CN" altLang="en-US" sz="2000" dirty="0">
                <a:solidFill>
                  <a:schemeClr val="tx2"/>
                </a:solidFill>
                <a:latin typeface="Times New Roman" pitchFamily="18" charset="0"/>
                <a:cs typeface="Times New Roman" pitchFamily="18" charset="0"/>
              </a:rPr>
              <a:t>元素。这些</a:t>
            </a:r>
            <a:r>
              <a:rPr lang="en-US" altLang="zh-CN" sz="2000" dirty="0">
                <a:solidFill>
                  <a:schemeClr val="tx2"/>
                </a:solidFill>
                <a:latin typeface="Times New Roman" pitchFamily="18" charset="0"/>
                <a:cs typeface="Times New Roman" pitchFamily="18" charset="0"/>
              </a:rPr>
              <a:t>method</a:t>
            </a:r>
            <a:r>
              <a:rPr lang="zh-CN" altLang="en-US" sz="2000" dirty="0">
                <a:solidFill>
                  <a:schemeClr val="tx2"/>
                </a:solidFill>
                <a:latin typeface="Times New Roman" pitchFamily="18" charset="0"/>
                <a:cs typeface="Times New Roman" pitchFamily="18" charset="0"/>
              </a:rPr>
              <a:t>元素具有不同的输入。（例：构造函数）</a:t>
            </a:r>
            <a:endParaRPr lang="en-US" altLang="zh-CN" sz="2000" dirty="0">
              <a:solidFill>
                <a:schemeClr val="tx2"/>
              </a:solidFill>
              <a:latin typeface="Times New Roman" pitchFamily="18" charset="0"/>
              <a:cs typeface="Times New Roman" pitchFamily="18" charset="0"/>
            </a:endParaRPr>
          </a:p>
        </p:txBody>
      </p:sp>
      <p:pic>
        <p:nvPicPr>
          <p:cNvPr id="3" name="图片 2"/>
          <p:cNvPicPr>
            <a:picLocks noChangeAspect="1"/>
          </p:cNvPicPr>
          <p:nvPr/>
        </p:nvPicPr>
        <p:blipFill>
          <a:blip r:embed="rId5"/>
          <a:stretch>
            <a:fillRect/>
          </a:stretch>
        </p:blipFill>
        <p:spPr>
          <a:xfrm>
            <a:off x="912813" y="912813"/>
            <a:ext cx="6984017" cy="5490650"/>
          </a:xfrm>
          <a:prstGeom prst="rect">
            <a:avLst/>
          </a:prstGeom>
        </p:spPr>
      </p:pic>
      <p:cxnSp>
        <p:nvCxnSpPr>
          <p:cNvPr id="4" name="直接连接符 3"/>
          <p:cNvCxnSpPr/>
          <p:nvPr/>
        </p:nvCxnSpPr>
        <p:spPr bwMode="auto">
          <a:xfrm>
            <a:off x="1234852" y="1052736"/>
            <a:ext cx="2232248"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1234852" y="1268760"/>
            <a:ext cx="788647"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3" name="直接连接符 12"/>
          <p:cNvCxnSpPr/>
          <p:nvPr/>
        </p:nvCxnSpPr>
        <p:spPr bwMode="auto">
          <a:xfrm>
            <a:off x="1335081" y="5445224"/>
            <a:ext cx="788647"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192624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anim calcmode="lin" valueType="num">
                                      <p:cBhvr>
                                        <p:cTn id="8"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250"/>
                                        <p:tgtEl>
                                          <p:spTgt spid="9">
                                            <p:txEl>
                                              <p:pRg st="1" end="1"/>
                                            </p:txEl>
                                          </p:spTgt>
                                        </p:tgtEl>
                                      </p:cBhvr>
                                    </p:animEffect>
                                    <p:anim calcmode="lin" valueType="num">
                                      <p:cBhvr>
                                        <p:cTn id="15" dur="2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250"/>
                                        <p:tgtEl>
                                          <p:spTgt spid="9">
                                            <p:txEl>
                                              <p:pRg st="2" end="2"/>
                                            </p:txEl>
                                          </p:spTgt>
                                        </p:tgtEl>
                                      </p:cBhvr>
                                    </p:animEffect>
                                    <p:anim calcmode="lin" valueType="num">
                                      <p:cBhvr>
                                        <p:cTn id="20" dur="25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250" fill="hold"/>
                                        <p:tgtEl>
                                          <p:spTgt spid="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250"/>
                                        <p:tgtEl>
                                          <p:spTgt spid="9">
                                            <p:txEl>
                                              <p:pRg st="3" end="3"/>
                                            </p:txEl>
                                          </p:spTgt>
                                        </p:tgtEl>
                                      </p:cBhvr>
                                    </p:animEffect>
                                    <p:anim calcmode="lin" valueType="num">
                                      <p:cBhvr>
                                        <p:cTn id="25" dur="25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6" dur="25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fade">
                                      <p:cBhvr>
                                        <p:cTn id="31" dur="250"/>
                                        <p:tgtEl>
                                          <p:spTgt spid="9">
                                            <p:txEl>
                                              <p:pRg st="4" end="4"/>
                                            </p:txEl>
                                          </p:spTgt>
                                        </p:tgtEl>
                                      </p:cBhvr>
                                    </p:animEffect>
                                    <p:anim calcmode="lin" valueType="num">
                                      <p:cBhvr>
                                        <p:cTn id="32" dur="25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3" dur="250" fill="hold"/>
                                        <p:tgtEl>
                                          <p:spTgt spid="9">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xEl>
                                              <p:pRg st="5" end="5"/>
                                            </p:txEl>
                                          </p:spTgt>
                                        </p:tgtEl>
                                        <p:attrNameLst>
                                          <p:attrName>style.visibility</p:attrName>
                                        </p:attrNameLst>
                                      </p:cBhvr>
                                      <p:to>
                                        <p:strVal val="visible"/>
                                      </p:to>
                                    </p:set>
                                    <p:animEffect transition="in" filter="fade">
                                      <p:cBhvr>
                                        <p:cTn id="36" dur="250"/>
                                        <p:tgtEl>
                                          <p:spTgt spid="9">
                                            <p:txEl>
                                              <p:pRg st="5" end="5"/>
                                            </p:txEl>
                                          </p:spTgt>
                                        </p:tgtEl>
                                      </p:cBhvr>
                                    </p:animEffect>
                                    <p:anim calcmode="lin" valueType="num">
                                      <p:cBhvr>
                                        <p:cTn id="37" dur="25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8" dur="25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Effect transition="in" filter="fade">
                                      <p:cBhvr>
                                        <p:cTn id="43" dur="250"/>
                                        <p:tgtEl>
                                          <p:spTgt spid="9">
                                            <p:txEl>
                                              <p:pRg st="6" end="6"/>
                                            </p:txEl>
                                          </p:spTgt>
                                        </p:tgtEl>
                                      </p:cBhvr>
                                    </p:animEffect>
                                    <p:anim calcmode="lin" valueType="num">
                                      <p:cBhvr>
                                        <p:cTn id="44" dur="25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45" dur="25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250"/>
                                        <p:tgtEl>
                                          <p:spTgt spid="3"/>
                                        </p:tgtEl>
                                      </p:cBhvr>
                                    </p:animEffect>
                                    <p:anim calcmode="lin" valueType="num">
                                      <p:cBhvr>
                                        <p:cTn id="51" dur="250" fill="hold"/>
                                        <p:tgtEl>
                                          <p:spTgt spid="3"/>
                                        </p:tgtEl>
                                        <p:attrNameLst>
                                          <p:attrName>ppt_x</p:attrName>
                                        </p:attrNameLst>
                                      </p:cBhvr>
                                      <p:tavLst>
                                        <p:tav tm="0">
                                          <p:val>
                                            <p:strVal val="#ppt_x"/>
                                          </p:val>
                                        </p:tav>
                                        <p:tav tm="100000">
                                          <p:val>
                                            <p:strVal val="#ppt_x"/>
                                          </p:val>
                                        </p:tav>
                                      </p:tavLst>
                                    </p:anim>
                                    <p:anim calcmode="lin" valueType="num">
                                      <p:cBhvr>
                                        <p:cTn id="52"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250"/>
                                        <p:tgtEl>
                                          <p:spTgt spid="4"/>
                                        </p:tgtEl>
                                      </p:cBhvr>
                                    </p:animEffect>
                                    <p:anim calcmode="lin" valueType="num">
                                      <p:cBhvr>
                                        <p:cTn id="58" dur="250" fill="hold"/>
                                        <p:tgtEl>
                                          <p:spTgt spid="4"/>
                                        </p:tgtEl>
                                        <p:attrNameLst>
                                          <p:attrName>ppt_x</p:attrName>
                                        </p:attrNameLst>
                                      </p:cBhvr>
                                      <p:tavLst>
                                        <p:tav tm="0">
                                          <p:val>
                                            <p:strVal val="#ppt_x"/>
                                          </p:val>
                                        </p:tav>
                                        <p:tav tm="100000">
                                          <p:val>
                                            <p:strVal val="#ppt_x"/>
                                          </p:val>
                                        </p:tav>
                                      </p:tavLst>
                                    </p:anim>
                                    <p:anim calcmode="lin" valueType="num">
                                      <p:cBhvr>
                                        <p:cTn id="59" dur="2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250"/>
                                        <p:tgtEl>
                                          <p:spTgt spid="11"/>
                                        </p:tgtEl>
                                      </p:cBhvr>
                                    </p:animEffect>
                                    <p:anim calcmode="lin" valueType="num">
                                      <p:cBhvr>
                                        <p:cTn id="65" dur="250" fill="hold"/>
                                        <p:tgtEl>
                                          <p:spTgt spid="11"/>
                                        </p:tgtEl>
                                        <p:attrNameLst>
                                          <p:attrName>ppt_x</p:attrName>
                                        </p:attrNameLst>
                                      </p:cBhvr>
                                      <p:tavLst>
                                        <p:tav tm="0">
                                          <p:val>
                                            <p:strVal val="#ppt_x"/>
                                          </p:val>
                                        </p:tav>
                                        <p:tav tm="100000">
                                          <p:val>
                                            <p:strVal val="#ppt_x"/>
                                          </p:val>
                                        </p:tav>
                                      </p:tavLst>
                                    </p:anim>
                                    <p:anim calcmode="lin" valueType="num">
                                      <p:cBhvr>
                                        <p:cTn id="66" dur="250" fill="hold"/>
                                        <p:tgtEl>
                                          <p:spTgt spid="11"/>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250"/>
                                        <p:tgtEl>
                                          <p:spTgt spid="13"/>
                                        </p:tgtEl>
                                      </p:cBhvr>
                                    </p:animEffect>
                                    <p:anim calcmode="lin" valueType="num">
                                      <p:cBhvr>
                                        <p:cTn id="70" dur="250" fill="hold"/>
                                        <p:tgtEl>
                                          <p:spTgt spid="13"/>
                                        </p:tgtEl>
                                        <p:attrNameLst>
                                          <p:attrName>ppt_x</p:attrName>
                                        </p:attrNameLst>
                                      </p:cBhvr>
                                      <p:tavLst>
                                        <p:tav tm="0">
                                          <p:val>
                                            <p:strVal val="#ppt_x"/>
                                          </p:val>
                                        </p:tav>
                                        <p:tav tm="100000">
                                          <p:val>
                                            <p:strVal val="#ppt_x"/>
                                          </p:val>
                                        </p:tav>
                                      </p:tavLst>
                                    </p:anim>
                                    <p:anim calcmode="lin" valueType="num">
                                      <p:cBhvr>
                                        <p:cTn id="71" dur="2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WADL</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a:latin typeface="Verdana" pitchFamily="34" charset="0"/>
              </a:rPr>
              <a:t>request</a:t>
            </a:r>
            <a:r>
              <a:rPr lang="zh-CN" altLang="en-US" sz="2400" dirty="0">
                <a:latin typeface="Verdana" pitchFamily="34" charset="0"/>
              </a:rPr>
              <a:t>元素</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a:t>33</a:t>
            </a: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9"/>
          <p:cNvSpPr>
            <a:spLocks noChangeArrowheads="1"/>
          </p:cNvSpPr>
          <p:nvPr/>
        </p:nvSpPr>
        <p:spPr bwMode="auto">
          <a:xfrm>
            <a:off x="435768" y="1485447"/>
            <a:ext cx="8384704"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描述</a:t>
            </a:r>
            <a:r>
              <a:rPr lang="en-US" altLang="zh-CN" sz="2000" dirty="0">
                <a:solidFill>
                  <a:schemeClr val="tx2"/>
                </a:solidFill>
                <a:latin typeface="Times New Roman" pitchFamily="18" charset="0"/>
                <a:cs typeface="Times New Roman" pitchFamily="18" charset="0"/>
              </a:rPr>
              <a:t>HTTP</a:t>
            </a:r>
            <a:r>
              <a:rPr lang="zh-CN" altLang="en-US" sz="2000" dirty="0">
                <a:solidFill>
                  <a:schemeClr val="tx2"/>
                </a:solidFill>
                <a:latin typeface="Times New Roman" pitchFamily="18" charset="0"/>
                <a:cs typeface="Times New Roman" pitchFamily="18" charset="0"/>
              </a:rPr>
              <a:t>方法应用于资源时所需要的输入</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没有元素属性</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子元素：</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en-US" altLang="zh-CN" sz="2000" dirty="0">
                <a:solidFill>
                  <a:schemeClr val="tx2"/>
                </a:solidFill>
                <a:latin typeface="Times New Roman" pitchFamily="18" charset="0"/>
                <a:cs typeface="Times New Roman" pitchFamily="18" charset="0"/>
              </a:rPr>
              <a:t>doc</a:t>
            </a:r>
          </a:p>
          <a:p>
            <a:pPr marL="800100" lvl="1" indent="-342900">
              <a:spcBef>
                <a:spcPts val="1200"/>
              </a:spcBef>
              <a:spcAft>
                <a:spcPts val="1200"/>
              </a:spcAft>
              <a:buFont typeface="Wingdings" panose="05000000000000000000" pitchFamily="2" charset="2"/>
              <a:buChar char="ü"/>
            </a:pPr>
            <a:r>
              <a:rPr lang="en-US" altLang="zh-CN" sz="2000" dirty="0">
                <a:solidFill>
                  <a:schemeClr val="tx2"/>
                </a:solidFill>
                <a:latin typeface="Times New Roman" pitchFamily="18" charset="0"/>
                <a:cs typeface="Times New Roman" pitchFamily="18" charset="0"/>
              </a:rPr>
              <a:t>representation</a:t>
            </a:r>
          </a:p>
          <a:p>
            <a:pPr marL="1257300" lvl="2" indent="-342900">
              <a:spcBef>
                <a:spcPts val="1200"/>
              </a:spcBef>
              <a:spcAft>
                <a:spcPts val="1200"/>
              </a:spcAft>
              <a:buFont typeface="Wingdings" panose="05000000000000000000" pitchFamily="2" charset="2"/>
              <a:buChar char="Ø"/>
            </a:pPr>
            <a:r>
              <a:rPr lang="zh-CN" altLang="zh-CN" sz="2000" dirty="0">
                <a:solidFill>
                  <a:schemeClr val="tx2"/>
                </a:solidFill>
                <a:latin typeface="Times New Roman" pitchFamily="18" charset="0"/>
                <a:cs typeface="Times New Roman" pitchFamily="18" charset="0"/>
              </a:rPr>
              <a:t>描述资源状态的表示</a:t>
            </a:r>
            <a:r>
              <a:rPr lang="zh-CN" altLang="en-US" sz="2000" dirty="0">
                <a:solidFill>
                  <a:schemeClr val="tx2"/>
                </a:solidFill>
                <a:latin typeface="Times New Roman" pitchFamily="18" charset="0"/>
                <a:cs typeface="Times New Roman" pitchFamily="18" charset="0"/>
              </a:rPr>
              <a:t>方法</a:t>
            </a:r>
            <a:endParaRPr lang="en-US" altLang="zh-CN" sz="2000" dirty="0">
              <a:solidFill>
                <a:schemeClr val="tx2"/>
              </a:solidFill>
              <a:latin typeface="Times New Roman" pitchFamily="18" charset="0"/>
              <a:cs typeface="Times New Roman" pitchFamily="18" charset="0"/>
            </a:endParaRPr>
          </a:p>
          <a:p>
            <a:pPr marL="914400" lvl="1" indent="-457200">
              <a:spcBef>
                <a:spcPts val="1200"/>
              </a:spcBef>
              <a:spcAft>
                <a:spcPts val="1200"/>
              </a:spcAft>
              <a:buFont typeface="Wingdings" panose="05000000000000000000" pitchFamily="2" charset="2"/>
              <a:buChar char="ü"/>
            </a:pPr>
            <a:r>
              <a:rPr lang="en-US" altLang="zh-CN" sz="2000" dirty="0" err="1">
                <a:solidFill>
                  <a:schemeClr val="tx2"/>
                </a:solidFill>
                <a:latin typeface="Times New Roman" pitchFamily="18" charset="0"/>
                <a:cs typeface="Times New Roman" pitchFamily="18" charset="0"/>
              </a:rPr>
              <a:t>param</a:t>
            </a:r>
            <a:endParaRPr lang="en-US" altLang="zh-CN" sz="2000" dirty="0">
              <a:solidFill>
                <a:schemeClr val="tx2"/>
              </a:solidFill>
              <a:latin typeface="Times New Roman" pitchFamily="18" charset="0"/>
              <a:cs typeface="Times New Roman" pitchFamily="18" charset="0"/>
            </a:endParaRPr>
          </a:p>
        </p:txBody>
      </p:sp>
      <p:pic>
        <p:nvPicPr>
          <p:cNvPr id="10" name="图片 9"/>
          <p:cNvPicPr>
            <a:picLocks noChangeAspect="1"/>
          </p:cNvPicPr>
          <p:nvPr/>
        </p:nvPicPr>
        <p:blipFill>
          <a:blip r:embed="rId5"/>
          <a:stretch>
            <a:fillRect/>
          </a:stretch>
        </p:blipFill>
        <p:spPr>
          <a:xfrm>
            <a:off x="912813" y="912813"/>
            <a:ext cx="6984017" cy="5490650"/>
          </a:xfrm>
          <a:prstGeom prst="rect">
            <a:avLst/>
          </a:prstGeom>
        </p:spPr>
      </p:pic>
      <p:sp>
        <p:nvSpPr>
          <p:cNvPr id="5" name="矩形 4"/>
          <p:cNvSpPr/>
          <p:nvPr/>
        </p:nvSpPr>
        <p:spPr bwMode="auto">
          <a:xfrm>
            <a:off x="683568" y="1065213"/>
            <a:ext cx="7776864" cy="358792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Tree>
    <p:custDataLst>
      <p:tags r:id="rId1"/>
    </p:custDataLst>
    <p:extLst>
      <p:ext uri="{BB962C8B-B14F-4D97-AF65-F5344CB8AC3E}">
        <p14:creationId xmlns:p14="http://schemas.microsoft.com/office/powerpoint/2010/main" val="223002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anim calcmode="lin" valueType="num">
                                      <p:cBhvr>
                                        <p:cTn id="8"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250"/>
                                        <p:tgtEl>
                                          <p:spTgt spid="9">
                                            <p:txEl>
                                              <p:pRg st="1" end="1"/>
                                            </p:txEl>
                                          </p:spTgt>
                                        </p:tgtEl>
                                      </p:cBhvr>
                                    </p:animEffect>
                                    <p:anim calcmode="lin" valueType="num">
                                      <p:cBhvr>
                                        <p:cTn id="15" dur="2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250"/>
                                        <p:tgtEl>
                                          <p:spTgt spid="9">
                                            <p:txEl>
                                              <p:pRg st="2" end="2"/>
                                            </p:txEl>
                                          </p:spTgt>
                                        </p:tgtEl>
                                      </p:cBhvr>
                                    </p:animEffect>
                                    <p:anim calcmode="lin" valueType="num">
                                      <p:cBhvr>
                                        <p:cTn id="22" dur="25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9">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fade">
                                      <p:cBhvr>
                                        <p:cTn id="26" dur="250"/>
                                        <p:tgtEl>
                                          <p:spTgt spid="9">
                                            <p:txEl>
                                              <p:pRg st="3" end="3"/>
                                            </p:txEl>
                                          </p:spTgt>
                                        </p:tgtEl>
                                      </p:cBhvr>
                                    </p:animEffect>
                                    <p:anim calcmode="lin" valueType="num">
                                      <p:cBhvr>
                                        <p:cTn id="27" dur="25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8" dur="250" fill="hold"/>
                                        <p:tgtEl>
                                          <p:spTgt spid="9">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fade">
                                      <p:cBhvr>
                                        <p:cTn id="31" dur="250"/>
                                        <p:tgtEl>
                                          <p:spTgt spid="9">
                                            <p:txEl>
                                              <p:pRg st="4" end="4"/>
                                            </p:txEl>
                                          </p:spTgt>
                                        </p:tgtEl>
                                      </p:cBhvr>
                                    </p:animEffect>
                                    <p:anim calcmode="lin" valueType="num">
                                      <p:cBhvr>
                                        <p:cTn id="32" dur="25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3" dur="250" fill="hold"/>
                                        <p:tgtEl>
                                          <p:spTgt spid="9">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xEl>
                                              <p:pRg st="5" end="5"/>
                                            </p:txEl>
                                          </p:spTgt>
                                        </p:tgtEl>
                                        <p:attrNameLst>
                                          <p:attrName>style.visibility</p:attrName>
                                        </p:attrNameLst>
                                      </p:cBhvr>
                                      <p:to>
                                        <p:strVal val="visible"/>
                                      </p:to>
                                    </p:set>
                                    <p:animEffect transition="in" filter="fade">
                                      <p:cBhvr>
                                        <p:cTn id="36" dur="250"/>
                                        <p:tgtEl>
                                          <p:spTgt spid="9">
                                            <p:txEl>
                                              <p:pRg st="5" end="5"/>
                                            </p:txEl>
                                          </p:spTgt>
                                        </p:tgtEl>
                                      </p:cBhvr>
                                    </p:animEffect>
                                    <p:anim calcmode="lin" valueType="num">
                                      <p:cBhvr>
                                        <p:cTn id="37" dur="25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8" dur="250" fill="hold"/>
                                        <p:tgtEl>
                                          <p:spTgt spid="9">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animEffect transition="in" filter="fade">
                                      <p:cBhvr>
                                        <p:cTn id="41" dur="250"/>
                                        <p:tgtEl>
                                          <p:spTgt spid="9">
                                            <p:txEl>
                                              <p:pRg st="6" end="6"/>
                                            </p:txEl>
                                          </p:spTgt>
                                        </p:tgtEl>
                                      </p:cBhvr>
                                    </p:animEffect>
                                    <p:anim calcmode="lin" valueType="num">
                                      <p:cBhvr>
                                        <p:cTn id="42" dur="25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43" dur="25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250"/>
                                        <p:tgtEl>
                                          <p:spTgt spid="10"/>
                                        </p:tgtEl>
                                      </p:cBhvr>
                                    </p:animEffect>
                                    <p:anim calcmode="lin" valueType="num">
                                      <p:cBhvr>
                                        <p:cTn id="49" dur="250" fill="hold"/>
                                        <p:tgtEl>
                                          <p:spTgt spid="10"/>
                                        </p:tgtEl>
                                        <p:attrNameLst>
                                          <p:attrName>ppt_x</p:attrName>
                                        </p:attrNameLst>
                                      </p:cBhvr>
                                      <p:tavLst>
                                        <p:tav tm="0">
                                          <p:val>
                                            <p:strVal val="#ppt_x"/>
                                          </p:val>
                                        </p:tav>
                                        <p:tav tm="100000">
                                          <p:val>
                                            <p:strVal val="#ppt_x"/>
                                          </p:val>
                                        </p:tav>
                                      </p:tavLst>
                                    </p:anim>
                                    <p:anim calcmode="lin" valueType="num">
                                      <p:cBhvr>
                                        <p:cTn id="50" dur="2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250"/>
                                        <p:tgtEl>
                                          <p:spTgt spid="5"/>
                                        </p:tgtEl>
                                      </p:cBhvr>
                                    </p:animEffect>
                                    <p:anim calcmode="lin" valueType="num">
                                      <p:cBhvr>
                                        <p:cTn id="56" dur="250" fill="hold"/>
                                        <p:tgtEl>
                                          <p:spTgt spid="5"/>
                                        </p:tgtEl>
                                        <p:attrNameLst>
                                          <p:attrName>ppt_x</p:attrName>
                                        </p:attrNameLst>
                                      </p:cBhvr>
                                      <p:tavLst>
                                        <p:tav tm="0">
                                          <p:val>
                                            <p:strVal val="#ppt_x"/>
                                          </p:val>
                                        </p:tav>
                                        <p:tav tm="100000">
                                          <p:val>
                                            <p:strVal val="#ppt_x"/>
                                          </p:val>
                                        </p:tav>
                                      </p:tavLst>
                                    </p:anim>
                                    <p:anim calcmode="lin" valueType="num">
                                      <p:cBhvr>
                                        <p:cTn id="57"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WADL</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a:latin typeface="Verdana" pitchFamily="34" charset="0"/>
              </a:rPr>
              <a:t>response</a:t>
            </a:r>
            <a:r>
              <a:rPr lang="zh-CN" altLang="en-US" sz="2400" dirty="0">
                <a:latin typeface="Verdana" pitchFamily="34" charset="0"/>
              </a:rPr>
              <a:t>元素</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a:t>34</a:t>
            </a: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9"/>
          <p:cNvSpPr>
            <a:spLocks noChangeArrowheads="1"/>
          </p:cNvSpPr>
          <p:nvPr/>
        </p:nvSpPr>
        <p:spPr bwMode="auto">
          <a:xfrm>
            <a:off x="435768" y="1485447"/>
            <a:ext cx="8384704"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描述了在资源上执行</a:t>
            </a:r>
            <a:r>
              <a:rPr lang="en-US" altLang="zh-CN" sz="2000" dirty="0">
                <a:solidFill>
                  <a:schemeClr val="tx2"/>
                </a:solidFill>
                <a:latin typeface="Times New Roman" pitchFamily="18" charset="0"/>
                <a:cs typeface="Times New Roman" pitchFamily="18" charset="0"/>
              </a:rPr>
              <a:t>HTTP</a:t>
            </a:r>
            <a:r>
              <a:rPr lang="zh-CN" altLang="en-US" sz="2000" dirty="0">
                <a:solidFill>
                  <a:schemeClr val="tx2"/>
                </a:solidFill>
                <a:latin typeface="Times New Roman" pitchFamily="18" charset="0"/>
                <a:cs typeface="Times New Roman" pitchFamily="18" charset="0"/>
              </a:rPr>
              <a:t>方法所产生的输出</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元素属性</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en-US" altLang="zh-CN" sz="2000" dirty="0">
                <a:solidFill>
                  <a:schemeClr val="tx2"/>
                </a:solidFill>
                <a:latin typeface="Times New Roman" pitchFamily="18" charset="0"/>
                <a:cs typeface="Times New Roman" pitchFamily="18" charset="0"/>
              </a:rPr>
              <a:t>status </a:t>
            </a:r>
            <a:r>
              <a:rPr lang="zh-CN" altLang="en-US" sz="2000" dirty="0">
                <a:solidFill>
                  <a:schemeClr val="tx2"/>
                </a:solidFill>
                <a:latin typeface="Times New Roman" pitchFamily="18" charset="0"/>
                <a:cs typeface="Times New Roman" pitchFamily="18" charset="0"/>
              </a:rPr>
              <a:t>：提供与特定响应相关联的</a:t>
            </a:r>
            <a:r>
              <a:rPr lang="en-US" altLang="zh-CN" sz="2000" dirty="0">
                <a:solidFill>
                  <a:schemeClr val="tx2"/>
                </a:solidFill>
                <a:latin typeface="Times New Roman" pitchFamily="18" charset="0"/>
                <a:cs typeface="Times New Roman" pitchFamily="18" charset="0"/>
              </a:rPr>
              <a:t>HTTP</a:t>
            </a:r>
            <a:r>
              <a:rPr lang="zh-CN" altLang="en-US" sz="2000" dirty="0">
                <a:solidFill>
                  <a:schemeClr val="tx2"/>
                </a:solidFill>
                <a:latin typeface="Times New Roman" pitchFamily="18" charset="0"/>
                <a:cs typeface="Times New Roman" pitchFamily="18" charset="0"/>
              </a:rPr>
              <a:t>状态代码的列表</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子元素：</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en-US" altLang="zh-CN" sz="2000" dirty="0">
                <a:solidFill>
                  <a:schemeClr val="tx2"/>
                </a:solidFill>
                <a:latin typeface="Times New Roman" pitchFamily="18" charset="0"/>
                <a:cs typeface="Times New Roman" pitchFamily="18" charset="0"/>
              </a:rPr>
              <a:t>doc</a:t>
            </a:r>
          </a:p>
          <a:p>
            <a:pPr marL="800100" lvl="1" indent="-342900">
              <a:spcBef>
                <a:spcPts val="1200"/>
              </a:spcBef>
              <a:spcAft>
                <a:spcPts val="1200"/>
              </a:spcAft>
              <a:buFont typeface="Wingdings" panose="05000000000000000000" pitchFamily="2" charset="2"/>
              <a:buChar char="ü"/>
            </a:pPr>
            <a:r>
              <a:rPr lang="en-US" altLang="zh-CN" sz="2000" dirty="0">
                <a:solidFill>
                  <a:schemeClr val="tx2"/>
                </a:solidFill>
                <a:latin typeface="Times New Roman" pitchFamily="18" charset="0"/>
                <a:cs typeface="Times New Roman" pitchFamily="18" charset="0"/>
              </a:rPr>
              <a:t>representation</a:t>
            </a:r>
          </a:p>
          <a:p>
            <a:pPr marL="800100" lvl="1" indent="-342900">
              <a:spcBef>
                <a:spcPts val="1200"/>
              </a:spcBef>
              <a:spcAft>
                <a:spcPts val="1200"/>
              </a:spcAft>
              <a:buFont typeface="Wingdings" panose="05000000000000000000" pitchFamily="2" charset="2"/>
              <a:buChar char="ü"/>
            </a:pPr>
            <a:r>
              <a:rPr lang="en-US" altLang="zh-CN" sz="2000" dirty="0" err="1">
                <a:solidFill>
                  <a:schemeClr val="tx2"/>
                </a:solidFill>
                <a:latin typeface="Times New Roman" pitchFamily="18" charset="0"/>
                <a:cs typeface="Times New Roman" pitchFamily="18" charset="0"/>
              </a:rPr>
              <a:t>param</a:t>
            </a:r>
            <a:endParaRPr lang="en-US" altLang="zh-CN" sz="2000" dirty="0">
              <a:solidFill>
                <a:schemeClr val="tx2"/>
              </a:solidFill>
              <a:latin typeface="Times New Roman" pitchFamily="18" charset="0"/>
              <a:cs typeface="Times New Roman" pitchFamily="18" charset="0"/>
            </a:endParaRPr>
          </a:p>
        </p:txBody>
      </p:sp>
      <p:pic>
        <p:nvPicPr>
          <p:cNvPr id="3" name="图片 2"/>
          <p:cNvPicPr>
            <a:picLocks noChangeAspect="1"/>
          </p:cNvPicPr>
          <p:nvPr/>
        </p:nvPicPr>
        <p:blipFill>
          <a:blip r:embed="rId5"/>
          <a:stretch>
            <a:fillRect/>
          </a:stretch>
        </p:blipFill>
        <p:spPr>
          <a:xfrm>
            <a:off x="657142" y="2262278"/>
            <a:ext cx="7941956" cy="2448272"/>
          </a:xfrm>
          <a:prstGeom prst="rect">
            <a:avLst/>
          </a:prstGeom>
        </p:spPr>
      </p:pic>
      <p:sp>
        <p:nvSpPr>
          <p:cNvPr id="2" name="文本框 1"/>
          <p:cNvSpPr txBox="1"/>
          <p:nvPr/>
        </p:nvSpPr>
        <p:spPr>
          <a:xfrm>
            <a:off x="4499992" y="2204864"/>
            <a:ext cx="720080" cy="369332"/>
          </a:xfrm>
          <a:prstGeom prst="rect">
            <a:avLst/>
          </a:prstGeom>
          <a:noFill/>
        </p:spPr>
        <p:txBody>
          <a:bodyPr wrap="square" rtlCol="0">
            <a:spAutoFit/>
          </a:bodyPr>
          <a:lstStyle/>
          <a:p>
            <a:r>
              <a:rPr lang="zh-CN" altLang="en-US" dirty="0">
                <a:solidFill>
                  <a:srgbClr val="FF0000"/>
                </a:solidFill>
              </a:rPr>
              <a:t>成功</a:t>
            </a:r>
          </a:p>
        </p:txBody>
      </p:sp>
      <p:cxnSp>
        <p:nvCxnSpPr>
          <p:cNvPr id="5" name="直接连接符 4"/>
          <p:cNvCxnSpPr/>
          <p:nvPr/>
        </p:nvCxnSpPr>
        <p:spPr bwMode="auto">
          <a:xfrm>
            <a:off x="3467100" y="2564904"/>
            <a:ext cx="672852"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2" name="文本框 11"/>
          <p:cNvSpPr txBox="1"/>
          <p:nvPr/>
        </p:nvSpPr>
        <p:spPr>
          <a:xfrm>
            <a:off x="4524772" y="3356992"/>
            <a:ext cx="1127348" cy="369332"/>
          </a:xfrm>
          <a:prstGeom prst="rect">
            <a:avLst/>
          </a:prstGeom>
          <a:noFill/>
        </p:spPr>
        <p:txBody>
          <a:bodyPr wrap="square" rtlCol="0">
            <a:spAutoFit/>
          </a:bodyPr>
          <a:lstStyle/>
          <a:p>
            <a:r>
              <a:rPr lang="zh-CN" altLang="en-US" dirty="0">
                <a:solidFill>
                  <a:srgbClr val="FF0000"/>
                </a:solidFill>
              </a:rPr>
              <a:t>请求错误</a:t>
            </a:r>
          </a:p>
        </p:txBody>
      </p:sp>
      <p:cxnSp>
        <p:nvCxnSpPr>
          <p:cNvPr id="13" name="直接连接符 12"/>
          <p:cNvCxnSpPr/>
          <p:nvPr/>
        </p:nvCxnSpPr>
        <p:spPr bwMode="auto">
          <a:xfrm>
            <a:off x="3491880" y="3717032"/>
            <a:ext cx="672852"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21406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anim calcmode="lin" valueType="num">
                                      <p:cBhvr>
                                        <p:cTn id="8"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250"/>
                                        <p:tgtEl>
                                          <p:spTgt spid="9">
                                            <p:txEl>
                                              <p:pRg st="1" end="1"/>
                                            </p:txEl>
                                          </p:spTgt>
                                        </p:tgtEl>
                                      </p:cBhvr>
                                    </p:animEffect>
                                    <p:anim calcmode="lin" valueType="num">
                                      <p:cBhvr>
                                        <p:cTn id="15" dur="2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250"/>
                                        <p:tgtEl>
                                          <p:spTgt spid="9">
                                            <p:txEl>
                                              <p:pRg st="2" end="2"/>
                                            </p:txEl>
                                          </p:spTgt>
                                        </p:tgtEl>
                                      </p:cBhvr>
                                    </p:animEffect>
                                    <p:anim calcmode="lin" valueType="num">
                                      <p:cBhvr>
                                        <p:cTn id="20" dur="25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25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fade">
                                      <p:cBhvr>
                                        <p:cTn id="26" dur="250"/>
                                        <p:tgtEl>
                                          <p:spTgt spid="9">
                                            <p:txEl>
                                              <p:pRg st="3" end="3"/>
                                            </p:txEl>
                                          </p:spTgt>
                                        </p:tgtEl>
                                      </p:cBhvr>
                                    </p:animEffect>
                                    <p:anim calcmode="lin" valueType="num">
                                      <p:cBhvr>
                                        <p:cTn id="27" dur="25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8" dur="250" fill="hold"/>
                                        <p:tgtEl>
                                          <p:spTgt spid="9">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fade">
                                      <p:cBhvr>
                                        <p:cTn id="31" dur="250"/>
                                        <p:tgtEl>
                                          <p:spTgt spid="9">
                                            <p:txEl>
                                              <p:pRg st="4" end="4"/>
                                            </p:txEl>
                                          </p:spTgt>
                                        </p:tgtEl>
                                      </p:cBhvr>
                                    </p:animEffect>
                                    <p:anim calcmode="lin" valueType="num">
                                      <p:cBhvr>
                                        <p:cTn id="32" dur="25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3" dur="250" fill="hold"/>
                                        <p:tgtEl>
                                          <p:spTgt spid="9">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xEl>
                                              <p:pRg st="5" end="5"/>
                                            </p:txEl>
                                          </p:spTgt>
                                        </p:tgtEl>
                                        <p:attrNameLst>
                                          <p:attrName>style.visibility</p:attrName>
                                        </p:attrNameLst>
                                      </p:cBhvr>
                                      <p:to>
                                        <p:strVal val="visible"/>
                                      </p:to>
                                    </p:set>
                                    <p:animEffect transition="in" filter="fade">
                                      <p:cBhvr>
                                        <p:cTn id="36" dur="250"/>
                                        <p:tgtEl>
                                          <p:spTgt spid="9">
                                            <p:txEl>
                                              <p:pRg st="5" end="5"/>
                                            </p:txEl>
                                          </p:spTgt>
                                        </p:tgtEl>
                                      </p:cBhvr>
                                    </p:animEffect>
                                    <p:anim calcmode="lin" valueType="num">
                                      <p:cBhvr>
                                        <p:cTn id="37" dur="25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8" dur="250" fill="hold"/>
                                        <p:tgtEl>
                                          <p:spTgt spid="9">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animEffect transition="in" filter="fade">
                                      <p:cBhvr>
                                        <p:cTn id="41" dur="250"/>
                                        <p:tgtEl>
                                          <p:spTgt spid="9">
                                            <p:txEl>
                                              <p:pRg st="6" end="6"/>
                                            </p:txEl>
                                          </p:spTgt>
                                        </p:tgtEl>
                                      </p:cBhvr>
                                    </p:animEffect>
                                    <p:anim calcmode="lin" valueType="num">
                                      <p:cBhvr>
                                        <p:cTn id="42" dur="25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43" dur="25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250"/>
                                        <p:tgtEl>
                                          <p:spTgt spid="3"/>
                                        </p:tgtEl>
                                      </p:cBhvr>
                                    </p:animEffect>
                                    <p:anim calcmode="lin" valueType="num">
                                      <p:cBhvr>
                                        <p:cTn id="49" dur="250" fill="hold"/>
                                        <p:tgtEl>
                                          <p:spTgt spid="3"/>
                                        </p:tgtEl>
                                        <p:attrNameLst>
                                          <p:attrName>ppt_x</p:attrName>
                                        </p:attrNameLst>
                                      </p:cBhvr>
                                      <p:tavLst>
                                        <p:tav tm="0">
                                          <p:val>
                                            <p:strVal val="#ppt_x"/>
                                          </p:val>
                                        </p:tav>
                                        <p:tav tm="100000">
                                          <p:val>
                                            <p:strVal val="#ppt_x"/>
                                          </p:val>
                                        </p:tav>
                                      </p:tavLst>
                                    </p:anim>
                                    <p:anim calcmode="lin" valueType="num">
                                      <p:cBhvr>
                                        <p:cTn id="50"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250"/>
                                        <p:tgtEl>
                                          <p:spTgt spid="2"/>
                                        </p:tgtEl>
                                      </p:cBhvr>
                                    </p:animEffect>
                                    <p:anim calcmode="lin" valueType="num">
                                      <p:cBhvr>
                                        <p:cTn id="56" dur="250" fill="hold"/>
                                        <p:tgtEl>
                                          <p:spTgt spid="2"/>
                                        </p:tgtEl>
                                        <p:attrNameLst>
                                          <p:attrName>ppt_x</p:attrName>
                                        </p:attrNameLst>
                                      </p:cBhvr>
                                      <p:tavLst>
                                        <p:tav tm="0">
                                          <p:val>
                                            <p:strVal val="#ppt_x"/>
                                          </p:val>
                                        </p:tav>
                                        <p:tav tm="100000">
                                          <p:val>
                                            <p:strVal val="#ppt_x"/>
                                          </p:val>
                                        </p:tav>
                                      </p:tavLst>
                                    </p:anim>
                                    <p:anim calcmode="lin" valueType="num">
                                      <p:cBhvr>
                                        <p:cTn id="57" dur="250" fill="hold"/>
                                        <p:tgtEl>
                                          <p:spTgt spid="2"/>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250"/>
                                        <p:tgtEl>
                                          <p:spTgt spid="5"/>
                                        </p:tgtEl>
                                      </p:cBhvr>
                                    </p:animEffect>
                                    <p:anim calcmode="lin" valueType="num">
                                      <p:cBhvr>
                                        <p:cTn id="61" dur="250" fill="hold"/>
                                        <p:tgtEl>
                                          <p:spTgt spid="5"/>
                                        </p:tgtEl>
                                        <p:attrNameLst>
                                          <p:attrName>ppt_x</p:attrName>
                                        </p:attrNameLst>
                                      </p:cBhvr>
                                      <p:tavLst>
                                        <p:tav tm="0">
                                          <p:val>
                                            <p:strVal val="#ppt_x"/>
                                          </p:val>
                                        </p:tav>
                                        <p:tav tm="100000">
                                          <p:val>
                                            <p:strVal val="#ppt_x"/>
                                          </p:val>
                                        </p:tav>
                                      </p:tavLst>
                                    </p:anim>
                                    <p:anim calcmode="lin" valueType="num">
                                      <p:cBhvr>
                                        <p:cTn id="62" dur="2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250"/>
                                        <p:tgtEl>
                                          <p:spTgt spid="13"/>
                                        </p:tgtEl>
                                      </p:cBhvr>
                                    </p:animEffect>
                                    <p:anim calcmode="lin" valueType="num">
                                      <p:cBhvr>
                                        <p:cTn id="68" dur="250" fill="hold"/>
                                        <p:tgtEl>
                                          <p:spTgt spid="13"/>
                                        </p:tgtEl>
                                        <p:attrNameLst>
                                          <p:attrName>ppt_x</p:attrName>
                                        </p:attrNameLst>
                                      </p:cBhvr>
                                      <p:tavLst>
                                        <p:tav tm="0">
                                          <p:val>
                                            <p:strVal val="#ppt_x"/>
                                          </p:val>
                                        </p:tav>
                                        <p:tav tm="100000">
                                          <p:val>
                                            <p:strVal val="#ppt_x"/>
                                          </p:val>
                                        </p:tav>
                                      </p:tavLst>
                                    </p:anim>
                                    <p:anim calcmode="lin" valueType="num">
                                      <p:cBhvr>
                                        <p:cTn id="69" dur="250" fill="hold"/>
                                        <p:tgtEl>
                                          <p:spTgt spid="1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250"/>
                                        <p:tgtEl>
                                          <p:spTgt spid="12"/>
                                        </p:tgtEl>
                                      </p:cBhvr>
                                    </p:animEffect>
                                    <p:anim calcmode="lin" valueType="num">
                                      <p:cBhvr>
                                        <p:cTn id="73" dur="250" fill="hold"/>
                                        <p:tgtEl>
                                          <p:spTgt spid="12"/>
                                        </p:tgtEl>
                                        <p:attrNameLst>
                                          <p:attrName>ppt_x</p:attrName>
                                        </p:attrNameLst>
                                      </p:cBhvr>
                                      <p:tavLst>
                                        <p:tav tm="0">
                                          <p:val>
                                            <p:strVal val="#ppt_x"/>
                                          </p:val>
                                        </p:tav>
                                        <p:tav tm="100000">
                                          <p:val>
                                            <p:strVal val="#ppt_x"/>
                                          </p:val>
                                        </p:tav>
                                      </p:tavLst>
                                    </p:anim>
                                    <p:anim calcmode="lin" valueType="num">
                                      <p:cBhvr>
                                        <p:cTn id="74" dur="2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WADL</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err="1">
                <a:latin typeface="Verdana" pitchFamily="34" charset="0"/>
              </a:rPr>
              <a:t>param</a:t>
            </a:r>
            <a:r>
              <a:rPr lang="zh-CN" altLang="en-US" sz="2400" dirty="0">
                <a:latin typeface="Verdana" pitchFamily="34" charset="0"/>
              </a:rPr>
              <a:t>元素</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a:t>35</a:t>
            </a: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9"/>
          <p:cNvSpPr>
            <a:spLocks noChangeArrowheads="1"/>
          </p:cNvSpPr>
          <p:nvPr/>
        </p:nvSpPr>
        <p:spPr bwMode="auto">
          <a:xfrm>
            <a:off x="435768" y="1485447"/>
            <a:ext cx="8312696"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描述其父元素的参数</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zh-CN" altLang="en-US" sz="2000" dirty="0">
                <a:solidFill>
                  <a:schemeClr val="tx2"/>
                </a:solidFill>
                <a:latin typeface="Times New Roman" pitchFamily="18" charset="0"/>
                <a:cs typeface="Times New Roman" pitchFamily="18" charset="0"/>
              </a:rPr>
              <a:t>描述对象：</a:t>
            </a:r>
            <a:r>
              <a:rPr lang="en-US" altLang="zh-CN" sz="2000" dirty="0">
                <a:solidFill>
                  <a:schemeClr val="tx2"/>
                </a:solidFill>
                <a:latin typeface="Times New Roman" pitchFamily="18" charset="0"/>
                <a:cs typeface="Times New Roman" pitchFamily="18" charset="0"/>
              </a:rPr>
              <a:t>resource</a:t>
            </a:r>
            <a:r>
              <a:rPr lang="zh-CN" altLang="en-US" sz="2000" dirty="0">
                <a:solidFill>
                  <a:schemeClr val="tx2"/>
                </a:solidFill>
                <a:latin typeface="Times New Roman" pitchFamily="18" charset="0"/>
                <a:cs typeface="Times New Roman" pitchFamily="18" charset="0"/>
              </a:rPr>
              <a:t>、</a:t>
            </a:r>
            <a:r>
              <a:rPr lang="en-US" altLang="zh-CN" sz="2000" dirty="0">
                <a:solidFill>
                  <a:schemeClr val="tx2"/>
                </a:solidFill>
                <a:latin typeface="Times New Roman" pitchFamily="18" charset="0"/>
                <a:cs typeface="Times New Roman" pitchFamily="18" charset="0"/>
              </a:rPr>
              <a:t>application</a:t>
            </a:r>
            <a:r>
              <a:rPr lang="zh-CN" altLang="en-US" sz="2000" dirty="0">
                <a:solidFill>
                  <a:schemeClr val="tx2"/>
                </a:solidFill>
                <a:latin typeface="Times New Roman" pitchFamily="18" charset="0"/>
                <a:cs typeface="Times New Roman" pitchFamily="18" charset="0"/>
              </a:rPr>
              <a:t>、</a:t>
            </a:r>
            <a:r>
              <a:rPr lang="en-US" altLang="zh-CN" sz="2000" dirty="0">
                <a:solidFill>
                  <a:schemeClr val="tx2"/>
                </a:solidFill>
                <a:latin typeface="Times New Roman" pitchFamily="18" charset="0"/>
                <a:cs typeface="Times New Roman" pitchFamily="18" charset="0"/>
              </a:rPr>
              <a:t>request</a:t>
            </a:r>
            <a:r>
              <a:rPr lang="zh-CN" altLang="en-US" sz="2000" dirty="0">
                <a:solidFill>
                  <a:schemeClr val="tx2"/>
                </a:solidFill>
                <a:latin typeface="Times New Roman" pitchFamily="18" charset="0"/>
                <a:cs typeface="Times New Roman" pitchFamily="18" charset="0"/>
              </a:rPr>
              <a:t>、</a:t>
            </a:r>
            <a:r>
              <a:rPr lang="en-US" altLang="zh-CN" sz="2000" dirty="0">
                <a:solidFill>
                  <a:schemeClr val="tx2"/>
                </a:solidFill>
                <a:latin typeface="Times New Roman" pitchFamily="18" charset="0"/>
                <a:cs typeface="Times New Roman" pitchFamily="18" charset="0"/>
              </a:rPr>
              <a:t>response</a:t>
            </a: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元素属性</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en-US" altLang="zh-CN" dirty="0">
                <a:solidFill>
                  <a:schemeClr val="tx2"/>
                </a:solidFill>
                <a:latin typeface="Times New Roman" pitchFamily="18" charset="0"/>
                <a:cs typeface="Times New Roman" pitchFamily="18" charset="0"/>
              </a:rPr>
              <a:t>id</a:t>
            </a:r>
            <a:r>
              <a:rPr lang="zh-CN" altLang="en-US" dirty="0">
                <a:solidFill>
                  <a:schemeClr val="tx2"/>
                </a:solidFill>
                <a:latin typeface="Times New Roman" pitchFamily="18" charset="0"/>
                <a:cs typeface="Times New Roman" pitchFamily="18" charset="0"/>
              </a:rPr>
              <a:t>：标识当前参数，可选属性</a:t>
            </a:r>
            <a:endParaRPr lang="en-US" altLang="zh-CN"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en-US" altLang="zh-CN" dirty="0">
                <a:solidFill>
                  <a:schemeClr val="tx2"/>
                </a:solidFill>
                <a:latin typeface="Times New Roman" pitchFamily="18" charset="0"/>
                <a:cs typeface="Times New Roman" pitchFamily="18" charset="0"/>
              </a:rPr>
              <a:t>name: </a:t>
            </a:r>
            <a:r>
              <a:rPr lang="zh-CN" altLang="en-US" dirty="0">
                <a:solidFill>
                  <a:schemeClr val="tx2"/>
                </a:solidFill>
                <a:latin typeface="Times New Roman" pitchFamily="18" charset="0"/>
                <a:cs typeface="Times New Roman" pitchFamily="18" charset="0"/>
              </a:rPr>
              <a:t>指定参数的名称，必选属性</a:t>
            </a:r>
            <a:endParaRPr lang="en-US" altLang="zh-CN"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en-US" altLang="zh-CN" dirty="0">
                <a:solidFill>
                  <a:schemeClr val="tx2"/>
                </a:solidFill>
                <a:latin typeface="Times New Roman" pitchFamily="18" charset="0"/>
                <a:cs typeface="Times New Roman" pitchFamily="18" charset="0"/>
              </a:rPr>
              <a:t>style</a:t>
            </a:r>
            <a:r>
              <a:rPr lang="zh-CN" altLang="en-US" dirty="0">
                <a:solidFill>
                  <a:schemeClr val="tx2"/>
                </a:solidFill>
                <a:latin typeface="Times New Roman" pitchFamily="18" charset="0"/>
                <a:cs typeface="Times New Roman" pitchFamily="18" charset="0"/>
              </a:rPr>
              <a:t>：指定参数的样式，可选属性</a:t>
            </a:r>
            <a:endParaRPr lang="en-US" altLang="zh-CN"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en-US" altLang="zh-CN" dirty="0">
                <a:solidFill>
                  <a:schemeClr val="tx2"/>
                </a:solidFill>
                <a:latin typeface="Times New Roman" pitchFamily="18" charset="0"/>
                <a:cs typeface="Times New Roman" pitchFamily="18" charset="0"/>
              </a:rPr>
              <a:t>type</a:t>
            </a:r>
            <a:r>
              <a:rPr lang="zh-CN" altLang="en-US" dirty="0">
                <a:solidFill>
                  <a:schemeClr val="tx2"/>
                </a:solidFill>
                <a:latin typeface="Times New Roman" pitchFamily="18" charset="0"/>
                <a:cs typeface="Times New Roman" pitchFamily="18" charset="0"/>
              </a:rPr>
              <a:t>：指定参数的类型（</a:t>
            </a:r>
            <a:r>
              <a:rPr lang="en-US" altLang="zh-CN" dirty="0">
                <a:solidFill>
                  <a:schemeClr val="tx2"/>
                </a:solidFill>
                <a:latin typeface="Times New Roman" pitchFamily="18" charset="0"/>
                <a:cs typeface="Times New Roman" pitchFamily="18" charset="0"/>
              </a:rPr>
              <a:t>XML</a:t>
            </a:r>
            <a:r>
              <a:rPr lang="zh-CN" altLang="en-US" dirty="0">
                <a:solidFill>
                  <a:schemeClr val="tx2"/>
                </a:solidFill>
                <a:latin typeface="Times New Roman" pitchFamily="18" charset="0"/>
                <a:cs typeface="Times New Roman" pitchFamily="18" charset="0"/>
              </a:rPr>
              <a:t>中的类型），默认为</a:t>
            </a:r>
            <a:r>
              <a:rPr lang="en-US" altLang="zh-CN" dirty="0" err="1">
                <a:solidFill>
                  <a:schemeClr val="tx2"/>
                </a:solidFill>
                <a:latin typeface="Times New Roman" pitchFamily="18" charset="0"/>
                <a:cs typeface="Times New Roman" pitchFamily="18" charset="0"/>
              </a:rPr>
              <a:t>XSD:string</a:t>
            </a:r>
            <a:r>
              <a:rPr lang="zh-CN" altLang="en-US" dirty="0">
                <a:solidFill>
                  <a:schemeClr val="tx2"/>
                </a:solidFill>
                <a:latin typeface="Times New Roman" pitchFamily="18" charset="0"/>
                <a:cs typeface="Times New Roman" pitchFamily="18" charset="0"/>
              </a:rPr>
              <a:t>，可选属性</a:t>
            </a:r>
            <a:endParaRPr lang="en-US" altLang="zh-CN"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en-US" altLang="zh-CN" dirty="0">
                <a:solidFill>
                  <a:schemeClr val="tx2"/>
                </a:solidFill>
                <a:latin typeface="Times New Roman" pitchFamily="18" charset="0"/>
                <a:cs typeface="Times New Roman" pitchFamily="18" charset="0"/>
              </a:rPr>
              <a:t>default</a:t>
            </a:r>
            <a:r>
              <a:rPr lang="zh-CN" altLang="en-US" dirty="0">
                <a:solidFill>
                  <a:schemeClr val="tx2"/>
                </a:solidFill>
                <a:latin typeface="Times New Roman" pitchFamily="18" charset="0"/>
                <a:cs typeface="Times New Roman" pitchFamily="18" charset="0"/>
              </a:rPr>
              <a:t>：</a:t>
            </a:r>
            <a:r>
              <a:rPr lang="en-US" altLang="zh-CN" dirty="0">
                <a:solidFill>
                  <a:schemeClr val="tx2"/>
                </a:solidFill>
                <a:latin typeface="Times New Roman" pitchFamily="18" charset="0"/>
                <a:cs typeface="Times New Roman" pitchFamily="18" charset="0"/>
              </a:rPr>
              <a:t> </a:t>
            </a:r>
            <a:r>
              <a:rPr lang="zh-CN" altLang="en-US" dirty="0">
                <a:solidFill>
                  <a:schemeClr val="tx2"/>
                </a:solidFill>
                <a:latin typeface="Times New Roman" pitchFamily="18" charset="0"/>
                <a:cs typeface="Times New Roman" pitchFamily="18" charset="0"/>
              </a:rPr>
              <a:t>指定参数的默认值，可选属性</a:t>
            </a:r>
            <a:endParaRPr lang="en-US" altLang="zh-CN" dirty="0">
              <a:solidFill>
                <a:schemeClr val="tx2"/>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362765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anim calcmode="lin" valueType="num">
                                      <p:cBhvr>
                                        <p:cTn id="8"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50"/>
                                        <p:tgtEl>
                                          <p:spTgt spid="9">
                                            <p:txEl>
                                              <p:pRg st="1" end="1"/>
                                            </p:txEl>
                                          </p:spTgt>
                                        </p:tgtEl>
                                      </p:cBhvr>
                                    </p:animEffect>
                                    <p:anim calcmode="lin" valueType="num">
                                      <p:cBhvr>
                                        <p:cTn id="13" dur="2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4" dur="25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250"/>
                                        <p:tgtEl>
                                          <p:spTgt spid="9">
                                            <p:txEl>
                                              <p:pRg st="2" end="2"/>
                                            </p:txEl>
                                          </p:spTgt>
                                        </p:tgtEl>
                                      </p:cBhvr>
                                    </p:animEffect>
                                    <p:anim calcmode="lin" valueType="num">
                                      <p:cBhvr>
                                        <p:cTn id="20" dur="25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250" fill="hold"/>
                                        <p:tgtEl>
                                          <p:spTgt spid="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250"/>
                                        <p:tgtEl>
                                          <p:spTgt spid="9">
                                            <p:txEl>
                                              <p:pRg st="3" end="3"/>
                                            </p:txEl>
                                          </p:spTgt>
                                        </p:tgtEl>
                                      </p:cBhvr>
                                    </p:animEffect>
                                    <p:anim calcmode="lin" valueType="num">
                                      <p:cBhvr>
                                        <p:cTn id="25" dur="25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6" dur="250" fill="hold"/>
                                        <p:tgtEl>
                                          <p:spTgt spid="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fade">
                                      <p:cBhvr>
                                        <p:cTn id="29" dur="250"/>
                                        <p:tgtEl>
                                          <p:spTgt spid="9">
                                            <p:txEl>
                                              <p:pRg st="4" end="4"/>
                                            </p:txEl>
                                          </p:spTgt>
                                        </p:tgtEl>
                                      </p:cBhvr>
                                    </p:animEffect>
                                    <p:anim calcmode="lin" valueType="num">
                                      <p:cBhvr>
                                        <p:cTn id="30" dur="25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1" dur="250" fill="hold"/>
                                        <p:tgtEl>
                                          <p:spTgt spid="9">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fade">
                                      <p:cBhvr>
                                        <p:cTn id="34" dur="250"/>
                                        <p:tgtEl>
                                          <p:spTgt spid="9">
                                            <p:txEl>
                                              <p:pRg st="5" end="5"/>
                                            </p:txEl>
                                          </p:spTgt>
                                        </p:tgtEl>
                                      </p:cBhvr>
                                    </p:animEffect>
                                    <p:anim calcmode="lin" valueType="num">
                                      <p:cBhvr>
                                        <p:cTn id="35" dur="25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6" dur="250" fill="hold"/>
                                        <p:tgtEl>
                                          <p:spTgt spid="9">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animEffect transition="in" filter="fade">
                                      <p:cBhvr>
                                        <p:cTn id="39" dur="250"/>
                                        <p:tgtEl>
                                          <p:spTgt spid="9">
                                            <p:txEl>
                                              <p:pRg st="6" end="6"/>
                                            </p:txEl>
                                          </p:spTgt>
                                        </p:tgtEl>
                                      </p:cBhvr>
                                    </p:animEffect>
                                    <p:anim calcmode="lin" valueType="num">
                                      <p:cBhvr>
                                        <p:cTn id="40" dur="25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41" dur="250" fill="hold"/>
                                        <p:tgtEl>
                                          <p:spTgt spid="9">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9">
                                            <p:txEl>
                                              <p:pRg st="7" end="7"/>
                                            </p:txEl>
                                          </p:spTgt>
                                        </p:tgtEl>
                                        <p:attrNameLst>
                                          <p:attrName>style.visibility</p:attrName>
                                        </p:attrNameLst>
                                      </p:cBhvr>
                                      <p:to>
                                        <p:strVal val="visible"/>
                                      </p:to>
                                    </p:set>
                                    <p:animEffect transition="in" filter="fade">
                                      <p:cBhvr>
                                        <p:cTn id="44" dur="250"/>
                                        <p:tgtEl>
                                          <p:spTgt spid="9">
                                            <p:txEl>
                                              <p:pRg st="7" end="7"/>
                                            </p:txEl>
                                          </p:spTgt>
                                        </p:tgtEl>
                                      </p:cBhvr>
                                    </p:animEffect>
                                    <p:anim calcmode="lin" valueType="num">
                                      <p:cBhvr>
                                        <p:cTn id="45" dur="25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46" dur="25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WADL</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err="1">
                <a:latin typeface="Verdana" pitchFamily="34" charset="0"/>
              </a:rPr>
              <a:t>param</a:t>
            </a:r>
            <a:r>
              <a:rPr lang="zh-CN" altLang="en-US" sz="2400" dirty="0">
                <a:latin typeface="Verdana" pitchFamily="34" charset="0"/>
              </a:rPr>
              <a:t>元素</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a:t>36</a:t>
            </a: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9"/>
          <p:cNvSpPr>
            <a:spLocks noChangeArrowheads="1"/>
          </p:cNvSpPr>
          <p:nvPr/>
        </p:nvSpPr>
        <p:spPr bwMode="auto">
          <a:xfrm>
            <a:off x="435768" y="1485447"/>
            <a:ext cx="8312696"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00100" lvl="1" indent="-342900">
              <a:spcBef>
                <a:spcPts val="1200"/>
              </a:spcBef>
              <a:spcAft>
                <a:spcPts val="1200"/>
              </a:spcAft>
              <a:buFont typeface="Wingdings" panose="05000000000000000000" pitchFamily="2" charset="2"/>
              <a:buChar char="ü"/>
            </a:pPr>
            <a:r>
              <a:rPr lang="en-US" altLang="zh-CN" dirty="0">
                <a:solidFill>
                  <a:schemeClr val="tx2"/>
                </a:solidFill>
                <a:latin typeface="Times New Roman" pitchFamily="18" charset="0"/>
                <a:cs typeface="Times New Roman" pitchFamily="18" charset="0"/>
              </a:rPr>
              <a:t>required</a:t>
            </a:r>
            <a:r>
              <a:rPr lang="zh-CN" altLang="en-US" dirty="0">
                <a:solidFill>
                  <a:schemeClr val="tx2"/>
                </a:solidFill>
                <a:latin typeface="Times New Roman" pitchFamily="18" charset="0"/>
                <a:cs typeface="Times New Roman" pitchFamily="18" charset="0"/>
              </a:rPr>
              <a:t>：指定参数是否需要存在，默认</a:t>
            </a:r>
            <a:r>
              <a:rPr lang="en-US" altLang="zh-CN" dirty="0">
                <a:solidFill>
                  <a:schemeClr val="tx2"/>
                </a:solidFill>
                <a:latin typeface="Times New Roman" pitchFamily="18" charset="0"/>
                <a:cs typeface="Times New Roman" pitchFamily="18" charset="0"/>
              </a:rPr>
              <a:t>false</a:t>
            </a:r>
            <a:r>
              <a:rPr lang="zh-CN" altLang="en-US" dirty="0">
                <a:solidFill>
                  <a:schemeClr val="tx2"/>
                </a:solidFill>
                <a:latin typeface="Times New Roman" pitchFamily="18" charset="0"/>
                <a:cs typeface="Times New Roman" pitchFamily="18" charset="0"/>
              </a:rPr>
              <a:t>，可选属性</a:t>
            </a:r>
            <a:endParaRPr lang="en-US" altLang="zh-CN"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ü"/>
            </a:pPr>
            <a:r>
              <a:rPr lang="en-US" altLang="zh-CN" dirty="0">
                <a:solidFill>
                  <a:schemeClr val="tx2"/>
                </a:solidFill>
                <a:latin typeface="Times New Roman" pitchFamily="18" charset="0"/>
                <a:cs typeface="Times New Roman" pitchFamily="18" charset="0"/>
              </a:rPr>
              <a:t>fixed</a:t>
            </a:r>
            <a:r>
              <a:rPr lang="zh-CN" altLang="en-US" dirty="0">
                <a:solidFill>
                  <a:schemeClr val="tx2"/>
                </a:solidFill>
                <a:latin typeface="Times New Roman" pitchFamily="18" charset="0"/>
                <a:cs typeface="Times New Roman" pitchFamily="18" charset="0"/>
              </a:rPr>
              <a:t>：为参数提供固定值</a:t>
            </a:r>
            <a:endParaRPr lang="en-US" altLang="zh-CN"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ü"/>
            </a:pPr>
            <a:endParaRPr lang="en-US" altLang="zh-CN" dirty="0">
              <a:solidFill>
                <a:schemeClr val="tx2"/>
              </a:solidFill>
              <a:latin typeface="Times New Roman" pitchFamily="18" charset="0"/>
              <a:cs typeface="Times New Roman" pitchFamily="18" charset="0"/>
            </a:endParaRPr>
          </a:p>
        </p:txBody>
      </p:sp>
      <p:pic>
        <p:nvPicPr>
          <p:cNvPr id="2" name="图片 1"/>
          <p:cNvPicPr>
            <a:picLocks noChangeAspect="1"/>
          </p:cNvPicPr>
          <p:nvPr/>
        </p:nvPicPr>
        <p:blipFill>
          <a:blip r:embed="rId5"/>
          <a:stretch>
            <a:fillRect/>
          </a:stretch>
        </p:blipFill>
        <p:spPr>
          <a:xfrm>
            <a:off x="463516" y="1340768"/>
            <a:ext cx="8086725" cy="4257675"/>
          </a:xfrm>
          <a:prstGeom prst="rect">
            <a:avLst/>
          </a:prstGeom>
        </p:spPr>
      </p:pic>
    </p:spTree>
    <p:custDataLst>
      <p:tags r:id="rId1"/>
    </p:custDataLst>
    <p:extLst>
      <p:ext uri="{BB962C8B-B14F-4D97-AF65-F5344CB8AC3E}">
        <p14:creationId xmlns:p14="http://schemas.microsoft.com/office/powerpoint/2010/main" val="13222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anim calcmode="lin" valueType="num">
                                      <p:cBhvr>
                                        <p:cTn id="8"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50"/>
                                        <p:tgtEl>
                                          <p:spTgt spid="9">
                                            <p:txEl>
                                              <p:pRg st="1" end="1"/>
                                            </p:txEl>
                                          </p:spTgt>
                                        </p:tgtEl>
                                      </p:cBhvr>
                                    </p:animEffect>
                                    <p:anim calcmode="lin" valueType="num">
                                      <p:cBhvr>
                                        <p:cTn id="13" dur="2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4" dur="25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50"/>
                                        <p:tgtEl>
                                          <p:spTgt spid="2"/>
                                        </p:tgtEl>
                                      </p:cBhvr>
                                    </p:animEffect>
                                    <p:anim calcmode="lin" valueType="num">
                                      <p:cBhvr>
                                        <p:cTn id="20" dur="250" fill="hold"/>
                                        <p:tgtEl>
                                          <p:spTgt spid="2"/>
                                        </p:tgtEl>
                                        <p:attrNameLst>
                                          <p:attrName>ppt_x</p:attrName>
                                        </p:attrNameLst>
                                      </p:cBhvr>
                                      <p:tavLst>
                                        <p:tav tm="0">
                                          <p:val>
                                            <p:strVal val="#ppt_x"/>
                                          </p:val>
                                        </p:tav>
                                        <p:tav tm="100000">
                                          <p:val>
                                            <p:strVal val="#ppt_x"/>
                                          </p:val>
                                        </p:tav>
                                      </p:tavLst>
                                    </p:anim>
                                    <p:anim calcmode="lin" valueType="num">
                                      <p:cBhvr>
                                        <p:cTn id="21"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WSDL</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WSDL</a:t>
            </a:r>
          </a:p>
        </p:txBody>
      </p:sp>
      <p:sp>
        <p:nvSpPr>
          <p:cNvPr id="7" name="灯片编号占位符 6"/>
          <p:cNvSpPr>
            <a:spLocks noGrp="1"/>
          </p:cNvSpPr>
          <p:nvPr>
            <p:ph type="sldNum" sz="quarter" idx="10"/>
          </p:nvPr>
        </p:nvSpPr>
        <p:spPr/>
        <p:txBody>
          <a:bodyPr/>
          <a:lstStyle/>
          <a:p>
            <a:pPr>
              <a:defRPr/>
            </a:pPr>
            <a:r>
              <a:rPr lang="en-US" altLang="zh-CN" dirty="0"/>
              <a:t>1</a:t>
            </a: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639392" y="1514371"/>
            <a:ext cx="796505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1200"/>
              </a:spcAft>
              <a:buFont typeface="Wingdings" pitchFamily="2" charset="2"/>
              <a:buChar char="l"/>
            </a:pPr>
            <a:r>
              <a:rPr lang="en-US" altLang="zh-CN" sz="2000" dirty="0">
                <a:solidFill>
                  <a:schemeClr val="tx2"/>
                </a:solidFill>
                <a:latin typeface="Times New Roman" pitchFamily="18" charset="0"/>
                <a:cs typeface="Times New Roman" pitchFamily="18" charset="0"/>
              </a:rPr>
              <a:t>WSDL</a:t>
            </a:r>
            <a:r>
              <a:rPr lang="zh-CN" altLang="en-US" sz="2000" dirty="0">
                <a:solidFill>
                  <a:schemeClr val="tx2"/>
                </a:solidFill>
                <a:latin typeface="Times New Roman" pitchFamily="18" charset="0"/>
                <a:cs typeface="Times New Roman" pitchFamily="18" charset="0"/>
              </a:rPr>
              <a:t>（网络服务描述语言，</a:t>
            </a:r>
            <a:r>
              <a:rPr lang="en-US" altLang="zh-CN" sz="2000" dirty="0">
                <a:solidFill>
                  <a:schemeClr val="tx2"/>
                </a:solidFill>
                <a:latin typeface="Times New Roman" pitchFamily="18" charset="0"/>
                <a:cs typeface="Times New Roman" pitchFamily="18" charset="0"/>
              </a:rPr>
              <a:t>Web Services Description Language</a:t>
            </a:r>
            <a:r>
              <a:rPr lang="zh-CN" altLang="en-US" sz="2000" dirty="0">
                <a:solidFill>
                  <a:schemeClr val="tx2"/>
                </a:solidFill>
                <a:latin typeface="Times New Roman" pitchFamily="18" charset="0"/>
                <a:cs typeface="Times New Roman" pitchFamily="18" charset="0"/>
              </a:rPr>
              <a:t>）是基于 </a:t>
            </a:r>
            <a:r>
              <a:rPr lang="en-US" altLang="zh-CN" sz="2000" dirty="0">
                <a:solidFill>
                  <a:schemeClr val="tx2"/>
                </a:solidFill>
                <a:latin typeface="Times New Roman" pitchFamily="18" charset="0"/>
                <a:cs typeface="Times New Roman" pitchFamily="18" charset="0"/>
              </a:rPr>
              <a:t>XML </a:t>
            </a:r>
            <a:r>
              <a:rPr lang="zh-CN" altLang="en-US" sz="2000" dirty="0">
                <a:solidFill>
                  <a:schemeClr val="tx2"/>
                </a:solidFill>
                <a:latin typeface="Times New Roman" pitchFamily="18" charset="0"/>
                <a:cs typeface="Times New Roman" pitchFamily="18" charset="0"/>
              </a:rPr>
              <a:t>的用于描述 </a:t>
            </a:r>
            <a:r>
              <a:rPr lang="en-US" altLang="zh-CN" sz="2000" dirty="0">
                <a:solidFill>
                  <a:schemeClr val="tx2"/>
                </a:solidFill>
                <a:latin typeface="Times New Roman" pitchFamily="18" charset="0"/>
                <a:cs typeface="Times New Roman" pitchFamily="18" charset="0"/>
              </a:rPr>
              <a:t>Web Services </a:t>
            </a:r>
            <a:r>
              <a:rPr lang="zh-CN" altLang="en-US" sz="2000" dirty="0">
                <a:solidFill>
                  <a:schemeClr val="tx2"/>
                </a:solidFill>
                <a:latin typeface="Times New Roman" pitchFamily="18" charset="0"/>
                <a:cs typeface="Times New Roman" pitchFamily="18" charset="0"/>
              </a:rPr>
              <a:t>以及如何访问 </a:t>
            </a:r>
            <a:r>
              <a:rPr lang="en-US" altLang="zh-CN" sz="2000" dirty="0">
                <a:solidFill>
                  <a:schemeClr val="tx2"/>
                </a:solidFill>
                <a:latin typeface="Times New Roman" pitchFamily="18" charset="0"/>
                <a:cs typeface="Times New Roman" pitchFamily="18" charset="0"/>
              </a:rPr>
              <a:t>Web Services </a:t>
            </a:r>
            <a:r>
              <a:rPr lang="zh-CN" altLang="en-US" sz="2000" dirty="0">
                <a:solidFill>
                  <a:schemeClr val="tx2"/>
                </a:solidFill>
                <a:latin typeface="Times New Roman" pitchFamily="18" charset="0"/>
                <a:cs typeface="Times New Roman" pitchFamily="18" charset="0"/>
              </a:rPr>
              <a:t>的语言。</a:t>
            </a:r>
            <a:endParaRPr lang="en-US" altLang="zh-CN" sz="16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en-US" altLang="zh-CN" sz="2000" dirty="0">
                <a:solidFill>
                  <a:schemeClr val="tx2"/>
                </a:solidFill>
                <a:latin typeface="Times New Roman" pitchFamily="18" charset="0"/>
                <a:cs typeface="Times New Roman" pitchFamily="18" charset="0"/>
              </a:rPr>
              <a:t>2001 </a:t>
            </a:r>
            <a:r>
              <a:rPr lang="zh-CN" altLang="en-US" sz="2000" dirty="0">
                <a:solidFill>
                  <a:schemeClr val="tx2"/>
                </a:solidFill>
                <a:latin typeface="Times New Roman" pitchFamily="18" charset="0"/>
                <a:cs typeface="Times New Roman" pitchFamily="18" charset="0"/>
              </a:rPr>
              <a:t>年 </a:t>
            </a:r>
            <a:r>
              <a:rPr lang="en-US" altLang="zh-CN" sz="2000" dirty="0">
                <a:solidFill>
                  <a:schemeClr val="tx2"/>
                </a:solidFill>
                <a:latin typeface="Times New Roman" pitchFamily="18" charset="0"/>
                <a:cs typeface="Times New Roman" pitchFamily="18" charset="0"/>
              </a:rPr>
              <a:t>3 </a:t>
            </a:r>
            <a:r>
              <a:rPr lang="zh-CN" altLang="en-US" sz="2000" dirty="0">
                <a:solidFill>
                  <a:schemeClr val="tx2"/>
                </a:solidFill>
                <a:latin typeface="Times New Roman" pitchFamily="18" charset="0"/>
                <a:cs typeface="Times New Roman" pitchFamily="18" charset="0"/>
              </a:rPr>
              <a:t>月，</a:t>
            </a:r>
            <a:r>
              <a:rPr lang="en-US" altLang="zh-CN" sz="2000" dirty="0">
                <a:solidFill>
                  <a:schemeClr val="tx2"/>
                </a:solidFill>
                <a:latin typeface="Times New Roman" pitchFamily="18" charset="0"/>
                <a:cs typeface="Times New Roman" pitchFamily="18" charset="0"/>
              </a:rPr>
              <a:t>WSDL 1.1 </a:t>
            </a:r>
            <a:r>
              <a:rPr lang="zh-CN" altLang="en-US" sz="2000" dirty="0">
                <a:solidFill>
                  <a:schemeClr val="tx2"/>
                </a:solidFill>
                <a:latin typeface="Times New Roman" pitchFamily="18" charset="0"/>
                <a:cs typeface="Times New Roman" pitchFamily="18" charset="0"/>
              </a:rPr>
              <a:t>被 </a:t>
            </a:r>
            <a:r>
              <a:rPr lang="en-US" altLang="zh-CN" sz="2000" dirty="0">
                <a:solidFill>
                  <a:schemeClr val="tx2"/>
                </a:solidFill>
                <a:latin typeface="Times New Roman" pitchFamily="18" charset="0"/>
                <a:cs typeface="Times New Roman" pitchFamily="18" charset="0"/>
              </a:rPr>
              <a:t>IBM</a:t>
            </a:r>
            <a:r>
              <a:rPr lang="zh-CN" altLang="en-US" sz="2000" dirty="0">
                <a:solidFill>
                  <a:schemeClr val="tx2"/>
                </a:solidFill>
                <a:latin typeface="Times New Roman" pitchFamily="18" charset="0"/>
                <a:cs typeface="Times New Roman" pitchFamily="18" charset="0"/>
              </a:rPr>
              <a:t>、微软提交到</a:t>
            </a:r>
            <a:r>
              <a:rPr lang="en-US" altLang="zh-CN" sz="2000" dirty="0">
                <a:solidFill>
                  <a:schemeClr val="tx2"/>
                </a:solidFill>
                <a:latin typeface="Times New Roman" pitchFamily="18" charset="0"/>
                <a:cs typeface="Times New Roman" pitchFamily="18" charset="0"/>
              </a:rPr>
              <a:t>W3C </a:t>
            </a:r>
            <a:r>
              <a:rPr lang="zh-CN" altLang="en-US" sz="2000" dirty="0">
                <a:solidFill>
                  <a:schemeClr val="tx2"/>
                </a:solidFill>
                <a:latin typeface="Times New Roman" pitchFamily="18" charset="0"/>
                <a:cs typeface="Times New Roman" pitchFamily="18" charset="0"/>
              </a:rPr>
              <a:t>作为一项建议标准，用于描述网络服务。</a:t>
            </a:r>
            <a:r>
              <a:rPr lang="en-US" altLang="zh-CN" sz="2000" dirty="0">
                <a:solidFill>
                  <a:schemeClr val="tx2"/>
                </a:solidFill>
                <a:latin typeface="Times New Roman" pitchFamily="18" charset="0"/>
                <a:cs typeface="Times New Roman" pitchFamily="18" charset="0"/>
              </a:rPr>
              <a:t>2006</a:t>
            </a:r>
            <a:r>
              <a:rPr lang="zh-CN" altLang="en-US" sz="2000" dirty="0">
                <a:solidFill>
                  <a:schemeClr val="tx2"/>
                </a:solidFill>
                <a:latin typeface="Times New Roman" pitchFamily="18" charset="0"/>
                <a:cs typeface="Times New Roman" pitchFamily="18" charset="0"/>
              </a:rPr>
              <a:t>年，</a:t>
            </a:r>
            <a:r>
              <a:rPr lang="en-US" altLang="zh-CN" sz="2000" dirty="0">
                <a:solidFill>
                  <a:schemeClr val="tx2"/>
                </a:solidFill>
                <a:latin typeface="Times New Roman" pitchFamily="18" charset="0"/>
                <a:cs typeface="Times New Roman" pitchFamily="18" charset="0"/>
              </a:rPr>
              <a:t>W3C</a:t>
            </a:r>
            <a:r>
              <a:rPr lang="zh-CN" altLang="en-US" sz="2000" dirty="0">
                <a:solidFill>
                  <a:schemeClr val="tx2"/>
                </a:solidFill>
                <a:latin typeface="Times New Roman" pitchFamily="18" charset="0"/>
                <a:cs typeface="Times New Roman" pitchFamily="18" charset="0"/>
              </a:rPr>
              <a:t>推出</a:t>
            </a:r>
            <a:r>
              <a:rPr lang="en-US" altLang="zh-CN" sz="2000" dirty="0">
                <a:solidFill>
                  <a:schemeClr val="tx2"/>
                </a:solidFill>
                <a:latin typeface="Times New Roman" pitchFamily="18" charset="0"/>
                <a:cs typeface="Times New Roman" pitchFamily="18" charset="0"/>
              </a:rPr>
              <a:t>WSDL2.0</a:t>
            </a:r>
            <a:r>
              <a:rPr lang="zh-CN" altLang="en-US" sz="2000" dirty="0">
                <a:solidFill>
                  <a:schemeClr val="tx2"/>
                </a:solidFill>
                <a:latin typeface="Times New Roman" pitchFamily="18" charset="0"/>
                <a:cs typeface="Times New Roman" pitchFamily="18" charset="0"/>
              </a:rPr>
              <a:t>版，做了一些修改，增加了一些新的特性。</a:t>
            </a:r>
            <a:endParaRPr lang="en-US" altLang="zh-CN" sz="2000"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Effect transition="in" filter="fade">
                                      <p:cBhvr>
                                        <p:cTn id="7" dur="500"/>
                                        <p:tgtEl>
                                          <p:spTgt spid="5126">
                                            <p:txEl>
                                              <p:pRg st="0" end="0"/>
                                            </p:txEl>
                                          </p:spTgt>
                                        </p:tgtEl>
                                      </p:cBhvr>
                                    </p:animEffect>
                                    <p:anim calcmode="lin" valueType="num">
                                      <p:cBhvr>
                                        <p:cTn id="8" dur="500" fill="hold"/>
                                        <p:tgtEl>
                                          <p:spTgt spid="512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1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26">
                                            <p:txEl>
                                              <p:pRg st="1" end="1"/>
                                            </p:txEl>
                                          </p:spTgt>
                                        </p:tgtEl>
                                        <p:attrNameLst>
                                          <p:attrName>style.visibility</p:attrName>
                                        </p:attrNameLst>
                                      </p:cBhvr>
                                      <p:to>
                                        <p:strVal val="visible"/>
                                      </p:to>
                                    </p:set>
                                    <p:animEffect transition="in" filter="fade">
                                      <p:cBhvr>
                                        <p:cTn id="14" dur="500"/>
                                        <p:tgtEl>
                                          <p:spTgt spid="5126">
                                            <p:txEl>
                                              <p:pRg st="1" end="1"/>
                                            </p:txEl>
                                          </p:spTgt>
                                        </p:tgtEl>
                                      </p:cBhvr>
                                    </p:animEffect>
                                    <p:anim calcmode="lin" valueType="num">
                                      <p:cBhvr>
                                        <p:cTn id="15" dur="500" fill="hold"/>
                                        <p:tgtEl>
                                          <p:spTgt spid="5126">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512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r>
              <a:rPr lang="zh-CN" altLang="en-US" dirty="0">
                <a:latin typeface="宋体" panose="02010600030101010101" pitchFamily="2" charset="-122"/>
                <a:ea typeface="宋体" panose="02010600030101010101" pitchFamily="2" charset="-122"/>
              </a:rPr>
              <a:t>比较</a:t>
            </a:r>
          </a:p>
        </p:txBody>
      </p:sp>
      <p:sp>
        <p:nvSpPr>
          <p:cNvPr id="6" name="矩形 5"/>
          <p:cNvSpPr/>
          <p:nvPr/>
        </p:nvSpPr>
        <p:spPr>
          <a:xfrm>
            <a:off x="456405" y="1484784"/>
            <a:ext cx="8501857" cy="3970318"/>
          </a:xfrm>
          <a:prstGeom prst="rect">
            <a:avLst/>
          </a:prstGeom>
        </p:spPr>
        <p:txBody>
          <a:bodyPr wrap="square">
            <a:spAutoFit/>
          </a:bodyPr>
          <a:lstStyle/>
          <a:p>
            <a:pPr marL="285750" indent="-285750">
              <a:spcBef>
                <a:spcPts val="0"/>
              </a:spcBef>
              <a:spcAft>
                <a:spcPts val="0"/>
              </a:spcAft>
              <a:buFont typeface="Wingdings" pitchFamily="2" charset="2"/>
              <a:buChar char="l"/>
            </a:pPr>
            <a:r>
              <a:rPr lang="en-US" altLang="zh-CN" dirty="0">
                <a:solidFill>
                  <a:schemeClr val="tx2"/>
                </a:solidFill>
              </a:rPr>
              <a:t>Resources                                       vs.          Interfaces</a:t>
            </a:r>
          </a:p>
          <a:p>
            <a:pPr marL="285750" indent="-285750">
              <a:spcBef>
                <a:spcPts val="0"/>
              </a:spcBef>
              <a:spcAft>
                <a:spcPts val="0"/>
              </a:spcAft>
              <a:buFont typeface="Wingdings" pitchFamily="2" charset="2"/>
              <a:buChar char="l"/>
            </a:pPr>
            <a:r>
              <a:rPr lang="en-US" altLang="zh-CN" dirty="0">
                <a:solidFill>
                  <a:schemeClr val="tx2"/>
                </a:solidFill>
              </a:rPr>
              <a:t>HTTP only                                        vs.         Transport protocol independent</a:t>
            </a:r>
          </a:p>
          <a:p>
            <a:pPr marL="285750" indent="-285750">
              <a:spcBef>
                <a:spcPts val="0"/>
              </a:spcBef>
              <a:spcAft>
                <a:spcPts val="0"/>
              </a:spcAft>
              <a:buFont typeface="Wingdings" pitchFamily="2" charset="2"/>
              <a:buChar char="l"/>
            </a:pPr>
            <a:r>
              <a:rPr lang="en-US" altLang="zh-CN" dirty="0">
                <a:solidFill>
                  <a:schemeClr val="tx2"/>
                </a:solidFill>
              </a:rPr>
              <a:t>Request-response                          vs.          </a:t>
            </a:r>
            <a:r>
              <a:rPr lang="en-US" altLang="zh-CN" dirty="0" err="1">
                <a:solidFill>
                  <a:schemeClr val="tx2"/>
                </a:solidFill>
              </a:rPr>
              <a:t>In-only,out-only,in-out&amp;out-in</a:t>
            </a:r>
            <a:endParaRPr lang="en-US" altLang="zh-CN" dirty="0">
              <a:solidFill>
                <a:schemeClr val="tx2"/>
              </a:solidFill>
            </a:endParaRPr>
          </a:p>
          <a:p>
            <a:pPr marL="285750" indent="-285750">
              <a:spcBef>
                <a:spcPts val="0"/>
              </a:spcBef>
              <a:spcAft>
                <a:spcPts val="0"/>
              </a:spcAft>
              <a:buFont typeface="Wingdings" pitchFamily="2" charset="2"/>
              <a:buChar char="l"/>
            </a:pPr>
            <a:r>
              <a:rPr lang="en-US" altLang="zh-CN" dirty="0">
                <a:solidFill>
                  <a:schemeClr val="tx2"/>
                </a:solidFill>
              </a:rPr>
              <a:t>Stateless                                          vs.          </a:t>
            </a:r>
            <a:r>
              <a:rPr lang="en-US" altLang="zh-CN" dirty="0" err="1">
                <a:solidFill>
                  <a:schemeClr val="tx2"/>
                </a:solidFill>
              </a:rPr>
              <a:t>Stateful</a:t>
            </a:r>
            <a:endParaRPr lang="en-US" altLang="zh-CN" dirty="0">
              <a:solidFill>
                <a:schemeClr val="tx2"/>
              </a:solidFill>
            </a:endParaRPr>
          </a:p>
          <a:p>
            <a:pPr marL="285750" indent="-285750">
              <a:spcBef>
                <a:spcPts val="0"/>
              </a:spcBef>
              <a:spcAft>
                <a:spcPts val="0"/>
              </a:spcAft>
              <a:buFont typeface="Wingdings" pitchFamily="2" charset="2"/>
              <a:buChar char="l"/>
            </a:pPr>
            <a:r>
              <a:rPr lang="en-US" altLang="zh-CN" dirty="0">
                <a:solidFill>
                  <a:schemeClr val="tx2"/>
                </a:solidFill>
              </a:rPr>
              <a:t>Authentication :Not supported      vs.          Supported</a:t>
            </a:r>
          </a:p>
          <a:p>
            <a:pPr marL="285750" indent="-285750">
              <a:spcBef>
                <a:spcPts val="0"/>
              </a:spcBef>
              <a:spcAft>
                <a:spcPts val="0"/>
              </a:spcAft>
              <a:buFont typeface="Wingdings" pitchFamily="2" charset="2"/>
              <a:buChar char="l"/>
            </a:pPr>
            <a:r>
              <a:rPr lang="en-US" altLang="zh-CN" dirty="0">
                <a:solidFill>
                  <a:schemeClr val="tx2"/>
                </a:solidFill>
              </a:rPr>
              <a:t>Character encoding in URL encoded data:</a:t>
            </a:r>
          </a:p>
          <a:p>
            <a:pPr>
              <a:spcBef>
                <a:spcPts val="0"/>
              </a:spcBef>
              <a:spcAft>
                <a:spcPts val="0"/>
              </a:spcAft>
            </a:pPr>
            <a:r>
              <a:rPr lang="en-US" altLang="zh-CN" dirty="0">
                <a:solidFill>
                  <a:schemeClr val="tx2"/>
                </a:solidFill>
              </a:rPr>
              <a:t>     Not supported                                 vs.          Supported</a:t>
            </a:r>
          </a:p>
          <a:p>
            <a:pPr marL="285750" indent="-285750">
              <a:spcBef>
                <a:spcPts val="0"/>
              </a:spcBef>
              <a:spcAft>
                <a:spcPts val="0"/>
              </a:spcAft>
              <a:buFont typeface="Wingdings" pitchFamily="2" charset="2"/>
              <a:buChar char="l"/>
            </a:pPr>
            <a:r>
              <a:rPr lang="en-US" altLang="zh-CN" dirty="0">
                <a:solidFill>
                  <a:schemeClr val="tx2"/>
                </a:solidFill>
              </a:rPr>
              <a:t>Schema language for describing message content</a:t>
            </a:r>
          </a:p>
          <a:p>
            <a:pPr>
              <a:spcBef>
                <a:spcPts val="0"/>
              </a:spcBef>
              <a:spcAft>
                <a:spcPts val="0"/>
              </a:spcAft>
            </a:pPr>
            <a:r>
              <a:rPr lang="en-US" altLang="zh-CN" dirty="0">
                <a:solidFill>
                  <a:schemeClr val="tx2"/>
                </a:solidFill>
              </a:rPr>
              <a:t>     XML Schema &amp; </a:t>
            </a:r>
            <a:r>
              <a:rPr lang="en-US" altLang="zh-CN" dirty="0" err="1">
                <a:solidFill>
                  <a:schemeClr val="tx2"/>
                </a:solidFill>
              </a:rPr>
              <a:t>RelaxNG</a:t>
            </a:r>
            <a:r>
              <a:rPr lang="en-US" altLang="zh-CN" dirty="0">
                <a:solidFill>
                  <a:schemeClr val="tx2"/>
                </a:solidFill>
              </a:rPr>
              <a:t>               vs.           XML Schema</a:t>
            </a:r>
          </a:p>
          <a:p>
            <a:pPr marL="285750" indent="-285750">
              <a:spcBef>
                <a:spcPts val="0"/>
              </a:spcBef>
              <a:spcAft>
                <a:spcPts val="0"/>
              </a:spcAft>
              <a:buFont typeface="Wingdings" pitchFamily="2" charset="2"/>
              <a:buChar char="l"/>
            </a:pPr>
            <a:endParaRPr lang="en-US" altLang="zh-CN" dirty="0">
              <a:solidFill>
                <a:schemeClr val="tx2"/>
              </a:solidFill>
            </a:endParaRPr>
          </a:p>
          <a:p>
            <a:pPr marL="285750" indent="-285750">
              <a:spcBef>
                <a:spcPts val="0"/>
              </a:spcBef>
              <a:spcAft>
                <a:spcPts val="0"/>
              </a:spcAft>
              <a:buFont typeface="Wingdings" pitchFamily="2" charset="2"/>
              <a:buChar char="l"/>
            </a:pPr>
            <a:endParaRPr lang="en-US" altLang="zh-CN" dirty="0">
              <a:solidFill>
                <a:schemeClr val="tx2"/>
              </a:solidFill>
            </a:endParaRPr>
          </a:p>
          <a:p>
            <a:pPr>
              <a:spcBef>
                <a:spcPts val="0"/>
              </a:spcBef>
              <a:spcAft>
                <a:spcPts val="0"/>
              </a:spcAft>
            </a:pPr>
            <a:r>
              <a:rPr lang="en-US" altLang="zh-CN" dirty="0">
                <a:solidFill>
                  <a:schemeClr val="tx2"/>
                </a:solidFill>
              </a:rPr>
              <a:t>WADL</a:t>
            </a:r>
            <a:r>
              <a:rPr lang="zh-CN" altLang="en-US" dirty="0">
                <a:solidFill>
                  <a:schemeClr val="tx2"/>
                </a:solidFill>
              </a:rPr>
              <a:t>比较简单</a:t>
            </a:r>
            <a:r>
              <a:rPr lang="en-US" altLang="zh-CN" dirty="0">
                <a:solidFill>
                  <a:schemeClr val="tx2"/>
                </a:solidFill>
              </a:rPr>
              <a:t>, </a:t>
            </a:r>
            <a:r>
              <a:rPr lang="zh-CN" altLang="en-US" dirty="0">
                <a:solidFill>
                  <a:schemeClr val="tx2"/>
                </a:solidFill>
              </a:rPr>
              <a:t>应用范围有限</a:t>
            </a:r>
            <a:r>
              <a:rPr lang="en-US" altLang="zh-CN" dirty="0">
                <a:solidFill>
                  <a:schemeClr val="tx2"/>
                </a:solidFill>
              </a:rPr>
              <a:t>,</a:t>
            </a:r>
            <a:r>
              <a:rPr lang="zh-CN" altLang="en-US" dirty="0">
                <a:solidFill>
                  <a:schemeClr val="tx2"/>
                </a:solidFill>
              </a:rPr>
              <a:t>仅限于描述</a:t>
            </a:r>
            <a:r>
              <a:rPr lang="en-US" altLang="zh-CN" dirty="0">
                <a:solidFill>
                  <a:schemeClr val="tx2"/>
                </a:solidFill>
              </a:rPr>
              <a:t>HTTP</a:t>
            </a:r>
            <a:r>
              <a:rPr lang="zh-CN" altLang="en-US" dirty="0">
                <a:solidFill>
                  <a:schemeClr val="tx2"/>
                </a:solidFill>
              </a:rPr>
              <a:t>应用程序</a:t>
            </a:r>
            <a:r>
              <a:rPr lang="en-US" altLang="zh-CN" dirty="0">
                <a:solidFill>
                  <a:schemeClr val="tx2"/>
                </a:solidFill>
              </a:rPr>
              <a:t>, </a:t>
            </a:r>
            <a:r>
              <a:rPr lang="zh-CN" altLang="en-US" dirty="0">
                <a:solidFill>
                  <a:schemeClr val="tx2"/>
                </a:solidFill>
              </a:rPr>
              <a:t>并不涉及安全性等功能。 </a:t>
            </a:r>
          </a:p>
          <a:p>
            <a:pPr>
              <a:spcBef>
                <a:spcPts val="0"/>
              </a:spcBef>
              <a:spcAft>
                <a:spcPts val="0"/>
              </a:spcAft>
            </a:pPr>
            <a:endParaRPr lang="zh-CN" altLang="en-US" dirty="0">
              <a:solidFill>
                <a:schemeClr val="tx2"/>
              </a:solidFill>
            </a:endParaRPr>
          </a:p>
          <a:p>
            <a:pPr>
              <a:spcBef>
                <a:spcPts val="0"/>
              </a:spcBef>
              <a:spcAft>
                <a:spcPts val="0"/>
              </a:spcAft>
            </a:pPr>
            <a:r>
              <a:rPr lang="en-US" altLang="zh-CN" dirty="0">
                <a:solidFill>
                  <a:schemeClr val="tx2"/>
                </a:solidFill>
              </a:rPr>
              <a:t>WSDL 2.0 HTTP</a:t>
            </a:r>
            <a:r>
              <a:rPr lang="zh-CN" altLang="en-US" dirty="0">
                <a:solidFill>
                  <a:schemeClr val="tx2"/>
                </a:solidFill>
              </a:rPr>
              <a:t>绑定具有更加丰富功能的，但是代价是增加文档的复杂性。</a:t>
            </a:r>
          </a:p>
        </p:txBody>
      </p:sp>
      <p:sp>
        <p:nvSpPr>
          <p:cNvPr id="7" name="TextBox 6"/>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WADL</a:t>
            </a:r>
            <a:r>
              <a:rPr lang="zh-CN" altLang="en-US" sz="2400" dirty="0">
                <a:latin typeface="Verdana" pitchFamily="34" charset="0"/>
              </a:rPr>
              <a:t>和</a:t>
            </a:r>
            <a:r>
              <a:rPr lang="en-US" altLang="zh-CN" sz="2400" dirty="0">
                <a:latin typeface="Verdana" pitchFamily="34" charset="0"/>
              </a:rPr>
              <a:t>WSDL</a:t>
            </a:r>
            <a:r>
              <a:rPr lang="zh-CN" altLang="en-US" sz="2400" dirty="0">
                <a:latin typeface="Verdana" pitchFamily="34" charset="0"/>
              </a:rPr>
              <a:t>的区别：</a:t>
            </a:r>
            <a:endParaRPr lang="en-US" altLang="zh-CN" sz="2400" dirty="0">
              <a:latin typeface="Verdana" pitchFamily="34" charset="0"/>
            </a:endParaRPr>
          </a:p>
        </p:txBody>
      </p:sp>
      <p:sp>
        <p:nvSpPr>
          <p:cNvPr id="8" name="灯片编号占位符 6"/>
          <p:cNvSpPr>
            <a:spLocks noGrp="1"/>
          </p:cNvSpPr>
          <p:nvPr>
            <p:ph type="sldNum" sz="quarter" idx="10"/>
          </p:nvPr>
        </p:nvSpPr>
        <p:spPr>
          <a:xfrm>
            <a:off x="3276600" y="6480175"/>
            <a:ext cx="2133600" cy="292100"/>
          </a:xfrm>
        </p:spPr>
        <p:txBody>
          <a:bodyPr/>
          <a:lstStyle/>
          <a:p>
            <a:pPr>
              <a:defRPr/>
            </a:pPr>
            <a:r>
              <a:rPr lang="en-US" altLang="zh-CN" dirty="0"/>
              <a:t>37</a:t>
            </a:r>
          </a:p>
        </p:txBody>
      </p:sp>
    </p:spTree>
    <p:extLst>
      <p:ext uri="{BB962C8B-B14F-4D97-AF65-F5344CB8AC3E}">
        <p14:creationId xmlns:p14="http://schemas.microsoft.com/office/powerpoint/2010/main" val="2893306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zh-CN" altLang="en-US" dirty="0">
                <a:latin typeface="Verdana" pitchFamily="34" charset="0"/>
                <a:ea typeface="宋体" pitchFamily="2" charset="-122"/>
              </a:rPr>
              <a:t>参考文献</a:t>
            </a:r>
            <a:endParaRPr lang="zh-CN" altLang="en-US" sz="2400" dirty="0"/>
          </a:p>
        </p:txBody>
      </p:sp>
      <p:sp>
        <p:nvSpPr>
          <p:cNvPr id="4" name="TextBox 9"/>
          <p:cNvSpPr txBox="1">
            <a:spLocks noChangeArrowheads="1"/>
          </p:cNvSpPr>
          <p:nvPr/>
        </p:nvSpPr>
        <p:spPr bwMode="auto">
          <a:xfrm>
            <a:off x="250825" y="981075"/>
            <a:ext cx="8641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i="1" dirty="0">
                <a:latin typeface="Verdana" pitchFamily="34" charset="0"/>
              </a:rPr>
              <a:t> </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38</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p:cNvSpPr txBox="1"/>
          <p:nvPr/>
        </p:nvSpPr>
        <p:spPr>
          <a:xfrm>
            <a:off x="250825" y="971327"/>
            <a:ext cx="8653536" cy="5909310"/>
          </a:xfrm>
          <a:prstGeom prst="rect">
            <a:avLst/>
          </a:prstGeom>
          <a:noFill/>
        </p:spPr>
        <p:txBody>
          <a:bodyPr wrap="square" rtlCol="0">
            <a:spAutoFit/>
          </a:bodyPr>
          <a:lstStyle/>
          <a:p>
            <a:pPr indent="-720000"/>
            <a:r>
              <a:rPr lang="en-US" altLang="zh-CN" b="0" dirty="0">
                <a:solidFill>
                  <a:schemeClr val="tx2"/>
                </a:solidFill>
              </a:rPr>
              <a:t>[1] Erik Christensen, Francisco </a:t>
            </a:r>
            <a:r>
              <a:rPr lang="en-US" altLang="zh-CN" b="0" dirty="0" err="1">
                <a:solidFill>
                  <a:schemeClr val="tx2"/>
                </a:solidFill>
              </a:rPr>
              <a:t>Curbera</a:t>
            </a:r>
            <a:r>
              <a:rPr lang="en-US" altLang="zh-CN" b="0" dirty="0">
                <a:solidFill>
                  <a:schemeClr val="tx2"/>
                </a:solidFill>
              </a:rPr>
              <a:t>, Greg Meredith, et </a:t>
            </a:r>
            <a:r>
              <a:rPr lang="en-US" altLang="zh-CN" b="0" dirty="0" err="1">
                <a:solidFill>
                  <a:schemeClr val="tx2"/>
                </a:solidFill>
              </a:rPr>
              <a:t>al.Web</a:t>
            </a:r>
            <a:r>
              <a:rPr lang="en-US" altLang="zh-CN" b="0" dirty="0">
                <a:solidFill>
                  <a:schemeClr val="tx2"/>
                </a:solidFill>
              </a:rPr>
              <a:t> Services Description Language (WSDL) 1.1[EB/OL].(2001-03-15)[2017-04-24]. https://www.w3.org/TR/w </a:t>
            </a:r>
            <a:r>
              <a:rPr lang="en-US" altLang="zh-CN" b="0" dirty="0" err="1">
                <a:solidFill>
                  <a:schemeClr val="tx2"/>
                </a:solidFill>
              </a:rPr>
              <a:t>sdl</a:t>
            </a:r>
            <a:r>
              <a:rPr lang="en-US" altLang="zh-CN" b="0" dirty="0">
                <a:solidFill>
                  <a:schemeClr val="tx2"/>
                </a:solidFill>
              </a:rPr>
              <a:t>.</a:t>
            </a:r>
          </a:p>
          <a:p>
            <a:pPr indent="-720000"/>
            <a:r>
              <a:rPr lang="en-US" altLang="zh-CN" b="0" dirty="0">
                <a:solidFill>
                  <a:schemeClr val="tx2"/>
                </a:solidFill>
              </a:rPr>
              <a:t>[2] </a:t>
            </a:r>
            <a:r>
              <a:rPr lang="zh-CN" altLang="en-US" b="0" dirty="0">
                <a:solidFill>
                  <a:schemeClr val="tx2"/>
                </a:solidFill>
              </a:rPr>
              <a:t>柴晓路</a:t>
            </a:r>
            <a:r>
              <a:rPr lang="en-US" altLang="zh-CN" b="0" dirty="0">
                <a:solidFill>
                  <a:schemeClr val="tx2"/>
                </a:solidFill>
              </a:rPr>
              <a:t>. WSDL : </a:t>
            </a:r>
            <a:r>
              <a:rPr lang="zh-CN" altLang="en-US" b="0" dirty="0">
                <a:solidFill>
                  <a:schemeClr val="tx2"/>
                </a:solidFill>
              </a:rPr>
              <a:t>描述你的</a:t>
            </a:r>
            <a:r>
              <a:rPr lang="en-US" altLang="zh-CN" b="0" dirty="0">
                <a:solidFill>
                  <a:schemeClr val="tx2"/>
                </a:solidFill>
              </a:rPr>
              <a:t>Web</a:t>
            </a:r>
            <a:r>
              <a:rPr lang="zh-CN" altLang="en-US" b="0" dirty="0">
                <a:solidFill>
                  <a:schemeClr val="tx2"/>
                </a:solidFill>
              </a:rPr>
              <a:t>服务</a:t>
            </a:r>
            <a:r>
              <a:rPr lang="en-US" altLang="zh-CN" b="0" dirty="0">
                <a:solidFill>
                  <a:schemeClr val="tx2"/>
                </a:solidFill>
              </a:rPr>
              <a:t>[EB/OL].[2017-04-24].</a:t>
            </a:r>
          </a:p>
          <a:p>
            <a:pPr indent="-720000"/>
            <a:r>
              <a:rPr lang="en-US" altLang="zh-CN" b="0" dirty="0">
                <a:solidFill>
                  <a:schemeClr val="tx2"/>
                </a:solidFill>
              </a:rPr>
              <a:t>https://www.ibm.com/developerworks/cn/webservices/ws-wsdl/index.html.</a:t>
            </a:r>
          </a:p>
          <a:p>
            <a:pPr indent="-720000"/>
            <a:r>
              <a:rPr lang="en-US" altLang="zh-CN" b="0" dirty="0">
                <a:solidFill>
                  <a:schemeClr val="tx2"/>
                </a:solidFill>
              </a:rPr>
              <a:t>[3] SOA</a:t>
            </a:r>
            <a:r>
              <a:rPr lang="zh-CN" altLang="en-US" b="0" dirty="0">
                <a:solidFill>
                  <a:schemeClr val="tx2"/>
                </a:solidFill>
              </a:rPr>
              <a:t>实践</a:t>
            </a:r>
            <a:r>
              <a:rPr lang="en-US" altLang="zh-CN" b="0" dirty="0">
                <a:solidFill>
                  <a:schemeClr val="tx2"/>
                </a:solidFill>
              </a:rPr>
              <a:t>:</a:t>
            </a:r>
            <a:r>
              <a:rPr lang="zh-CN" altLang="en-US" b="0" dirty="0">
                <a:solidFill>
                  <a:schemeClr val="tx2"/>
                </a:solidFill>
              </a:rPr>
              <a:t>构建基于</a:t>
            </a:r>
            <a:r>
              <a:rPr lang="en-US" altLang="zh-CN" b="0" dirty="0">
                <a:solidFill>
                  <a:schemeClr val="tx2"/>
                </a:solidFill>
              </a:rPr>
              <a:t>Java Web</a:t>
            </a:r>
            <a:r>
              <a:rPr lang="zh-CN" altLang="en-US" b="0" dirty="0">
                <a:solidFill>
                  <a:schemeClr val="tx2"/>
                </a:solidFill>
              </a:rPr>
              <a:t>服务和</a:t>
            </a:r>
            <a:r>
              <a:rPr lang="en-US" altLang="zh-CN" b="0" dirty="0">
                <a:solidFill>
                  <a:schemeClr val="tx2"/>
                </a:solidFill>
              </a:rPr>
              <a:t>BPEL</a:t>
            </a:r>
            <a:r>
              <a:rPr lang="zh-CN" altLang="en-US" b="0" dirty="0">
                <a:solidFill>
                  <a:schemeClr val="tx2"/>
                </a:solidFill>
              </a:rPr>
              <a:t>的企业级应用</a:t>
            </a:r>
            <a:r>
              <a:rPr lang="en-US" altLang="zh-CN" b="0" dirty="0">
                <a:solidFill>
                  <a:schemeClr val="tx2"/>
                </a:solidFill>
              </a:rPr>
              <a:t>[M]. </a:t>
            </a:r>
            <a:r>
              <a:rPr lang="zh-CN" altLang="en-US" b="0" dirty="0">
                <a:solidFill>
                  <a:schemeClr val="tx2"/>
                </a:solidFill>
              </a:rPr>
              <a:t>电子工业出版社</a:t>
            </a:r>
            <a:r>
              <a:rPr lang="en-US" altLang="zh-CN" b="0" dirty="0">
                <a:solidFill>
                  <a:schemeClr val="tx2"/>
                </a:solidFill>
              </a:rPr>
              <a:t>, 2009.</a:t>
            </a:r>
          </a:p>
          <a:p>
            <a:pPr indent="-720000"/>
            <a:r>
              <a:rPr lang="en-US" altLang="zh-CN" b="0" dirty="0">
                <a:solidFill>
                  <a:schemeClr val="tx2"/>
                </a:solidFill>
              </a:rPr>
              <a:t>[4] W3School. SOAP </a:t>
            </a:r>
            <a:r>
              <a:rPr lang="zh-CN" altLang="en-US" b="0" dirty="0">
                <a:solidFill>
                  <a:schemeClr val="tx2"/>
                </a:solidFill>
              </a:rPr>
              <a:t>教程</a:t>
            </a:r>
            <a:r>
              <a:rPr lang="en-US" altLang="zh-CN" b="0" dirty="0">
                <a:solidFill>
                  <a:schemeClr val="tx2"/>
                </a:solidFill>
              </a:rPr>
              <a:t>[EB/OL].[2017-04-24].http://www.w3school.com.cn/soap/ index.asp.</a:t>
            </a:r>
          </a:p>
          <a:p>
            <a:pPr indent="-720000"/>
            <a:r>
              <a:rPr lang="en-US" altLang="zh-CN" b="0" dirty="0">
                <a:solidFill>
                  <a:schemeClr val="tx2"/>
                </a:solidFill>
              </a:rPr>
              <a:t>[5]</a:t>
            </a:r>
            <a:r>
              <a:rPr lang="zh-CN" altLang="en-US" b="0" dirty="0">
                <a:solidFill>
                  <a:schemeClr val="tx2"/>
                </a:solidFill>
              </a:rPr>
              <a:t>段智华</a:t>
            </a:r>
            <a:r>
              <a:rPr lang="en-US" altLang="zh-CN" b="0" dirty="0">
                <a:solidFill>
                  <a:schemeClr val="tx2"/>
                </a:solidFill>
              </a:rPr>
              <a:t>.</a:t>
            </a:r>
            <a:r>
              <a:rPr lang="zh-CN" altLang="en-US" b="0" dirty="0">
                <a:solidFill>
                  <a:schemeClr val="tx2"/>
                </a:solidFill>
              </a:rPr>
              <a:t>浅谈 </a:t>
            </a:r>
            <a:r>
              <a:rPr lang="en-US" altLang="zh-CN" b="0" dirty="0">
                <a:solidFill>
                  <a:schemeClr val="tx2"/>
                </a:solidFill>
              </a:rPr>
              <a:t>SOAP[EB/OL]. [2017-04-24].https://www.ibm.com/developerworks/ </a:t>
            </a:r>
            <a:r>
              <a:rPr lang="en-US" altLang="zh-CN" b="0" dirty="0" err="1">
                <a:solidFill>
                  <a:schemeClr val="tx2"/>
                </a:solidFill>
              </a:rPr>
              <a:t>cn</a:t>
            </a:r>
            <a:r>
              <a:rPr lang="en-US" altLang="zh-CN" b="0" dirty="0">
                <a:solidFill>
                  <a:schemeClr val="tx2"/>
                </a:solidFill>
              </a:rPr>
              <a:t>/xml/x-</a:t>
            </a:r>
            <a:r>
              <a:rPr lang="en-US" altLang="zh-CN" b="0" dirty="0" err="1">
                <a:solidFill>
                  <a:schemeClr val="tx2"/>
                </a:solidFill>
              </a:rPr>
              <a:t>sisoap</a:t>
            </a:r>
            <a:r>
              <a:rPr lang="en-US" altLang="zh-CN" b="0" dirty="0">
                <a:solidFill>
                  <a:schemeClr val="tx2"/>
                </a:solidFill>
              </a:rPr>
              <a:t>/.</a:t>
            </a:r>
          </a:p>
          <a:p>
            <a:pPr indent="-720000"/>
            <a:r>
              <a:rPr lang="en-US" altLang="zh-CN" b="0" dirty="0">
                <a:solidFill>
                  <a:schemeClr val="tx2"/>
                </a:solidFill>
              </a:rPr>
              <a:t>[6] Don Box, David </a:t>
            </a:r>
            <a:r>
              <a:rPr lang="en-US" altLang="zh-CN" b="0" dirty="0" err="1">
                <a:solidFill>
                  <a:schemeClr val="tx2"/>
                </a:solidFill>
              </a:rPr>
              <a:t>Ehnebuske</a:t>
            </a:r>
            <a:r>
              <a:rPr lang="en-US" altLang="zh-CN" b="0" dirty="0">
                <a:solidFill>
                  <a:schemeClr val="tx2"/>
                </a:solidFill>
              </a:rPr>
              <a:t>, Gopal </a:t>
            </a:r>
            <a:r>
              <a:rPr lang="en-US" altLang="zh-CN" b="0" dirty="0" err="1">
                <a:solidFill>
                  <a:schemeClr val="tx2"/>
                </a:solidFill>
              </a:rPr>
              <a:t>Kakivaya</a:t>
            </a:r>
            <a:r>
              <a:rPr lang="en-US" altLang="zh-CN" b="0" dirty="0">
                <a:solidFill>
                  <a:schemeClr val="tx2"/>
                </a:solidFill>
              </a:rPr>
              <a:t>, et al. Simple Object Access Protocol (SOAP) 1.1[EB/OL].(2000-05-08)[2017-04-24].https://www.w3.org/TR/ 2000/NOTE-SOAP-20000508/.</a:t>
            </a:r>
          </a:p>
          <a:p>
            <a:pPr indent="-720000"/>
            <a:r>
              <a:rPr lang="en-US" altLang="zh-CN" b="0" dirty="0">
                <a:solidFill>
                  <a:schemeClr val="tx2"/>
                </a:solidFill>
              </a:rPr>
              <a:t>[7] Toshiro </a:t>
            </a:r>
            <a:r>
              <a:rPr lang="en-US" altLang="zh-CN" b="0" dirty="0" err="1">
                <a:solidFill>
                  <a:schemeClr val="tx2"/>
                </a:solidFill>
              </a:rPr>
              <a:t>Takase</a:t>
            </a:r>
            <a:r>
              <a:rPr lang="en-US" altLang="zh-CN" b="0" dirty="0">
                <a:solidFill>
                  <a:schemeClr val="tx2"/>
                </a:solidFill>
              </a:rPr>
              <a:t>, Satoshi Makino, Shinya </a:t>
            </a:r>
            <a:r>
              <a:rPr lang="en-US" altLang="zh-CN" b="0" dirty="0" err="1">
                <a:solidFill>
                  <a:schemeClr val="tx2"/>
                </a:solidFill>
              </a:rPr>
              <a:t>Kawanaka</a:t>
            </a:r>
            <a:r>
              <a:rPr lang="en-US" altLang="zh-CN" b="0" dirty="0">
                <a:solidFill>
                  <a:schemeClr val="tx2"/>
                </a:solidFill>
              </a:rPr>
              <a:t>, et al. Definition Languages for RESTful Web Services: WADL vs. WSDL 2.0[EB/OL].[2017-04-24]. https://www.ibm.com/developerworks/cn/webservices/specification/ws-wadlwsdl/.</a:t>
            </a:r>
          </a:p>
          <a:p>
            <a:pPr indent="-720000"/>
            <a:r>
              <a:rPr lang="en-US" altLang="zh-CN" b="0" dirty="0">
                <a:solidFill>
                  <a:schemeClr val="tx2"/>
                </a:solidFill>
              </a:rPr>
              <a:t>[8] Marc Hadley. Web Application Description Language[EB/OL].(2009-08-31)[2017-04-24]. https://www.w3.org/Submission/wadl/.</a:t>
            </a:r>
          </a:p>
          <a:p>
            <a:pPr indent="-720000"/>
            <a:endParaRPr lang="en-US" altLang="zh-CN" b="0" dirty="0">
              <a:solidFill>
                <a:schemeClr val="tx2"/>
              </a:solidFill>
            </a:endParaRPr>
          </a:p>
          <a:p>
            <a:pPr indent="-720000"/>
            <a:endParaRPr lang="en-US" altLang="zh-CN" b="0" dirty="0">
              <a:solidFill>
                <a:schemeClr val="tx2"/>
              </a:solidFill>
            </a:endParaRPr>
          </a:p>
        </p:txBody>
      </p:sp>
    </p:spTree>
    <p:extLst>
      <p:ext uri="{BB962C8B-B14F-4D97-AF65-F5344CB8AC3E}">
        <p14:creationId xmlns:p14="http://schemas.microsoft.com/office/powerpoint/2010/main" val="1318629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489361" y="2852936"/>
            <a:ext cx="8352730" cy="863600"/>
          </a:xfrm>
          <a:extLst>
            <a:ext uri="{91240B29-F687-4F45-9708-019B960494DF}">
              <a14:hiddenLine xmlns:a14="http://schemas.microsoft.com/office/drawing/2010/main" w="12700">
                <a:solidFill>
                  <a:srgbClr val="C6E2B2"/>
                </a:solidFill>
                <a:miter lim="800000"/>
                <a:headEnd/>
                <a:tailEnd/>
              </a14:hiddenLine>
            </a:ext>
          </a:extLst>
        </p:spPr>
        <p:txBody>
          <a:bodyPr/>
          <a:lstStyle/>
          <a:p>
            <a:pPr algn="ctr" eaLnBrk="1" hangingPunct="1">
              <a:lnSpc>
                <a:spcPct val="150000"/>
              </a:lnSpc>
            </a:pPr>
            <a:r>
              <a:rPr lang="zh-CN" altLang="en-US" sz="5400" b="1" dirty="0">
                <a:solidFill>
                  <a:schemeClr val="tx1"/>
                </a:solidFill>
                <a:latin typeface="黑体" panose="02010609060101010101" pitchFamily="49" charset="-122"/>
                <a:ea typeface="黑体" panose="02010609060101010101" pitchFamily="49" charset="-122"/>
                <a:cs typeface="Times New Roman" panose="02020603050405020304" pitchFamily="18" charset="0"/>
              </a:rPr>
              <a:t>谢谢！</a:t>
            </a:r>
            <a:endParaRPr lang="en-US" altLang="zh-CN" sz="5400" b="1" i="1" dirty="0">
              <a:solidFill>
                <a:schemeClr val="tx2"/>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endParaRPr lang="en-US" altLang="zh-CN" dirty="0"/>
          </a:p>
        </p:txBody>
      </p:sp>
    </p:spTree>
    <p:extLst>
      <p:ext uri="{BB962C8B-B14F-4D97-AF65-F5344CB8AC3E}">
        <p14:creationId xmlns:p14="http://schemas.microsoft.com/office/powerpoint/2010/main" val="95143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dirty="0">
                <a:latin typeface="Verdana" pitchFamily="34" charset="0"/>
                <a:ea typeface="宋体" pitchFamily="2" charset="-122"/>
              </a:rPr>
              <a:t>WSDL</a:t>
            </a:r>
            <a:endParaRPr lang="zh-CN" altLang="en-US" dirty="0">
              <a:latin typeface="Verdana" pitchFamily="34" charset="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zh-CN" dirty="0"/>
              <a:t>2</a:t>
            </a:r>
          </a:p>
        </p:txBody>
      </p:sp>
      <p:sp>
        <p:nvSpPr>
          <p:cNvPr id="5" name="TextBox 9"/>
          <p:cNvSpPr txBox="1">
            <a:spLocks noChangeArrowheads="1"/>
          </p:cNvSpPr>
          <p:nvPr/>
        </p:nvSpPr>
        <p:spPr bwMode="auto">
          <a:xfrm>
            <a:off x="264715" y="980728"/>
            <a:ext cx="83397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WSDL</a:t>
            </a:r>
            <a:r>
              <a:rPr lang="zh-CN" altLang="en-US" sz="2400" dirty="0">
                <a:latin typeface="Verdana" pitchFamily="34" charset="0"/>
              </a:rPr>
              <a:t>描述</a:t>
            </a:r>
            <a:r>
              <a:rPr lang="en-US" altLang="zh-CN" sz="2400" dirty="0">
                <a:latin typeface="Verdana" pitchFamily="34" charset="0"/>
              </a:rPr>
              <a:t>Web</a:t>
            </a:r>
            <a:r>
              <a:rPr lang="zh-CN" altLang="en-US" sz="2400" dirty="0">
                <a:latin typeface="Verdana" pitchFamily="34" charset="0"/>
              </a:rPr>
              <a:t>服务的三个基本属性：</a:t>
            </a:r>
          </a:p>
        </p:txBody>
      </p:sp>
      <p:sp>
        <p:nvSpPr>
          <p:cNvPr id="6" name="矩形 5"/>
          <p:cNvSpPr/>
          <p:nvPr/>
        </p:nvSpPr>
        <p:spPr>
          <a:xfrm>
            <a:off x="611560" y="1700808"/>
            <a:ext cx="7992888" cy="1631216"/>
          </a:xfrm>
          <a:prstGeom prst="rect">
            <a:avLst/>
          </a:prstGeom>
        </p:spPr>
        <p:txBody>
          <a:bodyPr wrap="square">
            <a:spAutoFit/>
          </a:bodyPr>
          <a:lstStyle/>
          <a:p>
            <a:pPr marL="285750" indent="-285750">
              <a:spcBef>
                <a:spcPts val="1200"/>
              </a:spcBef>
              <a:spcAft>
                <a:spcPts val="1200"/>
              </a:spcAft>
              <a:buFont typeface="Wingdings" pitchFamily="2" charset="2"/>
              <a:buChar char="l"/>
            </a:pPr>
            <a:r>
              <a:rPr lang="en-US" altLang="zh-CN" sz="2000" dirty="0">
                <a:solidFill>
                  <a:schemeClr val="tx2"/>
                </a:solidFill>
                <a:latin typeface="Times New Roman" pitchFamily="18" charset="0"/>
                <a:cs typeface="Times New Roman" pitchFamily="18" charset="0"/>
              </a:rPr>
              <a:t>What</a:t>
            </a:r>
            <a:r>
              <a:rPr lang="zh-CN" altLang="en-US" sz="2000" dirty="0">
                <a:solidFill>
                  <a:schemeClr val="tx2"/>
                </a:solidFill>
                <a:latin typeface="Times New Roman" pitchFamily="18" charset="0"/>
                <a:cs typeface="Times New Roman" pitchFamily="18" charset="0"/>
              </a:rPr>
              <a:t>：服务做些什么，即服务提供的操作</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en-US" altLang="zh-CN" sz="2000" dirty="0">
                <a:solidFill>
                  <a:schemeClr val="tx2"/>
                </a:solidFill>
                <a:latin typeface="Times New Roman" pitchFamily="18" charset="0"/>
                <a:cs typeface="Times New Roman" pitchFamily="18" charset="0"/>
              </a:rPr>
              <a:t>How</a:t>
            </a:r>
            <a:r>
              <a:rPr lang="zh-CN" altLang="en-US" sz="2000" dirty="0">
                <a:solidFill>
                  <a:schemeClr val="tx2"/>
                </a:solidFill>
                <a:latin typeface="Times New Roman" pitchFamily="18" charset="0"/>
                <a:cs typeface="Times New Roman" pitchFamily="18" charset="0"/>
              </a:rPr>
              <a:t>：如何访问服务，即数据格式以及访问服务操作的必要协议</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Clr>
                <a:schemeClr val="tx2"/>
              </a:buClr>
              <a:buFont typeface="Wingdings" pitchFamily="2" charset="2"/>
              <a:buChar char="l"/>
            </a:pPr>
            <a:r>
              <a:rPr lang="en-US" altLang="zh-CN" sz="2000" dirty="0">
                <a:solidFill>
                  <a:schemeClr val="tx2"/>
                </a:solidFill>
                <a:latin typeface="Times New Roman" pitchFamily="18" charset="0"/>
                <a:cs typeface="Times New Roman" pitchFamily="18" charset="0"/>
              </a:rPr>
              <a:t>Where</a:t>
            </a:r>
            <a:r>
              <a:rPr lang="zh-CN" altLang="en-US" sz="2000" dirty="0">
                <a:solidFill>
                  <a:schemeClr val="tx2"/>
                </a:solidFill>
                <a:latin typeface="Times New Roman" pitchFamily="18" charset="0"/>
                <a:cs typeface="Times New Roman" pitchFamily="18" charset="0"/>
              </a:rPr>
              <a:t>：服务的地址，如</a:t>
            </a:r>
            <a:r>
              <a:rPr lang="en-US" altLang="zh-CN" sz="2000" dirty="0">
                <a:solidFill>
                  <a:schemeClr val="tx2"/>
                </a:solidFill>
                <a:latin typeface="Times New Roman" pitchFamily="18" charset="0"/>
                <a:cs typeface="Times New Roman" pitchFamily="18" charset="0"/>
              </a:rPr>
              <a:t>URL</a:t>
            </a:r>
          </a:p>
        </p:txBody>
      </p:sp>
    </p:spTree>
    <p:extLst>
      <p:ext uri="{BB962C8B-B14F-4D97-AF65-F5344CB8AC3E}">
        <p14:creationId xmlns:p14="http://schemas.microsoft.com/office/powerpoint/2010/main" val="6177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dirty="0">
                <a:latin typeface="Verdana" pitchFamily="34" charset="0"/>
                <a:ea typeface="宋体" pitchFamily="2" charset="-122"/>
              </a:rPr>
              <a:t>WSDL1.1</a:t>
            </a:r>
            <a:endParaRPr lang="zh-CN" altLang="en-US" dirty="0">
              <a:latin typeface="Verdana" pitchFamily="34" charset="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zh-CN" dirty="0"/>
              <a:t>3</a:t>
            </a:r>
          </a:p>
        </p:txBody>
      </p:sp>
      <p:sp>
        <p:nvSpPr>
          <p:cNvPr id="6" name="TextBox 9"/>
          <p:cNvSpPr txBox="1">
            <a:spLocks noChangeArrowheads="1"/>
          </p:cNvSpPr>
          <p:nvPr/>
        </p:nvSpPr>
        <p:spPr bwMode="auto">
          <a:xfrm>
            <a:off x="251520" y="980728"/>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WSDL</a:t>
            </a:r>
            <a:r>
              <a:rPr lang="zh-CN" altLang="en-US" sz="2400" dirty="0">
                <a:latin typeface="Verdana" pitchFamily="34" charset="0"/>
              </a:rPr>
              <a:t>文档的主要结构</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700808"/>
            <a:ext cx="6696744" cy="3734048"/>
          </a:xfrm>
          <a:prstGeom prst="rect">
            <a:avLst/>
          </a:prstGeom>
        </p:spPr>
      </p:pic>
    </p:spTree>
    <p:extLst>
      <p:ext uri="{BB962C8B-B14F-4D97-AF65-F5344CB8AC3E}">
        <p14:creationId xmlns:p14="http://schemas.microsoft.com/office/powerpoint/2010/main" val="346005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WSDL1.1</a:t>
            </a:r>
            <a:endParaRPr lang="zh-CN" altLang="en-US" dirty="0">
              <a:latin typeface="Verdana" pitchFamily="34" charset="0"/>
              <a:ea typeface="宋体" pitchFamily="2" charset="-122"/>
            </a:endParaRPr>
          </a:p>
        </p:txBody>
      </p:sp>
      <p:sp>
        <p:nvSpPr>
          <p:cNvPr id="9" name="TextBox 9"/>
          <p:cNvSpPr txBox="1">
            <a:spLocks noChangeArrowheads="1"/>
          </p:cNvSpPr>
          <p:nvPr/>
        </p:nvSpPr>
        <p:spPr bwMode="auto">
          <a:xfrm>
            <a:off x="250825" y="981075"/>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WSDL </a:t>
            </a:r>
            <a:r>
              <a:rPr lang="zh-CN" altLang="en-US" sz="2400" dirty="0">
                <a:latin typeface="Verdana" pitchFamily="34" charset="0"/>
              </a:rPr>
              <a:t>文档结构</a:t>
            </a:r>
            <a:endParaRPr lang="en-US" altLang="zh-CN" sz="2400" dirty="0">
              <a:latin typeface="Verdana" pitchFamily="34" charset="0"/>
            </a:endParaRPr>
          </a:p>
        </p:txBody>
      </p:sp>
      <p:sp>
        <p:nvSpPr>
          <p:cNvPr id="8" name="灯片编号占位符 6"/>
          <p:cNvSpPr>
            <a:spLocks noGrp="1"/>
          </p:cNvSpPr>
          <p:nvPr>
            <p:ph type="sldNum" sz="quarter" idx="10"/>
          </p:nvPr>
        </p:nvSpPr>
        <p:spPr>
          <a:xfrm>
            <a:off x="3276600" y="6480175"/>
            <a:ext cx="2133600" cy="292100"/>
          </a:xfrm>
        </p:spPr>
        <p:txBody>
          <a:bodyPr/>
          <a:lstStyle/>
          <a:p>
            <a:pPr>
              <a:defRPr/>
            </a:pPr>
            <a:r>
              <a:rPr lang="en-US" altLang="zh-CN" dirty="0"/>
              <a:t>4</a:t>
            </a:r>
          </a:p>
        </p:txBody>
      </p:sp>
      <p:sp>
        <p:nvSpPr>
          <p:cNvPr id="12" name="矩形 11"/>
          <p:cNvSpPr/>
          <p:nvPr/>
        </p:nvSpPr>
        <p:spPr>
          <a:xfrm>
            <a:off x="429361" y="1548656"/>
            <a:ext cx="8319103" cy="4339650"/>
          </a:xfrm>
          <a:prstGeom prst="rect">
            <a:avLst/>
          </a:prstGeom>
        </p:spPr>
        <p:txBody>
          <a:bodyPr wrap="square">
            <a:spAutoFit/>
          </a:bodyPr>
          <a:lstStyle/>
          <a:p>
            <a:pPr>
              <a:spcBef>
                <a:spcPts val="1200"/>
              </a:spcBef>
              <a:spcAft>
                <a:spcPts val="0"/>
              </a:spcAft>
            </a:pPr>
            <a:r>
              <a:rPr lang="en-US" altLang="zh-CN" dirty="0">
                <a:solidFill>
                  <a:schemeClr val="tx2"/>
                </a:solidFill>
              </a:rPr>
              <a:t>WSDL</a:t>
            </a:r>
            <a:r>
              <a:rPr lang="zh-CN" altLang="en-US" dirty="0">
                <a:solidFill>
                  <a:schemeClr val="tx2"/>
                </a:solidFill>
              </a:rPr>
              <a:t>文档使用如下元素描述</a:t>
            </a:r>
            <a:r>
              <a:rPr lang="en-US" altLang="zh-CN" dirty="0">
                <a:solidFill>
                  <a:schemeClr val="tx2"/>
                </a:solidFill>
              </a:rPr>
              <a:t>Web</a:t>
            </a:r>
            <a:r>
              <a:rPr lang="zh-CN" altLang="en-US" dirty="0">
                <a:solidFill>
                  <a:schemeClr val="tx2"/>
                </a:solidFill>
              </a:rPr>
              <a:t>服务：</a:t>
            </a:r>
            <a:endParaRPr lang="en-US" altLang="zh-CN" dirty="0">
              <a:solidFill>
                <a:schemeClr val="tx2"/>
              </a:solidFill>
            </a:endParaRPr>
          </a:p>
          <a:p>
            <a:pPr marL="285750" indent="-285750">
              <a:spcBef>
                <a:spcPts val="1200"/>
              </a:spcBef>
              <a:spcAft>
                <a:spcPts val="0"/>
              </a:spcAft>
              <a:buFont typeface="Wingdings" panose="05000000000000000000" pitchFamily="2" charset="2"/>
              <a:buChar char="l"/>
            </a:pPr>
            <a:r>
              <a:rPr lang="en-US" altLang="zh-CN" sz="1600" dirty="0">
                <a:solidFill>
                  <a:schemeClr val="tx2"/>
                </a:solidFill>
              </a:rPr>
              <a:t>types - </a:t>
            </a:r>
            <a:r>
              <a:rPr lang="zh-CN" altLang="en-US" sz="1600" dirty="0">
                <a:solidFill>
                  <a:schemeClr val="tx2"/>
                </a:solidFill>
              </a:rPr>
              <a:t>数据类型定义的容器，一般使用</a:t>
            </a:r>
            <a:r>
              <a:rPr lang="en-US" altLang="zh-CN" sz="1600" dirty="0">
                <a:solidFill>
                  <a:schemeClr val="tx2"/>
                </a:solidFill>
              </a:rPr>
              <a:t>XML Schema</a:t>
            </a:r>
            <a:r>
              <a:rPr lang="zh-CN" altLang="en-US" sz="1600" dirty="0">
                <a:solidFill>
                  <a:schemeClr val="tx2"/>
                </a:solidFill>
              </a:rPr>
              <a:t>中的类型系统。</a:t>
            </a:r>
          </a:p>
          <a:p>
            <a:pPr marL="285750" indent="-285750">
              <a:spcBef>
                <a:spcPts val="1200"/>
              </a:spcBef>
              <a:spcAft>
                <a:spcPts val="0"/>
              </a:spcAft>
              <a:buFont typeface="Wingdings" panose="05000000000000000000" pitchFamily="2" charset="2"/>
              <a:buChar char="l"/>
            </a:pPr>
            <a:r>
              <a:rPr lang="en-US" altLang="zh-CN" sz="1600" dirty="0">
                <a:solidFill>
                  <a:schemeClr val="tx2"/>
                </a:solidFill>
              </a:rPr>
              <a:t>message - </a:t>
            </a:r>
            <a:r>
              <a:rPr lang="zh-CN" altLang="en-US" sz="1600" dirty="0">
                <a:solidFill>
                  <a:schemeClr val="tx2"/>
                </a:solidFill>
              </a:rPr>
              <a:t>通信消息的数据结构的抽象类型化定义。使用</a:t>
            </a:r>
            <a:r>
              <a:rPr lang="en-US" altLang="zh-CN" sz="1600" dirty="0">
                <a:solidFill>
                  <a:schemeClr val="tx2"/>
                </a:solidFill>
              </a:rPr>
              <a:t>types</a:t>
            </a:r>
            <a:r>
              <a:rPr lang="zh-CN" altLang="en-US" sz="1600" dirty="0">
                <a:solidFill>
                  <a:schemeClr val="tx2"/>
                </a:solidFill>
              </a:rPr>
              <a:t>所定义的类型来定义整个消息的数据结构。</a:t>
            </a:r>
          </a:p>
          <a:p>
            <a:pPr marL="285750" indent="-285750">
              <a:spcBef>
                <a:spcPts val="1200"/>
              </a:spcBef>
              <a:spcAft>
                <a:spcPts val="0"/>
              </a:spcAft>
              <a:buFont typeface="Wingdings" panose="05000000000000000000" pitchFamily="2" charset="2"/>
              <a:buChar char="l"/>
            </a:pPr>
            <a:r>
              <a:rPr lang="en-US" altLang="zh-CN" sz="1600" dirty="0">
                <a:solidFill>
                  <a:schemeClr val="tx2"/>
                </a:solidFill>
              </a:rPr>
              <a:t>operation - </a:t>
            </a:r>
            <a:r>
              <a:rPr lang="zh-CN" altLang="en-US" sz="1600" dirty="0">
                <a:solidFill>
                  <a:schemeClr val="tx2"/>
                </a:solidFill>
              </a:rPr>
              <a:t>描述服务中所支持的操作，一般单个</a:t>
            </a:r>
            <a:r>
              <a:rPr lang="en-US" altLang="zh-CN" sz="1600" dirty="0">
                <a:solidFill>
                  <a:schemeClr val="tx2"/>
                </a:solidFill>
              </a:rPr>
              <a:t>Operation</a:t>
            </a:r>
            <a:r>
              <a:rPr lang="zh-CN" altLang="en-US" sz="1600" dirty="0">
                <a:solidFill>
                  <a:schemeClr val="tx2"/>
                </a:solidFill>
              </a:rPr>
              <a:t>描述一个访问入口的请求</a:t>
            </a:r>
            <a:r>
              <a:rPr lang="en-US" altLang="zh-CN" sz="1600" dirty="0">
                <a:solidFill>
                  <a:schemeClr val="tx2"/>
                </a:solidFill>
              </a:rPr>
              <a:t>/</a:t>
            </a:r>
            <a:r>
              <a:rPr lang="zh-CN" altLang="en-US" sz="1600" dirty="0">
                <a:solidFill>
                  <a:schemeClr val="tx2"/>
                </a:solidFill>
              </a:rPr>
              <a:t>响应消息对。</a:t>
            </a:r>
          </a:p>
          <a:p>
            <a:pPr marL="285750" indent="-285750">
              <a:spcBef>
                <a:spcPts val="1200"/>
              </a:spcBef>
              <a:spcAft>
                <a:spcPts val="0"/>
              </a:spcAft>
              <a:buFont typeface="Wingdings" panose="05000000000000000000" pitchFamily="2" charset="2"/>
              <a:buChar char="l"/>
            </a:pPr>
            <a:r>
              <a:rPr lang="en-US" altLang="zh-CN" sz="1600" dirty="0">
                <a:solidFill>
                  <a:schemeClr val="tx2"/>
                </a:solidFill>
              </a:rPr>
              <a:t>portType - </a:t>
            </a:r>
            <a:r>
              <a:rPr lang="zh-CN" altLang="en-US" sz="1600" dirty="0">
                <a:solidFill>
                  <a:schemeClr val="tx2"/>
                </a:solidFill>
              </a:rPr>
              <a:t>某个访问入口点类型所支持的操作的抽象集合，可以包含一个或多个</a:t>
            </a:r>
            <a:r>
              <a:rPr lang="en-US" altLang="zh-CN" sz="1600" dirty="0">
                <a:solidFill>
                  <a:schemeClr val="tx2"/>
                </a:solidFill>
              </a:rPr>
              <a:t>operation </a:t>
            </a:r>
            <a:r>
              <a:rPr lang="zh-CN" altLang="en-US" sz="1600" dirty="0">
                <a:solidFill>
                  <a:schemeClr val="tx2"/>
                </a:solidFill>
              </a:rPr>
              <a:t>元素。</a:t>
            </a:r>
            <a:endParaRPr lang="en-US" altLang="zh-CN" sz="1600" dirty="0">
              <a:solidFill>
                <a:schemeClr val="tx2"/>
              </a:solidFill>
            </a:endParaRPr>
          </a:p>
          <a:p>
            <a:pPr marL="285750" indent="-285750">
              <a:spcBef>
                <a:spcPts val="1200"/>
              </a:spcBef>
              <a:spcAft>
                <a:spcPts val="0"/>
              </a:spcAft>
              <a:buFont typeface="Wingdings" panose="05000000000000000000" pitchFamily="2" charset="2"/>
              <a:buChar char="l"/>
            </a:pPr>
            <a:r>
              <a:rPr lang="en-US" altLang="zh-CN" sz="1600" dirty="0">
                <a:solidFill>
                  <a:schemeClr val="tx2"/>
                </a:solidFill>
              </a:rPr>
              <a:t>binding - </a:t>
            </a:r>
            <a:r>
              <a:rPr lang="zh-CN" altLang="en-US" sz="1600" dirty="0">
                <a:solidFill>
                  <a:schemeClr val="tx2"/>
                </a:solidFill>
              </a:rPr>
              <a:t>特定端口类型的具体协议和数据格式规范的绑定。</a:t>
            </a:r>
          </a:p>
          <a:p>
            <a:pPr marL="285750" indent="-285750">
              <a:spcBef>
                <a:spcPts val="1200"/>
              </a:spcBef>
              <a:spcAft>
                <a:spcPts val="0"/>
              </a:spcAft>
              <a:buFont typeface="Wingdings" panose="05000000000000000000" pitchFamily="2" charset="2"/>
              <a:buChar char="l"/>
            </a:pPr>
            <a:r>
              <a:rPr lang="en-US" altLang="zh-CN" sz="1600" dirty="0">
                <a:solidFill>
                  <a:schemeClr val="tx2"/>
                </a:solidFill>
              </a:rPr>
              <a:t>port - </a:t>
            </a:r>
            <a:r>
              <a:rPr lang="zh-CN" altLang="en-US" sz="1600" dirty="0">
                <a:solidFill>
                  <a:schemeClr val="tx2"/>
                </a:solidFill>
              </a:rPr>
              <a:t>定义单个服务访问点的访问入口部署细节。</a:t>
            </a:r>
            <a:endParaRPr lang="en-US" altLang="zh-CN" sz="1600" dirty="0">
              <a:solidFill>
                <a:schemeClr val="tx2"/>
              </a:solidFill>
            </a:endParaRPr>
          </a:p>
          <a:p>
            <a:pPr marL="285750" indent="-285750">
              <a:spcBef>
                <a:spcPts val="1200"/>
              </a:spcBef>
              <a:spcAft>
                <a:spcPts val="0"/>
              </a:spcAft>
              <a:buFont typeface="Wingdings" panose="05000000000000000000" pitchFamily="2" charset="2"/>
              <a:buChar char="l"/>
            </a:pPr>
            <a:r>
              <a:rPr lang="en-US" altLang="zh-CN" sz="1600" dirty="0">
                <a:solidFill>
                  <a:schemeClr val="tx2"/>
                </a:solidFill>
              </a:rPr>
              <a:t>service - </a:t>
            </a:r>
            <a:r>
              <a:rPr lang="zh-CN" altLang="en-US" sz="1600" dirty="0">
                <a:solidFill>
                  <a:schemeClr val="tx2"/>
                </a:solidFill>
              </a:rPr>
              <a:t>相关服务访问点的集合，可以包含一个或多个</a:t>
            </a:r>
            <a:r>
              <a:rPr lang="en-US" altLang="zh-CN" sz="1600" dirty="0">
                <a:solidFill>
                  <a:schemeClr val="tx2"/>
                </a:solidFill>
              </a:rPr>
              <a:t>port</a:t>
            </a:r>
            <a:r>
              <a:rPr lang="zh-CN" altLang="en-US" sz="1600" dirty="0">
                <a:solidFill>
                  <a:schemeClr val="tx2"/>
                </a:solidFill>
              </a:rPr>
              <a:t>元素。</a:t>
            </a:r>
            <a:endParaRPr lang="en-US" altLang="zh-CN" sz="1600" dirty="0">
              <a:solidFill>
                <a:schemeClr val="tx2"/>
              </a:solidFill>
            </a:endParaRPr>
          </a:p>
          <a:p>
            <a:pPr marL="285750" indent="-285750">
              <a:spcBef>
                <a:spcPts val="1200"/>
              </a:spcBef>
              <a:spcAft>
                <a:spcPts val="0"/>
              </a:spcAft>
              <a:buFont typeface="Wingdings" panose="05000000000000000000" pitchFamily="2" charset="2"/>
              <a:buChar char="ü"/>
            </a:pPr>
            <a:endParaRPr lang="en-US" altLang="zh-CN" dirty="0">
              <a:solidFill>
                <a:schemeClr val="tx2"/>
              </a:solidFill>
            </a:endParaRPr>
          </a:p>
        </p:txBody>
      </p:sp>
      <p:sp>
        <p:nvSpPr>
          <p:cNvPr id="3" name="矩形 2"/>
          <p:cNvSpPr/>
          <p:nvPr/>
        </p:nvSpPr>
        <p:spPr>
          <a:xfrm>
            <a:off x="411072" y="5853711"/>
            <a:ext cx="4605748" cy="369332"/>
          </a:xfrm>
          <a:prstGeom prst="rect">
            <a:avLst/>
          </a:prstGeom>
        </p:spPr>
        <p:txBody>
          <a:bodyPr wrap="none">
            <a:spAutoFit/>
          </a:bodyPr>
          <a:lstStyle/>
          <a:p>
            <a:pPr>
              <a:spcBef>
                <a:spcPts val="1200"/>
              </a:spcBef>
              <a:spcAft>
                <a:spcPts val="2400"/>
              </a:spcAft>
            </a:pPr>
            <a:r>
              <a:rPr lang="zh-CN" altLang="en-US" dirty="0">
                <a:solidFill>
                  <a:schemeClr val="tx2"/>
                </a:solidFill>
              </a:rPr>
              <a:t>这些元素嵌套在根元素</a:t>
            </a:r>
            <a:r>
              <a:rPr lang="en-US" altLang="zh-CN" dirty="0">
                <a:solidFill>
                  <a:schemeClr val="tx2"/>
                </a:solidFill>
              </a:rPr>
              <a:t>definitions</a:t>
            </a:r>
            <a:r>
              <a:rPr lang="zh-CN" altLang="en-US" dirty="0">
                <a:solidFill>
                  <a:schemeClr val="tx2"/>
                </a:solidFill>
              </a:rPr>
              <a:t>元素中。</a:t>
            </a:r>
            <a:endParaRPr lang="en-US" altLang="zh-CN" dirty="0">
              <a:solidFill>
                <a:schemeClr val="tx2"/>
              </a:solidFill>
            </a:endParaRPr>
          </a:p>
        </p:txBody>
      </p:sp>
    </p:spTree>
    <p:extLst>
      <p:ext uri="{BB962C8B-B14F-4D97-AF65-F5344CB8AC3E}">
        <p14:creationId xmlns:p14="http://schemas.microsoft.com/office/powerpoint/2010/main" val="342211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WSDL1.1</a:t>
            </a:r>
            <a:r>
              <a:rPr lang="zh-CN" altLang="en-US" dirty="0">
                <a:latin typeface="Verdana" pitchFamily="34" charset="0"/>
                <a:ea typeface="宋体" pitchFamily="2" charset="-122"/>
              </a:rPr>
              <a:t>元素</a:t>
            </a:r>
          </a:p>
        </p:txBody>
      </p:sp>
      <p:sp>
        <p:nvSpPr>
          <p:cNvPr id="7" name="TextBox 6"/>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types</a:t>
            </a:r>
          </a:p>
        </p:txBody>
      </p:sp>
      <p:sp>
        <p:nvSpPr>
          <p:cNvPr id="8" name="矩形 7"/>
          <p:cNvSpPr/>
          <p:nvPr/>
        </p:nvSpPr>
        <p:spPr>
          <a:xfrm>
            <a:off x="456406" y="1511002"/>
            <a:ext cx="8364066" cy="1015663"/>
          </a:xfrm>
          <a:prstGeom prst="rect">
            <a:avLst/>
          </a:prstGeom>
        </p:spPr>
        <p:txBody>
          <a:bodyPr wrap="square">
            <a:spAutoFit/>
          </a:bodyPr>
          <a:lstStyle/>
          <a:p>
            <a:pPr>
              <a:spcBef>
                <a:spcPts val="1200"/>
              </a:spcBef>
              <a:spcAft>
                <a:spcPts val="2400"/>
              </a:spcAft>
            </a:pPr>
            <a:r>
              <a:rPr lang="en-US" altLang="zh-CN" sz="2000" dirty="0">
                <a:solidFill>
                  <a:schemeClr val="tx2"/>
                </a:solidFill>
              </a:rPr>
              <a:t>&lt;types&gt;</a:t>
            </a:r>
            <a:r>
              <a:rPr lang="zh-CN" altLang="en-US" sz="2000" dirty="0">
                <a:solidFill>
                  <a:schemeClr val="tx2"/>
                </a:solidFill>
              </a:rPr>
              <a:t>元素用来定义数据结构。定义的数据类型在消息中会被引用。为了实现最大程度的互操作性和平台中立性，</a:t>
            </a:r>
            <a:r>
              <a:rPr lang="en-US" altLang="zh-CN" sz="2000" dirty="0">
                <a:solidFill>
                  <a:schemeClr val="tx2"/>
                </a:solidFill>
              </a:rPr>
              <a:t>WSDL</a:t>
            </a:r>
            <a:r>
              <a:rPr lang="zh-CN" altLang="en-US" sz="2000" dirty="0">
                <a:solidFill>
                  <a:schemeClr val="tx2"/>
                </a:solidFill>
              </a:rPr>
              <a:t>选用</a:t>
            </a:r>
            <a:r>
              <a:rPr lang="en-US" altLang="zh-CN" sz="2000" dirty="0">
                <a:solidFill>
                  <a:schemeClr val="tx2"/>
                </a:solidFill>
              </a:rPr>
              <a:t>XML Schema</a:t>
            </a:r>
            <a:r>
              <a:rPr lang="zh-CN" altLang="en-US" sz="2000" dirty="0">
                <a:solidFill>
                  <a:schemeClr val="tx2"/>
                </a:solidFill>
              </a:rPr>
              <a:t>定义（</a:t>
            </a:r>
            <a:r>
              <a:rPr lang="en-US" altLang="zh-CN" sz="2000" dirty="0">
                <a:solidFill>
                  <a:schemeClr val="tx2"/>
                </a:solidFill>
              </a:rPr>
              <a:t>XSD</a:t>
            </a:r>
            <a:r>
              <a:rPr lang="zh-CN" altLang="en-US" sz="2000" dirty="0">
                <a:solidFill>
                  <a:schemeClr val="tx2"/>
                </a:solidFill>
              </a:rPr>
              <a:t>）作为标准类型系统。</a:t>
            </a:r>
            <a:endParaRPr lang="en-US" altLang="zh-CN" sz="2000" dirty="0">
              <a:solidFill>
                <a:schemeClr val="tx2"/>
              </a:solidFill>
            </a:endParaRPr>
          </a:p>
        </p:txBody>
      </p:sp>
      <p:sp>
        <p:nvSpPr>
          <p:cNvPr id="9" name="灯片编号占位符 6"/>
          <p:cNvSpPr>
            <a:spLocks noGrp="1"/>
          </p:cNvSpPr>
          <p:nvPr>
            <p:ph type="sldNum" sz="quarter" idx="10"/>
          </p:nvPr>
        </p:nvSpPr>
        <p:spPr>
          <a:xfrm>
            <a:off x="3276600" y="6480175"/>
            <a:ext cx="2133600" cy="292100"/>
          </a:xfrm>
        </p:spPr>
        <p:txBody>
          <a:bodyPr/>
          <a:lstStyle/>
          <a:p>
            <a:pPr>
              <a:defRPr/>
            </a:pPr>
            <a:r>
              <a:rPr lang="en-US" altLang="zh-CN" dirty="0"/>
              <a:t>5</a:t>
            </a:r>
          </a:p>
        </p:txBody>
      </p:sp>
      <p:sp>
        <p:nvSpPr>
          <p:cNvPr id="11" name="矩形 10"/>
          <p:cNvSpPr/>
          <p:nvPr/>
        </p:nvSpPr>
        <p:spPr>
          <a:xfrm>
            <a:off x="757297" y="2776279"/>
            <a:ext cx="7271087" cy="209288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spcBef>
                <a:spcPts val="1200"/>
              </a:spcBef>
              <a:spcAft>
                <a:spcPts val="0"/>
              </a:spcAft>
            </a:pPr>
            <a:r>
              <a:rPr lang="de-DE" altLang="zh-CN" dirty="0">
                <a:solidFill>
                  <a:schemeClr val="tx2"/>
                </a:solidFill>
              </a:rPr>
              <a:t>&lt;definitions .... &gt;</a:t>
            </a:r>
          </a:p>
          <a:p>
            <a:pPr>
              <a:spcBef>
                <a:spcPts val="1200"/>
              </a:spcBef>
              <a:spcAft>
                <a:spcPts val="0"/>
              </a:spcAft>
            </a:pPr>
            <a:r>
              <a:rPr lang="de-DE" altLang="zh-CN" dirty="0">
                <a:solidFill>
                  <a:schemeClr val="tx2"/>
                </a:solidFill>
              </a:rPr>
              <a:t>    &lt;types&gt;</a:t>
            </a:r>
          </a:p>
          <a:p>
            <a:pPr>
              <a:spcBef>
                <a:spcPts val="1200"/>
              </a:spcBef>
              <a:spcAft>
                <a:spcPts val="0"/>
              </a:spcAft>
            </a:pPr>
            <a:r>
              <a:rPr lang="de-DE" altLang="zh-CN" dirty="0">
                <a:solidFill>
                  <a:schemeClr val="tx2"/>
                </a:solidFill>
              </a:rPr>
              <a:t>        &lt;xsd:schema .... /&gt;*</a:t>
            </a:r>
          </a:p>
          <a:p>
            <a:pPr>
              <a:spcBef>
                <a:spcPts val="1200"/>
              </a:spcBef>
              <a:spcAft>
                <a:spcPts val="0"/>
              </a:spcAft>
            </a:pPr>
            <a:r>
              <a:rPr lang="de-DE" altLang="zh-CN" dirty="0">
                <a:solidFill>
                  <a:schemeClr val="tx2"/>
                </a:solidFill>
              </a:rPr>
              <a:t>    &lt;/types&gt;</a:t>
            </a:r>
          </a:p>
          <a:p>
            <a:pPr>
              <a:spcBef>
                <a:spcPts val="1200"/>
              </a:spcBef>
              <a:spcAft>
                <a:spcPts val="0"/>
              </a:spcAft>
            </a:pPr>
            <a:r>
              <a:rPr lang="de-DE" altLang="zh-CN" dirty="0">
                <a:solidFill>
                  <a:schemeClr val="tx2"/>
                </a:solidFill>
              </a:rPr>
              <a:t>&lt;/definitions&gt;</a:t>
            </a:r>
            <a:endParaRPr lang="en-US" altLang="zh-CN" dirty="0">
              <a:solidFill>
                <a:schemeClr val="tx2"/>
              </a:solidFill>
            </a:endParaRPr>
          </a:p>
        </p:txBody>
      </p:sp>
    </p:spTree>
    <p:extLst>
      <p:ext uri="{BB962C8B-B14F-4D97-AF65-F5344CB8AC3E}">
        <p14:creationId xmlns:p14="http://schemas.microsoft.com/office/powerpoint/2010/main" val="319131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pPr eaLnBrk="1" hangingPunct="1"/>
            <a:endParaRPr lang="zh-CN" altLang="en-US" dirty="0">
              <a:latin typeface="宋体" panose="02010600030101010101" pitchFamily="2" charset="-122"/>
              <a:ea typeface="宋体" panose="02010600030101010101" pitchFamily="2" charset="-122"/>
            </a:endParaRPr>
          </a:p>
        </p:txBody>
      </p:sp>
      <p:sp>
        <p:nvSpPr>
          <p:cNvPr id="7" name="TextBox 6"/>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message</a:t>
            </a:r>
          </a:p>
        </p:txBody>
      </p:sp>
      <p:sp>
        <p:nvSpPr>
          <p:cNvPr id="8" name="矩形 7"/>
          <p:cNvSpPr/>
          <p:nvPr/>
        </p:nvSpPr>
        <p:spPr>
          <a:xfrm>
            <a:off x="456406" y="1511002"/>
            <a:ext cx="8364066" cy="1323439"/>
          </a:xfrm>
          <a:prstGeom prst="rect">
            <a:avLst/>
          </a:prstGeom>
        </p:spPr>
        <p:txBody>
          <a:bodyPr wrap="square">
            <a:spAutoFit/>
          </a:bodyPr>
          <a:lstStyle/>
          <a:p>
            <a:pPr>
              <a:spcBef>
                <a:spcPts val="1200"/>
              </a:spcBef>
              <a:spcAft>
                <a:spcPts val="2400"/>
              </a:spcAft>
            </a:pPr>
            <a:r>
              <a:rPr lang="en-US" altLang="zh-CN" sz="2000" dirty="0">
                <a:solidFill>
                  <a:schemeClr val="tx2"/>
                </a:solidFill>
              </a:rPr>
              <a:t>&lt;message&gt;</a:t>
            </a:r>
            <a:r>
              <a:rPr lang="zh-CN" altLang="en-US" sz="2000" dirty="0">
                <a:solidFill>
                  <a:schemeClr val="tx2"/>
                </a:solidFill>
              </a:rPr>
              <a:t>元素定义了</a:t>
            </a:r>
            <a:r>
              <a:rPr lang="en-US" altLang="zh-CN" sz="2000" dirty="0">
                <a:solidFill>
                  <a:schemeClr val="tx2"/>
                </a:solidFill>
              </a:rPr>
              <a:t>Web</a:t>
            </a:r>
            <a:r>
              <a:rPr lang="zh-CN" altLang="en-US" sz="2000" dirty="0">
                <a:solidFill>
                  <a:schemeClr val="tx2"/>
                </a:solidFill>
              </a:rPr>
              <a:t>服务之间交换的消息类型。每一条消息又可以分为多个部分，每一部分用一个</a:t>
            </a:r>
            <a:r>
              <a:rPr lang="en-US" altLang="zh-CN" sz="2000" dirty="0">
                <a:solidFill>
                  <a:schemeClr val="tx2"/>
                </a:solidFill>
              </a:rPr>
              <a:t>&lt;part&gt;</a:t>
            </a:r>
            <a:r>
              <a:rPr lang="zh-CN" altLang="en-US" sz="2000" dirty="0">
                <a:solidFill>
                  <a:schemeClr val="tx2"/>
                </a:solidFill>
              </a:rPr>
              <a:t>元素来标识。</a:t>
            </a:r>
            <a:r>
              <a:rPr lang="en-US" altLang="zh-CN" sz="2000" dirty="0">
                <a:solidFill>
                  <a:schemeClr val="tx2"/>
                </a:solidFill>
              </a:rPr>
              <a:t>&lt;part&gt;</a:t>
            </a:r>
            <a:r>
              <a:rPr lang="zh-CN" altLang="en-US" sz="2000" dirty="0">
                <a:solidFill>
                  <a:schemeClr val="tx2"/>
                </a:solidFill>
              </a:rPr>
              <a:t>元素可以通过</a:t>
            </a:r>
            <a:r>
              <a:rPr lang="en-US" altLang="zh-CN" sz="2000" dirty="0">
                <a:solidFill>
                  <a:schemeClr val="tx2"/>
                </a:solidFill>
              </a:rPr>
              <a:t>type</a:t>
            </a:r>
            <a:r>
              <a:rPr lang="zh-CN" altLang="en-US" sz="2000" dirty="0">
                <a:solidFill>
                  <a:schemeClr val="tx2"/>
                </a:solidFill>
              </a:rPr>
              <a:t>属性来引用在</a:t>
            </a:r>
            <a:r>
              <a:rPr lang="en-US" altLang="zh-CN" sz="2000" dirty="0">
                <a:solidFill>
                  <a:schemeClr val="tx2"/>
                </a:solidFill>
              </a:rPr>
              <a:t>&lt;types&gt;</a:t>
            </a:r>
            <a:r>
              <a:rPr lang="zh-CN" altLang="en-US" sz="2000" dirty="0">
                <a:solidFill>
                  <a:schemeClr val="tx2"/>
                </a:solidFill>
              </a:rPr>
              <a:t>元素中定义的数据类型，也可以通过</a:t>
            </a:r>
            <a:r>
              <a:rPr lang="en-US" altLang="zh-CN" sz="2000" dirty="0">
                <a:solidFill>
                  <a:schemeClr val="tx2"/>
                </a:solidFill>
              </a:rPr>
              <a:t>&lt;element&gt;</a:t>
            </a:r>
            <a:r>
              <a:rPr lang="zh-CN" altLang="en-US" sz="2000" dirty="0">
                <a:solidFill>
                  <a:schemeClr val="tx2"/>
                </a:solidFill>
              </a:rPr>
              <a:t>元素引用全局定义的元素。</a:t>
            </a:r>
            <a:endParaRPr lang="en-US" altLang="zh-CN" sz="2000" dirty="0">
              <a:solidFill>
                <a:schemeClr val="tx2"/>
              </a:solidFill>
            </a:endParaRPr>
          </a:p>
        </p:txBody>
      </p:sp>
      <p:sp>
        <p:nvSpPr>
          <p:cNvPr id="9" name="灯片编号占位符 6"/>
          <p:cNvSpPr>
            <a:spLocks noGrp="1"/>
          </p:cNvSpPr>
          <p:nvPr>
            <p:ph type="sldNum" sz="quarter" idx="10"/>
          </p:nvPr>
        </p:nvSpPr>
        <p:spPr>
          <a:xfrm>
            <a:off x="3276600" y="6480175"/>
            <a:ext cx="2133600" cy="292100"/>
          </a:xfrm>
        </p:spPr>
        <p:txBody>
          <a:bodyPr/>
          <a:lstStyle/>
          <a:p>
            <a:pPr>
              <a:defRPr/>
            </a:pPr>
            <a:r>
              <a:rPr lang="en-US" altLang="zh-CN" dirty="0"/>
              <a:t>6</a:t>
            </a:r>
          </a:p>
        </p:txBody>
      </p:sp>
      <p:sp>
        <p:nvSpPr>
          <p:cNvPr id="13" name="矩形 12"/>
          <p:cNvSpPr/>
          <p:nvPr/>
        </p:nvSpPr>
        <p:spPr>
          <a:xfrm>
            <a:off x="589285" y="3557410"/>
            <a:ext cx="7271087" cy="166199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spcBef>
                <a:spcPts val="1200"/>
              </a:spcBef>
              <a:spcAft>
                <a:spcPts val="0"/>
              </a:spcAft>
            </a:pPr>
            <a:r>
              <a:rPr lang="de-DE" altLang="zh-CN" dirty="0">
                <a:solidFill>
                  <a:schemeClr val="tx2"/>
                </a:solidFill>
              </a:rPr>
              <a:t>&lt;message name=“FindItemsRequest“&gt;</a:t>
            </a:r>
          </a:p>
          <a:p>
            <a:pPr>
              <a:spcBef>
                <a:spcPts val="1200"/>
              </a:spcBef>
              <a:spcAft>
                <a:spcPts val="0"/>
              </a:spcAft>
            </a:pPr>
            <a:r>
              <a:rPr lang="de-DE" altLang="zh-CN" dirty="0">
                <a:solidFill>
                  <a:schemeClr val="tx2"/>
                </a:solidFill>
              </a:rPr>
              <a:t>    &lt;part name=“MaxEntries“  type=“xsd:int“/&gt;</a:t>
            </a:r>
          </a:p>
          <a:p>
            <a:pPr>
              <a:spcBef>
                <a:spcPts val="1200"/>
              </a:spcBef>
              <a:spcAft>
                <a:spcPts val="0"/>
              </a:spcAft>
            </a:pPr>
            <a:r>
              <a:rPr lang="de-DE" altLang="zh-CN" dirty="0">
                <a:solidFill>
                  <a:schemeClr val="tx2"/>
                </a:solidFill>
              </a:rPr>
              <a:t>    &lt;part name=“SellerID“  type=“xsd:string“/&gt;</a:t>
            </a:r>
          </a:p>
          <a:p>
            <a:pPr>
              <a:spcBef>
                <a:spcPts val="1200"/>
              </a:spcBef>
              <a:spcAft>
                <a:spcPts val="0"/>
              </a:spcAft>
            </a:pPr>
            <a:r>
              <a:rPr lang="de-DE" altLang="zh-CN" dirty="0">
                <a:solidFill>
                  <a:schemeClr val="tx2"/>
                </a:solidFill>
              </a:rPr>
              <a:t>&lt;/message &gt;</a:t>
            </a:r>
            <a:endParaRPr lang="en-US" altLang="zh-CN" dirty="0">
              <a:solidFill>
                <a:schemeClr val="tx2"/>
              </a:solidFill>
            </a:endParaRPr>
          </a:p>
        </p:txBody>
      </p:sp>
      <p:sp>
        <p:nvSpPr>
          <p:cNvPr id="14" name="矩形 13"/>
          <p:cNvSpPr/>
          <p:nvPr/>
        </p:nvSpPr>
        <p:spPr>
          <a:xfrm>
            <a:off x="611560" y="3092629"/>
            <a:ext cx="3995868" cy="369332"/>
          </a:xfrm>
          <a:prstGeom prst="rect">
            <a:avLst/>
          </a:prstGeom>
        </p:spPr>
        <p:txBody>
          <a:bodyPr wrap="square">
            <a:spAutoFit/>
          </a:bodyPr>
          <a:lstStyle/>
          <a:p>
            <a:pPr>
              <a:spcBef>
                <a:spcPts val="1200"/>
              </a:spcBef>
              <a:spcAft>
                <a:spcPts val="2400"/>
              </a:spcAft>
            </a:pPr>
            <a:r>
              <a:rPr lang="zh-CN" altLang="en-US" dirty="0">
                <a:solidFill>
                  <a:schemeClr val="tx2"/>
                </a:solidFill>
              </a:rPr>
              <a:t>例：使用</a:t>
            </a:r>
            <a:r>
              <a:rPr lang="en-US" altLang="zh-CN" dirty="0">
                <a:solidFill>
                  <a:schemeClr val="tx2"/>
                </a:solidFill>
              </a:rPr>
              <a:t>type</a:t>
            </a:r>
            <a:r>
              <a:rPr lang="zh-CN" altLang="en-US" dirty="0">
                <a:solidFill>
                  <a:schemeClr val="tx2"/>
                </a:solidFill>
              </a:rPr>
              <a:t>属性定义</a:t>
            </a:r>
            <a:r>
              <a:rPr lang="en-US" altLang="zh-CN" dirty="0">
                <a:solidFill>
                  <a:schemeClr val="tx2"/>
                </a:solidFill>
              </a:rPr>
              <a:t>part</a:t>
            </a:r>
            <a:r>
              <a:rPr lang="zh-CN" altLang="en-US" dirty="0">
                <a:solidFill>
                  <a:schemeClr val="tx2"/>
                </a:solidFill>
              </a:rPr>
              <a:t>元素</a:t>
            </a:r>
            <a:r>
              <a:rPr lang="en-US" altLang="zh-CN" dirty="0">
                <a:solidFill>
                  <a:schemeClr val="tx2"/>
                </a:solidFill>
              </a:rPr>
              <a:t> </a:t>
            </a:r>
          </a:p>
        </p:txBody>
      </p:sp>
    </p:spTree>
    <p:extLst>
      <p:ext uri="{BB962C8B-B14F-4D97-AF65-F5344CB8AC3E}">
        <p14:creationId xmlns:p14="http://schemas.microsoft.com/office/powerpoint/2010/main" val="5058793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9|4.1"/>
</p:tagLst>
</file>

<file path=ppt/tags/tag10.xml><?xml version="1.0" encoding="utf-8"?>
<p:tagLst xmlns:a="http://schemas.openxmlformats.org/drawingml/2006/main" xmlns:r="http://schemas.openxmlformats.org/officeDocument/2006/relationships" xmlns:p="http://schemas.openxmlformats.org/presentationml/2006/main">
  <p:tag name="TIMING" val="|0.9|4.1"/>
</p:tagLst>
</file>

<file path=ppt/tags/tag11.xml><?xml version="1.0" encoding="utf-8"?>
<p:tagLst xmlns:a="http://schemas.openxmlformats.org/drawingml/2006/main" xmlns:r="http://schemas.openxmlformats.org/officeDocument/2006/relationships" xmlns:p="http://schemas.openxmlformats.org/presentationml/2006/main">
  <p:tag name="TIMING" val="|0.9|4.1"/>
</p:tagLst>
</file>

<file path=ppt/tags/tag12.xml><?xml version="1.0" encoding="utf-8"?>
<p:tagLst xmlns:a="http://schemas.openxmlformats.org/drawingml/2006/main" xmlns:r="http://schemas.openxmlformats.org/officeDocument/2006/relationships" xmlns:p="http://schemas.openxmlformats.org/presentationml/2006/main">
  <p:tag name="TIMING" val="|0.9|4.1"/>
</p:tagLst>
</file>

<file path=ppt/tags/tag13.xml><?xml version="1.0" encoding="utf-8"?>
<p:tagLst xmlns:a="http://schemas.openxmlformats.org/drawingml/2006/main" xmlns:r="http://schemas.openxmlformats.org/officeDocument/2006/relationships" xmlns:p="http://schemas.openxmlformats.org/presentationml/2006/main">
  <p:tag name="TIMING" val="|0.9|4.1"/>
</p:tagLst>
</file>

<file path=ppt/tags/tag14.xml><?xml version="1.0" encoding="utf-8"?>
<p:tagLst xmlns:a="http://schemas.openxmlformats.org/drawingml/2006/main" xmlns:r="http://schemas.openxmlformats.org/officeDocument/2006/relationships" xmlns:p="http://schemas.openxmlformats.org/presentationml/2006/main">
  <p:tag name="TIMING" val="|0.9|4.1"/>
</p:tagLst>
</file>

<file path=ppt/tags/tag15.xml><?xml version="1.0" encoding="utf-8"?>
<p:tagLst xmlns:a="http://schemas.openxmlformats.org/drawingml/2006/main" xmlns:r="http://schemas.openxmlformats.org/officeDocument/2006/relationships" xmlns:p="http://schemas.openxmlformats.org/presentationml/2006/main">
  <p:tag name="TIMING" val="|0.9|4.1"/>
</p:tagLst>
</file>

<file path=ppt/tags/tag16.xml><?xml version="1.0" encoding="utf-8"?>
<p:tagLst xmlns:a="http://schemas.openxmlformats.org/drawingml/2006/main" xmlns:r="http://schemas.openxmlformats.org/officeDocument/2006/relationships" xmlns:p="http://schemas.openxmlformats.org/presentationml/2006/main">
  <p:tag name="TIMING" val="|0.9|4.1"/>
</p:tagLst>
</file>

<file path=ppt/tags/tag17.xml><?xml version="1.0" encoding="utf-8"?>
<p:tagLst xmlns:a="http://schemas.openxmlformats.org/drawingml/2006/main" xmlns:r="http://schemas.openxmlformats.org/officeDocument/2006/relationships" xmlns:p="http://schemas.openxmlformats.org/presentationml/2006/main">
  <p:tag name="TIMING" val="|0.9|4.1"/>
</p:tagLst>
</file>

<file path=ppt/tags/tag2.xml><?xml version="1.0" encoding="utf-8"?>
<p:tagLst xmlns:a="http://schemas.openxmlformats.org/drawingml/2006/main" xmlns:r="http://schemas.openxmlformats.org/officeDocument/2006/relationships" xmlns:p="http://schemas.openxmlformats.org/presentationml/2006/main">
  <p:tag name="TIMING" val="|0.9|4.1"/>
</p:tagLst>
</file>

<file path=ppt/tags/tag3.xml><?xml version="1.0" encoding="utf-8"?>
<p:tagLst xmlns:a="http://schemas.openxmlformats.org/drawingml/2006/main" xmlns:r="http://schemas.openxmlformats.org/officeDocument/2006/relationships" xmlns:p="http://schemas.openxmlformats.org/presentationml/2006/main">
  <p:tag name="TIMING" val="|0.9|4.1"/>
</p:tagLst>
</file>

<file path=ppt/tags/tag4.xml><?xml version="1.0" encoding="utf-8"?>
<p:tagLst xmlns:a="http://schemas.openxmlformats.org/drawingml/2006/main" xmlns:r="http://schemas.openxmlformats.org/officeDocument/2006/relationships" xmlns:p="http://schemas.openxmlformats.org/presentationml/2006/main">
  <p:tag name="TIMING" val="|0.9|4.1"/>
</p:tagLst>
</file>

<file path=ppt/tags/tag5.xml><?xml version="1.0" encoding="utf-8"?>
<p:tagLst xmlns:a="http://schemas.openxmlformats.org/drawingml/2006/main" xmlns:r="http://schemas.openxmlformats.org/officeDocument/2006/relationships" xmlns:p="http://schemas.openxmlformats.org/presentationml/2006/main">
  <p:tag name="TIMING" val="|0.9|4.1"/>
</p:tagLst>
</file>

<file path=ppt/tags/tag6.xml><?xml version="1.0" encoding="utf-8"?>
<p:tagLst xmlns:a="http://schemas.openxmlformats.org/drawingml/2006/main" xmlns:r="http://schemas.openxmlformats.org/officeDocument/2006/relationships" xmlns:p="http://schemas.openxmlformats.org/presentationml/2006/main">
  <p:tag name="TIMING" val="|0.9|4.1"/>
</p:tagLst>
</file>

<file path=ppt/tags/tag7.xml><?xml version="1.0" encoding="utf-8"?>
<p:tagLst xmlns:a="http://schemas.openxmlformats.org/drawingml/2006/main" xmlns:r="http://schemas.openxmlformats.org/officeDocument/2006/relationships" xmlns:p="http://schemas.openxmlformats.org/presentationml/2006/main">
  <p:tag name="TIMING" val="|0.9|4.1"/>
</p:tagLst>
</file>

<file path=ppt/tags/tag8.xml><?xml version="1.0" encoding="utf-8"?>
<p:tagLst xmlns:a="http://schemas.openxmlformats.org/drawingml/2006/main" xmlns:r="http://schemas.openxmlformats.org/officeDocument/2006/relationships" xmlns:p="http://schemas.openxmlformats.org/presentationml/2006/main">
  <p:tag name="TIMING" val="|0.9|4.1"/>
</p:tagLst>
</file>

<file path=ppt/tags/tag9.xml><?xml version="1.0" encoding="utf-8"?>
<p:tagLst xmlns:a="http://schemas.openxmlformats.org/drawingml/2006/main" xmlns:r="http://schemas.openxmlformats.org/officeDocument/2006/relationships" xmlns:p="http://schemas.openxmlformats.org/presentationml/2006/main">
  <p:tag name="TIMING" val="|0.9|4.1"/>
</p:tagLst>
</file>

<file path=ppt/theme/theme1.xml><?xml version="1.0" encoding="utf-8"?>
<a:theme xmlns:a="http://schemas.openxmlformats.org/drawingml/2006/main" name="3_035tgp_edu_com_bl_v2">
  <a:themeElements>
    <a:clrScheme name="自定义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72B143"/>
      </a:hlink>
      <a:folHlink>
        <a:srgbClr val="969696"/>
      </a:folHlink>
    </a:clrScheme>
    <a:fontScheme name="3_035tgp_edu_com_bl_v2">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FF7C80"/>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3E2787"/>
        </a:dk1>
        <a:lt1>
          <a:srgbClr val="FFFFFF"/>
        </a:lt1>
        <a:dk2>
          <a:srgbClr val="000000"/>
        </a:dk2>
        <a:lt2>
          <a:srgbClr val="D6E1E2"/>
        </a:lt2>
        <a:accent1>
          <a:srgbClr val="5C3DCD"/>
        </a:accent1>
        <a:accent2>
          <a:srgbClr val="6699FF"/>
        </a:accent2>
        <a:accent3>
          <a:srgbClr val="FFFFFF"/>
        </a:accent3>
        <a:accent4>
          <a:srgbClr val="342072"/>
        </a:accent4>
        <a:accent5>
          <a:srgbClr val="B5AFE3"/>
        </a:accent5>
        <a:accent6>
          <a:srgbClr val="5C8AE7"/>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3">
        <a:dk1>
          <a:srgbClr val="666699"/>
        </a:dk1>
        <a:lt1>
          <a:srgbClr val="FFFFFF"/>
        </a:lt1>
        <a:dk2>
          <a:srgbClr val="000000"/>
        </a:dk2>
        <a:lt2>
          <a:srgbClr val="F7F4D5"/>
        </a:lt2>
        <a:accent1>
          <a:srgbClr val="3F97D3"/>
        </a:accent1>
        <a:accent2>
          <a:srgbClr val="83C35F"/>
        </a:accent2>
        <a:accent3>
          <a:srgbClr val="FFFFFF"/>
        </a:accent3>
        <a:accent4>
          <a:srgbClr val="565682"/>
        </a:accent4>
        <a:accent5>
          <a:srgbClr val="AFC9E6"/>
        </a:accent5>
        <a:accent6>
          <a:srgbClr val="76B055"/>
        </a:accent6>
        <a:hlink>
          <a:srgbClr val="C870D4"/>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14166</TotalTime>
  <Words>5286</Words>
  <Application>Microsoft Office PowerPoint</Application>
  <PresentationFormat>全屏显示(4:3)</PresentationFormat>
  <Paragraphs>511</Paragraphs>
  <Slides>42</Slides>
  <Notes>39</Notes>
  <HiddenSlides>2</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等线</vt:lpstr>
      <vt:lpstr>黑体</vt:lpstr>
      <vt:lpstr>宋体</vt:lpstr>
      <vt:lpstr>Arial</vt:lpstr>
      <vt:lpstr>Calibri</vt:lpstr>
      <vt:lpstr>Times New Roman</vt:lpstr>
      <vt:lpstr>Verdana</vt:lpstr>
      <vt:lpstr>Wingdings</vt:lpstr>
      <vt:lpstr>3_035tgp_edu_com_bl_v2</vt:lpstr>
      <vt:lpstr>WSDL与WADL介绍与比较</vt:lpstr>
      <vt:lpstr>PowerPoint 演示文稿</vt:lpstr>
      <vt:lpstr>报告总览</vt:lpstr>
      <vt:lpstr>WSDL</vt:lpstr>
      <vt:lpstr>WSDL</vt:lpstr>
      <vt:lpstr>WSDL1.1</vt:lpstr>
      <vt:lpstr>WSDL1.1</vt:lpstr>
      <vt:lpstr>WSDL1.1元素</vt:lpstr>
      <vt:lpstr>PowerPoint 演示文稿</vt:lpstr>
      <vt:lpstr>PowerPoint 演示文稿</vt:lpstr>
      <vt:lpstr>PowerPoint 演示文稿</vt:lpstr>
      <vt:lpstr>PowerPoint 演示文稿</vt:lpstr>
      <vt:lpstr>PowerPoint 演示文稿</vt:lpstr>
      <vt:lpstr>区别</vt:lpstr>
      <vt:lpstr>SOAP</vt:lpstr>
      <vt:lpstr>SOAP</vt:lpstr>
      <vt:lpstr>SOAP元素</vt:lpstr>
      <vt:lpstr>PowerPoint 演示文稿</vt:lpstr>
      <vt:lpstr>SOAP元素</vt:lpstr>
      <vt:lpstr>PowerPoint 演示文稿</vt:lpstr>
      <vt:lpstr>PowerPoint 演示文稿</vt:lpstr>
      <vt:lpstr>PowerPoint 演示文稿</vt:lpstr>
      <vt:lpstr>编程风格</vt:lpstr>
      <vt:lpstr>PowerPoint 演示文稿</vt:lpstr>
      <vt:lpstr>PowerPoint 演示文稿</vt:lpstr>
      <vt:lpstr>区别</vt:lpstr>
      <vt:lpstr>WADL</vt:lpstr>
      <vt:lpstr>WADL</vt:lpstr>
      <vt:lpstr>WADL</vt:lpstr>
      <vt:lpstr>WADL</vt:lpstr>
      <vt:lpstr>WADL</vt:lpstr>
      <vt:lpstr>WADL</vt:lpstr>
      <vt:lpstr>WADL</vt:lpstr>
      <vt:lpstr>WADL</vt:lpstr>
      <vt:lpstr>WADL</vt:lpstr>
      <vt:lpstr>WADL</vt:lpstr>
      <vt:lpstr>WADL</vt:lpstr>
      <vt:lpstr>WADL</vt:lpstr>
      <vt:lpstr>WADL</vt:lpstr>
      <vt:lpstr>比较</vt:lpstr>
      <vt:lpstr>参考文献</vt:lpstr>
      <vt:lpstr>谢谢！</vt:lpstr>
    </vt:vector>
  </TitlesOfParts>
  <Company>USTB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Metamorphic Testing for Web Service: Framework and a Case Study</dc:title>
  <dc:creator>WangGuan</dc:creator>
  <cp:lastModifiedBy>付安</cp:lastModifiedBy>
  <cp:revision>1557</cp:revision>
  <dcterms:created xsi:type="dcterms:W3CDTF">2011-06-21T05:28:24Z</dcterms:created>
  <dcterms:modified xsi:type="dcterms:W3CDTF">2017-06-11T07:16:22Z</dcterms:modified>
</cp:coreProperties>
</file>