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7" r:id="rId2"/>
    <p:sldId id="258" r:id="rId3"/>
    <p:sldId id="259" r:id="rId4"/>
    <p:sldId id="267" r:id="rId5"/>
    <p:sldId id="268" r:id="rId6"/>
    <p:sldId id="260" r:id="rId7"/>
    <p:sldId id="269" r:id="rId8"/>
    <p:sldId id="261" r:id="rId9"/>
    <p:sldId id="270" r:id="rId10"/>
    <p:sldId id="262" r:id="rId11"/>
    <p:sldId id="274" r:id="rId12"/>
    <p:sldId id="272" r:id="rId13"/>
    <p:sldId id="275" r:id="rId14"/>
    <p:sldId id="273" r:id="rId15"/>
    <p:sldId id="276" r:id="rId16"/>
    <p:sldId id="277" r:id="rId17"/>
    <p:sldId id="278" r:id="rId18"/>
    <p:sldId id="271" r:id="rId19"/>
    <p:sldId id="264" r:id="rId20"/>
    <p:sldId id="26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1" autoAdjust="0"/>
    <p:restoredTop sz="80100" autoAdjust="0"/>
  </p:normalViewPr>
  <p:slideViewPr>
    <p:cSldViewPr>
      <p:cViewPr varScale="1">
        <p:scale>
          <a:sx n="64" d="100"/>
          <a:sy n="64" d="100"/>
        </p:scale>
        <p:origin x="-184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F128B8-5CDD-48E9-A6A2-D17F00B025CC}" type="datetimeFigureOut">
              <a:rPr lang="zh-CN" altLang="en-US" smtClean="0"/>
              <a:t>2014/7/21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DF7E79-1CBD-487B-8A68-B22221437D73}" type="slidenum">
              <a:rPr lang="zh-CN" altLang="en-US" smtClean="0"/>
              <a:t>‹#›</a:t>
            </a:fld>
            <a:endParaRPr lang="zh-CN" altLang="en-US"/>
          </a:p>
        </p:txBody>
      </p:sp>
    </p:spTree>
    <p:extLst>
      <p:ext uri="{BB962C8B-B14F-4D97-AF65-F5344CB8AC3E}">
        <p14:creationId xmlns:p14="http://schemas.microsoft.com/office/powerpoint/2010/main" val="30633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BD274AE6-67B4-4C54-8E28-776FE342BD2B}"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这种运行模式对</a:t>
            </a:r>
            <a:r>
              <a:rPr lang="en-US" altLang="zh-CN" dirty="0" smtClean="0"/>
              <a:t>SaaS</a:t>
            </a:r>
            <a:r>
              <a:rPr lang="zh-CN" altLang="en-US" dirty="0" smtClean="0"/>
              <a:t>的支持不足主要在于以下</a:t>
            </a:r>
            <a:r>
              <a:rPr lang="en-US" altLang="zh-CN" dirty="0" smtClean="0"/>
              <a:t>2</a:t>
            </a:r>
            <a:r>
              <a:rPr lang="zh-CN" altLang="en-US" dirty="0" smtClean="0"/>
              <a:t>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运行时只能选择预设的配置方案</a:t>
            </a:r>
            <a:endParaRPr lang="en-US" altLang="zh-CN" dirty="0" smtClean="0"/>
          </a:p>
          <a:p>
            <a:r>
              <a:rPr lang="zh-CN" altLang="en-US" dirty="0" smtClean="0"/>
              <a:t>如果有用户需要的流程没有预设在规格说明中，就不能在流程运行时满足该用户需求</a:t>
            </a:r>
            <a:endParaRPr lang="en-US" altLang="zh-CN" dirty="0" smtClean="0"/>
          </a:p>
          <a:p>
            <a:endParaRPr lang="en-US" altLang="zh-CN" dirty="0" smtClean="0"/>
          </a:p>
          <a:p>
            <a:r>
              <a:rPr lang="zh-CN" altLang="en-US" dirty="0" smtClean="0"/>
              <a:t>一个流程同一时间只能拥有一个流程定义文件，也就是说，同一时间所有用户都只能访问同一个版本的流程，这显然是不符合</a:t>
            </a:r>
            <a:r>
              <a:rPr lang="en-US" altLang="zh-CN" dirty="0" smtClean="0"/>
              <a:t>SaaS</a:t>
            </a:r>
            <a:r>
              <a:rPr lang="zh-CN" altLang="en-US" dirty="0" smtClean="0"/>
              <a:t>的单实例多租户特点的</a:t>
            </a:r>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基于</a:t>
            </a:r>
            <a:r>
              <a:rPr lang="en-US" altLang="zh-CN" dirty="0" smtClean="0"/>
              <a:t>SaaS</a:t>
            </a:r>
            <a:r>
              <a:rPr lang="zh-CN" altLang="en-US" dirty="0" smtClean="0"/>
              <a:t>的可定制化业务流程的多租户运行模式如图</a:t>
            </a:r>
            <a:endParaRPr lang="en-US" altLang="zh-CN" dirty="0" smtClean="0"/>
          </a:p>
          <a:p>
            <a:endParaRPr lang="en-US" altLang="zh-CN" dirty="0" smtClean="0"/>
          </a:p>
          <a:p>
            <a:r>
              <a:rPr lang="zh-CN" altLang="en-US" dirty="0" smtClean="0"/>
              <a:t>在对流程进行编译的的时候，会先读取现有用户配置文件，为每个用户生成一个流程定义文件，在运行时，根据发来的</a:t>
            </a:r>
            <a:r>
              <a:rPr lang="en-US" altLang="zh-CN" dirty="0" smtClean="0"/>
              <a:t>soap</a:t>
            </a:r>
            <a:r>
              <a:rPr lang="zh-CN" altLang="en-US" dirty="0" smtClean="0"/>
              <a:t>消息中的用户信息，选择为哪个流程定义文件创建实例，由于创建的实例之间互不影响，因此不同用户的流程运行也是互相隔离的。</a:t>
            </a:r>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在</a:t>
            </a:r>
            <a:r>
              <a:rPr lang="en-US" altLang="zh-CN" dirty="0" smtClean="0"/>
              <a:t>Apache ODE</a:t>
            </a:r>
            <a:r>
              <a:rPr lang="zh-CN" altLang="en-US" dirty="0" smtClean="0"/>
              <a:t>引擎下采用基于</a:t>
            </a:r>
            <a:r>
              <a:rPr lang="en-US" altLang="zh-CN" dirty="0" smtClean="0"/>
              <a:t>SaaS</a:t>
            </a:r>
            <a:r>
              <a:rPr lang="zh-CN" altLang="en-US" dirty="0" smtClean="0"/>
              <a:t>的</a:t>
            </a:r>
            <a:r>
              <a:rPr lang="en-US" altLang="zh-CN" dirty="0" smtClean="0"/>
              <a:t>VxBPEL</a:t>
            </a:r>
            <a:r>
              <a:rPr lang="zh-CN" altLang="en-US" dirty="0" smtClean="0"/>
              <a:t>实现用户自定制流程的原理是这样的：</a:t>
            </a:r>
            <a:endParaRPr lang="en-US" altLang="zh-CN" dirty="0" smtClean="0"/>
          </a:p>
          <a:p>
            <a:r>
              <a:rPr lang="zh-CN" altLang="en-US" dirty="0" smtClean="0"/>
              <a:t>在流程规格说明层定义好变异点和变体，但不需要定义配置信息。相当于设定了一个流程模板，用户根据自己的需求，对这个模板进行裁剪，剪掉不需要的变体，保留用户需要的变体来构建出一个专属流程。</a:t>
            </a:r>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一个业务流程的生命周期是从设计模型一直到运行流程实例，并且在运行时提供诊断和管理，本工具支持的是这三个阶段</a:t>
            </a:r>
            <a:endParaRPr lang="en-US" altLang="zh-CN" dirty="0" smtClean="0"/>
          </a:p>
          <a:p>
            <a:endParaRPr lang="en-US" altLang="zh-CN" dirty="0" smtClean="0"/>
          </a:p>
          <a:p>
            <a:r>
              <a:rPr lang="zh-CN" altLang="en-US" dirty="0" smtClean="0"/>
              <a:t>其功能需求是</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本课题技术难点，第一，扩展</a:t>
            </a:r>
            <a:r>
              <a:rPr lang="en-US" altLang="zh-CN" dirty="0" smtClean="0"/>
              <a:t>Apache ODE</a:t>
            </a:r>
            <a:r>
              <a:rPr lang="zh-CN" altLang="en-US" dirty="0" smtClean="0"/>
              <a:t>引擎的两个核心模块</a:t>
            </a:r>
            <a:endParaRPr lang="en-US" altLang="zh-CN" dirty="0" smtClean="0"/>
          </a:p>
          <a:p>
            <a:r>
              <a:rPr lang="zh-CN" altLang="en-US" dirty="0" smtClean="0"/>
              <a:t>首先是编译模块，需要修改编译过程，使引擎能够按照用户配置文件对一个流程规格说明编译出相应的流程定义文件而不互相覆盖</a:t>
            </a:r>
            <a:endParaRPr lang="en-US" altLang="zh-CN" dirty="0" smtClean="0"/>
          </a:p>
          <a:p>
            <a:endParaRPr lang="en-US" altLang="zh-CN" dirty="0" smtClean="0"/>
          </a:p>
          <a:p>
            <a:r>
              <a:rPr lang="zh-CN" altLang="en-US" dirty="0" smtClean="0"/>
              <a:t>其次是运行时模块，流程定义文件生成后存到</a:t>
            </a:r>
            <a:r>
              <a:rPr lang="en-US" altLang="zh-CN" dirty="0" smtClean="0"/>
              <a:t>DAO</a:t>
            </a:r>
            <a:r>
              <a:rPr lang="zh-CN" altLang="en-US" dirty="0" smtClean="0"/>
              <a:t>中，在接收到</a:t>
            </a:r>
            <a:r>
              <a:rPr lang="en-US" altLang="zh-CN" dirty="0" smtClean="0"/>
              <a:t>soap</a:t>
            </a:r>
            <a:r>
              <a:rPr lang="zh-CN" altLang="en-US" dirty="0" smtClean="0"/>
              <a:t>消息后运行时模块会读取</a:t>
            </a:r>
            <a:r>
              <a:rPr lang="en-US" altLang="zh-CN" dirty="0" smtClean="0"/>
              <a:t>DAO</a:t>
            </a:r>
            <a:r>
              <a:rPr lang="zh-CN" altLang="en-US" dirty="0" smtClean="0"/>
              <a:t>并根据流程定义文件创建实例并运行。当前版本运行时模块每次只能够识别一个流程定义文件，而如之前讨论的，要使流程支持单实例多租户，必须能在运行时根据</a:t>
            </a:r>
            <a:r>
              <a:rPr lang="en-US" altLang="zh-CN" dirty="0" smtClean="0"/>
              <a:t>soap</a:t>
            </a:r>
            <a:r>
              <a:rPr lang="zh-CN" altLang="en-US" dirty="0" smtClean="0"/>
              <a:t>消息来源读取不同的流程定义文件创建实例，因此引擎必须做出这样的扩展。</a:t>
            </a:r>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因为</a:t>
            </a:r>
            <a:r>
              <a:rPr lang="en-US" altLang="zh-CN" dirty="0" smtClean="0"/>
              <a:t>BPEL</a:t>
            </a:r>
            <a:r>
              <a:rPr lang="zh-CN" altLang="en-US" dirty="0" smtClean="0"/>
              <a:t>语言是基于</a:t>
            </a:r>
            <a:r>
              <a:rPr lang="en-US" altLang="zh-CN" dirty="0" smtClean="0"/>
              <a:t>XML</a:t>
            </a:r>
            <a:r>
              <a:rPr lang="zh-CN" altLang="en-US" dirty="0" smtClean="0"/>
              <a:t>的，因此需要使用</a:t>
            </a:r>
            <a:r>
              <a:rPr lang="en-US" altLang="zh-CN" dirty="0" smtClean="0"/>
              <a:t>JDOM</a:t>
            </a:r>
            <a:r>
              <a:rPr lang="zh-CN" altLang="en-US" dirty="0" smtClean="0"/>
              <a:t>和</a:t>
            </a:r>
            <a:r>
              <a:rPr lang="en-US" altLang="zh-CN" dirty="0" smtClean="0"/>
              <a:t>SAX</a:t>
            </a:r>
            <a:r>
              <a:rPr lang="zh-CN" altLang="en-US" dirty="0" smtClean="0"/>
              <a:t>等工具解析</a:t>
            </a:r>
            <a:r>
              <a:rPr lang="en-US" altLang="zh-CN" dirty="0" smtClean="0"/>
              <a:t>BPEL</a:t>
            </a:r>
            <a:r>
              <a:rPr lang="zh-CN" altLang="en-US" smtClean="0"/>
              <a:t>文件</a:t>
            </a:r>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C067E0E1-E6F3-4AA4-9DB2-FC1FFB926A08}"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面向服务的架构（</a:t>
            </a:r>
            <a:r>
              <a:rPr lang="en-US" altLang="zh-CN" dirty="0" smtClean="0"/>
              <a:t>SOA</a:t>
            </a:r>
            <a:r>
              <a:rPr lang="zh-CN" altLang="en-US" dirty="0" smtClean="0"/>
              <a:t>）逐渐成为</a:t>
            </a:r>
            <a:r>
              <a:rPr lang="en-US" altLang="zh-CN" dirty="0" smtClean="0"/>
              <a:t>Internet </a:t>
            </a:r>
            <a:r>
              <a:rPr lang="zh-CN" altLang="en-US" dirty="0" smtClean="0"/>
              <a:t>环境下的应用程序开发的一种主流范型或方法学</a:t>
            </a:r>
            <a:r>
              <a:rPr lang="en-US" altLang="zh-CN" dirty="0" smtClean="0"/>
              <a:t>[1]</a:t>
            </a:r>
          </a:p>
          <a:p>
            <a:r>
              <a:rPr lang="zh-CN" altLang="en-US" dirty="0" smtClean="0"/>
              <a:t>由于单个服务往往无法满足实际需求，需要将多个服务按照一定的方式协调与组织起来以支持复杂的业务过程，这样的过程称为服务组装</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r>
              <a:rPr lang="en-US" altLang="zh-CN" dirty="0" smtClean="0"/>
              <a:t>BPEL</a:t>
            </a:r>
            <a:r>
              <a:rPr lang="zh-CN" altLang="en-US" dirty="0" smtClean="0"/>
              <a:t>是一种遵循</a:t>
            </a:r>
            <a:r>
              <a:rPr lang="en-US" altLang="zh-CN" dirty="0" smtClean="0"/>
              <a:t>SOA </a:t>
            </a:r>
            <a:r>
              <a:rPr lang="zh-CN" altLang="en-US" dirty="0" smtClean="0"/>
              <a:t>基本原理，基于</a:t>
            </a:r>
            <a:r>
              <a:rPr lang="en-US" altLang="zh-CN" dirty="0" smtClean="0"/>
              <a:t>XML</a:t>
            </a:r>
            <a:r>
              <a:rPr lang="zh-CN" altLang="en-US" dirty="0" smtClean="0"/>
              <a:t>的，用于处理业务流程的标准化流程描述语言。它通过组合多个服务形成一个功能更为完善的服务，</a:t>
            </a:r>
            <a:r>
              <a:rPr lang="en-US" altLang="zh-CN" dirty="0" smtClean="0"/>
              <a:t>BPEL</a:t>
            </a:r>
            <a:r>
              <a:rPr lang="zh-CN" altLang="en-US" dirty="0" smtClean="0"/>
              <a:t>语言在这里起到一个协调者的作用，决定服务被调用的时间和顺序。服务的调用是通过消息传递完成</a:t>
            </a:r>
            <a:r>
              <a:rPr lang="zh-CN" altLang="en-US" baseline="0" dirty="0" smtClean="0"/>
              <a:t>的、</a:t>
            </a:r>
            <a:endParaRPr lang="zh-CN" altLang="en-US" dirty="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但是标准的</a:t>
            </a:r>
            <a:r>
              <a:rPr lang="en-US" altLang="zh-CN" dirty="0" smtClean="0"/>
              <a:t>BPEL</a:t>
            </a:r>
            <a:r>
              <a:rPr lang="zh-CN" altLang="en-US" dirty="0" smtClean="0"/>
              <a:t>语言不具备足够的灵活性、来够适应快速变化的需求</a:t>
            </a:r>
            <a:r>
              <a:rPr lang="en-US" altLang="zh-CN" dirty="0" smtClean="0"/>
              <a:t>.</a:t>
            </a:r>
            <a:r>
              <a:rPr lang="zh-CN" altLang="en-US" dirty="0" smtClean="0"/>
              <a:t>因此课题组前期工提出了适应性服务组装方法，并开发了适应性服务组装语言</a:t>
            </a:r>
            <a:r>
              <a:rPr lang="en-US" altLang="zh-CN" dirty="0" smtClean="0"/>
              <a:t>VxBPEL</a:t>
            </a:r>
            <a:r>
              <a:rPr lang="zh-CN" altLang="en-US" dirty="0" smtClean="0"/>
              <a:t>，引入变异点来标识变化可能发生的位置，变异点内可互相替换的部分称为变体。</a:t>
            </a:r>
            <a:endParaRPr lang="en-US" altLang="zh-CN" dirty="0" smtClean="0"/>
          </a:p>
          <a:p>
            <a:endParaRPr lang="en-US" altLang="zh-CN" dirty="0" smtClean="0"/>
          </a:p>
          <a:p>
            <a:r>
              <a:rPr lang="zh-CN" altLang="en-US" dirty="0" smtClean="0"/>
              <a:t>如图中，服务</a:t>
            </a:r>
            <a:r>
              <a:rPr lang="en-US" altLang="zh-CN" dirty="0" smtClean="0"/>
              <a:t>A</a:t>
            </a:r>
            <a:r>
              <a:rPr lang="zh-CN" altLang="en-US" dirty="0" smtClean="0"/>
              <a:t>处设置了一个变异点，内含两个变体，变体内各含有一个服务，流程执行的时候可以选择服务</a:t>
            </a:r>
            <a:r>
              <a:rPr lang="en-US" altLang="zh-CN" dirty="0" smtClean="0"/>
              <a:t>A</a:t>
            </a:r>
            <a:r>
              <a:rPr lang="zh-CN" altLang="en-US" dirty="0" smtClean="0"/>
              <a:t>执行，也可以选择服务</a:t>
            </a:r>
            <a:r>
              <a:rPr lang="en-US" altLang="zh-CN" dirty="0" smtClean="0"/>
              <a:t>A’</a:t>
            </a:r>
            <a:r>
              <a:rPr lang="zh-CN" altLang="en-US" dirty="0" smtClean="0"/>
              <a:t>执行，他们之间的</a:t>
            </a:r>
            <a:r>
              <a:rPr lang="zh-CN" altLang="en-US" baseline="0" dirty="0" smtClean="0"/>
              <a:t>切换也是在运行时进行的</a:t>
            </a:r>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SaaS</a:t>
            </a:r>
            <a:r>
              <a:rPr lang="zh-CN" altLang="en-US" dirty="0" smtClean="0"/>
              <a:t>是</a:t>
            </a:r>
            <a:r>
              <a:rPr lang="en-US" altLang="zh-CN" dirty="0" smtClean="0"/>
              <a:t>Software as a Service</a:t>
            </a:r>
            <a:r>
              <a:rPr lang="zh-CN" altLang="en-US" dirty="0" smtClean="0"/>
              <a:t>的简称，这种软件交付模式与传统软件相比很大的区别在于</a:t>
            </a:r>
            <a:r>
              <a:rPr lang="en-US" altLang="zh-CN" dirty="0" smtClean="0"/>
              <a:t>SaaS</a:t>
            </a:r>
            <a:r>
              <a:rPr lang="zh-CN" altLang="en-US" dirty="0" smtClean="0"/>
              <a:t>软件部署于供应商的服务器，这样的优点在于：</a:t>
            </a:r>
            <a:endParaRPr lang="en-US" altLang="zh-CN" dirty="0" smtClean="0"/>
          </a:p>
          <a:p>
            <a:endParaRPr lang="en-US" altLang="zh-CN" dirty="0" smtClean="0"/>
          </a:p>
          <a:p>
            <a:r>
              <a:rPr lang="zh-CN" altLang="en-US" dirty="0" smtClean="0"/>
              <a:t>由于软件是通过浏览器访问的，因此不管用户使用的是</a:t>
            </a:r>
            <a:r>
              <a:rPr lang="en-US" altLang="zh-CN" dirty="0" smtClean="0"/>
              <a:t>windows</a:t>
            </a:r>
            <a:r>
              <a:rPr lang="zh-CN" altLang="en-US" dirty="0" smtClean="0"/>
              <a:t>系统还是</a:t>
            </a:r>
            <a:r>
              <a:rPr lang="en-US" altLang="zh-CN" dirty="0" smtClean="0"/>
              <a:t>IOS</a:t>
            </a:r>
            <a:r>
              <a:rPr lang="zh-CN" altLang="en-US" dirty="0" smtClean="0"/>
              <a:t>系统，都可以无障碍的使用</a:t>
            </a:r>
            <a:endParaRPr lang="en-US" altLang="zh-CN" dirty="0" smtClean="0"/>
          </a:p>
          <a:p>
            <a:endParaRPr lang="en-US" altLang="zh-CN" dirty="0" smtClean="0"/>
          </a:p>
          <a:p>
            <a:r>
              <a:rPr lang="zh-CN" altLang="en-US" dirty="0" smtClean="0"/>
              <a:t>同样用户也不需要购买硬件来支持软件的运行，软件的维护、备份、升级等工作也交给了服务供应商，从而降低了软件的使用成本。</a:t>
            </a:r>
            <a:endParaRPr lang="en-US" altLang="zh-CN" dirty="0" smtClean="0"/>
          </a:p>
          <a:p>
            <a:endParaRPr lang="en-US" altLang="zh-CN" dirty="0" smtClean="0"/>
          </a:p>
          <a:p>
            <a:r>
              <a:rPr lang="zh-CN" altLang="en-US" dirty="0" smtClean="0"/>
              <a:t>单实例多租户的特点也给供应上对软件的维护带来了方便，而且允许用户能够自己定制适合自己的软件，因此用户不会为自己所不需要的功能付钱。</a:t>
            </a:r>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CB3C978-9709-417C-AD31-1F42F6B84109}"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VxBPEL</a:t>
            </a:r>
            <a:r>
              <a:rPr lang="zh-CN" altLang="zh-CN" sz="1200" kern="1200" dirty="0" smtClean="0">
                <a:solidFill>
                  <a:schemeClr val="tx1"/>
                </a:solidFill>
                <a:effectLst/>
                <a:latin typeface="+mn-lt"/>
                <a:ea typeface="+mn-ea"/>
                <a:cs typeface="+mn-cs"/>
              </a:rPr>
              <a:t>不能够支持同时运行一个软件的多种版本，尽管流程中</a:t>
            </a:r>
            <a:r>
              <a:rPr lang="zh-CN" altLang="en-US" sz="1200" kern="1200" dirty="0" smtClean="0">
                <a:solidFill>
                  <a:schemeClr val="tx1"/>
                </a:solidFill>
                <a:effectLst/>
                <a:latin typeface="+mn-lt"/>
                <a:ea typeface="+mn-ea"/>
                <a:cs typeface="+mn-cs"/>
              </a:rPr>
              <a:t>预设</a:t>
            </a:r>
            <a:r>
              <a:rPr lang="zh-CN" altLang="zh-CN" sz="1200" kern="1200" dirty="0" smtClean="0">
                <a:solidFill>
                  <a:schemeClr val="tx1"/>
                </a:solidFill>
                <a:effectLst/>
                <a:latin typeface="+mn-lt"/>
                <a:ea typeface="+mn-ea"/>
                <a:cs typeface="+mn-cs"/>
              </a:rPr>
              <a:t>了多种配置方案，但是在运行的时候，管理员必须选择运行其中一种，而不能够同时运行多种；</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VxBPEL</a:t>
            </a:r>
            <a:r>
              <a:rPr lang="zh-CN" altLang="zh-CN" sz="1200" kern="1200" dirty="0" smtClean="0">
                <a:solidFill>
                  <a:schemeClr val="tx1"/>
                </a:solidFill>
                <a:effectLst/>
                <a:latin typeface="+mn-lt"/>
                <a:ea typeface="+mn-ea"/>
                <a:cs typeface="+mn-cs"/>
              </a:rPr>
              <a:t>不能让用户真正实现自定义流程，要执行的流程或者说变异点处变体的选择组合必须事先在</a:t>
            </a:r>
            <a:r>
              <a:rPr lang="en-US" altLang="zh-CN" sz="1200" kern="1200" dirty="0" smtClean="0">
                <a:solidFill>
                  <a:schemeClr val="tx1"/>
                </a:solidFill>
                <a:effectLst/>
                <a:latin typeface="+mn-lt"/>
                <a:ea typeface="+mn-ea"/>
                <a:cs typeface="+mn-cs"/>
              </a:rPr>
              <a:t>VxBPEL</a:t>
            </a:r>
            <a:r>
              <a:rPr lang="zh-CN" altLang="zh-CN" sz="1200" kern="1200" dirty="0" smtClean="0">
                <a:solidFill>
                  <a:schemeClr val="tx1"/>
                </a:solidFill>
                <a:effectLst/>
                <a:latin typeface="+mn-lt"/>
                <a:ea typeface="+mn-ea"/>
                <a:cs typeface="+mn-cs"/>
              </a:rPr>
              <a:t>流程中定义，若出现未定义的组合方式，必须修改流程文件。</a:t>
            </a:r>
          </a:p>
          <a:p>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43D1DC9-1724-4992-98E3-3FF73595C7B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在一个</a:t>
            </a:r>
            <a:r>
              <a:rPr lang="en-US" altLang="zh-CN" dirty="0" smtClean="0"/>
              <a:t>VxBPEL</a:t>
            </a:r>
            <a:r>
              <a:rPr lang="zh-CN" altLang="en-US" dirty="0" smtClean="0"/>
              <a:t>流程规格说明中会定义变异点，用于标识变化可能发生的地方，变异点内包含了多个可互相替换的变体，图中的</a:t>
            </a:r>
            <a:r>
              <a:rPr lang="en-US" altLang="zh-CN" dirty="0" smtClean="0"/>
              <a:t>invokeA</a:t>
            </a:r>
            <a:r>
              <a:rPr lang="zh-CN" altLang="en-US" dirty="0" smtClean="0"/>
              <a:t>和</a:t>
            </a:r>
            <a:r>
              <a:rPr lang="en-US" altLang="zh-CN" dirty="0" smtClean="0"/>
              <a:t>invokeB</a:t>
            </a:r>
            <a:r>
              <a:rPr lang="zh-CN" altLang="en-US" dirty="0" smtClean="0"/>
              <a:t>就是一个变异点下的两个变体。</a:t>
            </a:r>
            <a:endParaRPr lang="en-US" altLang="zh-CN" dirty="0" smtClean="0"/>
          </a:p>
          <a:p>
            <a:endParaRPr lang="en-US" altLang="zh-CN" dirty="0" smtClean="0"/>
          </a:p>
          <a:p>
            <a:r>
              <a:rPr lang="zh-CN" altLang="en-US" dirty="0" smtClean="0"/>
              <a:t>同时流程规格说明中会用配置信息来预设变体选择方案，每种方案都会指定规格说明中所有的变异点下变体的一种选择组合。</a:t>
            </a:r>
            <a:endParaRPr lang="en-US" altLang="zh-CN" dirty="0" smtClean="0"/>
          </a:p>
          <a:p>
            <a:endParaRPr lang="en-US" altLang="zh-CN" dirty="0" smtClean="0"/>
          </a:p>
          <a:p>
            <a:r>
              <a:rPr lang="en-US" altLang="zh-CN" dirty="0" smtClean="0"/>
              <a:t>Apache</a:t>
            </a:r>
            <a:r>
              <a:rPr lang="en-US" altLang="zh-CN" baseline="0" dirty="0" smtClean="0"/>
              <a:t> ODE</a:t>
            </a:r>
            <a:r>
              <a:rPr lang="zh-CN" altLang="en-US" baseline="0" dirty="0" smtClean="0"/>
              <a:t>引擎在编译</a:t>
            </a:r>
            <a:r>
              <a:rPr lang="en-US" altLang="zh-CN" baseline="0" dirty="0" smtClean="0"/>
              <a:t>VxBPEL</a:t>
            </a:r>
            <a:r>
              <a:rPr lang="zh-CN" altLang="en-US" baseline="0" dirty="0" smtClean="0"/>
              <a:t>的时候会根据配置信息来生成一个唯一的流程定义文件，</a:t>
            </a:r>
            <a:endParaRPr lang="en-US" altLang="zh-CN" baseline="0" dirty="0" smtClean="0"/>
          </a:p>
          <a:p>
            <a:endParaRPr lang="en-US" altLang="zh-CN" baseline="0" dirty="0" smtClean="0"/>
          </a:p>
          <a:p>
            <a:r>
              <a:rPr lang="zh-CN" altLang="en-US" baseline="0" dirty="0" smtClean="0"/>
              <a:t>在接受到</a:t>
            </a:r>
            <a:r>
              <a:rPr lang="en-US" altLang="zh-CN" baseline="0" dirty="0" smtClean="0"/>
              <a:t>soap</a:t>
            </a:r>
            <a:r>
              <a:rPr lang="zh-CN" altLang="en-US" baseline="0" dirty="0" smtClean="0"/>
              <a:t>请求消息的时候，会为每一个消息创建一个实例并运行。这些实例之间互不影响，这为我们以后的工作奠定了基础</a:t>
            </a:r>
            <a:endParaRPr lang="zh-CN" altLang="en-US" dirty="0" smtClean="0"/>
          </a:p>
        </p:txBody>
      </p:sp>
      <p:sp>
        <p:nvSpPr>
          <p:cNvPr id="4" name="灯片编号占位符 3"/>
          <p:cNvSpPr>
            <a:spLocks noGrp="1"/>
          </p:cNvSpPr>
          <p:nvPr>
            <p:ph type="sldNum" sz="quarter" idx="5"/>
          </p:nvPr>
        </p:nvSpPr>
        <p:spPr/>
        <p:txBody>
          <a:bodyPr/>
          <a:lstStyle/>
          <a:p>
            <a:pPr>
              <a:defRPr/>
            </a:pPr>
            <a:fld id="{A01C6F77-575D-4759-B090-00243BCD705E}"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未知"/>
          <p:cNvSpPr>
            <a:spLocks/>
          </p:cNvSpPr>
          <p:nvPr/>
        </p:nvSpPr>
        <p:spPr bwMode="auto">
          <a:xfrm>
            <a:off x="-4763" y="1447800"/>
            <a:ext cx="9159876" cy="3832225"/>
          </a:xfrm>
          <a:custGeom>
            <a:avLst/>
            <a:gdLst>
              <a:gd name="T0" fmla="*/ 2147483647 w 5773"/>
              <a:gd name="T1" fmla="*/ 2147483647 h 2414"/>
              <a:gd name="T2" fmla="*/ 2147483647 w 5773"/>
              <a:gd name="T3" fmla="*/ 2147483647 h 2414"/>
              <a:gd name="T4" fmla="*/ 2147483647 w 5773"/>
              <a:gd name="T5" fmla="*/ 2147483647 h 2414"/>
              <a:gd name="T6" fmla="*/ 2147483647 w 5773"/>
              <a:gd name="T7" fmla="*/ 2147483647 h 2414"/>
              <a:gd name="T8" fmla="*/ 2147483647 w 5773"/>
              <a:gd name="T9" fmla="*/ 2147483647 h 2414"/>
              <a:gd name="T10" fmla="*/ 2147483647 w 5773"/>
              <a:gd name="T11" fmla="*/ 2147483647 h 2414"/>
              <a:gd name="T12" fmla="*/ 2147483647 w 5773"/>
              <a:gd name="T13" fmla="*/ 2147483647 h 2414"/>
              <a:gd name="T14" fmla="*/ 2147483647 w 5773"/>
              <a:gd name="T15" fmla="*/ 2147483647 h 2414"/>
              <a:gd name="T16" fmla="*/ 2147483647 w 5773"/>
              <a:gd name="T17" fmla="*/ 2147483647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5" name="未知"/>
          <p:cNvSpPr>
            <a:spLocks/>
          </p:cNvSpPr>
          <p:nvPr/>
        </p:nvSpPr>
        <p:spPr bwMode="auto">
          <a:xfrm>
            <a:off x="-4763" y="1730375"/>
            <a:ext cx="9145588" cy="3265488"/>
          </a:xfrm>
          <a:custGeom>
            <a:avLst/>
            <a:gdLst>
              <a:gd name="T0" fmla="*/ 2147483647 w 5764"/>
              <a:gd name="T1" fmla="*/ 2147483647 h 2057"/>
              <a:gd name="T2" fmla="*/ 2147483647 w 5764"/>
              <a:gd name="T3" fmla="*/ 2147483647 h 2057"/>
              <a:gd name="T4" fmla="*/ 2147483647 w 5764"/>
              <a:gd name="T5" fmla="*/ 2147483647 h 2057"/>
              <a:gd name="T6" fmla="*/ 2147483647 w 5764"/>
              <a:gd name="T7" fmla="*/ 2147483647 h 2057"/>
              <a:gd name="T8" fmla="*/ 2147483647 w 5764"/>
              <a:gd name="T9" fmla="*/ 2147483647 h 2057"/>
              <a:gd name="T10" fmla="*/ 2147483647 w 5764"/>
              <a:gd name="T11" fmla="*/ 2147483647 h 2057"/>
              <a:gd name="T12" fmla="*/ 2147483647 w 5764"/>
              <a:gd name="T13" fmla="*/ 2147483647 h 2057"/>
              <a:gd name="T14" fmla="*/ 2147483647 w 5764"/>
              <a:gd name="T15" fmla="*/ 2147483647 h 2057"/>
              <a:gd name="T16" fmla="*/ 2147483647 w 5764"/>
              <a:gd name="T17" fmla="*/ 2147483647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nvGrpSpPr>
          <p:cNvPr id="6" name="Group 4"/>
          <p:cNvGrpSpPr>
            <a:grpSpLocks/>
          </p:cNvGrpSpPr>
          <p:nvPr/>
        </p:nvGrpSpPr>
        <p:grpSpPr bwMode="auto">
          <a:xfrm>
            <a:off x="7086600" y="1947863"/>
            <a:ext cx="533400" cy="533400"/>
            <a:chOff x="0" y="0"/>
            <a:chExt cx="288" cy="288"/>
          </a:xfrm>
        </p:grpSpPr>
        <p:sp>
          <p:nvSpPr>
            <p:cNvPr id="7" name="Oval 5"/>
            <p:cNvSpPr>
              <a:spLocks noChangeArrowheads="1"/>
            </p:cNvSpPr>
            <p:nvPr userDrawn="1"/>
          </p:nvSpPr>
          <p:spPr bwMode="auto">
            <a:xfrm>
              <a:off x="0" y="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8" name="Oval 6"/>
            <p:cNvSpPr>
              <a:spLocks noChangeArrowheads="1"/>
            </p:cNvSpPr>
            <p:nvPr userDrawn="1"/>
          </p:nvSpPr>
          <p:spPr bwMode="auto">
            <a:xfrm>
              <a:off x="0" y="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grpSp>
        <p:nvGrpSpPr>
          <p:cNvPr id="9" name="Group 7"/>
          <p:cNvGrpSpPr>
            <a:grpSpLocks/>
          </p:cNvGrpSpPr>
          <p:nvPr/>
        </p:nvGrpSpPr>
        <p:grpSpPr bwMode="auto">
          <a:xfrm>
            <a:off x="7620000" y="1371600"/>
            <a:ext cx="914400" cy="914400"/>
            <a:chOff x="0" y="0"/>
            <a:chExt cx="576" cy="576"/>
          </a:xfrm>
        </p:grpSpPr>
        <p:sp>
          <p:nvSpPr>
            <p:cNvPr id="10" name="Oval 8"/>
            <p:cNvSpPr>
              <a:spLocks noChangeArrowheads="1"/>
            </p:cNvSpPr>
            <p:nvPr userDrawn="1"/>
          </p:nvSpPr>
          <p:spPr bwMode="auto">
            <a:xfrm>
              <a:off x="0" y="0"/>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ndParaRPr>
            </a:p>
          </p:txBody>
        </p:sp>
        <p:sp>
          <p:nvSpPr>
            <p:cNvPr id="11" name="Oval 9"/>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grpSp>
        <p:nvGrpSpPr>
          <p:cNvPr id="12" name="Group 10"/>
          <p:cNvGrpSpPr>
            <a:grpSpLocks/>
          </p:cNvGrpSpPr>
          <p:nvPr/>
        </p:nvGrpSpPr>
        <p:grpSpPr bwMode="auto">
          <a:xfrm>
            <a:off x="304800" y="3429000"/>
            <a:ext cx="1295400" cy="1371600"/>
            <a:chOff x="0" y="0"/>
            <a:chExt cx="576" cy="576"/>
          </a:xfrm>
        </p:grpSpPr>
        <p:sp>
          <p:nvSpPr>
            <p:cNvPr id="13" name="Oval 11"/>
            <p:cNvSpPr>
              <a:spLocks noChangeArrowheads="1"/>
            </p:cNvSpPr>
            <p:nvPr userDrawn="1"/>
          </p:nvSpPr>
          <p:spPr bwMode="auto">
            <a:xfrm>
              <a:off x="0" y="0"/>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ndParaRPr>
            </a:p>
          </p:txBody>
        </p:sp>
        <p:sp>
          <p:nvSpPr>
            <p:cNvPr id="14" name="Oval 12"/>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sp>
        <p:nvSpPr>
          <p:cNvPr id="2064" name="Rectangle 16"/>
          <p:cNvSpPr>
            <a:spLocks noGrp="1" noChangeArrowheads="1"/>
          </p:cNvSpPr>
          <p:nvPr>
            <p:ph type="ctrTitle"/>
          </p:nvPr>
        </p:nvSpPr>
        <p:spPr>
          <a:xfrm>
            <a:off x="685800" y="2495550"/>
            <a:ext cx="7772400" cy="1162050"/>
          </a:xfrm>
        </p:spPr>
        <p:txBody>
          <a:bodyPr/>
          <a:lstStyle>
            <a:lvl1pPr>
              <a:defRPr sz="4800">
                <a:latin typeface="Andalus" charset="0"/>
              </a:defRPr>
            </a:lvl1pPr>
          </a:lstStyle>
          <a:p>
            <a:r>
              <a:rPr lang="zh-CN" altLang="en-US"/>
              <a:t>单击此处编辑母版标题样式</a:t>
            </a:r>
          </a:p>
        </p:txBody>
      </p:sp>
      <p:sp>
        <p:nvSpPr>
          <p:cNvPr id="2065" name="Rectangle 17"/>
          <p:cNvSpPr>
            <a:spLocks noGrp="1" noChangeArrowheads="1"/>
          </p:cNvSpPr>
          <p:nvPr>
            <p:ph type="subTitle" idx="1"/>
          </p:nvPr>
        </p:nvSpPr>
        <p:spPr>
          <a:xfrm>
            <a:off x="1371600" y="3733800"/>
            <a:ext cx="6400800" cy="533400"/>
          </a:xfrm>
        </p:spPr>
        <p:txBody>
          <a:bodyPr/>
          <a:lstStyle>
            <a:lvl1pPr marL="0" indent="0" algn="ctr">
              <a:buFont typeface="Wingdings" pitchFamily="2" charset="2"/>
              <a:buNone/>
              <a:defRPr sz="2000"/>
            </a:lvl1pPr>
          </a:lstStyle>
          <a:p>
            <a:r>
              <a:rPr lang="zh-CN" altLang="en-US"/>
              <a:t>单击此处编辑母版副标题样式</a:t>
            </a:r>
          </a:p>
        </p:txBody>
      </p:sp>
      <p:sp>
        <p:nvSpPr>
          <p:cNvPr id="15" name="Rectangle 13"/>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solidFill>
                <a:srgbClr val="000000"/>
              </a:solidFill>
            </a:endParaRPr>
          </a:p>
        </p:txBody>
      </p:sp>
      <p:sp>
        <p:nvSpPr>
          <p:cNvPr id="16" name="Rectangle 14"/>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solidFill>
                <a:srgbClr val="000000"/>
              </a:solidFill>
            </a:endParaRPr>
          </a:p>
        </p:txBody>
      </p:sp>
      <p:sp>
        <p:nvSpPr>
          <p:cNvPr id="17" name="Rectangle 15"/>
          <p:cNvSpPr>
            <a:spLocks noGrp="1" noChangeArrowheads="1"/>
          </p:cNvSpPr>
          <p:nvPr>
            <p:ph type="sldNum" sz="quarter" idx="12"/>
          </p:nvPr>
        </p:nvSpPr>
        <p:spPr>
          <a:xfrm>
            <a:off x="6553200" y="6477000"/>
            <a:ext cx="2133600" cy="244475"/>
          </a:xfrm>
        </p:spPr>
        <p:txBody>
          <a:bodyPr/>
          <a:lstStyle>
            <a:lvl1pPr>
              <a:defRPr sz="1200"/>
            </a:lvl1pPr>
          </a:lstStyle>
          <a:p>
            <a:pPr>
              <a:defRPr/>
            </a:pPr>
            <a:fld id="{AAAC2540-E467-4967-BF9B-231AE681371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238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6"/>
          <p:cNvSpPr>
            <a:spLocks noGrp="1" noChangeArrowheads="1"/>
          </p:cNvSpPr>
          <p:nvPr>
            <p:ph type="sldNum" sz="quarter" idx="12"/>
          </p:nvPr>
        </p:nvSpPr>
        <p:spPr>
          <a:ln/>
        </p:spPr>
        <p:txBody>
          <a:bodyPr/>
          <a:lstStyle>
            <a:lvl1pPr>
              <a:defRPr/>
            </a:lvl1pPr>
          </a:lstStyle>
          <a:p>
            <a:pPr>
              <a:defRPr/>
            </a:pPr>
            <a:fld id="{CDF79881-60AD-4C5E-B320-507374C404F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666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16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09600"/>
            <a:ext cx="6019800" cy="5516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6"/>
          <p:cNvSpPr>
            <a:spLocks noGrp="1" noChangeArrowheads="1"/>
          </p:cNvSpPr>
          <p:nvPr>
            <p:ph type="sldNum" sz="quarter" idx="12"/>
          </p:nvPr>
        </p:nvSpPr>
        <p:spPr>
          <a:ln/>
        </p:spPr>
        <p:txBody>
          <a:bodyPr/>
          <a:lstStyle>
            <a:lvl1pPr>
              <a:defRPr/>
            </a:lvl1pPr>
          </a:lstStyle>
          <a:p>
            <a:pPr>
              <a:defRPr/>
            </a:pPr>
            <a:fld id="{CDC4274E-D319-467D-B916-9C2E33B5C6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152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82296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6"/>
          <p:cNvSpPr>
            <a:spLocks noGrp="1" noChangeArrowheads="1"/>
          </p:cNvSpPr>
          <p:nvPr>
            <p:ph type="sldNum" sz="quarter" idx="12"/>
          </p:nvPr>
        </p:nvSpPr>
        <p:spPr>
          <a:ln/>
        </p:spPr>
        <p:txBody>
          <a:bodyPr/>
          <a:lstStyle>
            <a:lvl1pPr>
              <a:defRPr/>
            </a:lvl1pPr>
          </a:lstStyle>
          <a:p>
            <a:pPr>
              <a:defRPr/>
            </a:pPr>
            <a:fld id="{0DC74D32-8FC0-44FD-9CB5-4B6C112FD50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123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6"/>
          <p:cNvSpPr>
            <a:spLocks noGrp="1" noChangeArrowheads="1"/>
          </p:cNvSpPr>
          <p:nvPr>
            <p:ph type="sldNum" sz="quarter" idx="12"/>
          </p:nvPr>
        </p:nvSpPr>
        <p:spPr>
          <a:ln/>
        </p:spPr>
        <p:txBody>
          <a:bodyPr/>
          <a:lstStyle>
            <a:lvl1pPr>
              <a:defRPr/>
            </a:lvl1pPr>
          </a:lstStyle>
          <a:p>
            <a:pPr>
              <a:defRPr/>
            </a:pPr>
            <a:fld id="{1B98478C-2BC7-4D4A-88C8-E38884FAB7A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6349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6"/>
          <p:cNvSpPr>
            <a:spLocks noGrp="1" noChangeArrowheads="1"/>
          </p:cNvSpPr>
          <p:nvPr>
            <p:ph type="sldNum" sz="quarter" idx="12"/>
          </p:nvPr>
        </p:nvSpPr>
        <p:spPr>
          <a:ln/>
        </p:spPr>
        <p:txBody>
          <a:bodyPr/>
          <a:lstStyle>
            <a:lvl1pPr>
              <a:defRPr/>
            </a:lvl1pPr>
          </a:lstStyle>
          <a:p>
            <a:pPr>
              <a:defRPr/>
            </a:pPr>
            <a:fld id="{EDFC6FD5-4D7F-4561-A3E7-63D5AF3F049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16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6"/>
          <p:cNvSpPr>
            <a:spLocks noGrp="1" noChangeArrowheads="1"/>
          </p:cNvSpPr>
          <p:nvPr>
            <p:ph type="sldNum" sz="quarter" idx="12"/>
          </p:nvPr>
        </p:nvSpPr>
        <p:spPr>
          <a:ln/>
        </p:spPr>
        <p:txBody>
          <a:bodyPr/>
          <a:lstStyle>
            <a:lvl1pPr>
              <a:defRPr/>
            </a:lvl1pPr>
          </a:lstStyle>
          <a:p>
            <a:pPr>
              <a:defRPr/>
            </a:pPr>
            <a:fld id="{55CCA37B-7F44-4F01-AF07-36110A1966C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607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6"/>
          <p:cNvSpPr>
            <a:spLocks noGrp="1" noChangeArrowheads="1"/>
          </p:cNvSpPr>
          <p:nvPr>
            <p:ph type="sldNum" sz="quarter" idx="12"/>
          </p:nvPr>
        </p:nvSpPr>
        <p:spPr>
          <a:ln/>
        </p:spPr>
        <p:txBody>
          <a:bodyPr/>
          <a:lstStyle>
            <a:lvl1pPr>
              <a:defRPr/>
            </a:lvl1pPr>
          </a:lstStyle>
          <a:p>
            <a:pPr>
              <a:defRPr/>
            </a:pPr>
            <a:fld id="{BEBE4DA8-A9C7-43F2-9772-44E8F43BCDB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095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6"/>
          <p:cNvSpPr>
            <a:spLocks noGrp="1" noChangeArrowheads="1"/>
          </p:cNvSpPr>
          <p:nvPr>
            <p:ph type="sldNum" sz="quarter" idx="12"/>
          </p:nvPr>
        </p:nvSpPr>
        <p:spPr>
          <a:ln/>
        </p:spPr>
        <p:txBody>
          <a:bodyPr/>
          <a:lstStyle>
            <a:lvl1pPr>
              <a:defRPr/>
            </a:lvl1pPr>
          </a:lstStyle>
          <a:p>
            <a:pPr>
              <a:defRPr/>
            </a:pPr>
            <a:fld id="{45279B76-6F86-4C3B-AF54-3654A2F17DC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153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6"/>
          <p:cNvSpPr>
            <a:spLocks noGrp="1" noChangeArrowheads="1"/>
          </p:cNvSpPr>
          <p:nvPr>
            <p:ph type="sldNum" sz="quarter" idx="12"/>
          </p:nvPr>
        </p:nvSpPr>
        <p:spPr>
          <a:ln/>
        </p:spPr>
        <p:txBody>
          <a:bodyPr/>
          <a:lstStyle>
            <a:lvl1pPr>
              <a:defRPr/>
            </a:lvl1pPr>
          </a:lstStyle>
          <a:p>
            <a:pPr>
              <a:defRPr/>
            </a:pPr>
            <a:fld id="{EE0790CB-3B3C-443B-80E6-5C6B25BB1E6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401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6"/>
          <p:cNvSpPr>
            <a:spLocks noGrp="1" noChangeArrowheads="1"/>
          </p:cNvSpPr>
          <p:nvPr>
            <p:ph type="sldNum" sz="quarter" idx="12"/>
          </p:nvPr>
        </p:nvSpPr>
        <p:spPr>
          <a:ln/>
        </p:spPr>
        <p:txBody>
          <a:bodyPr/>
          <a:lstStyle>
            <a:lvl1pPr>
              <a:defRPr/>
            </a:lvl1pPr>
          </a:lstStyle>
          <a:p>
            <a:pPr>
              <a:defRPr/>
            </a:pPr>
            <a:fld id="{E707531E-61D4-4322-9E36-886B121390F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989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6"/>
          <p:cNvSpPr>
            <a:spLocks noGrp="1" noChangeArrowheads="1"/>
          </p:cNvSpPr>
          <p:nvPr>
            <p:ph type="sldNum" sz="quarter" idx="12"/>
          </p:nvPr>
        </p:nvSpPr>
        <p:spPr>
          <a:ln/>
        </p:spPr>
        <p:txBody>
          <a:bodyPr/>
          <a:lstStyle>
            <a:lvl1pPr>
              <a:defRPr/>
            </a:lvl1pPr>
          </a:lstStyle>
          <a:p>
            <a:pPr>
              <a:defRPr/>
            </a:pPr>
            <a:fld id="{9EF0EEC7-798B-46C7-9E13-A4ABF7215C4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0693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176" r:id="rId15" imgW="9561905" imgH="1600000" progId="Photoshop.Image.6">
                  <p:embed/>
                </p:oleObj>
              </mc:Choice>
              <mc:Fallback>
                <p:oleObj r:id="rId15" imgW="9561905" imgH="1600000" progId="Photoshop.Image.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未知"/>
          <p:cNvSpPr>
            <a:spLocks/>
          </p:cNvSpPr>
          <p:nvPr/>
        </p:nvSpPr>
        <p:spPr bwMode="auto">
          <a:xfrm>
            <a:off x="-6350" y="280988"/>
            <a:ext cx="915035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sp>
        <p:nvSpPr>
          <p:cNvPr id="1028" name="未知"/>
          <p:cNvSpPr>
            <a:spLocks/>
          </p:cNvSpPr>
          <p:nvPr/>
        </p:nvSpPr>
        <p:spPr bwMode="auto">
          <a:xfrm>
            <a:off x="-15875" y="533400"/>
            <a:ext cx="9156700"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ndParaRPr>
          </a:p>
        </p:txBody>
      </p:sp>
      <p:grpSp>
        <p:nvGrpSpPr>
          <p:cNvPr id="1029" name="Group 5"/>
          <p:cNvGrpSpPr>
            <a:grpSpLocks/>
          </p:cNvGrpSpPr>
          <p:nvPr/>
        </p:nvGrpSpPr>
        <p:grpSpPr bwMode="auto">
          <a:xfrm>
            <a:off x="7740650" y="347663"/>
            <a:ext cx="387350" cy="366712"/>
            <a:chOff x="0" y="0"/>
            <a:chExt cx="288" cy="288"/>
          </a:xfrm>
        </p:grpSpPr>
        <p:sp>
          <p:nvSpPr>
            <p:cNvPr id="2" name="Oval 6"/>
            <p:cNvSpPr>
              <a:spLocks noChangeArrowheads="1"/>
            </p:cNvSpPr>
            <p:nvPr userDrawn="1"/>
          </p:nvSpPr>
          <p:spPr bwMode="auto">
            <a:xfrm>
              <a:off x="0" y="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3" name="Oval 7"/>
            <p:cNvSpPr>
              <a:spLocks noChangeArrowheads="1"/>
            </p:cNvSpPr>
            <p:nvPr userDrawn="1"/>
          </p:nvSpPr>
          <p:spPr bwMode="auto">
            <a:xfrm>
              <a:off x="0" y="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grpSp>
        <p:nvGrpSpPr>
          <p:cNvPr id="1030" name="Group 8"/>
          <p:cNvGrpSpPr>
            <a:grpSpLocks/>
          </p:cNvGrpSpPr>
          <p:nvPr/>
        </p:nvGrpSpPr>
        <p:grpSpPr bwMode="auto">
          <a:xfrm>
            <a:off x="8153400" y="53975"/>
            <a:ext cx="609600" cy="592138"/>
            <a:chOff x="0" y="0"/>
            <a:chExt cx="576" cy="576"/>
          </a:xfrm>
        </p:grpSpPr>
        <p:sp>
          <p:nvSpPr>
            <p:cNvPr id="4" name="Oval 9"/>
            <p:cNvSpPr>
              <a:spLocks noChangeArrowheads="1"/>
            </p:cNvSpPr>
            <p:nvPr userDrawn="1"/>
          </p:nvSpPr>
          <p:spPr bwMode="auto">
            <a:xfrm>
              <a:off x="0" y="0"/>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ndParaRPr>
            </a:p>
          </p:txBody>
        </p:sp>
        <p:sp>
          <p:nvSpPr>
            <p:cNvPr id="1034" name="Oval 10"/>
            <p:cNvSpPr>
              <a:spLocks noChangeArrowheads="1"/>
            </p:cNvSpPr>
            <p:nvPr userDrawn="1"/>
          </p:nvSpPr>
          <p:spPr bwMode="auto">
            <a:xfrm>
              <a:off x="0" y="96"/>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grpSp>
        <p:nvGrpSpPr>
          <p:cNvPr id="1031" name="Group 11"/>
          <p:cNvGrpSpPr>
            <a:grpSpLocks/>
          </p:cNvGrpSpPr>
          <p:nvPr/>
        </p:nvGrpSpPr>
        <p:grpSpPr bwMode="auto">
          <a:xfrm>
            <a:off x="171450" y="819150"/>
            <a:ext cx="720725" cy="762000"/>
            <a:chOff x="0" y="0"/>
            <a:chExt cx="576" cy="576"/>
          </a:xfrm>
        </p:grpSpPr>
        <p:sp>
          <p:nvSpPr>
            <p:cNvPr id="1037" name="Oval 12"/>
            <p:cNvSpPr>
              <a:spLocks noChangeArrowheads="1"/>
            </p:cNvSpPr>
            <p:nvPr userDrawn="1"/>
          </p:nvSpPr>
          <p:spPr bwMode="auto">
            <a:xfrm>
              <a:off x="0" y="0"/>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ndParaRPr>
            </a:p>
          </p:txBody>
        </p:sp>
        <p:sp>
          <p:nvSpPr>
            <p:cNvPr id="5" name="Oval 13"/>
            <p:cNvSpPr>
              <a:spLocks noChangeArrowheads="1"/>
            </p:cNvSpPr>
            <p:nvPr userDrawn="1"/>
          </p:nvSpPr>
          <p:spPr bwMode="auto">
            <a:xfrm>
              <a:off x="0" y="96"/>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base">
                <a:spcBef>
                  <a:spcPct val="0"/>
                </a:spcBef>
                <a:spcAft>
                  <a:spcPct val="0"/>
                </a:spcAft>
                <a:defRPr/>
              </a:pPr>
              <a:endParaRPr lang="zh-CN" altLang="en-US">
                <a:solidFill>
                  <a:srgbClr val="000000"/>
                </a:solidFill>
              </a:endParaRPr>
            </a:p>
          </p:txBody>
        </p:sp>
      </p:grpSp>
      <p:sp>
        <p:nvSpPr>
          <p:cNvPr id="1038" name="Rectangle 1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9" name="Rectangle 1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40" name="Rectangle 1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fontAlgn="base">
              <a:spcBef>
                <a:spcPct val="0"/>
              </a:spcBef>
              <a:spcAft>
                <a:spcPct val="0"/>
              </a:spcAft>
              <a:defRPr/>
            </a:pPr>
            <a:fld id="{22EB7B05-D211-4306-B477-763AFE7B9A8A}"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35" name="Rectangle 17"/>
          <p:cNvSpPr>
            <a:spLocks noGrp="1" noChangeArrowheads="1"/>
          </p:cNvSpPr>
          <p:nvPr>
            <p:ph type="title"/>
          </p:nvPr>
        </p:nvSpPr>
        <p:spPr bwMode="auto">
          <a:xfrm>
            <a:off x="457200" y="609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6" name="Rectangle 18"/>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166553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微软雅黑" pitchFamily="34" charset="-122"/>
        </a:defRPr>
      </a:lvl2pPr>
      <a:lvl3pPr algn="ctr" rtl="0" eaLnBrk="0" fontAlgn="base" hangingPunct="0">
        <a:spcBef>
          <a:spcPct val="0"/>
        </a:spcBef>
        <a:spcAft>
          <a:spcPct val="0"/>
        </a:spcAft>
        <a:defRPr sz="3200" b="1">
          <a:solidFill>
            <a:schemeClr val="bg1"/>
          </a:solidFill>
          <a:latin typeface="Arial" pitchFamily="34" charset="0"/>
          <a:ea typeface="微软雅黑" pitchFamily="34" charset="-122"/>
        </a:defRPr>
      </a:lvl3pPr>
      <a:lvl4pPr algn="ctr" rtl="0" eaLnBrk="0" fontAlgn="base" hangingPunct="0">
        <a:spcBef>
          <a:spcPct val="0"/>
        </a:spcBef>
        <a:spcAft>
          <a:spcPct val="0"/>
        </a:spcAft>
        <a:defRPr sz="3200" b="1">
          <a:solidFill>
            <a:schemeClr val="bg1"/>
          </a:solidFill>
          <a:latin typeface="Arial" pitchFamily="34" charset="0"/>
          <a:ea typeface="微软雅黑" pitchFamily="34" charset="-122"/>
        </a:defRPr>
      </a:lvl4pPr>
      <a:lvl5pPr algn="ctr" rtl="0" eaLnBrk="0" fontAlgn="base" hangingPunct="0">
        <a:spcBef>
          <a:spcPct val="0"/>
        </a:spcBef>
        <a:spcAft>
          <a:spcPct val="0"/>
        </a:spcAft>
        <a:defRPr sz="3200" b="1">
          <a:solidFill>
            <a:schemeClr val="bg1"/>
          </a:solidFill>
          <a:latin typeface="Arial" pitchFamily="34" charset="0"/>
          <a:ea typeface="微软雅黑" pitchFamily="34" charset="-122"/>
        </a:defRPr>
      </a:lvl5pPr>
      <a:lvl6pPr marL="457200" algn="ctr" rtl="0" fontAlgn="base">
        <a:spcBef>
          <a:spcPct val="0"/>
        </a:spcBef>
        <a:spcAft>
          <a:spcPct val="0"/>
        </a:spcAft>
        <a:defRPr sz="3200" b="1">
          <a:solidFill>
            <a:schemeClr val="bg1"/>
          </a:solidFill>
          <a:latin typeface="Arial" pitchFamily="34" charset="0"/>
          <a:ea typeface="微软雅黑" pitchFamily="34" charset="-122"/>
        </a:defRPr>
      </a:lvl6pPr>
      <a:lvl7pPr marL="914400" algn="ctr" rtl="0" fontAlgn="base">
        <a:spcBef>
          <a:spcPct val="0"/>
        </a:spcBef>
        <a:spcAft>
          <a:spcPct val="0"/>
        </a:spcAft>
        <a:defRPr sz="3200" b="1">
          <a:solidFill>
            <a:schemeClr val="bg1"/>
          </a:solidFill>
          <a:latin typeface="Arial" pitchFamily="34" charset="0"/>
          <a:ea typeface="微软雅黑" pitchFamily="34" charset="-122"/>
        </a:defRPr>
      </a:lvl7pPr>
      <a:lvl8pPr marL="1371600" algn="ctr" rtl="0" fontAlgn="base">
        <a:spcBef>
          <a:spcPct val="0"/>
        </a:spcBef>
        <a:spcAft>
          <a:spcPct val="0"/>
        </a:spcAft>
        <a:defRPr sz="3200" b="1">
          <a:solidFill>
            <a:schemeClr val="bg1"/>
          </a:solidFill>
          <a:latin typeface="Arial" pitchFamily="34" charset="0"/>
          <a:ea typeface="微软雅黑" pitchFamily="34" charset="-122"/>
        </a:defRPr>
      </a:lvl8pPr>
      <a:lvl9pPr marL="1828800" algn="ctr" rtl="0" fontAlgn="base">
        <a:spcBef>
          <a:spcPct val="0"/>
        </a:spcBef>
        <a:spcAft>
          <a:spcPct val="0"/>
        </a:spcAft>
        <a:defRPr sz="3200" b="1">
          <a:solidFill>
            <a:schemeClr val="bg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58850" y="2590800"/>
            <a:ext cx="8153400" cy="1752600"/>
          </a:xfrm>
        </p:spPr>
        <p:txBody>
          <a:bodyPr/>
          <a:lstStyle/>
          <a:p>
            <a:r>
              <a:rPr lang="zh-CN" altLang="en-US" sz="4400" dirty="0" smtClean="0"/>
              <a:t>基于</a:t>
            </a:r>
            <a:r>
              <a:rPr lang="en-US" altLang="zh-CN" sz="4400" dirty="0" smtClean="0"/>
              <a:t>VxBPEL</a:t>
            </a:r>
            <a:r>
              <a:rPr lang="zh-CN" altLang="en-US" sz="4400" dirty="0" smtClean="0"/>
              <a:t>的可定制业务流程</a:t>
            </a:r>
            <a:r>
              <a:rPr lang="en-US" altLang="zh-CN" sz="4400" dirty="0" smtClean="0"/>
              <a:t/>
            </a:r>
            <a:br>
              <a:rPr lang="en-US" altLang="zh-CN" sz="4400" dirty="0" smtClean="0"/>
            </a:br>
            <a:r>
              <a:rPr lang="zh-CN" altLang="en-US" sz="4400" dirty="0" smtClean="0"/>
              <a:t>设计技术与支持平台研究</a:t>
            </a:r>
            <a:endParaRPr lang="zh-CN" altLang="zh-CN" sz="4400" dirty="0"/>
          </a:p>
        </p:txBody>
      </p:sp>
      <p:grpSp>
        <p:nvGrpSpPr>
          <p:cNvPr id="3075" name="Group 4"/>
          <p:cNvGrpSpPr>
            <a:grpSpLocks/>
          </p:cNvGrpSpPr>
          <p:nvPr/>
        </p:nvGrpSpPr>
        <p:grpSpPr bwMode="auto">
          <a:xfrm>
            <a:off x="228600" y="304800"/>
            <a:ext cx="1079500" cy="633413"/>
            <a:chOff x="0" y="0"/>
            <a:chExt cx="680" cy="399"/>
          </a:xfrm>
        </p:grpSpPr>
        <p:sp>
          <p:nvSpPr>
            <p:cNvPr id="3077"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fontAlgn="base" hangingPunct="1">
                <a:spcBef>
                  <a:spcPct val="0"/>
                </a:spcBef>
                <a:spcAft>
                  <a:spcPct val="0"/>
                </a:spcAft>
              </a:pPr>
              <a:r>
                <a:rPr lang="en-US" altLang="zh-CN" sz="2400" b="1">
                  <a:solidFill>
                    <a:srgbClr val="233DA9"/>
                  </a:solidFill>
                  <a:ea typeface="宋体" pitchFamily="2" charset="-122"/>
                </a:rPr>
                <a:t>USTB</a:t>
              </a:r>
            </a:p>
          </p:txBody>
        </p:sp>
        <p:sp>
          <p:nvSpPr>
            <p:cNvPr id="3078"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ndParaRPr>
            </a:p>
          </p:txBody>
        </p:sp>
      </p:grpSp>
      <p:sp>
        <p:nvSpPr>
          <p:cNvPr id="3076" name="TextBox 1"/>
          <p:cNvSpPr txBox="1">
            <a:spLocks noChangeArrowheads="1"/>
          </p:cNvSpPr>
          <p:nvPr/>
        </p:nvSpPr>
        <p:spPr bwMode="auto">
          <a:xfrm>
            <a:off x="5562600" y="5699125"/>
            <a:ext cx="313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fontAlgn="base" hangingPunct="1">
              <a:spcBef>
                <a:spcPct val="0"/>
              </a:spcBef>
              <a:spcAft>
                <a:spcPct val="0"/>
              </a:spcAft>
            </a:pPr>
            <a:r>
              <a:rPr lang="zh-CN" altLang="en-US">
                <a:solidFill>
                  <a:srgbClr val="000000"/>
                </a:solidFill>
              </a:rPr>
              <a:t>   </a:t>
            </a:r>
            <a:r>
              <a:rPr lang="zh-CN" altLang="en-US" sz="2400">
                <a:solidFill>
                  <a:srgbClr val="000000"/>
                </a:solidFill>
              </a:rPr>
              <a:t>指导老师：孙昌爱 </a:t>
            </a:r>
          </a:p>
        </p:txBody>
      </p:sp>
    </p:spTree>
    <p:extLst>
      <p:ext uri="{BB962C8B-B14F-4D97-AF65-F5344CB8AC3E}">
        <p14:creationId xmlns:p14="http://schemas.microsoft.com/office/powerpoint/2010/main" val="208293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3" name="TextBox 2"/>
          <p:cNvSpPr txBox="1"/>
          <p:nvPr/>
        </p:nvSpPr>
        <p:spPr>
          <a:xfrm>
            <a:off x="979488" y="1571145"/>
            <a:ext cx="7543800" cy="49911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en-US" altLang="zh-CN" sz="2000" b="1" dirty="0" smtClean="0"/>
              <a:t>VxBPEL</a:t>
            </a:r>
            <a:r>
              <a:rPr lang="zh-CN" altLang="en-US" sz="2000" b="1" dirty="0" smtClean="0"/>
              <a:t>的运行模式</a:t>
            </a:r>
            <a:endParaRPr lang="en-US" altLang="zh-CN" sz="2000" b="1" dirty="0" smtClean="0"/>
          </a:p>
        </p:txBody>
      </p:sp>
      <p:grpSp>
        <p:nvGrpSpPr>
          <p:cNvPr id="5149" name="组合 5148"/>
          <p:cNvGrpSpPr/>
          <p:nvPr/>
        </p:nvGrpSpPr>
        <p:grpSpPr>
          <a:xfrm>
            <a:off x="611560" y="2204864"/>
            <a:ext cx="2526724" cy="3508647"/>
            <a:chOff x="611560" y="2204864"/>
            <a:chExt cx="2526724" cy="3508647"/>
          </a:xfrm>
        </p:grpSpPr>
        <p:sp>
          <p:nvSpPr>
            <p:cNvPr id="5" name="圆角矩形 4"/>
            <p:cNvSpPr/>
            <p:nvPr/>
          </p:nvSpPr>
          <p:spPr>
            <a:xfrm>
              <a:off x="611560" y="2401143"/>
              <a:ext cx="2526724" cy="3312368"/>
            </a:xfrm>
            <a:prstGeom prst="roundRect">
              <a:avLst>
                <a:gd name="adj" fmla="val 1830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96445" y="2204864"/>
              <a:ext cx="1656184" cy="461665"/>
            </a:xfrm>
            <a:prstGeom prst="rect">
              <a:avLst/>
            </a:prstGeom>
            <a:solidFill>
              <a:schemeClr val="bg1"/>
            </a:solidFill>
            <a:ln>
              <a:noFill/>
            </a:ln>
          </p:spPr>
          <p:txBody>
            <a:bodyPr wrap="square" rtlCol="0">
              <a:spAutoFit/>
            </a:bodyPr>
            <a:lstStyle/>
            <a:p>
              <a:pPr algn="ctr"/>
              <a:r>
                <a:rPr lang="en-US" altLang="zh-CN" sz="1200" dirty="0" smtClean="0"/>
                <a:t>VxBPEL variable</a:t>
              </a:r>
              <a:endParaRPr lang="en-US" altLang="zh-CN" sz="1200" dirty="0"/>
            </a:p>
            <a:p>
              <a:pPr algn="ctr"/>
              <a:r>
                <a:rPr lang="en-US" altLang="zh-CN" sz="1200" dirty="0" smtClean="0"/>
                <a:t>process definition</a:t>
              </a:r>
              <a:endParaRPr lang="zh-CN" altLang="en-US" sz="1200" dirty="0"/>
            </a:p>
          </p:txBody>
        </p:sp>
        <p:sp>
          <p:nvSpPr>
            <p:cNvPr id="9" name="椭圆 8"/>
            <p:cNvSpPr/>
            <p:nvPr/>
          </p:nvSpPr>
          <p:spPr>
            <a:xfrm>
              <a:off x="2005235" y="3596859"/>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invokeB</a:t>
              </a:r>
              <a:endParaRPr lang="zh-CN" altLang="en-US" sz="1200" dirty="0">
                <a:solidFill>
                  <a:schemeClr val="tx1"/>
                </a:solidFill>
              </a:endParaRPr>
            </a:p>
          </p:txBody>
        </p:sp>
        <p:sp>
          <p:nvSpPr>
            <p:cNvPr id="17" name="椭圆 16"/>
            <p:cNvSpPr/>
            <p:nvPr/>
          </p:nvSpPr>
          <p:spPr>
            <a:xfrm>
              <a:off x="762020" y="2833191"/>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receive</a:t>
              </a:r>
              <a:endParaRPr lang="zh-CN" altLang="en-US" sz="1200" dirty="0">
                <a:solidFill>
                  <a:schemeClr val="tx1"/>
                </a:solidFill>
              </a:endParaRPr>
            </a:p>
          </p:txBody>
        </p:sp>
        <p:sp>
          <p:nvSpPr>
            <p:cNvPr id="18" name="椭圆 17"/>
            <p:cNvSpPr/>
            <p:nvPr/>
          </p:nvSpPr>
          <p:spPr>
            <a:xfrm>
              <a:off x="726016" y="3589276"/>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a:t>
              </a:r>
              <a:endParaRPr lang="zh-CN" altLang="en-US" sz="1200" dirty="0">
                <a:solidFill>
                  <a:schemeClr val="tx1"/>
                </a:solidFill>
              </a:endParaRPr>
            </a:p>
          </p:txBody>
        </p:sp>
        <p:sp>
          <p:nvSpPr>
            <p:cNvPr id="10" name="菱形 9"/>
            <p:cNvSpPr/>
            <p:nvPr/>
          </p:nvSpPr>
          <p:spPr>
            <a:xfrm>
              <a:off x="1734128" y="3265239"/>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734128" y="4093331"/>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410092" y="4529397"/>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t>
              </a:r>
              <a:endParaRPr lang="zh-CN" altLang="en-US" sz="1200" dirty="0">
                <a:solidFill>
                  <a:schemeClr val="tx1"/>
                </a:solidFill>
              </a:endParaRPr>
            </a:p>
          </p:txBody>
        </p:sp>
        <p:sp>
          <p:nvSpPr>
            <p:cNvPr id="22" name="椭圆 21"/>
            <p:cNvSpPr/>
            <p:nvPr/>
          </p:nvSpPr>
          <p:spPr>
            <a:xfrm>
              <a:off x="762020" y="4993431"/>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reply</a:t>
              </a:r>
              <a:endParaRPr lang="zh-CN" altLang="en-US" sz="1200" dirty="0">
                <a:solidFill>
                  <a:schemeClr val="tx1"/>
                </a:solidFill>
              </a:endParaRPr>
            </a:p>
          </p:txBody>
        </p:sp>
        <p:cxnSp>
          <p:nvCxnSpPr>
            <p:cNvPr id="19" name="肘形连接符 18"/>
            <p:cNvCxnSpPr>
              <a:stCxn id="17" idx="6"/>
              <a:endCxn id="10" idx="0"/>
            </p:cNvCxnSpPr>
            <p:nvPr/>
          </p:nvCxnSpPr>
          <p:spPr>
            <a:xfrm>
              <a:off x="1734128" y="2995209"/>
              <a:ext cx="198022" cy="27003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0" idx="3"/>
              <a:endCxn id="9" idx="0"/>
            </p:cNvCxnSpPr>
            <p:nvPr/>
          </p:nvCxnSpPr>
          <p:spPr>
            <a:xfrm>
              <a:off x="2130172" y="3409255"/>
              <a:ext cx="397121" cy="1876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0" idx="1"/>
              <a:endCxn id="18" idx="0"/>
            </p:cNvCxnSpPr>
            <p:nvPr/>
          </p:nvCxnSpPr>
          <p:spPr>
            <a:xfrm rot="10800000" flipV="1">
              <a:off x="1248074" y="3409254"/>
              <a:ext cx="486054" cy="18002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8" idx="4"/>
              <a:endCxn id="20" idx="1"/>
            </p:cNvCxnSpPr>
            <p:nvPr/>
          </p:nvCxnSpPr>
          <p:spPr>
            <a:xfrm rot="16200000" flipH="1">
              <a:off x="1329084" y="3832302"/>
              <a:ext cx="324035" cy="48605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0" idx="3"/>
              <a:endCxn id="9" idx="4"/>
            </p:cNvCxnSpPr>
            <p:nvPr/>
          </p:nvCxnSpPr>
          <p:spPr>
            <a:xfrm flipV="1">
              <a:off x="2130172" y="3920895"/>
              <a:ext cx="397121" cy="31645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0" name="直接连接符 5119"/>
            <p:cNvCxnSpPr>
              <a:stCxn id="20" idx="2"/>
              <a:endCxn id="21" idx="0"/>
            </p:cNvCxnSpPr>
            <p:nvPr/>
          </p:nvCxnSpPr>
          <p:spPr>
            <a:xfrm>
              <a:off x="1932150" y="4381363"/>
              <a:ext cx="0" cy="148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2" name="肘形连接符 5121"/>
            <p:cNvCxnSpPr>
              <a:stCxn id="22" idx="6"/>
              <a:endCxn id="21" idx="4"/>
            </p:cNvCxnSpPr>
            <p:nvPr/>
          </p:nvCxnSpPr>
          <p:spPr>
            <a:xfrm flipV="1">
              <a:off x="1734128" y="4853433"/>
              <a:ext cx="198022" cy="30201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51" name="组合 5150"/>
          <p:cNvGrpSpPr/>
          <p:nvPr/>
        </p:nvGrpSpPr>
        <p:grpSpPr>
          <a:xfrm>
            <a:off x="4434428" y="2204864"/>
            <a:ext cx="2232248" cy="3508647"/>
            <a:chOff x="4434428" y="2204864"/>
            <a:chExt cx="2232248" cy="3508647"/>
          </a:xfrm>
        </p:grpSpPr>
        <p:sp>
          <p:nvSpPr>
            <p:cNvPr id="11" name="圆角矩形 10"/>
            <p:cNvSpPr/>
            <p:nvPr/>
          </p:nvSpPr>
          <p:spPr>
            <a:xfrm>
              <a:off x="4434428" y="2401143"/>
              <a:ext cx="2232248" cy="3312368"/>
            </a:xfrm>
            <a:prstGeom prst="roundRect">
              <a:avLst>
                <a:gd name="adj" fmla="val 1830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794468" y="2204864"/>
              <a:ext cx="1512168" cy="461665"/>
            </a:xfrm>
            <a:prstGeom prst="rect">
              <a:avLst/>
            </a:prstGeom>
            <a:solidFill>
              <a:schemeClr val="bg1"/>
            </a:solidFill>
            <a:ln>
              <a:noFill/>
            </a:ln>
          </p:spPr>
          <p:txBody>
            <a:bodyPr wrap="square" rtlCol="0">
              <a:spAutoFit/>
            </a:bodyPr>
            <a:lstStyle/>
            <a:p>
              <a:r>
                <a:rPr lang="en-US" altLang="zh-CN" sz="1200" dirty="0" smtClean="0"/>
                <a:t>Compiled process</a:t>
              </a:r>
            </a:p>
            <a:p>
              <a:r>
                <a:rPr lang="en-US" altLang="zh-CN" sz="1200" dirty="0" smtClean="0"/>
                <a:t>Definition</a:t>
              </a:r>
              <a:endParaRPr lang="zh-CN" altLang="en-US" sz="1200" dirty="0"/>
            </a:p>
          </p:txBody>
        </p:sp>
        <p:sp>
          <p:nvSpPr>
            <p:cNvPr id="50" name="椭圆 49"/>
            <p:cNvSpPr/>
            <p:nvPr/>
          </p:nvSpPr>
          <p:spPr>
            <a:xfrm>
              <a:off x="4811393" y="2833191"/>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receive</a:t>
              </a:r>
              <a:endParaRPr lang="zh-CN" altLang="en-US" sz="1200" dirty="0">
                <a:solidFill>
                  <a:schemeClr val="tx1"/>
                </a:solidFill>
              </a:endParaRPr>
            </a:p>
          </p:txBody>
        </p:sp>
        <p:sp>
          <p:nvSpPr>
            <p:cNvPr id="51" name="椭圆 50"/>
            <p:cNvSpPr/>
            <p:nvPr/>
          </p:nvSpPr>
          <p:spPr>
            <a:xfrm>
              <a:off x="5478586" y="3481263"/>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a:t>
              </a:r>
              <a:endParaRPr lang="zh-CN" altLang="en-US" sz="1200" dirty="0">
                <a:solidFill>
                  <a:schemeClr val="tx1"/>
                </a:solidFill>
              </a:endParaRPr>
            </a:p>
          </p:txBody>
        </p:sp>
        <p:sp>
          <p:nvSpPr>
            <p:cNvPr id="54" name="椭圆 53"/>
            <p:cNvSpPr/>
            <p:nvPr/>
          </p:nvSpPr>
          <p:spPr>
            <a:xfrm>
              <a:off x="5478586" y="4057327"/>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t>
              </a:r>
              <a:endParaRPr lang="zh-CN" altLang="en-US" sz="1200" dirty="0">
                <a:solidFill>
                  <a:schemeClr val="tx1"/>
                </a:solidFill>
              </a:endParaRPr>
            </a:p>
          </p:txBody>
        </p:sp>
        <p:sp>
          <p:nvSpPr>
            <p:cNvPr id="55" name="椭圆 54"/>
            <p:cNvSpPr/>
            <p:nvPr/>
          </p:nvSpPr>
          <p:spPr>
            <a:xfrm>
              <a:off x="4808247" y="4606388"/>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reply</a:t>
              </a:r>
              <a:endParaRPr lang="zh-CN" altLang="en-US" sz="1200" dirty="0">
                <a:solidFill>
                  <a:schemeClr val="tx1"/>
                </a:solidFill>
              </a:endParaRPr>
            </a:p>
          </p:txBody>
        </p:sp>
        <p:cxnSp>
          <p:nvCxnSpPr>
            <p:cNvPr id="56" name="肘形连接符 55"/>
            <p:cNvCxnSpPr>
              <a:stCxn id="50" idx="6"/>
              <a:endCxn id="51" idx="0"/>
            </p:cNvCxnSpPr>
            <p:nvPr/>
          </p:nvCxnSpPr>
          <p:spPr>
            <a:xfrm>
              <a:off x="5783501" y="2995209"/>
              <a:ext cx="217143" cy="486054"/>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4"/>
              <a:endCxn id="54" idx="0"/>
            </p:cNvCxnSpPr>
            <p:nvPr/>
          </p:nvCxnSpPr>
          <p:spPr>
            <a:xfrm>
              <a:off x="6000644" y="3805299"/>
              <a:ext cx="0" cy="252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5" idx="6"/>
              <a:endCxn id="54" idx="4"/>
            </p:cNvCxnSpPr>
            <p:nvPr/>
          </p:nvCxnSpPr>
          <p:spPr>
            <a:xfrm flipV="1">
              <a:off x="5780355" y="4381363"/>
              <a:ext cx="220289" cy="3870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50" name="组合 5149"/>
          <p:cNvGrpSpPr/>
          <p:nvPr/>
        </p:nvGrpSpPr>
        <p:grpSpPr>
          <a:xfrm>
            <a:off x="3193367" y="3049215"/>
            <a:ext cx="1241061" cy="2972073"/>
            <a:chOff x="3193367" y="3049215"/>
            <a:chExt cx="1241061" cy="2972073"/>
          </a:xfrm>
        </p:grpSpPr>
        <p:sp>
          <p:nvSpPr>
            <p:cNvPr id="13" name="右箭头 12"/>
            <p:cNvSpPr/>
            <p:nvPr/>
          </p:nvSpPr>
          <p:spPr>
            <a:xfrm>
              <a:off x="3354308" y="3049215"/>
              <a:ext cx="936104" cy="43204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2" name="剪去单角的矩形 5141"/>
            <p:cNvSpPr/>
            <p:nvPr/>
          </p:nvSpPr>
          <p:spPr>
            <a:xfrm>
              <a:off x="3498324" y="4606388"/>
              <a:ext cx="648072" cy="963107"/>
            </a:xfrm>
            <a:prstGeom prst="snip1Rect">
              <a:avLst>
                <a:gd name="adj" fmla="val 3366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44" name="直接连接符 5143"/>
            <p:cNvCxnSpPr/>
            <p:nvPr/>
          </p:nvCxnSpPr>
          <p:spPr>
            <a:xfrm>
              <a:off x="3714348" y="3481263"/>
              <a:ext cx="0" cy="1048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45" name="TextBox 5144"/>
            <p:cNvSpPr txBox="1"/>
            <p:nvPr/>
          </p:nvSpPr>
          <p:spPr>
            <a:xfrm>
              <a:off x="3193367" y="5713511"/>
              <a:ext cx="1241061" cy="307777"/>
            </a:xfrm>
            <a:prstGeom prst="rect">
              <a:avLst/>
            </a:prstGeom>
            <a:noFill/>
          </p:spPr>
          <p:txBody>
            <a:bodyPr wrap="square" rtlCol="0">
              <a:spAutoFit/>
            </a:bodyPr>
            <a:lstStyle/>
            <a:p>
              <a:r>
                <a:rPr lang="en-US" altLang="zh-CN" sz="1400" dirty="0" smtClean="0"/>
                <a:t>Configuration</a:t>
              </a:r>
              <a:endParaRPr lang="zh-CN" altLang="en-US" sz="1400" dirty="0"/>
            </a:p>
          </p:txBody>
        </p:sp>
      </p:grpSp>
      <p:grpSp>
        <p:nvGrpSpPr>
          <p:cNvPr id="32" name="组合 31"/>
          <p:cNvGrpSpPr/>
          <p:nvPr/>
        </p:nvGrpSpPr>
        <p:grpSpPr>
          <a:xfrm>
            <a:off x="6751790" y="2666529"/>
            <a:ext cx="2062010" cy="2212681"/>
            <a:chOff x="6751790" y="2666529"/>
            <a:chExt cx="2062010" cy="2212681"/>
          </a:xfrm>
        </p:grpSpPr>
        <p:sp>
          <p:nvSpPr>
            <p:cNvPr id="5146" name="右箭头 5145"/>
            <p:cNvSpPr/>
            <p:nvPr/>
          </p:nvSpPr>
          <p:spPr>
            <a:xfrm>
              <a:off x="6751790" y="2740280"/>
              <a:ext cx="912559" cy="328680"/>
            </a:xfrm>
            <a:prstGeom prst="rightArrow">
              <a:avLst>
                <a:gd name="adj1" fmla="val 50000"/>
                <a:gd name="adj2" fmla="val 9122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8" name="矩形 5147"/>
            <p:cNvSpPr/>
            <p:nvPr/>
          </p:nvSpPr>
          <p:spPr>
            <a:xfrm>
              <a:off x="7740352" y="2666529"/>
              <a:ext cx="1073448" cy="4906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instance</a:t>
              </a:r>
              <a:endParaRPr lang="zh-CN" altLang="en-US" dirty="0">
                <a:solidFill>
                  <a:schemeClr val="tx1"/>
                </a:solidFill>
              </a:endParaRPr>
            </a:p>
          </p:txBody>
        </p:sp>
        <p:sp>
          <p:nvSpPr>
            <p:cNvPr id="75" name="右箭头 74"/>
            <p:cNvSpPr/>
            <p:nvPr/>
          </p:nvSpPr>
          <p:spPr>
            <a:xfrm>
              <a:off x="6751791" y="3592215"/>
              <a:ext cx="912559" cy="328680"/>
            </a:xfrm>
            <a:prstGeom prst="rightArrow">
              <a:avLst>
                <a:gd name="adj1" fmla="val 50000"/>
                <a:gd name="adj2" fmla="val 9122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6751791" y="4523160"/>
              <a:ext cx="912559" cy="328680"/>
            </a:xfrm>
            <a:prstGeom prst="rightArrow">
              <a:avLst>
                <a:gd name="adj1" fmla="val 50000"/>
                <a:gd name="adj2" fmla="val 9122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7740352" y="3476982"/>
              <a:ext cx="1073448" cy="4906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instance</a:t>
              </a:r>
              <a:endParaRPr lang="zh-CN" altLang="en-US" dirty="0">
                <a:solidFill>
                  <a:schemeClr val="tx1"/>
                </a:solidFill>
              </a:endParaRPr>
            </a:p>
          </p:txBody>
        </p:sp>
        <p:sp>
          <p:nvSpPr>
            <p:cNvPr id="78" name="矩形 77"/>
            <p:cNvSpPr/>
            <p:nvPr/>
          </p:nvSpPr>
          <p:spPr>
            <a:xfrm>
              <a:off x="7740352" y="4388512"/>
              <a:ext cx="1073448" cy="4906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instance</a:t>
              </a:r>
              <a:endParaRPr lang="zh-CN" altLang="en-US" dirty="0">
                <a:solidFill>
                  <a:schemeClr val="tx1"/>
                </a:solidFill>
              </a:endParaRPr>
            </a:p>
          </p:txBody>
        </p:sp>
      </p:grpSp>
      <p:sp>
        <p:nvSpPr>
          <p:cNvPr id="33" name="灯片编号占位符 3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10</a:t>
            </a:fld>
            <a:endParaRPr lang="en-US" altLang="zh-CN">
              <a:solidFill>
                <a:srgbClr val="000000"/>
              </a:solidFill>
            </a:endParaRPr>
          </a:p>
        </p:txBody>
      </p:sp>
    </p:spTree>
    <p:extLst>
      <p:ext uri="{BB962C8B-B14F-4D97-AF65-F5344CB8AC3E}">
        <p14:creationId xmlns:p14="http://schemas.microsoft.com/office/powerpoint/2010/main" val="236820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9"/>
                                        </p:tgtEl>
                                        <p:attrNameLst>
                                          <p:attrName>style.visibility</p:attrName>
                                        </p:attrNameLst>
                                      </p:cBhvr>
                                      <p:to>
                                        <p:strVal val="visible"/>
                                      </p:to>
                                    </p:set>
                                    <p:animEffect transition="in" filter="fade">
                                      <p:cBhvr>
                                        <p:cTn id="7" dur="500"/>
                                        <p:tgtEl>
                                          <p:spTgt spid="5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50"/>
                                        </p:tgtEl>
                                        <p:attrNameLst>
                                          <p:attrName>style.visibility</p:attrName>
                                        </p:attrNameLst>
                                      </p:cBhvr>
                                      <p:to>
                                        <p:strVal val="visible"/>
                                      </p:to>
                                    </p:set>
                                    <p:animEffect transition="in" filter="fade">
                                      <p:cBhvr>
                                        <p:cTn id="12" dur="500"/>
                                        <p:tgtEl>
                                          <p:spTgt spid="51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51"/>
                                        </p:tgtEl>
                                        <p:attrNameLst>
                                          <p:attrName>style.visibility</p:attrName>
                                        </p:attrNameLst>
                                      </p:cBhvr>
                                      <p:to>
                                        <p:strVal val="visible"/>
                                      </p:to>
                                    </p:set>
                                    <p:animEffect transition="in" filter="fade">
                                      <p:cBhvr>
                                        <p:cTn id="17" dur="500"/>
                                        <p:tgtEl>
                                          <p:spTgt spid="5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19" name="TextBox 18"/>
          <p:cNvSpPr txBox="1"/>
          <p:nvPr/>
        </p:nvSpPr>
        <p:spPr>
          <a:xfrm>
            <a:off x="979488" y="1571145"/>
            <a:ext cx="7543800" cy="49911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en-US" altLang="zh-CN" sz="2000" b="1" dirty="0" smtClean="0"/>
              <a:t>VxBPEL</a:t>
            </a:r>
            <a:r>
              <a:rPr lang="zh-CN" altLang="en-US" sz="2000" b="1" dirty="0" smtClean="0"/>
              <a:t>的运行模式</a:t>
            </a:r>
            <a:endParaRPr lang="en-US" altLang="zh-CN" sz="2000" b="1" dirty="0" smtClean="0"/>
          </a:p>
        </p:txBody>
      </p:sp>
      <p:sp>
        <p:nvSpPr>
          <p:cNvPr id="15" name="TextBox 14"/>
          <p:cNvSpPr txBox="1"/>
          <p:nvPr/>
        </p:nvSpPr>
        <p:spPr>
          <a:xfrm>
            <a:off x="1679913" y="2420888"/>
            <a:ext cx="6840760" cy="2734082"/>
          </a:xfrm>
          <a:prstGeom prst="rect">
            <a:avLst/>
          </a:prstGeom>
          <a:noFill/>
        </p:spPr>
        <p:txBody>
          <a:bodyPr wrap="square" rtlCol="0">
            <a:spAutoFit/>
          </a:bodyPr>
          <a:lstStyle/>
          <a:p>
            <a:pPr>
              <a:lnSpc>
                <a:spcPct val="150000"/>
              </a:lnSpc>
              <a:spcBef>
                <a:spcPts val="600"/>
              </a:spcBef>
              <a:spcAft>
                <a:spcPts val="600"/>
              </a:spcAft>
            </a:pPr>
            <a:r>
              <a:rPr lang="zh-CN" altLang="en-US" dirty="0" smtClean="0"/>
              <a:t>对</a:t>
            </a:r>
            <a:r>
              <a:rPr lang="en-US" altLang="zh-CN" dirty="0" smtClean="0"/>
              <a:t>SaaS</a:t>
            </a:r>
            <a:r>
              <a:rPr lang="zh-CN" altLang="en-US" dirty="0" smtClean="0"/>
              <a:t>支持不足：</a:t>
            </a:r>
            <a:endParaRPr lang="en-US" altLang="zh-CN" dirty="0" smtClean="0"/>
          </a:p>
          <a:p>
            <a:pPr marL="285750" indent="-285750">
              <a:lnSpc>
                <a:spcPct val="150000"/>
              </a:lnSpc>
              <a:spcBef>
                <a:spcPts val="600"/>
              </a:spcBef>
              <a:spcAft>
                <a:spcPts val="600"/>
              </a:spcAft>
              <a:buFont typeface="Arial" panose="020B0604020202020204" pitchFamily="34" charset="0"/>
              <a:buChar char="•"/>
            </a:pPr>
            <a:r>
              <a:rPr lang="zh-CN" altLang="en-US" dirty="0" smtClean="0"/>
              <a:t>运行时只能选择预设的配置方案</a:t>
            </a:r>
            <a:endParaRPr lang="en-US" altLang="zh-CN" dirty="0" smtClean="0"/>
          </a:p>
          <a:p>
            <a:pPr marL="285750" indent="-285750">
              <a:lnSpc>
                <a:spcPct val="150000"/>
              </a:lnSpc>
              <a:spcBef>
                <a:spcPts val="600"/>
              </a:spcBef>
              <a:spcAft>
                <a:spcPts val="600"/>
              </a:spcAft>
              <a:buFont typeface="Arial" panose="020B0604020202020204" pitchFamily="34" charset="0"/>
              <a:buChar char="•"/>
            </a:pPr>
            <a:r>
              <a:rPr lang="zh-CN" altLang="en-US" dirty="0"/>
              <a:t>同一</a:t>
            </a:r>
            <a:r>
              <a:rPr lang="zh-CN" altLang="en-US" dirty="0" smtClean="0"/>
              <a:t>流程同一时间只能拥有一个流程定义文件</a:t>
            </a:r>
            <a:endParaRPr lang="en-US" altLang="zh-CN" dirty="0" smtClean="0"/>
          </a:p>
          <a:p>
            <a:pPr>
              <a:lnSpc>
                <a:spcPct val="150000"/>
              </a:lnSpc>
              <a:spcBef>
                <a:spcPts val="600"/>
              </a:spcBef>
              <a:spcAft>
                <a:spcPts val="600"/>
              </a:spcAft>
            </a:pPr>
            <a:endParaRPr lang="en-US" altLang="zh-CN" dirty="0" smtClean="0"/>
          </a:p>
          <a:p>
            <a:pPr>
              <a:lnSpc>
                <a:spcPct val="150000"/>
              </a:lnSpc>
              <a:spcBef>
                <a:spcPts val="600"/>
              </a:spcBef>
              <a:spcAft>
                <a:spcPts val="600"/>
              </a:spcAft>
            </a:pPr>
            <a:endParaRPr lang="zh-CN" altLang="en-US" dirty="0"/>
          </a:p>
        </p:txBody>
      </p:sp>
      <p:sp>
        <p:nvSpPr>
          <p:cNvPr id="16" name="灯片编号占位符 15"/>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11</a:t>
            </a:fld>
            <a:endParaRPr lang="en-US" altLang="zh-CN">
              <a:solidFill>
                <a:srgbClr val="000000"/>
              </a:solidFill>
            </a:endParaRPr>
          </a:p>
        </p:txBody>
      </p:sp>
    </p:spTree>
    <p:extLst>
      <p:ext uri="{BB962C8B-B14F-4D97-AF65-F5344CB8AC3E}">
        <p14:creationId xmlns:p14="http://schemas.microsoft.com/office/powerpoint/2010/main" val="12719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8" name="TextBox 7"/>
          <p:cNvSpPr txBox="1"/>
          <p:nvPr/>
        </p:nvSpPr>
        <p:spPr>
          <a:xfrm>
            <a:off x="979488" y="1571145"/>
            <a:ext cx="7543800" cy="49911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smtClean="0"/>
              <a:t>基于</a:t>
            </a:r>
            <a:r>
              <a:rPr lang="en-US" altLang="zh-CN" sz="2000" b="1" dirty="0" smtClean="0"/>
              <a:t>SaaS</a:t>
            </a:r>
            <a:r>
              <a:rPr lang="zh-CN" altLang="en-US" sz="2000" b="1" dirty="0" smtClean="0"/>
              <a:t>的可定制化业务流程多租户运行模式</a:t>
            </a:r>
            <a:endParaRPr lang="en-US" altLang="zh-CN" sz="2000" b="1" dirty="0" smtClean="0"/>
          </a:p>
        </p:txBody>
      </p:sp>
      <p:sp>
        <p:nvSpPr>
          <p:cNvPr id="4" name="圆角矩形 3"/>
          <p:cNvSpPr/>
          <p:nvPr/>
        </p:nvSpPr>
        <p:spPr>
          <a:xfrm>
            <a:off x="3483878" y="2132856"/>
            <a:ext cx="2232248" cy="893714"/>
          </a:xfrm>
          <a:prstGeom prst="roundRect">
            <a:avLst>
              <a:gd name="adj" fmla="val 3602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VxBPEL variable</a:t>
            </a:r>
            <a:endParaRPr lang="en-US" altLang="zh-CN" dirty="0">
              <a:solidFill>
                <a:schemeClr val="tx1"/>
              </a:solidFill>
            </a:endParaRPr>
          </a:p>
          <a:p>
            <a:pPr algn="ctr"/>
            <a:r>
              <a:rPr lang="en-US" altLang="zh-CN" dirty="0" smtClean="0">
                <a:solidFill>
                  <a:schemeClr val="tx1"/>
                </a:solidFill>
              </a:rPr>
              <a:t>process definition</a:t>
            </a:r>
            <a:endParaRPr lang="zh-CN" altLang="en-US" dirty="0">
              <a:solidFill>
                <a:schemeClr val="tx1"/>
              </a:solidFill>
            </a:endParaRPr>
          </a:p>
        </p:txBody>
      </p:sp>
      <p:sp>
        <p:nvSpPr>
          <p:cNvPr id="5" name="圆角矩形 4"/>
          <p:cNvSpPr/>
          <p:nvPr/>
        </p:nvSpPr>
        <p:spPr>
          <a:xfrm>
            <a:off x="906264" y="4523929"/>
            <a:ext cx="2143018" cy="57606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Compiled Process Definition A</a:t>
            </a:r>
            <a:endParaRPr lang="zh-CN" altLang="en-US" dirty="0">
              <a:solidFill>
                <a:schemeClr val="tx1"/>
              </a:solidFill>
            </a:endParaRPr>
          </a:p>
        </p:txBody>
      </p:sp>
      <p:sp>
        <p:nvSpPr>
          <p:cNvPr id="14" name="圆角矩形 13"/>
          <p:cNvSpPr/>
          <p:nvPr/>
        </p:nvSpPr>
        <p:spPr>
          <a:xfrm>
            <a:off x="3563888" y="4523929"/>
            <a:ext cx="2160240" cy="57606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Compiled Process Definition </a:t>
            </a:r>
            <a:r>
              <a:rPr lang="en-US" altLang="zh-CN" dirty="0" smtClean="0">
                <a:solidFill>
                  <a:schemeClr val="tx1"/>
                </a:solidFill>
              </a:rPr>
              <a:t>B</a:t>
            </a:r>
            <a:endParaRPr lang="zh-CN" altLang="en-US" dirty="0">
              <a:solidFill>
                <a:schemeClr val="tx1"/>
              </a:solidFill>
            </a:endParaRPr>
          </a:p>
        </p:txBody>
      </p:sp>
      <p:sp>
        <p:nvSpPr>
          <p:cNvPr id="15" name="圆角矩形 14"/>
          <p:cNvSpPr/>
          <p:nvPr/>
        </p:nvSpPr>
        <p:spPr>
          <a:xfrm>
            <a:off x="6156176" y="4523929"/>
            <a:ext cx="2160240" cy="57606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Compiled Process Definition </a:t>
            </a:r>
            <a:r>
              <a:rPr lang="en-US" altLang="zh-CN" dirty="0" smtClean="0">
                <a:solidFill>
                  <a:schemeClr val="tx1"/>
                </a:solidFill>
              </a:rPr>
              <a:t>C</a:t>
            </a:r>
            <a:endParaRPr lang="zh-CN" altLang="en-US" dirty="0">
              <a:solidFill>
                <a:schemeClr val="tx1"/>
              </a:solidFill>
            </a:endParaRPr>
          </a:p>
        </p:txBody>
      </p:sp>
      <p:sp>
        <p:nvSpPr>
          <p:cNvPr id="20" name="剪去单角的矩形 19"/>
          <p:cNvSpPr/>
          <p:nvPr/>
        </p:nvSpPr>
        <p:spPr>
          <a:xfrm>
            <a:off x="2058557" y="3227785"/>
            <a:ext cx="504056" cy="576064"/>
          </a:xfrm>
          <a:prstGeom prst="snip1Rect">
            <a:avLst>
              <a:gd name="adj" fmla="val 2759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剪去单角的矩形 24"/>
          <p:cNvSpPr/>
          <p:nvPr/>
        </p:nvSpPr>
        <p:spPr>
          <a:xfrm>
            <a:off x="4013775" y="3227785"/>
            <a:ext cx="504056" cy="576064"/>
          </a:xfrm>
          <a:prstGeom prst="snip1Rect">
            <a:avLst>
              <a:gd name="adj" fmla="val 2759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endCxn id="5" idx="0"/>
          </p:cNvCxnSpPr>
          <p:nvPr/>
        </p:nvCxnSpPr>
        <p:spPr>
          <a:xfrm flipH="1">
            <a:off x="1977773" y="3026570"/>
            <a:ext cx="1658123" cy="14973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2"/>
            <a:endCxn id="14" idx="0"/>
          </p:cNvCxnSpPr>
          <p:nvPr/>
        </p:nvCxnSpPr>
        <p:spPr>
          <a:xfrm>
            <a:off x="4600002" y="3026570"/>
            <a:ext cx="44006" cy="14973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5" idx="0"/>
          </p:cNvCxnSpPr>
          <p:nvPr/>
        </p:nvCxnSpPr>
        <p:spPr>
          <a:xfrm>
            <a:off x="5580112" y="3026570"/>
            <a:ext cx="1656184" cy="14973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剪去单角的矩形 25"/>
          <p:cNvSpPr/>
          <p:nvPr/>
        </p:nvSpPr>
        <p:spPr>
          <a:xfrm>
            <a:off x="6392839" y="3227785"/>
            <a:ext cx="504056" cy="576064"/>
          </a:xfrm>
          <a:prstGeom prst="snip1Rect">
            <a:avLst>
              <a:gd name="adj" fmla="val 27595"/>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5888783" y="3972798"/>
            <a:ext cx="1512168" cy="276999"/>
          </a:xfrm>
          <a:prstGeom prst="rect">
            <a:avLst/>
          </a:prstGeom>
          <a:solidFill>
            <a:schemeClr val="bg1"/>
          </a:solidFill>
        </p:spPr>
        <p:txBody>
          <a:bodyPr wrap="square" rtlCol="0">
            <a:spAutoFit/>
          </a:bodyPr>
          <a:lstStyle/>
          <a:p>
            <a:r>
              <a:rPr lang="en-US" altLang="zh-CN" sz="1200" dirty="0" smtClean="0"/>
              <a:t>userC configuration</a:t>
            </a:r>
            <a:endParaRPr lang="zh-CN" altLang="en-US" sz="1200" dirty="0"/>
          </a:p>
        </p:txBody>
      </p:sp>
      <p:sp>
        <p:nvSpPr>
          <p:cNvPr id="28" name="TextBox 27"/>
          <p:cNvSpPr txBox="1"/>
          <p:nvPr/>
        </p:nvSpPr>
        <p:spPr>
          <a:xfrm>
            <a:off x="3563888" y="3958898"/>
            <a:ext cx="1512168" cy="276999"/>
          </a:xfrm>
          <a:prstGeom prst="rect">
            <a:avLst/>
          </a:prstGeom>
          <a:solidFill>
            <a:schemeClr val="bg1"/>
          </a:solidFill>
        </p:spPr>
        <p:txBody>
          <a:bodyPr wrap="square" rtlCol="0">
            <a:spAutoFit/>
          </a:bodyPr>
          <a:lstStyle/>
          <a:p>
            <a:r>
              <a:rPr lang="en-US" altLang="zh-CN" sz="1200" dirty="0" smtClean="0"/>
              <a:t>userB configuration</a:t>
            </a:r>
            <a:endParaRPr lang="zh-CN" altLang="en-US" sz="1200" dirty="0"/>
          </a:p>
        </p:txBody>
      </p:sp>
      <p:sp>
        <p:nvSpPr>
          <p:cNvPr id="21" name="TextBox 20"/>
          <p:cNvSpPr txBox="1"/>
          <p:nvPr/>
        </p:nvSpPr>
        <p:spPr>
          <a:xfrm>
            <a:off x="1619672" y="3947865"/>
            <a:ext cx="1512168" cy="276999"/>
          </a:xfrm>
          <a:prstGeom prst="rect">
            <a:avLst/>
          </a:prstGeom>
          <a:solidFill>
            <a:schemeClr val="bg1"/>
          </a:solidFill>
        </p:spPr>
        <p:txBody>
          <a:bodyPr wrap="square" rtlCol="0">
            <a:spAutoFit/>
          </a:bodyPr>
          <a:lstStyle/>
          <a:p>
            <a:r>
              <a:rPr lang="en-US" altLang="zh-CN" sz="1200" dirty="0" smtClean="0"/>
              <a:t>userA configuration</a:t>
            </a:r>
            <a:endParaRPr lang="zh-CN" altLang="en-US" sz="1200" dirty="0"/>
          </a:p>
        </p:txBody>
      </p:sp>
      <p:sp>
        <p:nvSpPr>
          <p:cNvPr id="5129" name="下箭头 5128"/>
          <p:cNvSpPr/>
          <p:nvPr/>
        </p:nvSpPr>
        <p:spPr>
          <a:xfrm>
            <a:off x="3957271" y="5256606"/>
            <a:ext cx="294869" cy="432048"/>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下箭头 49"/>
          <p:cNvSpPr/>
          <p:nvPr/>
        </p:nvSpPr>
        <p:spPr>
          <a:xfrm>
            <a:off x="4928621" y="5256606"/>
            <a:ext cx="294869" cy="432048"/>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612468" y="5805263"/>
            <a:ext cx="949850" cy="245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instance</a:t>
            </a:r>
            <a:endParaRPr lang="zh-CN" altLang="en-US" sz="1400" dirty="0">
              <a:solidFill>
                <a:schemeClr val="tx1"/>
              </a:solidFill>
            </a:endParaRPr>
          </a:p>
        </p:txBody>
      </p:sp>
      <p:sp>
        <p:nvSpPr>
          <p:cNvPr id="52" name="矩形 51"/>
          <p:cNvSpPr/>
          <p:nvPr/>
        </p:nvSpPr>
        <p:spPr>
          <a:xfrm>
            <a:off x="4714718" y="5805262"/>
            <a:ext cx="949850" cy="245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instance</a:t>
            </a:r>
            <a:endParaRPr lang="zh-CN" altLang="en-US" sz="1400" dirty="0">
              <a:solidFill>
                <a:schemeClr val="tx1"/>
              </a:solidFill>
            </a:endParaRPr>
          </a:p>
        </p:txBody>
      </p:sp>
      <p:sp>
        <p:nvSpPr>
          <p:cNvPr id="5136" name="灯片编号占位符 5135"/>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12</a:t>
            </a:fld>
            <a:endParaRPr lang="en-US" altLang="zh-CN">
              <a:solidFill>
                <a:srgbClr val="000000"/>
              </a:solidFill>
            </a:endParaRPr>
          </a:p>
        </p:txBody>
      </p:sp>
      <p:sp>
        <p:nvSpPr>
          <p:cNvPr id="30" name="下箭头 29"/>
          <p:cNvSpPr/>
          <p:nvPr/>
        </p:nvSpPr>
        <p:spPr>
          <a:xfrm>
            <a:off x="1220326" y="5256607"/>
            <a:ext cx="294869" cy="432048"/>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2191676" y="5256607"/>
            <a:ext cx="294869" cy="432048"/>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75523" y="5805264"/>
            <a:ext cx="949850" cy="245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instance</a:t>
            </a:r>
            <a:endParaRPr lang="zh-CN" altLang="en-US" sz="1400" dirty="0">
              <a:solidFill>
                <a:schemeClr val="tx1"/>
              </a:solidFill>
            </a:endParaRPr>
          </a:p>
        </p:txBody>
      </p:sp>
      <p:sp>
        <p:nvSpPr>
          <p:cNvPr id="34" name="矩形 33"/>
          <p:cNvSpPr/>
          <p:nvPr/>
        </p:nvSpPr>
        <p:spPr>
          <a:xfrm>
            <a:off x="1977773" y="5805263"/>
            <a:ext cx="949850" cy="245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instance</a:t>
            </a:r>
            <a:endParaRPr lang="zh-CN" altLang="en-US" sz="1400" dirty="0">
              <a:solidFill>
                <a:schemeClr val="tx1"/>
              </a:solidFill>
            </a:endParaRPr>
          </a:p>
        </p:txBody>
      </p:sp>
      <p:sp>
        <p:nvSpPr>
          <p:cNvPr id="35" name="下箭头 34"/>
          <p:cNvSpPr/>
          <p:nvPr/>
        </p:nvSpPr>
        <p:spPr>
          <a:xfrm>
            <a:off x="7005035" y="5256605"/>
            <a:ext cx="294869" cy="432048"/>
          </a:xfrm>
          <a:prstGeom prst="down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660232" y="5805262"/>
            <a:ext cx="949850" cy="2453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instance</a:t>
            </a:r>
            <a:endParaRPr lang="zh-CN" altLang="en-US" sz="1400" dirty="0">
              <a:solidFill>
                <a:schemeClr val="tx1"/>
              </a:solidFill>
            </a:endParaRPr>
          </a:p>
        </p:txBody>
      </p:sp>
    </p:spTree>
    <p:extLst>
      <p:ext uri="{BB962C8B-B14F-4D97-AF65-F5344CB8AC3E}">
        <p14:creationId xmlns:p14="http://schemas.microsoft.com/office/powerpoint/2010/main" val="1271997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7" name="TextBox 6"/>
          <p:cNvSpPr txBox="1"/>
          <p:nvPr/>
        </p:nvSpPr>
        <p:spPr>
          <a:xfrm>
            <a:off x="979488" y="1571145"/>
            <a:ext cx="7543800" cy="49911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smtClean="0"/>
              <a:t>基于</a:t>
            </a:r>
            <a:r>
              <a:rPr lang="en-US" altLang="zh-CN" sz="2000" b="1" dirty="0" smtClean="0"/>
              <a:t>SaaS</a:t>
            </a:r>
            <a:r>
              <a:rPr lang="zh-CN" altLang="en-US" sz="2000" b="1" dirty="0" smtClean="0"/>
              <a:t>的可定制化业务流程多租户运行模式</a:t>
            </a:r>
            <a:endParaRPr lang="en-US" altLang="zh-CN" sz="2000" b="1" dirty="0" smtClean="0"/>
          </a:p>
        </p:txBody>
      </p:sp>
      <p:sp>
        <p:nvSpPr>
          <p:cNvPr id="8" name="TextBox 7"/>
          <p:cNvSpPr txBox="1"/>
          <p:nvPr/>
        </p:nvSpPr>
        <p:spPr>
          <a:xfrm>
            <a:off x="1679913" y="2420888"/>
            <a:ext cx="6840760" cy="3565079"/>
          </a:xfrm>
          <a:prstGeom prst="rect">
            <a:avLst/>
          </a:prstGeom>
          <a:noFill/>
        </p:spPr>
        <p:txBody>
          <a:bodyPr wrap="square" rtlCol="0">
            <a:spAutoFit/>
          </a:bodyPr>
          <a:lstStyle/>
          <a:p>
            <a:pPr>
              <a:lnSpc>
                <a:spcPct val="150000"/>
              </a:lnSpc>
              <a:spcBef>
                <a:spcPts val="600"/>
              </a:spcBef>
              <a:spcAft>
                <a:spcPts val="600"/>
              </a:spcAft>
            </a:pPr>
            <a:r>
              <a:rPr lang="zh-CN" altLang="en-US" dirty="0" smtClean="0"/>
              <a:t>对</a:t>
            </a:r>
            <a:r>
              <a:rPr lang="en-US" altLang="zh-CN" dirty="0" smtClean="0"/>
              <a:t>SaaS</a:t>
            </a:r>
            <a:r>
              <a:rPr lang="zh-CN" altLang="en-US" dirty="0" smtClean="0"/>
              <a:t>的支持改进：</a:t>
            </a:r>
            <a:endParaRPr lang="en-US" altLang="zh-CN" dirty="0" smtClean="0"/>
          </a:p>
          <a:p>
            <a:pPr marL="285750" indent="-285750">
              <a:lnSpc>
                <a:spcPct val="150000"/>
              </a:lnSpc>
              <a:spcBef>
                <a:spcPts val="600"/>
              </a:spcBef>
              <a:spcAft>
                <a:spcPts val="600"/>
              </a:spcAft>
              <a:buFont typeface="Arial" panose="020B0604020202020204" pitchFamily="34" charset="0"/>
              <a:buChar char="•"/>
            </a:pPr>
            <a:r>
              <a:rPr lang="zh-CN" altLang="en-US" dirty="0" smtClean="0"/>
              <a:t>能够在运行时根据用户配置文件编译流程，并为每个用户生成专门的流程定义文件</a:t>
            </a:r>
            <a:endParaRPr lang="en-US" altLang="zh-CN" dirty="0" smtClean="0"/>
          </a:p>
          <a:p>
            <a:pPr marL="285750" indent="-285750">
              <a:lnSpc>
                <a:spcPct val="150000"/>
              </a:lnSpc>
              <a:spcBef>
                <a:spcPts val="600"/>
              </a:spcBef>
              <a:spcAft>
                <a:spcPts val="600"/>
              </a:spcAft>
              <a:buFont typeface="Arial" panose="020B0604020202020204" pitchFamily="34" charset="0"/>
              <a:buChar char="•"/>
            </a:pPr>
            <a:r>
              <a:rPr lang="zh-CN" altLang="en-US" dirty="0" smtClean="0"/>
              <a:t>同</a:t>
            </a:r>
            <a:r>
              <a:rPr lang="zh-CN" altLang="en-US" dirty="0"/>
              <a:t>一</a:t>
            </a:r>
            <a:r>
              <a:rPr lang="zh-CN" altLang="en-US" dirty="0" smtClean="0"/>
              <a:t>流程同一时间可以有多个流程定义文件，从而使得有不同需求的用户能同时运行不同版本的流程</a:t>
            </a:r>
            <a:endParaRPr lang="en-US" altLang="zh-CN" dirty="0" smtClean="0"/>
          </a:p>
          <a:p>
            <a:pPr>
              <a:lnSpc>
                <a:spcPct val="150000"/>
              </a:lnSpc>
              <a:spcBef>
                <a:spcPts val="600"/>
              </a:spcBef>
              <a:spcAft>
                <a:spcPts val="600"/>
              </a:spcAft>
            </a:pPr>
            <a:endParaRPr lang="en-US" altLang="zh-CN" dirty="0" smtClean="0"/>
          </a:p>
          <a:p>
            <a:pPr>
              <a:lnSpc>
                <a:spcPct val="150000"/>
              </a:lnSpc>
              <a:spcBef>
                <a:spcPts val="600"/>
              </a:spcBef>
              <a:spcAft>
                <a:spcPts val="600"/>
              </a:spcAft>
            </a:pPr>
            <a:endParaRPr lang="zh-CN" altLang="en-US" dirty="0"/>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12719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9" name="TextBox 8"/>
          <p:cNvSpPr txBox="1"/>
          <p:nvPr/>
        </p:nvSpPr>
        <p:spPr>
          <a:xfrm>
            <a:off x="979488" y="1571145"/>
            <a:ext cx="7543800" cy="50783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smtClean="0"/>
              <a:t>用户自定制流程设计原理</a:t>
            </a:r>
            <a:endParaRPr lang="en-US" altLang="zh-CN" sz="2000" b="1" dirty="0" smtClean="0"/>
          </a:p>
        </p:txBody>
      </p:sp>
      <p:sp>
        <p:nvSpPr>
          <p:cNvPr id="10" name="椭圆 9"/>
          <p:cNvSpPr/>
          <p:nvPr/>
        </p:nvSpPr>
        <p:spPr>
          <a:xfrm>
            <a:off x="5364088" y="3073915"/>
            <a:ext cx="115212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invokeA3</a:t>
            </a:r>
            <a:endParaRPr lang="zh-CN" altLang="en-US" sz="1200" dirty="0">
              <a:solidFill>
                <a:schemeClr val="tx1"/>
              </a:solidFill>
            </a:endParaRPr>
          </a:p>
        </p:txBody>
      </p:sp>
      <p:sp>
        <p:nvSpPr>
          <p:cNvPr id="11" name="椭圆 10"/>
          <p:cNvSpPr/>
          <p:nvPr/>
        </p:nvSpPr>
        <p:spPr>
          <a:xfrm>
            <a:off x="3221850" y="2205690"/>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receive</a:t>
            </a:r>
            <a:endParaRPr lang="zh-CN" altLang="en-US" sz="1200" dirty="0">
              <a:solidFill>
                <a:schemeClr val="tx1"/>
              </a:solidFill>
            </a:endParaRPr>
          </a:p>
        </p:txBody>
      </p:sp>
      <p:sp>
        <p:nvSpPr>
          <p:cNvPr id="12" name="椭圆 11"/>
          <p:cNvSpPr/>
          <p:nvPr/>
        </p:nvSpPr>
        <p:spPr>
          <a:xfrm>
            <a:off x="2321750" y="3073916"/>
            <a:ext cx="1170130"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invokeA1</a:t>
            </a:r>
            <a:endParaRPr lang="zh-CN" altLang="en-US" sz="1200" dirty="0">
              <a:solidFill>
                <a:schemeClr val="tx1"/>
              </a:solidFill>
            </a:endParaRPr>
          </a:p>
        </p:txBody>
      </p:sp>
      <p:sp>
        <p:nvSpPr>
          <p:cNvPr id="13" name="菱形 12"/>
          <p:cNvSpPr/>
          <p:nvPr/>
        </p:nvSpPr>
        <p:spPr>
          <a:xfrm>
            <a:off x="4193958" y="2637738"/>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193958" y="3609846"/>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9922" y="5589240"/>
            <a:ext cx="1044116"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t>
            </a:r>
            <a:endParaRPr lang="zh-CN" altLang="en-US" sz="1200" dirty="0">
              <a:solidFill>
                <a:schemeClr val="tx1"/>
              </a:solidFill>
            </a:endParaRPr>
          </a:p>
        </p:txBody>
      </p:sp>
      <p:sp>
        <p:nvSpPr>
          <p:cNvPr id="16" name="椭圆 15"/>
          <p:cNvSpPr/>
          <p:nvPr/>
        </p:nvSpPr>
        <p:spPr>
          <a:xfrm>
            <a:off x="3148422" y="6021288"/>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reply</a:t>
            </a:r>
            <a:endParaRPr lang="zh-CN" altLang="en-US" sz="1200" dirty="0">
              <a:solidFill>
                <a:schemeClr val="tx1"/>
              </a:solidFill>
            </a:endParaRPr>
          </a:p>
        </p:txBody>
      </p:sp>
      <p:cxnSp>
        <p:nvCxnSpPr>
          <p:cNvPr id="17" name="肘形连接符 16"/>
          <p:cNvCxnSpPr>
            <a:stCxn id="11" idx="6"/>
            <a:endCxn id="13" idx="0"/>
          </p:cNvCxnSpPr>
          <p:nvPr/>
        </p:nvCxnSpPr>
        <p:spPr>
          <a:xfrm>
            <a:off x="4193958" y="2367708"/>
            <a:ext cx="198022" cy="27003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3" idx="3"/>
            <a:endCxn id="10" idx="0"/>
          </p:cNvCxnSpPr>
          <p:nvPr/>
        </p:nvCxnSpPr>
        <p:spPr>
          <a:xfrm>
            <a:off x="4590002" y="2781754"/>
            <a:ext cx="1350150" cy="29216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3" idx="1"/>
            <a:endCxn id="12" idx="0"/>
          </p:cNvCxnSpPr>
          <p:nvPr/>
        </p:nvCxnSpPr>
        <p:spPr>
          <a:xfrm rot="10800000" flipV="1">
            <a:off x="2906816" y="2781754"/>
            <a:ext cx="1287143" cy="29216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2" idx="4"/>
            <a:endCxn id="14" idx="1"/>
          </p:cNvCxnSpPr>
          <p:nvPr/>
        </p:nvCxnSpPr>
        <p:spPr>
          <a:xfrm rot="16200000" flipH="1">
            <a:off x="3372431" y="2932335"/>
            <a:ext cx="355910" cy="12871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4" idx="3"/>
            <a:endCxn id="10" idx="4"/>
          </p:cNvCxnSpPr>
          <p:nvPr/>
        </p:nvCxnSpPr>
        <p:spPr>
          <a:xfrm flipV="1">
            <a:off x="4590002" y="3397951"/>
            <a:ext cx="1350150" cy="3559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2"/>
          </p:cNvCxnSpPr>
          <p:nvPr/>
        </p:nvCxnSpPr>
        <p:spPr>
          <a:xfrm>
            <a:off x="4391980" y="3897878"/>
            <a:ext cx="0" cy="251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6" idx="6"/>
            <a:endCxn id="15" idx="4"/>
          </p:cNvCxnSpPr>
          <p:nvPr/>
        </p:nvCxnSpPr>
        <p:spPr>
          <a:xfrm flipV="1">
            <a:off x="4120530" y="5913276"/>
            <a:ext cx="271450" cy="27003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788913" y="3073915"/>
            <a:ext cx="1206134"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invokeA2</a:t>
            </a:r>
            <a:endParaRPr lang="zh-CN" altLang="en-US" sz="1200" dirty="0">
              <a:solidFill>
                <a:schemeClr val="tx1"/>
              </a:solidFill>
            </a:endParaRPr>
          </a:p>
        </p:txBody>
      </p:sp>
      <p:cxnSp>
        <p:nvCxnSpPr>
          <p:cNvPr id="5121" name="直接连接符 5120"/>
          <p:cNvCxnSpPr>
            <a:stCxn id="13" idx="2"/>
            <a:endCxn id="28" idx="0"/>
          </p:cNvCxnSpPr>
          <p:nvPr/>
        </p:nvCxnSpPr>
        <p:spPr>
          <a:xfrm>
            <a:off x="4391980" y="2925770"/>
            <a:ext cx="0" cy="148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5" name="直接连接符 5124"/>
          <p:cNvCxnSpPr>
            <a:stCxn id="28" idx="4"/>
            <a:endCxn id="14" idx="0"/>
          </p:cNvCxnSpPr>
          <p:nvPr/>
        </p:nvCxnSpPr>
        <p:spPr>
          <a:xfrm>
            <a:off x="4391980" y="3397951"/>
            <a:ext cx="0" cy="21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364088" y="4585257"/>
            <a:ext cx="115212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invokeB3</a:t>
            </a:r>
            <a:endParaRPr lang="zh-CN" altLang="en-US" sz="1200" dirty="0">
              <a:solidFill>
                <a:schemeClr val="tx1"/>
              </a:solidFill>
            </a:endParaRPr>
          </a:p>
        </p:txBody>
      </p:sp>
      <p:sp>
        <p:nvSpPr>
          <p:cNvPr id="61" name="椭圆 60"/>
          <p:cNvSpPr/>
          <p:nvPr/>
        </p:nvSpPr>
        <p:spPr>
          <a:xfrm>
            <a:off x="2321750" y="4585258"/>
            <a:ext cx="1170130"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invokeB1</a:t>
            </a:r>
            <a:endParaRPr lang="zh-CN" altLang="en-US" sz="1200" dirty="0">
              <a:solidFill>
                <a:schemeClr val="tx1"/>
              </a:solidFill>
            </a:endParaRPr>
          </a:p>
        </p:txBody>
      </p:sp>
      <p:sp>
        <p:nvSpPr>
          <p:cNvPr id="62" name="菱形 61"/>
          <p:cNvSpPr/>
          <p:nvPr/>
        </p:nvSpPr>
        <p:spPr>
          <a:xfrm>
            <a:off x="4193958" y="4149080"/>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菱形 62"/>
          <p:cNvSpPr/>
          <p:nvPr/>
        </p:nvSpPr>
        <p:spPr>
          <a:xfrm>
            <a:off x="4193958" y="5121188"/>
            <a:ext cx="396044" cy="28803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肘形连接符 63"/>
          <p:cNvCxnSpPr>
            <a:stCxn id="62" idx="3"/>
            <a:endCxn id="60" idx="0"/>
          </p:cNvCxnSpPr>
          <p:nvPr/>
        </p:nvCxnSpPr>
        <p:spPr>
          <a:xfrm>
            <a:off x="4590002" y="4293096"/>
            <a:ext cx="1350150" cy="29216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62" idx="1"/>
            <a:endCxn id="61" idx="0"/>
          </p:cNvCxnSpPr>
          <p:nvPr/>
        </p:nvCxnSpPr>
        <p:spPr>
          <a:xfrm rot="10800000" flipV="1">
            <a:off x="2906816" y="4293096"/>
            <a:ext cx="1287143" cy="29216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肘形连接符 65"/>
          <p:cNvCxnSpPr>
            <a:stCxn id="61" idx="4"/>
            <a:endCxn id="63" idx="1"/>
          </p:cNvCxnSpPr>
          <p:nvPr/>
        </p:nvCxnSpPr>
        <p:spPr>
          <a:xfrm rot="16200000" flipH="1">
            <a:off x="3372431" y="4443677"/>
            <a:ext cx="355910" cy="12871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63" idx="3"/>
            <a:endCxn id="60" idx="4"/>
          </p:cNvCxnSpPr>
          <p:nvPr/>
        </p:nvCxnSpPr>
        <p:spPr>
          <a:xfrm flipV="1">
            <a:off x="4590002" y="4909293"/>
            <a:ext cx="1350150" cy="3559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3788913" y="4585257"/>
            <a:ext cx="1206134"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invokeB2</a:t>
            </a:r>
            <a:endParaRPr lang="zh-CN" altLang="en-US" sz="1200" dirty="0">
              <a:solidFill>
                <a:schemeClr val="tx1"/>
              </a:solidFill>
            </a:endParaRPr>
          </a:p>
        </p:txBody>
      </p:sp>
      <p:cxnSp>
        <p:nvCxnSpPr>
          <p:cNvPr id="69" name="直接连接符 68"/>
          <p:cNvCxnSpPr>
            <a:stCxn id="62" idx="2"/>
            <a:endCxn id="68" idx="0"/>
          </p:cNvCxnSpPr>
          <p:nvPr/>
        </p:nvCxnSpPr>
        <p:spPr>
          <a:xfrm>
            <a:off x="4391980" y="4437112"/>
            <a:ext cx="0" cy="148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4"/>
            <a:endCxn id="63" idx="0"/>
          </p:cNvCxnSpPr>
          <p:nvPr/>
        </p:nvCxnSpPr>
        <p:spPr>
          <a:xfrm>
            <a:off x="4391980" y="4909293"/>
            <a:ext cx="0" cy="21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9" name="直接连接符 5148"/>
          <p:cNvCxnSpPr>
            <a:stCxn id="63" idx="2"/>
            <a:endCxn id="15" idx="0"/>
          </p:cNvCxnSpPr>
          <p:nvPr/>
        </p:nvCxnSpPr>
        <p:spPr>
          <a:xfrm>
            <a:off x="4391980" y="5409220"/>
            <a:ext cx="0" cy="18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1187624" y="2754630"/>
            <a:ext cx="3990336" cy="1120140"/>
          </a:xfrm>
          <a:custGeom>
            <a:avLst/>
            <a:gdLst>
              <a:gd name="connsiteX0" fmla="*/ 114300 w 3257720"/>
              <a:gd name="connsiteY0" fmla="*/ 0 h 1120140"/>
              <a:gd name="connsiteX1" fmla="*/ 3257550 w 3257720"/>
              <a:gd name="connsiteY1" fmla="*/ 491490 h 1120140"/>
              <a:gd name="connsiteX2" fmla="*/ 0 w 3257720"/>
              <a:gd name="connsiteY2" fmla="*/ 1120140 h 1120140"/>
            </a:gdLst>
            <a:ahLst/>
            <a:cxnLst>
              <a:cxn ang="0">
                <a:pos x="connsiteX0" y="connsiteY0"/>
              </a:cxn>
              <a:cxn ang="0">
                <a:pos x="connsiteX1" y="connsiteY1"/>
              </a:cxn>
              <a:cxn ang="0">
                <a:pos x="connsiteX2" y="connsiteY2"/>
              </a:cxn>
            </a:cxnLst>
            <a:rect l="l" t="t" r="r" b="b"/>
            <a:pathLst>
              <a:path w="3257720" h="1120140">
                <a:moveTo>
                  <a:pt x="114300" y="0"/>
                </a:moveTo>
                <a:cubicBezTo>
                  <a:pt x="1695450" y="152400"/>
                  <a:pt x="3276600" y="304800"/>
                  <a:pt x="3257550" y="491490"/>
                </a:cubicBezTo>
                <a:cubicBezTo>
                  <a:pt x="3238500" y="678180"/>
                  <a:pt x="1619250" y="899160"/>
                  <a:pt x="0" y="112014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5" name="任意多边形 34"/>
          <p:cNvSpPr/>
          <p:nvPr/>
        </p:nvSpPr>
        <p:spPr>
          <a:xfrm>
            <a:off x="5126324" y="4364742"/>
            <a:ext cx="2046367" cy="936466"/>
          </a:xfrm>
          <a:custGeom>
            <a:avLst/>
            <a:gdLst>
              <a:gd name="connsiteX0" fmla="*/ 2046367 w 2046367"/>
              <a:gd name="connsiteY0" fmla="*/ 0 h 834390"/>
              <a:gd name="connsiteX1" fmla="*/ 397 w 2046367"/>
              <a:gd name="connsiteY1" fmla="*/ 308610 h 834390"/>
              <a:gd name="connsiteX2" fmla="*/ 1909207 w 2046367"/>
              <a:gd name="connsiteY2" fmla="*/ 834390 h 834390"/>
            </a:gdLst>
            <a:ahLst/>
            <a:cxnLst>
              <a:cxn ang="0">
                <a:pos x="connsiteX0" y="connsiteY0"/>
              </a:cxn>
              <a:cxn ang="0">
                <a:pos x="connsiteX1" y="connsiteY1"/>
              </a:cxn>
              <a:cxn ang="0">
                <a:pos x="connsiteX2" y="connsiteY2"/>
              </a:cxn>
            </a:cxnLst>
            <a:rect l="l" t="t" r="r" b="b"/>
            <a:pathLst>
              <a:path w="2046367" h="834390">
                <a:moveTo>
                  <a:pt x="2046367" y="0"/>
                </a:moveTo>
                <a:cubicBezTo>
                  <a:pt x="1034812" y="84772"/>
                  <a:pt x="23257" y="169545"/>
                  <a:pt x="397" y="308610"/>
                </a:cubicBezTo>
                <a:cubicBezTo>
                  <a:pt x="-22463" y="447675"/>
                  <a:pt x="943372" y="641032"/>
                  <a:pt x="1909207" y="83439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543050" y="4160520"/>
            <a:ext cx="2149101" cy="1005840"/>
          </a:xfrm>
          <a:custGeom>
            <a:avLst/>
            <a:gdLst>
              <a:gd name="connsiteX0" fmla="*/ 0 w 2149101"/>
              <a:gd name="connsiteY0" fmla="*/ 0 h 1005840"/>
              <a:gd name="connsiteX1" fmla="*/ 2148840 w 2149101"/>
              <a:gd name="connsiteY1" fmla="*/ 605790 h 1005840"/>
              <a:gd name="connsiteX2" fmla="*/ 114300 w 2149101"/>
              <a:gd name="connsiteY2" fmla="*/ 1005840 h 1005840"/>
            </a:gdLst>
            <a:ahLst/>
            <a:cxnLst>
              <a:cxn ang="0">
                <a:pos x="connsiteX0" y="connsiteY0"/>
              </a:cxn>
              <a:cxn ang="0">
                <a:pos x="connsiteX1" y="connsiteY1"/>
              </a:cxn>
              <a:cxn ang="0">
                <a:pos x="connsiteX2" y="connsiteY2"/>
              </a:cxn>
            </a:cxnLst>
            <a:rect l="l" t="t" r="r" b="b"/>
            <a:pathLst>
              <a:path w="2149101" h="1005840">
                <a:moveTo>
                  <a:pt x="0" y="0"/>
                </a:moveTo>
                <a:cubicBezTo>
                  <a:pt x="1064895" y="219075"/>
                  <a:pt x="2129790" y="438150"/>
                  <a:pt x="2148840" y="605790"/>
                </a:cubicBezTo>
                <a:cubicBezTo>
                  <a:pt x="2167890" y="773430"/>
                  <a:pt x="1141095" y="889635"/>
                  <a:pt x="114300" y="100584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3203848" y="2204864"/>
            <a:ext cx="1847857" cy="2097233"/>
            <a:chOff x="3660246" y="2833191"/>
            <a:chExt cx="1847857" cy="2097233"/>
          </a:xfrm>
        </p:grpSpPr>
        <p:sp>
          <p:nvSpPr>
            <p:cNvPr id="82" name="椭圆 81"/>
            <p:cNvSpPr/>
            <p:nvPr/>
          </p:nvSpPr>
          <p:spPr>
            <a:xfrm>
              <a:off x="3663392" y="2833191"/>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receive</a:t>
              </a:r>
              <a:endParaRPr lang="zh-CN" altLang="en-US" sz="1200" dirty="0">
                <a:solidFill>
                  <a:schemeClr val="tx1"/>
                </a:solidFill>
              </a:endParaRPr>
            </a:p>
          </p:txBody>
        </p:sp>
        <p:sp>
          <p:nvSpPr>
            <p:cNvPr id="83" name="椭圆 82"/>
            <p:cNvSpPr/>
            <p:nvPr/>
          </p:nvSpPr>
          <p:spPr>
            <a:xfrm>
              <a:off x="4330584" y="3481263"/>
              <a:ext cx="1177519"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invokeA3</a:t>
              </a:r>
              <a:endParaRPr lang="zh-CN" altLang="en-US" sz="1200" dirty="0">
                <a:solidFill>
                  <a:schemeClr val="tx1"/>
                </a:solidFill>
              </a:endParaRPr>
            </a:p>
          </p:txBody>
        </p:sp>
        <p:sp>
          <p:nvSpPr>
            <p:cNvPr id="84" name="椭圆 83"/>
            <p:cNvSpPr/>
            <p:nvPr/>
          </p:nvSpPr>
          <p:spPr>
            <a:xfrm>
              <a:off x="4330585" y="4057327"/>
              <a:ext cx="117751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invokeB2</a:t>
              </a:r>
              <a:endParaRPr lang="zh-CN" altLang="en-US" sz="1200" dirty="0">
                <a:solidFill>
                  <a:schemeClr val="tx1"/>
                </a:solidFill>
              </a:endParaRPr>
            </a:p>
          </p:txBody>
        </p:sp>
        <p:sp>
          <p:nvSpPr>
            <p:cNvPr id="85" name="椭圆 84"/>
            <p:cNvSpPr/>
            <p:nvPr/>
          </p:nvSpPr>
          <p:spPr>
            <a:xfrm>
              <a:off x="3660246" y="4606388"/>
              <a:ext cx="972108" cy="3240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reply</a:t>
              </a:r>
              <a:endParaRPr lang="zh-CN" altLang="en-US" sz="1200" dirty="0">
                <a:solidFill>
                  <a:schemeClr val="tx1"/>
                </a:solidFill>
              </a:endParaRPr>
            </a:p>
          </p:txBody>
        </p:sp>
        <p:cxnSp>
          <p:nvCxnSpPr>
            <p:cNvPr id="86" name="肘形连接符 85"/>
            <p:cNvCxnSpPr>
              <a:stCxn id="82" idx="6"/>
              <a:endCxn id="83" idx="0"/>
            </p:cNvCxnSpPr>
            <p:nvPr/>
          </p:nvCxnSpPr>
          <p:spPr>
            <a:xfrm>
              <a:off x="4635500" y="2995209"/>
              <a:ext cx="283844" cy="486054"/>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3" idx="4"/>
              <a:endCxn id="84" idx="0"/>
            </p:cNvCxnSpPr>
            <p:nvPr/>
          </p:nvCxnSpPr>
          <p:spPr>
            <a:xfrm>
              <a:off x="4919344" y="3805299"/>
              <a:ext cx="0" cy="252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85" idx="6"/>
              <a:endCxn id="84" idx="4"/>
            </p:cNvCxnSpPr>
            <p:nvPr/>
          </p:nvCxnSpPr>
          <p:spPr>
            <a:xfrm flipV="1">
              <a:off x="4632354" y="4381363"/>
              <a:ext cx="286990" cy="38704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灯片编号占位符 37"/>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14</a:t>
            </a:fld>
            <a:endParaRPr lang="en-US" altLang="zh-CN">
              <a:solidFill>
                <a:srgbClr val="000000"/>
              </a:solidFill>
            </a:endParaRPr>
          </a:p>
        </p:txBody>
      </p:sp>
    </p:spTree>
    <p:extLst>
      <p:ext uri="{BB962C8B-B14F-4D97-AF65-F5344CB8AC3E}">
        <p14:creationId xmlns:p14="http://schemas.microsoft.com/office/powerpoint/2010/main" val="12719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nodeType="withEffect">
                                  <p:stCondLst>
                                    <p:cond delay="0"/>
                                  </p:stCondLst>
                                  <p:childTnLst>
                                    <p:set>
                                      <p:cBhvr>
                                        <p:cTn id="51" dur="1" fill="hold">
                                          <p:stCondLst>
                                            <p:cond delay="0"/>
                                          </p:stCondLst>
                                        </p:cTn>
                                        <p:tgtEl>
                                          <p:spTgt spid="5121"/>
                                        </p:tgtEl>
                                        <p:attrNameLst>
                                          <p:attrName>style.visibility</p:attrName>
                                        </p:attrNameLst>
                                      </p:cBhvr>
                                      <p:to>
                                        <p:strVal val="visible"/>
                                      </p:to>
                                    </p:set>
                                    <p:animEffect transition="in" filter="fade">
                                      <p:cBhvr>
                                        <p:cTn id="52" dur="500"/>
                                        <p:tgtEl>
                                          <p:spTgt spid="5121"/>
                                        </p:tgtEl>
                                      </p:cBhvr>
                                    </p:animEffect>
                                  </p:childTnLst>
                                </p:cTn>
                              </p:par>
                              <p:par>
                                <p:cTn id="53" presetID="10" presetClass="entr" presetSubtype="0" fill="hold" nodeType="withEffect">
                                  <p:stCondLst>
                                    <p:cond delay="0"/>
                                  </p:stCondLst>
                                  <p:childTnLst>
                                    <p:set>
                                      <p:cBhvr>
                                        <p:cTn id="54" dur="1" fill="hold">
                                          <p:stCondLst>
                                            <p:cond delay="0"/>
                                          </p:stCondLst>
                                        </p:cTn>
                                        <p:tgtEl>
                                          <p:spTgt spid="5125"/>
                                        </p:tgtEl>
                                        <p:attrNameLst>
                                          <p:attrName>style.visibility</p:attrName>
                                        </p:attrNameLst>
                                      </p:cBhvr>
                                      <p:to>
                                        <p:strVal val="visible"/>
                                      </p:to>
                                    </p:set>
                                    <p:animEffect transition="in" filter="fade">
                                      <p:cBhvr>
                                        <p:cTn id="55" dur="500"/>
                                        <p:tgtEl>
                                          <p:spTgt spid="51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par>
                                <p:cTn id="74" presetID="10" presetClass="entr" presetSubtype="0"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nodeType="withEffect">
                                  <p:stCondLst>
                                    <p:cond delay="0"/>
                                  </p:stCondLst>
                                  <p:childTnLst>
                                    <p:set>
                                      <p:cBhvr>
                                        <p:cTn id="90" dur="1" fill="hold">
                                          <p:stCondLst>
                                            <p:cond delay="0"/>
                                          </p:stCondLst>
                                        </p:cTn>
                                        <p:tgtEl>
                                          <p:spTgt spid="5149"/>
                                        </p:tgtEl>
                                        <p:attrNameLst>
                                          <p:attrName>style.visibility</p:attrName>
                                        </p:attrNameLst>
                                      </p:cBhvr>
                                      <p:to>
                                        <p:strVal val="visible"/>
                                      </p:to>
                                    </p:set>
                                    <p:animEffect transition="in" filter="fade">
                                      <p:cBhvr>
                                        <p:cTn id="91" dur="500"/>
                                        <p:tgtEl>
                                          <p:spTgt spid="514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10"/>
                                        </p:tgtEl>
                                      </p:cBhvr>
                                    </p:animEffect>
                                    <p:set>
                                      <p:cBhvr>
                                        <p:cTn id="109" dur="1" fill="hold">
                                          <p:stCondLst>
                                            <p:cond delay="499"/>
                                          </p:stCondLst>
                                        </p:cTn>
                                        <p:tgtEl>
                                          <p:spTgt spid="10"/>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11"/>
                                        </p:tgtEl>
                                      </p:cBhvr>
                                    </p:animEffect>
                                    <p:set>
                                      <p:cBhvr>
                                        <p:cTn id="112" dur="1" fill="hold">
                                          <p:stCondLst>
                                            <p:cond delay="499"/>
                                          </p:stCondLst>
                                        </p:cTn>
                                        <p:tgtEl>
                                          <p:spTgt spid="11"/>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12"/>
                                        </p:tgtEl>
                                      </p:cBhvr>
                                    </p:animEffect>
                                    <p:set>
                                      <p:cBhvr>
                                        <p:cTn id="115" dur="1" fill="hold">
                                          <p:stCondLst>
                                            <p:cond delay="499"/>
                                          </p:stCondLst>
                                        </p:cTn>
                                        <p:tgtEl>
                                          <p:spTgt spid="1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3"/>
                                        </p:tgtEl>
                                      </p:cBhvr>
                                    </p:animEffect>
                                    <p:set>
                                      <p:cBhvr>
                                        <p:cTn id="118" dur="1" fill="hold">
                                          <p:stCondLst>
                                            <p:cond delay="499"/>
                                          </p:stCondLst>
                                        </p:cTn>
                                        <p:tgtEl>
                                          <p:spTgt spid="13"/>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4"/>
                                        </p:tgtEl>
                                      </p:cBhvr>
                                    </p:animEffect>
                                    <p:set>
                                      <p:cBhvr>
                                        <p:cTn id="121" dur="1" fill="hold">
                                          <p:stCondLst>
                                            <p:cond delay="499"/>
                                          </p:stCondLst>
                                        </p:cTn>
                                        <p:tgtEl>
                                          <p:spTgt spid="14"/>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6"/>
                                        </p:tgtEl>
                                      </p:cBhvr>
                                    </p:animEffect>
                                    <p:set>
                                      <p:cBhvr>
                                        <p:cTn id="127" dur="1" fill="hold">
                                          <p:stCondLst>
                                            <p:cond delay="499"/>
                                          </p:stCondLst>
                                        </p:cTn>
                                        <p:tgtEl>
                                          <p:spTgt spid="16"/>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7"/>
                                        </p:tgtEl>
                                      </p:cBhvr>
                                    </p:animEffect>
                                    <p:set>
                                      <p:cBhvr>
                                        <p:cTn id="130" dur="1" fill="hold">
                                          <p:stCondLst>
                                            <p:cond delay="499"/>
                                          </p:stCondLst>
                                        </p:cTn>
                                        <p:tgtEl>
                                          <p:spTgt spid="17"/>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8"/>
                                        </p:tgtEl>
                                      </p:cBhvr>
                                    </p:animEffect>
                                    <p:set>
                                      <p:cBhvr>
                                        <p:cTn id="133" dur="1" fill="hold">
                                          <p:stCondLst>
                                            <p:cond delay="499"/>
                                          </p:stCondLst>
                                        </p:cTn>
                                        <p:tgtEl>
                                          <p:spTgt spid="18"/>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9"/>
                                        </p:tgtEl>
                                      </p:cBhvr>
                                    </p:animEffect>
                                    <p:set>
                                      <p:cBhvr>
                                        <p:cTn id="136" dur="1" fill="hold">
                                          <p:stCondLst>
                                            <p:cond delay="499"/>
                                          </p:stCondLst>
                                        </p:cTn>
                                        <p:tgtEl>
                                          <p:spTgt spid="19"/>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20"/>
                                        </p:tgtEl>
                                      </p:cBhvr>
                                    </p:animEffect>
                                    <p:set>
                                      <p:cBhvr>
                                        <p:cTn id="139" dur="1" fill="hold">
                                          <p:stCondLst>
                                            <p:cond delay="499"/>
                                          </p:stCondLst>
                                        </p:cTn>
                                        <p:tgtEl>
                                          <p:spTgt spid="2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22"/>
                                        </p:tgtEl>
                                      </p:cBhvr>
                                    </p:animEffect>
                                    <p:set>
                                      <p:cBhvr>
                                        <p:cTn id="145" dur="1" fill="hold">
                                          <p:stCondLst>
                                            <p:cond delay="499"/>
                                          </p:stCondLst>
                                        </p:cTn>
                                        <p:tgtEl>
                                          <p:spTgt spid="22"/>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23"/>
                                        </p:tgtEl>
                                      </p:cBhvr>
                                    </p:animEffect>
                                    <p:set>
                                      <p:cBhvr>
                                        <p:cTn id="148" dur="1" fill="hold">
                                          <p:stCondLst>
                                            <p:cond delay="499"/>
                                          </p:stCondLst>
                                        </p:cTn>
                                        <p:tgtEl>
                                          <p:spTgt spid="23"/>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28"/>
                                        </p:tgtEl>
                                      </p:cBhvr>
                                    </p:animEffect>
                                    <p:set>
                                      <p:cBhvr>
                                        <p:cTn id="151" dur="1" fill="hold">
                                          <p:stCondLst>
                                            <p:cond delay="499"/>
                                          </p:stCondLst>
                                        </p:cTn>
                                        <p:tgtEl>
                                          <p:spTgt spid="28"/>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5121"/>
                                        </p:tgtEl>
                                      </p:cBhvr>
                                    </p:animEffect>
                                    <p:set>
                                      <p:cBhvr>
                                        <p:cTn id="154" dur="1" fill="hold">
                                          <p:stCondLst>
                                            <p:cond delay="499"/>
                                          </p:stCondLst>
                                        </p:cTn>
                                        <p:tgtEl>
                                          <p:spTgt spid="5121"/>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5125"/>
                                        </p:tgtEl>
                                      </p:cBhvr>
                                    </p:animEffect>
                                    <p:set>
                                      <p:cBhvr>
                                        <p:cTn id="157" dur="1" fill="hold">
                                          <p:stCondLst>
                                            <p:cond delay="499"/>
                                          </p:stCondLst>
                                        </p:cTn>
                                        <p:tgtEl>
                                          <p:spTgt spid="5125"/>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60"/>
                                        </p:tgtEl>
                                      </p:cBhvr>
                                    </p:animEffect>
                                    <p:set>
                                      <p:cBhvr>
                                        <p:cTn id="160" dur="1" fill="hold">
                                          <p:stCondLst>
                                            <p:cond delay="499"/>
                                          </p:stCondLst>
                                        </p:cTn>
                                        <p:tgtEl>
                                          <p:spTgt spid="60"/>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61"/>
                                        </p:tgtEl>
                                      </p:cBhvr>
                                    </p:animEffect>
                                    <p:set>
                                      <p:cBhvr>
                                        <p:cTn id="163" dur="1" fill="hold">
                                          <p:stCondLst>
                                            <p:cond delay="499"/>
                                          </p:stCondLst>
                                        </p:cTn>
                                        <p:tgtEl>
                                          <p:spTgt spid="6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62"/>
                                        </p:tgtEl>
                                      </p:cBhvr>
                                    </p:animEffect>
                                    <p:set>
                                      <p:cBhvr>
                                        <p:cTn id="166" dur="1" fill="hold">
                                          <p:stCondLst>
                                            <p:cond delay="499"/>
                                          </p:stCondLst>
                                        </p:cTn>
                                        <p:tgtEl>
                                          <p:spTgt spid="62"/>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63"/>
                                        </p:tgtEl>
                                      </p:cBhvr>
                                    </p:animEffect>
                                    <p:set>
                                      <p:cBhvr>
                                        <p:cTn id="169" dur="1" fill="hold">
                                          <p:stCondLst>
                                            <p:cond delay="499"/>
                                          </p:stCondLst>
                                        </p:cTn>
                                        <p:tgtEl>
                                          <p:spTgt spid="63"/>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64"/>
                                        </p:tgtEl>
                                      </p:cBhvr>
                                    </p:animEffect>
                                    <p:set>
                                      <p:cBhvr>
                                        <p:cTn id="172" dur="1" fill="hold">
                                          <p:stCondLst>
                                            <p:cond delay="499"/>
                                          </p:stCondLst>
                                        </p:cTn>
                                        <p:tgtEl>
                                          <p:spTgt spid="6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5"/>
                                        </p:tgtEl>
                                      </p:cBhvr>
                                    </p:animEffect>
                                    <p:set>
                                      <p:cBhvr>
                                        <p:cTn id="175" dur="1" fill="hold">
                                          <p:stCondLst>
                                            <p:cond delay="499"/>
                                          </p:stCondLst>
                                        </p:cTn>
                                        <p:tgtEl>
                                          <p:spTgt spid="65"/>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66"/>
                                        </p:tgtEl>
                                      </p:cBhvr>
                                    </p:animEffect>
                                    <p:set>
                                      <p:cBhvr>
                                        <p:cTn id="178" dur="1" fill="hold">
                                          <p:stCondLst>
                                            <p:cond delay="499"/>
                                          </p:stCondLst>
                                        </p:cTn>
                                        <p:tgtEl>
                                          <p:spTgt spid="66"/>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67"/>
                                        </p:tgtEl>
                                      </p:cBhvr>
                                    </p:animEffect>
                                    <p:set>
                                      <p:cBhvr>
                                        <p:cTn id="181" dur="1" fill="hold">
                                          <p:stCondLst>
                                            <p:cond delay="499"/>
                                          </p:stCondLst>
                                        </p:cTn>
                                        <p:tgtEl>
                                          <p:spTgt spid="67"/>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68"/>
                                        </p:tgtEl>
                                      </p:cBhvr>
                                    </p:animEffect>
                                    <p:set>
                                      <p:cBhvr>
                                        <p:cTn id="184" dur="1" fill="hold">
                                          <p:stCondLst>
                                            <p:cond delay="499"/>
                                          </p:stCondLst>
                                        </p:cTn>
                                        <p:tgtEl>
                                          <p:spTgt spid="68"/>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69"/>
                                        </p:tgtEl>
                                      </p:cBhvr>
                                    </p:animEffect>
                                    <p:set>
                                      <p:cBhvr>
                                        <p:cTn id="187" dur="1" fill="hold">
                                          <p:stCondLst>
                                            <p:cond delay="499"/>
                                          </p:stCondLst>
                                        </p:cTn>
                                        <p:tgtEl>
                                          <p:spTgt spid="69"/>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70"/>
                                        </p:tgtEl>
                                      </p:cBhvr>
                                    </p:animEffect>
                                    <p:set>
                                      <p:cBhvr>
                                        <p:cTn id="190" dur="1" fill="hold">
                                          <p:stCondLst>
                                            <p:cond delay="499"/>
                                          </p:stCondLst>
                                        </p:cTn>
                                        <p:tgtEl>
                                          <p:spTgt spid="70"/>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5149"/>
                                        </p:tgtEl>
                                      </p:cBhvr>
                                    </p:animEffect>
                                    <p:set>
                                      <p:cBhvr>
                                        <p:cTn id="193" dur="1" fill="hold">
                                          <p:stCondLst>
                                            <p:cond delay="499"/>
                                          </p:stCondLst>
                                        </p:cTn>
                                        <p:tgtEl>
                                          <p:spTgt spid="5149"/>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34"/>
                                        </p:tgtEl>
                                      </p:cBhvr>
                                    </p:animEffect>
                                    <p:set>
                                      <p:cBhvr>
                                        <p:cTn id="196" dur="1" fill="hold">
                                          <p:stCondLst>
                                            <p:cond delay="499"/>
                                          </p:stCondLst>
                                        </p:cTn>
                                        <p:tgtEl>
                                          <p:spTgt spid="34"/>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36"/>
                                        </p:tgtEl>
                                      </p:cBhvr>
                                    </p:animEffect>
                                    <p:set>
                                      <p:cBhvr>
                                        <p:cTn id="199" dur="1" fill="hold">
                                          <p:stCondLst>
                                            <p:cond delay="499"/>
                                          </p:stCondLst>
                                        </p:cTn>
                                        <p:tgtEl>
                                          <p:spTgt spid="3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35"/>
                                        </p:tgtEl>
                                      </p:cBhvr>
                                    </p:animEffect>
                                    <p:set>
                                      <p:cBhvr>
                                        <p:cTn id="202" dur="1" fill="hold">
                                          <p:stCondLst>
                                            <p:cond delay="499"/>
                                          </p:stCondLst>
                                        </p:cTn>
                                        <p:tgtEl>
                                          <p:spTgt spid="35"/>
                                        </p:tgtEl>
                                        <p:attrNameLst>
                                          <p:attrName>style.visibility</p:attrName>
                                        </p:attrNameLst>
                                      </p:cBhvr>
                                      <p:to>
                                        <p:strVal val="hidden"/>
                                      </p:to>
                                    </p:set>
                                  </p:childTnLst>
                                </p:cTn>
                              </p:par>
                            </p:childTnLst>
                          </p:cTn>
                        </p:par>
                        <p:par>
                          <p:cTn id="203" fill="hold">
                            <p:stCondLst>
                              <p:cond delay="500"/>
                            </p:stCondLst>
                            <p:childTnLst>
                              <p:par>
                                <p:cTn id="204" presetID="10" presetClass="entr" presetSubtype="0" fill="hold" nodeType="after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fade">
                                      <p:cBhvr>
                                        <p:cTn id="20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8" grpId="0" animBg="1"/>
      <p:bldP spid="28" grpId="1" animBg="1"/>
      <p:bldP spid="60" grpId="0" animBg="1"/>
      <p:bldP spid="60" grpId="1" animBg="1"/>
      <p:bldP spid="61" grpId="0" animBg="1"/>
      <p:bldP spid="61" grpId="1" animBg="1"/>
      <p:bldP spid="62" grpId="0" animBg="1"/>
      <p:bldP spid="62" grpId="1" animBg="1"/>
      <p:bldP spid="63" grpId="0" animBg="1"/>
      <p:bldP spid="63" grpId="1" animBg="1"/>
      <p:bldP spid="68" grpId="0" animBg="1"/>
      <p:bldP spid="68" grpId="1" animBg="1"/>
      <p:bldP spid="34" grpId="0" animBg="1"/>
      <p:bldP spid="34" grpId="1" animBg="1"/>
      <p:bldP spid="35" grpId="0" animBg="1"/>
      <p:bldP spid="35" grpId="1" animBg="1"/>
      <p:bldP spid="36" grpId="0" animBg="1"/>
      <p:bldP spid="3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7" name="TextBox 6"/>
          <p:cNvSpPr txBox="1"/>
          <p:nvPr/>
        </p:nvSpPr>
        <p:spPr>
          <a:xfrm>
            <a:off x="979488" y="1571145"/>
            <a:ext cx="7543800" cy="50783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a:t>可自定制化流程配置工具</a:t>
            </a:r>
            <a:endParaRPr lang="en-US" altLang="zh-CN" sz="2000" b="1" dirty="0" smtClean="0"/>
          </a:p>
        </p:txBody>
      </p:sp>
      <p:sp>
        <p:nvSpPr>
          <p:cNvPr id="8" name="矩形 7"/>
          <p:cNvSpPr/>
          <p:nvPr/>
        </p:nvSpPr>
        <p:spPr>
          <a:xfrm>
            <a:off x="1739280" y="2404070"/>
            <a:ext cx="1752600" cy="442913"/>
          </a:xfrm>
          <a:prstGeom prst="rect">
            <a:avLst/>
          </a:prstGeom>
          <a:gradFill flip="none" rotWithShape="1">
            <a:gsLst>
              <a:gs pos="0">
                <a:srgbClr val="DDEBCF"/>
              </a:gs>
              <a:gs pos="100000">
                <a:srgbClr val="92D050"/>
              </a:gs>
              <a:gs pos="100000">
                <a:srgbClr val="156B13"/>
              </a:gs>
            </a:gsLst>
            <a:lin ang="0" scaled="1"/>
            <a:tileRect/>
          </a:gradFill>
          <a:ln>
            <a:noFill/>
          </a:ln>
          <a:effectLst>
            <a:outerShdw blurRad="50800" dist="50800" dir="5400000" algn="ctr" rotWithShape="0">
              <a:schemeClr val="accent5">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设计模型</a:t>
            </a:r>
          </a:p>
        </p:txBody>
      </p:sp>
      <p:sp>
        <p:nvSpPr>
          <p:cNvPr id="9" name="矩形 8"/>
          <p:cNvSpPr/>
          <p:nvPr/>
        </p:nvSpPr>
        <p:spPr>
          <a:xfrm>
            <a:off x="1739280" y="3275608"/>
            <a:ext cx="1752600" cy="442912"/>
          </a:xfrm>
          <a:prstGeom prst="rect">
            <a:avLst/>
          </a:prstGeom>
          <a:gradFill flip="none" rotWithShape="1">
            <a:gsLst>
              <a:gs pos="0">
                <a:srgbClr val="DDEBCF"/>
              </a:gs>
              <a:gs pos="100000">
                <a:srgbClr val="92D050"/>
              </a:gs>
              <a:gs pos="100000">
                <a:srgbClr val="156B13"/>
              </a:gs>
            </a:gsLst>
            <a:lin ang="0" scaled="1"/>
            <a:tileRect/>
          </a:gradFill>
          <a:ln>
            <a:noFill/>
          </a:ln>
          <a:effectLst>
            <a:outerShdw blurRad="50800" dist="50800" dir="5400000" algn="ctr" rotWithShape="0">
              <a:schemeClr val="accent5">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设计流程</a:t>
            </a:r>
          </a:p>
        </p:txBody>
      </p:sp>
      <p:sp>
        <p:nvSpPr>
          <p:cNvPr id="10" name="矩形 9"/>
          <p:cNvSpPr/>
          <p:nvPr/>
        </p:nvSpPr>
        <p:spPr>
          <a:xfrm>
            <a:off x="1739280" y="4190008"/>
            <a:ext cx="1752600" cy="442912"/>
          </a:xfrm>
          <a:prstGeom prst="rect">
            <a:avLst/>
          </a:prstGeom>
          <a:gradFill flip="none" rotWithShape="1">
            <a:gsLst>
              <a:gs pos="0">
                <a:srgbClr val="DDEBCF"/>
              </a:gs>
              <a:gs pos="100000">
                <a:srgbClr val="92D050"/>
              </a:gs>
              <a:gs pos="100000">
                <a:srgbClr val="156B13"/>
              </a:gs>
            </a:gsLst>
            <a:lin ang="0" scaled="1"/>
            <a:tileRect/>
          </a:gradFill>
          <a:ln>
            <a:noFill/>
          </a:ln>
          <a:effectLst>
            <a:outerShdw blurRad="50800" dist="50800" dir="5400000" algn="ctr" rotWithShape="0">
              <a:schemeClr val="accent5">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部署流程</a:t>
            </a:r>
          </a:p>
        </p:txBody>
      </p:sp>
      <p:sp>
        <p:nvSpPr>
          <p:cNvPr id="11" name="矩形 10"/>
          <p:cNvSpPr/>
          <p:nvPr/>
        </p:nvSpPr>
        <p:spPr>
          <a:xfrm>
            <a:off x="1739280" y="5028208"/>
            <a:ext cx="1752600" cy="442912"/>
          </a:xfrm>
          <a:prstGeom prst="rect">
            <a:avLst/>
          </a:prstGeom>
          <a:gradFill flip="none" rotWithShape="1">
            <a:gsLst>
              <a:gs pos="0">
                <a:srgbClr val="DDEBCF"/>
              </a:gs>
              <a:gs pos="100000">
                <a:srgbClr val="92D050"/>
              </a:gs>
              <a:gs pos="100000">
                <a:srgbClr val="156B13"/>
              </a:gs>
            </a:gsLst>
            <a:lin ang="0" scaled="1"/>
            <a:tileRect/>
          </a:gradFill>
          <a:ln>
            <a:noFill/>
          </a:ln>
          <a:effectLst>
            <a:outerShdw blurRad="50800" dist="50800" dir="5400000" algn="ctr" rotWithShape="0">
              <a:schemeClr val="accent5">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运行流程实例</a:t>
            </a:r>
          </a:p>
        </p:txBody>
      </p:sp>
      <p:sp>
        <p:nvSpPr>
          <p:cNvPr id="12" name="矩形 11"/>
          <p:cNvSpPr/>
          <p:nvPr/>
        </p:nvSpPr>
        <p:spPr>
          <a:xfrm>
            <a:off x="1739280" y="5866408"/>
            <a:ext cx="1752600" cy="442912"/>
          </a:xfrm>
          <a:prstGeom prst="rect">
            <a:avLst/>
          </a:prstGeom>
          <a:gradFill flip="none" rotWithShape="1">
            <a:gsLst>
              <a:gs pos="0">
                <a:srgbClr val="DDEBCF"/>
              </a:gs>
              <a:gs pos="100000">
                <a:srgbClr val="92D050"/>
              </a:gs>
              <a:gs pos="100000">
                <a:srgbClr val="156B13"/>
              </a:gs>
            </a:gsLst>
            <a:lin ang="0" scaled="1"/>
            <a:tileRect/>
          </a:gradFill>
          <a:ln>
            <a:noFill/>
          </a:ln>
          <a:effectLst>
            <a:outerShdw blurRad="50800" dist="50800" dir="5400000" algn="ctr" rotWithShape="0">
              <a:schemeClr val="accent5">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管理</a:t>
            </a:r>
            <a:r>
              <a:rPr lang="en-US" altLang="zh-CN" dirty="0">
                <a:solidFill>
                  <a:schemeClr val="tx2"/>
                </a:solidFill>
              </a:rPr>
              <a:t>&amp;</a:t>
            </a:r>
            <a:r>
              <a:rPr lang="zh-CN" altLang="en-US" dirty="0">
                <a:solidFill>
                  <a:schemeClr val="tx2"/>
                </a:solidFill>
              </a:rPr>
              <a:t>诊断</a:t>
            </a:r>
          </a:p>
        </p:txBody>
      </p:sp>
      <p:sp>
        <p:nvSpPr>
          <p:cNvPr id="13" name="下箭头 12"/>
          <p:cNvSpPr/>
          <p:nvPr/>
        </p:nvSpPr>
        <p:spPr>
          <a:xfrm>
            <a:off x="2615580" y="2910483"/>
            <a:ext cx="46038" cy="35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下箭头 13"/>
          <p:cNvSpPr/>
          <p:nvPr/>
        </p:nvSpPr>
        <p:spPr>
          <a:xfrm>
            <a:off x="2615580" y="3824883"/>
            <a:ext cx="46038" cy="35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2607643" y="4663083"/>
            <a:ext cx="46037" cy="35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2615580" y="5471120"/>
            <a:ext cx="46038" cy="349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1720230" y="3275608"/>
            <a:ext cx="1771650" cy="2147887"/>
          </a:xfrm>
          <a:prstGeom prst="rect">
            <a:avLst/>
          </a:prstGeom>
          <a:noFill/>
          <a:ln w="1047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8" name="组合 17"/>
          <p:cNvGrpSpPr>
            <a:grpSpLocks/>
          </p:cNvGrpSpPr>
          <p:nvPr/>
        </p:nvGrpSpPr>
        <p:grpSpPr bwMode="auto">
          <a:xfrm>
            <a:off x="4495800" y="2114550"/>
            <a:ext cx="2982913" cy="3952875"/>
            <a:chOff x="3113086" y="2113798"/>
            <a:chExt cx="2982874" cy="3953277"/>
          </a:xfrm>
        </p:grpSpPr>
        <p:sp>
          <p:nvSpPr>
            <p:cNvPr id="19" name="矩形 18"/>
            <p:cNvSpPr/>
            <p:nvPr/>
          </p:nvSpPr>
          <p:spPr>
            <a:xfrm>
              <a:off x="3113086" y="2113798"/>
              <a:ext cx="2982874" cy="3953277"/>
            </a:xfrm>
            <a:prstGeom prst="rect">
              <a:avLst/>
            </a:prstGeom>
            <a:gradFill>
              <a:gsLst>
                <a:gs pos="0">
                  <a:schemeClr val="accent1">
                    <a:tint val="100000"/>
                    <a:shade val="100000"/>
                    <a:satMod val="130000"/>
                    <a:alpha val="40000"/>
                  </a:schemeClr>
                </a:gs>
                <a:gs pos="100000">
                  <a:schemeClr val="accent1">
                    <a:tint val="50000"/>
                    <a:shade val="100000"/>
                    <a:satMod val="350000"/>
                  </a:schemeClr>
                </a:gs>
              </a:gsLst>
            </a:gradFill>
          </p:spPr>
          <p:style>
            <a:lnRef idx="0">
              <a:schemeClr val="accent1"/>
            </a:lnRef>
            <a:fillRef idx="3">
              <a:schemeClr val="accent1"/>
            </a:fillRef>
            <a:effectRef idx="3">
              <a:schemeClr val="accent1"/>
            </a:effectRef>
            <a:fontRef idx="minor">
              <a:schemeClr val="lt1"/>
            </a:fontRef>
          </p:style>
          <p:txBody>
            <a:bodyPr anchor="ctr"/>
            <a:lstStyle/>
            <a:p>
              <a:pPr>
                <a:defRPr/>
              </a:pPr>
              <a:endParaRPr lang="zh-CN" altLang="en-US" sz="1600"/>
            </a:p>
          </p:txBody>
        </p:sp>
        <p:sp>
          <p:nvSpPr>
            <p:cNvPr id="20" name="矩形 6"/>
            <p:cNvSpPr>
              <a:spLocks noChangeArrowheads="1"/>
            </p:cNvSpPr>
            <p:nvPr/>
          </p:nvSpPr>
          <p:spPr bwMode="auto">
            <a:xfrm>
              <a:off x="3733822" y="2150588"/>
              <a:ext cx="13965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Clr>
                  <a:schemeClr val="accent1"/>
                </a:buClr>
                <a:buFont typeface="Wingdings" pitchFamily="2" charset="2"/>
                <a:buChar char="l"/>
              </a:pPr>
              <a:r>
                <a:rPr lang="zh-CN" altLang="en-US"/>
                <a:t>功能需求</a:t>
              </a:r>
              <a:endParaRPr lang="zh-CN" altLang="zh-CN"/>
            </a:p>
          </p:txBody>
        </p:sp>
      </p:grpSp>
      <p:sp>
        <p:nvSpPr>
          <p:cNvPr id="21" name="矩形 20"/>
          <p:cNvSpPr>
            <a:spLocks noChangeArrowheads="1"/>
          </p:cNvSpPr>
          <p:nvPr/>
        </p:nvSpPr>
        <p:spPr bwMode="auto">
          <a:xfrm>
            <a:off x="4572000" y="2620963"/>
            <a:ext cx="28622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mj-lt"/>
              <a:buAutoNum type="arabicPeriod"/>
            </a:pPr>
            <a:r>
              <a:rPr lang="zh-CN" altLang="en-US" dirty="0" smtClean="0"/>
              <a:t>解析</a:t>
            </a:r>
            <a:r>
              <a:rPr lang="en-US" altLang="zh-CN" dirty="0" smtClean="0"/>
              <a:t>BPEL</a:t>
            </a:r>
            <a:r>
              <a:rPr lang="zh-CN" altLang="en-US" dirty="0" smtClean="0"/>
              <a:t>文件，获取变异点和变体</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用户根据自己需求定制业务流程</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展示用户定制的流程</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部署运行流程</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日志记录</a:t>
            </a:r>
            <a:endParaRPr lang="en-US" altLang="zh-CN" dirty="0" smtClean="0"/>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12719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fade">
                                      <p:cBhvr>
                                        <p:cTn id="53" dur="500"/>
                                        <p:tgtEl>
                                          <p:spTgt spid="2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xEl>
                                              <p:pRg st="2" end="2"/>
                                            </p:txEl>
                                          </p:spTgt>
                                        </p:tgtEl>
                                        <p:attrNameLst>
                                          <p:attrName>style.visibility</p:attrName>
                                        </p:attrNameLst>
                                      </p:cBhvr>
                                      <p:to>
                                        <p:strVal val="visible"/>
                                      </p:to>
                                    </p:set>
                                    <p:animEffect transition="in" filter="fade">
                                      <p:cBhvr>
                                        <p:cTn id="58" dur="500"/>
                                        <p:tgtEl>
                                          <p:spTgt spid="21">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xEl>
                                              <p:pRg st="4" end="4"/>
                                            </p:txEl>
                                          </p:spTgt>
                                        </p:tgtEl>
                                        <p:attrNameLst>
                                          <p:attrName>style.visibility</p:attrName>
                                        </p:attrNameLst>
                                      </p:cBhvr>
                                      <p:to>
                                        <p:strVal val="visible"/>
                                      </p:to>
                                    </p:set>
                                    <p:animEffect transition="in" filter="fade">
                                      <p:cBhvr>
                                        <p:cTn id="63" dur="500"/>
                                        <p:tgtEl>
                                          <p:spTgt spid="21">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xEl>
                                              <p:pRg st="6" end="6"/>
                                            </p:txEl>
                                          </p:spTgt>
                                        </p:tgtEl>
                                        <p:attrNameLst>
                                          <p:attrName>style.visibility</p:attrName>
                                        </p:attrNameLst>
                                      </p:cBhvr>
                                      <p:to>
                                        <p:strVal val="visible"/>
                                      </p:to>
                                    </p:set>
                                    <p:animEffect transition="in" filter="fade">
                                      <p:cBhvr>
                                        <p:cTn id="68" dur="500"/>
                                        <p:tgtEl>
                                          <p:spTgt spid="21">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txEl>
                                              <p:pRg st="8" end="8"/>
                                            </p:txEl>
                                          </p:spTgt>
                                        </p:tgtEl>
                                        <p:attrNameLst>
                                          <p:attrName>style.visibility</p:attrName>
                                        </p:attrNameLst>
                                      </p:cBhvr>
                                      <p:to>
                                        <p:strVal val="visible"/>
                                      </p:to>
                                    </p:set>
                                    <p:animEffect transition="in" filter="fade">
                                      <p:cBhvr>
                                        <p:cTn id="73" dur="50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1"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7" name="TextBox 6"/>
          <p:cNvSpPr txBox="1"/>
          <p:nvPr/>
        </p:nvSpPr>
        <p:spPr>
          <a:xfrm>
            <a:off x="979488" y="1571145"/>
            <a:ext cx="7543800" cy="50783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smtClean="0"/>
              <a:t>技术难点</a:t>
            </a:r>
            <a:endParaRPr lang="en-US" altLang="zh-CN" sz="2000" b="1" dirty="0" smtClean="0"/>
          </a:p>
        </p:txBody>
      </p:sp>
      <p:sp>
        <p:nvSpPr>
          <p:cNvPr id="3" name="TextBox 2"/>
          <p:cNvSpPr txBox="1"/>
          <p:nvPr/>
        </p:nvSpPr>
        <p:spPr>
          <a:xfrm>
            <a:off x="1547664" y="2267580"/>
            <a:ext cx="4907594" cy="369332"/>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Apache ODE</a:t>
            </a:r>
            <a:r>
              <a:rPr lang="zh-CN" altLang="en-US" dirty="0" smtClean="0"/>
              <a:t>引擎两个核心模块扩展</a:t>
            </a:r>
            <a:endParaRPr lang="zh-CN" altLang="en-US" dirty="0"/>
          </a:p>
        </p:txBody>
      </p:sp>
      <p:sp>
        <p:nvSpPr>
          <p:cNvPr id="4" name="灯片编号占位符 3"/>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16</a:t>
            </a:fld>
            <a:endParaRPr lang="en-US" altLang="zh-CN">
              <a:solidFill>
                <a:srgbClr val="000000"/>
              </a:solidFill>
            </a:endParaRPr>
          </a:p>
        </p:txBody>
      </p:sp>
      <p:grpSp>
        <p:nvGrpSpPr>
          <p:cNvPr id="69" name="组合 68"/>
          <p:cNvGrpSpPr>
            <a:grpSpLocks/>
          </p:cNvGrpSpPr>
          <p:nvPr/>
        </p:nvGrpSpPr>
        <p:grpSpPr bwMode="auto">
          <a:xfrm>
            <a:off x="5900524" y="1925820"/>
            <a:ext cx="2982913" cy="3471085"/>
            <a:chOff x="3245799" y="2134087"/>
            <a:chExt cx="2982874" cy="3953277"/>
          </a:xfrm>
        </p:grpSpPr>
        <p:sp>
          <p:nvSpPr>
            <p:cNvPr id="70" name="矩形 69"/>
            <p:cNvSpPr/>
            <p:nvPr/>
          </p:nvSpPr>
          <p:spPr>
            <a:xfrm>
              <a:off x="3245799" y="2134087"/>
              <a:ext cx="2982874" cy="3953277"/>
            </a:xfrm>
            <a:prstGeom prst="rect">
              <a:avLst/>
            </a:prstGeom>
            <a:gradFill>
              <a:gsLst>
                <a:gs pos="0">
                  <a:schemeClr val="accent1">
                    <a:tint val="100000"/>
                    <a:shade val="100000"/>
                    <a:satMod val="130000"/>
                    <a:alpha val="40000"/>
                  </a:schemeClr>
                </a:gs>
                <a:gs pos="100000">
                  <a:schemeClr val="accent1">
                    <a:tint val="50000"/>
                    <a:shade val="100000"/>
                    <a:satMod val="350000"/>
                  </a:schemeClr>
                </a:gs>
              </a:gsLst>
            </a:gradFill>
          </p:spPr>
          <p:style>
            <a:lnRef idx="0">
              <a:schemeClr val="accent1"/>
            </a:lnRef>
            <a:fillRef idx="3">
              <a:schemeClr val="accent1"/>
            </a:fillRef>
            <a:effectRef idx="3">
              <a:schemeClr val="accent1"/>
            </a:effectRef>
            <a:fontRef idx="minor">
              <a:schemeClr val="lt1"/>
            </a:fontRef>
          </p:style>
          <p:txBody>
            <a:bodyPr anchor="ctr"/>
            <a:lstStyle/>
            <a:p>
              <a:pPr>
                <a:defRPr/>
              </a:pPr>
              <a:endParaRPr lang="zh-CN" altLang="en-US" sz="1600"/>
            </a:p>
          </p:txBody>
        </p:sp>
        <p:sp>
          <p:nvSpPr>
            <p:cNvPr id="71" name="矩形 6"/>
            <p:cNvSpPr>
              <a:spLocks noChangeArrowheads="1"/>
            </p:cNvSpPr>
            <p:nvPr/>
          </p:nvSpPr>
          <p:spPr bwMode="auto">
            <a:xfrm>
              <a:off x="3974372" y="2307296"/>
              <a:ext cx="1396518" cy="42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5750" indent="-285750">
                <a:buClr>
                  <a:schemeClr val="accent1"/>
                </a:buClr>
                <a:buFont typeface="Wingdings" pitchFamily="2" charset="2"/>
                <a:buChar char="l"/>
              </a:pPr>
              <a:r>
                <a:rPr lang="zh-CN" altLang="en-US" dirty="0" smtClean="0"/>
                <a:t>扩展工作</a:t>
              </a:r>
              <a:endParaRPr lang="zh-CN" altLang="zh-CN" dirty="0"/>
            </a:p>
          </p:txBody>
        </p:sp>
      </p:grpSp>
      <p:sp>
        <p:nvSpPr>
          <p:cNvPr id="75" name="矩形 74"/>
          <p:cNvSpPr/>
          <p:nvPr/>
        </p:nvSpPr>
        <p:spPr>
          <a:xfrm>
            <a:off x="2328351" y="3564722"/>
            <a:ext cx="2085902" cy="534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75" idx="2"/>
            <a:endCxn id="82" idx="0"/>
          </p:cNvCxnSpPr>
          <p:nvPr/>
        </p:nvCxnSpPr>
        <p:spPr>
          <a:xfrm flipH="1">
            <a:off x="3365928" y="4099093"/>
            <a:ext cx="5374" cy="27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457644" y="3598426"/>
            <a:ext cx="1968968" cy="523220"/>
          </a:xfrm>
          <a:prstGeom prst="rect">
            <a:avLst/>
          </a:prstGeom>
          <a:noFill/>
        </p:spPr>
        <p:txBody>
          <a:bodyPr wrap="square" rtlCol="0">
            <a:spAutoFit/>
          </a:bodyPr>
          <a:lstStyle/>
          <a:p>
            <a:r>
              <a:rPr lang="en-US" altLang="zh-CN" sz="1400" b="1" dirty="0"/>
              <a:t>ODE BPEL Compiler</a:t>
            </a:r>
          </a:p>
          <a:p>
            <a:r>
              <a:rPr lang="en-US" altLang="zh-CN" sz="1400" b="1" dirty="0" smtClean="0"/>
              <a:t>VxBPEL Compiler</a:t>
            </a:r>
            <a:endParaRPr lang="zh-CN" altLang="en-US" sz="1400" b="1" dirty="0"/>
          </a:p>
        </p:txBody>
      </p:sp>
      <p:sp>
        <p:nvSpPr>
          <p:cNvPr id="79" name="矩形 78"/>
          <p:cNvSpPr/>
          <p:nvPr/>
        </p:nvSpPr>
        <p:spPr>
          <a:xfrm>
            <a:off x="1183386" y="2963558"/>
            <a:ext cx="5494020" cy="3833678"/>
          </a:xfrm>
          <a:prstGeom prst="rect">
            <a:avLst/>
          </a:prstGeom>
          <a:noFill/>
          <a:ln>
            <a:noFill/>
          </a:ln>
        </p:spPr>
      </p:sp>
      <p:sp>
        <p:nvSpPr>
          <p:cNvPr id="80" name="AutoShape 28"/>
          <p:cNvSpPr>
            <a:spLocks noChangeArrowheads="1"/>
          </p:cNvSpPr>
          <p:nvPr/>
        </p:nvSpPr>
        <p:spPr bwMode="auto">
          <a:xfrm>
            <a:off x="2202475" y="2699536"/>
            <a:ext cx="2400300" cy="384129"/>
          </a:xfrm>
          <a:prstGeom prst="roundRect">
            <a:avLst>
              <a:gd name="adj" fmla="val 50000"/>
            </a:avLst>
          </a:prstGeom>
          <a:solidFill>
            <a:srgbClr val="FFFFFF"/>
          </a:solidFill>
          <a:ln w="19050" cmpd="sng">
            <a:solidFill>
              <a:srgbClr val="000000"/>
            </a:solidFill>
            <a:round/>
            <a:headEnd/>
            <a:tailEnd/>
          </a:ln>
        </p:spPr>
        <p:txBody>
          <a:bodyPr rot="0" vert="horz" wrap="square" lIns="91440" tIns="45720" rIns="91440" bIns="45720" anchor="t" anchorCtr="0" upright="1">
            <a:noAutofit/>
          </a:bodyPr>
          <a:lstStyle/>
          <a:p>
            <a:pPr>
              <a:lnSpc>
                <a:spcPts val="1200"/>
              </a:lnSpc>
              <a:spcAft>
                <a:spcPts val="0"/>
              </a:spcAft>
            </a:pPr>
            <a:r>
              <a:rPr lang="en-US" sz="1200" spc="-25" dirty="0">
                <a:effectLst/>
                <a:latin typeface="Times New Roman"/>
                <a:ea typeface="宋体"/>
              </a:rPr>
              <a:t>BPEL Process Definitions, WSDL</a:t>
            </a:r>
            <a:endParaRPr lang="zh-CN" sz="1600" spc="-25" dirty="0">
              <a:effectLst/>
              <a:latin typeface="Times New Roman"/>
              <a:ea typeface="宋体"/>
            </a:endParaRPr>
          </a:p>
        </p:txBody>
      </p:sp>
      <p:sp>
        <p:nvSpPr>
          <p:cNvPr id="81" name="Oval 29"/>
          <p:cNvSpPr>
            <a:spLocks noChangeArrowheads="1"/>
          </p:cNvSpPr>
          <p:nvPr/>
        </p:nvSpPr>
        <p:spPr bwMode="auto">
          <a:xfrm>
            <a:off x="3299900" y="3217776"/>
            <a:ext cx="152400" cy="150463"/>
          </a:xfrm>
          <a:prstGeom prst="ellipse">
            <a:avLst/>
          </a:prstGeom>
          <a:solidFill>
            <a:srgbClr val="FFFFFF"/>
          </a:solidFill>
          <a:ln w="19050" cmpd="sng">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82" name="Oval 31"/>
          <p:cNvSpPr>
            <a:spLocks noChangeArrowheads="1"/>
          </p:cNvSpPr>
          <p:nvPr/>
        </p:nvSpPr>
        <p:spPr bwMode="auto">
          <a:xfrm>
            <a:off x="3289728" y="4377913"/>
            <a:ext cx="152400" cy="150463"/>
          </a:xfrm>
          <a:prstGeom prst="ellipse">
            <a:avLst/>
          </a:prstGeom>
          <a:solidFill>
            <a:srgbClr val="FFFFFF"/>
          </a:solidFill>
          <a:ln w="19050" cmpd="sng">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83" name="Rectangle 32"/>
          <p:cNvSpPr>
            <a:spLocks noChangeArrowheads="1"/>
          </p:cNvSpPr>
          <p:nvPr/>
        </p:nvSpPr>
        <p:spPr bwMode="auto">
          <a:xfrm>
            <a:off x="2047621" y="4723978"/>
            <a:ext cx="2671445" cy="1915271"/>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a:p>
        </p:txBody>
      </p:sp>
      <p:sp>
        <p:nvSpPr>
          <p:cNvPr id="84" name="AutoShape 33"/>
          <p:cNvSpPr>
            <a:spLocks noChangeArrowheads="1"/>
          </p:cNvSpPr>
          <p:nvPr/>
        </p:nvSpPr>
        <p:spPr bwMode="auto">
          <a:xfrm rot="5400000">
            <a:off x="761647" y="5379514"/>
            <a:ext cx="1168598" cy="324485"/>
          </a:xfrm>
          <a:prstGeom prst="roundRect">
            <a:avLst>
              <a:gd name="adj" fmla="val 50000"/>
            </a:avLst>
          </a:prstGeom>
          <a:solidFill>
            <a:srgbClr val="FFFFFF"/>
          </a:solidFill>
          <a:ln w="19050" cmpd="sng">
            <a:solidFill>
              <a:srgbClr val="000000"/>
            </a:solidFill>
            <a:round/>
            <a:headEnd/>
            <a:tailEnd/>
          </a:ln>
        </p:spPr>
        <p:txBody>
          <a:bodyPr rot="0" vert="horz" wrap="square" lIns="91440" tIns="45720" rIns="91440" bIns="45720" anchor="t" anchorCtr="0" upright="1">
            <a:noAutofit/>
          </a:bodyPr>
          <a:lstStyle/>
          <a:p>
            <a:pPr>
              <a:lnSpc>
                <a:spcPts val="1200"/>
              </a:lnSpc>
              <a:spcAft>
                <a:spcPts val="0"/>
              </a:spcAft>
            </a:pPr>
            <a:r>
              <a:rPr lang="en-US" sz="1200" spc="-25" dirty="0">
                <a:effectLst/>
                <a:latin typeface="Times New Roman"/>
                <a:ea typeface="宋体"/>
              </a:rPr>
              <a:t>DBMS</a:t>
            </a:r>
            <a:endParaRPr lang="zh-CN" sz="1200" spc="-25" dirty="0">
              <a:effectLst/>
              <a:latin typeface="Times New Roman"/>
              <a:ea typeface="宋体"/>
            </a:endParaRPr>
          </a:p>
        </p:txBody>
      </p:sp>
      <p:sp>
        <p:nvSpPr>
          <p:cNvPr id="85" name="Oval 34"/>
          <p:cNvSpPr>
            <a:spLocks noChangeArrowheads="1"/>
          </p:cNvSpPr>
          <p:nvPr/>
        </p:nvSpPr>
        <p:spPr bwMode="auto">
          <a:xfrm>
            <a:off x="1687576" y="5476869"/>
            <a:ext cx="152400" cy="150463"/>
          </a:xfrm>
          <a:prstGeom prst="ellipse">
            <a:avLst/>
          </a:prstGeom>
          <a:solidFill>
            <a:srgbClr val="FFFFFF"/>
          </a:solidFill>
          <a:ln w="19050" cmpd="sng">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86" name="Text Box 35"/>
          <p:cNvSpPr txBox="1">
            <a:spLocks noChangeArrowheads="1"/>
          </p:cNvSpPr>
          <p:nvPr/>
        </p:nvSpPr>
        <p:spPr bwMode="auto">
          <a:xfrm>
            <a:off x="2095881" y="4846384"/>
            <a:ext cx="2487612" cy="704042"/>
          </a:xfrm>
          <a:prstGeom prst="rect">
            <a:avLst/>
          </a:prstGeom>
          <a:solidFill>
            <a:srgbClr val="FFFFFF"/>
          </a:solidFill>
          <a:ln>
            <a:noFill/>
          </a:ln>
          <a:effectLst/>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302260">
              <a:lnSpc>
                <a:spcPts val="1200"/>
              </a:lnSpc>
              <a:spcAft>
                <a:spcPts val="0"/>
              </a:spcAft>
            </a:pPr>
            <a:r>
              <a:rPr lang="en-US" sz="1600" b="1" spc="-25" dirty="0">
                <a:effectLst/>
                <a:latin typeface="Times New Roman"/>
                <a:ea typeface="宋体"/>
              </a:rPr>
              <a:t>ODE BPEL </a:t>
            </a:r>
            <a:r>
              <a:rPr lang="en-US" sz="1600" b="1" spc="-25" dirty="0" smtClean="0">
                <a:effectLst/>
                <a:latin typeface="Times New Roman"/>
                <a:ea typeface="宋体"/>
              </a:rPr>
              <a:t>Runtime</a:t>
            </a:r>
            <a:endParaRPr lang="zh-CN" sz="2000" spc="-25" dirty="0">
              <a:effectLst/>
              <a:latin typeface="Times New Roman"/>
              <a:ea typeface="宋体"/>
            </a:endParaRPr>
          </a:p>
        </p:txBody>
      </p:sp>
      <p:sp>
        <p:nvSpPr>
          <p:cNvPr id="87" name="Text Box 36"/>
          <p:cNvSpPr txBox="1">
            <a:spLocks noChangeArrowheads="1"/>
          </p:cNvSpPr>
          <p:nvPr/>
        </p:nvSpPr>
        <p:spPr bwMode="auto">
          <a:xfrm>
            <a:off x="2423700" y="5279667"/>
            <a:ext cx="1919922" cy="548962"/>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ts val="1600"/>
              </a:lnSpc>
              <a:spcAft>
                <a:spcPts val="0"/>
              </a:spcAft>
            </a:pPr>
            <a:r>
              <a:rPr lang="en-US" sz="1600" spc="-25" dirty="0">
                <a:effectLst/>
                <a:latin typeface="Times New Roman"/>
                <a:ea typeface="宋体"/>
              </a:rPr>
              <a:t>ODE </a:t>
            </a:r>
            <a:endParaRPr lang="en-US" sz="1600" spc="-25" dirty="0" smtClean="0">
              <a:effectLst/>
              <a:latin typeface="Times New Roman"/>
              <a:ea typeface="宋体"/>
            </a:endParaRPr>
          </a:p>
          <a:p>
            <a:pPr>
              <a:lnSpc>
                <a:spcPts val="1600"/>
              </a:lnSpc>
              <a:spcAft>
                <a:spcPts val="0"/>
              </a:spcAft>
            </a:pPr>
            <a:r>
              <a:rPr lang="en-US" sz="1600" spc="-25" dirty="0" smtClean="0">
                <a:effectLst/>
                <a:latin typeface="Times New Roman"/>
                <a:ea typeface="宋体"/>
              </a:rPr>
              <a:t>Data Access </a:t>
            </a:r>
            <a:r>
              <a:rPr lang="en-US" sz="1600" spc="-25" dirty="0">
                <a:effectLst/>
                <a:latin typeface="Times New Roman"/>
                <a:ea typeface="宋体"/>
              </a:rPr>
              <a:t>Objects</a:t>
            </a:r>
            <a:endParaRPr lang="zh-CN" sz="2000" spc="-25" dirty="0">
              <a:effectLst/>
              <a:latin typeface="Times New Roman"/>
              <a:ea typeface="宋体"/>
            </a:endParaRPr>
          </a:p>
        </p:txBody>
      </p:sp>
      <p:sp>
        <p:nvSpPr>
          <p:cNvPr id="88" name="Text Box 37"/>
          <p:cNvSpPr txBox="1">
            <a:spLocks noChangeArrowheads="1"/>
          </p:cNvSpPr>
          <p:nvPr/>
        </p:nvSpPr>
        <p:spPr bwMode="auto">
          <a:xfrm>
            <a:off x="2417318" y="6028738"/>
            <a:ext cx="1114425" cy="499036"/>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ct val="150000"/>
              </a:lnSpc>
              <a:spcAft>
                <a:spcPts val="0"/>
              </a:spcAft>
            </a:pPr>
            <a:r>
              <a:rPr lang="en-US" sz="1600" b="1" spc="-25" dirty="0" smtClean="0">
                <a:effectLst/>
                <a:latin typeface="Times New Roman"/>
                <a:ea typeface="宋体"/>
              </a:rPr>
              <a:t>JACOB</a:t>
            </a:r>
            <a:endParaRPr lang="zh-CN" sz="2000" spc="-25" dirty="0">
              <a:effectLst/>
              <a:latin typeface="Times New Roman"/>
              <a:ea typeface="宋体"/>
            </a:endParaRPr>
          </a:p>
        </p:txBody>
      </p:sp>
      <p:sp>
        <p:nvSpPr>
          <p:cNvPr id="89" name="Text Box 38"/>
          <p:cNvSpPr txBox="1">
            <a:spLocks noChangeArrowheads="1"/>
          </p:cNvSpPr>
          <p:nvPr/>
        </p:nvSpPr>
        <p:spPr bwMode="auto">
          <a:xfrm>
            <a:off x="4969891" y="5550426"/>
            <a:ext cx="632932" cy="1088824"/>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eaVert" wrap="square" lIns="91440" tIns="45720" rIns="91440" bIns="45720" anchor="t" anchorCtr="0" upright="1">
            <a:noAutofit/>
          </a:bodyPr>
          <a:lstStyle/>
          <a:p>
            <a:pPr>
              <a:lnSpc>
                <a:spcPts val="1200"/>
              </a:lnSpc>
              <a:spcAft>
                <a:spcPts val="0"/>
              </a:spcAft>
            </a:pPr>
            <a:r>
              <a:rPr lang="en-US" sz="1200" spc="-25" dirty="0">
                <a:effectLst/>
                <a:latin typeface="Times New Roman"/>
                <a:ea typeface="宋体"/>
              </a:rPr>
              <a:t>ODE </a:t>
            </a:r>
            <a:endParaRPr lang="zh-CN" sz="1200" spc="-25" dirty="0">
              <a:effectLst/>
              <a:latin typeface="Times New Roman"/>
              <a:ea typeface="宋体"/>
            </a:endParaRPr>
          </a:p>
          <a:p>
            <a:pPr>
              <a:lnSpc>
                <a:spcPts val="1200"/>
              </a:lnSpc>
              <a:spcAft>
                <a:spcPts val="0"/>
              </a:spcAft>
            </a:pPr>
            <a:r>
              <a:rPr lang="en-US" sz="1200" spc="-25" dirty="0">
                <a:effectLst/>
                <a:latin typeface="Times New Roman"/>
                <a:ea typeface="宋体"/>
              </a:rPr>
              <a:t>Integration layer</a:t>
            </a:r>
            <a:endParaRPr lang="zh-CN" sz="1200" spc="-25" dirty="0">
              <a:effectLst/>
              <a:latin typeface="Times New Roman"/>
              <a:ea typeface="宋体"/>
            </a:endParaRPr>
          </a:p>
        </p:txBody>
      </p:sp>
      <p:sp>
        <p:nvSpPr>
          <p:cNvPr id="90" name="Rectangle 39"/>
          <p:cNvSpPr>
            <a:spLocks noChangeArrowheads="1"/>
          </p:cNvSpPr>
          <p:nvPr/>
        </p:nvSpPr>
        <p:spPr bwMode="auto">
          <a:xfrm>
            <a:off x="6276682" y="5712647"/>
            <a:ext cx="704850" cy="621915"/>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302260">
              <a:lnSpc>
                <a:spcPct val="150000"/>
              </a:lnSpc>
              <a:spcAft>
                <a:spcPts val="0"/>
              </a:spcAft>
            </a:pPr>
            <a:r>
              <a:rPr lang="en-US" sz="1200" spc="-25">
                <a:effectLst/>
                <a:latin typeface="Times New Roman"/>
                <a:ea typeface="宋体"/>
              </a:rPr>
              <a:t> </a:t>
            </a:r>
            <a:endParaRPr lang="zh-CN" sz="1200" spc="-25">
              <a:effectLst/>
              <a:latin typeface="Times New Roman"/>
              <a:ea typeface="宋体"/>
            </a:endParaRPr>
          </a:p>
        </p:txBody>
      </p:sp>
      <p:sp>
        <p:nvSpPr>
          <p:cNvPr id="91" name="Rectangle 40"/>
          <p:cNvSpPr>
            <a:spLocks noChangeArrowheads="1"/>
          </p:cNvSpPr>
          <p:nvPr/>
        </p:nvSpPr>
        <p:spPr bwMode="auto">
          <a:xfrm>
            <a:off x="6161112" y="5828629"/>
            <a:ext cx="704850" cy="621915"/>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302260">
              <a:lnSpc>
                <a:spcPct val="150000"/>
              </a:lnSpc>
              <a:spcAft>
                <a:spcPts val="0"/>
              </a:spcAft>
            </a:pPr>
            <a:r>
              <a:rPr lang="en-US" sz="1200" spc="-25">
                <a:effectLst/>
                <a:latin typeface="Times New Roman"/>
                <a:ea typeface="宋体"/>
              </a:rPr>
              <a:t> </a:t>
            </a:r>
            <a:endParaRPr lang="zh-CN" sz="1200" spc="-25">
              <a:effectLst/>
              <a:latin typeface="Times New Roman"/>
              <a:ea typeface="宋体"/>
            </a:endParaRPr>
          </a:p>
        </p:txBody>
      </p:sp>
      <p:sp>
        <p:nvSpPr>
          <p:cNvPr id="92" name="Rectangle 41"/>
          <p:cNvSpPr>
            <a:spLocks noChangeArrowheads="1"/>
          </p:cNvSpPr>
          <p:nvPr/>
        </p:nvSpPr>
        <p:spPr bwMode="auto">
          <a:xfrm>
            <a:off x="6056972" y="5923295"/>
            <a:ext cx="704850" cy="621915"/>
          </a:xfrm>
          <a:prstGeom prst="rect">
            <a:avLst/>
          </a:prstGeom>
          <a:solidFill>
            <a:srgbClr val="FFFFFF"/>
          </a:solidFill>
          <a:ln w="19050" cap="flat" cmpd="sng" algn="ctr">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nSpc>
                <a:spcPts val="1200"/>
              </a:lnSpc>
              <a:spcAft>
                <a:spcPts val="0"/>
              </a:spcAft>
            </a:pPr>
            <a:r>
              <a:rPr lang="en-US" sz="1200" spc="-25" dirty="0">
                <a:effectLst/>
                <a:latin typeface="Times New Roman"/>
                <a:ea typeface="宋体"/>
              </a:rPr>
              <a:t>Web</a:t>
            </a:r>
            <a:endParaRPr lang="zh-CN" sz="1200" spc="-25" dirty="0">
              <a:effectLst/>
              <a:latin typeface="Times New Roman"/>
              <a:ea typeface="宋体"/>
            </a:endParaRPr>
          </a:p>
          <a:p>
            <a:pPr>
              <a:lnSpc>
                <a:spcPts val="1200"/>
              </a:lnSpc>
              <a:spcAft>
                <a:spcPts val="0"/>
              </a:spcAft>
            </a:pPr>
            <a:r>
              <a:rPr lang="en-US" sz="1200" spc="-25" dirty="0">
                <a:effectLst/>
                <a:latin typeface="Times New Roman"/>
                <a:ea typeface="宋体"/>
              </a:rPr>
              <a:t>Services</a:t>
            </a:r>
            <a:endParaRPr lang="zh-CN" sz="1200" spc="-25" dirty="0">
              <a:effectLst/>
              <a:latin typeface="Times New Roman"/>
              <a:ea typeface="宋体"/>
            </a:endParaRPr>
          </a:p>
        </p:txBody>
      </p:sp>
      <p:cxnSp>
        <p:nvCxnSpPr>
          <p:cNvPr id="93" name="AutoShape 42"/>
          <p:cNvCxnSpPr>
            <a:cxnSpLocks noChangeShapeType="1"/>
          </p:cNvCxnSpPr>
          <p:nvPr/>
        </p:nvCxnSpPr>
        <p:spPr bwMode="auto">
          <a:xfrm flipV="1">
            <a:off x="3367333" y="3099121"/>
            <a:ext cx="7937" cy="142940"/>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 name="AutoShape 43"/>
          <p:cNvCxnSpPr>
            <a:cxnSpLocks noChangeShapeType="1"/>
            <a:endCxn id="81" idx="4"/>
          </p:cNvCxnSpPr>
          <p:nvPr/>
        </p:nvCxnSpPr>
        <p:spPr bwMode="auto">
          <a:xfrm flipV="1">
            <a:off x="3375256" y="3368240"/>
            <a:ext cx="844" cy="144821"/>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5" name="AutoShape 44"/>
          <p:cNvCxnSpPr>
            <a:cxnSpLocks noChangeShapeType="1"/>
          </p:cNvCxnSpPr>
          <p:nvPr/>
        </p:nvCxnSpPr>
        <p:spPr bwMode="auto">
          <a:xfrm>
            <a:off x="2340710" y="3860036"/>
            <a:ext cx="2085902" cy="0"/>
          </a:xfrm>
          <a:prstGeom prst="straightConnector1">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 name="AutoShape 45"/>
          <p:cNvCxnSpPr>
            <a:cxnSpLocks noChangeShapeType="1"/>
            <a:stCxn id="82" idx="4"/>
          </p:cNvCxnSpPr>
          <p:nvPr/>
        </p:nvCxnSpPr>
        <p:spPr bwMode="auto">
          <a:xfrm>
            <a:off x="3365928" y="4537780"/>
            <a:ext cx="8255" cy="186198"/>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 name="AutoShape 46"/>
          <p:cNvCxnSpPr>
            <a:cxnSpLocks noChangeShapeType="1"/>
            <a:stCxn id="84" idx="0"/>
            <a:endCxn id="85" idx="2"/>
          </p:cNvCxnSpPr>
          <p:nvPr/>
        </p:nvCxnSpPr>
        <p:spPr bwMode="auto">
          <a:xfrm>
            <a:off x="1518031" y="5542697"/>
            <a:ext cx="160020" cy="9404"/>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 name="AutoShape 47"/>
          <p:cNvCxnSpPr>
            <a:cxnSpLocks noChangeShapeType="1"/>
            <a:stCxn id="85" idx="6"/>
            <a:endCxn id="87" idx="1"/>
          </p:cNvCxnSpPr>
          <p:nvPr/>
        </p:nvCxnSpPr>
        <p:spPr bwMode="auto">
          <a:xfrm>
            <a:off x="1839976" y="5552101"/>
            <a:ext cx="583724" cy="2048"/>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AutoShape 48"/>
          <p:cNvCxnSpPr>
            <a:cxnSpLocks noChangeShapeType="1"/>
          </p:cNvCxnSpPr>
          <p:nvPr/>
        </p:nvCxnSpPr>
        <p:spPr bwMode="auto">
          <a:xfrm>
            <a:off x="4728591" y="6219833"/>
            <a:ext cx="231775" cy="10658"/>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 name="AutoShape 49"/>
          <p:cNvCxnSpPr>
            <a:cxnSpLocks noChangeShapeType="1"/>
            <a:endCxn id="92" idx="1"/>
          </p:cNvCxnSpPr>
          <p:nvPr/>
        </p:nvCxnSpPr>
        <p:spPr bwMode="auto">
          <a:xfrm>
            <a:off x="5602823" y="6234253"/>
            <a:ext cx="454149" cy="0"/>
          </a:xfrm>
          <a:prstGeom prst="straightConnector1">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矩形 100"/>
          <p:cNvSpPr/>
          <p:nvPr/>
        </p:nvSpPr>
        <p:spPr>
          <a:xfrm>
            <a:off x="2300446" y="4786072"/>
            <a:ext cx="2204358" cy="1137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2267876" y="3442742"/>
            <a:ext cx="2204358" cy="795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6056972" y="2632548"/>
            <a:ext cx="2619484"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修改编译模块的编译过程</a:t>
            </a:r>
            <a:endParaRPr lang="en-US" altLang="zh-CN" dirty="0" smtClean="0"/>
          </a:p>
          <a:p>
            <a:pPr marL="342900" indent="-342900">
              <a:buFont typeface="Arial" panose="020B0604020202020204" pitchFamily="34" charset="0"/>
              <a:buChar char="•"/>
            </a:pPr>
            <a:endParaRPr lang="zh-CN" altLang="en-US" dirty="0"/>
          </a:p>
        </p:txBody>
      </p:sp>
      <p:cxnSp>
        <p:nvCxnSpPr>
          <p:cNvPr id="103" name="直接箭头连接符 102"/>
          <p:cNvCxnSpPr/>
          <p:nvPr/>
        </p:nvCxnSpPr>
        <p:spPr>
          <a:xfrm flipV="1">
            <a:off x="4472234" y="2963558"/>
            <a:ext cx="1428290" cy="5495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4504804" y="4377913"/>
            <a:ext cx="1325093" cy="68291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09042" y="3998076"/>
            <a:ext cx="2567414" cy="1477328"/>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扩展</a:t>
            </a:r>
            <a:r>
              <a:rPr lang="zh-CN" altLang="en-US" dirty="0"/>
              <a:t>运行时模块及</a:t>
            </a:r>
            <a:r>
              <a:rPr lang="en-US" altLang="zh-CN" dirty="0"/>
              <a:t>DAO</a:t>
            </a:r>
            <a:r>
              <a:rPr lang="zh-CN" altLang="en-US" dirty="0"/>
              <a:t>，使引擎能识别多个流程定义文件</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59073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par>
                                <p:cTn id="13" presetID="10" presetClass="entr" presetSubtype="0"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6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课题内容及难点</a:t>
            </a:r>
            <a:endParaRPr lang="zh-CN" altLang="en-US" dirty="0" smtClean="0"/>
          </a:p>
        </p:txBody>
      </p:sp>
      <p:sp>
        <p:nvSpPr>
          <p:cNvPr id="4" name="灯片编号占位符 3"/>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17</a:t>
            </a:fld>
            <a:endParaRPr lang="en-US" altLang="zh-CN">
              <a:solidFill>
                <a:srgbClr val="000000"/>
              </a:solidFill>
            </a:endParaRPr>
          </a:p>
        </p:txBody>
      </p:sp>
      <p:sp>
        <p:nvSpPr>
          <p:cNvPr id="9" name="TextBox 8"/>
          <p:cNvSpPr txBox="1"/>
          <p:nvPr/>
        </p:nvSpPr>
        <p:spPr>
          <a:xfrm>
            <a:off x="1547664" y="2267580"/>
            <a:ext cx="4104456" cy="369332"/>
          </a:xfrm>
          <a:prstGeom prst="rect">
            <a:avLst/>
          </a:prstGeom>
          <a:noFill/>
        </p:spPr>
        <p:txBody>
          <a:bodyPr wrap="square" rtlCol="0">
            <a:spAutoFit/>
          </a:bodyPr>
          <a:lstStyle/>
          <a:p>
            <a:r>
              <a:rPr lang="en-US" altLang="zh-CN" dirty="0" smtClean="0"/>
              <a:t>2</a:t>
            </a:r>
            <a:r>
              <a:rPr lang="zh-CN" altLang="en-US" dirty="0"/>
              <a:t>、可自定制化流程配置工具</a:t>
            </a:r>
          </a:p>
        </p:txBody>
      </p:sp>
      <p:sp>
        <p:nvSpPr>
          <p:cNvPr id="10" name="TextBox 9"/>
          <p:cNvSpPr txBox="1"/>
          <p:nvPr/>
        </p:nvSpPr>
        <p:spPr>
          <a:xfrm>
            <a:off x="979488" y="1571145"/>
            <a:ext cx="7543800" cy="507831"/>
          </a:xfrm>
          <a:prstGeom prst="rect">
            <a:avLst/>
          </a:prstGeom>
        </p:spPr>
        <p:txBody>
          <a:bodyPr>
            <a:spAutoFit/>
          </a:bodyPr>
          <a:lstStyle>
            <a:defPPr>
              <a:defRPr lang="zh-CN"/>
            </a:defPPr>
            <a:lvl1pPr marL="285750" indent="-285750">
              <a:lnSpc>
                <a:spcPct val="150000"/>
              </a:lnSpc>
              <a:buClr>
                <a:schemeClr val="accent1"/>
              </a:buClr>
              <a:buFont typeface="Wingdings" pitchFamily="2" charset="2"/>
              <a:buChar char="l"/>
              <a:defRPr>
                <a:latin typeface="Arial" charset="0"/>
              </a:defRPr>
            </a:lvl1pPr>
          </a:lstStyle>
          <a:p>
            <a:r>
              <a:rPr lang="zh-CN" altLang="en-US" sz="2000" b="1" dirty="0" smtClean="0"/>
              <a:t>技术难点</a:t>
            </a:r>
            <a:endParaRPr lang="en-US" altLang="zh-CN" sz="2000" b="1" dirty="0" smtClean="0"/>
          </a:p>
        </p:txBody>
      </p:sp>
      <p:sp>
        <p:nvSpPr>
          <p:cNvPr id="5" name="TextBox 4"/>
          <p:cNvSpPr txBox="1"/>
          <p:nvPr/>
        </p:nvSpPr>
        <p:spPr>
          <a:xfrm>
            <a:off x="2051720" y="2924944"/>
            <a:ext cx="5760640" cy="12894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a:t>
            </a:r>
            <a:r>
              <a:rPr lang="en-US" altLang="zh-CN" dirty="0" smtClean="0"/>
              <a:t>JDOM</a:t>
            </a:r>
            <a:r>
              <a:rPr lang="zh-CN" altLang="en-US" dirty="0" smtClean="0"/>
              <a:t>和</a:t>
            </a:r>
            <a:r>
              <a:rPr lang="en-US" altLang="zh-CN" dirty="0" smtClean="0"/>
              <a:t>SAX</a:t>
            </a:r>
            <a:r>
              <a:rPr lang="zh-CN" altLang="en-US" dirty="0" smtClean="0"/>
              <a:t>组合，解析</a:t>
            </a:r>
            <a:r>
              <a:rPr lang="en-US" altLang="zh-CN" dirty="0" smtClean="0"/>
              <a:t>BPEL</a:t>
            </a:r>
            <a:r>
              <a:rPr lang="zh-CN" altLang="en-US" dirty="0" smtClean="0"/>
              <a:t>文件</a:t>
            </a:r>
            <a:endParaRPr lang="en-US" altLang="zh-CN" dirty="0" smtClean="0"/>
          </a:p>
          <a:p>
            <a:pPr marL="285750" indent="-285750">
              <a:lnSpc>
                <a:spcPct val="150000"/>
              </a:lnSpc>
              <a:buFont typeface="Arial" panose="020B0604020202020204" pitchFamily="34" charset="0"/>
              <a:buChar char="•"/>
            </a:pPr>
            <a:r>
              <a:rPr lang="zh-CN" altLang="en-US" dirty="0" smtClean="0"/>
              <a:t>获取用户输入，并使用</a:t>
            </a:r>
            <a:r>
              <a:rPr lang="en-US" altLang="zh-CN" dirty="0" smtClean="0"/>
              <a:t>DOM4J</a:t>
            </a:r>
            <a:r>
              <a:rPr lang="zh-CN" altLang="en-US" dirty="0" smtClean="0"/>
              <a:t>生成配置文件</a:t>
            </a:r>
            <a:endParaRPr lang="en-US" altLang="zh-CN" dirty="0" smtClean="0"/>
          </a:p>
          <a:p>
            <a:pPr marL="285750" indent="-285750">
              <a:lnSpc>
                <a:spcPct val="150000"/>
              </a:lnSpc>
              <a:buFont typeface="Arial" panose="020B0604020202020204" pitchFamily="34" charset="0"/>
              <a:buChar char="•"/>
            </a:pPr>
            <a:r>
              <a:rPr lang="zh-CN" altLang="en-US" dirty="0" smtClean="0"/>
              <a:t>根据用户的选择自动绘制流程图</a:t>
            </a:r>
            <a:endParaRPr lang="zh-CN" altLang="en-US" dirty="0"/>
          </a:p>
        </p:txBody>
      </p:sp>
    </p:spTree>
    <p:extLst>
      <p:ext uri="{BB962C8B-B14F-4D97-AF65-F5344CB8AC3E}">
        <p14:creationId xmlns:p14="http://schemas.microsoft.com/office/powerpoint/2010/main" val="30568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
          <p:cNvGrpSpPr>
            <a:grpSpLocks/>
          </p:cNvGrpSpPr>
          <p:nvPr/>
        </p:nvGrpSpPr>
        <p:grpSpPr bwMode="auto">
          <a:xfrm>
            <a:off x="1828800" y="2024063"/>
            <a:ext cx="762000" cy="665162"/>
            <a:chOff x="0" y="0"/>
            <a:chExt cx="1549" cy="1351"/>
          </a:xfrm>
        </p:grpSpPr>
        <p:sp>
          <p:nvSpPr>
            <p:cNvPr id="25633"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34"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26" name="AutoShape 6"/>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25603" name="Group 7"/>
          <p:cNvGrpSpPr>
            <a:grpSpLocks/>
          </p:cNvGrpSpPr>
          <p:nvPr/>
        </p:nvGrpSpPr>
        <p:grpSpPr bwMode="auto">
          <a:xfrm>
            <a:off x="1828800" y="2938463"/>
            <a:ext cx="762000" cy="665162"/>
            <a:chOff x="0" y="0"/>
            <a:chExt cx="1549" cy="1351"/>
          </a:xfrm>
        </p:grpSpPr>
        <p:sp>
          <p:nvSpPr>
            <p:cNvPr id="25630"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31"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30" name="AutoShape 10"/>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25604"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Text Box 12"/>
          <p:cNvSpPr txBox="1">
            <a:spLocks noChangeArrowheads="1"/>
          </p:cNvSpPr>
          <p:nvPr/>
        </p:nvSpPr>
        <p:spPr bwMode="auto">
          <a:xfrm>
            <a:off x="2819400" y="2133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课题背景</a:t>
            </a:r>
          </a:p>
        </p:txBody>
      </p:sp>
      <p:sp>
        <p:nvSpPr>
          <p:cNvPr id="25606" name="Text Box 13"/>
          <p:cNvSpPr txBox="1">
            <a:spLocks noChangeArrowheads="1"/>
          </p:cNvSpPr>
          <p:nvPr/>
        </p:nvSpPr>
        <p:spPr bwMode="auto">
          <a:xfrm>
            <a:off x="2025650" y="2122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1</a:t>
            </a:r>
          </a:p>
        </p:txBody>
      </p:sp>
      <p:sp>
        <p:nvSpPr>
          <p:cNvPr id="25607"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Text Box 15"/>
          <p:cNvSpPr txBox="1">
            <a:spLocks noChangeArrowheads="1"/>
          </p:cNvSpPr>
          <p:nvPr/>
        </p:nvSpPr>
        <p:spPr bwMode="auto">
          <a:xfrm>
            <a:off x="2819400" y="2971800"/>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选题意义及目的</a:t>
            </a:r>
          </a:p>
        </p:txBody>
      </p:sp>
      <p:sp>
        <p:nvSpPr>
          <p:cNvPr id="25609" name="Text Box 16"/>
          <p:cNvSpPr txBox="1">
            <a:spLocks noChangeArrowheads="1"/>
          </p:cNvSpPr>
          <p:nvPr/>
        </p:nvSpPr>
        <p:spPr bwMode="auto">
          <a:xfrm>
            <a:off x="2025650" y="303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2</a:t>
            </a:r>
          </a:p>
        </p:txBody>
      </p:sp>
      <p:grpSp>
        <p:nvGrpSpPr>
          <p:cNvPr id="25610" name="Group 17"/>
          <p:cNvGrpSpPr>
            <a:grpSpLocks/>
          </p:cNvGrpSpPr>
          <p:nvPr/>
        </p:nvGrpSpPr>
        <p:grpSpPr bwMode="auto">
          <a:xfrm>
            <a:off x="1828800" y="3830638"/>
            <a:ext cx="762000" cy="665162"/>
            <a:chOff x="0" y="0"/>
            <a:chExt cx="1549" cy="1351"/>
          </a:xfrm>
        </p:grpSpPr>
        <p:sp>
          <p:nvSpPr>
            <p:cNvPr id="25627"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28"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 name="AutoShape 20"/>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25611" name="Group 21"/>
          <p:cNvGrpSpPr>
            <a:grpSpLocks/>
          </p:cNvGrpSpPr>
          <p:nvPr/>
        </p:nvGrpSpPr>
        <p:grpSpPr bwMode="auto">
          <a:xfrm>
            <a:off x="1828800" y="4745038"/>
            <a:ext cx="762000" cy="665162"/>
            <a:chOff x="0" y="0"/>
            <a:chExt cx="1549" cy="1351"/>
          </a:xfrm>
        </p:grpSpPr>
        <p:sp>
          <p:nvSpPr>
            <p:cNvPr id="25624" name="AutoShape 22"/>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25" name="AutoShape 23"/>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44" name="AutoShape 24"/>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25612"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Text Box 27"/>
          <p:cNvSpPr txBox="1">
            <a:spLocks noChangeArrowheads="1"/>
          </p:cNvSpPr>
          <p:nvPr/>
        </p:nvSpPr>
        <p:spPr bwMode="auto">
          <a:xfrm>
            <a:off x="2025650" y="39290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25614"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Text Box 30"/>
          <p:cNvSpPr txBox="1">
            <a:spLocks noChangeArrowheads="1"/>
          </p:cNvSpPr>
          <p:nvPr/>
        </p:nvSpPr>
        <p:spPr bwMode="auto">
          <a:xfrm>
            <a:off x="2025650" y="48434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4</a:t>
            </a:r>
          </a:p>
        </p:txBody>
      </p:sp>
      <p:grpSp>
        <p:nvGrpSpPr>
          <p:cNvPr id="25616" name="Group 4"/>
          <p:cNvGrpSpPr>
            <a:grpSpLocks/>
          </p:cNvGrpSpPr>
          <p:nvPr/>
        </p:nvGrpSpPr>
        <p:grpSpPr bwMode="auto">
          <a:xfrm>
            <a:off x="19050" y="66675"/>
            <a:ext cx="1079500" cy="633413"/>
            <a:chOff x="0" y="0"/>
            <a:chExt cx="680" cy="399"/>
          </a:xfrm>
        </p:grpSpPr>
        <p:sp>
          <p:nvSpPr>
            <p:cNvPr id="25622"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25623"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5617" name="Text Box 27"/>
          <p:cNvSpPr txBox="1">
            <a:spLocks noChangeArrowheads="1"/>
          </p:cNvSpPr>
          <p:nvPr/>
        </p:nvSpPr>
        <p:spPr bwMode="auto">
          <a:xfrm>
            <a:off x="5791200"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25618" name="Text Box 27"/>
          <p:cNvSpPr txBox="1">
            <a:spLocks noChangeArrowheads="1"/>
          </p:cNvSpPr>
          <p:nvPr/>
        </p:nvSpPr>
        <p:spPr bwMode="auto">
          <a:xfrm>
            <a:off x="1981200" y="5791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5</a:t>
            </a:r>
          </a:p>
        </p:txBody>
      </p:sp>
      <p:sp>
        <p:nvSpPr>
          <p:cNvPr id="25619" name="矩形 2"/>
          <p:cNvSpPr>
            <a:spLocks noChangeArrowheads="1"/>
          </p:cNvSpPr>
          <p:nvPr/>
        </p:nvSpPr>
        <p:spPr bwMode="auto">
          <a:xfrm>
            <a:off x="2819400" y="4800600"/>
            <a:ext cx="243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tx2"/>
                </a:solidFill>
                <a:ea typeface="宋体" pitchFamily="2" charset="-122"/>
              </a:rPr>
              <a:t>时间安排</a:t>
            </a:r>
            <a:endParaRPr lang="en-US" altLang="zh-CN" sz="2400" b="1">
              <a:solidFill>
                <a:schemeClr val="tx2"/>
              </a:solidFill>
              <a:ea typeface="宋体" pitchFamily="2" charset="-122"/>
            </a:endParaRPr>
          </a:p>
        </p:txBody>
      </p:sp>
      <p:sp>
        <p:nvSpPr>
          <p:cNvPr id="25620" name="Text Box 15"/>
          <p:cNvSpPr txBox="1">
            <a:spLocks noChangeArrowheads="1"/>
          </p:cNvSpPr>
          <p:nvPr/>
        </p:nvSpPr>
        <p:spPr bwMode="auto">
          <a:xfrm>
            <a:off x="2819400" y="3830638"/>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课题内容</a:t>
            </a:r>
          </a:p>
        </p:txBody>
      </p:sp>
      <p:sp>
        <p:nvSpPr>
          <p:cNvPr id="25621" name="标题 2"/>
          <p:cNvSpPr>
            <a:spLocks noGrp="1"/>
          </p:cNvSpPr>
          <p:nvPr>
            <p:ph type="title"/>
          </p:nvPr>
        </p:nvSpPr>
        <p:spPr/>
        <p:txBody>
          <a:bodyPr/>
          <a:lstStyle/>
          <a:p>
            <a:endParaRPr lang="zh-CN" altLang="en-US" smtClean="0"/>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18</a:t>
            </a:fld>
            <a:endParaRPr lang="en-US" altLang="zh-CN">
              <a:solidFill>
                <a:srgbClr val="000000"/>
              </a:solidFill>
            </a:endParaRPr>
          </a:p>
        </p:txBody>
      </p:sp>
    </p:spTree>
    <p:extLst>
      <p:ext uri="{BB962C8B-B14F-4D97-AF65-F5344CB8AC3E}">
        <p14:creationId xmlns:p14="http://schemas.microsoft.com/office/powerpoint/2010/main" val="4145787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ea typeface="宋体" pitchFamily="2" charset="-122"/>
              </a:rPr>
              <a:t>时间安排</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613044867"/>
              </p:ext>
            </p:extLst>
          </p:nvPr>
        </p:nvGraphicFramePr>
        <p:xfrm>
          <a:off x="1098550" y="1988840"/>
          <a:ext cx="6857826" cy="3816423"/>
        </p:xfrm>
        <a:graphic>
          <a:graphicData uri="http://schemas.openxmlformats.org/drawingml/2006/table">
            <a:tbl>
              <a:tblPr firstRow="1" firstCol="1" bandRow="1" bandCol="1">
                <a:tableStyleId>{5C22544A-7EE6-4342-B048-85BDC9FD1C3A}</a:tableStyleId>
              </a:tblPr>
              <a:tblGrid>
                <a:gridCol w="2338082"/>
                <a:gridCol w="4519744"/>
              </a:tblGrid>
              <a:tr h="411771">
                <a:tc>
                  <a:txBody>
                    <a:bodyPr/>
                    <a:lstStyle/>
                    <a:p>
                      <a:pPr algn="ctr">
                        <a:lnSpc>
                          <a:spcPct val="150000"/>
                        </a:lnSpc>
                        <a:spcAft>
                          <a:spcPts val="0"/>
                        </a:spcAft>
                      </a:pPr>
                      <a:r>
                        <a:rPr lang="zh-CN" sz="1800" kern="100" dirty="0">
                          <a:effectLst/>
                        </a:rPr>
                        <a:t>时间段</a:t>
                      </a:r>
                      <a:endParaRPr lang="zh-CN" sz="1400" kern="100" dirty="0">
                        <a:effectLst/>
                        <a:latin typeface="Times New Roman"/>
                        <a:ea typeface="宋体"/>
                      </a:endParaRPr>
                    </a:p>
                  </a:txBody>
                  <a:tcPr marL="68580" marR="68580" marT="0" marB="0"/>
                </a:tc>
                <a:tc>
                  <a:txBody>
                    <a:bodyPr/>
                    <a:lstStyle/>
                    <a:p>
                      <a:pPr algn="ctr">
                        <a:lnSpc>
                          <a:spcPct val="150000"/>
                        </a:lnSpc>
                        <a:spcAft>
                          <a:spcPts val="0"/>
                        </a:spcAft>
                      </a:pPr>
                      <a:r>
                        <a:rPr lang="zh-CN" sz="1800" kern="100" dirty="0">
                          <a:effectLst/>
                        </a:rPr>
                        <a:t>任务</a:t>
                      </a:r>
                      <a:endParaRPr lang="zh-CN" sz="1400" kern="100" dirty="0">
                        <a:effectLst/>
                        <a:latin typeface="Times New Roman"/>
                        <a:ea typeface="宋体"/>
                      </a:endParaRPr>
                    </a:p>
                  </a:txBody>
                  <a:tcPr marL="68580" marR="68580" marT="0" marB="0"/>
                </a:tc>
              </a:tr>
              <a:tr h="411771">
                <a:tc>
                  <a:txBody>
                    <a:bodyPr/>
                    <a:lstStyle/>
                    <a:p>
                      <a:pPr algn="ctr">
                        <a:lnSpc>
                          <a:spcPct val="150000"/>
                        </a:lnSpc>
                        <a:spcAft>
                          <a:spcPts val="0"/>
                        </a:spcAft>
                      </a:pPr>
                      <a:r>
                        <a:rPr lang="en-US" sz="1800" kern="100">
                          <a:effectLst/>
                        </a:rPr>
                        <a:t>2014.06-2014.08</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a:effectLst/>
                        </a:rPr>
                        <a:t>查询并阅读相关的资料文件</a:t>
                      </a:r>
                      <a:endParaRPr lang="zh-CN" sz="1400" kern="100">
                        <a:effectLst/>
                        <a:latin typeface="Times New Roman"/>
                        <a:ea typeface="宋体"/>
                      </a:endParaRPr>
                    </a:p>
                  </a:txBody>
                  <a:tcPr marL="68580" marR="68580" marT="0" marB="0"/>
                </a:tc>
              </a:tr>
              <a:tr h="411771">
                <a:tc>
                  <a:txBody>
                    <a:bodyPr/>
                    <a:lstStyle/>
                    <a:p>
                      <a:pPr algn="ctr">
                        <a:lnSpc>
                          <a:spcPct val="150000"/>
                        </a:lnSpc>
                        <a:spcAft>
                          <a:spcPts val="0"/>
                        </a:spcAft>
                      </a:pPr>
                      <a:r>
                        <a:rPr lang="en-US" sz="1800" kern="100">
                          <a:effectLst/>
                        </a:rPr>
                        <a:t>2014.9-2014.11</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a:effectLst/>
                        </a:rPr>
                        <a:t>开发用户自定制流程工具</a:t>
                      </a:r>
                      <a:endParaRPr lang="zh-CN" sz="1400" kern="100">
                        <a:effectLst/>
                        <a:latin typeface="Times New Roman"/>
                        <a:ea typeface="宋体"/>
                      </a:endParaRPr>
                    </a:p>
                  </a:txBody>
                  <a:tcPr marL="68580" marR="68580" marT="0" marB="0"/>
                </a:tc>
              </a:tr>
              <a:tr h="878784">
                <a:tc>
                  <a:txBody>
                    <a:bodyPr/>
                    <a:lstStyle/>
                    <a:p>
                      <a:pPr algn="ctr">
                        <a:lnSpc>
                          <a:spcPct val="150000"/>
                        </a:lnSpc>
                        <a:spcAft>
                          <a:spcPts val="0"/>
                        </a:spcAft>
                      </a:pPr>
                      <a:r>
                        <a:rPr lang="en-US" sz="1800" kern="100">
                          <a:effectLst/>
                        </a:rPr>
                        <a:t>2014.12-2015.01</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a:effectLst/>
                        </a:rPr>
                        <a:t>扩展</a:t>
                      </a:r>
                      <a:r>
                        <a:rPr lang="en-US" sz="1800" kern="100">
                          <a:effectLst/>
                        </a:rPr>
                        <a:t>ODE Compiler</a:t>
                      </a:r>
                      <a:r>
                        <a:rPr lang="zh-CN" sz="1800" kern="100">
                          <a:effectLst/>
                        </a:rPr>
                        <a:t>以根据用户配置文件编译出相对应的流程定义文件</a:t>
                      </a:r>
                      <a:endParaRPr lang="zh-CN" sz="1400" kern="100">
                        <a:effectLst/>
                        <a:latin typeface="Times New Roman"/>
                        <a:ea typeface="宋体"/>
                      </a:endParaRPr>
                    </a:p>
                  </a:txBody>
                  <a:tcPr marL="68580" marR="68580" marT="0" marB="0"/>
                </a:tc>
              </a:tr>
              <a:tr h="878784">
                <a:tc>
                  <a:txBody>
                    <a:bodyPr/>
                    <a:lstStyle/>
                    <a:p>
                      <a:pPr algn="ctr">
                        <a:lnSpc>
                          <a:spcPct val="150000"/>
                        </a:lnSpc>
                        <a:spcAft>
                          <a:spcPts val="0"/>
                        </a:spcAft>
                      </a:pPr>
                      <a:r>
                        <a:rPr lang="en-US" sz="1800" kern="100">
                          <a:effectLst/>
                        </a:rPr>
                        <a:t>2015.02-2015.06</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a:effectLst/>
                        </a:rPr>
                        <a:t>扩展</a:t>
                      </a:r>
                      <a:r>
                        <a:rPr lang="en-US" sz="1800" kern="100">
                          <a:effectLst/>
                        </a:rPr>
                        <a:t>ODE Runtime</a:t>
                      </a:r>
                      <a:r>
                        <a:rPr lang="zh-CN" sz="1800" kern="100">
                          <a:effectLst/>
                        </a:rPr>
                        <a:t>，使其能够同时读取多个流程定义文件</a:t>
                      </a:r>
                      <a:endParaRPr lang="zh-CN" sz="1400" kern="100">
                        <a:effectLst/>
                        <a:latin typeface="Times New Roman"/>
                        <a:ea typeface="宋体"/>
                      </a:endParaRPr>
                    </a:p>
                  </a:txBody>
                  <a:tcPr marL="68580" marR="68580" marT="0" marB="0"/>
                </a:tc>
              </a:tr>
              <a:tr h="411771">
                <a:tc>
                  <a:txBody>
                    <a:bodyPr/>
                    <a:lstStyle/>
                    <a:p>
                      <a:pPr algn="ctr">
                        <a:lnSpc>
                          <a:spcPct val="150000"/>
                        </a:lnSpc>
                        <a:spcAft>
                          <a:spcPts val="0"/>
                        </a:spcAft>
                      </a:pPr>
                      <a:r>
                        <a:rPr lang="en-US" sz="1800" kern="100">
                          <a:effectLst/>
                        </a:rPr>
                        <a:t>2015.07-2015.08</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dirty="0">
                          <a:effectLst/>
                        </a:rPr>
                        <a:t>用实例验证工作的有效性</a:t>
                      </a:r>
                      <a:endParaRPr lang="zh-CN" sz="1400" kern="100" dirty="0">
                        <a:effectLst/>
                        <a:latin typeface="Times New Roman"/>
                        <a:ea typeface="宋体"/>
                      </a:endParaRPr>
                    </a:p>
                  </a:txBody>
                  <a:tcPr marL="68580" marR="68580" marT="0" marB="0"/>
                </a:tc>
              </a:tr>
              <a:tr h="411771">
                <a:tc>
                  <a:txBody>
                    <a:bodyPr/>
                    <a:lstStyle/>
                    <a:p>
                      <a:pPr algn="ctr">
                        <a:lnSpc>
                          <a:spcPct val="150000"/>
                        </a:lnSpc>
                        <a:spcAft>
                          <a:spcPts val="0"/>
                        </a:spcAft>
                      </a:pPr>
                      <a:r>
                        <a:rPr lang="en-US" sz="1800" kern="100">
                          <a:effectLst/>
                        </a:rPr>
                        <a:t>2015.9-2015.10</a:t>
                      </a:r>
                      <a:endParaRPr lang="zh-CN" sz="1400" kern="100">
                        <a:effectLst/>
                        <a:latin typeface="Times New Roman"/>
                        <a:ea typeface="宋体"/>
                      </a:endParaRPr>
                    </a:p>
                  </a:txBody>
                  <a:tcPr marL="68580" marR="68580" marT="0" marB="0"/>
                </a:tc>
                <a:tc>
                  <a:txBody>
                    <a:bodyPr/>
                    <a:lstStyle/>
                    <a:p>
                      <a:pPr algn="l">
                        <a:lnSpc>
                          <a:spcPct val="150000"/>
                        </a:lnSpc>
                        <a:spcAft>
                          <a:spcPts val="0"/>
                        </a:spcAft>
                      </a:pPr>
                      <a:r>
                        <a:rPr lang="zh-CN" sz="1800" kern="100" dirty="0">
                          <a:effectLst/>
                        </a:rPr>
                        <a:t>撰写论文，准备答辩</a:t>
                      </a:r>
                      <a:endParaRPr lang="zh-CN" sz="1400" kern="100" dirty="0">
                        <a:effectLst/>
                        <a:latin typeface="Times New Roman"/>
                        <a:ea typeface="宋体"/>
                      </a:endParaRPr>
                    </a:p>
                  </a:txBody>
                  <a:tcPr marL="68580" marR="68580" marT="0" marB="0"/>
                </a:tc>
              </a:tr>
            </a:tbl>
          </a:graphicData>
        </a:graphic>
      </p:graphicFrame>
      <p:sp>
        <p:nvSpPr>
          <p:cNvPr id="4" name="灯片编号占位符 3"/>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2368208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
          <p:cNvGrpSpPr>
            <a:grpSpLocks/>
          </p:cNvGrpSpPr>
          <p:nvPr/>
        </p:nvGrpSpPr>
        <p:grpSpPr bwMode="auto">
          <a:xfrm>
            <a:off x="1828800" y="2024063"/>
            <a:ext cx="762000" cy="665162"/>
            <a:chOff x="0" y="0"/>
            <a:chExt cx="1549" cy="1351"/>
          </a:xfrm>
        </p:grpSpPr>
        <p:sp>
          <p:nvSpPr>
            <p:cNvPr id="4127"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8"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 name="AutoShape 6"/>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4099" name="Group 7"/>
          <p:cNvGrpSpPr>
            <a:grpSpLocks/>
          </p:cNvGrpSpPr>
          <p:nvPr/>
        </p:nvGrpSpPr>
        <p:grpSpPr bwMode="auto">
          <a:xfrm>
            <a:off x="1828800" y="2938463"/>
            <a:ext cx="762000" cy="665162"/>
            <a:chOff x="0" y="0"/>
            <a:chExt cx="1549" cy="1351"/>
          </a:xfrm>
        </p:grpSpPr>
        <p:sp>
          <p:nvSpPr>
            <p:cNvPr id="4124"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5"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 name="AutoShape 10"/>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4100"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 name="Text Box 12"/>
          <p:cNvSpPr txBox="1">
            <a:spLocks noChangeArrowheads="1"/>
          </p:cNvSpPr>
          <p:nvPr/>
        </p:nvSpPr>
        <p:spPr bwMode="auto">
          <a:xfrm>
            <a:off x="2819400" y="2133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a:defRPr/>
            </a:pPr>
            <a:r>
              <a:rPr lang="zh-CN" altLang="en-US" sz="2400" b="1" dirty="0" smtClean="0">
                <a:solidFill>
                  <a:schemeClr val="tx2">
                    <a:lumMod val="60000"/>
                    <a:lumOff val="40000"/>
                  </a:schemeClr>
                </a:solidFill>
                <a:latin typeface="宋体" pitchFamily="2" charset="-122"/>
                <a:ea typeface="宋体" pitchFamily="2" charset="-122"/>
              </a:rPr>
              <a:t>课题背景</a:t>
            </a:r>
            <a:endParaRPr lang="zh-CN" altLang="en-US" b="1" dirty="0" smtClean="0">
              <a:solidFill>
                <a:schemeClr val="tx2">
                  <a:lumMod val="60000"/>
                  <a:lumOff val="40000"/>
                </a:schemeClr>
              </a:solidFill>
              <a:latin typeface="宋体" pitchFamily="2" charset="-122"/>
              <a:ea typeface="宋体" pitchFamily="2" charset="-122"/>
            </a:endParaRPr>
          </a:p>
        </p:txBody>
      </p:sp>
      <p:sp>
        <p:nvSpPr>
          <p:cNvPr id="4102" name="Text Box 13"/>
          <p:cNvSpPr txBox="1">
            <a:spLocks noChangeArrowheads="1"/>
          </p:cNvSpPr>
          <p:nvPr/>
        </p:nvSpPr>
        <p:spPr bwMode="auto">
          <a:xfrm>
            <a:off x="2025650" y="2122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1</a:t>
            </a:r>
          </a:p>
        </p:txBody>
      </p:sp>
      <p:sp>
        <p:nvSpPr>
          <p:cNvPr id="4103"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Text Box 15"/>
          <p:cNvSpPr txBox="1">
            <a:spLocks noChangeArrowheads="1"/>
          </p:cNvSpPr>
          <p:nvPr/>
        </p:nvSpPr>
        <p:spPr bwMode="auto">
          <a:xfrm>
            <a:off x="2819400" y="2971800"/>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选题意义及目的</a:t>
            </a:r>
          </a:p>
        </p:txBody>
      </p:sp>
      <p:sp>
        <p:nvSpPr>
          <p:cNvPr id="4105" name="Text Box 16"/>
          <p:cNvSpPr txBox="1">
            <a:spLocks noChangeArrowheads="1"/>
          </p:cNvSpPr>
          <p:nvPr/>
        </p:nvSpPr>
        <p:spPr bwMode="auto">
          <a:xfrm>
            <a:off x="2025650" y="303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2</a:t>
            </a:r>
          </a:p>
        </p:txBody>
      </p:sp>
      <p:grpSp>
        <p:nvGrpSpPr>
          <p:cNvPr id="4106" name="Group 17"/>
          <p:cNvGrpSpPr>
            <a:grpSpLocks/>
          </p:cNvGrpSpPr>
          <p:nvPr/>
        </p:nvGrpSpPr>
        <p:grpSpPr bwMode="auto">
          <a:xfrm>
            <a:off x="1828800" y="3830638"/>
            <a:ext cx="762000" cy="665162"/>
            <a:chOff x="0" y="0"/>
            <a:chExt cx="1549" cy="1351"/>
          </a:xfrm>
        </p:grpSpPr>
        <p:sp>
          <p:nvSpPr>
            <p:cNvPr id="4121"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22"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 name="AutoShape 20"/>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4107" name="Group 21"/>
          <p:cNvGrpSpPr>
            <a:grpSpLocks/>
          </p:cNvGrpSpPr>
          <p:nvPr/>
        </p:nvGrpSpPr>
        <p:grpSpPr bwMode="auto">
          <a:xfrm>
            <a:off x="1828800" y="4745038"/>
            <a:ext cx="762000" cy="665162"/>
            <a:chOff x="0" y="0"/>
            <a:chExt cx="1549" cy="1351"/>
          </a:xfrm>
        </p:grpSpPr>
        <p:sp>
          <p:nvSpPr>
            <p:cNvPr id="4118" name="AutoShape 22"/>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19" name="AutoShape 23"/>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 name="AutoShape 24"/>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4108"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Text Box 27"/>
          <p:cNvSpPr txBox="1">
            <a:spLocks noChangeArrowheads="1"/>
          </p:cNvSpPr>
          <p:nvPr/>
        </p:nvSpPr>
        <p:spPr bwMode="auto">
          <a:xfrm>
            <a:off x="2025650" y="39290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4110"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Text Box 30"/>
          <p:cNvSpPr txBox="1">
            <a:spLocks noChangeArrowheads="1"/>
          </p:cNvSpPr>
          <p:nvPr/>
        </p:nvSpPr>
        <p:spPr bwMode="auto">
          <a:xfrm>
            <a:off x="2025650" y="48434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4</a:t>
            </a:r>
          </a:p>
        </p:txBody>
      </p:sp>
      <p:grpSp>
        <p:nvGrpSpPr>
          <p:cNvPr id="4112" name="Group 4"/>
          <p:cNvGrpSpPr>
            <a:grpSpLocks/>
          </p:cNvGrpSpPr>
          <p:nvPr/>
        </p:nvGrpSpPr>
        <p:grpSpPr bwMode="auto">
          <a:xfrm>
            <a:off x="19050" y="66675"/>
            <a:ext cx="1079500" cy="633413"/>
            <a:chOff x="0" y="0"/>
            <a:chExt cx="680" cy="399"/>
          </a:xfrm>
        </p:grpSpPr>
        <p:sp>
          <p:nvSpPr>
            <p:cNvPr id="4116"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4117"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4113" name="Text Box 27"/>
          <p:cNvSpPr txBox="1">
            <a:spLocks noChangeArrowheads="1"/>
          </p:cNvSpPr>
          <p:nvPr/>
        </p:nvSpPr>
        <p:spPr bwMode="auto">
          <a:xfrm>
            <a:off x="5791200"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dirty="0">
                <a:solidFill>
                  <a:schemeClr val="bg1"/>
                </a:solidFill>
                <a:ea typeface="宋体" pitchFamily="2" charset="-122"/>
              </a:rPr>
              <a:t>3</a:t>
            </a:r>
          </a:p>
        </p:txBody>
      </p:sp>
      <p:sp>
        <p:nvSpPr>
          <p:cNvPr id="4114" name="矩形 2"/>
          <p:cNvSpPr>
            <a:spLocks noChangeArrowheads="1"/>
          </p:cNvSpPr>
          <p:nvPr/>
        </p:nvSpPr>
        <p:spPr bwMode="auto">
          <a:xfrm>
            <a:off x="2819400" y="4800600"/>
            <a:ext cx="243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ea typeface="宋体" pitchFamily="2" charset="-122"/>
              </a:rPr>
              <a:t>时间安排</a:t>
            </a:r>
            <a:endParaRPr lang="en-US" altLang="zh-CN" sz="2400">
              <a:ea typeface="宋体" pitchFamily="2" charset="-122"/>
            </a:endParaRPr>
          </a:p>
        </p:txBody>
      </p:sp>
      <p:sp>
        <p:nvSpPr>
          <p:cNvPr id="4115" name="Text Box 15"/>
          <p:cNvSpPr txBox="1">
            <a:spLocks noChangeArrowheads="1"/>
          </p:cNvSpPr>
          <p:nvPr/>
        </p:nvSpPr>
        <p:spPr bwMode="auto">
          <a:xfrm>
            <a:off x="2819400" y="3830638"/>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课题内容及难点</a:t>
            </a:r>
          </a:p>
        </p:txBody>
      </p:sp>
      <p:sp>
        <p:nvSpPr>
          <p:cNvPr id="6" name="灯片编号占位符 5"/>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274365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endParaRPr lang="zh-CN" altLang="en-US" dirty="0" smtClean="0"/>
          </a:p>
        </p:txBody>
      </p:sp>
      <p:sp>
        <p:nvSpPr>
          <p:cNvPr id="3" name="矩形 2"/>
          <p:cNvSpPr/>
          <p:nvPr/>
        </p:nvSpPr>
        <p:spPr>
          <a:xfrm>
            <a:off x="3152380" y="2967335"/>
            <a:ext cx="2839239" cy="923330"/>
          </a:xfrm>
          <a:prstGeom prst="rect">
            <a:avLst/>
          </a:prstGeom>
          <a:noFill/>
        </p:spPr>
        <p:txBody>
          <a:bodyPr wrap="none" lIns="91440" tIns="45720" rIns="91440" bIns="45720">
            <a:spAutoFit/>
          </a:bodyPr>
          <a:lstStyle/>
          <a:p>
            <a:pPr algn="ctr"/>
            <a:r>
              <a:rPr lang="zh-CN" alt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  谢！</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 name="灯片编号占位符 3"/>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20</a:t>
            </a:fld>
            <a:endParaRPr lang="en-US" altLang="zh-CN">
              <a:solidFill>
                <a:srgbClr val="000000"/>
              </a:solidFill>
            </a:endParaRPr>
          </a:p>
        </p:txBody>
      </p:sp>
    </p:spTree>
    <p:extLst>
      <p:ext uri="{BB962C8B-B14F-4D97-AF65-F5344CB8AC3E}">
        <p14:creationId xmlns:p14="http://schemas.microsoft.com/office/powerpoint/2010/main" val="2368208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smtClean="0"/>
              <a:t>课题背景</a:t>
            </a:r>
          </a:p>
        </p:txBody>
      </p:sp>
      <p:sp>
        <p:nvSpPr>
          <p:cNvPr id="21" name="TextBox 22"/>
          <p:cNvSpPr txBox="1">
            <a:spLocks noChangeArrowheads="1"/>
          </p:cNvSpPr>
          <p:nvPr/>
        </p:nvSpPr>
        <p:spPr bwMode="auto">
          <a:xfrm>
            <a:off x="457200" y="1901825"/>
            <a:ext cx="508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buClr>
                <a:schemeClr val="accent1"/>
              </a:buClr>
              <a:buFont typeface="Wingdings" pitchFamily="2" charset="2"/>
              <a:buChar char="l"/>
            </a:pPr>
            <a:r>
              <a:rPr lang="zh-CN" altLang="en-US" sz="2000" b="1" dirty="0"/>
              <a:t>服务组合</a:t>
            </a:r>
            <a:endParaRPr lang="en-US" altLang="zh-CN" sz="2000" b="1" dirty="0"/>
          </a:p>
        </p:txBody>
      </p:sp>
      <p:sp>
        <p:nvSpPr>
          <p:cNvPr id="22" name="矩形 21"/>
          <p:cNvSpPr>
            <a:spLocks noChangeArrowheads="1"/>
          </p:cNvSpPr>
          <p:nvPr/>
        </p:nvSpPr>
        <p:spPr bwMode="auto">
          <a:xfrm>
            <a:off x="762000" y="2286000"/>
            <a:ext cx="78424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a:t>由于单个服务往往无法满足实际需求，需要将多个服务按照一定的方式协调与组织起来以支持复杂的业务过程</a:t>
            </a:r>
          </a:p>
        </p:txBody>
      </p:sp>
      <p:grpSp>
        <p:nvGrpSpPr>
          <p:cNvPr id="13" name="组合 12"/>
          <p:cNvGrpSpPr/>
          <p:nvPr/>
        </p:nvGrpSpPr>
        <p:grpSpPr>
          <a:xfrm>
            <a:off x="5598393" y="4117113"/>
            <a:ext cx="2016224" cy="2261173"/>
            <a:chOff x="6204702" y="3632068"/>
            <a:chExt cx="2016224" cy="2821268"/>
          </a:xfrm>
        </p:grpSpPr>
        <p:sp>
          <p:nvSpPr>
            <p:cNvPr id="14" name="椭圆 13"/>
            <p:cNvSpPr/>
            <p:nvPr/>
          </p:nvSpPr>
          <p:spPr>
            <a:xfrm>
              <a:off x="6204702" y="3632068"/>
              <a:ext cx="2016224"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smtClean="0">
                  <a:solidFill>
                    <a:schemeClr val="tx1"/>
                  </a:solidFill>
                </a:rPr>
                <a:t>A</a:t>
              </a:r>
              <a:endParaRPr lang="zh-CN" altLang="en-US" b="1" dirty="0">
                <a:solidFill>
                  <a:schemeClr val="tx1"/>
                </a:solidFill>
              </a:endParaRPr>
            </a:p>
          </p:txBody>
        </p:sp>
        <p:sp>
          <p:nvSpPr>
            <p:cNvPr id="15" name="椭圆 14"/>
            <p:cNvSpPr/>
            <p:nvPr/>
          </p:nvSpPr>
          <p:spPr>
            <a:xfrm>
              <a:off x="6214592" y="5733257"/>
              <a:ext cx="2006334"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C</a:t>
              </a:r>
              <a:endParaRPr lang="zh-CN" altLang="en-US" b="1" dirty="0">
                <a:solidFill>
                  <a:schemeClr val="tx1"/>
                </a:solidFill>
              </a:endParaRPr>
            </a:p>
          </p:txBody>
        </p:sp>
        <p:sp>
          <p:nvSpPr>
            <p:cNvPr id="16" name="椭圆 15"/>
            <p:cNvSpPr/>
            <p:nvPr/>
          </p:nvSpPr>
          <p:spPr>
            <a:xfrm>
              <a:off x="6206226" y="4678205"/>
              <a:ext cx="2014700"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B</a:t>
              </a:r>
              <a:endParaRPr lang="zh-CN" altLang="en-US" b="1" dirty="0">
                <a:solidFill>
                  <a:schemeClr val="tx1"/>
                </a:solidFill>
              </a:endParaRPr>
            </a:p>
          </p:txBody>
        </p:sp>
      </p:grpSp>
      <p:grpSp>
        <p:nvGrpSpPr>
          <p:cNvPr id="18" name="组合 17"/>
          <p:cNvGrpSpPr/>
          <p:nvPr/>
        </p:nvGrpSpPr>
        <p:grpSpPr>
          <a:xfrm>
            <a:off x="5472658" y="3391323"/>
            <a:ext cx="2267694" cy="3128483"/>
            <a:chOff x="5688682" y="3339661"/>
            <a:chExt cx="2267694" cy="2897651"/>
          </a:xfrm>
        </p:grpSpPr>
        <p:sp>
          <p:nvSpPr>
            <p:cNvPr id="19" name="TextBox 18"/>
            <p:cNvSpPr txBox="1"/>
            <p:nvPr/>
          </p:nvSpPr>
          <p:spPr>
            <a:xfrm>
              <a:off x="6210461" y="3356992"/>
              <a:ext cx="1224136" cy="427602"/>
            </a:xfrm>
            <a:prstGeom prst="rect">
              <a:avLst/>
            </a:prstGeom>
            <a:noFill/>
            <a:ln>
              <a:noFill/>
            </a:ln>
          </p:spPr>
          <p:txBody>
            <a:bodyPr wrap="square" rtlCol="0">
              <a:spAutoFit/>
            </a:bodyPr>
            <a:lstStyle>
              <a:defPPr>
                <a:defRPr lang="zh-CN"/>
              </a:defPPr>
              <a:lvl1pPr algn="ctr">
                <a:defRPr b="1"/>
              </a:lvl1pPr>
            </a:lstStyle>
            <a:p>
              <a:r>
                <a:rPr lang="zh-CN" altLang="en-US" sz="2400" dirty="0" smtClean="0"/>
                <a:t>组合</a:t>
              </a:r>
              <a:endParaRPr lang="zh-CN" altLang="en-US" sz="2400" dirty="0"/>
            </a:p>
          </p:txBody>
        </p:sp>
        <p:sp>
          <p:nvSpPr>
            <p:cNvPr id="20" name="矩形 19"/>
            <p:cNvSpPr/>
            <p:nvPr/>
          </p:nvSpPr>
          <p:spPr>
            <a:xfrm>
              <a:off x="5688682" y="3339661"/>
              <a:ext cx="2267694" cy="289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3</a:t>
            </a:fld>
            <a:endParaRPr lang="en-US" altLang="zh-CN">
              <a:solidFill>
                <a:srgbClr val="000000"/>
              </a:solidFill>
            </a:endParaRPr>
          </a:p>
        </p:txBody>
      </p:sp>
      <p:cxnSp>
        <p:nvCxnSpPr>
          <p:cNvPr id="30" name="曲线连接符 29"/>
          <p:cNvCxnSpPr>
            <a:stCxn id="14" idx="2"/>
            <a:endCxn id="16" idx="2"/>
          </p:cNvCxnSpPr>
          <p:nvPr/>
        </p:nvCxnSpPr>
        <p:spPr>
          <a:xfrm rot="10800000" flipH="1" flipV="1">
            <a:off x="5598393" y="4405676"/>
            <a:ext cx="1524" cy="838452"/>
          </a:xfrm>
          <a:prstGeom prst="curvedConnector3">
            <a:avLst>
              <a:gd name="adj1" fmla="val -29025984"/>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21" name="曲线连接符 5120"/>
          <p:cNvCxnSpPr>
            <a:stCxn id="16" idx="6"/>
            <a:endCxn id="15" idx="6"/>
          </p:cNvCxnSpPr>
          <p:nvPr/>
        </p:nvCxnSpPr>
        <p:spPr>
          <a:xfrm>
            <a:off x="7614617" y="5244128"/>
            <a:ext cx="12700" cy="845596"/>
          </a:xfrm>
          <a:prstGeom prst="curvedConnector3">
            <a:avLst>
              <a:gd name="adj1" fmla="val 441818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30" name="曲线连接符 5129"/>
          <p:cNvCxnSpPr>
            <a:stCxn id="14" idx="2"/>
            <a:endCxn id="15" idx="2"/>
          </p:cNvCxnSpPr>
          <p:nvPr/>
        </p:nvCxnSpPr>
        <p:spPr>
          <a:xfrm rot="10800000" flipH="1" flipV="1">
            <a:off x="5598393" y="4405676"/>
            <a:ext cx="9890" cy="1684048"/>
          </a:xfrm>
          <a:prstGeom prst="curvedConnector3">
            <a:avLst>
              <a:gd name="adj1" fmla="val -8315126"/>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3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5130"/>
                                        </p:tgtEl>
                                        <p:attrNameLst>
                                          <p:attrName>style.visibility</p:attrName>
                                        </p:attrNameLst>
                                      </p:cBhvr>
                                      <p:to>
                                        <p:strVal val="visible"/>
                                      </p:to>
                                    </p:set>
                                    <p:animEffect transition="in" filter="fade">
                                      <p:cBhvr>
                                        <p:cTn id="18" dur="500"/>
                                        <p:tgtEl>
                                          <p:spTgt spid="5130"/>
                                        </p:tgtEl>
                                      </p:cBhvr>
                                    </p:animEffect>
                                  </p:childTnLst>
                                </p:cTn>
                              </p:par>
                              <p:par>
                                <p:cTn id="19" presetID="10" presetClass="entr" presetSubtype="0" fill="hold" nodeType="with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500"/>
                                        <p:tgtEl>
                                          <p:spTgt spid="5121"/>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smtClean="0"/>
              <a:t>课题背景</a:t>
            </a:r>
          </a:p>
        </p:txBody>
      </p:sp>
      <p:sp>
        <p:nvSpPr>
          <p:cNvPr id="21" name="TextBox 22"/>
          <p:cNvSpPr txBox="1">
            <a:spLocks noChangeArrowheads="1"/>
          </p:cNvSpPr>
          <p:nvPr/>
        </p:nvSpPr>
        <p:spPr bwMode="auto">
          <a:xfrm>
            <a:off x="457200" y="1901825"/>
            <a:ext cx="508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buClr>
                <a:schemeClr val="accent1"/>
              </a:buClr>
              <a:buFont typeface="Wingdings" pitchFamily="2" charset="2"/>
              <a:buChar char="l"/>
            </a:pPr>
            <a:r>
              <a:rPr lang="en-US" altLang="zh-CN" sz="2000" b="1" dirty="0"/>
              <a:t>BPEL</a:t>
            </a:r>
          </a:p>
        </p:txBody>
      </p:sp>
      <p:sp>
        <p:nvSpPr>
          <p:cNvPr id="22" name="矩形 21"/>
          <p:cNvSpPr>
            <a:spLocks noChangeArrowheads="1"/>
          </p:cNvSpPr>
          <p:nvPr/>
        </p:nvSpPr>
        <p:spPr bwMode="auto">
          <a:xfrm>
            <a:off x="762000" y="2286000"/>
            <a:ext cx="78424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a:t>是一种遵循</a:t>
            </a:r>
            <a:r>
              <a:rPr lang="en-US" altLang="zh-CN" dirty="0"/>
              <a:t>SOA (Service- oriented Architecture)</a:t>
            </a:r>
            <a:r>
              <a:rPr lang="zh-CN" altLang="en-US" dirty="0"/>
              <a:t>基本原理，基于</a:t>
            </a:r>
            <a:r>
              <a:rPr lang="en-US" altLang="zh-CN" dirty="0"/>
              <a:t>XML</a:t>
            </a:r>
            <a:r>
              <a:rPr lang="zh-CN" altLang="en-US" dirty="0"/>
              <a:t>的，用于处理业务流程的标准化流程描述语言。</a:t>
            </a:r>
          </a:p>
        </p:txBody>
      </p:sp>
      <p:grpSp>
        <p:nvGrpSpPr>
          <p:cNvPr id="13" name="组合 12"/>
          <p:cNvGrpSpPr/>
          <p:nvPr/>
        </p:nvGrpSpPr>
        <p:grpSpPr>
          <a:xfrm>
            <a:off x="5578235" y="4117113"/>
            <a:ext cx="2016224" cy="2261173"/>
            <a:chOff x="6204702" y="3632068"/>
            <a:chExt cx="2016224" cy="2821268"/>
          </a:xfrm>
        </p:grpSpPr>
        <p:sp>
          <p:nvSpPr>
            <p:cNvPr id="14" name="椭圆 13"/>
            <p:cNvSpPr/>
            <p:nvPr/>
          </p:nvSpPr>
          <p:spPr>
            <a:xfrm>
              <a:off x="6204702" y="3632068"/>
              <a:ext cx="2016224"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smtClean="0">
                  <a:solidFill>
                    <a:schemeClr val="tx1"/>
                  </a:solidFill>
                </a:rPr>
                <a:t>A</a:t>
              </a:r>
              <a:endParaRPr lang="zh-CN" altLang="en-US" b="1" dirty="0">
                <a:solidFill>
                  <a:schemeClr val="tx1"/>
                </a:solidFill>
              </a:endParaRPr>
            </a:p>
          </p:txBody>
        </p:sp>
        <p:sp>
          <p:nvSpPr>
            <p:cNvPr id="15" name="椭圆 14"/>
            <p:cNvSpPr/>
            <p:nvPr/>
          </p:nvSpPr>
          <p:spPr>
            <a:xfrm>
              <a:off x="6214592" y="5733257"/>
              <a:ext cx="2006334"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C</a:t>
              </a:r>
              <a:endParaRPr lang="zh-CN" altLang="en-US" b="1" dirty="0">
                <a:solidFill>
                  <a:schemeClr val="tx1"/>
                </a:solidFill>
              </a:endParaRPr>
            </a:p>
          </p:txBody>
        </p:sp>
        <p:sp>
          <p:nvSpPr>
            <p:cNvPr id="16" name="椭圆 15"/>
            <p:cNvSpPr/>
            <p:nvPr/>
          </p:nvSpPr>
          <p:spPr>
            <a:xfrm>
              <a:off x="6206226" y="4678205"/>
              <a:ext cx="2014700" cy="72007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B</a:t>
              </a:r>
              <a:endParaRPr lang="zh-CN" altLang="en-US" b="1" dirty="0">
                <a:solidFill>
                  <a:schemeClr val="tx1"/>
                </a:solidFill>
              </a:endParaRPr>
            </a:p>
          </p:txBody>
        </p:sp>
      </p:grpSp>
      <p:grpSp>
        <p:nvGrpSpPr>
          <p:cNvPr id="18" name="组合 17"/>
          <p:cNvGrpSpPr/>
          <p:nvPr/>
        </p:nvGrpSpPr>
        <p:grpSpPr>
          <a:xfrm>
            <a:off x="5452500" y="3391323"/>
            <a:ext cx="2267694" cy="3128483"/>
            <a:chOff x="5688682" y="3339661"/>
            <a:chExt cx="2267694" cy="2897651"/>
          </a:xfrm>
        </p:grpSpPr>
        <p:sp>
          <p:nvSpPr>
            <p:cNvPr id="19" name="TextBox 18"/>
            <p:cNvSpPr txBox="1"/>
            <p:nvPr/>
          </p:nvSpPr>
          <p:spPr>
            <a:xfrm>
              <a:off x="6210461" y="3356992"/>
              <a:ext cx="1224136" cy="427602"/>
            </a:xfrm>
            <a:prstGeom prst="rect">
              <a:avLst/>
            </a:prstGeom>
            <a:noFill/>
            <a:ln>
              <a:noFill/>
            </a:ln>
          </p:spPr>
          <p:txBody>
            <a:bodyPr wrap="square" rtlCol="0">
              <a:spAutoFit/>
            </a:bodyPr>
            <a:lstStyle>
              <a:defPPr>
                <a:defRPr lang="zh-CN"/>
              </a:defPPr>
              <a:lvl1pPr algn="ctr">
                <a:defRPr b="1"/>
              </a:lvl1pPr>
            </a:lstStyle>
            <a:p>
              <a:r>
                <a:rPr lang="zh-CN" altLang="en-US" sz="2400" dirty="0" smtClean="0"/>
                <a:t>组合</a:t>
              </a:r>
              <a:endParaRPr lang="zh-CN" altLang="en-US" sz="2400" dirty="0"/>
            </a:p>
          </p:txBody>
        </p:sp>
        <p:sp>
          <p:nvSpPr>
            <p:cNvPr id="20" name="矩形 19"/>
            <p:cNvSpPr/>
            <p:nvPr/>
          </p:nvSpPr>
          <p:spPr>
            <a:xfrm>
              <a:off x="5688682" y="3339661"/>
              <a:ext cx="2267694" cy="289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11560" y="3933056"/>
            <a:ext cx="4846206" cy="2592288"/>
            <a:chOff x="251520" y="3501008"/>
            <a:chExt cx="4846206" cy="2592288"/>
          </a:xfrm>
        </p:grpSpPr>
        <p:sp>
          <p:nvSpPr>
            <p:cNvPr id="23" name="矩形 22"/>
            <p:cNvSpPr/>
            <p:nvPr/>
          </p:nvSpPr>
          <p:spPr>
            <a:xfrm>
              <a:off x="2516416" y="3632068"/>
              <a:ext cx="1191488" cy="24612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BPEL</a:t>
              </a:r>
              <a:endParaRPr lang="zh-CN" altLang="en-US" sz="2400" b="1" dirty="0">
                <a:solidFill>
                  <a:schemeClr val="tx1"/>
                </a:solidFill>
              </a:endParaRPr>
            </a:p>
          </p:txBody>
        </p:sp>
        <p:cxnSp>
          <p:nvCxnSpPr>
            <p:cNvPr id="24" name="直接箭头连接符 23"/>
            <p:cNvCxnSpPr/>
            <p:nvPr/>
          </p:nvCxnSpPr>
          <p:spPr>
            <a:xfrm>
              <a:off x="3715125" y="3876932"/>
              <a:ext cx="138260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715125" y="4725144"/>
              <a:ext cx="13702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707904" y="5589240"/>
              <a:ext cx="13898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3716948" y="4869160"/>
              <a:ext cx="13492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707904" y="5733256"/>
              <a:ext cx="13898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3719345" y="4005064"/>
              <a:ext cx="13216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79912" y="3501008"/>
              <a:ext cx="1043069" cy="400110"/>
            </a:xfrm>
            <a:prstGeom prst="rect">
              <a:avLst/>
            </a:prstGeom>
            <a:noFill/>
            <a:ln>
              <a:noFill/>
            </a:ln>
          </p:spPr>
          <p:txBody>
            <a:bodyPr wrap="square" rtlCol="0">
              <a:spAutoFit/>
            </a:bodyPr>
            <a:lstStyle/>
            <a:p>
              <a:pPr algn="ctr"/>
              <a:r>
                <a:rPr lang="en-US" altLang="zh-CN" sz="2000" b="1" dirty="0" smtClean="0"/>
                <a:t>invoke</a:t>
              </a:r>
              <a:endParaRPr lang="zh-CN" altLang="en-US" sz="2000" b="1" dirty="0"/>
            </a:p>
          </p:txBody>
        </p:sp>
        <p:sp>
          <p:nvSpPr>
            <p:cNvPr id="31" name="TextBox 30"/>
            <p:cNvSpPr txBox="1"/>
            <p:nvPr/>
          </p:nvSpPr>
          <p:spPr>
            <a:xfrm>
              <a:off x="3779912" y="4365104"/>
              <a:ext cx="1043069" cy="400110"/>
            </a:xfrm>
            <a:prstGeom prst="rect">
              <a:avLst/>
            </a:prstGeom>
            <a:noFill/>
            <a:ln>
              <a:noFill/>
            </a:ln>
          </p:spPr>
          <p:txBody>
            <a:bodyPr wrap="square" rtlCol="0">
              <a:spAutoFit/>
            </a:bodyPr>
            <a:lstStyle>
              <a:defPPr>
                <a:defRPr lang="zh-CN"/>
              </a:defPPr>
              <a:lvl1pPr algn="ctr">
                <a:defRPr b="1"/>
              </a:lvl1pPr>
            </a:lstStyle>
            <a:p>
              <a:r>
                <a:rPr lang="en-US" altLang="zh-CN" sz="2000" dirty="0"/>
                <a:t>invoke</a:t>
              </a:r>
              <a:endParaRPr lang="zh-CN" altLang="en-US" sz="2000" dirty="0"/>
            </a:p>
          </p:txBody>
        </p:sp>
        <p:sp>
          <p:nvSpPr>
            <p:cNvPr id="32" name="TextBox 31"/>
            <p:cNvSpPr txBox="1"/>
            <p:nvPr/>
          </p:nvSpPr>
          <p:spPr>
            <a:xfrm>
              <a:off x="3805033" y="5189130"/>
              <a:ext cx="1017948" cy="400110"/>
            </a:xfrm>
            <a:prstGeom prst="rect">
              <a:avLst/>
            </a:prstGeom>
            <a:noFill/>
            <a:ln>
              <a:noFill/>
            </a:ln>
          </p:spPr>
          <p:txBody>
            <a:bodyPr wrap="square" rtlCol="0">
              <a:spAutoFit/>
            </a:bodyPr>
            <a:lstStyle>
              <a:defPPr>
                <a:defRPr lang="zh-CN"/>
              </a:defPPr>
              <a:lvl1pPr algn="ctr">
                <a:defRPr b="1"/>
              </a:lvl1pPr>
            </a:lstStyle>
            <a:p>
              <a:r>
                <a:rPr lang="en-US" altLang="zh-CN" sz="2000" dirty="0"/>
                <a:t>invoke</a:t>
              </a:r>
              <a:endParaRPr lang="zh-CN" altLang="en-US" sz="2000" dirty="0"/>
            </a:p>
          </p:txBody>
        </p:sp>
        <p:sp>
          <p:nvSpPr>
            <p:cNvPr id="33" name="TextBox 32"/>
            <p:cNvSpPr txBox="1"/>
            <p:nvPr/>
          </p:nvSpPr>
          <p:spPr>
            <a:xfrm>
              <a:off x="3851920" y="3933056"/>
              <a:ext cx="864096" cy="400110"/>
            </a:xfrm>
            <a:prstGeom prst="rect">
              <a:avLst/>
            </a:prstGeom>
            <a:noFill/>
            <a:ln>
              <a:noFill/>
            </a:ln>
          </p:spPr>
          <p:txBody>
            <a:bodyPr wrap="square" rtlCol="0">
              <a:spAutoFit/>
            </a:bodyPr>
            <a:lstStyle/>
            <a:p>
              <a:pPr algn="ctr"/>
              <a:r>
                <a:rPr lang="en-US" altLang="zh-CN" sz="2000" b="1" dirty="0" smtClean="0"/>
                <a:t>reply</a:t>
              </a:r>
              <a:endParaRPr lang="zh-CN" altLang="en-US" sz="2000" b="1" dirty="0"/>
            </a:p>
          </p:txBody>
        </p:sp>
        <p:sp>
          <p:nvSpPr>
            <p:cNvPr id="34" name="TextBox 33"/>
            <p:cNvSpPr txBox="1"/>
            <p:nvPr/>
          </p:nvSpPr>
          <p:spPr>
            <a:xfrm>
              <a:off x="3851920" y="4797152"/>
              <a:ext cx="864096" cy="400110"/>
            </a:xfrm>
            <a:prstGeom prst="rect">
              <a:avLst/>
            </a:prstGeom>
            <a:noFill/>
            <a:ln>
              <a:noFill/>
            </a:ln>
          </p:spPr>
          <p:txBody>
            <a:bodyPr wrap="square" rtlCol="0">
              <a:spAutoFit/>
            </a:bodyPr>
            <a:lstStyle>
              <a:defPPr>
                <a:defRPr lang="zh-CN"/>
              </a:defPPr>
              <a:lvl1pPr algn="ctr">
                <a:defRPr b="1"/>
              </a:lvl1pPr>
            </a:lstStyle>
            <a:p>
              <a:r>
                <a:rPr lang="en-US" altLang="zh-CN" sz="2000" dirty="0"/>
                <a:t>reply</a:t>
              </a:r>
              <a:endParaRPr lang="zh-CN" altLang="en-US" sz="2000" dirty="0"/>
            </a:p>
          </p:txBody>
        </p:sp>
        <p:sp>
          <p:nvSpPr>
            <p:cNvPr id="35" name="TextBox 34"/>
            <p:cNvSpPr txBox="1"/>
            <p:nvPr/>
          </p:nvSpPr>
          <p:spPr>
            <a:xfrm>
              <a:off x="3851920" y="5693186"/>
              <a:ext cx="864096" cy="400110"/>
            </a:xfrm>
            <a:prstGeom prst="rect">
              <a:avLst/>
            </a:prstGeom>
            <a:noFill/>
            <a:ln>
              <a:noFill/>
            </a:ln>
          </p:spPr>
          <p:txBody>
            <a:bodyPr wrap="square" rtlCol="0">
              <a:spAutoFit/>
            </a:bodyPr>
            <a:lstStyle>
              <a:defPPr>
                <a:defRPr lang="zh-CN"/>
              </a:defPPr>
              <a:lvl1pPr algn="ctr">
                <a:defRPr b="1"/>
              </a:lvl1pPr>
            </a:lstStyle>
            <a:p>
              <a:r>
                <a:rPr lang="en-US" altLang="zh-CN" sz="2000" dirty="0"/>
                <a:t>reply</a:t>
              </a:r>
              <a:endParaRPr lang="zh-CN" altLang="en-US" dirty="0"/>
            </a:p>
          </p:txBody>
        </p:sp>
        <p:sp>
          <p:nvSpPr>
            <p:cNvPr id="36" name="圆角矩形 35"/>
            <p:cNvSpPr/>
            <p:nvPr/>
          </p:nvSpPr>
          <p:spPr>
            <a:xfrm>
              <a:off x="251520" y="4464822"/>
              <a:ext cx="1296144" cy="7643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客户端</a:t>
              </a:r>
            </a:p>
          </p:txBody>
        </p:sp>
        <p:cxnSp>
          <p:nvCxnSpPr>
            <p:cNvPr id="37" name="直接箭头连接符 36"/>
            <p:cNvCxnSpPr/>
            <p:nvPr/>
          </p:nvCxnSpPr>
          <p:spPr>
            <a:xfrm>
              <a:off x="1547664" y="4792507"/>
              <a:ext cx="96875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38708" y="4397042"/>
              <a:ext cx="1103214" cy="400110"/>
            </a:xfrm>
            <a:prstGeom prst="rect">
              <a:avLst/>
            </a:prstGeom>
            <a:noFill/>
            <a:ln>
              <a:noFill/>
            </a:ln>
          </p:spPr>
          <p:txBody>
            <a:bodyPr wrap="square" rtlCol="0">
              <a:spAutoFit/>
            </a:bodyPr>
            <a:lstStyle/>
            <a:p>
              <a:pPr algn="ctr"/>
              <a:r>
                <a:rPr lang="en-US" altLang="zh-CN" sz="2000" b="1" dirty="0" smtClean="0"/>
                <a:t>receive</a:t>
              </a:r>
              <a:endParaRPr lang="zh-CN" altLang="en-US" sz="2000" b="1" dirty="0"/>
            </a:p>
          </p:txBody>
        </p:sp>
        <p:cxnSp>
          <p:nvCxnSpPr>
            <p:cNvPr id="39" name="直接箭头连接符 38"/>
            <p:cNvCxnSpPr/>
            <p:nvPr/>
          </p:nvCxnSpPr>
          <p:spPr>
            <a:xfrm flipH="1">
              <a:off x="1547664" y="4941168"/>
              <a:ext cx="96875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19672" y="4869160"/>
              <a:ext cx="864096" cy="400110"/>
            </a:xfrm>
            <a:prstGeom prst="rect">
              <a:avLst/>
            </a:prstGeom>
            <a:noFill/>
            <a:ln>
              <a:noFill/>
            </a:ln>
          </p:spPr>
          <p:txBody>
            <a:bodyPr wrap="square" rtlCol="0">
              <a:spAutoFit/>
            </a:bodyPr>
            <a:lstStyle/>
            <a:p>
              <a:pPr algn="ctr"/>
              <a:r>
                <a:rPr lang="en-US" altLang="zh-CN" sz="2000" b="1" dirty="0" smtClean="0"/>
                <a:t>reply</a:t>
              </a:r>
              <a:endParaRPr lang="zh-CN" altLang="en-US" sz="2000" b="1" dirty="0"/>
            </a:p>
          </p:txBody>
        </p:sp>
      </p:gr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4</a:t>
            </a:fld>
            <a:endParaRPr lang="en-US" altLang="zh-CN">
              <a:solidFill>
                <a:srgbClr val="000000"/>
              </a:solidFill>
            </a:endParaRPr>
          </a:p>
        </p:txBody>
      </p:sp>
    </p:spTree>
    <p:extLst>
      <p:ext uri="{BB962C8B-B14F-4D97-AF65-F5344CB8AC3E}">
        <p14:creationId xmlns:p14="http://schemas.microsoft.com/office/powerpoint/2010/main" val="299533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smtClean="0"/>
              <a:t>课题背景</a:t>
            </a:r>
          </a:p>
        </p:txBody>
      </p:sp>
      <p:sp>
        <p:nvSpPr>
          <p:cNvPr id="21" name="TextBox 22"/>
          <p:cNvSpPr txBox="1">
            <a:spLocks noChangeArrowheads="1"/>
          </p:cNvSpPr>
          <p:nvPr/>
        </p:nvSpPr>
        <p:spPr bwMode="auto">
          <a:xfrm>
            <a:off x="457200" y="1901825"/>
            <a:ext cx="508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buClr>
                <a:schemeClr val="accent1"/>
              </a:buClr>
              <a:buFont typeface="Wingdings" pitchFamily="2" charset="2"/>
              <a:buChar char="l"/>
            </a:pPr>
            <a:r>
              <a:rPr lang="zh-CN" altLang="en-US" sz="2000" b="1" dirty="0"/>
              <a:t>适应性服务组装</a:t>
            </a:r>
            <a:endParaRPr lang="en-US" altLang="zh-CN" sz="2000" b="1" dirty="0"/>
          </a:p>
        </p:txBody>
      </p:sp>
      <p:sp>
        <p:nvSpPr>
          <p:cNvPr id="22" name="矩形 21"/>
          <p:cNvSpPr>
            <a:spLocks noChangeArrowheads="1"/>
          </p:cNvSpPr>
          <p:nvPr/>
        </p:nvSpPr>
        <p:spPr bwMode="auto">
          <a:xfrm>
            <a:off x="762000" y="2286000"/>
            <a:ext cx="78424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t>扩展标准</a:t>
            </a:r>
            <a:r>
              <a:rPr lang="en-US" altLang="zh-CN" dirty="0" smtClean="0"/>
              <a:t>BPEL</a:t>
            </a:r>
            <a:r>
              <a:rPr lang="zh-CN" altLang="en-US" dirty="0" smtClean="0"/>
              <a:t>开发了</a:t>
            </a:r>
            <a:r>
              <a:rPr lang="en-US" altLang="zh-CN" dirty="0" smtClean="0"/>
              <a:t>VxBPEL</a:t>
            </a:r>
            <a:r>
              <a:rPr lang="zh-CN" altLang="en-US" dirty="0" smtClean="0"/>
              <a:t>，</a:t>
            </a:r>
            <a:r>
              <a:rPr lang="zh-CN" altLang="en-US" dirty="0"/>
              <a:t>引入可变性构造子</a:t>
            </a:r>
            <a:r>
              <a:rPr lang="en-US" altLang="zh-CN" dirty="0"/>
              <a:t>——</a:t>
            </a:r>
            <a:r>
              <a:rPr lang="zh-CN" altLang="en-US" dirty="0"/>
              <a:t>变异点、变体、实现关系，来实现流程对设计时可变性和运行时可变性的支持</a:t>
            </a:r>
          </a:p>
        </p:txBody>
      </p:sp>
      <p:sp>
        <p:nvSpPr>
          <p:cNvPr id="14" name="椭圆 13"/>
          <p:cNvSpPr/>
          <p:nvPr/>
        </p:nvSpPr>
        <p:spPr>
          <a:xfrm>
            <a:off x="5583180" y="4117113"/>
            <a:ext cx="2016224" cy="5771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smtClean="0">
                <a:solidFill>
                  <a:schemeClr val="tx1"/>
                </a:solidFill>
              </a:rPr>
              <a:t>A</a:t>
            </a:r>
            <a:endParaRPr lang="zh-CN" altLang="en-US" b="1" dirty="0">
              <a:solidFill>
                <a:schemeClr val="tx1"/>
              </a:solidFill>
            </a:endParaRPr>
          </a:p>
        </p:txBody>
      </p:sp>
      <p:sp>
        <p:nvSpPr>
          <p:cNvPr id="15" name="椭圆 14"/>
          <p:cNvSpPr/>
          <p:nvPr/>
        </p:nvSpPr>
        <p:spPr>
          <a:xfrm>
            <a:off x="5588125" y="5801161"/>
            <a:ext cx="2006334" cy="5771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C</a:t>
            </a:r>
            <a:endParaRPr lang="zh-CN" altLang="en-US" b="1" dirty="0">
              <a:solidFill>
                <a:schemeClr val="tx1"/>
              </a:solidFill>
            </a:endParaRPr>
          </a:p>
        </p:txBody>
      </p:sp>
      <p:sp>
        <p:nvSpPr>
          <p:cNvPr id="16" name="椭圆 15"/>
          <p:cNvSpPr/>
          <p:nvPr/>
        </p:nvSpPr>
        <p:spPr>
          <a:xfrm>
            <a:off x="5579759" y="4955565"/>
            <a:ext cx="2014700" cy="5771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a:solidFill>
                  <a:schemeClr val="tx1"/>
                </a:solidFill>
              </a:rPr>
              <a:t>B</a:t>
            </a:r>
            <a:endParaRPr lang="zh-CN" altLang="en-US" b="1" dirty="0">
              <a:solidFill>
                <a:schemeClr val="tx1"/>
              </a:solidFill>
            </a:endParaRPr>
          </a:p>
        </p:txBody>
      </p:sp>
      <p:grpSp>
        <p:nvGrpSpPr>
          <p:cNvPr id="17" name="组合 16"/>
          <p:cNvGrpSpPr/>
          <p:nvPr/>
        </p:nvGrpSpPr>
        <p:grpSpPr>
          <a:xfrm>
            <a:off x="611560" y="3933056"/>
            <a:ext cx="4846206" cy="2592288"/>
            <a:chOff x="251520" y="3501008"/>
            <a:chExt cx="4846206" cy="2592288"/>
          </a:xfrm>
        </p:grpSpPr>
        <p:sp>
          <p:nvSpPr>
            <p:cNvPr id="23" name="矩形 22"/>
            <p:cNvSpPr/>
            <p:nvPr/>
          </p:nvSpPr>
          <p:spPr>
            <a:xfrm>
              <a:off x="2516416" y="3632068"/>
              <a:ext cx="1191488" cy="24612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BPEL</a:t>
              </a:r>
              <a:endParaRPr lang="zh-CN" altLang="en-US" sz="2400" b="1" dirty="0">
                <a:solidFill>
                  <a:schemeClr val="tx1"/>
                </a:solidFill>
              </a:endParaRPr>
            </a:p>
          </p:txBody>
        </p:sp>
        <p:cxnSp>
          <p:nvCxnSpPr>
            <p:cNvPr id="24" name="直接箭头连接符 23"/>
            <p:cNvCxnSpPr/>
            <p:nvPr/>
          </p:nvCxnSpPr>
          <p:spPr>
            <a:xfrm>
              <a:off x="3715125" y="3876932"/>
              <a:ext cx="138260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715125" y="4725144"/>
              <a:ext cx="13702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707904" y="5589240"/>
              <a:ext cx="1389821"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3716948" y="4869160"/>
              <a:ext cx="13492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707904" y="5733256"/>
              <a:ext cx="13898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3719345" y="4005064"/>
              <a:ext cx="13216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79912" y="3501008"/>
              <a:ext cx="1043069" cy="400110"/>
            </a:xfrm>
            <a:prstGeom prst="rect">
              <a:avLst/>
            </a:prstGeom>
            <a:noFill/>
            <a:ln>
              <a:noFill/>
            </a:ln>
          </p:spPr>
          <p:txBody>
            <a:bodyPr wrap="square" rtlCol="0">
              <a:spAutoFit/>
            </a:bodyPr>
            <a:lstStyle/>
            <a:p>
              <a:pPr algn="ctr"/>
              <a:r>
                <a:rPr lang="en-US" altLang="zh-CN" sz="2000" b="1" dirty="0" smtClean="0"/>
                <a:t>invoke</a:t>
              </a:r>
              <a:endParaRPr lang="zh-CN" altLang="en-US" sz="2000" b="1" dirty="0"/>
            </a:p>
          </p:txBody>
        </p:sp>
        <p:sp>
          <p:nvSpPr>
            <p:cNvPr id="31" name="TextBox 30"/>
            <p:cNvSpPr txBox="1"/>
            <p:nvPr/>
          </p:nvSpPr>
          <p:spPr>
            <a:xfrm>
              <a:off x="3779912" y="4365104"/>
              <a:ext cx="1043069" cy="400110"/>
            </a:xfrm>
            <a:prstGeom prst="rect">
              <a:avLst/>
            </a:prstGeom>
            <a:noFill/>
            <a:ln>
              <a:noFill/>
            </a:ln>
          </p:spPr>
          <p:txBody>
            <a:bodyPr wrap="square" rtlCol="0">
              <a:spAutoFit/>
            </a:bodyPr>
            <a:lstStyle>
              <a:defPPr>
                <a:defRPr lang="zh-CN"/>
              </a:defPPr>
              <a:lvl1pPr algn="ctr">
                <a:defRPr b="1"/>
              </a:lvl1pPr>
            </a:lstStyle>
            <a:p>
              <a:r>
                <a:rPr lang="en-US" altLang="zh-CN" sz="2000" dirty="0"/>
                <a:t>invoke</a:t>
              </a:r>
              <a:endParaRPr lang="zh-CN" altLang="en-US" sz="2000" dirty="0"/>
            </a:p>
          </p:txBody>
        </p:sp>
        <p:sp>
          <p:nvSpPr>
            <p:cNvPr id="32" name="TextBox 31"/>
            <p:cNvSpPr txBox="1"/>
            <p:nvPr/>
          </p:nvSpPr>
          <p:spPr>
            <a:xfrm>
              <a:off x="3805033" y="5189130"/>
              <a:ext cx="1017948" cy="400110"/>
            </a:xfrm>
            <a:prstGeom prst="rect">
              <a:avLst/>
            </a:prstGeom>
            <a:noFill/>
            <a:ln>
              <a:noFill/>
            </a:ln>
          </p:spPr>
          <p:txBody>
            <a:bodyPr wrap="square" rtlCol="0">
              <a:spAutoFit/>
            </a:bodyPr>
            <a:lstStyle>
              <a:defPPr>
                <a:defRPr lang="zh-CN"/>
              </a:defPPr>
              <a:lvl1pPr algn="ctr">
                <a:defRPr b="1"/>
              </a:lvl1pPr>
            </a:lstStyle>
            <a:p>
              <a:r>
                <a:rPr lang="en-US" altLang="zh-CN" sz="2000" dirty="0"/>
                <a:t>invoke</a:t>
              </a:r>
              <a:endParaRPr lang="zh-CN" altLang="en-US" sz="2000" dirty="0"/>
            </a:p>
          </p:txBody>
        </p:sp>
        <p:sp>
          <p:nvSpPr>
            <p:cNvPr id="33" name="TextBox 32"/>
            <p:cNvSpPr txBox="1"/>
            <p:nvPr/>
          </p:nvSpPr>
          <p:spPr>
            <a:xfrm>
              <a:off x="3851920" y="3933056"/>
              <a:ext cx="864096" cy="400110"/>
            </a:xfrm>
            <a:prstGeom prst="rect">
              <a:avLst/>
            </a:prstGeom>
            <a:noFill/>
            <a:ln>
              <a:noFill/>
            </a:ln>
          </p:spPr>
          <p:txBody>
            <a:bodyPr wrap="square" rtlCol="0">
              <a:spAutoFit/>
            </a:bodyPr>
            <a:lstStyle/>
            <a:p>
              <a:pPr algn="ctr"/>
              <a:r>
                <a:rPr lang="en-US" altLang="zh-CN" sz="2000" b="1" dirty="0" smtClean="0"/>
                <a:t>reply</a:t>
              </a:r>
              <a:endParaRPr lang="zh-CN" altLang="en-US" sz="2000" b="1" dirty="0"/>
            </a:p>
          </p:txBody>
        </p:sp>
        <p:sp>
          <p:nvSpPr>
            <p:cNvPr id="34" name="TextBox 33"/>
            <p:cNvSpPr txBox="1"/>
            <p:nvPr/>
          </p:nvSpPr>
          <p:spPr>
            <a:xfrm>
              <a:off x="3851920" y="4797152"/>
              <a:ext cx="864096" cy="400110"/>
            </a:xfrm>
            <a:prstGeom prst="rect">
              <a:avLst/>
            </a:prstGeom>
            <a:noFill/>
            <a:ln>
              <a:noFill/>
            </a:ln>
          </p:spPr>
          <p:txBody>
            <a:bodyPr wrap="square" rtlCol="0">
              <a:spAutoFit/>
            </a:bodyPr>
            <a:lstStyle>
              <a:defPPr>
                <a:defRPr lang="zh-CN"/>
              </a:defPPr>
              <a:lvl1pPr algn="ctr">
                <a:defRPr b="1"/>
              </a:lvl1pPr>
            </a:lstStyle>
            <a:p>
              <a:r>
                <a:rPr lang="en-US" altLang="zh-CN" sz="2000" dirty="0"/>
                <a:t>reply</a:t>
              </a:r>
              <a:endParaRPr lang="zh-CN" altLang="en-US" sz="2000" dirty="0"/>
            </a:p>
          </p:txBody>
        </p:sp>
        <p:sp>
          <p:nvSpPr>
            <p:cNvPr id="35" name="TextBox 34"/>
            <p:cNvSpPr txBox="1"/>
            <p:nvPr/>
          </p:nvSpPr>
          <p:spPr>
            <a:xfrm>
              <a:off x="3851920" y="5693186"/>
              <a:ext cx="864096" cy="400110"/>
            </a:xfrm>
            <a:prstGeom prst="rect">
              <a:avLst/>
            </a:prstGeom>
            <a:noFill/>
            <a:ln>
              <a:noFill/>
            </a:ln>
          </p:spPr>
          <p:txBody>
            <a:bodyPr wrap="square" rtlCol="0">
              <a:spAutoFit/>
            </a:bodyPr>
            <a:lstStyle>
              <a:defPPr>
                <a:defRPr lang="zh-CN"/>
              </a:defPPr>
              <a:lvl1pPr algn="ctr">
                <a:defRPr b="1"/>
              </a:lvl1pPr>
            </a:lstStyle>
            <a:p>
              <a:r>
                <a:rPr lang="en-US" altLang="zh-CN" sz="2000" dirty="0"/>
                <a:t>reply</a:t>
              </a:r>
              <a:endParaRPr lang="zh-CN" altLang="en-US" dirty="0"/>
            </a:p>
          </p:txBody>
        </p:sp>
        <p:sp>
          <p:nvSpPr>
            <p:cNvPr id="36" name="圆角矩形 35"/>
            <p:cNvSpPr/>
            <p:nvPr/>
          </p:nvSpPr>
          <p:spPr>
            <a:xfrm>
              <a:off x="251520" y="4464822"/>
              <a:ext cx="1296144" cy="7643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客户端</a:t>
              </a:r>
            </a:p>
          </p:txBody>
        </p:sp>
        <p:cxnSp>
          <p:nvCxnSpPr>
            <p:cNvPr id="37" name="直接箭头连接符 36"/>
            <p:cNvCxnSpPr/>
            <p:nvPr/>
          </p:nvCxnSpPr>
          <p:spPr>
            <a:xfrm>
              <a:off x="1547664" y="4792507"/>
              <a:ext cx="96875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38708" y="4397042"/>
              <a:ext cx="1103214" cy="400110"/>
            </a:xfrm>
            <a:prstGeom prst="rect">
              <a:avLst/>
            </a:prstGeom>
            <a:noFill/>
            <a:ln>
              <a:noFill/>
            </a:ln>
          </p:spPr>
          <p:txBody>
            <a:bodyPr wrap="square" rtlCol="0">
              <a:spAutoFit/>
            </a:bodyPr>
            <a:lstStyle/>
            <a:p>
              <a:pPr algn="ctr"/>
              <a:r>
                <a:rPr lang="en-US" altLang="zh-CN" sz="2000" b="1" dirty="0" smtClean="0"/>
                <a:t>receive</a:t>
              </a:r>
              <a:endParaRPr lang="zh-CN" altLang="en-US" sz="2000" b="1" dirty="0"/>
            </a:p>
          </p:txBody>
        </p:sp>
        <p:cxnSp>
          <p:nvCxnSpPr>
            <p:cNvPr id="39" name="直接箭头连接符 38"/>
            <p:cNvCxnSpPr/>
            <p:nvPr/>
          </p:nvCxnSpPr>
          <p:spPr>
            <a:xfrm flipH="1">
              <a:off x="1547664" y="4941168"/>
              <a:ext cx="96875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19672" y="4869160"/>
              <a:ext cx="864096" cy="400110"/>
            </a:xfrm>
            <a:prstGeom prst="rect">
              <a:avLst/>
            </a:prstGeom>
            <a:noFill/>
            <a:ln>
              <a:noFill/>
            </a:ln>
          </p:spPr>
          <p:txBody>
            <a:bodyPr wrap="square" rtlCol="0">
              <a:spAutoFit/>
            </a:bodyPr>
            <a:lstStyle/>
            <a:p>
              <a:pPr algn="ctr"/>
              <a:r>
                <a:rPr lang="en-US" altLang="zh-CN" sz="2000" b="1" dirty="0" smtClean="0"/>
                <a:t>reply</a:t>
              </a:r>
              <a:endParaRPr lang="zh-CN" altLang="en-US" sz="2000" b="1" dirty="0"/>
            </a:p>
          </p:txBody>
        </p:sp>
      </p:grpSp>
      <p:grpSp>
        <p:nvGrpSpPr>
          <p:cNvPr id="7" name="组合 6"/>
          <p:cNvGrpSpPr/>
          <p:nvPr/>
        </p:nvGrpSpPr>
        <p:grpSpPr>
          <a:xfrm>
            <a:off x="5546725" y="2932331"/>
            <a:ext cx="3129731" cy="1832883"/>
            <a:chOff x="5546725" y="2932331"/>
            <a:chExt cx="3129731" cy="1832883"/>
          </a:xfrm>
        </p:grpSpPr>
        <p:sp>
          <p:nvSpPr>
            <p:cNvPr id="41" name="椭圆 40"/>
            <p:cNvSpPr/>
            <p:nvPr/>
          </p:nvSpPr>
          <p:spPr>
            <a:xfrm>
              <a:off x="6586347" y="3355931"/>
              <a:ext cx="1980609" cy="57712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Web</a:t>
              </a:r>
              <a:r>
                <a:rPr lang="zh-CN" altLang="en-US" b="1" dirty="0" smtClean="0">
                  <a:solidFill>
                    <a:schemeClr val="tx1"/>
                  </a:solidFill>
                </a:rPr>
                <a:t>服务</a:t>
              </a:r>
              <a:r>
                <a:rPr lang="en-US" altLang="zh-CN" b="1" dirty="0" smtClean="0">
                  <a:solidFill>
                    <a:schemeClr val="tx1"/>
                  </a:solidFill>
                </a:rPr>
                <a:t>A’</a:t>
              </a:r>
              <a:endParaRPr lang="zh-CN" altLang="en-US" b="1" dirty="0">
                <a:solidFill>
                  <a:schemeClr val="tx1"/>
                </a:solidFill>
              </a:endParaRPr>
            </a:p>
          </p:txBody>
        </p:sp>
        <p:sp>
          <p:nvSpPr>
            <p:cNvPr id="3" name="矩形 2"/>
            <p:cNvSpPr/>
            <p:nvPr/>
          </p:nvSpPr>
          <p:spPr>
            <a:xfrm>
              <a:off x="5546725" y="2932331"/>
              <a:ext cx="3129731" cy="183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084168" y="2932331"/>
              <a:ext cx="1224136" cy="369332"/>
            </a:xfrm>
            <a:prstGeom prst="rect">
              <a:avLst/>
            </a:prstGeom>
            <a:noFill/>
          </p:spPr>
          <p:txBody>
            <a:bodyPr wrap="square" rtlCol="0">
              <a:spAutoFit/>
            </a:bodyPr>
            <a:lstStyle/>
            <a:p>
              <a:r>
                <a:rPr lang="zh-CN" altLang="en-US" dirty="0"/>
                <a:t>变异点</a:t>
              </a:r>
            </a:p>
          </p:txBody>
        </p:sp>
        <p:sp>
          <p:nvSpPr>
            <p:cNvPr id="5" name="矩形 4"/>
            <p:cNvSpPr/>
            <p:nvPr/>
          </p:nvSpPr>
          <p:spPr>
            <a:xfrm>
              <a:off x="5652120" y="3301663"/>
              <a:ext cx="2914836" cy="63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664204" y="4064116"/>
              <a:ext cx="2914836" cy="6313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36212" y="3459827"/>
              <a:ext cx="780004" cy="369332"/>
            </a:xfrm>
            <a:prstGeom prst="rect">
              <a:avLst/>
            </a:prstGeom>
            <a:noFill/>
          </p:spPr>
          <p:txBody>
            <a:bodyPr wrap="square" rtlCol="0">
              <a:spAutoFit/>
            </a:bodyPr>
            <a:lstStyle/>
            <a:p>
              <a:r>
                <a:rPr lang="zh-CN" altLang="en-US" dirty="0" smtClean="0"/>
                <a:t>变体</a:t>
              </a:r>
              <a:endParaRPr lang="zh-CN" altLang="en-US" dirty="0"/>
            </a:p>
          </p:txBody>
        </p:sp>
        <p:sp>
          <p:nvSpPr>
            <p:cNvPr id="43" name="TextBox 42"/>
            <p:cNvSpPr txBox="1"/>
            <p:nvPr/>
          </p:nvSpPr>
          <p:spPr>
            <a:xfrm>
              <a:off x="5736212" y="4195827"/>
              <a:ext cx="780004" cy="369332"/>
            </a:xfrm>
            <a:prstGeom prst="rect">
              <a:avLst/>
            </a:prstGeom>
            <a:noFill/>
          </p:spPr>
          <p:txBody>
            <a:bodyPr wrap="square" rtlCol="0">
              <a:spAutoFit/>
            </a:bodyPr>
            <a:lstStyle/>
            <a:p>
              <a:r>
                <a:rPr lang="zh-CN" altLang="en-US" dirty="0" smtClean="0"/>
                <a:t>变体</a:t>
              </a:r>
              <a:endParaRPr lang="zh-CN" altLang="en-US" dirty="0"/>
            </a:p>
          </p:txBody>
        </p:sp>
      </p:grpSp>
      <p:grpSp>
        <p:nvGrpSpPr>
          <p:cNvPr id="44" name="组合 43"/>
          <p:cNvGrpSpPr/>
          <p:nvPr/>
        </p:nvGrpSpPr>
        <p:grpSpPr>
          <a:xfrm>
            <a:off x="5452500" y="3391323"/>
            <a:ext cx="2267694" cy="3128483"/>
            <a:chOff x="5688682" y="3339661"/>
            <a:chExt cx="2267694" cy="2897651"/>
          </a:xfrm>
        </p:grpSpPr>
        <p:sp>
          <p:nvSpPr>
            <p:cNvPr id="45" name="TextBox 44"/>
            <p:cNvSpPr txBox="1"/>
            <p:nvPr/>
          </p:nvSpPr>
          <p:spPr>
            <a:xfrm>
              <a:off x="6210461" y="3356992"/>
              <a:ext cx="1224136" cy="427602"/>
            </a:xfrm>
            <a:prstGeom prst="rect">
              <a:avLst/>
            </a:prstGeom>
            <a:noFill/>
            <a:ln>
              <a:noFill/>
            </a:ln>
          </p:spPr>
          <p:txBody>
            <a:bodyPr wrap="square" rtlCol="0">
              <a:spAutoFit/>
            </a:bodyPr>
            <a:lstStyle>
              <a:defPPr>
                <a:defRPr lang="zh-CN"/>
              </a:defPPr>
              <a:lvl1pPr algn="ctr">
                <a:defRPr b="1"/>
              </a:lvl1pPr>
            </a:lstStyle>
            <a:p>
              <a:r>
                <a:rPr lang="zh-CN" altLang="en-US" sz="2400" dirty="0" smtClean="0"/>
                <a:t>组合</a:t>
              </a:r>
              <a:endParaRPr lang="zh-CN" altLang="en-US" sz="2400" dirty="0"/>
            </a:p>
          </p:txBody>
        </p:sp>
        <p:sp>
          <p:nvSpPr>
            <p:cNvPr id="46" name="矩形 45"/>
            <p:cNvSpPr/>
            <p:nvPr/>
          </p:nvSpPr>
          <p:spPr>
            <a:xfrm>
              <a:off x="5688682" y="3339661"/>
              <a:ext cx="2267694" cy="28976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灯片编号占位符 7"/>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5</a:t>
            </a:fld>
            <a:endParaRPr lang="en-US" altLang="zh-CN">
              <a:solidFill>
                <a:srgbClr val="000000"/>
              </a:solidFill>
            </a:endParaRPr>
          </a:p>
        </p:txBody>
      </p:sp>
    </p:spTree>
    <p:extLst>
      <p:ext uri="{BB962C8B-B14F-4D97-AF65-F5344CB8AC3E}">
        <p14:creationId xmlns:p14="http://schemas.microsoft.com/office/powerpoint/2010/main" val="222176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3.33333E-6 -1.11111E-6 L 0.1099 -0.00579 " pathEditMode="relative" rAng="0" ptsTypes="AA">
                                      <p:cBhvr>
                                        <p:cTn id="14" dur="500" fill="hold"/>
                                        <p:tgtEl>
                                          <p:spTgt spid="14"/>
                                        </p:tgtEl>
                                        <p:attrNameLst>
                                          <p:attrName>ppt_x</p:attrName>
                                          <p:attrName>ppt_y</p:attrName>
                                        </p:attrNameLst>
                                      </p:cBhvr>
                                      <p:rCtr x="5486" y="-301"/>
                                    </p:animMotion>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4"/>
                                        </p:tgtEl>
                                      </p:cBhvr>
                                    </p:animEffect>
                                    <p:set>
                                      <p:cBhvr>
                                        <p:cTn id="2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smtClean="0"/>
              <a:t>课题背景</a:t>
            </a:r>
          </a:p>
        </p:txBody>
      </p:sp>
      <p:sp>
        <p:nvSpPr>
          <p:cNvPr id="7" name="TextBox 22"/>
          <p:cNvSpPr txBox="1">
            <a:spLocks noChangeArrowheads="1"/>
          </p:cNvSpPr>
          <p:nvPr/>
        </p:nvSpPr>
        <p:spPr bwMode="auto">
          <a:xfrm>
            <a:off x="457200" y="1901825"/>
            <a:ext cx="5089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buClr>
                <a:schemeClr val="accent1"/>
              </a:buClr>
              <a:buFont typeface="Wingdings" pitchFamily="2" charset="2"/>
              <a:buChar char="l"/>
            </a:pPr>
            <a:r>
              <a:rPr lang="en-US" altLang="zh-CN" sz="2000" b="1" dirty="0" smtClean="0"/>
              <a:t>SaaS</a:t>
            </a:r>
            <a:endParaRPr lang="en-US" altLang="zh-CN" sz="2000" b="1" dirty="0"/>
          </a:p>
        </p:txBody>
      </p:sp>
      <p:sp>
        <p:nvSpPr>
          <p:cNvPr id="8" name="矩形 7"/>
          <p:cNvSpPr>
            <a:spLocks noChangeArrowheads="1"/>
          </p:cNvSpPr>
          <p:nvPr/>
        </p:nvSpPr>
        <p:spPr bwMode="auto">
          <a:xfrm>
            <a:off x="762000" y="2286000"/>
            <a:ext cx="78424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smtClean="0"/>
              <a:t>SaaS</a:t>
            </a:r>
            <a:r>
              <a:rPr lang="zh-CN" altLang="en-US" dirty="0" smtClean="0"/>
              <a:t>是</a:t>
            </a:r>
            <a:r>
              <a:rPr lang="en-US" altLang="zh-CN" dirty="0" smtClean="0"/>
              <a:t>Software as a Service</a:t>
            </a:r>
            <a:r>
              <a:rPr lang="zh-CN" altLang="en-US" dirty="0" smtClean="0"/>
              <a:t>的简称，是一种基于互联网提供软件服务的应用模式。与传统软件相比，</a:t>
            </a:r>
            <a:r>
              <a:rPr lang="en-US" altLang="zh-CN" dirty="0" smtClean="0"/>
              <a:t>SaaS</a:t>
            </a:r>
            <a:r>
              <a:rPr lang="zh-CN" altLang="en-US" dirty="0" smtClean="0"/>
              <a:t>应用部署于供应商服务器端，其优点在于：</a:t>
            </a:r>
            <a:endParaRPr lang="zh-CN" altLang="en-US" dirty="0"/>
          </a:p>
        </p:txBody>
      </p:sp>
      <p:sp>
        <p:nvSpPr>
          <p:cNvPr id="3" name="TextBox 2"/>
          <p:cNvSpPr txBox="1"/>
          <p:nvPr/>
        </p:nvSpPr>
        <p:spPr>
          <a:xfrm>
            <a:off x="1233216" y="3284984"/>
            <a:ext cx="3450008" cy="1704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跨平台</a:t>
            </a:r>
            <a:endParaRPr lang="en-US" altLang="zh-CN" dirty="0" smtClean="0"/>
          </a:p>
          <a:p>
            <a:pPr marL="285750" indent="-285750">
              <a:lnSpc>
                <a:spcPct val="150000"/>
              </a:lnSpc>
              <a:buFont typeface="Arial" panose="020B0604020202020204" pitchFamily="34" charset="0"/>
              <a:buChar char="•"/>
            </a:pPr>
            <a:r>
              <a:rPr lang="zh-CN" altLang="en-US" dirty="0" smtClean="0"/>
              <a:t>无需硬件支持</a:t>
            </a:r>
            <a:endParaRPr lang="en-US" altLang="zh-CN" dirty="0" smtClean="0"/>
          </a:p>
          <a:p>
            <a:pPr marL="285750" indent="-285750">
              <a:lnSpc>
                <a:spcPct val="150000"/>
              </a:lnSpc>
              <a:buFont typeface="Arial" panose="020B0604020202020204" pitchFamily="34" charset="0"/>
              <a:buChar char="•"/>
            </a:pPr>
            <a:r>
              <a:rPr lang="zh-CN" altLang="en-US" dirty="0" smtClean="0"/>
              <a:t>无需用户维护、备份、升级</a:t>
            </a:r>
            <a:endParaRPr lang="en-US" altLang="zh-CN" dirty="0" smtClean="0"/>
          </a:p>
          <a:p>
            <a:pPr marL="285750" indent="-285750">
              <a:lnSpc>
                <a:spcPct val="150000"/>
              </a:lnSpc>
              <a:buFont typeface="Arial" panose="020B0604020202020204" pitchFamily="34" charset="0"/>
              <a:buChar char="•"/>
            </a:pPr>
            <a:r>
              <a:rPr lang="zh-CN" altLang="en-US" dirty="0"/>
              <a:t>单实例多租户</a:t>
            </a:r>
          </a:p>
        </p:txBody>
      </p:sp>
      <p:sp>
        <p:nvSpPr>
          <p:cNvPr id="4" name="灯片编号占位符 3"/>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6</a:t>
            </a:fld>
            <a:endParaRPr lang="en-US" altLang="zh-CN">
              <a:solidFill>
                <a:srgbClr val="000000"/>
              </a:solidFill>
            </a:endParaRPr>
          </a:p>
        </p:txBody>
      </p:sp>
    </p:spTree>
    <p:extLst>
      <p:ext uri="{BB962C8B-B14F-4D97-AF65-F5344CB8AC3E}">
        <p14:creationId xmlns:p14="http://schemas.microsoft.com/office/powerpoint/2010/main" val="236820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3"/>
          <p:cNvGrpSpPr>
            <a:grpSpLocks/>
          </p:cNvGrpSpPr>
          <p:nvPr/>
        </p:nvGrpSpPr>
        <p:grpSpPr bwMode="auto">
          <a:xfrm>
            <a:off x="1828800" y="2024063"/>
            <a:ext cx="762000" cy="665162"/>
            <a:chOff x="0" y="0"/>
            <a:chExt cx="1549" cy="1351"/>
          </a:xfrm>
        </p:grpSpPr>
        <p:sp>
          <p:nvSpPr>
            <p:cNvPr id="7201"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202"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26" name="AutoShape 6"/>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7171" name="Group 7"/>
          <p:cNvGrpSpPr>
            <a:grpSpLocks/>
          </p:cNvGrpSpPr>
          <p:nvPr/>
        </p:nvGrpSpPr>
        <p:grpSpPr bwMode="auto">
          <a:xfrm>
            <a:off x="1828800" y="2938463"/>
            <a:ext cx="762000" cy="665162"/>
            <a:chOff x="0" y="0"/>
            <a:chExt cx="1549" cy="1351"/>
          </a:xfrm>
        </p:grpSpPr>
        <p:sp>
          <p:nvSpPr>
            <p:cNvPr id="7198"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99"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30" name="AutoShape 10"/>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7172"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 name="Text Box 12"/>
          <p:cNvSpPr txBox="1">
            <a:spLocks noChangeArrowheads="1"/>
          </p:cNvSpPr>
          <p:nvPr/>
        </p:nvSpPr>
        <p:spPr bwMode="auto">
          <a:xfrm>
            <a:off x="2819400" y="2133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课题背景</a:t>
            </a:r>
          </a:p>
        </p:txBody>
      </p:sp>
      <p:sp>
        <p:nvSpPr>
          <p:cNvPr id="7174" name="Text Box 13"/>
          <p:cNvSpPr txBox="1">
            <a:spLocks noChangeArrowheads="1"/>
          </p:cNvSpPr>
          <p:nvPr/>
        </p:nvSpPr>
        <p:spPr bwMode="auto">
          <a:xfrm>
            <a:off x="2025650" y="2122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1</a:t>
            </a:r>
          </a:p>
        </p:txBody>
      </p:sp>
      <p:sp>
        <p:nvSpPr>
          <p:cNvPr id="7175"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 name="Text Box 15"/>
          <p:cNvSpPr txBox="1">
            <a:spLocks noChangeArrowheads="1"/>
          </p:cNvSpPr>
          <p:nvPr/>
        </p:nvSpPr>
        <p:spPr bwMode="auto">
          <a:xfrm>
            <a:off x="2819400" y="2971800"/>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b="1">
                <a:solidFill>
                  <a:schemeClr val="tx2"/>
                </a:solidFill>
                <a:latin typeface="宋体" pitchFamily="2" charset="-122"/>
                <a:ea typeface="宋体" pitchFamily="2" charset="-122"/>
              </a:rPr>
              <a:t>选题意义及目的</a:t>
            </a:r>
          </a:p>
        </p:txBody>
      </p:sp>
      <p:sp>
        <p:nvSpPr>
          <p:cNvPr id="7177" name="Text Box 16"/>
          <p:cNvSpPr txBox="1">
            <a:spLocks noChangeArrowheads="1"/>
          </p:cNvSpPr>
          <p:nvPr/>
        </p:nvSpPr>
        <p:spPr bwMode="auto">
          <a:xfrm>
            <a:off x="2025650" y="303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2</a:t>
            </a:r>
          </a:p>
        </p:txBody>
      </p:sp>
      <p:grpSp>
        <p:nvGrpSpPr>
          <p:cNvPr id="7178" name="Group 17"/>
          <p:cNvGrpSpPr>
            <a:grpSpLocks/>
          </p:cNvGrpSpPr>
          <p:nvPr/>
        </p:nvGrpSpPr>
        <p:grpSpPr bwMode="auto">
          <a:xfrm>
            <a:off x="1828800" y="3830638"/>
            <a:ext cx="762000" cy="665162"/>
            <a:chOff x="0" y="0"/>
            <a:chExt cx="1549" cy="1351"/>
          </a:xfrm>
        </p:grpSpPr>
        <p:sp>
          <p:nvSpPr>
            <p:cNvPr id="7195"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96"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 name="AutoShape 20"/>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7179" name="Group 21"/>
          <p:cNvGrpSpPr>
            <a:grpSpLocks/>
          </p:cNvGrpSpPr>
          <p:nvPr/>
        </p:nvGrpSpPr>
        <p:grpSpPr bwMode="auto">
          <a:xfrm>
            <a:off x="1828800" y="4745038"/>
            <a:ext cx="762000" cy="665162"/>
            <a:chOff x="0" y="0"/>
            <a:chExt cx="1549" cy="1351"/>
          </a:xfrm>
        </p:grpSpPr>
        <p:sp>
          <p:nvSpPr>
            <p:cNvPr id="7192" name="AutoShape 22"/>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93" name="AutoShape 23"/>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44" name="AutoShape 24"/>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7180"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Text Box 27"/>
          <p:cNvSpPr txBox="1">
            <a:spLocks noChangeArrowheads="1"/>
          </p:cNvSpPr>
          <p:nvPr/>
        </p:nvSpPr>
        <p:spPr bwMode="auto">
          <a:xfrm>
            <a:off x="2025650" y="39290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7182"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Text Box 30"/>
          <p:cNvSpPr txBox="1">
            <a:spLocks noChangeArrowheads="1"/>
          </p:cNvSpPr>
          <p:nvPr/>
        </p:nvSpPr>
        <p:spPr bwMode="auto">
          <a:xfrm>
            <a:off x="2025650" y="48434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4</a:t>
            </a:r>
          </a:p>
        </p:txBody>
      </p:sp>
      <p:grpSp>
        <p:nvGrpSpPr>
          <p:cNvPr id="7184" name="Group 4"/>
          <p:cNvGrpSpPr>
            <a:grpSpLocks/>
          </p:cNvGrpSpPr>
          <p:nvPr/>
        </p:nvGrpSpPr>
        <p:grpSpPr bwMode="auto">
          <a:xfrm>
            <a:off x="19050" y="66675"/>
            <a:ext cx="1079500" cy="633413"/>
            <a:chOff x="0" y="0"/>
            <a:chExt cx="680" cy="399"/>
          </a:xfrm>
        </p:grpSpPr>
        <p:sp>
          <p:nvSpPr>
            <p:cNvPr id="7190"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7191"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7185" name="Text Box 27"/>
          <p:cNvSpPr txBox="1">
            <a:spLocks noChangeArrowheads="1"/>
          </p:cNvSpPr>
          <p:nvPr/>
        </p:nvSpPr>
        <p:spPr bwMode="auto">
          <a:xfrm>
            <a:off x="5791200"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7186" name="Text Box 27"/>
          <p:cNvSpPr txBox="1">
            <a:spLocks noChangeArrowheads="1"/>
          </p:cNvSpPr>
          <p:nvPr/>
        </p:nvSpPr>
        <p:spPr bwMode="auto">
          <a:xfrm>
            <a:off x="1981200" y="5791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5</a:t>
            </a:r>
          </a:p>
        </p:txBody>
      </p:sp>
      <p:sp>
        <p:nvSpPr>
          <p:cNvPr id="7187" name="矩形 2"/>
          <p:cNvSpPr>
            <a:spLocks noChangeArrowheads="1"/>
          </p:cNvSpPr>
          <p:nvPr/>
        </p:nvSpPr>
        <p:spPr bwMode="auto">
          <a:xfrm>
            <a:off x="2819400" y="4800600"/>
            <a:ext cx="243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ea typeface="宋体" pitchFamily="2" charset="-122"/>
              </a:rPr>
              <a:t>时间安排</a:t>
            </a:r>
            <a:endParaRPr lang="en-US" altLang="zh-CN" sz="2400">
              <a:ea typeface="宋体" pitchFamily="2" charset="-122"/>
            </a:endParaRPr>
          </a:p>
        </p:txBody>
      </p:sp>
      <p:sp>
        <p:nvSpPr>
          <p:cNvPr id="7188" name="Text Box 15"/>
          <p:cNvSpPr txBox="1">
            <a:spLocks noChangeArrowheads="1"/>
          </p:cNvSpPr>
          <p:nvPr/>
        </p:nvSpPr>
        <p:spPr bwMode="auto">
          <a:xfrm>
            <a:off x="2819400" y="3830638"/>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课题内容及难点</a:t>
            </a:r>
          </a:p>
        </p:txBody>
      </p:sp>
      <p:sp>
        <p:nvSpPr>
          <p:cNvPr id="7189" name="标题 2"/>
          <p:cNvSpPr>
            <a:spLocks noGrp="1"/>
          </p:cNvSpPr>
          <p:nvPr>
            <p:ph type="title"/>
          </p:nvPr>
        </p:nvSpPr>
        <p:spPr/>
        <p:txBody>
          <a:bodyPr/>
          <a:lstStyle/>
          <a:p>
            <a:r>
              <a:rPr lang="en-US" altLang="zh-CN" smtClean="0"/>
              <a:t>`</a:t>
            </a:r>
            <a:endParaRPr lang="zh-CN" altLang="en-US" smtClean="0"/>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7</a:t>
            </a:fld>
            <a:endParaRPr lang="en-US" altLang="zh-CN">
              <a:solidFill>
                <a:srgbClr val="000000"/>
              </a:solidFill>
            </a:endParaRPr>
          </a:p>
        </p:txBody>
      </p:sp>
    </p:spTree>
    <p:extLst>
      <p:ext uri="{BB962C8B-B14F-4D97-AF65-F5344CB8AC3E}">
        <p14:creationId xmlns:p14="http://schemas.microsoft.com/office/powerpoint/2010/main" val="43255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762000"/>
            <a:ext cx="835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marL="457200" indent="-457200" algn="just" eaLnBrk="1">
              <a:lnSpc>
                <a:spcPct val="90000"/>
              </a:lnSpc>
              <a:spcBef>
                <a:spcPct val="20000"/>
              </a:spcBef>
              <a:buClr>
                <a:schemeClr val="hlink"/>
              </a:buClr>
              <a:buFont typeface="Wingdings" pitchFamily="2" charset="2"/>
              <a:buChar char="l"/>
              <a:defRPr/>
            </a:pPr>
            <a:endParaRPr lang="en-US" altLang="zh-CN" sz="2800" dirty="0" smtClean="0"/>
          </a:p>
          <a:p>
            <a:pPr marL="342900" indent="-342900" algn="just" eaLnBrk="1">
              <a:lnSpc>
                <a:spcPct val="90000"/>
              </a:lnSpc>
              <a:spcBef>
                <a:spcPct val="20000"/>
              </a:spcBef>
              <a:buClr>
                <a:schemeClr val="hlink"/>
              </a:buClr>
              <a:buFont typeface="Wingdings" pitchFamily="2" charset="2"/>
              <a:buChar char="v"/>
              <a:defRPr/>
            </a:pPr>
            <a:endParaRPr lang="en-US" altLang="zh-CN" sz="2000" dirty="0" smtClean="0"/>
          </a:p>
        </p:txBody>
      </p:sp>
      <p:grpSp>
        <p:nvGrpSpPr>
          <p:cNvPr id="5123" name="Group 4"/>
          <p:cNvGrpSpPr>
            <a:grpSpLocks/>
          </p:cNvGrpSpPr>
          <p:nvPr/>
        </p:nvGrpSpPr>
        <p:grpSpPr bwMode="auto">
          <a:xfrm>
            <a:off x="19050" y="66675"/>
            <a:ext cx="1079500" cy="633413"/>
            <a:chOff x="0" y="0"/>
            <a:chExt cx="680" cy="399"/>
          </a:xfrm>
        </p:grpSpPr>
        <p:sp>
          <p:nvSpPr>
            <p:cNvPr id="5139"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5140"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2" name="标题 1"/>
          <p:cNvSpPr>
            <a:spLocks noGrp="1"/>
          </p:cNvSpPr>
          <p:nvPr>
            <p:ph type="title"/>
          </p:nvPr>
        </p:nvSpPr>
        <p:spPr>
          <a:xfrm>
            <a:off x="1003300" y="642938"/>
            <a:ext cx="6781800" cy="685800"/>
          </a:xfrm>
        </p:spPr>
        <p:txBody>
          <a:bodyPr/>
          <a:lstStyle/>
          <a:p>
            <a:pPr algn="l"/>
            <a:r>
              <a:rPr lang="zh-CN" altLang="en-US" dirty="0"/>
              <a:t>选题目的及意义</a:t>
            </a:r>
            <a:endParaRPr lang="zh-CN" altLang="en-US" dirty="0" smtClean="0"/>
          </a:p>
        </p:txBody>
      </p:sp>
      <p:sp>
        <p:nvSpPr>
          <p:cNvPr id="7" name="矩形 6"/>
          <p:cNvSpPr/>
          <p:nvPr/>
        </p:nvSpPr>
        <p:spPr>
          <a:xfrm>
            <a:off x="609704" y="1447852"/>
            <a:ext cx="3433620" cy="4595688"/>
          </a:xfrm>
          <a:prstGeom prst="rect">
            <a:avLst/>
          </a:prstGeom>
          <a:gradFill>
            <a:gsLst>
              <a:gs pos="0">
                <a:schemeClr val="accent1">
                  <a:tint val="100000"/>
                  <a:shade val="100000"/>
                  <a:satMod val="130000"/>
                </a:schemeClr>
              </a:gs>
              <a:gs pos="100000">
                <a:schemeClr val="accent1">
                  <a:tint val="50000"/>
                  <a:shade val="100000"/>
                  <a:satMod val="350000"/>
                </a:schemeClr>
              </a:gs>
            </a:gsLst>
          </a:gradFill>
        </p:spPr>
        <p:style>
          <a:lnRef idx="0">
            <a:schemeClr val="accent1"/>
          </a:lnRef>
          <a:fillRef idx="3">
            <a:schemeClr val="accent1"/>
          </a:fillRef>
          <a:effectRef idx="3">
            <a:schemeClr val="accent1"/>
          </a:effectRef>
          <a:fontRef idx="minor">
            <a:schemeClr val="lt1"/>
          </a:fontRef>
        </p:style>
        <p:txBody>
          <a:bodyPr anchor="ctr"/>
          <a:lstStyle/>
          <a:p>
            <a:pPr>
              <a:buClr>
                <a:srgbClr val="FFC000"/>
              </a:buClr>
              <a:defRPr/>
            </a:pPr>
            <a:endParaRPr lang="zh-CN" altLang="en-US" dirty="0">
              <a:solidFill>
                <a:schemeClr val="tx2">
                  <a:lumMod val="75000"/>
                </a:schemeClr>
              </a:solidFill>
            </a:endParaRPr>
          </a:p>
        </p:txBody>
      </p:sp>
      <p:sp>
        <p:nvSpPr>
          <p:cNvPr id="8" name="矩形 7"/>
          <p:cNvSpPr/>
          <p:nvPr/>
        </p:nvSpPr>
        <p:spPr>
          <a:xfrm>
            <a:off x="5105386" y="1447852"/>
            <a:ext cx="3571070" cy="4595688"/>
          </a:xfrm>
          <a:prstGeom prst="rect">
            <a:avLst/>
          </a:prstGeom>
          <a:gradFill>
            <a:gsLst>
              <a:gs pos="100000">
                <a:srgbClr val="8FD1A8"/>
              </a:gs>
              <a:gs pos="0">
                <a:srgbClr val="92D050"/>
              </a:gs>
              <a:gs pos="100000">
                <a:schemeClr val="accent1">
                  <a:tint val="50000"/>
                  <a:shade val="100000"/>
                  <a:satMod val="350000"/>
                </a:schemeClr>
              </a:gs>
            </a:gsLst>
          </a:gradFill>
        </p:spPr>
        <p:style>
          <a:lnRef idx="0">
            <a:schemeClr val="accent1"/>
          </a:lnRef>
          <a:fillRef idx="3">
            <a:schemeClr val="accent1"/>
          </a:fillRef>
          <a:effectRef idx="3">
            <a:schemeClr val="accent1"/>
          </a:effectRef>
          <a:fontRef idx="minor">
            <a:schemeClr val="lt1"/>
          </a:fontRef>
        </p:style>
        <p:txBody>
          <a:bodyPr anchor="ctr"/>
          <a:lstStyle/>
          <a:p>
            <a:pPr>
              <a:defRPr/>
            </a:pPr>
            <a:endParaRPr lang="zh-CN" altLang="en-US" sz="1600"/>
          </a:p>
        </p:txBody>
      </p:sp>
      <p:sp>
        <p:nvSpPr>
          <p:cNvPr id="9" name="矩形 8"/>
          <p:cNvSpPr/>
          <p:nvPr/>
        </p:nvSpPr>
        <p:spPr>
          <a:xfrm>
            <a:off x="1565620" y="1804814"/>
            <a:ext cx="1600200" cy="400050"/>
          </a:xfrm>
          <a:prstGeom prst="rect">
            <a:avLst/>
          </a:prstGeom>
        </p:spPr>
        <p:txBody>
          <a:bodyPr>
            <a:spAutoFit/>
          </a:bodyPr>
          <a:lstStyle/>
          <a:p>
            <a:pPr>
              <a:buClr>
                <a:schemeClr val="accent1"/>
              </a:buClr>
              <a:defRPr/>
            </a:pPr>
            <a:r>
              <a:rPr lang="zh-CN" altLang="en-US" sz="2000" b="1" dirty="0">
                <a:solidFill>
                  <a:schemeClr val="tx2">
                    <a:lumMod val="75000"/>
                  </a:schemeClr>
                </a:solidFill>
                <a:latin typeface="Arial" charset="0"/>
              </a:rPr>
              <a:t>存在的不足</a:t>
            </a:r>
            <a:endParaRPr lang="en-US" altLang="zh-CN" sz="2000" b="1" dirty="0">
              <a:solidFill>
                <a:schemeClr val="tx2">
                  <a:lumMod val="75000"/>
                </a:schemeClr>
              </a:solidFill>
              <a:latin typeface="Arial" charset="0"/>
            </a:endParaRPr>
          </a:p>
        </p:txBody>
      </p:sp>
      <p:sp>
        <p:nvSpPr>
          <p:cNvPr id="10" name="矩形 9"/>
          <p:cNvSpPr/>
          <p:nvPr/>
        </p:nvSpPr>
        <p:spPr>
          <a:xfrm>
            <a:off x="6343650" y="1804814"/>
            <a:ext cx="800100" cy="400050"/>
          </a:xfrm>
          <a:prstGeom prst="rect">
            <a:avLst/>
          </a:prstGeom>
        </p:spPr>
        <p:txBody>
          <a:bodyPr>
            <a:spAutoFit/>
          </a:bodyPr>
          <a:lstStyle/>
          <a:p>
            <a:pPr>
              <a:buClr>
                <a:schemeClr val="accent1"/>
              </a:buClr>
              <a:defRPr/>
            </a:pPr>
            <a:r>
              <a:rPr lang="zh-CN" altLang="en-US" sz="2000" b="1" dirty="0">
                <a:solidFill>
                  <a:schemeClr val="tx2">
                    <a:lumMod val="75000"/>
                  </a:schemeClr>
                </a:solidFill>
                <a:latin typeface="Arial" charset="0"/>
              </a:rPr>
              <a:t>目的</a:t>
            </a:r>
            <a:endParaRPr lang="en-US" altLang="zh-CN" sz="2000" b="1" dirty="0">
              <a:solidFill>
                <a:schemeClr val="tx2">
                  <a:lumMod val="75000"/>
                </a:schemeClr>
              </a:solidFill>
              <a:latin typeface="Arial" charset="0"/>
            </a:endParaRPr>
          </a:p>
        </p:txBody>
      </p:sp>
      <p:sp>
        <p:nvSpPr>
          <p:cNvPr id="11" name="矩形 10"/>
          <p:cNvSpPr/>
          <p:nvPr/>
        </p:nvSpPr>
        <p:spPr>
          <a:xfrm>
            <a:off x="609600" y="2564904"/>
            <a:ext cx="3276600" cy="707886"/>
          </a:xfrm>
          <a:prstGeom prst="rect">
            <a:avLst/>
          </a:prstGeom>
        </p:spPr>
        <p:txBody>
          <a:bodyPr>
            <a:spAutoFit/>
          </a:bodyPr>
          <a:lstStyle/>
          <a:p>
            <a:pPr marL="285750" indent="-285750">
              <a:buClr>
                <a:srgbClr val="FFC000"/>
              </a:buClr>
              <a:buFont typeface="Wingdings" pitchFamily="2" charset="2"/>
              <a:buChar char="Ø"/>
              <a:defRPr/>
            </a:pPr>
            <a:r>
              <a:rPr lang="en-US" altLang="zh-CN" sz="2000" b="1" dirty="0"/>
              <a:t>VxBPEL</a:t>
            </a:r>
            <a:r>
              <a:rPr lang="zh-CN" altLang="zh-CN" sz="2000" b="1" dirty="0"/>
              <a:t>不能够支持同时运行一</a:t>
            </a:r>
            <a:r>
              <a:rPr lang="zh-CN" altLang="zh-CN" sz="2000" b="1" dirty="0" smtClean="0"/>
              <a:t>个</a:t>
            </a:r>
            <a:r>
              <a:rPr lang="zh-CN" altLang="en-US" sz="2000" b="1" dirty="0" smtClean="0"/>
              <a:t>流程</a:t>
            </a:r>
            <a:r>
              <a:rPr lang="zh-CN" altLang="zh-CN" sz="2000" b="1" dirty="0" smtClean="0"/>
              <a:t>的</a:t>
            </a:r>
            <a:r>
              <a:rPr lang="zh-CN" altLang="zh-CN" sz="2000" b="1" dirty="0"/>
              <a:t>多种版本</a:t>
            </a:r>
            <a:endParaRPr lang="en-US" altLang="zh-CN" sz="2000" b="1" dirty="0">
              <a:latin typeface="Arial" charset="0"/>
            </a:endParaRPr>
          </a:p>
        </p:txBody>
      </p:sp>
      <p:sp>
        <p:nvSpPr>
          <p:cNvPr id="12" name="矩形 11"/>
          <p:cNvSpPr/>
          <p:nvPr/>
        </p:nvSpPr>
        <p:spPr>
          <a:xfrm>
            <a:off x="609704" y="4149080"/>
            <a:ext cx="3276600" cy="707886"/>
          </a:xfrm>
          <a:prstGeom prst="rect">
            <a:avLst/>
          </a:prstGeom>
        </p:spPr>
        <p:txBody>
          <a:bodyPr>
            <a:spAutoFit/>
          </a:bodyPr>
          <a:lstStyle/>
          <a:p>
            <a:pPr marL="285750" indent="-285750">
              <a:buClr>
                <a:srgbClr val="FFC000"/>
              </a:buClr>
              <a:buFont typeface="Wingdings" pitchFamily="2" charset="2"/>
              <a:buChar char="Ø"/>
              <a:defRPr/>
            </a:pPr>
            <a:r>
              <a:rPr lang="en-US" altLang="zh-CN" sz="2000" b="1" dirty="0"/>
              <a:t>VxBPEL</a:t>
            </a:r>
            <a:r>
              <a:rPr lang="zh-CN" altLang="zh-CN" sz="2000" b="1" dirty="0"/>
              <a:t>不能让</a:t>
            </a:r>
            <a:r>
              <a:rPr lang="zh-CN" altLang="zh-CN" sz="2000" b="1" dirty="0" smtClean="0"/>
              <a:t>用户</a:t>
            </a:r>
            <a:r>
              <a:rPr lang="zh-CN" altLang="en-US" sz="2000" b="1" dirty="0" smtClean="0"/>
              <a:t>灵活地</a:t>
            </a:r>
            <a:r>
              <a:rPr lang="zh-CN" altLang="zh-CN" sz="2000" b="1" dirty="0" smtClean="0"/>
              <a:t>自定义</a:t>
            </a:r>
            <a:r>
              <a:rPr lang="zh-CN" altLang="zh-CN" sz="2000" b="1" dirty="0"/>
              <a:t>流程</a:t>
            </a:r>
            <a:endParaRPr lang="zh-CN" altLang="en-US" sz="2000" b="1" dirty="0"/>
          </a:p>
        </p:txBody>
      </p:sp>
      <p:sp>
        <p:nvSpPr>
          <p:cNvPr id="13" name="矩形 12"/>
          <p:cNvSpPr/>
          <p:nvPr/>
        </p:nvSpPr>
        <p:spPr>
          <a:xfrm>
            <a:off x="5261444" y="2564904"/>
            <a:ext cx="3276600" cy="1015663"/>
          </a:xfrm>
          <a:prstGeom prst="rect">
            <a:avLst/>
          </a:prstGeom>
        </p:spPr>
        <p:txBody>
          <a:bodyPr>
            <a:spAutoFit/>
          </a:bodyPr>
          <a:lstStyle/>
          <a:p>
            <a:pPr marL="285750" indent="-285750">
              <a:buFont typeface="Wingdings" pitchFamily="2" charset="2"/>
              <a:buChar char="Ø"/>
              <a:defRPr/>
            </a:pPr>
            <a:r>
              <a:rPr lang="zh-CN" altLang="en-US" sz="2000" b="1" dirty="0" smtClean="0">
                <a:latin typeface="Arial" charset="0"/>
              </a:rPr>
              <a:t>在实例层使引擎能够根据用户不同的需求创建不同流程的实例</a:t>
            </a:r>
            <a:endParaRPr lang="en-US" altLang="zh-CN" sz="2000" b="1" dirty="0">
              <a:latin typeface="Arial" charset="0"/>
            </a:endParaRPr>
          </a:p>
        </p:txBody>
      </p:sp>
      <p:sp>
        <p:nvSpPr>
          <p:cNvPr id="14" name="矩形 13"/>
          <p:cNvSpPr/>
          <p:nvPr/>
        </p:nvSpPr>
        <p:spPr>
          <a:xfrm>
            <a:off x="5261444" y="4149080"/>
            <a:ext cx="3276600" cy="1785104"/>
          </a:xfrm>
          <a:prstGeom prst="rect">
            <a:avLst/>
          </a:prstGeom>
        </p:spPr>
        <p:txBody>
          <a:bodyPr>
            <a:spAutoFit/>
          </a:bodyPr>
          <a:lstStyle/>
          <a:p>
            <a:pPr marL="285750" indent="-285750">
              <a:spcBef>
                <a:spcPts val="600"/>
              </a:spcBef>
              <a:spcAft>
                <a:spcPts val="600"/>
              </a:spcAft>
              <a:buFont typeface="Wingdings" pitchFamily="2" charset="2"/>
              <a:buChar char="Ø"/>
              <a:defRPr/>
            </a:pPr>
            <a:r>
              <a:rPr lang="zh-CN" altLang="en-US" sz="2000" b="1" dirty="0" smtClean="0"/>
              <a:t>让流程具有更加灵活的可变性</a:t>
            </a:r>
            <a:endParaRPr lang="en-US" altLang="zh-CN" sz="2000" b="1" dirty="0" smtClean="0"/>
          </a:p>
          <a:p>
            <a:pPr marL="285750" indent="-285750">
              <a:spcBef>
                <a:spcPts val="600"/>
              </a:spcBef>
              <a:spcAft>
                <a:spcPts val="600"/>
              </a:spcAft>
              <a:buFont typeface="Wingdings" pitchFamily="2" charset="2"/>
              <a:buChar char="Ø"/>
              <a:defRPr/>
            </a:pPr>
            <a:r>
              <a:rPr lang="zh-CN" altLang="en-US" sz="2000" b="1" dirty="0" smtClean="0"/>
              <a:t>实现一个流程自定制工具，以帮助用户按照自己的需求定制专属流程</a:t>
            </a:r>
            <a:endParaRPr lang="zh-CN" altLang="en-US" sz="2000" b="1" dirty="0"/>
          </a:p>
        </p:txBody>
      </p:sp>
      <p:sp>
        <p:nvSpPr>
          <p:cNvPr id="15" name="右箭头 14"/>
          <p:cNvSpPr/>
          <p:nvPr/>
        </p:nvSpPr>
        <p:spPr>
          <a:xfrm>
            <a:off x="4043324" y="2698123"/>
            <a:ext cx="1062062" cy="441448"/>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右箭头 15"/>
          <p:cNvSpPr/>
          <p:nvPr/>
        </p:nvSpPr>
        <p:spPr>
          <a:xfrm>
            <a:off x="4043324" y="4151912"/>
            <a:ext cx="1062062" cy="441448"/>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8</a:t>
            </a:fld>
            <a:endParaRPr lang="en-US" altLang="zh-CN">
              <a:solidFill>
                <a:srgbClr val="000000"/>
              </a:solidFill>
            </a:endParaRPr>
          </a:p>
        </p:txBody>
      </p:sp>
    </p:spTree>
    <p:extLst>
      <p:ext uri="{BB962C8B-B14F-4D97-AF65-F5344CB8AC3E}">
        <p14:creationId xmlns:p14="http://schemas.microsoft.com/office/powerpoint/2010/main" val="236820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1828800" y="2024063"/>
            <a:ext cx="762000" cy="665162"/>
            <a:chOff x="0" y="0"/>
            <a:chExt cx="1549" cy="1351"/>
          </a:xfrm>
        </p:grpSpPr>
        <p:sp>
          <p:nvSpPr>
            <p:cNvPr id="9249"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50" name="AutoShape 5"/>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26" name="AutoShape 6"/>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9219" name="Group 7"/>
          <p:cNvGrpSpPr>
            <a:grpSpLocks/>
          </p:cNvGrpSpPr>
          <p:nvPr/>
        </p:nvGrpSpPr>
        <p:grpSpPr bwMode="auto">
          <a:xfrm>
            <a:off x="1828800" y="2938463"/>
            <a:ext cx="762000" cy="665162"/>
            <a:chOff x="0" y="0"/>
            <a:chExt cx="1549" cy="1351"/>
          </a:xfrm>
        </p:grpSpPr>
        <p:sp>
          <p:nvSpPr>
            <p:cNvPr id="9246"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47" name="AutoShape 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30" name="AutoShape 10"/>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9220"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 name="Text Box 12"/>
          <p:cNvSpPr txBox="1">
            <a:spLocks noChangeArrowheads="1"/>
          </p:cNvSpPr>
          <p:nvPr/>
        </p:nvSpPr>
        <p:spPr bwMode="auto">
          <a:xfrm>
            <a:off x="2819400" y="2133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课题背景</a:t>
            </a:r>
          </a:p>
        </p:txBody>
      </p:sp>
      <p:sp>
        <p:nvSpPr>
          <p:cNvPr id="9222" name="Text Box 13"/>
          <p:cNvSpPr txBox="1">
            <a:spLocks noChangeArrowheads="1"/>
          </p:cNvSpPr>
          <p:nvPr/>
        </p:nvSpPr>
        <p:spPr bwMode="auto">
          <a:xfrm>
            <a:off x="2025650" y="21224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1</a:t>
            </a:r>
          </a:p>
        </p:txBody>
      </p:sp>
      <p:sp>
        <p:nvSpPr>
          <p:cNvPr id="9223"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Text Box 15"/>
          <p:cNvSpPr txBox="1">
            <a:spLocks noChangeArrowheads="1"/>
          </p:cNvSpPr>
          <p:nvPr/>
        </p:nvSpPr>
        <p:spPr bwMode="auto">
          <a:xfrm>
            <a:off x="2819400" y="2971800"/>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a:latin typeface="宋体" pitchFamily="2" charset="-122"/>
                <a:ea typeface="宋体" pitchFamily="2" charset="-122"/>
              </a:rPr>
              <a:t>选题意义及目的</a:t>
            </a:r>
          </a:p>
        </p:txBody>
      </p:sp>
      <p:sp>
        <p:nvSpPr>
          <p:cNvPr id="9225" name="Text Box 16"/>
          <p:cNvSpPr txBox="1">
            <a:spLocks noChangeArrowheads="1"/>
          </p:cNvSpPr>
          <p:nvPr/>
        </p:nvSpPr>
        <p:spPr bwMode="auto">
          <a:xfrm>
            <a:off x="2025650" y="3036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2</a:t>
            </a:r>
          </a:p>
        </p:txBody>
      </p:sp>
      <p:grpSp>
        <p:nvGrpSpPr>
          <p:cNvPr id="9226" name="Group 17"/>
          <p:cNvGrpSpPr>
            <a:grpSpLocks/>
          </p:cNvGrpSpPr>
          <p:nvPr/>
        </p:nvGrpSpPr>
        <p:grpSpPr bwMode="auto">
          <a:xfrm>
            <a:off x="1828800" y="3830638"/>
            <a:ext cx="762000" cy="665162"/>
            <a:chOff x="0" y="0"/>
            <a:chExt cx="1549" cy="1351"/>
          </a:xfrm>
        </p:grpSpPr>
        <p:sp>
          <p:nvSpPr>
            <p:cNvPr id="9243" name="AutoShape 18"/>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44" name="AutoShape 19"/>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 name="AutoShape 20"/>
            <p:cNvSpPr>
              <a:spLocks noChangeArrowheads="1"/>
            </p:cNvSpPr>
            <p:nvPr/>
          </p:nvSpPr>
          <p:spPr bwMode="auto">
            <a:xfrm>
              <a:off x="90" y="81"/>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grpSp>
        <p:nvGrpSpPr>
          <p:cNvPr id="9227" name="Group 21"/>
          <p:cNvGrpSpPr>
            <a:grpSpLocks/>
          </p:cNvGrpSpPr>
          <p:nvPr/>
        </p:nvGrpSpPr>
        <p:grpSpPr bwMode="auto">
          <a:xfrm>
            <a:off x="1828800" y="4745038"/>
            <a:ext cx="762000" cy="665162"/>
            <a:chOff x="0" y="0"/>
            <a:chExt cx="1549" cy="1351"/>
          </a:xfrm>
        </p:grpSpPr>
        <p:sp>
          <p:nvSpPr>
            <p:cNvPr id="9240" name="AutoShape 22"/>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41" name="AutoShape 23"/>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5144" name="AutoShape 24"/>
            <p:cNvSpPr>
              <a:spLocks noChangeArrowheads="1"/>
            </p:cNvSpPr>
            <p:nvPr/>
          </p:nvSpPr>
          <p:spPr bwMode="auto">
            <a:xfrm>
              <a:off x="90" y="81"/>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mn-ea"/>
              </a:endParaRPr>
            </a:p>
          </p:txBody>
        </p:sp>
      </p:grpSp>
      <p:sp>
        <p:nvSpPr>
          <p:cNvPr id="9228"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Text Box 27"/>
          <p:cNvSpPr txBox="1">
            <a:spLocks noChangeArrowheads="1"/>
          </p:cNvSpPr>
          <p:nvPr/>
        </p:nvSpPr>
        <p:spPr bwMode="auto">
          <a:xfrm>
            <a:off x="2025650" y="39290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9230"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Text Box 30"/>
          <p:cNvSpPr txBox="1">
            <a:spLocks noChangeArrowheads="1"/>
          </p:cNvSpPr>
          <p:nvPr/>
        </p:nvSpPr>
        <p:spPr bwMode="auto">
          <a:xfrm>
            <a:off x="2025650" y="48434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4</a:t>
            </a:r>
          </a:p>
        </p:txBody>
      </p:sp>
      <p:grpSp>
        <p:nvGrpSpPr>
          <p:cNvPr id="9232" name="Group 4"/>
          <p:cNvGrpSpPr>
            <a:grpSpLocks/>
          </p:cNvGrpSpPr>
          <p:nvPr/>
        </p:nvGrpSpPr>
        <p:grpSpPr bwMode="auto">
          <a:xfrm>
            <a:off x="19050" y="66675"/>
            <a:ext cx="1079500" cy="633413"/>
            <a:chOff x="0" y="0"/>
            <a:chExt cx="680" cy="399"/>
          </a:xfrm>
        </p:grpSpPr>
        <p:sp>
          <p:nvSpPr>
            <p:cNvPr id="9238" name="Text Box 5"/>
            <p:cNvSpPr txBox="1">
              <a:spLocks noChangeArrowheads="1"/>
            </p:cNvSpPr>
            <p:nvPr/>
          </p:nvSpPr>
          <p:spPr bwMode="auto">
            <a:xfrm>
              <a:off x="0" y="11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eaLnBrk="1" hangingPunct="1"/>
              <a:r>
                <a:rPr lang="en-US" altLang="zh-CN" sz="2400" b="1">
                  <a:solidFill>
                    <a:schemeClr val="tx2"/>
                  </a:solidFill>
                  <a:ea typeface="宋体" pitchFamily="2" charset="-122"/>
                </a:rPr>
                <a:t>USTB</a:t>
              </a:r>
            </a:p>
          </p:txBody>
        </p:sp>
        <p:sp>
          <p:nvSpPr>
            <p:cNvPr id="9239" name="AutoShape 6"/>
            <p:cNvSpPr>
              <a:spLocks noChangeArrowheads="1"/>
            </p:cNvSpPr>
            <p:nvPr/>
          </p:nvSpPr>
          <p:spPr bwMode="auto">
            <a:xfrm rot="5400000">
              <a:off x="248" y="-185"/>
              <a:ext cx="172" cy="542"/>
            </a:xfrm>
            <a:prstGeom prst="moon">
              <a:avLst>
                <a:gd name="adj" fmla="val 212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a:p>
          </p:txBody>
        </p:sp>
      </p:grpSp>
      <p:sp>
        <p:nvSpPr>
          <p:cNvPr id="9233" name="Text Box 27"/>
          <p:cNvSpPr txBox="1">
            <a:spLocks noChangeArrowheads="1"/>
          </p:cNvSpPr>
          <p:nvPr/>
        </p:nvSpPr>
        <p:spPr bwMode="auto">
          <a:xfrm>
            <a:off x="5791200" y="5486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3</a:t>
            </a:r>
          </a:p>
        </p:txBody>
      </p:sp>
      <p:sp>
        <p:nvSpPr>
          <p:cNvPr id="9234" name="Text Box 27"/>
          <p:cNvSpPr txBox="1">
            <a:spLocks noChangeArrowheads="1"/>
          </p:cNvSpPr>
          <p:nvPr/>
        </p:nvSpPr>
        <p:spPr bwMode="auto">
          <a:xfrm>
            <a:off x="1981200" y="5791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pPr algn="ctr"/>
            <a:r>
              <a:rPr lang="en-US" altLang="zh-CN" sz="2400" b="1">
                <a:solidFill>
                  <a:schemeClr val="bg1"/>
                </a:solidFill>
                <a:ea typeface="宋体" pitchFamily="2" charset="-122"/>
              </a:rPr>
              <a:t>5</a:t>
            </a:r>
          </a:p>
        </p:txBody>
      </p:sp>
      <p:sp>
        <p:nvSpPr>
          <p:cNvPr id="9235" name="矩形 2"/>
          <p:cNvSpPr>
            <a:spLocks noChangeArrowheads="1"/>
          </p:cNvSpPr>
          <p:nvPr/>
        </p:nvSpPr>
        <p:spPr bwMode="auto">
          <a:xfrm>
            <a:off x="2819400" y="4800600"/>
            <a:ext cx="243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ea typeface="宋体" pitchFamily="2" charset="-122"/>
              </a:rPr>
              <a:t>时间安排</a:t>
            </a:r>
            <a:endParaRPr lang="en-US" altLang="zh-CN" sz="2400" dirty="0">
              <a:ea typeface="宋体" pitchFamily="2" charset="-122"/>
            </a:endParaRPr>
          </a:p>
        </p:txBody>
      </p:sp>
      <p:sp>
        <p:nvSpPr>
          <p:cNvPr id="9236" name="Text Box 15"/>
          <p:cNvSpPr txBox="1">
            <a:spLocks noChangeArrowheads="1"/>
          </p:cNvSpPr>
          <p:nvPr/>
        </p:nvSpPr>
        <p:spPr bwMode="auto">
          <a:xfrm>
            <a:off x="2819400" y="3830638"/>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微软雅黑" pitchFamily="34" charset="-122"/>
              </a:defRPr>
            </a:lvl1pPr>
            <a:lvl2pPr marL="742950" indent="-285750" eaLnBrk="0" hangingPunct="0">
              <a:defRPr>
                <a:solidFill>
                  <a:schemeClr val="tx1"/>
                </a:solidFill>
                <a:latin typeface="Arial" pitchFamily="34" charset="0"/>
                <a:ea typeface="微软雅黑" pitchFamily="34" charset="-122"/>
              </a:defRPr>
            </a:lvl2pPr>
            <a:lvl3pPr marL="1143000" indent="-228600" eaLnBrk="0" hangingPunct="0">
              <a:defRPr>
                <a:solidFill>
                  <a:schemeClr val="tx1"/>
                </a:solidFill>
                <a:latin typeface="Arial" pitchFamily="34" charset="0"/>
                <a:ea typeface="微软雅黑" pitchFamily="34" charset="-122"/>
              </a:defRPr>
            </a:lvl3pPr>
            <a:lvl4pPr marL="1600200" indent="-228600" eaLnBrk="0" hangingPunct="0">
              <a:defRPr>
                <a:solidFill>
                  <a:schemeClr val="tx1"/>
                </a:solidFill>
                <a:latin typeface="Arial" pitchFamily="34" charset="0"/>
                <a:ea typeface="微软雅黑" pitchFamily="34" charset="-122"/>
              </a:defRPr>
            </a:lvl4pPr>
            <a:lvl5pPr marL="2057400" indent="-228600" eaLnBrk="0" hangingPunct="0">
              <a:defRPr>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pitchFamily="34" charset="0"/>
                <a:ea typeface="微软雅黑" pitchFamily="34" charset="-122"/>
              </a:defRPr>
            </a:lvl9pPr>
          </a:lstStyle>
          <a:p>
            <a:r>
              <a:rPr lang="zh-CN" altLang="en-US" sz="2400" b="1" dirty="0">
                <a:solidFill>
                  <a:schemeClr val="tx2"/>
                </a:solidFill>
                <a:latin typeface="宋体" pitchFamily="2" charset="-122"/>
                <a:ea typeface="宋体" pitchFamily="2" charset="-122"/>
              </a:rPr>
              <a:t>课题内容及难点</a:t>
            </a:r>
          </a:p>
        </p:txBody>
      </p:sp>
      <p:sp>
        <p:nvSpPr>
          <p:cNvPr id="9237" name="标题 2"/>
          <p:cNvSpPr>
            <a:spLocks noGrp="1"/>
          </p:cNvSpPr>
          <p:nvPr>
            <p:ph type="title"/>
          </p:nvPr>
        </p:nvSpPr>
        <p:spPr/>
        <p:txBody>
          <a:bodyPr/>
          <a:lstStyle/>
          <a:p>
            <a:endParaRPr lang="zh-CN" altLang="en-US" smtClean="0"/>
          </a:p>
        </p:txBody>
      </p:sp>
      <p:sp>
        <p:nvSpPr>
          <p:cNvPr id="3" name="灯片编号占位符 2"/>
          <p:cNvSpPr>
            <a:spLocks noGrp="1"/>
          </p:cNvSpPr>
          <p:nvPr>
            <p:ph type="sldNum" sz="quarter" idx="12"/>
          </p:nvPr>
        </p:nvSpPr>
        <p:spPr/>
        <p:txBody>
          <a:bodyPr/>
          <a:lstStyle/>
          <a:p>
            <a:pPr>
              <a:defRPr/>
            </a:pPr>
            <a:fld id="{1B98478C-2BC7-4D4A-88C8-E38884FAB7AD}" type="slidenum">
              <a:rPr lang="zh-CN" altLang="en-US" smtClean="0">
                <a:solidFill>
                  <a:srgbClr val="000000"/>
                </a:solidFill>
              </a:rPr>
              <a:pPr>
                <a:defRPr/>
              </a:pPr>
              <a:t>9</a:t>
            </a:fld>
            <a:endParaRPr lang="en-US" altLang="zh-CN">
              <a:solidFill>
                <a:srgbClr val="000000"/>
              </a:solidFill>
            </a:endParaRPr>
          </a:p>
        </p:txBody>
      </p:sp>
    </p:spTree>
    <p:extLst>
      <p:ext uri="{BB962C8B-B14F-4D97-AF65-F5344CB8AC3E}">
        <p14:creationId xmlns:p14="http://schemas.microsoft.com/office/powerpoint/2010/main" val="879634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4156</TotalTime>
  <Words>1912</Words>
  <Application>Microsoft Office PowerPoint</Application>
  <PresentationFormat>全屏显示(4:3)</PresentationFormat>
  <Paragraphs>319</Paragraphs>
  <Slides>20</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默认设计模板</vt:lpstr>
      <vt:lpstr>Photoshop.Image.6</vt:lpstr>
      <vt:lpstr>基于VxBPEL的可定制业务流程 设计技术与支持平台研究</vt:lpstr>
      <vt:lpstr>PowerPoint 演示文稿</vt:lpstr>
      <vt:lpstr>课题背景</vt:lpstr>
      <vt:lpstr>课题背景</vt:lpstr>
      <vt:lpstr>课题背景</vt:lpstr>
      <vt:lpstr>课题背景</vt:lpstr>
      <vt:lpstr>`</vt:lpstr>
      <vt:lpstr>选题目的及意义</vt:lpstr>
      <vt:lpstr>PowerPoint 演示文稿</vt:lpstr>
      <vt:lpstr>课题内容及难点</vt:lpstr>
      <vt:lpstr>课题内容及难点</vt:lpstr>
      <vt:lpstr>课题内容及难点</vt:lpstr>
      <vt:lpstr>课题内容及难点</vt:lpstr>
      <vt:lpstr>课题内容及难点</vt:lpstr>
      <vt:lpstr>课题内容及难点</vt:lpstr>
      <vt:lpstr>课题内容及难点</vt:lpstr>
      <vt:lpstr>课题内容及难点</vt:lpstr>
      <vt:lpstr>PowerPoint 演示文稿</vt:lpstr>
      <vt:lpstr>时间安排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云计算环境下适应性服务组装技术与支持平台研究</dc:title>
  <dc:creator>ZhangXin</dc:creator>
  <cp:lastModifiedBy>ZhangXin</cp:lastModifiedBy>
  <cp:revision>109</cp:revision>
  <dcterms:created xsi:type="dcterms:W3CDTF">2014-07-15T06:55:02Z</dcterms:created>
  <dcterms:modified xsi:type="dcterms:W3CDTF">2014-07-21T08:36:21Z</dcterms:modified>
</cp:coreProperties>
</file>