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74"/>
  </p:notesMasterIdLst>
  <p:handoutMasterIdLst>
    <p:handoutMasterId r:id="rId75"/>
  </p:handoutMasterIdLst>
  <p:sldIdLst>
    <p:sldId id="256" r:id="rId3"/>
    <p:sldId id="257" r:id="rId4"/>
    <p:sldId id="258" r:id="rId5"/>
    <p:sldId id="265" r:id="rId6"/>
    <p:sldId id="311" r:id="rId7"/>
    <p:sldId id="310" r:id="rId8"/>
    <p:sldId id="313" r:id="rId9"/>
    <p:sldId id="312" r:id="rId10"/>
    <p:sldId id="314" r:id="rId11"/>
    <p:sldId id="316" r:id="rId12"/>
    <p:sldId id="286" r:id="rId13"/>
    <p:sldId id="318" r:id="rId14"/>
    <p:sldId id="319" r:id="rId15"/>
    <p:sldId id="321" r:id="rId16"/>
    <p:sldId id="320" r:id="rId17"/>
    <p:sldId id="322" r:id="rId18"/>
    <p:sldId id="288" r:id="rId19"/>
    <p:sldId id="323" r:id="rId20"/>
    <p:sldId id="266" r:id="rId21"/>
    <p:sldId id="324" r:id="rId22"/>
    <p:sldId id="262" r:id="rId23"/>
    <p:sldId id="260" r:id="rId24"/>
    <p:sldId id="289" r:id="rId25"/>
    <p:sldId id="281" r:id="rId26"/>
    <p:sldId id="290" r:id="rId27"/>
    <p:sldId id="291" r:id="rId28"/>
    <p:sldId id="325" r:id="rId29"/>
    <p:sldId id="292" r:id="rId30"/>
    <p:sldId id="269" r:id="rId31"/>
    <p:sldId id="270" r:id="rId32"/>
    <p:sldId id="293" r:id="rId33"/>
    <p:sldId id="294" r:id="rId34"/>
    <p:sldId id="295" r:id="rId35"/>
    <p:sldId id="296" r:id="rId36"/>
    <p:sldId id="297" r:id="rId37"/>
    <p:sldId id="300" r:id="rId38"/>
    <p:sldId id="301" r:id="rId39"/>
    <p:sldId id="302" r:id="rId40"/>
    <p:sldId id="303" r:id="rId41"/>
    <p:sldId id="326" r:id="rId42"/>
    <p:sldId id="273" r:id="rId43"/>
    <p:sldId id="272" r:id="rId44"/>
    <p:sldId id="274" r:id="rId45"/>
    <p:sldId id="347" r:id="rId46"/>
    <p:sldId id="348" r:id="rId47"/>
    <p:sldId id="304" r:id="rId48"/>
    <p:sldId id="305" r:id="rId49"/>
    <p:sldId id="306" r:id="rId50"/>
    <p:sldId id="307" r:id="rId51"/>
    <p:sldId id="308" r:id="rId52"/>
    <p:sldId id="328" r:id="rId53"/>
    <p:sldId id="327" r:id="rId54"/>
    <p:sldId id="334" r:id="rId55"/>
    <p:sldId id="335" r:id="rId56"/>
    <p:sldId id="336" r:id="rId57"/>
    <p:sldId id="329" r:id="rId58"/>
    <p:sldId id="330" r:id="rId59"/>
    <p:sldId id="331" r:id="rId60"/>
    <p:sldId id="337" r:id="rId61"/>
    <p:sldId id="332" r:id="rId62"/>
    <p:sldId id="338" r:id="rId63"/>
    <p:sldId id="340" r:id="rId64"/>
    <p:sldId id="339" r:id="rId65"/>
    <p:sldId id="341" r:id="rId66"/>
    <p:sldId id="344" r:id="rId67"/>
    <p:sldId id="345" r:id="rId68"/>
    <p:sldId id="342" r:id="rId69"/>
    <p:sldId id="346" r:id="rId70"/>
    <p:sldId id="276" r:id="rId71"/>
    <p:sldId id="309" r:id="rId72"/>
    <p:sldId id="278"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2BE"/>
    <a:srgbClr val="00506C"/>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5" autoAdjust="0"/>
    <p:restoredTop sz="79730" autoAdjust="0"/>
  </p:normalViewPr>
  <p:slideViewPr>
    <p:cSldViewPr snapToGrid="0">
      <p:cViewPr varScale="1">
        <p:scale>
          <a:sx n="87" d="100"/>
          <a:sy n="87" d="100"/>
        </p:scale>
        <p:origin x="123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METRIC</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需要判断的候选对数目</c:v>
                </c:pt>
              </c:strCache>
            </c:strRef>
          </c:cat>
          <c:val>
            <c:numRef>
              <c:f>Sheet1!$B$2</c:f>
              <c:numCache>
                <c:formatCode>General</c:formatCode>
                <c:ptCount val="1"/>
                <c:pt idx="0">
                  <c:v>496</c:v>
                </c:pt>
              </c:numCache>
            </c:numRef>
          </c:val>
          <c:extLst>
            <c:ext xmlns:c16="http://schemas.microsoft.com/office/drawing/2014/chart" uri="{C3380CC4-5D6E-409C-BE32-E72D297353CC}">
              <c16:uniqueId val="{00000000-AEE7-443F-A7F8-BD36E33A4E4F}"/>
            </c:ext>
          </c:extLst>
        </c:ser>
        <c:ser>
          <c:idx val="1"/>
          <c:order val="1"/>
          <c:tx>
            <c:strRef>
              <c:f>Sheet1!$C$1</c:f>
              <c:strCache>
                <c:ptCount val="1"/>
                <c:pt idx="0">
                  <c:v>METRIC*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需要判断的候选对数目</c:v>
                </c:pt>
              </c:strCache>
            </c:strRef>
          </c:cat>
          <c:val>
            <c:numRef>
              <c:f>Sheet1!$C$2</c:f>
              <c:numCache>
                <c:formatCode>General</c:formatCode>
                <c:ptCount val="1"/>
                <c:pt idx="0">
                  <c:v>142</c:v>
                </c:pt>
              </c:numCache>
            </c:numRef>
          </c:val>
          <c:extLst>
            <c:ext xmlns:c16="http://schemas.microsoft.com/office/drawing/2014/chart" uri="{C3380CC4-5D6E-409C-BE32-E72D297353CC}">
              <c16:uniqueId val="{00000001-AEE7-443F-A7F8-BD36E33A4E4F}"/>
            </c:ext>
          </c:extLst>
        </c:ser>
        <c:dLbls>
          <c:dLblPos val="outEnd"/>
          <c:showLegendKey val="0"/>
          <c:showVal val="1"/>
          <c:showCatName val="0"/>
          <c:showSerName val="0"/>
          <c:showPercent val="0"/>
          <c:showBubbleSize val="0"/>
        </c:dLbls>
        <c:gapWidth val="219"/>
        <c:overlap val="-27"/>
        <c:axId val="-1840777872"/>
        <c:axId val="-1794873536"/>
      </c:barChart>
      <c:catAx>
        <c:axId val="-1840777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794873536"/>
        <c:crosses val="autoZero"/>
        <c:auto val="1"/>
        <c:lblAlgn val="ctr"/>
        <c:lblOffset val="100"/>
        <c:noMultiLvlLbl val="0"/>
      </c:catAx>
      <c:valAx>
        <c:axId val="-179487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840777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METRIC</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需要判断的候选对数目</c:v>
                </c:pt>
              </c:strCache>
            </c:strRef>
          </c:cat>
          <c:val>
            <c:numRef>
              <c:f>Sheet1!$B$2</c:f>
              <c:numCache>
                <c:formatCode>General</c:formatCode>
                <c:ptCount val="1"/>
                <c:pt idx="0">
                  <c:v>780</c:v>
                </c:pt>
              </c:numCache>
            </c:numRef>
          </c:val>
          <c:extLst>
            <c:ext xmlns:c16="http://schemas.microsoft.com/office/drawing/2014/chart" uri="{C3380CC4-5D6E-409C-BE32-E72D297353CC}">
              <c16:uniqueId val="{00000000-DEB2-421D-834A-22EB967E647E}"/>
            </c:ext>
          </c:extLst>
        </c:ser>
        <c:ser>
          <c:idx val="1"/>
          <c:order val="1"/>
          <c:tx>
            <c:strRef>
              <c:f>Sheet1!$C$1</c:f>
              <c:strCache>
                <c:ptCount val="1"/>
                <c:pt idx="0">
                  <c:v>METRIC*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需要判断的候选对数目</c:v>
                </c:pt>
              </c:strCache>
            </c:strRef>
          </c:cat>
          <c:val>
            <c:numRef>
              <c:f>Sheet1!$C$2</c:f>
              <c:numCache>
                <c:formatCode>General</c:formatCode>
                <c:ptCount val="1"/>
                <c:pt idx="0">
                  <c:v>735</c:v>
                </c:pt>
              </c:numCache>
            </c:numRef>
          </c:val>
          <c:extLst>
            <c:ext xmlns:c16="http://schemas.microsoft.com/office/drawing/2014/chart" uri="{C3380CC4-5D6E-409C-BE32-E72D297353CC}">
              <c16:uniqueId val="{00000001-DEB2-421D-834A-22EB967E647E}"/>
            </c:ext>
          </c:extLst>
        </c:ser>
        <c:dLbls>
          <c:dLblPos val="outEnd"/>
          <c:showLegendKey val="0"/>
          <c:showVal val="1"/>
          <c:showCatName val="0"/>
          <c:showSerName val="0"/>
          <c:showPercent val="0"/>
          <c:showBubbleSize val="0"/>
        </c:dLbls>
        <c:gapWidth val="219"/>
        <c:overlap val="-27"/>
        <c:axId val="-1794872448"/>
        <c:axId val="-1794879520"/>
      </c:barChart>
      <c:catAx>
        <c:axId val="-1794872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794879520"/>
        <c:crosses val="autoZero"/>
        <c:auto val="1"/>
        <c:lblAlgn val="ctr"/>
        <c:lblOffset val="100"/>
        <c:noMultiLvlLbl val="0"/>
      </c:catAx>
      <c:valAx>
        <c:axId val="-1794879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794872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METRIC</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需要判断的候选对数量</c:v>
                </c:pt>
              </c:strCache>
            </c:strRef>
          </c:cat>
          <c:val>
            <c:numRef>
              <c:f>Sheet1!$B$2</c:f>
              <c:numCache>
                <c:formatCode>General</c:formatCode>
                <c:ptCount val="1"/>
                <c:pt idx="0">
                  <c:v>2145</c:v>
                </c:pt>
              </c:numCache>
            </c:numRef>
          </c:val>
          <c:extLst>
            <c:ext xmlns:c16="http://schemas.microsoft.com/office/drawing/2014/chart" uri="{C3380CC4-5D6E-409C-BE32-E72D297353CC}">
              <c16:uniqueId val="{00000000-8EE4-4B5B-B13E-A67705749F30}"/>
            </c:ext>
          </c:extLst>
        </c:ser>
        <c:ser>
          <c:idx val="1"/>
          <c:order val="1"/>
          <c:tx>
            <c:strRef>
              <c:f>Sheet1!$C$1</c:f>
              <c:strCache>
                <c:ptCount val="1"/>
                <c:pt idx="0">
                  <c:v>METRIC*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需要判断的候选对数量</c:v>
                </c:pt>
              </c:strCache>
            </c:strRef>
          </c:cat>
          <c:val>
            <c:numRef>
              <c:f>Sheet1!$C$2</c:f>
              <c:numCache>
                <c:formatCode>General</c:formatCode>
                <c:ptCount val="1"/>
                <c:pt idx="0">
                  <c:v>1130</c:v>
                </c:pt>
              </c:numCache>
            </c:numRef>
          </c:val>
          <c:extLst>
            <c:ext xmlns:c16="http://schemas.microsoft.com/office/drawing/2014/chart" uri="{C3380CC4-5D6E-409C-BE32-E72D297353CC}">
              <c16:uniqueId val="{00000001-8EE4-4B5B-B13E-A67705749F30}"/>
            </c:ext>
          </c:extLst>
        </c:ser>
        <c:dLbls>
          <c:dLblPos val="outEnd"/>
          <c:showLegendKey val="0"/>
          <c:showVal val="1"/>
          <c:showCatName val="0"/>
          <c:showSerName val="0"/>
          <c:showPercent val="0"/>
          <c:showBubbleSize val="0"/>
        </c:dLbls>
        <c:gapWidth val="219"/>
        <c:overlap val="-27"/>
        <c:axId val="-1801121696"/>
        <c:axId val="-1801127136"/>
      </c:barChart>
      <c:catAx>
        <c:axId val="-1801121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801127136"/>
        <c:crosses val="autoZero"/>
        <c:auto val="1"/>
        <c:lblAlgn val="ctr"/>
        <c:lblOffset val="100"/>
        <c:noMultiLvlLbl val="0"/>
      </c:catAx>
      <c:valAx>
        <c:axId val="-1801127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801121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METRIC</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需要比较的候选对数目</c:v>
                </c:pt>
              </c:strCache>
            </c:strRef>
          </c:cat>
          <c:val>
            <c:numRef>
              <c:f>Sheet1!$B$2</c:f>
              <c:numCache>
                <c:formatCode>General</c:formatCode>
                <c:ptCount val="1"/>
                <c:pt idx="0">
                  <c:v>16110</c:v>
                </c:pt>
              </c:numCache>
            </c:numRef>
          </c:val>
          <c:extLst>
            <c:ext xmlns:c16="http://schemas.microsoft.com/office/drawing/2014/chart" uri="{C3380CC4-5D6E-409C-BE32-E72D297353CC}">
              <c16:uniqueId val="{00000000-64E9-44A5-A2C9-2B82AEF64DAB}"/>
            </c:ext>
          </c:extLst>
        </c:ser>
        <c:ser>
          <c:idx val="1"/>
          <c:order val="1"/>
          <c:tx>
            <c:strRef>
              <c:f>Sheet1!$C$1</c:f>
              <c:strCache>
                <c:ptCount val="1"/>
                <c:pt idx="0">
                  <c:v>METRIC*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需要比较的候选对数目</c:v>
                </c:pt>
              </c:strCache>
            </c:strRef>
          </c:cat>
          <c:val>
            <c:numRef>
              <c:f>Sheet1!$C$2</c:f>
              <c:numCache>
                <c:formatCode>General</c:formatCode>
                <c:ptCount val="1"/>
                <c:pt idx="0">
                  <c:v>16110</c:v>
                </c:pt>
              </c:numCache>
            </c:numRef>
          </c:val>
          <c:extLst>
            <c:ext xmlns:c16="http://schemas.microsoft.com/office/drawing/2014/chart" uri="{C3380CC4-5D6E-409C-BE32-E72D297353CC}">
              <c16:uniqueId val="{00000001-64E9-44A5-A2C9-2B82AEF64DAB}"/>
            </c:ext>
          </c:extLst>
        </c:ser>
        <c:dLbls>
          <c:dLblPos val="outEnd"/>
          <c:showLegendKey val="0"/>
          <c:showVal val="1"/>
          <c:showCatName val="0"/>
          <c:showSerName val="0"/>
          <c:showPercent val="0"/>
          <c:showBubbleSize val="0"/>
        </c:dLbls>
        <c:gapWidth val="219"/>
        <c:overlap val="-27"/>
        <c:axId val="-1801124960"/>
        <c:axId val="-1801121152"/>
      </c:barChart>
      <c:catAx>
        <c:axId val="-1801124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801121152"/>
        <c:crosses val="autoZero"/>
        <c:auto val="1"/>
        <c:lblAlgn val="ctr"/>
        <c:lblOffset val="100"/>
        <c:noMultiLvlLbl val="0"/>
      </c:catAx>
      <c:valAx>
        <c:axId val="-1801121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801124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zh-CN"/>
              <a:t>随机值法和边界值法的成本效率对比</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5 per MR</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Sheet1!$A$2:$A$3</c:f>
              <c:strCache>
                <c:ptCount val="2"/>
                <c:pt idx="0">
                  <c:v>BillCalculation</c:v>
                </c:pt>
                <c:pt idx="1">
                  <c:v>ExpenseReimbursementSystem</c:v>
                </c:pt>
              </c:strCache>
            </c:strRef>
          </c:cat>
          <c:val>
            <c:numRef>
              <c:f>Sheet1!$B$2:$B$3</c:f>
              <c:numCache>
                <c:formatCode>General</c:formatCode>
                <c:ptCount val="2"/>
                <c:pt idx="0">
                  <c:v>1.4800000000000001E-2</c:v>
                </c:pt>
                <c:pt idx="1">
                  <c:v>4.4999999999999997E-3</c:v>
                </c:pt>
              </c:numCache>
            </c:numRef>
          </c:val>
          <c:extLst>
            <c:ext xmlns:c16="http://schemas.microsoft.com/office/drawing/2014/chart" uri="{C3380CC4-5D6E-409C-BE32-E72D297353CC}">
              <c16:uniqueId val="{00000000-6FB0-4093-9261-A7BD118D766D}"/>
            </c:ext>
          </c:extLst>
        </c:ser>
        <c:ser>
          <c:idx val="1"/>
          <c:order val="1"/>
          <c:tx>
            <c:strRef>
              <c:f>Sheet1!$C$1</c:f>
              <c:strCache>
                <c:ptCount val="1"/>
                <c:pt idx="0">
                  <c:v>10 per MR</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Sheet1!$A$2:$A$3</c:f>
              <c:strCache>
                <c:ptCount val="2"/>
                <c:pt idx="0">
                  <c:v>BillCalculation</c:v>
                </c:pt>
                <c:pt idx="1">
                  <c:v>ExpenseReimbursementSystem</c:v>
                </c:pt>
              </c:strCache>
            </c:strRef>
          </c:cat>
          <c:val>
            <c:numRef>
              <c:f>Sheet1!$C$2:$C$3</c:f>
              <c:numCache>
                <c:formatCode>General</c:formatCode>
                <c:ptCount val="2"/>
                <c:pt idx="0">
                  <c:v>1.6E-2</c:v>
                </c:pt>
                <c:pt idx="1">
                  <c:v>0</c:v>
                </c:pt>
              </c:numCache>
            </c:numRef>
          </c:val>
          <c:extLst>
            <c:ext xmlns:c16="http://schemas.microsoft.com/office/drawing/2014/chart" uri="{C3380CC4-5D6E-409C-BE32-E72D297353CC}">
              <c16:uniqueId val="{00000001-6FB0-4093-9261-A7BD118D766D}"/>
            </c:ext>
          </c:extLst>
        </c:ser>
        <c:ser>
          <c:idx val="2"/>
          <c:order val="2"/>
          <c:tx>
            <c:strRef>
              <c:f>Sheet1!$D$1</c:f>
              <c:strCache>
                <c:ptCount val="1"/>
                <c:pt idx="0">
                  <c:v>边界值法</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Sheet1!$A$2:$A$3</c:f>
              <c:strCache>
                <c:ptCount val="2"/>
                <c:pt idx="0">
                  <c:v>BillCalculation</c:v>
                </c:pt>
                <c:pt idx="1">
                  <c:v>ExpenseReimbursementSystem</c:v>
                </c:pt>
              </c:strCache>
            </c:strRef>
          </c:cat>
          <c:val>
            <c:numRef>
              <c:f>Sheet1!$D$2:$D$3</c:f>
              <c:numCache>
                <c:formatCode>General</c:formatCode>
                <c:ptCount val="2"/>
                <c:pt idx="0">
                  <c:v>2.7799999999999998E-2</c:v>
                </c:pt>
                <c:pt idx="1">
                  <c:v>2.5600000000000001E-2</c:v>
                </c:pt>
              </c:numCache>
            </c:numRef>
          </c:val>
          <c:extLst>
            <c:ext xmlns:c16="http://schemas.microsoft.com/office/drawing/2014/chart" uri="{C3380CC4-5D6E-409C-BE32-E72D297353CC}">
              <c16:uniqueId val="{00000002-6FB0-4093-9261-A7BD118D766D}"/>
            </c:ext>
          </c:extLst>
        </c:ser>
        <c:dLbls>
          <c:showLegendKey val="0"/>
          <c:showVal val="0"/>
          <c:showCatName val="0"/>
          <c:showSerName val="0"/>
          <c:showPercent val="0"/>
          <c:showBubbleSize val="0"/>
        </c:dLbls>
        <c:gapWidth val="315"/>
        <c:overlap val="-40"/>
        <c:axId val="-1801122784"/>
        <c:axId val="-1801125504"/>
      </c:barChart>
      <c:catAx>
        <c:axId val="-180112278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1801125504"/>
        <c:crosses val="autoZero"/>
        <c:auto val="1"/>
        <c:lblAlgn val="ctr"/>
        <c:lblOffset val="100"/>
        <c:noMultiLvlLbl val="0"/>
      </c:catAx>
      <c:valAx>
        <c:axId val="-180112550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18011227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9C9755-57C2-42B8-8C0F-867990C94AF2}" type="doc">
      <dgm:prSet loTypeId="urn:microsoft.com/office/officeart/2005/8/layout/process1" loCatId="process" qsTypeId="urn:microsoft.com/office/officeart/2005/8/quickstyle/simple1" qsCatId="simple" csTypeId="urn:microsoft.com/office/officeart/2005/8/colors/accent1_2" csCatId="accent1" phldr="1"/>
      <dgm:spPr/>
    </dgm:pt>
    <dgm:pt modelId="{C4BB397B-034F-468D-B8A9-2C3C4BD3381B}">
      <dgm:prSet phldrT="[文本]"/>
      <dgm:spPr/>
      <dgm:t>
        <a:bodyPr/>
        <a:lstStyle/>
        <a:p>
          <a:r>
            <a:rPr lang="zh-CN" altLang="en-US" dirty="0"/>
            <a:t>识别待测程序的参数和环境条件并定义范畴及其相关选项</a:t>
          </a:r>
        </a:p>
      </dgm:t>
    </dgm:pt>
    <dgm:pt modelId="{66AD5404-3A8E-4425-9042-56814DC896E9}" type="parTrans" cxnId="{B3DF6620-4E5A-4C53-91E4-9B63798F7207}">
      <dgm:prSet/>
      <dgm:spPr/>
      <dgm:t>
        <a:bodyPr/>
        <a:lstStyle/>
        <a:p>
          <a:endParaRPr lang="zh-CN" altLang="en-US"/>
        </a:p>
      </dgm:t>
    </dgm:pt>
    <dgm:pt modelId="{09966696-DD16-4E1A-8A60-D5DC17271243}" type="sibTrans" cxnId="{B3DF6620-4E5A-4C53-91E4-9B63798F7207}">
      <dgm:prSet/>
      <dgm:spPr/>
      <dgm:t>
        <a:bodyPr/>
        <a:lstStyle/>
        <a:p>
          <a:endParaRPr lang="zh-CN" altLang="en-US"/>
        </a:p>
      </dgm:t>
    </dgm:pt>
    <dgm:pt modelId="{56F9A869-8FC7-4BF8-9D8A-F91C23FCAB2C}">
      <dgm:prSet phldrT="[文本]"/>
      <dgm:spPr/>
      <dgm:t>
        <a:bodyPr/>
        <a:lstStyle/>
        <a:p>
          <a:r>
            <a:rPr lang="zh-CN" altLang="en-US" dirty="0"/>
            <a:t>构造选择关系表</a:t>
          </a:r>
        </a:p>
      </dgm:t>
    </dgm:pt>
    <dgm:pt modelId="{41909B9D-235E-4C38-93D0-24B711EE492E}" type="parTrans" cxnId="{8AE31BBA-1D02-4903-A6CB-E74B8D5855B7}">
      <dgm:prSet/>
      <dgm:spPr/>
      <dgm:t>
        <a:bodyPr/>
        <a:lstStyle/>
        <a:p>
          <a:endParaRPr lang="zh-CN" altLang="en-US"/>
        </a:p>
      </dgm:t>
    </dgm:pt>
    <dgm:pt modelId="{0E18E167-CEC8-49FD-994D-12837D8496F3}" type="sibTrans" cxnId="{8AE31BBA-1D02-4903-A6CB-E74B8D5855B7}">
      <dgm:prSet/>
      <dgm:spPr/>
      <dgm:t>
        <a:bodyPr/>
        <a:lstStyle/>
        <a:p>
          <a:endParaRPr lang="zh-CN" altLang="en-US"/>
        </a:p>
      </dgm:t>
    </dgm:pt>
    <dgm:pt modelId="{7D5EB207-0966-4544-A17B-3D26385CDBB5}">
      <dgm:prSet phldrT="[文本]"/>
      <dgm:spPr/>
      <dgm:t>
        <a:bodyPr/>
        <a:lstStyle/>
        <a:p>
          <a:r>
            <a:rPr lang="zh-CN" altLang="en-US" dirty="0"/>
            <a:t>根据选择关系表构造完整测试帧</a:t>
          </a:r>
        </a:p>
      </dgm:t>
    </dgm:pt>
    <dgm:pt modelId="{A24F6C70-DC0A-4A5E-A45B-C15090F48FCF}" type="parTrans" cxnId="{6A3355FA-7093-4397-AAAA-DC5A4C6EC2E4}">
      <dgm:prSet/>
      <dgm:spPr/>
      <dgm:t>
        <a:bodyPr/>
        <a:lstStyle/>
        <a:p>
          <a:endParaRPr lang="zh-CN" altLang="en-US"/>
        </a:p>
      </dgm:t>
    </dgm:pt>
    <dgm:pt modelId="{89CE7C03-0D7C-495A-BDCA-45800F4D3877}" type="sibTrans" cxnId="{6A3355FA-7093-4397-AAAA-DC5A4C6EC2E4}">
      <dgm:prSet/>
      <dgm:spPr/>
      <dgm:t>
        <a:bodyPr/>
        <a:lstStyle/>
        <a:p>
          <a:endParaRPr lang="zh-CN" altLang="en-US"/>
        </a:p>
      </dgm:t>
    </dgm:pt>
    <dgm:pt modelId="{24B79A34-2ED3-420E-8ED0-20C92269BB35}">
      <dgm:prSet phldrT="[文本]"/>
      <dgm:spPr/>
      <dgm:t>
        <a:bodyPr/>
        <a:lstStyle/>
        <a:p>
          <a:r>
            <a:rPr lang="zh-CN" altLang="en-US" dirty="0"/>
            <a:t>依据完整测试帧生成测试用例</a:t>
          </a:r>
        </a:p>
      </dgm:t>
    </dgm:pt>
    <dgm:pt modelId="{208CB54A-4253-47F5-814D-166731EC31F1}" type="parTrans" cxnId="{54206B1A-EEC7-4955-8198-C63ACD883E54}">
      <dgm:prSet/>
      <dgm:spPr/>
      <dgm:t>
        <a:bodyPr/>
        <a:lstStyle/>
        <a:p>
          <a:endParaRPr lang="zh-CN" altLang="en-US"/>
        </a:p>
      </dgm:t>
    </dgm:pt>
    <dgm:pt modelId="{0CA95B26-30D6-450B-80A8-1914314CB5E2}" type="sibTrans" cxnId="{54206B1A-EEC7-4955-8198-C63ACD883E54}">
      <dgm:prSet/>
      <dgm:spPr/>
      <dgm:t>
        <a:bodyPr/>
        <a:lstStyle/>
        <a:p>
          <a:endParaRPr lang="zh-CN" altLang="en-US"/>
        </a:p>
      </dgm:t>
    </dgm:pt>
    <dgm:pt modelId="{D0B826D8-9214-4848-BEC8-E716B711B7E8}" type="pres">
      <dgm:prSet presAssocID="{4B9C9755-57C2-42B8-8C0F-867990C94AF2}" presName="Name0" presStyleCnt="0">
        <dgm:presLayoutVars>
          <dgm:dir/>
          <dgm:resizeHandles val="exact"/>
        </dgm:presLayoutVars>
      </dgm:prSet>
      <dgm:spPr/>
    </dgm:pt>
    <dgm:pt modelId="{E7473317-2E44-46AA-AEB5-4A17EE1A5B21}" type="pres">
      <dgm:prSet presAssocID="{C4BB397B-034F-468D-B8A9-2C3C4BD3381B}" presName="node" presStyleLbl="node1" presStyleIdx="0" presStyleCnt="4">
        <dgm:presLayoutVars>
          <dgm:bulletEnabled val="1"/>
        </dgm:presLayoutVars>
      </dgm:prSet>
      <dgm:spPr/>
    </dgm:pt>
    <dgm:pt modelId="{E30C8DFD-B1CE-420F-8396-92796302AD33}" type="pres">
      <dgm:prSet presAssocID="{09966696-DD16-4E1A-8A60-D5DC17271243}" presName="sibTrans" presStyleLbl="sibTrans2D1" presStyleIdx="0" presStyleCnt="3"/>
      <dgm:spPr/>
    </dgm:pt>
    <dgm:pt modelId="{E3FF9313-9111-48F0-9443-F6BFB39E7072}" type="pres">
      <dgm:prSet presAssocID="{09966696-DD16-4E1A-8A60-D5DC17271243}" presName="connectorText" presStyleLbl="sibTrans2D1" presStyleIdx="0" presStyleCnt="3"/>
      <dgm:spPr/>
    </dgm:pt>
    <dgm:pt modelId="{8C9D0615-2B5E-4DF2-A161-14EBDC2BE1EB}" type="pres">
      <dgm:prSet presAssocID="{56F9A869-8FC7-4BF8-9D8A-F91C23FCAB2C}" presName="node" presStyleLbl="node1" presStyleIdx="1" presStyleCnt="4">
        <dgm:presLayoutVars>
          <dgm:bulletEnabled val="1"/>
        </dgm:presLayoutVars>
      </dgm:prSet>
      <dgm:spPr/>
    </dgm:pt>
    <dgm:pt modelId="{E8136AC1-F977-4ACF-84AA-809C0A247FCC}" type="pres">
      <dgm:prSet presAssocID="{0E18E167-CEC8-49FD-994D-12837D8496F3}" presName="sibTrans" presStyleLbl="sibTrans2D1" presStyleIdx="1" presStyleCnt="3"/>
      <dgm:spPr/>
    </dgm:pt>
    <dgm:pt modelId="{8D7D48A0-8AAA-44EB-A5E4-C471A487F460}" type="pres">
      <dgm:prSet presAssocID="{0E18E167-CEC8-49FD-994D-12837D8496F3}" presName="connectorText" presStyleLbl="sibTrans2D1" presStyleIdx="1" presStyleCnt="3"/>
      <dgm:spPr/>
    </dgm:pt>
    <dgm:pt modelId="{1DD0B48C-C052-4416-BDED-A287ECB6B5C6}" type="pres">
      <dgm:prSet presAssocID="{7D5EB207-0966-4544-A17B-3D26385CDBB5}" presName="node" presStyleLbl="node1" presStyleIdx="2" presStyleCnt="4">
        <dgm:presLayoutVars>
          <dgm:bulletEnabled val="1"/>
        </dgm:presLayoutVars>
      </dgm:prSet>
      <dgm:spPr/>
    </dgm:pt>
    <dgm:pt modelId="{9F1202DA-C12E-43E1-B148-BC1FC2CACABB}" type="pres">
      <dgm:prSet presAssocID="{89CE7C03-0D7C-495A-BDCA-45800F4D3877}" presName="sibTrans" presStyleLbl="sibTrans2D1" presStyleIdx="2" presStyleCnt="3"/>
      <dgm:spPr/>
    </dgm:pt>
    <dgm:pt modelId="{5F6283FD-A726-43F0-8C74-83B274FD744D}" type="pres">
      <dgm:prSet presAssocID="{89CE7C03-0D7C-495A-BDCA-45800F4D3877}" presName="connectorText" presStyleLbl="sibTrans2D1" presStyleIdx="2" presStyleCnt="3"/>
      <dgm:spPr/>
    </dgm:pt>
    <dgm:pt modelId="{BE84B382-332E-4B07-AB6D-7613DB38BC46}" type="pres">
      <dgm:prSet presAssocID="{24B79A34-2ED3-420E-8ED0-20C92269BB35}" presName="node" presStyleLbl="node1" presStyleIdx="3" presStyleCnt="4">
        <dgm:presLayoutVars>
          <dgm:bulletEnabled val="1"/>
        </dgm:presLayoutVars>
      </dgm:prSet>
      <dgm:spPr/>
    </dgm:pt>
  </dgm:ptLst>
  <dgm:cxnLst>
    <dgm:cxn modelId="{AB377A0F-DFD0-4E14-BDFB-347A34AFDFD9}" type="presOf" srcId="{4B9C9755-57C2-42B8-8C0F-867990C94AF2}" destId="{D0B826D8-9214-4848-BEC8-E716B711B7E8}" srcOrd="0" destOrd="0" presId="urn:microsoft.com/office/officeart/2005/8/layout/process1"/>
    <dgm:cxn modelId="{BCF17A0F-9985-42B6-BF03-7415C7A01363}" type="presOf" srcId="{09966696-DD16-4E1A-8A60-D5DC17271243}" destId="{E3FF9313-9111-48F0-9443-F6BFB39E7072}" srcOrd="1" destOrd="0" presId="urn:microsoft.com/office/officeart/2005/8/layout/process1"/>
    <dgm:cxn modelId="{13D69C16-F331-4856-BD0F-8369FCF759D8}" type="presOf" srcId="{C4BB397B-034F-468D-B8A9-2C3C4BD3381B}" destId="{E7473317-2E44-46AA-AEB5-4A17EE1A5B21}" srcOrd="0" destOrd="0" presId="urn:microsoft.com/office/officeart/2005/8/layout/process1"/>
    <dgm:cxn modelId="{54206B1A-EEC7-4955-8198-C63ACD883E54}" srcId="{4B9C9755-57C2-42B8-8C0F-867990C94AF2}" destId="{24B79A34-2ED3-420E-8ED0-20C92269BB35}" srcOrd="3" destOrd="0" parTransId="{208CB54A-4253-47F5-814D-166731EC31F1}" sibTransId="{0CA95B26-30D6-450B-80A8-1914314CB5E2}"/>
    <dgm:cxn modelId="{80E8541E-0165-424B-BAF7-8F150D56A742}" type="presOf" srcId="{89CE7C03-0D7C-495A-BDCA-45800F4D3877}" destId="{9F1202DA-C12E-43E1-B148-BC1FC2CACABB}" srcOrd="0" destOrd="0" presId="urn:microsoft.com/office/officeart/2005/8/layout/process1"/>
    <dgm:cxn modelId="{B3DF6620-4E5A-4C53-91E4-9B63798F7207}" srcId="{4B9C9755-57C2-42B8-8C0F-867990C94AF2}" destId="{C4BB397B-034F-468D-B8A9-2C3C4BD3381B}" srcOrd="0" destOrd="0" parTransId="{66AD5404-3A8E-4425-9042-56814DC896E9}" sibTransId="{09966696-DD16-4E1A-8A60-D5DC17271243}"/>
    <dgm:cxn modelId="{5349F35B-FB8D-42BC-89FA-3E5C736A919F}" type="presOf" srcId="{89CE7C03-0D7C-495A-BDCA-45800F4D3877}" destId="{5F6283FD-A726-43F0-8C74-83B274FD744D}" srcOrd="1" destOrd="0" presId="urn:microsoft.com/office/officeart/2005/8/layout/process1"/>
    <dgm:cxn modelId="{3C89015E-EA8B-4625-85AB-53F64394E37B}" type="presOf" srcId="{0E18E167-CEC8-49FD-994D-12837D8496F3}" destId="{E8136AC1-F977-4ACF-84AA-809C0A247FCC}" srcOrd="0" destOrd="0" presId="urn:microsoft.com/office/officeart/2005/8/layout/process1"/>
    <dgm:cxn modelId="{2A495342-0BC6-42B8-AC70-373E1FB32471}" type="presOf" srcId="{24B79A34-2ED3-420E-8ED0-20C92269BB35}" destId="{BE84B382-332E-4B07-AB6D-7613DB38BC46}" srcOrd="0" destOrd="0" presId="urn:microsoft.com/office/officeart/2005/8/layout/process1"/>
    <dgm:cxn modelId="{92F9F091-D689-42DA-8733-05B33D0E372E}" type="presOf" srcId="{56F9A869-8FC7-4BF8-9D8A-F91C23FCAB2C}" destId="{8C9D0615-2B5E-4DF2-A161-14EBDC2BE1EB}" srcOrd="0" destOrd="0" presId="urn:microsoft.com/office/officeart/2005/8/layout/process1"/>
    <dgm:cxn modelId="{31044392-D1CF-47A6-866D-268D3EF3441B}" type="presOf" srcId="{7D5EB207-0966-4544-A17B-3D26385CDBB5}" destId="{1DD0B48C-C052-4416-BDED-A287ECB6B5C6}" srcOrd="0" destOrd="0" presId="urn:microsoft.com/office/officeart/2005/8/layout/process1"/>
    <dgm:cxn modelId="{3808C496-4A46-4DAF-BAC6-D65F2C3170BF}" type="presOf" srcId="{09966696-DD16-4E1A-8A60-D5DC17271243}" destId="{E30C8DFD-B1CE-420F-8396-92796302AD33}" srcOrd="0" destOrd="0" presId="urn:microsoft.com/office/officeart/2005/8/layout/process1"/>
    <dgm:cxn modelId="{8AE31BBA-1D02-4903-A6CB-E74B8D5855B7}" srcId="{4B9C9755-57C2-42B8-8C0F-867990C94AF2}" destId="{56F9A869-8FC7-4BF8-9D8A-F91C23FCAB2C}" srcOrd="1" destOrd="0" parTransId="{41909B9D-235E-4C38-93D0-24B711EE492E}" sibTransId="{0E18E167-CEC8-49FD-994D-12837D8496F3}"/>
    <dgm:cxn modelId="{5C5D96EC-9AE8-44AE-BF8F-2202E7FDD2E4}" type="presOf" srcId="{0E18E167-CEC8-49FD-994D-12837D8496F3}" destId="{8D7D48A0-8AAA-44EB-A5E4-C471A487F460}" srcOrd="1" destOrd="0" presId="urn:microsoft.com/office/officeart/2005/8/layout/process1"/>
    <dgm:cxn modelId="{6A3355FA-7093-4397-AAAA-DC5A4C6EC2E4}" srcId="{4B9C9755-57C2-42B8-8C0F-867990C94AF2}" destId="{7D5EB207-0966-4544-A17B-3D26385CDBB5}" srcOrd="2" destOrd="0" parTransId="{A24F6C70-DC0A-4A5E-A45B-C15090F48FCF}" sibTransId="{89CE7C03-0D7C-495A-BDCA-45800F4D3877}"/>
    <dgm:cxn modelId="{66CABC30-ECF8-4629-8FFE-3933EE625C4D}" type="presParOf" srcId="{D0B826D8-9214-4848-BEC8-E716B711B7E8}" destId="{E7473317-2E44-46AA-AEB5-4A17EE1A5B21}" srcOrd="0" destOrd="0" presId="urn:microsoft.com/office/officeart/2005/8/layout/process1"/>
    <dgm:cxn modelId="{0E0ACEF6-DB2B-4637-9250-0CDE96714722}" type="presParOf" srcId="{D0B826D8-9214-4848-BEC8-E716B711B7E8}" destId="{E30C8DFD-B1CE-420F-8396-92796302AD33}" srcOrd="1" destOrd="0" presId="urn:microsoft.com/office/officeart/2005/8/layout/process1"/>
    <dgm:cxn modelId="{85153DA5-49DE-4648-9BB5-46EAC96F9E34}" type="presParOf" srcId="{E30C8DFD-B1CE-420F-8396-92796302AD33}" destId="{E3FF9313-9111-48F0-9443-F6BFB39E7072}" srcOrd="0" destOrd="0" presId="urn:microsoft.com/office/officeart/2005/8/layout/process1"/>
    <dgm:cxn modelId="{9D4EB7BF-1695-4F13-B484-9DE809F77217}" type="presParOf" srcId="{D0B826D8-9214-4848-BEC8-E716B711B7E8}" destId="{8C9D0615-2B5E-4DF2-A161-14EBDC2BE1EB}" srcOrd="2" destOrd="0" presId="urn:microsoft.com/office/officeart/2005/8/layout/process1"/>
    <dgm:cxn modelId="{23D4CA2A-0DA8-4946-B44C-512B509F6D57}" type="presParOf" srcId="{D0B826D8-9214-4848-BEC8-E716B711B7E8}" destId="{E8136AC1-F977-4ACF-84AA-809C0A247FCC}" srcOrd="3" destOrd="0" presId="urn:microsoft.com/office/officeart/2005/8/layout/process1"/>
    <dgm:cxn modelId="{6AAD10B6-5157-465D-9A00-540616D40F84}" type="presParOf" srcId="{E8136AC1-F977-4ACF-84AA-809C0A247FCC}" destId="{8D7D48A0-8AAA-44EB-A5E4-C471A487F460}" srcOrd="0" destOrd="0" presId="urn:microsoft.com/office/officeart/2005/8/layout/process1"/>
    <dgm:cxn modelId="{ABDBEE5D-FA31-430C-B4DF-334675ABA7E3}" type="presParOf" srcId="{D0B826D8-9214-4848-BEC8-E716B711B7E8}" destId="{1DD0B48C-C052-4416-BDED-A287ECB6B5C6}" srcOrd="4" destOrd="0" presId="urn:microsoft.com/office/officeart/2005/8/layout/process1"/>
    <dgm:cxn modelId="{03FD7064-D307-4A5F-B2CF-F8D822534D82}" type="presParOf" srcId="{D0B826D8-9214-4848-BEC8-E716B711B7E8}" destId="{9F1202DA-C12E-43E1-B148-BC1FC2CACABB}" srcOrd="5" destOrd="0" presId="urn:microsoft.com/office/officeart/2005/8/layout/process1"/>
    <dgm:cxn modelId="{27943880-9BD9-4726-AA06-F1BC74F3584B}" type="presParOf" srcId="{9F1202DA-C12E-43E1-B148-BC1FC2CACABB}" destId="{5F6283FD-A726-43F0-8C74-83B274FD744D}" srcOrd="0" destOrd="0" presId="urn:microsoft.com/office/officeart/2005/8/layout/process1"/>
    <dgm:cxn modelId="{9C0392E5-C840-479C-9AFD-604005B3F7A5}" type="presParOf" srcId="{D0B826D8-9214-4848-BEC8-E716B711B7E8}" destId="{BE84B382-332E-4B07-AB6D-7613DB38BC4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298BD5-EEB6-460F-88C9-DD0FD011C7A0}"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15C731E4-49E2-47D6-B759-8528DED2C154}">
      <dgm:prSet phldrT="[文本]"/>
      <dgm:spPr/>
      <dgm:t>
        <a:bodyPr/>
        <a:lstStyle/>
        <a:p>
          <a:r>
            <a:rPr lang="zh-CN" altLang="en-US" dirty="0"/>
            <a:t>软件测试</a:t>
          </a:r>
        </a:p>
      </dgm:t>
    </dgm:pt>
    <dgm:pt modelId="{EE08F707-EF6C-42A5-9FC3-2BE7611AAE97}" type="parTrans" cxnId="{F008B1B4-0020-462F-AF24-4EC569544749}">
      <dgm:prSet/>
      <dgm:spPr/>
      <dgm:t>
        <a:bodyPr/>
        <a:lstStyle/>
        <a:p>
          <a:endParaRPr lang="zh-CN" altLang="en-US"/>
        </a:p>
      </dgm:t>
    </dgm:pt>
    <dgm:pt modelId="{9CC220F3-9D3A-4D04-9D24-0E65DC311C88}" type="sibTrans" cxnId="{F008B1B4-0020-462F-AF24-4EC569544749}">
      <dgm:prSet/>
      <dgm:spPr/>
      <dgm:t>
        <a:bodyPr/>
        <a:lstStyle/>
        <a:p>
          <a:endParaRPr lang="zh-CN" altLang="en-US"/>
        </a:p>
      </dgm:t>
    </dgm:pt>
    <dgm:pt modelId="{B2A41A59-CD8E-4240-9862-EBBEB23FF97F}">
      <dgm:prSet phldrT="[文本]"/>
      <dgm:spPr/>
      <dgm:t>
        <a:bodyPr/>
        <a:lstStyle/>
        <a:p>
          <a:r>
            <a:rPr lang="en-US" altLang="zh-CN" dirty="0"/>
            <a:t>Oracle</a:t>
          </a:r>
          <a:r>
            <a:rPr lang="zh-CN" altLang="en-US" dirty="0"/>
            <a:t>问题</a:t>
          </a:r>
        </a:p>
      </dgm:t>
    </dgm:pt>
    <dgm:pt modelId="{2EE17BE3-0BFA-4E9A-8C1D-8E3033F542CA}" type="parTrans" cxnId="{C3E53FEA-C5A2-46BB-BBBC-5953C5DE6CEC}">
      <dgm:prSet/>
      <dgm:spPr/>
      <dgm:t>
        <a:bodyPr/>
        <a:lstStyle/>
        <a:p>
          <a:endParaRPr lang="zh-CN" altLang="en-US"/>
        </a:p>
      </dgm:t>
    </dgm:pt>
    <dgm:pt modelId="{FD804763-B37C-417B-AE1D-AE0375A7E5A9}" type="sibTrans" cxnId="{C3E53FEA-C5A2-46BB-BBBC-5953C5DE6CEC}">
      <dgm:prSet/>
      <dgm:spPr/>
      <dgm:t>
        <a:bodyPr/>
        <a:lstStyle/>
        <a:p>
          <a:endParaRPr lang="zh-CN" altLang="en-US"/>
        </a:p>
      </dgm:t>
    </dgm:pt>
    <dgm:pt modelId="{1CF61EDE-9877-48A8-A158-C0FB9773CD1C}">
      <dgm:prSet phldrT="[文本]"/>
      <dgm:spPr/>
      <dgm:t>
        <a:bodyPr/>
        <a:lstStyle/>
        <a:p>
          <a:r>
            <a:rPr lang="zh-CN" altLang="en-US" dirty="0"/>
            <a:t>蜕变测试</a:t>
          </a:r>
        </a:p>
      </dgm:t>
    </dgm:pt>
    <dgm:pt modelId="{5AB9E697-326E-4BFC-BBAC-1DA096C7F35D}" type="parTrans" cxnId="{B322F56A-FF81-4DE4-A74B-21CAD3BFCDF8}">
      <dgm:prSet/>
      <dgm:spPr/>
      <dgm:t>
        <a:bodyPr/>
        <a:lstStyle/>
        <a:p>
          <a:endParaRPr lang="zh-CN" altLang="en-US"/>
        </a:p>
      </dgm:t>
    </dgm:pt>
    <dgm:pt modelId="{8F7E753D-2FED-4E06-8934-098BD4D4683E}" type="sibTrans" cxnId="{B322F56A-FF81-4DE4-A74B-21CAD3BFCDF8}">
      <dgm:prSet/>
      <dgm:spPr/>
      <dgm:t>
        <a:bodyPr/>
        <a:lstStyle/>
        <a:p>
          <a:endParaRPr lang="zh-CN" altLang="en-US"/>
        </a:p>
      </dgm:t>
    </dgm:pt>
    <dgm:pt modelId="{479BCA20-F6A2-41B2-9DA6-C91E7B7D0E0A}">
      <dgm:prSet/>
      <dgm:spPr/>
      <dgm:t>
        <a:bodyPr/>
        <a:lstStyle/>
        <a:p>
          <a:r>
            <a:rPr lang="zh-CN" altLang="en-US" dirty="0"/>
            <a:t>蜕变关系识别</a:t>
          </a:r>
        </a:p>
      </dgm:t>
    </dgm:pt>
    <dgm:pt modelId="{ABE56A24-91AE-43F3-93BB-3BCBE7537C1E}" type="parTrans" cxnId="{66BC580D-3770-4FA5-9BE8-59F4375E1FB3}">
      <dgm:prSet/>
      <dgm:spPr/>
      <dgm:t>
        <a:bodyPr/>
        <a:lstStyle/>
        <a:p>
          <a:endParaRPr lang="zh-CN" altLang="en-US"/>
        </a:p>
      </dgm:t>
    </dgm:pt>
    <dgm:pt modelId="{6ED13908-9C65-48D8-AC5B-F19C286B17C1}" type="sibTrans" cxnId="{66BC580D-3770-4FA5-9BE8-59F4375E1FB3}">
      <dgm:prSet/>
      <dgm:spPr/>
      <dgm:t>
        <a:bodyPr/>
        <a:lstStyle/>
        <a:p>
          <a:endParaRPr lang="zh-CN" altLang="en-US"/>
        </a:p>
      </dgm:t>
    </dgm:pt>
    <dgm:pt modelId="{BD9F82E3-040C-4A0A-9FCC-B7344FA99F60}">
      <dgm:prSet/>
      <dgm:spPr/>
      <dgm:t>
        <a:bodyPr/>
        <a:lstStyle/>
        <a:p>
          <a:r>
            <a:rPr lang="en-US" altLang="zh-CN" dirty="0"/>
            <a:t>METRIC</a:t>
          </a:r>
          <a:endParaRPr lang="zh-CN" altLang="en-US" dirty="0"/>
        </a:p>
      </dgm:t>
    </dgm:pt>
    <dgm:pt modelId="{F3DB2239-3EB6-474B-ACBF-34F78F83D0A5}" type="parTrans" cxnId="{F976415E-1CBB-4638-8966-57EC49E2F0DC}">
      <dgm:prSet/>
      <dgm:spPr/>
      <dgm:t>
        <a:bodyPr/>
        <a:lstStyle/>
        <a:p>
          <a:endParaRPr lang="zh-CN" altLang="en-US"/>
        </a:p>
      </dgm:t>
    </dgm:pt>
    <dgm:pt modelId="{329E8D27-A5EB-4E6E-B314-F478F1E7D164}" type="sibTrans" cxnId="{F976415E-1CBB-4638-8966-57EC49E2F0DC}">
      <dgm:prSet/>
      <dgm:spPr/>
      <dgm:t>
        <a:bodyPr/>
        <a:lstStyle/>
        <a:p>
          <a:endParaRPr lang="zh-CN" altLang="en-US"/>
        </a:p>
      </dgm:t>
    </dgm:pt>
    <dgm:pt modelId="{A263D20E-5DD1-4E78-BF3C-8C20A1E51619}" type="pres">
      <dgm:prSet presAssocID="{E0298BD5-EEB6-460F-88C9-DD0FD011C7A0}" presName="rootnode" presStyleCnt="0">
        <dgm:presLayoutVars>
          <dgm:chMax/>
          <dgm:chPref/>
          <dgm:dir/>
          <dgm:animLvl val="lvl"/>
        </dgm:presLayoutVars>
      </dgm:prSet>
      <dgm:spPr/>
    </dgm:pt>
    <dgm:pt modelId="{B089739E-4A2A-4BB4-A658-94AD20D8245D}" type="pres">
      <dgm:prSet presAssocID="{15C731E4-49E2-47D6-B759-8528DED2C154}" presName="composite" presStyleCnt="0"/>
      <dgm:spPr/>
    </dgm:pt>
    <dgm:pt modelId="{1393A215-43A6-46DC-A6E4-2B9AF79E0E4B}" type="pres">
      <dgm:prSet presAssocID="{15C731E4-49E2-47D6-B759-8528DED2C154}" presName="bentUpArrow1" presStyleLbl="alignImgPlace1" presStyleIdx="0" presStyleCnt="4"/>
      <dgm:spPr/>
    </dgm:pt>
    <dgm:pt modelId="{6B85857A-9202-47E3-99E2-F028A80B6CF8}" type="pres">
      <dgm:prSet presAssocID="{15C731E4-49E2-47D6-B759-8528DED2C154}" presName="ParentText" presStyleLbl="node1" presStyleIdx="0" presStyleCnt="5">
        <dgm:presLayoutVars>
          <dgm:chMax val="1"/>
          <dgm:chPref val="1"/>
          <dgm:bulletEnabled val="1"/>
        </dgm:presLayoutVars>
      </dgm:prSet>
      <dgm:spPr/>
    </dgm:pt>
    <dgm:pt modelId="{D26D9AD2-E412-4225-9E6B-6629F537AF18}" type="pres">
      <dgm:prSet presAssocID="{15C731E4-49E2-47D6-B759-8528DED2C154}" presName="ChildText" presStyleLbl="revTx" presStyleIdx="0" presStyleCnt="4">
        <dgm:presLayoutVars>
          <dgm:chMax val="0"/>
          <dgm:chPref val="0"/>
          <dgm:bulletEnabled val="1"/>
        </dgm:presLayoutVars>
      </dgm:prSet>
      <dgm:spPr/>
    </dgm:pt>
    <dgm:pt modelId="{DD4F904E-0D5B-4017-A899-8722F6C2F507}" type="pres">
      <dgm:prSet presAssocID="{9CC220F3-9D3A-4D04-9D24-0E65DC311C88}" presName="sibTrans" presStyleCnt="0"/>
      <dgm:spPr/>
    </dgm:pt>
    <dgm:pt modelId="{B1B88144-5F6B-4DE3-87FA-DC73B9D40796}" type="pres">
      <dgm:prSet presAssocID="{B2A41A59-CD8E-4240-9862-EBBEB23FF97F}" presName="composite" presStyleCnt="0"/>
      <dgm:spPr/>
    </dgm:pt>
    <dgm:pt modelId="{06011728-9297-43FC-821C-2FA2360A4515}" type="pres">
      <dgm:prSet presAssocID="{B2A41A59-CD8E-4240-9862-EBBEB23FF97F}" presName="bentUpArrow1" presStyleLbl="alignImgPlace1" presStyleIdx="1" presStyleCnt="4"/>
      <dgm:spPr/>
    </dgm:pt>
    <dgm:pt modelId="{2C2951C7-8A7F-497C-BA34-B5C19B14B099}" type="pres">
      <dgm:prSet presAssocID="{B2A41A59-CD8E-4240-9862-EBBEB23FF97F}" presName="ParentText" presStyleLbl="node1" presStyleIdx="1" presStyleCnt="5">
        <dgm:presLayoutVars>
          <dgm:chMax val="1"/>
          <dgm:chPref val="1"/>
          <dgm:bulletEnabled val="1"/>
        </dgm:presLayoutVars>
      </dgm:prSet>
      <dgm:spPr/>
    </dgm:pt>
    <dgm:pt modelId="{AF1ED7F8-1494-4D3A-B521-07B14FCAC480}" type="pres">
      <dgm:prSet presAssocID="{B2A41A59-CD8E-4240-9862-EBBEB23FF97F}" presName="ChildText" presStyleLbl="revTx" presStyleIdx="1" presStyleCnt="4">
        <dgm:presLayoutVars>
          <dgm:chMax val="0"/>
          <dgm:chPref val="0"/>
          <dgm:bulletEnabled val="1"/>
        </dgm:presLayoutVars>
      </dgm:prSet>
      <dgm:spPr/>
    </dgm:pt>
    <dgm:pt modelId="{9BC3765F-FC0B-43EC-8659-F37102F54924}" type="pres">
      <dgm:prSet presAssocID="{FD804763-B37C-417B-AE1D-AE0375A7E5A9}" presName="sibTrans" presStyleCnt="0"/>
      <dgm:spPr/>
    </dgm:pt>
    <dgm:pt modelId="{5DD6067C-91A8-4F81-93B7-25DB63F79B5B}" type="pres">
      <dgm:prSet presAssocID="{1CF61EDE-9877-48A8-A158-C0FB9773CD1C}" presName="composite" presStyleCnt="0"/>
      <dgm:spPr/>
    </dgm:pt>
    <dgm:pt modelId="{400989B5-DC03-4EFD-8BDF-FBD58D02C3CB}" type="pres">
      <dgm:prSet presAssocID="{1CF61EDE-9877-48A8-A158-C0FB9773CD1C}" presName="bentUpArrow1" presStyleLbl="alignImgPlace1" presStyleIdx="2" presStyleCnt="4"/>
      <dgm:spPr/>
    </dgm:pt>
    <dgm:pt modelId="{27FACDF9-DD65-4F24-A34A-2F71B5330CBB}" type="pres">
      <dgm:prSet presAssocID="{1CF61EDE-9877-48A8-A158-C0FB9773CD1C}" presName="ParentText" presStyleLbl="node1" presStyleIdx="2" presStyleCnt="5">
        <dgm:presLayoutVars>
          <dgm:chMax val="1"/>
          <dgm:chPref val="1"/>
          <dgm:bulletEnabled val="1"/>
        </dgm:presLayoutVars>
      </dgm:prSet>
      <dgm:spPr/>
    </dgm:pt>
    <dgm:pt modelId="{E4797254-D150-4BCF-B439-573B28898AD2}" type="pres">
      <dgm:prSet presAssocID="{1CF61EDE-9877-48A8-A158-C0FB9773CD1C}" presName="ChildText" presStyleLbl="revTx" presStyleIdx="2" presStyleCnt="4">
        <dgm:presLayoutVars>
          <dgm:chMax val="0"/>
          <dgm:chPref val="0"/>
          <dgm:bulletEnabled val="1"/>
        </dgm:presLayoutVars>
      </dgm:prSet>
      <dgm:spPr/>
    </dgm:pt>
    <dgm:pt modelId="{94940600-B0F7-486E-A75D-2A56086540F6}" type="pres">
      <dgm:prSet presAssocID="{8F7E753D-2FED-4E06-8934-098BD4D4683E}" presName="sibTrans" presStyleCnt="0"/>
      <dgm:spPr/>
    </dgm:pt>
    <dgm:pt modelId="{1958A783-D9D4-4F0A-8605-12E1B094298F}" type="pres">
      <dgm:prSet presAssocID="{479BCA20-F6A2-41B2-9DA6-C91E7B7D0E0A}" presName="composite" presStyleCnt="0"/>
      <dgm:spPr/>
    </dgm:pt>
    <dgm:pt modelId="{EB3A2FD6-B0A0-4B91-B02C-8DAB1721F932}" type="pres">
      <dgm:prSet presAssocID="{479BCA20-F6A2-41B2-9DA6-C91E7B7D0E0A}" presName="bentUpArrow1" presStyleLbl="alignImgPlace1" presStyleIdx="3" presStyleCnt="4"/>
      <dgm:spPr/>
    </dgm:pt>
    <dgm:pt modelId="{4D19BA31-3A7D-4413-823B-D18CF22E558B}" type="pres">
      <dgm:prSet presAssocID="{479BCA20-F6A2-41B2-9DA6-C91E7B7D0E0A}" presName="ParentText" presStyleLbl="node1" presStyleIdx="3" presStyleCnt="5" custScaleX="138540">
        <dgm:presLayoutVars>
          <dgm:chMax val="1"/>
          <dgm:chPref val="1"/>
          <dgm:bulletEnabled val="1"/>
        </dgm:presLayoutVars>
      </dgm:prSet>
      <dgm:spPr/>
    </dgm:pt>
    <dgm:pt modelId="{E9B79A09-A789-44DE-9CF5-2BB79E538F5C}" type="pres">
      <dgm:prSet presAssocID="{479BCA20-F6A2-41B2-9DA6-C91E7B7D0E0A}" presName="ChildText" presStyleLbl="revTx" presStyleIdx="3" presStyleCnt="4">
        <dgm:presLayoutVars>
          <dgm:chMax val="0"/>
          <dgm:chPref val="0"/>
          <dgm:bulletEnabled val="1"/>
        </dgm:presLayoutVars>
      </dgm:prSet>
      <dgm:spPr/>
    </dgm:pt>
    <dgm:pt modelId="{D0CAB342-ED7C-41D1-A7B8-7E28C02ABF60}" type="pres">
      <dgm:prSet presAssocID="{6ED13908-9C65-48D8-AC5B-F19C286B17C1}" presName="sibTrans" presStyleCnt="0"/>
      <dgm:spPr/>
    </dgm:pt>
    <dgm:pt modelId="{5E8AF526-B8A9-4726-AA6E-30BAE0CA3ADF}" type="pres">
      <dgm:prSet presAssocID="{BD9F82E3-040C-4A0A-9FCC-B7344FA99F60}" presName="composite" presStyleCnt="0"/>
      <dgm:spPr/>
    </dgm:pt>
    <dgm:pt modelId="{97D1030B-41CF-4CCD-8C7D-A5C318FAD8AC}" type="pres">
      <dgm:prSet presAssocID="{BD9F82E3-040C-4A0A-9FCC-B7344FA99F60}" presName="ParentText" presStyleLbl="node1" presStyleIdx="4" presStyleCnt="5" custLinFactNeighborX="14803" custLinFactNeighborY="4107">
        <dgm:presLayoutVars>
          <dgm:chMax val="1"/>
          <dgm:chPref val="1"/>
          <dgm:bulletEnabled val="1"/>
        </dgm:presLayoutVars>
      </dgm:prSet>
      <dgm:spPr/>
    </dgm:pt>
  </dgm:ptLst>
  <dgm:cxnLst>
    <dgm:cxn modelId="{52889206-DBF4-4348-90AD-BE4F3D55B128}" type="presOf" srcId="{E0298BD5-EEB6-460F-88C9-DD0FD011C7A0}" destId="{A263D20E-5DD1-4E78-BF3C-8C20A1E51619}" srcOrd="0" destOrd="0" presId="urn:microsoft.com/office/officeart/2005/8/layout/StepDownProcess"/>
    <dgm:cxn modelId="{66BC580D-3770-4FA5-9BE8-59F4375E1FB3}" srcId="{E0298BD5-EEB6-460F-88C9-DD0FD011C7A0}" destId="{479BCA20-F6A2-41B2-9DA6-C91E7B7D0E0A}" srcOrd="3" destOrd="0" parTransId="{ABE56A24-91AE-43F3-93BB-3BCBE7537C1E}" sibTransId="{6ED13908-9C65-48D8-AC5B-F19C286B17C1}"/>
    <dgm:cxn modelId="{F976415E-1CBB-4638-8966-57EC49E2F0DC}" srcId="{E0298BD5-EEB6-460F-88C9-DD0FD011C7A0}" destId="{BD9F82E3-040C-4A0A-9FCC-B7344FA99F60}" srcOrd="4" destOrd="0" parTransId="{F3DB2239-3EB6-474B-ACBF-34F78F83D0A5}" sibTransId="{329E8D27-A5EB-4E6E-B314-F478F1E7D164}"/>
    <dgm:cxn modelId="{3B96B260-BD8C-4EF8-A9F4-105341DBE1F4}" type="presOf" srcId="{B2A41A59-CD8E-4240-9862-EBBEB23FF97F}" destId="{2C2951C7-8A7F-497C-BA34-B5C19B14B099}" srcOrd="0" destOrd="0" presId="urn:microsoft.com/office/officeart/2005/8/layout/StepDownProcess"/>
    <dgm:cxn modelId="{B322F56A-FF81-4DE4-A74B-21CAD3BFCDF8}" srcId="{E0298BD5-EEB6-460F-88C9-DD0FD011C7A0}" destId="{1CF61EDE-9877-48A8-A158-C0FB9773CD1C}" srcOrd="2" destOrd="0" parTransId="{5AB9E697-326E-4BFC-BBAC-1DA096C7F35D}" sibTransId="{8F7E753D-2FED-4E06-8934-098BD4D4683E}"/>
    <dgm:cxn modelId="{C09AE68F-8FA3-4E62-8895-8ECCBCB28F53}" type="presOf" srcId="{479BCA20-F6A2-41B2-9DA6-C91E7B7D0E0A}" destId="{4D19BA31-3A7D-4413-823B-D18CF22E558B}" srcOrd="0" destOrd="0" presId="urn:microsoft.com/office/officeart/2005/8/layout/StepDownProcess"/>
    <dgm:cxn modelId="{F008B1B4-0020-462F-AF24-4EC569544749}" srcId="{E0298BD5-EEB6-460F-88C9-DD0FD011C7A0}" destId="{15C731E4-49E2-47D6-B759-8528DED2C154}" srcOrd="0" destOrd="0" parTransId="{EE08F707-EF6C-42A5-9FC3-2BE7611AAE97}" sibTransId="{9CC220F3-9D3A-4D04-9D24-0E65DC311C88}"/>
    <dgm:cxn modelId="{7631E3DC-F199-4966-84B2-776AD7F86DEA}" type="presOf" srcId="{15C731E4-49E2-47D6-B759-8528DED2C154}" destId="{6B85857A-9202-47E3-99E2-F028A80B6CF8}" srcOrd="0" destOrd="0" presId="urn:microsoft.com/office/officeart/2005/8/layout/StepDownProcess"/>
    <dgm:cxn modelId="{C3E53FEA-C5A2-46BB-BBBC-5953C5DE6CEC}" srcId="{E0298BD5-EEB6-460F-88C9-DD0FD011C7A0}" destId="{B2A41A59-CD8E-4240-9862-EBBEB23FF97F}" srcOrd="1" destOrd="0" parTransId="{2EE17BE3-0BFA-4E9A-8C1D-8E3033F542CA}" sibTransId="{FD804763-B37C-417B-AE1D-AE0375A7E5A9}"/>
    <dgm:cxn modelId="{8B2157EC-32A1-4FD9-888B-EC4120DED11D}" type="presOf" srcId="{BD9F82E3-040C-4A0A-9FCC-B7344FA99F60}" destId="{97D1030B-41CF-4CCD-8C7D-A5C318FAD8AC}" srcOrd="0" destOrd="0" presId="urn:microsoft.com/office/officeart/2005/8/layout/StepDownProcess"/>
    <dgm:cxn modelId="{448305F9-C651-4486-8405-9FFE1A4A268B}" type="presOf" srcId="{1CF61EDE-9877-48A8-A158-C0FB9773CD1C}" destId="{27FACDF9-DD65-4F24-A34A-2F71B5330CBB}" srcOrd="0" destOrd="0" presId="urn:microsoft.com/office/officeart/2005/8/layout/StepDownProcess"/>
    <dgm:cxn modelId="{86E13AF8-0999-430E-A084-27183D651A09}" type="presParOf" srcId="{A263D20E-5DD1-4E78-BF3C-8C20A1E51619}" destId="{B089739E-4A2A-4BB4-A658-94AD20D8245D}" srcOrd="0" destOrd="0" presId="urn:microsoft.com/office/officeart/2005/8/layout/StepDownProcess"/>
    <dgm:cxn modelId="{99E7AF53-2073-4F0F-85FE-94314E742A7E}" type="presParOf" srcId="{B089739E-4A2A-4BB4-A658-94AD20D8245D}" destId="{1393A215-43A6-46DC-A6E4-2B9AF79E0E4B}" srcOrd="0" destOrd="0" presId="urn:microsoft.com/office/officeart/2005/8/layout/StepDownProcess"/>
    <dgm:cxn modelId="{55DFEBE1-791E-473E-9ADA-D9168F097F12}" type="presParOf" srcId="{B089739E-4A2A-4BB4-A658-94AD20D8245D}" destId="{6B85857A-9202-47E3-99E2-F028A80B6CF8}" srcOrd="1" destOrd="0" presId="urn:microsoft.com/office/officeart/2005/8/layout/StepDownProcess"/>
    <dgm:cxn modelId="{87530F7C-5512-40B9-908B-D7777240CF30}" type="presParOf" srcId="{B089739E-4A2A-4BB4-A658-94AD20D8245D}" destId="{D26D9AD2-E412-4225-9E6B-6629F537AF18}" srcOrd="2" destOrd="0" presId="urn:microsoft.com/office/officeart/2005/8/layout/StepDownProcess"/>
    <dgm:cxn modelId="{83A2244D-4339-4636-8019-3CAA1A85E23C}" type="presParOf" srcId="{A263D20E-5DD1-4E78-BF3C-8C20A1E51619}" destId="{DD4F904E-0D5B-4017-A899-8722F6C2F507}" srcOrd="1" destOrd="0" presId="urn:microsoft.com/office/officeart/2005/8/layout/StepDownProcess"/>
    <dgm:cxn modelId="{DDF2F586-409E-463F-8816-94FBD0C1F5A0}" type="presParOf" srcId="{A263D20E-5DD1-4E78-BF3C-8C20A1E51619}" destId="{B1B88144-5F6B-4DE3-87FA-DC73B9D40796}" srcOrd="2" destOrd="0" presId="urn:microsoft.com/office/officeart/2005/8/layout/StepDownProcess"/>
    <dgm:cxn modelId="{60F72EC0-1429-4354-A805-DBE36EC7462B}" type="presParOf" srcId="{B1B88144-5F6B-4DE3-87FA-DC73B9D40796}" destId="{06011728-9297-43FC-821C-2FA2360A4515}" srcOrd="0" destOrd="0" presId="urn:microsoft.com/office/officeart/2005/8/layout/StepDownProcess"/>
    <dgm:cxn modelId="{79C742A7-5997-4F62-B7FA-1B2A1AED5535}" type="presParOf" srcId="{B1B88144-5F6B-4DE3-87FA-DC73B9D40796}" destId="{2C2951C7-8A7F-497C-BA34-B5C19B14B099}" srcOrd="1" destOrd="0" presId="urn:microsoft.com/office/officeart/2005/8/layout/StepDownProcess"/>
    <dgm:cxn modelId="{C614BE28-BD60-41B4-9653-EA1045ABD99E}" type="presParOf" srcId="{B1B88144-5F6B-4DE3-87FA-DC73B9D40796}" destId="{AF1ED7F8-1494-4D3A-B521-07B14FCAC480}" srcOrd="2" destOrd="0" presId="urn:microsoft.com/office/officeart/2005/8/layout/StepDownProcess"/>
    <dgm:cxn modelId="{C48135EC-350C-45F5-83B8-A832F55DE2CD}" type="presParOf" srcId="{A263D20E-5DD1-4E78-BF3C-8C20A1E51619}" destId="{9BC3765F-FC0B-43EC-8659-F37102F54924}" srcOrd="3" destOrd="0" presId="urn:microsoft.com/office/officeart/2005/8/layout/StepDownProcess"/>
    <dgm:cxn modelId="{EE9DA9D1-1E29-45E4-BC76-DCC51F33F9B2}" type="presParOf" srcId="{A263D20E-5DD1-4E78-BF3C-8C20A1E51619}" destId="{5DD6067C-91A8-4F81-93B7-25DB63F79B5B}" srcOrd="4" destOrd="0" presId="urn:microsoft.com/office/officeart/2005/8/layout/StepDownProcess"/>
    <dgm:cxn modelId="{0049FB5B-6769-4E1B-A009-F9A7A0791C80}" type="presParOf" srcId="{5DD6067C-91A8-4F81-93B7-25DB63F79B5B}" destId="{400989B5-DC03-4EFD-8BDF-FBD58D02C3CB}" srcOrd="0" destOrd="0" presId="urn:microsoft.com/office/officeart/2005/8/layout/StepDownProcess"/>
    <dgm:cxn modelId="{75873789-5222-4077-93DC-A3842FA46323}" type="presParOf" srcId="{5DD6067C-91A8-4F81-93B7-25DB63F79B5B}" destId="{27FACDF9-DD65-4F24-A34A-2F71B5330CBB}" srcOrd="1" destOrd="0" presId="urn:microsoft.com/office/officeart/2005/8/layout/StepDownProcess"/>
    <dgm:cxn modelId="{389365AE-43ED-4268-84F4-ECC94A695198}" type="presParOf" srcId="{5DD6067C-91A8-4F81-93B7-25DB63F79B5B}" destId="{E4797254-D150-4BCF-B439-573B28898AD2}" srcOrd="2" destOrd="0" presId="urn:microsoft.com/office/officeart/2005/8/layout/StepDownProcess"/>
    <dgm:cxn modelId="{48882112-718E-426F-A53A-06D4705B018C}" type="presParOf" srcId="{A263D20E-5DD1-4E78-BF3C-8C20A1E51619}" destId="{94940600-B0F7-486E-A75D-2A56086540F6}" srcOrd="5" destOrd="0" presId="urn:microsoft.com/office/officeart/2005/8/layout/StepDownProcess"/>
    <dgm:cxn modelId="{12997CFC-8E43-4209-8F1C-AE7E63AA751C}" type="presParOf" srcId="{A263D20E-5DD1-4E78-BF3C-8C20A1E51619}" destId="{1958A783-D9D4-4F0A-8605-12E1B094298F}" srcOrd="6" destOrd="0" presId="urn:microsoft.com/office/officeart/2005/8/layout/StepDownProcess"/>
    <dgm:cxn modelId="{A95D7BF7-709C-4F65-B3CC-C8D4BD7C439D}" type="presParOf" srcId="{1958A783-D9D4-4F0A-8605-12E1B094298F}" destId="{EB3A2FD6-B0A0-4B91-B02C-8DAB1721F932}" srcOrd="0" destOrd="0" presId="urn:microsoft.com/office/officeart/2005/8/layout/StepDownProcess"/>
    <dgm:cxn modelId="{BB1B86E7-06BC-4874-B1E7-304EE25E0AAA}" type="presParOf" srcId="{1958A783-D9D4-4F0A-8605-12E1B094298F}" destId="{4D19BA31-3A7D-4413-823B-D18CF22E558B}" srcOrd="1" destOrd="0" presId="urn:microsoft.com/office/officeart/2005/8/layout/StepDownProcess"/>
    <dgm:cxn modelId="{6125CEAE-1F8A-47C7-B4D7-740E7D1A7543}" type="presParOf" srcId="{1958A783-D9D4-4F0A-8605-12E1B094298F}" destId="{E9B79A09-A789-44DE-9CF5-2BB79E538F5C}" srcOrd="2" destOrd="0" presId="urn:microsoft.com/office/officeart/2005/8/layout/StepDownProcess"/>
    <dgm:cxn modelId="{D60032D2-50BA-4B3C-A29B-BDE0A9D5254B}" type="presParOf" srcId="{A263D20E-5DD1-4E78-BF3C-8C20A1E51619}" destId="{D0CAB342-ED7C-41D1-A7B8-7E28C02ABF60}" srcOrd="7" destOrd="0" presId="urn:microsoft.com/office/officeart/2005/8/layout/StepDownProcess"/>
    <dgm:cxn modelId="{35FBF3D9-AAC0-4631-BC72-28E80031FEC8}" type="presParOf" srcId="{A263D20E-5DD1-4E78-BF3C-8C20A1E51619}" destId="{5E8AF526-B8A9-4726-AA6E-30BAE0CA3ADF}" srcOrd="8" destOrd="0" presId="urn:microsoft.com/office/officeart/2005/8/layout/StepDownProcess"/>
    <dgm:cxn modelId="{E357BB87-CB8E-4A7A-8714-771E84CEA0FD}" type="presParOf" srcId="{5E8AF526-B8A9-4726-AA6E-30BAE0CA3ADF}" destId="{97D1030B-41CF-4CCD-8C7D-A5C318FAD8A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65F533-5831-4649-9DEA-8B36FA249666}"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5731D87A-16F9-4DA4-BE6D-2A846710FF4E}">
      <dgm:prSet phldrT="[文本]" custT="1"/>
      <dgm:spPr/>
      <dgm:t>
        <a:bodyPr/>
        <a:lstStyle/>
        <a:p>
          <a:r>
            <a:rPr lang="zh-CN" altLang="en-US" sz="1600" dirty="0"/>
            <a:t>构建包含输入输出的完整测试帧（</a:t>
          </a:r>
          <a:r>
            <a:rPr lang="en-US" altLang="zh-CN" sz="1600" dirty="0"/>
            <a:t>IO-CTF</a:t>
          </a:r>
          <a:r>
            <a:rPr lang="zh-CN" altLang="en-US" sz="1600" dirty="0"/>
            <a:t>）</a:t>
          </a:r>
        </a:p>
      </dgm:t>
    </dgm:pt>
    <dgm:pt modelId="{C2ED91DC-9F41-4BB9-8D1C-7FAEC7626707}" type="parTrans" cxnId="{D9162D8F-6A2C-44BC-8143-1C247FC44F33}">
      <dgm:prSet/>
      <dgm:spPr/>
      <dgm:t>
        <a:bodyPr/>
        <a:lstStyle/>
        <a:p>
          <a:endParaRPr lang="zh-CN" altLang="en-US" sz="2000"/>
        </a:p>
      </dgm:t>
    </dgm:pt>
    <dgm:pt modelId="{4172D1E9-F6E1-4EA8-BFB6-2147A6CA0629}" type="sibTrans" cxnId="{D9162D8F-6A2C-44BC-8143-1C247FC44F33}">
      <dgm:prSet custT="1"/>
      <dgm:spPr/>
      <dgm:t>
        <a:bodyPr/>
        <a:lstStyle/>
        <a:p>
          <a:endParaRPr lang="zh-CN" altLang="en-US" sz="1400"/>
        </a:p>
      </dgm:t>
    </dgm:pt>
    <dgm:pt modelId="{FA4A64B0-320F-446E-8007-0448280B7AA9}">
      <dgm:prSet phldrT="[文本]" custT="1"/>
      <dgm:spPr/>
      <dgm:t>
        <a:bodyPr/>
        <a:lstStyle/>
        <a:p>
          <a:r>
            <a:rPr lang="zh-CN" altLang="en-US" sz="1600" dirty="0"/>
            <a:t>将</a:t>
          </a:r>
          <a:r>
            <a:rPr lang="en-US" altLang="zh-CN" sz="1600" dirty="0"/>
            <a:t>IO-CTF</a:t>
          </a:r>
          <a:r>
            <a:rPr lang="zh-CN" altLang="en-US" sz="1600" dirty="0"/>
            <a:t>按输出选项（</a:t>
          </a:r>
          <a:r>
            <a:rPr lang="en-US" altLang="zh-CN" sz="1600" dirty="0"/>
            <a:t>O-choice</a:t>
          </a:r>
          <a:r>
            <a:rPr lang="zh-CN" altLang="en-US" sz="1600" dirty="0"/>
            <a:t>）组合进行分类，构建</a:t>
          </a:r>
          <a:r>
            <a:rPr lang="en-US" altLang="zh-CN" sz="1600" dirty="0"/>
            <a:t>IO-CTF</a:t>
          </a:r>
          <a:r>
            <a:rPr lang="zh-CN" altLang="en-US" sz="1600" dirty="0"/>
            <a:t>组</a:t>
          </a:r>
        </a:p>
      </dgm:t>
    </dgm:pt>
    <dgm:pt modelId="{A6572B64-3DFC-4BA8-B840-81029A348A50}" type="parTrans" cxnId="{BCBD8332-8A1A-4B98-9831-5EBA6E9BBC5F}">
      <dgm:prSet/>
      <dgm:spPr/>
      <dgm:t>
        <a:bodyPr/>
        <a:lstStyle/>
        <a:p>
          <a:endParaRPr lang="zh-CN" altLang="en-US" sz="2000"/>
        </a:p>
      </dgm:t>
    </dgm:pt>
    <dgm:pt modelId="{C9B9048E-5A3B-485F-9B9F-BB2EFE565135}" type="sibTrans" cxnId="{BCBD8332-8A1A-4B98-9831-5EBA6E9BBC5F}">
      <dgm:prSet custT="1"/>
      <dgm:spPr/>
      <dgm:t>
        <a:bodyPr/>
        <a:lstStyle/>
        <a:p>
          <a:endParaRPr lang="zh-CN" altLang="en-US" sz="1400"/>
        </a:p>
      </dgm:t>
    </dgm:pt>
    <dgm:pt modelId="{52C249FD-82C6-426A-BC0C-071A022C8C23}">
      <dgm:prSet phldrT="[文本]" custT="1"/>
      <dgm:spPr/>
      <dgm:t>
        <a:bodyPr/>
        <a:lstStyle/>
        <a:p>
          <a:r>
            <a:rPr lang="zh-CN" altLang="en-US" sz="1600" dirty="0"/>
            <a:t>将所有的</a:t>
          </a:r>
          <a:r>
            <a:rPr lang="en-US" altLang="zh-CN" sz="1600" dirty="0"/>
            <a:t>IO-CTF</a:t>
          </a:r>
          <a:r>
            <a:rPr lang="zh-CN" altLang="en-US" sz="1600" dirty="0"/>
            <a:t>组两两配对，进行组间比较</a:t>
          </a:r>
        </a:p>
      </dgm:t>
    </dgm:pt>
    <dgm:pt modelId="{435F2C55-B536-418C-B059-7E712ABC73E3}" type="parTrans" cxnId="{601CFFC4-C8B3-46F0-A35E-C0B548EC2442}">
      <dgm:prSet/>
      <dgm:spPr/>
      <dgm:t>
        <a:bodyPr/>
        <a:lstStyle/>
        <a:p>
          <a:endParaRPr lang="zh-CN" altLang="en-US" sz="2000"/>
        </a:p>
      </dgm:t>
    </dgm:pt>
    <dgm:pt modelId="{DE417F9B-20FF-4026-99CA-7C76C5B2D309}" type="sibTrans" cxnId="{601CFFC4-C8B3-46F0-A35E-C0B548EC2442}">
      <dgm:prSet custT="1"/>
      <dgm:spPr/>
      <dgm:t>
        <a:bodyPr/>
        <a:lstStyle/>
        <a:p>
          <a:endParaRPr lang="zh-CN" altLang="en-US" sz="1400"/>
        </a:p>
      </dgm:t>
    </dgm:pt>
    <dgm:pt modelId="{E331DDD5-9F5F-4F10-BAEE-8E46C1AF728F}">
      <dgm:prSet phldrT="[文本]" custT="1"/>
      <dgm:spPr/>
      <dgm:t>
        <a:bodyPr/>
        <a:lstStyle/>
        <a:p>
          <a:r>
            <a:rPr lang="zh-CN" altLang="en-US" sz="1600" dirty="0"/>
            <a:t>将所有的</a:t>
          </a:r>
          <a:r>
            <a:rPr lang="en-US" altLang="zh-CN" sz="1600" dirty="0"/>
            <a:t>IO-CTF</a:t>
          </a:r>
          <a:r>
            <a:rPr lang="zh-CN" altLang="en-US" sz="1600" dirty="0"/>
            <a:t>组进行组内比较</a:t>
          </a:r>
        </a:p>
      </dgm:t>
    </dgm:pt>
    <dgm:pt modelId="{75E39CC0-23E2-485E-8523-FD520A952D47}" type="parTrans" cxnId="{CE5DC9B2-1B7D-4842-AA3B-2C13EA860252}">
      <dgm:prSet/>
      <dgm:spPr/>
      <dgm:t>
        <a:bodyPr/>
        <a:lstStyle/>
        <a:p>
          <a:endParaRPr lang="zh-CN" altLang="en-US" sz="2000"/>
        </a:p>
      </dgm:t>
    </dgm:pt>
    <dgm:pt modelId="{08605F9A-C263-4A45-BD9E-C67767E14741}" type="sibTrans" cxnId="{CE5DC9B2-1B7D-4842-AA3B-2C13EA860252}">
      <dgm:prSet custT="1"/>
      <dgm:spPr/>
      <dgm:t>
        <a:bodyPr/>
        <a:lstStyle/>
        <a:p>
          <a:endParaRPr lang="zh-CN" altLang="en-US" sz="1400"/>
        </a:p>
      </dgm:t>
    </dgm:pt>
    <dgm:pt modelId="{F6F52581-70D8-4A48-A8C5-5D8AFDD45CEE}">
      <dgm:prSet phldrT="[文本]" custT="1"/>
      <dgm:spPr/>
      <dgm:t>
        <a:bodyPr/>
        <a:lstStyle/>
        <a:p>
          <a:r>
            <a:rPr lang="zh-CN" altLang="en-US" sz="1600" dirty="0"/>
            <a:t>结束</a:t>
          </a:r>
        </a:p>
      </dgm:t>
    </dgm:pt>
    <dgm:pt modelId="{BF7D24B2-47DD-4FEE-AAC3-78FCD37AAA2F}" type="parTrans" cxnId="{5108A74A-FAD2-42C0-AD4A-77D80558DA58}">
      <dgm:prSet/>
      <dgm:spPr/>
      <dgm:t>
        <a:bodyPr/>
        <a:lstStyle/>
        <a:p>
          <a:endParaRPr lang="zh-CN" altLang="en-US" sz="2000"/>
        </a:p>
      </dgm:t>
    </dgm:pt>
    <dgm:pt modelId="{9EFF61E5-97FC-4FF3-9EDE-A2B1823FDEF1}" type="sibTrans" cxnId="{5108A74A-FAD2-42C0-AD4A-77D80558DA58}">
      <dgm:prSet/>
      <dgm:spPr/>
      <dgm:t>
        <a:bodyPr/>
        <a:lstStyle/>
        <a:p>
          <a:endParaRPr lang="zh-CN" altLang="en-US" sz="2000"/>
        </a:p>
      </dgm:t>
    </dgm:pt>
    <dgm:pt modelId="{0B59985E-AE36-472A-A8C8-7DC8467E14B6}">
      <dgm:prSet phldrT="[文本]" custT="1"/>
      <dgm:spPr/>
      <dgm:t>
        <a:bodyPr/>
        <a:lstStyle/>
        <a:p>
          <a:r>
            <a:rPr lang="zh-CN" altLang="en-US" sz="1600" dirty="0"/>
            <a:t>开始</a:t>
          </a:r>
        </a:p>
      </dgm:t>
    </dgm:pt>
    <dgm:pt modelId="{AFC44D31-67BE-48F9-819D-6682D82C9997}" type="parTrans" cxnId="{A6F5B31D-58F7-436D-803A-90738E4A8E57}">
      <dgm:prSet/>
      <dgm:spPr/>
      <dgm:t>
        <a:bodyPr/>
        <a:lstStyle/>
        <a:p>
          <a:endParaRPr lang="zh-CN" altLang="en-US" sz="2000"/>
        </a:p>
      </dgm:t>
    </dgm:pt>
    <dgm:pt modelId="{F1039CFB-B358-4C0C-A755-59FEFAF5397D}" type="sibTrans" cxnId="{A6F5B31D-58F7-436D-803A-90738E4A8E57}">
      <dgm:prSet custT="1"/>
      <dgm:spPr/>
      <dgm:t>
        <a:bodyPr/>
        <a:lstStyle/>
        <a:p>
          <a:endParaRPr lang="zh-CN" altLang="en-US" sz="1400"/>
        </a:p>
      </dgm:t>
    </dgm:pt>
    <dgm:pt modelId="{A9A033E7-07E5-42C8-8178-C6E06EEE78FF}" type="pres">
      <dgm:prSet presAssocID="{6065F533-5831-4649-9DEA-8B36FA249666}" presName="diagram" presStyleCnt="0">
        <dgm:presLayoutVars>
          <dgm:dir/>
          <dgm:resizeHandles val="exact"/>
        </dgm:presLayoutVars>
      </dgm:prSet>
      <dgm:spPr/>
    </dgm:pt>
    <dgm:pt modelId="{95E776B7-5A7A-4B95-9F33-58CE8AF58183}" type="pres">
      <dgm:prSet presAssocID="{0B59985E-AE36-472A-A8C8-7DC8467E14B6}" presName="node" presStyleLbl="node1" presStyleIdx="0" presStyleCnt="6">
        <dgm:presLayoutVars>
          <dgm:bulletEnabled val="1"/>
        </dgm:presLayoutVars>
      </dgm:prSet>
      <dgm:spPr/>
    </dgm:pt>
    <dgm:pt modelId="{299795A9-6180-439D-A50E-F7315CDB9BE7}" type="pres">
      <dgm:prSet presAssocID="{F1039CFB-B358-4C0C-A755-59FEFAF5397D}" presName="sibTrans" presStyleLbl="sibTrans2D1" presStyleIdx="0" presStyleCnt="5"/>
      <dgm:spPr/>
    </dgm:pt>
    <dgm:pt modelId="{A78BDB63-B4ED-47BC-A7C8-2E307F549C35}" type="pres">
      <dgm:prSet presAssocID="{F1039CFB-B358-4C0C-A755-59FEFAF5397D}" presName="connectorText" presStyleLbl="sibTrans2D1" presStyleIdx="0" presStyleCnt="5"/>
      <dgm:spPr/>
    </dgm:pt>
    <dgm:pt modelId="{76ACD3BA-E5CB-4690-9093-62FA2D036F53}" type="pres">
      <dgm:prSet presAssocID="{5731D87A-16F9-4DA4-BE6D-2A846710FF4E}" presName="node" presStyleLbl="node1" presStyleIdx="1" presStyleCnt="6">
        <dgm:presLayoutVars>
          <dgm:bulletEnabled val="1"/>
        </dgm:presLayoutVars>
      </dgm:prSet>
      <dgm:spPr/>
    </dgm:pt>
    <dgm:pt modelId="{4BFC0C53-FF93-4963-95F1-FED8F80F519C}" type="pres">
      <dgm:prSet presAssocID="{4172D1E9-F6E1-4EA8-BFB6-2147A6CA0629}" presName="sibTrans" presStyleLbl="sibTrans2D1" presStyleIdx="1" presStyleCnt="5"/>
      <dgm:spPr/>
    </dgm:pt>
    <dgm:pt modelId="{F762436B-BA71-4A94-9516-790B4A66D572}" type="pres">
      <dgm:prSet presAssocID="{4172D1E9-F6E1-4EA8-BFB6-2147A6CA0629}" presName="connectorText" presStyleLbl="sibTrans2D1" presStyleIdx="1" presStyleCnt="5"/>
      <dgm:spPr/>
    </dgm:pt>
    <dgm:pt modelId="{9C08B8E6-CB96-44E1-A45F-E6AA9DABDABB}" type="pres">
      <dgm:prSet presAssocID="{FA4A64B0-320F-446E-8007-0448280B7AA9}" presName="node" presStyleLbl="node1" presStyleIdx="2" presStyleCnt="6">
        <dgm:presLayoutVars>
          <dgm:bulletEnabled val="1"/>
        </dgm:presLayoutVars>
      </dgm:prSet>
      <dgm:spPr/>
    </dgm:pt>
    <dgm:pt modelId="{FF84D159-A4F2-4AE9-B204-6B2FCA58D3FC}" type="pres">
      <dgm:prSet presAssocID="{C9B9048E-5A3B-485F-9B9F-BB2EFE565135}" presName="sibTrans" presStyleLbl="sibTrans2D1" presStyleIdx="2" presStyleCnt="5"/>
      <dgm:spPr/>
    </dgm:pt>
    <dgm:pt modelId="{AFCCEC47-EEFF-4C7D-B3EF-37C3530708A5}" type="pres">
      <dgm:prSet presAssocID="{C9B9048E-5A3B-485F-9B9F-BB2EFE565135}" presName="connectorText" presStyleLbl="sibTrans2D1" presStyleIdx="2" presStyleCnt="5"/>
      <dgm:spPr/>
    </dgm:pt>
    <dgm:pt modelId="{0EA387C4-C02D-46C6-A9E0-EE14FE5CBF28}" type="pres">
      <dgm:prSet presAssocID="{52C249FD-82C6-426A-BC0C-071A022C8C23}" presName="node" presStyleLbl="node1" presStyleIdx="3" presStyleCnt="6">
        <dgm:presLayoutVars>
          <dgm:bulletEnabled val="1"/>
        </dgm:presLayoutVars>
      </dgm:prSet>
      <dgm:spPr/>
    </dgm:pt>
    <dgm:pt modelId="{8C574720-2ED9-437B-9228-4A3C36AF4068}" type="pres">
      <dgm:prSet presAssocID="{DE417F9B-20FF-4026-99CA-7C76C5B2D309}" presName="sibTrans" presStyleLbl="sibTrans2D1" presStyleIdx="3" presStyleCnt="5"/>
      <dgm:spPr/>
    </dgm:pt>
    <dgm:pt modelId="{A19E092F-A8DB-4E87-8619-09C9477C38FF}" type="pres">
      <dgm:prSet presAssocID="{DE417F9B-20FF-4026-99CA-7C76C5B2D309}" presName="connectorText" presStyleLbl="sibTrans2D1" presStyleIdx="3" presStyleCnt="5"/>
      <dgm:spPr/>
    </dgm:pt>
    <dgm:pt modelId="{0BB9715B-B046-42E5-B39C-A75B95F429A2}" type="pres">
      <dgm:prSet presAssocID="{E331DDD5-9F5F-4F10-BAEE-8E46C1AF728F}" presName="node" presStyleLbl="node1" presStyleIdx="4" presStyleCnt="6">
        <dgm:presLayoutVars>
          <dgm:bulletEnabled val="1"/>
        </dgm:presLayoutVars>
      </dgm:prSet>
      <dgm:spPr/>
    </dgm:pt>
    <dgm:pt modelId="{FE49BE2F-2BCC-4EC5-9A8B-10186621F4AC}" type="pres">
      <dgm:prSet presAssocID="{08605F9A-C263-4A45-BD9E-C67767E14741}" presName="sibTrans" presStyleLbl="sibTrans2D1" presStyleIdx="4" presStyleCnt="5"/>
      <dgm:spPr/>
    </dgm:pt>
    <dgm:pt modelId="{C610DBBE-7516-43A1-B03E-B1BFD78D7C49}" type="pres">
      <dgm:prSet presAssocID="{08605F9A-C263-4A45-BD9E-C67767E14741}" presName="connectorText" presStyleLbl="sibTrans2D1" presStyleIdx="4" presStyleCnt="5"/>
      <dgm:spPr/>
    </dgm:pt>
    <dgm:pt modelId="{0C890468-ECE9-4AC8-823D-DBB63A89D2A5}" type="pres">
      <dgm:prSet presAssocID="{F6F52581-70D8-4A48-A8C5-5D8AFDD45CEE}" presName="node" presStyleLbl="node1" presStyleIdx="5" presStyleCnt="6">
        <dgm:presLayoutVars>
          <dgm:bulletEnabled val="1"/>
        </dgm:presLayoutVars>
      </dgm:prSet>
      <dgm:spPr/>
    </dgm:pt>
  </dgm:ptLst>
  <dgm:cxnLst>
    <dgm:cxn modelId="{1716D117-A675-443B-A6A8-15B211862070}" type="presOf" srcId="{F1039CFB-B358-4C0C-A755-59FEFAF5397D}" destId="{299795A9-6180-439D-A50E-F7315CDB9BE7}" srcOrd="0" destOrd="0" presId="urn:microsoft.com/office/officeart/2005/8/layout/process5"/>
    <dgm:cxn modelId="{A6F5B31D-58F7-436D-803A-90738E4A8E57}" srcId="{6065F533-5831-4649-9DEA-8B36FA249666}" destId="{0B59985E-AE36-472A-A8C8-7DC8467E14B6}" srcOrd="0" destOrd="0" parTransId="{AFC44D31-67BE-48F9-819D-6682D82C9997}" sibTransId="{F1039CFB-B358-4C0C-A755-59FEFAF5397D}"/>
    <dgm:cxn modelId="{B92CAA30-5061-457B-B4C9-0B0D76443F38}" type="presOf" srcId="{08605F9A-C263-4A45-BD9E-C67767E14741}" destId="{FE49BE2F-2BCC-4EC5-9A8B-10186621F4AC}" srcOrd="0" destOrd="0" presId="urn:microsoft.com/office/officeart/2005/8/layout/process5"/>
    <dgm:cxn modelId="{BCBD8332-8A1A-4B98-9831-5EBA6E9BBC5F}" srcId="{6065F533-5831-4649-9DEA-8B36FA249666}" destId="{FA4A64B0-320F-446E-8007-0448280B7AA9}" srcOrd="2" destOrd="0" parTransId="{A6572B64-3DFC-4BA8-B840-81029A348A50}" sibTransId="{C9B9048E-5A3B-485F-9B9F-BB2EFE565135}"/>
    <dgm:cxn modelId="{0BEA683F-792E-4F21-8056-6AEDC448CF6E}" type="presOf" srcId="{0B59985E-AE36-472A-A8C8-7DC8467E14B6}" destId="{95E776B7-5A7A-4B95-9F33-58CE8AF58183}" srcOrd="0" destOrd="0" presId="urn:microsoft.com/office/officeart/2005/8/layout/process5"/>
    <dgm:cxn modelId="{5108A74A-FAD2-42C0-AD4A-77D80558DA58}" srcId="{6065F533-5831-4649-9DEA-8B36FA249666}" destId="{F6F52581-70D8-4A48-A8C5-5D8AFDD45CEE}" srcOrd="5" destOrd="0" parTransId="{BF7D24B2-47DD-4FEE-AAC3-78FCD37AAA2F}" sibTransId="{9EFF61E5-97FC-4FF3-9EDE-A2B1823FDEF1}"/>
    <dgm:cxn modelId="{0490D26E-359E-4E00-BCF7-CE2158E5C43C}" type="presOf" srcId="{4172D1E9-F6E1-4EA8-BFB6-2147A6CA0629}" destId="{F762436B-BA71-4A94-9516-790B4A66D572}" srcOrd="1" destOrd="0" presId="urn:microsoft.com/office/officeart/2005/8/layout/process5"/>
    <dgm:cxn modelId="{7C9DBF71-7E58-4B6F-AE9D-19D946C4361E}" type="presOf" srcId="{E331DDD5-9F5F-4F10-BAEE-8E46C1AF728F}" destId="{0BB9715B-B046-42E5-B39C-A75B95F429A2}" srcOrd="0" destOrd="0" presId="urn:microsoft.com/office/officeart/2005/8/layout/process5"/>
    <dgm:cxn modelId="{986FF871-9F98-4A42-AE8A-70E45F56B316}" type="presOf" srcId="{FA4A64B0-320F-446E-8007-0448280B7AA9}" destId="{9C08B8E6-CB96-44E1-A45F-E6AA9DABDABB}" srcOrd="0" destOrd="0" presId="urn:microsoft.com/office/officeart/2005/8/layout/process5"/>
    <dgm:cxn modelId="{687D385A-20FD-40A6-80A5-22E2F1C35955}" type="presOf" srcId="{C9B9048E-5A3B-485F-9B9F-BB2EFE565135}" destId="{AFCCEC47-EEFF-4C7D-B3EF-37C3530708A5}" srcOrd="1" destOrd="0" presId="urn:microsoft.com/office/officeart/2005/8/layout/process5"/>
    <dgm:cxn modelId="{C009037F-6444-428D-ABDF-0144BAB2C219}" type="presOf" srcId="{C9B9048E-5A3B-485F-9B9F-BB2EFE565135}" destId="{FF84D159-A4F2-4AE9-B204-6B2FCA58D3FC}" srcOrd="0" destOrd="0" presId="urn:microsoft.com/office/officeart/2005/8/layout/process5"/>
    <dgm:cxn modelId="{AE103F87-FBE3-473C-8737-F98C1E729B02}" type="presOf" srcId="{DE417F9B-20FF-4026-99CA-7C76C5B2D309}" destId="{8C574720-2ED9-437B-9228-4A3C36AF4068}" srcOrd="0" destOrd="0" presId="urn:microsoft.com/office/officeart/2005/8/layout/process5"/>
    <dgm:cxn modelId="{D9162D8F-6A2C-44BC-8143-1C247FC44F33}" srcId="{6065F533-5831-4649-9DEA-8B36FA249666}" destId="{5731D87A-16F9-4DA4-BE6D-2A846710FF4E}" srcOrd="1" destOrd="0" parTransId="{C2ED91DC-9F41-4BB9-8D1C-7FAEC7626707}" sibTransId="{4172D1E9-F6E1-4EA8-BFB6-2147A6CA0629}"/>
    <dgm:cxn modelId="{66CC6192-C1A4-4008-AB70-8714608BBF34}" type="presOf" srcId="{F1039CFB-B358-4C0C-A755-59FEFAF5397D}" destId="{A78BDB63-B4ED-47BC-A7C8-2E307F549C35}" srcOrd="1" destOrd="0" presId="urn:microsoft.com/office/officeart/2005/8/layout/process5"/>
    <dgm:cxn modelId="{F2C7D7A7-87FE-4250-A7D4-7D57C83A3D30}" type="presOf" srcId="{6065F533-5831-4649-9DEA-8B36FA249666}" destId="{A9A033E7-07E5-42C8-8178-C6E06EEE78FF}" srcOrd="0" destOrd="0" presId="urn:microsoft.com/office/officeart/2005/8/layout/process5"/>
    <dgm:cxn modelId="{CE5DC9B2-1B7D-4842-AA3B-2C13EA860252}" srcId="{6065F533-5831-4649-9DEA-8B36FA249666}" destId="{E331DDD5-9F5F-4F10-BAEE-8E46C1AF728F}" srcOrd="4" destOrd="0" parTransId="{75E39CC0-23E2-485E-8523-FD520A952D47}" sibTransId="{08605F9A-C263-4A45-BD9E-C67767E14741}"/>
    <dgm:cxn modelId="{601CFFC4-C8B3-46F0-A35E-C0B548EC2442}" srcId="{6065F533-5831-4649-9DEA-8B36FA249666}" destId="{52C249FD-82C6-426A-BC0C-071A022C8C23}" srcOrd="3" destOrd="0" parTransId="{435F2C55-B536-418C-B059-7E712ABC73E3}" sibTransId="{DE417F9B-20FF-4026-99CA-7C76C5B2D309}"/>
    <dgm:cxn modelId="{8BF9FBCD-CD30-4BA3-AA66-3DE74BAECB3B}" type="presOf" srcId="{08605F9A-C263-4A45-BD9E-C67767E14741}" destId="{C610DBBE-7516-43A1-B03E-B1BFD78D7C49}" srcOrd="1" destOrd="0" presId="urn:microsoft.com/office/officeart/2005/8/layout/process5"/>
    <dgm:cxn modelId="{92CF37E5-7FB5-4A58-BB31-70426D05BF6B}" type="presOf" srcId="{F6F52581-70D8-4A48-A8C5-5D8AFDD45CEE}" destId="{0C890468-ECE9-4AC8-823D-DBB63A89D2A5}" srcOrd="0" destOrd="0" presId="urn:microsoft.com/office/officeart/2005/8/layout/process5"/>
    <dgm:cxn modelId="{310F4CED-FAC0-496C-AA71-5DCD049C0B74}" type="presOf" srcId="{4172D1E9-F6E1-4EA8-BFB6-2147A6CA0629}" destId="{4BFC0C53-FF93-4963-95F1-FED8F80F519C}" srcOrd="0" destOrd="0" presId="urn:microsoft.com/office/officeart/2005/8/layout/process5"/>
    <dgm:cxn modelId="{BB8139F4-87B3-47B7-8970-B1B77F5AA1B4}" type="presOf" srcId="{DE417F9B-20FF-4026-99CA-7C76C5B2D309}" destId="{A19E092F-A8DB-4E87-8619-09C9477C38FF}" srcOrd="1" destOrd="0" presId="urn:microsoft.com/office/officeart/2005/8/layout/process5"/>
    <dgm:cxn modelId="{064538F8-DF41-4CDD-99CB-7B54209E8EB1}" type="presOf" srcId="{52C249FD-82C6-426A-BC0C-071A022C8C23}" destId="{0EA387C4-C02D-46C6-A9E0-EE14FE5CBF28}" srcOrd="0" destOrd="0" presId="urn:microsoft.com/office/officeart/2005/8/layout/process5"/>
    <dgm:cxn modelId="{90603BFF-F198-4CE7-9483-5144E89DEE5C}" type="presOf" srcId="{5731D87A-16F9-4DA4-BE6D-2A846710FF4E}" destId="{76ACD3BA-E5CB-4690-9093-62FA2D036F53}" srcOrd="0" destOrd="0" presId="urn:microsoft.com/office/officeart/2005/8/layout/process5"/>
    <dgm:cxn modelId="{8843270E-B4FD-4318-B3F6-8682CEEB3D55}" type="presParOf" srcId="{A9A033E7-07E5-42C8-8178-C6E06EEE78FF}" destId="{95E776B7-5A7A-4B95-9F33-58CE8AF58183}" srcOrd="0" destOrd="0" presId="urn:microsoft.com/office/officeart/2005/8/layout/process5"/>
    <dgm:cxn modelId="{41D1AAD4-251B-4ED3-8C44-89A7AFF4CC61}" type="presParOf" srcId="{A9A033E7-07E5-42C8-8178-C6E06EEE78FF}" destId="{299795A9-6180-439D-A50E-F7315CDB9BE7}" srcOrd="1" destOrd="0" presId="urn:microsoft.com/office/officeart/2005/8/layout/process5"/>
    <dgm:cxn modelId="{8A962AC7-3366-46C5-A05F-1793540F8FA1}" type="presParOf" srcId="{299795A9-6180-439D-A50E-F7315CDB9BE7}" destId="{A78BDB63-B4ED-47BC-A7C8-2E307F549C35}" srcOrd="0" destOrd="0" presId="urn:microsoft.com/office/officeart/2005/8/layout/process5"/>
    <dgm:cxn modelId="{E4095268-8E16-45E5-AA1A-042E6A97BD81}" type="presParOf" srcId="{A9A033E7-07E5-42C8-8178-C6E06EEE78FF}" destId="{76ACD3BA-E5CB-4690-9093-62FA2D036F53}" srcOrd="2" destOrd="0" presId="urn:microsoft.com/office/officeart/2005/8/layout/process5"/>
    <dgm:cxn modelId="{8CCC4BBA-B22D-4045-9153-EF03CA487A3A}" type="presParOf" srcId="{A9A033E7-07E5-42C8-8178-C6E06EEE78FF}" destId="{4BFC0C53-FF93-4963-95F1-FED8F80F519C}" srcOrd="3" destOrd="0" presId="urn:microsoft.com/office/officeart/2005/8/layout/process5"/>
    <dgm:cxn modelId="{D67DD2D2-3F0B-448D-AB8E-1D5674A669C5}" type="presParOf" srcId="{4BFC0C53-FF93-4963-95F1-FED8F80F519C}" destId="{F762436B-BA71-4A94-9516-790B4A66D572}" srcOrd="0" destOrd="0" presId="urn:microsoft.com/office/officeart/2005/8/layout/process5"/>
    <dgm:cxn modelId="{C35557CA-22F8-491F-AF8C-BCC5C9203D63}" type="presParOf" srcId="{A9A033E7-07E5-42C8-8178-C6E06EEE78FF}" destId="{9C08B8E6-CB96-44E1-A45F-E6AA9DABDABB}" srcOrd="4" destOrd="0" presId="urn:microsoft.com/office/officeart/2005/8/layout/process5"/>
    <dgm:cxn modelId="{3554E0D3-C320-40E8-8BE1-CBC5774AB1BE}" type="presParOf" srcId="{A9A033E7-07E5-42C8-8178-C6E06EEE78FF}" destId="{FF84D159-A4F2-4AE9-B204-6B2FCA58D3FC}" srcOrd="5" destOrd="0" presId="urn:microsoft.com/office/officeart/2005/8/layout/process5"/>
    <dgm:cxn modelId="{DD67CC13-C906-4CC0-A0AD-A196C8DD9CA8}" type="presParOf" srcId="{FF84D159-A4F2-4AE9-B204-6B2FCA58D3FC}" destId="{AFCCEC47-EEFF-4C7D-B3EF-37C3530708A5}" srcOrd="0" destOrd="0" presId="urn:microsoft.com/office/officeart/2005/8/layout/process5"/>
    <dgm:cxn modelId="{645EDD7C-1F08-4DDF-97AC-731A97855E06}" type="presParOf" srcId="{A9A033E7-07E5-42C8-8178-C6E06EEE78FF}" destId="{0EA387C4-C02D-46C6-A9E0-EE14FE5CBF28}" srcOrd="6" destOrd="0" presId="urn:microsoft.com/office/officeart/2005/8/layout/process5"/>
    <dgm:cxn modelId="{A952F633-98CE-4A9C-BECD-72E4AD5C60FC}" type="presParOf" srcId="{A9A033E7-07E5-42C8-8178-C6E06EEE78FF}" destId="{8C574720-2ED9-437B-9228-4A3C36AF4068}" srcOrd="7" destOrd="0" presId="urn:microsoft.com/office/officeart/2005/8/layout/process5"/>
    <dgm:cxn modelId="{893AB2BA-8E49-410E-95C5-9574846B1F7C}" type="presParOf" srcId="{8C574720-2ED9-437B-9228-4A3C36AF4068}" destId="{A19E092F-A8DB-4E87-8619-09C9477C38FF}" srcOrd="0" destOrd="0" presId="urn:microsoft.com/office/officeart/2005/8/layout/process5"/>
    <dgm:cxn modelId="{DA23BBF5-408C-48D8-8D2F-DA320A94DA3A}" type="presParOf" srcId="{A9A033E7-07E5-42C8-8178-C6E06EEE78FF}" destId="{0BB9715B-B046-42E5-B39C-A75B95F429A2}" srcOrd="8" destOrd="0" presId="urn:microsoft.com/office/officeart/2005/8/layout/process5"/>
    <dgm:cxn modelId="{FFBD5146-F346-45A4-A25A-13A17F27F29E}" type="presParOf" srcId="{A9A033E7-07E5-42C8-8178-C6E06EEE78FF}" destId="{FE49BE2F-2BCC-4EC5-9A8B-10186621F4AC}" srcOrd="9" destOrd="0" presId="urn:microsoft.com/office/officeart/2005/8/layout/process5"/>
    <dgm:cxn modelId="{042259AB-73DC-4F0D-964B-C2D8A359885D}" type="presParOf" srcId="{FE49BE2F-2BCC-4EC5-9A8B-10186621F4AC}" destId="{C610DBBE-7516-43A1-B03E-B1BFD78D7C49}" srcOrd="0" destOrd="0" presId="urn:microsoft.com/office/officeart/2005/8/layout/process5"/>
    <dgm:cxn modelId="{5CDE4119-51C4-44B7-A1E1-7AE7CBF0655A}" type="presParOf" srcId="{A9A033E7-07E5-42C8-8178-C6E06EEE78FF}" destId="{0C890468-ECE9-4AC8-823D-DBB63A89D2A5}"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2E740D-A4E7-44E7-89E9-A82931D94A9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41E8C624-32E2-487A-B01D-5C9180F54675}">
      <dgm:prSet phldrT="[文本]" custT="1"/>
      <dgm:spPr/>
      <dgm:t>
        <a:bodyPr/>
        <a:lstStyle/>
        <a:p>
          <a:r>
            <a:rPr lang="en-US" altLang="zh-CN" sz="1400" dirty="0"/>
            <a:t>input1</a:t>
          </a:r>
          <a:endParaRPr lang="zh-CN" altLang="en-US" sz="1400" dirty="0"/>
        </a:p>
      </dgm:t>
    </dgm:pt>
    <dgm:pt modelId="{EE859E53-54E4-447A-8DF6-5866004AF934}" type="parTrans" cxnId="{8599AF5B-EF03-48A2-8128-F6CD72D81493}">
      <dgm:prSet/>
      <dgm:spPr/>
      <dgm:t>
        <a:bodyPr/>
        <a:lstStyle/>
        <a:p>
          <a:endParaRPr lang="zh-CN" altLang="en-US" sz="1600"/>
        </a:p>
      </dgm:t>
    </dgm:pt>
    <dgm:pt modelId="{0DF3D1A5-D055-4CAF-B646-659E2063ED5D}" type="sibTrans" cxnId="{8599AF5B-EF03-48A2-8128-F6CD72D81493}">
      <dgm:prSet/>
      <dgm:spPr/>
      <dgm:t>
        <a:bodyPr/>
        <a:lstStyle/>
        <a:p>
          <a:endParaRPr lang="zh-CN" altLang="en-US" sz="1600"/>
        </a:p>
      </dgm:t>
    </dgm:pt>
    <dgm:pt modelId="{C9BB3E00-89C7-454C-9AD2-CD7E6E81F0F4}">
      <dgm:prSet phldrT="[文本]" custT="1"/>
      <dgm:spPr/>
      <dgm:t>
        <a:bodyPr/>
        <a:lstStyle/>
        <a:p>
          <a:r>
            <a:rPr lang="en-US" altLang="zh-CN" sz="1400" dirty="0"/>
            <a:t>input2</a:t>
          </a:r>
          <a:endParaRPr lang="zh-CN" altLang="en-US" sz="1400" dirty="0"/>
        </a:p>
      </dgm:t>
    </dgm:pt>
    <dgm:pt modelId="{EE293F31-6102-4BE4-A821-558B5A20CF3C}" type="parTrans" cxnId="{6201A27E-8A24-49D5-94D2-8E00448A2493}">
      <dgm:prSet/>
      <dgm:spPr/>
      <dgm:t>
        <a:bodyPr/>
        <a:lstStyle/>
        <a:p>
          <a:endParaRPr lang="zh-CN" altLang="en-US" sz="1600"/>
        </a:p>
      </dgm:t>
    </dgm:pt>
    <dgm:pt modelId="{252D93F2-7D70-4366-B8C8-E2E59026BB89}" type="sibTrans" cxnId="{6201A27E-8A24-49D5-94D2-8E00448A2493}">
      <dgm:prSet/>
      <dgm:spPr/>
      <dgm:t>
        <a:bodyPr/>
        <a:lstStyle/>
        <a:p>
          <a:endParaRPr lang="zh-CN" altLang="en-US" sz="1600"/>
        </a:p>
      </dgm:t>
    </dgm:pt>
    <dgm:pt modelId="{CAFD6D1F-7346-4273-ADDE-098AB366AB4E}">
      <dgm:prSet phldrT="[文本]" custT="1"/>
      <dgm:spPr/>
      <dgm:t>
        <a:bodyPr/>
        <a:lstStyle/>
        <a:p>
          <a:r>
            <a:rPr lang="en-US" altLang="zh-CN" sz="1400" dirty="0"/>
            <a:t>input3</a:t>
          </a:r>
          <a:endParaRPr lang="zh-CN" altLang="en-US" sz="1400" dirty="0"/>
        </a:p>
      </dgm:t>
    </dgm:pt>
    <dgm:pt modelId="{6D449AE1-D3CF-4F9D-A205-8A2565998BCD}" type="parTrans" cxnId="{DFF802EA-BA49-49E7-AED2-09EA43ABD776}">
      <dgm:prSet/>
      <dgm:spPr/>
      <dgm:t>
        <a:bodyPr/>
        <a:lstStyle/>
        <a:p>
          <a:endParaRPr lang="zh-CN" altLang="en-US" sz="1600"/>
        </a:p>
      </dgm:t>
    </dgm:pt>
    <dgm:pt modelId="{B7DE431B-51E2-4FAF-AF33-EFFA51304713}" type="sibTrans" cxnId="{DFF802EA-BA49-49E7-AED2-09EA43ABD776}">
      <dgm:prSet/>
      <dgm:spPr/>
      <dgm:t>
        <a:bodyPr/>
        <a:lstStyle/>
        <a:p>
          <a:endParaRPr lang="zh-CN" altLang="en-US" sz="1600"/>
        </a:p>
      </dgm:t>
    </dgm:pt>
    <dgm:pt modelId="{B87EC45A-C35F-48B7-B0F8-CAB81585B2C8}">
      <dgm:prSet phldrT="[文本]" custT="1"/>
      <dgm:spPr/>
      <dgm:t>
        <a:bodyPr/>
        <a:lstStyle/>
        <a:p>
          <a:r>
            <a:rPr lang="en-US" altLang="zh-CN" sz="1400" dirty="0"/>
            <a:t>input4</a:t>
          </a:r>
          <a:endParaRPr lang="zh-CN" altLang="en-US" sz="1400" dirty="0"/>
        </a:p>
      </dgm:t>
    </dgm:pt>
    <dgm:pt modelId="{E0E15846-0014-408D-9C1B-B0094589889F}" type="parTrans" cxnId="{74C0F29B-1456-4A35-8B0F-9DA3EF247AAF}">
      <dgm:prSet/>
      <dgm:spPr/>
      <dgm:t>
        <a:bodyPr/>
        <a:lstStyle/>
        <a:p>
          <a:endParaRPr lang="zh-CN" altLang="en-US" sz="1600"/>
        </a:p>
      </dgm:t>
    </dgm:pt>
    <dgm:pt modelId="{723852CB-16F1-4CA7-94E0-7055301CFA8E}" type="sibTrans" cxnId="{74C0F29B-1456-4A35-8B0F-9DA3EF247AAF}">
      <dgm:prSet/>
      <dgm:spPr/>
      <dgm:t>
        <a:bodyPr/>
        <a:lstStyle/>
        <a:p>
          <a:endParaRPr lang="zh-CN" altLang="en-US" sz="1600"/>
        </a:p>
      </dgm:t>
    </dgm:pt>
    <dgm:pt modelId="{2A859886-7EF9-4033-9543-3381290EB476}">
      <dgm:prSet phldrT="[文本]" custT="1"/>
      <dgm:spPr/>
      <dgm:t>
        <a:bodyPr/>
        <a:lstStyle/>
        <a:p>
          <a:r>
            <a:rPr lang="en-US" altLang="zh-CN" sz="1400" dirty="0"/>
            <a:t>input5</a:t>
          </a:r>
          <a:endParaRPr lang="zh-CN" altLang="en-US" sz="1400" dirty="0"/>
        </a:p>
      </dgm:t>
    </dgm:pt>
    <dgm:pt modelId="{8170A295-673B-42F8-8D1E-B768D09E246A}" type="parTrans" cxnId="{2592DB89-AA0E-4771-9086-68ADEA4807F0}">
      <dgm:prSet/>
      <dgm:spPr/>
      <dgm:t>
        <a:bodyPr/>
        <a:lstStyle/>
        <a:p>
          <a:endParaRPr lang="zh-CN" altLang="en-US" sz="1600"/>
        </a:p>
      </dgm:t>
    </dgm:pt>
    <dgm:pt modelId="{BF7D19E0-AA70-47E9-BF10-FE4DABAB4B86}" type="sibTrans" cxnId="{2592DB89-AA0E-4771-9086-68ADEA4807F0}">
      <dgm:prSet/>
      <dgm:spPr/>
      <dgm:t>
        <a:bodyPr/>
        <a:lstStyle/>
        <a:p>
          <a:endParaRPr lang="zh-CN" altLang="en-US" sz="1600"/>
        </a:p>
      </dgm:t>
    </dgm:pt>
    <dgm:pt modelId="{42CC45C0-5EDF-4067-910D-A543F75A5F70}">
      <dgm:prSet custT="1"/>
      <dgm:spPr/>
      <dgm:t>
        <a:bodyPr/>
        <a:lstStyle/>
        <a:p>
          <a:r>
            <a:rPr lang="en-US" altLang="zh-CN" sz="1400" dirty="0"/>
            <a:t>input6</a:t>
          </a:r>
          <a:endParaRPr lang="zh-CN" altLang="en-US" sz="1400" dirty="0"/>
        </a:p>
      </dgm:t>
    </dgm:pt>
    <dgm:pt modelId="{CF75F820-E05E-408F-8298-065A8CCB8F3C}" type="parTrans" cxnId="{D5BCC0A3-FF8B-4A1B-A440-5FE005E94A99}">
      <dgm:prSet/>
      <dgm:spPr/>
      <dgm:t>
        <a:bodyPr/>
        <a:lstStyle/>
        <a:p>
          <a:endParaRPr lang="zh-CN" altLang="en-US" sz="1600"/>
        </a:p>
      </dgm:t>
    </dgm:pt>
    <dgm:pt modelId="{892575D7-BF76-4325-ACC6-BDB9A384CD12}" type="sibTrans" cxnId="{D5BCC0A3-FF8B-4A1B-A440-5FE005E94A99}">
      <dgm:prSet/>
      <dgm:spPr/>
      <dgm:t>
        <a:bodyPr/>
        <a:lstStyle/>
        <a:p>
          <a:endParaRPr lang="zh-CN" altLang="en-US" sz="1600"/>
        </a:p>
      </dgm:t>
    </dgm:pt>
    <dgm:pt modelId="{C5CED251-5FBD-4C7C-BB9C-E515ED87B10E}">
      <dgm:prSet custT="1"/>
      <dgm:spPr/>
      <dgm:t>
        <a:bodyPr/>
        <a:lstStyle/>
        <a:p>
          <a:r>
            <a:rPr lang="en-US" altLang="zh-CN" sz="1400" dirty="0"/>
            <a:t>input7</a:t>
          </a:r>
          <a:endParaRPr lang="zh-CN" altLang="en-US" sz="1400" dirty="0"/>
        </a:p>
      </dgm:t>
    </dgm:pt>
    <dgm:pt modelId="{74BD6CD8-EF88-42CD-8E1C-614EE14D1411}" type="parTrans" cxnId="{6A39EDA0-A9F6-42B5-BB19-0FB8EFE84B05}">
      <dgm:prSet/>
      <dgm:spPr/>
      <dgm:t>
        <a:bodyPr/>
        <a:lstStyle/>
        <a:p>
          <a:endParaRPr lang="zh-CN" altLang="en-US" sz="1600"/>
        </a:p>
      </dgm:t>
    </dgm:pt>
    <dgm:pt modelId="{7D308F22-EFFC-45E5-A420-F5D4CE76A44A}" type="sibTrans" cxnId="{6A39EDA0-A9F6-42B5-BB19-0FB8EFE84B05}">
      <dgm:prSet/>
      <dgm:spPr/>
      <dgm:t>
        <a:bodyPr/>
        <a:lstStyle/>
        <a:p>
          <a:endParaRPr lang="zh-CN" altLang="en-US" sz="1600"/>
        </a:p>
      </dgm:t>
    </dgm:pt>
    <dgm:pt modelId="{8626A24D-6F48-409C-8113-9B69A336DE34}">
      <dgm:prSet custT="1"/>
      <dgm:spPr/>
      <dgm:t>
        <a:bodyPr/>
        <a:lstStyle/>
        <a:p>
          <a:r>
            <a:rPr lang="en-US" altLang="zh-CN" sz="1400" dirty="0"/>
            <a:t>input8</a:t>
          </a:r>
          <a:endParaRPr lang="zh-CN" altLang="en-US" sz="1400" dirty="0"/>
        </a:p>
      </dgm:t>
    </dgm:pt>
    <dgm:pt modelId="{71D2AF9E-15C5-48CE-865D-2C82F781AA7E}" type="parTrans" cxnId="{719D8C18-0C98-4CEA-BE87-E254ADB17241}">
      <dgm:prSet/>
      <dgm:spPr/>
      <dgm:t>
        <a:bodyPr/>
        <a:lstStyle/>
        <a:p>
          <a:endParaRPr lang="zh-CN" altLang="en-US" sz="1600"/>
        </a:p>
      </dgm:t>
    </dgm:pt>
    <dgm:pt modelId="{96D7E030-95B6-4611-B4B1-F586940F9826}" type="sibTrans" cxnId="{719D8C18-0C98-4CEA-BE87-E254ADB17241}">
      <dgm:prSet/>
      <dgm:spPr/>
      <dgm:t>
        <a:bodyPr/>
        <a:lstStyle/>
        <a:p>
          <a:endParaRPr lang="zh-CN" altLang="en-US" sz="1600"/>
        </a:p>
      </dgm:t>
    </dgm:pt>
    <dgm:pt modelId="{44B40BFC-D001-4A9F-8DDA-2328B454E43A}">
      <dgm:prSet custT="1"/>
      <dgm:spPr/>
      <dgm:t>
        <a:bodyPr/>
        <a:lstStyle/>
        <a:p>
          <a:r>
            <a:rPr lang="en-US" altLang="zh-CN" sz="1400" dirty="0"/>
            <a:t>input9</a:t>
          </a:r>
          <a:endParaRPr lang="zh-CN" altLang="en-US" sz="1400" dirty="0"/>
        </a:p>
      </dgm:t>
    </dgm:pt>
    <dgm:pt modelId="{F2A20DFA-7C93-4DEF-9FA0-D5EC9C4DCDAA}" type="parTrans" cxnId="{922712D7-6851-4CF6-A61B-7259ECF6CF84}">
      <dgm:prSet/>
      <dgm:spPr/>
      <dgm:t>
        <a:bodyPr/>
        <a:lstStyle/>
        <a:p>
          <a:endParaRPr lang="zh-CN" altLang="en-US" sz="1600"/>
        </a:p>
      </dgm:t>
    </dgm:pt>
    <dgm:pt modelId="{D864D9CC-53A6-4765-8E4F-6F8330BF5BE7}" type="sibTrans" cxnId="{922712D7-6851-4CF6-A61B-7259ECF6CF84}">
      <dgm:prSet/>
      <dgm:spPr/>
      <dgm:t>
        <a:bodyPr/>
        <a:lstStyle/>
        <a:p>
          <a:endParaRPr lang="zh-CN" altLang="en-US" sz="1600"/>
        </a:p>
      </dgm:t>
    </dgm:pt>
    <dgm:pt modelId="{FB9A1C46-EC1A-4D41-A0A7-A0B842B9961C}" type="pres">
      <dgm:prSet presAssocID="{8E2E740D-A4E7-44E7-89E9-A82931D94A99}" presName="diagram" presStyleCnt="0">
        <dgm:presLayoutVars>
          <dgm:dir/>
          <dgm:resizeHandles val="exact"/>
        </dgm:presLayoutVars>
      </dgm:prSet>
      <dgm:spPr/>
    </dgm:pt>
    <dgm:pt modelId="{BA4B62EA-80F3-44AE-9E07-B03FC08C4AD9}" type="pres">
      <dgm:prSet presAssocID="{41E8C624-32E2-487A-B01D-5C9180F54675}" presName="node" presStyleLbl="node1" presStyleIdx="0" presStyleCnt="9">
        <dgm:presLayoutVars>
          <dgm:bulletEnabled val="1"/>
        </dgm:presLayoutVars>
      </dgm:prSet>
      <dgm:spPr/>
    </dgm:pt>
    <dgm:pt modelId="{D16D3C1E-5553-4000-BFB4-DD8BDE8DF882}" type="pres">
      <dgm:prSet presAssocID="{0DF3D1A5-D055-4CAF-B646-659E2063ED5D}" presName="sibTrans" presStyleCnt="0"/>
      <dgm:spPr/>
    </dgm:pt>
    <dgm:pt modelId="{D0DF7837-12F2-4992-9645-D32C017AC5A0}" type="pres">
      <dgm:prSet presAssocID="{C9BB3E00-89C7-454C-9AD2-CD7E6E81F0F4}" presName="node" presStyleLbl="node1" presStyleIdx="1" presStyleCnt="9">
        <dgm:presLayoutVars>
          <dgm:bulletEnabled val="1"/>
        </dgm:presLayoutVars>
      </dgm:prSet>
      <dgm:spPr/>
    </dgm:pt>
    <dgm:pt modelId="{6F44192A-02AA-445A-99AF-11FF20940BD2}" type="pres">
      <dgm:prSet presAssocID="{252D93F2-7D70-4366-B8C8-E2E59026BB89}" presName="sibTrans" presStyleCnt="0"/>
      <dgm:spPr/>
    </dgm:pt>
    <dgm:pt modelId="{5EEFBB8C-BE47-4810-B9DE-94AD9D569284}" type="pres">
      <dgm:prSet presAssocID="{CAFD6D1F-7346-4273-ADDE-098AB366AB4E}" presName="node" presStyleLbl="node1" presStyleIdx="2" presStyleCnt="9">
        <dgm:presLayoutVars>
          <dgm:bulletEnabled val="1"/>
        </dgm:presLayoutVars>
      </dgm:prSet>
      <dgm:spPr/>
    </dgm:pt>
    <dgm:pt modelId="{AB42214C-D2F7-44E5-919C-2392E20EA235}" type="pres">
      <dgm:prSet presAssocID="{B7DE431B-51E2-4FAF-AF33-EFFA51304713}" presName="sibTrans" presStyleCnt="0"/>
      <dgm:spPr/>
    </dgm:pt>
    <dgm:pt modelId="{F5135984-E18B-4F67-894A-783CAE598292}" type="pres">
      <dgm:prSet presAssocID="{B87EC45A-C35F-48B7-B0F8-CAB81585B2C8}" presName="node" presStyleLbl="node1" presStyleIdx="3" presStyleCnt="9">
        <dgm:presLayoutVars>
          <dgm:bulletEnabled val="1"/>
        </dgm:presLayoutVars>
      </dgm:prSet>
      <dgm:spPr/>
    </dgm:pt>
    <dgm:pt modelId="{08E856A3-42F0-44B1-A494-63E26ACF69B4}" type="pres">
      <dgm:prSet presAssocID="{723852CB-16F1-4CA7-94E0-7055301CFA8E}" presName="sibTrans" presStyleCnt="0"/>
      <dgm:spPr/>
    </dgm:pt>
    <dgm:pt modelId="{A2EF9D44-EA87-4079-B6F3-10407B92C588}" type="pres">
      <dgm:prSet presAssocID="{2A859886-7EF9-4033-9543-3381290EB476}" presName="node" presStyleLbl="node1" presStyleIdx="4" presStyleCnt="9">
        <dgm:presLayoutVars>
          <dgm:bulletEnabled val="1"/>
        </dgm:presLayoutVars>
      </dgm:prSet>
      <dgm:spPr/>
    </dgm:pt>
    <dgm:pt modelId="{584425B2-F871-4A08-B45D-FF6D5332073D}" type="pres">
      <dgm:prSet presAssocID="{BF7D19E0-AA70-47E9-BF10-FE4DABAB4B86}" presName="sibTrans" presStyleCnt="0"/>
      <dgm:spPr/>
    </dgm:pt>
    <dgm:pt modelId="{9177C4C6-5275-4774-A536-E387E6299C38}" type="pres">
      <dgm:prSet presAssocID="{42CC45C0-5EDF-4067-910D-A543F75A5F70}" presName="node" presStyleLbl="node1" presStyleIdx="5" presStyleCnt="9">
        <dgm:presLayoutVars>
          <dgm:bulletEnabled val="1"/>
        </dgm:presLayoutVars>
      </dgm:prSet>
      <dgm:spPr/>
    </dgm:pt>
    <dgm:pt modelId="{ED24D47B-1B6C-4645-BD0F-915E3B9BA1C7}" type="pres">
      <dgm:prSet presAssocID="{892575D7-BF76-4325-ACC6-BDB9A384CD12}" presName="sibTrans" presStyleCnt="0"/>
      <dgm:spPr/>
    </dgm:pt>
    <dgm:pt modelId="{E0592F7A-9861-442F-B5E2-D4FC12D696E3}" type="pres">
      <dgm:prSet presAssocID="{C5CED251-5FBD-4C7C-BB9C-E515ED87B10E}" presName="node" presStyleLbl="node1" presStyleIdx="6" presStyleCnt="9">
        <dgm:presLayoutVars>
          <dgm:bulletEnabled val="1"/>
        </dgm:presLayoutVars>
      </dgm:prSet>
      <dgm:spPr/>
    </dgm:pt>
    <dgm:pt modelId="{AE1A2370-AE16-4CC0-B062-F8C1B508CE75}" type="pres">
      <dgm:prSet presAssocID="{7D308F22-EFFC-45E5-A420-F5D4CE76A44A}" presName="sibTrans" presStyleCnt="0"/>
      <dgm:spPr/>
    </dgm:pt>
    <dgm:pt modelId="{CCCFE754-EE26-493B-B1AA-C67F7FFF1B68}" type="pres">
      <dgm:prSet presAssocID="{8626A24D-6F48-409C-8113-9B69A336DE34}" presName="node" presStyleLbl="node1" presStyleIdx="7" presStyleCnt="9">
        <dgm:presLayoutVars>
          <dgm:bulletEnabled val="1"/>
        </dgm:presLayoutVars>
      </dgm:prSet>
      <dgm:spPr/>
    </dgm:pt>
    <dgm:pt modelId="{17AF4C40-11C8-4D35-A58F-7879983D882F}" type="pres">
      <dgm:prSet presAssocID="{96D7E030-95B6-4611-B4B1-F586940F9826}" presName="sibTrans" presStyleCnt="0"/>
      <dgm:spPr/>
    </dgm:pt>
    <dgm:pt modelId="{3E3D5F17-46D7-4E4A-80A7-18625982B53D}" type="pres">
      <dgm:prSet presAssocID="{44B40BFC-D001-4A9F-8DDA-2328B454E43A}" presName="node" presStyleLbl="node1" presStyleIdx="8" presStyleCnt="9">
        <dgm:presLayoutVars>
          <dgm:bulletEnabled val="1"/>
        </dgm:presLayoutVars>
      </dgm:prSet>
      <dgm:spPr/>
    </dgm:pt>
  </dgm:ptLst>
  <dgm:cxnLst>
    <dgm:cxn modelId="{FF9F3500-6A90-4F8C-8BF8-D5BD7E7B4922}" type="presOf" srcId="{B87EC45A-C35F-48B7-B0F8-CAB81585B2C8}" destId="{F5135984-E18B-4F67-894A-783CAE598292}" srcOrd="0" destOrd="0" presId="urn:microsoft.com/office/officeart/2005/8/layout/default"/>
    <dgm:cxn modelId="{397F1E0A-F217-446B-8480-0FFD86F06867}" type="presOf" srcId="{2A859886-7EF9-4033-9543-3381290EB476}" destId="{A2EF9D44-EA87-4079-B6F3-10407B92C588}" srcOrd="0" destOrd="0" presId="urn:microsoft.com/office/officeart/2005/8/layout/default"/>
    <dgm:cxn modelId="{719D8C18-0C98-4CEA-BE87-E254ADB17241}" srcId="{8E2E740D-A4E7-44E7-89E9-A82931D94A99}" destId="{8626A24D-6F48-409C-8113-9B69A336DE34}" srcOrd="7" destOrd="0" parTransId="{71D2AF9E-15C5-48CE-865D-2C82F781AA7E}" sibTransId="{96D7E030-95B6-4611-B4B1-F586940F9826}"/>
    <dgm:cxn modelId="{7CB80D24-9A7A-4A06-9BD0-B36523BBD7EA}" type="presOf" srcId="{8626A24D-6F48-409C-8113-9B69A336DE34}" destId="{CCCFE754-EE26-493B-B1AA-C67F7FFF1B68}" srcOrd="0" destOrd="0" presId="urn:microsoft.com/office/officeart/2005/8/layout/default"/>
    <dgm:cxn modelId="{F3581025-7EC1-4354-BB4C-EA4EAF4F13C9}" type="presOf" srcId="{CAFD6D1F-7346-4273-ADDE-098AB366AB4E}" destId="{5EEFBB8C-BE47-4810-B9DE-94AD9D569284}" srcOrd="0" destOrd="0" presId="urn:microsoft.com/office/officeart/2005/8/layout/default"/>
    <dgm:cxn modelId="{8599AF5B-EF03-48A2-8128-F6CD72D81493}" srcId="{8E2E740D-A4E7-44E7-89E9-A82931D94A99}" destId="{41E8C624-32E2-487A-B01D-5C9180F54675}" srcOrd="0" destOrd="0" parTransId="{EE859E53-54E4-447A-8DF6-5866004AF934}" sibTransId="{0DF3D1A5-D055-4CAF-B646-659E2063ED5D}"/>
    <dgm:cxn modelId="{C8120D5F-FB86-4E5A-83A0-D5A2148C99FE}" type="presOf" srcId="{8E2E740D-A4E7-44E7-89E9-A82931D94A99}" destId="{FB9A1C46-EC1A-4D41-A0A7-A0B842B9961C}" srcOrd="0" destOrd="0" presId="urn:microsoft.com/office/officeart/2005/8/layout/default"/>
    <dgm:cxn modelId="{9024B07A-91B3-49D9-B70D-357DFAA8CCE0}" type="presOf" srcId="{44B40BFC-D001-4A9F-8DDA-2328B454E43A}" destId="{3E3D5F17-46D7-4E4A-80A7-18625982B53D}" srcOrd="0" destOrd="0" presId="urn:microsoft.com/office/officeart/2005/8/layout/default"/>
    <dgm:cxn modelId="{6201A27E-8A24-49D5-94D2-8E00448A2493}" srcId="{8E2E740D-A4E7-44E7-89E9-A82931D94A99}" destId="{C9BB3E00-89C7-454C-9AD2-CD7E6E81F0F4}" srcOrd="1" destOrd="0" parTransId="{EE293F31-6102-4BE4-A821-558B5A20CF3C}" sibTransId="{252D93F2-7D70-4366-B8C8-E2E59026BB89}"/>
    <dgm:cxn modelId="{2592DB89-AA0E-4771-9086-68ADEA4807F0}" srcId="{8E2E740D-A4E7-44E7-89E9-A82931D94A99}" destId="{2A859886-7EF9-4033-9543-3381290EB476}" srcOrd="4" destOrd="0" parTransId="{8170A295-673B-42F8-8D1E-B768D09E246A}" sibTransId="{BF7D19E0-AA70-47E9-BF10-FE4DABAB4B86}"/>
    <dgm:cxn modelId="{74C0F29B-1456-4A35-8B0F-9DA3EF247AAF}" srcId="{8E2E740D-A4E7-44E7-89E9-A82931D94A99}" destId="{B87EC45A-C35F-48B7-B0F8-CAB81585B2C8}" srcOrd="3" destOrd="0" parTransId="{E0E15846-0014-408D-9C1B-B0094589889F}" sibTransId="{723852CB-16F1-4CA7-94E0-7055301CFA8E}"/>
    <dgm:cxn modelId="{6A39EDA0-A9F6-42B5-BB19-0FB8EFE84B05}" srcId="{8E2E740D-A4E7-44E7-89E9-A82931D94A99}" destId="{C5CED251-5FBD-4C7C-BB9C-E515ED87B10E}" srcOrd="6" destOrd="0" parTransId="{74BD6CD8-EF88-42CD-8E1C-614EE14D1411}" sibTransId="{7D308F22-EFFC-45E5-A420-F5D4CE76A44A}"/>
    <dgm:cxn modelId="{D5BCC0A3-FF8B-4A1B-A440-5FE005E94A99}" srcId="{8E2E740D-A4E7-44E7-89E9-A82931D94A99}" destId="{42CC45C0-5EDF-4067-910D-A543F75A5F70}" srcOrd="5" destOrd="0" parTransId="{CF75F820-E05E-408F-8298-065A8CCB8F3C}" sibTransId="{892575D7-BF76-4325-ACC6-BDB9A384CD12}"/>
    <dgm:cxn modelId="{662584BC-6290-4CF2-A7A0-09EB80DC1070}" type="presOf" srcId="{C5CED251-5FBD-4C7C-BB9C-E515ED87B10E}" destId="{E0592F7A-9861-442F-B5E2-D4FC12D696E3}" srcOrd="0" destOrd="0" presId="urn:microsoft.com/office/officeart/2005/8/layout/default"/>
    <dgm:cxn modelId="{86C7F6BF-A856-42A6-986D-035CFC6F38A7}" type="presOf" srcId="{41E8C624-32E2-487A-B01D-5C9180F54675}" destId="{BA4B62EA-80F3-44AE-9E07-B03FC08C4AD9}" srcOrd="0" destOrd="0" presId="urn:microsoft.com/office/officeart/2005/8/layout/default"/>
    <dgm:cxn modelId="{F0541DCB-C895-4375-9E1E-8CC9460D3945}" type="presOf" srcId="{C9BB3E00-89C7-454C-9AD2-CD7E6E81F0F4}" destId="{D0DF7837-12F2-4992-9645-D32C017AC5A0}" srcOrd="0" destOrd="0" presId="urn:microsoft.com/office/officeart/2005/8/layout/default"/>
    <dgm:cxn modelId="{922712D7-6851-4CF6-A61B-7259ECF6CF84}" srcId="{8E2E740D-A4E7-44E7-89E9-A82931D94A99}" destId="{44B40BFC-D001-4A9F-8DDA-2328B454E43A}" srcOrd="8" destOrd="0" parTransId="{F2A20DFA-7C93-4DEF-9FA0-D5EC9C4DCDAA}" sibTransId="{D864D9CC-53A6-4765-8E4F-6F8330BF5BE7}"/>
    <dgm:cxn modelId="{28E0A4E6-5156-4345-A21F-81335A701AFF}" type="presOf" srcId="{42CC45C0-5EDF-4067-910D-A543F75A5F70}" destId="{9177C4C6-5275-4774-A536-E387E6299C38}" srcOrd="0" destOrd="0" presId="urn:microsoft.com/office/officeart/2005/8/layout/default"/>
    <dgm:cxn modelId="{DFF802EA-BA49-49E7-AED2-09EA43ABD776}" srcId="{8E2E740D-A4E7-44E7-89E9-A82931D94A99}" destId="{CAFD6D1F-7346-4273-ADDE-098AB366AB4E}" srcOrd="2" destOrd="0" parTransId="{6D449AE1-D3CF-4F9D-A205-8A2565998BCD}" sibTransId="{B7DE431B-51E2-4FAF-AF33-EFFA51304713}"/>
    <dgm:cxn modelId="{5B2B3784-0CEB-4517-A208-C7358CBB7747}" type="presParOf" srcId="{FB9A1C46-EC1A-4D41-A0A7-A0B842B9961C}" destId="{BA4B62EA-80F3-44AE-9E07-B03FC08C4AD9}" srcOrd="0" destOrd="0" presId="urn:microsoft.com/office/officeart/2005/8/layout/default"/>
    <dgm:cxn modelId="{386BC1CF-17F5-4F64-A61D-970E0D5F75AF}" type="presParOf" srcId="{FB9A1C46-EC1A-4D41-A0A7-A0B842B9961C}" destId="{D16D3C1E-5553-4000-BFB4-DD8BDE8DF882}" srcOrd="1" destOrd="0" presId="urn:microsoft.com/office/officeart/2005/8/layout/default"/>
    <dgm:cxn modelId="{EA3CF76A-E386-4CFB-BB3B-BD538DFF6E3A}" type="presParOf" srcId="{FB9A1C46-EC1A-4D41-A0A7-A0B842B9961C}" destId="{D0DF7837-12F2-4992-9645-D32C017AC5A0}" srcOrd="2" destOrd="0" presId="urn:microsoft.com/office/officeart/2005/8/layout/default"/>
    <dgm:cxn modelId="{481C56D6-A45C-42FA-902D-B3D9AF43F5BB}" type="presParOf" srcId="{FB9A1C46-EC1A-4D41-A0A7-A0B842B9961C}" destId="{6F44192A-02AA-445A-99AF-11FF20940BD2}" srcOrd="3" destOrd="0" presId="urn:microsoft.com/office/officeart/2005/8/layout/default"/>
    <dgm:cxn modelId="{154DA87B-D4F1-40DF-B218-F1573D48DA23}" type="presParOf" srcId="{FB9A1C46-EC1A-4D41-A0A7-A0B842B9961C}" destId="{5EEFBB8C-BE47-4810-B9DE-94AD9D569284}" srcOrd="4" destOrd="0" presId="urn:microsoft.com/office/officeart/2005/8/layout/default"/>
    <dgm:cxn modelId="{05C31B4A-22DF-4F28-B52A-AE670F964C5C}" type="presParOf" srcId="{FB9A1C46-EC1A-4D41-A0A7-A0B842B9961C}" destId="{AB42214C-D2F7-44E5-919C-2392E20EA235}" srcOrd="5" destOrd="0" presId="urn:microsoft.com/office/officeart/2005/8/layout/default"/>
    <dgm:cxn modelId="{1E98E1CD-ECE8-4709-8173-2A0EC7482633}" type="presParOf" srcId="{FB9A1C46-EC1A-4D41-A0A7-A0B842B9961C}" destId="{F5135984-E18B-4F67-894A-783CAE598292}" srcOrd="6" destOrd="0" presId="urn:microsoft.com/office/officeart/2005/8/layout/default"/>
    <dgm:cxn modelId="{3E3D406E-1DBA-439C-BE92-88FB8BDBC7FC}" type="presParOf" srcId="{FB9A1C46-EC1A-4D41-A0A7-A0B842B9961C}" destId="{08E856A3-42F0-44B1-A494-63E26ACF69B4}" srcOrd="7" destOrd="0" presId="urn:microsoft.com/office/officeart/2005/8/layout/default"/>
    <dgm:cxn modelId="{94976489-E2B1-4B19-9585-9EBA205FF453}" type="presParOf" srcId="{FB9A1C46-EC1A-4D41-A0A7-A0B842B9961C}" destId="{A2EF9D44-EA87-4079-B6F3-10407B92C588}" srcOrd="8" destOrd="0" presId="urn:microsoft.com/office/officeart/2005/8/layout/default"/>
    <dgm:cxn modelId="{D72B185D-A6A6-415C-9EFD-3D82BA0E1920}" type="presParOf" srcId="{FB9A1C46-EC1A-4D41-A0A7-A0B842B9961C}" destId="{584425B2-F871-4A08-B45D-FF6D5332073D}" srcOrd="9" destOrd="0" presId="urn:microsoft.com/office/officeart/2005/8/layout/default"/>
    <dgm:cxn modelId="{A84641B6-C123-4D02-9EEE-3CB52E5ECB0E}" type="presParOf" srcId="{FB9A1C46-EC1A-4D41-A0A7-A0B842B9961C}" destId="{9177C4C6-5275-4774-A536-E387E6299C38}" srcOrd="10" destOrd="0" presId="urn:microsoft.com/office/officeart/2005/8/layout/default"/>
    <dgm:cxn modelId="{176F901F-6C1A-4B4C-A1B9-BA4B9EC7AFCA}" type="presParOf" srcId="{FB9A1C46-EC1A-4D41-A0A7-A0B842B9961C}" destId="{ED24D47B-1B6C-4645-BD0F-915E3B9BA1C7}" srcOrd="11" destOrd="0" presId="urn:microsoft.com/office/officeart/2005/8/layout/default"/>
    <dgm:cxn modelId="{0A112536-508D-401C-88E0-5ECECD12CBBD}" type="presParOf" srcId="{FB9A1C46-EC1A-4D41-A0A7-A0B842B9961C}" destId="{E0592F7A-9861-442F-B5E2-D4FC12D696E3}" srcOrd="12" destOrd="0" presId="urn:microsoft.com/office/officeart/2005/8/layout/default"/>
    <dgm:cxn modelId="{FEC54B0A-FA26-4C26-9FED-22123D8DDDD7}" type="presParOf" srcId="{FB9A1C46-EC1A-4D41-A0A7-A0B842B9961C}" destId="{AE1A2370-AE16-4CC0-B062-F8C1B508CE75}" srcOrd="13" destOrd="0" presId="urn:microsoft.com/office/officeart/2005/8/layout/default"/>
    <dgm:cxn modelId="{93CF4E60-12F8-4312-90D6-81EC74810D70}" type="presParOf" srcId="{FB9A1C46-EC1A-4D41-A0A7-A0B842B9961C}" destId="{CCCFE754-EE26-493B-B1AA-C67F7FFF1B68}" srcOrd="14" destOrd="0" presId="urn:microsoft.com/office/officeart/2005/8/layout/default"/>
    <dgm:cxn modelId="{2A679C5E-3949-4E7F-A7C6-491D0A5B2ECE}" type="presParOf" srcId="{FB9A1C46-EC1A-4D41-A0A7-A0B842B9961C}" destId="{17AF4C40-11C8-4D35-A58F-7879983D882F}" srcOrd="15" destOrd="0" presId="urn:microsoft.com/office/officeart/2005/8/layout/default"/>
    <dgm:cxn modelId="{9AB3FF1D-CC2C-488F-B9C0-A52C240BA793}" type="presParOf" srcId="{FB9A1C46-EC1A-4D41-A0A7-A0B842B9961C}" destId="{3E3D5F17-46D7-4E4A-80A7-18625982B53D}"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73317-2E44-46AA-AEB5-4A17EE1A5B21}">
      <dsp:nvSpPr>
        <dsp:cNvPr id="0" name=""/>
        <dsp:cNvSpPr/>
      </dsp:nvSpPr>
      <dsp:spPr>
        <a:xfrm>
          <a:off x="3427" y="241737"/>
          <a:ext cx="1498613" cy="1995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识别待测程序的参数和环境条件并定义范畴及其相关选项</a:t>
          </a:r>
        </a:p>
      </dsp:txBody>
      <dsp:txXfrm>
        <a:off x="47320" y="285630"/>
        <a:ext cx="1410827" cy="1907243"/>
      </dsp:txXfrm>
    </dsp:sp>
    <dsp:sp modelId="{E30C8DFD-B1CE-420F-8396-92796302AD33}">
      <dsp:nvSpPr>
        <dsp:cNvPr id="0" name=""/>
        <dsp:cNvSpPr/>
      </dsp:nvSpPr>
      <dsp:spPr>
        <a:xfrm>
          <a:off x="1651902" y="1053424"/>
          <a:ext cx="317706" cy="3716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651902" y="1127755"/>
        <a:ext cx="222394" cy="222994"/>
      </dsp:txXfrm>
    </dsp:sp>
    <dsp:sp modelId="{8C9D0615-2B5E-4DF2-A161-14EBDC2BE1EB}">
      <dsp:nvSpPr>
        <dsp:cNvPr id="0" name=""/>
        <dsp:cNvSpPr/>
      </dsp:nvSpPr>
      <dsp:spPr>
        <a:xfrm>
          <a:off x="2101486" y="241737"/>
          <a:ext cx="1498613" cy="1995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构造选择关系表</a:t>
          </a:r>
        </a:p>
      </dsp:txBody>
      <dsp:txXfrm>
        <a:off x="2145379" y="285630"/>
        <a:ext cx="1410827" cy="1907243"/>
      </dsp:txXfrm>
    </dsp:sp>
    <dsp:sp modelId="{E8136AC1-F977-4ACF-84AA-809C0A247FCC}">
      <dsp:nvSpPr>
        <dsp:cNvPr id="0" name=""/>
        <dsp:cNvSpPr/>
      </dsp:nvSpPr>
      <dsp:spPr>
        <a:xfrm>
          <a:off x="3749961" y="1053424"/>
          <a:ext cx="317706" cy="3716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749961" y="1127755"/>
        <a:ext cx="222394" cy="222994"/>
      </dsp:txXfrm>
    </dsp:sp>
    <dsp:sp modelId="{1DD0B48C-C052-4416-BDED-A287ECB6B5C6}">
      <dsp:nvSpPr>
        <dsp:cNvPr id="0" name=""/>
        <dsp:cNvSpPr/>
      </dsp:nvSpPr>
      <dsp:spPr>
        <a:xfrm>
          <a:off x="4199545" y="241737"/>
          <a:ext cx="1498613" cy="1995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根据选择关系表构造完整测试帧</a:t>
          </a:r>
        </a:p>
      </dsp:txBody>
      <dsp:txXfrm>
        <a:off x="4243438" y="285630"/>
        <a:ext cx="1410827" cy="1907243"/>
      </dsp:txXfrm>
    </dsp:sp>
    <dsp:sp modelId="{9F1202DA-C12E-43E1-B148-BC1FC2CACABB}">
      <dsp:nvSpPr>
        <dsp:cNvPr id="0" name=""/>
        <dsp:cNvSpPr/>
      </dsp:nvSpPr>
      <dsp:spPr>
        <a:xfrm>
          <a:off x="5848019" y="1053424"/>
          <a:ext cx="317706" cy="3716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848019" y="1127755"/>
        <a:ext cx="222394" cy="222994"/>
      </dsp:txXfrm>
    </dsp:sp>
    <dsp:sp modelId="{BE84B382-332E-4B07-AB6D-7613DB38BC46}">
      <dsp:nvSpPr>
        <dsp:cNvPr id="0" name=""/>
        <dsp:cNvSpPr/>
      </dsp:nvSpPr>
      <dsp:spPr>
        <a:xfrm>
          <a:off x="6297603" y="241737"/>
          <a:ext cx="1498613" cy="1995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依据完整测试帧生成测试用例</a:t>
          </a:r>
        </a:p>
      </dsp:txBody>
      <dsp:txXfrm>
        <a:off x="6341496" y="285630"/>
        <a:ext cx="1410827" cy="19072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3A215-43A6-46DC-A6E4-2B9AF79E0E4B}">
      <dsp:nvSpPr>
        <dsp:cNvPr id="0" name=""/>
        <dsp:cNvSpPr/>
      </dsp:nvSpPr>
      <dsp:spPr>
        <a:xfrm rot="5400000">
          <a:off x="915746" y="824503"/>
          <a:ext cx="717553" cy="81690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85857A-9202-47E3-99E2-F028A80B6CF8}">
      <dsp:nvSpPr>
        <dsp:cNvPr id="0" name=""/>
        <dsp:cNvSpPr/>
      </dsp:nvSpPr>
      <dsp:spPr>
        <a:xfrm>
          <a:off x="725638" y="29081"/>
          <a:ext cx="1207937" cy="84551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软件测试</a:t>
          </a:r>
        </a:p>
      </dsp:txBody>
      <dsp:txXfrm>
        <a:off x="766920" y="70363"/>
        <a:ext cx="1125373" cy="762953"/>
      </dsp:txXfrm>
    </dsp:sp>
    <dsp:sp modelId="{D26D9AD2-E412-4225-9E6B-6629F537AF18}">
      <dsp:nvSpPr>
        <dsp:cNvPr id="0" name=""/>
        <dsp:cNvSpPr/>
      </dsp:nvSpPr>
      <dsp:spPr>
        <a:xfrm>
          <a:off x="1933576" y="109720"/>
          <a:ext cx="878538" cy="683384"/>
        </a:xfrm>
        <a:prstGeom prst="rect">
          <a:avLst/>
        </a:prstGeom>
        <a:noFill/>
        <a:ln>
          <a:noFill/>
        </a:ln>
        <a:effectLst/>
      </dsp:spPr>
      <dsp:style>
        <a:lnRef idx="0">
          <a:scrgbClr r="0" g="0" b="0"/>
        </a:lnRef>
        <a:fillRef idx="0">
          <a:scrgbClr r="0" g="0" b="0"/>
        </a:fillRef>
        <a:effectRef idx="0">
          <a:scrgbClr r="0" g="0" b="0"/>
        </a:effectRef>
        <a:fontRef idx="minor"/>
      </dsp:style>
    </dsp:sp>
    <dsp:sp modelId="{06011728-9297-43FC-821C-2FA2360A4515}">
      <dsp:nvSpPr>
        <dsp:cNvPr id="0" name=""/>
        <dsp:cNvSpPr/>
      </dsp:nvSpPr>
      <dsp:spPr>
        <a:xfrm rot="5400000">
          <a:off x="1917255" y="1774298"/>
          <a:ext cx="717553" cy="81690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2951C7-8A7F-497C-BA34-B5C19B14B099}">
      <dsp:nvSpPr>
        <dsp:cNvPr id="0" name=""/>
        <dsp:cNvSpPr/>
      </dsp:nvSpPr>
      <dsp:spPr>
        <a:xfrm>
          <a:off x="1727147" y="978876"/>
          <a:ext cx="1207937" cy="84551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Oracle</a:t>
          </a:r>
          <a:r>
            <a:rPr lang="zh-CN" altLang="en-US" sz="1600" kern="1200" dirty="0"/>
            <a:t>问题</a:t>
          </a:r>
        </a:p>
      </dsp:txBody>
      <dsp:txXfrm>
        <a:off x="1768429" y="1020158"/>
        <a:ext cx="1125373" cy="762953"/>
      </dsp:txXfrm>
    </dsp:sp>
    <dsp:sp modelId="{AF1ED7F8-1494-4D3A-B521-07B14FCAC480}">
      <dsp:nvSpPr>
        <dsp:cNvPr id="0" name=""/>
        <dsp:cNvSpPr/>
      </dsp:nvSpPr>
      <dsp:spPr>
        <a:xfrm>
          <a:off x="2935084" y="1059515"/>
          <a:ext cx="878538" cy="683384"/>
        </a:xfrm>
        <a:prstGeom prst="rect">
          <a:avLst/>
        </a:prstGeom>
        <a:noFill/>
        <a:ln>
          <a:noFill/>
        </a:ln>
        <a:effectLst/>
      </dsp:spPr>
      <dsp:style>
        <a:lnRef idx="0">
          <a:scrgbClr r="0" g="0" b="0"/>
        </a:lnRef>
        <a:fillRef idx="0">
          <a:scrgbClr r="0" g="0" b="0"/>
        </a:fillRef>
        <a:effectRef idx="0">
          <a:scrgbClr r="0" g="0" b="0"/>
        </a:effectRef>
        <a:fontRef idx="minor"/>
      </dsp:style>
    </dsp:sp>
    <dsp:sp modelId="{400989B5-DC03-4EFD-8BDF-FBD58D02C3CB}">
      <dsp:nvSpPr>
        <dsp:cNvPr id="0" name=""/>
        <dsp:cNvSpPr/>
      </dsp:nvSpPr>
      <dsp:spPr>
        <a:xfrm rot="5400000">
          <a:off x="2918763" y="2724093"/>
          <a:ext cx="717553" cy="81690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FACDF9-DD65-4F24-A34A-2F71B5330CBB}">
      <dsp:nvSpPr>
        <dsp:cNvPr id="0" name=""/>
        <dsp:cNvSpPr/>
      </dsp:nvSpPr>
      <dsp:spPr>
        <a:xfrm>
          <a:off x="2728655" y="1928670"/>
          <a:ext cx="1207937" cy="84551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蜕变测试</a:t>
          </a:r>
        </a:p>
      </dsp:txBody>
      <dsp:txXfrm>
        <a:off x="2769937" y="1969952"/>
        <a:ext cx="1125373" cy="762953"/>
      </dsp:txXfrm>
    </dsp:sp>
    <dsp:sp modelId="{E4797254-D150-4BCF-B439-573B28898AD2}">
      <dsp:nvSpPr>
        <dsp:cNvPr id="0" name=""/>
        <dsp:cNvSpPr/>
      </dsp:nvSpPr>
      <dsp:spPr>
        <a:xfrm>
          <a:off x="3936593" y="2009310"/>
          <a:ext cx="878538" cy="683384"/>
        </a:xfrm>
        <a:prstGeom prst="rect">
          <a:avLst/>
        </a:prstGeom>
        <a:noFill/>
        <a:ln>
          <a:noFill/>
        </a:ln>
        <a:effectLst/>
      </dsp:spPr>
      <dsp:style>
        <a:lnRef idx="0">
          <a:scrgbClr r="0" g="0" b="0"/>
        </a:lnRef>
        <a:fillRef idx="0">
          <a:scrgbClr r="0" g="0" b="0"/>
        </a:fillRef>
        <a:effectRef idx="0">
          <a:scrgbClr r="0" g="0" b="0"/>
        </a:effectRef>
        <a:fontRef idx="minor"/>
      </dsp:style>
    </dsp:sp>
    <dsp:sp modelId="{EB3A2FD6-B0A0-4B91-B02C-8DAB1721F932}">
      <dsp:nvSpPr>
        <dsp:cNvPr id="0" name=""/>
        <dsp:cNvSpPr/>
      </dsp:nvSpPr>
      <dsp:spPr>
        <a:xfrm rot="5400000">
          <a:off x="4153042" y="3673887"/>
          <a:ext cx="717553" cy="81690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19BA31-3A7D-4413-823B-D18CF22E558B}">
      <dsp:nvSpPr>
        <dsp:cNvPr id="0" name=""/>
        <dsp:cNvSpPr/>
      </dsp:nvSpPr>
      <dsp:spPr>
        <a:xfrm>
          <a:off x="3730164" y="2878465"/>
          <a:ext cx="1673476" cy="84551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蜕变关系识别</a:t>
          </a:r>
        </a:p>
      </dsp:txBody>
      <dsp:txXfrm>
        <a:off x="3771446" y="2919747"/>
        <a:ext cx="1590912" cy="762953"/>
      </dsp:txXfrm>
    </dsp:sp>
    <dsp:sp modelId="{E9B79A09-A789-44DE-9CF5-2BB79E538F5C}">
      <dsp:nvSpPr>
        <dsp:cNvPr id="0" name=""/>
        <dsp:cNvSpPr/>
      </dsp:nvSpPr>
      <dsp:spPr>
        <a:xfrm>
          <a:off x="5170871" y="2959104"/>
          <a:ext cx="878538" cy="683384"/>
        </a:xfrm>
        <a:prstGeom prst="rect">
          <a:avLst/>
        </a:prstGeom>
        <a:noFill/>
        <a:ln>
          <a:noFill/>
        </a:ln>
        <a:effectLst/>
      </dsp:spPr>
      <dsp:style>
        <a:lnRef idx="0">
          <a:scrgbClr r="0" g="0" b="0"/>
        </a:lnRef>
        <a:fillRef idx="0">
          <a:scrgbClr r="0" g="0" b="0"/>
        </a:fillRef>
        <a:effectRef idx="0">
          <a:scrgbClr r="0" g="0" b="0"/>
        </a:effectRef>
        <a:fontRef idx="minor"/>
      </dsp:style>
    </dsp:sp>
    <dsp:sp modelId="{97D1030B-41CF-4CCD-8C7D-A5C318FAD8AC}">
      <dsp:nvSpPr>
        <dsp:cNvPr id="0" name=""/>
        <dsp:cNvSpPr/>
      </dsp:nvSpPr>
      <dsp:spPr>
        <a:xfrm>
          <a:off x="4910484" y="3857341"/>
          <a:ext cx="1207937" cy="84551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METRIC</a:t>
          </a:r>
          <a:endParaRPr lang="zh-CN" altLang="en-US" sz="1600" kern="1200" dirty="0"/>
        </a:p>
      </dsp:txBody>
      <dsp:txXfrm>
        <a:off x="4951766" y="3898623"/>
        <a:ext cx="1125373" cy="7629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776B7-5A7A-4B95-9F33-58CE8AF58183}">
      <dsp:nvSpPr>
        <dsp:cNvPr id="0" name=""/>
        <dsp:cNvSpPr/>
      </dsp:nvSpPr>
      <dsp:spPr>
        <a:xfrm>
          <a:off x="7067" y="989255"/>
          <a:ext cx="2112360" cy="1267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开始</a:t>
          </a:r>
        </a:p>
      </dsp:txBody>
      <dsp:txXfrm>
        <a:off x="44188" y="1026376"/>
        <a:ext cx="2038118" cy="1193174"/>
      </dsp:txXfrm>
    </dsp:sp>
    <dsp:sp modelId="{299795A9-6180-439D-A50E-F7315CDB9BE7}">
      <dsp:nvSpPr>
        <dsp:cNvPr id="0" name=""/>
        <dsp:cNvSpPr/>
      </dsp:nvSpPr>
      <dsp:spPr>
        <a:xfrm>
          <a:off x="2305315" y="1361030"/>
          <a:ext cx="447820" cy="523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305315" y="1465803"/>
        <a:ext cx="313474" cy="314319"/>
      </dsp:txXfrm>
    </dsp:sp>
    <dsp:sp modelId="{76ACD3BA-E5CB-4690-9093-62FA2D036F53}">
      <dsp:nvSpPr>
        <dsp:cNvPr id="0" name=""/>
        <dsp:cNvSpPr/>
      </dsp:nvSpPr>
      <dsp:spPr>
        <a:xfrm>
          <a:off x="2964372" y="989255"/>
          <a:ext cx="2112360" cy="1267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构建包含输入输出的完整测试帧（</a:t>
          </a:r>
          <a:r>
            <a:rPr lang="en-US" altLang="zh-CN" sz="1600" kern="1200" dirty="0"/>
            <a:t>IO-CTF</a:t>
          </a:r>
          <a:r>
            <a:rPr lang="zh-CN" altLang="en-US" sz="1600" kern="1200" dirty="0"/>
            <a:t>）</a:t>
          </a:r>
        </a:p>
      </dsp:txBody>
      <dsp:txXfrm>
        <a:off x="3001493" y="1026376"/>
        <a:ext cx="2038118" cy="1193174"/>
      </dsp:txXfrm>
    </dsp:sp>
    <dsp:sp modelId="{4BFC0C53-FF93-4963-95F1-FED8F80F519C}">
      <dsp:nvSpPr>
        <dsp:cNvPr id="0" name=""/>
        <dsp:cNvSpPr/>
      </dsp:nvSpPr>
      <dsp:spPr>
        <a:xfrm>
          <a:off x="5262621" y="1361030"/>
          <a:ext cx="447820" cy="523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262621" y="1465803"/>
        <a:ext cx="313474" cy="314319"/>
      </dsp:txXfrm>
    </dsp:sp>
    <dsp:sp modelId="{9C08B8E6-CB96-44E1-A45F-E6AA9DABDABB}">
      <dsp:nvSpPr>
        <dsp:cNvPr id="0" name=""/>
        <dsp:cNvSpPr/>
      </dsp:nvSpPr>
      <dsp:spPr>
        <a:xfrm>
          <a:off x="5921677" y="989255"/>
          <a:ext cx="2112360" cy="1267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将</a:t>
          </a:r>
          <a:r>
            <a:rPr lang="en-US" altLang="zh-CN" sz="1600" kern="1200" dirty="0"/>
            <a:t>IO-CTF</a:t>
          </a:r>
          <a:r>
            <a:rPr lang="zh-CN" altLang="en-US" sz="1600" kern="1200" dirty="0"/>
            <a:t>按输出选项（</a:t>
          </a:r>
          <a:r>
            <a:rPr lang="en-US" altLang="zh-CN" sz="1600" kern="1200" dirty="0"/>
            <a:t>O-choice</a:t>
          </a:r>
          <a:r>
            <a:rPr lang="zh-CN" altLang="en-US" sz="1600" kern="1200" dirty="0"/>
            <a:t>）组合进行分类，构建</a:t>
          </a:r>
          <a:r>
            <a:rPr lang="en-US" altLang="zh-CN" sz="1600" kern="1200" dirty="0"/>
            <a:t>IO-CTF</a:t>
          </a:r>
          <a:r>
            <a:rPr lang="zh-CN" altLang="en-US" sz="1600" kern="1200" dirty="0"/>
            <a:t>组</a:t>
          </a:r>
        </a:p>
      </dsp:txBody>
      <dsp:txXfrm>
        <a:off x="5958798" y="1026376"/>
        <a:ext cx="2038118" cy="1193174"/>
      </dsp:txXfrm>
    </dsp:sp>
    <dsp:sp modelId="{FF84D159-A4F2-4AE9-B204-6B2FCA58D3FC}">
      <dsp:nvSpPr>
        <dsp:cNvPr id="0" name=""/>
        <dsp:cNvSpPr/>
      </dsp:nvSpPr>
      <dsp:spPr>
        <a:xfrm rot="5400000">
          <a:off x="6753947" y="2404537"/>
          <a:ext cx="447820" cy="523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5400000">
        <a:off x="6820698" y="2442559"/>
        <a:ext cx="314319" cy="313474"/>
      </dsp:txXfrm>
    </dsp:sp>
    <dsp:sp modelId="{0EA387C4-C02D-46C6-A9E0-EE14FE5CBF28}">
      <dsp:nvSpPr>
        <dsp:cNvPr id="0" name=""/>
        <dsp:cNvSpPr/>
      </dsp:nvSpPr>
      <dsp:spPr>
        <a:xfrm>
          <a:off x="5921677" y="3101616"/>
          <a:ext cx="2112360" cy="1267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将所有的</a:t>
          </a:r>
          <a:r>
            <a:rPr lang="en-US" altLang="zh-CN" sz="1600" kern="1200" dirty="0"/>
            <a:t>IO-CTF</a:t>
          </a:r>
          <a:r>
            <a:rPr lang="zh-CN" altLang="en-US" sz="1600" kern="1200" dirty="0"/>
            <a:t>组两两配对，进行组间比较</a:t>
          </a:r>
        </a:p>
      </dsp:txBody>
      <dsp:txXfrm>
        <a:off x="5958798" y="3138737"/>
        <a:ext cx="2038118" cy="1193174"/>
      </dsp:txXfrm>
    </dsp:sp>
    <dsp:sp modelId="{8C574720-2ED9-437B-9228-4A3C36AF4068}">
      <dsp:nvSpPr>
        <dsp:cNvPr id="0" name=""/>
        <dsp:cNvSpPr/>
      </dsp:nvSpPr>
      <dsp:spPr>
        <a:xfrm rot="10800000">
          <a:off x="5287969" y="3473391"/>
          <a:ext cx="447820" cy="523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10800000">
        <a:off x="5422315" y="3578164"/>
        <a:ext cx="313474" cy="314319"/>
      </dsp:txXfrm>
    </dsp:sp>
    <dsp:sp modelId="{0BB9715B-B046-42E5-B39C-A75B95F429A2}">
      <dsp:nvSpPr>
        <dsp:cNvPr id="0" name=""/>
        <dsp:cNvSpPr/>
      </dsp:nvSpPr>
      <dsp:spPr>
        <a:xfrm>
          <a:off x="2964372" y="3101616"/>
          <a:ext cx="2112360" cy="1267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将所有的</a:t>
          </a:r>
          <a:r>
            <a:rPr lang="en-US" altLang="zh-CN" sz="1600" kern="1200" dirty="0"/>
            <a:t>IO-CTF</a:t>
          </a:r>
          <a:r>
            <a:rPr lang="zh-CN" altLang="en-US" sz="1600" kern="1200" dirty="0"/>
            <a:t>组进行组内比较</a:t>
          </a:r>
        </a:p>
      </dsp:txBody>
      <dsp:txXfrm>
        <a:off x="3001493" y="3138737"/>
        <a:ext cx="2038118" cy="1193174"/>
      </dsp:txXfrm>
    </dsp:sp>
    <dsp:sp modelId="{FE49BE2F-2BCC-4EC5-9A8B-10186621F4AC}">
      <dsp:nvSpPr>
        <dsp:cNvPr id="0" name=""/>
        <dsp:cNvSpPr/>
      </dsp:nvSpPr>
      <dsp:spPr>
        <a:xfrm rot="10800000">
          <a:off x="2330664" y="3473391"/>
          <a:ext cx="447820" cy="523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10800000">
        <a:off x="2465010" y="3578164"/>
        <a:ext cx="313474" cy="314319"/>
      </dsp:txXfrm>
    </dsp:sp>
    <dsp:sp modelId="{0C890468-ECE9-4AC8-823D-DBB63A89D2A5}">
      <dsp:nvSpPr>
        <dsp:cNvPr id="0" name=""/>
        <dsp:cNvSpPr/>
      </dsp:nvSpPr>
      <dsp:spPr>
        <a:xfrm>
          <a:off x="7067" y="3101616"/>
          <a:ext cx="2112360" cy="1267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结束</a:t>
          </a:r>
        </a:p>
      </dsp:txBody>
      <dsp:txXfrm>
        <a:off x="44188" y="3138737"/>
        <a:ext cx="2038118" cy="11931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B62EA-80F3-44AE-9E07-B03FC08C4AD9}">
      <dsp:nvSpPr>
        <dsp:cNvPr id="0" name=""/>
        <dsp:cNvSpPr/>
      </dsp:nvSpPr>
      <dsp:spPr>
        <a:xfrm>
          <a:off x="0" y="8520"/>
          <a:ext cx="1104417" cy="6626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input1</a:t>
          </a:r>
          <a:endParaRPr lang="zh-CN" altLang="en-US" sz="1400" kern="1200" dirty="0"/>
        </a:p>
      </dsp:txBody>
      <dsp:txXfrm>
        <a:off x="0" y="8520"/>
        <a:ext cx="1104417" cy="662650"/>
      </dsp:txXfrm>
    </dsp:sp>
    <dsp:sp modelId="{D0DF7837-12F2-4992-9645-D32C017AC5A0}">
      <dsp:nvSpPr>
        <dsp:cNvPr id="0" name=""/>
        <dsp:cNvSpPr/>
      </dsp:nvSpPr>
      <dsp:spPr>
        <a:xfrm>
          <a:off x="1214859" y="8520"/>
          <a:ext cx="1104417" cy="6626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input2</a:t>
          </a:r>
          <a:endParaRPr lang="zh-CN" altLang="en-US" sz="1400" kern="1200" dirty="0"/>
        </a:p>
      </dsp:txBody>
      <dsp:txXfrm>
        <a:off x="1214859" y="8520"/>
        <a:ext cx="1104417" cy="662650"/>
      </dsp:txXfrm>
    </dsp:sp>
    <dsp:sp modelId="{5EEFBB8C-BE47-4810-B9DE-94AD9D569284}">
      <dsp:nvSpPr>
        <dsp:cNvPr id="0" name=""/>
        <dsp:cNvSpPr/>
      </dsp:nvSpPr>
      <dsp:spPr>
        <a:xfrm>
          <a:off x="2429718" y="8520"/>
          <a:ext cx="1104417" cy="6626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input3</a:t>
          </a:r>
          <a:endParaRPr lang="zh-CN" altLang="en-US" sz="1400" kern="1200" dirty="0"/>
        </a:p>
      </dsp:txBody>
      <dsp:txXfrm>
        <a:off x="2429718" y="8520"/>
        <a:ext cx="1104417" cy="662650"/>
      </dsp:txXfrm>
    </dsp:sp>
    <dsp:sp modelId="{F5135984-E18B-4F67-894A-783CAE598292}">
      <dsp:nvSpPr>
        <dsp:cNvPr id="0" name=""/>
        <dsp:cNvSpPr/>
      </dsp:nvSpPr>
      <dsp:spPr>
        <a:xfrm>
          <a:off x="0" y="781613"/>
          <a:ext cx="1104417" cy="6626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input4</a:t>
          </a:r>
          <a:endParaRPr lang="zh-CN" altLang="en-US" sz="1400" kern="1200" dirty="0"/>
        </a:p>
      </dsp:txBody>
      <dsp:txXfrm>
        <a:off x="0" y="781613"/>
        <a:ext cx="1104417" cy="662650"/>
      </dsp:txXfrm>
    </dsp:sp>
    <dsp:sp modelId="{A2EF9D44-EA87-4079-B6F3-10407B92C588}">
      <dsp:nvSpPr>
        <dsp:cNvPr id="0" name=""/>
        <dsp:cNvSpPr/>
      </dsp:nvSpPr>
      <dsp:spPr>
        <a:xfrm>
          <a:off x="1214859" y="781613"/>
          <a:ext cx="1104417" cy="6626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input5</a:t>
          </a:r>
          <a:endParaRPr lang="zh-CN" altLang="en-US" sz="1400" kern="1200" dirty="0"/>
        </a:p>
      </dsp:txBody>
      <dsp:txXfrm>
        <a:off x="1214859" y="781613"/>
        <a:ext cx="1104417" cy="662650"/>
      </dsp:txXfrm>
    </dsp:sp>
    <dsp:sp modelId="{9177C4C6-5275-4774-A536-E387E6299C38}">
      <dsp:nvSpPr>
        <dsp:cNvPr id="0" name=""/>
        <dsp:cNvSpPr/>
      </dsp:nvSpPr>
      <dsp:spPr>
        <a:xfrm>
          <a:off x="2429718" y="781613"/>
          <a:ext cx="1104417" cy="6626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input6</a:t>
          </a:r>
          <a:endParaRPr lang="zh-CN" altLang="en-US" sz="1400" kern="1200" dirty="0"/>
        </a:p>
      </dsp:txBody>
      <dsp:txXfrm>
        <a:off x="2429718" y="781613"/>
        <a:ext cx="1104417" cy="662650"/>
      </dsp:txXfrm>
    </dsp:sp>
    <dsp:sp modelId="{E0592F7A-9861-442F-B5E2-D4FC12D696E3}">
      <dsp:nvSpPr>
        <dsp:cNvPr id="0" name=""/>
        <dsp:cNvSpPr/>
      </dsp:nvSpPr>
      <dsp:spPr>
        <a:xfrm>
          <a:off x="0" y="1554705"/>
          <a:ext cx="1104417" cy="6626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input7</a:t>
          </a:r>
          <a:endParaRPr lang="zh-CN" altLang="en-US" sz="1400" kern="1200" dirty="0"/>
        </a:p>
      </dsp:txBody>
      <dsp:txXfrm>
        <a:off x="0" y="1554705"/>
        <a:ext cx="1104417" cy="662650"/>
      </dsp:txXfrm>
    </dsp:sp>
    <dsp:sp modelId="{CCCFE754-EE26-493B-B1AA-C67F7FFF1B68}">
      <dsp:nvSpPr>
        <dsp:cNvPr id="0" name=""/>
        <dsp:cNvSpPr/>
      </dsp:nvSpPr>
      <dsp:spPr>
        <a:xfrm>
          <a:off x="1214859" y="1554705"/>
          <a:ext cx="1104417" cy="6626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input8</a:t>
          </a:r>
          <a:endParaRPr lang="zh-CN" altLang="en-US" sz="1400" kern="1200" dirty="0"/>
        </a:p>
      </dsp:txBody>
      <dsp:txXfrm>
        <a:off x="1214859" y="1554705"/>
        <a:ext cx="1104417" cy="662650"/>
      </dsp:txXfrm>
    </dsp:sp>
    <dsp:sp modelId="{3E3D5F17-46D7-4E4A-80A7-18625982B53D}">
      <dsp:nvSpPr>
        <dsp:cNvPr id="0" name=""/>
        <dsp:cNvSpPr/>
      </dsp:nvSpPr>
      <dsp:spPr>
        <a:xfrm>
          <a:off x="2429718" y="1554705"/>
          <a:ext cx="1104417" cy="6626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input9</a:t>
          </a:r>
          <a:endParaRPr lang="zh-CN" altLang="en-US" sz="1400" kern="1200" dirty="0"/>
        </a:p>
      </dsp:txBody>
      <dsp:txXfrm>
        <a:off x="2429718" y="1554705"/>
        <a:ext cx="1104417" cy="6626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32E7B3-DB05-461C-8AD1-4C7DB8C54453}" type="datetimeFigureOut">
              <a:rPr lang="zh-CN" altLang="en-US" smtClean="0"/>
              <a:t>2017/3/22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617E1E-7AC5-41AC-8C0D-FEDF3A3B9C2A}" type="slidenum">
              <a:rPr lang="zh-CN" altLang="en-US" smtClean="0"/>
              <a:t>‹#›</a:t>
            </a:fld>
            <a:endParaRPr lang="zh-CN" altLang="en-US"/>
          </a:p>
        </p:txBody>
      </p:sp>
    </p:spTree>
    <p:extLst>
      <p:ext uri="{BB962C8B-B14F-4D97-AF65-F5344CB8AC3E}">
        <p14:creationId xmlns:p14="http://schemas.microsoft.com/office/powerpoint/2010/main" val="871071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EDE97-AC2B-484D-A3A4-2B346D5A60D1}" type="datetimeFigureOut">
              <a:rPr lang="zh-CN" altLang="en-US" smtClean="0"/>
              <a:t>2017/3/22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D5E5B-E302-4037-973C-4553F3378864}" type="slidenum">
              <a:rPr lang="zh-CN" altLang="en-US" smtClean="0"/>
              <a:t>‹#›</a:t>
            </a:fld>
            <a:endParaRPr lang="zh-CN" altLang="en-US"/>
          </a:p>
        </p:txBody>
      </p:sp>
    </p:spTree>
    <p:extLst>
      <p:ext uri="{BB962C8B-B14F-4D97-AF65-F5344CB8AC3E}">
        <p14:creationId xmlns:p14="http://schemas.microsoft.com/office/powerpoint/2010/main" val="1147311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保障质量的技术</a:t>
            </a:r>
            <a:endParaRPr lang="en-US" altLang="zh-CN" dirty="0"/>
          </a:p>
          <a:p>
            <a:endParaRPr lang="en-US" altLang="zh-CN" dirty="0"/>
          </a:p>
          <a:p>
            <a:r>
              <a:rPr lang="zh-CN" altLang="en-US" dirty="0"/>
              <a:t>软件工程复杂度提升</a:t>
            </a:r>
            <a:endParaRPr lang="en-US" altLang="zh-CN" dirty="0"/>
          </a:p>
          <a:p>
            <a:r>
              <a:rPr lang="zh-CN" altLang="en-US" dirty="0"/>
              <a:t>在整个开发周期中占比越来越大</a:t>
            </a:r>
            <a:endParaRPr lang="en-US" altLang="zh-CN" dirty="0"/>
          </a:p>
          <a:p>
            <a:endParaRPr lang="en-US" altLang="zh-CN" dirty="0"/>
          </a:p>
          <a:p>
            <a:r>
              <a:rPr lang="zh-CN" altLang="en-US" dirty="0"/>
              <a:t>软件测试原理</a:t>
            </a:r>
            <a:endParaRPr lang="en-US" altLang="zh-CN" dirty="0"/>
          </a:p>
          <a:p>
            <a:endParaRPr lang="en-US" altLang="zh-CN" dirty="0"/>
          </a:p>
          <a:p>
            <a:r>
              <a:rPr lang="en-US" altLang="zh-CN" dirty="0"/>
              <a:t>Oracle</a:t>
            </a:r>
            <a:r>
              <a:rPr lang="zh-CN" altLang="en-US"/>
              <a:t>问题</a:t>
            </a:r>
          </a:p>
        </p:txBody>
      </p:sp>
      <p:sp>
        <p:nvSpPr>
          <p:cNvPr id="4" name="灯片编号占位符 3"/>
          <p:cNvSpPr>
            <a:spLocks noGrp="1"/>
          </p:cNvSpPr>
          <p:nvPr>
            <p:ph type="sldNum" sz="quarter" idx="10"/>
          </p:nvPr>
        </p:nvSpPr>
        <p:spPr/>
        <p:txBody>
          <a:bodyPr/>
          <a:lstStyle/>
          <a:p>
            <a:fld id="{0B8D5E5B-E302-4037-973C-4553F3378864}" type="slidenum">
              <a:rPr lang="zh-CN" altLang="en-US" smtClean="0"/>
              <a:t>4</a:t>
            </a:fld>
            <a:endParaRPr lang="zh-CN" altLang="en-US"/>
          </a:p>
        </p:txBody>
      </p:sp>
    </p:spTree>
    <p:extLst>
      <p:ext uri="{BB962C8B-B14F-4D97-AF65-F5344CB8AC3E}">
        <p14:creationId xmlns:p14="http://schemas.microsoft.com/office/powerpoint/2010/main" val="467911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从某种程度上来讲，完整测试帧是对一类具有相似程序执行行为的测试用例的抽象。为什么这么说呢，原因是我们定义</a:t>
            </a:r>
            <a:r>
              <a:rPr lang="en-US" altLang="zh-CN" sz="1200" kern="1200" dirty="0">
                <a:solidFill>
                  <a:schemeClr val="tx1"/>
                </a:solidFill>
                <a:effectLst/>
                <a:latin typeface="+mn-lt"/>
                <a:ea typeface="+mn-ea"/>
                <a:cs typeface="+mn-cs"/>
              </a:rPr>
              <a:t>category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choice</a:t>
            </a:r>
            <a:r>
              <a:rPr lang="zh-CN" altLang="zh-CN" sz="1200" kern="1200" dirty="0">
                <a:solidFill>
                  <a:schemeClr val="tx1"/>
                </a:solidFill>
                <a:effectLst/>
                <a:latin typeface="+mn-lt"/>
                <a:ea typeface="+mn-ea"/>
                <a:cs typeface="+mn-cs"/>
              </a:rPr>
              <a:t>的时候，是按照规格说明书中程序的行为来划分的，不同的</a:t>
            </a:r>
            <a:r>
              <a:rPr lang="en-US" altLang="zh-CN" sz="1200" kern="1200" dirty="0">
                <a:solidFill>
                  <a:schemeClr val="tx1"/>
                </a:solidFill>
                <a:effectLst/>
                <a:latin typeface="+mn-lt"/>
                <a:ea typeface="+mn-ea"/>
                <a:cs typeface="+mn-cs"/>
              </a:rPr>
              <a:t>choice</a:t>
            </a:r>
            <a:r>
              <a:rPr lang="zh-CN" altLang="zh-CN" sz="1200" kern="1200" dirty="0">
                <a:solidFill>
                  <a:schemeClr val="tx1"/>
                </a:solidFill>
                <a:effectLst/>
                <a:latin typeface="+mn-lt"/>
                <a:ea typeface="+mn-ea"/>
                <a:cs typeface="+mn-cs"/>
              </a:rPr>
              <a:t>代表着</a:t>
            </a:r>
            <a:r>
              <a:rPr lang="en-US" altLang="zh-CN" sz="1200" kern="1200" dirty="0">
                <a:solidFill>
                  <a:schemeClr val="tx1"/>
                </a:solidFill>
                <a:effectLst/>
                <a:latin typeface="+mn-lt"/>
                <a:ea typeface="+mn-ea"/>
                <a:cs typeface="+mn-cs"/>
              </a:rPr>
              <a:t>category</a:t>
            </a:r>
            <a:r>
              <a:rPr lang="zh-CN" altLang="zh-CN" sz="1200" kern="1200" dirty="0">
                <a:solidFill>
                  <a:schemeClr val="tx1"/>
                </a:solidFill>
                <a:effectLst/>
                <a:latin typeface="+mn-lt"/>
                <a:ea typeface="+mn-ea"/>
                <a:cs typeface="+mn-cs"/>
              </a:rPr>
              <a:t>的不同行为，所以每一个完整测试帧或者说每一个</a:t>
            </a:r>
            <a:r>
              <a:rPr lang="en-US" altLang="zh-CN" sz="1200" kern="1200" dirty="0">
                <a:solidFill>
                  <a:schemeClr val="tx1"/>
                </a:solidFill>
                <a:effectLst/>
                <a:latin typeface="+mn-lt"/>
                <a:ea typeface="+mn-ea"/>
                <a:cs typeface="+mn-cs"/>
              </a:rPr>
              <a:t>choice</a:t>
            </a:r>
            <a:r>
              <a:rPr lang="zh-CN" altLang="zh-CN" sz="1200" kern="1200" dirty="0">
                <a:solidFill>
                  <a:schemeClr val="tx1"/>
                </a:solidFill>
                <a:effectLst/>
                <a:latin typeface="+mn-lt"/>
                <a:ea typeface="+mn-ea"/>
                <a:cs typeface="+mn-cs"/>
              </a:rPr>
              <a:t>组合都是一种程序执行行为，那么完整测试帧所对应的测试用例在我们开来就具有相似的程序执行行为，所以说完整测试帧是对一类具有相似程序执行行为的测试用例的抽象，它代表的是一组测试用例。</a:t>
            </a:r>
          </a:p>
          <a:p>
            <a:endParaRPr lang="en-US" altLang="zh-CN" dirty="0"/>
          </a:p>
          <a:p>
            <a:r>
              <a:rPr lang="zh-CN" altLang="en-US" dirty="0"/>
              <a:t>了解了完整测试帧后，我们就不难理解</a:t>
            </a:r>
            <a:r>
              <a:rPr lang="en-US" altLang="zh-CN" dirty="0"/>
              <a:t>METRIC</a:t>
            </a:r>
            <a:r>
              <a:rPr lang="zh-CN" altLang="en-US" dirty="0"/>
              <a:t>的思想了，</a:t>
            </a:r>
            <a:endParaRPr lang="en-US" altLang="zh-CN" dirty="0"/>
          </a:p>
          <a:p>
            <a:r>
              <a:rPr lang="zh-CN" altLang="en-US" dirty="0"/>
              <a:t>找到具有不同程序执行行为测试用例之间的关系并推导输出之间的关系，以抽象测试用例代表具有相似程序执行行为的测试用例，然后将不同的抽象测试用例进行比较</a:t>
            </a:r>
            <a:endParaRPr lang="en-US" altLang="zh-CN" dirty="0"/>
          </a:p>
          <a:p>
            <a:r>
              <a:rPr lang="zh-CN" altLang="en-US" dirty="0"/>
              <a:t>从抽象测试用例的关系</a:t>
            </a:r>
            <a:r>
              <a:rPr lang="en-US" altLang="zh-CN" dirty="0"/>
              <a:t>R</a:t>
            </a:r>
            <a:r>
              <a:rPr lang="zh-CN" altLang="en-US" dirty="0"/>
              <a:t>推导对应输出之间的关系</a:t>
            </a:r>
            <a:r>
              <a:rPr lang="en-US" altLang="zh-CN" dirty="0"/>
              <a:t>RF</a:t>
            </a:r>
            <a:r>
              <a:rPr lang="zh-CN" altLang="en-US" dirty="0"/>
              <a:t>。</a:t>
            </a:r>
          </a:p>
        </p:txBody>
      </p:sp>
      <p:sp>
        <p:nvSpPr>
          <p:cNvPr id="4" name="灯片编号占位符 3"/>
          <p:cNvSpPr>
            <a:spLocks noGrp="1"/>
          </p:cNvSpPr>
          <p:nvPr>
            <p:ph type="sldNum" sz="quarter" idx="10"/>
          </p:nvPr>
        </p:nvSpPr>
        <p:spPr/>
        <p:txBody>
          <a:bodyPr/>
          <a:lstStyle/>
          <a:p>
            <a:fld id="{0B8D5E5B-E302-4037-973C-4553F3378864}" type="slidenum">
              <a:rPr lang="zh-CN" altLang="en-US" smtClean="0"/>
              <a:t>16</a:t>
            </a:fld>
            <a:endParaRPr lang="zh-CN" altLang="en-US"/>
          </a:p>
        </p:txBody>
      </p:sp>
    </p:spTree>
    <p:extLst>
      <p:ext uri="{BB962C8B-B14F-4D97-AF65-F5344CB8AC3E}">
        <p14:creationId xmlns:p14="http://schemas.microsoft.com/office/powerpoint/2010/main" val="87303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研究定位：首先软件测试是一种保障软件质量的技术，但是在软件测试中存在</a:t>
            </a:r>
            <a:r>
              <a:rPr lang="en-US" altLang="zh-CN" sz="1200" kern="1200" dirty="0">
                <a:solidFill>
                  <a:schemeClr val="tx1"/>
                </a:solidFill>
                <a:effectLst/>
                <a:latin typeface="+mn-lt"/>
                <a:ea typeface="+mn-ea"/>
                <a:cs typeface="+mn-cs"/>
              </a:rPr>
              <a:t>Oracle</a:t>
            </a:r>
            <a:r>
              <a:rPr lang="zh-CN" altLang="zh-CN" sz="1200" kern="1200" dirty="0">
                <a:solidFill>
                  <a:schemeClr val="tx1"/>
                </a:solidFill>
                <a:effectLst/>
                <a:latin typeface="+mn-lt"/>
                <a:ea typeface="+mn-ea"/>
                <a:cs typeface="+mn-cs"/>
              </a:rPr>
              <a:t>问题，即预期输出获取存在困难的软件很难测试。蜕变测试是缓解</a:t>
            </a:r>
            <a:r>
              <a:rPr lang="en-US" altLang="zh-CN" sz="1200" kern="1200" dirty="0">
                <a:solidFill>
                  <a:schemeClr val="tx1"/>
                </a:solidFill>
                <a:effectLst/>
                <a:latin typeface="+mn-lt"/>
                <a:ea typeface="+mn-ea"/>
                <a:cs typeface="+mn-cs"/>
              </a:rPr>
              <a:t>Oracle</a:t>
            </a:r>
            <a:r>
              <a:rPr lang="zh-CN" altLang="zh-CN" sz="1200" kern="1200" dirty="0">
                <a:solidFill>
                  <a:schemeClr val="tx1"/>
                </a:solidFill>
                <a:effectLst/>
                <a:latin typeface="+mn-lt"/>
                <a:ea typeface="+mn-ea"/>
                <a:cs typeface="+mn-cs"/>
              </a:rPr>
              <a:t>问题的一种软件测试技术，通过检查待测程序的多个执行结果之间是否满足该待测程序中存在的蜕变关系来检测程序中的故障。在蜕变测试中，蜕变关系在测试中占有重要的作用，如何获取蜕变关系是一个重要的问题。</a:t>
            </a:r>
            <a:r>
              <a:rPr lang="en-US" altLang="zh-CN" sz="1200" kern="1200" dirty="0">
                <a:solidFill>
                  <a:schemeClr val="tx1"/>
                </a:solidFill>
                <a:effectLst/>
                <a:latin typeface="+mn-lt"/>
                <a:ea typeface="+mn-ea"/>
                <a:cs typeface="+mn-cs"/>
              </a:rPr>
              <a:t>METRIC</a:t>
            </a:r>
            <a:r>
              <a:rPr lang="zh-CN" altLang="zh-CN" sz="1200" kern="1200" dirty="0">
                <a:solidFill>
                  <a:schemeClr val="tx1"/>
                </a:solidFill>
                <a:effectLst/>
                <a:latin typeface="+mn-lt"/>
                <a:ea typeface="+mn-ea"/>
                <a:cs typeface="+mn-cs"/>
              </a:rPr>
              <a:t>是一种系统地获取软件中蜕变关系的方法。</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B8D5E5B-E302-4037-973C-4553F3378864}" type="slidenum">
              <a:rPr lang="zh-CN" altLang="en-US" smtClean="0"/>
              <a:t>19</a:t>
            </a:fld>
            <a:endParaRPr lang="zh-CN" altLang="en-US"/>
          </a:p>
        </p:txBody>
      </p:sp>
    </p:spTree>
    <p:extLst>
      <p:ext uri="{BB962C8B-B14F-4D97-AF65-F5344CB8AC3E}">
        <p14:creationId xmlns:p14="http://schemas.microsoft.com/office/powerpoint/2010/main" val="3029454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还是这个原理图，我们可以看到的是</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是完整测试帧</a:t>
            </a:r>
            <a:r>
              <a:rPr lang="en-US" altLang="zh-CN" sz="1200" kern="1200" dirty="0">
                <a:solidFill>
                  <a:schemeClr val="tx1"/>
                </a:solidFill>
                <a:effectLst/>
                <a:latin typeface="+mn-lt"/>
                <a:ea typeface="+mn-ea"/>
                <a:cs typeface="+mn-cs"/>
              </a:rPr>
              <a:t>CP</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CP’</a:t>
            </a:r>
            <a:r>
              <a:rPr lang="zh-CN" altLang="zh-CN" sz="1200" kern="1200" dirty="0">
                <a:solidFill>
                  <a:schemeClr val="tx1"/>
                </a:solidFill>
                <a:effectLst/>
                <a:latin typeface="+mn-lt"/>
                <a:ea typeface="+mn-ea"/>
                <a:cs typeface="+mn-cs"/>
              </a:rPr>
              <a:t>之间的关系，</a:t>
            </a:r>
            <a:r>
              <a:rPr lang="en-US" altLang="zh-CN" sz="1200" kern="1200" dirty="0" err="1">
                <a:solidFill>
                  <a:schemeClr val="tx1"/>
                </a:solidFill>
                <a:effectLst/>
                <a:latin typeface="+mn-lt"/>
                <a:ea typeface="+mn-ea"/>
                <a:cs typeface="+mn-cs"/>
              </a:rPr>
              <a:t>Rf</a:t>
            </a:r>
            <a:r>
              <a:rPr lang="zh-CN" altLang="zh-CN" sz="1200" kern="1200" dirty="0">
                <a:solidFill>
                  <a:schemeClr val="tx1"/>
                </a:solidFill>
                <a:effectLst/>
                <a:latin typeface="+mn-lt"/>
                <a:ea typeface="+mn-ea"/>
                <a:cs typeface="+mn-cs"/>
              </a:rPr>
              <a:t>是通过</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推导得到的，那么在</a:t>
            </a:r>
            <a:r>
              <a:rPr lang="en-US" altLang="zh-CN" sz="1200" kern="1200" dirty="0" err="1">
                <a:solidFill>
                  <a:schemeClr val="tx1"/>
                </a:solidFill>
                <a:effectLst/>
                <a:latin typeface="+mn-lt"/>
                <a:ea typeface="+mn-ea"/>
                <a:cs typeface="+mn-cs"/>
              </a:rPr>
              <a:t>Rf</a:t>
            </a:r>
            <a:r>
              <a:rPr lang="zh-CN" altLang="zh-CN" sz="1200" kern="1200" dirty="0">
                <a:solidFill>
                  <a:schemeClr val="tx1"/>
                </a:solidFill>
                <a:effectLst/>
                <a:latin typeface="+mn-lt"/>
                <a:ea typeface="+mn-ea"/>
                <a:cs typeface="+mn-cs"/>
              </a:rPr>
              <a:t>这里，有没有可能像</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一样，从两个啥东西中直观地找到而不是由</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推导。</a:t>
            </a:r>
          </a:p>
          <a:p>
            <a:r>
              <a:rPr lang="zh-CN" altLang="zh-CN" sz="1200" kern="1200" dirty="0">
                <a:solidFill>
                  <a:schemeClr val="tx1"/>
                </a:solidFill>
                <a:effectLst/>
                <a:latin typeface="+mn-lt"/>
                <a:ea typeface="+mn-ea"/>
                <a:cs typeface="+mn-cs"/>
              </a:rPr>
              <a:t>另外就是，</a:t>
            </a:r>
            <a:r>
              <a:rPr lang="en-US" altLang="zh-CN" sz="1200" kern="1200" dirty="0">
                <a:solidFill>
                  <a:schemeClr val="tx1"/>
                </a:solidFill>
                <a:effectLst/>
                <a:latin typeface="+mn-lt"/>
                <a:ea typeface="+mn-ea"/>
                <a:cs typeface="+mn-cs"/>
              </a:rPr>
              <a:t>METRIC</a:t>
            </a:r>
            <a:r>
              <a:rPr lang="zh-CN" altLang="zh-CN" sz="1200" kern="1200" dirty="0">
                <a:solidFill>
                  <a:schemeClr val="tx1"/>
                </a:solidFill>
                <a:effectLst/>
                <a:latin typeface="+mn-lt"/>
                <a:ea typeface="+mn-ea"/>
                <a:cs typeface="+mn-cs"/>
              </a:rPr>
              <a:t>中需要判断所有的候选对，但是有些候选对中不存在蜕变关系，能不能采取某些方法把这些候选对剔除。</a:t>
            </a:r>
          </a:p>
          <a:p>
            <a:endParaRPr lang="zh-CN" altLang="en-US" dirty="0"/>
          </a:p>
        </p:txBody>
      </p:sp>
      <p:sp>
        <p:nvSpPr>
          <p:cNvPr id="4" name="灯片编号占位符 3"/>
          <p:cNvSpPr>
            <a:spLocks noGrp="1"/>
          </p:cNvSpPr>
          <p:nvPr>
            <p:ph type="sldNum" sz="quarter" idx="10"/>
          </p:nvPr>
        </p:nvSpPr>
        <p:spPr/>
        <p:txBody>
          <a:bodyPr/>
          <a:lstStyle/>
          <a:p>
            <a:fld id="{0B8D5E5B-E302-4037-973C-4553F3378864}" type="slidenum">
              <a:rPr lang="zh-CN" altLang="en-US" smtClean="0"/>
              <a:t>22</a:t>
            </a:fld>
            <a:endParaRPr lang="zh-CN" altLang="en-US"/>
          </a:p>
        </p:txBody>
      </p:sp>
    </p:spTree>
    <p:extLst>
      <p:ext uri="{BB962C8B-B14F-4D97-AF65-F5344CB8AC3E}">
        <p14:creationId xmlns:p14="http://schemas.microsoft.com/office/powerpoint/2010/main" val="273360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改进的方案就是把软件的输出也进行范畴选项划分，连同输入的范畴和选项，建立包含输入输出的完整测试帧，我们称输出的范畴为</a:t>
            </a:r>
            <a:r>
              <a:rPr lang="en-US" altLang="zh-CN" sz="1200" kern="1200" dirty="0">
                <a:solidFill>
                  <a:schemeClr val="tx1"/>
                </a:solidFill>
                <a:effectLst/>
                <a:latin typeface="+mn-lt"/>
                <a:ea typeface="+mn-ea"/>
                <a:cs typeface="+mn-cs"/>
              </a:rPr>
              <a:t>O-category</a:t>
            </a:r>
            <a:r>
              <a:rPr lang="zh-CN" altLang="zh-CN" sz="1200" kern="1200" dirty="0">
                <a:solidFill>
                  <a:schemeClr val="tx1"/>
                </a:solidFill>
                <a:effectLst/>
                <a:latin typeface="+mn-lt"/>
                <a:ea typeface="+mn-ea"/>
                <a:cs typeface="+mn-cs"/>
              </a:rPr>
              <a:t>，输出的选项为</a:t>
            </a:r>
            <a:r>
              <a:rPr lang="en-US" altLang="zh-CN" sz="1200" kern="1200" dirty="0">
                <a:solidFill>
                  <a:schemeClr val="tx1"/>
                </a:solidFill>
                <a:effectLst/>
                <a:latin typeface="+mn-lt"/>
                <a:ea typeface="+mn-ea"/>
                <a:cs typeface="+mn-cs"/>
              </a:rPr>
              <a:t>O-choice</a:t>
            </a:r>
            <a:r>
              <a:rPr lang="zh-CN" altLang="zh-CN" sz="1200" kern="1200" dirty="0">
                <a:solidFill>
                  <a:schemeClr val="tx1"/>
                </a:solidFill>
                <a:effectLst/>
                <a:latin typeface="+mn-lt"/>
                <a:ea typeface="+mn-ea"/>
                <a:cs typeface="+mn-cs"/>
              </a:rPr>
              <a:t>。之后将测试帧归类，</a:t>
            </a:r>
            <a:r>
              <a:rPr lang="en-US" altLang="zh-CN" sz="1200" kern="1200" dirty="0">
                <a:solidFill>
                  <a:schemeClr val="tx1"/>
                </a:solidFill>
                <a:effectLst/>
                <a:latin typeface="+mn-lt"/>
                <a:ea typeface="+mn-ea"/>
                <a:cs typeface="+mn-cs"/>
              </a:rPr>
              <a:t>O-choice</a:t>
            </a:r>
            <a:r>
              <a:rPr lang="zh-CN" altLang="zh-CN" sz="1200" kern="1200" dirty="0">
                <a:solidFill>
                  <a:schemeClr val="tx1"/>
                </a:solidFill>
                <a:effectLst/>
                <a:latin typeface="+mn-lt"/>
                <a:ea typeface="+mn-ea"/>
                <a:cs typeface="+mn-cs"/>
              </a:rPr>
              <a:t>组合相同的</a:t>
            </a:r>
            <a:r>
              <a:rPr lang="en-US" altLang="zh-CN" sz="1200" kern="1200" dirty="0">
                <a:solidFill>
                  <a:schemeClr val="tx1"/>
                </a:solidFill>
                <a:effectLst/>
                <a:latin typeface="+mn-lt"/>
                <a:ea typeface="+mn-ea"/>
                <a:cs typeface="+mn-cs"/>
              </a:rPr>
              <a:t>IO-CTF</a:t>
            </a:r>
            <a:r>
              <a:rPr lang="zh-CN" altLang="zh-CN" sz="1200" kern="1200" dirty="0">
                <a:solidFill>
                  <a:schemeClr val="tx1"/>
                </a:solidFill>
                <a:effectLst/>
                <a:latin typeface="+mn-lt"/>
                <a:ea typeface="+mn-ea"/>
                <a:cs typeface="+mn-cs"/>
              </a:rPr>
              <a:t>归为一组，成为</a:t>
            </a:r>
            <a:r>
              <a:rPr lang="en-US" altLang="zh-CN" sz="1200" kern="1200" dirty="0">
                <a:solidFill>
                  <a:schemeClr val="tx1"/>
                </a:solidFill>
                <a:effectLst/>
                <a:latin typeface="+mn-lt"/>
                <a:ea typeface="+mn-ea"/>
                <a:cs typeface="+mn-cs"/>
              </a:rPr>
              <a:t>IO-CTF</a:t>
            </a:r>
            <a:r>
              <a:rPr lang="zh-CN" altLang="zh-CN" sz="1200" kern="1200" dirty="0">
                <a:solidFill>
                  <a:schemeClr val="tx1"/>
                </a:solidFill>
                <a:effectLst/>
                <a:latin typeface="+mn-lt"/>
                <a:ea typeface="+mn-ea"/>
                <a:cs typeface="+mn-cs"/>
              </a:rPr>
              <a:t>组。之后进行组内比较与组间比较得出蜕变关系。</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B8D5E5B-E302-4037-973C-4553F3378864}" type="slidenum">
              <a:rPr lang="zh-CN" altLang="en-US" smtClean="0"/>
              <a:t>25</a:t>
            </a:fld>
            <a:endParaRPr lang="zh-CN" altLang="en-US"/>
          </a:p>
        </p:txBody>
      </p:sp>
    </p:spTree>
    <p:extLst>
      <p:ext uri="{BB962C8B-B14F-4D97-AF65-F5344CB8AC3E}">
        <p14:creationId xmlns:p14="http://schemas.microsoft.com/office/powerpoint/2010/main" val="2993099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8D5E5B-E302-4037-973C-4553F3378864}" type="slidenum">
              <a:rPr lang="zh-CN" altLang="en-US" smtClean="0"/>
              <a:t>26</a:t>
            </a:fld>
            <a:endParaRPr lang="zh-CN" altLang="en-US"/>
          </a:p>
        </p:txBody>
      </p:sp>
    </p:spTree>
    <p:extLst>
      <p:ext uri="{BB962C8B-B14F-4D97-AF65-F5344CB8AC3E}">
        <p14:creationId xmlns:p14="http://schemas.microsoft.com/office/powerpoint/2010/main" val="1700434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实际上蜕变关系中最最重要的就是输出之间的关系</a:t>
            </a:r>
            <a:r>
              <a:rPr lang="en-US" altLang="zh-CN" sz="1200" kern="1200" dirty="0">
                <a:solidFill>
                  <a:schemeClr val="tx1"/>
                </a:solidFill>
                <a:effectLst/>
                <a:latin typeface="+mn-lt"/>
                <a:ea typeface="+mn-ea"/>
                <a:cs typeface="+mn-cs"/>
              </a:rPr>
              <a:t>RF</a:t>
            </a:r>
            <a:r>
              <a:rPr lang="zh-CN" altLang="zh-CN" sz="1200" kern="1200" dirty="0">
                <a:solidFill>
                  <a:schemeClr val="tx1"/>
                </a:solidFill>
                <a:effectLst/>
                <a:latin typeface="+mn-lt"/>
                <a:ea typeface="+mn-ea"/>
                <a:cs typeface="+mn-cs"/>
              </a:rPr>
              <a:t>，如果</a:t>
            </a:r>
            <a:r>
              <a:rPr lang="en-US" altLang="zh-CN" sz="1200" kern="1200" dirty="0">
                <a:solidFill>
                  <a:schemeClr val="tx1"/>
                </a:solidFill>
                <a:effectLst/>
                <a:latin typeface="+mn-lt"/>
                <a:ea typeface="+mn-ea"/>
                <a:cs typeface="+mn-cs"/>
              </a:rPr>
              <a:t>RF</a:t>
            </a:r>
            <a:r>
              <a:rPr lang="zh-CN" altLang="zh-CN" sz="1200" kern="1200" dirty="0">
                <a:solidFill>
                  <a:schemeClr val="tx1"/>
                </a:solidFill>
                <a:effectLst/>
                <a:latin typeface="+mn-lt"/>
                <a:ea typeface="+mn-ea"/>
                <a:cs typeface="+mn-cs"/>
              </a:rPr>
              <a:t>不存在，则蜕变关系就不存在了，这样的话，完整测试帧中引入了输出的范畴和选项后，我们为什么不先对输出之间的关系进行判断呢，如果两个</a:t>
            </a:r>
            <a:r>
              <a:rPr lang="en-US" altLang="zh-CN" sz="1200" kern="1200" dirty="0">
                <a:solidFill>
                  <a:schemeClr val="tx1"/>
                </a:solidFill>
                <a:effectLst/>
                <a:latin typeface="+mn-lt"/>
                <a:ea typeface="+mn-ea"/>
                <a:cs typeface="+mn-cs"/>
              </a:rPr>
              <a:t>O-choice</a:t>
            </a:r>
            <a:r>
              <a:rPr lang="zh-CN" altLang="zh-CN" sz="1200" kern="1200" dirty="0">
                <a:solidFill>
                  <a:schemeClr val="tx1"/>
                </a:solidFill>
                <a:effectLst/>
                <a:latin typeface="+mn-lt"/>
                <a:ea typeface="+mn-ea"/>
                <a:cs typeface="+mn-cs"/>
              </a:rPr>
              <a:t>组合之间不存在</a:t>
            </a:r>
            <a:r>
              <a:rPr lang="en-US" altLang="zh-CN" sz="1200" kern="1200" dirty="0">
                <a:solidFill>
                  <a:schemeClr val="tx1"/>
                </a:solidFill>
                <a:effectLst/>
                <a:latin typeface="+mn-lt"/>
                <a:ea typeface="+mn-ea"/>
                <a:cs typeface="+mn-cs"/>
              </a:rPr>
              <a:t>RF</a:t>
            </a:r>
            <a:r>
              <a:rPr lang="zh-CN" altLang="zh-CN" sz="1200" kern="1200" dirty="0">
                <a:solidFill>
                  <a:schemeClr val="tx1"/>
                </a:solidFill>
                <a:effectLst/>
                <a:latin typeface="+mn-lt"/>
                <a:ea typeface="+mn-ea"/>
                <a:cs typeface="+mn-cs"/>
              </a:rPr>
              <a:t>，则这两个</a:t>
            </a:r>
            <a:r>
              <a:rPr lang="en-US" altLang="zh-CN" sz="1200" kern="1200" dirty="0">
                <a:solidFill>
                  <a:schemeClr val="tx1"/>
                </a:solidFill>
                <a:effectLst/>
                <a:latin typeface="+mn-lt"/>
                <a:ea typeface="+mn-ea"/>
                <a:cs typeface="+mn-cs"/>
              </a:rPr>
              <a:t>O-choice</a:t>
            </a:r>
            <a:r>
              <a:rPr lang="zh-CN" altLang="zh-CN" sz="1200" kern="1200" dirty="0">
                <a:solidFill>
                  <a:schemeClr val="tx1"/>
                </a:solidFill>
                <a:effectLst/>
                <a:latin typeface="+mn-lt"/>
                <a:ea typeface="+mn-ea"/>
                <a:cs typeface="+mn-cs"/>
              </a:rPr>
              <a:t>组合所对应的</a:t>
            </a:r>
            <a:r>
              <a:rPr lang="en-US" altLang="zh-CN" sz="1200" kern="1200" dirty="0">
                <a:solidFill>
                  <a:schemeClr val="tx1"/>
                </a:solidFill>
                <a:effectLst/>
                <a:latin typeface="+mn-lt"/>
                <a:ea typeface="+mn-ea"/>
                <a:cs typeface="+mn-cs"/>
              </a:rPr>
              <a:t>IO-CTF</a:t>
            </a:r>
            <a:r>
              <a:rPr lang="zh-CN" altLang="zh-CN" sz="1200" kern="1200" dirty="0">
                <a:solidFill>
                  <a:schemeClr val="tx1"/>
                </a:solidFill>
                <a:effectLst/>
                <a:latin typeface="+mn-lt"/>
                <a:ea typeface="+mn-ea"/>
                <a:cs typeface="+mn-cs"/>
              </a:rPr>
              <a:t>组内的测试帧就不需要进行进一步的比较了。这样就能剔除没有蜕变关系的候选对了。</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B8D5E5B-E302-4037-973C-4553F3378864}" type="slidenum">
              <a:rPr lang="zh-CN" altLang="en-US" smtClean="0"/>
              <a:t>28</a:t>
            </a:fld>
            <a:endParaRPr lang="zh-CN" altLang="en-US"/>
          </a:p>
        </p:txBody>
      </p:sp>
    </p:spTree>
    <p:extLst>
      <p:ext uri="{BB962C8B-B14F-4D97-AF65-F5344CB8AC3E}">
        <p14:creationId xmlns:p14="http://schemas.microsoft.com/office/powerpoint/2010/main" val="1438662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30</a:t>
            </a:fld>
            <a:endParaRPr lang="zh-CN" altLang="en-US"/>
          </a:p>
        </p:txBody>
      </p:sp>
    </p:spTree>
    <p:extLst>
      <p:ext uri="{BB962C8B-B14F-4D97-AF65-F5344CB8AC3E}">
        <p14:creationId xmlns:p14="http://schemas.microsoft.com/office/powerpoint/2010/main" val="2463381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42</a:t>
            </a:fld>
            <a:endParaRPr lang="zh-CN" altLang="en-US"/>
          </a:p>
        </p:txBody>
      </p:sp>
    </p:spTree>
    <p:extLst>
      <p:ext uri="{BB962C8B-B14F-4D97-AF65-F5344CB8AC3E}">
        <p14:creationId xmlns:p14="http://schemas.microsoft.com/office/powerpoint/2010/main" val="382063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43</a:t>
            </a:fld>
            <a:endParaRPr lang="zh-CN" altLang="en-US"/>
          </a:p>
        </p:txBody>
      </p:sp>
    </p:spTree>
    <p:extLst>
      <p:ext uri="{BB962C8B-B14F-4D97-AF65-F5344CB8AC3E}">
        <p14:creationId xmlns:p14="http://schemas.microsoft.com/office/powerpoint/2010/main" val="3618895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53</a:t>
            </a:fld>
            <a:endParaRPr lang="zh-CN" altLang="en-US"/>
          </a:p>
        </p:txBody>
      </p:sp>
    </p:spTree>
    <p:extLst>
      <p:ext uri="{BB962C8B-B14F-4D97-AF65-F5344CB8AC3E}">
        <p14:creationId xmlns:p14="http://schemas.microsoft.com/office/powerpoint/2010/main" val="423249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注意讲一下各种名词的解释</a:t>
            </a:r>
            <a:endParaRPr lang="en-US" altLang="zh-CN" dirty="0"/>
          </a:p>
          <a:p>
            <a:endParaRPr lang="en-US" altLang="zh-CN" dirty="0"/>
          </a:p>
          <a:p>
            <a:r>
              <a:rPr lang="zh-CN" altLang="zh-CN" sz="1200" kern="1200" dirty="0">
                <a:solidFill>
                  <a:schemeClr val="tx1"/>
                </a:solidFill>
                <a:effectLst/>
                <a:latin typeface="+mn-lt"/>
                <a:ea typeface="+mn-ea"/>
                <a:cs typeface="+mn-cs"/>
              </a:rPr>
              <a:t>蜕变测试的原理如图所示。蜕变关系是蜕变测试的重要组成部分，蜕变关系由两部分组成，一部分是待测程序的不同输入之间的关系，即测试用例之间存在的关系；另一部分是测试用例分别对应的输出结果之间的关系。</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原始测试用例是指以传统测试方法产生的且未能检测出待测程序中故障的测试用例，衍生测试用例是指依据蜕变关系由原始测试用例衍生得到的测试用例。首先，软件测试人员依据蜕变关系中输入之间的关系，由原始测试用例产生其对应的衍生测试用例；然后，分别使用原始测试用例和衍生测试用例执行待测程序，得到两者对应的输出结果；最后，比较两次输出的结果是否满足蜕变关系中的输出结果之间的关系。如果不满足，则表明程序中潜藏着故障。蜕变测试技术不需要构造预期输出，从而避开了</a:t>
            </a:r>
            <a:r>
              <a:rPr lang="en-US" altLang="zh-CN" sz="1200" kern="1200" dirty="0">
                <a:solidFill>
                  <a:schemeClr val="tx1"/>
                </a:solidFill>
                <a:effectLst/>
                <a:latin typeface="+mn-lt"/>
                <a:ea typeface="+mn-ea"/>
                <a:cs typeface="+mn-cs"/>
              </a:rPr>
              <a:t>oracle</a:t>
            </a:r>
            <a:r>
              <a:rPr lang="zh-CN" altLang="zh-CN" sz="1200" kern="1200" dirty="0">
                <a:solidFill>
                  <a:schemeClr val="tx1"/>
                </a:solidFill>
                <a:effectLst/>
                <a:latin typeface="+mn-lt"/>
                <a:ea typeface="+mn-ea"/>
                <a:cs typeface="+mn-cs"/>
              </a:rPr>
              <a:t>问题。</a:t>
            </a:r>
          </a:p>
          <a:p>
            <a:endParaRPr lang="zh-CN" altLang="en-US" dirty="0"/>
          </a:p>
        </p:txBody>
      </p:sp>
      <p:sp>
        <p:nvSpPr>
          <p:cNvPr id="4" name="灯片编号占位符 3"/>
          <p:cNvSpPr>
            <a:spLocks noGrp="1"/>
          </p:cNvSpPr>
          <p:nvPr>
            <p:ph type="sldNum" sz="quarter" idx="10"/>
          </p:nvPr>
        </p:nvSpPr>
        <p:spPr/>
        <p:txBody>
          <a:bodyPr/>
          <a:lstStyle/>
          <a:p>
            <a:fld id="{0B8D5E5B-E302-4037-973C-4553F3378864}" type="slidenum">
              <a:rPr lang="zh-CN" altLang="en-US" smtClean="0"/>
              <a:t>6</a:t>
            </a:fld>
            <a:endParaRPr lang="zh-CN" altLang="en-US"/>
          </a:p>
        </p:txBody>
      </p:sp>
    </p:spTree>
    <p:extLst>
      <p:ext uri="{BB962C8B-B14F-4D97-AF65-F5344CB8AC3E}">
        <p14:creationId xmlns:p14="http://schemas.microsoft.com/office/powerpoint/2010/main" val="130981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54</a:t>
            </a:fld>
            <a:endParaRPr lang="zh-CN" altLang="en-US"/>
          </a:p>
        </p:txBody>
      </p:sp>
    </p:spTree>
    <p:extLst>
      <p:ext uri="{BB962C8B-B14F-4D97-AF65-F5344CB8AC3E}">
        <p14:creationId xmlns:p14="http://schemas.microsoft.com/office/powerpoint/2010/main" val="3830530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t>69</a:t>
            </a:fld>
            <a:endParaRPr lang="zh-CN" altLang="en-US"/>
          </a:p>
        </p:txBody>
      </p:sp>
    </p:spTree>
    <p:extLst>
      <p:ext uri="{BB962C8B-B14F-4D97-AF65-F5344CB8AC3E}">
        <p14:creationId xmlns:p14="http://schemas.microsoft.com/office/powerpoint/2010/main" val="334296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里说一句闲话，为什么叫蜕变测试。我们可以发现的是，程序所实现的功能存在一些内在的属性，使我们能够在输入发生一定的变化时，推知输出所发生的变化。我个人感觉这种推理就使这些内在的属性产生质变，帮助我们进行测试。这种变化就像蝉蜕一样，感觉是一种升华。</a:t>
            </a:r>
            <a:endParaRPr lang="zh-CN" altLang="en-US" dirty="0"/>
          </a:p>
        </p:txBody>
      </p:sp>
      <p:sp>
        <p:nvSpPr>
          <p:cNvPr id="4" name="灯片编号占位符 3"/>
          <p:cNvSpPr>
            <a:spLocks noGrp="1"/>
          </p:cNvSpPr>
          <p:nvPr>
            <p:ph type="sldNum" sz="quarter" idx="10"/>
          </p:nvPr>
        </p:nvSpPr>
        <p:spPr/>
        <p:txBody>
          <a:bodyPr/>
          <a:lstStyle/>
          <a:p>
            <a:fld id="{0B8D5E5B-E302-4037-973C-4553F3378864}" type="slidenum">
              <a:rPr lang="zh-CN" altLang="en-US" smtClean="0"/>
              <a:t>8</a:t>
            </a:fld>
            <a:endParaRPr lang="zh-CN" altLang="en-US"/>
          </a:p>
        </p:txBody>
      </p:sp>
    </p:spTree>
    <p:extLst>
      <p:ext uri="{BB962C8B-B14F-4D97-AF65-F5344CB8AC3E}">
        <p14:creationId xmlns:p14="http://schemas.microsoft.com/office/powerpoint/2010/main" val="1208256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实际上，蜕变测试是黑盒测试，不关注程序的内部结构而关注其实现的功能，我们就可以像小月月说的，从规格说明书入手，由程序实现的功能来分析其蜕变关系。就像刚才那个</a:t>
            </a:r>
            <a:r>
              <a:rPr lang="en-US" altLang="zh-CN" sz="1200" kern="1200" dirty="0">
                <a:solidFill>
                  <a:schemeClr val="tx1"/>
                </a:solidFill>
                <a:effectLst/>
                <a:latin typeface="+mn-lt"/>
                <a:ea typeface="+mn-ea"/>
                <a:cs typeface="+mn-cs"/>
              </a:rPr>
              <a:t>sine</a:t>
            </a:r>
            <a:r>
              <a:rPr lang="zh-CN" altLang="zh-CN" sz="1200" kern="1200" dirty="0">
                <a:solidFill>
                  <a:schemeClr val="tx1"/>
                </a:solidFill>
                <a:effectLst/>
                <a:latin typeface="+mn-lt"/>
                <a:ea typeface="+mn-ea"/>
                <a:cs typeface="+mn-cs"/>
              </a:rPr>
              <a:t>函数，我们可以根据其实现的功能所包含的特殊性质来构造蜕变关系。但是，我们怎样以一个系统的方法来获取蜕变关系呢？光对着规格说明书瞎猜是不够的。我们还是回到蜕变测试的原理图来找找答案</a:t>
            </a:r>
          </a:p>
          <a:p>
            <a:endParaRPr lang="zh-CN" altLang="en-US" dirty="0"/>
          </a:p>
        </p:txBody>
      </p:sp>
      <p:sp>
        <p:nvSpPr>
          <p:cNvPr id="4" name="灯片编号占位符 3"/>
          <p:cNvSpPr>
            <a:spLocks noGrp="1"/>
          </p:cNvSpPr>
          <p:nvPr>
            <p:ph type="sldNum" sz="quarter" idx="10"/>
          </p:nvPr>
        </p:nvSpPr>
        <p:spPr/>
        <p:txBody>
          <a:bodyPr/>
          <a:lstStyle/>
          <a:p>
            <a:fld id="{0B8D5E5B-E302-4037-973C-4553F3378864}" type="slidenum">
              <a:rPr lang="zh-CN" altLang="en-US" smtClean="0"/>
              <a:t>9</a:t>
            </a:fld>
            <a:endParaRPr lang="zh-CN" altLang="en-US"/>
          </a:p>
        </p:txBody>
      </p:sp>
    </p:spTree>
    <p:extLst>
      <p:ext uri="{BB962C8B-B14F-4D97-AF65-F5344CB8AC3E}">
        <p14:creationId xmlns:p14="http://schemas.microsoft.com/office/powerpoint/2010/main" val="311887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从前面的蜕变测试原理图中，我们可以看到的是，衍生测试用例是原始测试用例根据蜕变关系推导得到的。</a:t>
            </a:r>
            <a:r>
              <a:rPr lang="zh-CN" altLang="en-US" sz="1200" kern="1200" dirty="0">
                <a:solidFill>
                  <a:schemeClr val="tx1"/>
                </a:solidFill>
                <a:effectLst/>
                <a:latin typeface="+mn-lt"/>
                <a:ea typeface="+mn-ea"/>
                <a:cs typeface="+mn-cs"/>
              </a:rPr>
              <a:t>抛开蜕变关系不谈，</a:t>
            </a:r>
            <a:r>
              <a:rPr lang="zh-CN" altLang="zh-CN" sz="1200" kern="1200" dirty="0">
                <a:solidFill>
                  <a:schemeClr val="tx1"/>
                </a:solidFill>
                <a:effectLst/>
                <a:latin typeface="+mn-lt"/>
                <a:ea typeface="+mn-ea"/>
                <a:cs typeface="+mn-cs"/>
              </a:rPr>
              <a:t>原始测试用例和衍生测试用例对于待测程序来说，是</a:t>
            </a:r>
            <a:r>
              <a:rPr lang="zh-CN" altLang="en-US" sz="1200" kern="1200" dirty="0">
                <a:solidFill>
                  <a:schemeClr val="tx1"/>
                </a:solidFill>
                <a:effectLst/>
                <a:latin typeface="+mn-lt"/>
                <a:ea typeface="+mn-ea"/>
                <a:cs typeface="+mn-cs"/>
              </a:rPr>
              <a:t>测试用例池中两个输入不太一样的测试用例</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只是他们之间存在一定的关系</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。那么我们能不能反过来想，对于待测程序</a:t>
            </a:r>
            <a:r>
              <a:rPr lang="en-US" altLang="zh-CN"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，它的测试用例池中，存在某些测试用例，他们之间的关系能够体现一定的蜕变关系。</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B8D5E5B-E302-4037-973C-4553F3378864}" type="slidenum">
              <a:rPr lang="zh-CN" altLang="en-US" smtClean="0"/>
              <a:t>10</a:t>
            </a:fld>
            <a:endParaRPr lang="zh-CN" altLang="en-US"/>
          </a:p>
        </p:txBody>
      </p:sp>
    </p:spTree>
    <p:extLst>
      <p:ext uri="{BB962C8B-B14F-4D97-AF65-F5344CB8AC3E}">
        <p14:creationId xmlns:p14="http://schemas.microsoft.com/office/powerpoint/2010/main" val="2680419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我今天介绍的蜕变关系识别框架</a:t>
            </a:r>
            <a:r>
              <a:rPr lang="en-US" altLang="zh-CN" sz="1200" kern="1200" dirty="0">
                <a:solidFill>
                  <a:schemeClr val="tx1"/>
                </a:solidFill>
                <a:effectLst/>
                <a:latin typeface="+mn-lt"/>
                <a:ea typeface="+mn-ea"/>
                <a:cs typeface="+mn-cs"/>
              </a:rPr>
              <a:t>METRIC</a:t>
            </a:r>
            <a:r>
              <a:rPr lang="zh-CN" altLang="zh-CN" sz="1200" kern="1200" dirty="0">
                <a:solidFill>
                  <a:schemeClr val="tx1"/>
                </a:solidFill>
                <a:effectLst/>
                <a:latin typeface="+mn-lt"/>
                <a:ea typeface="+mn-ea"/>
                <a:cs typeface="+mn-cs"/>
              </a:rPr>
              <a:t>便是由这种启示而研究得到的。</a:t>
            </a:r>
            <a:r>
              <a:rPr lang="en-US" altLang="zh-CN" sz="1200" kern="1200" dirty="0">
                <a:solidFill>
                  <a:schemeClr val="tx1"/>
                </a:solidFill>
                <a:effectLst/>
                <a:latin typeface="+mn-lt"/>
                <a:ea typeface="+mn-ea"/>
                <a:cs typeface="+mn-cs"/>
              </a:rPr>
              <a:t>METRIC</a:t>
            </a:r>
            <a:r>
              <a:rPr lang="zh-CN" altLang="zh-CN" sz="1200" kern="1200" dirty="0">
                <a:solidFill>
                  <a:schemeClr val="tx1"/>
                </a:solidFill>
                <a:effectLst/>
                <a:latin typeface="+mn-lt"/>
                <a:ea typeface="+mn-ea"/>
                <a:cs typeface="+mn-cs"/>
              </a:rPr>
              <a:t>的全称是</a:t>
            </a:r>
            <a:r>
              <a:rPr lang="en-US" altLang="zh-CN" sz="1200" kern="1200" dirty="0">
                <a:solidFill>
                  <a:schemeClr val="tx1"/>
                </a:solidFill>
                <a:effectLst/>
                <a:latin typeface="+mn-lt"/>
                <a:ea typeface="+mn-ea"/>
                <a:cs typeface="+mn-cs"/>
              </a:rPr>
              <a:t>Metamorphic Relation Identification Based on Category Choice Framework</a:t>
            </a:r>
            <a:r>
              <a:rPr lang="zh-CN" altLang="zh-CN" sz="1200" kern="1200" dirty="0">
                <a:solidFill>
                  <a:schemeClr val="tx1"/>
                </a:solidFill>
                <a:effectLst/>
                <a:latin typeface="+mn-lt"/>
                <a:ea typeface="+mn-ea"/>
                <a:cs typeface="+mn-cs"/>
              </a:rPr>
              <a:t>。其思想是由</a:t>
            </a:r>
            <a:r>
              <a:rPr lang="en-US" altLang="zh-CN" sz="1200" kern="1200" dirty="0">
                <a:solidFill>
                  <a:schemeClr val="tx1"/>
                </a:solidFill>
                <a:effectLst/>
                <a:latin typeface="+mn-lt"/>
                <a:ea typeface="+mn-ea"/>
                <a:cs typeface="+mn-cs"/>
              </a:rPr>
              <a:t>Category-Choice Framework</a:t>
            </a:r>
            <a:r>
              <a:rPr lang="zh-CN" altLang="zh-CN" sz="1200" kern="1200" dirty="0">
                <a:solidFill>
                  <a:schemeClr val="tx1"/>
                </a:solidFill>
                <a:effectLst/>
                <a:latin typeface="+mn-lt"/>
                <a:ea typeface="+mn-ea"/>
                <a:cs typeface="+mn-cs"/>
              </a:rPr>
              <a:t>生成的完整测试帧来识别蜕变关系，通俗一点来讲就是根据抽象测试用例之间存在的关系来反推蜕变关系。下图表示了</a:t>
            </a:r>
            <a:r>
              <a:rPr lang="en-US" altLang="zh-CN" sz="1200" kern="1200" dirty="0">
                <a:solidFill>
                  <a:schemeClr val="tx1"/>
                </a:solidFill>
                <a:effectLst/>
                <a:latin typeface="+mn-lt"/>
                <a:ea typeface="+mn-ea"/>
                <a:cs typeface="+mn-cs"/>
              </a:rPr>
              <a:t>METRIC</a:t>
            </a:r>
            <a:r>
              <a:rPr lang="zh-CN" altLang="zh-CN" sz="1200" kern="1200" dirty="0">
                <a:solidFill>
                  <a:schemeClr val="tx1"/>
                </a:solidFill>
                <a:effectLst/>
                <a:latin typeface="+mn-lt"/>
                <a:ea typeface="+mn-ea"/>
                <a:cs typeface="+mn-cs"/>
              </a:rPr>
              <a:t>的基本原理，假如完整测试帧</a:t>
            </a:r>
            <a:r>
              <a:rPr lang="en-US" altLang="zh-CN" sz="1200" kern="1200" dirty="0">
                <a:solidFill>
                  <a:schemeClr val="tx1"/>
                </a:solidFill>
                <a:effectLst/>
                <a:latin typeface="+mn-lt"/>
                <a:ea typeface="+mn-ea"/>
                <a:cs typeface="+mn-cs"/>
              </a:rPr>
              <a:t>CP</a:t>
            </a:r>
            <a:r>
              <a:rPr lang="zh-CN" altLang="zh-CN" sz="1200" kern="1200" dirty="0">
                <a:solidFill>
                  <a:schemeClr val="tx1"/>
                </a:solidFill>
                <a:effectLst/>
                <a:latin typeface="+mn-lt"/>
                <a:ea typeface="+mn-ea"/>
                <a:cs typeface="+mn-cs"/>
              </a:rPr>
              <a:t>和完整测试帧</a:t>
            </a:r>
            <a:r>
              <a:rPr lang="en-US" altLang="zh-CN" sz="1200" kern="1200" dirty="0">
                <a:solidFill>
                  <a:schemeClr val="tx1"/>
                </a:solidFill>
                <a:effectLst/>
                <a:latin typeface="+mn-lt"/>
                <a:ea typeface="+mn-ea"/>
                <a:cs typeface="+mn-cs"/>
              </a:rPr>
              <a:t>CP’</a:t>
            </a:r>
            <a:r>
              <a:rPr lang="zh-CN" altLang="zh-CN" sz="1200" kern="1200" dirty="0">
                <a:solidFill>
                  <a:schemeClr val="tx1"/>
                </a:solidFill>
                <a:effectLst/>
                <a:latin typeface="+mn-lt"/>
                <a:ea typeface="+mn-ea"/>
                <a:cs typeface="+mn-cs"/>
              </a:rPr>
              <a:t>存在关系</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，我们通过</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来推导</a:t>
            </a:r>
            <a:r>
              <a:rPr lang="en-US" altLang="zh-CN" sz="1200" kern="1200" dirty="0">
                <a:solidFill>
                  <a:schemeClr val="tx1"/>
                </a:solidFill>
                <a:effectLst/>
                <a:latin typeface="+mn-lt"/>
                <a:ea typeface="+mn-ea"/>
                <a:cs typeface="+mn-cs"/>
              </a:rPr>
              <a:t>CP</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CP’</a:t>
            </a:r>
            <a:r>
              <a:rPr lang="zh-CN" altLang="zh-CN" sz="1200" kern="1200" dirty="0">
                <a:solidFill>
                  <a:schemeClr val="tx1"/>
                </a:solidFill>
                <a:effectLst/>
                <a:latin typeface="+mn-lt"/>
                <a:ea typeface="+mn-ea"/>
                <a:cs typeface="+mn-cs"/>
              </a:rPr>
              <a:t>分别对应的输出之间存在的关系</a:t>
            </a:r>
            <a:r>
              <a:rPr lang="en-US" altLang="zh-CN" sz="1200" i="1" kern="1200" dirty="0" err="1">
                <a:solidFill>
                  <a:schemeClr val="tx1"/>
                </a:solidFill>
                <a:effectLst/>
                <a:latin typeface="+mn-lt"/>
                <a:ea typeface="+mn-ea"/>
                <a:cs typeface="+mn-cs"/>
              </a:rPr>
              <a:t>R</a:t>
            </a:r>
            <a:r>
              <a:rPr lang="en-US" altLang="zh-CN" sz="1200" i="1" kern="1200" baseline="-25000" dirty="0" err="1">
                <a:solidFill>
                  <a:schemeClr val="tx1"/>
                </a:solidFill>
                <a:effectLst/>
                <a:latin typeface="+mn-lt"/>
                <a:ea typeface="+mn-ea"/>
                <a:cs typeface="+mn-cs"/>
              </a:rPr>
              <a:t>f</a:t>
            </a:r>
            <a:r>
              <a:rPr lang="zh-CN" altLang="zh-CN" sz="1200" kern="1200" dirty="0">
                <a:solidFill>
                  <a:schemeClr val="tx1"/>
                </a:solidFill>
                <a:effectLst/>
                <a:latin typeface="+mn-lt"/>
                <a:ea typeface="+mn-ea"/>
                <a:cs typeface="+mn-cs"/>
              </a:rPr>
              <a:t>，再将</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与</a:t>
            </a:r>
            <a:r>
              <a:rPr lang="en-US" altLang="zh-CN" sz="1200" i="1" kern="1200" dirty="0" err="1">
                <a:solidFill>
                  <a:schemeClr val="tx1"/>
                </a:solidFill>
                <a:effectLst/>
                <a:latin typeface="+mn-lt"/>
                <a:ea typeface="+mn-ea"/>
                <a:cs typeface="+mn-cs"/>
              </a:rPr>
              <a:t>R</a:t>
            </a:r>
            <a:r>
              <a:rPr lang="en-US" altLang="zh-CN" sz="1200" i="1" kern="1200" baseline="-25000" dirty="0" err="1">
                <a:solidFill>
                  <a:schemeClr val="tx1"/>
                </a:solidFill>
                <a:effectLst/>
                <a:latin typeface="+mn-lt"/>
                <a:ea typeface="+mn-ea"/>
                <a:cs typeface="+mn-cs"/>
              </a:rPr>
              <a:t>f</a:t>
            </a:r>
            <a:r>
              <a:rPr lang="zh-CN" altLang="zh-CN" sz="1200" kern="1200" dirty="0">
                <a:solidFill>
                  <a:schemeClr val="tx1"/>
                </a:solidFill>
                <a:effectLst/>
                <a:latin typeface="+mn-lt"/>
                <a:ea typeface="+mn-ea"/>
                <a:cs typeface="+mn-cs"/>
              </a:rPr>
              <a:t>结合即可得到蜕变关系。</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B8D5E5B-E302-4037-973C-4553F3378864}" type="slidenum">
              <a:rPr lang="zh-CN" altLang="en-US" smtClean="0"/>
              <a:t>11</a:t>
            </a:fld>
            <a:endParaRPr lang="zh-CN" altLang="en-US"/>
          </a:p>
        </p:txBody>
      </p:sp>
    </p:spTree>
    <p:extLst>
      <p:ext uri="{BB962C8B-B14F-4D97-AF65-F5344CB8AC3E}">
        <p14:creationId xmlns:p14="http://schemas.microsoft.com/office/powerpoint/2010/main" val="2794517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我讲到这一页，又出现了许多新的概念。可能大家不是非常明白，就想小岳岳说的：这个</a:t>
            </a:r>
            <a:r>
              <a:rPr lang="en-US" altLang="zh-CN" sz="1200" kern="1200" dirty="0">
                <a:solidFill>
                  <a:schemeClr val="tx1"/>
                </a:solidFill>
                <a:effectLst/>
                <a:latin typeface="+mn-lt"/>
                <a:ea typeface="+mn-ea"/>
                <a:cs typeface="+mn-cs"/>
              </a:rPr>
              <a:t>Category-Choice Framework</a:t>
            </a:r>
            <a:r>
              <a:rPr lang="zh-CN" altLang="zh-CN" sz="1200" kern="1200" dirty="0">
                <a:solidFill>
                  <a:schemeClr val="tx1"/>
                </a:solidFill>
                <a:effectLst/>
                <a:latin typeface="+mn-lt"/>
                <a:ea typeface="+mn-ea"/>
                <a:cs typeface="+mn-cs"/>
              </a:rPr>
              <a:t>是个啥东西，它生成的完整测试帧又是啥？下面我为大家解释这些概念。</a:t>
            </a:r>
          </a:p>
          <a:p>
            <a:endParaRPr lang="zh-CN" altLang="en-US" dirty="0"/>
          </a:p>
        </p:txBody>
      </p:sp>
      <p:sp>
        <p:nvSpPr>
          <p:cNvPr id="4" name="灯片编号占位符 3"/>
          <p:cNvSpPr>
            <a:spLocks noGrp="1"/>
          </p:cNvSpPr>
          <p:nvPr>
            <p:ph type="sldNum" sz="quarter" idx="10"/>
          </p:nvPr>
        </p:nvSpPr>
        <p:spPr/>
        <p:txBody>
          <a:bodyPr/>
          <a:lstStyle/>
          <a:p>
            <a:fld id="{0B8D5E5B-E302-4037-973C-4553F3378864}" type="slidenum">
              <a:rPr lang="zh-CN" altLang="en-US" smtClean="0"/>
              <a:t>12</a:t>
            </a:fld>
            <a:endParaRPr lang="zh-CN" altLang="en-US"/>
          </a:p>
        </p:txBody>
      </p:sp>
    </p:spTree>
    <p:extLst>
      <p:ext uri="{BB962C8B-B14F-4D97-AF65-F5344CB8AC3E}">
        <p14:creationId xmlns:p14="http://schemas.microsoft.com/office/powerpoint/2010/main" val="223428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Category-Choice Framework </a:t>
            </a:r>
            <a:r>
              <a:rPr lang="zh-CN" altLang="zh-CN" sz="1200" kern="1200" dirty="0">
                <a:solidFill>
                  <a:schemeClr val="tx1"/>
                </a:solidFill>
                <a:effectLst/>
                <a:latin typeface="+mn-lt"/>
                <a:ea typeface="+mn-ea"/>
                <a:cs typeface="+mn-cs"/>
              </a:rPr>
              <a:t>是一个测试用例生成框架，它使用范畴、选项和完整测试帧，并根据规格说明书生成测试用例。其中</a:t>
            </a:r>
            <a:r>
              <a:rPr lang="en-US" altLang="zh-CN" sz="1200" kern="1200" dirty="0">
                <a:solidFill>
                  <a:schemeClr val="tx1"/>
                </a:solidFill>
                <a:effectLst/>
                <a:latin typeface="+mn-lt"/>
                <a:ea typeface="+mn-ea"/>
                <a:cs typeface="+mn-cs"/>
              </a:rPr>
              <a:t>category</a:t>
            </a:r>
            <a:r>
              <a:rPr lang="zh-CN" altLang="zh-CN" sz="1200" kern="1200" dirty="0">
                <a:solidFill>
                  <a:schemeClr val="tx1"/>
                </a:solidFill>
                <a:effectLst/>
                <a:latin typeface="+mn-lt"/>
                <a:ea typeface="+mn-ea"/>
                <a:cs typeface="+mn-cs"/>
              </a:rPr>
              <a:t>范畴指的是程序参数或环境条件的一个主要属性或特征；</a:t>
            </a:r>
            <a:r>
              <a:rPr lang="en-US" altLang="zh-CN" sz="1200" kern="1200" dirty="0">
                <a:solidFill>
                  <a:schemeClr val="tx1"/>
                </a:solidFill>
                <a:effectLst/>
                <a:latin typeface="+mn-lt"/>
                <a:ea typeface="+mn-ea"/>
                <a:cs typeface="+mn-cs"/>
              </a:rPr>
              <a:t>category</a:t>
            </a:r>
            <a:r>
              <a:rPr lang="zh-CN" altLang="zh-CN" sz="1200" kern="1200" dirty="0">
                <a:solidFill>
                  <a:schemeClr val="tx1"/>
                </a:solidFill>
                <a:effectLst/>
                <a:latin typeface="+mn-lt"/>
                <a:ea typeface="+mn-ea"/>
                <a:cs typeface="+mn-cs"/>
              </a:rPr>
              <a:t>的各种可能取值被分成互不相交的子集，这些子集被称为选项；完整测试帧指的是使程序正常执行的一组选项的集合称为完整测试帧。</a:t>
            </a:r>
          </a:p>
          <a:p>
            <a:endParaRPr lang="zh-CN" altLang="en-US" dirty="0"/>
          </a:p>
        </p:txBody>
      </p:sp>
      <p:sp>
        <p:nvSpPr>
          <p:cNvPr id="4" name="灯片编号占位符 3"/>
          <p:cNvSpPr>
            <a:spLocks noGrp="1"/>
          </p:cNvSpPr>
          <p:nvPr>
            <p:ph type="sldNum" sz="quarter" idx="10"/>
          </p:nvPr>
        </p:nvSpPr>
        <p:spPr/>
        <p:txBody>
          <a:bodyPr/>
          <a:lstStyle/>
          <a:p>
            <a:fld id="{0B8D5E5B-E302-4037-973C-4553F3378864}" type="slidenum">
              <a:rPr lang="zh-CN" altLang="en-US" smtClean="0"/>
              <a:t>13</a:t>
            </a:fld>
            <a:endParaRPr lang="zh-CN" altLang="en-US"/>
          </a:p>
        </p:txBody>
      </p:sp>
    </p:spTree>
    <p:extLst>
      <p:ext uri="{BB962C8B-B14F-4D97-AF65-F5344CB8AC3E}">
        <p14:creationId xmlns:p14="http://schemas.microsoft.com/office/powerpoint/2010/main" val="333228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第一步是识别待测程序的参数和环境条件并定义范畴及其相关选择，该待测程序中有四个参数：信用卡卡号，状态，是否有经理特别允许，操作金额。我们将这四个参数定义为</a:t>
            </a:r>
            <a:r>
              <a:rPr lang="en-US" altLang="zh-CN" dirty="0"/>
              <a:t>category</a:t>
            </a:r>
            <a:r>
              <a:rPr lang="zh-CN" altLang="en-US" dirty="0"/>
              <a:t>，卡号核能出现的取值是存在或者不存在，信用卡状态的取值是激活或者未激活，经理特别允许的取值可能是有或者无，操作金额的取值可能是大于额度或者小于额度。这个构建选择关系表我不多说了，因为我们的关注点不在这里，重点是完整测试帧，完整测试帧构造就是从每一个</a:t>
            </a:r>
            <a:r>
              <a:rPr lang="en-US" altLang="zh-CN" dirty="0"/>
              <a:t>category</a:t>
            </a:r>
            <a:r>
              <a:rPr lang="zh-CN" altLang="en-US" dirty="0"/>
              <a:t>中选择一个</a:t>
            </a:r>
            <a:r>
              <a:rPr lang="en-US" altLang="zh-CN" dirty="0"/>
              <a:t>choice</a:t>
            </a:r>
            <a:r>
              <a:rPr lang="zh-CN" altLang="en-US" dirty="0"/>
              <a:t>，然后组合在一起，就构成了一个完整测试帧。要得到所有的完整测试帧就需要将每一个</a:t>
            </a:r>
            <a:r>
              <a:rPr lang="en-US" altLang="zh-CN" dirty="0"/>
              <a:t>category</a:t>
            </a:r>
            <a:r>
              <a:rPr lang="zh-CN" altLang="en-US" dirty="0"/>
              <a:t>中的</a:t>
            </a:r>
            <a:r>
              <a:rPr lang="en-US" altLang="zh-CN" dirty="0"/>
              <a:t>choice</a:t>
            </a:r>
            <a:r>
              <a:rPr lang="zh-CN" altLang="en-US" dirty="0"/>
              <a:t>和其他所有</a:t>
            </a:r>
            <a:r>
              <a:rPr lang="en-US" altLang="zh-CN" dirty="0"/>
              <a:t>category</a:t>
            </a:r>
            <a:r>
              <a:rPr lang="zh-CN" altLang="en-US" dirty="0"/>
              <a:t>中的</a:t>
            </a:r>
            <a:r>
              <a:rPr lang="en-US" altLang="zh-CN" dirty="0"/>
              <a:t>choice </a:t>
            </a:r>
            <a:r>
              <a:rPr lang="zh-CN" altLang="en-US" dirty="0"/>
              <a:t>进行组合。最后生成测试用例的时候，对于一个选项，我们根据选项的取值范围，从中按一定的方法取一个实际的值，再将所有选项的取值组合在一起，就构成了一个测试用例。例如这个</a:t>
            </a:r>
            <a:r>
              <a:rPr lang="en-US" altLang="zh-CN" dirty="0"/>
              <a:t>1a,2a,3a,4a</a:t>
            </a:r>
            <a:r>
              <a:rPr lang="zh-CN" altLang="en-US" dirty="0"/>
              <a:t>，每一个</a:t>
            </a:r>
            <a:r>
              <a:rPr lang="en-US" altLang="zh-CN" dirty="0"/>
              <a:t>choice</a:t>
            </a:r>
            <a:r>
              <a:rPr lang="zh-CN" altLang="en-US" dirty="0"/>
              <a:t>按照取值范围取一个实际值，再组合起来，就构成了一个测试用例。</a:t>
            </a:r>
          </a:p>
        </p:txBody>
      </p:sp>
      <p:sp>
        <p:nvSpPr>
          <p:cNvPr id="4" name="灯片编号占位符 3"/>
          <p:cNvSpPr>
            <a:spLocks noGrp="1"/>
          </p:cNvSpPr>
          <p:nvPr>
            <p:ph type="sldNum" sz="quarter" idx="10"/>
          </p:nvPr>
        </p:nvSpPr>
        <p:spPr/>
        <p:txBody>
          <a:bodyPr/>
          <a:lstStyle/>
          <a:p>
            <a:fld id="{0B8D5E5B-E302-4037-973C-4553F3378864}" type="slidenum">
              <a:rPr lang="zh-CN" altLang="en-US" smtClean="0"/>
              <a:t>15</a:t>
            </a:fld>
            <a:endParaRPr lang="zh-CN" altLang="en-US"/>
          </a:p>
        </p:txBody>
      </p:sp>
    </p:spTree>
    <p:extLst>
      <p:ext uri="{BB962C8B-B14F-4D97-AF65-F5344CB8AC3E}">
        <p14:creationId xmlns:p14="http://schemas.microsoft.com/office/powerpoint/2010/main" val="101667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1952172" y="1901372"/>
            <a:ext cx="5239657" cy="3352800"/>
          </a:xfrm>
          <a:prstGeom prst="rect">
            <a:avLst/>
          </a:prstGeom>
          <a:solidFill>
            <a:srgbClr val="00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2133599"/>
            <a:ext cx="9144000" cy="2757715"/>
          </a:xfrm>
          <a:custGeom>
            <a:avLst/>
            <a:gdLst>
              <a:gd name="connsiteX0" fmla="*/ 0 w 9144000"/>
              <a:gd name="connsiteY0" fmla="*/ 0 h 2757715"/>
              <a:gd name="connsiteX1" fmla="*/ 4308857 w 9144000"/>
              <a:gd name="connsiteY1" fmla="*/ 0 h 2757715"/>
              <a:gd name="connsiteX2" fmla="*/ 4572000 w 9144000"/>
              <a:gd name="connsiteY2" fmla="*/ 319314 h 2757715"/>
              <a:gd name="connsiteX3" fmla="*/ 4835144 w 9144000"/>
              <a:gd name="connsiteY3" fmla="*/ 0 h 2757715"/>
              <a:gd name="connsiteX4" fmla="*/ 9144000 w 9144000"/>
              <a:gd name="connsiteY4" fmla="*/ 0 h 2757715"/>
              <a:gd name="connsiteX5" fmla="*/ 9144000 w 9144000"/>
              <a:gd name="connsiteY5" fmla="*/ 2757715 h 2757715"/>
              <a:gd name="connsiteX6" fmla="*/ 0 w 9144000"/>
              <a:gd name="connsiteY6" fmla="*/ 2757715 h 2757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757715">
                <a:moveTo>
                  <a:pt x="0" y="0"/>
                </a:moveTo>
                <a:lnTo>
                  <a:pt x="4308857" y="0"/>
                </a:lnTo>
                <a:lnTo>
                  <a:pt x="4572000" y="319314"/>
                </a:lnTo>
                <a:lnTo>
                  <a:pt x="4835144" y="0"/>
                </a:lnTo>
                <a:lnTo>
                  <a:pt x="9144000" y="0"/>
                </a:lnTo>
                <a:lnTo>
                  <a:pt x="9144000" y="2757715"/>
                </a:lnTo>
                <a:lnTo>
                  <a:pt x="0" y="2757715"/>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4239986" y="5015139"/>
            <a:ext cx="664029" cy="101378"/>
            <a:chOff x="3323772" y="5218341"/>
            <a:chExt cx="950687" cy="145142"/>
          </a:xfrm>
          <a:solidFill>
            <a:schemeClr val="bg1"/>
          </a:solidFill>
        </p:grpSpPr>
        <p:sp>
          <p:nvSpPr>
            <p:cNvPr id="13" name="椭圆 12"/>
            <p:cNvSpPr/>
            <p:nvPr/>
          </p:nvSpPr>
          <p:spPr>
            <a:xfrm>
              <a:off x="332377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9228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6080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2931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8332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AD1595-9615-4E1E-9346-9F3D638DC426}" type="slidenum">
              <a:rPr lang="zh-CN" altLang="en-US" smtClean="0"/>
              <a:t>‹#›</a:t>
            </a:fld>
            <a:endParaRPr lang="zh-CN" altLang="en-US"/>
          </a:p>
        </p:txBody>
      </p:sp>
    </p:spTree>
    <p:extLst>
      <p:ext uri="{BB962C8B-B14F-4D97-AF65-F5344CB8AC3E}">
        <p14:creationId xmlns:p14="http://schemas.microsoft.com/office/powerpoint/2010/main" val="56378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AD1595-9615-4E1E-9346-9F3D638DC426}" type="slidenum">
              <a:rPr lang="zh-CN" altLang="en-US" smtClean="0"/>
              <a:t>‹#›</a:t>
            </a:fld>
            <a:endParaRPr lang="zh-CN" altLang="en-US"/>
          </a:p>
        </p:txBody>
      </p:sp>
    </p:spTree>
    <p:extLst>
      <p:ext uri="{BB962C8B-B14F-4D97-AF65-F5344CB8AC3E}">
        <p14:creationId xmlns:p14="http://schemas.microsoft.com/office/powerpoint/2010/main" val="2522360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t>‹#›</a:t>
            </a:fld>
            <a:endParaRPr lang="zh-CN" altLang="en-US"/>
          </a:p>
        </p:txBody>
      </p:sp>
    </p:spTree>
    <p:extLst>
      <p:ext uri="{BB962C8B-B14F-4D97-AF65-F5344CB8AC3E}">
        <p14:creationId xmlns:p14="http://schemas.microsoft.com/office/powerpoint/2010/main" val="3669818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t>‹#›</a:t>
            </a:fld>
            <a:endParaRPr lang="zh-CN" altLang="en-US"/>
          </a:p>
        </p:txBody>
      </p:sp>
    </p:spTree>
    <p:extLst>
      <p:ext uri="{BB962C8B-B14F-4D97-AF65-F5344CB8AC3E}">
        <p14:creationId xmlns:p14="http://schemas.microsoft.com/office/powerpoint/2010/main" val="256505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t>‹#›</a:t>
            </a:fld>
            <a:endParaRPr lang="zh-CN" altLang="en-US"/>
          </a:p>
        </p:txBody>
      </p:sp>
    </p:spTree>
    <p:extLst>
      <p:ext uri="{BB962C8B-B14F-4D97-AF65-F5344CB8AC3E}">
        <p14:creationId xmlns:p14="http://schemas.microsoft.com/office/powerpoint/2010/main" val="3482026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t>‹#›</a:t>
            </a:fld>
            <a:endParaRPr lang="zh-CN" altLang="en-US"/>
          </a:p>
        </p:txBody>
      </p:sp>
    </p:spTree>
    <p:extLst>
      <p:ext uri="{BB962C8B-B14F-4D97-AF65-F5344CB8AC3E}">
        <p14:creationId xmlns:p14="http://schemas.microsoft.com/office/powerpoint/2010/main" val="210113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任意多边形 3"/>
          <p:cNvSpPr/>
          <p:nvPr userDrawn="1"/>
        </p:nvSpPr>
        <p:spPr>
          <a:xfrm>
            <a:off x="3295650" y="0"/>
            <a:ext cx="5848350" cy="6858000"/>
          </a:xfrm>
          <a:custGeom>
            <a:avLst/>
            <a:gdLst>
              <a:gd name="connsiteX0" fmla="*/ 0 w 5848350"/>
              <a:gd name="connsiteY0" fmla="*/ 0 h 6858000"/>
              <a:gd name="connsiteX1" fmla="*/ 5848350 w 5848350"/>
              <a:gd name="connsiteY1" fmla="*/ 0 h 6858000"/>
              <a:gd name="connsiteX2" fmla="*/ 5848350 w 5848350"/>
              <a:gd name="connsiteY2" fmla="*/ 6858000 h 6858000"/>
              <a:gd name="connsiteX3" fmla="*/ 0 w 5848350"/>
              <a:gd name="connsiteY3" fmla="*/ 6858000 h 6858000"/>
              <a:gd name="connsiteX4" fmla="*/ 0 w 5848350"/>
              <a:gd name="connsiteY4" fmla="*/ 3672340 h 6858000"/>
              <a:gd name="connsiteX5" fmla="*/ 419552 w 5848350"/>
              <a:gd name="connsiteY5" fmla="*/ 3429001 h 6858000"/>
              <a:gd name="connsiteX6" fmla="*/ 0 w 5848350"/>
              <a:gd name="connsiteY6" fmla="*/ 3185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48350" h="6858000">
                <a:moveTo>
                  <a:pt x="0" y="0"/>
                </a:moveTo>
                <a:lnTo>
                  <a:pt x="5848350" y="0"/>
                </a:lnTo>
                <a:lnTo>
                  <a:pt x="5848350" y="6858000"/>
                </a:lnTo>
                <a:lnTo>
                  <a:pt x="0" y="6858000"/>
                </a:lnTo>
                <a:lnTo>
                  <a:pt x="0" y="3672340"/>
                </a:lnTo>
                <a:lnTo>
                  <a:pt x="419552" y="3429001"/>
                </a:lnTo>
                <a:lnTo>
                  <a:pt x="0" y="3185661"/>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1903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36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9"/>
          <p:cNvSpPr/>
          <p:nvPr userDrawn="1"/>
        </p:nvSpPr>
        <p:spPr>
          <a:xfrm>
            <a:off x="0" y="941295"/>
            <a:ext cx="9144000" cy="5793334"/>
          </a:xfrm>
          <a:custGeom>
            <a:avLst/>
            <a:gdLst>
              <a:gd name="connsiteX0" fmla="*/ 0 w 9144000"/>
              <a:gd name="connsiteY0" fmla="*/ 0 h 5916706"/>
              <a:gd name="connsiteX1" fmla="*/ 581182 w 9144000"/>
              <a:gd name="connsiteY1" fmla="*/ 0 h 5916706"/>
              <a:gd name="connsiteX2" fmla="*/ 692523 w 9144000"/>
              <a:gd name="connsiteY2" fmla="*/ 191968 h 5916706"/>
              <a:gd name="connsiteX3" fmla="*/ 803865 w 9144000"/>
              <a:gd name="connsiteY3" fmla="*/ 0 h 5916706"/>
              <a:gd name="connsiteX4" fmla="*/ 9144000 w 9144000"/>
              <a:gd name="connsiteY4" fmla="*/ 0 h 5916706"/>
              <a:gd name="connsiteX5" fmla="*/ 9144000 w 9144000"/>
              <a:gd name="connsiteY5" fmla="*/ 5916706 h 5916706"/>
              <a:gd name="connsiteX6" fmla="*/ 0 w 9144000"/>
              <a:gd name="connsiteY6" fmla="*/ 5916706 h 591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16706">
                <a:moveTo>
                  <a:pt x="0" y="0"/>
                </a:moveTo>
                <a:lnTo>
                  <a:pt x="581182" y="0"/>
                </a:lnTo>
                <a:lnTo>
                  <a:pt x="692523" y="191968"/>
                </a:lnTo>
                <a:lnTo>
                  <a:pt x="803865" y="0"/>
                </a:lnTo>
                <a:lnTo>
                  <a:pt x="9144000" y="0"/>
                </a:lnTo>
                <a:lnTo>
                  <a:pt x="9144000" y="5916706"/>
                </a:lnTo>
                <a:lnTo>
                  <a:pt x="0" y="591670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文本占位符 6"/>
          <p:cNvSpPr>
            <a:spLocks noGrp="1"/>
          </p:cNvSpPr>
          <p:nvPr>
            <p:ph type="body" sz="quarter" idx="10"/>
          </p:nvPr>
        </p:nvSpPr>
        <p:spPr>
          <a:xfrm>
            <a:off x="289608" y="217489"/>
            <a:ext cx="7098163" cy="584775"/>
          </a:xfrm>
          <a:prstGeom prst="rect">
            <a:avLst/>
          </a:prstGeom>
          <a:noFill/>
        </p:spPr>
        <p:txBody>
          <a:bodyPr wrap="square" rtlCol="0">
            <a:spAutoFit/>
          </a:bodyPr>
          <a:lstStyle>
            <a:lvl1pPr marL="0" indent="0">
              <a:lnSpc>
                <a:spcPct val="100000"/>
              </a:lnSpc>
              <a:buFont typeface="Arial" panose="020B0604020202020204" pitchFamily="34" charset="0"/>
              <a:buNone/>
              <a:defRPr lang="zh-CN" altLang="en-US" sz="3200" b="1" smtClean="0">
                <a:solidFill>
                  <a:schemeClr val="bg1"/>
                </a:solidFill>
                <a:effectLst>
                  <a:outerShdw blurRad="203200" dist="38100" dir="2700000" algn="tl" rotWithShape="0">
                    <a:prstClr val="black">
                      <a:alpha val="31000"/>
                    </a:prstClr>
                  </a:outerShdw>
                </a:effectLst>
              </a:defRPr>
            </a:lvl1pPr>
          </a:lstStyle>
          <a:p>
            <a:pPr marL="0" lvl="0"/>
            <a:r>
              <a:rPr lang="zh-CN" altLang="en-US"/>
              <a:t>单击此处编辑母版文本样式</a:t>
            </a:r>
          </a:p>
        </p:txBody>
      </p:sp>
      <p:sp>
        <p:nvSpPr>
          <p:cNvPr id="12" name="灯片编号占位符 5"/>
          <p:cNvSpPr>
            <a:spLocks noGrp="1"/>
          </p:cNvSpPr>
          <p:nvPr>
            <p:ph type="sldNum" sz="quarter" idx="4"/>
          </p:nvPr>
        </p:nvSpPr>
        <p:spPr>
          <a:xfrm>
            <a:off x="8113485" y="282916"/>
            <a:ext cx="822778" cy="453921"/>
          </a:xfrm>
          <a:prstGeom prst="rect">
            <a:avLst/>
          </a:prstGeom>
        </p:spPr>
        <p:txBody>
          <a:bodyPr vert="horz" lIns="91440" tIns="45720" rIns="91440" bIns="45720" rtlCol="0" anchor="ctr"/>
          <a:lstStyle>
            <a:lvl1pPr algn="r">
              <a:defRPr sz="1800">
                <a:solidFill>
                  <a:schemeClr val="bg1"/>
                </a:solidFill>
              </a:defRPr>
            </a:lvl1pPr>
          </a:lstStyle>
          <a:p>
            <a:fld id="{E4AD1595-9615-4E1E-9346-9F3D638DC426}" type="slidenum">
              <a:rPr lang="zh-CN" altLang="en-US" smtClean="0"/>
              <a:pPr/>
              <a:t>‹#›</a:t>
            </a:fld>
            <a:endParaRPr lang="zh-CN" altLang="en-US"/>
          </a:p>
        </p:txBody>
      </p:sp>
    </p:spTree>
    <p:extLst>
      <p:ext uri="{BB962C8B-B14F-4D97-AF65-F5344CB8AC3E}">
        <p14:creationId xmlns:p14="http://schemas.microsoft.com/office/powerpoint/2010/main" val="134697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t>‹#›</a:t>
            </a:fld>
            <a:endParaRPr lang="zh-CN" altLang="en-US"/>
          </a:p>
        </p:txBody>
      </p:sp>
    </p:spTree>
    <p:extLst>
      <p:ext uri="{BB962C8B-B14F-4D97-AF65-F5344CB8AC3E}">
        <p14:creationId xmlns:p14="http://schemas.microsoft.com/office/powerpoint/2010/main" val="348264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t>‹#›</a:t>
            </a:fld>
            <a:endParaRPr lang="zh-CN" altLang="en-US"/>
          </a:p>
        </p:txBody>
      </p:sp>
    </p:spTree>
    <p:extLst>
      <p:ext uri="{BB962C8B-B14F-4D97-AF65-F5344CB8AC3E}">
        <p14:creationId xmlns:p14="http://schemas.microsoft.com/office/powerpoint/2010/main" val="176387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t>‹#›</a:t>
            </a:fld>
            <a:endParaRPr lang="zh-CN" altLang="en-US"/>
          </a:p>
        </p:txBody>
      </p:sp>
    </p:spTree>
    <p:extLst>
      <p:ext uri="{BB962C8B-B14F-4D97-AF65-F5344CB8AC3E}">
        <p14:creationId xmlns:p14="http://schemas.microsoft.com/office/powerpoint/2010/main" val="94449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t>‹#›</a:t>
            </a:fld>
            <a:endParaRPr lang="zh-CN" altLang="en-US"/>
          </a:p>
        </p:txBody>
      </p:sp>
    </p:spTree>
    <p:extLst>
      <p:ext uri="{BB962C8B-B14F-4D97-AF65-F5344CB8AC3E}">
        <p14:creationId xmlns:p14="http://schemas.microsoft.com/office/powerpoint/2010/main" val="4276975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AD1595-9615-4E1E-9346-9F3D638DC426}" type="slidenum">
              <a:rPr lang="zh-CN" altLang="en-US" smtClean="0"/>
              <a:t>‹#›</a:t>
            </a:fld>
            <a:endParaRPr lang="zh-CN" altLang="en-US"/>
          </a:p>
        </p:txBody>
      </p:sp>
    </p:spTree>
    <p:extLst>
      <p:ext uri="{BB962C8B-B14F-4D97-AF65-F5344CB8AC3E}">
        <p14:creationId xmlns:p14="http://schemas.microsoft.com/office/powerpoint/2010/main" val="15012869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9144000" cy="6858000"/>
          </a:xfrm>
          <a:prstGeom prst="rect">
            <a:avLst/>
          </a:prstGeom>
          <a:blipFill dpi="0" rotWithShape="1">
            <a:blip r:embed="rId6">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7945804"/>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D1595-9615-4E1E-9346-9F3D638DC426}" type="slidenum">
              <a:rPr lang="zh-CN" altLang="en-US" smtClean="0"/>
              <a:t>‹#›</a:t>
            </a:fld>
            <a:endParaRPr lang="zh-CN" altLang="en-US"/>
          </a:p>
        </p:txBody>
      </p:sp>
    </p:spTree>
    <p:extLst>
      <p:ext uri="{BB962C8B-B14F-4D97-AF65-F5344CB8AC3E}">
        <p14:creationId xmlns:p14="http://schemas.microsoft.com/office/powerpoint/2010/main" val="355792316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Visio___31111.vsdx"/><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 Id="rId5" Type="http://schemas.openxmlformats.org/officeDocument/2006/relationships/image" Target="../media/image31.jpeg"/><Relationship Id="rId4" Type="http://schemas.openxmlformats.org/officeDocument/2006/relationships/image" Target="../media/image30.jpeg"/></Relationships>
</file>

<file path=ppt/slides/_rels/slide6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jpeg"/></Relationships>
</file>

<file path=ppt/slides/_rels/slide6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4.xml"/><Relationship Id="rId5" Type="http://schemas.openxmlformats.org/officeDocument/2006/relationships/image" Target="../media/image39.jpeg"/><Relationship Id="rId4" Type="http://schemas.openxmlformats.org/officeDocument/2006/relationships/image" Target="../media/image38.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1.jp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
          <p:cNvSpPr txBox="1"/>
          <p:nvPr/>
        </p:nvSpPr>
        <p:spPr>
          <a:xfrm>
            <a:off x="738287" y="2828238"/>
            <a:ext cx="7667424" cy="1077218"/>
          </a:xfrm>
          <a:prstGeom prst="rect">
            <a:avLst/>
          </a:prstGeom>
          <a:noFill/>
        </p:spPr>
        <p:txBody>
          <a:bodyPr wrap="square" rtlCol="0">
            <a:spAutoFit/>
          </a:bodyPr>
          <a:lstStyle/>
          <a:p>
            <a:pPr algn="ctr"/>
            <a:r>
              <a:rPr lang="zh-CN" altLang="en-US" sz="3200" b="1" dirty="0">
                <a:solidFill>
                  <a:srgbClr val="3592BE"/>
                </a:solidFill>
                <a:latin typeface="+mj-ea"/>
                <a:ea typeface="+mj-ea"/>
              </a:rPr>
              <a:t>蜕变关系识别框架</a:t>
            </a:r>
            <a:r>
              <a:rPr lang="en-US" altLang="zh-CN" sz="3200" b="1" dirty="0">
                <a:solidFill>
                  <a:srgbClr val="3592BE"/>
                </a:solidFill>
                <a:latin typeface="+mj-ea"/>
                <a:ea typeface="+mj-ea"/>
              </a:rPr>
              <a:t>METRIC</a:t>
            </a:r>
            <a:r>
              <a:rPr lang="zh-CN" altLang="en-US" sz="3200" b="1" dirty="0">
                <a:solidFill>
                  <a:srgbClr val="3592BE"/>
                </a:solidFill>
                <a:latin typeface="+mj-ea"/>
                <a:ea typeface="+mj-ea"/>
              </a:rPr>
              <a:t>的改进与</a:t>
            </a:r>
            <a:endParaRPr lang="en-US" altLang="zh-CN" sz="3200" b="1" dirty="0">
              <a:solidFill>
                <a:srgbClr val="3592BE"/>
              </a:solidFill>
              <a:latin typeface="+mj-ea"/>
              <a:ea typeface="+mj-ea"/>
            </a:endParaRPr>
          </a:p>
          <a:p>
            <a:pPr algn="ctr"/>
            <a:r>
              <a:rPr lang="zh-CN" altLang="en-US" sz="3200" b="1" dirty="0">
                <a:solidFill>
                  <a:srgbClr val="3592BE"/>
                </a:solidFill>
                <a:latin typeface="+mj-ea"/>
                <a:ea typeface="+mj-ea"/>
              </a:rPr>
              <a:t>蜕变关系故障检测能力研究</a:t>
            </a:r>
          </a:p>
        </p:txBody>
      </p:sp>
      <p:sp>
        <p:nvSpPr>
          <p:cNvPr id="13" name="TextBox 6"/>
          <p:cNvSpPr txBox="1"/>
          <p:nvPr/>
        </p:nvSpPr>
        <p:spPr>
          <a:xfrm>
            <a:off x="2055308" y="4101691"/>
            <a:ext cx="5033383" cy="345094"/>
          </a:xfrm>
          <a:prstGeom prst="rect">
            <a:avLst/>
          </a:prstGeom>
          <a:noFill/>
        </p:spPr>
        <p:txBody>
          <a:bodyPr wrap="square" rtlCol="0">
            <a:spAutoFit/>
          </a:bodyPr>
          <a:lstStyle/>
          <a:p>
            <a:pPr algn="ctr">
              <a:lnSpc>
                <a:spcPct val="130000"/>
              </a:lnSpc>
            </a:pPr>
            <a:r>
              <a:rPr lang="zh-CN" altLang="en-US" sz="1400" dirty="0">
                <a:solidFill>
                  <a:schemeClr val="tx1">
                    <a:lumMod val="85000"/>
                    <a:lumOff val="15000"/>
                  </a:schemeClr>
                </a:solidFill>
                <a:latin typeface="+mn-ea"/>
              </a:rPr>
              <a:t>付安</a:t>
            </a:r>
          </a:p>
        </p:txBody>
      </p:sp>
    </p:spTree>
    <p:extLst>
      <p:ext uri="{BB962C8B-B14F-4D97-AF65-F5344CB8AC3E}">
        <p14:creationId xmlns:p14="http://schemas.microsoft.com/office/powerpoint/2010/main" val="393808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10</a:t>
            </a:fld>
            <a:endParaRPr lang="zh-CN" altLang="en-US"/>
          </a:p>
        </p:txBody>
      </p:sp>
      <p:sp>
        <p:nvSpPr>
          <p:cNvPr id="4" name="任意多边形 10"/>
          <p:cNvSpPr/>
          <p:nvPr/>
        </p:nvSpPr>
        <p:spPr>
          <a:xfrm>
            <a:off x="2215442" y="4708193"/>
            <a:ext cx="763587" cy="282575"/>
          </a:xfrm>
          <a:custGeom>
            <a:avLst/>
            <a:gdLst>
              <a:gd name="connsiteX0" fmla="*/ 0 w 905958"/>
              <a:gd name="connsiteY0" fmla="*/ 52412 h 262062"/>
              <a:gd name="connsiteX1" fmla="*/ 774927 w 905958"/>
              <a:gd name="connsiteY1" fmla="*/ 52412 h 262062"/>
              <a:gd name="connsiteX2" fmla="*/ 774927 w 905958"/>
              <a:gd name="connsiteY2" fmla="*/ 0 h 262062"/>
              <a:gd name="connsiteX3" fmla="*/ 905958 w 905958"/>
              <a:gd name="connsiteY3" fmla="*/ 131031 h 262062"/>
              <a:gd name="connsiteX4" fmla="*/ 774927 w 905958"/>
              <a:gd name="connsiteY4" fmla="*/ 262062 h 262062"/>
              <a:gd name="connsiteX5" fmla="*/ 774927 w 905958"/>
              <a:gd name="connsiteY5" fmla="*/ 209650 h 262062"/>
              <a:gd name="connsiteX6" fmla="*/ 0 w 905958"/>
              <a:gd name="connsiteY6" fmla="*/ 209650 h 262062"/>
              <a:gd name="connsiteX7" fmla="*/ 0 w 905958"/>
              <a:gd name="connsiteY7" fmla="*/ 52412 h 26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5958" h="262062">
                <a:moveTo>
                  <a:pt x="0" y="52412"/>
                </a:moveTo>
                <a:lnTo>
                  <a:pt x="774927" y="52412"/>
                </a:lnTo>
                <a:lnTo>
                  <a:pt x="774927" y="0"/>
                </a:lnTo>
                <a:lnTo>
                  <a:pt x="905958" y="131031"/>
                </a:lnTo>
                <a:lnTo>
                  <a:pt x="774927" y="262062"/>
                </a:lnTo>
                <a:lnTo>
                  <a:pt x="774927" y="209650"/>
                </a:lnTo>
                <a:lnTo>
                  <a:pt x="0" y="209650"/>
                </a:lnTo>
                <a:lnTo>
                  <a:pt x="0" y="52412"/>
                </a:lnTo>
                <a:close/>
              </a:path>
            </a:pathLst>
          </a:custGeom>
        </p:spPr>
        <p:style>
          <a:lnRef idx="1">
            <a:schemeClr val="accent1"/>
          </a:lnRef>
          <a:fillRef idx="3">
            <a:schemeClr val="accent1"/>
          </a:fillRef>
          <a:effectRef idx="2">
            <a:schemeClr val="accent1"/>
          </a:effectRef>
          <a:fontRef idx="minor">
            <a:schemeClr val="lt1"/>
          </a:fontRef>
        </p:style>
        <p:txBody>
          <a:bodyPr lIns="0" tIns="52412" rIns="78619" bIns="52412" spcCol="1270" anchor="ctr"/>
          <a:lstStyle/>
          <a:p>
            <a:pPr algn="ctr" defTabSz="488950">
              <a:lnSpc>
                <a:spcPct val="90000"/>
              </a:lnSpc>
              <a:spcAft>
                <a:spcPct val="35000"/>
              </a:spcAft>
              <a:defRPr/>
            </a:pPr>
            <a:endParaRPr lang="zh-CN" altLang="en-US" sz="1000"/>
          </a:p>
        </p:txBody>
      </p:sp>
      <p:sp>
        <p:nvSpPr>
          <p:cNvPr id="5" name="任意多边形 11"/>
          <p:cNvSpPr/>
          <p:nvPr/>
        </p:nvSpPr>
        <p:spPr>
          <a:xfrm>
            <a:off x="3034725" y="1986663"/>
            <a:ext cx="1573213" cy="3143250"/>
          </a:xfrm>
          <a:custGeom>
            <a:avLst/>
            <a:gdLst>
              <a:gd name="connsiteX0" fmla="*/ 0 w 1867973"/>
              <a:gd name="connsiteY0" fmla="*/ 311335 h 3816341"/>
              <a:gd name="connsiteX1" fmla="*/ 311335 w 1867973"/>
              <a:gd name="connsiteY1" fmla="*/ 0 h 3816341"/>
              <a:gd name="connsiteX2" fmla="*/ 1556638 w 1867973"/>
              <a:gd name="connsiteY2" fmla="*/ 0 h 3816341"/>
              <a:gd name="connsiteX3" fmla="*/ 1867973 w 1867973"/>
              <a:gd name="connsiteY3" fmla="*/ 311335 h 3816341"/>
              <a:gd name="connsiteX4" fmla="*/ 1867973 w 1867973"/>
              <a:gd name="connsiteY4" fmla="*/ 3505006 h 3816341"/>
              <a:gd name="connsiteX5" fmla="*/ 1556638 w 1867973"/>
              <a:gd name="connsiteY5" fmla="*/ 3816341 h 3816341"/>
              <a:gd name="connsiteX6" fmla="*/ 311335 w 1867973"/>
              <a:gd name="connsiteY6" fmla="*/ 3816341 h 3816341"/>
              <a:gd name="connsiteX7" fmla="*/ 0 w 1867973"/>
              <a:gd name="connsiteY7" fmla="*/ 3505006 h 3816341"/>
              <a:gd name="connsiteX8" fmla="*/ 0 w 1867973"/>
              <a:gd name="connsiteY8" fmla="*/ 311335 h 381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7973" h="3816341">
                <a:moveTo>
                  <a:pt x="0" y="311335"/>
                </a:moveTo>
                <a:cubicBezTo>
                  <a:pt x="0" y="139389"/>
                  <a:pt x="139389" y="0"/>
                  <a:pt x="311335" y="0"/>
                </a:cubicBezTo>
                <a:lnTo>
                  <a:pt x="1556638" y="0"/>
                </a:lnTo>
                <a:cubicBezTo>
                  <a:pt x="1728584" y="0"/>
                  <a:pt x="1867973" y="139389"/>
                  <a:pt x="1867973" y="311335"/>
                </a:cubicBezTo>
                <a:lnTo>
                  <a:pt x="1867973" y="3505006"/>
                </a:lnTo>
                <a:cubicBezTo>
                  <a:pt x="1867973" y="3676952"/>
                  <a:pt x="1728584" y="3816341"/>
                  <a:pt x="1556638" y="3816341"/>
                </a:cubicBezTo>
                <a:lnTo>
                  <a:pt x="311335" y="3816341"/>
                </a:lnTo>
                <a:cubicBezTo>
                  <a:pt x="139389" y="3816341"/>
                  <a:pt x="0" y="3676952"/>
                  <a:pt x="0" y="3505006"/>
                </a:cubicBezTo>
                <a:lnTo>
                  <a:pt x="0" y="311335"/>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path path="circle">
              <a:fillToRect l="100000" t="100000"/>
            </a:path>
            <a:tileRect r="-100000" b="-100000"/>
          </a:gradFill>
        </p:spPr>
        <p:style>
          <a:lnRef idx="0">
            <a:schemeClr val="lt1">
              <a:hueOff val="0"/>
              <a:satOff val="0"/>
              <a:lumOff val="0"/>
              <a:alphaOff val="0"/>
            </a:schemeClr>
          </a:lnRef>
          <a:fillRef idx="3">
            <a:scrgbClr r="0" g="0" b="0"/>
          </a:fillRef>
          <a:effectRef idx="2">
            <a:schemeClr val="accent2">
              <a:hueOff val="-11699993"/>
              <a:satOff val="-100000"/>
              <a:lumOff val="60000"/>
              <a:alphaOff val="0"/>
            </a:schemeClr>
          </a:effectRef>
          <a:fontRef idx="minor">
            <a:schemeClr val="lt1"/>
          </a:fontRef>
        </p:style>
        <p:txBody>
          <a:bodyPr lIns="129287" tIns="129287" rIns="129287" bIns="129287" spcCol="1270" anchor="ctr"/>
          <a:lstStyle/>
          <a:p>
            <a:pPr algn="ctr" defTabSz="1333500">
              <a:lnSpc>
                <a:spcPct val="90000"/>
              </a:lnSpc>
              <a:spcAft>
                <a:spcPct val="35000"/>
              </a:spcAft>
              <a:defRPr/>
            </a:pPr>
            <a:r>
              <a:rPr lang="zh-CN" altLang="en-US" sz="2400" dirty="0"/>
              <a:t>待测程序</a:t>
            </a:r>
            <a:r>
              <a:rPr lang="en-US" altLang="zh-CN" sz="2400" i="1" dirty="0">
                <a:latin typeface="Times New Roman" pitchFamily="18" charset="0"/>
                <a:cs typeface="Times New Roman" pitchFamily="18" charset="0"/>
              </a:rPr>
              <a:t>P</a:t>
            </a:r>
            <a:endParaRPr lang="zh-CN" altLang="en-US" sz="2400" i="1" dirty="0">
              <a:latin typeface="Times New Roman" pitchFamily="18" charset="0"/>
              <a:cs typeface="Times New Roman" pitchFamily="18" charset="0"/>
            </a:endParaRPr>
          </a:p>
        </p:txBody>
      </p:sp>
      <p:grpSp>
        <p:nvGrpSpPr>
          <p:cNvPr id="6" name="组合 5"/>
          <p:cNvGrpSpPr>
            <a:grpSpLocks/>
          </p:cNvGrpSpPr>
          <p:nvPr/>
        </p:nvGrpSpPr>
        <p:grpSpPr bwMode="auto">
          <a:xfrm>
            <a:off x="1123242" y="2969881"/>
            <a:ext cx="788987" cy="1371600"/>
            <a:chOff x="1429516" y="3181869"/>
            <a:chExt cx="527820" cy="965224"/>
          </a:xfrm>
        </p:grpSpPr>
        <p:sp>
          <p:nvSpPr>
            <p:cNvPr id="7" name="任意多边形 13"/>
            <p:cNvSpPr/>
            <p:nvPr/>
          </p:nvSpPr>
          <p:spPr>
            <a:xfrm>
              <a:off x="1429516" y="3181869"/>
              <a:ext cx="527820" cy="965224"/>
            </a:xfrm>
            <a:custGeom>
              <a:avLst/>
              <a:gdLst>
                <a:gd name="connsiteX0" fmla="*/ 0 w 626440"/>
                <a:gd name="connsiteY0" fmla="*/ 313220 h 1145571"/>
                <a:gd name="connsiteX1" fmla="*/ 313220 w 626440"/>
                <a:gd name="connsiteY1" fmla="*/ 0 h 1145571"/>
                <a:gd name="connsiteX2" fmla="*/ 626440 w 626440"/>
                <a:gd name="connsiteY2" fmla="*/ 313220 h 1145571"/>
                <a:gd name="connsiteX3" fmla="*/ 469830 w 626440"/>
                <a:gd name="connsiteY3" fmla="*/ 313220 h 1145571"/>
                <a:gd name="connsiteX4" fmla="*/ 469830 w 626440"/>
                <a:gd name="connsiteY4" fmla="*/ 832351 h 1145571"/>
                <a:gd name="connsiteX5" fmla="*/ 626440 w 626440"/>
                <a:gd name="connsiteY5" fmla="*/ 832351 h 1145571"/>
                <a:gd name="connsiteX6" fmla="*/ 313220 w 626440"/>
                <a:gd name="connsiteY6" fmla="*/ 1145571 h 1145571"/>
                <a:gd name="connsiteX7" fmla="*/ 0 w 626440"/>
                <a:gd name="connsiteY7" fmla="*/ 832351 h 1145571"/>
                <a:gd name="connsiteX8" fmla="*/ 156610 w 626440"/>
                <a:gd name="connsiteY8" fmla="*/ 832351 h 1145571"/>
                <a:gd name="connsiteX9" fmla="*/ 156610 w 626440"/>
                <a:gd name="connsiteY9" fmla="*/ 313220 h 1145571"/>
                <a:gd name="connsiteX10" fmla="*/ 0 w 626440"/>
                <a:gd name="connsiteY10" fmla="*/ 313220 h 1145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440" h="1145571">
                  <a:moveTo>
                    <a:pt x="0" y="313220"/>
                  </a:moveTo>
                  <a:lnTo>
                    <a:pt x="313220" y="0"/>
                  </a:lnTo>
                  <a:lnTo>
                    <a:pt x="626440" y="313220"/>
                  </a:lnTo>
                  <a:lnTo>
                    <a:pt x="469830" y="313220"/>
                  </a:lnTo>
                  <a:lnTo>
                    <a:pt x="469830" y="832351"/>
                  </a:lnTo>
                  <a:lnTo>
                    <a:pt x="626440" y="832351"/>
                  </a:lnTo>
                  <a:lnTo>
                    <a:pt x="313220" y="1145571"/>
                  </a:lnTo>
                  <a:lnTo>
                    <a:pt x="0" y="832351"/>
                  </a:lnTo>
                  <a:lnTo>
                    <a:pt x="156610" y="832351"/>
                  </a:lnTo>
                  <a:lnTo>
                    <a:pt x="156610" y="313220"/>
                  </a:lnTo>
                  <a:lnTo>
                    <a:pt x="0" y="31322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lIns="156610" tIns="156610" rIns="156610" bIns="156610" spcCol="1270" anchor="ctr"/>
            <a:lstStyle/>
            <a:p>
              <a:pPr algn="ctr" defTabSz="2400300">
                <a:lnSpc>
                  <a:spcPct val="90000"/>
                </a:lnSpc>
                <a:spcAft>
                  <a:spcPct val="35000"/>
                </a:spcAft>
                <a:defRPr/>
              </a:pPr>
              <a:endParaRPr lang="zh-CN" altLang="en-US" sz="4400"/>
            </a:p>
          </p:txBody>
        </p:sp>
        <p:sp>
          <p:nvSpPr>
            <p:cNvPr id="8" name="TextBox 40"/>
            <p:cNvSpPr txBox="1">
              <a:spLocks noChangeArrowheads="1"/>
            </p:cNvSpPr>
            <p:nvPr/>
          </p:nvSpPr>
          <p:spPr bwMode="auto">
            <a:xfrm rot="5400000">
              <a:off x="1249551" y="3548142"/>
              <a:ext cx="889492" cy="246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dirty="0">
                  <a:solidFill>
                    <a:schemeClr val="bg1"/>
                  </a:solidFill>
                  <a:latin typeface="Times New Roman" pitchFamily="18" charset="0"/>
                  <a:cs typeface="Times New Roman" pitchFamily="18" charset="0"/>
                </a:rPr>
                <a:t>(</a:t>
              </a:r>
              <a:r>
                <a:rPr lang="en-US" altLang="zh-CN" i="1" dirty="0">
                  <a:solidFill>
                    <a:schemeClr val="bg1"/>
                  </a:solidFill>
                  <a:latin typeface="Times New Roman" pitchFamily="18" charset="0"/>
                  <a:cs typeface="Times New Roman" pitchFamily="18" charset="0"/>
                </a:rPr>
                <a:t>T</a:t>
              </a:r>
              <a:r>
                <a:rPr lang="en-US" altLang="zh-CN" dirty="0">
                  <a:solidFill>
                    <a:schemeClr val="bg1"/>
                  </a:solidFill>
                  <a:latin typeface="Times New Roman" pitchFamily="18" charset="0"/>
                  <a:cs typeface="Times New Roman" pitchFamily="18" charset="0"/>
                </a:rPr>
                <a:t>,  </a:t>
              </a:r>
              <a:r>
                <a:rPr lang="en-US" altLang="zh-CN" i="1" dirty="0">
                  <a:solidFill>
                    <a:schemeClr val="bg1"/>
                  </a:solidFill>
                  <a:latin typeface="Times New Roman" pitchFamily="18" charset="0"/>
                  <a:cs typeface="Times New Roman" pitchFamily="18" charset="0"/>
                </a:rPr>
                <a:t>T’</a:t>
              </a:r>
              <a:r>
                <a:rPr lang="en-US" altLang="zh-CN" dirty="0">
                  <a:solidFill>
                    <a:schemeClr val="bg1"/>
                  </a:solidFill>
                  <a:latin typeface="Times New Roman" pitchFamily="18" charset="0"/>
                  <a:cs typeface="Times New Roman" pitchFamily="18" charset="0"/>
                </a:rPr>
                <a:t>)</a:t>
              </a:r>
              <a:r>
                <a:rPr lang="zh-CN" altLang="en-US" dirty="0">
                  <a:solidFill>
                    <a:schemeClr val="bg1"/>
                  </a:solidFill>
                  <a:latin typeface="Times New Roman" pitchFamily="18" charset="0"/>
                  <a:cs typeface="Times New Roman" pitchFamily="18" charset="0"/>
                </a:rPr>
                <a:t>∈</a:t>
              </a:r>
              <a:r>
                <a:rPr lang="en-US" altLang="zh-CN" i="1" dirty="0">
                  <a:solidFill>
                    <a:schemeClr val="bg1"/>
                  </a:solidFill>
                  <a:latin typeface="Times New Roman" pitchFamily="18" charset="0"/>
                  <a:cs typeface="Times New Roman" pitchFamily="18" charset="0"/>
                </a:rPr>
                <a:t>R</a:t>
              </a:r>
              <a:endParaRPr lang="zh-CN" altLang="en-US" i="1" dirty="0">
                <a:solidFill>
                  <a:schemeClr val="bg1"/>
                </a:solidFill>
                <a:latin typeface="Times New Roman" pitchFamily="18" charset="0"/>
                <a:cs typeface="Times New Roman" pitchFamily="18" charset="0"/>
              </a:endParaRPr>
            </a:p>
          </p:txBody>
        </p:sp>
      </p:grpSp>
      <p:sp>
        <p:nvSpPr>
          <p:cNvPr id="9" name="右箭头 15"/>
          <p:cNvSpPr/>
          <p:nvPr/>
        </p:nvSpPr>
        <p:spPr bwMode="auto">
          <a:xfrm>
            <a:off x="2244017" y="2098343"/>
            <a:ext cx="708025" cy="285750"/>
          </a:xfrm>
          <a:prstGeom prst="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zh-CN" altLang="en-US" sz="1400">
              <a:solidFill>
                <a:schemeClr val="tx1"/>
              </a:solidFill>
              <a:latin typeface="Arial" charset="0"/>
              <a:ea typeface="宋体" charset="-122"/>
            </a:endParaRPr>
          </a:p>
        </p:txBody>
      </p:sp>
      <p:sp>
        <p:nvSpPr>
          <p:cNvPr id="10" name="右箭头 16"/>
          <p:cNvSpPr/>
          <p:nvPr/>
        </p:nvSpPr>
        <p:spPr bwMode="auto">
          <a:xfrm>
            <a:off x="4687179" y="2098343"/>
            <a:ext cx="782638" cy="301625"/>
          </a:xfrm>
          <a:prstGeom prst="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zh-CN" altLang="en-US" sz="1400">
              <a:solidFill>
                <a:schemeClr val="tx1"/>
              </a:solidFill>
              <a:latin typeface="Arial" charset="0"/>
              <a:ea typeface="宋体" charset="-122"/>
            </a:endParaRPr>
          </a:p>
        </p:txBody>
      </p:sp>
      <p:sp>
        <p:nvSpPr>
          <p:cNvPr id="11" name="右箭头 17"/>
          <p:cNvSpPr/>
          <p:nvPr/>
        </p:nvSpPr>
        <p:spPr bwMode="auto">
          <a:xfrm>
            <a:off x="4687179" y="4697081"/>
            <a:ext cx="752475" cy="31750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defRPr/>
            </a:pPr>
            <a:endParaRPr lang="zh-CN" altLang="en-US" sz="1400">
              <a:solidFill>
                <a:schemeClr val="tx1"/>
              </a:solidFill>
              <a:latin typeface="Arial" charset="0"/>
              <a:ea typeface="宋体" charset="-122"/>
            </a:endParaRPr>
          </a:p>
        </p:txBody>
      </p:sp>
      <p:sp>
        <p:nvSpPr>
          <p:cNvPr id="12" name="流程图: 决策 11"/>
          <p:cNvSpPr/>
          <p:nvPr/>
        </p:nvSpPr>
        <p:spPr bwMode="auto">
          <a:xfrm>
            <a:off x="7019248" y="3208750"/>
            <a:ext cx="1382915" cy="762788"/>
          </a:xfrm>
          <a:prstGeom prst="flowChartDecision">
            <a:avLst/>
          </a:prstGeom>
          <a:solidFill>
            <a:srgbClr val="00B050"/>
          </a:solidFill>
          <a:ln>
            <a:headEnd type="none" w="med" len="med"/>
            <a:tailEnd type="none" w="med" len="med"/>
          </a:ln>
          <a:effectLst>
            <a:glow rad="63500">
              <a:schemeClr val="accent3">
                <a:satMod val="175000"/>
                <a:alpha val="40000"/>
              </a:schemeClr>
            </a:glow>
            <a:outerShdw blurRad="40000" dist="23000" dir="5400000" rotWithShape="0">
              <a:srgbClr val="000000">
                <a:alpha val="35000"/>
              </a:srgbClr>
            </a:outerShdw>
          </a:effectLst>
        </p:spPr>
        <p:style>
          <a:lnRef idx="1">
            <a:schemeClr val="dk1"/>
          </a:lnRef>
          <a:fillRef idx="3">
            <a:schemeClr val="dk1"/>
          </a:fillRef>
          <a:effectRef idx="2">
            <a:schemeClr val="dk1"/>
          </a:effectRef>
          <a:fontRef idx="minor">
            <a:schemeClr val="lt1"/>
          </a:fontRef>
        </p:style>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zh-CN" altLang="en-US" sz="1400">
              <a:ea typeface="宋体" charset="-122"/>
            </a:endParaRPr>
          </a:p>
        </p:txBody>
      </p:sp>
      <p:sp>
        <p:nvSpPr>
          <p:cNvPr id="13" name="TextBox 69"/>
          <p:cNvSpPr txBox="1">
            <a:spLocks noChangeArrowheads="1"/>
          </p:cNvSpPr>
          <p:nvPr/>
        </p:nvSpPr>
        <p:spPr bwMode="auto">
          <a:xfrm>
            <a:off x="7104942" y="3438193"/>
            <a:ext cx="1289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1400" dirty="0">
                <a:solidFill>
                  <a:schemeClr val="bg1"/>
                </a:solidFill>
                <a:latin typeface="Times New Roman" pitchFamily="18" charset="0"/>
                <a:cs typeface="Times New Roman" pitchFamily="18" charset="0"/>
              </a:rPr>
              <a:t>(</a:t>
            </a:r>
            <a:r>
              <a:rPr lang="en-US" altLang="zh-CN" sz="1400" i="1" dirty="0">
                <a:solidFill>
                  <a:schemeClr val="bg1"/>
                </a:solidFill>
                <a:latin typeface="Times New Roman" pitchFamily="18" charset="0"/>
                <a:cs typeface="Times New Roman" pitchFamily="18" charset="0"/>
              </a:rPr>
              <a:t>O,  O</a:t>
            </a:r>
            <a:r>
              <a:rPr lang="en-US" altLang="zh-CN" sz="1400" dirty="0">
                <a:solidFill>
                  <a:schemeClr val="bg1"/>
                </a:solidFill>
                <a:latin typeface="Times New Roman" pitchFamily="18" charset="0"/>
                <a:cs typeface="Times New Roman" pitchFamily="18" charset="0"/>
              </a:rPr>
              <a:t>’)</a:t>
            </a:r>
            <a:r>
              <a:rPr lang="zh-CN" altLang="en-US" sz="1400" dirty="0">
                <a:solidFill>
                  <a:schemeClr val="bg1"/>
                </a:solidFill>
                <a:latin typeface="Times New Roman" pitchFamily="18" charset="0"/>
                <a:cs typeface="Times New Roman" pitchFamily="18" charset="0"/>
              </a:rPr>
              <a:t>∈</a:t>
            </a:r>
            <a:r>
              <a:rPr lang="en-US" altLang="zh-CN" sz="1400" i="1" dirty="0" err="1">
                <a:solidFill>
                  <a:schemeClr val="bg1"/>
                </a:solidFill>
                <a:latin typeface="Times New Roman" pitchFamily="18" charset="0"/>
                <a:cs typeface="Times New Roman" pitchFamily="18" charset="0"/>
              </a:rPr>
              <a:t>R</a:t>
            </a:r>
            <a:r>
              <a:rPr lang="en-US" altLang="zh-CN" sz="1400" i="1" baseline="-25000" dirty="0" err="1">
                <a:solidFill>
                  <a:schemeClr val="bg1"/>
                </a:solidFill>
                <a:latin typeface="Times New Roman" pitchFamily="18" charset="0"/>
                <a:cs typeface="Times New Roman" pitchFamily="18" charset="0"/>
              </a:rPr>
              <a:t>f</a:t>
            </a:r>
            <a:r>
              <a:rPr lang="en-US" altLang="zh-CN" sz="1400" i="1" dirty="0">
                <a:solidFill>
                  <a:schemeClr val="bg1"/>
                </a:solidFill>
                <a:latin typeface="Times New Roman" pitchFamily="18" charset="0"/>
                <a:cs typeface="Times New Roman" pitchFamily="18" charset="0"/>
              </a:rPr>
              <a:t> </a:t>
            </a:r>
            <a:r>
              <a:rPr lang="en-US" altLang="zh-CN" sz="1400" dirty="0">
                <a:solidFill>
                  <a:schemeClr val="bg1"/>
                </a:solidFill>
                <a:latin typeface="Times New Roman" pitchFamily="18" charset="0"/>
                <a:cs typeface="Times New Roman" pitchFamily="18" charset="0"/>
              </a:rPr>
              <a:t>?</a:t>
            </a:r>
            <a:endParaRPr lang="zh-CN" altLang="en-US" sz="1400" dirty="0">
              <a:solidFill>
                <a:schemeClr val="bg1"/>
              </a:solidFill>
              <a:latin typeface="Times New Roman" pitchFamily="18" charset="0"/>
              <a:cs typeface="Times New Roman" pitchFamily="18" charset="0"/>
            </a:endParaRPr>
          </a:p>
        </p:txBody>
      </p:sp>
      <p:sp>
        <p:nvSpPr>
          <p:cNvPr id="14" name="TextBox 23"/>
          <p:cNvSpPr txBox="1"/>
          <p:nvPr/>
        </p:nvSpPr>
        <p:spPr>
          <a:xfrm>
            <a:off x="831142" y="1987218"/>
            <a:ext cx="1357312" cy="523875"/>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defRPr/>
            </a:pPr>
            <a:r>
              <a:rPr lang="zh-CN" altLang="en-US" sz="1400" dirty="0"/>
              <a:t>原始测试用例</a:t>
            </a:r>
            <a:endParaRPr lang="en-US" altLang="zh-CN" sz="1400" dirty="0"/>
          </a:p>
          <a:p>
            <a:pPr algn="ctr">
              <a:defRPr/>
            </a:pPr>
            <a:r>
              <a:rPr lang="en-US" altLang="zh-CN" sz="1400" i="1" dirty="0">
                <a:latin typeface="Times New Roman" pitchFamily="18" charset="0"/>
                <a:cs typeface="Times New Roman" pitchFamily="18" charset="0"/>
              </a:rPr>
              <a:t>T</a:t>
            </a:r>
            <a:endParaRPr lang="zh-CN" altLang="en-US" sz="1400" i="1" dirty="0">
              <a:latin typeface="Times New Roman" pitchFamily="18" charset="0"/>
              <a:cs typeface="Times New Roman" pitchFamily="18" charset="0"/>
            </a:endParaRPr>
          </a:p>
        </p:txBody>
      </p:sp>
      <p:sp>
        <p:nvSpPr>
          <p:cNvPr id="15" name="TextBox 24"/>
          <p:cNvSpPr txBox="1"/>
          <p:nvPr/>
        </p:nvSpPr>
        <p:spPr>
          <a:xfrm>
            <a:off x="791454" y="4606593"/>
            <a:ext cx="1358900" cy="523875"/>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a:defRPr/>
            </a:pPr>
            <a:r>
              <a:rPr lang="zh-CN" altLang="en-US" sz="1400" dirty="0"/>
              <a:t>衍生测试用例</a:t>
            </a:r>
            <a:endParaRPr lang="en-US" altLang="zh-CN" sz="1400" dirty="0"/>
          </a:p>
          <a:p>
            <a:pPr algn="ctr">
              <a:defRPr/>
            </a:pPr>
            <a:r>
              <a:rPr lang="en-US" altLang="zh-CN" sz="1400" i="1" dirty="0">
                <a:latin typeface="Times New Roman" pitchFamily="18" charset="0"/>
                <a:cs typeface="Times New Roman" pitchFamily="18" charset="0"/>
              </a:rPr>
              <a:t>T’</a:t>
            </a:r>
            <a:endParaRPr lang="zh-CN" altLang="en-US" sz="1400" i="1" dirty="0">
              <a:latin typeface="Times New Roman" pitchFamily="18" charset="0"/>
              <a:cs typeface="Times New Roman" pitchFamily="18" charset="0"/>
            </a:endParaRPr>
          </a:p>
        </p:txBody>
      </p:sp>
      <p:sp>
        <p:nvSpPr>
          <p:cNvPr id="16" name="TextBox 25"/>
          <p:cNvSpPr txBox="1"/>
          <p:nvPr/>
        </p:nvSpPr>
        <p:spPr>
          <a:xfrm>
            <a:off x="5492042" y="2071356"/>
            <a:ext cx="1023937" cy="481012"/>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lnSpc>
                <a:spcPct val="50000"/>
              </a:lnSpc>
              <a:spcBef>
                <a:spcPts val="0"/>
              </a:spcBef>
              <a:spcAft>
                <a:spcPts val="0"/>
              </a:spcAft>
              <a:defRPr/>
            </a:pPr>
            <a:endParaRPr lang="en-US" altLang="zh-CN" sz="1400" dirty="0"/>
          </a:p>
          <a:p>
            <a:pPr algn="ctr">
              <a:lnSpc>
                <a:spcPct val="80000"/>
              </a:lnSpc>
              <a:spcBef>
                <a:spcPts val="0"/>
              </a:spcBef>
              <a:spcAft>
                <a:spcPts val="0"/>
              </a:spcAft>
              <a:defRPr/>
            </a:pPr>
            <a:r>
              <a:rPr lang="en-US" altLang="zh-CN" sz="1400" i="1" dirty="0">
                <a:latin typeface="Times New Roman" pitchFamily="18" charset="0"/>
                <a:cs typeface="Times New Roman" pitchFamily="18" charset="0"/>
              </a:rPr>
              <a:t>O = P(T)</a:t>
            </a:r>
          </a:p>
          <a:p>
            <a:pPr algn="ctr">
              <a:lnSpc>
                <a:spcPct val="50000"/>
              </a:lnSpc>
              <a:spcBef>
                <a:spcPts val="0"/>
              </a:spcBef>
              <a:spcAft>
                <a:spcPts val="0"/>
              </a:spcAft>
              <a:defRPr/>
            </a:pPr>
            <a:endParaRPr lang="zh-CN" altLang="en-US" sz="1400" dirty="0"/>
          </a:p>
        </p:txBody>
      </p:sp>
      <p:sp>
        <p:nvSpPr>
          <p:cNvPr id="17" name="TextBox 26"/>
          <p:cNvSpPr txBox="1"/>
          <p:nvPr/>
        </p:nvSpPr>
        <p:spPr>
          <a:xfrm>
            <a:off x="5511092" y="4654218"/>
            <a:ext cx="1023937" cy="493713"/>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a:lnSpc>
                <a:spcPct val="50000"/>
              </a:lnSpc>
              <a:spcBef>
                <a:spcPts val="0"/>
              </a:spcBef>
              <a:spcAft>
                <a:spcPts val="0"/>
              </a:spcAft>
              <a:defRPr/>
            </a:pPr>
            <a:endParaRPr lang="en-US" altLang="zh-CN" sz="1400" i="1" dirty="0"/>
          </a:p>
          <a:p>
            <a:pPr algn="ctr">
              <a:lnSpc>
                <a:spcPct val="80000"/>
              </a:lnSpc>
              <a:spcBef>
                <a:spcPts val="0"/>
              </a:spcBef>
              <a:spcAft>
                <a:spcPts val="0"/>
              </a:spcAft>
              <a:defRPr/>
            </a:pPr>
            <a:r>
              <a:rPr lang="en-US" altLang="zh-CN" sz="1400" i="1" dirty="0">
                <a:latin typeface="Times New Roman" pitchFamily="18" charset="0"/>
                <a:cs typeface="Times New Roman" pitchFamily="18" charset="0"/>
              </a:rPr>
              <a:t>O’ = P(T’)</a:t>
            </a:r>
          </a:p>
          <a:p>
            <a:pPr algn="ctr">
              <a:lnSpc>
                <a:spcPct val="50000"/>
              </a:lnSpc>
              <a:spcBef>
                <a:spcPts val="0"/>
              </a:spcBef>
              <a:spcAft>
                <a:spcPts val="0"/>
              </a:spcAft>
              <a:defRPr/>
            </a:pPr>
            <a:endParaRPr lang="zh-CN" altLang="en-US" sz="1400" i="1" dirty="0"/>
          </a:p>
        </p:txBody>
      </p:sp>
      <p:cxnSp>
        <p:nvCxnSpPr>
          <p:cNvPr id="18" name="肘形连接符 25"/>
          <p:cNvCxnSpPr/>
          <p:nvPr/>
        </p:nvCxnSpPr>
        <p:spPr>
          <a:xfrm rot="5400000">
            <a:off x="7072398" y="4010487"/>
            <a:ext cx="679450" cy="569912"/>
          </a:xfrm>
          <a:prstGeom prst="bentConnector3">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19" name="肘形连接符 26"/>
          <p:cNvCxnSpPr/>
          <p:nvPr/>
        </p:nvCxnSpPr>
        <p:spPr>
          <a:xfrm rot="16200000" flipH="1">
            <a:off x="7648661" y="4004136"/>
            <a:ext cx="679450" cy="582613"/>
          </a:xfrm>
          <a:prstGeom prst="bentConnector3">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20" name="TextBox 29"/>
          <p:cNvSpPr txBox="1">
            <a:spLocks noChangeArrowheads="1"/>
          </p:cNvSpPr>
          <p:nvPr/>
        </p:nvSpPr>
        <p:spPr bwMode="auto">
          <a:xfrm>
            <a:off x="6698542" y="4635168"/>
            <a:ext cx="85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zh-CN" altLang="en-US">
                <a:latin typeface="微软雅黑" pitchFamily="34" charset="-122"/>
                <a:ea typeface="微软雅黑" pitchFamily="34" charset="-122"/>
              </a:rPr>
              <a:t>通过</a:t>
            </a:r>
          </a:p>
        </p:txBody>
      </p:sp>
      <p:sp>
        <p:nvSpPr>
          <p:cNvPr id="21" name="TextBox 30"/>
          <p:cNvSpPr txBox="1">
            <a:spLocks noChangeArrowheads="1"/>
          </p:cNvSpPr>
          <p:nvPr/>
        </p:nvSpPr>
        <p:spPr bwMode="auto">
          <a:xfrm>
            <a:off x="7955842" y="4644693"/>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zh-CN" altLang="en-US">
                <a:solidFill>
                  <a:srgbClr val="FF0000"/>
                </a:solidFill>
                <a:latin typeface="微软雅黑" pitchFamily="34" charset="-122"/>
                <a:ea typeface="微软雅黑" pitchFamily="34" charset="-122"/>
              </a:rPr>
              <a:t>失败</a:t>
            </a:r>
          </a:p>
        </p:txBody>
      </p:sp>
      <p:sp>
        <p:nvSpPr>
          <p:cNvPr id="22" name="TextBox 31"/>
          <p:cNvSpPr txBox="1">
            <a:spLocks noChangeArrowheads="1"/>
          </p:cNvSpPr>
          <p:nvPr/>
        </p:nvSpPr>
        <p:spPr bwMode="auto">
          <a:xfrm>
            <a:off x="7047792" y="3960481"/>
            <a:ext cx="649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en-US" altLang="zh-CN" dirty="0">
                <a:latin typeface="Times New Roman" pitchFamily="18" charset="0"/>
                <a:cs typeface="Times New Roman" pitchFamily="18" charset="0"/>
              </a:rPr>
              <a:t>Y</a:t>
            </a:r>
            <a:endParaRPr lang="zh-CN" altLang="en-US" dirty="0">
              <a:latin typeface="Times New Roman" pitchFamily="18" charset="0"/>
              <a:cs typeface="Times New Roman" pitchFamily="18" charset="0"/>
            </a:endParaRPr>
          </a:p>
        </p:txBody>
      </p:sp>
      <p:sp>
        <p:nvSpPr>
          <p:cNvPr id="23" name="TextBox 32"/>
          <p:cNvSpPr txBox="1">
            <a:spLocks noChangeArrowheads="1"/>
          </p:cNvSpPr>
          <p:nvPr/>
        </p:nvSpPr>
        <p:spPr bwMode="auto">
          <a:xfrm>
            <a:off x="7749467" y="3955718"/>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en-US" altLang="zh-CN" dirty="0">
                <a:solidFill>
                  <a:srgbClr val="FF0000"/>
                </a:solidFill>
                <a:latin typeface="Times New Roman" pitchFamily="18" charset="0"/>
                <a:cs typeface="Times New Roman" pitchFamily="18" charset="0"/>
              </a:rPr>
              <a:t>N</a:t>
            </a:r>
            <a:endParaRPr lang="zh-CN" altLang="en-US" dirty="0">
              <a:solidFill>
                <a:srgbClr val="FF0000"/>
              </a:solidFill>
              <a:latin typeface="Times New Roman" pitchFamily="18" charset="0"/>
              <a:cs typeface="Times New Roman" pitchFamily="18" charset="0"/>
            </a:endParaRPr>
          </a:p>
        </p:txBody>
      </p:sp>
      <p:cxnSp>
        <p:nvCxnSpPr>
          <p:cNvPr id="24" name="肘形连接符 31"/>
          <p:cNvCxnSpPr>
            <a:stCxn id="14" idx="1"/>
            <a:endCxn id="15" idx="1"/>
          </p:cNvCxnSpPr>
          <p:nvPr/>
        </p:nvCxnSpPr>
        <p:spPr bwMode="auto">
          <a:xfrm rot="10800000" flipV="1">
            <a:off x="791454" y="2249156"/>
            <a:ext cx="39688" cy="2619375"/>
          </a:xfrm>
          <a:prstGeom prst="bentConnector3">
            <a:avLst>
              <a:gd name="adj1" fmla="val 103047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25" name="TextBox 34"/>
          <p:cNvSpPr txBox="1">
            <a:spLocks noChangeArrowheads="1"/>
          </p:cNvSpPr>
          <p:nvPr/>
        </p:nvSpPr>
        <p:spPr bwMode="auto">
          <a:xfrm>
            <a:off x="548567" y="3471172"/>
            <a:ext cx="5746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sz="1400" dirty="0">
                <a:latin typeface="微软雅黑" pitchFamily="34" charset="-122"/>
                <a:ea typeface="微软雅黑" pitchFamily="34" charset="-122"/>
              </a:rPr>
              <a:t>推导</a:t>
            </a:r>
          </a:p>
        </p:txBody>
      </p:sp>
      <p:sp>
        <p:nvSpPr>
          <p:cNvPr id="26" name="TextBox 9"/>
          <p:cNvSpPr txBox="1"/>
          <p:nvPr/>
        </p:nvSpPr>
        <p:spPr>
          <a:xfrm>
            <a:off x="4951113" y="3249350"/>
            <a:ext cx="1524498" cy="707886"/>
          </a:xfrm>
          <a:prstGeom prst="rect">
            <a:avLst/>
          </a:prstGeom>
          <a:noFill/>
        </p:spPr>
        <p:txBody>
          <a:bodyPr wrap="square">
            <a:spAutoFit/>
          </a:bodyPr>
          <a:lstStyle/>
          <a:p>
            <a:pPr algn="ctr">
              <a:spcBef>
                <a:spcPts val="1200"/>
              </a:spcBef>
              <a:spcAft>
                <a:spcPts val="2400"/>
              </a:spcAft>
              <a:defRPr/>
            </a:pPr>
            <a:r>
              <a:rPr lang="zh-CN" altLang="en-US" sz="2000" dirty="0">
                <a:solidFill>
                  <a:schemeClr val="tx2"/>
                </a:solidFill>
                <a:latin typeface="Times New Roman" panose="02020603050405020304" pitchFamily="18" charset="0"/>
                <a:cs typeface="Times New Roman" panose="02020603050405020304" pitchFamily="18" charset="0"/>
              </a:rPr>
              <a:t>不需要构造预期输出</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cxnSp>
        <p:nvCxnSpPr>
          <p:cNvPr id="27" name="连接符: 肘形 26"/>
          <p:cNvCxnSpPr>
            <a:cxnSpLocks/>
            <a:stCxn id="16" idx="3"/>
            <a:endCxn id="13" idx="3"/>
          </p:cNvCxnSpPr>
          <p:nvPr/>
        </p:nvCxnSpPr>
        <p:spPr>
          <a:xfrm>
            <a:off x="6515979" y="2311862"/>
            <a:ext cx="1878013" cy="1280319"/>
          </a:xfrm>
          <a:prstGeom prst="bentConnector3">
            <a:avLst>
              <a:gd name="adj1" fmla="val 112172"/>
            </a:avLst>
          </a:prstGeom>
          <a:ln>
            <a:tailEnd type="triangle"/>
          </a:ln>
        </p:spPr>
        <p:style>
          <a:lnRef idx="1">
            <a:schemeClr val="dk1"/>
          </a:lnRef>
          <a:fillRef idx="0">
            <a:schemeClr val="dk1"/>
          </a:fillRef>
          <a:effectRef idx="0">
            <a:schemeClr val="dk1"/>
          </a:effectRef>
          <a:fontRef idx="minor">
            <a:schemeClr val="tx1"/>
          </a:fontRef>
        </p:style>
      </p:cxnSp>
      <p:cxnSp>
        <p:nvCxnSpPr>
          <p:cNvPr id="28" name="连接符: 肘形 27"/>
          <p:cNvCxnSpPr>
            <a:cxnSpLocks/>
            <a:stCxn id="17" idx="3"/>
            <a:endCxn id="12" idx="1"/>
          </p:cNvCxnSpPr>
          <p:nvPr/>
        </p:nvCxnSpPr>
        <p:spPr>
          <a:xfrm flipV="1">
            <a:off x="6535029" y="3590144"/>
            <a:ext cx="484219" cy="131093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矩形 28"/>
          <p:cNvSpPr/>
          <p:nvPr/>
        </p:nvSpPr>
        <p:spPr>
          <a:xfrm>
            <a:off x="2645779" y="1384321"/>
            <a:ext cx="2285150" cy="41869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
        <p:nvSpPr>
          <p:cNvPr id="31" name="文本框 30"/>
          <p:cNvSpPr txBox="1"/>
          <p:nvPr/>
        </p:nvSpPr>
        <p:spPr>
          <a:xfrm>
            <a:off x="1716496" y="5994691"/>
            <a:ext cx="5782884" cy="369332"/>
          </a:xfrm>
          <a:prstGeom prst="rect">
            <a:avLst/>
          </a:prstGeom>
          <a:noFill/>
        </p:spPr>
        <p:txBody>
          <a:bodyPr wrap="square" rtlCol="0">
            <a:spAutoFit/>
          </a:bodyPr>
          <a:lstStyle/>
          <a:p>
            <a:r>
              <a:rPr lang="zh-CN" altLang="en-US" b="1" dirty="0"/>
              <a:t>能不能反过来？由测试用例之间的关系反推蜕变关系？</a:t>
            </a:r>
          </a:p>
        </p:txBody>
      </p:sp>
      <p:sp>
        <p:nvSpPr>
          <p:cNvPr id="33" name="TextBox 24"/>
          <p:cNvSpPr txBox="1"/>
          <p:nvPr/>
        </p:nvSpPr>
        <p:spPr>
          <a:xfrm>
            <a:off x="3127398" y="4593850"/>
            <a:ext cx="1358900" cy="523875"/>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a:defRPr/>
            </a:pPr>
            <a:r>
              <a:rPr lang="zh-CN" altLang="en-US" sz="1400" dirty="0"/>
              <a:t>测试用例</a:t>
            </a:r>
            <a:endParaRPr lang="en-US" altLang="zh-CN" sz="1400" dirty="0"/>
          </a:p>
          <a:p>
            <a:pPr algn="ctr">
              <a:defRPr/>
            </a:pPr>
            <a:endParaRPr lang="zh-CN" altLang="en-US" sz="1400" i="1" dirty="0">
              <a:latin typeface="Times New Roman" pitchFamily="18" charset="0"/>
              <a:cs typeface="Times New Roman" pitchFamily="18" charset="0"/>
            </a:endParaRPr>
          </a:p>
        </p:txBody>
      </p:sp>
      <p:sp>
        <p:nvSpPr>
          <p:cNvPr id="34" name="TextBox 23"/>
          <p:cNvSpPr txBox="1"/>
          <p:nvPr/>
        </p:nvSpPr>
        <p:spPr>
          <a:xfrm>
            <a:off x="3164405" y="1996543"/>
            <a:ext cx="1357312" cy="523875"/>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defRPr/>
            </a:pPr>
            <a:r>
              <a:rPr lang="zh-CN" altLang="en-US" sz="1400" dirty="0"/>
              <a:t>测试用例</a:t>
            </a:r>
            <a:endParaRPr lang="en-US" altLang="zh-CN" sz="1400" dirty="0"/>
          </a:p>
          <a:p>
            <a:pPr algn="ctr">
              <a:defRPr/>
            </a:pPr>
            <a:endParaRPr lang="zh-CN" altLang="en-US" sz="1400" i="1" dirty="0">
              <a:latin typeface="Times New Roman" pitchFamily="18" charset="0"/>
              <a:cs typeface="Times New Roman" pitchFamily="18" charset="0"/>
            </a:endParaRPr>
          </a:p>
        </p:txBody>
      </p:sp>
    </p:spTree>
    <p:extLst>
      <p:ext uri="{BB962C8B-B14F-4D97-AF65-F5344CB8AC3E}">
        <p14:creationId xmlns:p14="http://schemas.microsoft.com/office/powerpoint/2010/main" val="335675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42" presetClass="entr" presetSubtype="0"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anim calcmode="lin" valueType="num">
                                      <p:cBhvr>
                                        <p:cTn id="49" dur="500" fill="hold"/>
                                        <p:tgtEl>
                                          <p:spTgt spid="27"/>
                                        </p:tgtEl>
                                        <p:attrNameLst>
                                          <p:attrName>ppt_x</p:attrName>
                                        </p:attrNameLst>
                                      </p:cBhvr>
                                      <p:tavLst>
                                        <p:tav tm="0">
                                          <p:val>
                                            <p:strVal val="#ppt_x"/>
                                          </p:val>
                                        </p:tav>
                                        <p:tav tm="100000">
                                          <p:val>
                                            <p:strVal val="#ppt_x"/>
                                          </p:val>
                                        </p:tav>
                                      </p:tavLst>
                                    </p:anim>
                                    <p:anim calcmode="lin" valueType="num">
                                      <p:cBhvr>
                                        <p:cTn id="50" dur="500" fill="hold"/>
                                        <p:tgtEl>
                                          <p:spTgt spid="27"/>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anim calcmode="lin" valueType="num">
                                      <p:cBhvr>
                                        <p:cTn id="55" dur="500" fill="hold"/>
                                        <p:tgtEl>
                                          <p:spTgt spid="28"/>
                                        </p:tgtEl>
                                        <p:attrNameLst>
                                          <p:attrName>ppt_x</p:attrName>
                                        </p:attrNameLst>
                                      </p:cBhvr>
                                      <p:tavLst>
                                        <p:tav tm="0">
                                          <p:val>
                                            <p:strVal val="#ppt_x"/>
                                          </p:val>
                                        </p:tav>
                                        <p:tav tm="100000">
                                          <p:val>
                                            <p:strVal val="#ppt_x"/>
                                          </p:val>
                                        </p:tav>
                                      </p:tavLst>
                                    </p:anim>
                                    <p:anim calcmode="lin" valueType="num">
                                      <p:cBhvr>
                                        <p:cTn id="56" dur="500" fill="hold"/>
                                        <p:tgtEl>
                                          <p:spTgt spid="28"/>
                                        </p:tgtEl>
                                        <p:attrNameLst>
                                          <p:attrName>ppt_y</p:attrName>
                                        </p:attrNameLst>
                                      </p:cBhvr>
                                      <p:tavLst>
                                        <p:tav tm="0">
                                          <p:val>
                                            <p:strVal val="#ppt_y+.1"/>
                                          </p:val>
                                        </p:tav>
                                        <p:tav tm="100000">
                                          <p:val>
                                            <p:strVal val="#ppt_y"/>
                                          </p:val>
                                        </p:tav>
                                      </p:tavLst>
                                    </p:anim>
                                  </p:childTnLst>
                                </p:cTn>
                              </p:par>
                              <p:par>
                                <p:cTn id="57" presetID="10" presetClass="entr" presetSubtype="0"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par>
                          <p:cTn id="63" fill="hold">
                            <p:stCondLst>
                              <p:cond delay="3500"/>
                            </p:stCondLst>
                            <p:childTnLst>
                              <p:par>
                                <p:cTn id="64" presetID="10" presetClass="entr" presetSubtype="0"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par>
                                <p:cTn id="70" presetID="10" presetClass="entr" presetSubtype="0" fill="hold"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par>
                          <p:cTn id="73" fill="hold">
                            <p:stCondLst>
                              <p:cond delay="4000"/>
                            </p:stCondLst>
                            <p:childTnLst>
                              <p:par>
                                <p:cTn id="74" presetID="10" presetClass="entr" presetSubtype="0" fill="hold" grpId="0"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par>
                          <p:cTn id="83" fill="hold">
                            <p:stCondLst>
                              <p:cond delay="4500"/>
                            </p:stCondLst>
                            <p:childTnLst>
                              <p:par>
                                <p:cTn id="84" presetID="10" presetClass="entr" presetSubtype="0" fill="hold" grpId="0" nodeType="afterEffect">
                                  <p:stCondLst>
                                    <p:cond delay="0"/>
                                  </p:stCondLst>
                                  <p:childTnLst>
                                    <p:set>
                                      <p:cBhvr>
                                        <p:cTn id="85" dur="1" fill="hold">
                                          <p:stCondLst>
                                            <p:cond delay="0"/>
                                          </p:stCondLst>
                                        </p:cTn>
                                        <p:tgtEl>
                                          <p:spTgt spid="26">
                                            <p:txEl>
                                              <p:pRg st="0" end="0"/>
                                            </p:txEl>
                                          </p:spTgt>
                                        </p:tgtEl>
                                        <p:attrNameLst>
                                          <p:attrName>style.visibility</p:attrName>
                                        </p:attrNameLst>
                                      </p:cBhvr>
                                      <p:to>
                                        <p:strVal val="visible"/>
                                      </p:to>
                                    </p:set>
                                    <p:animEffect transition="in" filter="fade">
                                      <p:cBhvr>
                                        <p:cTn id="86" dur="500"/>
                                        <p:tgtEl>
                                          <p:spTgt spid="26">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xit" presetSubtype="0" fill="hold" grpId="0" nodeType="clickEffect">
                                  <p:stCondLst>
                                    <p:cond delay="0"/>
                                  </p:stCondLst>
                                  <p:childTnLst>
                                    <p:animEffect transition="out" filter="fade">
                                      <p:cBhvr>
                                        <p:cTn id="90" dur="250"/>
                                        <p:tgtEl>
                                          <p:spTgt spid="5"/>
                                        </p:tgtEl>
                                      </p:cBhvr>
                                    </p:animEffect>
                                    <p:anim calcmode="lin" valueType="num">
                                      <p:cBhvr>
                                        <p:cTn id="91" dur="250"/>
                                        <p:tgtEl>
                                          <p:spTgt spid="5"/>
                                        </p:tgtEl>
                                        <p:attrNameLst>
                                          <p:attrName>ppt_x</p:attrName>
                                        </p:attrNameLst>
                                      </p:cBhvr>
                                      <p:tavLst>
                                        <p:tav tm="0">
                                          <p:val>
                                            <p:strVal val="ppt_x"/>
                                          </p:val>
                                        </p:tav>
                                        <p:tav tm="100000">
                                          <p:val>
                                            <p:strVal val="ppt_x"/>
                                          </p:val>
                                        </p:tav>
                                      </p:tavLst>
                                    </p:anim>
                                    <p:anim calcmode="lin" valueType="num">
                                      <p:cBhvr>
                                        <p:cTn id="92" dur="250"/>
                                        <p:tgtEl>
                                          <p:spTgt spid="5"/>
                                        </p:tgtEl>
                                        <p:attrNameLst>
                                          <p:attrName>ppt_y</p:attrName>
                                        </p:attrNameLst>
                                      </p:cBhvr>
                                      <p:tavLst>
                                        <p:tav tm="0">
                                          <p:val>
                                            <p:strVal val="ppt_y"/>
                                          </p:val>
                                        </p:tav>
                                        <p:tav tm="100000">
                                          <p:val>
                                            <p:strVal val="ppt_y+.1"/>
                                          </p:val>
                                        </p:tav>
                                      </p:tavLst>
                                    </p:anim>
                                    <p:set>
                                      <p:cBhvr>
                                        <p:cTn id="93" dur="1" fill="hold">
                                          <p:stCondLst>
                                            <p:cond delay="249"/>
                                          </p:stCondLst>
                                        </p:cTn>
                                        <p:tgtEl>
                                          <p:spTgt spid="5"/>
                                        </p:tgtEl>
                                        <p:attrNameLst>
                                          <p:attrName>style.visibility</p:attrName>
                                        </p:attrNameLst>
                                      </p:cBhvr>
                                      <p:to>
                                        <p:strVal val="hidden"/>
                                      </p:to>
                                    </p:set>
                                  </p:childTnLst>
                                </p:cTn>
                              </p:par>
                              <p:par>
                                <p:cTn id="94" presetID="42" presetClass="exit" presetSubtype="0" fill="hold" grpId="1" nodeType="withEffect">
                                  <p:stCondLst>
                                    <p:cond delay="0"/>
                                  </p:stCondLst>
                                  <p:childTnLst>
                                    <p:animEffect transition="out" filter="fade">
                                      <p:cBhvr>
                                        <p:cTn id="95" dur="250"/>
                                        <p:tgtEl>
                                          <p:spTgt spid="9"/>
                                        </p:tgtEl>
                                      </p:cBhvr>
                                    </p:animEffect>
                                    <p:anim calcmode="lin" valueType="num">
                                      <p:cBhvr>
                                        <p:cTn id="96" dur="250"/>
                                        <p:tgtEl>
                                          <p:spTgt spid="9"/>
                                        </p:tgtEl>
                                        <p:attrNameLst>
                                          <p:attrName>ppt_x</p:attrName>
                                        </p:attrNameLst>
                                      </p:cBhvr>
                                      <p:tavLst>
                                        <p:tav tm="0">
                                          <p:val>
                                            <p:strVal val="ppt_x"/>
                                          </p:val>
                                        </p:tav>
                                        <p:tav tm="100000">
                                          <p:val>
                                            <p:strVal val="ppt_x"/>
                                          </p:val>
                                        </p:tav>
                                      </p:tavLst>
                                    </p:anim>
                                    <p:anim calcmode="lin" valueType="num">
                                      <p:cBhvr>
                                        <p:cTn id="97" dur="250"/>
                                        <p:tgtEl>
                                          <p:spTgt spid="9"/>
                                        </p:tgtEl>
                                        <p:attrNameLst>
                                          <p:attrName>ppt_y</p:attrName>
                                        </p:attrNameLst>
                                      </p:cBhvr>
                                      <p:tavLst>
                                        <p:tav tm="0">
                                          <p:val>
                                            <p:strVal val="ppt_y"/>
                                          </p:val>
                                        </p:tav>
                                        <p:tav tm="100000">
                                          <p:val>
                                            <p:strVal val="ppt_y+.1"/>
                                          </p:val>
                                        </p:tav>
                                      </p:tavLst>
                                    </p:anim>
                                    <p:set>
                                      <p:cBhvr>
                                        <p:cTn id="98" dur="1" fill="hold">
                                          <p:stCondLst>
                                            <p:cond delay="249"/>
                                          </p:stCondLst>
                                        </p:cTn>
                                        <p:tgtEl>
                                          <p:spTgt spid="9"/>
                                        </p:tgtEl>
                                        <p:attrNameLst>
                                          <p:attrName>style.visibility</p:attrName>
                                        </p:attrNameLst>
                                      </p:cBhvr>
                                      <p:to>
                                        <p:strVal val="hidden"/>
                                      </p:to>
                                    </p:set>
                                  </p:childTnLst>
                                </p:cTn>
                              </p:par>
                              <p:par>
                                <p:cTn id="99" presetID="42" presetClass="exit" presetSubtype="0" fill="hold" grpId="0" nodeType="withEffect">
                                  <p:stCondLst>
                                    <p:cond delay="0"/>
                                  </p:stCondLst>
                                  <p:childTnLst>
                                    <p:animEffect transition="out" filter="fade">
                                      <p:cBhvr>
                                        <p:cTn id="100" dur="250"/>
                                        <p:tgtEl>
                                          <p:spTgt spid="4"/>
                                        </p:tgtEl>
                                      </p:cBhvr>
                                    </p:animEffect>
                                    <p:anim calcmode="lin" valueType="num">
                                      <p:cBhvr>
                                        <p:cTn id="101" dur="250"/>
                                        <p:tgtEl>
                                          <p:spTgt spid="4"/>
                                        </p:tgtEl>
                                        <p:attrNameLst>
                                          <p:attrName>ppt_x</p:attrName>
                                        </p:attrNameLst>
                                      </p:cBhvr>
                                      <p:tavLst>
                                        <p:tav tm="0">
                                          <p:val>
                                            <p:strVal val="ppt_x"/>
                                          </p:val>
                                        </p:tav>
                                        <p:tav tm="100000">
                                          <p:val>
                                            <p:strVal val="ppt_x"/>
                                          </p:val>
                                        </p:tav>
                                      </p:tavLst>
                                    </p:anim>
                                    <p:anim calcmode="lin" valueType="num">
                                      <p:cBhvr>
                                        <p:cTn id="102" dur="250"/>
                                        <p:tgtEl>
                                          <p:spTgt spid="4"/>
                                        </p:tgtEl>
                                        <p:attrNameLst>
                                          <p:attrName>ppt_y</p:attrName>
                                        </p:attrNameLst>
                                      </p:cBhvr>
                                      <p:tavLst>
                                        <p:tav tm="0">
                                          <p:val>
                                            <p:strVal val="ppt_y"/>
                                          </p:val>
                                        </p:tav>
                                        <p:tav tm="100000">
                                          <p:val>
                                            <p:strVal val="ppt_y+.1"/>
                                          </p:val>
                                        </p:tav>
                                      </p:tavLst>
                                    </p:anim>
                                    <p:set>
                                      <p:cBhvr>
                                        <p:cTn id="103" dur="1" fill="hold">
                                          <p:stCondLst>
                                            <p:cond delay="249"/>
                                          </p:stCondLst>
                                        </p:cTn>
                                        <p:tgtEl>
                                          <p:spTgt spid="4"/>
                                        </p:tgtEl>
                                        <p:attrNameLst>
                                          <p:attrName>style.visibility</p:attrName>
                                        </p:attrNameLst>
                                      </p:cBhvr>
                                      <p:to>
                                        <p:strVal val="hidden"/>
                                      </p:to>
                                    </p:set>
                                  </p:childTnLst>
                                </p:cTn>
                              </p:par>
                              <p:par>
                                <p:cTn id="104" presetID="42" presetClass="exit" presetSubtype="0" fill="hold" grpId="1" nodeType="withEffect">
                                  <p:stCondLst>
                                    <p:cond delay="0"/>
                                  </p:stCondLst>
                                  <p:childTnLst>
                                    <p:animEffect transition="out" filter="fade">
                                      <p:cBhvr>
                                        <p:cTn id="105" dur="250"/>
                                        <p:tgtEl>
                                          <p:spTgt spid="10"/>
                                        </p:tgtEl>
                                      </p:cBhvr>
                                    </p:animEffect>
                                    <p:anim calcmode="lin" valueType="num">
                                      <p:cBhvr>
                                        <p:cTn id="106" dur="250"/>
                                        <p:tgtEl>
                                          <p:spTgt spid="10"/>
                                        </p:tgtEl>
                                        <p:attrNameLst>
                                          <p:attrName>ppt_x</p:attrName>
                                        </p:attrNameLst>
                                      </p:cBhvr>
                                      <p:tavLst>
                                        <p:tav tm="0">
                                          <p:val>
                                            <p:strVal val="ppt_x"/>
                                          </p:val>
                                        </p:tav>
                                        <p:tav tm="100000">
                                          <p:val>
                                            <p:strVal val="ppt_x"/>
                                          </p:val>
                                        </p:tav>
                                      </p:tavLst>
                                    </p:anim>
                                    <p:anim calcmode="lin" valueType="num">
                                      <p:cBhvr>
                                        <p:cTn id="107" dur="250"/>
                                        <p:tgtEl>
                                          <p:spTgt spid="10"/>
                                        </p:tgtEl>
                                        <p:attrNameLst>
                                          <p:attrName>ppt_y</p:attrName>
                                        </p:attrNameLst>
                                      </p:cBhvr>
                                      <p:tavLst>
                                        <p:tav tm="0">
                                          <p:val>
                                            <p:strVal val="ppt_y"/>
                                          </p:val>
                                        </p:tav>
                                        <p:tav tm="100000">
                                          <p:val>
                                            <p:strVal val="ppt_y+.1"/>
                                          </p:val>
                                        </p:tav>
                                      </p:tavLst>
                                    </p:anim>
                                    <p:set>
                                      <p:cBhvr>
                                        <p:cTn id="108" dur="1" fill="hold">
                                          <p:stCondLst>
                                            <p:cond delay="249"/>
                                          </p:stCondLst>
                                        </p:cTn>
                                        <p:tgtEl>
                                          <p:spTgt spid="10"/>
                                        </p:tgtEl>
                                        <p:attrNameLst>
                                          <p:attrName>style.visibility</p:attrName>
                                        </p:attrNameLst>
                                      </p:cBhvr>
                                      <p:to>
                                        <p:strVal val="hidden"/>
                                      </p:to>
                                    </p:set>
                                  </p:childTnLst>
                                </p:cTn>
                              </p:par>
                              <p:par>
                                <p:cTn id="109" presetID="42" presetClass="exit" presetSubtype="0" fill="hold" grpId="1" nodeType="withEffect">
                                  <p:stCondLst>
                                    <p:cond delay="0"/>
                                  </p:stCondLst>
                                  <p:childTnLst>
                                    <p:animEffect transition="out" filter="fade">
                                      <p:cBhvr>
                                        <p:cTn id="110" dur="250"/>
                                        <p:tgtEl>
                                          <p:spTgt spid="11"/>
                                        </p:tgtEl>
                                      </p:cBhvr>
                                    </p:animEffect>
                                    <p:anim calcmode="lin" valueType="num">
                                      <p:cBhvr>
                                        <p:cTn id="111" dur="250"/>
                                        <p:tgtEl>
                                          <p:spTgt spid="11"/>
                                        </p:tgtEl>
                                        <p:attrNameLst>
                                          <p:attrName>ppt_x</p:attrName>
                                        </p:attrNameLst>
                                      </p:cBhvr>
                                      <p:tavLst>
                                        <p:tav tm="0">
                                          <p:val>
                                            <p:strVal val="ppt_x"/>
                                          </p:val>
                                        </p:tav>
                                        <p:tav tm="100000">
                                          <p:val>
                                            <p:strVal val="ppt_x"/>
                                          </p:val>
                                        </p:tav>
                                      </p:tavLst>
                                    </p:anim>
                                    <p:anim calcmode="lin" valueType="num">
                                      <p:cBhvr>
                                        <p:cTn id="112" dur="250"/>
                                        <p:tgtEl>
                                          <p:spTgt spid="11"/>
                                        </p:tgtEl>
                                        <p:attrNameLst>
                                          <p:attrName>ppt_y</p:attrName>
                                        </p:attrNameLst>
                                      </p:cBhvr>
                                      <p:tavLst>
                                        <p:tav tm="0">
                                          <p:val>
                                            <p:strVal val="ppt_y"/>
                                          </p:val>
                                        </p:tav>
                                        <p:tav tm="100000">
                                          <p:val>
                                            <p:strVal val="ppt_y+.1"/>
                                          </p:val>
                                        </p:tav>
                                      </p:tavLst>
                                    </p:anim>
                                    <p:set>
                                      <p:cBhvr>
                                        <p:cTn id="113" dur="1" fill="hold">
                                          <p:stCondLst>
                                            <p:cond delay="249"/>
                                          </p:stCondLst>
                                        </p:cTn>
                                        <p:tgtEl>
                                          <p:spTgt spid="11"/>
                                        </p:tgtEl>
                                        <p:attrNameLst>
                                          <p:attrName>style.visibility</p:attrName>
                                        </p:attrNameLst>
                                      </p:cBhvr>
                                      <p:to>
                                        <p:strVal val="hidden"/>
                                      </p:to>
                                    </p:set>
                                  </p:childTnLst>
                                </p:cTn>
                              </p:par>
                              <p:par>
                                <p:cTn id="114" presetID="42" presetClass="exit" presetSubtype="0" fill="hold" grpId="1" nodeType="withEffect">
                                  <p:stCondLst>
                                    <p:cond delay="0"/>
                                  </p:stCondLst>
                                  <p:childTnLst>
                                    <p:animEffect transition="out" filter="fade">
                                      <p:cBhvr>
                                        <p:cTn id="115" dur="250"/>
                                        <p:tgtEl>
                                          <p:spTgt spid="16"/>
                                        </p:tgtEl>
                                      </p:cBhvr>
                                    </p:animEffect>
                                    <p:anim calcmode="lin" valueType="num">
                                      <p:cBhvr>
                                        <p:cTn id="116" dur="250"/>
                                        <p:tgtEl>
                                          <p:spTgt spid="16"/>
                                        </p:tgtEl>
                                        <p:attrNameLst>
                                          <p:attrName>ppt_x</p:attrName>
                                        </p:attrNameLst>
                                      </p:cBhvr>
                                      <p:tavLst>
                                        <p:tav tm="0">
                                          <p:val>
                                            <p:strVal val="ppt_x"/>
                                          </p:val>
                                        </p:tav>
                                        <p:tav tm="100000">
                                          <p:val>
                                            <p:strVal val="ppt_x"/>
                                          </p:val>
                                        </p:tav>
                                      </p:tavLst>
                                    </p:anim>
                                    <p:anim calcmode="lin" valueType="num">
                                      <p:cBhvr>
                                        <p:cTn id="117" dur="250"/>
                                        <p:tgtEl>
                                          <p:spTgt spid="16"/>
                                        </p:tgtEl>
                                        <p:attrNameLst>
                                          <p:attrName>ppt_y</p:attrName>
                                        </p:attrNameLst>
                                      </p:cBhvr>
                                      <p:tavLst>
                                        <p:tav tm="0">
                                          <p:val>
                                            <p:strVal val="ppt_y"/>
                                          </p:val>
                                        </p:tav>
                                        <p:tav tm="100000">
                                          <p:val>
                                            <p:strVal val="ppt_y+.1"/>
                                          </p:val>
                                        </p:tav>
                                      </p:tavLst>
                                    </p:anim>
                                    <p:set>
                                      <p:cBhvr>
                                        <p:cTn id="118" dur="1" fill="hold">
                                          <p:stCondLst>
                                            <p:cond delay="249"/>
                                          </p:stCondLst>
                                        </p:cTn>
                                        <p:tgtEl>
                                          <p:spTgt spid="16"/>
                                        </p:tgtEl>
                                        <p:attrNameLst>
                                          <p:attrName>style.visibility</p:attrName>
                                        </p:attrNameLst>
                                      </p:cBhvr>
                                      <p:to>
                                        <p:strVal val="hidden"/>
                                      </p:to>
                                    </p:set>
                                  </p:childTnLst>
                                </p:cTn>
                              </p:par>
                              <p:par>
                                <p:cTn id="119" presetID="42" presetClass="exit" presetSubtype="0" fill="hold" grpId="1" nodeType="withEffect">
                                  <p:stCondLst>
                                    <p:cond delay="0"/>
                                  </p:stCondLst>
                                  <p:childTnLst>
                                    <p:animEffect transition="out" filter="fade">
                                      <p:cBhvr>
                                        <p:cTn id="120" dur="250"/>
                                        <p:tgtEl>
                                          <p:spTgt spid="17"/>
                                        </p:tgtEl>
                                      </p:cBhvr>
                                    </p:animEffect>
                                    <p:anim calcmode="lin" valueType="num">
                                      <p:cBhvr>
                                        <p:cTn id="121" dur="250"/>
                                        <p:tgtEl>
                                          <p:spTgt spid="17"/>
                                        </p:tgtEl>
                                        <p:attrNameLst>
                                          <p:attrName>ppt_x</p:attrName>
                                        </p:attrNameLst>
                                      </p:cBhvr>
                                      <p:tavLst>
                                        <p:tav tm="0">
                                          <p:val>
                                            <p:strVal val="ppt_x"/>
                                          </p:val>
                                        </p:tav>
                                        <p:tav tm="100000">
                                          <p:val>
                                            <p:strVal val="ppt_x"/>
                                          </p:val>
                                        </p:tav>
                                      </p:tavLst>
                                    </p:anim>
                                    <p:anim calcmode="lin" valueType="num">
                                      <p:cBhvr>
                                        <p:cTn id="122" dur="250"/>
                                        <p:tgtEl>
                                          <p:spTgt spid="17"/>
                                        </p:tgtEl>
                                        <p:attrNameLst>
                                          <p:attrName>ppt_y</p:attrName>
                                        </p:attrNameLst>
                                      </p:cBhvr>
                                      <p:tavLst>
                                        <p:tav tm="0">
                                          <p:val>
                                            <p:strVal val="ppt_y"/>
                                          </p:val>
                                        </p:tav>
                                        <p:tav tm="100000">
                                          <p:val>
                                            <p:strVal val="ppt_y+.1"/>
                                          </p:val>
                                        </p:tav>
                                      </p:tavLst>
                                    </p:anim>
                                    <p:set>
                                      <p:cBhvr>
                                        <p:cTn id="123" dur="1" fill="hold">
                                          <p:stCondLst>
                                            <p:cond delay="249"/>
                                          </p:stCondLst>
                                        </p:cTn>
                                        <p:tgtEl>
                                          <p:spTgt spid="17"/>
                                        </p:tgtEl>
                                        <p:attrNameLst>
                                          <p:attrName>style.visibility</p:attrName>
                                        </p:attrNameLst>
                                      </p:cBhvr>
                                      <p:to>
                                        <p:strVal val="hidden"/>
                                      </p:to>
                                    </p:set>
                                  </p:childTnLst>
                                </p:cTn>
                              </p:par>
                              <p:par>
                                <p:cTn id="124" presetID="42" presetClass="exit" presetSubtype="0" fill="hold" nodeType="withEffect">
                                  <p:stCondLst>
                                    <p:cond delay="0"/>
                                  </p:stCondLst>
                                  <p:childTnLst>
                                    <p:animEffect transition="out" filter="fade">
                                      <p:cBhvr>
                                        <p:cTn id="125" dur="250"/>
                                        <p:tgtEl>
                                          <p:spTgt spid="27"/>
                                        </p:tgtEl>
                                      </p:cBhvr>
                                    </p:animEffect>
                                    <p:anim calcmode="lin" valueType="num">
                                      <p:cBhvr>
                                        <p:cTn id="126" dur="250"/>
                                        <p:tgtEl>
                                          <p:spTgt spid="27"/>
                                        </p:tgtEl>
                                        <p:attrNameLst>
                                          <p:attrName>ppt_x</p:attrName>
                                        </p:attrNameLst>
                                      </p:cBhvr>
                                      <p:tavLst>
                                        <p:tav tm="0">
                                          <p:val>
                                            <p:strVal val="ppt_x"/>
                                          </p:val>
                                        </p:tav>
                                        <p:tav tm="100000">
                                          <p:val>
                                            <p:strVal val="ppt_x"/>
                                          </p:val>
                                        </p:tav>
                                      </p:tavLst>
                                    </p:anim>
                                    <p:anim calcmode="lin" valueType="num">
                                      <p:cBhvr>
                                        <p:cTn id="127" dur="250"/>
                                        <p:tgtEl>
                                          <p:spTgt spid="27"/>
                                        </p:tgtEl>
                                        <p:attrNameLst>
                                          <p:attrName>ppt_y</p:attrName>
                                        </p:attrNameLst>
                                      </p:cBhvr>
                                      <p:tavLst>
                                        <p:tav tm="0">
                                          <p:val>
                                            <p:strVal val="ppt_y"/>
                                          </p:val>
                                        </p:tav>
                                        <p:tav tm="100000">
                                          <p:val>
                                            <p:strVal val="ppt_y+.1"/>
                                          </p:val>
                                        </p:tav>
                                      </p:tavLst>
                                    </p:anim>
                                    <p:set>
                                      <p:cBhvr>
                                        <p:cTn id="128" dur="1" fill="hold">
                                          <p:stCondLst>
                                            <p:cond delay="249"/>
                                          </p:stCondLst>
                                        </p:cTn>
                                        <p:tgtEl>
                                          <p:spTgt spid="27"/>
                                        </p:tgtEl>
                                        <p:attrNameLst>
                                          <p:attrName>style.visibility</p:attrName>
                                        </p:attrNameLst>
                                      </p:cBhvr>
                                      <p:to>
                                        <p:strVal val="hidden"/>
                                      </p:to>
                                    </p:set>
                                  </p:childTnLst>
                                </p:cTn>
                              </p:par>
                              <p:par>
                                <p:cTn id="129" presetID="42" presetClass="exit" presetSubtype="0" fill="hold" nodeType="withEffect">
                                  <p:stCondLst>
                                    <p:cond delay="0"/>
                                  </p:stCondLst>
                                  <p:childTnLst>
                                    <p:animEffect transition="out" filter="fade">
                                      <p:cBhvr>
                                        <p:cTn id="130" dur="250"/>
                                        <p:tgtEl>
                                          <p:spTgt spid="28"/>
                                        </p:tgtEl>
                                      </p:cBhvr>
                                    </p:animEffect>
                                    <p:anim calcmode="lin" valueType="num">
                                      <p:cBhvr>
                                        <p:cTn id="131" dur="250"/>
                                        <p:tgtEl>
                                          <p:spTgt spid="28"/>
                                        </p:tgtEl>
                                        <p:attrNameLst>
                                          <p:attrName>ppt_x</p:attrName>
                                        </p:attrNameLst>
                                      </p:cBhvr>
                                      <p:tavLst>
                                        <p:tav tm="0">
                                          <p:val>
                                            <p:strVal val="ppt_x"/>
                                          </p:val>
                                        </p:tav>
                                        <p:tav tm="100000">
                                          <p:val>
                                            <p:strVal val="ppt_x"/>
                                          </p:val>
                                        </p:tav>
                                      </p:tavLst>
                                    </p:anim>
                                    <p:anim calcmode="lin" valueType="num">
                                      <p:cBhvr>
                                        <p:cTn id="132" dur="250"/>
                                        <p:tgtEl>
                                          <p:spTgt spid="28"/>
                                        </p:tgtEl>
                                        <p:attrNameLst>
                                          <p:attrName>ppt_y</p:attrName>
                                        </p:attrNameLst>
                                      </p:cBhvr>
                                      <p:tavLst>
                                        <p:tav tm="0">
                                          <p:val>
                                            <p:strVal val="ppt_y"/>
                                          </p:val>
                                        </p:tav>
                                        <p:tav tm="100000">
                                          <p:val>
                                            <p:strVal val="ppt_y+.1"/>
                                          </p:val>
                                        </p:tav>
                                      </p:tavLst>
                                    </p:anim>
                                    <p:set>
                                      <p:cBhvr>
                                        <p:cTn id="133" dur="1" fill="hold">
                                          <p:stCondLst>
                                            <p:cond delay="249"/>
                                          </p:stCondLst>
                                        </p:cTn>
                                        <p:tgtEl>
                                          <p:spTgt spid="28"/>
                                        </p:tgtEl>
                                        <p:attrNameLst>
                                          <p:attrName>style.visibility</p:attrName>
                                        </p:attrNameLst>
                                      </p:cBhvr>
                                      <p:to>
                                        <p:strVal val="hidden"/>
                                      </p:to>
                                    </p:set>
                                  </p:childTnLst>
                                </p:cTn>
                              </p:par>
                              <p:par>
                                <p:cTn id="134" presetID="42" presetClass="exit" presetSubtype="0" fill="hold" grpId="0" nodeType="withEffect">
                                  <p:stCondLst>
                                    <p:cond delay="0"/>
                                  </p:stCondLst>
                                  <p:childTnLst>
                                    <p:animEffect transition="out" filter="fade">
                                      <p:cBhvr>
                                        <p:cTn id="135" dur="250"/>
                                        <p:tgtEl>
                                          <p:spTgt spid="12"/>
                                        </p:tgtEl>
                                      </p:cBhvr>
                                    </p:animEffect>
                                    <p:anim calcmode="lin" valueType="num">
                                      <p:cBhvr>
                                        <p:cTn id="136" dur="250"/>
                                        <p:tgtEl>
                                          <p:spTgt spid="12"/>
                                        </p:tgtEl>
                                        <p:attrNameLst>
                                          <p:attrName>ppt_x</p:attrName>
                                        </p:attrNameLst>
                                      </p:cBhvr>
                                      <p:tavLst>
                                        <p:tav tm="0">
                                          <p:val>
                                            <p:strVal val="ppt_x"/>
                                          </p:val>
                                        </p:tav>
                                        <p:tav tm="100000">
                                          <p:val>
                                            <p:strVal val="ppt_x"/>
                                          </p:val>
                                        </p:tav>
                                      </p:tavLst>
                                    </p:anim>
                                    <p:anim calcmode="lin" valueType="num">
                                      <p:cBhvr>
                                        <p:cTn id="137" dur="250"/>
                                        <p:tgtEl>
                                          <p:spTgt spid="12"/>
                                        </p:tgtEl>
                                        <p:attrNameLst>
                                          <p:attrName>ppt_y</p:attrName>
                                        </p:attrNameLst>
                                      </p:cBhvr>
                                      <p:tavLst>
                                        <p:tav tm="0">
                                          <p:val>
                                            <p:strVal val="ppt_y"/>
                                          </p:val>
                                        </p:tav>
                                        <p:tav tm="100000">
                                          <p:val>
                                            <p:strVal val="ppt_y+.1"/>
                                          </p:val>
                                        </p:tav>
                                      </p:tavLst>
                                    </p:anim>
                                    <p:set>
                                      <p:cBhvr>
                                        <p:cTn id="138" dur="1" fill="hold">
                                          <p:stCondLst>
                                            <p:cond delay="249"/>
                                          </p:stCondLst>
                                        </p:cTn>
                                        <p:tgtEl>
                                          <p:spTgt spid="12"/>
                                        </p:tgtEl>
                                        <p:attrNameLst>
                                          <p:attrName>style.visibility</p:attrName>
                                        </p:attrNameLst>
                                      </p:cBhvr>
                                      <p:to>
                                        <p:strVal val="hidden"/>
                                      </p:to>
                                    </p:set>
                                  </p:childTnLst>
                                </p:cTn>
                              </p:par>
                              <p:par>
                                <p:cTn id="139" presetID="42" presetClass="exit" presetSubtype="0" fill="hold" grpId="1" nodeType="withEffect">
                                  <p:stCondLst>
                                    <p:cond delay="0"/>
                                  </p:stCondLst>
                                  <p:childTnLst>
                                    <p:animEffect transition="out" filter="fade">
                                      <p:cBhvr>
                                        <p:cTn id="140" dur="250"/>
                                        <p:tgtEl>
                                          <p:spTgt spid="13"/>
                                        </p:tgtEl>
                                      </p:cBhvr>
                                    </p:animEffect>
                                    <p:anim calcmode="lin" valueType="num">
                                      <p:cBhvr>
                                        <p:cTn id="141" dur="250"/>
                                        <p:tgtEl>
                                          <p:spTgt spid="13"/>
                                        </p:tgtEl>
                                        <p:attrNameLst>
                                          <p:attrName>ppt_x</p:attrName>
                                        </p:attrNameLst>
                                      </p:cBhvr>
                                      <p:tavLst>
                                        <p:tav tm="0">
                                          <p:val>
                                            <p:strVal val="ppt_x"/>
                                          </p:val>
                                        </p:tav>
                                        <p:tav tm="100000">
                                          <p:val>
                                            <p:strVal val="ppt_x"/>
                                          </p:val>
                                        </p:tav>
                                      </p:tavLst>
                                    </p:anim>
                                    <p:anim calcmode="lin" valueType="num">
                                      <p:cBhvr>
                                        <p:cTn id="142" dur="250"/>
                                        <p:tgtEl>
                                          <p:spTgt spid="13"/>
                                        </p:tgtEl>
                                        <p:attrNameLst>
                                          <p:attrName>ppt_y</p:attrName>
                                        </p:attrNameLst>
                                      </p:cBhvr>
                                      <p:tavLst>
                                        <p:tav tm="0">
                                          <p:val>
                                            <p:strVal val="ppt_y"/>
                                          </p:val>
                                        </p:tav>
                                        <p:tav tm="100000">
                                          <p:val>
                                            <p:strVal val="ppt_y+.1"/>
                                          </p:val>
                                        </p:tav>
                                      </p:tavLst>
                                    </p:anim>
                                    <p:set>
                                      <p:cBhvr>
                                        <p:cTn id="143" dur="1" fill="hold">
                                          <p:stCondLst>
                                            <p:cond delay="249"/>
                                          </p:stCondLst>
                                        </p:cTn>
                                        <p:tgtEl>
                                          <p:spTgt spid="13"/>
                                        </p:tgtEl>
                                        <p:attrNameLst>
                                          <p:attrName>style.visibility</p:attrName>
                                        </p:attrNameLst>
                                      </p:cBhvr>
                                      <p:to>
                                        <p:strVal val="hidden"/>
                                      </p:to>
                                    </p:set>
                                  </p:childTnLst>
                                </p:cTn>
                              </p:par>
                              <p:par>
                                <p:cTn id="144" presetID="42" presetClass="exit" presetSubtype="0" fill="hold" grpId="1" nodeType="withEffect">
                                  <p:stCondLst>
                                    <p:cond delay="0"/>
                                  </p:stCondLst>
                                  <p:childTnLst>
                                    <p:animEffect transition="out" filter="fade">
                                      <p:cBhvr>
                                        <p:cTn id="145" dur="250"/>
                                        <p:tgtEl>
                                          <p:spTgt spid="20"/>
                                        </p:tgtEl>
                                      </p:cBhvr>
                                    </p:animEffect>
                                    <p:anim calcmode="lin" valueType="num">
                                      <p:cBhvr>
                                        <p:cTn id="146" dur="250"/>
                                        <p:tgtEl>
                                          <p:spTgt spid="20"/>
                                        </p:tgtEl>
                                        <p:attrNameLst>
                                          <p:attrName>ppt_x</p:attrName>
                                        </p:attrNameLst>
                                      </p:cBhvr>
                                      <p:tavLst>
                                        <p:tav tm="0">
                                          <p:val>
                                            <p:strVal val="ppt_x"/>
                                          </p:val>
                                        </p:tav>
                                        <p:tav tm="100000">
                                          <p:val>
                                            <p:strVal val="ppt_x"/>
                                          </p:val>
                                        </p:tav>
                                      </p:tavLst>
                                    </p:anim>
                                    <p:anim calcmode="lin" valueType="num">
                                      <p:cBhvr>
                                        <p:cTn id="147" dur="250"/>
                                        <p:tgtEl>
                                          <p:spTgt spid="20"/>
                                        </p:tgtEl>
                                        <p:attrNameLst>
                                          <p:attrName>ppt_y</p:attrName>
                                        </p:attrNameLst>
                                      </p:cBhvr>
                                      <p:tavLst>
                                        <p:tav tm="0">
                                          <p:val>
                                            <p:strVal val="ppt_y"/>
                                          </p:val>
                                        </p:tav>
                                        <p:tav tm="100000">
                                          <p:val>
                                            <p:strVal val="ppt_y+.1"/>
                                          </p:val>
                                        </p:tav>
                                      </p:tavLst>
                                    </p:anim>
                                    <p:set>
                                      <p:cBhvr>
                                        <p:cTn id="148" dur="1" fill="hold">
                                          <p:stCondLst>
                                            <p:cond delay="249"/>
                                          </p:stCondLst>
                                        </p:cTn>
                                        <p:tgtEl>
                                          <p:spTgt spid="20"/>
                                        </p:tgtEl>
                                        <p:attrNameLst>
                                          <p:attrName>style.visibility</p:attrName>
                                        </p:attrNameLst>
                                      </p:cBhvr>
                                      <p:to>
                                        <p:strVal val="hidden"/>
                                      </p:to>
                                    </p:set>
                                  </p:childTnLst>
                                </p:cTn>
                              </p:par>
                              <p:par>
                                <p:cTn id="149" presetID="42" presetClass="exit" presetSubtype="0" fill="hold" grpId="1" nodeType="withEffect">
                                  <p:stCondLst>
                                    <p:cond delay="0"/>
                                  </p:stCondLst>
                                  <p:childTnLst>
                                    <p:animEffect transition="out" filter="fade">
                                      <p:cBhvr>
                                        <p:cTn id="150" dur="250"/>
                                        <p:tgtEl>
                                          <p:spTgt spid="22"/>
                                        </p:tgtEl>
                                      </p:cBhvr>
                                    </p:animEffect>
                                    <p:anim calcmode="lin" valueType="num">
                                      <p:cBhvr>
                                        <p:cTn id="151" dur="250"/>
                                        <p:tgtEl>
                                          <p:spTgt spid="22"/>
                                        </p:tgtEl>
                                        <p:attrNameLst>
                                          <p:attrName>ppt_x</p:attrName>
                                        </p:attrNameLst>
                                      </p:cBhvr>
                                      <p:tavLst>
                                        <p:tav tm="0">
                                          <p:val>
                                            <p:strVal val="ppt_x"/>
                                          </p:val>
                                        </p:tav>
                                        <p:tav tm="100000">
                                          <p:val>
                                            <p:strVal val="ppt_x"/>
                                          </p:val>
                                        </p:tav>
                                      </p:tavLst>
                                    </p:anim>
                                    <p:anim calcmode="lin" valueType="num">
                                      <p:cBhvr>
                                        <p:cTn id="152" dur="250"/>
                                        <p:tgtEl>
                                          <p:spTgt spid="22"/>
                                        </p:tgtEl>
                                        <p:attrNameLst>
                                          <p:attrName>ppt_y</p:attrName>
                                        </p:attrNameLst>
                                      </p:cBhvr>
                                      <p:tavLst>
                                        <p:tav tm="0">
                                          <p:val>
                                            <p:strVal val="ppt_y"/>
                                          </p:val>
                                        </p:tav>
                                        <p:tav tm="100000">
                                          <p:val>
                                            <p:strVal val="ppt_y+.1"/>
                                          </p:val>
                                        </p:tav>
                                      </p:tavLst>
                                    </p:anim>
                                    <p:set>
                                      <p:cBhvr>
                                        <p:cTn id="153" dur="1" fill="hold">
                                          <p:stCondLst>
                                            <p:cond delay="249"/>
                                          </p:stCondLst>
                                        </p:cTn>
                                        <p:tgtEl>
                                          <p:spTgt spid="22"/>
                                        </p:tgtEl>
                                        <p:attrNameLst>
                                          <p:attrName>style.visibility</p:attrName>
                                        </p:attrNameLst>
                                      </p:cBhvr>
                                      <p:to>
                                        <p:strVal val="hidden"/>
                                      </p:to>
                                    </p:set>
                                  </p:childTnLst>
                                </p:cTn>
                              </p:par>
                              <p:par>
                                <p:cTn id="154" presetID="42" presetClass="exit" presetSubtype="0" fill="hold" nodeType="withEffect">
                                  <p:stCondLst>
                                    <p:cond delay="0"/>
                                  </p:stCondLst>
                                  <p:childTnLst>
                                    <p:animEffect transition="out" filter="fade">
                                      <p:cBhvr>
                                        <p:cTn id="155" dur="250"/>
                                        <p:tgtEl>
                                          <p:spTgt spid="18"/>
                                        </p:tgtEl>
                                      </p:cBhvr>
                                    </p:animEffect>
                                    <p:anim calcmode="lin" valueType="num">
                                      <p:cBhvr>
                                        <p:cTn id="156" dur="250"/>
                                        <p:tgtEl>
                                          <p:spTgt spid="18"/>
                                        </p:tgtEl>
                                        <p:attrNameLst>
                                          <p:attrName>ppt_x</p:attrName>
                                        </p:attrNameLst>
                                      </p:cBhvr>
                                      <p:tavLst>
                                        <p:tav tm="0">
                                          <p:val>
                                            <p:strVal val="ppt_x"/>
                                          </p:val>
                                        </p:tav>
                                        <p:tav tm="100000">
                                          <p:val>
                                            <p:strVal val="ppt_x"/>
                                          </p:val>
                                        </p:tav>
                                      </p:tavLst>
                                    </p:anim>
                                    <p:anim calcmode="lin" valueType="num">
                                      <p:cBhvr>
                                        <p:cTn id="157" dur="250"/>
                                        <p:tgtEl>
                                          <p:spTgt spid="18"/>
                                        </p:tgtEl>
                                        <p:attrNameLst>
                                          <p:attrName>ppt_y</p:attrName>
                                        </p:attrNameLst>
                                      </p:cBhvr>
                                      <p:tavLst>
                                        <p:tav tm="0">
                                          <p:val>
                                            <p:strVal val="ppt_y"/>
                                          </p:val>
                                        </p:tav>
                                        <p:tav tm="100000">
                                          <p:val>
                                            <p:strVal val="ppt_y+.1"/>
                                          </p:val>
                                        </p:tav>
                                      </p:tavLst>
                                    </p:anim>
                                    <p:set>
                                      <p:cBhvr>
                                        <p:cTn id="158" dur="1" fill="hold">
                                          <p:stCondLst>
                                            <p:cond delay="249"/>
                                          </p:stCondLst>
                                        </p:cTn>
                                        <p:tgtEl>
                                          <p:spTgt spid="18"/>
                                        </p:tgtEl>
                                        <p:attrNameLst>
                                          <p:attrName>style.visibility</p:attrName>
                                        </p:attrNameLst>
                                      </p:cBhvr>
                                      <p:to>
                                        <p:strVal val="hidden"/>
                                      </p:to>
                                    </p:set>
                                  </p:childTnLst>
                                </p:cTn>
                              </p:par>
                              <p:par>
                                <p:cTn id="159" presetID="42" presetClass="exit" presetSubtype="0" fill="hold" grpId="1" nodeType="withEffect">
                                  <p:stCondLst>
                                    <p:cond delay="0"/>
                                  </p:stCondLst>
                                  <p:childTnLst>
                                    <p:animEffect transition="out" filter="fade">
                                      <p:cBhvr>
                                        <p:cTn id="160" dur="250"/>
                                        <p:tgtEl>
                                          <p:spTgt spid="21"/>
                                        </p:tgtEl>
                                      </p:cBhvr>
                                    </p:animEffect>
                                    <p:anim calcmode="lin" valueType="num">
                                      <p:cBhvr>
                                        <p:cTn id="161" dur="250"/>
                                        <p:tgtEl>
                                          <p:spTgt spid="21"/>
                                        </p:tgtEl>
                                        <p:attrNameLst>
                                          <p:attrName>ppt_x</p:attrName>
                                        </p:attrNameLst>
                                      </p:cBhvr>
                                      <p:tavLst>
                                        <p:tav tm="0">
                                          <p:val>
                                            <p:strVal val="ppt_x"/>
                                          </p:val>
                                        </p:tav>
                                        <p:tav tm="100000">
                                          <p:val>
                                            <p:strVal val="ppt_x"/>
                                          </p:val>
                                        </p:tav>
                                      </p:tavLst>
                                    </p:anim>
                                    <p:anim calcmode="lin" valueType="num">
                                      <p:cBhvr>
                                        <p:cTn id="162" dur="250"/>
                                        <p:tgtEl>
                                          <p:spTgt spid="21"/>
                                        </p:tgtEl>
                                        <p:attrNameLst>
                                          <p:attrName>ppt_y</p:attrName>
                                        </p:attrNameLst>
                                      </p:cBhvr>
                                      <p:tavLst>
                                        <p:tav tm="0">
                                          <p:val>
                                            <p:strVal val="ppt_y"/>
                                          </p:val>
                                        </p:tav>
                                        <p:tav tm="100000">
                                          <p:val>
                                            <p:strVal val="ppt_y+.1"/>
                                          </p:val>
                                        </p:tav>
                                      </p:tavLst>
                                    </p:anim>
                                    <p:set>
                                      <p:cBhvr>
                                        <p:cTn id="163" dur="1" fill="hold">
                                          <p:stCondLst>
                                            <p:cond delay="249"/>
                                          </p:stCondLst>
                                        </p:cTn>
                                        <p:tgtEl>
                                          <p:spTgt spid="21"/>
                                        </p:tgtEl>
                                        <p:attrNameLst>
                                          <p:attrName>style.visibility</p:attrName>
                                        </p:attrNameLst>
                                      </p:cBhvr>
                                      <p:to>
                                        <p:strVal val="hidden"/>
                                      </p:to>
                                    </p:set>
                                  </p:childTnLst>
                                </p:cTn>
                              </p:par>
                              <p:par>
                                <p:cTn id="164" presetID="42" presetClass="exit" presetSubtype="0" fill="hold" grpId="1" nodeType="withEffect">
                                  <p:stCondLst>
                                    <p:cond delay="0"/>
                                  </p:stCondLst>
                                  <p:childTnLst>
                                    <p:animEffect transition="out" filter="fade">
                                      <p:cBhvr>
                                        <p:cTn id="165" dur="250"/>
                                        <p:tgtEl>
                                          <p:spTgt spid="23"/>
                                        </p:tgtEl>
                                      </p:cBhvr>
                                    </p:animEffect>
                                    <p:anim calcmode="lin" valueType="num">
                                      <p:cBhvr>
                                        <p:cTn id="166" dur="250"/>
                                        <p:tgtEl>
                                          <p:spTgt spid="23"/>
                                        </p:tgtEl>
                                        <p:attrNameLst>
                                          <p:attrName>ppt_x</p:attrName>
                                        </p:attrNameLst>
                                      </p:cBhvr>
                                      <p:tavLst>
                                        <p:tav tm="0">
                                          <p:val>
                                            <p:strVal val="ppt_x"/>
                                          </p:val>
                                        </p:tav>
                                        <p:tav tm="100000">
                                          <p:val>
                                            <p:strVal val="ppt_x"/>
                                          </p:val>
                                        </p:tav>
                                      </p:tavLst>
                                    </p:anim>
                                    <p:anim calcmode="lin" valueType="num">
                                      <p:cBhvr>
                                        <p:cTn id="167" dur="250"/>
                                        <p:tgtEl>
                                          <p:spTgt spid="23"/>
                                        </p:tgtEl>
                                        <p:attrNameLst>
                                          <p:attrName>ppt_y</p:attrName>
                                        </p:attrNameLst>
                                      </p:cBhvr>
                                      <p:tavLst>
                                        <p:tav tm="0">
                                          <p:val>
                                            <p:strVal val="ppt_y"/>
                                          </p:val>
                                        </p:tav>
                                        <p:tav tm="100000">
                                          <p:val>
                                            <p:strVal val="ppt_y+.1"/>
                                          </p:val>
                                        </p:tav>
                                      </p:tavLst>
                                    </p:anim>
                                    <p:set>
                                      <p:cBhvr>
                                        <p:cTn id="168" dur="1" fill="hold">
                                          <p:stCondLst>
                                            <p:cond delay="249"/>
                                          </p:stCondLst>
                                        </p:cTn>
                                        <p:tgtEl>
                                          <p:spTgt spid="23"/>
                                        </p:tgtEl>
                                        <p:attrNameLst>
                                          <p:attrName>style.visibility</p:attrName>
                                        </p:attrNameLst>
                                      </p:cBhvr>
                                      <p:to>
                                        <p:strVal val="hidden"/>
                                      </p:to>
                                    </p:set>
                                  </p:childTnLst>
                                </p:cTn>
                              </p:par>
                              <p:par>
                                <p:cTn id="169" presetID="42" presetClass="exit" presetSubtype="0" fill="hold" nodeType="withEffect">
                                  <p:stCondLst>
                                    <p:cond delay="0"/>
                                  </p:stCondLst>
                                  <p:childTnLst>
                                    <p:animEffect transition="out" filter="fade">
                                      <p:cBhvr>
                                        <p:cTn id="170" dur="250"/>
                                        <p:tgtEl>
                                          <p:spTgt spid="19"/>
                                        </p:tgtEl>
                                      </p:cBhvr>
                                    </p:animEffect>
                                    <p:anim calcmode="lin" valueType="num">
                                      <p:cBhvr>
                                        <p:cTn id="171" dur="250"/>
                                        <p:tgtEl>
                                          <p:spTgt spid="19"/>
                                        </p:tgtEl>
                                        <p:attrNameLst>
                                          <p:attrName>ppt_x</p:attrName>
                                        </p:attrNameLst>
                                      </p:cBhvr>
                                      <p:tavLst>
                                        <p:tav tm="0">
                                          <p:val>
                                            <p:strVal val="ppt_x"/>
                                          </p:val>
                                        </p:tav>
                                        <p:tav tm="100000">
                                          <p:val>
                                            <p:strVal val="ppt_x"/>
                                          </p:val>
                                        </p:tav>
                                      </p:tavLst>
                                    </p:anim>
                                    <p:anim calcmode="lin" valueType="num">
                                      <p:cBhvr>
                                        <p:cTn id="172" dur="250"/>
                                        <p:tgtEl>
                                          <p:spTgt spid="19"/>
                                        </p:tgtEl>
                                        <p:attrNameLst>
                                          <p:attrName>ppt_y</p:attrName>
                                        </p:attrNameLst>
                                      </p:cBhvr>
                                      <p:tavLst>
                                        <p:tav tm="0">
                                          <p:val>
                                            <p:strVal val="ppt_y"/>
                                          </p:val>
                                        </p:tav>
                                        <p:tav tm="100000">
                                          <p:val>
                                            <p:strVal val="ppt_y+.1"/>
                                          </p:val>
                                        </p:tav>
                                      </p:tavLst>
                                    </p:anim>
                                    <p:set>
                                      <p:cBhvr>
                                        <p:cTn id="173" dur="1" fill="hold">
                                          <p:stCondLst>
                                            <p:cond delay="249"/>
                                          </p:stCondLst>
                                        </p:cTn>
                                        <p:tgtEl>
                                          <p:spTgt spid="19"/>
                                        </p:tgtEl>
                                        <p:attrNameLst>
                                          <p:attrName>style.visibility</p:attrName>
                                        </p:attrNameLst>
                                      </p:cBhvr>
                                      <p:to>
                                        <p:strVal val="hidden"/>
                                      </p:to>
                                    </p:set>
                                  </p:childTnLst>
                                </p:cTn>
                              </p:par>
                              <p:par>
                                <p:cTn id="174" presetID="42" presetClass="exit" presetSubtype="0" fill="hold" grpId="1" nodeType="withEffect">
                                  <p:stCondLst>
                                    <p:cond delay="0"/>
                                  </p:stCondLst>
                                  <p:childTnLst>
                                    <p:animEffect transition="out" filter="fade">
                                      <p:cBhvr>
                                        <p:cTn id="175" dur="250"/>
                                        <p:tgtEl>
                                          <p:spTgt spid="26">
                                            <p:txEl>
                                              <p:pRg st="0" end="0"/>
                                            </p:txEl>
                                          </p:spTgt>
                                        </p:tgtEl>
                                      </p:cBhvr>
                                    </p:animEffect>
                                    <p:anim calcmode="lin" valueType="num">
                                      <p:cBhvr>
                                        <p:cTn id="176" dur="250"/>
                                        <p:tgtEl>
                                          <p:spTgt spid="26">
                                            <p:txEl>
                                              <p:pRg st="0" end="0"/>
                                            </p:txEl>
                                          </p:spTgt>
                                        </p:tgtEl>
                                        <p:attrNameLst>
                                          <p:attrName>ppt_x</p:attrName>
                                        </p:attrNameLst>
                                      </p:cBhvr>
                                      <p:tavLst>
                                        <p:tav tm="0">
                                          <p:val>
                                            <p:strVal val="ppt_x"/>
                                          </p:val>
                                        </p:tav>
                                        <p:tav tm="100000">
                                          <p:val>
                                            <p:strVal val="ppt_x"/>
                                          </p:val>
                                        </p:tav>
                                      </p:tavLst>
                                    </p:anim>
                                    <p:anim calcmode="lin" valueType="num">
                                      <p:cBhvr>
                                        <p:cTn id="177" dur="250"/>
                                        <p:tgtEl>
                                          <p:spTgt spid="26">
                                            <p:txEl>
                                              <p:pRg st="0" end="0"/>
                                            </p:txEl>
                                          </p:spTgt>
                                        </p:tgtEl>
                                        <p:attrNameLst>
                                          <p:attrName>ppt_y</p:attrName>
                                        </p:attrNameLst>
                                      </p:cBhvr>
                                      <p:tavLst>
                                        <p:tav tm="0">
                                          <p:val>
                                            <p:strVal val="ppt_y"/>
                                          </p:val>
                                        </p:tav>
                                        <p:tav tm="100000">
                                          <p:val>
                                            <p:strVal val="ppt_y+.1"/>
                                          </p:val>
                                        </p:tav>
                                      </p:tavLst>
                                    </p:anim>
                                    <p:set>
                                      <p:cBhvr>
                                        <p:cTn id="178" dur="1" fill="hold">
                                          <p:stCondLst>
                                            <p:cond delay="249"/>
                                          </p:stCondLst>
                                        </p:cTn>
                                        <p:tgtEl>
                                          <p:spTgt spid="26">
                                            <p:txEl>
                                              <p:pRg st="0" end="0"/>
                                            </p:txEl>
                                          </p:spTgt>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63" presetClass="path" presetSubtype="0" accel="50000" decel="50000" fill="hold" grpId="1" nodeType="clickEffect">
                                  <p:stCondLst>
                                    <p:cond delay="0"/>
                                  </p:stCondLst>
                                  <p:childTnLst>
                                    <p:animMotion origin="layout" path="M 0 0 L 0.25 0 E" pathEditMode="relative" ptsTypes="">
                                      <p:cBhvr>
                                        <p:cTn id="182" dur="250" fill="hold"/>
                                        <p:tgtEl>
                                          <p:spTgt spid="14"/>
                                        </p:tgtEl>
                                        <p:attrNameLst>
                                          <p:attrName>ppt_x</p:attrName>
                                          <p:attrName>ppt_y</p:attrName>
                                        </p:attrNameLst>
                                      </p:cBhvr>
                                    </p:animMotion>
                                  </p:childTnLst>
                                </p:cTn>
                              </p:par>
                              <p:par>
                                <p:cTn id="183" presetID="63" presetClass="path" presetSubtype="0" accel="50000" decel="50000" fill="hold" nodeType="withEffect">
                                  <p:stCondLst>
                                    <p:cond delay="0"/>
                                  </p:stCondLst>
                                  <p:childTnLst>
                                    <p:animMotion origin="layout" path="M 0 0 L 0.25 0 E" pathEditMode="relative" ptsTypes="">
                                      <p:cBhvr>
                                        <p:cTn id="184" dur="250" fill="hold"/>
                                        <p:tgtEl>
                                          <p:spTgt spid="6"/>
                                        </p:tgtEl>
                                        <p:attrNameLst>
                                          <p:attrName>ppt_x</p:attrName>
                                          <p:attrName>ppt_y</p:attrName>
                                        </p:attrNameLst>
                                      </p:cBhvr>
                                    </p:animMotion>
                                  </p:childTnLst>
                                </p:cTn>
                              </p:par>
                              <p:par>
                                <p:cTn id="185" presetID="63" presetClass="path" presetSubtype="0" accel="50000" decel="50000" fill="hold" grpId="1" nodeType="withEffect">
                                  <p:stCondLst>
                                    <p:cond delay="0"/>
                                  </p:stCondLst>
                                  <p:childTnLst>
                                    <p:animMotion origin="layout" path="M 0 0 L 0.25 0 E" pathEditMode="relative" ptsTypes="">
                                      <p:cBhvr>
                                        <p:cTn id="186" dur="250" fill="hold"/>
                                        <p:tgtEl>
                                          <p:spTgt spid="15"/>
                                        </p:tgtEl>
                                        <p:attrNameLst>
                                          <p:attrName>ppt_x</p:attrName>
                                          <p:attrName>ppt_y</p:attrName>
                                        </p:attrNameLst>
                                      </p:cBhvr>
                                    </p:animMotion>
                                  </p:childTnLst>
                                </p:cTn>
                              </p:par>
                              <p:par>
                                <p:cTn id="187" presetID="63" presetClass="path" presetSubtype="0" accel="50000" decel="50000" fill="hold" nodeType="withEffect">
                                  <p:stCondLst>
                                    <p:cond delay="0"/>
                                  </p:stCondLst>
                                  <p:childTnLst>
                                    <p:animMotion origin="layout" path="M 0 0 L 0.25 0 E" pathEditMode="relative" ptsTypes="">
                                      <p:cBhvr>
                                        <p:cTn id="188" dur="250" fill="hold"/>
                                        <p:tgtEl>
                                          <p:spTgt spid="24"/>
                                        </p:tgtEl>
                                        <p:attrNameLst>
                                          <p:attrName>ppt_x</p:attrName>
                                          <p:attrName>ppt_y</p:attrName>
                                        </p:attrNameLst>
                                      </p:cBhvr>
                                    </p:animMotion>
                                  </p:childTnLst>
                                </p:cTn>
                              </p:par>
                              <p:par>
                                <p:cTn id="189" presetID="63" presetClass="path" presetSubtype="0" accel="50000" decel="50000" fill="hold" grpId="1" nodeType="withEffect">
                                  <p:stCondLst>
                                    <p:cond delay="0"/>
                                  </p:stCondLst>
                                  <p:childTnLst>
                                    <p:animMotion origin="layout" path="M 0 0 L 0.25 0 E" pathEditMode="relative" ptsTypes="">
                                      <p:cBhvr>
                                        <p:cTn id="190" dur="250" fill="hold"/>
                                        <p:tgtEl>
                                          <p:spTgt spid="25"/>
                                        </p:tgtEl>
                                        <p:attrNameLst>
                                          <p:attrName>ppt_x</p:attrName>
                                          <p:attrName>ppt_y</p:attrName>
                                        </p:attrNameLst>
                                      </p:cBhvr>
                                    </p:animMotion>
                                  </p:childTnLst>
                                </p:cTn>
                              </p:par>
                            </p:childTnLst>
                          </p:cTn>
                        </p:par>
                        <p:par>
                          <p:cTn id="191" fill="hold">
                            <p:stCondLst>
                              <p:cond delay="250"/>
                            </p:stCondLst>
                            <p:childTnLst>
                              <p:par>
                                <p:cTn id="192" presetID="42" presetClass="exit" presetSubtype="0" fill="hold" nodeType="afterEffect">
                                  <p:stCondLst>
                                    <p:cond delay="0"/>
                                  </p:stCondLst>
                                  <p:childTnLst>
                                    <p:animEffect transition="out" filter="fade">
                                      <p:cBhvr>
                                        <p:cTn id="193" dur="250"/>
                                        <p:tgtEl>
                                          <p:spTgt spid="6"/>
                                        </p:tgtEl>
                                      </p:cBhvr>
                                    </p:animEffect>
                                    <p:anim calcmode="lin" valueType="num">
                                      <p:cBhvr>
                                        <p:cTn id="194" dur="250"/>
                                        <p:tgtEl>
                                          <p:spTgt spid="6"/>
                                        </p:tgtEl>
                                        <p:attrNameLst>
                                          <p:attrName>ppt_x</p:attrName>
                                        </p:attrNameLst>
                                      </p:cBhvr>
                                      <p:tavLst>
                                        <p:tav tm="0">
                                          <p:val>
                                            <p:strVal val="ppt_x"/>
                                          </p:val>
                                        </p:tav>
                                        <p:tav tm="100000">
                                          <p:val>
                                            <p:strVal val="ppt_x"/>
                                          </p:val>
                                        </p:tav>
                                      </p:tavLst>
                                    </p:anim>
                                    <p:anim calcmode="lin" valueType="num">
                                      <p:cBhvr>
                                        <p:cTn id="195" dur="250"/>
                                        <p:tgtEl>
                                          <p:spTgt spid="6"/>
                                        </p:tgtEl>
                                        <p:attrNameLst>
                                          <p:attrName>ppt_y</p:attrName>
                                        </p:attrNameLst>
                                      </p:cBhvr>
                                      <p:tavLst>
                                        <p:tav tm="0">
                                          <p:val>
                                            <p:strVal val="ppt_y"/>
                                          </p:val>
                                        </p:tav>
                                        <p:tav tm="100000">
                                          <p:val>
                                            <p:strVal val="ppt_y+.1"/>
                                          </p:val>
                                        </p:tav>
                                      </p:tavLst>
                                    </p:anim>
                                    <p:set>
                                      <p:cBhvr>
                                        <p:cTn id="196" dur="1" fill="hold">
                                          <p:stCondLst>
                                            <p:cond delay="249"/>
                                          </p:stCondLst>
                                        </p:cTn>
                                        <p:tgtEl>
                                          <p:spTgt spid="6"/>
                                        </p:tgtEl>
                                        <p:attrNameLst>
                                          <p:attrName>style.visibility</p:attrName>
                                        </p:attrNameLst>
                                      </p:cBhvr>
                                      <p:to>
                                        <p:strVal val="hidden"/>
                                      </p:to>
                                    </p:set>
                                  </p:childTnLst>
                                </p:cTn>
                              </p:par>
                              <p:par>
                                <p:cTn id="197" presetID="42" presetClass="exit" presetSubtype="0" fill="hold" nodeType="withEffect">
                                  <p:stCondLst>
                                    <p:cond delay="0"/>
                                  </p:stCondLst>
                                  <p:childTnLst>
                                    <p:animEffect transition="out" filter="fade">
                                      <p:cBhvr>
                                        <p:cTn id="198" dur="250"/>
                                        <p:tgtEl>
                                          <p:spTgt spid="24"/>
                                        </p:tgtEl>
                                      </p:cBhvr>
                                    </p:animEffect>
                                    <p:anim calcmode="lin" valueType="num">
                                      <p:cBhvr>
                                        <p:cTn id="199" dur="250"/>
                                        <p:tgtEl>
                                          <p:spTgt spid="24"/>
                                        </p:tgtEl>
                                        <p:attrNameLst>
                                          <p:attrName>ppt_x</p:attrName>
                                        </p:attrNameLst>
                                      </p:cBhvr>
                                      <p:tavLst>
                                        <p:tav tm="0">
                                          <p:val>
                                            <p:strVal val="ppt_x"/>
                                          </p:val>
                                        </p:tav>
                                        <p:tav tm="100000">
                                          <p:val>
                                            <p:strVal val="ppt_x"/>
                                          </p:val>
                                        </p:tav>
                                      </p:tavLst>
                                    </p:anim>
                                    <p:anim calcmode="lin" valueType="num">
                                      <p:cBhvr>
                                        <p:cTn id="200" dur="250"/>
                                        <p:tgtEl>
                                          <p:spTgt spid="24"/>
                                        </p:tgtEl>
                                        <p:attrNameLst>
                                          <p:attrName>ppt_y</p:attrName>
                                        </p:attrNameLst>
                                      </p:cBhvr>
                                      <p:tavLst>
                                        <p:tav tm="0">
                                          <p:val>
                                            <p:strVal val="ppt_y"/>
                                          </p:val>
                                        </p:tav>
                                        <p:tav tm="100000">
                                          <p:val>
                                            <p:strVal val="ppt_y+.1"/>
                                          </p:val>
                                        </p:tav>
                                      </p:tavLst>
                                    </p:anim>
                                    <p:set>
                                      <p:cBhvr>
                                        <p:cTn id="201" dur="1" fill="hold">
                                          <p:stCondLst>
                                            <p:cond delay="249"/>
                                          </p:stCondLst>
                                        </p:cTn>
                                        <p:tgtEl>
                                          <p:spTgt spid="24"/>
                                        </p:tgtEl>
                                        <p:attrNameLst>
                                          <p:attrName>style.visibility</p:attrName>
                                        </p:attrNameLst>
                                      </p:cBhvr>
                                      <p:to>
                                        <p:strVal val="hidden"/>
                                      </p:to>
                                    </p:set>
                                  </p:childTnLst>
                                </p:cTn>
                              </p:par>
                              <p:par>
                                <p:cTn id="202" presetID="42" presetClass="exit" presetSubtype="0" fill="hold" grpId="2" nodeType="withEffect">
                                  <p:stCondLst>
                                    <p:cond delay="0"/>
                                  </p:stCondLst>
                                  <p:childTnLst>
                                    <p:animEffect transition="out" filter="fade">
                                      <p:cBhvr>
                                        <p:cTn id="203" dur="250"/>
                                        <p:tgtEl>
                                          <p:spTgt spid="25"/>
                                        </p:tgtEl>
                                      </p:cBhvr>
                                    </p:animEffect>
                                    <p:anim calcmode="lin" valueType="num">
                                      <p:cBhvr>
                                        <p:cTn id="204" dur="250"/>
                                        <p:tgtEl>
                                          <p:spTgt spid="25"/>
                                        </p:tgtEl>
                                        <p:attrNameLst>
                                          <p:attrName>ppt_x</p:attrName>
                                        </p:attrNameLst>
                                      </p:cBhvr>
                                      <p:tavLst>
                                        <p:tav tm="0">
                                          <p:val>
                                            <p:strVal val="ppt_x"/>
                                          </p:val>
                                        </p:tav>
                                        <p:tav tm="100000">
                                          <p:val>
                                            <p:strVal val="ppt_x"/>
                                          </p:val>
                                        </p:tav>
                                      </p:tavLst>
                                    </p:anim>
                                    <p:anim calcmode="lin" valueType="num">
                                      <p:cBhvr>
                                        <p:cTn id="205" dur="250"/>
                                        <p:tgtEl>
                                          <p:spTgt spid="25"/>
                                        </p:tgtEl>
                                        <p:attrNameLst>
                                          <p:attrName>ppt_y</p:attrName>
                                        </p:attrNameLst>
                                      </p:cBhvr>
                                      <p:tavLst>
                                        <p:tav tm="0">
                                          <p:val>
                                            <p:strVal val="ppt_y"/>
                                          </p:val>
                                        </p:tav>
                                        <p:tav tm="100000">
                                          <p:val>
                                            <p:strVal val="ppt_y+.1"/>
                                          </p:val>
                                        </p:tav>
                                      </p:tavLst>
                                    </p:anim>
                                    <p:set>
                                      <p:cBhvr>
                                        <p:cTn id="206" dur="1" fill="hold">
                                          <p:stCondLst>
                                            <p:cond delay="249"/>
                                          </p:stCondLst>
                                        </p:cTn>
                                        <p:tgtEl>
                                          <p:spTgt spid="25"/>
                                        </p:tgtEl>
                                        <p:attrNameLst>
                                          <p:attrName>style.visibility</p:attrName>
                                        </p:attrNameLst>
                                      </p:cBhvr>
                                      <p:to>
                                        <p:strVal val="hidden"/>
                                      </p:to>
                                    </p:set>
                                  </p:childTnLst>
                                </p:cTn>
                              </p:par>
                            </p:childTnLst>
                          </p:cTn>
                        </p:par>
                        <p:par>
                          <p:cTn id="207" fill="hold">
                            <p:stCondLst>
                              <p:cond delay="500"/>
                            </p:stCondLst>
                            <p:childTnLst>
                              <p:par>
                                <p:cTn id="208" presetID="42" presetClass="entr" presetSubtype="0" fill="hold" grpId="0" nodeType="afterEffect">
                                  <p:stCondLst>
                                    <p:cond delay="0"/>
                                  </p:stCondLst>
                                  <p:childTnLst>
                                    <p:set>
                                      <p:cBhvr>
                                        <p:cTn id="209" dur="1" fill="hold">
                                          <p:stCondLst>
                                            <p:cond delay="0"/>
                                          </p:stCondLst>
                                        </p:cTn>
                                        <p:tgtEl>
                                          <p:spTgt spid="31"/>
                                        </p:tgtEl>
                                        <p:attrNameLst>
                                          <p:attrName>style.visibility</p:attrName>
                                        </p:attrNameLst>
                                      </p:cBhvr>
                                      <p:to>
                                        <p:strVal val="visible"/>
                                      </p:to>
                                    </p:set>
                                    <p:animEffect transition="in" filter="fade">
                                      <p:cBhvr>
                                        <p:cTn id="210" dur="250"/>
                                        <p:tgtEl>
                                          <p:spTgt spid="31"/>
                                        </p:tgtEl>
                                      </p:cBhvr>
                                    </p:animEffect>
                                    <p:anim calcmode="lin" valueType="num">
                                      <p:cBhvr>
                                        <p:cTn id="211" dur="250" fill="hold"/>
                                        <p:tgtEl>
                                          <p:spTgt spid="31"/>
                                        </p:tgtEl>
                                        <p:attrNameLst>
                                          <p:attrName>ppt_x</p:attrName>
                                        </p:attrNameLst>
                                      </p:cBhvr>
                                      <p:tavLst>
                                        <p:tav tm="0">
                                          <p:val>
                                            <p:strVal val="#ppt_x"/>
                                          </p:val>
                                        </p:tav>
                                        <p:tav tm="100000">
                                          <p:val>
                                            <p:strVal val="#ppt_x"/>
                                          </p:val>
                                        </p:tav>
                                      </p:tavLst>
                                    </p:anim>
                                    <p:anim calcmode="lin" valueType="num">
                                      <p:cBhvr>
                                        <p:cTn id="212" dur="25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42" presetClass="entr" presetSubtype="0" fill="hold" grpId="0" nodeType="clickEffect">
                                  <p:stCondLst>
                                    <p:cond delay="0"/>
                                  </p:stCondLst>
                                  <p:childTnLst>
                                    <p:set>
                                      <p:cBhvr>
                                        <p:cTn id="216" dur="1" fill="hold">
                                          <p:stCondLst>
                                            <p:cond delay="0"/>
                                          </p:stCondLst>
                                        </p:cTn>
                                        <p:tgtEl>
                                          <p:spTgt spid="29"/>
                                        </p:tgtEl>
                                        <p:attrNameLst>
                                          <p:attrName>style.visibility</p:attrName>
                                        </p:attrNameLst>
                                      </p:cBhvr>
                                      <p:to>
                                        <p:strVal val="visible"/>
                                      </p:to>
                                    </p:set>
                                    <p:animEffect transition="in" filter="fade">
                                      <p:cBhvr>
                                        <p:cTn id="217" dur="250"/>
                                        <p:tgtEl>
                                          <p:spTgt spid="29"/>
                                        </p:tgtEl>
                                      </p:cBhvr>
                                    </p:animEffect>
                                    <p:anim calcmode="lin" valueType="num">
                                      <p:cBhvr>
                                        <p:cTn id="218" dur="250" fill="hold"/>
                                        <p:tgtEl>
                                          <p:spTgt spid="29"/>
                                        </p:tgtEl>
                                        <p:attrNameLst>
                                          <p:attrName>ppt_x</p:attrName>
                                        </p:attrNameLst>
                                      </p:cBhvr>
                                      <p:tavLst>
                                        <p:tav tm="0">
                                          <p:val>
                                            <p:strVal val="#ppt_x"/>
                                          </p:val>
                                        </p:tav>
                                        <p:tav tm="100000">
                                          <p:val>
                                            <p:strVal val="#ppt_x"/>
                                          </p:val>
                                        </p:tav>
                                      </p:tavLst>
                                    </p:anim>
                                    <p:anim calcmode="lin" valueType="num">
                                      <p:cBhvr>
                                        <p:cTn id="219" dur="250" fill="hold"/>
                                        <p:tgtEl>
                                          <p:spTgt spid="29"/>
                                        </p:tgtEl>
                                        <p:attrNameLst>
                                          <p:attrName>ppt_y</p:attrName>
                                        </p:attrNameLst>
                                      </p:cBhvr>
                                      <p:tavLst>
                                        <p:tav tm="0">
                                          <p:val>
                                            <p:strVal val="#ppt_y+.1"/>
                                          </p:val>
                                        </p:tav>
                                        <p:tav tm="100000">
                                          <p:val>
                                            <p:strVal val="#ppt_y"/>
                                          </p:val>
                                        </p:tav>
                                      </p:tavLst>
                                    </p:anim>
                                  </p:childTnLst>
                                </p:cTn>
                              </p:par>
                              <p:par>
                                <p:cTn id="220" presetID="10" presetClass="entr" presetSubtype="0" fill="hold" grpId="0" nodeType="withEffect">
                                  <p:stCondLst>
                                    <p:cond delay="0"/>
                                  </p:stCondLst>
                                  <p:childTnLst>
                                    <p:set>
                                      <p:cBhvr>
                                        <p:cTn id="221" dur="1" fill="hold">
                                          <p:stCondLst>
                                            <p:cond delay="0"/>
                                          </p:stCondLst>
                                        </p:cTn>
                                        <p:tgtEl>
                                          <p:spTgt spid="33"/>
                                        </p:tgtEl>
                                        <p:attrNameLst>
                                          <p:attrName>style.visibility</p:attrName>
                                        </p:attrNameLst>
                                      </p:cBhvr>
                                      <p:to>
                                        <p:strVal val="visible"/>
                                      </p:to>
                                    </p:set>
                                    <p:animEffect transition="in" filter="fade">
                                      <p:cBhvr>
                                        <p:cTn id="222" dur="500"/>
                                        <p:tgtEl>
                                          <p:spTgt spid="33"/>
                                        </p:tgtEl>
                                      </p:cBhvr>
                                    </p:animEffect>
                                  </p:childTnLst>
                                </p:cTn>
                              </p:par>
                            </p:childTnLst>
                          </p:cTn>
                        </p:par>
                        <p:par>
                          <p:cTn id="223" fill="hold">
                            <p:stCondLst>
                              <p:cond delay="500"/>
                            </p:stCondLst>
                            <p:childTnLst>
                              <p:par>
                                <p:cTn id="224" presetID="10" presetClass="entr" presetSubtype="0" fill="hold" grpId="0" nodeType="afterEffect">
                                  <p:stCondLst>
                                    <p:cond delay="0"/>
                                  </p:stCondLst>
                                  <p:childTnLst>
                                    <p:set>
                                      <p:cBhvr>
                                        <p:cTn id="225" dur="1" fill="hold">
                                          <p:stCondLst>
                                            <p:cond delay="0"/>
                                          </p:stCondLst>
                                        </p:cTn>
                                        <p:tgtEl>
                                          <p:spTgt spid="34"/>
                                        </p:tgtEl>
                                        <p:attrNameLst>
                                          <p:attrName>style.visibility</p:attrName>
                                        </p:attrNameLst>
                                      </p:cBhvr>
                                      <p:to>
                                        <p:strVal val="visible"/>
                                      </p:to>
                                    </p:set>
                                    <p:animEffect transition="in" filter="fade">
                                      <p:cBhvr>
                                        <p:cTn id="2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9" grpId="1" animBg="1"/>
      <p:bldP spid="10" grpId="0" animBg="1"/>
      <p:bldP spid="10" grpId="1" animBg="1"/>
      <p:bldP spid="11" grpId="0" animBg="1"/>
      <p:bldP spid="11" grpId="1" animBg="1"/>
      <p:bldP spid="12" grpId="0" animBg="1"/>
      <p:bldP spid="13" grpId="0"/>
      <p:bldP spid="13" grpId="1"/>
      <p:bldP spid="14" grpId="0" animBg="1"/>
      <p:bldP spid="14" grpId="1" animBg="1"/>
      <p:bldP spid="15" grpId="0" animBg="1"/>
      <p:bldP spid="15" grpId="1" animBg="1"/>
      <p:bldP spid="16" grpId="0" animBg="1"/>
      <p:bldP spid="16" grpId="1" animBg="1"/>
      <p:bldP spid="17" grpId="0" animBg="1"/>
      <p:bldP spid="17" grpId="1" animBg="1"/>
      <p:bldP spid="20" grpId="0"/>
      <p:bldP spid="20" grpId="1"/>
      <p:bldP spid="21" grpId="0"/>
      <p:bldP spid="21" grpId="1"/>
      <p:bldP spid="22" grpId="0"/>
      <p:bldP spid="22" grpId="1"/>
      <p:bldP spid="23" grpId="0"/>
      <p:bldP spid="23" grpId="1"/>
      <p:bldP spid="25" grpId="0"/>
      <p:bldP spid="25" grpId="1"/>
      <p:bldP spid="25" grpId="2"/>
      <p:bldP spid="26" grpId="0" build="p"/>
      <p:bldP spid="26" grpId="1" build="allAtOnce"/>
      <p:bldP spid="29" grpId="0" animBg="1"/>
      <p:bldP spid="31" grpId="0"/>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11</a:t>
            </a:fld>
            <a:endParaRPr lang="zh-CN" altLang="en-US"/>
          </a:p>
        </p:txBody>
      </p:sp>
      <p:sp>
        <p:nvSpPr>
          <p:cNvPr id="5"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蜕变关系识别框架</a:t>
            </a:r>
            <a:r>
              <a:rPr lang="en-US" altLang="zh-CN" sz="2400" dirty="0">
                <a:latin typeface="Verdana" pitchFamily="34" charset="0"/>
              </a:rPr>
              <a:t>METRIC</a:t>
            </a:r>
          </a:p>
        </p:txBody>
      </p:sp>
      <p:sp>
        <p:nvSpPr>
          <p:cNvPr id="6" name="TextBox 9"/>
          <p:cNvSpPr txBox="1"/>
          <p:nvPr/>
        </p:nvSpPr>
        <p:spPr>
          <a:xfrm>
            <a:off x="538239" y="1509190"/>
            <a:ext cx="8280907" cy="1169551"/>
          </a:xfrm>
          <a:prstGeom prst="rect">
            <a:avLst/>
          </a:prstGeom>
          <a:noFill/>
        </p:spPr>
        <p:txBody>
          <a:bodyPr wrap="square">
            <a:spAutoFit/>
          </a:bodyPr>
          <a:lstStyle/>
          <a:p>
            <a:pPr marL="285750" indent="-285750">
              <a:spcBef>
                <a:spcPts val="0"/>
              </a:spcBef>
              <a:spcAft>
                <a:spcPts val="1200"/>
              </a:spcAft>
              <a:buFont typeface="Wingdings" pitchFamily="2" charset="2"/>
              <a:buChar char="l"/>
              <a:defRPr/>
            </a:pPr>
            <a:r>
              <a:rPr lang="en-US" altLang="zh-CN" sz="2000" dirty="0">
                <a:solidFill>
                  <a:schemeClr val="tx2"/>
                </a:solidFill>
                <a:latin typeface="Times New Roman" panose="02020603050405020304" pitchFamily="18" charset="0"/>
                <a:cs typeface="Times New Roman" panose="02020603050405020304" pitchFamily="18" charset="0"/>
              </a:rPr>
              <a:t>Metamorphic Relation Identification Based on Category Choice Framework</a:t>
            </a:r>
          </a:p>
          <a:p>
            <a:pPr marL="285750" indent="-285750">
              <a:spcAft>
                <a:spcPts val="1200"/>
              </a:spcAft>
              <a:buFont typeface="Wingdings" pitchFamily="2" charset="2"/>
              <a:buChar char="l"/>
              <a:defRPr/>
            </a:pPr>
            <a:r>
              <a:rPr lang="zh-CN" altLang="en-US" sz="2000" dirty="0">
                <a:solidFill>
                  <a:schemeClr val="tx2"/>
                </a:solidFill>
                <a:latin typeface="Times New Roman" panose="02020603050405020304" pitchFamily="18" charset="0"/>
                <a:cs typeface="Times New Roman" panose="02020603050405020304" pitchFamily="18" charset="0"/>
              </a:rPr>
              <a:t>思想：由</a:t>
            </a:r>
            <a:r>
              <a:rPr lang="en-US" altLang="zh-CN" sz="2000" dirty="0">
                <a:solidFill>
                  <a:schemeClr val="tx2"/>
                </a:solidFill>
                <a:latin typeface="Times New Roman" panose="02020603050405020304" pitchFamily="18" charset="0"/>
                <a:cs typeface="Times New Roman" panose="02020603050405020304" pitchFamily="18" charset="0"/>
              </a:rPr>
              <a:t>Category-Choice Framework</a:t>
            </a:r>
            <a:r>
              <a:rPr lang="zh-CN" altLang="en-US" sz="2000" dirty="0">
                <a:solidFill>
                  <a:schemeClr val="tx2"/>
                </a:solidFill>
                <a:latin typeface="Times New Roman" panose="02020603050405020304" pitchFamily="18" charset="0"/>
                <a:cs typeface="Times New Roman" panose="02020603050405020304" pitchFamily="18" charset="0"/>
              </a:rPr>
              <a:t>生成的完整测试帧识别蜕变关系（依据抽象测试用例之间的关系反推蜕变关系）。</a:t>
            </a:r>
          </a:p>
        </p:txBody>
      </p:sp>
      <p:grpSp>
        <p:nvGrpSpPr>
          <p:cNvPr id="7" name="组合 6"/>
          <p:cNvGrpSpPr>
            <a:grpSpLocks/>
          </p:cNvGrpSpPr>
          <p:nvPr/>
        </p:nvGrpSpPr>
        <p:grpSpPr bwMode="auto">
          <a:xfrm>
            <a:off x="1228419" y="3513127"/>
            <a:ext cx="788987" cy="2179415"/>
            <a:chOff x="1429516" y="3181869"/>
            <a:chExt cx="527820" cy="965224"/>
          </a:xfrm>
        </p:grpSpPr>
        <p:sp>
          <p:nvSpPr>
            <p:cNvPr id="8" name="任意多边形 13"/>
            <p:cNvSpPr/>
            <p:nvPr/>
          </p:nvSpPr>
          <p:spPr>
            <a:xfrm>
              <a:off x="1429516" y="3181869"/>
              <a:ext cx="527820" cy="965224"/>
            </a:xfrm>
            <a:custGeom>
              <a:avLst/>
              <a:gdLst>
                <a:gd name="connsiteX0" fmla="*/ 0 w 626440"/>
                <a:gd name="connsiteY0" fmla="*/ 313220 h 1145571"/>
                <a:gd name="connsiteX1" fmla="*/ 313220 w 626440"/>
                <a:gd name="connsiteY1" fmla="*/ 0 h 1145571"/>
                <a:gd name="connsiteX2" fmla="*/ 626440 w 626440"/>
                <a:gd name="connsiteY2" fmla="*/ 313220 h 1145571"/>
                <a:gd name="connsiteX3" fmla="*/ 469830 w 626440"/>
                <a:gd name="connsiteY3" fmla="*/ 313220 h 1145571"/>
                <a:gd name="connsiteX4" fmla="*/ 469830 w 626440"/>
                <a:gd name="connsiteY4" fmla="*/ 832351 h 1145571"/>
                <a:gd name="connsiteX5" fmla="*/ 626440 w 626440"/>
                <a:gd name="connsiteY5" fmla="*/ 832351 h 1145571"/>
                <a:gd name="connsiteX6" fmla="*/ 313220 w 626440"/>
                <a:gd name="connsiteY6" fmla="*/ 1145571 h 1145571"/>
                <a:gd name="connsiteX7" fmla="*/ 0 w 626440"/>
                <a:gd name="connsiteY7" fmla="*/ 832351 h 1145571"/>
                <a:gd name="connsiteX8" fmla="*/ 156610 w 626440"/>
                <a:gd name="connsiteY8" fmla="*/ 832351 h 1145571"/>
                <a:gd name="connsiteX9" fmla="*/ 156610 w 626440"/>
                <a:gd name="connsiteY9" fmla="*/ 313220 h 1145571"/>
                <a:gd name="connsiteX10" fmla="*/ 0 w 626440"/>
                <a:gd name="connsiteY10" fmla="*/ 313220 h 1145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440" h="1145571">
                  <a:moveTo>
                    <a:pt x="0" y="313220"/>
                  </a:moveTo>
                  <a:lnTo>
                    <a:pt x="313220" y="0"/>
                  </a:lnTo>
                  <a:lnTo>
                    <a:pt x="626440" y="313220"/>
                  </a:lnTo>
                  <a:lnTo>
                    <a:pt x="469830" y="313220"/>
                  </a:lnTo>
                  <a:lnTo>
                    <a:pt x="469830" y="832351"/>
                  </a:lnTo>
                  <a:lnTo>
                    <a:pt x="626440" y="832351"/>
                  </a:lnTo>
                  <a:lnTo>
                    <a:pt x="313220" y="1145571"/>
                  </a:lnTo>
                  <a:lnTo>
                    <a:pt x="0" y="832351"/>
                  </a:lnTo>
                  <a:lnTo>
                    <a:pt x="156610" y="832351"/>
                  </a:lnTo>
                  <a:lnTo>
                    <a:pt x="156610" y="313220"/>
                  </a:lnTo>
                  <a:lnTo>
                    <a:pt x="0" y="31322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lIns="156610" tIns="156610" rIns="156610" bIns="156610" spcCol="1270" anchor="ctr"/>
            <a:lstStyle/>
            <a:p>
              <a:pPr algn="ctr" defTabSz="2400300">
                <a:lnSpc>
                  <a:spcPct val="90000"/>
                </a:lnSpc>
                <a:spcAft>
                  <a:spcPct val="35000"/>
                </a:spcAft>
                <a:defRPr/>
              </a:pPr>
              <a:endParaRPr lang="zh-CN" altLang="en-US" sz="4400"/>
            </a:p>
          </p:txBody>
        </p:sp>
        <p:sp>
          <p:nvSpPr>
            <p:cNvPr id="9" name="TextBox 40"/>
            <p:cNvSpPr txBox="1">
              <a:spLocks noChangeArrowheads="1"/>
            </p:cNvSpPr>
            <p:nvPr/>
          </p:nvSpPr>
          <p:spPr bwMode="auto">
            <a:xfrm rot="5400000">
              <a:off x="1249551" y="3548142"/>
              <a:ext cx="889492" cy="246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i="1" dirty="0">
                <a:solidFill>
                  <a:schemeClr val="bg1"/>
                </a:solidFill>
                <a:latin typeface="Times New Roman" pitchFamily="18" charset="0"/>
                <a:cs typeface="Times New Roman" pitchFamily="18" charset="0"/>
              </a:endParaRPr>
            </a:p>
          </p:txBody>
        </p:sp>
      </p:grpSp>
      <p:sp>
        <p:nvSpPr>
          <p:cNvPr id="10" name="TextBox 23"/>
          <p:cNvSpPr txBox="1"/>
          <p:nvPr/>
        </p:nvSpPr>
        <p:spPr>
          <a:xfrm>
            <a:off x="714528" y="3135195"/>
            <a:ext cx="181676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defRPr/>
            </a:pPr>
            <a:r>
              <a:rPr lang="zh-CN" altLang="en-US" dirty="0">
                <a:latin typeface="Times New Roman" pitchFamily="18" charset="0"/>
                <a:cs typeface="Times New Roman" pitchFamily="18" charset="0"/>
              </a:rPr>
              <a:t>完整测试帧</a:t>
            </a:r>
            <a:r>
              <a:rPr lang="en-US" altLang="zh-CN" i="1" dirty="0">
                <a:latin typeface="Times New Roman" pitchFamily="18" charset="0"/>
                <a:cs typeface="Times New Roman" pitchFamily="18" charset="0"/>
              </a:rPr>
              <a:t>CP</a:t>
            </a:r>
            <a:endParaRPr lang="zh-CN" altLang="en-US" i="1" dirty="0">
              <a:latin typeface="Times New Roman" pitchFamily="18" charset="0"/>
              <a:cs typeface="Times New Roman" pitchFamily="18" charset="0"/>
            </a:endParaRPr>
          </a:p>
        </p:txBody>
      </p:sp>
      <p:sp>
        <p:nvSpPr>
          <p:cNvPr id="11" name="TextBox 24"/>
          <p:cNvSpPr txBox="1"/>
          <p:nvPr/>
        </p:nvSpPr>
        <p:spPr>
          <a:xfrm>
            <a:off x="708034" y="5738381"/>
            <a:ext cx="181676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defRPr/>
            </a:pPr>
            <a:r>
              <a:rPr lang="zh-CN" altLang="en-US" dirty="0">
                <a:latin typeface="Times New Roman" pitchFamily="18" charset="0"/>
                <a:cs typeface="Times New Roman" pitchFamily="18" charset="0"/>
              </a:rPr>
              <a:t>完整测试帧</a:t>
            </a:r>
            <a:r>
              <a:rPr lang="en-US" altLang="zh-CN" i="1" dirty="0">
                <a:latin typeface="Times New Roman" pitchFamily="18" charset="0"/>
                <a:cs typeface="Times New Roman" pitchFamily="18" charset="0"/>
              </a:rPr>
              <a:t>CP’</a:t>
            </a:r>
            <a:endParaRPr lang="zh-CN" altLang="en-US" i="1" dirty="0">
              <a:latin typeface="Times New Roman" pitchFamily="18" charset="0"/>
              <a:cs typeface="Times New Roman" pitchFamily="18" charset="0"/>
            </a:endParaRPr>
          </a:p>
        </p:txBody>
      </p:sp>
      <p:grpSp>
        <p:nvGrpSpPr>
          <p:cNvPr id="19" name="组合 18"/>
          <p:cNvGrpSpPr/>
          <p:nvPr/>
        </p:nvGrpSpPr>
        <p:grpSpPr>
          <a:xfrm>
            <a:off x="1240451" y="4224547"/>
            <a:ext cx="739007" cy="751640"/>
            <a:chOff x="1834" y="1485270"/>
            <a:chExt cx="1093459" cy="1093459"/>
          </a:xfrm>
        </p:grpSpPr>
        <p:sp>
          <p:nvSpPr>
            <p:cNvPr id="20" name="椭圆 19"/>
            <p:cNvSpPr/>
            <p:nvPr/>
          </p:nvSpPr>
          <p:spPr>
            <a:xfrm>
              <a:off x="1834" y="1485270"/>
              <a:ext cx="1093459" cy="1093459"/>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椭圆 4"/>
            <p:cNvSpPr txBox="1"/>
            <p:nvPr/>
          </p:nvSpPr>
          <p:spPr>
            <a:xfrm>
              <a:off x="161967" y="1645403"/>
              <a:ext cx="773193" cy="7731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altLang="zh-CN" sz="3200" i="1" kern="1200" dirty="0">
                  <a:latin typeface="Times New Roman" pitchFamily="18" charset="0"/>
                  <a:cs typeface="Times New Roman" pitchFamily="18" charset="0"/>
                </a:rPr>
                <a:t>R</a:t>
              </a:r>
              <a:endParaRPr lang="zh-CN" altLang="en-US" sz="3200" kern="1200" dirty="0"/>
            </a:p>
          </p:txBody>
        </p:sp>
      </p:grpSp>
      <p:grpSp>
        <p:nvGrpSpPr>
          <p:cNvPr id="25" name="组合 24"/>
          <p:cNvGrpSpPr/>
          <p:nvPr/>
        </p:nvGrpSpPr>
        <p:grpSpPr>
          <a:xfrm>
            <a:off x="4301734" y="4215998"/>
            <a:ext cx="827100" cy="827100"/>
            <a:chOff x="2436642" y="1469099"/>
            <a:chExt cx="1125800" cy="1125800"/>
          </a:xfrm>
        </p:grpSpPr>
        <p:sp>
          <p:nvSpPr>
            <p:cNvPr id="26" name="椭圆 25"/>
            <p:cNvSpPr/>
            <p:nvPr/>
          </p:nvSpPr>
          <p:spPr>
            <a:xfrm>
              <a:off x="2436642" y="1469099"/>
              <a:ext cx="1125800" cy="1125800"/>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7" name="椭圆 4"/>
            <p:cNvSpPr txBox="1"/>
            <p:nvPr/>
          </p:nvSpPr>
          <p:spPr>
            <a:xfrm>
              <a:off x="2601512" y="1633969"/>
              <a:ext cx="796060" cy="7960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altLang="zh-CN" sz="3200" i="1" kern="1200" dirty="0" err="1">
                  <a:latin typeface="Times New Roman" pitchFamily="18" charset="0"/>
                  <a:cs typeface="Times New Roman" pitchFamily="18" charset="0"/>
                </a:rPr>
                <a:t>R</a:t>
              </a:r>
              <a:r>
                <a:rPr lang="en-US" altLang="zh-CN" sz="3200" i="1" kern="1200" baseline="-25000" dirty="0" err="1">
                  <a:latin typeface="Times New Roman" pitchFamily="18" charset="0"/>
                  <a:cs typeface="Times New Roman" pitchFamily="18" charset="0"/>
                </a:rPr>
                <a:t>f</a:t>
              </a:r>
              <a:endParaRPr lang="zh-CN" altLang="en-US" sz="3200" kern="1200" dirty="0"/>
            </a:p>
          </p:txBody>
        </p:sp>
      </p:grpSp>
      <p:sp>
        <p:nvSpPr>
          <p:cNvPr id="34" name="任意多边形 10"/>
          <p:cNvSpPr/>
          <p:nvPr/>
        </p:nvSpPr>
        <p:spPr>
          <a:xfrm>
            <a:off x="2108464" y="4380170"/>
            <a:ext cx="2094129" cy="502132"/>
          </a:xfrm>
          <a:custGeom>
            <a:avLst/>
            <a:gdLst>
              <a:gd name="connsiteX0" fmla="*/ 0 w 905958"/>
              <a:gd name="connsiteY0" fmla="*/ 52412 h 262062"/>
              <a:gd name="connsiteX1" fmla="*/ 774927 w 905958"/>
              <a:gd name="connsiteY1" fmla="*/ 52412 h 262062"/>
              <a:gd name="connsiteX2" fmla="*/ 774927 w 905958"/>
              <a:gd name="connsiteY2" fmla="*/ 0 h 262062"/>
              <a:gd name="connsiteX3" fmla="*/ 905958 w 905958"/>
              <a:gd name="connsiteY3" fmla="*/ 131031 h 262062"/>
              <a:gd name="connsiteX4" fmla="*/ 774927 w 905958"/>
              <a:gd name="connsiteY4" fmla="*/ 262062 h 262062"/>
              <a:gd name="connsiteX5" fmla="*/ 774927 w 905958"/>
              <a:gd name="connsiteY5" fmla="*/ 209650 h 262062"/>
              <a:gd name="connsiteX6" fmla="*/ 0 w 905958"/>
              <a:gd name="connsiteY6" fmla="*/ 209650 h 262062"/>
              <a:gd name="connsiteX7" fmla="*/ 0 w 905958"/>
              <a:gd name="connsiteY7" fmla="*/ 52412 h 26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5958" h="262062">
                <a:moveTo>
                  <a:pt x="0" y="52412"/>
                </a:moveTo>
                <a:lnTo>
                  <a:pt x="774927" y="52412"/>
                </a:lnTo>
                <a:lnTo>
                  <a:pt x="774927" y="0"/>
                </a:lnTo>
                <a:lnTo>
                  <a:pt x="905958" y="131031"/>
                </a:lnTo>
                <a:lnTo>
                  <a:pt x="774927" y="262062"/>
                </a:lnTo>
                <a:lnTo>
                  <a:pt x="774927" y="209650"/>
                </a:lnTo>
                <a:lnTo>
                  <a:pt x="0" y="209650"/>
                </a:lnTo>
                <a:lnTo>
                  <a:pt x="0" y="52412"/>
                </a:lnTo>
                <a:close/>
              </a:path>
            </a:pathLst>
          </a:custGeom>
        </p:spPr>
        <p:style>
          <a:lnRef idx="1">
            <a:schemeClr val="accent1"/>
          </a:lnRef>
          <a:fillRef idx="3">
            <a:schemeClr val="accent1"/>
          </a:fillRef>
          <a:effectRef idx="2">
            <a:schemeClr val="accent1"/>
          </a:effectRef>
          <a:fontRef idx="minor">
            <a:schemeClr val="lt1"/>
          </a:fontRef>
        </p:style>
        <p:txBody>
          <a:bodyPr lIns="0" tIns="52412" rIns="78619" bIns="52412" spcCol="1270" anchor="ctr"/>
          <a:lstStyle/>
          <a:p>
            <a:pPr algn="ctr" defTabSz="488950">
              <a:lnSpc>
                <a:spcPct val="90000"/>
              </a:lnSpc>
              <a:spcAft>
                <a:spcPct val="35000"/>
              </a:spcAft>
              <a:defRPr/>
            </a:pPr>
            <a:r>
              <a:rPr lang="zh-CN" altLang="en-US" sz="1200" b="1" dirty="0"/>
              <a:t>推导</a:t>
            </a:r>
          </a:p>
        </p:txBody>
      </p:sp>
      <p:sp>
        <p:nvSpPr>
          <p:cNvPr id="35" name="任意多边形 10"/>
          <p:cNvSpPr/>
          <p:nvPr/>
        </p:nvSpPr>
        <p:spPr>
          <a:xfrm>
            <a:off x="5238832" y="4380170"/>
            <a:ext cx="1208221" cy="502132"/>
          </a:xfrm>
          <a:custGeom>
            <a:avLst/>
            <a:gdLst>
              <a:gd name="connsiteX0" fmla="*/ 0 w 905958"/>
              <a:gd name="connsiteY0" fmla="*/ 52412 h 262062"/>
              <a:gd name="connsiteX1" fmla="*/ 774927 w 905958"/>
              <a:gd name="connsiteY1" fmla="*/ 52412 h 262062"/>
              <a:gd name="connsiteX2" fmla="*/ 774927 w 905958"/>
              <a:gd name="connsiteY2" fmla="*/ 0 h 262062"/>
              <a:gd name="connsiteX3" fmla="*/ 905958 w 905958"/>
              <a:gd name="connsiteY3" fmla="*/ 131031 h 262062"/>
              <a:gd name="connsiteX4" fmla="*/ 774927 w 905958"/>
              <a:gd name="connsiteY4" fmla="*/ 262062 h 262062"/>
              <a:gd name="connsiteX5" fmla="*/ 774927 w 905958"/>
              <a:gd name="connsiteY5" fmla="*/ 209650 h 262062"/>
              <a:gd name="connsiteX6" fmla="*/ 0 w 905958"/>
              <a:gd name="connsiteY6" fmla="*/ 209650 h 262062"/>
              <a:gd name="connsiteX7" fmla="*/ 0 w 905958"/>
              <a:gd name="connsiteY7" fmla="*/ 52412 h 26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5958" h="262062">
                <a:moveTo>
                  <a:pt x="0" y="52412"/>
                </a:moveTo>
                <a:lnTo>
                  <a:pt x="774927" y="52412"/>
                </a:lnTo>
                <a:lnTo>
                  <a:pt x="774927" y="0"/>
                </a:lnTo>
                <a:lnTo>
                  <a:pt x="905958" y="131031"/>
                </a:lnTo>
                <a:lnTo>
                  <a:pt x="774927" y="262062"/>
                </a:lnTo>
                <a:lnTo>
                  <a:pt x="774927" y="209650"/>
                </a:lnTo>
                <a:lnTo>
                  <a:pt x="0" y="209650"/>
                </a:lnTo>
                <a:lnTo>
                  <a:pt x="0" y="52412"/>
                </a:lnTo>
                <a:close/>
              </a:path>
            </a:pathLst>
          </a:custGeom>
        </p:spPr>
        <p:style>
          <a:lnRef idx="1">
            <a:schemeClr val="accent1"/>
          </a:lnRef>
          <a:fillRef idx="3">
            <a:schemeClr val="accent1"/>
          </a:fillRef>
          <a:effectRef idx="2">
            <a:schemeClr val="accent1"/>
          </a:effectRef>
          <a:fontRef idx="minor">
            <a:schemeClr val="lt1"/>
          </a:fontRef>
        </p:style>
        <p:txBody>
          <a:bodyPr lIns="0" tIns="52412" rIns="78619" bIns="52412" spcCol="1270" anchor="ctr"/>
          <a:lstStyle/>
          <a:p>
            <a:pPr algn="ctr" defTabSz="488950">
              <a:lnSpc>
                <a:spcPct val="90000"/>
              </a:lnSpc>
              <a:spcAft>
                <a:spcPct val="35000"/>
              </a:spcAft>
              <a:defRPr/>
            </a:pPr>
            <a:r>
              <a:rPr lang="en-US" altLang="zh-CN" b="1" dirty="0"/>
              <a:t>+ </a:t>
            </a:r>
            <a:r>
              <a:rPr lang="en-US" altLang="zh-CN" b="1" i="1" dirty="0"/>
              <a:t>R</a:t>
            </a:r>
            <a:endParaRPr lang="zh-CN" altLang="en-US" b="1" i="1" dirty="0"/>
          </a:p>
        </p:txBody>
      </p:sp>
      <p:sp>
        <p:nvSpPr>
          <p:cNvPr id="37" name="TextBox 24"/>
          <p:cNvSpPr txBox="1"/>
          <p:nvPr/>
        </p:nvSpPr>
        <p:spPr>
          <a:xfrm>
            <a:off x="6597242" y="4444881"/>
            <a:ext cx="1816768" cy="341632"/>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defTabSz="622300">
              <a:lnSpc>
                <a:spcPct val="90000"/>
              </a:lnSpc>
              <a:spcBef>
                <a:spcPct val="0"/>
              </a:spcBef>
              <a:spcAft>
                <a:spcPct val="35000"/>
              </a:spcAft>
            </a:pPr>
            <a:r>
              <a:rPr lang="en-US" altLang="zh-CN" b="1" i="1" dirty="0"/>
              <a:t>MR = </a:t>
            </a:r>
            <a:r>
              <a:rPr lang="en-US" altLang="zh-CN" b="1" dirty="0"/>
              <a:t>{</a:t>
            </a:r>
            <a:r>
              <a:rPr lang="en-US" altLang="zh-CN" i="1" dirty="0">
                <a:latin typeface="Times New Roman" pitchFamily="18" charset="0"/>
                <a:cs typeface="Times New Roman" pitchFamily="18" charset="0"/>
              </a:rPr>
              <a:t>R, </a:t>
            </a:r>
            <a:r>
              <a:rPr lang="en-US" altLang="zh-CN" i="1" dirty="0" err="1">
                <a:latin typeface="Times New Roman" pitchFamily="18" charset="0"/>
                <a:cs typeface="Times New Roman" pitchFamily="18" charset="0"/>
              </a:rPr>
              <a:t>R</a:t>
            </a:r>
            <a:r>
              <a:rPr lang="en-US" altLang="zh-CN" i="1" baseline="-25000" dirty="0" err="1">
                <a:latin typeface="Times New Roman" pitchFamily="18" charset="0"/>
                <a:cs typeface="Times New Roman" pitchFamily="18" charset="0"/>
              </a:rPr>
              <a:t>f</a:t>
            </a:r>
            <a:r>
              <a:rPr lang="en-US" altLang="zh-CN" b="1" dirty="0"/>
              <a:t>}</a:t>
            </a:r>
            <a:endParaRPr lang="zh-CN" altLang="en-US" b="1" i="1" dirty="0"/>
          </a:p>
        </p:txBody>
      </p:sp>
    </p:spTree>
    <p:extLst>
      <p:ext uri="{BB962C8B-B14F-4D97-AF65-F5344CB8AC3E}">
        <p14:creationId xmlns:p14="http://schemas.microsoft.com/office/powerpoint/2010/main" val="250472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250"/>
                                        <p:tgtEl>
                                          <p:spTgt spid="6">
                                            <p:txEl>
                                              <p:pRg st="0" end="0"/>
                                            </p:txEl>
                                          </p:spTgt>
                                        </p:tgtEl>
                                      </p:cBhvr>
                                    </p:animEffect>
                                    <p:anim calcmode="lin" valueType="num">
                                      <p:cBhvr>
                                        <p:cTn id="14" dur="25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250"/>
                                        <p:tgtEl>
                                          <p:spTgt spid="6">
                                            <p:txEl>
                                              <p:pRg st="1" end="1"/>
                                            </p:txEl>
                                          </p:spTgt>
                                        </p:tgtEl>
                                      </p:cBhvr>
                                    </p:animEffect>
                                    <p:anim calcmode="lin" valueType="num">
                                      <p:cBhvr>
                                        <p:cTn id="20" dur="25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50"/>
                                        <p:tgtEl>
                                          <p:spTgt spid="10"/>
                                        </p:tgtEl>
                                      </p:cBhvr>
                                    </p:animEffect>
                                    <p:anim calcmode="lin" valueType="num">
                                      <p:cBhvr>
                                        <p:cTn id="26" dur="250" fill="hold"/>
                                        <p:tgtEl>
                                          <p:spTgt spid="10"/>
                                        </p:tgtEl>
                                        <p:attrNameLst>
                                          <p:attrName>ppt_x</p:attrName>
                                        </p:attrNameLst>
                                      </p:cBhvr>
                                      <p:tavLst>
                                        <p:tav tm="0">
                                          <p:val>
                                            <p:strVal val="#ppt_x"/>
                                          </p:val>
                                        </p:tav>
                                        <p:tav tm="100000">
                                          <p:val>
                                            <p:strVal val="#ppt_x"/>
                                          </p:val>
                                        </p:tav>
                                      </p:tavLst>
                                    </p:anim>
                                    <p:anim calcmode="lin" valueType="num">
                                      <p:cBhvr>
                                        <p:cTn id="27" dur="25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250"/>
                                        <p:tgtEl>
                                          <p:spTgt spid="11"/>
                                        </p:tgtEl>
                                      </p:cBhvr>
                                    </p:animEffect>
                                    <p:anim calcmode="lin" valueType="num">
                                      <p:cBhvr>
                                        <p:cTn id="31" dur="250" fill="hold"/>
                                        <p:tgtEl>
                                          <p:spTgt spid="11"/>
                                        </p:tgtEl>
                                        <p:attrNameLst>
                                          <p:attrName>ppt_x</p:attrName>
                                        </p:attrNameLst>
                                      </p:cBhvr>
                                      <p:tavLst>
                                        <p:tav tm="0">
                                          <p:val>
                                            <p:strVal val="#ppt_x"/>
                                          </p:val>
                                        </p:tav>
                                        <p:tav tm="100000">
                                          <p:val>
                                            <p:strVal val="#ppt_x"/>
                                          </p:val>
                                        </p:tav>
                                      </p:tavLst>
                                    </p:anim>
                                    <p:anim calcmode="lin" valueType="num">
                                      <p:cBhvr>
                                        <p:cTn id="32" dur="250" fill="hold"/>
                                        <p:tgtEl>
                                          <p:spTgt spid="11"/>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42"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250"/>
                                        <p:tgtEl>
                                          <p:spTgt spid="7"/>
                                        </p:tgtEl>
                                      </p:cBhvr>
                                    </p:animEffect>
                                    <p:anim calcmode="lin" valueType="num">
                                      <p:cBhvr>
                                        <p:cTn id="37" dur="250" fill="hold"/>
                                        <p:tgtEl>
                                          <p:spTgt spid="7"/>
                                        </p:tgtEl>
                                        <p:attrNameLst>
                                          <p:attrName>ppt_x</p:attrName>
                                        </p:attrNameLst>
                                      </p:cBhvr>
                                      <p:tavLst>
                                        <p:tav tm="0">
                                          <p:val>
                                            <p:strVal val="#ppt_x"/>
                                          </p:val>
                                        </p:tav>
                                        <p:tav tm="100000">
                                          <p:val>
                                            <p:strVal val="#ppt_x"/>
                                          </p:val>
                                        </p:tav>
                                      </p:tavLst>
                                    </p:anim>
                                    <p:anim calcmode="lin" valueType="num">
                                      <p:cBhvr>
                                        <p:cTn id="38" dur="250" fill="hold"/>
                                        <p:tgtEl>
                                          <p:spTgt spid="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250"/>
                                        <p:tgtEl>
                                          <p:spTgt spid="19"/>
                                        </p:tgtEl>
                                      </p:cBhvr>
                                    </p:animEffect>
                                    <p:anim calcmode="lin" valueType="num">
                                      <p:cBhvr>
                                        <p:cTn id="42" dur="250" fill="hold"/>
                                        <p:tgtEl>
                                          <p:spTgt spid="19"/>
                                        </p:tgtEl>
                                        <p:attrNameLst>
                                          <p:attrName>ppt_x</p:attrName>
                                        </p:attrNameLst>
                                      </p:cBhvr>
                                      <p:tavLst>
                                        <p:tav tm="0">
                                          <p:val>
                                            <p:strVal val="#ppt_x"/>
                                          </p:val>
                                        </p:tav>
                                        <p:tav tm="100000">
                                          <p:val>
                                            <p:strVal val="#ppt_x"/>
                                          </p:val>
                                        </p:tav>
                                      </p:tavLst>
                                    </p:anim>
                                    <p:anim calcmode="lin" valueType="num">
                                      <p:cBhvr>
                                        <p:cTn id="43" dur="250" fill="hold"/>
                                        <p:tgtEl>
                                          <p:spTgt spid="19"/>
                                        </p:tgtEl>
                                        <p:attrNameLst>
                                          <p:attrName>ppt_y</p:attrName>
                                        </p:attrNameLst>
                                      </p:cBhvr>
                                      <p:tavLst>
                                        <p:tav tm="0">
                                          <p:val>
                                            <p:strVal val="#ppt_y+.1"/>
                                          </p:val>
                                        </p:tav>
                                        <p:tav tm="100000">
                                          <p:val>
                                            <p:strVal val="#ppt_y"/>
                                          </p:val>
                                        </p:tav>
                                      </p:tavLst>
                                    </p:anim>
                                  </p:childTnLst>
                                </p:cTn>
                              </p:par>
                            </p:childTnLst>
                          </p:cTn>
                        </p:par>
                        <p:par>
                          <p:cTn id="44" fill="hold">
                            <p:stCondLst>
                              <p:cond delay="1250"/>
                            </p:stCondLst>
                            <p:childTnLst>
                              <p:par>
                                <p:cTn id="45" presetID="42" presetClass="entr" presetSubtype="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250"/>
                                        <p:tgtEl>
                                          <p:spTgt spid="34"/>
                                        </p:tgtEl>
                                      </p:cBhvr>
                                    </p:animEffect>
                                    <p:anim calcmode="lin" valueType="num">
                                      <p:cBhvr>
                                        <p:cTn id="48" dur="250" fill="hold"/>
                                        <p:tgtEl>
                                          <p:spTgt spid="34"/>
                                        </p:tgtEl>
                                        <p:attrNameLst>
                                          <p:attrName>ppt_x</p:attrName>
                                        </p:attrNameLst>
                                      </p:cBhvr>
                                      <p:tavLst>
                                        <p:tav tm="0">
                                          <p:val>
                                            <p:strVal val="#ppt_x"/>
                                          </p:val>
                                        </p:tav>
                                        <p:tav tm="100000">
                                          <p:val>
                                            <p:strVal val="#ppt_x"/>
                                          </p:val>
                                        </p:tav>
                                      </p:tavLst>
                                    </p:anim>
                                    <p:anim calcmode="lin" valueType="num">
                                      <p:cBhvr>
                                        <p:cTn id="49" dur="250" fill="hold"/>
                                        <p:tgtEl>
                                          <p:spTgt spid="34"/>
                                        </p:tgtEl>
                                        <p:attrNameLst>
                                          <p:attrName>ppt_y</p:attrName>
                                        </p:attrNameLst>
                                      </p:cBhvr>
                                      <p:tavLst>
                                        <p:tav tm="0">
                                          <p:val>
                                            <p:strVal val="#ppt_y+.1"/>
                                          </p:val>
                                        </p:tav>
                                        <p:tav tm="100000">
                                          <p:val>
                                            <p:strVal val="#ppt_y"/>
                                          </p:val>
                                        </p:tav>
                                      </p:tavLst>
                                    </p:anim>
                                  </p:childTnLst>
                                </p:cTn>
                              </p:par>
                            </p:childTnLst>
                          </p:cTn>
                        </p:par>
                        <p:par>
                          <p:cTn id="50" fill="hold">
                            <p:stCondLst>
                              <p:cond delay="1500"/>
                            </p:stCondLst>
                            <p:childTnLst>
                              <p:par>
                                <p:cTn id="51" presetID="42" presetClass="entr" presetSubtype="0" fill="hold"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250"/>
                                        <p:tgtEl>
                                          <p:spTgt spid="25"/>
                                        </p:tgtEl>
                                      </p:cBhvr>
                                    </p:animEffect>
                                    <p:anim calcmode="lin" valueType="num">
                                      <p:cBhvr>
                                        <p:cTn id="54" dur="250" fill="hold"/>
                                        <p:tgtEl>
                                          <p:spTgt spid="25"/>
                                        </p:tgtEl>
                                        <p:attrNameLst>
                                          <p:attrName>ppt_x</p:attrName>
                                        </p:attrNameLst>
                                      </p:cBhvr>
                                      <p:tavLst>
                                        <p:tav tm="0">
                                          <p:val>
                                            <p:strVal val="#ppt_x"/>
                                          </p:val>
                                        </p:tav>
                                        <p:tav tm="100000">
                                          <p:val>
                                            <p:strVal val="#ppt_x"/>
                                          </p:val>
                                        </p:tav>
                                      </p:tavLst>
                                    </p:anim>
                                    <p:anim calcmode="lin" valueType="num">
                                      <p:cBhvr>
                                        <p:cTn id="55" dur="250" fill="hold"/>
                                        <p:tgtEl>
                                          <p:spTgt spid="25"/>
                                        </p:tgtEl>
                                        <p:attrNameLst>
                                          <p:attrName>ppt_y</p:attrName>
                                        </p:attrNameLst>
                                      </p:cBhvr>
                                      <p:tavLst>
                                        <p:tav tm="0">
                                          <p:val>
                                            <p:strVal val="#ppt_y+.1"/>
                                          </p:val>
                                        </p:tav>
                                        <p:tav tm="100000">
                                          <p:val>
                                            <p:strVal val="#ppt_y"/>
                                          </p:val>
                                        </p:tav>
                                      </p:tavLst>
                                    </p:anim>
                                  </p:childTnLst>
                                </p:cTn>
                              </p:par>
                            </p:childTnLst>
                          </p:cTn>
                        </p:par>
                        <p:par>
                          <p:cTn id="56" fill="hold">
                            <p:stCondLst>
                              <p:cond delay="1750"/>
                            </p:stCondLst>
                            <p:childTnLst>
                              <p:par>
                                <p:cTn id="57" presetID="42" presetClass="entr" presetSubtype="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250"/>
                                        <p:tgtEl>
                                          <p:spTgt spid="35"/>
                                        </p:tgtEl>
                                      </p:cBhvr>
                                    </p:animEffect>
                                    <p:anim calcmode="lin" valueType="num">
                                      <p:cBhvr>
                                        <p:cTn id="60" dur="250" fill="hold"/>
                                        <p:tgtEl>
                                          <p:spTgt spid="35"/>
                                        </p:tgtEl>
                                        <p:attrNameLst>
                                          <p:attrName>ppt_x</p:attrName>
                                        </p:attrNameLst>
                                      </p:cBhvr>
                                      <p:tavLst>
                                        <p:tav tm="0">
                                          <p:val>
                                            <p:strVal val="#ppt_x"/>
                                          </p:val>
                                        </p:tav>
                                        <p:tav tm="100000">
                                          <p:val>
                                            <p:strVal val="#ppt_x"/>
                                          </p:val>
                                        </p:tav>
                                      </p:tavLst>
                                    </p:anim>
                                    <p:anim calcmode="lin" valueType="num">
                                      <p:cBhvr>
                                        <p:cTn id="61" dur="250" fill="hold"/>
                                        <p:tgtEl>
                                          <p:spTgt spid="35"/>
                                        </p:tgtEl>
                                        <p:attrNameLst>
                                          <p:attrName>ppt_y</p:attrName>
                                        </p:attrNameLst>
                                      </p:cBhvr>
                                      <p:tavLst>
                                        <p:tav tm="0">
                                          <p:val>
                                            <p:strVal val="#ppt_y+.1"/>
                                          </p:val>
                                        </p:tav>
                                        <p:tav tm="100000">
                                          <p:val>
                                            <p:strVal val="#ppt_y"/>
                                          </p:val>
                                        </p:tav>
                                      </p:tavLst>
                                    </p:anim>
                                  </p:childTnLst>
                                </p:cTn>
                              </p:par>
                            </p:childTnLst>
                          </p:cTn>
                        </p:par>
                        <p:par>
                          <p:cTn id="62" fill="hold">
                            <p:stCondLst>
                              <p:cond delay="2000"/>
                            </p:stCondLst>
                            <p:childTnLst>
                              <p:par>
                                <p:cTn id="63" presetID="42" presetClass="entr" presetSubtype="0"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250"/>
                                        <p:tgtEl>
                                          <p:spTgt spid="37"/>
                                        </p:tgtEl>
                                      </p:cBhvr>
                                    </p:animEffect>
                                    <p:anim calcmode="lin" valueType="num">
                                      <p:cBhvr>
                                        <p:cTn id="66" dur="250" fill="hold"/>
                                        <p:tgtEl>
                                          <p:spTgt spid="37"/>
                                        </p:tgtEl>
                                        <p:attrNameLst>
                                          <p:attrName>ppt_x</p:attrName>
                                        </p:attrNameLst>
                                      </p:cBhvr>
                                      <p:tavLst>
                                        <p:tav tm="0">
                                          <p:val>
                                            <p:strVal val="#ppt_x"/>
                                          </p:val>
                                        </p:tav>
                                        <p:tav tm="100000">
                                          <p:val>
                                            <p:strVal val="#ppt_x"/>
                                          </p:val>
                                        </p:tav>
                                      </p:tavLst>
                                    </p:anim>
                                    <p:anim calcmode="lin" valueType="num">
                                      <p:cBhvr>
                                        <p:cTn id="67" dur="25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10" grpId="0" animBg="1"/>
      <p:bldP spid="11" grpId="0" animBg="1"/>
      <p:bldP spid="34" grpId="0" animBg="1"/>
      <p:bldP spid="35"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12</a:t>
            </a:fld>
            <a:endParaRPr lang="zh-CN" altLang="en-US"/>
          </a:p>
        </p:txBody>
      </p:sp>
      <p:sp>
        <p:nvSpPr>
          <p:cNvPr id="7" name="流程图: 可选过程 6"/>
          <p:cNvSpPr/>
          <p:nvPr/>
        </p:nvSpPr>
        <p:spPr>
          <a:xfrm>
            <a:off x="2490489" y="1777569"/>
            <a:ext cx="6014893" cy="1605195"/>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小岳岳：</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说了半天也没太看懂啊，这个</a:t>
            </a:r>
            <a:r>
              <a:rPr lang="en-US" altLang="zh-CN" sz="2000" dirty="0">
                <a:solidFill>
                  <a:schemeClr val="bg1"/>
                </a:solidFill>
              </a:rPr>
              <a:t>Category Choice Framework </a:t>
            </a:r>
            <a:r>
              <a:rPr lang="zh-CN" altLang="en-US" sz="2000" dirty="0">
                <a:solidFill>
                  <a:schemeClr val="bg1"/>
                </a:solidFill>
              </a:rPr>
              <a:t>是个啥东西？它生成的完整测试帧又是啥？</a:t>
            </a:r>
          </a:p>
        </p:txBody>
      </p:sp>
      <p:sp>
        <p:nvSpPr>
          <p:cNvPr id="10" name="流程图: 可选过程 9"/>
          <p:cNvSpPr/>
          <p:nvPr/>
        </p:nvSpPr>
        <p:spPr>
          <a:xfrm>
            <a:off x="421955" y="3997121"/>
            <a:ext cx="6339792" cy="1401096"/>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三胖：</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欲知</a:t>
            </a:r>
            <a:r>
              <a:rPr lang="en-US" altLang="zh-CN" sz="2000" dirty="0">
                <a:solidFill>
                  <a:schemeClr val="bg1"/>
                </a:solidFill>
              </a:rPr>
              <a:t>Category-Choice Framework</a:t>
            </a:r>
            <a:r>
              <a:rPr lang="zh-CN" altLang="en-US" sz="2000" dirty="0">
                <a:solidFill>
                  <a:schemeClr val="bg1"/>
                </a:solidFill>
              </a:rPr>
              <a:t>为何，请容我慢慢道来！</a:t>
            </a: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955" y="1777569"/>
            <a:ext cx="1950720" cy="1170432"/>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8875" y="3997121"/>
            <a:ext cx="1466507" cy="1817984"/>
          </a:xfrm>
          <a:prstGeom prst="rect">
            <a:avLst/>
          </a:prstGeom>
        </p:spPr>
      </p:pic>
    </p:spTree>
    <p:extLst>
      <p:ext uri="{BB962C8B-B14F-4D97-AF65-F5344CB8AC3E}">
        <p14:creationId xmlns:p14="http://schemas.microsoft.com/office/powerpoint/2010/main" val="235253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511729" cy="584775"/>
          </a:xfrm>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13</a:t>
            </a:fld>
            <a:endParaRPr lang="zh-CN" altLang="en-US"/>
          </a:p>
        </p:txBody>
      </p:sp>
      <p:sp>
        <p:nvSpPr>
          <p:cNvPr id="6"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a:t>
            </a:r>
            <a:r>
              <a:rPr lang="en-US" altLang="zh-CN" sz="2400" dirty="0">
                <a:latin typeface="Verdana" pitchFamily="34" charset="0"/>
              </a:rPr>
              <a:t>Category-Choice Framework</a:t>
            </a:r>
          </a:p>
        </p:txBody>
      </p:sp>
      <p:sp>
        <p:nvSpPr>
          <p:cNvPr id="7" name="TextBox 9"/>
          <p:cNvSpPr txBox="1"/>
          <p:nvPr/>
        </p:nvSpPr>
        <p:spPr>
          <a:xfrm>
            <a:off x="538239" y="1509190"/>
            <a:ext cx="8280907" cy="2616101"/>
          </a:xfrm>
          <a:prstGeom prst="rect">
            <a:avLst/>
          </a:prstGeom>
          <a:noFill/>
        </p:spPr>
        <p:txBody>
          <a:bodyPr wrap="square">
            <a:spAutoFit/>
          </a:bodyPr>
          <a:lstStyle/>
          <a:p>
            <a:pPr marL="342900" indent="-342900">
              <a:spcBef>
                <a:spcPts val="0"/>
              </a:spcBef>
              <a:spcAft>
                <a:spcPts val="1200"/>
              </a:spcAft>
              <a:buFont typeface="Wingdings" panose="05000000000000000000" pitchFamily="2" charset="2"/>
              <a:buChar char="l"/>
              <a:defRPr/>
            </a:pPr>
            <a:r>
              <a:rPr lang="zh-CN" altLang="zh-CN" sz="2000" dirty="0"/>
              <a:t>使用范畴、</a:t>
            </a:r>
            <a:r>
              <a:rPr lang="zh-CN" altLang="en-US" sz="2000" dirty="0"/>
              <a:t>选项</a:t>
            </a:r>
            <a:r>
              <a:rPr lang="zh-CN" altLang="zh-CN" sz="2000" dirty="0"/>
              <a:t>和完整测试帧</a:t>
            </a:r>
            <a:r>
              <a:rPr lang="zh-CN" altLang="en-US" sz="2000" dirty="0"/>
              <a:t>，</a:t>
            </a:r>
            <a:r>
              <a:rPr lang="zh-CN" altLang="zh-CN" sz="2000" dirty="0"/>
              <a:t>并根据规格说明书生成待测程序测试用例的</a:t>
            </a:r>
            <a:r>
              <a:rPr lang="zh-CN" altLang="en-US" sz="2000" dirty="0"/>
              <a:t>框架</a:t>
            </a:r>
            <a:r>
              <a:rPr lang="zh-CN" altLang="en-US" sz="2000" dirty="0">
                <a:solidFill>
                  <a:schemeClr val="tx2"/>
                </a:solidFill>
                <a:latin typeface="Times New Roman" panose="02020603050405020304" pitchFamily="18" charset="0"/>
                <a:cs typeface="Times New Roman" panose="02020603050405020304" pitchFamily="18" charset="0"/>
              </a:rPr>
              <a:t>。</a:t>
            </a:r>
            <a:endParaRPr lang="en-US" altLang="zh-CN" sz="2000" dirty="0">
              <a:solidFill>
                <a:schemeClr val="tx2"/>
              </a:solidFill>
              <a:latin typeface="Times New Roman" panose="02020603050405020304" pitchFamily="18" charset="0"/>
              <a:cs typeface="Times New Roman" panose="02020603050405020304" pitchFamily="18" charset="0"/>
            </a:endParaRPr>
          </a:p>
          <a:p>
            <a:pPr marL="800100" lvl="1" indent="-342900">
              <a:spcAft>
                <a:spcPts val="1200"/>
              </a:spcAft>
              <a:buFont typeface="Wingdings" panose="05000000000000000000" pitchFamily="2" charset="2"/>
              <a:buChar char="ü"/>
              <a:defRPr/>
            </a:pPr>
            <a:r>
              <a:rPr lang="zh-CN" altLang="zh-CN" sz="1600" dirty="0"/>
              <a:t>范畴</a:t>
            </a:r>
            <a:r>
              <a:rPr lang="en-US" altLang="zh-CN" sz="1600" dirty="0"/>
              <a:t>(category) </a:t>
            </a:r>
            <a:r>
              <a:rPr lang="zh-CN" altLang="en-US" sz="1600" dirty="0"/>
              <a:t>：程序参数或环境条件的一个主要属性或特征称；</a:t>
            </a:r>
            <a:endParaRPr lang="en-US" altLang="zh-CN" sz="1600" dirty="0"/>
          </a:p>
          <a:p>
            <a:pPr marL="800100" lvl="1" indent="-342900">
              <a:spcAft>
                <a:spcPts val="1200"/>
              </a:spcAft>
              <a:buFont typeface="Wingdings" panose="05000000000000000000" pitchFamily="2" charset="2"/>
              <a:buChar char="ü"/>
              <a:defRPr/>
            </a:pPr>
            <a:r>
              <a:rPr lang="zh-CN" altLang="en-US" sz="1600" dirty="0"/>
              <a:t>选项</a:t>
            </a:r>
            <a:r>
              <a:rPr lang="en-US" altLang="zh-CN" sz="1600" dirty="0"/>
              <a:t>(choice)</a:t>
            </a:r>
            <a:r>
              <a:rPr lang="zh-CN" altLang="en-US" sz="1600" dirty="0"/>
              <a:t>：</a:t>
            </a:r>
            <a:r>
              <a:rPr lang="zh-CN" altLang="zh-CN" sz="1600" dirty="0"/>
              <a:t>范畴的各种可能</a:t>
            </a:r>
            <a:r>
              <a:rPr lang="zh-CN" altLang="en-US" sz="1600" dirty="0"/>
              <a:t>取</a:t>
            </a:r>
            <a:r>
              <a:rPr lang="zh-CN" altLang="zh-CN" sz="1600" dirty="0"/>
              <a:t>值被分成互不相交的子集，这些子集被称为选项</a:t>
            </a:r>
            <a:r>
              <a:rPr lang="zh-CN" altLang="en-US" sz="1600" dirty="0"/>
              <a:t>；</a:t>
            </a:r>
            <a:endParaRPr lang="en-US" altLang="zh-CN" sz="1600" dirty="0"/>
          </a:p>
          <a:p>
            <a:pPr marL="800100" lvl="1" indent="-342900">
              <a:spcAft>
                <a:spcPts val="1200"/>
              </a:spcAft>
              <a:buFont typeface="Wingdings" panose="05000000000000000000" pitchFamily="2" charset="2"/>
              <a:buChar char="ü"/>
              <a:defRPr/>
            </a:pPr>
            <a:r>
              <a:rPr lang="zh-CN" altLang="en-US" sz="1600" dirty="0"/>
              <a:t>完整测试帧</a:t>
            </a:r>
            <a:r>
              <a:rPr lang="en-US" altLang="zh-CN" sz="1600" dirty="0"/>
              <a:t>(complete test frame)</a:t>
            </a:r>
            <a:r>
              <a:rPr lang="zh-CN" altLang="en-US" sz="1600" dirty="0"/>
              <a:t>：使程序正常执行的一组选项的集合称为完整测试帧。</a:t>
            </a:r>
          </a:p>
          <a:p>
            <a:pPr marL="342900" indent="-342900">
              <a:spcAft>
                <a:spcPts val="1200"/>
              </a:spcAft>
              <a:buFont typeface="Wingdings" panose="05000000000000000000" pitchFamily="2" charset="2"/>
              <a:buChar char="l"/>
              <a:defRPr/>
            </a:pPr>
            <a:r>
              <a:rPr lang="zh-CN" altLang="en-US" sz="2000" dirty="0"/>
              <a:t>测试用例生成过程：</a:t>
            </a:r>
            <a:endParaRPr lang="en-US" altLang="zh-CN" sz="2000" dirty="0"/>
          </a:p>
        </p:txBody>
      </p:sp>
      <p:graphicFrame>
        <p:nvGraphicFramePr>
          <p:cNvPr id="14" name="图示 13"/>
          <p:cNvGraphicFramePr/>
          <p:nvPr>
            <p:extLst>
              <p:ext uri="{D42A27DB-BD31-4B8C-83A1-F6EECF244321}">
                <p14:modId xmlns:p14="http://schemas.microsoft.com/office/powerpoint/2010/main" val="575369903"/>
              </p:ext>
            </p:extLst>
          </p:nvPr>
        </p:nvGraphicFramePr>
        <p:xfrm>
          <a:off x="778869" y="4125291"/>
          <a:ext cx="7799645" cy="24785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99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250"/>
                                        <p:tgtEl>
                                          <p:spTgt spid="7">
                                            <p:txEl>
                                              <p:pRg st="0" end="0"/>
                                            </p:txEl>
                                          </p:spTgt>
                                        </p:tgtEl>
                                      </p:cBhvr>
                                    </p:animEffect>
                                    <p:anim calcmode="lin" valueType="num">
                                      <p:cBhvr>
                                        <p:cTn id="14" dur="25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250"/>
                                        <p:tgtEl>
                                          <p:spTgt spid="7">
                                            <p:txEl>
                                              <p:pRg st="1" end="1"/>
                                            </p:txEl>
                                          </p:spTgt>
                                        </p:tgtEl>
                                      </p:cBhvr>
                                    </p:animEffect>
                                    <p:anim calcmode="lin" valueType="num">
                                      <p:cBhvr>
                                        <p:cTn id="20" dur="25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250"/>
                                        <p:tgtEl>
                                          <p:spTgt spid="7">
                                            <p:txEl>
                                              <p:pRg st="2" end="2"/>
                                            </p:txEl>
                                          </p:spTgt>
                                        </p:tgtEl>
                                      </p:cBhvr>
                                    </p:animEffect>
                                    <p:anim calcmode="lin" valueType="num">
                                      <p:cBhvr>
                                        <p:cTn id="26" dur="25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7" dur="25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250"/>
                                        <p:tgtEl>
                                          <p:spTgt spid="7">
                                            <p:txEl>
                                              <p:pRg st="3" end="3"/>
                                            </p:txEl>
                                          </p:spTgt>
                                        </p:tgtEl>
                                      </p:cBhvr>
                                    </p:animEffect>
                                    <p:anim calcmode="lin" valueType="num">
                                      <p:cBhvr>
                                        <p:cTn id="32" dur="25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25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250"/>
                                        <p:tgtEl>
                                          <p:spTgt spid="7">
                                            <p:txEl>
                                              <p:pRg st="4" end="4"/>
                                            </p:txEl>
                                          </p:spTgt>
                                        </p:tgtEl>
                                      </p:cBhvr>
                                    </p:animEffect>
                                    <p:anim calcmode="lin" valueType="num">
                                      <p:cBhvr>
                                        <p:cTn id="38" dur="25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9" dur="25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14">
                                            <p:graphicEl>
                                              <a:dgm id="{E7473317-2E44-46AA-AEB5-4A17EE1A5B21}"/>
                                            </p:graphicEl>
                                          </p:spTgt>
                                        </p:tgtEl>
                                        <p:attrNameLst>
                                          <p:attrName>style.visibility</p:attrName>
                                        </p:attrNameLst>
                                      </p:cBhvr>
                                      <p:to>
                                        <p:strVal val="visible"/>
                                      </p:to>
                                    </p:set>
                                    <p:animEffect transition="in" filter="fade">
                                      <p:cBhvr>
                                        <p:cTn id="43" dur="250"/>
                                        <p:tgtEl>
                                          <p:spTgt spid="14">
                                            <p:graphicEl>
                                              <a:dgm id="{E7473317-2E44-46AA-AEB5-4A17EE1A5B21}"/>
                                            </p:graphicEl>
                                          </p:spTgt>
                                        </p:tgtEl>
                                      </p:cBhvr>
                                    </p:animEffect>
                                    <p:anim calcmode="lin" valueType="num">
                                      <p:cBhvr>
                                        <p:cTn id="44" dur="250" fill="hold"/>
                                        <p:tgtEl>
                                          <p:spTgt spid="14">
                                            <p:graphicEl>
                                              <a:dgm id="{E7473317-2E44-46AA-AEB5-4A17EE1A5B21}"/>
                                            </p:graphicEl>
                                          </p:spTgt>
                                        </p:tgtEl>
                                        <p:attrNameLst>
                                          <p:attrName>ppt_x</p:attrName>
                                        </p:attrNameLst>
                                      </p:cBhvr>
                                      <p:tavLst>
                                        <p:tav tm="0">
                                          <p:val>
                                            <p:strVal val="#ppt_x"/>
                                          </p:val>
                                        </p:tav>
                                        <p:tav tm="100000">
                                          <p:val>
                                            <p:strVal val="#ppt_x"/>
                                          </p:val>
                                        </p:tav>
                                      </p:tavLst>
                                    </p:anim>
                                    <p:anim calcmode="lin" valueType="num">
                                      <p:cBhvr>
                                        <p:cTn id="45" dur="250" fill="hold"/>
                                        <p:tgtEl>
                                          <p:spTgt spid="14">
                                            <p:graphicEl>
                                              <a:dgm id="{E7473317-2E44-46AA-AEB5-4A17EE1A5B21}"/>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graphicEl>
                                              <a:dgm id="{E30C8DFD-B1CE-420F-8396-92796302AD33}"/>
                                            </p:graphicEl>
                                          </p:spTgt>
                                        </p:tgtEl>
                                        <p:attrNameLst>
                                          <p:attrName>style.visibility</p:attrName>
                                        </p:attrNameLst>
                                      </p:cBhvr>
                                      <p:to>
                                        <p:strVal val="visible"/>
                                      </p:to>
                                    </p:set>
                                    <p:animEffect transition="in" filter="fade">
                                      <p:cBhvr>
                                        <p:cTn id="49" dur="250"/>
                                        <p:tgtEl>
                                          <p:spTgt spid="14">
                                            <p:graphicEl>
                                              <a:dgm id="{E30C8DFD-B1CE-420F-8396-92796302AD33}"/>
                                            </p:graphicEl>
                                          </p:spTgt>
                                        </p:tgtEl>
                                      </p:cBhvr>
                                    </p:animEffect>
                                    <p:anim calcmode="lin" valueType="num">
                                      <p:cBhvr>
                                        <p:cTn id="50" dur="250" fill="hold"/>
                                        <p:tgtEl>
                                          <p:spTgt spid="14">
                                            <p:graphicEl>
                                              <a:dgm id="{E30C8DFD-B1CE-420F-8396-92796302AD33}"/>
                                            </p:graphicEl>
                                          </p:spTgt>
                                        </p:tgtEl>
                                        <p:attrNameLst>
                                          <p:attrName>ppt_x</p:attrName>
                                        </p:attrNameLst>
                                      </p:cBhvr>
                                      <p:tavLst>
                                        <p:tav tm="0">
                                          <p:val>
                                            <p:strVal val="#ppt_x"/>
                                          </p:val>
                                        </p:tav>
                                        <p:tav tm="100000">
                                          <p:val>
                                            <p:strVal val="#ppt_x"/>
                                          </p:val>
                                        </p:tav>
                                      </p:tavLst>
                                    </p:anim>
                                    <p:anim calcmode="lin" valueType="num">
                                      <p:cBhvr>
                                        <p:cTn id="51" dur="250" fill="hold"/>
                                        <p:tgtEl>
                                          <p:spTgt spid="14">
                                            <p:graphicEl>
                                              <a:dgm id="{E30C8DFD-B1CE-420F-8396-92796302AD33}"/>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grpId="0" nodeType="afterEffect">
                                  <p:stCondLst>
                                    <p:cond delay="0"/>
                                  </p:stCondLst>
                                  <p:childTnLst>
                                    <p:set>
                                      <p:cBhvr>
                                        <p:cTn id="54" dur="1" fill="hold">
                                          <p:stCondLst>
                                            <p:cond delay="0"/>
                                          </p:stCondLst>
                                        </p:cTn>
                                        <p:tgtEl>
                                          <p:spTgt spid="14">
                                            <p:graphicEl>
                                              <a:dgm id="{8C9D0615-2B5E-4DF2-A161-14EBDC2BE1EB}"/>
                                            </p:graphicEl>
                                          </p:spTgt>
                                        </p:tgtEl>
                                        <p:attrNameLst>
                                          <p:attrName>style.visibility</p:attrName>
                                        </p:attrNameLst>
                                      </p:cBhvr>
                                      <p:to>
                                        <p:strVal val="visible"/>
                                      </p:to>
                                    </p:set>
                                    <p:animEffect transition="in" filter="fade">
                                      <p:cBhvr>
                                        <p:cTn id="55" dur="250"/>
                                        <p:tgtEl>
                                          <p:spTgt spid="14">
                                            <p:graphicEl>
                                              <a:dgm id="{8C9D0615-2B5E-4DF2-A161-14EBDC2BE1EB}"/>
                                            </p:graphicEl>
                                          </p:spTgt>
                                        </p:tgtEl>
                                      </p:cBhvr>
                                    </p:animEffect>
                                    <p:anim calcmode="lin" valueType="num">
                                      <p:cBhvr>
                                        <p:cTn id="56" dur="250" fill="hold"/>
                                        <p:tgtEl>
                                          <p:spTgt spid="14">
                                            <p:graphicEl>
                                              <a:dgm id="{8C9D0615-2B5E-4DF2-A161-14EBDC2BE1EB}"/>
                                            </p:graphicEl>
                                          </p:spTgt>
                                        </p:tgtEl>
                                        <p:attrNameLst>
                                          <p:attrName>ppt_x</p:attrName>
                                        </p:attrNameLst>
                                      </p:cBhvr>
                                      <p:tavLst>
                                        <p:tav tm="0">
                                          <p:val>
                                            <p:strVal val="#ppt_x"/>
                                          </p:val>
                                        </p:tav>
                                        <p:tav tm="100000">
                                          <p:val>
                                            <p:strVal val="#ppt_x"/>
                                          </p:val>
                                        </p:tav>
                                      </p:tavLst>
                                    </p:anim>
                                    <p:anim calcmode="lin" valueType="num">
                                      <p:cBhvr>
                                        <p:cTn id="57" dur="250" fill="hold"/>
                                        <p:tgtEl>
                                          <p:spTgt spid="14">
                                            <p:graphicEl>
                                              <a:dgm id="{8C9D0615-2B5E-4DF2-A161-14EBDC2BE1E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2250"/>
                            </p:stCondLst>
                            <p:childTnLst>
                              <p:par>
                                <p:cTn id="59" presetID="42" presetClass="entr" presetSubtype="0" fill="hold" grpId="0" nodeType="afterEffect">
                                  <p:stCondLst>
                                    <p:cond delay="0"/>
                                  </p:stCondLst>
                                  <p:childTnLst>
                                    <p:set>
                                      <p:cBhvr>
                                        <p:cTn id="60" dur="1" fill="hold">
                                          <p:stCondLst>
                                            <p:cond delay="0"/>
                                          </p:stCondLst>
                                        </p:cTn>
                                        <p:tgtEl>
                                          <p:spTgt spid="14">
                                            <p:graphicEl>
                                              <a:dgm id="{E8136AC1-F977-4ACF-84AA-809C0A247FCC}"/>
                                            </p:graphicEl>
                                          </p:spTgt>
                                        </p:tgtEl>
                                        <p:attrNameLst>
                                          <p:attrName>style.visibility</p:attrName>
                                        </p:attrNameLst>
                                      </p:cBhvr>
                                      <p:to>
                                        <p:strVal val="visible"/>
                                      </p:to>
                                    </p:set>
                                    <p:animEffect transition="in" filter="fade">
                                      <p:cBhvr>
                                        <p:cTn id="61" dur="250"/>
                                        <p:tgtEl>
                                          <p:spTgt spid="14">
                                            <p:graphicEl>
                                              <a:dgm id="{E8136AC1-F977-4ACF-84AA-809C0A247FCC}"/>
                                            </p:graphicEl>
                                          </p:spTgt>
                                        </p:tgtEl>
                                      </p:cBhvr>
                                    </p:animEffect>
                                    <p:anim calcmode="lin" valueType="num">
                                      <p:cBhvr>
                                        <p:cTn id="62" dur="250" fill="hold"/>
                                        <p:tgtEl>
                                          <p:spTgt spid="14">
                                            <p:graphicEl>
                                              <a:dgm id="{E8136AC1-F977-4ACF-84AA-809C0A247FCC}"/>
                                            </p:graphicEl>
                                          </p:spTgt>
                                        </p:tgtEl>
                                        <p:attrNameLst>
                                          <p:attrName>ppt_x</p:attrName>
                                        </p:attrNameLst>
                                      </p:cBhvr>
                                      <p:tavLst>
                                        <p:tav tm="0">
                                          <p:val>
                                            <p:strVal val="#ppt_x"/>
                                          </p:val>
                                        </p:tav>
                                        <p:tav tm="100000">
                                          <p:val>
                                            <p:strVal val="#ppt_x"/>
                                          </p:val>
                                        </p:tav>
                                      </p:tavLst>
                                    </p:anim>
                                    <p:anim calcmode="lin" valueType="num">
                                      <p:cBhvr>
                                        <p:cTn id="63" dur="250" fill="hold"/>
                                        <p:tgtEl>
                                          <p:spTgt spid="14">
                                            <p:graphicEl>
                                              <a:dgm id="{E8136AC1-F977-4ACF-84AA-809C0A247FCC}"/>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2500"/>
                            </p:stCondLst>
                            <p:childTnLst>
                              <p:par>
                                <p:cTn id="65" presetID="42" presetClass="entr" presetSubtype="0" fill="hold" grpId="0" nodeType="afterEffect">
                                  <p:stCondLst>
                                    <p:cond delay="0"/>
                                  </p:stCondLst>
                                  <p:childTnLst>
                                    <p:set>
                                      <p:cBhvr>
                                        <p:cTn id="66" dur="1" fill="hold">
                                          <p:stCondLst>
                                            <p:cond delay="0"/>
                                          </p:stCondLst>
                                        </p:cTn>
                                        <p:tgtEl>
                                          <p:spTgt spid="14">
                                            <p:graphicEl>
                                              <a:dgm id="{1DD0B48C-C052-4416-BDED-A287ECB6B5C6}"/>
                                            </p:graphicEl>
                                          </p:spTgt>
                                        </p:tgtEl>
                                        <p:attrNameLst>
                                          <p:attrName>style.visibility</p:attrName>
                                        </p:attrNameLst>
                                      </p:cBhvr>
                                      <p:to>
                                        <p:strVal val="visible"/>
                                      </p:to>
                                    </p:set>
                                    <p:animEffect transition="in" filter="fade">
                                      <p:cBhvr>
                                        <p:cTn id="67" dur="250"/>
                                        <p:tgtEl>
                                          <p:spTgt spid="14">
                                            <p:graphicEl>
                                              <a:dgm id="{1DD0B48C-C052-4416-BDED-A287ECB6B5C6}"/>
                                            </p:graphicEl>
                                          </p:spTgt>
                                        </p:tgtEl>
                                      </p:cBhvr>
                                    </p:animEffect>
                                    <p:anim calcmode="lin" valueType="num">
                                      <p:cBhvr>
                                        <p:cTn id="68" dur="250" fill="hold"/>
                                        <p:tgtEl>
                                          <p:spTgt spid="14">
                                            <p:graphicEl>
                                              <a:dgm id="{1DD0B48C-C052-4416-BDED-A287ECB6B5C6}"/>
                                            </p:graphicEl>
                                          </p:spTgt>
                                        </p:tgtEl>
                                        <p:attrNameLst>
                                          <p:attrName>ppt_x</p:attrName>
                                        </p:attrNameLst>
                                      </p:cBhvr>
                                      <p:tavLst>
                                        <p:tav tm="0">
                                          <p:val>
                                            <p:strVal val="#ppt_x"/>
                                          </p:val>
                                        </p:tav>
                                        <p:tav tm="100000">
                                          <p:val>
                                            <p:strVal val="#ppt_x"/>
                                          </p:val>
                                        </p:tav>
                                      </p:tavLst>
                                    </p:anim>
                                    <p:anim calcmode="lin" valueType="num">
                                      <p:cBhvr>
                                        <p:cTn id="69" dur="250" fill="hold"/>
                                        <p:tgtEl>
                                          <p:spTgt spid="14">
                                            <p:graphicEl>
                                              <a:dgm id="{1DD0B48C-C052-4416-BDED-A287ECB6B5C6}"/>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2750"/>
                            </p:stCondLst>
                            <p:childTnLst>
                              <p:par>
                                <p:cTn id="71" presetID="42" presetClass="entr" presetSubtype="0" fill="hold" grpId="0" nodeType="afterEffect">
                                  <p:stCondLst>
                                    <p:cond delay="0"/>
                                  </p:stCondLst>
                                  <p:childTnLst>
                                    <p:set>
                                      <p:cBhvr>
                                        <p:cTn id="72" dur="1" fill="hold">
                                          <p:stCondLst>
                                            <p:cond delay="0"/>
                                          </p:stCondLst>
                                        </p:cTn>
                                        <p:tgtEl>
                                          <p:spTgt spid="14">
                                            <p:graphicEl>
                                              <a:dgm id="{9F1202DA-C12E-43E1-B148-BC1FC2CACABB}"/>
                                            </p:graphicEl>
                                          </p:spTgt>
                                        </p:tgtEl>
                                        <p:attrNameLst>
                                          <p:attrName>style.visibility</p:attrName>
                                        </p:attrNameLst>
                                      </p:cBhvr>
                                      <p:to>
                                        <p:strVal val="visible"/>
                                      </p:to>
                                    </p:set>
                                    <p:animEffect transition="in" filter="fade">
                                      <p:cBhvr>
                                        <p:cTn id="73" dur="250"/>
                                        <p:tgtEl>
                                          <p:spTgt spid="14">
                                            <p:graphicEl>
                                              <a:dgm id="{9F1202DA-C12E-43E1-B148-BC1FC2CACABB}"/>
                                            </p:graphicEl>
                                          </p:spTgt>
                                        </p:tgtEl>
                                      </p:cBhvr>
                                    </p:animEffect>
                                    <p:anim calcmode="lin" valueType="num">
                                      <p:cBhvr>
                                        <p:cTn id="74" dur="250" fill="hold"/>
                                        <p:tgtEl>
                                          <p:spTgt spid="14">
                                            <p:graphicEl>
                                              <a:dgm id="{9F1202DA-C12E-43E1-B148-BC1FC2CACABB}"/>
                                            </p:graphicEl>
                                          </p:spTgt>
                                        </p:tgtEl>
                                        <p:attrNameLst>
                                          <p:attrName>ppt_x</p:attrName>
                                        </p:attrNameLst>
                                      </p:cBhvr>
                                      <p:tavLst>
                                        <p:tav tm="0">
                                          <p:val>
                                            <p:strVal val="#ppt_x"/>
                                          </p:val>
                                        </p:tav>
                                        <p:tav tm="100000">
                                          <p:val>
                                            <p:strVal val="#ppt_x"/>
                                          </p:val>
                                        </p:tav>
                                      </p:tavLst>
                                    </p:anim>
                                    <p:anim calcmode="lin" valueType="num">
                                      <p:cBhvr>
                                        <p:cTn id="75" dur="250" fill="hold"/>
                                        <p:tgtEl>
                                          <p:spTgt spid="14">
                                            <p:graphicEl>
                                              <a:dgm id="{9F1202DA-C12E-43E1-B148-BC1FC2CACABB}"/>
                                            </p:graphicEl>
                                          </p:spTgt>
                                        </p:tgtEl>
                                        <p:attrNameLst>
                                          <p:attrName>ppt_y</p:attrName>
                                        </p:attrNameLst>
                                      </p:cBhvr>
                                      <p:tavLst>
                                        <p:tav tm="0">
                                          <p:val>
                                            <p:strVal val="#ppt_y+.1"/>
                                          </p:val>
                                        </p:tav>
                                        <p:tav tm="100000">
                                          <p:val>
                                            <p:strVal val="#ppt_y"/>
                                          </p:val>
                                        </p:tav>
                                      </p:tavLst>
                                    </p:anim>
                                  </p:childTnLst>
                                </p:cTn>
                              </p:par>
                            </p:childTnLst>
                          </p:cTn>
                        </p:par>
                        <p:par>
                          <p:cTn id="76" fill="hold">
                            <p:stCondLst>
                              <p:cond delay="3000"/>
                            </p:stCondLst>
                            <p:childTnLst>
                              <p:par>
                                <p:cTn id="77" presetID="42" presetClass="entr" presetSubtype="0" fill="hold" grpId="0" nodeType="afterEffect">
                                  <p:stCondLst>
                                    <p:cond delay="0"/>
                                  </p:stCondLst>
                                  <p:childTnLst>
                                    <p:set>
                                      <p:cBhvr>
                                        <p:cTn id="78" dur="1" fill="hold">
                                          <p:stCondLst>
                                            <p:cond delay="0"/>
                                          </p:stCondLst>
                                        </p:cTn>
                                        <p:tgtEl>
                                          <p:spTgt spid="14">
                                            <p:graphicEl>
                                              <a:dgm id="{BE84B382-332E-4B07-AB6D-7613DB38BC46}"/>
                                            </p:graphicEl>
                                          </p:spTgt>
                                        </p:tgtEl>
                                        <p:attrNameLst>
                                          <p:attrName>style.visibility</p:attrName>
                                        </p:attrNameLst>
                                      </p:cBhvr>
                                      <p:to>
                                        <p:strVal val="visible"/>
                                      </p:to>
                                    </p:set>
                                    <p:animEffect transition="in" filter="fade">
                                      <p:cBhvr>
                                        <p:cTn id="79" dur="250"/>
                                        <p:tgtEl>
                                          <p:spTgt spid="14">
                                            <p:graphicEl>
                                              <a:dgm id="{BE84B382-332E-4B07-AB6D-7613DB38BC46}"/>
                                            </p:graphicEl>
                                          </p:spTgt>
                                        </p:tgtEl>
                                      </p:cBhvr>
                                    </p:animEffect>
                                    <p:anim calcmode="lin" valueType="num">
                                      <p:cBhvr>
                                        <p:cTn id="80" dur="250" fill="hold"/>
                                        <p:tgtEl>
                                          <p:spTgt spid="14">
                                            <p:graphicEl>
                                              <a:dgm id="{BE84B382-332E-4B07-AB6D-7613DB38BC46}"/>
                                            </p:graphicEl>
                                          </p:spTgt>
                                        </p:tgtEl>
                                        <p:attrNameLst>
                                          <p:attrName>ppt_x</p:attrName>
                                        </p:attrNameLst>
                                      </p:cBhvr>
                                      <p:tavLst>
                                        <p:tav tm="0">
                                          <p:val>
                                            <p:strVal val="#ppt_x"/>
                                          </p:val>
                                        </p:tav>
                                        <p:tav tm="100000">
                                          <p:val>
                                            <p:strVal val="#ppt_x"/>
                                          </p:val>
                                        </p:tav>
                                      </p:tavLst>
                                    </p:anim>
                                    <p:anim calcmode="lin" valueType="num">
                                      <p:cBhvr>
                                        <p:cTn id="81" dur="250" fill="hold"/>
                                        <p:tgtEl>
                                          <p:spTgt spid="14">
                                            <p:graphicEl>
                                              <a:dgm id="{BE84B382-332E-4B07-AB6D-7613DB38BC4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uiExpand="1" build="p"/>
      <p:bldGraphic spid="1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14</a:t>
            </a:fld>
            <a:endParaRPr lang="zh-CN" altLang="en-US"/>
          </a:p>
        </p:txBody>
      </p:sp>
      <p:sp>
        <p:nvSpPr>
          <p:cNvPr id="8" name="流程图: 可选过程 7"/>
          <p:cNvSpPr/>
          <p:nvPr/>
        </p:nvSpPr>
        <p:spPr>
          <a:xfrm>
            <a:off x="2495968" y="1674635"/>
            <a:ext cx="5721600" cy="1489670"/>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三胖：</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一个概念又引出了这么多概念，我也晕了。</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761" y="1674635"/>
            <a:ext cx="1764584" cy="2187501"/>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655" y="4328901"/>
            <a:ext cx="1710913" cy="1086430"/>
          </a:xfrm>
          <a:prstGeom prst="rect">
            <a:avLst/>
          </a:prstGeom>
        </p:spPr>
      </p:pic>
      <p:sp>
        <p:nvSpPr>
          <p:cNvPr id="13" name="流程图: 可选过程 12"/>
          <p:cNvSpPr/>
          <p:nvPr/>
        </p:nvSpPr>
        <p:spPr>
          <a:xfrm>
            <a:off x="3116179" y="4328901"/>
            <a:ext cx="3125481" cy="880809"/>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bg1"/>
                </a:solidFill>
                <a:latin typeface="Times New Roman" pitchFamily="18" charset="0"/>
                <a:cs typeface="Times New Roman" pitchFamily="18" charset="0"/>
              </a:rPr>
              <a:t>Barack</a:t>
            </a:r>
            <a:r>
              <a:rPr lang="zh-CN" altLang="en-US" sz="2000" dirty="0">
                <a:solidFill>
                  <a:schemeClr val="bg1"/>
                </a:solidFill>
                <a:latin typeface="Times New Roman" pitchFamily="18" charset="0"/>
                <a:cs typeface="Times New Roman" pitchFamily="18" charset="0"/>
              </a:rPr>
              <a:t>：</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举个栗子！</a:t>
            </a:r>
          </a:p>
        </p:txBody>
      </p:sp>
    </p:spTree>
    <p:extLst>
      <p:ext uri="{BB962C8B-B14F-4D97-AF65-F5344CB8AC3E}">
        <p14:creationId xmlns:p14="http://schemas.microsoft.com/office/powerpoint/2010/main" val="136137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15</a:t>
            </a:fld>
            <a:endParaRPr lang="zh-CN" altLang="en-US"/>
          </a:p>
        </p:txBody>
      </p:sp>
      <p:sp>
        <p:nvSpPr>
          <p:cNvPr id="4" name="矩形 3"/>
          <p:cNvSpPr/>
          <p:nvPr/>
        </p:nvSpPr>
        <p:spPr>
          <a:xfrm>
            <a:off x="381965" y="1171228"/>
            <a:ext cx="8554298" cy="2741263"/>
          </a:xfrm>
          <a:prstGeom prst="rect">
            <a:avLst/>
          </a:prstGeom>
        </p:spPr>
        <p:txBody>
          <a:bodyPr wrap="square">
            <a:spAutoFit/>
          </a:bodyPr>
          <a:lstStyle/>
          <a:p>
            <a:pPr indent="304800" algn="just">
              <a:lnSpc>
                <a:spcPct val="130000"/>
              </a:lnSpc>
              <a:spcBef>
                <a:spcPts val="120"/>
              </a:spcBef>
              <a:spcAft>
                <a:spcPts val="12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某一处理信用卡系统。输入为</a:t>
            </a:r>
            <a:r>
              <a:rPr lang="en-US" altLang="zh-CN" kern="100" dirty="0">
                <a:latin typeface="Times New Roman" panose="02020603050405020304" pitchFamily="18" charset="0"/>
                <a:ea typeface="宋体" panose="02010600030101010101" pitchFamily="2" charset="-122"/>
                <a:cs typeface="宋体" panose="02010600030101010101" pitchFamily="2" charset="-122"/>
              </a:rPr>
              <a:t>(1)</a:t>
            </a:r>
            <a:r>
              <a:rPr lang="zh-CN" altLang="zh-CN" kern="100" dirty="0">
                <a:latin typeface="Times New Roman" panose="02020603050405020304" pitchFamily="18" charset="0"/>
                <a:ea typeface="宋体" panose="02010600030101010101" pitchFamily="2" charset="-122"/>
                <a:cs typeface="宋体" panose="02010600030101010101" pitchFamily="2" charset="-122"/>
              </a:rPr>
              <a:t>信用卡的卡号，</a:t>
            </a:r>
            <a:r>
              <a:rPr lang="en-US" altLang="zh-CN" kern="100" dirty="0">
                <a:latin typeface="Times New Roman" panose="02020603050405020304" pitchFamily="18" charset="0"/>
                <a:ea typeface="宋体" panose="02010600030101010101" pitchFamily="2" charset="-122"/>
                <a:cs typeface="宋体" panose="02010600030101010101" pitchFamily="2" charset="-122"/>
              </a:rPr>
              <a:t>(2)</a:t>
            </a:r>
            <a:r>
              <a:rPr lang="zh-CN" altLang="zh-CN" kern="100" dirty="0">
                <a:latin typeface="Times New Roman" panose="02020603050405020304" pitchFamily="18" charset="0"/>
                <a:ea typeface="宋体" panose="02010600030101010101" pitchFamily="2" charset="-122"/>
                <a:cs typeface="宋体" panose="02010600030101010101" pitchFamily="2" charset="-122"/>
              </a:rPr>
              <a:t>状态，</a:t>
            </a:r>
            <a:r>
              <a:rPr lang="en-US" altLang="zh-CN" kern="100" dirty="0">
                <a:latin typeface="Times New Roman" panose="02020603050405020304" pitchFamily="18" charset="0"/>
                <a:ea typeface="宋体" panose="02010600030101010101" pitchFamily="2" charset="-122"/>
                <a:cs typeface="宋体" panose="02010600030101010101" pitchFamily="2" charset="-122"/>
              </a:rPr>
              <a:t>(3)</a:t>
            </a:r>
            <a:r>
              <a:rPr lang="zh-CN" altLang="zh-CN" kern="100" dirty="0">
                <a:latin typeface="Times New Roman" panose="02020603050405020304" pitchFamily="18" charset="0"/>
                <a:ea typeface="宋体" panose="02010600030101010101" pitchFamily="2" charset="-122"/>
                <a:cs typeface="宋体" panose="02010600030101010101" pitchFamily="2" charset="-122"/>
              </a:rPr>
              <a:t>是否有经理特别允许，</a:t>
            </a:r>
            <a:r>
              <a:rPr lang="en-US" altLang="zh-CN" kern="100" dirty="0">
                <a:latin typeface="Times New Roman" panose="02020603050405020304" pitchFamily="18" charset="0"/>
                <a:ea typeface="宋体" panose="02010600030101010101" pitchFamily="2" charset="-122"/>
                <a:cs typeface="宋体" panose="02010600030101010101" pitchFamily="2" charset="-122"/>
              </a:rPr>
              <a:t>(4)</a:t>
            </a:r>
            <a:r>
              <a:rPr lang="zh-CN" altLang="zh-CN" kern="100" dirty="0">
                <a:latin typeface="Times New Roman" panose="02020603050405020304" pitchFamily="18" charset="0"/>
                <a:ea typeface="宋体" panose="02010600030101010101" pitchFamily="2" charset="-122"/>
                <a:cs typeface="宋体" panose="02010600030101010101" pitchFamily="2" charset="-122"/>
              </a:rPr>
              <a:t>操作金额。输出为“接受”或者“拒绝”。</a:t>
            </a:r>
          </a:p>
          <a:p>
            <a:pPr indent="304800" algn="just">
              <a:lnSpc>
                <a:spcPct val="130000"/>
              </a:lnSpc>
              <a:spcBef>
                <a:spcPts val="120"/>
              </a:spcBef>
              <a:spcAft>
                <a:spcPts val="12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该系统的基本流程为：</a:t>
            </a:r>
          </a:p>
          <a:p>
            <a:pPr indent="304800" algn="just">
              <a:lnSpc>
                <a:spcPct val="130000"/>
              </a:lnSpc>
              <a:spcBef>
                <a:spcPts val="120"/>
              </a:spcBef>
              <a:spcAft>
                <a:spcPts val="12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第一步：检查卡号是否存在，若存在，转第二步；若不存在，“拒绝”。</a:t>
            </a:r>
          </a:p>
          <a:p>
            <a:pPr indent="304800" algn="just">
              <a:lnSpc>
                <a:spcPct val="130000"/>
              </a:lnSpc>
              <a:spcBef>
                <a:spcPts val="120"/>
              </a:spcBef>
              <a:spcAft>
                <a:spcPts val="12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第二步：检查信用卡状态，若为“激活”，转第四步；若“未激活”转第三步。</a:t>
            </a:r>
          </a:p>
          <a:p>
            <a:pPr indent="304800" algn="just">
              <a:lnSpc>
                <a:spcPct val="130000"/>
              </a:lnSpc>
              <a:spcBef>
                <a:spcPts val="120"/>
              </a:spcBef>
              <a:spcAft>
                <a:spcPts val="12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第三步：若有经理特别允许，“接受”；若无经理特别允许，“拒绝”。</a:t>
            </a:r>
          </a:p>
          <a:p>
            <a:pPr indent="304800" algn="just">
              <a:lnSpc>
                <a:spcPct val="130000"/>
              </a:lnSpc>
              <a:spcBef>
                <a:spcPts val="120"/>
              </a:spcBef>
              <a:spcAft>
                <a:spcPts val="12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第四步：若操作金额大于额度，“拒绝”；否则，“接受”。</a:t>
            </a:r>
            <a:endParaRPr lang="zh-CN" altLang="en-US" kern="100" dirty="0">
              <a:latin typeface="Times New Roman" panose="02020603050405020304" pitchFamily="18" charset="0"/>
              <a:ea typeface="宋体" panose="02010600030101010101" pitchFamily="2" charset="-122"/>
              <a:cs typeface="宋体" panose="02010600030101010101" pitchFamily="2" charset="-122"/>
            </a:endParaRPr>
          </a:p>
        </p:txBody>
      </p:sp>
      <p:graphicFrame>
        <p:nvGraphicFramePr>
          <p:cNvPr id="6" name="表格 5"/>
          <p:cNvGraphicFramePr>
            <a:graphicFrameLocks noGrp="1"/>
          </p:cNvGraphicFramePr>
          <p:nvPr>
            <p:extLst/>
          </p:nvPr>
        </p:nvGraphicFramePr>
        <p:xfrm>
          <a:off x="771938" y="3901164"/>
          <a:ext cx="2966686" cy="2511459"/>
        </p:xfrm>
        <a:graphic>
          <a:graphicData uri="http://schemas.openxmlformats.org/drawingml/2006/table">
            <a:tbl>
              <a:tblPr firstRow="1" firstCol="1" bandRow="1">
                <a:tableStyleId>{5C22544A-7EE6-4342-B048-85BDC9FD1C3A}</a:tableStyleId>
              </a:tblPr>
              <a:tblGrid>
                <a:gridCol w="1213744">
                  <a:extLst>
                    <a:ext uri="{9D8B030D-6E8A-4147-A177-3AD203B41FA5}">
                      <a16:colId xmlns:a16="http://schemas.microsoft.com/office/drawing/2014/main" val="20000"/>
                    </a:ext>
                  </a:extLst>
                </a:gridCol>
                <a:gridCol w="1752942">
                  <a:extLst>
                    <a:ext uri="{9D8B030D-6E8A-4147-A177-3AD203B41FA5}">
                      <a16:colId xmlns:a16="http://schemas.microsoft.com/office/drawing/2014/main" val="20001"/>
                    </a:ext>
                  </a:extLst>
                </a:gridCol>
              </a:tblGrid>
              <a:tr h="279051">
                <a:tc>
                  <a:txBody>
                    <a:bodyPr/>
                    <a:lstStyle/>
                    <a:p>
                      <a:pPr algn="just">
                        <a:spcAft>
                          <a:spcPts val="0"/>
                        </a:spcAft>
                      </a:pPr>
                      <a:r>
                        <a:rPr lang="en-US" sz="1800" dirty="0">
                          <a:effectLst/>
                        </a:rPr>
                        <a:t>category</a:t>
                      </a:r>
                      <a:endParaRPr lang="zh-CN" sz="16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a:effectLst/>
                        </a:rPr>
                        <a:t>choice</a:t>
                      </a:r>
                      <a:endParaRPr lang="zh-CN" sz="16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558102">
                <a:tc>
                  <a:txBody>
                    <a:bodyPr/>
                    <a:lstStyle/>
                    <a:p>
                      <a:pPr algn="just">
                        <a:spcAft>
                          <a:spcPts val="0"/>
                        </a:spcAft>
                      </a:pPr>
                      <a:r>
                        <a:rPr lang="en-US" sz="1800" dirty="0">
                          <a:effectLst/>
                        </a:rPr>
                        <a:t>1</a:t>
                      </a:r>
                      <a:r>
                        <a:rPr lang="zh-CN" sz="1800" dirty="0">
                          <a:effectLst/>
                        </a:rPr>
                        <a:t>．卡号</a:t>
                      </a:r>
                      <a:endParaRPr lang="zh-CN" sz="16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dirty="0">
                          <a:effectLst/>
                        </a:rPr>
                        <a:t>1a. </a:t>
                      </a:r>
                      <a:r>
                        <a:rPr lang="zh-CN" sz="1800" dirty="0">
                          <a:effectLst/>
                        </a:rPr>
                        <a:t>存在</a:t>
                      </a:r>
                      <a:endParaRPr lang="zh-CN" sz="1600" dirty="0">
                        <a:effectLst/>
                      </a:endParaRPr>
                    </a:p>
                    <a:p>
                      <a:pPr algn="just">
                        <a:spcAft>
                          <a:spcPts val="0"/>
                        </a:spcAft>
                      </a:pPr>
                      <a:r>
                        <a:rPr lang="en-US" sz="1800" dirty="0">
                          <a:effectLst/>
                        </a:rPr>
                        <a:t>1b. </a:t>
                      </a:r>
                      <a:r>
                        <a:rPr lang="zh-CN" sz="1800" dirty="0">
                          <a:effectLst/>
                        </a:rPr>
                        <a:t>不存在</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558102">
                <a:tc>
                  <a:txBody>
                    <a:bodyPr/>
                    <a:lstStyle/>
                    <a:p>
                      <a:pPr algn="just">
                        <a:spcAft>
                          <a:spcPts val="0"/>
                        </a:spcAft>
                      </a:pPr>
                      <a:r>
                        <a:rPr lang="en-US" sz="1800">
                          <a:effectLst/>
                        </a:rPr>
                        <a:t>2</a:t>
                      </a:r>
                      <a:r>
                        <a:rPr lang="zh-CN" sz="1800">
                          <a:effectLst/>
                        </a:rPr>
                        <a:t>．状态</a:t>
                      </a:r>
                      <a:endParaRPr lang="zh-CN" sz="16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dirty="0">
                          <a:effectLst/>
                        </a:rPr>
                        <a:t>2a. </a:t>
                      </a:r>
                      <a:r>
                        <a:rPr lang="zh-CN" sz="1800" dirty="0">
                          <a:effectLst/>
                        </a:rPr>
                        <a:t>激活</a:t>
                      </a:r>
                      <a:endParaRPr lang="zh-CN" sz="1600" dirty="0">
                        <a:effectLst/>
                      </a:endParaRPr>
                    </a:p>
                    <a:p>
                      <a:pPr algn="just">
                        <a:spcAft>
                          <a:spcPts val="0"/>
                        </a:spcAft>
                      </a:pPr>
                      <a:r>
                        <a:rPr lang="en-US" sz="1800" dirty="0">
                          <a:effectLst/>
                        </a:rPr>
                        <a:t>2b. </a:t>
                      </a:r>
                      <a:r>
                        <a:rPr lang="zh-CN" sz="1800" dirty="0">
                          <a:effectLst/>
                        </a:rPr>
                        <a:t>未激活</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558102">
                <a:tc>
                  <a:txBody>
                    <a:bodyPr/>
                    <a:lstStyle/>
                    <a:p>
                      <a:pPr algn="just">
                        <a:spcAft>
                          <a:spcPts val="0"/>
                        </a:spcAft>
                      </a:pPr>
                      <a:r>
                        <a:rPr lang="en-US" sz="1800">
                          <a:effectLst/>
                        </a:rPr>
                        <a:t>3</a:t>
                      </a:r>
                      <a:r>
                        <a:rPr lang="zh-CN" sz="1800">
                          <a:effectLst/>
                        </a:rPr>
                        <a:t>．特别允许</a:t>
                      </a:r>
                      <a:endParaRPr lang="zh-CN" sz="16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dirty="0">
                          <a:effectLst/>
                        </a:rPr>
                        <a:t>3a. </a:t>
                      </a:r>
                      <a:r>
                        <a:rPr lang="zh-CN" sz="1800" dirty="0">
                          <a:effectLst/>
                        </a:rPr>
                        <a:t>有</a:t>
                      </a:r>
                      <a:endParaRPr lang="zh-CN" sz="1600" dirty="0">
                        <a:effectLst/>
                      </a:endParaRPr>
                    </a:p>
                    <a:p>
                      <a:pPr algn="just">
                        <a:spcAft>
                          <a:spcPts val="0"/>
                        </a:spcAft>
                      </a:pPr>
                      <a:r>
                        <a:rPr lang="en-US" sz="1800" dirty="0">
                          <a:effectLst/>
                        </a:rPr>
                        <a:t>3b. </a:t>
                      </a:r>
                      <a:r>
                        <a:rPr lang="zh-CN" sz="1800" dirty="0">
                          <a:effectLst/>
                        </a:rPr>
                        <a:t>无</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558102">
                <a:tc>
                  <a:txBody>
                    <a:bodyPr/>
                    <a:lstStyle/>
                    <a:p>
                      <a:pPr algn="just">
                        <a:spcAft>
                          <a:spcPts val="0"/>
                        </a:spcAft>
                      </a:pPr>
                      <a:r>
                        <a:rPr lang="en-US" sz="1800">
                          <a:effectLst/>
                        </a:rPr>
                        <a:t>4</a:t>
                      </a:r>
                      <a:r>
                        <a:rPr lang="zh-CN" sz="1800">
                          <a:effectLst/>
                        </a:rPr>
                        <a:t>．操作金额</a:t>
                      </a:r>
                      <a:endParaRPr lang="zh-CN" sz="16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dirty="0">
                          <a:effectLst/>
                        </a:rPr>
                        <a:t>4a. ≤ </a:t>
                      </a:r>
                      <a:r>
                        <a:rPr lang="zh-CN" sz="1800" dirty="0">
                          <a:effectLst/>
                        </a:rPr>
                        <a:t>额度</a:t>
                      </a:r>
                      <a:endParaRPr lang="zh-CN" sz="1600" dirty="0">
                        <a:effectLst/>
                      </a:endParaRPr>
                    </a:p>
                    <a:p>
                      <a:pPr algn="just">
                        <a:spcAft>
                          <a:spcPts val="0"/>
                        </a:spcAft>
                      </a:pPr>
                      <a:r>
                        <a:rPr lang="en-US" sz="1800" dirty="0">
                          <a:effectLst/>
                        </a:rPr>
                        <a:t>4b. &gt; </a:t>
                      </a:r>
                      <a:r>
                        <a:rPr lang="zh-CN" sz="1800" dirty="0">
                          <a:effectLst/>
                        </a:rPr>
                        <a:t>额度</a:t>
                      </a:r>
                      <a:endParaRPr lang="zh-CN" sz="16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nvPr>
        </p:nvGraphicFramePr>
        <p:xfrm>
          <a:off x="3838689" y="4270128"/>
          <a:ext cx="5177155" cy="2083196"/>
        </p:xfrm>
        <a:graphic>
          <a:graphicData uri="http://schemas.openxmlformats.org/drawingml/2006/table">
            <a:tbl>
              <a:tblPr firstRow="1" firstCol="1" bandRow="1">
                <a:tableStyleId>{69CF1AB2-1976-4502-BF36-3FF5EA218861}</a:tableStyleId>
              </a:tblPr>
              <a:tblGrid>
                <a:gridCol w="1294130">
                  <a:extLst>
                    <a:ext uri="{9D8B030D-6E8A-4147-A177-3AD203B41FA5}">
                      <a16:colId xmlns:a16="http://schemas.microsoft.com/office/drawing/2014/main" val="20000"/>
                    </a:ext>
                  </a:extLst>
                </a:gridCol>
                <a:gridCol w="1294130">
                  <a:extLst>
                    <a:ext uri="{9D8B030D-6E8A-4147-A177-3AD203B41FA5}">
                      <a16:colId xmlns:a16="http://schemas.microsoft.com/office/drawing/2014/main" val="20001"/>
                    </a:ext>
                  </a:extLst>
                </a:gridCol>
                <a:gridCol w="1294130">
                  <a:extLst>
                    <a:ext uri="{9D8B030D-6E8A-4147-A177-3AD203B41FA5}">
                      <a16:colId xmlns:a16="http://schemas.microsoft.com/office/drawing/2014/main" val="20002"/>
                    </a:ext>
                  </a:extLst>
                </a:gridCol>
                <a:gridCol w="1294765">
                  <a:extLst>
                    <a:ext uri="{9D8B030D-6E8A-4147-A177-3AD203B41FA5}">
                      <a16:colId xmlns:a16="http://schemas.microsoft.com/office/drawing/2014/main" val="20003"/>
                    </a:ext>
                  </a:extLst>
                </a:gridCol>
              </a:tblGrid>
              <a:tr h="520799">
                <a:tc>
                  <a:txBody>
                    <a:bodyPr/>
                    <a:lstStyle/>
                    <a:p>
                      <a:pPr indent="127000" algn="just">
                        <a:lnSpc>
                          <a:spcPct val="130000"/>
                        </a:lnSpc>
                        <a:spcBef>
                          <a:spcPts val="120"/>
                        </a:spcBef>
                        <a:spcAft>
                          <a:spcPts val="120"/>
                        </a:spcAft>
                      </a:pPr>
                      <a:r>
                        <a:rPr lang="en-US" sz="1400" b="1" kern="100" dirty="0">
                          <a:effectLst/>
                        </a:rPr>
                        <a:t>{1a,2a,3a,4a}</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indent="127000" algn="just">
                        <a:lnSpc>
                          <a:spcPct val="130000"/>
                        </a:lnSpc>
                        <a:spcBef>
                          <a:spcPts val="120"/>
                        </a:spcBef>
                        <a:spcAft>
                          <a:spcPts val="120"/>
                        </a:spcAft>
                      </a:pPr>
                      <a:r>
                        <a:rPr lang="en-US" sz="1400" b="1" kern="100" dirty="0">
                          <a:effectLst/>
                        </a:rPr>
                        <a:t>{1a,2a,3a,4b}</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indent="127000" algn="just">
                        <a:lnSpc>
                          <a:spcPct val="130000"/>
                        </a:lnSpc>
                        <a:spcBef>
                          <a:spcPts val="120"/>
                        </a:spcBef>
                        <a:spcAft>
                          <a:spcPts val="120"/>
                        </a:spcAft>
                      </a:pPr>
                      <a:r>
                        <a:rPr lang="en-US" sz="1400" b="1" kern="100" dirty="0">
                          <a:effectLst/>
                        </a:rPr>
                        <a:t>{1a,2a,3b,4a}</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indent="127000" algn="just">
                        <a:lnSpc>
                          <a:spcPct val="130000"/>
                        </a:lnSpc>
                        <a:spcBef>
                          <a:spcPts val="120"/>
                        </a:spcBef>
                        <a:spcAft>
                          <a:spcPts val="120"/>
                        </a:spcAft>
                      </a:pPr>
                      <a:r>
                        <a:rPr lang="en-US" sz="1400" b="1" kern="100" dirty="0">
                          <a:effectLst/>
                        </a:rPr>
                        <a:t>{1a,2a,3b,4b}</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0"/>
                  </a:ext>
                </a:extLst>
              </a:tr>
              <a:tr h="520799">
                <a:tc>
                  <a:txBody>
                    <a:bodyPr/>
                    <a:lstStyle/>
                    <a:p>
                      <a:pPr indent="127000" algn="just">
                        <a:lnSpc>
                          <a:spcPct val="130000"/>
                        </a:lnSpc>
                        <a:spcBef>
                          <a:spcPts val="120"/>
                        </a:spcBef>
                        <a:spcAft>
                          <a:spcPts val="120"/>
                        </a:spcAft>
                      </a:pPr>
                      <a:r>
                        <a:rPr lang="en-US" sz="1400" b="1" kern="100" dirty="0">
                          <a:effectLst/>
                        </a:rPr>
                        <a:t>{1a,2b,3a,4a}</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indent="127000" algn="just">
                        <a:lnSpc>
                          <a:spcPct val="130000"/>
                        </a:lnSpc>
                        <a:spcBef>
                          <a:spcPts val="120"/>
                        </a:spcBef>
                        <a:spcAft>
                          <a:spcPts val="120"/>
                        </a:spcAft>
                      </a:pPr>
                      <a:r>
                        <a:rPr lang="en-US" sz="1400" b="1" kern="100" dirty="0">
                          <a:effectLst/>
                        </a:rPr>
                        <a:t>{1a,2b,3a,4b}</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indent="127000" algn="just">
                        <a:lnSpc>
                          <a:spcPct val="130000"/>
                        </a:lnSpc>
                        <a:spcBef>
                          <a:spcPts val="120"/>
                        </a:spcBef>
                        <a:spcAft>
                          <a:spcPts val="120"/>
                        </a:spcAft>
                      </a:pPr>
                      <a:r>
                        <a:rPr lang="en-US" sz="1400" b="1" kern="100" dirty="0">
                          <a:effectLst/>
                        </a:rPr>
                        <a:t>{1a,2b,3b,4a}</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indent="127000" algn="just">
                        <a:lnSpc>
                          <a:spcPct val="130000"/>
                        </a:lnSpc>
                        <a:spcBef>
                          <a:spcPts val="120"/>
                        </a:spcBef>
                        <a:spcAft>
                          <a:spcPts val="120"/>
                        </a:spcAft>
                      </a:pPr>
                      <a:r>
                        <a:rPr lang="en-US" sz="1400" b="1" kern="100" dirty="0">
                          <a:effectLst/>
                        </a:rPr>
                        <a:t>{1a,2b,3b,4b}</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r h="520799">
                <a:tc>
                  <a:txBody>
                    <a:bodyPr/>
                    <a:lstStyle/>
                    <a:p>
                      <a:pPr indent="127000" algn="just">
                        <a:lnSpc>
                          <a:spcPct val="130000"/>
                        </a:lnSpc>
                        <a:spcBef>
                          <a:spcPts val="120"/>
                        </a:spcBef>
                        <a:spcAft>
                          <a:spcPts val="120"/>
                        </a:spcAft>
                      </a:pPr>
                      <a:r>
                        <a:rPr lang="en-US" sz="1400" b="1" kern="100" dirty="0">
                          <a:effectLst/>
                        </a:rPr>
                        <a:t>{1b,2a,3a,4a}</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indent="127000" algn="just">
                        <a:lnSpc>
                          <a:spcPct val="130000"/>
                        </a:lnSpc>
                        <a:spcBef>
                          <a:spcPts val="120"/>
                        </a:spcBef>
                        <a:spcAft>
                          <a:spcPts val="120"/>
                        </a:spcAft>
                      </a:pPr>
                      <a:r>
                        <a:rPr lang="en-US" sz="1400" b="1" kern="100" dirty="0">
                          <a:effectLst/>
                        </a:rPr>
                        <a:t>{1b,2a,3a,4b}</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indent="127000" algn="just">
                        <a:lnSpc>
                          <a:spcPct val="130000"/>
                        </a:lnSpc>
                        <a:spcBef>
                          <a:spcPts val="120"/>
                        </a:spcBef>
                        <a:spcAft>
                          <a:spcPts val="120"/>
                        </a:spcAft>
                      </a:pPr>
                      <a:r>
                        <a:rPr lang="en-US" sz="1400" b="1" kern="100" dirty="0">
                          <a:effectLst/>
                        </a:rPr>
                        <a:t>{1b,2a,3b,4a}</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indent="127000" algn="just">
                        <a:lnSpc>
                          <a:spcPct val="130000"/>
                        </a:lnSpc>
                        <a:spcBef>
                          <a:spcPts val="120"/>
                        </a:spcBef>
                        <a:spcAft>
                          <a:spcPts val="120"/>
                        </a:spcAft>
                      </a:pPr>
                      <a:r>
                        <a:rPr lang="en-US" sz="1400" b="1" kern="100" dirty="0">
                          <a:effectLst/>
                        </a:rPr>
                        <a:t>{1b,2a,3b,4b}</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2"/>
                  </a:ext>
                </a:extLst>
              </a:tr>
              <a:tr h="520799">
                <a:tc>
                  <a:txBody>
                    <a:bodyPr/>
                    <a:lstStyle/>
                    <a:p>
                      <a:pPr indent="127000" algn="just">
                        <a:lnSpc>
                          <a:spcPct val="130000"/>
                        </a:lnSpc>
                        <a:spcBef>
                          <a:spcPts val="120"/>
                        </a:spcBef>
                        <a:spcAft>
                          <a:spcPts val="120"/>
                        </a:spcAft>
                      </a:pPr>
                      <a:r>
                        <a:rPr lang="en-US" sz="1400" b="1" kern="100" dirty="0">
                          <a:effectLst/>
                        </a:rPr>
                        <a:t>{1b,2b,3a,4a}</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indent="127000" algn="just">
                        <a:lnSpc>
                          <a:spcPct val="130000"/>
                        </a:lnSpc>
                        <a:spcBef>
                          <a:spcPts val="120"/>
                        </a:spcBef>
                        <a:spcAft>
                          <a:spcPts val="120"/>
                        </a:spcAft>
                      </a:pPr>
                      <a:r>
                        <a:rPr lang="en-US" sz="1400" b="1" kern="100" dirty="0">
                          <a:effectLst/>
                        </a:rPr>
                        <a:t>{1b,2b,3a,4b}</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indent="127000" algn="just">
                        <a:lnSpc>
                          <a:spcPct val="130000"/>
                        </a:lnSpc>
                        <a:spcBef>
                          <a:spcPts val="120"/>
                        </a:spcBef>
                        <a:spcAft>
                          <a:spcPts val="120"/>
                        </a:spcAft>
                      </a:pPr>
                      <a:r>
                        <a:rPr lang="en-US" sz="1400" b="1" kern="100" dirty="0">
                          <a:effectLst/>
                        </a:rPr>
                        <a:t>{1b,2b,3b,4a}</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indent="127000" algn="just">
                        <a:lnSpc>
                          <a:spcPct val="130000"/>
                        </a:lnSpc>
                        <a:spcBef>
                          <a:spcPts val="120"/>
                        </a:spcBef>
                        <a:spcAft>
                          <a:spcPts val="120"/>
                        </a:spcAft>
                      </a:pPr>
                      <a:r>
                        <a:rPr lang="en-US" sz="1400" b="1" kern="100" dirty="0">
                          <a:effectLst/>
                        </a:rPr>
                        <a:t>{1b,2b,3b,4b}</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sp>
        <p:nvSpPr>
          <p:cNvPr id="8" name="文本框 7"/>
          <p:cNvSpPr txBox="1"/>
          <p:nvPr/>
        </p:nvSpPr>
        <p:spPr>
          <a:xfrm>
            <a:off x="5666111" y="3901164"/>
            <a:ext cx="1342664" cy="369332"/>
          </a:xfrm>
          <a:prstGeom prst="rect">
            <a:avLst/>
          </a:prstGeom>
          <a:noFill/>
        </p:spPr>
        <p:txBody>
          <a:bodyPr wrap="square" rtlCol="0">
            <a:spAutoFit/>
          </a:bodyPr>
          <a:lstStyle/>
          <a:p>
            <a:r>
              <a:rPr lang="zh-CN" altLang="en-US" dirty="0"/>
              <a:t>完整测试帧</a:t>
            </a:r>
          </a:p>
        </p:txBody>
      </p:sp>
    </p:spTree>
    <p:extLst>
      <p:ext uri="{BB962C8B-B14F-4D97-AF65-F5344CB8AC3E}">
        <p14:creationId xmlns:p14="http://schemas.microsoft.com/office/powerpoint/2010/main" val="34125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50"/>
                                        <p:tgtEl>
                                          <p:spTgt spid="8"/>
                                        </p:tgtEl>
                                      </p:cBhvr>
                                    </p:animEffect>
                                    <p:anim calcmode="lin" valueType="num">
                                      <p:cBhvr>
                                        <p:cTn id="15" dur="250" fill="hold"/>
                                        <p:tgtEl>
                                          <p:spTgt spid="8"/>
                                        </p:tgtEl>
                                        <p:attrNameLst>
                                          <p:attrName>ppt_x</p:attrName>
                                        </p:attrNameLst>
                                      </p:cBhvr>
                                      <p:tavLst>
                                        <p:tav tm="0">
                                          <p:val>
                                            <p:strVal val="#ppt_x"/>
                                          </p:val>
                                        </p:tav>
                                        <p:tav tm="100000">
                                          <p:val>
                                            <p:strVal val="#ppt_x"/>
                                          </p:val>
                                        </p:tav>
                                      </p:tavLst>
                                    </p:anim>
                                    <p:anim calcmode="lin" valueType="num">
                                      <p:cBhvr>
                                        <p:cTn id="16" dur="25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50"/>
                                        <p:tgtEl>
                                          <p:spTgt spid="7"/>
                                        </p:tgtEl>
                                      </p:cBhvr>
                                    </p:animEffect>
                                    <p:anim calcmode="lin" valueType="num">
                                      <p:cBhvr>
                                        <p:cTn id="20" dur="250" fill="hold"/>
                                        <p:tgtEl>
                                          <p:spTgt spid="7"/>
                                        </p:tgtEl>
                                        <p:attrNameLst>
                                          <p:attrName>ppt_x</p:attrName>
                                        </p:attrNameLst>
                                      </p:cBhvr>
                                      <p:tavLst>
                                        <p:tav tm="0">
                                          <p:val>
                                            <p:strVal val="#ppt_x"/>
                                          </p:val>
                                        </p:tav>
                                        <p:tav tm="100000">
                                          <p:val>
                                            <p:strVal val="#ppt_x"/>
                                          </p:val>
                                        </p:tav>
                                      </p:tavLst>
                                    </p:anim>
                                    <p:anim calcmode="lin" valueType="num">
                                      <p:cBhvr>
                                        <p:cTn id="21"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16</a:t>
            </a:fld>
            <a:endParaRPr lang="zh-CN" altLang="en-US"/>
          </a:p>
        </p:txBody>
      </p:sp>
      <p:sp>
        <p:nvSpPr>
          <p:cNvPr id="5"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蜕变关系识别框架</a:t>
            </a:r>
            <a:r>
              <a:rPr lang="en-US" altLang="zh-CN" sz="2400" dirty="0">
                <a:latin typeface="Verdana" pitchFamily="34" charset="0"/>
              </a:rPr>
              <a:t>METRIC</a:t>
            </a:r>
          </a:p>
        </p:txBody>
      </p:sp>
      <p:sp>
        <p:nvSpPr>
          <p:cNvPr id="6" name="TextBox 9"/>
          <p:cNvSpPr txBox="1"/>
          <p:nvPr/>
        </p:nvSpPr>
        <p:spPr>
          <a:xfrm>
            <a:off x="574829" y="1761811"/>
            <a:ext cx="8280907" cy="400110"/>
          </a:xfrm>
          <a:prstGeom prst="rect">
            <a:avLst/>
          </a:prstGeom>
          <a:noFill/>
        </p:spPr>
        <p:txBody>
          <a:bodyPr wrap="square">
            <a:spAutoFit/>
          </a:bodyPr>
          <a:lstStyle/>
          <a:p>
            <a:pPr marL="285750" indent="-285750">
              <a:spcBef>
                <a:spcPts val="0"/>
              </a:spcBef>
              <a:spcAft>
                <a:spcPts val="1200"/>
              </a:spcAft>
              <a:buFont typeface="Wingdings" pitchFamily="2" charset="2"/>
              <a:buChar char="l"/>
              <a:defRPr/>
            </a:pPr>
            <a:r>
              <a:rPr lang="zh-CN" altLang="en-US" sz="2000" b="1" dirty="0">
                <a:solidFill>
                  <a:schemeClr val="tx2"/>
                </a:solidFill>
                <a:latin typeface="Times New Roman" panose="02020603050405020304" pitchFamily="18" charset="0"/>
                <a:cs typeface="Times New Roman" panose="02020603050405020304" pitchFamily="18" charset="0"/>
              </a:rPr>
              <a:t>完整测试帧</a:t>
            </a:r>
            <a:r>
              <a:rPr lang="zh-CN" altLang="en-US" sz="2000" dirty="0">
                <a:solidFill>
                  <a:schemeClr val="tx2"/>
                </a:solidFill>
                <a:latin typeface="Times New Roman" panose="02020603050405020304" pitchFamily="18" charset="0"/>
                <a:cs typeface="Times New Roman" panose="02020603050405020304" pitchFamily="18" charset="0"/>
              </a:rPr>
              <a:t>是对一类具有</a:t>
            </a:r>
            <a:r>
              <a:rPr lang="zh-CN" altLang="en-US" sz="2000" b="1" dirty="0">
                <a:solidFill>
                  <a:schemeClr val="tx2"/>
                </a:solidFill>
                <a:latin typeface="Times New Roman" panose="02020603050405020304" pitchFamily="18" charset="0"/>
                <a:cs typeface="Times New Roman" panose="02020603050405020304" pitchFamily="18" charset="0"/>
              </a:rPr>
              <a:t>相似程序执行行为的测试用例</a:t>
            </a:r>
            <a:r>
              <a:rPr lang="zh-CN" altLang="en-US" sz="2000" dirty="0">
                <a:solidFill>
                  <a:schemeClr val="tx2"/>
                </a:solidFill>
                <a:latin typeface="Times New Roman" panose="02020603050405020304" pitchFamily="18" charset="0"/>
                <a:cs typeface="Times New Roman" panose="02020603050405020304" pitchFamily="18" charset="0"/>
              </a:rPr>
              <a:t>的抽象。</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grpSp>
        <p:nvGrpSpPr>
          <p:cNvPr id="7" name="组合 6"/>
          <p:cNvGrpSpPr>
            <a:grpSpLocks/>
          </p:cNvGrpSpPr>
          <p:nvPr/>
        </p:nvGrpSpPr>
        <p:grpSpPr bwMode="auto">
          <a:xfrm>
            <a:off x="1997959" y="3211684"/>
            <a:ext cx="788987" cy="2179415"/>
            <a:chOff x="1429516" y="3181869"/>
            <a:chExt cx="527820" cy="965224"/>
          </a:xfrm>
        </p:grpSpPr>
        <p:sp>
          <p:nvSpPr>
            <p:cNvPr id="8" name="任意多边形 13"/>
            <p:cNvSpPr/>
            <p:nvPr/>
          </p:nvSpPr>
          <p:spPr>
            <a:xfrm>
              <a:off x="1429516" y="3181869"/>
              <a:ext cx="527820" cy="965224"/>
            </a:xfrm>
            <a:custGeom>
              <a:avLst/>
              <a:gdLst>
                <a:gd name="connsiteX0" fmla="*/ 0 w 626440"/>
                <a:gd name="connsiteY0" fmla="*/ 313220 h 1145571"/>
                <a:gd name="connsiteX1" fmla="*/ 313220 w 626440"/>
                <a:gd name="connsiteY1" fmla="*/ 0 h 1145571"/>
                <a:gd name="connsiteX2" fmla="*/ 626440 w 626440"/>
                <a:gd name="connsiteY2" fmla="*/ 313220 h 1145571"/>
                <a:gd name="connsiteX3" fmla="*/ 469830 w 626440"/>
                <a:gd name="connsiteY3" fmla="*/ 313220 h 1145571"/>
                <a:gd name="connsiteX4" fmla="*/ 469830 w 626440"/>
                <a:gd name="connsiteY4" fmla="*/ 832351 h 1145571"/>
                <a:gd name="connsiteX5" fmla="*/ 626440 w 626440"/>
                <a:gd name="connsiteY5" fmla="*/ 832351 h 1145571"/>
                <a:gd name="connsiteX6" fmla="*/ 313220 w 626440"/>
                <a:gd name="connsiteY6" fmla="*/ 1145571 h 1145571"/>
                <a:gd name="connsiteX7" fmla="*/ 0 w 626440"/>
                <a:gd name="connsiteY7" fmla="*/ 832351 h 1145571"/>
                <a:gd name="connsiteX8" fmla="*/ 156610 w 626440"/>
                <a:gd name="connsiteY8" fmla="*/ 832351 h 1145571"/>
                <a:gd name="connsiteX9" fmla="*/ 156610 w 626440"/>
                <a:gd name="connsiteY9" fmla="*/ 313220 h 1145571"/>
                <a:gd name="connsiteX10" fmla="*/ 0 w 626440"/>
                <a:gd name="connsiteY10" fmla="*/ 313220 h 1145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440" h="1145571">
                  <a:moveTo>
                    <a:pt x="0" y="313220"/>
                  </a:moveTo>
                  <a:lnTo>
                    <a:pt x="313220" y="0"/>
                  </a:lnTo>
                  <a:lnTo>
                    <a:pt x="626440" y="313220"/>
                  </a:lnTo>
                  <a:lnTo>
                    <a:pt x="469830" y="313220"/>
                  </a:lnTo>
                  <a:lnTo>
                    <a:pt x="469830" y="832351"/>
                  </a:lnTo>
                  <a:lnTo>
                    <a:pt x="626440" y="832351"/>
                  </a:lnTo>
                  <a:lnTo>
                    <a:pt x="313220" y="1145571"/>
                  </a:lnTo>
                  <a:lnTo>
                    <a:pt x="0" y="832351"/>
                  </a:lnTo>
                  <a:lnTo>
                    <a:pt x="156610" y="832351"/>
                  </a:lnTo>
                  <a:lnTo>
                    <a:pt x="156610" y="313220"/>
                  </a:lnTo>
                  <a:lnTo>
                    <a:pt x="0" y="31322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lIns="156610" tIns="156610" rIns="156610" bIns="156610" spcCol="1270" anchor="ctr"/>
            <a:lstStyle/>
            <a:p>
              <a:pPr algn="ctr" defTabSz="2400300">
                <a:lnSpc>
                  <a:spcPct val="90000"/>
                </a:lnSpc>
                <a:spcAft>
                  <a:spcPct val="35000"/>
                </a:spcAft>
                <a:defRPr/>
              </a:pPr>
              <a:endParaRPr lang="zh-CN" altLang="en-US" sz="4400"/>
            </a:p>
          </p:txBody>
        </p:sp>
        <p:sp>
          <p:nvSpPr>
            <p:cNvPr id="9" name="TextBox 40"/>
            <p:cNvSpPr txBox="1">
              <a:spLocks noChangeArrowheads="1"/>
            </p:cNvSpPr>
            <p:nvPr/>
          </p:nvSpPr>
          <p:spPr bwMode="auto">
            <a:xfrm rot="5400000">
              <a:off x="1249551" y="3548142"/>
              <a:ext cx="889492" cy="246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i="1" dirty="0">
                <a:solidFill>
                  <a:schemeClr val="bg1"/>
                </a:solidFill>
                <a:latin typeface="Times New Roman" pitchFamily="18" charset="0"/>
                <a:cs typeface="Times New Roman" pitchFamily="18" charset="0"/>
              </a:endParaRPr>
            </a:p>
          </p:txBody>
        </p:sp>
      </p:grpSp>
      <p:sp>
        <p:nvSpPr>
          <p:cNvPr id="10" name="TextBox 23"/>
          <p:cNvSpPr txBox="1"/>
          <p:nvPr/>
        </p:nvSpPr>
        <p:spPr>
          <a:xfrm>
            <a:off x="1477574" y="2817563"/>
            <a:ext cx="181676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defRPr/>
            </a:pPr>
            <a:r>
              <a:rPr lang="zh-CN" altLang="en-US" dirty="0">
                <a:latin typeface="Times New Roman" pitchFamily="18" charset="0"/>
                <a:cs typeface="Times New Roman" pitchFamily="18" charset="0"/>
              </a:rPr>
              <a:t>完整测试帧</a:t>
            </a:r>
            <a:r>
              <a:rPr lang="en-US" altLang="zh-CN" i="1" dirty="0">
                <a:latin typeface="Times New Roman" pitchFamily="18" charset="0"/>
                <a:cs typeface="Times New Roman" pitchFamily="18" charset="0"/>
              </a:rPr>
              <a:t>CP</a:t>
            </a:r>
            <a:endParaRPr lang="zh-CN" altLang="en-US" i="1" dirty="0">
              <a:latin typeface="Times New Roman" pitchFamily="18" charset="0"/>
              <a:cs typeface="Times New Roman" pitchFamily="18" charset="0"/>
            </a:endParaRPr>
          </a:p>
        </p:txBody>
      </p:sp>
      <p:sp>
        <p:nvSpPr>
          <p:cNvPr id="11" name="TextBox 24"/>
          <p:cNvSpPr txBox="1"/>
          <p:nvPr/>
        </p:nvSpPr>
        <p:spPr>
          <a:xfrm>
            <a:off x="1477574" y="5436938"/>
            <a:ext cx="181676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defRPr/>
            </a:pPr>
            <a:r>
              <a:rPr lang="zh-CN" altLang="en-US" dirty="0">
                <a:latin typeface="Times New Roman" pitchFamily="18" charset="0"/>
                <a:cs typeface="Times New Roman" pitchFamily="18" charset="0"/>
              </a:rPr>
              <a:t>完整测试帧</a:t>
            </a:r>
            <a:r>
              <a:rPr lang="en-US" altLang="zh-CN" i="1" dirty="0">
                <a:latin typeface="Times New Roman" pitchFamily="18" charset="0"/>
                <a:cs typeface="Times New Roman" pitchFamily="18" charset="0"/>
              </a:rPr>
              <a:t>CP’</a:t>
            </a:r>
            <a:endParaRPr lang="zh-CN" altLang="en-US" i="1" dirty="0">
              <a:latin typeface="Times New Roman" pitchFamily="18" charset="0"/>
              <a:cs typeface="Times New Roman" pitchFamily="18" charset="0"/>
            </a:endParaRPr>
          </a:p>
        </p:txBody>
      </p:sp>
      <p:grpSp>
        <p:nvGrpSpPr>
          <p:cNvPr id="19" name="组合 18"/>
          <p:cNvGrpSpPr/>
          <p:nvPr/>
        </p:nvGrpSpPr>
        <p:grpSpPr>
          <a:xfrm>
            <a:off x="2009991" y="3923104"/>
            <a:ext cx="739007" cy="751640"/>
            <a:chOff x="1834" y="1485270"/>
            <a:chExt cx="1093459" cy="1093459"/>
          </a:xfrm>
        </p:grpSpPr>
        <p:sp>
          <p:nvSpPr>
            <p:cNvPr id="20" name="椭圆 19"/>
            <p:cNvSpPr/>
            <p:nvPr/>
          </p:nvSpPr>
          <p:spPr>
            <a:xfrm>
              <a:off x="1834" y="1485270"/>
              <a:ext cx="1093459" cy="1093459"/>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椭圆 4"/>
            <p:cNvSpPr txBox="1"/>
            <p:nvPr/>
          </p:nvSpPr>
          <p:spPr>
            <a:xfrm>
              <a:off x="161967" y="1645403"/>
              <a:ext cx="773193" cy="7731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altLang="zh-CN" sz="3200" i="1" kern="1200" dirty="0">
                  <a:latin typeface="Times New Roman" pitchFamily="18" charset="0"/>
                  <a:cs typeface="Times New Roman" pitchFamily="18" charset="0"/>
                </a:rPr>
                <a:t>R</a:t>
              </a:r>
              <a:endParaRPr lang="zh-CN" altLang="en-US" sz="3200" kern="1200" dirty="0"/>
            </a:p>
          </p:txBody>
        </p:sp>
      </p:grpSp>
      <p:grpSp>
        <p:nvGrpSpPr>
          <p:cNvPr id="25" name="组合 24"/>
          <p:cNvGrpSpPr/>
          <p:nvPr/>
        </p:nvGrpSpPr>
        <p:grpSpPr>
          <a:xfrm>
            <a:off x="4193450" y="3898366"/>
            <a:ext cx="827100" cy="827100"/>
            <a:chOff x="2436642" y="1469099"/>
            <a:chExt cx="1125800" cy="1125800"/>
          </a:xfrm>
        </p:grpSpPr>
        <p:sp>
          <p:nvSpPr>
            <p:cNvPr id="26" name="椭圆 25"/>
            <p:cNvSpPr/>
            <p:nvPr/>
          </p:nvSpPr>
          <p:spPr>
            <a:xfrm>
              <a:off x="2436642" y="1469099"/>
              <a:ext cx="1125800" cy="1125800"/>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7" name="椭圆 4"/>
            <p:cNvSpPr txBox="1"/>
            <p:nvPr/>
          </p:nvSpPr>
          <p:spPr>
            <a:xfrm>
              <a:off x="2601512" y="1633969"/>
              <a:ext cx="796060" cy="7960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altLang="zh-CN" sz="3200" i="1" kern="1200" dirty="0" err="1">
                  <a:latin typeface="Times New Roman" pitchFamily="18" charset="0"/>
                  <a:cs typeface="Times New Roman" pitchFamily="18" charset="0"/>
                </a:rPr>
                <a:t>R</a:t>
              </a:r>
              <a:r>
                <a:rPr lang="en-US" altLang="zh-CN" sz="3200" i="1" kern="1200" baseline="-25000" dirty="0" err="1">
                  <a:latin typeface="Times New Roman" pitchFamily="18" charset="0"/>
                  <a:cs typeface="Times New Roman" pitchFamily="18" charset="0"/>
                </a:rPr>
                <a:t>f</a:t>
              </a:r>
              <a:endParaRPr lang="zh-CN" altLang="en-US" sz="3200" kern="1200" dirty="0"/>
            </a:p>
          </p:txBody>
        </p:sp>
      </p:grpSp>
      <p:sp>
        <p:nvSpPr>
          <p:cNvPr id="34" name="任意多边形 10"/>
          <p:cNvSpPr/>
          <p:nvPr/>
        </p:nvSpPr>
        <p:spPr>
          <a:xfrm>
            <a:off x="2886088" y="4062538"/>
            <a:ext cx="1208221" cy="502132"/>
          </a:xfrm>
          <a:custGeom>
            <a:avLst/>
            <a:gdLst>
              <a:gd name="connsiteX0" fmla="*/ 0 w 905958"/>
              <a:gd name="connsiteY0" fmla="*/ 52412 h 262062"/>
              <a:gd name="connsiteX1" fmla="*/ 774927 w 905958"/>
              <a:gd name="connsiteY1" fmla="*/ 52412 h 262062"/>
              <a:gd name="connsiteX2" fmla="*/ 774927 w 905958"/>
              <a:gd name="connsiteY2" fmla="*/ 0 h 262062"/>
              <a:gd name="connsiteX3" fmla="*/ 905958 w 905958"/>
              <a:gd name="connsiteY3" fmla="*/ 131031 h 262062"/>
              <a:gd name="connsiteX4" fmla="*/ 774927 w 905958"/>
              <a:gd name="connsiteY4" fmla="*/ 262062 h 262062"/>
              <a:gd name="connsiteX5" fmla="*/ 774927 w 905958"/>
              <a:gd name="connsiteY5" fmla="*/ 209650 h 262062"/>
              <a:gd name="connsiteX6" fmla="*/ 0 w 905958"/>
              <a:gd name="connsiteY6" fmla="*/ 209650 h 262062"/>
              <a:gd name="connsiteX7" fmla="*/ 0 w 905958"/>
              <a:gd name="connsiteY7" fmla="*/ 52412 h 26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5958" h="262062">
                <a:moveTo>
                  <a:pt x="0" y="52412"/>
                </a:moveTo>
                <a:lnTo>
                  <a:pt x="774927" y="52412"/>
                </a:lnTo>
                <a:lnTo>
                  <a:pt x="774927" y="0"/>
                </a:lnTo>
                <a:lnTo>
                  <a:pt x="905958" y="131031"/>
                </a:lnTo>
                <a:lnTo>
                  <a:pt x="774927" y="262062"/>
                </a:lnTo>
                <a:lnTo>
                  <a:pt x="774927" y="209650"/>
                </a:lnTo>
                <a:lnTo>
                  <a:pt x="0" y="209650"/>
                </a:lnTo>
                <a:lnTo>
                  <a:pt x="0" y="52412"/>
                </a:lnTo>
                <a:close/>
              </a:path>
            </a:pathLst>
          </a:custGeom>
        </p:spPr>
        <p:style>
          <a:lnRef idx="1">
            <a:schemeClr val="accent1"/>
          </a:lnRef>
          <a:fillRef idx="3">
            <a:schemeClr val="accent1"/>
          </a:fillRef>
          <a:effectRef idx="2">
            <a:schemeClr val="accent1"/>
          </a:effectRef>
          <a:fontRef idx="minor">
            <a:schemeClr val="lt1"/>
          </a:fontRef>
        </p:style>
        <p:txBody>
          <a:bodyPr lIns="0" tIns="52412" rIns="78619" bIns="52412" spcCol="1270" anchor="ctr"/>
          <a:lstStyle/>
          <a:p>
            <a:pPr algn="ctr" defTabSz="488950">
              <a:lnSpc>
                <a:spcPct val="90000"/>
              </a:lnSpc>
              <a:spcAft>
                <a:spcPct val="35000"/>
              </a:spcAft>
              <a:defRPr/>
            </a:pPr>
            <a:r>
              <a:rPr lang="zh-CN" altLang="en-US" sz="1200" b="1" dirty="0"/>
              <a:t>推导</a:t>
            </a:r>
          </a:p>
        </p:txBody>
      </p:sp>
      <p:sp>
        <p:nvSpPr>
          <p:cNvPr id="35" name="任意多边形 10"/>
          <p:cNvSpPr/>
          <p:nvPr/>
        </p:nvSpPr>
        <p:spPr>
          <a:xfrm>
            <a:off x="5130548" y="4062538"/>
            <a:ext cx="1208221" cy="502132"/>
          </a:xfrm>
          <a:custGeom>
            <a:avLst/>
            <a:gdLst>
              <a:gd name="connsiteX0" fmla="*/ 0 w 905958"/>
              <a:gd name="connsiteY0" fmla="*/ 52412 h 262062"/>
              <a:gd name="connsiteX1" fmla="*/ 774927 w 905958"/>
              <a:gd name="connsiteY1" fmla="*/ 52412 h 262062"/>
              <a:gd name="connsiteX2" fmla="*/ 774927 w 905958"/>
              <a:gd name="connsiteY2" fmla="*/ 0 h 262062"/>
              <a:gd name="connsiteX3" fmla="*/ 905958 w 905958"/>
              <a:gd name="connsiteY3" fmla="*/ 131031 h 262062"/>
              <a:gd name="connsiteX4" fmla="*/ 774927 w 905958"/>
              <a:gd name="connsiteY4" fmla="*/ 262062 h 262062"/>
              <a:gd name="connsiteX5" fmla="*/ 774927 w 905958"/>
              <a:gd name="connsiteY5" fmla="*/ 209650 h 262062"/>
              <a:gd name="connsiteX6" fmla="*/ 0 w 905958"/>
              <a:gd name="connsiteY6" fmla="*/ 209650 h 262062"/>
              <a:gd name="connsiteX7" fmla="*/ 0 w 905958"/>
              <a:gd name="connsiteY7" fmla="*/ 52412 h 26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5958" h="262062">
                <a:moveTo>
                  <a:pt x="0" y="52412"/>
                </a:moveTo>
                <a:lnTo>
                  <a:pt x="774927" y="52412"/>
                </a:lnTo>
                <a:lnTo>
                  <a:pt x="774927" y="0"/>
                </a:lnTo>
                <a:lnTo>
                  <a:pt x="905958" y="131031"/>
                </a:lnTo>
                <a:lnTo>
                  <a:pt x="774927" y="262062"/>
                </a:lnTo>
                <a:lnTo>
                  <a:pt x="774927" y="209650"/>
                </a:lnTo>
                <a:lnTo>
                  <a:pt x="0" y="209650"/>
                </a:lnTo>
                <a:lnTo>
                  <a:pt x="0" y="52412"/>
                </a:lnTo>
                <a:close/>
              </a:path>
            </a:pathLst>
          </a:custGeom>
        </p:spPr>
        <p:style>
          <a:lnRef idx="1">
            <a:schemeClr val="accent1"/>
          </a:lnRef>
          <a:fillRef idx="3">
            <a:schemeClr val="accent1"/>
          </a:fillRef>
          <a:effectRef idx="2">
            <a:schemeClr val="accent1"/>
          </a:effectRef>
          <a:fontRef idx="minor">
            <a:schemeClr val="lt1"/>
          </a:fontRef>
        </p:style>
        <p:txBody>
          <a:bodyPr lIns="0" tIns="52412" rIns="78619" bIns="52412" spcCol="1270" anchor="ctr"/>
          <a:lstStyle/>
          <a:p>
            <a:pPr algn="ctr" defTabSz="488950">
              <a:lnSpc>
                <a:spcPct val="90000"/>
              </a:lnSpc>
              <a:spcAft>
                <a:spcPct val="35000"/>
              </a:spcAft>
              <a:defRPr/>
            </a:pPr>
            <a:r>
              <a:rPr lang="en-US" altLang="zh-CN" b="1" dirty="0"/>
              <a:t>+ </a:t>
            </a:r>
            <a:r>
              <a:rPr lang="en-US" altLang="zh-CN" b="1" i="1" dirty="0"/>
              <a:t>R</a:t>
            </a:r>
            <a:endParaRPr lang="zh-CN" altLang="en-US" b="1" i="1" dirty="0"/>
          </a:p>
        </p:txBody>
      </p:sp>
      <p:sp>
        <p:nvSpPr>
          <p:cNvPr id="37" name="TextBox 24"/>
          <p:cNvSpPr txBox="1"/>
          <p:nvPr/>
        </p:nvSpPr>
        <p:spPr>
          <a:xfrm>
            <a:off x="6488958" y="4127249"/>
            <a:ext cx="1816768" cy="341632"/>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defTabSz="622300">
              <a:lnSpc>
                <a:spcPct val="90000"/>
              </a:lnSpc>
              <a:spcBef>
                <a:spcPct val="0"/>
              </a:spcBef>
              <a:spcAft>
                <a:spcPct val="35000"/>
              </a:spcAft>
            </a:pPr>
            <a:r>
              <a:rPr lang="en-US" altLang="zh-CN" b="1" i="1" dirty="0"/>
              <a:t>MR = </a:t>
            </a:r>
            <a:r>
              <a:rPr lang="en-US" altLang="zh-CN" b="1" dirty="0"/>
              <a:t>{</a:t>
            </a:r>
            <a:r>
              <a:rPr lang="en-US" altLang="zh-CN" i="1" dirty="0">
                <a:latin typeface="Times New Roman" pitchFamily="18" charset="0"/>
                <a:cs typeface="Times New Roman" pitchFamily="18" charset="0"/>
              </a:rPr>
              <a:t>R, </a:t>
            </a:r>
            <a:r>
              <a:rPr lang="en-US" altLang="zh-CN" i="1" dirty="0" err="1">
                <a:latin typeface="Times New Roman" pitchFamily="18" charset="0"/>
                <a:cs typeface="Times New Roman" pitchFamily="18" charset="0"/>
              </a:rPr>
              <a:t>R</a:t>
            </a:r>
            <a:r>
              <a:rPr lang="en-US" altLang="zh-CN" i="1" baseline="-25000" dirty="0" err="1">
                <a:latin typeface="Times New Roman" pitchFamily="18" charset="0"/>
                <a:cs typeface="Times New Roman" pitchFamily="18" charset="0"/>
              </a:rPr>
              <a:t>f</a:t>
            </a:r>
            <a:r>
              <a:rPr lang="en-US" altLang="zh-CN" b="1" dirty="0"/>
              <a:t>}</a:t>
            </a:r>
            <a:endParaRPr lang="zh-CN" altLang="en-US" b="1" i="1" dirty="0"/>
          </a:p>
        </p:txBody>
      </p:sp>
      <p:sp>
        <p:nvSpPr>
          <p:cNvPr id="22" name="TextBox 9"/>
          <p:cNvSpPr txBox="1"/>
          <p:nvPr/>
        </p:nvSpPr>
        <p:spPr>
          <a:xfrm>
            <a:off x="574829" y="2713015"/>
            <a:ext cx="8280907" cy="3170099"/>
          </a:xfrm>
          <a:prstGeom prst="rect">
            <a:avLst/>
          </a:prstGeom>
          <a:noFill/>
        </p:spPr>
        <p:txBody>
          <a:bodyPr wrap="square">
            <a:spAutoFit/>
          </a:bodyPr>
          <a:lstStyle/>
          <a:p>
            <a:pPr marL="285750" indent="-285750">
              <a:spcBef>
                <a:spcPts val="0"/>
              </a:spcBef>
              <a:spcAft>
                <a:spcPts val="1200"/>
              </a:spcAft>
              <a:buFont typeface="Wingdings" pitchFamily="2" charset="2"/>
              <a:buChar char="l"/>
              <a:defRPr/>
            </a:pPr>
            <a:r>
              <a:rPr lang="zh-CN" altLang="en-US" sz="2000" dirty="0">
                <a:solidFill>
                  <a:schemeClr val="tx2"/>
                </a:solidFill>
                <a:latin typeface="Times New Roman" panose="02020603050405020304" pitchFamily="18" charset="0"/>
                <a:cs typeface="Times New Roman" panose="02020603050405020304" pitchFamily="18" charset="0"/>
              </a:rPr>
              <a:t>步骤：</a:t>
            </a:r>
          </a:p>
          <a:p>
            <a:pPr lvl="1">
              <a:spcAft>
                <a:spcPts val="1200"/>
              </a:spcAft>
              <a:defRPr/>
            </a:pPr>
            <a:r>
              <a:rPr lang="zh-CN" altLang="en-US" sz="2000" dirty="0">
                <a:solidFill>
                  <a:schemeClr val="tx2"/>
                </a:solidFill>
                <a:latin typeface="Times New Roman" panose="02020603050405020304" pitchFamily="18" charset="0"/>
                <a:cs typeface="Times New Roman" panose="02020603050405020304" pitchFamily="18" charset="0"/>
              </a:rPr>
              <a:t>（</a:t>
            </a:r>
            <a:r>
              <a:rPr lang="en-US" altLang="zh-CN" sz="2000" dirty="0">
                <a:solidFill>
                  <a:schemeClr val="tx2"/>
                </a:solidFill>
                <a:latin typeface="Times New Roman" panose="02020603050405020304" pitchFamily="18" charset="0"/>
                <a:cs typeface="Times New Roman" panose="02020603050405020304" pitchFamily="18" charset="0"/>
              </a:rPr>
              <a:t>1</a:t>
            </a:r>
            <a:r>
              <a:rPr lang="zh-CN" altLang="en-US" sz="2000" dirty="0">
                <a:solidFill>
                  <a:schemeClr val="tx2"/>
                </a:solidFill>
                <a:latin typeface="Times New Roman" panose="02020603050405020304" pitchFamily="18" charset="0"/>
                <a:cs typeface="Times New Roman" panose="02020603050405020304" pitchFamily="18" charset="0"/>
              </a:rPr>
              <a:t>）选择两个相关且不同的完整测试帧作为软件测试人员识别蜕变关系的</a:t>
            </a:r>
            <a:r>
              <a:rPr lang="zh-CN" altLang="en-US" sz="2000" b="1" dirty="0">
                <a:solidFill>
                  <a:schemeClr val="tx2"/>
                </a:solidFill>
                <a:latin typeface="Times New Roman" panose="02020603050405020304" pitchFamily="18" charset="0"/>
                <a:cs typeface="Times New Roman" panose="02020603050405020304" pitchFamily="18" charset="0"/>
              </a:rPr>
              <a:t>候选对</a:t>
            </a:r>
            <a:r>
              <a:rPr lang="zh-CN" altLang="en-US" sz="2000" dirty="0">
                <a:solidFill>
                  <a:schemeClr val="tx2"/>
                </a:solidFill>
                <a:latin typeface="Times New Roman" panose="02020603050405020304" pitchFamily="18" charset="0"/>
                <a:cs typeface="Times New Roman" panose="02020603050405020304" pitchFamily="18" charset="0"/>
              </a:rPr>
              <a:t>；</a:t>
            </a:r>
          </a:p>
          <a:p>
            <a:pPr lvl="1">
              <a:spcAft>
                <a:spcPts val="1200"/>
              </a:spcAft>
              <a:defRPr/>
            </a:pPr>
            <a:r>
              <a:rPr lang="zh-CN" altLang="en-US" sz="2000" dirty="0">
                <a:solidFill>
                  <a:schemeClr val="tx2"/>
                </a:solidFill>
                <a:latin typeface="Times New Roman" panose="02020603050405020304" pitchFamily="18" charset="0"/>
                <a:cs typeface="Times New Roman" panose="02020603050405020304" pitchFamily="18" charset="0"/>
              </a:rPr>
              <a:t>（</a:t>
            </a:r>
            <a:r>
              <a:rPr lang="en-US" altLang="zh-CN" sz="2000" dirty="0">
                <a:solidFill>
                  <a:schemeClr val="tx2"/>
                </a:solidFill>
                <a:latin typeface="Times New Roman" panose="02020603050405020304" pitchFamily="18" charset="0"/>
                <a:cs typeface="Times New Roman" panose="02020603050405020304" pitchFamily="18" charset="0"/>
              </a:rPr>
              <a:t>2</a:t>
            </a:r>
            <a:r>
              <a:rPr lang="zh-CN" altLang="en-US" sz="2000" dirty="0">
                <a:solidFill>
                  <a:schemeClr val="tx2"/>
                </a:solidFill>
                <a:latin typeface="Times New Roman" panose="02020603050405020304" pitchFamily="18" charset="0"/>
                <a:cs typeface="Times New Roman" panose="02020603050405020304" pitchFamily="18" charset="0"/>
              </a:rPr>
              <a:t>）让软件测试人员</a:t>
            </a:r>
            <a:r>
              <a:rPr lang="zh-CN" altLang="en-US" sz="2000" b="1" dirty="0">
                <a:solidFill>
                  <a:schemeClr val="tx2"/>
                </a:solidFill>
                <a:latin typeface="Times New Roman" panose="02020603050405020304" pitchFamily="18" charset="0"/>
                <a:cs typeface="Times New Roman" panose="02020603050405020304" pitchFamily="18" charset="0"/>
              </a:rPr>
              <a:t>判定</a:t>
            </a:r>
            <a:r>
              <a:rPr lang="zh-CN" altLang="en-US" sz="2000" dirty="0">
                <a:solidFill>
                  <a:schemeClr val="tx2"/>
                </a:solidFill>
                <a:latin typeface="Times New Roman" panose="02020603050405020304" pitchFamily="18" charset="0"/>
                <a:cs typeface="Times New Roman" panose="02020603050405020304" pitchFamily="18" charset="0"/>
              </a:rPr>
              <a:t>选定的</a:t>
            </a:r>
            <a:r>
              <a:rPr lang="zh-CN" altLang="en-US" sz="2000" b="1" dirty="0">
                <a:solidFill>
                  <a:schemeClr val="tx2"/>
                </a:solidFill>
                <a:latin typeface="Times New Roman" panose="02020603050405020304" pitchFamily="18" charset="0"/>
                <a:cs typeface="Times New Roman" panose="02020603050405020304" pitchFamily="18" charset="0"/>
              </a:rPr>
              <a:t>候选对是否</a:t>
            </a:r>
            <a:r>
              <a:rPr lang="zh-CN" altLang="en-US" sz="2000" dirty="0">
                <a:solidFill>
                  <a:schemeClr val="tx2"/>
                </a:solidFill>
                <a:latin typeface="Times New Roman" panose="02020603050405020304" pitchFamily="18" charset="0"/>
                <a:cs typeface="Times New Roman" panose="02020603050405020304" pitchFamily="18" charset="0"/>
              </a:rPr>
              <a:t>对蜕变关系识别</a:t>
            </a:r>
            <a:r>
              <a:rPr lang="zh-CN" altLang="en-US" sz="2000" b="1" dirty="0">
                <a:solidFill>
                  <a:schemeClr val="tx2"/>
                </a:solidFill>
                <a:latin typeface="Times New Roman" panose="02020603050405020304" pitchFamily="18" charset="0"/>
                <a:cs typeface="Times New Roman" panose="02020603050405020304" pitchFamily="18" charset="0"/>
              </a:rPr>
              <a:t>有用</a:t>
            </a:r>
            <a:r>
              <a:rPr lang="zh-CN" altLang="en-US" sz="2000" dirty="0">
                <a:solidFill>
                  <a:schemeClr val="tx2"/>
                </a:solidFill>
                <a:latin typeface="Times New Roman" panose="02020603050405020304" pitchFamily="18" charset="0"/>
                <a:cs typeface="Times New Roman" panose="02020603050405020304" pitchFamily="18" charset="0"/>
              </a:rPr>
              <a:t>，</a:t>
            </a:r>
            <a:r>
              <a:rPr lang="zh-CN" altLang="en-US" sz="2000" b="1" dirty="0">
                <a:solidFill>
                  <a:schemeClr val="tx2"/>
                </a:solidFill>
                <a:latin typeface="Times New Roman" panose="02020603050405020304" pitchFamily="18" charset="0"/>
                <a:cs typeface="Times New Roman" panose="02020603050405020304" pitchFamily="18" charset="0"/>
              </a:rPr>
              <a:t>如果有用，则让软件测试人员对其中的蜕变关系进行描述</a:t>
            </a:r>
            <a:r>
              <a:rPr lang="zh-CN" altLang="en-US" sz="2000" dirty="0">
                <a:solidFill>
                  <a:schemeClr val="tx2"/>
                </a:solidFill>
                <a:latin typeface="Times New Roman" panose="02020603050405020304" pitchFamily="18" charset="0"/>
                <a:cs typeface="Times New Roman" panose="02020603050405020304" pitchFamily="18" charset="0"/>
              </a:rPr>
              <a:t>；</a:t>
            </a:r>
          </a:p>
          <a:p>
            <a:pPr lvl="1">
              <a:spcAft>
                <a:spcPts val="1200"/>
              </a:spcAft>
              <a:defRPr/>
            </a:pPr>
            <a:r>
              <a:rPr lang="zh-CN" altLang="en-US" sz="2000" dirty="0">
                <a:solidFill>
                  <a:schemeClr val="tx2"/>
                </a:solidFill>
                <a:latin typeface="Times New Roman" panose="02020603050405020304" pitchFamily="18" charset="0"/>
                <a:cs typeface="Times New Roman" panose="02020603050405020304" pitchFamily="18" charset="0"/>
              </a:rPr>
              <a:t>（</a:t>
            </a:r>
            <a:r>
              <a:rPr lang="en-US" altLang="zh-CN" sz="2000" dirty="0">
                <a:solidFill>
                  <a:schemeClr val="tx2"/>
                </a:solidFill>
                <a:latin typeface="Times New Roman" panose="02020603050405020304" pitchFamily="18" charset="0"/>
                <a:cs typeface="Times New Roman" panose="02020603050405020304" pitchFamily="18" charset="0"/>
              </a:rPr>
              <a:t>3</a:t>
            </a:r>
            <a:r>
              <a:rPr lang="zh-CN" altLang="en-US" sz="2000" dirty="0">
                <a:solidFill>
                  <a:schemeClr val="tx2"/>
                </a:solidFill>
                <a:latin typeface="Times New Roman" panose="02020603050405020304" pitchFamily="18" charset="0"/>
                <a:cs typeface="Times New Roman" panose="02020603050405020304" pitchFamily="18" charset="0"/>
              </a:rPr>
              <a:t>）重新从（</a:t>
            </a:r>
            <a:r>
              <a:rPr lang="en-US" altLang="zh-CN" sz="2000" dirty="0">
                <a:solidFill>
                  <a:schemeClr val="tx2"/>
                </a:solidFill>
                <a:latin typeface="Times New Roman" panose="02020603050405020304" pitchFamily="18" charset="0"/>
                <a:cs typeface="Times New Roman" panose="02020603050405020304" pitchFamily="18" charset="0"/>
              </a:rPr>
              <a:t>1</a:t>
            </a:r>
            <a:r>
              <a:rPr lang="zh-CN" altLang="en-US" sz="2000" dirty="0">
                <a:solidFill>
                  <a:schemeClr val="tx2"/>
                </a:solidFill>
                <a:latin typeface="Times New Roman" panose="02020603050405020304" pitchFamily="18" charset="0"/>
                <a:cs typeface="Times New Roman" panose="02020603050405020304" pitchFamily="18" charset="0"/>
              </a:rPr>
              <a:t>）步骤开始，</a:t>
            </a:r>
            <a:r>
              <a:rPr lang="zh-CN" altLang="en-US" sz="2000" b="1" dirty="0">
                <a:solidFill>
                  <a:schemeClr val="tx2"/>
                </a:solidFill>
                <a:latin typeface="Times New Roman" panose="02020603050405020304" pitchFamily="18" charset="0"/>
                <a:cs typeface="Times New Roman" panose="02020603050405020304" pitchFamily="18" charset="0"/>
              </a:rPr>
              <a:t>重复整个过程直到所有候选对耗尽</a:t>
            </a:r>
            <a:r>
              <a:rPr lang="zh-CN" altLang="en-US" sz="2000" dirty="0">
                <a:solidFill>
                  <a:schemeClr val="tx2"/>
                </a:solidFill>
                <a:latin typeface="Times New Roman" panose="02020603050405020304" pitchFamily="18" charset="0"/>
                <a:cs typeface="Times New Roman" panose="02020603050405020304" pitchFamily="18" charset="0"/>
              </a:rPr>
              <a:t>，或者预先设定好需要生成的蜕变关系的数量已经达到。</a:t>
            </a:r>
          </a:p>
          <a:p>
            <a:pPr marL="285750" indent="-285750">
              <a:spcBef>
                <a:spcPts val="0"/>
              </a:spcBef>
              <a:spcAft>
                <a:spcPts val="1200"/>
              </a:spcAft>
              <a:buFont typeface="Wingdings" pitchFamily="2" charset="2"/>
              <a:buChar char="l"/>
              <a:defRPr/>
            </a:pPr>
            <a:endParaRPr lang="en-US" altLang="zh-CN"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5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250"/>
                                        <p:tgtEl>
                                          <p:spTgt spid="11"/>
                                        </p:tgtEl>
                                      </p:cBhvr>
                                    </p:animEffect>
                                    <p:anim calcmode="lin" valueType="num">
                                      <p:cBhvr>
                                        <p:cTn id="25" dur="250" fill="hold"/>
                                        <p:tgtEl>
                                          <p:spTgt spid="11"/>
                                        </p:tgtEl>
                                        <p:attrNameLst>
                                          <p:attrName>ppt_x</p:attrName>
                                        </p:attrNameLst>
                                      </p:cBhvr>
                                      <p:tavLst>
                                        <p:tav tm="0">
                                          <p:val>
                                            <p:strVal val="#ppt_x"/>
                                          </p:val>
                                        </p:tav>
                                        <p:tav tm="100000">
                                          <p:val>
                                            <p:strVal val="#ppt_x"/>
                                          </p:val>
                                        </p:tav>
                                      </p:tavLst>
                                    </p:anim>
                                    <p:anim calcmode="lin" valueType="num">
                                      <p:cBhvr>
                                        <p:cTn id="26" dur="25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750"/>
                            </p:stCondLst>
                            <p:childTnLst>
                              <p:par>
                                <p:cTn id="28" presetID="42" presetClass="entr" presetSubtype="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250"/>
                                        <p:tgtEl>
                                          <p:spTgt spid="7"/>
                                        </p:tgtEl>
                                      </p:cBhvr>
                                    </p:animEffect>
                                    <p:anim calcmode="lin" valueType="num">
                                      <p:cBhvr>
                                        <p:cTn id="31" dur="250" fill="hold"/>
                                        <p:tgtEl>
                                          <p:spTgt spid="7"/>
                                        </p:tgtEl>
                                        <p:attrNameLst>
                                          <p:attrName>ppt_x</p:attrName>
                                        </p:attrNameLst>
                                      </p:cBhvr>
                                      <p:tavLst>
                                        <p:tav tm="0">
                                          <p:val>
                                            <p:strVal val="#ppt_x"/>
                                          </p:val>
                                        </p:tav>
                                        <p:tav tm="100000">
                                          <p:val>
                                            <p:strVal val="#ppt_x"/>
                                          </p:val>
                                        </p:tav>
                                      </p:tavLst>
                                    </p:anim>
                                    <p:anim calcmode="lin" valueType="num">
                                      <p:cBhvr>
                                        <p:cTn id="32" dur="250" fill="hold"/>
                                        <p:tgtEl>
                                          <p:spTgt spid="7"/>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250"/>
                                        <p:tgtEl>
                                          <p:spTgt spid="19"/>
                                        </p:tgtEl>
                                      </p:cBhvr>
                                    </p:animEffect>
                                    <p:anim calcmode="lin" valueType="num">
                                      <p:cBhvr>
                                        <p:cTn id="36" dur="250" fill="hold"/>
                                        <p:tgtEl>
                                          <p:spTgt spid="19"/>
                                        </p:tgtEl>
                                        <p:attrNameLst>
                                          <p:attrName>ppt_x</p:attrName>
                                        </p:attrNameLst>
                                      </p:cBhvr>
                                      <p:tavLst>
                                        <p:tav tm="0">
                                          <p:val>
                                            <p:strVal val="#ppt_x"/>
                                          </p:val>
                                        </p:tav>
                                        <p:tav tm="100000">
                                          <p:val>
                                            <p:strVal val="#ppt_x"/>
                                          </p:val>
                                        </p:tav>
                                      </p:tavLst>
                                    </p:anim>
                                    <p:anim calcmode="lin" valueType="num">
                                      <p:cBhvr>
                                        <p:cTn id="37" dur="250" fill="hold"/>
                                        <p:tgtEl>
                                          <p:spTgt spid="19"/>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42"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250"/>
                                        <p:tgtEl>
                                          <p:spTgt spid="34"/>
                                        </p:tgtEl>
                                      </p:cBhvr>
                                    </p:animEffect>
                                    <p:anim calcmode="lin" valueType="num">
                                      <p:cBhvr>
                                        <p:cTn id="42" dur="250" fill="hold"/>
                                        <p:tgtEl>
                                          <p:spTgt spid="34"/>
                                        </p:tgtEl>
                                        <p:attrNameLst>
                                          <p:attrName>ppt_x</p:attrName>
                                        </p:attrNameLst>
                                      </p:cBhvr>
                                      <p:tavLst>
                                        <p:tav tm="0">
                                          <p:val>
                                            <p:strVal val="#ppt_x"/>
                                          </p:val>
                                        </p:tav>
                                        <p:tav tm="100000">
                                          <p:val>
                                            <p:strVal val="#ppt_x"/>
                                          </p:val>
                                        </p:tav>
                                      </p:tavLst>
                                    </p:anim>
                                    <p:anim calcmode="lin" valueType="num">
                                      <p:cBhvr>
                                        <p:cTn id="43" dur="250" fill="hold"/>
                                        <p:tgtEl>
                                          <p:spTgt spid="34"/>
                                        </p:tgtEl>
                                        <p:attrNameLst>
                                          <p:attrName>ppt_y</p:attrName>
                                        </p:attrNameLst>
                                      </p:cBhvr>
                                      <p:tavLst>
                                        <p:tav tm="0">
                                          <p:val>
                                            <p:strVal val="#ppt_y+.1"/>
                                          </p:val>
                                        </p:tav>
                                        <p:tav tm="100000">
                                          <p:val>
                                            <p:strVal val="#ppt_y"/>
                                          </p:val>
                                        </p:tav>
                                      </p:tavLst>
                                    </p:anim>
                                  </p:childTnLst>
                                </p:cTn>
                              </p:par>
                            </p:childTnLst>
                          </p:cTn>
                        </p:par>
                        <p:par>
                          <p:cTn id="44" fill="hold">
                            <p:stCondLst>
                              <p:cond delay="1250"/>
                            </p:stCondLst>
                            <p:childTnLst>
                              <p:par>
                                <p:cTn id="45" presetID="42" presetClass="entr" presetSubtype="0"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250"/>
                                        <p:tgtEl>
                                          <p:spTgt spid="25"/>
                                        </p:tgtEl>
                                      </p:cBhvr>
                                    </p:animEffect>
                                    <p:anim calcmode="lin" valueType="num">
                                      <p:cBhvr>
                                        <p:cTn id="48" dur="250" fill="hold"/>
                                        <p:tgtEl>
                                          <p:spTgt spid="25"/>
                                        </p:tgtEl>
                                        <p:attrNameLst>
                                          <p:attrName>ppt_x</p:attrName>
                                        </p:attrNameLst>
                                      </p:cBhvr>
                                      <p:tavLst>
                                        <p:tav tm="0">
                                          <p:val>
                                            <p:strVal val="#ppt_x"/>
                                          </p:val>
                                        </p:tav>
                                        <p:tav tm="100000">
                                          <p:val>
                                            <p:strVal val="#ppt_x"/>
                                          </p:val>
                                        </p:tav>
                                      </p:tavLst>
                                    </p:anim>
                                    <p:anim calcmode="lin" valueType="num">
                                      <p:cBhvr>
                                        <p:cTn id="49" dur="250" fill="hold"/>
                                        <p:tgtEl>
                                          <p:spTgt spid="25"/>
                                        </p:tgtEl>
                                        <p:attrNameLst>
                                          <p:attrName>ppt_y</p:attrName>
                                        </p:attrNameLst>
                                      </p:cBhvr>
                                      <p:tavLst>
                                        <p:tav tm="0">
                                          <p:val>
                                            <p:strVal val="#ppt_y+.1"/>
                                          </p:val>
                                        </p:tav>
                                        <p:tav tm="100000">
                                          <p:val>
                                            <p:strVal val="#ppt_y"/>
                                          </p:val>
                                        </p:tav>
                                      </p:tavLst>
                                    </p:anim>
                                  </p:childTnLst>
                                </p:cTn>
                              </p:par>
                            </p:childTnLst>
                          </p:cTn>
                        </p:par>
                        <p:par>
                          <p:cTn id="50" fill="hold">
                            <p:stCondLst>
                              <p:cond delay="1500"/>
                            </p:stCondLst>
                            <p:childTnLst>
                              <p:par>
                                <p:cTn id="51" presetID="42" presetClass="entr" presetSubtype="0"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250"/>
                                        <p:tgtEl>
                                          <p:spTgt spid="35"/>
                                        </p:tgtEl>
                                      </p:cBhvr>
                                    </p:animEffect>
                                    <p:anim calcmode="lin" valueType="num">
                                      <p:cBhvr>
                                        <p:cTn id="54" dur="250" fill="hold"/>
                                        <p:tgtEl>
                                          <p:spTgt spid="35"/>
                                        </p:tgtEl>
                                        <p:attrNameLst>
                                          <p:attrName>ppt_x</p:attrName>
                                        </p:attrNameLst>
                                      </p:cBhvr>
                                      <p:tavLst>
                                        <p:tav tm="0">
                                          <p:val>
                                            <p:strVal val="#ppt_x"/>
                                          </p:val>
                                        </p:tav>
                                        <p:tav tm="100000">
                                          <p:val>
                                            <p:strVal val="#ppt_x"/>
                                          </p:val>
                                        </p:tav>
                                      </p:tavLst>
                                    </p:anim>
                                    <p:anim calcmode="lin" valueType="num">
                                      <p:cBhvr>
                                        <p:cTn id="55" dur="250" fill="hold"/>
                                        <p:tgtEl>
                                          <p:spTgt spid="35"/>
                                        </p:tgtEl>
                                        <p:attrNameLst>
                                          <p:attrName>ppt_y</p:attrName>
                                        </p:attrNameLst>
                                      </p:cBhvr>
                                      <p:tavLst>
                                        <p:tav tm="0">
                                          <p:val>
                                            <p:strVal val="#ppt_y+.1"/>
                                          </p:val>
                                        </p:tav>
                                        <p:tav tm="100000">
                                          <p:val>
                                            <p:strVal val="#ppt_y"/>
                                          </p:val>
                                        </p:tav>
                                      </p:tavLst>
                                    </p:anim>
                                  </p:childTnLst>
                                </p:cTn>
                              </p:par>
                            </p:childTnLst>
                          </p:cTn>
                        </p:par>
                        <p:par>
                          <p:cTn id="56" fill="hold">
                            <p:stCondLst>
                              <p:cond delay="1750"/>
                            </p:stCondLst>
                            <p:childTnLst>
                              <p:par>
                                <p:cTn id="57" presetID="42" presetClass="entr" presetSubtype="0"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anim calcmode="lin" valueType="num">
                                      <p:cBhvr>
                                        <p:cTn id="60" dur="250" fill="hold"/>
                                        <p:tgtEl>
                                          <p:spTgt spid="37"/>
                                        </p:tgtEl>
                                        <p:attrNameLst>
                                          <p:attrName>ppt_x</p:attrName>
                                        </p:attrNameLst>
                                      </p:cBhvr>
                                      <p:tavLst>
                                        <p:tav tm="0">
                                          <p:val>
                                            <p:strVal val="#ppt_x"/>
                                          </p:val>
                                        </p:tav>
                                        <p:tav tm="100000">
                                          <p:val>
                                            <p:strVal val="#ppt_x"/>
                                          </p:val>
                                        </p:tav>
                                      </p:tavLst>
                                    </p:anim>
                                    <p:anim calcmode="lin" valueType="num">
                                      <p:cBhvr>
                                        <p:cTn id="61" dur="25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xit" presetSubtype="0" fill="hold" grpId="1" nodeType="clickEffect">
                                  <p:stCondLst>
                                    <p:cond delay="0"/>
                                  </p:stCondLst>
                                  <p:childTnLst>
                                    <p:animEffect transition="out" filter="fade">
                                      <p:cBhvr>
                                        <p:cTn id="65" dur="250"/>
                                        <p:tgtEl>
                                          <p:spTgt spid="10"/>
                                        </p:tgtEl>
                                      </p:cBhvr>
                                    </p:animEffect>
                                    <p:anim calcmode="lin" valueType="num">
                                      <p:cBhvr>
                                        <p:cTn id="66" dur="250"/>
                                        <p:tgtEl>
                                          <p:spTgt spid="10"/>
                                        </p:tgtEl>
                                        <p:attrNameLst>
                                          <p:attrName>ppt_x</p:attrName>
                                        </p:attrNameLst>
                                      </p:cBhvr>
                                      <p:tavLst>
                                        <p:tav tm="0">
                                          <p:val>
                                            <p:strVal val="ppt_x"/>
                                          </p:val>
                                        </p:tav>
                                        <p:tav tm="100000">
                                          <p:val>
                                            <p:strVal val="ppt_x"/>
                                          </p:val>
                                        </p:tav>
                                      </p:tavLst>
                                    </p:anim>
                                    <p:anim calcmode="lin" valueType="num">
                                      <p:cBhvr>
                                        <p:cTn id="67" dur="250"/>
                                        <p:tgtEl>
                                          <p:spTgt spid="10"/>
                                        </p:tgtEl>
                                        <p:attrNameLst>
                                          <p:attrName>ppt_y</p:attrName>
                                        </p:attrNameLst>
                                      </p:cBhvr>
                                      <p:tavLst>
                                        <p:tav tm="0">
                                          <p:val>
                                            <p:strVal val="ppt_y"/>
                                          </p:val>
                                        </p:tav>
                                        <p:tav tm="100000">
                                          <p:val>
                                            <p:strVal val="ppt_y+.1"/>
                                          </p:val>
                                        </p:tav>
                                      </p:tavLst>
                                    </p:anim>
                                    <p:set>
                                      <p:cBhvr>
                                        <p:cTn id="68" dur="1" fill="hold">
                                          <p:stCondLst>
                                            <p:cond delay="249"/>
                                          </p:stCondLst>
                                        </p:cTn>
                                        <p:tgtEl>
                                          <p:spTgt spid="10"/>
                                        </p:tgtEl>
                                        <p:attrNameLst>
                                          <p:attrName>style.visibility</p:attrName>
                                        </p:attrNameLst>
                                      </p:cBhvr>
                                      <p:to>
                                        <p:strVal val="hidden"/>
                                      </p:to>
                                    </p:set>
                                  </p:childTnLst>
                                </p:cTn>
                              </p:par>
                              <p:par>
                                <p:cTn id="69" presetID="42" presetClass="exit" presetSubtype="0" fill="hold" grpId="1" nodeType="withEffect">
                                  <p:stCondLst>
                                    <p:cond delay="0"/>
                                  </p:stCondLst>
                                  <p:childTnLst>
                                    <p:animEffect transition="out" filter="fade">
                                      <p:cBhvr>
                                        <p:cTn id="70" dur="250"/>
                                        <p:tgtEl>
                                          <p:spTgt spid="11"/>
                                        </p:tgtEl>
                                      </p:cBhvr>
                                    </p:animEffect>
                                    <p:anim calcmode="lin" valueType="num">
                                      <p:cBhvr>
                                        <p:cTn id="71" dur="250"/>
                                        <p:tgtEl>
                                          <p:spTgt spid="11"/>
                                        </p:tgtEl>
                                        <p:attrNameLst>
                                          <p:attrName>ppt_x</p:attrName>
                                        </p:attrNameLst>
                                      </p:cBhvr>
                                      <p:tavLst>
                                        <p:tav tm="0">
                                          <p:val>
                                            <p:strVal val="ppt_x"/>
                                          </p:val>
                                        </p:tav>
                                        <p:tav tm="100000">
                                          <p:val>
                                            <p:strVal val="ppt_x"/>
                                          </p:val>
                                        </p:tav>
                                      </p:tavLst>
                                    </p:anim>
                                    <p:anim calcmode="lin" valueType="num">
                                      <p:cBhvr>
                                        <p:cTn id="72" dur="250"/>
                                        <p:tgtEl>
                                          <p:spTgt spid="11"/>
                                        </p:tgtEl>
                                        <p:attrNameLst>
                                          <p:attrName>ppt_y</p:attrName>
                                        </p:attrNameLst>
                                      </p:cBhvr>
                                      <p:tavLst>
                                        <p:tav tm="0">
                                          <p:val>
                                            <p:strVal val="ppt_y"/>
                                          </p:val>
                                        </p:tav>
                                        <p:tav tm="100000">
                                          <p:val>
                                            <p:strVal val="ppt_y+.1"/>
                                          </p:val>
                                        </p:tav>
                                      </p:tavLst>
                                    </p:anim>
                                    <p:set>
                                      <p:cBhvr>
                                        <p:cTn id="73" dur="1" fill="hold">
                                          <p:stCondLst>
                                            <p:cond delay="249"/>
                                          </p:stCondLst>
                                        </p:cTn>
                                        <p:tgtEl>
                                          <p:spTgt spid="11"/>
                                        </p:tgtEl>
                                        <p:attrNameLst>
                                          <p:attrName>style.visibility</p:attrName>
                                        </p:attrNameLst>
                                      </p:cBhvr>
                                      <p:to>
                                        <p:strVal val="hidden"/>
                                      </p:to>
                                    </p:set>
                                  </p:childTnLst>
                                </p:cTn>
                              </p:par>
                              <p:par>
                                <p:cTn id="74" presetID="42" presetClass="exit" presetSubtype="0" fill="hold" nodeType="withEffect">
                                  <p:stCondLst>
                                    <p:cond delay="0"/>
                                  </p:stCondLst>
                                  <p:childTnLst>
                                    <p:animEffect transition="out" filter="fade">
                                      <p:cBhvr>
                                        <p:cTn id="75" dur="250"/>
                                        <p:tgtEl>
                                          <p:spTgt spid="7"/>
                                        </p:tgtEl>
                                      </p:cBhvr>
                                    </p:animEffect>
                                    <p:anim calcmode="lin" valueType="num">
                                      <p:cBhvr>
                                        <p:cTn id="76" dur="250"/>
                                        <p:tgtEl>
                                          <p:spTgt spid="7"/>
                                        </p:tgtEl>
                                        <p:attrNameLst>
                                          <p:attrName>ppt_x</p:attrName>
                                        </p:attrNameLst>
                                      </p:cBhvr>
                                      <p:tavLst>
                                        <p:tav tm="0">
                                          <p:val>
                                            <p:strVal val="ppt_x"/>
                                          </p:val>
                                        </p:tav>
                                        <p:tav tm="100000">
                                          <p:val>
                                            <p:strVal val="ppt_x"/>
                                          </p:val>
                                        </p:tav>
                                      </p:tavLst>
                                    </p:anim>
                                    <p:anim calcmode="lin" valueType="num">
                                      <p:cBhvr>
                                        <p:cTn id="77" dur="250"/>
                                        <p:tgtEl>
                                          <p:spTgt spid="7"/>
                                        </p:tgtEl>
                                        <p:attrNameLst>
                                          <p:attrName>ppt_y</p:attrName>
                                        </p:attrNameLst>
                                      </p:cBhvr>
                                      <p:tavLst>
                                        <p:tav tm="0">
                                          <p:val>
                                            <p:strVal val="ppt_y"/>
                                          </p:val>
                                        </p:tav>
                                        <p:tav tm="100000">
                                          <p:val>
                                            <p:strVal val="ppt_y+.1"/>
                                          </p:val>
                                        </p:tav>
                                      </p:tavLst>
                                    </p:anim>
                                    <p:set>
                                      <p:cBhvr>
                                        <p:cTn id="78" dur="1" fill="hold">
                                          <p:stCondLst>
                                            <p:cond delay="249"/>
                                          </p:stCondLst>
                                        </p:cTn>
                                        <p:tgtEl>
                                          <p:spTgt spid="7"/>
                                        </p:tgtEl>
                                        <p:attrNameLst>
                                          <p:attrName>style.visibility</p:attrName>
                                        </p:attrNameLst>
                                      </p:cBhvr>
                                      <p:to>
                                        <p:strVal val="hidden"/>
                                      </p:to>
                                    </p:set>
                                  </p:childTnLst>
                                </p:cTn>
                              </p:par>
                              <p:par>
                                <p:cTn id="79" presetID="42" presetClass="exit" presetSubtype="0" fill="hold" nodeType="withEffect">
                                  <p:stCondLst>
                                    <p:cond delay="0"/>
                                  </p:stCondLst>
                                  <p:childTnLst>
                                    <p:animEffect transition="out" filter="fade">
                                      <p:cBhvr>
                                        <p:cTn id="80" dur="250"/>
                                        <p:tgtEl>
                                          <p:spTgt spid="19"/>
                                        </p:tgtEl>
                                      </p:cBhvr>
                                    </p:animEffect>
                                    <p:anim calcmode="lin" valueType="num">
                                      <p:cBhvr>
                                        <p:cTn id="81" dur="250"/>
                                        <p:tgtEl>
                                          <p:spTgt spid="19"/>
                                        </p:tgtEl>
                                        <p:attrNameLst>
                                          <p:attrName>ppt_x</p:attrName>
                                        </p:attrNameLst>
                                      </p:cBhvr>
                                      <p:tavLst>
                                        <p:tav tm="0">
                                          <p:val>
                                            <p:strVal val="ppt_x"/>
                                          </p:val>
                                        </p:tav>
                                        <p:tav tm="100000">
                                          <p:val>
                                            <p:strVal val="ppt_x"/>
                                          </p:val>
                                        </p:tav>
                                      </p:tavLst>
                                    </p:anim>
                                    <p:anim calcmode="lin" valueType="num">
                                      <p:cBhvr>
                                        <p:cTn id="82" dur="250"/>
                                        <p:tgtEl>
                                          <p:spTgt spid="19"/>
                                        </p:tgtEl>
                                        <p:attrNameLst>
                                          <p:attrName>ppt_y</p:attrName>
                                        </p:attrNameLst>
                                      </p:cBhvr>
                                      <p:tavLst>
                                        <p:tav tm="0">
                                          <p:val>
                                            <p:strVal val="ppt_y"/>
                                          </p:val>
                                        </p:tav>
                                        <p:tav tm="100000">
                                          <p:val>
                                            <p:strVal val="ppt_y+.1"/>
                                          </p:val>
                                        </p:tav>
                                      </p:tavLst>
                                    </p:anim>
                                    <p:set>
                                      <p:cBhvr>
                                        <p:cTn id="83" dur="1" fill="hold">
                                          <p:stCondLst>
                                            <p:cond delay="249"/>
                                          </p:stCondLst>
                                        </p:cTn>
                                        <p:tgtEl>
                                          <p:spTgt spid="19"/>
                                        </p:tgtEl>
                                        <p:attrNameLst>
                                          <p:attrName>style.visibility</p:attrName>
                                        </p:attrNameLst>
                                      </p:cBhvr>
                                      <p:to>
                                        <p:strVal val="hidden"/>
                                      </p:to>
                                    </p:set>
                                  </p:childTnLst>
                                </p:cTn>
                              </p:par>
                              <p:par>
                                <p:cTn id="84" presetID="42" presetClass="exit" presetSubtype="0" fill="hold" grpId="1" nodeType="withEffect">
                                  <p:stCondLst>
                                    <p:cond delay="0"/>
                                  </p:stCondLst>
                                  <p:childTnLst>
                                    <p:animEffect transition="out" filter="fade">
                                      <p:cBhvr>
                                        <p:cTn id="85" dur="250"/>
                                        <p:tgtEl>
                                          <p:spTgt spid="34"/>
                                        </p:tgtEl>
                                      </p:cBhvr>
                                    </p:animEffect>
                                    <p:anim calcmode="lin" valueType="num">
                                      <p:cBhvr>
                                        <p:cTn id="86" dur="250"/>
                                        <p:tgtEl>
                                          <p:spTgt spid="34"/>
                                        </p:tgtEl>
                                        <p:attrNameLst>
                                          <p:attrName>ppt_x</p:attrName>
                                        </p:attrNameLst>
                                      </p:cBhvr>
                                      <p:tavLst>
                                        <p:tav tm="0">
                                          <p:val>
                                            <p:strVal val="ppt_x"/>
                                          </p:val>
                                        </p:tav>
                                        <p:tav tm="100000">
                                          <p:val>
                                            <p:strVal val="ppt_x"/>
                                          </p:val>
                                        </p:tav>
                                      </p:tavLst>
                                    </p:anim>
                                    <p:anim calcmode="lin" valueType="num">
                                      <p:cBhvr>
                                        <p:cTn id="87" dur="250"/>
                                        <p:tgtEl>
                                          <p:spTgt spid="34"/>
                                        </p:tgtEl>
                                        <p:attrNameLst>
                                          <p:attrName>ppt_y</p:attrName>
                                        </p:attrNameLst>
                                      </p:cBhvr>
                                      <p:tavLst>
                                        <p:tav tm="0">
                                          <p:val>
                                            <p:strVal val="ppt_y"/>
                                          </p:val>
                                        </p:tav>
                                        <p:tav tm="100000">
                                          <p:val>
                                            <p:strVal val="ppt_y+.1"/>
                                          </p:val>
                                        </p:tav>
                                      </p:tavLst>
                                    </p:anim>
                                    <p:set>
                                      <p:cBhvr>
                                        <p:cTn id="88" dur="1" fill="hold">
                                          <p:stCondLst>
                                            <p:cond delay="249"/>
                                          </p:stCondLst>
                                        </p:cTn>
                                        <p:tgtEl>
                                          <p:spTgt spid="34"/>
                                        </p:tgtEl>
                                        <p:attrNameLst>
                                          <p:attrName>style.visibility</p:attrName>
                                        </p:attrNameLst>
                                      </p:cBhvr>
                                      <p:to>
                                        <p:strVal val="hidden"/>
                                      </p:to>
                                    </p:set>
                                  </p:childTnLst>
                                </p:cTn>
                              </p:par>
                              <p:par>
                                <p:cTn id="89" presetID="42" presetClass="exit" presetSubtype="0" fill="hold" nodeType="withEffect">
                                  <p:stCondLst>
                                    <p:cond delay="0"/>
                                  </p:stCondLst>
                                  <p:childTnLst>
                                    <p:animEffect transition="out" filter="fade">
                                      <p:cBhvr>
                                        <p:cTn id="90" dur="250"/>
                                        <p:tgtEl>
                                          <p:spTgt spid="25"/>
                                        </p:tgtEl>
                                      </p:cBhvr>
                                    </p:animEffect>
                                    <p:anim calcmode="lin" valueType="num">
                                      <p:cBhvr>
                                        <p:cTn id="91" dur="250"/>
                                        <p:tgtEl>
                                          <p:spTgt spid="25"/>
                                        </p:tgtEl>
                                        <p:attrNameLst>
                                          <p:attrName>ppt_x</p:attrName>
                                        </p:attrNameLst>
                                      </p:cBhvr>
                                      <p:tavLst>
                                        <p:tav tm="0">
                                          <p:val>
                                            <p:strVal val="ppt_x"/>
                                          </p:val>
                                        </p:tav>
                                        <p:tav tm="100000">
                                          <p:val>
                                            <p:strVal val="ppt_x"/>
                                          </p:val>
                                        </p:tav>
                                      </p:tavLst>
                                    </p:anim>
                                    <p:anim calcmode="lin" valueType="num">
                                      <p:cBhvr>
                                        <p:cTn id="92" dur="250"/>
                                        <p:tgtEl>
                                          <p:spTgt spid="25"/>
                                        </p:tgtEl>
                                        <p:attrNameLst>
                                          <p:attrName>ppt_y</p:attrName>
                                        </p:attrNameLst>
                                      </p:cBhvr>
                                      <p:tavLst>
                                        <p:tav tm="0">
                                          <p:val>
                                            <p:strVal val="ppt_y"/>
                                          </p:val>
                                        </p:tav>
                                        <p:tav tm="100000">
                                          <p:val>
                                            <p:strVal val="ppt_y+.1"/>
                                          </p:val>
                                        </p:tav>
                                      </p:tavLst>
                                    </p:anim>
                                    <p:set>
                                      <p:cBhvr>
                                        <p:cTn id="93" dur="1" fill="hold">
                                          <p:stCondLst>
                                            <p:cond delay="249"/>
                                          </p:stCondLst>
                                        </p:cTn>
                                        <p:tgtEl>
                                          <p:spTgt spid="25"/>
                                        </p:tgtEl>
                                        <p:attrNameLst>
                                          <p:attrName>style.visibility</p:attrName>
                                        </p:attrNameLst>
                                      </p:cBhvr>
                                      <p:to>
                                        <p:strVal val="hidden"/>
                                      </p:to>
                                    </p:set>
                                  </p:childTnLst>
                                </p:cTn>
                              </p:par>
                              <p:par>
                                <p:cTn id="94" presetID="42" presetClass="exit" presetSubtype="0" fill="hold" grpId="1" nodeType="withEffect">
                                  <p:stCondLst>
                                    <p:cond delay="0"/>
                                  </p:stCondLst>
                                  <p:childTnLst>
                                    <p:animEffect transition="out" filter="fade">
                                      <p:cBhvr>
                                        <p:cTn id="95" dur="250"/>
                                        <p:tgtEl>
                                          <p:spTgt spid="35"/>
                                        </p:tgtEl>
                                      </p:cBhvr>
                                    </p:animEffect>
                                    <p:anim calcmode="lin" valueType="num">
                                      <p:cBhvr>
                                        <p:cTn id="96" dur="250"/>
                                        <p:tgtEl>
                                          <p:spTgt spid="35"/>
                                        </p:tgtEl>
                                        <p:attrNameLst>
                                          <p:attrName>ppt_x</p:attrName>
                                        </p:attrNameLst>
                                      </p:cBhvr>
                                      <p:tavLst>
                                        <p:tav tm="0">
                                          <p:val>
                                            <p:strVal val="ppt_x"/>
                                          </p:val>
                                        </p:tav>
                                        <p:tav tm="100000">
                                          <p:val>
                                            <p:strVal val="ppt_x"/>
                                          </p:val>
                                        </p:tav>
                                      </p:tavLst>
                                    </p:anim>
                                    <p:anim calcmode="lin" valueType="num">
                                      <p:cBhvr>
                                        <p:cTn id="97" dur="250"/>
                                        <p:tgtEl>
                                          <p:spTgt spid="35"/>
                                        </p:tgtEl>
                                        <p:attrNameLst>
                                          <p:attrName>ppt_y</p:attrName>
                                        </p:attrNameLst>
                                      </p:cBhvr>
                                      <p:tavLst>
                                        <p:tav tm="0">
                                          <p:val>
                                            <p:strVal val="ppt_y"/>
                                          </p:val>
                                        </p:tav>
                                        <p:tav tm="100000">
                                          <p:val>
                                            <p:strVal val="ppt_y+.1"/>
                                          </p:val>
                                        </p:tav>
                                      </p:tavLst>
                                    </p:anim>
                                    <p:set>
                                      <p:cBhvr>
                                        <p:cTn id="98" dur="1" fill="hold">
                                          <p:stCondLst>
                                            <p:cond delay="249"/>
                                          </p:stCondLst>
                                        </p:cTn>
                                        <p:tgtEl>
                                          <p:spTgt spid="35"/>
                                        </p:tgtEl>
                                        <p:attrNameLst>
                                          <p:attrName>style.visibility</p:attrName>
                                        </p:attrNameLst>
                                      </p:cBhvr>
                                      <p:to>
                                        <p:strVal val="hidden"/>
                                      </p:to>
                                    </p:set>
                                  </p:childTnLst>
                                </p:cTn>
                              </p:par>
                              <p:par>
                                <p:cTn id="99" presetID="42" presetClass="exit" presetSubtype="0" fill="hold" grpId="1" nodeType="withEffect">
                                  <p:stCondLst>
                                    <p:cond delay="0"/>
                                  </p:stCondLst>
                                  <p:childTnLst>
                                    <p:animEffect transition="out" filter="fade">
                                      <p:cBhvr>
                                        <p:cTn id="100" dur="250"/>
                                        <p:tgtEl>
                                          <p:spTgt spid="37"/>
                                        </p:tgtEl>
                                      </p:cBhvr>
                                    </p:animEffect>
                                    <p:anim calcmode="lin" valueType="num">
                                      <p:cBhvr>
                                        <p:cTn id="101" dur="250"/>
                                        <p:tgtEl>
                                          <p:spTgt spid="37"/>
                                        </p:tgtEl>
                                        <p:attrNameLst>
                                          <p:attrName>ppt_x</p:attrName>
                                        </p:attrNameLst>
                                      </p:cBhvr>
                                      <p:tavLst>
                                        <p:tav tm="0">
                                          <p:val>
                                            <p:strVal val="ppt_x"/>
                                          </p:val>
                                        </p:tav>
                                        <p:tav tm="100000">
                                          <p:val>
                                            <p:strVal val="ppt_x"/>
                                          </p:val>
                                        </p:tav>
                                      </p:tavLst>
                                    </p:anim>
                                    <p:anim calcmode="lin" valueType="num">
                                      <p:cBhvr>
                                        <p:cTn id="102" dur="250"/>
                                        <p:tgtEl>
                                          <p:spTgt spid="37"/>
                                        </p:tgtEl>
                                        <p:attrNameLst>
                                          <p:attrName>ppt_y</p:attrName>
                                        </p:attrNameLst>
                                      </p:cBhvr>
                                      <p:tavLst>
                                        <p:tav tm="0">
                                          <p:val>
                                            <p:strVal val="ppt_y"/>
                                          </p:val>
                                        </p:tav>
                                        <p:tav tm="100000">
                                          <p:val>
                                            <p:strVal val="ppt_y+.1"/>
                                          </p:val>
                                        </p:tav>
                                      </p:tavLst>
                                    </p:anim>
                                    <p:set>
                                      <p:cBhvr>
                                        <p:cTn id="103" dur="1" fill="hold">
                                          <p:stCondLst>
                                            <p:cond delay="249"/>
                                          </p:stCondLst>
                                        </p:cTn>
                                        <p:tgtEl>
                                          <p:spTgt spid="37"/>
                                        </p:tgtEl>
                                        <p:attrNameLst>
                                          <p:attrName>style.visibility</p:attrName>
                                        </p:attrNameLst>
                                      </p:cBhvr>
                                      <p:to>
                                        <p:strVal val="hidden"/>
                                      </p:to>
                                    </p:set>
                                  </p:childTnLst>
                                </p:cTn>
                              </p:par>
                            </p:childTnLst>
                          </p:cTn>
                        </p:par>
                        <p:par>
                          <p:cTn id="104" fill="hold">
                            <p:stCondLst>
                              <p:cond delay="250"/>
                            </p:stCondLst>
                            <p:childTnLst>
                              <p:par>
                                <p:cTn id="105" presetID="42" presetClass="entr" presetSubtype="0" fill="hold" grpId="0" nodeType="after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250"/>
                                        <p:tgtEl>
                                          <p:spTgt spid="22"/>
                                        </p:tgtEl>
                                      </p:cBhvr>
                                    </p:animEffect>
                                    <p:anim calcmode="lin" valueType="num">
                                      <p:cBhvr>
                                        <p:cTn id="108" dur="250" fill="hold"/>
                                        <p:tgtEl>
                                          <p:spTgt spid="22"/>
                                        </p:tgtEl>
                                        <p:attrNameLst>
                                          <p:attrName>ppt_x</p:attrName>
                                        </p:attrNameLst>
                                      </p:cBhvr>
                                      <p:tavLst>
                                        <p:tav tm="0">
                                          <p:val>
                                            <p:strVal val="#ppt_x"/>
                                          </p:val>
                                        </p:tav>
                                        <p:tav tm="100000">
                                          <p:val>
                                            <p:strVal val="#ppt_x"/>
                                          </p:val>
                                        </p:tav>
                                      </p:tavLst>
                                    </p:anim>
                                    <p:anim calcmode="lin" valueType="num">
                                      <p:cBhvr>
                                        <p:cTn id="109" dur="2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animBg="1"/>
      <p:bldP spid="10" grpId="1" animBg="1"/>
      <p:bldP spid="11" grpId="0" animBg="1"/>
      <p:bldP spid="11" grpId="1" animBg="1"/>
      <p:bldP spid="34" grpId="0" animBg="1"/>
      <p:bldP spid="34" grpId="1" animBg="1"/>
      <p:bldP spid="35" grpId="0" animBg="1"/>
      <p:bldP spid="35" grpId="1" animBg="1"/>
      <p:bldP spid="37" grpId="0" animBg="1"/>
      <p:bldP spid="37" grpId="1" animBg="1"/>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17</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417857659"/>
              </p:ext>
            </p:extLst>
          </p:nvPr>
        </p:nvGraphicFramePr>
        <p:xfrm>
          <a:off x="5281672" y="1591494"/>
          <a:ext cx="2588260" cy="520799"/>
        </p:xfrm>
        <a:graphic>
          <a:graphicData uri="http://schemas.openxmlformats.org/drawingml/2006/table">
            <a:tbl>
              <a:tblPr firstRow="1" firstCol="1" bandRow="1">
                <a:tableStyleId>{69CF1AB2-1976-4502-BF36-3FF5EA218861}</a:tableStyleId>
              </a:tblPr>
              <a:tblGrid>
                <a:gridCol w="1294130">
                  <a:extLst>
                    <a:ext uri="{9D8B030D-6E8A-4147-A177-3AD203B41FA5}">
                      <a16:colId xmlns:a16="http://schemas.microsoft.com/office/drawing/2014/main" val="20000"/>
                    </a:ext>
                  </a:extLst>
                </a:gridCol>
                <a:gridCol w="1294130">
                  <a:extLst>
                    <a:ext uri="{9D8B030D-6E8A-4147-A177-3AD203B41FA5}">
                      <a16:colId xmlns:a16="http://schemas.microsoft.com/office/drawing/2014/main" val="20001"/>
                    </a:ext>
                  </a:extLst>
                </a:gridCol>
              </a:tblGrid>
              <a:tr h="520799">
                <a:tc>
                  <a:txBody>
                    <a:bodyPr/>
                    <a:lstStyle/>
                    <a:p>
                      <a:pPr indent="127000" algn="just">
                        <a:lnSpc>
                          <a:spcPct val="130000"/>
                        </a:lnSpc>
                        <a:spcBef>
                          <a:spcPts val="120"/>
                        </a:spcBef>
                        <a:spcAft>
                          <a:spcPts val="120"/>
                        </a:spcAft>
                      </a:pPr>
                      <a:r>
                        <a:rPr lang="en-US" sz="1400" b="1" kern="100" dirty="0">
                          <a:effectLst/>
                        </a:rPr>
                        <a:t>{1a,2a,3</a:t>
                      </a:r>
                      <a:r>
                        <a:rPr lang="en-US" altLang="zh-CN" sz="1400" b="1" kern="100" dirty="0">
                          <a:effectLst/>
                        </a:rPr>
                        <a:t>b</a:t>
                      </a:r>
                      <a:r>
                        <a:rPr lang="en-US" sz="1400" b="1" kern="100" dirty="0">
                          <a:effectLst/>
                        </a:rPr>
                        <a:t>,4a}</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indent="127000" algn="just">
                        <a:lnSpc>
                          <a:spcPct val="130000"/>
                        </a:lnSpc>
                        <a:spcBef>
                          <a:spcPts val="120"/>
                        </a:spcBef>
                        <a:spcAft>
                          <a:spcPts val="120"/>
                        </a:spcAft>
                      </a:pPr>
                      <a:r>
                        <a:rPr lang="en-US" sz="1400" b="1" kern="100" dirty="0">
                          <a:effectLst/>
                        </a:rPr>
                        <a:t>{1a,2a,3b,4b}</a:t>
                      </a:r>
                      <a:endParaRPr lang="zh-CN" sz="18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0"/>
                  </a:ext>
                </a:extLst>
              </a:tr>
            </a:tbl>
          </a:graphicData>
        </a:graphic>
      </p:graphicFrame>
      <p:sp>
        <p:nvSpPr>
          <p:cNvPr id="5" name="TextBox 45"/>
          <p:cNvSpPr txBox="1"/>
          <p:nvPr/>
        </p:nvSpPr>
        <p:spPr>
          <a:xfrm>
            <a:off x="462165" y="1500911"/>
            <a:ext cx="8302860" cy="4031873"/>
          </a:xfrm>
          <a:prstGeom prst="rect">
            <a:avLst/>
          </a:prstGeom>
          <a:noFill/>
        </p:spPr>
        <p:txBody>
          <a:bodyPr wrap="square" rtlCol="0">
            <a:spAutoFit/>
          </a:bodyPr>
          <a:lstStyle/>
          <a:p>
            <a:pPr marL="457200" indent="-457200">
              <a:lnSpc>
                <a:spcPct val="150000"/>
              </a:lnSpc>
              <a:spcAft>
                <a:spcPts val="1200"/>
              </a:spcAft>
              <a:buFont typeface="Wingdings" panose="05000000000000000000" pitchFamily="2" charset="2"/>
              <a:buChar char="l"/>
            </a:pPr>
            <a:r>
              <a:rPr lang="zh-CN" altLang="en-US" sz="2000" dirty="0"/>
              <a:t>选择两个完整测试帧进行对比；</a:t>
            </a:r>
            <a:endParaRPr lang="en-US" altLang="zh-CN" sz="2000" dirty="0"/>
          </a:p>
          <a:p>
            <a:pPr marL="914400" lvl="1" indent="-457200">
              <a:lnSpc>
                <a:spcPct val="150000"/>
              </a:lnSpc>
              <a:spcAft>
                <a:spcPts val="1200"/>
              </a:spcAft>
              <a:buFont typeface="Wingdings" panose="05000000000000000000" pitchFamily="2" charset="2"/>
              <a:buChar char="ü"/>
            </a:pPr>
            <a:r>
              <a:rPr lang="en-US" altLang="zh-CN" sz="1600" dirty="0"/>
              <a:t>{1a,2a,3b,4a}</a:t>
            </a:r>
            <a:r>
              <a:rPr lang="zh-CN" altLang="en-US" sz="1600" dirty="0"/>
              <a:t>代表的意义：卡号存在、状态为激活、特别允许为无，操作额度为小于限额；</a:t>
            </a:r>
            <a:endParaRPr lang="en-US" altLang="zh-CN" sz="1600" dirty="0"/>
          </a:p>
          <a:p>
            <a:pPr marL="914400" lvl="1" indent="-457200">
              <a:lnSpc>
                <a:spcPct val="150000"/>
              </a:lnSpc>
              <a:spcAft>
                <a:spcPts val="1200"/>
              </a:spcAft>
              <a:buFont typeface="Wingdings" panose="05000000000000000000" pitchFamily="2" charset="2"/>
              <a:buChar char="ü"/>
            </a:pPr>
            <a:r>
              <a:rPr lang="en-US" altLang="zh-CN" sz="1600" dirty="0"/>
              <a:t>{1a,2a,3b,4b}</a:t>
            </a:r>
            <a:r>
              <a:rPr lang="zh-CN" altLang="en-US" sz="1600" dirty="0"/>
              <a:t>代表的意义：卡号存在、转台为激活、特别允许为无，操作额度为大于限额；</a:t>
            </a:r>
            <a:endParaRPr lang="en-US" altLang="zh-CN" sz="1600" dirty="0"/>
          </a:p>
          <a:p>
            <a:pPr marL="457200" indent="-457200">
              <a:lnSpc>
                <a:spcPct val="150000"/>
              </a:lnSpc>
              <a:spcAft>
                <a:spcPts val="1200"/>
              </a:spcAft>
              <a:buFont typeface="Wingdings" panose="05000000000000000000" pitchFamily="2" charset="2"/>
              <a:buChar char="l"/>
            </a:pPr>
            <a:r>
              <a:rPr lang="en-US" altLang="zh-CN" sz="2000" dirty="0"/>
              <a:t>{1a,2a,3b,4a} </a:t>
            </a:r>
            <a:r>
              <a:rPr lang="zh-CN" altLang="en-US" sz="2000" dirty="0"/>
              <a:t>变化到</a:t>
            </a:r>
            <a:r>
              <a:rPr lang="en-US" altLang="zh-CN" sz="2000" dirty="0"/>
              <a:t> {1a,2a,3b,4b}  </a:t>
            </a:r>
            <a:r>
              <a:rPr lang="zh-CN" altLang="en-US" sz="2000" dirty="0"/>
              <a:t>，</a:t>
            </a:r>
            <a:r>
              <a:rPr lang="en-US" altLang="zh-CN" sz="2000" i="1" dirty="0" err="1">
                <a:latin typeface="Times New Roman" pitchFamily="18" charset="0"/>
                <a:cs typeface="Times New Roman" pitchFamily="18" charset="0"/>
              </a:rPr>
              <a:t>R</a:t>
            </a:r>
            <a:r>
              <a:rPr lang="en-US" altLang="zh-CN" sz="2000" i="1" baseline="-25000" dirty="0" err="1">
                <a:latin typeface="Times New Roman" pitchFamily="18" charset="0"/>
                <a:cs typeface="Times New Roman" pitchFamily="18" charset="0"/>
              </a:rPr>
              <a:t>f</a:t>
            </a:r>
            <a:r>
              <a:rPr lang="zh-CN" altLang="en-US" sz="2000" i="1" baseline="-25000" dirty="0">
                <a:latin typeface="Times New Roman" pitchFamily="18" charset="0"/>
                <a:cs typeface="Times New Roman" pitchFamily="18" charset="0"/>
              </a:rPr>
              <a:t>    </a:t>
            </a:r>
            <a:r>
              <a:rPr lang="zh-CN" altLang="en-US" sz="2000" dirty="0"/>
              <a:t>接受变为拒绝；</a:t>
            </a:r>
            <a:endParaRPr lang="en-US" altLang="zh-CN" sz="2000" dirty="0"/>
          </a:p>
          <a:p>
            <a:pPr marL="457200" indent="-457200">
              <a:lnSpc>
                <a:spcPct val="150000"/>
              </a:lnSpc>
              <a:spcAft>
                <a:spcPts val="1200"/>
              </a:spcAft>
              <a:buFont typeface="Wingdings" panose="05000000000000000000" pitchFamily="2" charset="2"/>
              <a:buChar char="l"/>
            </a:pPr>
            <a:r>
              <a:rPr lang="zh-CN" altLang="en-US" sz="2000" dirty="0"/>
              <a:t>蜕变关系：在卡号存在、状态为激活、特别允许为无的情况下，操作额度由小于限额变为大于限额的时候，输出由接受变为拒绝。</a:t>
            </a:r>
            <a:endParaRPr lang="en-US" altLang="zh-CN" sz="2000" dirty="0"/>
          </a:p>
        </p:txBody>
      </p:sp>
    </p:spTree>
    <p:extLst>
      <p:ext uri="{BB962C8B-B14F-4D97-AF65-F5344CB8AC3E}">
        <p14:creationId xmlns:p14="http://schemas.microsoft.com/office/powerpoint/2010/main" val="309993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50"/>
                                        <p:tgtEl>
                                          <p:spTgt spid="5">
                                            <p:txEl>
                                              <p:pRg st="0" end="0"/>
                                            </p:txEl>
                                          </p:spTgt>
                                        </p:tgtEl>
                                      </p:cBhvr>
                                    </p:animEffect>
                                    <p:anim calcmode="lin" valueType="num">
                                      <p:cBhvr>
                                        <p:cTn id="8" dur="25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50"/>
                                        <p:tgtEl>
                                          <p:spTgt spid="4"/>
                                        </p:tgtEl>
                                      </p:cBhvr>
                                    </p:animEffect>
                                    <p:anim calcmode="lin" valueType="num">
                                      <p:cBhvr>
                                        <p:cTn id="14" dur="250" fill="hold"/>
                                        <p:tgtEl>
                                          <p:spTgt spid="4"/>
                                        </p:tgtEl>
                                        <p:attrNameLst>
                                          <p:attrName>ppt_x</p:attrName>
                                        </p:attrNameLst>
                                      </p:cBhvr>
                                      <p:tavLst>
                                        <p:tav tm="0">
                                          <p:val>
                                            <p:strVal val="#ppt_x"/>
                                          </p:val>
                                        </p:tav>
                                        <p:tav tm="100000">
                                          <p:val>
                                            <p:strVal val="#ppt_x"/>
                                          </p:val>
                                        </p:tav>
                                      </p:tavLst>
                                    </p:anim>
                                    <p:anim calcmode="lin" valueType="num">
                                      <p:cBhvr>
                                        <p:cTn id="15" dur="25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250"/>
                                        <p:tgtEl>
                                          <p:spTgt spid="5">
                                            <p:txEl>
                                              <p:pRg st="1" end="1"/>
                                            </p:txEl>
                                          </p:spTgt>
                                        </p:tgtEl>
                                      </p:cBhvr>
                                    </p:animEffect>
                                    <p:anim calcmode="lin" valueType="num">
                                      <p:cBhvr>
                                        <p:cTn id="19" dur="25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5">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250"/>
                                        <p:tgtEl>
                                          <p:spTgt spid="5">
                                            <p:txEl>
                                              <p:pRg st="2" end="2"/>
                                            </p:txEl>
                                          </p:spTgt>
                                        </p:tgtEl>
                                      </p:cBhvr>
                                    </p:animEffect>
                                    <p:anim calcmode="lin" valueType="num">
                                      <p:cBhvr>
                                        <p:cTn id="24" dur="25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25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500"/>
                            </p:stCondLst>
                            <p:childTnLst>
                              <p:par>
                                <p:cTn id="27" presetID="42" presetClass="entr" presetSubtype="0"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250"/>
                                        <p:tgtEl>
                                          <p:spTgt spid="5">
                                            <p:txEl>
                                              <p:pRg st="3" end="3"/>
                                            </p:txEl>
                                          </p:spTgt>
                                        </p:tgtEl>
                                      </p:cBhvr>
                                    </p:animEffect>
                                    <p:anim calcmode="lin" valueType="num">
                                      <p:cBhvr>
                                        <p:cTn id="30" dur="25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25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750"/>
                            </p:stCondLst>
                            <p:childTnLst>
                              <p:par>
                                <p:cTn id="33" presetID="42" presetClass="entr" presetSubtype="0" fill="hold" grpId="0" nodeType="after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250"/>
                                        <p:tgtEl>
                                          <p:spTgt spid="5">
                                            <p:txEl>
                                              <p:pRg st="4" end="4"/>
                                            </p:txEl>
                                          </p:spTgt>
                                        </p:tgtEl>
                                      </p:cBhvr>
                                    </p:animEffect>
                                    <p:anim calcmode="lin" valueType="num">
                                      <p:cBhvr>
                                        <p:cTn id="36" dur="25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18</a:t>
            </a:fld>
            <a:endParaRPr lang="zh-CN" altLang="en-US"/>
          </a:p>
        </p:txBody>
      </p:sp>
      <p:sp>
        <p:nvSpPr>
          <p:cNvPr id="8" name="流程图: 可选过程 7"/>
          <p:cNvSpPr/>
          <p:nvPr/>
        </p:nvSpPr>
        <p:spPr>
          <a:xfrm>
            <a:off x="2495968" y="1674635"/>
            <a:ext cx="5721600" cy="1489670"/>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bg1"/>
                </a:solidFill>
                <a:latin typeface="Times New Roman" pitchFamily="18" charset="0"/>
                <a:cs typeface="Times New Roman" pitchFamily="18" charset="0"/>
              </a:rPr>
              <a:t>Barack</a:t>
            </a:r>
            <a:r>
              <a:rPr lang="zh-CN" altLang="en-US" sz="2000" dirty="0">
                <a:solidFill>
                  <a:schemeClr val="bg1"/>
                </a:solidFill>
                <a:latin typeface="Times New Roman" pitchFamily="18" charset="0"/>
                <a:cs typeface="Times New Roman" pitchFamily="18" charset="0"/>
              </a:rPr>
              <a:t>：</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这个例子看完后，稍微明白一点什么是</a:t>
            </a:r>
            <a:r>
              <a:rPr lang="en-US" altLang="zh-CN" sz="2000" dirty="0">
                <a:solidFill>
                  <a:schemeClr val="bg1"/>
                </a:solidFill>
              </a:rPr>
              <a:t>METRIC</a:t>
            </a:r>
            <a:r>
              <a:rPr lang="zh-CN" altLang="en-US" sz="2000" dirty="0">
                <a:solidFill>
                  <a:schemeClr val="bg1"/>
                </a:solidFill>
              </a:rPr>
              <a:t>了。</a:t>
            </a:r>
          </a:p>
        </p:txBody>
      </p:sp>
      <p:sp>
        <p:nvSpPr>
          <p:cNvPr id="13" name="流程图: 可选过程 12"/>
          <p:cNvSpPr/>
          <p:nvPr/>
        </p:nvSpPr>
        <p:spPr>
          <a:xfrm>
            <a:off x="1094875" y="4328901"/>
            <a:ext cx="5146786" cy="1277815"/>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表情包：</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脑子里塞进去一堆术语，乱乱的，能稍微捋一下吗？</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50" y="1674635"/>
            <a:ext cx="1710913" cy="1086430"/>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3308" y="4102103"/>
            <a:ext cx="1794260" cy="1379891"/>
          </a:xfrm>
          <a:prstGeom prst="rect">
            <a:avLst/>
          </a:prstGeom>
        </p:spPr>
      </p:pic>
    </p:spTree>
    <p:extLst>
      <p:ext uri="{BB962C8B-B14F-4D97-AF65-F5344CB8AC3E}">
        <p14:creationId xmlns:p14="http://schemas.microsoft.com/office/powerpoint/2010/main" val="139430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19</a:t>
            </a:fld>
            <a:endParaRPr lang="zh-CN" altLang="en-US"/>
          </a:p>
        </p:txBody>
      </p:sp>
      <p:graphicFrame>
        <p:nvGraphicFramePr>
          <p:cNvPr id="4" name="图示 3"/>
          <p:cNvGraphicFramePr/>
          <p:nvPr>
            <p:extLst>
              <p:ext uri="{D42A27DB-BD31-4B8C-83A1-F6EECF244321}">
                <p14:modId xmlns:p14="http://schemas.microsoft.com/office/powerpoint/2010/main" val="3193845371"/>
              </p:ext>
            </p:extLst>
          </p:nvPr>
        </p:nvGraphicFramePr>
        <p:xfrm>
          <a:off x="1165183" y="1258103"/>
          <a:ext cx="6775049" cy="4702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226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1393A215-43A6-46DC-A6E4-2B9AF79E0E4B}"/>
                                            </p:graphicEl>
                                          </p:spTgt>
                                        </p:tgtEl>
                                        <p:attrNameLst>
                                          <p:attrName>style.visibility</p:attrName>
                                        </p:attrNameLst>
                                      </p:cBhvr>
                                      <p:to>
                                        <p:strVal val="visible"/>
                                      </p:to>
                                    </p:set>
                                    <p:animEffect transition="in" filter="fade">
                                      <p:cBhvr>
                                        <p:cTn id="7" dur="250"/>
                                        <p:tgtEl>
                                          <p:spTgt spid="4">
                                            <p:graphicEl>
                                              <a:dgm id="{1393A215-43A6-46DC-A6E4-2B9AF79E0E4B}"/>
                                            </p:graphicEl>
                                          </p:spTgt>
                                        </p:tgtEl>
                                      </p:cBhvr>
                                    </p:animEffect>
                                    <p:anim calcmode="lin" valueType="num">
                                      <p:cBhvr>
                                        <p:cTn id="8" dur="250" fill="hold"/>
                                        <p:tgtEl>
                                          <p:spTgt spid="4">
                                            <p:graphicEl>
                                              <a:dgm id="{1393A215-43A6-46DC-A6E4-2B9AF79E0E4B}"/>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1393A215-43A6-46DC-A6E4-2B9AF79E0E4B}"/>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6B85857A-9202-47E3-99E2-F028A80B6CF8}"/>
                                            </p:graphicEl>
                                          </p:spTgt>
                                        </p:tgtEl>
                                        <p:attrNameLst>
                                          <p:attrName>style.visibility</p:attrName>
                                        </p:attrNameLst>
                                      </p:cBhvr>
                                      <p:to>
                                        <p:strVal val="visible"/>
                                      </p:to>
                                    </p:set>
                                    <p:animEffect transition="in" filter="fade">
                                      <p:cBhvr>
                                        <p:cTn id="12" dur="250"/>
                                        <p:tgtEl>
                                          <p:spTgt spid="4">
                                            <p:graphicEl>
                                              <a:dgm id="{6B85857A-9202-47E3-99E2-F028A80B6CF8}"/>
                                            </p:graphicEl>
                                          </p:spTgt>
                                        </p:tgtEl>
                                      </p:cBhvr>
                                    </p:animEffect>
                                    <p:anim calcmode="lin" valueType="num">
                                      <p:cBhvr>
                                        <p:cTn id="13" dur="250" fill="hold"/>
                                        <p:tgtEl>
                                          <p:spTgt spid="4">
                                            <p:graphicEl>
                                              <a:dgm id="{6B85857A-9202-47E3-99E2-F028A80B6CF8}"/>
                                            </p:graphicEl>
                                          </p:spTgt>
                                        </p:tgtEl>
                                        <p:attrNameLst>
                                          <p:attrName>ppt_x</p:attrName>
                                        </p:attrNameLst>
                                      </p:cBhvr>
                                      <p:tavLst>
                                        <p:tav tm="0">
                                          <p:val>
                                            <p:strVal val="#ppt_x"/>
                                          </p:val>
                                        </p:tav>
                                        <p:tav tm="100000">
                                          <p:val>
                                            <p:strVal val="#ppt_x"/>
                                          </p:val>
                                        </p:tav>
                                      </p:tavLst>
                                    </p:anim>
                                    <p:anim calcmode="lin" valueType="num">
                                      <p:cBhvr>
                                        <p:cTn id="14" dur="250" fill="hold"/>
                                        <p:tgtEl>
                                          <p:spTgt spid="4">
                                            <p:graphicEl>
                                              <a:dgm id="{6B85857A-9202-47E3-99E2-F028A80B6CF8}"/>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graphicEl>
                                              <a:dgm id="{06011728-9297-43FC-821C-2FA2360A4515}"/>
                                            </p:graphicEl>
                                          </p:spTgt>
                                        </p:tgtEl>
                                        <p:attrNameLst>
                                          <p:attrName>style.visibility</p:attrName>
                                        </p:attrNameLst>
                                      </p:cBhvr>
                                      <p:to>
                                        <p:strVal val="visible"/>
                                      </p:to>
                                    </p:set>
                                    <p:animEffect transition="in" filter="fade">
                                      <p:cBhvr>
                                        <p:cTn id="19" dur="250"/>
                                        <p:tgtEl>
                                          <p:spTgt spid="4">
                                            <p:graphicEl>
                                              <a:dgm id="{06011728-9297-43FC-821C-2FA2360A4515}"/>
                                            </p:graphicEl>
                                          </p:spTgt>
                                        </p:tgtEl>
                                      </p:cBhvr>
                                    </p:animEffect>
                                    <p:anim calcmode="lin" valueType="num">
                                      <p:cBhvr>
                                        <p:cTn id="20" dur="250" fill="hold"/>
                                        <p:tgtEl>
                                          <p:spTgt spid="4">
                                            <p:graphicEl>
                                              <a:dgm id="{06011728-9297-43FC-821C-2FA2360A4515}"/>
                                            </p:graphicEl>
                                          </p:spTgt>
                                        </p:tgtEl>
                                        <p:attrNameLst>
                                          <p:attrName>ppt_x</p:attrName>
                                        </p:attrNameLst>
                                      </p:cBhvr>
                                      <p:tavLst>
                                        <p:tav tm="0">
                                          <p:val>
                                            <p:strVal val="#ppt_x"/>
                                          </p:val>
                                        </p:tav>
                                        <p:tav tm="100000">
                                          <p:val>
                                            <p:strVal val="#ppt_x"/>
                                          </p:val>
                                        </p:tav>
                                      </p:tavLst>
                                    </p:anim>
                                    <p:anim calcmode="lin" valueType="num">
                                      <p:cBhvr>
                                        <p:cTn id="21" dur="250" fill="hold"/>
                                        <p:tgtEl>
                                          <p:spTgt spid="4">
                                            <p:graphicEl>
                                              <a:dgm id="{06011728-9297-43FC-821C-2FA2360A4515}"/>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graphicEl>
                                              <a:dgm id="{2C2951C7-8A7F-497C-BA34-B5C19B14B099}"/>
                                            </p:graphicEl>
                                          </p:spTgt>
                                        </p:tgtEl>
                                        <p:attrNameLst>
                                          <p:attrName>style.visibility</p:attrName>
                                        </p:attrNameLst>
                                      </p:cBhvr>
                                      <p:to>
                                        <p:strVal val="visible"/>
                                      </p:to>
                                    </p:set>
                                    <p:animEffect transition="in" filter="fade">
                                      <p:cBhvr>
                                        <p:cTn id="24" dur="250"/>
                                        <p:tgtEl>
                                          <p:spTgt spid="4">
                                            <p:graphicEl>
                                              <a:dgm id="{2C2951C7-8A7F-497C-BA34-B5C19B14B099}"/>
                                            </p:graphicEl>
                                          </p:spTgt>
                                        </p:tgtEl>
                                      </p:cBhvr>
                                    </p:animEffect>
                                    <p:anim calcmode="lin" valueType="num">
                                      <p:cBhvr>
                                        <p:cTn id="25" dur="250" fill="hold"/>
                                        <p:tgtEl>
                                          <p:spTgt spid="4">
                                            <p:graphicEl>
                                              <a:dgm id="{2C2951C7-8A7F-497C-BA34-B5C19B14B099}"/>
                                            </p:graphicEl>
                                          </p:spTgt>
                                        </p:tgtEl>
                                        <p:attrNameLst>
                                          <p:attrName>ppt_x</p:attrName>
                                        </p:attrNameLst>
                                      </p:cBhvr>
                                      <p:tavLst>
                                        <p:tav tm="0">
                                          <p:val>
                                            <p:strVal val="#ppt_x"/>
                                          </p:val>
                                        </p:tav>
                                        <p:tav tm="100000">
                                          <p:val>
                                            <p:strVal val="#ppt_x"/>
                                          </p:val>
                                        </p:tav>
                                      </p:tavLst>
                                    </p:anim>
                                    <p:anim calcmode="lin" valueType="num">
                                      <p:cBhvr>
                                        <p:cTn id="26" dur="250" fill="hold"/>
                                        <p:tgtEl>
                                          <p:spTgt spid="4">
                                            <p:graphicEl>
                                              <a:dgm id="{2C2951C7-8A7F-497C-BA34-B5C19B14B099}"/>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graphicEl>
                                              <a:dgm id="{400989B5-DC03-4EFD-8BDF-FBD58D02C3CB}"/>
                                            </p:graphicEl>
                                          </p:spTgt>
                                        </p:tgtEl>
                                        <p:attrNameLst>
                                          <p:attrName>style.visibility</p:attrName>
                                        </p:attrNameLst>
                                      </p:cBhvr>
                                      <p:to>
                                        <p:strVal val="visible"/>
                                      </p:to>
                                    </p:set>
                                    <p:animEffect transition="in" filter="fade">
                                      <p:cBhvr>
                                        <p:cTn id="31" dur="250"/>
                                        <p:tgtEl>
                                          <p:spTgt spid="4">
                                            <p:graphicEl>
                                              <a:dgm id="{400989B5-DC03-4EFD-8BDF-FBD58D02C3CB}"/>
                                            </p:graphicEl>
                                          </p:spTgt>
                                        </p:tgtEl>
                                      </p:cBhvr>
                                    </p:animEffect>
                                    <p:anim calcmode="lin" valueType="num">
                                      <p:cBhvr>
                                        <p:cTn id="32" dur="250" fill="hold"/>
                                        <p:tgtEl>
                                          <p:spTgt spid="4">
                                            <p:graphicEl>
                                              <a:dgm id="{400989B5-DC03-4EFD-8BDF-FBD58D02C3CB}"/>
                                            </p:graphicEl>
                                          </p:spTgt>
                                        </p:tgtEl>
                                        <p:attrNameLst>
                                          <p:attrName>ppt_x</p:attrName>
                                        </p:attrNameLst>
                                      </p:cBhvr>
                                      <p:tavLst>
                                        <p:tav tm="0">
                                          <p:val>
                                            <p:strVal val="#ppt_x"/>
                                          </p:val>
                                        </p:tav>
                                        <p:tav tm="100000">
                                          <p:val>
                                            <p:strVal val="#ppt_x"/>
                                          </p:val>
                                        </p:tav>
                                      </p:tavLst>
                                    </p:anim>
                                    <p:anim calcmode="lin" valueType="num">
                                      <p:cBhvr>
                                        <p:cTn id="33" dur="250" fill="hold"/>
                                        <p:tgtEl>
                                          <p:spTgt spid="4">
                                            <p:graphicEl>
                                              <a:dgm id="{400989B5-DC03-4EFD-8BDF-FBD58D02C3CB}"/>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graphicEl>
                                              <a:dgm id="{27FACDF9-DD65-4F24-A34A-2F71B5330CBB}"/>
                                            </p:graphicEl>
                                          </p:spTgt>
                                        </p:tgtEl>
                                        <p:attrNameLst>
                                          <p:attrName>style.visibility</p:attrName>
                                        </p:attrNameLst>
                                      </p:cBhvr>
                                      <p:to>
                                        <p:strVal val="visible"/>
                                      </p:to>
                                    </p:set>
                                    <p:animEffect transition="in" filter="fade">
                                      <p:cBhvr>
                                        <p:cTn id="36" dur="250"/>
                                        <p:tgtEl>
                                          <p:spTgt spid="4">
                                            <p:graphicEl>
                                              <a:dgm id="{27FACDF9-DD65-4F24-A34A-2F71B5330CBB}"/>
                                            </p:graphicEl>
                                          </p:spTgt>
                                        </p:tgtEl>
                                      </p:cBhvr>
                                    </p:animEffect>
                                    <p:anim calcmode="lin" valueType="num">
                                      <p:cBhvr>
                                        <p:cTn id="37" dur="250" fill="hold"/>
                                        <p:tgtEl>
                                          <p:spTgt spid="4">
                                            <p:graphicEl>
                                              <a:dgm id="{27FACDF9-DD65-4F24-A34A-2F71B5330CBB}"/>
                                            </p:graphicEl>
                                          </p:spTgt>
                                        </p:tgtEl>
                                        <p:attrNameLst>
                                          <p:attrName>ppt_x</p:attrName>
                                        </p:attrNameLst>
                                      </p:cBhvr>
                                      <p:tavLst>
                                        <p:tav tm="0">
                                          <p:val>
                                            <p:strVal val="#ppt_x"/>
                                          </p:val>
                                        </p:tav>
                                        <p:tav tm="100000">
                                          <p:val>
                                            <p:strVal val="#ppt_x"/>
                                          </p:val>
                                        </p:tav>
                                      </p:tavLst>
                                    </p:anim>
                                    <p:anim calcmode="lin" valueType="num">
                                      <p:cBhvr>
                                        <p:cTn id="38" dur="250" fill="hold"/>
                                        <p:tgtEl>
                                          <p:spTgt spid="4">
                                            <p:graphicEl>
                                              <a:dgm id="{27FACDF9-DD65-4F24-A34A-2F71B5330CBB}"/>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graphicEl>
                                              <a:dgm id="{EB3A2FD6-B0A0-4B91-B02C-8DAB1721F932}"/>
                                            </p:graphicEl>
                                          </p:spTgt>
                                        </p:tgtEl>
                                        <p:attrNameLst>
                                          <p:attrName>style.visibility</p:attrName>
                                        </p:attrNameLst>
                                      </p:cBhvr>
                                      <p:to>
                                        <p:strVal val="visible"/>
                                      </p:to>
                                    </p:set>
                                    <p:animEffect transition="in" filter="fade">
                                      <p:cBhvr>
                                        <p:cTn id="43" dur="250"/>
                                        <p:tgtEl>
                                          <p:spTgt spid="4">
                                            <p:graphicEl>
                                              <a:dgm id="{EB3A2FD6-B0A0-4B91-B02C-8DAB1721F932}"/>
                                            </p:graphicEl>
                                          </p:spTgt>
                                        </p:tgtEl>
                                      </p:cBhvr>
                                    </p:animEffect>
                                    <p:anim calcmode="lin" valueType="num">
                                      <p:cBhvr>
                                        <p:cTn id="44" dur="250" fill="hold"/>
                                        <p:tgtEl>
                                          <p:spTgt spid="4">
                                            <p:graphicEl>
                                              <a:dgm id="{EB3A2FD6-B0A0-4B91-B02C-8DAB1721F932}"/>
                                            </p:graphicEl>
                                          </p:spTgt>
                                        </p:tgtEl>
                                        <p:attrNameLst>
                                          <p:attrName>ppt_x</p:attrName>
                                        </p:attrNameLst>
                                      </p:cBhvr>
                                      <p:tavLst>
                                        <p:tav tm="0">
                                          <p:val>
                                            <p:strVal val="#ppt_x"/>
                                          </p:val>
                                        </p:tav>
                                        <p:tav tm="100000">
                                          <p:val>
                                            <p:strVal val="#ppt_x"/>
                                          </p:val>
                                        </p:tav>
                                      </p:tavLst>
                                    </p:anim>
                                    <p:anim calcmode="lin" valueType="num">
                                      <p:cBhvr>
                                        <p:cTn id="45" dur="250" fill="hold"/>
                                        <p:tgtEl>
                                          <p:spTgt spid="4">
                                            <p:graphicEl>
                                              <a:dgm id="{EB3A2FD6-B0A0-4B91-B02C-8DAB1721F932}"/>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graphicEl>
                                              <a:dgm id="{4D19BA31-3A7D-4413-823B-D18CF22E558B}"/>
                                            </p:graphicEl>
                                          </p:spTgt>
                                        </p:tgtEl>
                                        <p:attrNameLst>
                                          <p:attrName>style.visibility</p:attrName>
                                        </p:attrNameLst>
                                      </p:cBhvr>
                                      <p:to>
                                        <p:strVal val="visible"/>
                                      </p:to>
                                    </p:set>
                                    <p:animEffect transition="in" filter="fade">
                                      <p:cBhvr>
                                        <p:cTn id="48" dur="250"/>
                                        <p:tgtEl>
                                          <p:spTgt spid="4">
                                            <p:graphicEl>
                                              <a:dgm id="{4D19BA31-3A7D-4413-823B-D18CF22E558B}"/>
                                            </p:graphicEl>
                                          </p:spTgt>
                                        </p:tgtEl>
                                      </p:cBhvr>
                                    </p:animEffect>
                                    <p:anim calcmode="lin" valueType="num">
                                      <p:cBhvr>
                                        <p:cTn id="49" dur="250" fill="hold"/>
                                        <p:tgtEl>
                                          <p:spTgt spid="4">
                                            <p:graphicEl>
                                              <a:dgm id="{4D19BA31-3A7D-4413-823B-D18CF22E558B}"/>
                                            </p:graphicEl>
                                          </p:spTgt>
                                        </p:tgtEl>
                                        <p:attrNameLst>
                                          <p:attrName>ppt_x</p:attrName>
                                        </p:attrNameLst>
                                      </p:cBhvr>
                                      <p:tavLst>
                                        <p:tav tm="0">
                                          <p:val>
                                            <p:strVal val="#ppt_x"/>
                                          </p:val>
                                        </p:tav>
                                        <p:tav tm="100000">
                                          <p:val>
                                            <p:strVal val="#ppt_x"/>
                                          </p:val>
                                        </p:tav>
                                      </p:tavLst>
                                    </p:anim>
                                    <p:anim calcmode="lin" valueType="num">
                                      <p:cBhvr>
                                        <p:cTn id="50" dur="250" fill="hold"/>
                                        <p:tgtEl>
                                          <p:spTgt spid="4">
                                            <p:graphicEl>
                                              <a:dgm id="{4D19BA31-3A7D-4413-823B-D18CF22E558B}"/>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
                                            <p:graphicEl>
                                              <a:dgm id="{97D1030B-41CF-4CCD-8C7D-A5C318FAD8AC}"/>
                                            </p:graphicEl>
                                          </p:spTgt>
                                        </p:tgtEl>
                                        <p:attrNameLst>
                                          <p:attrName>style.visibility</p:attrName>
                                        </p:attrNameLst>
                                      </p:cBhvr>
                                      <p:to>
                                        <p:strVal val="visible"/>
                                      </p:to>
                                    </p:set>
                                    <p:animEffect transition="in" filter="fade">
                                      <p:cBhvr>
                                        <p:cTn id="55" dur="250"/>
                                        <p:tgtEl>
                                          <p:spTgt spid="4">
                                            <p:graphicEl>
                                              <a:dgm id="{97D1030B-41CF-4CCD-8C7D-A5C318FAD8AC}"/>
                                            </p:graphicEl>
                                          </p:spTgt>
                                        </p:tgtEl>
                                      </p:cBhvr>
                                    </p:animEffect>
                                    <p:anim calcmode="lin" valueType="num">
                                      <p:cBhvr>
                                        <p:cTn id="56" dur="250" fill="hold"/>
                                        <p:tgtEl>
                                          <p:spTgt spid="4">
                                            <p:graphicEl>
                                              <a:dgm id="{97D1030B-41CF-4CCD-8C7D-A5C318FAD8AC}"/>
                                            </p:graphicEl>
                                          </p:spTgt>
                                        </p:tgtEl>
                                        <p:attrNameLst>
                                          <p:attrName>ppt_x</p:attrName>
                                        </p:attrNameLst>
                                      </p:cBhvr>
                                      <p:tavLst>
                                        <p:tav tm="0">
                                          <p:val>
                                            <p:strVal val="#ppt_x"/>
                                          </p:val>
                                        </p:tav>
                                        <p:tav tm="100000">
                                          <p:val>
                                            <p:strVal val="#ppt_x"/>
                                          </p:val>
                                        </p:tav>
                                      </p:tavLst>
                                    </p:anim>
                                    <p:anim calcmode="lin" valueType="num">
                                      <p:cBhvr>
                                        <p:cTn id="57" dur="250" fill="hold"/>
                                        <p:tgtEl>
                                          <p:spTgt spid="4">
                                            <p:graphicEl>
                                              <a:dgm id="{97D1030B-41CF-4CCD-8C7D-A5C318FAD8AC}"/>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73253" y="447829"/>
            <a:ext cx="1574652" cy="1754326"/>
            <a:chOff x="400683" y="418801"/>
            <a:chExt cx="1574652" cy="1754326"/>
          </a:xfrm>
        </p:grpSpPr>
        <p:sp>
          <p:nvSpPr>
            <p:cNvPr id="12" name="TextBox 5"/>
            <p:cNvSpPr txBox="1"/>
            <p:nvPr/>
          </p:nvSpPr>
          <p:spPr>
            <a:xfrm>
              <a:off x="400683" y="418801"/>
              <a:ext cx="1428117" cy="1754326"/>
            </a:xfrm>
            <a:prstGeom prst="rect">
              <a:avLst/>
            </a:prstGeom>
            <a:noFill/>
          </p:spPr>
          <p:txBody>
            <a:bodyPr wrap="square" rtlCol="0">
              <a:spAutoFit/>
            </a:bodyPr>
            <a:lstStyle/>
            <a:p>
              <a:r>
                <a:rPr lang="zh-CN" altLang="en-US" sz="5400" b="1">
                  <a:solidFill>
                    <a:schemeClr val="bg1"/>
                  </a:solidFill>
                  <a:latin typeface="+mj-ea"/>
                  <a:ea typeface="+mj-ea"/>
                </a:rPr>
                <a:t>目</a:t>
              </a:r>
              <a:endParaRPr lang="en-US" altLang="zh-CN" sz="5400" b="1">
                <a:solidFill>
                  <a:schemeClr val="bg1"/>
                </a:solidFill>
                <a:latin typeface="+mj-ea"/>
                <a:ea typeface="+mj-ea"/>
              </a:endParaRPr>
            </a:p>
            <a:p>
              <a:r>
                <a:rPr lang="zh-CN" altLang="en-US" sz="5400" b="1">
                  <a:solidFill>
                    <a:schemeClr val="bg1"/>
                  </a:solidFill>
                  <a:latin typeface="+mj-ea"/>
                  <a:ea typeface="+mj-ea"/>
                </a:rPr>
                <a:t>  录</a:t>
              </a:r>
              <a:endParaRPr lang="zh-CN" altLang="en-US" sz="5400" b="1" dirty="0">
                <a:solidFill>
                  <a:schemeClr val="bg1"/>
                </a:solidFill>
                <a:latin typeface="+mj-ea"/>
                <a:ea typeface="+mj-ea"/>
              </a:endParaRPr>
            </a:p>
          </p:txBody>
        </p:sp>
        <p:sp>
          <p:nvSpPr>
            <p:cNvPr id="14" name="TextBox 15"/>
            <p:cNvSpPr txBox="1"/>
            <p:nvPr/>
          </p:nvSpPr>
          <p:spPr>
            <a:xfrm>
              <a:off x="1483248" y="838431"/>
              <a:ext cx="461665" cy="1334696"/>
            </a:xfrm>
            <a:prstGeom prst="rect">
              <a:avLst/>
            </a:prstGeom>
            <a:noFill/>
          </p:spPr>
          <p:txBody>
            <a:bodyPr vert="eaVert" wrap="square" rtlCol="0">
              <a:spAutoFit/>
            </a:bodyPr>
            <a:lstStyle/>
            <a:p>
              <a:pPr algn="ctr"/>
              <a:r>
                <a:rPr lang="en-US" altLang="zh-CN" spc="300">
                  <a:solidFill>
                    <a:schemeClr val="bg1"/>
                  </a:solidFill>
                </a:rPr>
                <a:t>CONTENT</a:t>
              </a:r>
              <a:endParaRPr lang="zh-CN" altLang="en-US"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504540" y="1421589"/>
            <a:ext cx="5537859" cy="3970318"/>
          </a:xfrm>
          <a:prstGeom prst="rect">
            <a:avLst/>
          </a:prstGeom>
          <a:noFill/>
        </p:spPr>
        <p:txBody>
          <a:bodyPr wrap="square" rtlCol="0">
            <a:spAutoFit/>
          </a:bodyPr>
          <a:lstStyle/>
          <a:p>
            <a:pPr>
              <a:lnSpc>
                <a:spcPct val="150000"/>
              </a:lnSpc>
            </a:pPr>
            <a:r>
              <a:rPr lang="en-US" altLang="zh-CN" sz="2800" b="1" dirty="0">
                <a:solidFill>
                  <a:srgbClr val="3592BE"/>
                </a:solidFill>
              </a:rPr>
              <a:t>01</a:t>
            </a:r>
            <a:r>
              <a:rPr lang="zh-CN" altLang="en-US" sz="2800" b="1" dirty="0">
                <a:solidFill>
                  <a:srgbClr val="3592BE"/>
                </a:solidFill>
              </a:rPr>
              <a:t>  </a:t>
            </a:r>
            <a:r>
              <a:rPr lang="en-US" altLang="zh-CN" sz="2800" b="1" dirty="0">
                <a:solidFill>
                  <a:srgbClr val="3592BE"/>
                </a:solidFill>
              </a:rPr>
              <a:t>|    </a:t>
            </a:r>
            <a:r>
              <a:rPr lang="zh-CN" altLang="en-US" sz="2800" dirty="0">
                <a:solidFill>
                  <a:schemeClr val="tx1">
                    <a:lumMod val="85000"/>
                    <a:lumOff val="15000"/>
                  </a:schemeClr>
                </a:solidFill>
              </a:rPr>
              <a:t>背景</a:t>
            </a:r>
            <a:endParaRPr lang="en-US" altLang="zh-CN" sz="2800" dirty="0">
              <a:solidFill>
                <a:schemeClr val="tx1">
                  <a:lumMod val="85000"/>
                  <a:lumOff val="15000"/>
                </a:schemeClr>
              </a:solidFill>
            </a:endParaRPr>
          </a:p>
          <a:p>
            <a:pPr>
              <a:lnSpc>
                <a:spcPct val="150000"/>
              </a:lnSpc>
            </a:pPr>
            <a:r>
              <a:rPr lang="en-US" altLang="zh-CN" sz="2800" b="1" dirty="0">
                <a:solidFill>
                  <a:srgbClr val="3592BE"/>
                </a:solidFill>
              </a:rPr>
              <a:t>02</a:t>
            </a:r>
            <a:r>
              <a:rPr lang="zh-CN" altLang="en-US" sz="2800" b="1" dirty="0">
                <a:solidFill>
                  <a:srgbClr val="3592BE"/>
                </a:solidFill>
              </a:rPr>
              <a:t>  </a:t>
            </a:r>
            <a:r>
              <a:rPr lang="en-US" altLang="zh-CN" sz="2800" b="1" dirty="0">
                <a:solidFill>
                  <a:srgbClr val="3592BE"/>
                </a:solidFill>
              </a:rPr>
              <a:t>|    </a:t>
            </a:r>
            <a:r>
              <a:rPr lang="zh-CN" altLang="en-US" sz="2800" dirty="0">
                <a:solidFill>
                  <a:schemeClr val="tx1">
                    <a:lumMod val="85000"/>
                    <a:lumOff val="15000"/>
                  </a:schemeClr>
                </a:solidFill>
              </a:rPr>
              <a:t>动机</a:t>
            </a:r>
            <a:endParaRPr lang="en-US" altLang="zh-CN" sz="2800" dirty="0">
              <a:solidFill>
                <a:schemeClr val="tx1">
                  <a:lumMod val="85000"/>
                  <a:lumOff val="15000"/>
                </a:schemeClr>
              </a:solidFill>
            </a:endParaRPr>
          </a:p>
          <a:p>
            <a:pPr>
              <a:lnSpc>
                <a:spcPct val="150000"/>
              </a:lnSpc>
            </a:pPr>
            <a:r>
              <a:rPr lang="en-US" altLang="zh-CN" sz="2800" b="1" dirty="0">
                <a:solidFill>
                  <a:srgbClr val="3592BE"/>
                </a:solidFill>
              </a:rPr>
              <a:t>03</a:t>
            </a:r>
            <a:r>
              <a:rPr lang="zh-CN" altLang="en-US" sz="2800" b="1" dirty="0">
                <a:solidFill>
                  <a:srgbClr val="3592BE"/>
                </a:solidFill>
              </a:rPr>
              <a:t>  </a:t>
            </a:r>
            <a:r>
              <a:rPr lang="en-US" altLang="zh-CN" sz="2800" b="1" dirty="0">
                <a:solidFill>
                  <a:srgbClr val="3592BE"/>
                </a:solidFill>
              </a:rPr>
              <a:t>|    </a:t>
            </a:r>
            <a:r>
              <a:rPr lang="en-US" altLang="zh-CN" sz="2800" dirty="0">
                <a:solidFill>
                  <a:schemeClr val="tx1">
                    <a:lumMod val="85000"/>
                    <a:lumOff val="15000"/>
                  </a:schemeClr>
                </a:solidFill>
              </a:rPr>
              <a:t>METRIC</a:t>
            </a:r>
            <a:r>
              <a:rPr lang="zh-CN" altLang="en-US" sz="2800" dirty="0">
                <a:solidFill>
                  <a:schemeClr val="tx1">
                    <a:lumMod val="85000"/>
                    <a:lumOff val="15000"/>
                  </a:schemeClr>
                </a:solidFill>
              </a:rPr>
              <a:t>改进方案</a:t>
            </a:r>
            <a:endParaRPr lang="en-US" altLang="zh-CN" sz="2800" dirty="0">
              <a:solidFill>
                <a:schemeClr val="tx1">
                  <a:lumMod val="85000"/>
                  <a:lumOff val="15000"/>
                </a:schemeClr>
              </a:solidFill>
            </a:endParaRPr>
          </a:p>
          <a:p>
            <a:pPr>
              <a:lnSpc>
                <a:spcPct val="150000"/>
              </a:lnSpc>
            </a:pPr>
            <a:r>
              <a:rPr lang="en-US" altLang="zh-CN" sz="2800" b="1" dirty="0">
                <a:solidFill>
                  <a:srgbClr val="3592BE"/>
                </a:solidFill>
              </a:rPr>
              <a:t>04</a:t>
            </a:r>
            <a:r>
              <a:rPr lang="zh-CN" altLang="en-US" sz="2800" b="1" dirty="0">
                <a:solidFill>
                  <a:srgbClr val="3592BE"/>
                </a:solidFill>
              </a:rPr>
              <a:t>  </a:t>
            </a:r>
            <a:r>
              <a:rPr lang="en-US" altLang="zh-CN" sz="2800" b="1" dirty="0">
                <a:solidFill>
                  <a:srgbClr val="3592BE"/>
                </a:solidFill>
              </a:rPr>
              <a:t>|    </a:t>
            </a:r>
            <a:r>
              <a:rPr lang="zh-CN" altLang="en-US" sz="2800" dirty="0">
                <a:solidFill>
                  <a:schemeClr val="tx1">
                    <a:lumMod val="85000"/>
                    <a:lumOff val="15000"/>
                  </a:schemeClr>
                </a:solidFill>
              </a:rPr>
              <a:t>工具设计与实现</a:t>
            </a:r>
            <a:endParaRPr lang="en-US" altLang="zh-CN" sz="2800" dirty="0">
              <a:solidFill>
                <a:schemeClr val="tx1">
                  <a:lumMod val="85000"/>
                  <a:lumOff val="15000"/>
                </a:schemeClr>
              </a:solidFill>
            </a:endParaRPr>
          </a:p>
          <a:p>
            <a:pPr>
              <a:lnSpc>
                <a:spcPct val="150000"/>
              </a:lnSpc>
            </a:pPr>
            <a:r>
              <a:rPr lang="en-US" altLang="zh-CN" sz="2800" b="1" dirty="0">
                <a:solidFill>
                  <a:srgbClr val="3592BE"/>
                </a:solidFill>
              </a:rPr>
              <a:t>05</a:t>
            </a:r>
            <a:r>
              <a:rPr lang="zh-CN" altLang="en-US" sz="2800" b="1" dirty="0">
                <a:solidFill>
                  <a:srgbClr val="3592BE"/>
                </a:solidFill>
              </a:rPr>
              <a:t>  </a:t>
            </a:r>
            <a:r>
              <a:rPr lang="en-US" altLang="zh-CN" sz="2800" b="1" dirty="0">
                <a:solidFill>
                  <a:srgbClr val="3592BE"/>
                </a:solidFill>
              </a:rPr>
              <a:t>|    </a:t>
            </a:r>
            <a:r>
              <a:rPr lang="zh-CN" altLang="en-US" sz="2800" dirty="0">
                <a:solidFill>
                  <a:schemeClr val="tx1">
                    <a:lumMod val="85000"/>
                    <a:lumOff val="15000"/>
                  </a:schemeClr>
                </a:solidFill>
              </a:rPr>
              <a:t>实验评估</a:t>
            </a:r>
            <a:endParaRPr lang="en-US" altLang="zh-CN" sz="2800" dirty="0">
              <a:solidFill>
                <a:schemeClr val="tx1">
                  <a:lumMod val="85000"/>
                  <a:lumOff val="15000"/>
                </a:schemeClr>
              </a:solidFill>
            </a:endParaRPr>
          </a:p>
          <a:p>
            <a:pPr>
              <a:lnSpc>
                <a:spcPct val="150000"/>
              </a:lnSpc>
            </a:pPr>
            <a:r>
              <a:rPr lang="en-US" altLang="zh-CN" sz="2800" b="1" dirty="0">
                <a:solidFill>
                  <a:srgbClr val="3592BE"/>
                </a:solidFill>
              </a:rPr>
              <a:t>06</a:t>
            </a:r>
            <a:r>
              <a:rPr lang="zh-CN" altLang="en-US" sz="2800" b="1" dirty="0">
                <a:solidFill>
                  <a:srgbClr val="3592BE"/>
                </a:solidFill>
              </a:rPr>
              <a:t>  </a:t>
            </a:r>
            <a:r>
              <a:rPr lang="en-US" altLang="zh-CN" sz="2800" b="1" dirty="0">
                <a:solidFill>
                  <a:srgbClr val="3592BE"/>
                </a:solidFill>
              </a:rPr>
              <a:t>|    </a:t>
            </a:r>
            <a:r>
              <a:rPr lang="zh-CN" altLang="en-US" sz="2800" dirty="0">
                <a:solidFill>
                  <a:schemeClr val="tx1">
                    <a:lumMod val="85000"/>
                    <a:lumOff val="15000"/>
                  </a:schemeClr>
                </a:solidFill>
              </a:rPr>
              <a:t>蜕变关系故障检测能力研究</a:t>
            </a:r>
          </a:p>
        </p:txBody>
      </p:sp>
    </p:spTree>
    <p:extLst>
      <p:ext uri="{BB962C8B-B14F-4D97-AF65-F5344CB8AC3E}">
        <p14:creationId xmlns:p14="http://schemas.microsoft.com/office/powerpoint/2010/main" val="2476529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20</a:t>
            </a:fld>
            <a:endParaRPr lang="zh-CN" altLang="en-US"/>
          </a:p>
        </p:txBody>
      </p:sp>
      <p:sp>
        <p:nvSpPr>
          <p:cNvPr id="8" name="流程图: 可选过程 7"/>
          <p:cNvSpPr/>
          <p:nvPr/>
        </p:nvSpPr>
        <p:spPr>
          <a:xfrm>
            <a:off x="2495968" y="1674635"/>
            <a:ext cx="5721600" cy="1489670"/>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表情包：</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我突然发现这个蜕变关系识别方法还是有可以改进的地方的！</a:t>
            </a:r>
          </a:p>
        </p:txBody>
      </p:sp>
      <p:sp>
        <p:nvSpPr>
          <p:cNvPr id="13" name="流程图: 可选过程 12"/>
          <p:cNvSpPr/>
          <p:nvPr/>
        </p:nvSpPr>
        <p:spPr>
          <a:xfrm>
            <a:off x="1046749" y="4102103"/>
            <a:ext cx="5146786" cy="1277815"/>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宝宝：</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真的吗？什么想法？</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698" y="1674635"/>
            <a:ext cx="1794260" cy="1379891"/>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4896" y="4041472"/>
            <a:ext cx="1852672" cy="1852672"/>
          </a:xfrm>
          <a:prstGeom prst="rect">
            <a:avLst/>
          </a:prstGeom>
        </p:spPr>
      </p:pic>
    </p:spTree>
    <p:extLst>
      <p:ext uri="{BB962C8B-B14F-4D97-AF65-F5344CB8AC3E}">
        <p14:creationId xmlns:p14="http://schemas.microsoft.com/office/powerpoint/2010/main" val="17265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0</a:t>
              </a:r>
            </a:p>
            <a:p>
              <a:pPr>
                <a:lnSpc>
                  <a:spcPct val="80000"/>
                </a:lnSpc>
              </a:pPr>
              <a:r>
                <a:rPr lang="zh-CN" altLang="en-US" sz="5400" b="1" dirty="0">
                  <a:solidFill>
                    <a:schemeClr val="bg1"/>
                  </a:solidFill>
                  <a:latin typeface="+mj-ea"/>
                  <a:ea typeface="+mj-ea"/>
                </a:rPr>
                <a:t>  </a:t>
              </a:r>
              <a:r>
                <a:rPr lang="en-US" altLang="zh-CN" sz="5400" b="1" dirty="0">
                  <a:solidFill>
                    <a:schemeClr val="bg1"/>
                  </a:solidFill>
                  <a:latin typeface="+mj-ea"/>
                  <a:ea typeface="+mj-ea"/>
                </a:rPr>
                <a:t>2</a:t>
              </a:r>
              <a:endParaRPr lang="zh-CN" altLang="en-US" sz="5400" b="1" dirty="0">
                <a:solidFill>
                  <a:schemeClr val="bg1"/>
                </a:solidFill>
                <a:latin typeface="+mj-ea"/>
                <a:ea typeface="+mj-ea"/>
              </a:endParaRPr>
            </a:p>
          </p:txBody>
        </p:sp>
        <p:sp>
          <p:nvSpPr>
            <p:cNvPr id="14" name="TextBox 15"/>
            <p:cNvSpPr txBox="1"/>
            <p:nvPr/>
          </p:nvSpPr>
          <p:spPr>
            <a:xfrm>
              <a:off x="1575581" y="794889"/>
              <a:ext cx="369332" cy="1334696"/>
            </a:xfrm>
            <a:prstGeom prst="rect">
              <a:avLst/>
            </a:prstGeom>
            <a:noFill/>
          </p:spPr>
          <p:txBody>
            <a:bodyPr vert="eaVert" wrap="square" rtlCol="0">
              <a:spAutoFit/>
            </a:bodyPr>
            <a:lstStyle/>
            <a:p>
              <a:pPr algn="dist"/>
              <a:r>
                <a:rPr lang="en-US" altLang="zh-CN" sz="1200" spc="300" dirty="0">
                  <a:solidFill>
                    <a:schemeClr val="bg1"/>
                  </a:solidFill>
                </a:rPr>
                <a:t>PART TWO</a:t>
              </a:r>
              <a:endParaRPr lang="zh-CN" altLang="en-US" sz="12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9441"/>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动机</a:t>
            </a:r>
          </a:p>
        </p:txBody>
      </p:sp>
    </p:spTree>
    <p:extLst>
      <p:ext uri="{BB962C8B-B14F-4D97-AF65-F5344CB8AC3E}">
        <p14:creationId xmlns:p14="http://schemas.microsoft.com/office/powerpoint/2010/main" val="292890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箭头: 上下 19"/>
          <p:cNvSpPr/>
          <p:nvPr/>
        </p:nvSpPr>
        <p:spPr>
          <a:xfrm>
            <a:off x="4282145" y="3606351"/>
            <a:ext cx="866274" cy="2087706"/>
          </a:xfrm>
          <a:prstGeom prst="upDownArrow">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p:txBody>
          <a:bodyPr/>
          <a:lstStyle/>
          <a:p>
            <a:r>
              <a:rPr lang="zh-CN" altLang="en-US" dirty="0"/>
              <a:t>动机</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22</a:t>
            </a:fld>
            <a:endParaRPr lang="zh-CN" altLang="en-US"/>
          </a:p>
        </p:txBody>
      </p:sp>
      <p:sp>
        <p:nvSpPr>
          <p:cNvPr id="124" name="TextBox 45"/>
          <p:cNvSpPr txBox="1"/>
          <p:nvPr/>
        </p:nvSpPr>
        <p:spPr>
          <a:xfrm>
            <a:off x="598679" y="1471131"/>
            <a:ext cx="7802336" cy="1169551"/>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zh-CN" altLang="en-US" sz="2000" b="1" dirty="0"/>
              <a:t>是否可以不通过推导而得到</a:t>
            </a:r>
            <a:r>
              <a:rPr lang="en-US" altLang="zh-CN" sz="2000" i="1" dirty="0" err="1">
                <a:latin typeface="Times New Roman" pitchFamily="18" charset="0"/>
                <a:cs typeface="Times New Roman" pitchFamily="18" charset="0"/>
              </a:rPr>
              <a:t>R</a:t>
            </a:r>
            <a:r>
              <a:rPr lang="en-US" altLang="zh-CN" sz="2000" i="1" baseline="-25000" dirty="0" err="1">
                <a:latin typeface="Times New Roman" pitchFamily="18" charset="0"/>
                <a:cs typeface="Times New Roman" pitchFamily="18" charset="0"/>
              </a:rPr>
              <a:t>f</a:t>
            </a:r>
            <a:r>
              <a:rPr lang="zh-CN" altLang="en-US" sz="2000" b="1" dirty="0"/>
              <a:t>？</a:t>
            </a:r>
            <a:endParaRPr lang="en-US" altLang="zh-CN" sz="2000" b="1" dirty="0"/>
          </a:p>
          <a:p>
            <a:pPr marL="342900" indent="-342900">
              <a:lnSpc>
                <a:spcPct val="150000"/>
              </a:lnSpc>
              <a:spcAft>
                <a:spcPts val="1200"/>
              </a:spcAft>
              <a:buFont typeface="Arial" panose="020B0604020202020204" pitchFamily="34" charset="0"/>
              <a:buChar char="•"/>
            </a:pPr>
            <a:r>
              <a:rPr lang="zh-CN" altLang="en-US" sz="2000" b="1" dirty="0"/>
              <a:t>是否可以剔除无用候选对？</a:t>
            </a:r>
            <a:endParaRPr lang="en-US" altLang="zh-CN" sz="2000" b="1" dirty="0"/>
          </a:p>
        </p:txBody>
      </p:sp>
      <p:grpSp>
        <p:nvGrpSpPr>
          <p:cNvPr id="5" name="组合 4"/>
          <p:cNvGrpSpPr>
            <a:grpSpLocks/>
          </p:cNvGrpSpPr>
          <p:nvPr/>
        </p:nvGrpSpPr>
        <p:grpSpPr bwMode="auto">
          <a:xfrm>
            <a:off x="2106243" y="3529316"/>
            <a:ext cx="788987" cy="2179415"/>
            <a:chOff x="1429516" y="3181869"/>
            <a:chExt cx="527820" cy="965224"/>
          </a:xfrm>
        </p:grpSpPr>
        <p:sp>
          <p:nvSpPr>
            <p:cNvPr id="6" name="任意多边形 13"/>
            <p:cNvSpPr/>
            <p:nvPr/>
          </p:nvSpPr>
          <p:spPr>
            <a:xfrm>
              <a:off x="1429516" y="3181869"/>
              <a:ext cx="527820" cy="965224"/>
            </a:xfrm>
            <a:custGeom>
              <a:avLst/>
              <a:gdLst>
                <a:gd name="connsiteX0" fmla="*/ 0 w 626440"/>
                <a:gd name="connsiteY0" fmla="*/ 313220 h 1145571"/>
                <a:gd name="connsiteX1" fmla="*/ 313220 w 626440"/>
                <a:gd name="connsiteY1" fmla="*/ 0 h 1145571"/>
                <a:gd name="connsiteX2" fmla="*/ 626440 w 626440"/>
                <a:gd name="connsiteY2" fmla="*/ 313220 h 1145571"/>
                <a:gd name="connsiteX3" fmla="*/ 469830 w 626440"/>
                <a:gd name="connsiteY3" fmla="*/ 313220 h 1145571"/>
                <a:gd name="connsiteX4" fmla="*/ 469830 w 626440"/>
                <a:gd name="connsiteY4" fmla="*/ 832351 h 1145571"/>
                <a:gd name="connsiteX5" fmla="*/ 626440 w 626440"/>
                <a:gd name="connsiteY5" fmla="*/ 832351 h 1145571"/>
                <a:gd name="connsiteX6" fmla="*/ 313220 w 626440"/>
                <a:gd name="connsiteY6" fmla="*/ 1145571 h 1145571"/>
                <a:gd name="connsiteX7" fmla="*/ 0 w 626440"/>
                <a:gd name="connsiteY7" fmla="*/ 832351 h 1145571"/>
                <a:gd name="connsiteX8" fmla="*/ 156610 w 626440"/>
                <a:gd name="connsiteY8" fmla="*/ 832351 h 1145571"/>
                <a:gd name="connsiteX9" fmla="*/ 156610 w 626440"/>
                <a:gd name="connsiteY9" fmla="*/ 313220 h 1145571"/>
                <a:gd name="connsiteX10" fmla="*/ 0 w 626440"/>
                <a:gd name="connsiteY10" fmla="*/ 313220 h 1145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440" h="1145571">
                  <a:moveTo>
                    <a:pt x="0" y="313220"/>
                  </a:moveTo>
                  <a:lnTo>
                    <a:pt x="313220" y="0"/>
                  </a:lnTo>
                  <a:lnTo>
                    <a:pt x="626440" y="313220"/>
                  </a:lnTo>
                  <a:lnTo>
                    <a:pt x="469830" y="313220"/>
                  </a:lnTo>
                  <a:lnTo>
                    <a:pt x="469830" y="832351"/>
                  </a:lnTo>
                  <a:lnTo>
                    <a:pt x="626440" y="832351"/>
                  </a:lnTo>
                  <a:lnTo>
                    <a:pt x="313220" y="1145571"/>
                  </a:lnTo>
                  <a:lnTo>
                    <a:pt x="0" y="832351"/>
                  </a:lnTo>
                  <a:lnTo>
                    <a:pt x="156610" y="832351"/>
                  </a:lnTo>
                  <a:lnTo>
                    <a:pt x="156610" y="313220"/>
                  </a:lnTo>
                  <a:lnTo>
                    <a:pt x="0" y="31322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lIns="156610" tIns="156610" rIns="156610" bIns="156610" spcCol="1270" anchor="ctr"/>
            <a:lstStyle/>
            <a:p>
              <a:pPr algn="ctr" defTabSz="2400300">
                <a:lnSpc>
                  <a:spcPct val="90000"/>
                </a:lnSpc>
                <a:spcAft>
                  <a:spcPct val="35000"/>
                </a:spcAft>
                <a:defRPr/>
              </a:pPr>
              <a:endParaRPr lang="zh-CN" altLang="en-US" sz="4400"/>
            </a:p>
          </p:txBody>
        </p:sp>
        <p:sp>
          <p:nvSpPr>
            <p:cNvPr id="7" name="TextBox 40"/>
            <p:cNvSpPr txBox="1">
              <a:spLocks noChangeArrowheads="1"/>
            </p:cNvSpPr>
            <p:nvPr/>
          </p:nvSpPr>
          <p:spPr bwMode="auto">
            <a:xfrm rot="5400000">
              <a:off x="1249551" y="3548142"/>
              <a:ext cx="889492" cy="246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i="1" dirty="0">
                <a:solidFill>
                  <a:schemeClr val="bg1"/>
                </a:solidFill>
                <a:latin typeface="Times New Roman" pitchFamily="18" charset="0"/>
                <a:cs typeface="Times New Roman" pitchFamily="18" charset="0"/>
              </a:endParaRPr>
            </a:p>
          </p:txBody>
        </p:sp>
      </p:grpSp>
      <p:sp>
        <p:nvSpPr>
          <p:cNvPr id="8" name="TextBox 23"/>
          <p:cNvSpPr txBox="1"/>
          <p:nvPr/>
        </p:nvSpPr>
        <p:spPr>
          <a:xfrm>
            <a:off x="1585858" y="3135195"/>
            <a:ext cx="181676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defRPr/>
            </a:pPr>
            <a:r>
              <a:rPr lang="zh-CN" altLang="en-US" dirty="0">
                <a:latin typeface="Times New Roman" pitchFamily="18" charset="0"/>
                <a:cs typeface="Times New Roman" pitchFamily="18" charset="0"/>
              </a:rPr>
              <a:t>完整测试帧</a:t>
            </a:r>
            <a:r>
              <a:rPr lang="en-US" altLang="zh-CN" i="1" dirty="0">
                <a:latin typeface="Times New Roman" pitchFamily="18" charset="0"/>
                <a:cs typeface="Times New Roman" pitchFamily="18" charset="0"/>
              </a:rPr>
              <a:t>CP</a:t>
            </a:r>
            <a:endParaRPr lang="zh-CN" altLang="en-US" i="1" dirty="0">
              <a:latin typeface="Times New Roman" pitchFamily="18" charset="0"/>
              <a:cs typeface="Times New Roman" pitchFamily="18" charset="0"/>
            </a:endParaRPr>
          </a:p>
        </p:txBody>
      </p:sp>
      <p:sp>
        <p:nvSpPr>
          <p:cNvPr id="9" name="TextBox 24"/>
          <p:cNvSpPr txBox="1"/>
          <p:nvPr/>
        </p:nvSpPr>
        <p:spPr>
          <a:xfrm>
            <a:off x="1585858" y="5754570"/>
            <a:ext cx="181676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defRPr/>
            </a:pPr>
            <a:r>
              <a:rPr lang="zh-CN" altLang="en-US" dirty="0">
                <a:latin typeface="Times New Roman" pitchFamily="18" charset="0"/>
                <a:cs typeface="Times New Roman" pitchFamily="18" charset="0"/>
              </a:rPr>
              <a:t>完整测试帧</a:t>
            </a:r>
            <a:r>
              <a:rPr lang="en-US" altLang="zh-CN" i="1" dirty="0">
                <a:latin typeface="Times New Roman" pitchFamily="18" charset="0"/>
                <a:cs typeface="Times New Roman" pitchFamily="18" charset="0"/>
              </a:rPr>
              <a:t>CP’</a:t>
            </a:r>
            <a:endParaRPr lang="zh-CN" altLang="en-US" i="1" dirty="0">
              <a:latin typeface="Times New Roman" pitchFamily="18" charset="0"/>
              <a:cs typeface="Times New Roman" pitchFamily="18" charset="0"/>
            </a:endParaRPr>
          </a:p>
        </p:txBody>
      </p:sp>
      <p:grpSp>
        <p:nvGrpSpPr>
          <p:cNvPr id="10" name="组合 9"/>
          <p:cNvGrpSpPr/>
          <p:nvPr/>
        </p:nvGrpSpPr>
        <p:grpSpPr>
          <a:xfrm>
            <a:off x="2118275" y="4240736"/>
            <a:ext cx="739007" cy="751640"/>
            <a:chOff x="1834" y="1485270"/>
            <a:chExt cx="1093459" cy="1093459"/>
          </a:xfrm>
        </p:grpSpPr>
        <p:sp>
          <p:nvSpPr>
            <p:cNvPr id="11" name="椭圆 10"/>
            <p:cNvSpPr/>
            <p:nvPr/>
          </p:nvSpPr>
          <p:spPr>
            <a:xfrm>
              <a:off x="1834" y="1485270"/>
              <a:ext cx="1093459" cy="1093459"/>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2" name="椭圆 4"/>
            <p:cNvSpPr txBox="1"/>
            <p:nvPr/>
          </p:nvSpPr>
          <p:spPr>
            <a:xfrm>
              <a:off x="161967" y="1645403"/>
              <a:ext cx="773193" cy="7731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altLang="zh-CN" sz="3200" i="1" kern="1200" dirty="0">
                  <a:latin typeface="Times New Roman" pitchFamily="18" charset="0"/>
                  <a:cs typeface="Times New Roman" pitchFamily="18" charset="0"/>
                </a:rPr>
                <a:t>R</a:t>
              </a:r>
              <a:endParaRPr lang="zh-CN" altLang="en-US" sz="3200" kern="1200" dirty="0"/>
            </a:p>
          </p:txBody>
        </p:sp>
      </p:grpSp>
      <p:grpSp>
        <p:nvGrpSpPr>
          <p:cNvPr id="13" name="组合 12"/>
          <p:cNvGrpSpPr/>
          <p:nvPr/>
        </p:nvGrpSpPr>
        <p:grpSpPr>
          <a:xfrm>
            <a:off x="4301734" y="4215998"/>
            <a:ext cx="827100" cy="827100"/>
            <a:chOff x="2436642" y="1469099"/>
            <a:chExt cx="1125800" cy="1125800"/>
          </a:xfrm>
        </p:grpSpPr>
        <p:sp>
          <p:nvSpPr>
            <p:cNvPr id="14" name="椭圆 13"/>
            <p:cNvSpPr/>
            <p:nvPr/>
          </p:nvSpPr>
          <p:spPr>
            <a:xfrm>
              <a:off x="2436642" y="1469099"/>
              <a:ext cx="1125800" cy="1125800"/>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5" name="椭圆 4"/>
            <p:cNvSpPr txBox="1"/>
            <p:nvPr/>
          </p:nvSpPr>
          <p:spPr>
            <a:xfrm>
              <a:off x="2601512" y="1633969"/>
              <a:ext cx="796060" cy="7960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altLang="zh-CN" sz="3200" i="1" kern="1200" dirty="0" err="1">
                  <a:latin typeface="Times New Roman" pitchFamily="18" charset="0"/>
                  <a:cs typeface="Times New Roman" pitchFamily="18" charset="0"/>
                </a:rPr>
                <a:t>R</a:t>
              </a:r>
              <a:r>
                <a:rPr lang="en-US" altLang="zh-CN" sz="3200" i="1" kern="1200" baseline="-25000" dirty="0" err="1">
                  <a:latin typeface="Times New Roman" pitchFamily="18" charset="0"/>
                  <a:cs typeface="Times New Roman" pitchFamily="18" charset="0"/>
                </a:rPr>
                <a:t>f</a:t>
              </a:r>
              <a:endParaRPr lang="zh-CN" altLang="en-US" sz="3200" kern="1200" dirty="0"/>
            </a:p>
          </p:txBody>
        </p:sp>
      </p:grpSp>
      <p:sp>
        <p:nvSpPr>
          <p:cNvPr id="16" name="任意多边形 10"/>
          <p:cNvSpPr/>
          <p:nvPr/>
        </p:nvSpPr>
        <p:spPr>
          <a:xfrm>
            <a:off x="2994372" y="4380170"/>
            <a:ext cx="1208221" cy="502132"/>
          </a:xfrm>
          <a:custGeom>
            <a:avLst/>
            <a:gdLst>
              <a:gd name="connsiteX0" fmla="*/ 0 w 905958"/>
              <a:gd name="connsiteY0" fmla="*/ 52412 h 262062"/>
              <a:gd name="connsiteX1" fmla="*/ 774927 w 905958"/>
              <a:gd name="connsiteY1" fmla="*/ 52412 h 262062"/>
              <a:gd name="connsiteX2" fmla="*/ 774927 w 905958"/>
              <a:gd name="connsiteY2" fmla="*/ 0 h 262062"/>
              <a:gd name="connsiteX3" fmla="*/ 905958 w 905958"/>
              <a:gd name="connsiteY3" fmla="*/ 131031 h 262062"/>
              <a:gd name="connsiteX4" fmla="*/ 774927 w 905958"/>
              <a:gd name="connsiteY4" fmla="*/ 262062 h 262062"/>
              <a:gd name="connsiteX5" fmla="*/ 774927 w 905958"/>
              <a:gd name="connsiteY5" fmla="*/ 209650 h 262062"/>
              <a:gd name="connsiteX6" fmla="*/ 0 w 905958"/>
              <a:gd name="connsiteY6" fmla="*/ 209650 h 262062"/>
              <a:gd name="connsiteX7" fmla="*/ 0 w 905958"/>
              <a:gd name="connsiteY7" fmla="*/ 52412 h 26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5958" h="262062">
                <a:moveTo>
                  <a:pt x="0" y="52412"/>
                </a:moveTo>
                <a:lnTo>
                  <a:pt x="774927" y="52412"/>
                </a:lnTo>
                <a:lnTo>
                  <a:pt x="774927" y="0"/>
                </a:lnTo>
                <a:lnTo>
                  <a:pt x="905958" y="131031"/>
                </a:lnTo>
                <a:lnTo>
                  <a:pt x="774927" y="262062"/>
                </a:lnTo>
                <a:lnTo>
                  <a:pt x="774927" y="209650"/>
                </a:lnTo>
                <a:lnTo>
                  <a:pt x="0" y="209650"/>
                </a:lnTo>
                <a:lnTo>
                  <a:pt x="0" y="52412"/>
                </a:lnTo>
                <a:close/>
              </a:path>
            </a:pathLst>
          </a:custGeom>
        </p:spPr>
        <p:style>
          <a:lnRef idx="1">
            <a:schemeClr val="accent1"/>
          </a:lnRef>
          <a:fillRef idx="3">
            <a:schemeClr val="accent1"/>
          </a:fillRef>
          <a:effectRef idx="2">
            <a:schemeClr val="accent1"/>
          </a:effectRef>
          <a:fontRef idx="minor">
            <a:schemeClr val="lt1"/>
          </a:fontRef>
        </p:style>
        <p:txBody>
          <a:bodyPr lIns="0" tIns="52412" rIns="78619" bIns="52412" spcCol="1270" anchor="ctr"/>
          <a:lstStyle/>
          <a:p>
            <a:pPr algn="ctr" defTabSz="488950">
              <a:lnSpc>
                <a:spcPct val="90000"/>
              </a:lnSpc>
              <a:spcAft>
                <a:spcPct val="35000"/>
              </a:spcAft>
              <a:defRPr/>
            </a:pPr>
            <a:r>
              <a:rPr lang="zh-CN" altLang="en-US" sz="1200" b="1" dirty="0"/>
              <a:t>推导</a:t>
            </a:r>
          </a:p>
        </p:txBody>
      </p:sp>
      <p:sp>
        <p:nvSpPr>
          <p:cNvPr id="17" name="任意多边形 10"/>
          <p:cNvSpPr/>
          <p:nvPr/>
        </p:nvSpPr>
        <p:spPr>
          <a:xfrm>
            <a:off x="5238832" y="4380170"/>
            <a:ext cx="1208221" cy="502132"/>
          </a:xfrm>
          <a:custGeom>
            <a:avLst/>
            <a:gdLst>
              <a:gd name="connsiteX0" fmla="*/ 0 w 905958"/>
              <a:gd name="connsiteY0" fmla="*/ 52412 h 262062"/>
              <a:gd name="connsiteX1" fmla="*/ 774927 w 905958"/>
              <a:gd name="connsiteY1" fmla="*/ 52412 h 262062"/>
              <a:gd name="connsiteX2" fmla="*/ 774927 w 905958"/>
              <a:gd name="connsiteY2" fmla="*/ 0 h 262062"/>
              <a:gd name="connsiteX3" fmla="*/ 905958 w 905958"/>
              <a:gd name="connsiteY3" fmla="*/ 131031 h 262062"/>
              <a:gd name="connsiteX4" fmla="*/ 774927 w 905958"/>
              <a:gd name="connsiteY4" fmla="*/ 262062 h 262062"/>
              <a:gd name="connsiteX5" fmla="*/ 774927 w 905958"/>
              <a:gd name="connsiteY5" fmla="*/ 209650 h 262062"/>
              <a:gd name="connsiteX6" fmla="*/ 0 w 905958"/>
              <a:gd name="connsiteY6" fmla="*/ 209650 h 262062"/>
              <a:gd name="connsiteX7" fmla="*/ 0 w 905958"/>
              <a:gd name="connsiteY7" fmla="*/ 52412 h 26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5958" h="262062">
                <a:moveTo>
                  <a:pt x="0" y="52412"/>
                </a:moveTo>
                <a:lnTo>
                  <a:pt x="774927" y="52412"/>
                </a:lnTo>
                <a:lnTo>
                  <a:pt x="774927" y="0"/>
                </a:lnTo>
                <a:lnTo>
                  <a:pt x="905958" y="131031"/>
                </a:lnTo>
                <a:lnTo>
                  <a:pt x="774927" y="262062"/>
                </a:lnTo>
                <a:lnTo>
                  <a:pt x="774927" y="209650"/>
                </a:lnTo>
                <a:lnTo>
                  <a:pt x="0" y="209650"/>
                </a:lnTo>
                <a:lnTo>
                  <a:pt x="0" y="52412"/>
                </a:lnTo>
                <a:close/>
              </a:path>
            </a:pathLst>
          </a:custGeom>
        </p:spPr>
        <p:style>
          <a:lnRef idx="1">
            <a:schemeClr val="accent1"/>
          </a:lnRef>
          <a:fillRef idx="3">
            <a:schemeClr val="accent1"/>
          </a:fillRef>
          <a:effectRef idx="2">
            <a:schemeClr val="accent1"/>
          </a:effectRef>
          <a:fontRef idx="minor">
            <a:schemeClr val="lt1"/>
          </a:fontRef>
        </p:style>
        <p:txBody>
          <a:bodyPr lIns="0" tIns="52412" rIns="78619" bIns="52412" spcCol="1270" anchor="ctr"/>
          <a:lstStyle/>
          <a:p>
            <a:pPr algn="ctr" defTabSz="488950">
              <a:lnSpc>
                <a:spcPct val="90000"/>
              </a:lnSpc>
              <a:spcAft>
                <a:spcPct val="35000"/>
              </a:spcAft>
              <a:defRPr/>
            </a:pPr>
            <a:r>
              <a:rPr lang="en-US" altLang="zh-CN" b="1" dirty="0"/>
              <a:t>+ </a:t>
            </a:r>
            <a:r>
              <a:rPr lang="en-US" altLang="zh-CN" b="1" i="1" dirty="0"/>
              <a:t>R</a:t>
            </a:r>
            <a:endParaRPr lang="zh-CN" altLang="en-US" b="1" i="1" dirty="0"/>
          </a:p>
        </p:txBody>
      </p:sp>
      <p:sp>
        <p:nvSpPr>
          <p:cNvPr id="18" name="TextBox 24"/>
          <p:cNvSpPr txBox="1"/>
          <p:nvPr/>
        </p:nvSpPr>
        <p:spPr>
          <a:xfrm>
            <a:off x="6597242" y="4444881"/>
            <a:ext cx="1816768" cy="341632"/>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defTabSz="622300">
              <a:lnSpc>
                <a:spcPct val="90000"/>
              </a:lnSpc>
              <a:spcBef>
                <a:spcPct val="0"/>
              </a:spcBef>
              <a:spcAft>
                <a:spcPct val="35000"/>
              </a:spcAft>
            </a:pPr>
            <a:r>
              <a:rPr lang="en-US" altLang="zh-CN" b="1" i="1" dirty="0"/>
              <a:t>MR = </a:t>
            </a:r>
            <a:r>
              <a:rPr lang="en-US" altLang="zh-CN" b="1" dirty="0"/>
              <a:t>{</a:t>
            </a:r>
            <a:r>
              <a:rPr lang="en-US" altLang="zh-CN" i="1" dirty="0">
                <a:latin typeface="Times New Roman" pitchFamily="18" charset="0"/>
                <a:cs typeface="Times New Roman" pitchFamily="18" charset="0"/>
              </a:rPr>
              <a:t>R, </a:t>
            </a:r>
            <a:r>
              <a:rPr lang="en-US" altLang="zh-CN" i="1" dirty="0" err="1">
                <a:latin typeface="Times New Roman" pitchFamily="18" charset="0"/>
                <a:cs typeface="Times New Roman" pitchFamily="18" charset="0"/>
              </a:rPr>
              <a:t>R</a:t>
            </a:r>
            <a:r>
              <a:rPr lang="en-US" altLang="zh-CN" i="1" baseline="-25000" dirty="0" err="1">
                <a:latin typeface="Times New Roman" pitchFamily="18" charset="0"/>
                <a:cs typeface="Times New Roman" pitchFamily="18" charset="0"/>
              </a:rPr>
              <a:t>f</a:t>
            </a:r>
            <a:r>
              <a:rPr lang="en-US" altLang="zh-CN" b="1" dirty="0"/>
              <a:t>}</a:t>
            </a:r>
            <a:endParaRPr lang="zh-CN" altLang="en-US" b="1" i="1" dirty="0"/>
          </a:p>
        </p:txBody>
      </p:sp>
      <p:sp>
        <p:nvSpPr>
          <p:cNvPr id="4" name="矩形 3"/>
          <p:cNvSpPr/>
          <p:nvPr/>
        </p:nvSpPr>
        <p:spPr>
          <a:xfrm>
            <a:off x="3552815" y="2755231"/>
            <a:ext cx="2378752" cy="3789947"/>
          </a:xfrm>
          <a:prstGeom prst="rect">
            <a:avLst/>
          </a:prstGeom>
          <a:noFill/>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9" name="矩形 18"/>
          <p:cNvSpPr/>
          <p:nvPr/>
        </p:nvSpPr>
        <p:spPr>
          <a:xfrm>
            <a:off x="3741821" y="3135195"/>
            <a:ext cx="1961147" cy="36933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734709" y="5754569"/>
            <a:ext cx="1961147" cy="36933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406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anim calcmode="lin" valueType="num">
                                      <p:cBhvr>
                                        <p:cTn id="13" dur="250" fill="hold"/>
                                        <p:tgtEl>
                                          <p:spTgt spid="9"/>
                                        </p:tgtEl>
                                        <p:attrNameLst>
                                          <p:attrName>ppt_x</p:attrName>
                                        </p:attrNameLst>
                                      </p:cBhvr>
                                      <p:tavLst>
                                        <p:tav tm="0">
                                          <p:val>
                                            <p:strVal val="#ppt_x"/>
                                          </p:val>
                                        </p:tav>
                                        <p:tav tm="100000">
                                          <p:val>
                                            <p:strVal val="#ppt_x"/>
                                          </p:val>
                                        </p:tav>
                                      </p:tavLst>
                                    </p:anim>
                                    <p:anim calcmode="lin" valueType="num">
                                      <p:cBhvr>
                                        <p:cTn id="14" dur="25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50"/>
                                        <p:tgtEl>
                                          <p:spTgt spid="5"/>
                                        </p:tgtEl>
                                      </p:cBhvr>
                                    </p:animEffect>
                                    <p:anim calcmode="lin" valueType="num">
                                      <p:cBhvr>
                                        <p:cTn id="19" dur="250" fill="hold"/>
                                        <p:tgtEl>
                                          <p:spTgt spid="5"/>
                                        </p:tgtEl>
                                        <p:attrNameLst>
                                          <p:attrName>ppt_x</p:attrName>
                                        </p:attrNameLst>
                                      </p:cBhvr>
                                      <p:tavLst>
                                        <p:tav tm="0">
                                          <p:val>
                                            <p:strVal val="#ppt_x"/>
                                          </p:val>
                                        </p:tav>
                                        <p:tav tm="100000">
                                          <p:val>
                                            <p:strVal val="#ppt_x"/>
                                          </p:val>
                                        </p:tav>
                                      </p:tavLst>
                                    </p:anim>
                                    <p:anim calcmode="lin" valueType="num">
                                      <p:cBhvr>
                                        <p:cTn id="20" dur="25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50"/>
                                        <p:tgtEl>
                                          <p:spTgt spid="10"/>
                                        </p:tgtEl>
                                      </p:cBhvr>
                                    </p:animEffect>
                                    <p:anim calcmode="lin" valueType="num">
                                      <p:cBhvr>
                                        <p:cTn id="24" dur="250" fill="hold"/>
                                        <p:tgtEl>
                                          <p:spTgt spid="10"/>
                                        </p:tgtEl>
                                        <p:attrNameLst>
                                          <p:attrName>ppt_x</p:attrName>
                                        </p:attrNameLst>
                                      </p:cBhvr>
                                      <p:tavLst>
                                        <p:tav tm="0">
                                          <p:val>
                                            <p:strVal val="#ppt_x"/>
                                          </p:val>
                                        </p:tav>
                                        <p:tav tm="100000">
                                          <p:val>
                                            <p:strVal val="#ppt_x"/>
                                          </p:val>
                                        </p:tav>
                                      </p:tavLst>
                                    </p:anim>
                                    <p:anim calcmode="lin" valueType="num">
                                      <p:cBhvr>
                                        <p:cTn id="25" dur="250" fill="hold"/>
                                        <p:tgtEl>
                                          <p:spTgt spid="10"/>
                                        </p:tgtEl>
                                        <p:attrNameLst>
                                          <p:attrName>ppt_y</p:attrName>
                                        </p:attrNameLst>
                                      </p:cBhvr>
                                      <p:tavLst>
                                        <p:tav tm="0">
                                          <p:val>
                                            <p:strVal val="#ppt_y+.1"/>
                                          </p:val>
                                        </p:tav>
                                        <p:tav tm="100000">
                                          <p:val>
                                            <p:strVal val="#ppt_y"/>
                                          </p:val>
                                        </p:tav>
                                      </p:tavLst>
                                    </p:anim>
                                  </p:childTnLst>
                                </p:cTn>
                              </p:par>
                            </p:childTnLst>
                          </p:cTn>
                        </p:par>
                        <p:par>
                          <p:cTn id="26" fill="hold">
                            <p:stCondLst>
                              <p:cond delay="500"/>
                            </p:stCondLst>
                            <p:childTnLst>
                              <p:par>
                                <p:cTn id="27" presetID="42"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250"/>
                                        <p:tgtEl>
                                          <p:spTgt spid="16"/>
                                        </p:tgtEl>
                                      </p:cBhvr>
                                    </p:animEffect>
                                    <p:anim calcmode="lin" valueType="num">
                                      <p:cBhvr>
                                        <p:cTn id="30" dur="250" fill="hold"/>
                                        <p:tgtEl>
                                          <p:spTgt spid="16"/>
                                        </p:tgtEl>
                                        <p:attrNameLst>
                                          <p:attrName>ppt_x</p:attrName>
                                        </p:attrNameLst>
                                      </p:cBhvr>
                                      <p:tavLst>
                                        <p:tav tm="0">
                                          <p:val>
                                            <p:strVal val="#ppt_x"/>
                                          </p:val>
                                        </p:tav>
                                        <p:tav tm="100000">
                                          <p:val>
                                            <p:strVal val="#ppt_x"/>
                                          </p:val>
                                        </p:tav>
                                      </p:tavLst>
                                    </p:anim>
                                    <p:anim calcmode="lin" valueType="num">
                                      <p:cBhvr>
                                        <p:cTn id="31" dur="250" fill="hold"/>
                                        <p:tgtEl>
                                          <p:spTgt spid="16"/>
                                        </p:tgtEl>
                                        <p:attrNameLst>
                                          <p:attrName>ppt_y</p:attrName>
                                        </p:attrNameLst>
                                      </p:cBhvr>
                                      <p:tavLst>
                                        <p:tav tm="0">
                                          <p:val>
                                            <p:strVal val="#ppt_y+.1"/>
                                          </p:val>
                                        </p:tav>
                                        <p:tav tm="100000">
                                          <p:val>
                                            <p:strVal val="#ppt_y"/>
                                          </p:val>
                                        </p:tav>
                                      </p:tavLst>
                                    </p:anim>
                                  </p:childTnLst>
                                </p:cTn>
                              </p:par>
                            </p:childTnLst>
                          </p:cTn>
                        </p:par>
                        <p:par>
                          <p:cTn id="32" fill="hold">
                            <p:stCondLst>
                              <p:cond delay="750"/>
                            </p:stCondLst>
                            <p:childTnLst>
                              <p:par>
                                <p:cTn id="33" presetID="42"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250"/>
                                        <p:tgtEl>
                                          <p:spTgt spid="13"/>
                                        </p:tgtEl>
                                      </p:cBhvr>
                                    </p:animEffect>
                                    <p:anim calcmode="lin" valueType="num">
                                      <p:cBhvr>
                                        <p:cTn id="36" dur="250" fill="hold"/>
                                        <p:tgtEl>
                                          <p:spTgt spid="13"/>
                                        </p:tgtEl>
                                        <p:attrNameLst>
                                          <p:attrName>ppt_x</p:attrName>
                                        </p:attrNameLst>
                                      </p:cBhvr>
                                      <p:tavLst>
                                        <p:tav tm="0">
                                          <p:val>
                                            <p:strVal val="#ppt_x"/>
                                          </p:val>
                                        </p:tav>
                                        <p:tav tm="100000">
                                          <p:val>
                                            <p:strVal val="#ppt_x"/>
                                          </p:val>
                                        </p:tav>
                                      </p:tavLst>
                                    </p:anim>
                                    <p:anim calcmode="lin" valueType="num">
                                      <p:cBhvr>
                                        <p:cTn id="37" dur="250" fill="hold"/>
                                        <p:tgtEl>
                                          <p:spTgt spid="13"/>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42"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250"/>
                                        <p:tgtEl>
                                          <p:spTgt spid="17"/>
                                        </p:tgtEl>
                                      </p:cBhvr>
                                    </p:animEffect>
                                    <p:anim calcmode="lin" valueType="num">
                                      <p:cBhvr>
                                        <p:cTn id="42" dur="250" fill="hold"/>
                                        <p:tgtEl>
                                          <p:spTgt spid="17"/>
                                        </p:tgtEl>
                                        <p:attrNameLst>
                                          <p:attrName>ppt_x</p:attrName>
                                        </p:attrNameLst>
                                      </p:cBhvr>
                                      <p:tavLst>
                                        <p:tav tm="0">
                                          <p:val>
                                            <p:strVal val="#ppt_x"/>
                                          </p:val>
                                        </p:tav>
                                        <p:tav tm="100000">
                                          <p:val>
                                            <p:strVal val="#ppt_x"/>
                                          </p:val>
                                        </p:tav>
                                      </p:tavLst>
                                    </p:anim>
                                    <p:anim calcmode="lin" valueType="num">
                                      <p:cBhvr>
                                        <p:cTn id="43" dur="250" fill="hold"/>
                                        <p:tgtEl>
                                          <p:spTgt spid="17"/>
                                        </p:tgtEl>
                                        <p:attrNameLst>
                                          <p:attrName>ppt_y</p:attrName>
                                        </p:attrNameLst>
                                      </p:cBhvr>
                                      <p:tavLst>
                                        <p:tav tm="0">
                                          <p:val>
                                            <p:strVal val="#ppt_y+.1"/>
                                          </p:val>
                                        </p:tav>
                                        <p:tav tm="100000">
                                          <p:val>
                                            <p:strVal val="#ppt_y"/>
                                          </p:val>
                                        </p:tav>
                                      </p:tavLst>
                                    </p:anim>
                                  </p:childTnLst>
                                </p:cTn>
                              </p:par>
                            </p:childTnLst>
                          </p:cTn>
                        </p:par>
                        <p:par>
                          <p:cTn id="44" fill="hold">
                            <p:stCondLst>
                              <p:cond delay="1250"/>
                            </p:stCondLst>
                            <p:childTnLst>
                              <p:par>
                                <p:cTn id="45" presetID="42"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250"/>
                                        <p:tgtEl>
                                          <p:spTgt spid="18"/>
                                        </p:tgtEl>
                                      </p:cBhvr>
                                    </p:animEffect>
                                    <p:anim calcmode="lin" valueType="num">
                                      <p:cBhvr>
                                        <p:cTn id="48" dur="250" fill="hold"/>
                                        <p:tgtEl>
                                          <p:spTgt spid="18"/>
                                        </p:tgtEl>
                                        <p:attrNameLst>
                                          <p:attrName>ppt_x</p:attrName>
                                        </p:attrNameLst>
                                      </p:cBhvr>
                                      <p:tavLst>
                                        <p:tav tm="0">
                                          <p:val>
                                            <p:strVal val="#ppt_x"/>
                                          </p:val>
                                        </p:tav>
                                        <p:tav tm="100000">
                                          <p:val>
                                            <p:strVal val="#ppt_x"/>
                                          </p:val>
                                        </p:tav>
                                      </p:tavLst>
                                    </p:anim>
                                    <p:anim calcmode="lin" valueType="num">
                                      <p:cBhvr>
                                        <p:cTn id="49"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250"/>
                                        <p:tgtEl>
                                          <p:spTgt spid="4"/>
                                        </p:tgtEl>
                                      </p:cBhvr>
                                    </p:animEffect>
                                    <p:anim calcmode="lin" valueType="num">
                                      <p:cBhvr>
                                        <p:cTn id="55" dur="250" fill="hold"/>
                                        <p:tgtEl>
                                          <p:spTgt spid="4"/>
                                        </p:tgtEl>
                                        <p:attrNameLst>
                                          <p:attrName>ppt_x</p:attrName>
                                        </p:attrNameLst>
                                      </p:cBhvr>
                                      <p:tavLst>
                                        <p:tav tm="0">
                                          <p:val>
                                            <p:strVal val="#ppt_x"/>
                                          </p:val>
                                        </p:tav>
                                        <p:tav tm="100000">
                                          <p:val>
                                            <p:strVal val="#ppt_x"/>
                                          </p:val>
                                        </p:tav>
                                      </p:tavLst>
                                    </p:anim>
                                    <p:anim calcmode="lin" valueType="num">
                                      <p:cBhvr>
                                        <p:cTn id="56" dur="250" fill="hold"/>
                                        <p:tgtEl>
                                          <p:spTgt spid="4"/>
                                        </p:tgtEl>
                                        <p:attrNameLst>
                                          <p:attrName>ppt_y</p:attrName>
                                        </p:attrNameLst>
                                      </p:cBhvr>
                                      <p:tavLst>
                                        <p:tav tm="0">
                                          <p:val>
                                            <p:strVal val="#ppt_y+.1"/>
                                          </p:val>
                                        </p:tav>
                                        <p:tav tm="100000">
                                          <p:val>
                                            <p:strVal val="#ppt_y"/>
                                          </p:val>
                                        </p:tav>
                                      </p:tavLst>
                                    </p:anim>
                                  </p:childTnLst>
                                </p:cTn>
                              </p:par>
                            </p:childTnLst>
                          </p:cTn>
                        </p:par>
                        <p:par>
                          <p:cTn id="57" fill="hold">
                            <p:stCondLst>
                              <p:cond delay="250"/>
                            </p:stCondLst>
                            <p:childTnLst>
                              <p:par>
                                <p:cTn id="58" presetID="42"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250"/>
                                        <p:tgtEl>
                                          <p:spTgt spid="19"/>
                                        </p:tgtEl>
                                      </p:cBhvr>
                                    </p:animEffect>
                                    <p:anim calcmode="lin" valueType="num">
                                      <p:cBhvr>
                                        <p:cTn id="61" dur="250" fill="hold"/>
                                        <p:tgtEl>
                                          <p:spTgt spid="19"/>
                                        </p:tgtEl>
                                        <p:attrNameLst>
                                          <p:attrName>ppt_x</p:attrName>
                                        </p:attrNameLst>
                                      </p:cBhvr>
                                      <p:tavLst>
                                        <p:tav tm="0">
                                          <p:val>
                                            <p:strVal val="#ppt_x"/>
                                          </p:val>
                                        </p:tav>
                                        <p:tav tm="100000">
                                          <p:val>
                                            <p:strVal val="#ppt_x"/>
                                          </p:val>
                                        </p:tav>
                                      </p:tavLst>
                                    </p:anim>
                                    <p:anim calcmode="lin" valueType="num">
                                      <p:cBhvr>
                                        <p:cTn id="62" dur="250" fill="hold"/>
                                        <p:tgtEl>
                                          <p:spTgt spid="19"/>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250"/>
                                        <p:tgtEl>
                                          <p:spTgt spid="21"/>
                                        </p:tgtEl>
                                      </p:cBhvr>
                                    </p:animEffect>
                                    <p:anim calcmode="lin" valueType="num">
                                      <p:cBhvr>
                                        <p:cTn id="66" dur="250" fill="hold"/>
                                        <p:tgtEl>
                                          <p:spTgt spid="21"/>
                                        </p:tgtEl>
                                        <p:attrNameLst>
                                          <p:attrName>ppt_x</p:attrName>
                                        </p:attrNameLst>
                                      </p:cBhvr>
                                      <p:tavLst>
                                        <p:tav tm="0">
                                          <p:val>
                                            <p:strVal val="#ppt_x"/>
                                          </p:val>
                                        </p:tav>
                                        <p:tav tm="100000">
                                          <p:val>
                                            <p:strVal val="#ppt_x"/>
                                          </p:val>
                                        </p:tav>
                                      </p:tavLst>
                                    </p:anim>
                                    <p:anim calcmode="lin" valueType="num">
                                      <p:cBhvr>
                                        <p:cTn id="67" dur="250" fill="hold"/>
                                        <p:tgtEl>
                                          <p:spTgt spid="2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250"/>
                                        <p:tgtEl>
                                          <p:spTgt spid="20"/>
                                        </p:tgtEl>
                                      </p:cBhvr>
                                    </p:animEffect>
                                    <p:anim calcmode="lin" valueType="num">
                                      <p:cBhvr>
                                        <p:cTn id="71" dur="250" fill="hold"/>
                                        <p:tgtEl>
                                          <p:spTgt spid="20"/>
                                        </p:tgtEl>
                                        <p:attrNameLst>
                                          <p:attrName>ppt_x</p:attrName>
                                        </p:attrNameLst>
                                      </p:cBhvr>
                                      <p:tavLst>
                                        <p:tav tm="0">
                                          <p:val>
                                            <p:strVal val="#ppt_x"/>
                                          </p:val>
                                        </p:tav>
                                        <p:tav tm="100000">
                                          <p:val>
                                            <p:strVal val="#ppt_x"/>
                                          </p:val>
                                        </p:tav>
                                      </p:tavLst>
                                    </p:anim>
                                    <p:anim calcmode="lin" valueType="num">
                                      <p:cBhvr>
                                        <p:cTn id="72" dur="25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24">
                                            <p:txEl>
                                              <p:pRg st="0" end="0"/>
                                            </p:txEl>
                                          </p:spTgt>
                                        </p:tgtEl>
                                        <p:attrNameLst>
                                          <p:attrName>style.visibility</p:attrName>
                                        </p:attrNameLst>
                                      </p:cBhvr>
                                      <p:to>
                                        <p:strVal val="visible"/>
                                      </p:to>
                                    </p:set>
                                    <p:animEffect transition="in" filter="fade">
                                      <p:cBhvr>
                                        <p:cTn id="77" dur="250"/>
                                        <p:tgtEl>
                                          <p:spTgt spid="124">
                                            <p:txEl>
                                              <p:pRg st="0" end="0"/>
                                            </p:txEl>
                                          </p:spTgt>
                                        </p:tgtEl>
                                      </p:cBhvr>
                                    </p:animEffect>
                                    <p:anim calcmode="lin" valueType="num">
                                      <p:cBhvr>
                                        <p:cTn id="78" dur="250" fill="hold"/>
                                        <p:tgtEl>
                                          <p:spTgt spid="124">
                                            <p:txEl>
                                              <p:pRg st="0" end="0"/>
                                            </p:txEl>
                                          </p:spTgt>
                                        </p:tgtEl>
                                        <p:attrNameLst>
                                          <p:attrName>ppt_x</p:attrName>
                                        </p:attrNameLst>
                                      </p:cBhvr>
                                      <p:tavLst>
                                        <p:tav tm="0">
                                          <p:val>
                                            <p:strVal val="#ppt_x"/>
                                          </p:val>
                                        </p:tav>
                                        <p:tav tm="100000">
                                          <p:val>
                                            <p:strVal val="#ppt_x"/>
                                          </p:val>
                                        </p:tav>
                                      </p:tavLst>
                                    </p:anim>
                                    <p:anim calcmode="lin" valueType="num">
                                      <p:cBhvr>
                                        <p:cTn id="79" dur="250" fill="hold"/>
                                        <p:tgtEl>
                                          <p:spTgt spid="1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24">
                                            <p:txEl>
                                              <p:pRg st="1" end="1"/>
                                            </p:txEl>
                                          </p:spTgt>
                                        </p:tgtEl>
                                        <p:attrNameLst>
                                          <p:attrName>style.visibility</p:attrName>
                                        </p:attrNameLst>
                                      </p:cBhvr>
                                      <p:to>
                                        <p:strVal val="visible"/>
                                      </p:to>
                                    </p:set>
                                    <p:animEffect transition="in" filter="fade">
                                      <p:cBhvr>
                                        <p:cTn id="84" dur="250"/>
                                        <p:tgtEl>
                                          <p:spTgt spid="124">
                                            <p:txEl>
                                              <p:pRg st="1" end="1"/>
                                            </p:txEl>
                                          </p:spTgt>
                                        </p:tgtEl>
                                      </p:cBhvr>
                                    </p:animEffect>
                                    <p:anim calcmode="lin" valueType="num">
                                      <p:cBhvr>
                                        <p:cTn id="85" dur="250" fill="hold"/>
                                        <p:tgtEl>
                                          <p:spTgt spid="124">
                                            <p:txEl>
                                              <p:pRg st="1" end="1"/>
                                            </p:txEl>
                                          </p:spTgt>
                                        </p:tgtEl>
                                        <p:attrNameLst>
                                          <p:attrName>ppt_x</p:attrName>
                                        </p:attrNameLst>
                                      </p:cBhvr>
                                      <p:tavLst>
                                        <p:tav tm="0">
                                          <p:val>
                                            <p:strVal val="#ppt_x"/>
                                          </p:val>
                                        </p:tav>
                                        <p:tav tm="100000">
                                          <p:val>
                                            <p:strVal val="#ppt_x"/>
                                          </p:val>
                                        </p:tav>
                                      </p:tavLst>
                                    </p:anim>
                                    <p:anim calcmode="lin" valueType="num">
                                      <p:cBhvr>
                                        <p:cTn id="86" dur="250" fill="hold"/>
                                        <p:tgtEl>
                                          <p:spTgt spid="12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24" grpId="0" uiExpand="1" build="p"/>
      <p:bldP spid="8" grpId="0" animBg="1"/>
      <p:bldP spid="9" grpId="0" animBg="1"/>
      <p:bldP spid="16" grpId="0" animBg="1"/>
      <p:bldP spid="17" grpId="0" animBg="1"/>
      <p:bldP spid="18" grpId="0" animBg="1"/>
      <p:bldP spid="4" grpId="0" animBg="1"/>
      <p:bldP spid="19"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动机</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23</a:t>
            </a:fld>
            <a:endParaRPr lang="zh-CN" altLang="en-US"/>
          </a:p>
        </p:txBody>
      </p:sp>
      <p:sp>
        <p:nvSpPr>
          <p:cNvPr id="5" name="TextBox 45"/>
          <p:cNvSpPr txBox="1"/>
          <p:nvPr/>
        </p:nvSpPr>
        <p:spPr>
          <a:xfrm>
            <a:off x="539749" y="1764873"/>
            <a:ext cx="7802336" cy="966547"/>
          </a:xfrm>
          <a:prstGeom prst="rect">
            <a:avLst/>
          </a:prstGeom>
          <a:noFill/>
        </p:spPr>
        <p:txBody>
          <a:bodyPr wrap="square" rtlCol="0">
            <a:spAutoFit/>
          </a:bodyPr>
          <a:lstStyle/>
          <a:p>
            <a:pPr>
              <a:lnSpc>
                <a:spcPct val="150000"/>
              </a:lnSpc>
              <a:spcAft>
                <a:spcPts val="1200"/>
              </a:spcAft>
            </a:pPr>
            <a:r>
              <a:rPr lang="zh-CN" altLang="en-US" sz="2000" dirty="0"/>
              <a:t>         本研究认为</a:t>
            </a:r>
            <a:r>
              <a:rPr lang="zh-CN" altLang="en-US" sz="2000" b="1" dirty="0"/>
              <a:t>软件的输出行为</a:t>
            </a:r>
            <a:r>
              <a:rPr lang="zh-CN" altLang="en-US" sz="2000" dirty="0"/>
              <a:t>可进一步提高</a:t>
            </a:r>
            <a:r>
              <a:rPr lang="en-US" altLang="zh-CN" sz="2000" dirty="0"/>
              <a:t>METRIC</a:t>
            </a:r>
            <a:r>
              <a:rPr lang="zh-CN" altLang="en-US" sz="2000" dirty="0"/>
              <a:t>的蜕变关系识别的能力。</a:t>
            </a:r>
            <a:endParaRPr lang="en-US" altLang="zh-CN" sz="2000" dirty="0"/>
          </a:p>
        </p:txBody>
      </p:sp>
      <p:sp>
        <p:nvSpPr>
          <p:cNvPr id="6"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基本思想</a:t>
            </a:r>
            <a:endParaRPr lang="en-US" altLang="zh-CN" sz="2400" dirty="0">
              <a:latin typeface="Verdana" pitchFamily="34" charset="0"/>
            </a:endParaRPr>
          </a:p>
        </p:txBody>
      </p:sp>
      <p:sp>
        <p:nvSpPr>
          <p:cNvPr id="7" name="TextBox 9"/>
          <p:cNvSpPr txBox="1">
            <a:spLocks noChangeArrowheads="1"/>
          </p:cNvSpPr>
          <p:nvPr/>
        </p:nvSpPr>
        <p:spPr bwMode="auto">
          <a:xfrm>
            <a:off x="289608" y="2981892"/>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主要研究内容</a:t>
            </a:r>
            <a:endParaRPr lang="en-US" altLang="zh-CN" sz="2400" dirty="0">
              <a:latin typeface="Verdana" pitchFamily="34" charset="0"/>
            </a:endParaRPr>
          </a:p>
        </p:txBody>
      </p:sp>
      <p:sp>
        <p:nvSpPr>
          <p:cNvPr id="4" name="矩形 3"/>
          <p:cNvSpPr/>
          <p:nvPr/>
        </p:nvSpPr>
        <p:spPr>
          <a:xfrm>
            <a:off x="539749" y="3694029"/>
            <a:ext cx="7380171" cy="2215991"/>
          </a:xfrm>
          <a:prstGeom prst="rect">
            <a:avLst/>
          </a:prstGeom>
        </p:spPr>
        <p:txBody>
          <a:bodyPr wrap="square">
            <a:spAutoFit/>
          </a:bodyPr>
          <a:lstStyle/>
          <a:p>
            <a:pPr marL="342900" lvl="0" indent="-342900">
              <a:lnSpc>
                <a:spcPct val="150000"/>
              </a:lnSpc>
              <a:spcAft>
                <a:spcPts val="1200"/>
              </a:spcAft>
              <a:buFont typeface="Wingdings" panose="05000000000000000000" pitchFamily="2" charset="2"/>
              <a:buChar char="l"/>
            </a:pPr>
            <a:r>
              <a:rPr lang="zh-CN" altLang="en-US" dirty="0"/>
              <a:t>提出一种将软件的输出行为引入</a:t>
            </a:r>
            <a:r>
              <a:rPr lang="en-US" altLang="zh-CN" dirty="0"/>
              <a:t>METRIC</a:t>
            </a:r>
            <a:r>
              <a:rPr lang="zh-CN" altLang="en-US" dirty="0"/>
              <a:t>的具体方法；</a:t>
            </a:r>
            <a:endParaRPr lang="en-US" altLang="zh-CN" dirty="0"/>
          </a:p>
          <a:p>
            <a:pPr marL="342900" indent="-342900">
              <a:lnSpc>
                <a:spcPct val="150000"/>
              </a:lnSpc>
              <a:spcAft>
                <a:spcPts val="1200"/>
              </a:spcAft>
              <a:buFont typeface="Wingdings" panose="05000000000000000000" pitchFamily="2" charset="2"/>
              <a:buChar char="l"/>
            </a:pPr>
            <a:r>
              <a:rPr lang="zh-CN" altLang="en-US" dirty="0"/>
              <a:t>开发相关支持工具；</a:t>
            </a:r>
            <a:endParaRPr lang="en-US" altLang="zh-CN" dirty="0"/>
          </a:p>
          <a:p>
            <a:pPr marL="342900" lvl="0" indent="-342900">
              <a:lnSpc>
                <a:spcPct val="150000"/>
              </a:lnSpc>
              <a:spcAft>
                <a:spcPts val="1200"/>
              </a:spcAft>
              <a:buFont typeface="Wingdings" panose="05000000000000000000" pitchFamily="2" charset="2"/>
              <a:buChar char="l"/>
            </a:pPr>
            <a:r>
              <a:rPr lang="zh-CN" altLang="en-US" dirty="0"/>
              <a:t>验证改进方法的有效性；</a:t>
            </a:r>
            <a:endParaRPr lang="en-US" altLang="zh-CN" dirty="0"/>
          </a:p>
          <a:p>
            <a:pPr marL="342900" indent="-342900">
              <a:lnSpc>
                <a:spcPct val="150000"/>
              </a:lnSpc>
              <a:spcAft>
                <a:spcPts val="1200"/>
              </a:spcAft>
              <a:buFont typeface="Wingdings" panose="05000000000000000000" pitchFamily="2" charset="2"/>
              <a:buChar char="l"/>
            </a:pPr>
            <a:r>
              <a:rPr lang="zh-CN" altLang="en-US" dirty="0"/>
              <a:t>研究改进后方法识别的蜕变关系的故障检测能力。</a:t>
            </a:r>
          </a:p>
        </p:txBody>
      </p:sp>
    </p:spTree>
    <p:extLst>
      <p:ext uri="{BB962C8B-B14F-4D97-AF65-F5344CB8AC3E}">
        <p14:creationId xmlns:p14="http://schemas.microsoft.com/office/powerpoint/2010/main" val="286020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50"/>
                                        <p:tgtEl>
                                          <p:spTgt spid="5"/>
                                        </p:tgtEl>
                                      </p:cBhvr>
                                    </p:animEffect>
                                    <p:anim calcmode="lin" valueType="num">
                                      <p:cBhvr>
                                        <p:cTn id="14" dur="250" fill="hold"/>
                                        <p:tgtEl>
                                          <p:spTgt spid="5"/>
                                        </p:tgtEl>
                                        <p:attrNameLst>
                                          <p:attrName>ppt_x</p:attrName>
                                        </p:attrNameLst>
                                      </p:cBhvr>
                                      <p:tavLst>
                                        <p:tav tm="0">
                                          <p:val>
                                            <p:strVal val="#ppt_x"/>
                                          </p:val>
                                        </p:tav>
                                        <p:tav tm="100000">
                                          <p:val>
                                            <p:strVal val="#ppt_x"/>
                                          </p:val>
                                        </p:tav>
                                      </p:tavLst>
                                    </p:anim>
                                    <p:anim calcmode="lin" valueType="num">
                                      <p:cBhvr>
                                        <p:cTn id="15"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50"/>
                                        <p:tgtEl>
                                          <p:spTgt spid="7"/>
                                        </p:tgtEl>
                                      </p:cBhvr>
                                    </p:animEffect>
                                    <p:anim calcmode="lin" valueType="num">
                                      <p:cBhvr>
                                        <p:cTn id="21" dur="250" fill="hold"/>
                                        <p:tgtEl>
                                          <p:spTgt spid="7"/>
                                        </p:tgtEl>
                                        <p:attrNameLst>
                                          <p:attrName>ppt_x</p:attrName>
                                        </p:attrNameLst>
                                      </p:cBhvr>
                                      <p:tavLst>
                                        <p:tav tm="0">
                                          <p:val>
                                            <p:strVal val="#ppt_x"/>
                                          </p:val>
                                        </p:tav>
                                        <p:tav tm="100000">
                                          <p:val>
                                            <p:strVal val="#ppt_x"/>
                                          </p:val>
                                        </p:tav>
                                      </p:tavLst>
                                    </p:anim>
                                    <p:anim calcmode="lin" valueType="num">
                                      <p:cBhvr>
                                        <p:cTn id="22" dur="25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50"/>
                            </p:stCondLst>
                            <p:childTnLst>
                              <p:par>
                                <p:cTn id="24" presetID="42" presetClass="entr" presetSubtype="0" fill="hold" grpId="0" nodeType="after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250"/>
                                        <p:tgtEl>
                                          <p:spTgt spid="4">
                                            <p:txEl>
                                              <p:pRg st="0" end="0"/>
                                            </p:txEl>
                                          </p:spTgt>
                                        </p:tgtEl>
                                      </p:cBhvr>
                                    </p:animEffect>
                                    <p:anim calcmode="lin" valueType="num">
                                      <p:cBhvr>
                                        <p:cTn id="27"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8" dur="2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250"/>
                                        <p:tgtEl>
                                          <p:spTgt spid="4">
                                            <p:txEl>
                                              <p:pRg st="1" end="1"/>
                                            </p:txEl>
                                          </p:spTgt>
                                        </p:tgtEl>
                                      </p:cBhvr>
                                    </p:animEffect>
                                    <p:anim calcmode="lin" valueType="num">
                                      <p:cBhvr>
                                        <p:cTn id="34"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5" dur="25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36" fill="hold">
                            <p:stCondLst>
                              <p:cond delay="250"/>
                            </p:stCondLst>
                            <p:childTnLst>
                              <p:par>
                                <p:cTn id="37" presetID="42" presetClass="entr" presetSubtype="0" fill="hold" grpId="0" nodeType="after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250"/>
                                        <p:tgtEl>
                                          <p:spTgt spid="4">
                                            <p:txEl>
                                              <p:pRg st="2" end="2"/>
                                            </p:txEl>
                                          </p:spTgt>
                                        </p:tgtEl>
                                      </p:cBhvr>
                                    </p:animEffect>
                                    <p:anim calcmode="lin" valueType="num">
                                      <p:cBhvr>
                                        <p:cTn id="40"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1" dur="25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42" fill="hold">
                            <p:stCondLst>
                              <p:cond delay="500"/>
                            </p:stCondLst>
                            <p:childTnLst>
                              <p:par>
                                <p:cTn id="43" presetID="42" presetClass="entr" presetSubtype="0" fill="hold" grpId="0" nodeType="after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250"/>
                                        <p:tgtEl>
                                          <p:spTgt spid="4">
                                            <p:txEl>
                                              <p:pRg st="3" end="3"/>
                                            </p:txEl>
                                          </p:spTgt>
                                        </p:tgtEl>
                                      </p:cBhvr>
                                    </p:animEffect>
                                    <p:anim calcmode="lin" valueType="num">
                                      <p:cBhvr>
                                        <p:cTn id="46"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7" dur="25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0</a:t>
              </a:r>
            </a:p>
            <a:p>
              <a:pPr>
                <a:lnSpc>
                  <a:spcPct val="80000"/>
                </a:lnSpc>
              </a:pPr>
              <a:r>
                <a:rPr lang="zh-CN" altLang="en-US" sz="5400" b="1" dirty="0">
                  <a:solidFill>
                    <a:schemeClr val="bg1"/>
                  </a:solidFill>
                  <a:latin typeface="+mj-ea"/>
                  <a:ea typeface="+mj-ea"/>
                </a:rPr>
                <a:t>  </a:t>
              </a:r>
              <a:r>
                <a:rPr lang="en-US" altLang="zh-CN" sz="5400" b="1" dirty="0">
                  <a:solidFill>
                    <a:schemeClr val="bg1"/>
                  </a:solidFill>
                  <a:latin typeface="+mj-ea"/>
                  <a:ea typeface="+mj-ea"/>
                </a:rPr>
                <a:t>3</a:t>
              </a:r>
              <a:endParaRPr lang="zh-CN" altLang="en-US" sz="5400" b="1" dirty="0">
                <a:solidFill>
                  <a:schemeClr val="bg1"/>
                </a:solidFill>
                <a:latin typeface="+mj-ea"/>
                <a:ea typeface="+mj-ea"/>
              </a:endParaRPr>
            </a:p>
          </p:txBody>
        </p:sp>
        <p:sp>
          <p:nvSpPr>
            <p:cNvPr id="14" name="TextBox 15"/>
            <p:cNvSpPr txBox="1"/>
            <p:nvPr/>
          </p:nvSpPr>
          <p:spPr>
            <a:xfrm>
              <a:off x="1575581" y="794889"/>
              <a:ext cx="369332" cy="1334696"/>
            </a:xfrm>
            <a:prstGeom prst="rect">
              <a:avLst/>
            </a:prstGeom>
            <a:noFill/>
          </p:spPr>
          <p:txBody>
            <a:bodyPr vert="eaVert" wrap="square" rtlCol="0">
              <a:spAutoFit/>
            </a:bodyPr>
            <a:lstStyle/>
            <a:p>
              <a:pPr algn="dist"/>
              <a:r>
                <a:rPr lang="en-US" altLang="zh-CN" sz="1200" spc="300" dirty="0">
                  <a:solidFill>
                    <a:schemeClr val="bg1"/>
                  </a:solidFill>
                </a:rPr>
                <a:t>PART THREE</a:t>
              </a:r>
              <a:endParaRPr lang="zh-CN" altLang="en-US" sz="12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9441"/>
          </a:xfrm>
          <a:prstGeom prst="rect">
            <a:avLst/>
          </a:prstGeom>
          <a:noFill/>
        </p:spPr>
        <p:txBody>
          <a:bodyPr wrap="square" rtlCol="0">
            <a:spAutoFit/>
          </a:bodyPr>
          <a:lstStyle/>
          <a:p>
            <a:r>
              <a:rPr lang="en-US" altLang="zh-CN" sz="4400" b="1" dirty="0">
                <a:solidFill>
                  <a:schemeClr val="bg1"/>
                </a:solidFill>
                <a:effectLst>
                  <a:outerShdw blurRad="203200" dist="38100" dir="2700000" algn="tl" rotWithShape="0">
                    <a:prstClr val="black">
                      <a:alpha val="31000"/>
                    </a:prstClr>
                  </a:outerShdw>
                </a:effectLst>
              </a:rPr>
              <a:t>METRIC</a:t>
            </a:r>
            <a:r>
              <a:rPr lang="zh-CN" altLang="en-US" sz="4400" b="1" dirty="0">
                <a:solidFill>
                  <a:schemeClr val="bg1"/>
                </a:solidFill>
                <a:effectLst>
                  <a:outerShdw blurRad="203200" dist="38100" dir="2700000" algn="tl" rotWithShape="0">
                    <a:prstClr val="black">
                      <a:alpha val="31000"/>
                    </a:prstClr>
                  </a:outerShdw>
                </a:effectLst>
              </a:rPr>
              <a:t>改进方案</a:t>
            </a:r>
          </a:p>
        </p:txBody>
      </p:sp>
    </p:spTree>
    <p:extLst>
      <p:ext uri="{BB962C8B-B14F-4D97-AF65-F5344CB8AC3E}">
        <p14:creationId xmlns:p14="http://schemas.microsoft.com/office/powerpoint/2010/main" val="3328977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改进方案</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25</a:t>
            </a:fld>
            <a:endParaRPr lang="zh-CN" altLang="en-US"/>
          </a:p>
        </p:txBody>
      </p:sp>
      <p:sp>
        <p:nvSpPr>
          <p:cNvPr id="5" name="TextBox 45"/>
          <p:cNvSpPr txBox="1"/>
          <p:nvPr/>
        </p:nvSpPr>
        <p:spPr>
          <a:xfrm>
            <a:off x="722538" y="1608462"/>
            <a:ext cx="7802336" cy="4555093"/>
          </a:xfrm>
          <a:prstGeom prst="rect">
            <a:avLst/>
          </a:prstGeom>
          <a:noFill/>
        </p:spPr>
        <p:txBody>
          <a:bodyPr wrap="square" rtlCol="0">
            <a:spAutoFit/>
          </a:bodyPr>
          <a:lstStyle/>
          <a:p>
            <a:pPr>
              <a:lnSpc>
                <a:spcPct val="150000"/>
              </a:lnSpc>
              <a:spcAft>
                <a:spcPts val="1200"/>
              </a:spcAft>
            </a:pPr>
            <a:r>
              <a:rPr lang="zh-CN" altLang="en-US" sz="2000" dirty="0"/>
              <a:t>（</a:t>
            </a:r>
            <a:r>
              <a:rPr lang="en-US" altLang="zh-CN" sz="2000" dirty="0"/>
              <a:t>1</a:t>
            </a:r>
            <a:r>
              <a:rPr lang="zh-CN" altLang="en-US" sz="2000" dirty="0"/>
              <a:t>）</a:t>
            </a:r>
            <a:r>
              <a:rPr lang="zh-CN" altLang="en-US" sz="2000" b="1" dirty="0"/>
              <a:t>对软件的输出行为划分范畴</a:t>
            </a:r>
            <a:r>
              <a:rPr lang="en-US" altLang="zh-CN" sz="2000" b="1" dirty="0"/>
              <a:t>(O-category)</a:t>
            </a:r>
            <a:r>
              <a:rPr lang="zh-CN" altLang="en-US" sz="2000" b="1" dirty="0"/>
              <a:t>并定义选项</a:t>
            </a:r>
            <a:r>
              <a:rPr lang="en-US" altLang="zh-CN" sz="2000" b="1" dirty="0"/>
              <a:t>(O-choice)</a:t>
            </a:r>
            <a:r>
              <a:rPr lang="zh-CN" altLang="en-US" sz="2000" dirty="0"/>
              <a:t>，</a:t>
            </a:r>
            <a:r>
              <a:rPr lang="zh-CN" altLang="en-US" sz="2000" dirty="0">
                <a:latin typeface="宋体" panose="02010600030101010101" pitchFamily="2" charset="-122"/>
                <a:ea typeface="宋体" panose="02010600030101010101" pitchFamily="2" charset="-122"/>
              </a:rPr>
              <a:t>建立包含输入输出的完整测试帧</a:t>
            </a:r>
            <a:r>
              <a:rPr lang="en-US" altLang="zh-CN" sz="2000" b="1" dirty="0">
                <a:latin typeface="宋体" panose="02010600030101010101" pitchFamily="2" charset="-122"/>
                <a:ea typeface="宋体" panose="02010600030101010101" pitchFamily="2" charset="-122"/>
              </a:rPr>
              <a:t>(IO-CTF)</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50000"/>
              </a:lnSpc>
              <a:spcAft>
                <a:spcPts val="1200"/>
              </a:spcAft>
            </a:pPr>
            <a:r>
              <a:rPr lang="zh-CN" altLang="en-US" sz="2000" dirty="0"/>
              <a:t>（</a:t>
            </a:r>
            <a:r>
              <a:rPr lang="en-US" altLang="zh-CN" sz="2000" dirty="0"/>
              <a:t>2</a:t>
            </a:r>
            <a:r>
              <a:rPr lang="zh-CN" altLang="en-US" sz="2000" dirty="0"/>
              <a:t>）</a:t>
            </a:r>
            <a:r>
              <a:rPr lang="zh-CN" altLang="en-US" sz="2000" dirty="0">
                <a:latin typeface="宋体" panose="02010600030101010101" pitchFamily="2" charset="-122"/>
                <a:ea typeface="宋体" panose="02010600030101010101" pitchFamily="2" charset="-122"/>
              </a:rPr>
              <a:t>将所有的完整测试帧按输出选项组合</a:t>
            </a:r>
            <a:r>
              <a:rPr lang="zh-CN" altLang="en-US" sz="2000" b="1" dirty="0"/>
              <a:t>分类</a:t>
            </a:r>
            <a:r>
              <a:rPr lang="zh-CN" altLang="en-US" sz="2000" dirty="0"/>
              <a:t>，</a:t>
            </a:r>
            <a:r>
              <a:rPr lang="zh-CN" altLang="en-US" sz="2000" dirty="0">
                <a:latin typeface="宋体" panose="02010600030101010101" pitchFamily="2" charset="-122"/>
                <a:ea typeface="宋体" panose="02010600030101010101" pitchFamily="2" charset="-122"/>
              </a:rPr>
              <a:t>即所有</a:t>
            </a:r>
            <a:r>
              <a:rPr lang="en-US" altLang="zh-CN" sz="2000" b="1" dirty="0">
                <a:latin typeface="宋体" panose="02010600030101010101" pitchFamily="2" charset="-122"/>
                <a:ea typeface="宋体" panose="02010600030101010101" pitchFamily="2" charset="-122"/>
              </a:rPr>
              <a:t>O-choice</a:t>
            </a:r>
            <a:r>
              <a:rPr lang="zh-CN" altLang="en-US" sz="2000" b="1" dirty="0"/>
              <a:t>组合相同的</a:t>
            </a:r>
            <a:r>
              <a:rPr lang="en-US" altLang="zh-CN" sz="2000" b="1" dirty="0"/>
              <a:t>IO-CTF</a:t>
            </a:r>
            <a:r>
              <a:rPr lang="zh-CN" altLang="en-US" sz="2000" b="1" dirty="0"/>
              <a:t>归为一组</a:t>
            </a:r>
            <a:r>
              <a:rPr lang="zh-CN" altLang="en-US" sz="2000" dirty="0">
                <a:latin typeface="宋体" panose="02010600030101010101" pitchFamily="2" charset="-122"/>
                <a:ea typeface="宋体" panose="02010600030101010101" pitchFamily="2" charset="-122"/>
              </a:rPr>
              <a:t>，称为</a:t>
            </a:r>
            <a:r>
              <a:rPr lang="en-US" altLang="zh-CN" sz="2000" dirty="0">
                <a:latin typeface="宋体" panose="02010600030101010101" pitchFamily="2" charset="-122"/>
                <a:ea typeface="宋体" panose="02010600030101010101" pitchFamily="2" charset="-122"/>
              </a:rPr>
              <a:t>IO-CTF</a:t>
            </a:r>
            <a:r>
              <a:rPr lang="zh-CN" altLang="en-US" sz="2000" dirty="0">
                <a:latin typeface="宋体" panose="02010600030101010101" pitchFamily="2" charset="-122"/>
                <a:ea typeface="宋体" panose="02010600030101010101" pitchFamily="2" charset="-122"/>
              </a:rPr>
              <a:t>组</a:t>
            </a:r>
            <a:r>
              <a:rPr lang="en-US" altLang="zh-CN" sz="2000" dirty="0">
                <a:latin typeface="宋体" panose="02010600030101010101" pitchFamily="2" charset="-122"/>
                <a:ea typeface="宋体" panose="02010600030101010101" pitchFamily="2" charset="-122"/>
              </a:rPr>
              <a:t>(IO-CTF group)</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50000"/>
              </a:lnSpc>
              <a:spcAft>
                <a:spcPts val="1200"/>
              </a:spcAft>
            </a:pPr>
            <a:r>
              <a:rPr lang="zh-CN" altLang="en-US" sz="2000" dirty="0"/>
              <a:t>（</a:t>
            </a:r>
            <a:r>
              <a:rPr lang="en-US" altLang="zh-CN" sz="2000" dirty="0"/>
              <a:t>3</a:t>
            </a:r>
            <a:r>
              <a:rPr lang="zh-CN" altLang="en-US" sz="2000" dirty="0"/>
              <a:t>）</a:t>
            </a:r>
            <a:r>
              <a:rPr lang="zh-CN" altLang="en-US" sz="2000" b="1" dirty="0"/>
              <a:t>进行组内比较与组间比较并得出蜕变关系</a:t>
            </a:r>
            <a:r>
              <a:rPr lang="zh-CN" altLang="en-US" sz="2000" dirty="0"/>
              <a:t>。</a:t>
            </a:r>
            <a:r>
              <a:rPr lang="zh-CN" altLang="en-US" sz="2000" dirty="0">
                <a:latin typeface="宋体" panose="02010600030101010101" pitchFamily="2" charset="-122"/>
                <a:ea typeface="宋体" panose="02010600030101010101" pitchFamily="2" charset="-122"/>
              </a:rPr>
              <a:t>组内比较即对一个</a:t>
            </a:r>
            <a:r>
              <a:rPr lang="en-US" altLang="zh-CN" sz="2000" dirty="0">
                <a:latin typeface="宋体" panose="02010600030101010101" pitchFamily="2" charset="-122"/>
                <a:ea typeface="宋体" panose="02010600030101010101" pitchFamily="2" charset="-122"/>
              </a:rPr>
              <a:t>IO-CTF</a:t>
            </a:r>
            <a:r>
              <a:rPr lang="zh-CN" altLang="en-US" sz="2000" dirty="0">
                <a:latin typeface="宋体" panose="02010600030101010101" pitchFamily="2" charset="-122"/>
                <a:ea typeface="宋体" panose="02010600030101010101" pitchFamily="2" charset="-122"/>
              </a:rPr>
              <a:t>组内的完整测试帧进行两两对比并得出蜕变关系；组间比较即从两个不同</a:t>
            </a:r>
            <a:r>
              <a:rPr lang="en-US" altLang="zh-CN" sz="2000" dirty="0">
                <a:latin typeface="宋体" panose="02010600030101010101" pitchFamily="2" charset="-122"/>
                <a:ea typeface="宋体" panose="02010600030101010101" pitchFamily="2" charset="-122"/>
              </a:rPr>
              <a:t>IO-CTF</a:t>
            </a:r>
            <a:r>
              <a:rPr lang="zh-CN" altLang="en-US" sz="2000" dirty="0">
                <a:latin typeface="宋体" panose="02010600030101010101" pitchFamily="2" charset="-122"/>
                <a:ea typeface="宋体" panose="02010600030101010101" pitchFamily="2" charset="-122"/>
              </a:rPr>
              <a:t>组内分别选取一个测试帧，然后将这两个测试帧进行对比并得到蜕变关系，直到一个</a:t>
            </a:r>
            <a:r>
              <a:rPr lang="en-US" altLang="zh-CN" sz="2000" dirty="0">
                <a:latin typeface="宋体" panose="02010600030101010101" pitchFamily="2" charset="-122"/>
                <a:ea typeface="宋体" panose="02010600030101010101" pitchFamily="2" charset="-122"/>
              </a:rPr>
              <a:t>IO-CTF</a:t>
            </a:r>
            <a:r>
              <a:rPr lang="zh-CN" altLang="en-US" sz="2000" dirty="0">
                <a:latin typeface="宋体" panose="02010600030101010101" pitchFamily="2" charset="-122"/>
                <a:ea typeface="宋体" panose="02010600030101010101" pitchFamily="2" charset="-122"/>
              </a:rPr>
              <a:t>组内所有完整测试帧都与另外一个</a:t>
            </a:r>
            <a:r>
              <a:rPr lang="en-US" altLang="zh-CN" sz="2000" dirty="0">
                <a:latin typeface="宋体" panose="02010600030101010101" pitchFamily="2" charset="-122"/>
                <a:ea typeface="宋体" panose="02010600030101010101" pitchFamily="2" charset="-122"/>
              </a:rPr>
              <a:t>IO-CTF</a:t>
            </a:r>
            <a:r>
              <a:rPr lang="zh-CN" altLang="en-US" sz="2000" dirty="0">
                <a:latin typeface="宋体" panose="02010600030101010101" pitchFamily="2" charset="-122"/>
                <a:ea typeface="宋体" panose="02010600030101010101" pitchFamily="2" charset="-122"/>
              </a:rPr>
              <a:t>组内所有完整测试帧进行过配对。</a:t>
            </a:r>
            <a:endParaRPr lang="en-US" altLang="zh-CN" sz="2000" dirty="0">
              <a:latin typeface="宋体" panose="02010600030101010101" pitchFamily="2" charset="-122"/>
              <a:ea typeface="宋体" panose="02010600030101010101" pitchFamily="2" charset="-122"/>
            </a:endParaRPr>
          </a:p>
        </p:txBody>
      </p:sp>
      <p:sp>
        <p:nvSpPr>
          <p:cNvPr id="6"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a:t>
            </a:r>
            <a:r>
              <a:rPr lang="en-US" altLang="zh-CN" sz="2400" dirty="0">
                <a:latin typeface="Verdana" pitchFamily="34" charset="0"/>
              </a:rPr>
              <a:t>METRIC</a:t>
            </a:r>
            <a:r>
              <a:rPr lang="zh-CN" altLang="en-US" sz="2400" dirty="0">
                <a:latin typeface="Verdana" pitchFamily="34" charset="0"/>
              </a:rPr>
              <a:t>*</a:t>
            </a:r>
            <a:endParaRPr lang="en-US" altLang="zh-CN" sz="2400" dirty="0">
              <a:latin typeface="Verdana" pitchFamily="34" charset="0"/>
            </a:endParaRPr>
          </a:p>
        </p:txBody>
      </p:sp>
    </p:spTree>
    <p:extLst>
      <p:ext uri="{BB962C8B-B14F-4D97-AF65-F5344CB8AC3E}">
        <p14:creationId xmlns:p14="http://schemas.microsoft.com/office/powerpoint/2010/main" val="118557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50"/>
                                        <p:tgtEl>
                                          <p:spTgt spid="5">
                                            <p:txEl>
                                              <p:pRg st="0" end="0"/>
                                            </p:txEl>
                                          </p:spTgt>
                                        </p:tgtEl>
                                      </p:cBhvr>
                                    </p:animEffect>
                                    <p:anim calcmode="lin" valueType="num">
                                      <p:cBhvr>
                                        <p:cTn id="15" dur="25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250"/>
                                        <p:tgtEl>
                                          <p:spTgt spid="5">
                                            <p:txEl>
                                              <p:pRg st="1" end="1"/>
                                            </p:txEl>
                                          </p:spTgt>
                                        </p:tgtEl>
                                      </p:cBhvr>
                                    </p:animEffect>
                                    <p:anim calcmode="lin" valueType="num">
                                      <p:cBhvr>
                                        <p:cTn id="22" dur="25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25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250"/>
                                        <p:tgtEl>
                                          <p:spTgt spid="5">
                                            <p:txEl>
                                              <p:pRg st="2" end="2"/>
                                            </p:txEl>
                                          </p:spTgt>
                                        </p:tgtEl>
                                      </p:cBhvr>
                                    </p:animEffect>
                                    <p:anim calcmode="lin" valueType="num">
                                      <p:cBhvr>
                                        <p:cTn id="29" dur="25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25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改进方案</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26</a:t>
            </a:fld>
            <a:endParaRPr lang="zh-CN" altLang="en-US"/>
          </a:p>
        </p:txBody>
      </p:sp>
      <p:sp>
        <p:nvSpPr>
          <p:cNvPr id="6" name="Rectangle 4"/>
          <p:cNvSpPr>
            <a:spLocks noChangeArrowheads="1"/>
          </p:cNvSpPr>
          <p:nvPr/>
        </p:nvSpPr>
        <p:spPr bwMode="auto">
          <a:xfrm>
            <a:off x="1839760" y="960698"/>
            <a:ext cx="1046098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图示 4"/>
          <p:cNvGraphicFramePr/>
          <p:nvPr>
            <p:extLst>
              <p:ext uri="{D42A27DB-BD31-4B8C-83A1-F6EECF244321}">
                <p14:modId xmlns:p14="http://schemas.microsoft.com/office/powerpoint/2010/main" val="3756958474"/>
              </p:ext>
            </p:extLst>
          </p:nvPr>
        </p:nvGraphicFramePr>
        <p:xfrm>
          <a:off x="483768" y="1006417"/>
          <a:ext cx="8041106" cy="5358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a:t>
            </a:r>
            <a:r>
              <a:rPr lang="en-US" altLang="zh-CN" sz="2400" dirty="0">
                <a:latin typeface="Verdana" pitchFamily="34" charset="0"/>
              </a:rPr>
              <a:t>METRIC</a:t>
            </a:r>
            <a:r>
              <a:rPr lang="zh-CN" altLang="en-US" sz="2400" dirty="0">
                <a:latin typeface="Verdana" pitchFamily="34" charset="0"/>
              </a:rPr>
              <a:t>*</a:t>
            </a:r>
            <a:r>
              <a:rPr lang="zh-CN" altLang="en-US" sz="2400" dirty="0"/>
              <a:t>蜕变关系识别流程</a:t>
            </a:r>
            <a:endParaRPr lang="en-US" altLang="zh-CN" sz="2400" dirty="0">
              <a:latin typeface="Verdana" pitchFamily="34" charset="0"/>
            </a:endParaRPr>
          </a:p>
        </p:txBody>
      </p:sp>
    </p:spTree>
    <p:extLst>
      <p:ext uri="{BB962C8B-B14F-4D97-AF65-F5344CB8AC3E}">
        <p14:creationId xmlns:p14="http://schemas.microsoft.com/office/powerpoint/2010/main" val="38960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95E776B7-5A7A-4B95-9F33-58CE8AF58183}"/>
                                            </p:graphicEl>
                                          </p:spTgt>
                                        </p:tgtEl>
                                        <p:attrNameLst>
                                          <p:attrName>style.visibility</p:attrName>
                                        </p:attrNameLst>
                                      </p:cBhvr>
                                      <p:to>
                                        <p:strVal val="visible"/>
                                      </p:to>
                                    </p:set>
                                    <p:animEffect transition="in" filter="fade">
                                      <p:cBhvr>
                                        <p:cTn id="14" dur="250"/>
                                        <p:tgtEl>
                                          <p:spTgt spid="5">
                                            <p:graphicEl>
                                              <a:dgm id="{95E776B7-5A7A-4B95-9F33-58CE8AF58183}"/>
                                            </p:graphicEl>
                                          </p:spTgt>
                                        </p:tgtEl>
                                      </p:cBhvr>
                                    </p:animEffect>
                                    <p:anim calcmode="lin" valueType="num">
                                      <p:cBhvr>
                                        <p:cTn id="15" dur="250" fill="hold"/>
                                        <p:tgtEl>
                                          <p:spTgt spid="5">
                                            <p:graphicEl>
                                              <a:dgm id="{95E776B7-5A7A-4B95-9F33-58CE8AF58183}"/>
                                            </p:graphicEl>
                                          </p:spTgt>
                                        </p:tgtEl>
                                        <p:attrNameLst>
                                          <p:attrName>ppt_x</p:attrName>
                                        </p:attrNameLst>
                                      </p:cBhvr>
                                      <p:tavLst>
                                        <p:tav tm="0">
                                          <p:val>
                                            <p:strVal val="#ppt_x"/>
                                          </p:val>
                                        </p:tav>
                                        <p:tav tm="100000">
                                          <p:val>
                                            <p:strVal val="#ppt_x"/>
                                          </p:val>
                                        </p:tav>
                                      </p:tavLst>
                                    </p:anim>
                                    <p:anim calcmode="lin" valueType="num">
                                      <p:cBhvr>
                                        <p:cTn id="16" dur="250" fill="hold"/>
                                        <p:tgtEl>
                                          <p:spTgt spid="5">
                                            <p:graphicEl>
                                              <a:dgm id="{95E776B7-5A7A-4B95-9F33-58CE8AF58183}"/>
                                            </p:graphicEl>
                                          </p:spTgt>
                                        </p:tgtEl>
                                        <p:attrNameLst>
                                          <p:attrName>ppt_y</p:attrName>
                                        </p:attrNameLst>
                                      </p:cBhvr>
                                      <p:tavLst>
                                        <p:tav tm="0">
                                          <p:val>
                                            <p:strVal val="#ppt_y+.1"/>
                                          </p:val>
                                        </p:tav>
                                        <p:tav tm="100000">
                                          <p:val>
                                            <p:strVal val="#ppt_y"/>
                                          </p:val>
                                        </p:tav>
                                      </p:tavLst>
                                    </p:anim>
                                  </p:childTnLst>
                                </p:cTn>
                              </p:par>
                            </p:childTnLst>
                          </p:cTn>
                        </p:par>
                        <p:par>
                          <p:cTn id="17" fill="hold">
                            <p:stCondLst>
                              <p:cond delay="250"/>
                            </p:stCondLst>
                            <p:childTnLst>
                              <p:par>
                                <p:cTn id="18" presetID="42" presetClass="entr" presetSubtype="0" fill="hold" grpId="0" nodeType="afterEffect">
                                  <p:stCondLst>
                                    <p:cond delay="0"/>
                                  </p:stCondLst>
                                  <p:childTnLst>
                                    <p:set>
                                      <p:cBhvr>
                                        <p:cTn id="19" dur="1" fill="hold">
                                          <p:stCondLst>
                                            <p:cond delay="0"/>
                                          </p:stCondLst>
                                        </p:cTn>
                                        <p:tgtEl>
                                          <p:spTgt spid="5">
                                            <p:graphicEl>
                                              <a:dgm id="{299795A9-6180-439D-A50E-F7315CDB9BE7}"/>
                                            </p:graphicEl>
                                          </p:spTgt>
                                        </p:tgtEl>
                                        <p:attrNameLst>
                                          <p:attrName>style.visibility</p:attrName>
                                        </p:attrNameLst>
                                      </p:cBhvr>
                                      <p:to>
                                        <p:strVal val="visible"/>
                                      </p:to>
                                    </p:set>
                                    <p:animEffect transition="in" filter="fade">
                                      <p:cBhvr>
                                        <p:cTn id="20" dur="250"/>
                                        <p:tgtEl>
                                          <p:spTgt spid="5">
                                            <p:graphicEl>
                                              <a:dgm id="{299795A9-6180-439D-A50E-F7315CDB9BE7}"/>
                                            </p:graphicEl>
                                          </p:spTgt>
                                        </p:tgtEl>
                                      </p:cBhvr>
                                    </p:animEffect>
                                    <p:anim calcmode="lin" valueType="num">
                                      <p:cBhvr>
                                        <p:cTn id="21" dur="250" fill="hold"/>
                                        <p:tgtEl>
                                          <p:spTgt spid="5">
                                            <p:graphicEl>
                                              <a:dgm id="{299795A9-6180-439D-A50E-F7315CDB9BE7}"/>
                                            </p:graphicEl>
                                          </p:spTgt>
                                        </p:tgtEl>
                                        <p:attrNameLst>
                                          <p:attrName>ppt_x</p:attrName>
                                        </p:attrNameLst>
                                      </p:cBhvr>
                                      <p:tavLst>
                                        <p:tav tm="0">
                                          <p:val>
                                            <p:strVal val="#ppt_x"/>
                                          </p:val>
                                        </p:tav>
                                        <p:tav tm="100000">
                                          <p:val>
                                            <p:strVal val="#ppt_x"/>
                                          </p:val>
                                        </p:tav>
                                      </p:tavLst>
                                    </p:anim>
                                    <p:anim calcmode="lin" valueType="num">
                                      <p:cBhvr>
                                        <p:cTn id="22" dur="250" fill="hold"/>
                                        <p:tgtEl>
                                          <p:spTgt spid="5">
                                            <p:graphicEl>
                                              <a:dgm id="{299795A9-6180-439D-A50E-F7315CDB9BE7}"/>
                                            </p:graphic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
                                            <p:graphicEl>
                                              <a:dgm id="{76ACD3BA-E5CB-4690-9093-62FA2D036F53}"/>
                                            </p:graphicEl>
                                          </p:spTgt>
                                        </p:tgtEl>
                                        <p:attrNameLst>
                                          <p:attrName>style.visibility</p:attrName>
                                        </p:attrNameLst>
                                      </p:cBhvr>
                                      <p:to>
                                        <p:strVal val="visible"/>
                                      </p:to>
                                    </p:set>
                                    <p:animEffect transition="in" filter="fade">
                                      <p:cBhvr>
                                        <p:cTn id="25" dur="250"/>
                                        <p:tgtEl>
                                          <p:spTgt spid="5">
                                            <p:graphicEl>
                                              <a:dgm id="{76ACD3BA-E5CB-4690-9093-62FA2D036F53}"/>
                                            </p:graphicEl>
                                          </p:spTgt>
                                        </p:tgtEl>
                                      </p:cBhvr>
                                    </p:animEffect>
                                    <p:anim calcmode="lin" valueType="num">
                                      <p:cBhvr>
                                        <p:cTn id="26" dur="250" fill="hold"/>
                                        <p:tgtEl>
                                          <p:spTgt spid="5">
                                            <p:graphicEl>
                                              <a:dgm id="{76ACD3BA-E5CB-4690-9093-62FA2D036F53}"/>
                                            </p:graphicEl>
                                          </p:spTgt>
                                        </p:tgtEl>
                                        <p:attrNameLst>
                                          <p:attrName>ppt_x</p:attrName>
                                        </p:attrNameLst>
                                      </p:cBhvr>
                                      <p:tavLst>
                                        <p:tav tm="0">
                                          <p:val>
                                            <p:strVal val="#ppt_x"/>
                                          </p:val>
                                        </p:tav>
                                        <p:tav tm="100000">
                                          <p:val>
                                            <p:strVal val="#ppt_x"/>
                                          </p:val>
                                        </p:tav>
                                      </p:tavLst>
                                    </p:anim>
                                    <p:anim calcmode="lin" valueType="num">
                                      <p:cBhvr>
                                        <p:cTn id="27" dur="250" fill="hold"/>
                                        <p:tgtEl>
                                          <p:spTgt spid="5">
                                            <p:graphicEl>
                                              <a:dgm id="{76ACD3BA-E5CB-4690-9093-62FA2D036F53}"/>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00"/>
                            </p:stCondLst>
                            <p:childTnLst>
                              <p:par>
                                <p:cTn id="29" presetID="42" presetClass="entr" presetSubtype="0" fill="hold" grpId="0" nodeType="afterEffect">
                                  <p:stCondLst>
                                    <p:cond delay="0"/>
                                  </p:stCondLst>
                                  <p:childTnLst>
                                    <p:set>
                                      <p:cBhvr>
                                        <p:cTn id="30" dur="1" fill="hold">
                                          <p:stCondLst>
                                            <p:cond delay="0"/>
                                          </p:stCondLst>
                                        </p:cTn>
                                        <p:tgtEl>
                                          <p:spTgt spid="5">
                                            <p:graphicEl>
                                              <a:dgm id="{4BFC0C53-FF93-4963-95F1-FED8F80F519C}"/>
                                            </p:graphicEl>
                                          </p:spTgt>
                                        </p:tgtEl>
                                        <p:attrNameLst>
                                          <p:attrName>style.visibility</p:attrName>
                                        </p:attrNameLst>
                                      </p:cBhvr>
                                      <p:to>
                                        <p:strVal val="visible"/>
                                      </p:to>
                                    </p:set>
                                    <p:animEffect transition="in" filter="fade">
                                      <p:cBhvr>
                                        <p:cTn id="31" dur="250"/>
                                        <p:tgtEl>
                                          <p:spTgt spid="5">
                                            <p:graphicEl>
                                              <a:dgm id="{4BFC0C53-FF93-4963-95F1-FED8F80F519C}"/>
                                            </p:graphicEl>
                                          </p:spTgt>
                                        </p:tgtEl>
                                      </p:cBhvr>
                                    </p:animEffect>
                                    <p:anim calcmode="lin" valueType="num">
                                      <p:cBhvr>
                                        <p:cTn id="32" dur="250" fill="hold"/>
                                        <p:tgtEl>
                                          <p:spTgt spid="5">
                                            <p:graphicEl>
                                              <a:dgm id="{4BFC0C53-FF93-4963-95F1-FED8F80F519C}"/>
                                            </p:graphicEl>
                                          </p:spTgt>
                                        </p:tgtEl>
                                        <p:attrNameLst>
                                          <p:attrName>ppt_x</p:attrName>
                                        </p:attrNameLst>
                                      </p:cBhvr>
                                      <p:tavLst>
                                        <p:tav tm="0">
                                          <p:val>
                                            <p:strVal val="#ppt_x"/>
                                          </p:val>
                                        </p:tav>
                                        <p:tav tm="100000">
                                          <p:val>
                                            <p:strVal val="#ppt_x"/>
                                          </p:val>
                                        </p:tav>
                                      </p:tavLst>
                                    </p:anim>
                                    <p:anim calcmode="lin" valueType="num">
                                      <p:cBhvr>
                                        <p:cTn id="33" dur="250" fill="hold"/>
                                        <p:tgtEl>
                                          <p:spTgt spid="5">
                                            <p:graphicEl>
                                              <a:dgm id="{4BFC0C53-FF93-4963-95F1-FED8F80F519C}"/>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9C08B8E6-CB96-44E1-A45F-E6AA9DABDABB}"/>
                                            </p:graphicEl>
                                          </p:spTgt>
                                        </p:tgtEl>
                                        <p:attrNameLst>
                                          <p:attrName>style.visibility</p:attrName>
                                        </p:attrNameLst>
                                      </p:cBhvr>
                                      <p:to>
                                        <p:strVal val="visible"/>
                                      </p:to>
                                    </p:set>
                                    <p:animEffect transition="in" filter="fade">
                                      <p:cBhvr>
                                        <p:cTn id="36" dur="250"/>
                                        <p:tgtEl>
                                          <p:spTgt spid="5">
                                            <p:graphicEl>
                                              <a:dgm id="{9C08B8E6-CB96-44E1-A45F-E6AA9DABDABB}"/>
                                            </p:graphicEl>
                                          </p:spTgt>
                                        </p:tgtEl>
                                      </p:cBhvr>
                                    </p:animEffect>
                                    <p:anim calcmode="lin" valueType="num">
                                      <p:cBhvr>
                                        <p:cTn id="37" dur="250" fill="hold"/>
                                        <p:tgtEl>
                                          <p:spTgt spid="5">
                                            <p:graphicEl>
                                              <a:dgm id="{9C08B8E6-CB96-44E1-A45F-E6AA9DABDABB}"/>
                                            </p:graphicEl>
                                          </p:spTgt>
                                        </p:tgtEl>
                                        <p:attrNameLst>
                                          <p:attrName>ppt_x</p:attrName>
                                        </p:attrNameLst>
                                      </p:cBhvr>
                                      <p:tavLst>
                                        <p:tav tm="0">
                                          <p:val>
                                            <p:strVal val="#ppt_x"/>
                                          </p:val>
                                        </p:tav>
                                        <p:tav tm="100000">
                                          <p:val>
                                            <p:strVal val="#ppt_x"/>
                                          </p:val>
                                        </p:tav>
                                      </p:tavLst>
                                    </p:anim>
                                    <p:anim calcmode="lin" valueType="num">
                                      <p:cBhvr>
                                        <p:cTn id="38" dur="250" fill="hold"/>
                                        <p:tgtEl>
                                          <p:spTgt spid="5">
                                            <p:graphicEl>
                                              <a:dgm id="{9C08B8E6-CB96-44E1-A45F-E6AA9DABDABB}"/>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750"/>
                            </p:stCondLst>
                            <p:childTnLst>
                              <p:par>
                                <p:cTn id="40" presetID="42" presetClass="entr" presetSubtype="0" fill="hold" grpId="0" nodeType="afterEffect">
                                  <p:stCondLst>
                                    <p:cond delay="0"/>
                                  </p:stCondLst>
                                  <p:childTnLst>
                                    <p:set>
                                      <p:cBhvr>
                                        <p:cTn id="41" dur="1" fill="hold">
                                          <p:stCondLst>
                                            <p:cond delay="0"/>
                                          </p:stCondLst>
                                        </p:cTn>
                                        <p:tgtEl>
                                          <p:spTgt spid="5">
                                            <p:graphicEl>
                                              <a:dgm id="{FF84D159-A4F2-4AE9-B204-6B2FCA58D3FC}"/>
                                            </p:graphicEl>
                                          </p:spTgt>
                                        </p:tgtEl>
                                        <p:attrNameLst>
                                          <p:attrName>style.visibility</p:attrName>
                                        </p:attrNameLst>
                                      </p:cBhvr>
                                      <p:to>
                                        <p:strVal val="visible"/>
                                      </p:to>
                                    </p:set>
                                    <p:animEffect transition="in" filter="fade">
                                      <p:cBhvr>
                                        <p:cTn id="42" dur="250"/>
                                        <p:tgtEl>
                                          <p:spTgt spid="5">
                                            <p:graphicEl>
                                              <a:dgm id="{FF84D159-A4F2-4AE9-B204-6B2FCA58D3FC}"/>
                                            </p:graphicEl>
                                          </p:spTgt>
                                        </p:tgtEl>
                                      </p:cBhvr>
                                    </p:animEffect>
                                    <p:anim calcmode="lin" valueType="num">
                                      <p:cBhvr>
                                        <p:cTn id="43" dur="250" fill="hold"/>
                                        <p:tgtEl>
                                          <p:spTgt spid="5">
                                            <p:graphicEl>
                                              <a:dgm id="{FF84D159-A4F2-4AE9-B204-6B2FCA58D3FC}"/>
                                            </p:graphicEl>
                                          </p:spTgt>
                                        </p:tgtEl>
                                        <p:attrNameLst>
                                          <p:attrName>ppt_x</p:attrName>
                                        </p:attrNameLst>
                                      </p:cBhvr>
                                      <p:tavLst>
                                        <p:tav tm="0">
                                          <p:val>
                                            <p:strVal val="#ppt_x"/>
                                          </p:val>
                                        </p:tav>
                                        <p:tav tm="100000">
                                          <p:val>
                                            <p:strVal val="#ppt_x"/>
                                          </p:val>
                                        </p:tav>
                                      </p:tavLst>
                                    </p:anim>
                                    <p:anim calcmode="lin" valueType="num">
                                      <p:cBhvr>
                                        <p:cTn id="44" dur="250" fill="hold"/>
                                        <p:tgtEl>
                                          <p:spTgt spid="5">
                                            <p:graphicEl>
                                              <a:dgm id="{FF84D159-A4F2-4AE9-B204-6B2FCA58D3FC}"/>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
                                            <p:graphicEl>
                                              <a:dgm id="{0EA387C4-C02D-46C6-A9E0-EE14FE5CBF28}"/>
                                            </p:graphicEl>
                                          </p:spTgt>
                                        </p:tgtEl>
                                        <p:attrNameLst>
                                          <p:attrName>style.visibility</p:attrName>
                                        </p:attrNameLst>
                                      </p:cBhvr>
                                      <p:to>
                                        <p:strVal val="visible"/>
                                      </p:to>
                                    </p:set>
                                    <p:animEffect transition="in" filter="fade">
                                      <p:cBhvr>
                                        <p:cTn id="47" dur="250"/>
                                        <p:tgtEl>
                                          <p:spTgt spid="5">
                                            <p:graphicEl>
                                              <a:dgm id="{0EA387C4-C02D-46C6-A9E0-EE14FE5CBF28}"/>
                                            </p:graphicEl>
                                          </p:spTgt>
                                        </p:tgtEl>
                                      </p:cBhvr>
                                    </p:animEffect>
                                    <p:anim calcmode="lin" valueType="num">
                                      <p:cBhvr>
                                        <p:cTn id="48" dur="250" fill="hold"/>
                                        <p:tgtEl>
                                          <p:spTgt spid="5">
                                            <p:graphicEl>
                                              <a:dgm id="{0EA387C4-C02D-46C6-A9E0-EE14FE5CBF28}"/>
                                            </p:graphicEl>
                                          </p:spTgt>
                                        </p:tgtEl>
                                        <p:attrNameLst>
                                          <p:attrName>ppt_x</p:attrName>
                                        </p:attrNameLst>
                                      </p:cBhvr>
                                      <p:tavLst>
                                        <p:tav tm="0">
                                          <p:val>
                                            <p:strVal val="#ppt_x"/>
                                          </p:val>
                                        </p:tav>
                                        <p:tav tm="100000">
                                          <p:val>
                                            <p:strVal val="#ppt_x"/>
                                          </p:val>
                                        </p:tav>
                                      </p:tavLst>
                                    </p:anim>
                                    <p:anim calcmode="lin" valueType="num">
                                      <p:cBhvr>
                                        <p:cTn id="49" dur="250" fill="hold"/>
                                        <p:tgtEl>
                                          <p:spTgt spid="5">
                                            <p:graphicEl>
                                              <a:dgm id="{0EA387C4-C02D-46C6-A9E0-EE14FE5CBF28}"/>
                                            </p:graphicEl>
                                          </p:spTgt>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42" presetClass="entr" presetSubtype="0" fill="hold" grpId="0" nodeType="afterEffect">
                                  <p:stCondLst>
                                    <p:cond delay="0"/>
                                  </p:stCondLst>
                                  <p:childTnLst>
                                    <p:set>
                                      <p:cBhvr>
                                        <p:cTn id="52" dur="1" fill="hold">
                                          <p:stCondLst>
                                            <p:cond delay="0"/>
                                          </p:stCondLst>
                                        </p:cTn>
                                        <p:tgtEl>
                                          <p:spTgt spid="5">
                                            <p:graphicEl>
                                              <a:dgm id="{8C574720-2ED9-437B-9228-4A3C36AF4068}"/>
                                            </p:graphicEl>
                                          </p:spTgt>
                                        </p:tgtEl>
                                        <p:attrNameLst>
                                          <p:attrName>style.visibility</p:attrName>
                                        </p:attrNameLst>
                                      </p:cBhvr>
                                      <p:to>
                                        <p:strVal val="visible"/>
                                      </p:to>
                                    </p:set>
                                    <p:animEffect transition="in" filter="fade">
                                      <p:cBhvr>
                                        <p:cTn id="53" dur="250"/>
                                        <p:tgtEl>
                                          <p:spTgt spid="5">
                                            <p:graphicEl>
                                              <a:dgm id="{8C574720-2ED9-437B-9228-4A3C36AF4068}"/>
                                            </p:graphicEl>
                                          </p:spTgt>
                                        </p:tgtEl>
                                      </p:cBhvr>
                                    </p:animEffect>
                                    <p:anim calcmode="lin" valueType="num">
                                      <p:cBhvr>
                                        <p:cTn id="54" dur="250" fill="hold"/>
                                        <p:tgtEl>
                                          <p:spTgt spid="5">
                                            <p:graphicEl>
                                              <a:dgm id="{8C574720-2ED9-437B-9228-4A3C36AF4068}"/>
                                            </p:graphicEl>
                                          </p:spTgt>
                                        </p:tgtEl>
                                        <p:attrNameLst>
                                          <p:attrName>ppt_x</p:attrName>
                                        </p:attrNameLst>
                                      </p:cBhvr>
                                      <p:tavLst>
                                        <p:tav tm="0">
                                          <p:val>
                                            <p:strVal val="#ppt_x"/>
                                          </p:val>
                                        </p:tav>
                                        <p:tav tm="100000">
                                          <p:val>
                                            <p:strVal val="#ppt_x"/>
                                          </p:val>
                                        </p:tav>
                                      </p:tavLst>
                                    </p:anim>
                                    <p:anim calcmode="lin" valueType="num">
                                      <p:cBhvr>
                                        <p:cTn id="55" dur="250" fill="hold"/>
                                        <p:tgtEl>
                                          <p:spTgt spid="5">
                                            <p:graphicEl>
                                              <a:dgm id="{8C574720-2ED9-437B-9228-4A3C36AF4068}"/>
                                            </p:graphic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5">
                                            <p:graphicEl>
                                              <a:dgm id="{0BB9715B-B046-42E5-B39C-A75B95F429A2}"/>
                                            </p:graphicEl>
                                          </p:spTgt>
                                        </p:tgtEl>
                                        <p:attrNameLst>
                                          <p:attrName>style.visibility</p:attrName>
                                        </p:attrNameLst>
                                      </p:cBhvr>
                                      <p:to>
                                        <p:strVal val="visible"/>
                                      </p:to>
                                    </p:set>
                                    <p:animEffect transition="in" filter="fade">
                                      <p:cBhvr>
                                        <p:cTn id="58" dur="250"/>
                                        <p:tgtEl>
                                          <p:spTgt spid="5">
                                            <p:graphicEl>
                                              <a:dgm id="{0BB9715B-B046-42E5-B39C-A75B95F429A2}"/>
                                            </p:graphicEl>
                                          </p:spTgt>
                                        </p:tgtEl>
                                      </p:cBhvr>
                                    </p:animEffect>
                                    <p:anim calcmode="lin" valueType="num">
                                      <p:cBhvr>
                                        <p:cTn id="59" dur="250" fill="hold"/>
                                        <p:tgtEl>
                                          <p:spTgt spid="5">
                                            <p:graphicEl>
                                              <a:dgm id="{0BB9715B-B046-42E5-B39C-A75B95F429A2}"/>
                                            </p:graphicEl>
                                          </p:spTgt>
                                        </p:tgtEl>
                                        <p:attrNameLst>
                                          <p:attrName>ppt_x</p:attrName>
                                        </p:attrNameLst>
                                      </p:cBhvr>
                                      <p:tavLst>
                                        <p:tav tm="0">
                                          <p:val>
                                            <p:strVal val="#ppt_x"/>
                                          </p:val>
                                        </p:tav>
                                        <p:tav tm="100000">
                                          <p:val>
                                            <p:strVal val="#ppt_x"/>
                                          </p:val>
                                        </p:tav>
                                      </p:tavLst>
                                    </p:anim>
                                    <p:anim calcmode="lin" valueType="num">
                                      <p:cBhvr>
                                        <p:cTn id="60" dur="250" fill="hold"/>
                                        <p:tgtEl>
                                          <p:spTgt spid="5">
                                            <p:graphicEl>
                                              <a:dgm id="{0BB9715B-B046-42E5-B39C-A75B95F429A2}"/>
                                            </p:graphicEl>
                                          </p:spTgt>
                                        </p:tgtEl>
                                        <p:attrNameLst>
                                          <p:attrName>ppt_y</p:attrName>
                                        </p:attrNameLst>
                                      </p:cBhvr>
                                      <p:tavLst>
                                        <p:tav tm="0">
                                          <p:val>
                                            <p:strVal val="#ppt_y+.1"/>
                                          </p:val>
                                        </p:tav>
                                        <p:tav tm="100000">
                                          <p:val>
                                            <p:strVal val="#ppt_y"/>
                                          </p:val>
                                        </p:tav>
                                      </p:tavLst>
                                    </p:anim>
                                  </p:childTnLst>
                                </p:cTn>
                              </p:par>
                            </p:childTnLst>
                          </p:cTn>
                        </p:par>
                        <p:par>
                          <p:cTn id="61" fill="hold">
                            <p:stCondLst>
                              <p:cond delay="1250"/>
                            </p:stCondLst>
                            <p:childTnLst>
                              <p:par>
                                <p:cTn id="62" presetID="42" presetClass="entr" presetSubtype="0" fill="hold" grpId="0" nodeType="afterEffect">
                                  <p:stCondLst>
                                    <p:cond delay="0"/>
                                  </p:stCondLst>
                                  <p:childTnLst>
                                    <p:set>
                                      <p:cBhvr>
                                        <p:cTn id="63" dur="1" fill="hold">
                                          <p:stCondLst>
                                            <p:cond delay="0"/>
                                          </p:stCondLst>
                                        </p:cTn>
                                        <p:tgtEl>
                                          <p:spTgt spid="5">
                                            <p:graphicEl>
                                              <a:dgm id="{FE49BE2F-2BCC-4EC5-9A8B-10186621F4AC}"/>
                                            </p:graphicEl>
                                          </p:spTgt>
                                        </p:tgtEl>
                                        <p:attrNameLst>
                                          <p:attrName>style.visibility</p:attrName>
                                        </p:attrNameLst>
                                      </p:cBhvr>
                                      <p:to>
                                        <p:strVal val="visible"/>
                                      </p:to>
                                    </p:set>
                                    <p:animEffect transition="in" filter="fade">
                                      <p:cBhvr>
                                        <p:cTn id="64" dur="250"/>
                                        <p:tgtEl>
                                          <p:spTgt spid="5">
                                            <p:graphicEl>
                                              <a:dgm id="{FE49BE2F-2BCC-4EC5-9A8B-10186621F4AC}"/>
                                            </p:graphicEl>
                                          </p:spTgt>
                                        </p:tgtEl>
                                      </p:cBhvr>
                                    </p:animEffect>
                                    <p:anim calcmode="lin" valueType="num">
                                      <p:cBhvr>
                                        <p:cTn id="65" dur="250" fill="hold"/>
                                        <p:tgtEl>
                                          <p:spTgt spid="5">
                                            <p:graphicEl>
                                              <a:dgm id="{FE49BE2F-2BCC-4EC5-9A8B-10186621F4AC}"/>
                                            </p:graphicEl>
                                          </p:spTgt>
                                        </p:tgtEl>
                                        <p:attrNameLst>
                                          <p:attrName>ppt_x</p:attrName>
                                        </p:attrNameLst>
                                      </p:cBhvr>
                                      <p:tavLst>
                                        <p:tav tm="0">
                                          <p:val>
                                            <p:strVal val="#ppt_x"/>
                                          </p:val>
                                        </p:tav>
                                        <p:tav tm="100000">
                                          <p:val>
                                            <p:strVal val="#ppt_x"/>
                                          </p:val>
                                        </p:tav>
                                      </p:tavLst>
                                    </p:anim>
                                    <p:anim calcmode="lin" valueType="num">
                                      <p:cBhvr>
                                        <p:cTn id="66" dur="250" fill="hold"/>
                                        <p:tgtEl>
                                          <p:spTgt spid="5">
                                            <p:graphicEl>
                                              <a:dgm id="{FE49BE2F-2BCC-4EC5-9A8B-10186621F4AC}"/>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5">
                                            <p:graphicEl>
                                              <a:dgm id="{0C890468-ECE9-4AC8-823D-DBB63A89D2A5}"/>
                                            </p:graphicEl>
                                          </p:spTgt>
                                        </p:tgtEl>
                                        <p:attrNameLst>
                                          <p:attrName>style.visibility</p:attrName>
                                        </p:attrNameLst>
                                      </p:cBhvr>
                                      <p:to>
                                        <p:strVal val="visible"/>
                                      </p:to>
                                    </p:set>
                                    <p:animEffect transition="in" filter="fade">
                                      <p:cBhvr>
                                        <p:cTn id="69" dur="250"/>
                                        <p:tgtEl>
                                          <p:spTgt spid="5">
                                            <p:graphicEl>
                                              <a:dgm id="{0C890468-ECE9-4AC8-823D-DBB63A89D2A5}"/>
                                            </p:graphicEl>
                                          </p:spTgt>
                                        </p:tgtEl>
                                      </p:cBhvr>
                                    </p:animEffect>
                                    <p:anim calcmode="lin" valueType="num">
                                      <p:cBhvr>
                                        <p:cTn id="70" dur="250" fill="hold"/>
                                        <p:tgtEl>
                                          <p:spTgt spid="5">
                                            <p:graphicEl>
                                              <a:dgm id="{0C890468-ECE9-4AC8-823D-DBB63A89D2A5}"/>
                                            </p:graphicEl>
                                          </p:spTgt>
                                        </p:tgtEl>
                                        <p:attrNameLst>
                                          <p:attrName>ppt_x</p:attrName>
                                        </p:attrNameLst>
                                      </p:cBhvr>
                                      <p:tavLst>
                                        <p:tav tm="0">
                                          <p:val>
                                            <p:strVal val="#ppt_x"/>
                                          </p:val>
                                        </p:tav>
                                        <p:tav tm="100000">
                                          <p:val>
                                            <p:strVal val="#ppt_x"/>
                                          </p:val>
                                        </p:tav>
                                      </p:tavLst>
                                    </p:anim>
                                    <p:anim calcmode="lin" valueType="num">
                                      <p:cBhvr>
                                        <p:cTn id="71" dur="250" fill="hold"/>
                                        <p:tgtEl>
                                          <p:spTgt spid="5">
                                            <p:graphicEl>
                                              <a:dgm id="{0C890468-ECE9-4AC8-823D-DBB63A89D2A5}"/>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27</a:t>
            </a:fld>
            <a:endParaRPr lang="zh-CN" altLang="en-US"/>
          </a:p>
        </p:txBody>
      </p:sp>
      <p:sp>
        <p:nvSpPr>
          <p:cNvPr id="8" name="流程图: 可选过程 7"/>
          <p:cNvSpPr/>
          <p:nvPr/>
        </p:nvSpPr>
        <p:spPr>
          <a:xfrm>
            <a:off x="2495968" y="1674635"/>
            <a:ext cx="5721600" cy="1489670"/>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宝宝：</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说了半天其实我最关心的是到底为什么改进了原方法？</a:t>
            </a:r>
          </a:p>
        </p:txBody>
      </p:sp>
      <p:sp>
        <p:nvSpPr>
          <p:cNvPr id="13" name="流程图: 可选过程 12"/>
          <p:cNvSpPr/>
          <p:nvPr/>
        </p:nvSpPr>
        <p:spPr>
          <a:xfrm>
            <a:off x="2495967" y="4102103"/>
            <a:ext cx="3697567" cy="1277815"/>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猪：</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你猜一猜啊！</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241" y="1674635"/>
            <a:ext cx="1852672" cy="185267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5647" y="4036676"/>
            <a:ext cx="1721921" cy="1076200"/>
          </a:xfrm>
          <a:prstGeom prst="rect">
            <a:avLst/>
          </a:prstGeom>
        </p:spPr>
      </p:pic>
    </p:spTree>
    <p:extLst>
      <p:ext uri="{BB962C8B-B14F-4D97-AF65-F5344CB8AC3E}">
        <p14:creationId xmlns:p14="http://schemas.microsoft.com/office/powerpoint/2010/main" val="498045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改进原理</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28</a:t>
            </a:fld>
            <a:endParaRPr lang="zh-CN" altLang="en-US"/>
          </a:p>
        </p:txBody>
      </p:sp>
      <p:graphicFrame>
        <p:nvGraphicFramePr>
          <p:cNvPr id="5" name="图示 4"/>
          <p:cNvGraphicFramePr/>
          <p:nvPr>
            <p:extLst>
              <p:ext uri="{D42A27DB-BD31-4B8C-83A1-F6EECF244321}">
                <p14:modId xmlns:p14="http://schemas.microsoft.com/office/powerpoint/2010/main" val="2854947840"/>
              </p:ext>
            </p:extLst>
          </p:nvPr>
        </p:nvGraphicFramePr>
        <p:xfrm>
          <a:off x="412902" y="1772775"/>
          <a:ext cx="3534136" cy="22258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266530" y="1625842"/>
            <a:ext cx="3842554" cy="2523281"/>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2" name="直接箭头连接符 11"/>
          <p:cNvCxnSpPr>
            <a:cxnSpLocks/>
            <a:endCxn id="19" idx="0"/>
          </p:cNvCxnSpPr>
          <p:nvPr/>
        </p:nvCxnSpPr>
        <p:spPr>
          <a:xfrm>
            <a:off x="1018835" y="3998652"/>
            <a:ext cx="155818" cy="72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a:cxnSpLocks/>
            <a:endCxn id="20" idx="3"/>
          </p:cNvCxnSpPr>
          <p:nvPr/>
        </p:nvCxnSpPr>
        <p:spPr>
          <a:xfrm flipH="1">
            <a:off x="1838015" y="3998652"/>
            <a:ext cx="1556835" cy="1898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521510" y="4722421"/>
            <a:ext cx="1306286" cy="609600"/>
          </a:xfrm>
          <a:prstGeom prst="rect">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600" dirty="0"/>
              <a:t>input7</a:t>
            </a:r>
            <a:endParaRPr lang="zh-CN" altLang="en-US" sz="1600" dirty="0"/>
          </a:p>
        </p:txBody>
      </p:sp>
      <p:sp>
        <p:nvSpPr>
          <p:cNvPr id="20" name="矩形 19"/>
          <p:cNvSpPr/>
          <p:nvPr/>
        </p:nvSpPr>
        <p:spPr>
          <a:xfrm>
            <a:off x="531729" y="5592141"/>
            <a:ext cx="1306286" cy="609600"/>
          </a:xfrm>
          <a:prstGeom prst="rect">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600" dirty="0"/>
              <a:t>input9</a:t>
            </a:r>
            <a:endParaRPr lang="zh-CN" altLang="en-US" sz="1600" dirty="0"/>
          </a:p>
        </p:txBody>
      </p:sp>
      <p:sp>
        <p:nvSpPr>
          <p:cNvPr id="21" name="左右箭头 20"/>
          <p:cNvSpPr/>
          <p:nvPr/>
        </p:nvSpPr>
        <p:spPr>
          <a:xfrm rot="5400000">
            <a:off x="1050386" y="5359943"/>
            <a:ext cx="248535" cy="182880"/>
          </a:xfrm>
          <a:prstGeom prst="leftRightArrow">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298921" y="5327115"/>
            <a:ext cx="528875" cy="276999"/>
          </a:xfrm>
          <a:prstGeom prst="rect">
            <a:avLst/>
          </a:prstGeom>
          <a:noFill/>
        </p:spPr>
        <p:txBody>
          <a:bodyPr wrap="square" rtlCol="0">
            <a:spAutoFit/>
          </a:bodyPr>
          <a:lstStyle/>
          <a:p>
            <a:r>
              <a:rPr lang="zh-CN" altLang="en-US" sz="1200" dirty="0"/>
              <a:t>对比</a:t>
            </a:r>
          </a:p>
        </p:txBody>
      </p:sp>
      <p:grpSp>
        <p:nvGrpSpPr>
          <p:cNvPr id="30" name="组合 29"/>
          <p:cNvGrpSpPr/>
          <p:nvPr/>
        </p:nvGrpSpPr>
        <p:grpSpPr>
          <a:xfrm>
            <a:off x="4539556" y="1839644"/>
            <a:ext cx="1985556" cy="296331"/>
            <a:chOff x="5538651" y="1663217"/>
            <a:chExt cx="1985556" cy="644554"/>
          </a:xfrm>
        </p:grpSpPr>
        <p:sp>
          <p:nvSpPr>
            <p:cNvPr id="25" name="矩形 24"/>
            <p:cNvSpPr/>
            <p:nvPr/>
          </p:nvSpPr>
          <p:spPr>
            <a:xfrm>
              <a:off x="5538651" y="1663217"/>
              <a:ext cx="992778" cy="644554"/>
            </a:xfrm>
            <a:prstGeom prst="rect">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input1</a:t>
              </a:r>
              <a:endParaRPr lang="zh-CN" altLang="en-US" dirty="0"/>
            </a:p>
          </p:txBody>
        </p:sp>
        <p:sp>
          <p:nvSpPr>
            <p:cNvPr id="29" name="矩形 28"/>
            <p:cNvSpPr/>
            <p:nvPr/>
          </p:nvSpPr>
          <p:spPr>
            <a:xfrm>
              <a:off x="6531429" y="1663217"/>
              <a:ext cx="992778" cy="64455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output1</a:t>
              </a:r>
              <a:endParaRPr lang="zh-CN" altLang="en-US" dirty="0"/>
            </a:p>
          </p:txBody>
        </p:sp>
      </p:grpSp>
      <p:grpSp>
        <p:nvGrpSpPr>
          <p:cNvPr id="35" name="组合 34"/>
          <p:cNvGrpSpPr/>
          <p:nvPr/>
        </p:nvGrpSpPr>
        <p:grpSpPr>
          <a:xfrm>
            <a:off x="4539556" y="2282908"/>
            <a:ext cx="1985556" cy="280794"/>
            <a:chOff x="5538651" y="1663217"/>
            <a:chExt cx="1985556" cy="644554"/>
          </a:xfrm>
        </p:grpSpPr>
        <p:sp>
          <p:nvSpPr>
            <p:cNvPr id="36" name="矩形 35"/>
            <p:cNvSpPr/>
            <p:nvPr/>
          </p:nvSpPr>
          <p:spPr>
            <a:xfrm>
              <a:off x="5538651" y="1663217"/>
              <a:ext cx="992778" cy="644554"/>
            </a:xfrm>
            <a:prstGeom prst="rect">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input2</a:t>
              </a:r>
              <a:endParaRPr lang="zh-CN" altLang="en-US" dirty="0"/>
            </a:p>
          </p:txBody>
        </p:sp>
        <p:sp>
          <p:nvSpPr>
            <p:cNvPr id="37" name="矩形 36"/>
            <p:cNvSpPr/>
            <p:nvPr/>
          </p:nvSpPr>
          <p:spPr>
            <a:xfrm>
              <a:off x="6531429" y="1663217"/>
              <a:ext cx="992778" cy="64455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output1</a:t>
              </a:r>
              <a:endParaRPr lang="zh-CN" altLang="en-US" dirty="0"/>
            </a:p>
          </p:txBody>
        </p:sp>
      </p:grpSp>
      <p:grpSp>
        <p:nvGrpSpPr>
          <p:cNvPr id="38" name="组合 37"/>
          <p:cNvGrpSpPr/>
          <p:nvPr/>
        </p:nvGrpSpPr>
        <p:grpSpPr>
          <a:xfrm>
            <a:off x="4539556" y="2710635"/>
            <a:ext cx="1985556" cy="282673"/>
            <a:chOff x="5538651" y="1663217"/>
            <a:chExt cx="1985556" cy="644554"/>
          </a:xfrm>
        </p:grpSpPr>
        <p:sp>
          <p:nvSpPr>
            <p:cNvPr id="39" name="矩形 38"/>
            <p:cNvSpPr/>
            <p:nvPr/>
          </p:nvSpPr>
          <p:spPr>
            <a:xfrm>
              <a:off x="5538651" y="1663217"/>
              <a:ext cx="992778" cy="644554"/>
            </a:xfrm>
            <a:prstGeom prst="rect">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input3</a:t>
              </a:r>
              <a:endParaRPr lang="zh-CN" altLang="en-US" dirty="0"/>
            </a:p>
          </p:txBody>
        </p:sp>
        <p:sp>
          <p:nvSpPr>
            <p:cNvPr id="40" name="矩形 39"/>
            <p:cNvSpPr/>
            <p:nvPr/>
          </p:nvSpPr>
          <p:spPr>
            <a:xfrm>
              <a:off x="6531429" y="1663217"/>
              <a:ext cx="992778" cy="64455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output1</a:t>
              </a:r>
              <a:endParaRPr lang="zh-CN" altLang="en-US" dirty="0"/>
            </a:p>
          </p:txBody>
        </p:sp>
      </p:grpSp>
      <p:sp>
        <p:nvSpPr>
          <p:cNvPr id="41" name="矩形 40"/>
          <p:cNvSpPr/>
          <p:nvPr/>
        </p:nvSpPr>
        <p:spPr>
          <a:xfrm>
            <a:off x="4391511" y="1692711"/>
            <a:ext cx="2333897" cy="1392499"/>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3" name="文本框 42"/>
          <p:cNvSpPr txBox="1"/>
          <p:nvPr/>
        </p:nvSpPr>
        <p:spPr>
          <a:xfrm>
            <a:off x="4948859" y="1369621"/>
            <a:ext cx="923109" cy="369332"/>
          </a:xfrm>
          <a:prstGeom prst="rect">
            <a:avLst/>
          </a:prstGeom>
          <a:noFill/>
        </p:spPr>
        <p:txBody>
          <a:bodyPr wrap="square" rtlCol="0">
            <a:spAutoFit/>
          </a:bodyPr>
          <a:lstStyle/>
          <a:p>
            <a:r>
              <a:rPr lang="en-US" altLang="zh-CN" dirty="0"/>
              <a:t>group1</a:t>
            </a:r>
            <a:endParaRPr lang="zh-CN" altLang="en-US" dirty="0"/>
          </a:p>
        </p:txBody>
      </p:sp>
      <p:grpSp>
        <p:nvGrpSpPr>
          <p:cNvPr id="47" name="组合 46"/>
          <p:cNvGrpSpPr/>
          <p:nvPr/>
        </p:nvGrpSpPr>
        <p:grpSpPr>
          <a:xfrm>
            <a:off x="6998276" y="2282908"/>
            <a:ext cx="1985556" cy="280794"/>
            <a:chOff x="5538651" y="1663217"/>
            <a:chExt cx="1985556" cy="644554"/>
          </a:xfrm>
        </p:grpSpPr>
        <p:sp>
          <p:nvSpPr>
            <p:cNvPr id="48" name="矩形 47"/>
            <p:cNvSpPr/>
            <p:nvPr/>
          </p:nvSpPr>
          <p:spPr>
            <a:xfrm>
              <a:off x="5538651" y="1663217"/>
              <a:ext cx="992778" cy="644554"/>
            </a:xfrm>
            <a:prstGeom prst="rect">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input5</a:t>
              </a:r>
              <a:endParaRPr lang="zh-CN" altLang="en-US" dirty="0"/>
            </a:p>
          </p:txBody>
        </p:sp>
        <p:sp>
          <p:nvSpPr>
            <p:cNvPr id="49" name="矩形 48"/>
            <p:cNvSpPr/>
            <p:nvPr/>
          </p:nvSpPr>
          <p:spPr>
            <a:xfrm>
              <a:off x="6531429" y="1663217"/>
              <a:ext cx="992778" cy="644554"/>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output2</a:t>
              </a:r>
              <a:endParaRPr lang="zh-CN" altLang="en-US" dirty="0"/>
            </a:p>
          </p:txBody>
        </p:sp>
      </p:grpSp>
      <p:grpSp>
        <p:nvGrpSpPr>
          <p:cNvPr id="50" name="组合 49"/>
          <p:cNvGrpSpPr/>
          <p:nvPr/>
        </p:nvGrpSpPr>
        <p:grpSpPr>
          <a:xfrm>
            <a:off x="4739852" y="5873320"/>
            <a:ext cx="1985556" cy="282673"/>
            <a:chOff x="5538651" y="1663217"/>
            <a:chExt cx="1985556" cy="644554"/>
          </a:xfrm>
        </p:grpSpPr>
        <p:sp>
          <p:nvSpPr>
            <p:cNvPr id="51" name="矩形 50"/>
            <p:cNvSpPr/>
            <p:nvPr/>
          </p:nvSpPr>
          <p:spPr>
            <a:xfrm>
              <a:off x="5538651" y="1663217"/>
              <a:ext cx="992778" cy="644554"/>
            </a:xfrm>
            <a:prstGeom prst="rect">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input6</a:t>
              </a:r>
              <a:endParaRPr lang="zh-CN" altLang="en-US" dirty="0"/>
            </a:p>
          </p:txBody>
        </p:sp>
        <p:sp>
          <p:nvSpPr>
            <p:cNvPr id="52" name="矩形 51"/>
            <p:cNvSpPr/>
            <p:nvPr/>
          </p:nvSpPr>
          <p:spPr>
            <a:xfrm>
              <a:off x="6531429" y="1663217"/>
              <a:ext cx="992778" cy="644554"/>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output2</a:t>
              </a:r>
              <a:endParaRPr lang="zh-CN" altLang="en-US" dirty="0"/>
            </a:p>
          </p:txBody>
        </p:sp>
      </p:grpSp>
      <p:sp>
        <p:nvSpPr>
          <p:cNvPr id="53" name="矩形 52"/>
          <p:cNvSpPr/>
          <p:nvPr/>
        </p:nvSpPr>
        <p:spPr>
          <a:xfrm>
            <a:off x="6850232" y="1692711"/>
            <a:ext cx="2217782" cy="1392499"/>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4" name="文本框 53"/>
          <p:cNvSpPr txBox="1"/>
          <p:nvPr/>
        </p:nvSpPr>
        <p:spPr>
          <a:xfrm>
            <a:off x="7407579" y="1369621"/>
            <a:ext cx="923109" cy="369332"/>
          </a:xfrm>
          <a:prstGeom prst="rect">
            <a:avLst/>
          </a:prstGeom>
          <a:noFill/>
        </p:spPr>
        <p:txBody>
          <a:bodyPr wrap="square" rtlCol="0">
            <a:spAutoFit/>
          </a:bodyPr>
          <a:lstStyle/>
          <a:p>
            <a:r>
              <a:rPr lang="en-US" altLang="zh-CN" dirty="0"/>
              <a:t>group2</a:t>
            </a:r>
            <a:endParaRPr lang="zh-CN" altLang="en-US" dirty="0"/>
          </a:p>
        </p:txBody>
      </p:sp>
      <p:grpSp>
        <p:nvGrpSpPr>
          <p:cNvPr id="55" name="组合 54"/>
          <p:cNvGrpSpPr/>
          <p:nvPr/>
        </p:nvGrpSpPr>
        <p:grpSpPr>
          <a:xfrm>
            <a:off x="6998276" y="1861346"/>
            <a:ext cx="1985556" cy="280794"/>
            <a:chOff x="5538651" y="1663217"/>
            <a:chExt cx="1985556" cy="644554"/>
          </a:xfrm>
        </p:grpSpPr>
        <p:sp>
          <p:nvSpPr>
            <p:cNvPr id="56" name="矩形 55"/>
            <p:cNvSpPr/>
            <p:nvPr/>
          </p:nvSpPr>
          <p:spPr>
            <a:xfrm>
              <a:off x="5538651" y="1663217"/>
              <a:ext cx="992778" cy="644554"/>
            </a:xfrm>
            <a:prstGeom prst="rect">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input4</a:t>
              </a:r>
              <a:endParaRPr lang="zh-CN" altLang="en-US" dirty="0"/>
            </a:p>
          </p:txBody>
        </p:sp>
        <p:sp>
          <p:nvSpPr>
            <p:cNvPr id="57" name="矩形 56"/>
            <p:cNvSpPr/>
            <p:nvPr/>
          </p:nvSpPr>
          <p:spPr>
            <a:xfrm>
              <a:off x="6531429" y="1663217"/>
              <a:ext cx="992778" cy="644554"/>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output2</a:t>
              </a:r>
              <a:endParaRPr lang="zh-CN" altLang="en-US" dirty="0"/>
            </a:p>
          </p:txBody>
        </p:sp>
      </p:grpSp>
      <p:grpSp>
        <p:nvGrpSpPr>
          <p:cNvPr id="58" name="组合 57"/>
          <p:cNvGrpSpPr/>
          <p:nvPr/>
        </p:nvGrpSpPr>
        <p:grpSpPr>
          <a:xfrm>
            <a:off x="4527943" y="3655924"/>
            <a:ext cx="1985556" cy="296331"/>
            <a:chOff x="5538651" y="1663217"/>
            <a:chExt cx="1985556" cy="644554"/>
          </a:xfrm>
        </p:grpSpPr>
        <p:sp>
          <p:nvSpPr>
            <p:cNvPr id="59" name="矩形 58"/>
            <p:cNvSpPr/>
            <p:nvPr/>
          </p:nvSpPr>
          <p:spPr>
            <a:xfrm>
              <a:off x="5538651" y="1663217"/>
              <a:ext cx="992778" cy="644554"/>
            </a:xfrm>
            <a:prstGeom prst="rect">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input7</a:t>
              </a:r>
              <a:endParaRPr lang="zh-CN" altLang="en-US" dirty="0"/>
            </a:p>
          </p:txBody>
        </p:sp>
        <p:sp>
          <p:nvSpPr>
            <p:cNvPr id="60" name="矩形 59"/>
            <p:cNvSpPr/>
            <p:nvPr/>
          </p:nvSpPr>
          <p:spPr>
            <a:xfrm>
              <a:off x="6531429" y="1663217"/>
              <a:ext cx="992778" cy="64455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output3</a:t>
              </a:r>
              <a:endParaRPr lang="zh-CN" altLang="en-US" dirty="0"/>
            </a:p>
          </p:txBody>
        </p:sp>
      </p:grpSp>
      <p:grpSp>
        <p:nvGrpSpPr>
          <p:cNvPr id="61" name="组合 60"/>
          <p:cNvGrpSpPr/>
          <p:nvPr/>
        </p:nvGrpSpPr>
        <p:grpSpPr>
          <a:xfrm>
            <a:off x="4527943" y="4099188"/>
            <a:ext cx="1985556" cy="280794"/>
            <a:chOff x="5538651" y="1663217"/>
            <a:chExt cx="1985556" cy="644554"/>
          </a:xfrm>
        </p:grpSpPr>
        <p:sp>
          <p:nvSpPr>
            <p:cNvPr id="62" name="矩形 61"/>
            <p:cNvSpPr/>
            <p:nvPr/>
          </p:nvSpPr>
          <p:spPr>
            <a:xfrm>
              <a:off x="5538651" y="1663217"/>
              <a:ext cx="992778" cy="644554"/>
            </a:xfrm>
            <a:prstGeom prst="rect">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input8</a:t>
              </a:r>
              <a:endParaRPr lang="zh-CN" altLang="en-US" dirty="0"/>
            </a:p>
          </p:txBody>
        </p:sp>
        <p:sp>
          <p:nvSpPr>
            <p:cNvPr id="63" name="矩形 62"/>
            <p:cNvSpPr/>
            <p:nvPr/>
          </p:nvSpPr>
          <p:spPr>
            <a:xfrm>
              <a:off x="6531429" y="1663217"/>
              <a:ext cx="992778" cy="64455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output3</a:t>
              </a:r>
              <a:endParaRPr lang="zh-CN" altLang="en-US" dirty="0"/>
            </a:p>
          </p:txBody>
        </p:sp>
      </p:grpSp>
      <p:grpSp>
        <p:nvGrpSpPr>
          <p:cNvPr id="64" name="组合 63"/>
          <p:cNvGrpSpPr/>
          <p:nvPr/>
        </p:nvGrpSpPr>
        <p:grpSpPr>
          <a:xfrm>
            <a:off x="4527943" y="4526915"/>
            <a:ext cx="1985556" cy="282673"/>
            <a:chOff x="5538651" y="1663217"/>
            <a:chExt cx="1985556" cy="644554"/>
          </a:xfrm>
        </p:grpSpPr>
        <p:sp>
          <p:nvSpPr>
            <p:cNvPr id="65" name="矩形 64"/>
            <p:cNvSpPr/>
            <p:nvPr/>
          </p:nvSpPr>
          <p:spPr>
            <a:xfrm>
              <a:off x="5538651" y="1663217"/>
              <a:ext cx="992778" cy="644554"/>
            </a:xfrm>
            <a:prstGeom prst="rect">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input9</a:t>
              </a:r>
              <a:endParaRPr lang="zh-CN" altLang="en-US" dirty="0"/>
            </a:p>
          </p:txBody>
        </p:sp>
        <p:sp>
          <p:nvSpPr>
            <p:cNvPr id="66" name="矩形 65"/>
            <p:cNvSpPr/>
            <p:nvPr/>
          </p:nvSpPr>
          <p:spPr>
            <a:xfrm>
              <a:off x="6531429" y="1663217"/>
              <a:ext cx="992778" cy="64455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output3</a:t>
              </a:r>
              <a:endParaRPr lang="zh-CN" altLang="en-US" dirty="0"/>
            </a:p>
          </p:txBody>
        </p:sp>
      </p:grpSp>
      <p:sp>
        <p:nvSpPr>
          <p:cNvPr id="67" name="矩形 66"/>
          <p:cNvSpPr/>
          <p:nvPr/>
        </p:nvSpPr>
        <p:spPr>
          <a:xfrm>
            <a:off x="4379898" y="3508991"/>
            <a:ext cx="2333897" cy="1392499"/>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8" name="文本框 67"/>
          <p:cNvSpPr txBox="1"/>
          <p:nvPr/>
        </p:nvSpPr>
        <p:spPr>
          <a:xfrm>
            <a:off x="4937246" y="3185901"/>
            <a:ext cx="923109" cy="369332"/>
          </a:xfrm>
          <a:prstGeom prst="rect">
            <a:avLst/>
          </a:prstGeom>
          <a:noFill/>
        </p:spPr>
        <p:txBody>
          <a:bodyPr wrap="square" rtlCol="0">
            <a:spAutoFit/>
          </a:bodyPr>
          <a:lstStyle/>
          <a:p>
            <a:r>
              <a:rPr lang="en-US" altLang="zh-CN" dirty="0"/>
              <a:t>group3</a:t>
            </a:r>
            <a:endParaRPr lang="zh-CN" altLang="en-US" dirty="0"/>
          </a:p>
        </p:txBody>
      </p:sp>
      <p:sp>
        <p:nvSpPr>
          <p:cNvPr id="69" name="左右箭头 68"/>
          <p:cNvSpPr/>
          <p:nvPr/>
        </p:nvSpPr>
        <p:spPr>
          <a:xfrm rot="19604709">
            <a:off x="6686919" y="3290952"/>
            <a:ext cx="1380739" cy="435874"/>
          </a:xfrm>
          <a:prstGeom prst="leftRightArrow">
            <a:avLst>
              <a:gd name="adj1" fmla="val 45607"/>
              <a:gd name="adj2" fmla="val 24068"/>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7121766" y="4099188"/>
            <a:ext cx="1983437" cy="1815882"/>
          </a:xfrm>
          <a:prstGeom prst="rect">
            <a:avLst/>
          </a:prstGeom>
          <a:noFill/>
        </p:spPr>
        <p:txBody>
          <a:bodyPr wrap="square" rtlCol="0">
            <a:spAutoFit/>
          </a:bodyPr>
          <a:lstStyle/>
          <a:p>
            <a:r>
              <a:rPr lang="zh-CN" altLang="en-US" sz="1400" dirty="0"/>
              <a:t>首先进行组与组的对比。</a:t>
            </a:r>
            <a:endParaRPr lang="en-US" altLang="zh-CN" sz="1400" dirty="0"/>
          </a:p>
          <a:p>
            <a:r>
              <a:rPr lang="zh-CN" altLang="en-US" sz="1400" dirty="0"/>
              <a:t>如果</a:t>
            </a:r>
            <a:r>
              <a:rPr lang="zh-CN" altLang="en-US" sz="1400" b="1" dirty="0"/>
              <a:t>能够得到</a:t>
            </a:r>
            <a:r>
              <a:rPr lang="zh-CN" altLang="en-US" sz="1400" dirty="0"/>
              <a:t>输出变化关系</a:t>
            </a:r>
            <a:r>
              <a:rPr lang="en-US" altLang="zh-CN" sz="1400" b="1" i="1" dirty="0" err="1">
                <a:cs typeface="Times New Roman" pitchFamily="18" charset="0"/>
              </a:rPr>
              <a:t>R</a:t>
            </a:r>
            <a:r>
              <a:rPr lang="en-US" altLang="zh-CN" sz="1400" b="1" i="1" baseline="-25000" dirty="0" err="1">
                <a:cs typeface="Times New Roman" pitchFamily="18" charset="0"/>
              </a:rPr>
              <a:t>f</a:t>
            </a:r>
            <a:r>
              <a:rPr lang="zh-CN" altLang="en-US" sz="1400" dirty="0"/>
              <a:t>，再从两个组中分别选择</a:t>
            </a:r>
            <a:r>
              <a:rPr lang="en-US" altLang="zh-CN" sz="1400" dirty="0"/>
              <a:t>IO-CTF</a:t>
            </a:r>
            <a:r>
              <a:rPr lang="zh-CN" altLang="en-US" sz="1400" b="1" dirty="0"/>
              <a:t>进行对比</a:t>
            </a:r>
            <a:r>
              <a:rPr lang="zh-CN" altLang="en-US" sz="1400" dirty="0"/>
              <a:t>得到输入变化关系</a:t>
            </a:r>
            <a:r>
              <a:rPr lang="en-US" altLang="zh-CN" sz="1400" dirty="0"/>
              <a:t>R</a:t>
            </a:r>
            <a:r>
              <a:rPr lang="zh-CN" altLang="en-US" sz="1400" dirty="0"/>
              <a:t>；如果</a:t>
            </a:r>
            <a:r>
              <a:rPr lang="zh-CN" altLang="en-US" sz="1400" b="1" dirty="0"/>
              <a:t>得不到</a:t>
            </a:r>
            <a:r>
              <a:rPr lang="en-US" altLang="zh-CN" sz="1400" b="1" i="1" dirty="0" err="1">
                <a:cs typeface="Times New Roman" pitchFamily="18" charset="0"/>
              </a:rPr>
              <a:t>R</a:t>
            </a:r>
            <a:r>
              <a:rPr lang="en-US" altLang="zh-CN" sz="1400" b="1" i="1" baseline="-25000" dirty="0" err="1">
                <a:cs typeface="Times New Roman" pitchFamily="18" charset="0"/>
              </a:rPr>
              <a:t>f</a:t>
            </a:r>
            <a:r>
              <a:rPr lang="zh-CN" altLang="en-US" sz="1400" dirty="0"/>
              <a:t>，则</a:t>
            </a:r>
            <a:r>
              <a:rPr lang="zh-CN" altLang="en-US" sz="1400" b="1" dirty="0"/>
              <a:t>不需要</a:t>
            </a:r>
            <a:r>
              <a:rPr lang="zh-CN" altLang="en-US" sz="1400" dirty="0"/>
              <a:t>再对两个组内的</a:t>
            </a:r>
            <a:r>
              <a:rPr lang="en-US" altLang="zh-CN" sz="1400" dirty="0"/>
              <a:t>IO-CTF</a:t>
            </a:r>
            <a:r>
              <a:rPr lang="zh-CN" altLang="en-US" sz="1400" dirty="0"/>
              <a:t>进行</a:t>
            </a:r>
            <a:r>
              <a:rPr lang="zh-CN" altLang="en-US" sz="1400" b="1" dirty="0"/>
              <a:t>比较</a:t>
            </a:r>
            <a:r>
              <a:rPr lang="zh-CN" altLang="en-US" sz="1400" dirty="0"/>
              <a:t>了。</a:t>
            </a:r>
            <a:endParaRPr lang="en-US" altLang="zh-CN" sz="1400" i="1" baseline="-25000" dirty="0">
              <a:cs typeface="Times New Roman" pitchFamily="18" charset="0"/>
            </a:endParaRPr>
          </a:p>
        </p:txBody>
      </p:sp>
      <p:cxnSp>
        <p:nvCxnSpPr>
          <p:cNvPr id="72" name="直接箭头连接符 71"/>
          <p:cNvCxnSpPr>
            <a:cxnSpLocks/>
          </p:cNvCxnSpPr>
          <p:nvPr/>
        </p:nvCxnSpPr>
        <p:spPr>
          <a:xfrm>
            <a:off x="5509108" y="4809588"/>
            <a:ext cx="219118" cy="433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p:cNvCxnSpPr>
            <a:cxnSpLocks/>
            <a:stCxn id="81" idx="1"/>
            <a:endCxn id="52" idx="3"/>
          </p:cNvCxnSpPr>
          <p:nvPr/>
        </p:nvCxnSpPr>
        <p:spPr>
          <a:xfrm flipH="1">
            <a:off x="6725408" y="2859665"/>
            <a:ext cx="274371" cy="3154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6" name="组合 75"/>
          <p:cNvGrpSpPr/>
          <p:nvPr/>
        </p:nvGrpSpPr>
        <p:grpSpPr>
          <a:xfrm>
            <a:off x="4735448" y="5246430"/>
            <a:ext cx="1985556" cy="282673"/>
            <a:chOff x="5538651" y="1663217"/>
            <a:chExt cx="1985556" cy="644554"/>
          </a:xfrm>
        </p:grpSpPr>
        <p:sp>
          <p:nvSpPr>
            <p:cNvPr id="77" name="矩形 76"/>
            <p:cNvSpPr/>
            <p:nvPr/>
          </p:nvSpPr>
          <p:spPr>
            <a:xfrm>
              <a:off x="5538651" y="1663217"/>
              <a:ext cx="992778" cy="644554"/>
            </a:xfrm>
            <a:prstGeom prst="rect">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input9</a:t>
              </a:r>
              <a:endParaRPr lang="zh-CN" altLang="en-US" dirty="0"/>
            </a:p>
          </p:txBody>
        </p:sp>
        <p:sp>
          <p:nvSpPr>
            <p:cNvPr id="78" name="矩形 77"/>
            <p:cNvSpPr/>
            <p:nvPr/>
          </p:nvSpPr>
          <p:spPr>
            <a:xfrm>
              <a:off x="6531429" y="1663217"/>
              <a:ext cx="992778" cy="64455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output3</a:t>
              </a:r>
              <a:endParaRPr lang="zh-CN" altLang="en-US" dirty="0"/>
            </a:p>
          </p:txBody>
        </p:sp>
      </p:grpSp>
      <p:grpSp>
        <p:nvGrpSpPr>
          <p:cNvPr id="80" name="组合 79"/>
          <p:cNvGrpSpPr/>
          <p:nvPr/>
        </p:nvGrpSpPr>
        <p:grpSpPr>
          <a:xfrm>
            <a:off x="6999779" y="2718328"/>
            <a:ext cx="1985556" cy="282673"/>
            <a:chOff x="5538651" y="1663217"/>
            <a:chExt cx="1985556" cy="644554"/>
          </a:xfrm>
        </p:grpSpPr>
        <p:sp>
          <p:nvSpPr>
            <p:cNvPr id="81" name="矩形 80"/>
            <p:cNvSpPr/>
            <p:nvPr/>
          </p:nvSpPr>
          <p:spPr>
            <a:xfrm>
              <a:off x="5538651" y="1663217"/>
              <a:ext cx="992778" cy="644554"/>
            </a:xfrm>
            <a:prstGeom prst="rect">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input6</a:t>
              </a:r>
              <a:endParaRPr lang="zh-CN" altLang="en-US" dirty="0"/>
            </a:p>
          </p:txBody>
        </p:sp>
        <p:sp>
          <p:nvSpPr>
            <p:cNvPr id="82" name="矩形 81"/>
            <p:cNvSpPr/>
            <p:nvPr/>
          </p:nvSpPr>
          <p:spPr>
            <a:xfrm>
              <a:off x="6531429" y="1663217"/>
              <a:ext cx="992778" cy="644554"/>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output2</a:t>
              </a:r>
              <a:endParaRPr lang="zh-CN" altLang="en-US" dirty="0"/>
            </a:p>
          </p:txBody>
        </p:sp>
      </p:grpSp>
      <p:sp>
        <p:nvSpPr>
          <p:cNvPr id="84" name="左右箭头 83"/>
          <p:cNvSpPr/>
          <p:nvPr/>
        </p:nvSpPr>
        <p:spPr>
          <a:xfrm rot="5400000">
            <a:off x="5512518" y="5640217"/>
            <a:ext cx="248535" cy="182880"/>
          </a:xfrm>
          <a:prstGeom prst="leftRightArrow">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p:cNvSpPr txBox="1"/>
          <p:nvPr/>
        </p:nvSpPr>
        <p:spPr>
          <a:xfrm>
            <a:off x="5737034" y="5601859"/>
            <a:ext cx="528875" cy="276999"/>
          </a:xfrm>
          <a:prstGeom prst="rect">
            <a:avLst/>
          </a:prstGeom>
          <a:noFill/>
        </p:spPr>
        <p:txBody>
          <a:bodyPr wrap="square" rtlCol="0">
            <a:spAutoFit/>
          </a:bodyPr>
          <a:lstStyle/>
          <a:p>
            <a:r>
              <a:rPr lang="zh-CN" altLang="en-US" sz="1200" dirty="0"/>
              <a:t>对比</a:t>
            </a:r>
          </a:p>
        </p:txBody>
      </p:sp>
      <p:cxnSp>
        <p:nvCxnSpPr>
          <p:cNvPr id="7" name="直接连接符 6"/>
          <p:cNvCxnSpPr/>
          <p:nvPr/>
        </p:nvCxnSpPr>
        <p:spPr>
          <a:xfrm>
            <a:off x="4283242" y="1175657"/>
            <a:ext cx="0" cy="5068389"/>
          </a:xfrm>
          <a:prstGeom prst="line">
            <a:avLst/>
          </a:prstGeom>
          <a:ln w="57150">
            <a:solidFill>
              <a:srgbClr val="3592BE"/>
            </a:solidFill>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1437955" y="1080752"/>
            <a:ext cx="1377257" cy="523220"/>
          </a:xfrm>
          <a:prstGeom prst="rect">
            <a:avLst/>
          </a:prstGeom>
          <a:noFill/>
        </p:spPr>
        <p:txBody>
          <a:bodyPr wrap="square" rtlCol="0">
            <a:spAutoFit/>
          </a:bodyPr>
          <a:lstStyle/>
          <a:p>
            <a:pPr algn="ctr"/>
            <a:r>
              <a:rPr lang="en-US" altLang="zh-CN" sz="2800" b="1" dirty="0"/>
              <a:t>METRIC</a:t>
            </a:r>
            <a:endParaRPr lang="zh-CN" altLang="en-US" sz="2800" b="1" dirty="0"/>
          </a:p>
        </p:txBody>
      </p:sp>
      <p:sp>
        <p:nvSpPr>
          <p:cNvPr id="71" name="文本框 70"/>
          <p:cNvSpPr txBox="1"/>
          <p:nvPr/>
        </p:nvSpPr>
        <p:spPr>
          <a:xfrm>
            <a:off x="5927067" y="1029971"/>
            <a:ext cx="1573456" cy="523220"/>
          </a:xfrm>
          <a:prstGeom prst="rect">
            <a:avLst/>
          </a:prstGeom>
          <a:noFill/>
        </p:spPr>
        <p:txBody>
          <a:bodyPr wrap="square" rtlCol="0">
            <a:spAutoFit/>
          </a:bodyPr>
          <a:lstStyle/>
          <a:p>
            <a:pPr algn="ctr"/>
            <a:r>
              <a:rPr lang="en-US" altLang="zh-CN" sz="2800" b="1" dirty="0"/>
              <a:t>METRIC*</a:t>
            </a:r>
            <a:endParaRPr lang="zh-CN" altLang="en-US" sz="2800" b="1" dirty="0"/>
          </a:p>
        </p:txBody>
      </p:sp>
      <p:sp>
        <p:nvSpPr>
          <p:cNvPr id="9" name="文本框 8"/>
          <p:cNvSpPr txBox="1"/>
          <p:nvPr/>
        </p:nvSpPr>
        <p:spPr>
          <a:xfrm>
            <a:off x="2417997" y="5447184"/>
            <a:ext cx="1617927" cy="954107"/>
          </a:xfrm>
          <a:prstGeom prst="rect">
            <a:avLst/>
          </a:prstGeom>
          <a:noFill/>
        </p:spPr>
        <p:txBody>
          <a:bodyPr wrap="square" rtlCol="0">
            <a:spAutoFit/>
          </a:bodyPr>
          <a:lstStyle/>
          <a:p>
            <a:r>
              <a:rPr lang="zh-CN" altLang="en-US" sz="1400" dirty="0"/>
              <a:t>需要两两对比，直到所有完整测试帧都与其他完整测试帧进行过配对。</a:t>
            </a:r>
          </a:p>
        </p:txBody>
      </p:sp>
    </p:spTree>
    <p:extLst>
      <p:ext uri="{BB962C8B-B14F-4D97-AF65-F5344CB8AC3E}">
        <p14:creationId xmlns:p14="http://schemas.microsoft.com/office/powerpoint/2010/main" val="221747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50"/>
                                        <p:tgtEl>
                                          <p:spTgt spid="5"/>
                                        </p:tgtEl>
                                      </p:cBhvr>
                                    </p:animEffect>
                                    <p:anim calcmode="lin" valueType="num">
                                      <p:cBhvr>
                                        <p:cTn id="19" dur="250" fill="hold"/>
                                        <p:tgtEl>
                                          <p:spTgt spid="5"/>
                                        </p:tgtEl>
                                        <p:attrNameLst>
                                          <p:attrName>ppt_x</p:attrName>
                                        </p:attrNameLst>
                                      </p:cBhvr>
                                      <p:tavLst>
                                        <p:tav tm="0">
                                          <p:val>
                                            <p:strVal val="#ppt_x"/>
                                          </p:val>
                                        </p:tav>
                                        <p:tav tm="100000">
                                          <p:val>
                                            <p:strVal val="#ppt_x"/>
                                          </p:val>
                                        </p:tav>
                                      </p:tavLst>
                                    </p:anim>
                                    <p:anim calcmode="lin" valueType="num">
                                      <p:cBhvr>
                                        <p:cTn id="20" dur="25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50"/>
                                        <p:tgtEl>
                                          <p:spTgt spid="12"/>
                                        </p:tgtEl>
                                      </p:cBhvr>
                                    </p:animEffect>
                                    <p:anim calcmode="lin" valueType="num">
                                      <p:cBhvr>
                                        <p:cTn id="25" dur="250" fill="hold"/>
                                        <p:tgtEl>
                                          <p:spTgt spid="12"/>
                                        </p:tgtEl>
                                        <p:attrNameLst>
                                          <p:attrName>ppt_x</p:attrName>
                                        </p:attrNameLst>
                                      </p:cBhvr>
                                      <p:tavLst>
                                        <p:tav tm="0">
                                          <p:val>
                                            <p:strVal val="#ppt_x"/>
                                          </p:val>
                                        </p:tav>
                                        <p:tav tm="100000">
                                          <p:val>
                                            <p:strVal val="#ppt_x"/>
                                          </p:val>
                                        </p:tav>
                                      </p:tavLst>
                                    </p:anim>
                                    <p:anim calcmode="lin" valueType="num">
                                      <p:cBhvr>
                                        <p:cTn id="26" dur="25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50"/>
                                        <p:tgtEl>
                                          <p:spTgt spid="13"/>
                                        </p:tgtEl>
                                      </p:cBhvr>
                                    </p:animEffect>
                                    <p:anim calcmode="lin" valueType="num">
                                      <p:cBhvr>
                                        <p:cTn id="30" dur="250" fill="hold"/>
                                        <p:tgtEl>
                                          <p:spTgt spid="13"/>
                                        </p:tgtEl>
                                        <p:attrNameLst>
                                          <p:attrName>ppt_x</p:attrName>
                                        </p:attrNameLst>
                                      </p:cBhvr>
                                      <p:tavLst>
                                        <p:tav tm="0">
                                          <p:val>
                                            <p:strVal val="#ppt_x"/>
                                          </p:val>
                                        </p:tav>
                                        <p:tav tm="100000">
                                          <p:val>
                                            <p:strVal val="#ppt_x"/>
                                          </p:val>
                                        </p:tav>
                                      </p:tavLst>
                                    </p:anim>
                                    <p:anim calcmode="lin" valueType="num">
                                      <p:cBhvr>
                                        <p:cTn id="31" dur="250" fill="hold"/>
                                        <p:tgtEl>
                                          <p:spTgt spid="13"/>
                                        </p:tgtEl>
                                        <p:attrNameLst>
                                          <p:attrName>ppt_y</p:attrName>
                                        </p:attrNameLst>
                                      </p:cBhvr>
                                      <p:tavLst>
                                        <p:tav tm="0">
                                          <p:val>
                                            <p:strVal val="#ppt_y+.1"/>
                                          </p:val>
                                        </p:tav>
                                        <p:tav tm="100000">
                                          <p:val>
                                            <p:strVal val="#ppt_y"/>
                                          </p:val>
                                        </p:tav>
                                      </p:tavLst>
                                    </p:anim>
                                  </p:childTnLst>
                                </p:cTn>
                              </p:par>
                            </p:childTnLst>
                          </p:cTn>
                        </p:par>
                        <p:par>
                          <p:cTn id="32" fill="hold">
                            <p:stCondLst>
                              <p:cond delay="750"/>
                            </p:stCondLst>
                            <p:childTnLst>
                              <p:par>
                                <p:cTn id="33" presetID="42"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250"/>
                                        <p:tgtEl>
                                          <p:spTgt spid="19"/>
                                        </p:tgtEl>
                                      </p:cBhvr>
                                    </p:animEffect>
                                    <p:anim calcmode="lin" valueType="num">
                                      <p:cBhvr>
                                        <p:cTn id="36" dur="250" fill="hold"/>
                                        <p:tgtEl>
                                          <p:spTgt spid="19"/>
                                        </p:tgtEl>
                                        <p:attrNameLst>
                                          <p:attrName>ppt_x</p:attrName>
                                        </p:attrNameLst>
                                      </p:cBhvr>
                                      <p:tavLst>
                                        <p:tav tm="0">
                                          <p:val>
                                            <p:strVal val="#ppt_x"/>
                                          </p:val>
                                        </p:tav>
                                        <p:tav tm="100000">
                                          <p:val>
                                            <p:strVal val="#ppt_x"/>
                                          </p:val>
                                        </p:tav>
                                      </p:tavLst>
                                    </p:anim>
                                    <p:anim calcmode="lin" valueType="num">
                                      <p:cBhvr>
                                        <p:cTn id="37" dur="250" fill="hold"/>
                                        <p:tgtEl>
                                          <p:spTgt spid="1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250"/>
                                        <p:tgtEl>
                                          <p:spTgt spid="20"/>
                                        </p:tgtEl>
                                      </p:cBhvr>
                                    </p:animEffect>
                                    <p:anim calcmode="lin" valueType="num">
                                      <p:cBhvr>
                                        <p:cTn id="41" dur="250" fill="hold"/>
                                        <p:tgtEl>
                                          <p:spTgt spid="20"/>
                                        </p:tgtEl>
                                        <p:attrNameLst>
                                          <p:attrName>ppt_x</p:attrName>
                                        </p:attrNameLst>
                                      </p:cBhvr>
                                      <p:tavLst>
                                        <p:tav tm="0">
                                          <p:val>
                                            <p:strVal val="#ppt_x"/>
                                          </p:val>
                                        </p:tav>
                                        <p:tav tm="100000">
                                          <p:val>
                                            <p:strVal val="#ppt_x"/>
                                          </p:val>
                                        </p:tav>
                                      </p:tavLst>
                                    </p:anim>
                                    <p:anim calcmode="lin" valueType="num">
                                      <p:cBhvr>
                                        <p:cTn id="42" dur="250" fill="hold"/>
                                        <p:tgtEl>
                                          <p:spTgt spid="20"/>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250"/>
                                        <p:tgtEl>
                                          <p:spTgt spid="21"/>
                                        </p:tgtEl>
                                      </p:cBhvr>
                                    </p:animEffect>
                                    <p:anim calcmode="lin" valueType="num">
                                      <p:cBhvr>
                                        <p:cTn id="47" dur="250" fill="hold"/>
                                        <p:tgtEl>
                                          <p:spTgt spid="21"/>
                                        </p:tgtEl>
                                        <p:attrNameLst>
                                          <p:attrName>ppt_x</p:attrName>
                                        </p:attrNameLst>
                                      </p:cBhvr>
                                      <p:tavLst>
                                        <p:tav tm="0">
                                          <p:val>
                                            <p:strVal val="#ppt_x"/>
                                          </p:val>
                                        </p:tav>
                                        <p:tav tm="100000">
                                          <p:val>
                                            <p:strVal val="#ppt_x"/>
                                          </p:val>
                                        </p:tav>
                                      </p:tavLst>
                                    </p:anim>
                                    <p:anim calcmode="lin" valueType="num">
                                      <p:cBhvr>
                                        <p:cTn id="48" dur="25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250"/>
                                        <p:tgtEl>
                                          <p:spTgt spid="24"/>
                                        </p:tgtEl>
                                      </p:cBhvr>
                                    </p:animEffect>
                                    <p:anim calcmode="lin" valueType="num">
                                      <p:cBhvr>
                                        <p:cTn id="52" dur="250" fill="hold"/>
                                        <p:tgtEl>
                                          <p:spTgt spid="24"/>
                                        </p:tgtEl>
                                        <p:attrNameLst>
                                          <p:attrName>ppt_x</p:attrName>
                                        </p:attrNameLst>
                                      </p:cBhvr>
                                      <p:tavLst>
                                        <p:tav tm="0">
                                          <p:val>
                                            <p:strVal val="#ppt_x"/>
                                          </p:val>
                                        </p:tav>
                                        <p:tav tm="100000">
                                          <p:val>
                                            <p:strVal val="#ppt_x"/>
                                          </p:val>
                                        </p:tav>
                                      </p:tavLst>
                                    </p:anim>
                                    <p:anim calcmode="lin" valueType="num">
                                      <p:cBhvr>
                                        <p:cTn id="53" dur="250" fill="hold"/>
                                        <p:tgtEl>
                                          <p:spTgt spid="24"/>
                                        </p:tgtEl>
                                        <p:attrNameLst>
                                          <p:attrName>ppt_y</p:attrName>
                                        </p:attrNameLst>
                                      </p:cBhvr>
                                      <p:tavLst>
                                        <p:tav tm="0">
                                          <p:val>
                                            <p:strVal val="#ppt_y+.1"/>
                                          </p:val>
                                        </p:tav>
                                        <p:tav tm="100000">
                                          <p:val>
                                            <p:strVal val="#ppt_y"/>
                                          </p:val>
                                        </p:tav>
                                      </p:tavLst>
                                    </p:anim>
                                  </p:childTnLst>
                                </p:cTn>
                              </p:par>
                            </p:childTnLst>
                          </p:cTn>
                        </p:par>
                        <p:par>
                          <p:cTn id="54" fill="hold">
                            <p:stCondLst>
                              <p:cond delay="1250"/>
                            </p:stCondLst>
                            <p:childTnLst>
                              <p:par>
                                <p:cTn id="55" presetID="42" presetClass="entr" presetSubtype="0"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250"/>
                                        <p:tgtEl>
                                          <p:spTgt spid="9"/>
                                        </p:tgtEl>
                                      </p:cBhvr>
                                    </p:animEffect>
                                    <p:anim calcmode="lin" valueType="num">
                                      <p:cBhvr>
                                        <p:cTn id="58" dur="250" fill="hold"/>
                                        <p:tgtEl>
                                          <p:spTgt spid="9"/>
                                        </p:tgtEl>
                                        <p:attrNameLst>
                                          <p:attrName>ppt_x</p:attrName>
                                        </p:attrNameLst>
                                      </p:cBhvr>
                                      <p:tavLst>
                                        <p:tav tm="0">
                                          <p:val>
                                            <p:strVal val="#ppt_x"/>
                                          </p:val>
                                        </p:tav>
                                        <p:tav tm="100000">
                                          <p:val>
                                            <p:strVal val="#ppt_x"/>
                                          </p:val>
                                        </p:tav>
                                      </p:tavLst>
                                    </p:anim>
                                    <p:anim calcmode="lin" valueType="num">
                                      <p:cBhvr>
                                        <p:cTn id="59"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fade">
                                      <p:cBhvr>
                                        <p:cTn id="64" dur="250"/>
                                        <p:tgtEl>
                                          <p:spTgt spid="71"/>
                                        </p:tgtEl>
                                      </p:cBhvr>
                                    </p:animEffect>
                                    <p:anim calcmode="lin" valueType="num">
                                      <p:cBhvr>
                                        <p:cTn id="65" dur="250" fill="hold"/>
                                        <p:tgtEl>
                                          <p:spTgt spid="71"/>
                                        </p:tgtEl>
                                        <p:attrNameLst>
                                          <p:attrName>ppt_x</p:attrName>
                                        </p:attrNameLst>
                                      </p:cBhvr>
                                      <p:tavLst>
                                        <p:tav tm="0">
                                          <p:val>
                                            <p:strVal val="#ppt_x"/>
                                          </p:val>
                                        </p:tav>
                                        <p:tav tm="100000">
                                          <p:val>
                                            <p:strVal val="#ppt_x"/>
                                          </p:val>
                                        </p:tav>
                                      </p:tavLst>
                                    </p:anim>
                                    <p:anim calcmode="lin" valueType="num">
                                      <p:cBhvr>
                                        <p:cTn id="66" dur="250" fill="hold"/>
                                        <p:tgtEl>
                                          <p:spTgt spid="71"/>
                                        </p:tgtEl>
                                        <p:attrNameLst>
                                          <p:attrName>ppt_y</p:attrName>
                                        </p:attrNameLst>
                                      </p:cBhvr>
                                      <p:tavLst>
                                        <p:tav tm="0">
                                          <p:val>
                                            <p:strVal val="#ppt_y+.1"/>
                                          </p:val>
                                        </p:tav>
                                        <p:tav tm="100000">
                                          <p:val>
                                            <p:strVal val="#ppt_y"/>
                                          </p:val>
                                        </p:tav>
                                      </p:tavLst>
                                    </p:anim>
                                  </p:childTnLst>
                                </p:cTn>
                              </p:par>
                            </p:childTnLst>
                          </p:cTn>
                        </p:par>
                        <p:par>
                          <p:cTn id="67" fill="hold">
                            <p:stCondLst>
                              <p:cond delay="250"/>
                            </p:stCondLst>
                            <p:childTnLst>
                              <p:par>
                                <p:cTn id="68" presetID="2" presetClass="entr" presetSubtype="4" fill="hold" grpId="0" nodeType="afterEffect">
                                  <p:stCondLst>
                                    <p:cond delay="0"/>
                                  </p:stCondLst>
                                  <p:childTnLst>
                                    <p:set>
                                      <p:cBhvr>
                                        <p:cTn id="69" dur="1" fill="hold">
                                          <p:stCondLst>
                                            <p:cond delay="0"/>
                                          </p:stCondLst>
                                        </p:cTn>
                                        <p:tgtEl>
                                          <p:spTgt spid="43"/>
                                        </p:tgtEl>
                                        <p:attrNameLst>
                                          <p:attrName>style.visibility</p:attrName>
                                        </p:attrNameLst>
                                      </p:cBhvr>
                                      <p:to>
                                        <p:strVal val="visible"/>
                                      </p:to>
                                    </p:set>
                                    <p:anim calcmode="lin" valueType="num">
                                      <p:cBhvr additive="base">
                                        <p:cTn id="70" dur="250" fill="hold"/>
                                        <p:tgtEl>
                                          <p:spTgt spid="43"/>
                                        </p:tgtEl>
                                        <p:attrNameLst>
                                          <p:attrName>ppt_x</p:attrName>
                                        </p:attrNameLst>
                                      </p:cBhvr>
                                      <p:tavLst>
                                        <p:tav tm="0">
                                          <p:val>
                                            <p:strVal val="#ppt_x"/>
                                          </p:val>
                                        </p:tav>
                                        <p:tav tm="100000">
                                          <p:val>
                                            <p:strVal val="#ppt_x"/>
                                          </p:val>
                                        </p:tav>
                                      </p:tavLst>
                                    </p:anim>
                                    <p:anim calcmode="lin" valueType="num">
                                      <p:cBhvr additive="base">
                                        <p:cTn id="71" dur="250" fill="hold"/>
                                        <p:tgtEl>
                                          <p:spTgt spid="43"/>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54"/>
                                        </p:tgtEl>
                                        <p:attrNameLst>
                                          <p:attrName>style.visibility</p:attrName>
                                        </p:attrNameLst>
                                      </p:cBhvr>
                                      <p:to>
                                        <p:strVal val="visible"/>
                                      </p:to>
                                    </p:set>
                                    <p:anim calcmode="lin" valueType="num">
                                      <p:cBhvr additive="base">
                                        <p:cTn id="74" dur="250" fill="hold"/>
                                        <p:tgtEl>
                                          <p:spTgt spid="54"/>
                                        </p:tgtEl>
                                        <p:attrNameLst>
                                          <p:attrName>ppt_x</p:attrName>
                                        </p:attrNameLst>
                                      </p:cBhvr>
                                      <p:tavLst>
                                        <p:tav tm="0">
                                          <p:val>
                                            <p:strVal val="#ppt_x"/>
                                          </p:val>
                                        </p:tav>
                                        <p:tav tm="100000">
                                          <p:val>
                                            <p:strVal val="#ppt_x"/>
                                          </p:val>
                                        </p:tav>
                                      </p:tavLst>
                                    </p:anim>
                                    <p:anim calcmode="lin" valueType="num">
                                      <p:cBhvr additive="base">
                                        <p:cTn id="75" dur="250" fill="hold"/>
                                        <p:tgtEl>
                                          <p:spTgt spid="54"/>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68"/>
                                        </p:tgtEl>
                                        <p:attrNameLst>
                                          <p:attrName>style.visibility</p:attrName>
                                        </p:attrNameLst>
                                      </p:cBhvr>
                                      <p:to>
                                        <p:strVal val="visible"/>
                                      </p:to>
                                    </p:set>
                                    <p:anim calcmode="lin" valueType="num">
                                      <p:cBhvr additive="base">
                                        <p:cTn id="78" dur="250" fill="hold"/>
                                        <p:tgtEl>
                                          <p:spTgt spid="68"/>
                                        </p:tgtEl>
                                        <p:attrNameLst>
                                          <p:attrName>ppt_x</p:attrName>
                                        </p:attrNameLst>
                                      </p:cBhvr>
                                      <p:tavLst>
                                        <p:tav tm="0">
                                          <p:val>
                                            <p:strVal val="#ppt_x"/>
                                          </p:val>
                                        </p:tav>
                                        <p:tav tm="100000">
                                          <p:val>
                                            <p:strVal val="#ppt_x"/>
                                          </p:val>
                                        </p:tav>
                                      </p:tavLst>
                                    </p:anim>
                                    <p:anim calcmode="lin" valueType="num">
                                      <p:cBhvr additive="base">
                                        <p:cTn id="79" dur="250" fill="hold"/>
                                        <p:tgtEl>
                                          <p:spTgt spid="68"/>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250" fill="hold"/>
                                        <p:tgtEl>
                                          <p:spTgt spid="41"/>
                                        </p:tgtEl>
                                        <p:attrNameLst>
                                          <p:attrName>ppt_x</p:attrName>
                                        </p:attrNameLst>
                                      </p:cBhvr>
                                      <p:tavLst>
                                        <p:tav tm="0">
                                          <p:val>
                                            <p:strVal val="#ppt_x"/>
                                          </p:val>
                                        </p:tav>
                                        <p:tav tm="100000">
                                          <p:val>
                                            <p:strVal val="#ppt_x"/>
                                          </p:val>
                                        </p:tav>
                                      </p:tavLst>
                                    </p:anim>
                                    <p:anim calcmode="lin" valueType="num">
                                      <p:cBhvr additive="base">
                                        <p:cTn id="83" dur="250" fill="hold"/>
                                        <p:tgtEl>
                                          <p:spTgt spid="41"/>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250" fill="hold"/>
                                        <p:tgtEl>
                                          <p:spTgt spid="53"/>
                                        </p:tgtEl>
                                        <p:attrNameLst>
                                          <p:attrName>ppt_x</p:attrName>
                                        </p:attrNameLst>
                                      </p:cBhvr>
                                      <p:tavLst>
                                        <p:tav tm="0">
                                          <p:val>
                                            <p:strVal val="#ppt_x"/>
                                          </p:val>
                                        </p:tav>
                                        <p:tav tm="100000">
                                          <p:val>
                                            <p:strVal val="#ppt_x"/>
                                          </p:val>
                                        </p:tav>
                                      </p:tavLst>
                                    </p:anim>
                                    <p:anim calcmode="lin" valueType="num">
                                      <p:cBhvr additive="base">
                                        <p:cTn id="87" dur="250" fill="hold"/>
                                        <p:tgtEl>
                                          <p:spTgt spid="53"/>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67"/>
                                        </p:tgtEl>
                                        <p:attrNameLst>
                                          <p:attrName>style.visibility</p:attrName>
                                        </p:attrNameLst>
                                      </p:cBhvr>
                                      <p:to>
                                        <p:strVal val="visible"/>
                                      </p:to>
                                    </p:set>
                                    <p:anim calcmode="lin" valueType="num">
                                      <p:cBhvr additive="base">
                                        <p:cTn id="90" dur="250" fill="hold"/>
                                        <p:tgtEl>
                                          <p:spTgt spid="67"/>
                                        </p:tgtEl>
                                        <p:attrNameLst>
                                          <p:attrName>ppt_x</p:attrName>
                                        </p:attrNameLst>
                                      </p:cBhvr>
                                      <p:tavLst>
                                        <p:tav tm="0">
                                          <p:val>
                                            <p:strVal val="#ppt_x"/>
                                          </p:val>
                                        </p:tav>
                                        <p:tav tm="100000">
                                          <p:val>
                                            <p:strVal val="#ppt_x"/>
                                          </p:val>
                                        </p:tav>
                                      </p:tavLst>
                                    </p:anim>
                                    <p:anim calcmode="lin" valueType="num">
                                      <p:cBhvr additive="base">
                                        <p:cTn id="91" dur="250" fill="hold"/>
                                        <p:tgtEl>
                                          <p:spTgt spid="67"/>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additive="base">
                                        <p:cTn id="94" dur="250" fill="hold"/>
                                        <p:tgtEl>
                                          <p:spTgt spid="30"/>
                                        </p:tgtEl>
                                        <p:attrNameLst>
                                          <p:attrName>ppt_x</p:attrName>
                                        </p:attrNameLst>
                                      </p:cBhvr>
                                      <p:tavLst>
                                        <p:tav tm="0">
                                          <p:val>
                                            <p:strVal val="#ppt_x"/>
                                          </p:val>
                                        </p:tav>
                                        <p:tav tm="100000">
                                          <p:val>
                                            <p:strVal val="#ppt_x"/>
                                          </p:val>
                                        </p:tav>
                                      </p:tavLst>
                                    </p:anim>
                                    <p:anim calcmode="lin" valueType="num">
                                      <p:cBhvr additive="base">
                                        <p:cTn id="95" dur="250" fill="hold"/>
                                        <p:tgtEl>
                                          <p:spTgt spid="30"/>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35"/>
                                        </p:tgtEl>
                                        <p:attrNameLst>
                                          <p:attrName>style.visibility</p:attrName>
                                        </p:attrNameLst>
                                      </p:cBhvr>
                                      <p:to>
                                        <p:strVal val="visible"/>
                                      </p:to>
                                    </p:set>
                                    <p:anim calcmode="lin" valueType="num">
                                      <p:cBhvr additive="base">
                                        <p:cTn id="98" dur="250" fill="hold"/>
                                        <p:tgtEl>
                                          <p:spTgt spid="35"/>
                                        </p:tgtEl>
                                        <p:attrNameLst>
                                          <p:attrName>ppt_x</p:attrName>
                                        </p:attrNameLst>
                                      </p:cBhvr>
                                      <p:tavLst>
                                        <p:tav tm="0">
                                          <p:val>
                                            <p:strVal val="#ppt_x"/>
                                          </p:val>
                                        </p:tav>
                                        <p:tav tm="100000">
                                          <p:val>
                                            <p:strVal val="#ppt_x"/>
                                          </p:val>
                                        </p:tav>
                                      </p:tavLst>
                                    </p:anim>
                                    <p:anim calcmode="lin" valueType="num">
                                      <p:cBhvr additive="base">
                                        <p:cTn id="99" dur="250" fill="hold"/>
                                        <p:tgtEl>
                                          <p:spTgt spid="35"/>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38"/>
                                        </p:tgtEl>
                                        <p:attrNameLst>
                                          <p:attrName>style.visibility</p:attrName>
                                        </p:attrNameLst>
                                      </p:cBhvr>
                                      <p:to>
                                        <p:strVal val="visible"/>
                                      </p:to>
                                    </p:set>
                                    <p:anim calcmode="lin" valueType="num">
                                      <p:cBhvr additive="base">
                                        <p:cTn id="102" dur="250" fill="hold"/>
                                        <p:tgtEl>
                                          <p:spTgt spid="38"/>
                                        </p:tgtEl>
                                        <p:attrNameLst>
                                          <p:attrName>ppt_x</p:attrName>
                                        </p:attrNameLst>
                                      </p:cBhvr>
                                      <p:tavLst>
                                        <p:tav tm="0">
                                          <p:val>
                                            <p:strVal val="#ppt_x"/>
                                          </p:val>
                                        </p:tav>
                                        <p:tav tm="100000">
                                          <p:val>
                                            <p:strVal val="#ppt_x"/>
                                          </p:val>
                                        </p:tav>
                                      </p:tavLst>
                                    </p:anim>
                                    <p:anim calcmode="lin" valueType="num">
                                      <p:cBhvr additive="base">
                                        <p:cTn id="103" dur="250" fill="hold"/>
                                        <p:tgtEl>
                                          <p:spTgt spid="38"/>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55"/>
                                        </p:tgtEl>
                                        <p:attrNameLst>
                                          <p:attrName>style.visibility</p:attrName>
                                        </p:attrNameLst>
                                      </p:cBhvr>
                                      <p:to>
                                        <p:strVal val="visible"/>
                                      </p:to>
                                    </p:set>
                                    <p:anim calcmode="lin" valueType="num">
                                      <p:cBhvr additive="base">
                                        <p:cTn id="106" dur="250" fill="hold"/>
                                        <p:tgtEl>
                                          <p:spTgt spid="55"/>
                                        </p:tgtEl>
                                        <p:attrNameLst>
                                          <p:attrName>ppt_x</p:attrName>
                                        </p:attrNameLst>
                                      </p:cBhvr>
                                      <p:tavLst>
                                        <p:tav tm="0">
                                          <p:val>
                                            <p:strVal val="#ppt_x"/>
                                          </p:val>
                                        </p:tav>
                                        <p:tav tm="100000">
                                          <p:val>
                                            <p:strVal val="#ppt_x"/>
                                          </p:val>
                                        </p:tav>
                                      </p:tavLst>
                                    </p:anim>
                                    <p:anim calcmode="lin" valueType="num">
                                      <p:cBhvr additive="base">
                                        <p:cTn id="107" dur="250" fill="hold"/>
                                        <p:tgtEl>
                                          <p:spTgt spid="55"/>
                                        </p:tgtEl>
                                        <p:attrNameLst>
                                          <p:attrName>ppt_y</p:attrName>
                                        </p:attrNameLst>
                                      </p:cBhvr>
                                      <p:tavLst>
                                        <p:tav tm="0">
                                          <p:val>
                                            <p:strVal val="1+#ppt_h/2"/>
                                          </p:val>
                                        </p:tav>
                                        <p:tav tm="100000">
                                          <p:val>
                                            <p:strVal val="#ppt_y"/>
                                          </p:val>
                                        </p:tav>
                                      </p:tavLst>
                                    </p:anim>
                                  </p:childTnLst>
                                </p:cTn>
                              </p:par>
                              <p:par>
                                <p:cTn id="108" presetID="2" presetClass="entr" presetSubtype="4" fill="hold" nodeType="withEffect">
                                  <p:stCondLst>
                                    <p:cond delay="0"/>
                                  </p:stCondLst>
                                  <p:childTnLst>
                                    <p:set>
                                      <p:cBhvr>
                                        <p:cTn id="109" dur="1" fill="hold">
                                          <p:stCondLst>
                                            <p:cond delay="0"/>
                                          </p:stCondLst>
                                        </p:cTn>
                                        <p:tgtEl>
                                          <p:spTgt spid="47"/>
                                        </p:tgtEl>
                                        <p:attrNameLst>
                                          <p:attrName>style.visibility</p:attrName>
                                        </p:attrNameLst>
                                      </p:cBhvr>
                                      <p:to>
                                        <p:strVal val="visible"/>
                                      </p:to>
                                    </p:set>
                                    <p:anim calcmode="lin" valueType="num">
                                      <p:cBhvr additive="base">
                                        <p:cTn id="110" dur="250" fill="hold"/>
                                        <p:tgtEl>
                                          <p:spTgt spid="47"/>
                                        </p:tgtEl>
                                        <p:attrNameLst>
                                          <p:attrName>ppt_x</p:attrName>
                                        </p:attrNameLst>
                                      </p:cBhvr>
                                      <p:tavLst>
                                        <p:tav tm="0">
                                          <p:val>
                                            <p:strVal val="#ppt_x"/>
                                          </p:val>
                                        </p:tav>
                                        <p:tav tm="100000">
                                          <p:val>
                                            <p:strVal val="#ppt_x"/>
                                          </p:val>
                                        </p:tav>
                                      </p:tavLst>
                                    </p:anim>
                                    <p:anim calcmode="lin" valueType="num">
                                      <p:cBhvr additive="base">
                                        <p:cTn id="111" dur="250" fill="hold"/>
                                        <p:tgtEl>
                                          <p:spTgt spid="47"/>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80"/>
                                        </p:tgtEl>
                                        <p:attrNameLst>
                                          <p:attrName>style.visibility</p:attrName>
                                        </p:attrNameLst>
                                      </p:cBhvr>
                                      <p:to>
                                        <p:strVal val="visible"/>
                                      </p:to>
                                    </p:set>
                                    <p:anim calcmode="lin" valueType="num">
                                      <p:cBhvr additive="base">
                                        <p:cTn id="114" dur="250" fill="hold"/>
                                        <p:tgtEl>
                                          <p:spTgt spid="80"/>
                                        </p:tgtEl>
                                        <p:attrNameLst>
                                          <p:attrName>ppt_x</p:attrName>
                                        </p:attrNameLst>
                                      </p:cBhvr>
                                      <p:tavLst>
                                        <p:tav tm="0">
                                          <p:val>
                                            <p:strVal val="#ppt_x"/>
                                          </p:val>
                                        </p:tav>
                                        <p:tav tm="100000">
                                          <p:val>
                                            <p:strVal val="#ppt_x"/>
                                          </p:val>
                                        </p:tav>
                                      </p:tavLst>
                                    </p:anim>
                                    <p:anim calcmode="lin" valueType="num">
                                      <p:cBhvr additive="base">
                                        <p:cTn id="115" dur="250" fill="hold"/>
                                        <p:tgtEl>
                                          <p:spTgt spid="80"/>
                                        </p:tgtEl>
                                        <p:attrNameLst>
                                          <p:attrName>ppt_y</p:attrName>
                                        </p:attrNameLst>
                                      </p:cBhvr>
                                      <p:tavLst>
                                        <p:tav tm="0">
                                          <p:val>
                                            <p:strVal val="1+#ppt_h/2"/>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58"/>
                                        </p:tgtEl>
                                        <p:attrNameLst>
                                          <p:attrName>style.visibility</p:attrName>
                                        </p:attrNameLst>
                                      </p:cBhvr>
                                      <p:to>
                                        <p:strVal val="visible"/>
                                      </p:to>
                                    </p:set>
                                    <p:anim calcmode="lin" valueType="num">
                                      <p:cBhvr additive="base">
                                        <p:cTn id="118" dur="250" fill="hold"/>
                                        <p:tgtEl>
                                          <p:spTgt spid="58"/>
                                        </p:tgtEl>
                                        <p:attrNameLst>
                                          <p:attrName>ppt_x</p:attrName>
                                        </p:attrNameLst>
                                      </p:cBhvr>
                                      <p:tavLst>
                                        <p:tav tm="0">
                                          <p:val>
                                            <p:strVal val="#ppt_x"/>
                                          </p:val>
                                        </p:tav>
                                        <p:tav tm="100000">
                                          <p:val>
                                            <p:strVal val="#ppt_x"/>
                                          </p:val>
                                        </p:tav>
                                      </p:tavLst>
                                    </p:anim>
                                    <p:anim calcmode="lin" valueType="num">
                                      <p:cBhvr additive="base">
                                        <p:cTn id="119" dur="250" fill="hold"/>
                                        <p:tgtEl>
                                          <p:spTgt spid="58"/>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61"/>
                                        </p:tgtEl>
                                        <p:attrNameLst>
                                          <p:attrName>style.visibility</p:attrName>
                                        </p:attrNameLst>
                                      </p:cBhvr>
                                      <p:to>
                                        <p:strVal val="visible"/>
                                      </p:to>
                                    </p:set>
                                    <p:anim calcmode="lin" valueType="num">
                                      <p:cBhvr additive="base">
                                        <p:cTn id="122" dur="250" fill="hold"/>
                                        <p:tgtEl>
                                          <p:spTgt spid="61"/>
                                        </p:tgtEl>
                                        <p:attrNameLst>
                                          <p:attrName>ppt_x</p:attrName>
                                        </p:attrNameLst>
                                      </p:cBhvr>
                                      <p:tavLst>
                                        <p:tav tm="0">
                                          <p:val>
                                            <p:strVal val="#ppt_x"/>
                                          </p:val>
                                        </p:tav>
                                        <p:tav tm="100000">
                                          <p:val>
                                            <p:strVal val="#ppt_x"/>
                                          </p:val>
                                        </p:tav>
                                      </p:tavLst>
                                    </p:anim>
                                    <p:anim calcmode="lin" valueType="num">
                                      <p:cBhvr additive="base">
                                        <p:cTn id="123" dur="250" fill="hold"/>
                                        <p:tgtEl>
                                          <p:spTgt spid="61"/>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64"/>
                                        </p:tgtEl>
                                        <p:attrNameLst>
                                          <p:attrName>style.visibility</p:attrName>
                                        </p:attrNameLst>
                                      </p:cBhvr>
                                      <p:to>
                                        <p:strVal val="visible"/>
                                      </p:to>
                                    </p:set>
                                    <p:anim calcmode="lin" valueType="num">
                                      <p:cBhvr additive="base">
                                        <p:cTn id="126" dur="250" fill="hold"/>
                                        <p:tgtEl>
                                          <p:spTgt spid="64"/>
                                        </p:tgtEl>
                                        <p:attrNameLst>
                                          <p:attrName>ppt_x</p:attrName>
                                        </p:attrNameLst>
                                      </p:cBhvr>
                                      <p:tavLst>
                                        <p:tav tm="0">
                                          <p:val>
                                            <p:strVal val="#ppt_x"/>
                                          </p:val>
                                        </p:tav>
                                        <p:tav tm="100000">
                                          <p:val>
                                            <p:strVal val="#ppt_x"/>
                                          </p:val>
                                        </p:tav>
                                      </p:tavLst>
                                    </p:anim>
                                    <p:anim calcmode="lin" valueType="num">
                                      <p:cBhvr additive="base">
                                        <p:cTn id="127" dur="25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69"/>
                                        </p:tgtEl>
                                        <p:attrNameLst>
                                          <p:attrName>style.visibility</p:attrName>
                                        </p:attrNameLst>
                                      </p:cBhvr>
                                      <p:to>
                                        <p:strVal val="visible"/>
                                      </p:to>
                                    </p:set>
                                    <p:animEffect transition="in" filter="fade">
                                      <p:cBhvr>
                                        <p:cTn id="132" dur="250"/>
                                        <p:tgtEl>
                                          <p:spTgt spid="69"/>
                                        </p:tgtEl>
                                      </p:cBhvr>
                                    </p:animEffect>
                                    <p:anim calcmode="lin" valueType="num">
                                      <p:cBhvr>
                                        <p:cTn id="133" dur="250" fill="hold"/>
                                        <p:tgtEl>
                                          <p:spTgt spid="69"/>
                                        </p:tgtEl>
                                        <p:attrNameLst>
                                          <p:attrName>ppt_x</p:attrName>
                                        </p:attrNameLst>
                                      </p:cBhvr>
                                      <p:tavLst>
                                        <p:tav tm="0">
                                          <p:val>
                                            <p:strVal val="#ppt_x"/>
                                          </p:val>
                                        </p:tav>
                                        <p:tav tm="100000">
                                          <p:val>
                                            <p:strVal val="#ppt_x"/>
                                          </p:val>
                                        </p:tav>
                                      </p:tavLst>
                                    </p:anim>
                                    <p:anim calcmode="lin" valueType="num">
                                      <p:cBhvr>
                                        <p:cTn id="134" dur="25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70"/>
                                        </p:tgtEl>
                                        <p:attrNameLst>
                                          <p:attrName>style.visibility</p:attrName>
                                        </p:attrNameLst>
                                      </p:cBhvr>
                                      <p:to>
                                        <p:strVal val="visible"/>
                                      </p:to>
                                    </p:set>
                                    <p:animEffect transition="in" filter="fade">
                                      <p:cBhvr>
                                        <p:cTn id="139" dur="250"/>
                                        <p:tgtEl>
                                          <p:spTgt spid="70"/>
                                        </p:tgtEl>
                                      </p:cBhvr>
                                    </p:animEffect>
                                    <p:anim calcmode="lin" valueType="num">
                                      <p:cBhvr>
                                        <p:cTn id="140" dur="250" fill="hold"/>
                                        <p:tgtEl>
                                          <p:spTgt spid="70"/>
                                        </p:tgtEl>
                                        <p:attrNameLst>
                                          <p:attrName>ppt_x</p:attrName>
                                        </p:attrNameLst>
                                      </p:cBhvr>
                                      <p:tavLst>
                                        <p:tav tm="0">
                                          <p:val>
                                            <p:strVal val="#ppt_x"/>
                                          </p:val>
                                        </p:tav>
                                        <p:tav tm="100000">
                                          <p:val>
                                            <p:strVal val="#ppt_x"/>
                                          </p:val>
                                        </p:tav>
                                      </p:tavLst>
                                    </p:anim>
                                    <p:anim calcmode="lin" valueType="num">
                                      <p:cBhvr>
                                        <p:cTn id="141" dur="25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nodeType="clickEffect">
                                  <p:stCondLst>
                                    <p:cond delay="0"/>
                                  </p:stCondLst>
                                  <p:childTnLst>
                                    <p:set>
                                      <p:cBhvr>
                                        <p:cTn id="145" dur="1" fill="hold">
                                          <p:stCondLst>
                                            <p:cond delay="0"/>
                                          </p:stCondLst>
                                        </p:cTn>
                                        <p:tgtEl>
                                          <p:spTgt spid="72"/>
                                        </p:tgtEl>
                                        <p:attrNameLst>
                                          <p:attrName>style.visibility</p:attrName>
                                        </p:attrNameLst>
                                      </p:cBhvr>
                                      <p:to>
                                        <p:strVal val="visible"/>
                                      </p:to>
                                    </p:set>
                                    <p:animEffect transition="in" filter="fade">
                                      <p:cBhvr>
                                        <p:cTn id="146" dur="250"/>
                                        <p:tgtEl>
                                          <p:spTgt spid="72"/>
                                        </p:tgtEl>
                                      </p:cBhvr>
                                    </p:animEffect>
                                    <p:anim calcmode="lin" valueType="num">
                                      <p:cBhvr>
                                        <p:cTn id="147" dur="250" fill="hold"/>
                                        <p:tgtEl>
                                          <p:spTgt spid="72"/>
                                        </p:tgtEl>
                                        <p:attrNameLst>
                                          <p:attrName>ppt_x</p:attrName>
                                        </p:attrNameLst>
                                      </p:cBhvr>
                                      <p:tavLst>
                                        <p:tav tm="0">
                                          <p:val>
                                            <p:strVal val="#ppt_x"/>
                                          </p:val>
                                        </p:tav>
                                        <p:tav tm="100000">
                                          <p:val>
                                            <p:strVal val="#ppt_x"/>
                                          </p:val>
                                        </p:tav>
                                      </p:tavLst>
                                    </p:anim>
                                    <p:anim calcmode="lin" valueType="num">
                                      <p:cBhvr>
                                        <p:cTn id="148" dur="250" fill="hold"/>
                                        <p:tgtEl>
                                          <p:spTgt spid="72"/>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74"/>
                                        </p:tgtEl>
                                        <p:attrNameLst>
                                          <p:attrName>style.visibility</p:attrName>
                                        </p:attrNameLst>
                                      </p:cBhvr>
                                      <p:to>
                                        <p:strVal val="visible"/>
                                      </p:to>
                                    </p:set>
                                    <p:animEffect transition="in" filter="fade">
                                      <p:cBhvr>
                                        <p:cTn id="151" dur="250"/>
                                        <p:tgtEl>
                                          <p:spTgt spid="74"/>
                                        </p:tgtEl>
                                      </p:cBhvr>
                                    </p:animEffect>
                                    <p:anim calcmode="lin" valueType="num">
                                      <p:cBhvr>
                                        <p:cTn id="152" dur="250" fill="hold"/>
                                        <p:tgtEl>
                                          <p:spTgt spid="74"/>
                                        </p:tgtEl>
                                        <p:attrNameLst>
                                          <p:attrName>ppt_x</p:attrName>
                                        </p:attrNameLst>
                                      </p:cBhvr>
                                      <p:tavLst>
                                        <p:tav tm="0">
                                          <p:val>
                                            <p:strVal val="#ppt_x"/>
                                          </p:val>
                                        </p:tav>
                                        <p:tav tm="100000">
                                          <p:val>
                                            <p:strVal val="#ppt_x"/>
                                          </p:val>
                                        </p:tav>
                                      </p:tavLst>
                                    </p:anim>
                                    <p:anim calcmode="lin" valueType="num">
                                      <p:cBhvr>
                                        <p:cTn id="153" dur="250" fill="hold"/>
                                        <p:tgtEl>
                                          <p:spTgt spid="74"/>
                                        </p:tgtEl>
                                        <p:attrNameLst>
                                          <p:attrName>ppt_y</p:attrName>
                                        </p:attrNameLst>
                                      </p:cBhvr>
                                      <p:tavLst>
                                        <p:tav tm="0">
                                          <p:val>
                                            <p:strVal val="#ppt_y+.1"/>
                                          </p:val>
                                        </p:tav>
                                        <p:tav tm="100000">
                                          <p:val>
                                            <p:strVal val="#ppt_y"/>
                                          </p:val>
                                        </p:tav>
                                      </p:tavLst>
                                    </p:anim>
                                  </p:childTnLst>
                                </p:cTn>
                              </p:par>
                            </p:childTnLst>
                          </p:cTn>
                        </p:par>
                        <p:par>
                          <p:cTn id="154" fill="hold">
                            <p:stCondLst>
                              <p:cond delay="250"/>
                            </p:stCondLst>
                            <p:childTnLst>
                              <p:par>
                                <p:cTn id="155" presetID="42" presetClass="entr" presetSubtype="0" fill="hold" nodeType="afterEffect">
                                  <p:stCondLst>
                                    <p:cond delay="0"/>
                                  </p:stCondLst>
                                  <p:childTnLst>
                                    <p:set>
                                      <p:cBhvr>
                                        <p:cTn id="156" dur="1" fill="hold">
                                          <p:stCondLst>
                                            <p:cond delay="0"/>
                                          </p:stCondLst>
                                        </p:cTn>
                                        <p:tgtEl>
                                          <p:spTgt spid="76"/>
                                        </p:tgtEl>
                                        <p:attrNameLst>
                                          <p:attrName>style.visibility</p:attrName>
                                        </p:attrNameLst>
                                      </p:cBhvr>
                                      <p:to>
                                        <p:strVal val="visible"/>
                                      </p:to>
                                    </p:set>
                                    <p:animEffect transition="in" filter="fade">
                                      <p:cBhvr>
                                        <p:cTn id="157" dur="250"/>
                                        <p:tgtEl>
                                          <p:spTgt spid="76"/>
                                        </p:tgtEl>
                                      </p:cBhvr>
                                    </p:animEffect>
                                    <p:anim calcmode="lin" valueType="num">
                                      <p:cBhvr>
                                        <p:cTn id="158" dur="250" fill="hold"/>
                                        <p:tgtEl>
                                          <p:spTgt spid="76"/>
                                        </p:tgtEl>
                                        <p:attrNameLst>
                                          <p:attrName>ppt_x</p:attrName>
                                        </p:attrNameLst>
                                      </p:cBhvr>
                                      <p:tavLst>
                                        <p:tav tm="0">
                                          <p:val>
                                            <p:strVal val="#ppt_x"/>
                                          </p:val>
                                        </p:tav>
                                        <p:tav tm="100000">
                                          <p:val>
                                            <p:strVal val="#ppt_x"/>
                                          </p:val>
                                        </p:tav>
                                      </p:tavLst>
                                    </p:anim>
                                    <p:anim calcmode="lin" valueType="num">
                                      <p:cBhvr>
                                        <p:cTn id="159" dur="250" fill="hold"/>
                                        <p:tgtEl>
                                          <p:spTgt spid="76"/>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50"/>
                                        </p:tgtEl>
                                        <p:attrNameLst>
                                          <p:attrName>style.visibility</p:attrName>
                                        </p:attrNameLst>
                                      </p:cBhvr>
                                      <p:to>
                                        <p:strVal val="visible"/>
                                      </p:to>
                                    </p:set>
                                    <p:animEffect transition="in" filter="fade">
                                      <p:cBhvr>
                                        <p:cTn id="162" dur="250"/>
                                        <p:tgtEl>
                                          <p:spTgt spid="50"/>
                                        </p:tgtEl>
                                      </p:cBhvr>
                                    </p:animEffect>
                                    <p:anim calcmode="lin" valueType="num">
                                      <p:cBhvr>
                                        <p:cTn id="163" dur="250" fill="hold"/>
                                        <p:tgtEl>
                                          <p:spTgt spid="50"/>
                                        </p:tgtEl>
                                        <p:attrNameLst>
                                          <p:attrName>ppt_x</p:attrName>
                                        </p:attrNameLst>
                                      </p:cBhvr>
                                      <p:tavLst>
                                        <p:tav tm="0">
                                          <p:val>
                                            <p:strVal val="#ppt_x"/>
                                          </p:val>
                                        </p:tav>
                                        <p:tav tm="100000">
                                          <p:val>
                                            <p:strVal val="#ppt_x"/>
                                          </p:val>
                                        </p:tav>
                                      </p:tavLst>
                                    </p:anim>
                                    <p:anim calcmode="lin" valueType="num">
                                      <p:cBhvr>
                                        <p:cTn id="164" dur="250" fill="hold"/>
                                        <p:tgtEl>
                                          <p:spTgt spid="50"/>
                                        </p:tgtEl>
                                        <p:attrNameLst>
                                          <p:attrName>ppt_y</p:attrName>
                                        </p:attrNameLst>
                                      </p:cBhvr>
                                      <p:tavLst>
                                        <p:tav tm="0">
                                          <p:val>
                                            <p:strVal val="#ppt_y+.1"/>
                                          </p:val>
                                        </p:tav>
                                        <p:tav tm="100000">
                                          <p:val>
                                            <p:strVal val="#ppt_y"/>
                                          </p:val>
                                        </p:tav>
                                      </p:tavLst>
                                    </p:anim>
                                  </p:childTnLst>
                                </p:cTn>
                              </p:par>
                            </p:childTnLst>
                          </p:cTn>
                        </p:par>
                        <p:par>
                          <p:cTn id="165" fill="hold">
                            <p:stCondLst>
                              <p:cond delay="500"/>
                            </p:stCondLst>
                            <p:childTnLst>
                              <p:par>
                                <p:cTn id="166" presetID="42" presetClass="entr" presetSubtype="0" fill="hold" grpId="0" nodeType="afterEffect">
                                  <p:stCondLst>
                                    <p:cond delay="0"/>
                                  </p:stCondLst>
                                  <p:childTnLst>
                                    <p:set>
                                      <p:cBhvr>
                                        <p:cTn id="167" dur="1" fill="hold">
                                          <p:stCondLst>
                                            <p:cond delay="0"/>
                                          </p:stCondLst>
                                        </p:cTn>
                                        <p:tgtEl>
                                          <p:spTgt spid="84"/>
                                        </p:tgtEl>
                                        <p:attrNameLst>
                                          <p:attrName>style.visibility</p:attrName>
                                        </p:attrNameLst>
                                      </p:cBhvr>
                                      <p:to>
                                        <p:strVal val="visible"/>
                                      </p:to>
                                    </p:set>
                                    <p:animEffect transition="in" filter="fade">
                                      <p:cBhvr>
                                        <p:cTn id="168" dur="250"/>
                                        <p:tgtEl>
                                          <p:spTgt spid="84"/>
                                        </p:tgtEl>
                                      </p:cBhvr>
                                    </p:animEffect>
                                    <p:anim calcmode="lin" valueType="num">
                                      <p:cBhvr>
                                        <p:cTn id="169" dur="250" fill="hold"/>
                                        <p:tgtEl>
                                          <p:spTgt spid="84"/>
                                        </p:tgtEl>
                                        <p:attrNameLst>
                                          <p:attrName>ppt_x</p:attrName>
                                        </p:attrNameLst>
                                      </p:cBhvr>
                                      <p:tavLst>
                                        <p:tav tm="0">
                                          <p:val>
                                            <p:strVal val="#ppt_x"/>
                                          </p:val>
                                        </p:tav>
                                        <p:tav tm="100000">
                                          <p:val>
                                            <p:strVal val="#ppt_x"/>
                                          </p:val>
                                        </p:tav>
                                      </p:tavLst>
                                    </p:anim>
                                    <p:anim calcmode="lin" valueType="num">
                                      <p:cBhvr>
                                        <p:cTn id="170" dur="250" fill="hold"/>
                                        <p:tgtEl>
                                          <p:spTgt spid="84"/>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85"/>
                                        </p:tgtEl>
                                        <p:attrNameLst>
                                          <p:attrName>style.visibility</p:attrName>
                                        </p:attrNameLst>
                                      </p:cBhvr>
                                      <p:to>
                                        <p:strVal val="visible"/>
                                      </p:to>
                                    </p:set>
                                    <p:animEffect transition="in" filter="fade">
                                      <p:cBhvr>
                                        <p:cTn id="173" dur="250"/>
                                        <p:tgtEl>
                                          <p:spTgt spid="85"/>
                                        </p:tgtEl>
                                      </p:cBhvr>
                                    </p:animEffect>
                                    <p:anim calcmode="lin" valueType="num">
                                      <p:cBhvr>
                                        <p:cTn id="174" dur="250" fill="hold"/>
                                        <p:tgtEl>
                                          <p:spTgt spid="85"/>
                                        </p:tgtEl>
                                        <p:attrNameLst>
                                          <p:attrName>ppt_x</p:attrName>
                                        </p:attrNameLst>
                                      </p:cBhvr>
                                      <p:tavLst>
                                        <p:tav tm="0">
                                          <p:val>
                                            <p:strVal val="#ppt_x"/>
                                          </p:val>
                                        </p:tav>
                                        <p:tav tm="100000">
                                          <p:val>
                                            <p:strVal val="#ppt_x"/>
                                          </p:val>
                                        </p:tav>
                                      </p:tavLst>
                                    </p:anim>
                                    <p:anim calcmode="lin" valueType="num">
                                      <p:cBhvr>
                                        <p:cTn id="175" dur="25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19" grpId="0" animBg="1"/>
      <p:bldP spid="20" grpId="0" animBg="1"/>
      <p:bldP spid="21" grpId="0" animBg="1"/>
      <p:bldP spid="24" grpId="0"/>
      <p:bldP spid="41" grpId="0" animBg="1"/>
      <p:bldP spid="43" grpId="0"/>
      <p:bldP spid="53" grpId="0" animBg="1"/>
      <p:bldP spid="54" grpId="0"/>
      <p:bldP spid="67" grpId="0" animBg="1"/>
      <p:bldP spid="68" grpId="0"/>
      <p:bldP spid="69" grpId="0" animBg="1"/>
      <p:bldP spid="70" grpId="0"/>
      <p:bldP spid="84" grpId="0" animBg="1"/>
      <p:bldP spid="85" grpId="0"/>
      <p:bldP spid="8" grpId="0"/>
      <p:bldP spid="71"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0</a:t>
              </a:r>
            </a:p>
            <a:p>
              <a:pPr>
                <a:lnSpc>
                  <a:spcPct val="80000"/>
                </a:lnSpc>
              </a:pPr>
              <a:r>
                <a:rPr lang="zh-CN" altLang="en-US" sz="5400" b="1" dirty="0">
                  <a:solidFill>
                    <a:schemeClr val="bg1"/>
                  </a:solidFill>
                  <a:latin typeface="+mj-ea"/>
                  <a:ea typeface="+mj-ea"/>
                </a:rPr>
                <a:t>  </a:t>
              </a:r>
              <a:r>
                <a:rPr lang="en-US" altLang="zh-CN" sz="5400" b="1" dirty="0">
                  <a:solidFill>
                    <a:schemeClr val="bg1"/>
                  </a:solidFill>
                  <a:latin typeface="+mj-ea"/>
                  <a:ea typeface="+mj-ea"/>
                </a:rPr>
                <a:t>4</a:t>
              </a:r>
              <a:endParaRPr lang="zh-CN" altLang="en-US" sz="5400" b="1" dirty="0">
                <a:solidFill>
                  <a:schemeClr val="bg1"/>
                </a:solidFill>
                <a:latin typeface="+mj-ea"/>
                <a:ea typeface="+mj-ea"/>
              </a:endParaRPr>
            </a:p>
          </p:txBody>
        </p:sp>
        <p:sp>
          <p:nvSpPr>
            <p:cNvPr id="14" name="TextBox 15"/>
            <p:cNvSpPr txBox="1"/>
            <p:nvPr/>
          </p:nvSpPr>
          <p:spPr>
            <a:xfrm>
              <a:off x="1575581" y="794889"/>
              <a:ext cx="369332" cy="1334696"/>
            </a:xfrm>
            <a:prstGeom prst="rect">
              <a:avLst/>
            </a:prstGeom>
            <a:noFill/>
          </p:spPr>
          <p:txBody>
            <a:bodyPr vert="eaVert" wrap="square" rtlCol="0">
              <a:spAutoFit/>
            </a:bodyPr>
            <a:lstStyle/>
            <a:p>
              <a:pPr algn="dist"/>
              <a:r>
                <a:rPr lang="en-US" altLang="zh-CN" sz="1200" spc="300" dirty="0">
                  <a:solidFill>
                    <a:schemeClr val="bg1"/>
                  </a:solidFill>
                </a:rPr>
                <a:t>PART FOUR</a:t>
              </a:r>
              <a:endParaRPr lang="zh-CN" altLang="en-US" sz="12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9441"/>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工具设计与实现</a:t>
            </a:r>
          </a:p>
        </p:txBody>
      </p:sp>
    </p:spTree>
    <p:extLst>
      <p:ext uri="{BB962C8B-B14F-4D97-AF65-F5344CB8AC3E}">
        <p14:creationId xmlns:p14="http://schemas.microsoft.com/office/powerpoint/2010/main" val="224318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a:solidFill>
                    <a:schemeClr val="bg1"/>
                  </a:solidFill>
                  <a:latin typeface="+mj-ea"/>
                  <a:ea typeface="+mj-ea"/>
                </a:rPr>
                <a:t>0</a:t>
              </a:r>
            </a:p>
            <a:p>
              <a:pPr>
                <a:lnSpc>
                  <a:spcPct val="80000"/>
                </a:lnSpc>
              </a:pPr>
              <a:r>
                <a:rPr lang="zh-CN" altLang="en-US" sz="5400" b="1">
                  <a:solidFill>
                    <a:schemeClr val="bg1"/>
                  </a:solidFill>
                  <a:latin typeface="+mj-ea"/>
                  <a:ea typeface="+mj-ea"/>
                </a:rPr>
                <a:t>  </a:t>
              </a:r>
              <a:r>
                <a:rPr lang="en-US" altLang="zh-CN" sz="5400" b="1">
                  <a:solidFill>
                    <a:schemeClr val="bg1"/>
                  </a:solidFill>
                  <a:latin typeface="+mj-ea"/>
                  <a:ea typeface="+mj-ea"/>
                </a:rPr>
                <a:t>1</a:t>
              </a:r>
              <a:endParaRPr lang="zh-CN" altLang="en-US" sz="5400" b="1" dirty="0">
                <a:solidFill>
                  <a:schemeClr val="bg1"/>
                </a:solidFill>
                <a:latin typeface="+mj-ea"/>
                <a:ea typeface="+mj-ea"/>
              </a:endParaRPr>
            </a:p>
          </p:txBody>
        </p:sp>
        <p:sp>
          <p:nvSpPr>
            <p:cNvPr id="14" name="TextBox 15"/>
            <p:cNvSpPr txBox="1"/>
            <p:nvPr/>
          </p:nvSpPr>
          <p:spPr>
            <a:xfrm>
              <a:off x="1514026" y="794889"/>
              <a:ext cx="430887" cy="1334696"/>
            </a:xfrm>
            <a:prstGeom prst="rect">
              <a:avLst/>
            </a:prstGeom>
            <a:noFill/>
          </p:spPr>
          <p:txBody>
            <a:bodyPr vert="eaVert" wrap="square" rtlCol="0">
              <a:spAutoFit/>
            </a:bodyPr>
            <a:lstStyle/>
            <a:p>
              <a:pPr algn="dist"/>
              <a:r>
                <a:rPr lang="en-US" altLang="zh-CN" sz="1600" spc="300">
                  <a:solidFill>
                    <a:schemeClr val="bg1"/>
                  </a:solidFill>
                </a:rPr>
                <a:t>PART ONE</a:t>
              </a:r>
              <a:endParaRPr lang="zh-CN" altLang="en-US" sz="16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9441"/>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背景</a:t>
            </a:r>
            <a:endParaRPr lang="en-US" altLang="zh-CN" sz="4400" b="1" dirty="0">
              <a:solidFill>
                <a:schemeClr val="bg1"/>
              </a:solidFill>
              <a:effectLst>
                <a:outerShdw blurRad="203200" dist="38100" dir="2700000" algn="tl" rotWithShape="0">
                  <a:prstClr val="black">
                    <a:alpha val="31000"/>
                  </a:prstClr>
                </a:outerShdw>
              </a:effectLst>
            </a:endParaRPr>
          </a:p>
        </p:txBody>
      </p:sp>
    </p:spTree>
    <p:extLst>
      <p:ext uri="{BB962C8B-B14F-4D97-AF65-F5344CB8AC3E}">
        <p14:creationId xmlns:p14="http://schemas.microsoft.com/office/powerpoint/2010/main" val="1749840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工具设计与实现：用例图</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30</a:t>
            </a:fld>
            <a:endParaRPr lang="zh-CN" altLang="en-US"/>
          </a:p>
        </p:txBody>
      </p:sp>
      <p:pic>
        <p:nvPicPr>
          <p:cNvPr id="3074" name="Picture 2" descr="Use c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923" y="1197838"/>
            <a:ext cx="5465808" cy="465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134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pPr/>
              <a:t>31</a:t>
            </a:fld>
            <a:endParaRPr lang="zh-CN" altLang="en-US"/>
          </a:p>
        </p:txBody>
      </p:sp>
      <p:sp>
        <p:nvSpPr>
          <p:cNvPr id="8" name="Rectangle 6"/>
          <p:cNvSpPr>
            <a:spLocks noChangeArrowheads="1"/>
          </p:cNvSpPr>
          <p:nvPr/>
        </p:nvSpPr>
        <p:spPr bwMode="auto">
          <a:xfrm>
            <a:off x="757646" y="1367245"/>
            <a:ext cx="131487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670370652"/>
              </p:ext>
            </p:extLst>
          </p:nvPr>
        </p:nvGraphicFramePr>
        <p:xfrm>
          <a:off x="757646" y="1367246"/>
          <a:ext cx="7245532" cy="4752740"/>
        </p:xfrm>
        <a:graphic>
          <a:graphicData uri="http://schemas.openxmlformats.org/presentationml/2006/ole">
            <mc:AlternateContent xmlns:mc="http://schemas.openxmlformats.org/markup-compatibility/2006">
              <mc:Choice xmlns:v="urn:schemas-microsoft-com:vml" Requires="v">
                <p:oleObj spid="_x0000_s4467" name="Visio" r:id="rId3" imgW="8258308" imgH="5419597" progId="Visio.Drawing.15">
                  <p:embed/>
                </p:oleObj>
              </mc:Choice>
              <mc:Fallback>
                <p:oleObj name="Visio" r:id="rId3" imgW="8258308" imgH="5419597" progId="Visio.Drawing.1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646" y="1367246"/>
                        <a:ext cx="7245532" cy="4752740"/>
                      </a:xfrm>
                      <a:prstGeom prst="rect">
                        <a:avLst/>
                      </a:prstGeom>
                      <a:noFill/>
                    </p:spPr>
                  </p:pic>
                </p:oleObj>
              </mc:Fallback>
            </mc:AlternateContent>
          </a:graphicData>
        </a:graphic>
      </p:graphicFrame>
      <p:sp>
        <p:nvSpPr>
          <p:cNvPr id="10" name="文本占位符 1"/>
          <p:cNvSpPr>
            <a:spLocks noGrp="1"/>
          </p:cNvSpPr>
          <p:nvPr>
            <p:ph type="body" sz="quarter" idx="10"/>
          </p:nvPr>
        </p:nvSpPr>
        <p:spPr>
          <a:xfrm>
            <a:off x="289608" y="217489"/>
            <a:ext cx="7098163" cy="584775"/>
          </a:xfrm>
        </p:spPr>
        <p:txBody>
          <a:bodyPr/>
          <a:lstStyle/>
          <a:p>
            <a:r>
              <a:rPr lang="zh-CN" altLang="en-US" dirty="0"/>
              <a:t>工具设计与实现：系统架构图</a:t>
            </a:r>
          </a:p>
        </p:txBody>
      </p:sp>
    </p:spTree>
    <p:extLst>
      <p:ext uri="{BB962C8B-B14F-4D97-AF65-F5344CB8AC3E}">
        <p14:creationId xmlns:p14="http://schemas.microsoft.com/office/powerpoint/2010/main" val="3077739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工具界面</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32</a:t>
            </a:fld>
            <a:endParaRPr lang="zh-CN" altLang="en-US"/>
          </a:p>
        </p:txBody>
      </p:sp>
      <p:pic>
        <p:nvPicPr>
          <p:cNvPr id="512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613" y="1810415"/>
            <a:ext cx="5500158" cy="261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180618" y="4942390"/>
            <a:ext cx="7072131" cy="1754326"/>
          </a:xfrm>
          <a:prstGeom prst="rect">
            <a:avLst/>
          </a:prstGeom>
          <a:noFill/>
        </p:spPr>
        <p:txBody>
          <a:bodyPr wrap="square" rtlCol="0">
            <a:spAutoFit/>
          </a:bodyPr>
          <a:lstStyle/>
          <a:p>
            <a:r>
              <a:rPr lang="zh-CN" altLang="zh-CN" dirty="0"/>
              <a:t>打开工具，进入如图</a:t>
            </a:r>
            <a:r>
              <a:rPr lang="en-US" altLang="zh-CN" dirty="0"/>
              <a:t> </a:t>
            </a:r>
            <a:r>
              <a:rPr lang="zh-CN" altLang="zh-CN" dirty="0"/>
              <a:t>所示的</a:t>
            </a:r>
            <a:r>
              <a:rPr lang="en-US" altLang="zh-CN" dirty="0"/>
              <a:t>Input file</a:t>
            </a:r>
            <a:r>
              <a:rPr lang="zh-CN" altLang="zh-CN" dirty="0"/>
              <a:t>窗口。该窗口的功能是让用户选择</a:t>
            </a:r>
            <a:r>
              <a:rPr lang="en-US" altLang="zh-CN" dirty="0" err="1"/>
              <a:t>xlsx</a:t>
            </a:r>
            <a:r>
              <a:rPr lang="zh-CN" altLang="zh-CN" dirty="0"/>
              <a:t>文件供工具读取。其中的文本框用来显示用户选择的</a:t>
            </a:r>
            <a:r>
              <a:rPr lang="en-US" altLang="zh-CN" dirty="0" err="1"/>
              <a:t>xlsx</a:t>
            </a:r>
            <a:r>
              <a:rPr lang="zh-CN" altLang="zh-CN" dirty="0"/>
              <a:t>文件的绝对路径。点击文本框右侧的“</a:t>
            </a:r>
            <a:r>
              <a:rPr lang="en-US" altLang="zh-CN" dirty="0"/>
              <a:t>…</a:t>
            </a:r>
            <a:r>
              <a:rPr lang="zh-CN" altLang="zh-CN" dirty="0"/>
              <a:t>”按钮会弹出文件打开窗口，让用户选择一个</a:t>
            </a:r>
            <a:r>
              <a:rPr lang="en-US" altLang="zh-CN" dirty="0" err="1"/>
              <a:t>xlsx</a:t>
            </a:r>
            <a:r>
              <a:rPr lang="zh-CN" altLang="zh-CN" dirty="0"/>
              <a:t>文件。下方的“</a:t>
            </a:r>
            <a:r>
              <a:rPr lang="en-US" altLang="zh-CN" dirty="0"/>
              <a:t>Submit</a:t>
            </a:r>
            <a:r>
              <a:rPr lang="zh-CN" altLang="zh-CN" dirty="0"/>
              <a:t>”按钮功能为让工具读取绝对路径为文本框中所示路径的</a:t>
            </a:r>
            <a:r>
              <a:rPr lang="en-US" altLang="zh-CN" dirty="0" err="1"/>
              <a:t>xlsx</a:t>
            </a:r>
            <a:r>
              <a:rPr lang="zh-CN" altLang="zh-CN" dirty="0"/>
              <a:t>文件。</a:t>
            </a:r>
          </a:p>
          <a:p>
            <a:endParaRPr lang="zh-CN" altLang="en-US" dirty="0"/>
          </a:p>
        </p:txBody>
      </p:sp>
    </p:spTree>
    <p:extLst>
      <p:ext uri="{BB962C8B-B14F-4D97-AF65-F5344CB8AC3E}">
        <p14:creationId xmlns:p14="http://schemas.microsoft.com/office/powerpoint/2010/main" val="3755891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1205458"/>
          </a:xfrm>
        </p:spPr>
        <p:txBody>
          <a:bodyPr/>
          <a:lstStyle/>
          <a:p>
            <a:r>
              <a:rPr lang="zh-CN" altLang="en-US" dirty="0"/>
              <a:t>工具界面</a:t>
            </a:r>
          </a:p>
          <a:p>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33</a:t>
            </a:fld>
            <a:endParaRPr lang="zh-CN" altLang="en-US"/>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93" y="1545783"/>
            <a:ext cx="7418244" cy="3709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722393" y="5497975"/>
            <a:ext cx="7252564" cy="646331"/>
          </a:xfrm>
          <a:prstGeom prst="rect">
            <a:avLst/>
          </a:prstGeom>
          <a:noFill/>
        </p:spPr>
        <p:txBody>
          <a:bodyPr wrap="square" rtlCol="0">
            <a:spAutoFit/>
          </a:bodyPr>
          <a:lstStyle/>
          <a:p>
            <a:r>
              <a:rPr lang="zh-CN" altLang="zh-CN" dirty="0"/>
              <a:t>点击“</a:t>
            </a:r>
            <a:r>
              <a:rPr lang="en-US" altLang="zh-CN" dirty="0"/>
              <a:t>…</a:t>
            </a:r>
            <a:r>
              <a:rPr lang="zh-CN" altLang="zh-CN" dirty="0"/>
              <a:t>”按钮，弹出如图</a:t>
            </a:r>
            <a:r>
              <a:rPr lang="en-US" altLang="zh-CN" dirty="0"/>
              <a:t>4-4</a:t>
            </a:r>
            <a:r>
              <a:rPr lang="zh-CN" altLang="zh-CN" dirty="0"/>
              <a:t>所示的打开文件窗口。该窗口为用户显示一系列文件并让用户选择需要工具读取的</a:t>
            </a:r>
            <a:r>
              <a:rPr lang="en-US" altLang="zh-CN" dirty="0" err="1"/>
              <a:t>xlsx</a:t>
            </a:r>
            <a:r>
              <a:rPr lang="zh-CN" altLang="zh-CN" dirty="0"/>
              <a:t>文件。</a:t>
            </a:r>
            <a:endParaRPr lang="zh-CN" altLang="en-US" dirty="0"/>
          </a:p>
        </p:txBody>
      </p:sp>
    </p:spTree>
    <p:extLst>
      <p:ext uri="{BB962C8B-B14F-4D97-AF65-F5344CB8AC3E}">
        <p14:creationId xmlns:p14="http://schemas.microsoft.com/office/powerpoint/2010/main" val="4073273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en-US" dirty="0"/>
              <a:t>工具界面</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34</a:t>
            </a:fld>
            <a:endParaRPr lang="zh-CN" altLang="en-US"/>
          </a:p>
        </p:txBody>
      </p:sp>
      <p:sp>
        <p:nvSpPr>
          <p:cNvPr id="4" name="文本框 3"/>
          <p:cNvSpPr txBox="1"/>
          <p:nvPr/>
        </p:nvSpPr>
        <p:spPr>
          <a:xfrm>
            <a:off x="810228" y="5046562"/>
            <a:ext cx="7303257" cy="923330"/>
          </a:xfrm>
          <a:prstGeom prst="rect">
            <a:avLst/>
          </a:prstGeom>
          <a:noFill/>
        </p:spPr>
        <p:txBody>
          <a:bodyPr wrap="square" rtlCol="0">
            <a:spAutoFit/>
          </a:bodyPr>
          <a:lstStyle/>
          <a:p>
            <a:r>
              <a:rPr lang="zh-CN" altLang="zh-CN" dirty="0"/>
              <a:t>选择</a:t>
            </a:r>
            <a:r>
              <a:rPr lang="en-US" altLang="zh-CN" dirty="0"/>
              <a:t>EXPwithIOCTF.xlsx</a:t>
            </a:r>
            <a:r>
              <a:rPr lang="zh-CN" altLang="zh-CN" dirty="0"/>
              <a:t>文件并点击“打开”，回到</a:t>
            </a:r>
            <a:r>
              <a:rPr lang="en-US" altLang="zh-CN" dirty="0"/>
              <a:t>input file</a:t>
            </a:r>
            <a:r>
              <a:rPr lang="zh-CN" altLang="zh-CN" dirty="0"/>
              <a:t>窗口。此时的</a:t>
            </a:r>
            <a:r>
              <a:rPr lang="en-US" altLang="zh-CN" dirty="0"/>
              <a:t>Input file</a:t>
            </a:r>
            <a:r>
              <a:rPr lang="zh-CN" altLang="zh-CN" dirty="0"/>
              <a:t>窗口如图所示：文本框中显示出用户选择的</a:t>
            </a:r>
            <a:r>
              <a:rPr lang="en-US" altLang="zh-CN" dirty="0" err="1"/>
              <a:t>xlsx</a:t>
            </a:r>
            <a:r>
              <a:rPr lang="zh-CN" altLang="zh-CN" dirty="0"/>
              <a:t>文件的绝对路径。点击“</a:t>
            </a:r>
            <a:r>
              <a:rPr lang="en-US" altLang="zh-CN" dirty="0"/>
              <a:t>Submit</a:t>
            </a:r>
            <a:r>
              <a:rPr lang="zh-CN" altLang="zh-CN" dirty="0"/>
              <a:t>”按钮让工具对选择的</a:t>
            </a:r>
            <a:r>
              <a:rPr lang="en-US" altLang="zh-CN" dirty="0" err="1"/>
              <a:t>xlsx</a:t>
            </a:r>
            <a:r>
              <a:rPr lang="zh-CN" altLang="zh-CN" dirty="0"/>
              <a:t>文件读取，并进入</a:t>
            </a:r>
            <a:r>
              <a:rPr lang="en-US" altLang="zh-CN" dirty="0"/>
              <a:t>Option</a:t>
            </a:r>
            <a:r>
              <a:rPr lang="zh-CN" altLang="zh-CN" dirty="0"/>
              <a:t>窗口。</a:t>
            </a:r>
            <a:endParaRPr lang="zh-CN" altLang="en-US" dirty="0"/>
          </a:p>
        </p:txBody>
      </p:sp>
      <p:pic>
        <p:nvPicPr>
          <p:cNvPr id="717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084" y="1754128"/>
            <a:ext cx="6577543" cy="319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6175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en-US" dirty="0"/>
              <a:t>工具界面</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35</a:t>
            </a:fld>
            <a:endParaRPr lang="zh-CN" altLang="en-US"/>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325" y="1623631"/>
            <a:ext cx="6999686" cy="180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932325" y="4444678"/>
            <a:ext cx="6999686" cy="1200329"/>
          </a:xfrm>
          <a:prstGeom prst="rect">
            <a:avLst/>
          </a:prstGeom>
          <a:noFill/>
        </p:spPr>
        <p:txBody>
          <a:bodyPr wrap="square" rtlCol="0">
            <a:spAutoFit/>
          </a:bodyPr>
          <a:lstStyle/>
          <a:p>
            <a:r>
              <a:rPr lang="en-US" altLang="zh-CN" dirty="0"/>
              <a:t>Option</a:t>
            </a:r>
            <a:r>
              <a:rPr lang="zh-CN" altLang="zh-CN" dirty="0"/>
              <a:t>窗口的功能是接收用户输入的需要生成蜕变关系的数量。在文本框中用户可以输入需要生成的蜕变关系的数目。“</a:t>
            </a:r>
            <a:r>
              <a:rPr lang="en-US" altLang="zh-CN" dirty="0"/>
              <a:t>start</a:t>
            </a:r>
            <a:r>
              <a:rPr lang="zh-CN" altLang="zh-CN" dirty="0"/>
              <a:t>”按钮则开始输出变化关系的定义。</a:t>
            </a:r>
          </a:p>
          <a:p>
            <a:endParaRPr lang="zh-CN" altLang="en-US" dirty="0"/>
          </a:p>
        </p:txBody>
      </p:sp>
    </p:spTree>
    <p:extLst>
      <p:ext uri="{BB962C8B-B14F-4D97-AF65-F5344CB8AC3E}">
        <p14:creationId xmlns:p14="http://schemas.microsoft.com/office/powerpoint/2010/main" val="150696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en-US" dirty="0"/>
              <a:t>工具界面</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36</a:t>
            </a:fld>
            <a:endParaRPr lang="zh-CN" altLang="en-US"/>
          </a:p>
        </p:txBody>
      </p:sp>
      <p:sp>
        <p:nvSpPr>
          <p:cNvPr id="4" name="文本框 3"/>
          <p:cNvSpPr txBox="1"/>
          <p:nvPr/>
        </p:nvSpPr>
        <p:spPr>
          <a:xfrm>
            <a:off x="1250066" y="4838218"/>
            <a:ext cx="6620719" cy="1200329"/>
          </a:xfrm>
          <a:prstGeom prst="rect">
            <a:avLst/>
          </a:prstGeom>
          <a:noFill/>
        </p:spPr>
        <p:txBody>
          <a:bodyPr wrap="square" rtlCol="0">
            <a:spAutoFit/>
          </a:bodyPr>
          <a:lstStyle/>
          <a:p>
            <a:r>
              <a:rPr lang="en-US" altLang="zh-CN" dirty="0"/>
              <a:t>Output Relation Define</a:t>
            </a:r>
            <a:r>
              <a:rPr lang="zh-CN" altLang="zh-CN" dirty="0"/>
              <a:t>窗体的功能是为用户显示一个对比组中的两个</a:t>
            </a:r>
            <a:r>
              <a:rPr lang="en-US" altLang="zh-CN" dirty="0"/>
              <a:t>IO-CTF</a:t>
            </a:r>
            <a:r>
              <a:rPr lang="zh-CN" altLang="zh-CN" dirty="0"/>
              <a:t>组的输出选项组合信息、让用户选择是否能够从显示的输出选项组合信息中得到输出变化关系、提供文本框供用户输入关系、显示当前的候选组判断进度、保存输出变化关系等功能。</a:t>
            </a:r>
            <a:endParaRPr lang="zh-CN" altLang="en-US" dirty="0"/>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031" y="1225173"/>
            <a:ext cx="5660020" cy="361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6141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en-US" dirty="0"/>
              <a:t>工具界面</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37</a:t>
            </a:fld>
            <a:endParaRPr lang="zh-CN" altLang="en-US"/>
          </a:p>
        </p:txBody>
      </p:sp>
      <p:sp>
        <p:nvSpPr>
          <p:cNvPr id="4" name="文本框 3"/>
          <p:cNvSpPr txBox="1"/>
          <p:nvPr/>
        </p:nvSpPr>
        <p:spPr>
          <a:xfrm>
            <a:off x="1250066" y="4838218"/>
            <a:ext cx="7488820" cy="1754326"/>
          </a:xfrm>
          <a:prstGeom prst="rect">
            <a:avLst/>
          </a:prstGeom>
          <a:noFill/>
        </p:spPr>
        <p:txBody>
          <a:bodyPr wrap="square" rtlCol="0">
            <a:spAutoFit/>
          </a:bodyPr>
          <a:lstStyle/>
          <a:p>
            <a:r>
              <a:rPr lang="zh-CN" altLang="zh-CN" dirty="0"/>
              <a:t>窗体上方的框体中显示了两个</a:t>
            </a:r>
            <a:r>
              <a:rPr lang="en-US" altLang="zh-CN" dirty="0"/>
              <a:t>IO-CTF</a:t>
            </a:r>
            <a:r>
              <a:rPr lang="zh-CN" altLang="zh-CN" dirty="0"/>
              <a:t>组的输出选项，如果可以通过两个</a:t>
            </a:r>
            <a:r>
              <a:rPr lang="en-US" altLang="zh-CN" dirty="0"/>
              <a:t>O-choice</a:t>
            </a:r>
            <a:r>
              <a:rPr lang="zh-CN" altLang="zh-CN" dirty="0"/>
              <a:t>组合得到输出的变化关系，那么可以在组合框选择“</a:t>
            </a:r>
            <a:r>
              <a:rPr lang="en-US" altLang="zh-CN" dirty="0"/>
              <a:t>Yes</a:t>
            </a:r>
            <a:r>
              <a:rPr lang="zh-CN" altLang="zh-CN" dirty="0"/>
              <a:t>”并在下方的文本框填写输出变化关系。然后点击“</a:t>
            </a:r>
            <a:r>
              <a:rPr lang="en-US" altLang="zh-CN" dirty="0"/>
              <a:t>Save</a:t>
            </a:r>
            <a:r>
              <a:rPr lang="zh-CN" altLang="zh-CN" dirty="0"/>
              <a:t>”按钮可以保存当前定义的输出变化关系，记录成功后会弹出如消息框提醒用户。点击“</a:t>
            </a:r>
            <a:r>
              <a:rPr lang="en-US" altLang="zh-CN" dirty="0"/>
              <a:t>Next</a:t>
            </a:r>
            <a:r>
              <a:rPr lang="zh-CN" altLang="zh-CN" dirty="0"/>
              <a:t>”按钮可以切换到下一个候选组进行输入关系对比。点击“</a:t>
            </a:r>
            <a:r>
              <a:rPr lang="en-US" altLang="zh-CN" dirty="0"/>
              <a:t>Back</a:t>
            </a:r>
            <a:r>
              <a:rPr lang="zh-CN" altLang="zh-CN" dirty="0"/>
              <a:t>”按钮可以切换前一个候选组。</a:t>
            </a:r>
            <a:endParaRPr lang="zh-CN" altLang="en-US" dirty="0"/>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031" y="1225173"/>
            <a:ext cx="5660020" cy="361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695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1205458"/>
          </a:xfrm>
        </p:spPr>
        <p:txBody>
          <a:bodyPr/>
          <a:lstStyle/>
          <a:p>
            <a:r>
              <a:rPr lang="zh-CN" altLang="en-US" dirty="0"/>
              <a:t>工具界面</a:t>
            </a:r>
          </a:p>
          <a:p>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38</a:t>
            </a:fld>
            <a:endParaRPr lang="zh-CN" altLang="en-US"/>
          </a:p>
        </p:txBody>
      </p:sp>
      <p:sp>
        <p:nvSpPr>
          <p:cNvPr id="4" name="矩形 3"/>
          <p:cNvSpPr/>
          <p:nvPr/>
        </p:nvSpPr>
        <p:spPr>
          <a:xfrm>
            <a:off x="118922" y="3031024"/>
            <a:ext cx="3622876" cy="2308324"/>
          </a:xfrm>
          <a:prstGeom prst="rect">
            <a:avLst/>
          </a:prstGeom>
        </p:spPr>
        <p:txBody>
          <a:bodyPr wrap="square">
            <a:spAutoFit/>
          </a:bodyPr>
          <a:lstStyle/>
          <a:p>
            <a:r>
              <a:rPr lang="zh-CN" altLang="zh-CN" dirty="0"/>
              <a:t>当存在输出变化关系的候选对的数目达到了需要生成的蜕变关系数目时，工具会弹出一个</a:t>
            </a:r>
            <a:r>
              <a:rPr lang="zh-CN" altLang="en-US" dirty="0"/>
              <a:t>如左图</a:t>
            </a:r>
            <a:r>
              <a:rPr lang="zh-CN" altLang="zh-CN" dirty="0"/>
              <a:t>的消息框提醒用户。点击确认后输出变化关系定义界面会出现一个如图所示的新的按钮“</a:t>
            </a:r>
            <a:r>
              <a:rPr lang="en-US" altLang="zh-CN" dirty="0"/>
              <a:t>Define input relations of complete test frames”</a:t>
            </a:r>
            <a:r>
              <a:rPr lang="zh-CN" altLang="zh-CN" dirty="0"/>
              <a:t>。点击此按钮将进入输入变化关系定义窗口。</a:t>
            </a:r>
          </a:p>
        </p:txBody>
      </p:sp>
      <p:pic>
        <p:nvPicPr>
          <p:cNvPr id="1024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58" y="1402125"/>
            <a:ext cx="6678489" cy="124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1798" y="3031024"/>
            <a:ext cx="504190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829063" y="5509549"/>
            <a:ext cx="1701479" cy="324092"/>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85314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1205458"/>
          </a:xfrm>
        </p:spPr>
        <p:txBody>
          <a:bodyPr/>
          <a:lstStyle/>
          <a:p>
            <a:r>
              <a:rPr lang="zh-CN" altLang="en-US" dirty="0"/>
              <a:t>工具界面</a:t>
            </a:r>
          </a:p>
          <a:p>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39</a:t>
            </a:fld>
            <a:endParaRPr lang="zh-CN" altLang="en-US"/>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822" y="1163817"/>
            <a:ext cx="6169065" cy="366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111288" y="5046562"/>
            <a:ext cx="7072132" cy="1477328"/>
          </a:xfrm>
          <a:prstGeom prst="rect">
            <a:avLst/>
          </a:prstGeom>
          <a:noFill/>
        </p:spPr>
        <p:txBody>
          <a:bodyPr wrap="square" rtlCol="0">
            <a:spAutoFit/>
          </a:bodyPr>
          <a:lstStyle/>
          <a:p>
            <a:r>
              <a:rPr lang="zh-CN" altLang="zh-CN" dirty="0"/>
              <a:t>可以在窗口上方的框体中查看候选对中两个</a:t>
            </a:r>
            <a:r>
              <a:rPr lang="en-US" altLang="zh-CN" dirty="0"/>
              <a:t>IO-CTF</a:t>
            </a:r>
            <a:r>
              <a:rPr lang="zh-CN" altLang="zh-CN" dirty="0"/>
              <a:t>的输入选项信息，如果可以通过两个</a:t>
            </a:r>
            <a:r>
              <a:rPr lang="en-US" altLang="zh-CN" dirty="0"/>
              <a:t>I-choice</a:t>
            </a:r>
            <a:r>
              <a:rPr lang="zh-CN" altLang="zh-CN" dirty="0"/>
              <a:t>组合得到输出的变化关系，那么可以下方的文本框填写输出变化关系，然后点击“</a:t>
            </a:r>
            <a:r>
              <a:rPr lang="en-US" altLang="zh-CN" dirty="0"/>
              <a:t>Save</a:t>
            </a:r>
            <a:r>
              <a:rPr lang="zh-CN" altLang="zh-CN" dirty="0"/>
              <a:t>”按钮保存所定义的输入变化关系。该候选对的蜕变关系会根据输入变化关系与输出变化关系组合得到，并显示在最下面的文本框中</a:t>
            </a:r>
            <a:endParaRPr lang="zh-CN" altLang="en-US" dirty="0"/>
          </a:p>
        </p:txBody>
      </p:sp>
    </p:spTree>
    <p:extLst>
      <p:ext uri="{BB962C8B-B14F-4D97-AF65-F5344CB8AC3E}">
        <p14:creationId xmlns:p14="http://schemas.microsoft.com/office/powerpoint/2010/main" val="197455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4</a:t>
            </a:fld>
            <a:endParaRPr lang="zh-CN" altLang="en-US"/>
          </a:p>
        </p:txBody>
      </p:sp>
      <p:sp>
        <p:nvSpPr>
          <p:cNvPr id="7" name="TextBox 45"/>
          <p:cNvSpPr txBox="1"/>
          <p:nvPr/>
        </p:nvSpPr>
        <p:spPr>
          <a:xfrm>
            <a:off x="722538" y="1627951"/>
            <a:ext cx="7802336" cy="2523768"/>
          </a:xfrm>
          <a:prstGeom prst="rect">
            <a:avLst/>
          </a:prstGeom>
          <a:noFill/>
        </p:spPr>
        <p:txBody>
          <a:bodyPr wrap="square" rtlCol="0">
            <a:spAutoFit/>
          </a:bodyPr>
          <a:lstStyle/>
          <a:p>
            <a:pPr>
              <a:lnSpc>
                <a:spcPct val="150000"/>
              </a:lnSpc>
              <a:spcAft>
                <a:spcPts val="1200"/>
              </a:spcAft>
            </a:pPr>
            <a:r>
              <a:rPr lang="zh-CN" altLang="zh-CN" sz="2000" i="0" dirty="0">
                <a:latin typeface="+mj-lt"/>
              </a:rPr>
              <a:t>一种保障软件质量的技术，目的在于发现软件中潜藏的故障。</a:t>
            </a:r>
            <a:endParaRPr lang="en-US" altLang="zh-CN" sz="2000" dirty="0"/>
          </a:p>
          <a:p>
            <a:pPr marL="800100" lvl="1" indent="-342900">
              <a:lnSpc>
                <a:spcPct val="150000"/>
              </a:lnSpc>
              <a:spcAft>
                <a:spcPts val="1200"/>
              </a:spcAft>
              <a:buFont typeface="Wingdings" panose="05000000000000000000" pitchFamily="2" charset="2"/>
              <a:buChar char="ü"/>
            </a:pPr>
            <a:r>
              <a:rPr lang="zh-CN" altLang="en-US" dirty="0">
                <a:solidFill>
                  <a:schemeClr val="tx2"/>
                </a:solidFill>
                <a:latin typeface="Times New Roman" pitchFamily="18" charset="0"/>
                <a:cs typeface="Times New Roman" pitchFamily="18" charset="0"/>
              </a:rPr>
              <a:t>原理：通过执行有限的测试用例，比较测试用例的输出与预期输出是否一致；如果不一致，则表明软件中潜藏故障。</a:t>
            </a:r>
            <a:endParaRPr lang="en-US" altLang="zh-CN" dirty="0">
              <a:solidFill>
                <a:schemeClr val="tx2"/>
              </a:solidFill>
              <a:latin typeface="Times New Roman" pitchFamily="18" charset="0"/>
              <a:cs typeface="Times New Roman" pitchFamily="18" charset="0"/>
            </a:endParaRPr>
          </a:p>
          <a:p>
            <a:pPr marL="800100" lvl="1" indent="-342900">
              <a:lnSpc>
                <a:spcPct val="150000"/>
              </a:lnSpc>
              <a:spcAft>
                <a:spcPts val="1200"/>
              </a:spcAft>
              <a:buFont typeface="Wingdings" panose="05000000000000000000" pitchFamily="2" charset="2"/>
              <a:buChar char="ü"/>
            </a:pPr>
            <a:r>
              <a:rPr lang="en-US" altLang="zh-CN" dirty="0">
                <a:solidFill>
                  <a:schemeClr val="tx2"/>
                </a:solidFill>
                <a:latin typeface="Times New Roman" pitchFamily="18" charset="0"/>
                <a:cs typeface="Times New Roman" pitchFamily="18" charset="0"/>
              </a:rPr>
              <a:t>Oracle</a:t>
            </a:r>
            <a:r>
              <a:rPr lang="zh-CN" altLang="en-US" dirty="0">
                <a:solidFill>
                  <a:schemeClr val="tx2"/>
                </a:solidFill>
                <a:latin typeface="Times New Roman" pitchFamily="18" charset="0"/>
                <a:cs typeface="Times New Roman" pitchFamily="18" charset="0"/>
              </a:rPr>
              <a:t>问题：无法确定软件的实际输出结果与预期结果是否一致，或者很难构造预期输出。</a:t>
            </a:r>
            <a:endParaRPr lang="en-US" altLang="zh-CN" dirty="0"/>
          </a:p>
        </p:txBody>
      </p:sp>
      <p:grpSp>
        <p:nvGrpSpPr>
          <p:cNvPr id="9" name="组合 8"/>
          <p:cNvGrpSpPr/>
          <p:nvPr/>
        </p:nvGrpSpPr>
        <p:grpSpPr>
          <a:xfrm>
            <a:off x="286768" y="5013513"/>
            <a:ext cx="8857232" cy="1748793"/>
            <a:chOff x="395288" y="4005064"/>
            <a:chExt cx="8857232" cy="1748793"/>
          </a:xfrm>
        </p:grpSpPr>
        <p:grpSp>
          <p:nvGrpSpPr>
            <p:cNvPr id="10" name="组合 9"/>
            <p:cNvGrpSpPr/>
            <p:nvPr/>
          </p:nvGrpSpPr>
          <p:grpSpPr>
            <a:xfrm>
              <a:off x="395288" y="4005064"/>
              <a:ext cx="8857232" cy="1748793"/>
              <a:chOff x="395288" y="4005064"/>
              <a:chExt cx="8857232" cy="1748793"/>
            </a:xfrm>
          </p:grpSpPr>
          <p:sp>
            <p:nvSpPr>
              <p:cNvPr id="14" name="任意多边形 19"/>
              <p:cNvSpPr/>
              <p:nvPr/>
            </p:nvSpPr>
            <p:spPr>
              <a:xfrm>
                <a:off x="2987824" y="4088556"/>
                <a:ext cx="1315095" cy="936675"/>
              </a:xfrm>
              <a:custGeom>
                <a:avLst/>
                <a:gdLst>
                  <a:gd name="connsiteX0" fmla="*/ 0 w 1867973"/>
                  <a:gd name="connsiteY0" fmla="*/ 311335 h 3816341"/>
                  <a:gd name="connsiteX1" fmla="*/ 311335 w 1867973"/>
                  <a:gd name="connsiteY1" fmla="*/ 0 h 3816341"/>
                  <a:gd name="connsiteX2" fmla="*/ 1556638 w 1867973"/>
                  <a:gd name="connsiteY2" fmla="*/ 0 h 3816341"/>
                  <a:gd name="connsiteX3" fmla="*/ 1867973 w 1867973"/>
                  <a:gd name="connsiteY3" fmla="*/ 311335 h 3816341"/>
                  <a:gd name="connsiteX4" fmla="*/ 1867973 w 1867973"/>
                  <a:gd name="connsiteY4" fmla="*/ 3505006 h 3816341"/>
                  <a:gd name="connsiteX5" fmla="*/ 1556638 w 1867973"/>
                  <a:gd name="connsiteY5" fmla="*/ 3816341 h 3816341"/>
                  <a:gd name="connsiteX6" fmla="*/ 311335 w 1867973"/>
                  <a:gd name="connsiteY6" fmla="*/ 3816341 h 3816341"/>
                  <a:gd name="connsiteX7" fmla="*/ 0 w 1867973"/>
                  <a:gd name="connsiteY7" fmla="*/ 3505006 h 3816341"/>
                  <a:gd name="connsiteX8" fmla="*/ 0 w 1867973"/>
                  <a:gd name="connsiteY8" fmla="*/ 311335 h 381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7973" h="3816341">
                    <a:moveTo>
                      <a:pt x="0" y="311335"/>
                    </a:moveTo>
                    <a:cubicBezTo>
                      <a:pt x="0" y="139389"/>
                      <a:pt x="139389" y="0"/>
                      <a:pt x="311335" y="0"/>
                    </a:cubicBezTo>
                    <a:lnTo>
                      <a:pt x="1556638" y="0"/>
                    </a:lnTo>
                    <a:cubicBezTo>
                      <a:pt x="1728584" y="0"/>
                      <a:pt x="1867973" y="139389"/>
                      <a:pt x="1867973" y="311335"/>
                    </a:cubicBezTo>
                    <a:lnTo>
                      <a:pt x="1867973" y="3505006"/>
                    </a:lnTo>
                    <a:cubicBezTo>
                      <a:pt x="1867973" y="3676952"/>
                      <a:pt x="1728584" y="3816341"/>
                      <a:pt x="1556638" y="3816341"/>
                    </a:cubicBezTo>
                    <a:lnTo>
                      <a:pt x="311335" y="3816341"/>
                    </a:lnTo>
                    <a:cubicBezTo>
                      <a:pt x="139389" y="3816341"/>
                      <a:pt x="0" y="3676952"/>
                      <a:pt x="0" y="3505006"/>
                    </a:cubicBezTo>
                    <a:lnTo>
                      <a:pt x="0" y="311335"/>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path path="circle">
                  <a:fillToRect l="100000" t="100000"/>
                </a:path>
                <a:tileRect r="-100000" b="-100000"/>
              </a:gradFill>
            </p:spPr>
            <p:style>
              <a:lnRef idx="0">
                <a:schemeClr val="lt1">
                  <a:hueOff val="0"/>
                  <a:satOff val="0"/>
                  <a:lumOff val="0"/>
                  <a:alphaOff val="0"/>
                </a:schemeClr>
              </a:lnRef>
              <a:fillRef idx="3">
                <a:scrgbClr r="0" g="0" b="0"/>
              </a:fillRef>
              <a:effectRef idx="2">
                <a:schemeClr val="accent2">
                  <a:hueOff val="-11699993"/>
                  <a:satOff val="-100000"/>
                  <a:lumOff val="60000"/>
                  <a:alphaOff val="0"/>
                </a:schemeClr>
              </a:effectRef>
              <a:fontRef idx="minor">
                <a:schemeClr val="lt1"/>
              </a:fontRef>
            </p:style>
            <p:txBody>
              <a:bodyPr lIns="129287" tIns="129287" rIns="129287" bIns="129287" spcCol="1270" anchor="ctr"/>
              <a:lstStyle/>
              <a:p>
                <a:pPr algn="ctr" defTabSz="1333500">
                  <a:lnSpc>
                    <a:spcPct val="90000"/>
                  </a:lnSpc>
                  <a:spcAft>
                    <a:spcPct val="35000"/>
                  </a:spcAft>
                  <a:defRPr/>
                </a:pPr>
                <a:r>
                  <a:rPr lang="zh-CN" altLang="en-US" dirty="0"/>
                  <a:t>待测程序</a:t>
                </a:r>
                <a:r>
                  <a:rPr lang="en-US" altLang="zh-CN" i="1" dirty="0">
                    <a:latin typeface="Times New Roman" pitchFamily="18" charset="0"/>
                    <a:cs typeface="Times New Roman" pitchFamily="18" charset="0"/>
                  </a:rPr>
                  <a:t>P</a:t>
                </a:r>
                <a:endParaRPr lang="zh-CN" altLang="en-US" i="1" dirty="0">
                  <a:latin typeface="Times New Roman" pitchFamily="18" charset="0"/>
                  <a:cs typeface="Times New Roman" pitchFamily="18" charset="0"/>
                </a:endParaRPr>
              </a:p>
            </p:txBody>
          </p:sp>
          <p:sp>
            <p:nvSpPr>
              <p:cNvPr id="15" name="右箭头 20"/>
              <p:cNvSpPr/>
              <p:nvPr/>
            </p:nvSpPr>
            <p:spPr bwMode="auto">
              <a:xfrm>
                <a:off x="2124075" y="4414838"/>
                <a:ext cx="708025" cy="285750"/>
              </a:xfrm>
              <a:prstGeom prst="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zh-CN" altLang="en-US" sz="1400">
                  <a:solidFill>
                    <a:schemeClr val="tx1"/>
                  </a:solidFill>
                  <a:latin typeface="Arial" charset="0"/>
                  <a:ea typeface="宋体" charset="-122"/>
                </a:endParaRPr>
              </a:p>
            </p:txBody>
          </p:sp>
          <p:sp>
            <p:nvSpPr>
              <p:cNvPr id="16" name="右箭头 24"/>
              <p:cNvSpPr/>
              <p:nvPr/>
            </p:nvSpPr>
            <p:spPr bwMode="auto">
              <a:xfrm>
                <a:off x="4356100" y="4414838"/>
                <a:ext cx="782638" cy="301625"/>
              </a:xfrm>
              <a:prstGeom prst="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zh-CN" altLang="en-US" sz="1400">
                  <a:solidFill>
                    <a:schemeClr val="tx1"/>
                  </a:solidFill>
                  <a:latin typeface="Arial" charset="0"/>
                  <a:ea typeface="宋体" charset="-122"/>
                </a:endParaRPr>
              </a:p>
            </p:txBody>
          </p:sp>
          <p:sp>
            <p:nvSpPr>
              <p:cNvPr id="17" name="流程图: 决策 16"/>
              <p:cNvSpPr/>
              <p:nvPr/>
            </p:nvSpPr>
            <p:spPr bwMode="auto">
              <a:xfrm>
                <a:off x="7116851" y="4005064"/>
                <a:ext cx="1559605" cy="860247"/>
              </a:xfrm>
              <a:prstGeom prst="flowChartDecision">
                <a:avLst/>
              </a:prstGeom>
              <a:solidFill>
                <a:srgbClr val="00B050"/>
              </a:solidFill>
              <a:ln>
                <a:headEnd type="none" w="med" len="med"/>
                <a:tailEnd type="none" w="med" len="med"/>
              </a:ln>
              <a:effectLst>
                <a:glow rad="63500">
                  <a:schemeClr val="accent3">
                    <a:satMod val="175000"/>
                    <a:alpha val="40000"/>
                  </a:schemeClr>
                </a:glow>
                <a:outerShdw blurRad="40000" dist="23000" dir="5400000" rotWithShape="0">
                  <a:srgbClr val="000000">
                    <a:alpha val="35000"/>
                  </a:srgbClr>
                </a:outerShdw>
              </a:effectLst>
            </p:spPr>
            <p:style>
              <a:lnRef idx="1">
                <a:schemeClr val="dk1"/>
              </a:lnRef>
              <a:fillRef idx="3">
                <a:schemeClr val="dk1"/>
              </a:fillRef>
              <a:effectRef idx="2">
                <a:schemeClr val="dk1"/>
              </a:effectRef>
              <a:fontRef idx="minor">
                <a:schemeClr val="lt1"/>
              </a:fontRef>
            </p:style>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zh-CN" altLang="en-US" sz="1400">
                  <a:ea typeface="宋体" charset="-122"/>
                </a:endParaRPr>
              </a:p>
            </p:txBody>
          </p:sp>
          <p:sp>
            <p:nvSpPr>
              <p:cNvPr id="18" name="TextBox 69"/>
              <p:cNvSpPr txBox="1">
                <a:spLocks noChangeArrowheads="1"/>
              </p:cNvSpPr>
              <p:nvPr/>
            </p:nvSpPr>
            <p:spPr bwMode="auto">
              <a:xfrm>
                <a:off x="7236296" y="4279955"/>
                <a:ext cx="1289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i="1" dirty="0">
                    <a:solidFill>
                      <a:schemeClr val="bg1"/>
                    </a:solidFill>
                    <a:latin typeface="Times New Roman" pitchFamily="18" charset="0"/>
                    <a:cs typeface="Times New Roman" pitchFamily="18" charset="0"/>
                  </a:rPr>
                  <a:t> O = </a:t>
                </a:r>
                <a:r>
                  <a:rPr lang="en-US" altLang="zh-CN" i="1" dirty="0" err="1">
                    <a:solidFill>
                      <a:schemeClr val="bg1"/>
                    </a:solidFill>
                    <a:latin typeface="Times New Roman" pitchFamily="18" charset="0"/>
                    <a:cs typeface="Times New Roman" pitchFamily="18" charset="0"/>
                  </a:rPr>
                  <a:t>T</a:t>
                </a:r>
                <a:r>
                  <a:rPr lang="en-US" altLang="zh-CN" i="1" baseline="-25000" dirty="0" err="1">
                    <a:solidFill>
                      <a:schemeClr val="bg1"/>
                    </a:solidFill>
                    <a:latin typeface="Times New Roman" pitchFamily="18" charset="0"/>
                    <a:cs typeface="Times New Roman" pitchFamily="18" charset="0"/>
                  </a:rPr>
                  <a:t>output</a:t>
                </a:r>
                <a:r>
                  <a:rPr lang="en-US" altLang="zh-CN" i="1" baseline="-25000" dirty="0">
                    <a:solidFill>
                      <a:schemeClr val="bg1"/>
                    </a:solidFill>
                    <a:latin typeface="Times New Roman" pitchFamily="18" charset="0"/>
                    <a:cs typeface="Times New Roman" pitchFamily="18" charset="0"/>
                  </a:rPr>
                  <a:t> </a:t>
                </a:r>
                <a:r>
                  <a:rPr lang="zh-CN" altLang="en-US" i="1" dirty="0">
                    <a:solidFill>
                      <a:schemeClr val="bg1"/>
                    </a:solidFill>
                    <a:latin typeface="Times New Roman" pitchFamily="18" charset="0"/>
                    <a:cs typeface="Times New Roman" pitchFamily="18" charset="0"/>
                  </a:rPr>
                  <a:t>？</a:t>
                </a:r>
                <a:endParaRPr lang="zh-CN" altLang="en-US" i="1" baseline="-25000" dirty="0">
                  <a:solidFill>
                    <a:schemeClr val="bg1"/>
                  </a:solidFill>
                  <a:latin typeface="Times New Roman" pitchFamily="18" charset="0"/>
                  <a:cs typeface="Times New Roman" pitchFamily="18" charset="0"/>
                </a:endParaRPr>
              </a:p>
            </p:txBody>
          </p:sp>
          <p:sp>
            <p:nvSpPr>
              <p:cNvPr id="19" name="TextBox 27"/>
              <p:cNvSpPr txBox="1"/>
              <p:nvPr/>
            </p:nvSpPr>
            <p:spPr>
              <a:xfrm>
                <a:off x="395288" y="4149725"/>
                <a:ext cx="1646237" cy="923330"/>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defRPr/>
                </a:pPr>
                <a:r>
                  <a:rPr lang="zh-CN" altLang="en-US" dirty="0"/>
                  <a:t>测试用例</a:t>
                </a:r>
                <a:endParaRPr lang="en-US" altLang="zh-CN" dirty="0"/>
              </a:p>
              <a:p>
                <a:pPr algn="ctr">
                  <a:defRPr/>
                </a:pPr>
                <a:r>
                  <a:rPr lang="en-US" altLang="zh-CN" dirty="0">
                    <a:latin typeface="Times New Roman" pitchFamily="18" charset="0"/>
                    <a:cs typeface="Times New Roman" pitchFamily="18" charset="0"/>
                  </a:rPr>
                  <a:t>&lt;</a:t>
                </a:r>
                <a:r>
                  <a:rPr lang="zh-CN" altLang="en-US" dirty="0">
                    <a:latin typeface="Times New Roman" pitchFamily="18" charset="0"/>
                    <a:cs typeface="Times New Roman" pitchFamily="18" charset="0"/>
                  </a:rPr>
                  <a:t>输入</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预期输出</a:t>
                </a:r>
                <a:r>
                  <a:rPr lang="en-US" altLang="zh-CN" i="1" dirty="0" err="1">
                    <a:solidFill>
                      <a:schemeClr val="bg1"/>
                    </a:solidFill>
                    <a:latin typeface="Times New Roman" pitchFamily="18" charset="0"/>
                    <a:cs typeface="Times New Roman" pitchFamily="18" charset="0"/>
                  </a:rPr>
                  <a:t>T</a:t>
                </a:r>
                <a:r>
                  <a:rPr lang="en-US" altLang="zh-CN" i="1" baseline="-25000" dirty="0" err="1">
                    <a:solidFill>
                      <a:schemeClr val="bg1"/>
                    </a:solidFill>
                    <a:latin typeface="Times New Roman" pitchFamily="18" charset="0"/>
                    <a:cs typeface="Times New Roman" pitchFamily="18" charset="0"/>
                  </a:rPr>
                  <a:t>output</a:t>
                </a:r>
                <a:r>
                  <a:rPr lang="en-US" altLang="zh-CN" i="1" baseline="-25000" dirty="0">
                    <a:solidFill>
                      <a:schemeClr val="bg1"/>
                    </a:solidFill>
                    <a:latin typeface="Times New Roman" pitchFamily="18" charset="0"/>
                    <a:cs typeface="Times New Roman" pitchFamily="18" charset="0"/>
                  </a:rPr>
                  <a:t> </a:t>
                </a:r>
                <a:r>
                  <a:rPr lang="en-US" altLang="zh-CN" dirty="0">
                    <a:latin typeface="Times New Roman" pitchFamily="18" charset="0"/>
                    <a:cs typeface="Times New Roman" pitchFamily="18" charset="0"/>
                  </a:rPr>
                  <a:t>&gt;</a:t>
                </a:r>
                <a:endParaRPr lang="zh-CN" altLang="en-US" dirty="0">
                  <a:latin typeface="Times New Roman" pitchFamily="18" charset="0"/>
                  <a:cs typeface="Times New Roman" pitchFamily="18" charset="0"/>
                </a:endParaRPr>
              </a:p>
            </p:txBody>
          </p:sp>
          <p:sp>
            <p:nvSpPr>
              <p:cNvPr id="20" name="TextBox 28"/>
              <p:cNvSpPr txBox="1"/>
              <p:nvPr/>
            </p:nvSpPr>
            <p:spPr>
              <a:xfrm>
                <a:off x="5219228" y="4267776"/>
                <a:ext cx="1296988" cy="529376"/>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lnSpc>
                    <a:spcPct val="50000"/>
                  </a:lnSpc>
                  <a:spcBef>
                    <a:spcPts val="0"/>
                  </a:spcBef>
                  <a:spcAft>
                    <a:spcPts val="0"/>
                  </a:spcAft>
                  <a:defRPr/>
                </a:pPr>
                <a:endParaRPr lang="en-US" altLang="zh-CN" sz="1400" dirty="0"/>
              </a:p>
              <a:p>
                <a:pPr algn="ctr">
                  <a:lnSpc>
                    <a:spcPct val="80000"/>
                  </a:lnSpc>
                  <a:spcBef>
                    <a:spcPts val="0"/>
                  </a:spcBef>
                  <a:spcAft>
                    <a:spcPts val="0"/>
                  </a:spcAft>
                  <a:defRPr/>
                </a:pPr>
                <a:r>
                  <a:rPr lang="zh-CN" altLang="en-US" dirty="0">
                    <a:latin typeface="Times New Roman" pitchFamily="18" charset="0"/>
                    <a:cs typeface="Times New Roman" pitchFamily="18" charset="0"/>
                  </a:rPr>
                  <a:t>实际输出</a:t>
                </a:r>
                <a:r>
                  <a:rPr lang="en-US" altLang="zh-CN" i="1" dirty="0">
                    <a:solidFill>
                      <a:schemeClr val="bg1"/>
                    </a:solidFill>
                    <a:latin typeface="Times New Roman" pitchFamily="18" charset="0"/>
                    <a:cs typeface="Times New Roman" pitchFamily="18" charset="0"/>
                  </a:rPr>
                  <a:t>O </a:t>
                </a:r>
                <a:endParaRPr lang="en-US" altLang="zh-CN" dirty="0">
                  <a:latin typeface="Times New Roman" pitchFamily="18" charset="0"/>
                  <a:cs typeface="Times New Roman" pitchFamily="18" charset="0"/>
                </a:endParaRPr>
              </a:p>
              <a:p>
                <a:pPr algn="ctr">
                  <a:lnSpc>
                    <a:spcPct val="50000"/>
                  </a:lnSpc>
                  <a:spcBef>
                    <a:spcPts val="0"/>
                  </a:spcBef>
                  <a:spcAft>
                    <a:spcPts val="0"/>
                  </a:spcAft>
                  <a:defRPr/>
                </a:pPr>
                <a:endParaRPr lang="zh-CN" altLang="en-US" sz="1400" dirty="0">
                  <a:latin typeface="Times New Roman" pitchFamily="18" charset="0"/>
                  <a:cs typeface="Times New Roman" pitchFamily="18" charset="0"/>
                </a:endParaRPr>
              </a:p>
            </p:txBody>
          </p:sp>
          <p:sp>
            <p:nvSpPr>
              <p:cNvPr id="21" name="TextBox 30"/>
              <p:cNvSpPr txBox="1">
                <a:spLocks noChangeArrowheads="1"/>
              </p:cNvSpPr>
              <p:nvPr/>
            </p:nvSpPr>
            <p:spPr bwMode="auto">
              <a:xfrm>
                <a:off x="6424037" y="5383969"/>
                <a:ext cx="1289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zh-CN" altLang="en-US" dirty="0">
                    <a:latin typeface="Times New Roman" pitchFamily="18" charset="0"/>
                    <a:ea typeface="微软雅黑" pitchFamily="34" charset="-122"/>
                    <a:cs typeface="Times New Roman" pitchFamily="18" charset="0"/>
                  </a:rPr>
                  <a:t>通过</a:t>
                </a:r>
              </a:p>
            </p:txBody>
          </p:sp>
          <p:sp>
            <p:nvSpPr>
              <p:cNvPr id="22" name="TextBox 31"/>
              <p:cNvSpPr txBox="1">
                <a:spLocks noChangeArrowheads="1"/>
              </p:cNvSpPr>
              <p:nvPr/>
            </p:nvSpPr>
            <p:spPr bwMode="auto">
              <a:xfrm>
                <a:off x="8424614" y="5383969"/>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zh-CN" altLang="en-US" dirty="0">
                    <a:solidFill>
                      <a:srgbClr val="FF0000"/>
                    </a:solidFill>
                    <a:latin typeface="Times New Roman" pitchFamily="18" charset="0"/>
                    <a:ea typeface="微软雅黑" pitchFamily="34" charset="-122"/>
                    <a:cs typeface="Times New Roman" pitchFamily="18" charset="0"/>
                  </a:rPr>
                  <a:t>失败</a:t>
                </a:r>
              </a:p>
            </p:txBody>
          </p:sp>
          <p:sp>
            <p:nvSpPr>
              <p:cNvPr id="23" name="TextBox 32"/>
              <p:cNvSpPr txBox="1">
                <a:spLocks noChangeArrowheads="1"/>
              </p:cNvSpPr>
              <p:nvPr/>
            </p:nvSpPr>
            <p:spPr bwMode="auto">
              <a:xfrm>
                <a:off x="6874793" y="4509120"/>
                <a:ext cx="649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en-US" altLang="zh-CN" dirty="0">
                    <a:latin typeface="Times New Roman" pitchFamily="18" charset="0"/>
                    <a:cs typeface="Times New Roman" pitchFamily="18" charset="0"/>
                  </a:rPr>
                  <a:t>Y</a:t>
                </a:r>
                <a:endParaRPr lang="zh-CN" altLang="en-US" dirty="0">
                  <a:latin typeface="Times New Roman" pitchFamily="18" charset="0"/>
                  <a:cs typeface="Times New Roman" pitchFamily="18" charset="0"/>
                </a:endParaRPr>
              </a:p>
            </p:txBody>
          </p:sp>
          <p:sp>
            <p:nvSpPr>
              <p:cNvPr id="24" name="TextBox 33"/>
              <p:cNvSpPr txBox="1">
                <a:spLocks noChangeArrowheads="1"/>
              </p:cNvSpPr>
              <p:nvPr/>
            </p:nvSpPr>
            <p:spPr bwMode="auto">
              <a:xfrm>
                <a:off x="8603233" y="4365104"/>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en-US" altLang="zh-CN" dirty="0">
                    <a:solidFill>
                      <a:srgbClr val="FF0000"/>
                    </a:solidFill>
                    <a:latin typeface="Times New Roman" pitchFamily="18" charset="0"/>
                    <a:cs typeface="Times New Roman" pitchFamily="18" charset="0"/>
                  </a:rPr>
                  <a:t>N</a:t>
                </a:r>
                <a:endParaRPr lang="zh-CN" altLang="en-US" dirty="0">
                  <a:solidFill>
                    <a:srgbClr val="FF0000"/>
                  </a:solidFill>
                  <a:latin typeface="Times New Roman" pitchFamily="18" charset="0"/>
                  <a:cs typeface="Times New Roman" pitchFamily="18" charset="0"/>
                </a:endParaRPr>
              </a:p>
            </p:txBody>
          </p:sp>
          <p:sp>
            <p:nvSpPr>
              <p:cNvPr id="25" name="TextBox 3"/>
              <p:cNvSpPr txBox="1">
                <a:spLocks noChangeArrowheads="1"/>
              </p:cNvSpPr>
              <p:nvPr/>
            </p:nvSpPr>
            <p:spPr bwMode="auto">
              <a:xfrm>
                <a:off x="2124075" y="4076700"/>
                <a:ext cx="649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dirty="0">
                    <a:solidFill>
                      <a:schemeClr val="tx2"/>
                    </a:solidFill>
                  </a:rPr>
                  <a:t>输入</a:t>
                </a:r>
              </a:p>
            </p:txBody>
          </p:sp>
          <p:sp>
            <p:nvSpPr>
              <p:cNvPr id="26" name="TextBox 37"/>
              <p:cNvSpPr txBox="1">
                <a:spLocks noChangeArrowheads="1"/>
              </p:cNvSpPr>
              <p:nvPr/>
            </p:nvSpPr>
            <p:spPr bwMode="auto">
              <a:xfrm>
                <a:off x="4356100" y="4103688"/>
                <a:ext cx="649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a:solidFill>
                      <a:schemeClr val="tx2"/>
                    </a:solidFill>
                  </a:rPr>
                  <a:t>输出</a:t>
                </a:r>
              </a:p>
            </p:txBody>
          </p:sp>
          <p:cxnSp>
            <p:nvCxnSpPr>
              <p:cNvPr id="27" name="肘形连接符 35"/>
              <p:cNvCxnSpPr>
                <a:stCxn id="17" idx="1"/>
              </p:cNvCxnSpPr>
              <p:nvPr/>
            </p:nvCxnSpPr>
            <p:spPr bwMode="auto">
              <a:xfrm rot="10800000" flipV="1">
                <a:off x="7020273" y="4435187"/>
                <a:ext cx="96579" cy="1000187"/>
              </a:xfrm>
              <a:prstGeom prst="bentConnector2">
                <a:avLst/>
              </a:prstGeom>
              <a:solidFill>
                <a:schemeClr val="accent1"/>
              </a:solidFill>
              <a:ln w="9525" cap="flat" cmpd="sng" algn="ctr">
                <a:solidFill>
                  <a:schemeClr val="tx1"/>
                </a:solidFill>
                <a:prstDash val="solid"/>
                <a:round/>
                <a:headEnd type="none" w="med" len="med"/>
                <a:tailEnd type="arrow"/>
              </a:ln>
              <a:effectLst/>
            </p:spPr>
          </p:cxnSp>
        </p:grpSp>
        <p:cxnSp>
          <p:nvCxnSpPr>
            <p:cNvPr id="11" name="肘形连接符 16"/>
            <p:cNvCxnSpPr>
              <a:stCxn id="19" idx="0"/>
              <a:endCxn id="17" idx="0"/>
            </p:cNvCxnSpPr>
            <p:nvPr/>
          </p:nvCxnSpPr>
          <p:spPr bwMode="auto">
            <a:xfrm rot="5400000" flipH="1" flipV="1">
              <a:off x="4485200" y="738272"/>
              <a:ext cx="144661" cy="6678247"/>
            </a:xfrm>
            <a:prstGeom prst="bentConnector3">
              <a:avLst>
                <a:gd name="adj1" fmla="val 431342"/>
              </a:avLst>
            </a:prstGeom>
            <a:solidFill>
              <a:schemeClr val="accent1"/>
            </a:solidFill>
            <a:ln w="9525" cap="flat" cmpd="sng" algn="ctr">
              <a:solidFill>
                <a:schemeClr val="tx1"/>
              </a:solidFill>
              <a:prstDash val="solid"/>
              <a:round/>
              <a:headEnd type="none" w="med" len="med"/>
              <a:tailEnd type="arrow"/>
            </a:ln>
            <a:effectLst/>
          </p:spPr>
        </p:cxnSp>
        <p:cxnSp>
          <p:nvCxnSpPr>
            <p:cNvPr id="12" name="肘形连接符 17"/>
            <p:cNvCxnSpPr>
              <a:stCxn id="20" idx="0"/>
              <a:endCxn id="17" idx="0"/>
            </p:cNvCxnSpPr>
            <p:nvPr/>
          </p:nvCxnSpPr>
          <p:spPr bwMode="auto">
            <a:xfrm rot="5400000" flipH="1" flipV="1">
              <a:off x="6750832" y="3121954"/>
              <a:ext cx="262712" cy="2028932"/>
            </a:xfrm>
            <a:prstGeom prst="bentConnector3">
              <a:avLst>
                <a:gd name="adj1" fmla="val 220698"/>
              </a:avLst>
            </a:prstGeom>
            <a:solidFill>
              <a:schemeClr val="accent1"/>
            </a:solidFill>
            <a:ln w="9525" cap="flat" cmpd="sng" algn="ctr">
              <a:solidFill>
                <a:schemeClr val="tx1"/>
              </a:solidFill>
              <a:prstDash val="solid"/>
              <a:round/>
              <a:headEnd type="none" w="med" len="med"/>
              <a:tailEnd type="arrow"/>
            </a:ln>
            <a:effectLst/>
          </p:spPr>
        </p:cxnSp>
        <p:cxnSp>
          <p:nvCxnSpPr>
            <p:cNvPr id="13" name="肘形连接符 18"/>
            <p:cNvCxnSpPr>
              <a:stCxn id="17" idx="3"/>
              <a:endCxn id="22" idx="0"/>
            </p:cNvCxnSpPr>
            <p:nvPr/>
          </p:nvCxnSpPr>
          <p:spPr bwMode="auto">
            <a:xfrm>
              <a:off x="8676456" y="4435188"/>
              <a:ext cx="72008" cy="948781"/>
            </a:xfrm>
            <a:prstGeom prst="bentConnector2">
              <a:avLst/>
            </a:prstGeom>
            <a:solidFill>
              <a:schemeClr val="accent1"/>
            </a:solidFill>
            <a:ln w="9525" cap="flat" cmpd="sng" algn="ctr">
              <a:solidFill>
                <a:schemeClr val="tx1"/>
              </a:solidFill>
              <a:prstDash val="solid"/>
              <a:round/>
              <a:headEnd type="none" w="med" len="med"/>
              <a:tailEnd type="arrow"/>
            </a:ln>
            <a:effectLst/>
          </p:spPr>
        </p:cxnSp>
      </p:grpSp>
      <p:sp>
        <p:nvSpPr>
          <p:cNvPr id="28" name="乘号 27"/>
          <p:cNvSpPr/>
          <p:nvPr/>
        </p:nvSpPr>
        <p:spPr bwMode="auto">
          <a:xfrm>
            <a:off x="4715705" y="4119754"/>
            <a:ext cx="1017000" cy="859828"/>
          </a:xfrm>
          <a:prstGeom prst="mathMultiply">
            <a:avLst>
              <a:gd name="adj1" fmla="val 10758"/>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29" name="矩形 28"/>
          <p:cNvSpPr/>
          <p:nvPr/>
        </p:nvSpPr>
        <p:spPr bwMode="auto">
          <a:xfrm>
            <a:off x="6655689" y="4882298"/>
            <a:ext cx="2340322" cy="1135899"/>
          </a:xfrm>
          <a:prstGeom prst="rect">
            <a:avLst/>
          </a:prstGeom>
          <a:noFill/>
          <a:ln w="44450">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31" name="乘号 30"/>
          <p:cNvSpPr/>
          <p:nvPr/>
        </p:nvSpPr>
        <p:spPr bwMode="auto">
          <a:xfrm>
            <a:off x="8547942" y="4473474"/>
            <a:ext cx="385825" cy="415210"/>
          </a:xfrm>
          <a:prstGeom prst="mathMultiply">
            <a:avLst>
              <a:gd name="adj1" fmla="val 10758"/>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32"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软件测试</a:t>
            </a:r>
            <a:endParaRPr lang="en-US" altLang="zh-CN" sz="2400" dirty="0">
              <a:latin typeface="Verdana" pitchFamily="34" charset="0"/>
            </a:endParaRPr>
          </a:p>
        </p:txBody>
      </p:sp>
    </p:spTree>
    <p:extLst>
      <p:ext uri="{BB962C8B-B14F-4D97-AF65-F5344CB8AC3E}">
        <p14:creationId xmlns:p14="http://schemas.microsoft.com/office/powerpoint/2010/main" val="42552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250"/>
                                        <p:tgtEl>
                                          <p:spTgt spid="32"/>
                                        </p:tgtEl>
                                      </p:cBhvr>
                                    </p:animEffect>
                                    <p:anim calcmode="lin" valueType="num">
                                      <p:cBhvr>
                                        <p:cTn id="8" dur="250" fill="hold"/>
                                        <p:tgtEl>
                                          <p:spTgt spid="32"/>
                                        </p:tgtEl>
                                        <p:attrNameLst>
                                          <p:attrName>ppt_x</p:attrName>
                                        </p:attrNameLst>
                                      </p:cBhvr>
                                      <p:tavLst>
                                        <p:tav tm="0">
                                          <p:val>
                                            <p:strVal val="#ppt_x"/>
                                          </p:val>
                                        </p:tav>
                                        <p:tav tm="100000">
                                          <p:val>
                                            <p:strVal val="#ppt_x"/>
                                          </p:val>
                                        </p:tav>
                                      </p:tavLst>
                                    </p:anim>
                                    <p:anim calcmode="lin" valueType="num">
                                      <p:cBhvr>
                                        <p:cTn id="9" dur="25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250"/>
                                        <p:tgtEl>
                                          <p:spTgt spid="7">
                                            <p:txEl>
                                              <p:pRg st="0" end="0"/>
                                            </p:txEl>
                                          </p:spTgt>
                                        </p:tgtEl>
                                      </p:cBhvr>
                                    </p:animEffect>
                                    <p:anim calcmode="lin" valueType="num">
                                      <p:cBhvr>
                                        <p:cTn id="15" dur="25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250"/>
                                        <p:tgtEl>
                                          <p:spTgt spid="7">
                                            <p:txEl>
                                              <p:pRg st="1" end="1"/>
                                            </p:txEl>
                                          </p:spTgt>
                                        </p:tgtEl>
                                      </p:cBhvr>
                                    </p:animEffect>
                                    <p:anim calcmode="lin" valueType="num">
                                      <p:cBhvr>
                                        <p:cTn id="20" dur="25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250"/>
                            </p:stCondLst>
                            <p:childTnLst>
                              <p:par>
                                <p:cTn id="23" presetID="4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anim calcmode="lin" valueType="num">
                                      <p:cBhvr>
                                        <p:cTn id="26" dur="250" fill="hold"/>
                                        <p:tgtEl>
                                          <p:spTgt spid="9"/>
                                        </p:tgtEl>
                                        <p:attrNameLst>
                                          <p:attrName>ppt_x</p:attrName>
                                        </p:attrNameLst>
                                      </p:cBhvr>
                                      <p:tavLst>
                                        <p:tav tm="0">
                                          <p:val>
                                            <p:strVal val="#ppt_x"/>
                                          </p:val>
                                        </p:tav>
                                        <p:tav tm="100000">
                                          <p:val>
                                            <p:strVal val="#ppt_x"/>
                                          </p:val>
                                        </p:tav>
                                      </p:tavLst>
                                    </p:anim>
                                    <p:anim calcmode="lin" valueType="num">
                                      <p:cBhvr>
                                        <p:cTn id="27"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250"/>
                                        <p:tgtEl>
                                          <p:spTgt spid="7">
                                            <p:txEl>
                                              <p:pRg st="2" end="2"/>
                                            </p:txEl>
                                          </p:spTgt>
                                        </p:tgtEl>
                                      </p:cBhvr>
                                    </p:animEffect>
                                    <p:anim calcmode="lin" valueType="num">
                                      <p:cBhvr>
                                        <p:cTn id="33" dur="25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4" dur="25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35" fill="hold">
                            <p:stCondLst>
                              <p:cond delay="250"/>
                            </p:stCondLst>
                            <p:childTnLst>
                              <p:par>
                                <p:cTn id="36" presetID="42" presetClass="entr" presetSubtype="0"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250"/>
                                        <p:tgtEl>
                                          <p:spTgt spid="28"/>
                                        </p:tgtEl>
                                      </p:cBhvr>
                                    </p:animEffect>
                                    <p:anim calcmode="lin" valueType="num">
                                      <p:cBhvr>
                                        <p:cTn id="39" dur="250" fill="hold"/>
                                        <p:tgtEl>
                                          <p:spTgt spid="28"/>
                                        </p:tgtEl>
                                        <p:attrNameLst>
                                          <p:attrName>ppt_x</p:attrName>
                                        </p:attrNameLst>
                                      </p:cBhvr>
                                      <p:tavLst>
                                        <p:tav tm="0">
                                          <p:val>
                                            <p:strVal val="#ppt_x"/>
                                          </p:val>
                                        </p:tav>
                                        <p:tav tm="100000">
                                          <p:val>
                                            <p:strVal val="#ppt_x"/>
                                          </p:val>
                                        </p:tav>
                                      </p:tavLst>
                                    </p:anim>
                                    <p:anim calcmode="lin" valueType="num">
                                      <p:cBhvr>
                                        <p:cTn id="40" dur="250" fill="hold"/>
                                        <p:tgtEl>
                                          <p:spTgt spid="28"/>
                                        </p:tgtEl>
                                        <p:attrNameLst>
                                          <p:attrName>ppt_y</p:attrName>
                                        </p:attrNameLst>
                                      </p:cBhvr>
                                      <p:tavLst>
                                        <p:tav tm="0">
                                          <p:val>
                                            <p:strVal val="#ppt_y+.1"/>
                                          </p:val>
                                        </p:tav>
                                        <p:tav tm="100000">
                                          <p:val>
                                            <p:strVal val="#ppt_y"/>
                                          </p:val>
                                        </p:tav>
                                      </p:tavLst>
                                    </p:anim>
                                  </p:childTnLst>
                                </p:cTn>
                              </p:par>
                            </p:childTnLst>
                          </p:cTn>
                        </p:par>
                        <p:par>
                          <p:cTn id="41" fill="hold">
                            <p:stCondLst>
                              <p:cond delay="500"/>
                            </p:stCondLst>
                            <p:childTnLst>
                              <p:par>
                                <p:cTn id="42" presetID="42" presetClass="entr" presetSubtype="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250"/>
                                        <p:tgtEl>
                                          <p:spTgt spid="31"/>
                                        </p:tgtEl>
                                      </p:cBhvr>
                                    </p:animEffect>
                                    <p:anim calcmode="lin" valueType="num">
                                      <p:cBhvr>
                                        <p:cTn id="45" dur="250" fill="hold"/>
                                        <p:tgtEl>
                                          <p:spTgt spid="31"/>
                                        </p:tgtEl>
                                        <p:attrNameLst>
                                          <p:attrName>ppt_x</p:attrName>
                                        </p:attrNameLst>
                                      </p:cBhvr>
                                      <p:tavLst>
                                        <p:tav tm="0">
                                          <p:val>
                                            <p:strVal val="#ppt_x"/>
                                          </p:val>
                                        </p:tav>
                                        <p:tav tm="100000">
                                          <p:val>
                                            <p:strVal val="#ppt_x"/>
                                          </p:val>
                                        </p:tav>
                                      </p:tavLst>
                                    </p:anim>
                                    <p:anim calcmode="lin" valueType="num">
                                      <p:cBhvr>
                                        <p:cTn id="46" dur="250" fill="hold"/>
                                        <p:tgtEl>
                                          <p:spTgt spid="31"/>
                                        </p:tgtEl>
                                        <p:attrNameLst>
                                          <p:attrName>ppt_y</p:attrName>
                                        </p:attrNameLst>
                                      </p:cBhvr>
                                      <p:tavLst>
                                        <p:tav tm="0">
                                          <p:val>
                                            <p:strVal val="#ppt_y+.1"/>
                                          </p:val>
                                        </p:tav>
                                        <p:tav tm="100000">
                                          <p:val>
                                            <p:strVal val="#ppt_y"/>
                                          </p:val>
                                        </p:tav>
                                      </p:tavLst>
                                    </p:anim>
                                  </p:childTnLst>
                                </p:cTn>
                              </p:par>
                            </p:childTnLst>
                          </p:cTn>
                        </p:par>
                        <p:par>
                          <p:cTn id="47" fill="hold">
                            <p:stCondLst>
                              <p:cond delay="750"/>
                            </p:stCondLst>
                            <p:childTnLst>
                              <p:par>
                                <p:cTn id="48" presetID="42" presetClass="entr" presetSubtype="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250"/>
                                        <p:tgtEl>
                                          <p:spTgt spid="29"/>
                                        </p:tgtEl>
                                      </p:cBhvr>
                                    </p:animEffect>
                                    <p:anim calcmode="lin" valueType="num">
                                      <p:cBhvr>
                                        <p:cTn id="51" dur="250" fill="hold"/>
                                        <p:tgtEl>
                                          <p:spTgt spid="29"/>
                                        </p:tgtEl>
                                        <p:attrNameLst>
                                          <p:attrName>ppt_x</p:attrName>
                                        </p:attrNameLst>
                                      </p:cBhvr>
                                      <p:tavLst>
                                        <p:tav tm="0">
                                          <p:val>
                                            <p:strVal val="#ppt_x"/>
                                          </p:val>
                                        </p:tav>
                                        <p:tav tm="100000">
                                          <p:val>
                                            <p:strVal val="#ppt_x"/>
                                          </p:val>
                                        </p:tav>
                                      </p:tavLst>
                                    </p:anim>
                                    <p:anim calcmode="lin" valueType="num">
                                      <p:cBhvr>
                                        <p:cTn id="52" dur="25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8" grpId="0" animBg="1"/>
      <p:bldP spid="29" grpId="0" animBg="1"/>
      <p:bldP spid="31" grpId="0" animBg="1"/>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40</a:t>
            </a:fld>
            <a:endParaRPr lang="zh-CN" altLang="en-US"/>
          </a:p>
        </p:txBody>
      </p:sp>
      <p:sp>
        <p:nvSpPr>
          <p:cNvPr id="8" name="流程图: 可选过程 7"/>
          <p:cNvSpPr/>
          <p:nvPr/>
        </p:nvSpPr>
        <p:spPr>
          <a:xfrm>
            <a:off x="2495968" y="1674635"/>
            <a:ext cx="5721600" cy="1489670"/>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猪：</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方法摆在这里你光说有改进效果也没用啊，咱么来实际做一下实验怎么样。</a:t>
            </a:r>
          </a:p>
        </p:txBody>
      </p:sp>
      <p:sp>
        <p:nvSpPr>
          <p:cNvPr id="13" name="流程图: 可选过程 12"/>
          <p:cNvSpPr/>
          <p:nvPr/>
        </p:nvSpPr>
        <p:spPr>
          <a:xfrm>
            <a:off x="1560946" y="4061896"/>
            <a:ext cx="5061526" cy="1277815"/>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三丑：</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来就来，谁怕谁！</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38" y="1674635"/>
            <a:ext cx="1721921" cy="10762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533" y="4036676"/>
            <a:ext cx="1303035" cy="1303035"/>
          </a:xfrm>
          <a:prstGeom prst="rect">
            <a:avLst/>
          </a:prstGeom>
        </p:spPr>
      </p:pic>
    </p:spTree>
    <p:extLst>
      <p:ext uri="{BB962C8B-B14F-4D97-AF65-F5344CB8AC3E}">
        <p14:creationId xmlns:p14="http://schemas.microsoft.com/office/powerpoint/2010/main" val="1853583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0</a:t>
              </a:r>
            </a:p>
            <a:p>
              <a:pPr>
                <a:lnSpc>
                  <a:spcPct val="80000"/>
                </a:lnSpc>
              </a:pPr>
              <a:r>
                <a:rPr lang="zh-CN" altLang="en-US" sz="5400" b="1" dirty="0">
                  <a:solidFill>
                    <a:schemeClr val="bg1"/>
                  </a:solidFill>
                  <a:latin typeface="+mj-ea"/>
                  <a:ea typeface="+mj-ea"/>
                </a:rPr>
                <a:t>  </a:t>
              </a:r>
              <a:r>
                <a:rPr lang="en-US" altLang="zh-CN" sz="5400" b="1" dirty="0">
                  <a:solidFill>
                    <a:schemeClr val="bg1"/>
                  </a:solidFill>
                  <a:latin typeface="+mj-ea"/>
                  <a:ea typeface="+mj-ea"/>
                </a:rPr>
                <a:t>5</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dirty="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9441"/>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实验评估</a:t>
            </a:r>
          </a:p>
        </p:txBody>
      </p:sp>
    </p:spTree>
    <p:extLst>
      <p:ext uri="{BB962C8B-B14F-4D97-AF65-F5344CB8AC3E}">
        <p14:creationId xmlns:p14="http://schemas.microsoft.com/office/powerpoint/2010/main" val="3722577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实验评估</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42</a:t>
            </a:fld>
            <a:endParaRPr lang="zh-CN" altLang="en-US"/>
          </a:p>
        </p:txBody>
      </p:sp>
      <p:sp>
        <p:nvSpPr>
          <p:cNvPr id="27" name="椭圆 26"/>
          <p:cNvSpPr/>
          <p:nvPr/>
        </p:nvSpPr>
        <p:spPr>
          <a:xfrm>
            <a:off x="2366562" y="5762732"/>
            <a:ext cx="4468934" cy="516700"/>
          </a:xfrm>
          <a:prstGeom prst="ellipse">
            <a:avLst/>
          </a:prstGeom>
          <a:solidFill>
            <a:schemeClr val="tx1">
              <a:alpha val="44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任意多边形 27"/>
          <p:cNvSpPr/>
          <p:nvPr/>
        </p:nvSpPr>
        <p:spPr>
          <a:xfrm>
            <a:off x="4492169" y="5300307"/>
            <a:ext cx="217719" cy="1497"/>
          </a:xfrm>
          <a:custGeom>
            <a:avLst/>
            <a:gdLst>
              <a:gd name="connsiteX0" fmla="*/ 0 w 261743"/>
              <a:gd name="connsiteY0" fmla="*/ 0 h 1800"/>
              <a:gd name="connsiteX1" fmla="*/ 243568 w 261743"/>
              <a:gd name="connsiteY1" fmla="*/ 1469 h 1800"/>
              <a:gd name="connsiteX2" fmla="*/ 261743 w 261743"/>
              <a:gd name="connsiteY2" fmla="*/ 1800 h 1800"/>
              <a:gd name="connsiteX3" fmla="*/ 0 w 261743"/>
              <a:gd name="connsiteY3" fmla="*/ 0 h 1800"/>
            </a:gdLst>
            <a:ahLst/>
            <a:cxnLst>
              <a:cxn ang="0">
                <a:pos x="connsiteX0" y="connsiteY0"/>
              </a:cxn>
              <a:cxn ang="0">
                <a:pos x="connsiteX1" y="connsiteY1"/>
              </a:cxn>
              <a:cxn ang="0">
                <a:pos x="connsiteX2" y="connsiteY2"/>
              </a:cxn>
              <a:cxn ang="0">
                <a:pos x="connsiteX3" y="connsiteY3"/>
              </a:cxn>
            </a:cxnLst>
            <a:rect l="l" t="t" r="r" b="b"/>
            <a:pathLst>
              <a:path w="261743" h="1800">
                <a:moveTo>
                  <a:pt x="0" y="0"/>
                </a:moveTo>
                <a:lnTo>
                  <a:pt x="243568" y="1469"/>
                </a:lnTo>
                <a:lnTo>
                  <a:pt x="261743" y="1800"/>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任意多边形 28"/>
          <p:cNvSpPr/>
          <p:nvPr/>
        </p:nvSpPr>
        <p:spPr>
          <a:xfrm>
            <a:off x="4492176" y="5300307"/>
            <a:ext cx="217705" cy="1497"/>
          </a:xfrm>
          <a:custGeom>
            <a:avLst/>
            <a:gdLst>
              <a:gd name="connsiteX0" fmla="*/ 261726 w 261726"/>
              <a:gd name="connsiteY0" fmla="*/ 0 h 1800"/>
              <a:gd name="connsiteX1" fmla="*/ 0 w 261726"/>
              <a:gd name="connsiteY1" fmla="*/ 1800 h 1800"/>
              <a:gd name="connsiteX2" fmla="*/ 18174 w 261726"/>
              <a:gd name="connsiteY2" fmla="*/ 1469 h 1800"/>
              <a:gd name="connsiteX3" fmla="*/ 261726 w 261726"/>
              <a:gd name="connsiteY3" fmla="*/ 0 h 1800"/>
            </a:gdLst>
            <a:ahLst/>
            <a:cxnLst>
              <a:cxn ang="0">
                <a:pos x="connsiteX0" y="connsiteY0"/>
              </a:cxn>
              <a:cxn ang="0">
                <a:pos x="connsiteX1" y="connsiteY1"/>
              </a:cxn>
              <a:cxn ang="0">
                <a:pos x="connsiteX2" y="connsiteY2"/>
              </a:cxn>
              <a:cxn ang="0">
                <a:pos x="connsiteX3" y="connsiteY3"/>
              </a:cxn>
            </a:cxnLst>
            <a:rect l="l" t="t" r="r" b="b"/>
            <a:pathLst>
              <a:path w="261726" h="1800">
                <a:moveTo>
                  <a:pt x="261726" y="0"/>
                </a:moveTo>
                <a:lnTo>
                  <a:pt x="0" y="1800"/>
                </a:lnTo>
                <a:lnTo>
                  <a:pt x="18174" y="1469"/>
                </a:lnTo>
                <a:lnTo>
                  <a:pt x="261726"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任意多边形 29"/>
          <p:cNvSpPr/>
          <p:nvPr/>
        </p:nvSpPr>
        <p:spPr>
          <a:xfrm>
            <a:off x="2249008" y="5301804"/>
            <a:ext cx="4704040" cy="560174"/>
          </a:xfrm>
          <a:custGeom>
            <a:avLst/>
            <a:gdLst>
              <a:gd name="connsiteX0" fmla="*/ 2564692 w 5655214"/>
              <a:gd name="connsiteY0" fmla="*/ 0 h 673443"/>
              <a:gd name="connsiteX1" fmla="*/ 2345194 w 5655214"/>
              <a:gd name="connsiteY1" fmla="*/ 4000 h 673443"/>
              <a:gd name="connsiteX2" fmla="*/ 433914 w 5655214"/>
              <a:gd name="connsiteY2" fmla="*/ 284007 h 673443"/>
              <a:gd name="connsiteX3" fmla="*/ 2827607 w 5655214"/>
              <a:gd name="connsiteY3" fmla="*/ 569821 h 673443"/>
              <a:gd name="connsiteX4" fmla="*/ 5221300 w 5655214"/>
              <a:gd name="connsiteY4" fmla="*/ 284007 h 673443"/>
              <a:gd name="connsiteX5" fmla="*/ 3310020 w 5655214"/>
              <a:gd name="connsiteY5" fmla="*/ 4000 h 673443"/>
              <a:gd name="connsiteX6" fmla="*/ 3090523 w 5655214"/>
              <a:gd name="connsiteY6" fmla="*/ 0 h 673443"/>
              <a:gd name="connsiteX7" fmla="*/ 3138249 w 5655214"/>
              <a:gd name="connsiteY7" fmla="*/ 329 h 673443"/>
              <a:gd name="connsiteX8" fmla="*/ 3212934 w 5655214"/>
              <a:gd name="connsiteY8" fmla="*/ 1689 h 673443"/>
              <a:gd name="connsiteX9" fmla="*/ 3445094 w 5655214"/>
              <a:gd name="connsiteY9" fmla="*/ 6514 h 673443"/>
              <a:gd name="connsiteX10" fmla="*/ 3517420 w 5655214"/>
              <a:gd name="connsiteY10" fmla="*/ 8735 h 673443"/>
              <a:gd name="connsiteX11" fmla="*/ 3743551 w 5655214"/>
              <a:gd name="connsiteY11" fmla="*/ 16654 h 673443"/>
              <a:gd name="connsiteX12" fmla="*/ 3809994 w 5655214"/>
              <a:gd name="connsiteY12" fmla="*/ 19558 h 673443"/>
              <a:gd name="connsiteX13" fmla="*/ 4022798 w 5655214"/>
              <a:gd name="connsiteY13" fmla="*/ 30164 h 673443"/>
              <a:gd name="connsiteX14" fmla="*/ 4100377 w 5655214"/>
              <a:gd name="connsiteY14" fmla="*/ 34627 h 673443"/>
              <a:gd name="connsiteX15" fmla="*/ 4262902 w 5655214"/>
              <a:gd name="connsiteY15" fmla="*/ 45289 h 673443"/>
              <a:gd name="connsiteX16" fmla="*/ 4392266 w 5655214"/>
              <a:gd name="connsiteY16" fmla="*/ 54673 h 673443"/>
              <a:gd name="connsiteX17" fmla="*/ 4433897 w 5655214"/>
              <a:gd name="connsiteY17" fmla="*/ 58117 h 673443"/>
              <a:gd name="connsiteX18" fmla="*/ 4626228 w 5655214"/>
              <a:gd name="connsiteY18" fmla="*/ 75290 h 673443"/>
              <a:gd name="connsiteX19" fmla="*/ 5655214 w 5655214"/>
              <a:gd name="connsiteY19" fmla="*/ 335818 h 673443"/>
              <a:gd name="connsiteX20" fmla="*/ 2827607 w 5655214"/>
              <a:gd name="connsiteY20" fmla="*/ 673443 h 673443"/>
              <a:gd name="connsiteX21" fmla="*/ 0 w 5655214"/>
              <a:gd name="connsiteY21" fmla="*/ 335818 h 673443"/>
              <a:gd name="connsiteX22" fmla="*/ 1028986 w 5655214"/>
              <a:gd name="connsiteY22" fmla="*/ 75290 h 673443"/>
              <a:gd name="connsiteX23" fmla="*/ 1221343 w 5655214"/>
              <a:gd name="connsiteY23" fmla="*/ 58115 h 673443"/>
              <a:gd name="connsiteX24" fmla="*/ 1262932 w 5655214"/>
              <a:gd name="connsiteY24" fmla="*/ 54674 h 673443"/>
              <a:gd name="connsiteX25" fmla="*/ 1392331 w 5655214"/>
              <a:gd name="connsiteY25" fmla="*/ 45288 h 673443"/>
              <a:gd name="connsiteX26" fmla="*/ 1554821 w 5655214"/>
              <a:gd name="connsiteY26" fmla="*/ 34628 h 673443"/>
              <a:gd name="connsiteX27" fmla="*/ 1632430 w 5655214"/>
              <a:gd name="connsiteY27" fmla="*/ 30164 h 673443"/>
              <a:gd name="connsiteX28" fmla="*/ 1845204 w 5655214"/>
              <a:gd name="connsiteY28" fmla="*/ 19558 h 673443"/>
              <a:gd name="connsiteX29" fmla="*/ 1911672 w 5655214"/>
              <a:gd name="connsiteY29" fmla="*/ 16654 h 673443"/>
              <a:gd name="connsiteX30" fmla="*/ 2137778 w 5655214"/>
              <a:gd name="connsiteY30" fmla="*/ 8736 h 673443"/>
              <a:gd name="connsiteX31" fmla="*/ 2210125 w 5655214"/>
              <a:gd name="connsiteY31" fmla="*/ 6514 h 673443"/>
              <a:gd name="connsiteX32" fmla="*/ 2442264 w 5655214"/>
              <a:gd name="connsiteY32" fmla="*/ 1690 h 673443"/>
              <a:gd name="connsiteX33" fmla="*/ 2516967 w 5655214"/>
              <a:gd name="connsiteY33" fmla="*/ 329 h 673443"/>
              <a:gd name="connsiteX34" fmla="*/ 2564692 w 5655214"/>
              <a:gd name="connsiteY34" fmla="*/ 0 h 673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655214" h="673443">
                <a:moveTo>
                  <a:pt x="2564692" y="0"/>
                </a:moveTo>
                <a:lnTo>
                  <a:pt x="2345194" y="4000"/>
                </a:lnTo>
                <a:cubicBezTo>
                  <a:pt x="1254429" y="30651"/>
                  <a:pt x="433914" y="145888"/>
                  <a:pt x="433914" y="284007"/>
                </a:cubicBezTo>
                <a:cubicBezTo>
                  <a:pt x="433914" y="441858"/>
                  <a:pt x="1505607" y="569821"/>
                  <a:pt x="2827607" y="569821"/>
                </a:cubicBezTo>
                <a:cubicBezTo>
                  <a:pt x="4149607" y="569821"/>
                  <a:pt x="5221300" y="441858"/>
                  <a:pt x="5221300" y="284007"/>
                </a:cubicBezTo>
                <a:cubicBezTo>
                  <a:pt x="5221300" y="145888"/>
                  <a:pt x="4400785" y="30651"/>
                  <a:pt x="3310020" y="4000"/>
                </a:cubicBezTo>
                <a:lnTo>
                  <a:pt x="3090523" y="0"/>
                </a:lnTo>
                <a:lnTo>
                  <a:pt x="3138249" y="329"/>
                </a:lnTo>
                <a:lnTo>
                  <a:pt x="3212934" y="1689"/>
                </a:lnTo>
                <a:lnTo>
                  <a:pt x="3445094" y="6514"/>
                </a:lnTo>
                <a:lnTo>
                  <a:pt x="3517420" y="8735"/>
                </a:lnTo>
                <a:lnTo>
                  <a:pt x="3743551" y="16654"/>
                </a:lnTo>
                <a:lnTo>
                  <a:pt x="3809994" y="19558"/>
                </a:lnTo>
                <a:lnTo>
                  <a:pt x="4022798" y="30164"/>
                </a:lnTo>
                <a:lnTo>
                  <a:pt x="4100377" y="34627"/>
                </a:lnTo>
                <a:lnTo>
                  <a:pt x="4262902" y="45289"/>
                </a:lnTo>
                <a:lnTo>
                  <a:pt x="4392266" y="54673"/>
                </a:lnTo>
                <a:lnTo>
                  <a:pt x="4433897" y="58117"/>
                </a:lnTo>
                <a:lnTo>
                  <a:pt x="4626228" y="75290"/>
                </a:lnTo>
                <a:cubicBezTo>
                  <a:pt x="5254656" y="137216"/>
                  <a:pt x="5655214" y="230932"/>
                  <a:pt x="5655214" y="335818"/>
                </a:cubicBezTo>
                <a:cubicBezTo>
                  <a:pt x="5655214" y="522283"/>
                  <a:pt x="4389251" y="673443"/>
                  <a:pt x="2827607" y="673443"/>
                </a:cubicBezTo>
                <a:cubicBezTo>
                  <a:pt x="1265963" y="673443"/>
                  <a:pt x="0" y="522283"/>
                  <a:pt x="0" y="335818"/>
                </a:cubicBezTo>
                <a:cubicBezTo>
                  <a:pt x="0" y="230932"/>
                  <a:pt x="400558" y="137216"/>
                  <a:pt x="1028986" y="75290"/>
                </a:cubicBezTo>
                <a:lnTo>
                  <a:pt x="1221343" y="58115"/>
                </a:lnTo>
                <a:lnTo>
                  <a:pt x="1262932" y="54674"/>
                </a:lnTo>
                <a:lnTo>
                  <a:pt x="1392331" y="45288"/>
                </a:lnTo>
                <a:lnTo>
                  <a:pt x="1554821" y="34628"/>
                </a:lnTo>
                <a:lnTo>
                  <a:pt x="1632430" y="30164"/>
                </a:lnTo>
                <a:lnTo>
                  <a:pt x="1845204" y="19558"/>
                </a:lnTo>
                <a:lnTo>
                  <a:pt x="1911672" y="16654"/>
                </a:lnTo>
                <a:lnTo>
                  <a:pt x="2137778" y="8736"/>
                </a:lnTo>
                <a:lnTo>
                  <a:pt x="2210125" y="6514"/>
                </a:lnTo>
                <a:lnTo>
                  <a:pt x="2442264" y="1690"/>
                </a:lnTo>
                <a:lnTo>
                  <a:pt x="2516967" y="329"/>
                </a:lnTo>
                <a:lnTo>
                  <a:pt x="2564692" y="0"/>
                </a:lnTo>
                <a:close/>
              </a:path>
            </a:pathLst>
          </a:custGeom>
          <a:solidFill>
            <a:schemeClr val="accent3"/>
          </a:solidFill>
          <a:ln w="28575"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DIN-BoldItalic" pitchFamily="50" charset="0"/>
            </a:endParaRPr>
          </a:p>
        </p:txBody>
      </p:sp>
      <p:sp>
        <p:nvSpPr>
          <p:cNvPr id="31" name="任意多边形 30"/>
          <p:cNvSpPr/>
          <p:nvPr/>
        </p:nvSpPr>
        <p:spPr>
          <a:xfrm>
            <a:off x="2609941" y="5300301"/>
            <a:ext cx="3982176" cy="475484"/>
          </a:xfrm>
          <a:custGeom>
            <a:avLst/>
            <a:gdLst>
              <a:gd name="connsiteX0" fmla="*/ 2393693 w 4787386"/>
              <a:gd name="connsiteY0" fmla="*/ 0 h 571628"/>
              <a:gd name="connsiteX1" fmla="*/ 2394866 w 4787386"/>
              <a:gd name="connsiteY1" fmla="*/ 7 h 571628"/>
              <a:gd name="connsiteX2" fmla="*/ 2656609 w 4787386"/>
              <a:gd name="connsiteY2" fmla="*/ 1807 h 571628"/>
              <a:gd name="connsiteX3" fmla="*/ 2876106 w 4787386"/>
              <a:gd name="connsiteY3" fmla="*/ 5807 h 571628"/>
              <a:gd name="connsiteX4" fmla="*/ 4787386 w 4787386"/>
              <a:gd name="connsiteY4" fmla="*/ 285814 h 571628"/>
              <a:gd name="connsiteX5" fmla="*/ 2393693 w 4787386"/>
              <a:gd name="connsiteY5" fmla="*/ 571628 h 571628"/>
              <a:gd name="connsiteX6" fmla="*/ 0 w 4787386"/>
              <a:gd name="connsiteY6" fmla="*/ 285814 h 571628"/>
              <a:gd name="connsiteX7" fmla="*/ 1911280 w 4787386"/>
              <a:gd name="connsiteY7" fmla="*/ 5807 h 571628"/>
              <a:gd name="connsiteX8" fmla="*/ 2130778 w 4787386"/>
              <a:gd name="connsiteY8" fmla="*/ 1807 h 571628"/>
              <a:gd name="connsiteX9" fmla="*/ 2392504 w 4787386"/>
              <a:gd name="connsiteY9" fmla="*/ 7 h 571628"/>
              <a:gd name="connsiteX10" fmla="*/ 2393691 w 4787386"/>
              <a:gd name="connsiteY10" fmla="*/ 0 h 571628"/>
              <a:gd name="connsiteX11" fmla="*/ 2071244 w 4787386"/>
              <a:gd name="connsiteY11" fmla="*/ 3881 h 571628"/>
              <a:gd name="connsiteX12" fmla="*/ 793732 w 4787386"/>
              <a:gd name="connsiteY12" fmla="*/ 191040 h 571628"/>
              <a:gd name="connsiteX13" fmla="*/ 2393692 w 4787386"/>
              <a:gd name="connsiteY13" fmla="*/ 382080 h 571628"/>
              <a:gd name="connsiteX14" fmla="*/ 3993652 w 4787386"/>
              <a:gd name="connsiteY14" fmla="*/ 191040 h 571628"/>
              <a:gd name="connsiteX15" fmla="*/ 2716140 w 4787386"/>
              <a:gd name="connsiteY15" fmla="*/ 3881 h 571628"/>
              <a:gd name="connsiteX16" fmla="*/ 2393693 w 4787386"/>
              <a:gd name="connsiteY16" fmla="*/ 0 h 571628"/>
              <a:gd name="connsiteX17" fmla="*/ 2393693 w 4787386"/>
              <a:gd name="connsiteY17" fmla="*/ 0 h 571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7386" h="571628">
                <a:moveTo>
                  <a:pt x="2393693" y="0"/>
                </a:moveTo>
                <a:lnTo>
                  <a:pt x="2394866" y="7"/>
                </a:lnTo>
                <a:lnTo>
                  <a:pt x="2656609" y="1807"/>
                </a:lnTo>
                <a:lnTo>
                  <a:pt x="2876106" y="5807"/>
                </a:lnTo>
                <a:cubicBezTo>
                  <a:pt x="3966871" y="32458"/>
                  <a:pt x="4787386" y="147695"/>
                  <a:pt x="4787386" y="285814"/>
                </a:cubicBezTo>
                <a:cubicBezTo>
                  <a:pt x="4787386" y="443665"/>
                  <a:pt x="3715693" y="571628"/>
                  <a:pt x="2393693" y="571628"/>
                </a:cubicBezTo>
                <a:cubicBezTo>
                  <a:pt x="1071693" y="571628"/>
                  <a:pt x="0" y="443665"/>
                  <a:pt x="0" y="285814"/>
                </a:cubicBezTo>
                <a:cubicBezTo>
                  <a:pt x="0" y="147695"/>
                  <a:pt x="820515" y="32458"/>
                  <a:pt x="1911280" y="5807"/>
                </a:cubicBezTo>
                <a:lnTo>
                  <a:pt x="2130778" y="1807"/>
                </a:lnTo>
                <a:lnTo>
                  <a:pt x="2392504" y="7"/>
                </a:lnTo>
                <a:lnTo>
                  <a:pt x="2393691" y="0"/>
                </a:lnTo>
                <a:lnTo>
                  <a:pt x="2071244" y="3881"/>
                </a:lnTo>
                <a:cubicBezTo>
                  <a:pt x="1342169" y="21695"/>
                  <a:pt x="793732" y="98721"/>
                  <a:pt x="793732" y="191040"/>
                </a:cubicBezTo>
                <a:cubicBezTo>
                  <a:pt x="793732" y="296548"/>
                  <a:pt x="1510058" y="382080"/>
                  <a:pt x="2393692" y="382080"/>
                </a:cubicBezTo>
                <a:cubicBezTo>
                  <a:pt x="3277326" y="382080"/>
                  <a:pt x="3993652" y="296548"/>
                  <a:pt x="3993652" y="191040"/>
                </a:cubicBezTo>
                <a:cubicBezTo>
                  <a:pt x="3993652" y="98721"/>
                  <a:pt x="3445215" y="21695"/>
                  <a:pt x="2716140" y="3881"/>
                </a:cubicBezTo>
                <a:lnTo>
                  <a:pt x="2393693" y="0"/>
                </a:lnTo>
                <a:lnTo>
                  <a:pt x="2393693" y="0"/>
                </a:lnTo>
                <a:close/>
              </a:path>
            </a:pathLst>
          </a:custGeom>
          <a:solidFill>
            <a:srgbClr val="3592BE"/>
          </a:solidFill>
          <a:ln w="28575"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DIN-BoldItalic" pitchFamily="50" charset="0"/>
            </a:endParaRPr>
          </a:p>
        </p:txBody>
      </p:sp>
      <p:sp>
        <p:nvSpPr>
          <p:cNvPr id="32" name="任意多边形 31"/>
          <p:cNvSpPr/>
          <p:nvPr/>
        </p:nvSpPr>
        <p:spPr>
          <a:xfrm>
            <a:off x="4472319" y="5300307"/>
            <a:ext cx="257420" cy="1771"/>
          </a:xfrm>
          <a:custGeom>
            <a:avLst/>
            <a:gdLst>
              <a:gd name="connsiteX0" fmla="*/ 0 w 309471"/>
              <a:gd name="connsiteY0" fmla="*/ 0 h 2129"/>
              <a:gd name="connsiteX1" fmla="*/ 287935 w 309471"/>
              <a:gd name="connsiteY1" fmla="*/ 1736 h 2129"/>
              <a:gd name="connsiteX2" fmla="*/ 309471 w 309471"/>
              <a:gd name="connsiteY2" fmla="*/ 2129 h 2129"/>
              <a:gd name="connsiteX3" fmla="*/ 261745 w 309471"/>
              <a:gd name="connsiteY3" fmla="*/ 1800 h 2129"/>
              <a:gd name="connsiteX4" fmla="*/ 243570 w 309471"/>
              <a:gd name="connsiteY4" fmla="*/ 1469 h 2129"/>
              <a:gd name="connsiteX5" fmla="*/ 2 w 309471"/>
              <a:gd name="connsiteY5" fmla="*/ 0 h 2129"/>
              <a:gd name="connsiteX6" fmla="*/ 0 w 309471"/>
              <a:gd name="connsiteY6" fmla="*/ 0 h 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471" h="2129">
                <a:moveTo>
                  <a:pt x="0" y="0"/>
                </a:moveTo>
                <a:lnTo>
                  <a:pt x="287935" y="1736"/>
                </a:lnTo>
                <a:lnTo>
                  <a:pt x="309471" y="2129"/>
                </a:lnTo>
                <a:lnTo>
                  <a:pt x="261745" y="1800"/>
                </a:lnTo>
                <a:lnTo>
                  <a:pt x="243570" y="1469"/>
                </a:lnTo>
                <a:lnTo>
                  <a:pt x="2" y="0"/>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任意多边形 32"/>
          <p:cNvSpPr/>
          <p:nvPr/>
        </p:nvSpPr>
        <p:spPr>
          <a:xfrm>
            <a:off x="4472326" y="5300307"/>
            <a:ext cx="257406" cy="1771"/>
          </a:xfrm>
          <a:custGeom>
            <a:avLst/>
            <a:gdLst>
              <a:gd name="connsiteX0" fmla="*/ 309454 w 309454"/>
              <a:gd name="connsiteY0" fmla="*/ 0 h 2129"/>
              <a:gd name="connsiteX1" fmla="*/ 309451 w 309454"/>
              <a:gd name="connsiteY1" fmla="*/ 0 h 2129"/>
              <a:gd name="connsiteX2" fmla="*/ 65899 w 309454"/>
              <a:gd name="connsiteY2" fmla="*/ 1469 h 2129"/>
              <a:gd name="connsiteX3" fmla="*/ 47725 w 309454"/>
              <a:gd name="connsiteY3" fmla="*/ 1800 h 2129"/>
              <a:gd name="connsiteX4" fmla="*/ 0 w 309454"/>
              <a:gd name="connsiteY4" fmla="*/ 2129 h 2129"/>
              <a:gd name="connsiteX5" fmla="*/ 21534 w 309454"/>
              <a:gd name="connsiteY5" fmla="*/ 1736 h 2129"/>
              <a:gd name="connsiteX6" fmla="*/ 309454 w 309454"/>
              <a:gd name="connsiteY6" fmla="*/ 0 h 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454" h="2129">
                <a:moveTo>
                  <a:pt x="309454" y="0"/>
                </a:moveTo>
                <a:lnTo>
                  <a:pt x="309451" y="0"/>
                </a:lnTo>
                <a:lnTo>
                  <a:pt x="65899" y="1469"/>
                </a:lnTo>
                <a:lnTo>
                  <a:pt x="47725" y="1800"/>
                </a:lnTo>
                <a:lnTo>
                  <a:pt x="0" y="2129"/>
                </a:lnTo>
                <a:lnTo>
                  <a:pt x="21534" y="1736"/>
                </a:lnTo>
                <a:lnTo>
                  <a:pt x="309454"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任意多边形 45"/>
          <p:cNvSpPr/>
          <p:nvPr/>
        </p:nvSpPr>
        <p:spPr>
          <a:xfrm>
            <a:off x="4569960" y="5302078"/>
            <a:ext cx="62138" cy="1132"/>
          </a:xfrm>
          <a:custGeom>
            <a:avLst/>
            <a:gdLst>
              <a:gd name="connsiteX0" fmla="*/ 74703 w 74703"/>
              <a:gd name="connsiteY0" fmla="*/ 0 h 1361"/>
              <a:gd name="connsiteX1" fmla="*/ 0 w 74703"/>
              <a:gd name="connsiteY1" fmla="*/ 1361 h 1361"/>
              <a:gd name="connsiteX2" fmla="*/ 60948 w 74703"/>
              <a:gd name="connsiteY2" fmla="*/ 94 h 1361"/>
              <a:gd name="connsiteX3" fmla="*/ 74703 w 74703"/>
              <a:gd name="connsiteY3" fmla="*/ 0 h 1361"/>
            </a:gdLst>
            <a:ahLst/>
            <a:cxnLst>
              <a:cxn ang="0">
                <a:pos x="connsiteX0" y="connsiteY0"/>
              </a:cxn>
              <a:cxn ang="0">
                <a:pos x="connsiteX1" y="connsiteY1"/>
              </a:cxn>
              <a:cxn ang="0">
                <a:pos x="connsiteX2" y="connsiteY2"/>
              </a:cxn>
              <a:cxn ang="0">
                <a:pos x="connsiteX3" y="connsiteY3"/>
              </a:cxn>
            </a:cxnLst>
            <a:rect l="l" t="t" r="r" b="b"/>
            <a:pathLst>
              <a:path w="74703" h="1361">
                <a:moveTo>
                  <a:pt x="74703" y="0"/>
                </a:moveTo>
                <a:lnTo>
                  <a:pt x="0" y="1361"/>
                </a:lnTo>
                <a:lnTo>
                  <a:pt x="60948" y="94"/>
                </a:lnTo>
                <a:lnTo>
                  <a:pt x="74703"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任意多边形 46"/>
          <p:cNvSpPr/>
          <p:nvPr/>
        </p:nvSpPr>
        <p:spPr>
          <a:xfrm>
            <a:off x="4569967" y="5302078"/>
            <a:ext cx="62123" cy="1131"/>
          </a:xfrm>
          <a:custGeom>
            <a:avLst/>
            <a:gdLst>
              <a:gd name="connsiteX0" fmla="*/ 0 w 74685"/>
              <a:gd name="connsiteY0" fmla="*/ 0 h 1360"/>
              <a:gd name="connsiteX1" fmla="*/ 13751 w 74685"/>
              <a:gd name="connsiteY1" fmla="*/ 94 h 1360"/>
              <a:gd name="connsiteX2" fmla="*/ 74685 w 74685"/>
              <a:gd name="connsiteY2" fmla="*/ 1360 h 1360"/>
              <a:gd name="connsiteX3" fmla="*/ 0 w 74685"/>
              <a:gd name="connsiteY3" fmla="*/ 0 h 1360"/>
            </a:gdLst>
            <a:ahLst/>
            <a:cxnLst>
              <a:cxn ang="0">
                <a:pos x="connsiteX0" y="connsiteY0"/>
              </a:cxn>
              <a:cxn ang="0">
                <a:pos x="connsiteX1" y="connsiteY1"/>
              </a:cxn>
              <a:cxn ang="0">
                <a:pos x="connsiteX2" y="connsiteY2"/>
              </a:cxn>
              <a:cxn ang="0">
                <a:pos x="connsiteX3" y="connsiteY3"/>
              </a:cxn>
            </a:cxnLst>
            <a:rect l="l" t="t" r="r" b="b"/>
            <a:pathLst>
              <a:path w="74685" h="1360">
                <a:moveTo>
                  <a:pt x="0" y="0"/>
                </a:moveTo>
                <a:lnTo>
                  <a:pt x="13751" y="94"/>
                </a:lnTo>
                <a:lnTo>
                  <a:pt x="74685" y="1360"/>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任意多边形 47"/>
          <p:cNvSpPr/>
          <p:nvPr/>
        </p:nvSpPr>
        <p:spPr>
          <a:xfrm>
            <a:off x="4504472" y="5303210"/>
            <a:ext cx="193112" cy="4013"/>
          </a:xfrm>
          <a:custGeom>
            <a:avLst/>
            <a:gdLst>
              <a:gd name="connsiteX0" fmla="*/ 0 w 232160"/>
              <a:gd name="connsiteY0" fmla="*/ 0 h 4825"/>
              <a:gd name="connsiteX1" fmla="*/ 184534 w 232160"/>
              <a:gd name="connsiteY1" fmla="*/ 3363 h 4825"/>
              <a:gd name="connsiteX2" fmla="*/ 232160 w 232160"/>
              <a:gd name="connsiteY2" fmla="*/ 4825 h 4825"/>
              <a:gd name="connsiteX3" fmla="*/ 0 w 232160"/>
              <a:gd name="connsiteY3" fmla="*/ 0 h 4825"/>
            </a:gdLst>
            <a:ahLst/>
            <a:cxnLst>
              <a:cxn ang="0">
                <a:pos x="connsiteX0" y="connsiteY0"/>
              </a:cxn>
              <a:cxn ang="0">
                <a:pos x="connsiteX1" y="connsiteY1"/>
              </a:cxn>
              <a:cxn ang="0">
                <a:pos x="connsiteX2" y="connsiteY2"/>
              </a:cxn>
              <a:cxn ang="0">
                <a:pos x="connsiteX3" y="connsiteY3"/>
              </a:cxn>
            </a:cxnLst>
            <a:rect l="l" t="t" r="r" b="b"/>
            <a:pathLst>
              <a:path w="232160" h="4825">
                <a:moveTo>
                  <a:pt x="0" y="0"/>
                </a:moveTo>
                <a:lnTo>
                  <a:pt x="184534" y="3363"/>
                </a:lnTo>
                <a:lnTo>
                  <a:pt x="232160" y="4825"/>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任意多边形 48"/>
          <p:cNvSpPr/>
          <p:nvPr/>
        </p:nvSpPr>
        <p:spPr>
          <a:xfrm>
            <a:off x="4504482" y="5303210"/>
            <a:ext cx="193095" cy="4013"/>
          </a:xfrm>
          <a:custGeom>
            <a:avLst/>
            <a:gdLst>
              <a:gd name="connsiteX0" fmla="*/ 232139 w 232139"/>
              <a:gd name="connsiteY0" fmla="*/ 0 h 4824"/>
              <a:gd name="connsiteX1" fmla="*/ 0 w 232139"/>
              <a:gd name="connsiteY1" fmla="*/ 4824 h 4824"/>
              <a:gd name="connsiteX2" fmla="*/ 47621 w 232139"/>
              <a:gd name="connsiteY2" fmla="*/ 3362 h 4824"/>
              <a:gd name="connsiteX3" fmla="*/ 232139 w 232139"/>
              <a:gd name="connsiteY3" fmla="*/ 0 h 4824"/>
            </a:gdLst>
            <a:ahLst/>
            <a:cxnLst>
              <a:cxn ang="0">
                <a:pos x="connsiteX0" y="connsiteY0"/>
              </a:cxn>
              <a:cxn ang="0">
                <a:pos x="connsiteX1" y="connsiteY1"/>
              </a:cxn>
              <a:cxn ang="0">
                <a:pos x="connsiteX2" y="connsiteY2"/>
              </a:cxn>
              <a:cxn ang="0">
                <a:pos x="connsiteX3" y="connsiteY3"/>
              </a:cxn>
            </a:cxnLst>
            <a:rect l="l" t="t" r="r" b="b"/>
            <a:pathLst>
              <a:path w="232139" h="4824">
                <a:moveTo>
                  <a:pt x="232139" y="0"/>
                </a:moveTo>
                <a:lnTo>
                  <a:pt x="0" y="4824"/>
                </a:lnTo>
                <a:lnTo>
                  <a:pt x="47621" y="3362"/>
                </a:lnTo>
                <a:lnTo>
                  <a:pt x="232139"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任意多边形 49"/>
          <p:cNvSpPr/>
          <p:nvPr/>
        </p:nvSpPr>
        <p:spPr>
          <a:xfrm>
            <a:off x="4570940" y="5307222"/>
            <a:ext cx="60179" cy="1848"/>
          </a:xfrm>
          <a:custGeom>
            <a:avLst/>
            <a:gdLst>
              <a:gd name="connsiteX0" fmla="*/ 72347 w 72347"/>
              <a:gd name="connsiteY0" fmla="*/ 0 h 2222"/>
              <a:gd name="connsiteX1" fmla="*/ 0 w 72347"/>
              <a:gd name="connsiteY1" fmla="*/ 2222 h 2222"/>
              <a:gd name="connsiteX2" fmla="*/ 50411 w 72347"/>
              <a:gd name="connsiteY2" fmla="*/ 456 h 2222"/>
              <a:gd name="connsiteX3" fmla="*/ 72347 w 72347"/>
              <a:gd name="connsiteY3" fmla="*/ 0 h 2222"/>
            </a:gdLst>
            <a:ahLst/>
            <a:cxnLst>
              <a:cxn ang="0">
                <a:pos x="connsiteX0" y="connsiteY0"/>
              </a:cxn>
              <a:cxn ang="0">
                <a:pos x="connsiteX1" y="connsiteY1"/>
              </a:cxn>
              <a:cxn ang="0">
                <a:pos x="connsiteX2" y="connsiteY2"/>
              </a:cxn>
              <a:cxn ang="0">
                <a:pos x="connsiteX3" y="connsiteY3"/>
              </a:cxn>
            </a:cxnLst>
            <a:rect l="l" t="t" r="r" b="b"/>
            <a:pathLst>
              <a:path w="72347" h="2222">
                <a:moveTo>
                  <a:pt x="72347" y="0"/>
                </a:moveTo>
                <a:lnTo>
                  <a:pt x="0" y="2222"/>
                </a:lnTo>
                <a:lnTo>
                  <a:pt x="50411" y="456"/>
                </a:lnTo>
                <a:lnTo>
                  <a:pt x="72347"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任意多边形 50"/>
          <p:cNvSpPr/>
          <p:nvPr/>
        </p:nvSpPr>
        <p:spPr>
          <a:xfrm>
            <a:off x="4570948" y="5307223"/>
            <a:ext cx="60161" cy="1847"/>
          </a:xfrm>
          <a:custGeom>
            <a:avLst/>
            <a:gdLst>
              <a:gd name="connsiteX0" fmla="*/ 0 w 72326"/>
              <a:gd name="connsiteY0" fmla="*/ 0 h 2221"/>
              <a:gd name="connsiteX1" fmla="*/ 21929 w 72326"/>
              <a:gd name="connsiteY1" fmla="*/ 456 h 2221"/>
              <a:gd name="connsiteX2" fmla="*/ 72326 w 72326"/>
              <a:gd name="connsiteY2" fmla="*/ 2221 h 2221"/>
              <a:gd name="connsiteX3" fmla="*/ 0 w 72326"/>
              <a:gd name="connsiteY3" fmla="*/ 0 h 2221"/>
            </a:gdLst>
            <a:ahLst/>
            <a:cxnLst>
              <a:cxn ang="0">
                <a:pos x="connsiteX0" y="connsiteY0"/>
              </a:cxn>
              <a:cxn ang="0">
                <a:pos x="connsiteX1" y="connsiteY1"/>
              </a:cxn>
              <a:cxn ang="0">
                <a:pos x="connsiteX2" y="connsiteY2"/>
              </a:cxn>
              <a:cxn ang="0">
                <a:pos x="connsiteX3" y="connsiteY3"/>
              </a:cxn>
            </a:cxnLst>
            <a:rect l="l" t="t" r="r" b="b"/>
            <a:pathLst>
              <a:path w="72326" h="2221">
                <a:moveTo>
                  <a:pt x="0" y="0"/>
                </a:moveTo>
                <a:lnTo>
                  <a:pt x="21929" y="456"/>
                </a:lnTo>
                <a:lnTo>
                  <a:pt x="72326" y="2221"/>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任意多边形 51"/>
          <p:cNvSpPr/>
          <p:nvPr/>
        </p:nvSpPr>
        <p:spPr>
          <a:xfrm>
            <a:off x="4506980" y="5309071"/>
            <a:ext cx="188097" cy="6587"/>
          </a:xfrm>
          <a:custGeom>
            <a:avLst/>
            <a:gdLst>
              <a:gd name="connsiteX0" fmla="*/ 0 w 226131"/>
              <a:gd name="connsiteY0" fmla="*/ 0 h 7919"/>
              <a:gd name="connsiteX1" fmla="*/ 151031 w 226131"/>
              <a:gd name="connsiteY1" fmla="*/ 4637 h 7919"/>
              <a:gd name="connsiteX2" fmla="*/ 226131 w 226131"/>
              <a:gd name="connsiteY2" fmla="*/ 7919 h 7919"/>
              <a:gd name="connsiteX3" fmla="*/ 0 w 226131"/>
              <a:gd name="connsiteY3" fmla="*/ 0 h 7919"/>
            </a:gdLst>
            <a:ahLst/>
            <a:cxnLst>
              <a:cxn ang="0">
                <a:pos x="connsiteX0" y="connsiteY0"/>
              </a:cxn>
              <a:cxn ang="0">
                <a:pos x="connsiteX1" y="connsiteY1"/>
              </a:cxn>
              <a:cxn ang="0">
                <a:pos x="connsiteX2" y="connsiteY2"/>
              </a:cxn>
              <a:cxn ang="0">
                <a:pos x="connsiteX3" y="connsiteY3"/>
              </a:cxn>
            </a:cxnLst>
            <a:rect l="l" t="t" r="r" b="b"/>
            <a:pathLst>
              <a:path w="226131" h="7919">
                <a:moveTo>
                  <a:pt x="0" y="0"/>
                </a:moveTo>
                <a:lnTo>
                  <a:pt x="151031" y="4637"/>
                </a:lnTo>
                <a:lnTo>
                  <a:pt x="226131" y="7919"/>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任意多边形 52"/>
          <p:cNvSpPr/>
          <p:nvPr/>
        </p:nvSpPr>
        <p:spPr>
          <a:xfrm>
            <a:off x="4506990" y="5309071"/>
            <a:ext cx="188076" cy="6586"/>
          </a:xfrm>
          <a:custGeom>
            <a:avLst/>
            <a:gdLst>
              <a:gd name="connsiteX0" fmla="*/ 226106 w 226106"/>
              <a:gd name="connsiteY0" fmla="*/ 0 h 7918"/>
              <a:gd name="connsiteX1" fmla="*/ 0 w 226106"/>
              <a:gd name="connsiteY1" fmla="*/ 7918 h 7918"/>
              <a:gd name="connsiteX2" fmla="*/ 75091 w 226106"/>
              <a:gd name="connsiteY2" fmla="*/ 4636 h 7918"/>
              <a:gd name="connsiteX3" fmla="*/ 226106 w 226106"/>
              <a:gd name="connsiteY3" fmla="*/ 0 h 7918"/>
            </a:gdLst>
            <a:ahLst/>
            <a:cxnLst>
              <a:cxn ang="0">
                <a:pos x="connsiteX0" y="connsiteY0"/>
              </a:cxn>
              <a:cxn ang="0">
                <a:pos x="connsiteX1" y="connsiteY1"/>
              </a:cxn>
              <a:cxn ang="0">
                <a:pos x="connsiteX2" y="connsiteY2"/>
              </a:cxn>
              <a:cxn ang="0">
                <a:pos x="connsiteX3" y="connsiteY3"/>
              </a:cxn>
            </a:cxnLst>
            <a:rect l="l" t="t" r="r" b="b"/>
            <a:pathLst>
              <a:path w="226106" h="7918">
                <a:moveTo>
                  <a:pt x="226106" y="0"/>
                </a:moveTo>
                <a:lnTo>
                  <a:pt x="0" y="7918"/>
                </a:lnTo>
                <a:lnTo>
                  <a:pt x="75091" y="4636"/>
                </a:lnTo>
                <a:lnTo>
                  <a:pt x="226106"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任意多边形 53"/>
          <p:cNvSpPr/>
          <p:nvPr/>
        </p:nvSpPr>
        <p:spPr>
          <a:xfrm>
            <a:off x="4573384" y="5315657"/>
            <a:ext cx="55288" cy="2416"/>
          </a:xfrm>
          <a:custGeom>
            <a:avLst/>
            <a:gdLst>
              <a:gd name="connsiteX0" fmla="*/ 66468 w 66468"/>
              <a:gd name="connsiteY0" fmla="*/ 0 h 2904"/>
              <a:gd name="connsiteX1" fmla="*/ 0 w 66468"/>
              <a:gd name="connsiteY1" fmla="*/ 2904 h 2904"/>
              <a:gd name="connsiteX2" fmla="*/ 38928 w 66468"/>
              <a:gd name="connsiteY2" fmla="*/ 964 h 2904"/>
              <a:gd name="connsiteX3" fmla="*/ 66468 w 66468"/>
              <a:gd name="connsiteY3" fmla="*/ 0 h 2904"/>
            </a:gdLst>
            <a:ahLst/>
            <a:cxnLst>
              <a:cxn ang="0">
                <a:pos x="connsiteX0" y="connsiteY0"/>
              </a:cxn>
              <a:cxn ang="0">
                <a:pos x="connsiteX1" y="connsiteY1"/>
              </a:cxn>
              <a:cxn ang="0">
                <a:pos x="connsiteX2" y="connsiteY2"/>
              </a:cxn>
              <a:cxn ang="0">
                <a:pos x="connsiteX3" y="connsiteY3"/>
              </a:cxn>
            </a:cxnLst>
            <a:rect l="l" t="t" r="r" b="b"/>
            <a:pathLst>
              <a:path w="66468" h="2904">
                <a:moveTo>
                  <a:pt x="66468" y="0"/>
                </a:moveTo>
                <a:lnTo>
                  <a:pt x="0" y="2904"/>
                </a:lnTo>
                <a:lnTo>
                  <a:pt x="38928" y="964"/>
                </a:lnTo>
                <a:lnTo>
                  <a:pt x="66468"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任意多边形 54"/>
          <p:cNvSpPr/>
          <p:nvPr/>
        </p:nvSpPr>
        <p:spPr>
          <a:xfrm>
            <a:off x="4573395" y="5315657"/>
            <a:ext cx="55268" cy="2416"/>
          </a:xfrm>
          <a:custGeom>
            <a:avLst/>
            <a:gdLst>
              <a:gd name="connsiteX0" fmla="*/ 0 w 66443"/>
              <a:gd name="connsiteY0" fmla="*/ 0 h 2904"/>
              <a:gd name="connsiteX1" fmla="*/ 27529 w 66443"/>
              <a:gd name="connsiteY1" fmla="*/ 964 h 2904"/>
              <a:gd name="connsiteX2" fmla="*/ 66443 w 66443"/>
              <a:gd name="connsiteY2" fmla="*/ 2904 h 2904"/>
              <a:gd name="connsiteX3" fmla="*/ 0 w 66443"/>
              <a:gd name="connsiteY3" fmla="*/ 0 h 2904"/>
            </a:gdLst>
            <a:ahLst/>
            <a:cxnLst>
              <a:cxn ang="0">
                <a:pos x="connsiteX0" y="connsiteY0"/>
              </a:cxn>
              <a:cxn ang="0">
                <a:pos x="connsiteX1" y="connsiteY1"/>
              </a:cxn>
              <a:cxn ang="0">
                <a:pos x="connsiteX2" y="connsiteY2"/>
              </a:cxn>
              <a:cxn ang="0">
                <a:pos x="connsiteX3" y="connsiteY3"/>
              </a:cxn>
            </a:cxnLst>
            <a:rect l="l" t="t" r="r" b="b"/>
            <a:pathLst>
              <a:path w="66443" h="2904">
                <a:moveTo>
                  <a:pt x="0" y="0"/>
                </a:moveTo>
                <a:lnTo>
                  <a:pt x="27529" y="964"/>
                </a:lnTo>
                <a:lnTo>
                  <a:pt x="66443" y="2904"/>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任意多边形 55"/>
          <p:cNvSpPr/>
          <p:nvPr/>
        </p:nvSpPr>
        <p:spPr>
          <a:xfrm>
            <a:off x="4512523" y="5318072"/>
            <a:ext cx="177012" cy="8822"/>
          </a:xfrm>
          <a:custGeom>
            <a:avLst/>
            <a:gdLst>
              <a:gd name="connsiteX0" fmla="*/ 0 w 212804"/>
              <a:gd name="connsiteY0" fmla="*/ 0 h 10606"/>
              <a:gd name="connsiteX1" fmla="*/ 118245 w 212804"/>
              <a:gd name="connsiteY1" fmla="*/ 5167 h 10606"/>
              <a:gd name="connsiteX2" fmla="*/ 212804 w 212804"/>
              <a:gd name="connsiteY2" fmla="*/ 10606 h 10606"/>
              <a:gd name="connsiteX3" fmla="*/ 0 w 212804"/>
              <a:gd name="connsiteY3" fmla="*/ 0 h 10606"/>
            </a:gdLst>
            <a:ahLst/>
            <a:cxnLst>
              <a:cxn ang="0">
                <a:pos x="connsiteX0" y="connsiteY0"/>
              </a:cxn>
              <a:cxn ang="0">
                <a:pos x="connsiteX1" y="connsiteY1"/>
              </a:cxn>
              <a:cxn ang="0">
                <a:pos x="connsiteX2" y="connsiteY2"/>
              </a:cxn>
              <a:cxn ang="0">
                <a:pos x="connsiteX3" y="connsiteY3"/>
              </a:cxn>
            </a:cxnLst>
            <a:rect l="l" t="t" r="r" b="b"/>
            <a:pathLst>
              <a:path w="212804" h="10606">
                <a:moveTo>
                  <a:pt x="0" y="0"/>
                </a:moveTo>
                <a:lnTo>
                  <a:pt x="118245" y="5167"/>
                </a:lnTo>
                <a:lnTo>
                  <a:pt x="212804" y="10606"/>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3" name="任意多边形 62"/>
          <p:cNvSpPr/>
          <p:nvPr/>
        </p:nvSpPr>
        <p:spPr>
          <a:xfrm>
            <a:off x="4512535" y="5318072"/>
            <a:ext cx="176987" cy="8822"/>
          </a:xfrm>
          <a:custGeom>
            <a:avLst/>
            <a:gdLst>
              <a:gd name="connsiteX0" fmla="*/ 212774 w 212774"/>
              <a:gd name="connsiteY0" fmla="*/ 0 h 10606"/>
              <a:gd name="connsiteX1" fmla="*/ 0 w 212774"/>
              <a:gd name="connsiteY1" fmla="*/ 10606 h 10606"/>
              <a:gd name="connsiteX2" fmla="*/ 94545 w 212774"/>
              <a:gd name="connsiteY2" fmla="*/ 5167 h 10606"/>
              <a:gd name="connsiteX3" fmla="*/ 212774 w 212774"/>
              <a:gd name="connsiteY3" fmla="*/ 0 h 10606"/>
            </a:gdLst>
            <a:ahLst/>
            <a:cxnLst>
              <a:cxn ang="0">
                <a:pos x="connsiteX0" y="connsiteY0"/>
              </a:cxn>
              <a:cxn ang="0">
                <a:pos x="connsiteX1" y="connsiteY1"/>
              </a:cxn>
              <a:cxn ang="0">
                <a:pos x="connsiteX2" y="connsiteY2"/>
              </a:cxn>
              <a:cxn ang="0">
                <a:pos x="connsiteX3" y="connsiteY3"/>
              </a:cxn>
            </a:cxnLst>
            <a:rect l="l" t="t" r="r" b="b"/>
            <a:pathLst>
              <a:path w="212774" h="10606">
                <a:moveTo>
                  <a:pt x="212774" y="0"/>
                </a:moveTo>
                <a:lnTo>
                  <a:pt x="0" y="10606"/>
                </a:lnTo>
                <a:lnTo>
                  <a:pt x="94545" y="5167"/>
                </a:lnTo>
                <a:lnTo>
                  <a:pt x="212774"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任意多边形 63"/>
          <p:cNvSpPr/>
          <p:nvPr/>
        </p:nvSpPr>
        <p:spPr>
          <a:xfrm>
            <a:off x="4568751" y="5326894"/>
            <a:ext cx="64556" cy="3713"/>
          </a:xfrm>
          <a:custGeom>
            <a:avLst/>
            <a:gdLst>
              <a:gd name="connsiteX0" fmla="*/ 77609 w 77609"/>
              <a:gd name="connsiteY0" fmla="*/ 0 h 4464"/>
              <a:gd name="connsiteX1" fmla="*/ 0 w 77609"/>
              <a:gd name="connsiteY1" fmla="*/ 4464 h 4464"/>
              <a:gd name="connsiteX2" fmla="*/ 37813 w 77609"/>
              <a:gd name="connsiteY2" fmla="*/ 1983 h 4464"/>
              <a:gd name="connsiteX3" fmla="*/ 77609 w 77609"/>
              <a:gd name="connsiteY3" fmla="*/ 0 h 4464"/>
            </a:gdLst>
            <a:ahLst/>
            <a:cxnLst>
              <a:cxn ang="0">
                <a:pos x="connsiteX0" y="connsiteY0"/>
              </a:cxn>
              <a:cxn ang="0">
                <a:pos x="connsiteX1" y="connsiteY1"/>
              </a:cxn>
              <a:cxn ang="0">
                <a:pos x="connsiteX2" y="connsiteY2"/>
              </a:cxn>
              <a:cxn ang="0">
                <a:pos x="connsiteX3" y="connsiteY3"/>
              </a:cxn>
            </a:cxnLst>
            <a:rect l="l" t="t" r="r" b="b"/>
            <a:pathLst>
              <a:path w="77609" h="4464">
                <a:moveTo>
                  <a:pt x="77609" y="0"/>
                </a:moveTo>
                <a:lnTo>
                  <a:pt x="0" y="4464"/>
                </a:lnTo>
                <a:lnTo>
                  <a:pt x="37813" y="1983"/>
                </a:lnTo>
                <a:lnTo>
                  <a:pt x="77609"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任意多边形 64"/>
          <p:cNvSpPr/>
          <p:nvPr/>
        </p:nvSpPr>
        <p:spPr>
          <a:xfrm>
            <a:off x="4568764" y="5326895"/>
            <a:ext cx="64531" cy="3712"/>
          </a:xfrm>
          <a:custGeom>
            <a:avLst/>
            <a:gdLst>
              <a:gd name="connsiteX0" fmla="*/ 0 w 77579"/>
              <a:gd name="connsiteY0" fmla="*/ 0 h 4463"/>
              <a:gd name="connsiteX1" fmla="*/ 39780 w 77579"/>
              <a:gd name="connsiteY1" fmla="*/ 1983 h 4463"/>
              <a:gd name="connsiteX2" fmla="*/ 77579 w 77579"/>
              <a:gd name="connsiteY2" fmla="*/ 4463 h 4463"/>
              <a:gd name="connsiteX3" fmla="*/ 0 w 77579"/>
              <a:gd name="connsiteY3" fmla="*/ 0 h 4463"/>
            </a:gdLst>
            <a:ahLst/>
            <a:cxnLst>
              <a:cxn ang="0">
                <a:pos x="connsiteX0" y="connsiteY0"/>
              </a:cxn>
              <a:cxn ang="0">
                <a:pos x="connsiteX1" y="connsiteY1"/>
              </a:cxn>
              <a:cxn ang="0">
                <a:pos x="connsiteX2" y="connsiteY2"/>
              </a:cxn>
              <a:cxn ang="0">
                <a:pos x="connsiteX3" y="connsiteY3"/>
              </a:cxn>
            </a:cxnLst>
            <a:rect l="l" t="t" r="r" b="b"/>
            <a:pathLst>
              <a:path w="77579" h="4463">
                <a:moveTo>
                  <a:pt x="0" y="0"/>
                </a:moveTo>
                <a:lnTo>
                  <a:pt x="39780" y="1983"/>
                </a:lnTo>
                <a:lnTo>
                  <a:pt x="77579" y="4463"/>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6" name="任意多边形 65"/>
          <p:cNvSpPr/>
          <p:nvPr/>
        </p:nvSpPr>
        <p:spPr>
          <a:xfrm>
            <a:off x="4533434" y="5330607"/>
            <a:ext cx="135189" cy="8869"/>
          </a:xfrm>
          <a:custGeom>
            <a:avLst/>
            <a:gdLst>
              <a:gd name="connsiteX0" fmla="*/ 0 w 162525"/>
              <a:gd name="connsiteY0" fmla="*/ 0 h 10662"/>
              <a:gd name="connsiteX1" fmla="*/ 75035 w 162525"/>
              <a:gd name="connsiteY1" fmla="*/ 4316 h 10662"/>
              <a:gd name="connsiteX2" fmla="*/ 162525 w 162525"/>
              <a:gd name="connsiteY2" fmla="*/ 10662 h 10662"/>
              <a:gd name="connsiteX3" fmla="*/ 0 w 162525"/>
              <a:gd name="connsiteY3" fmla="*/ 0 h 10662"/>
            </a:gdLst>
            <a:ahLst/>
            <a:cxnLst>
              <a:cxn ang="0">
                <a:pos x="connsiteX0" y="connsiteY0"/>
              </a:cxn>
              <a:cxn ang="0">
                <a:pos x="connsiteX1" y="connsiteY1"/>
              </a:cxn>
              <a:cxn ang="0">
                <a:pos x="connsiteX2" y="connsiteY2"/>
              </a:cxn>
              <a:cxn ang="0">
                <a:pos x="connsiteX3" y="connsiteY3"/>
              </a:cxn>
            </a:cxnLst>
            <a:rect l="l" t="t" r="r" b="b"/>
            <a:pathLst>
              <a:path w="162525" h="10662">
                <a:moveTo>
                  <a:pt x="0" y="0"/>
                </a:moveTo>
                <a:lnTo>
                  <a:pt x="75035" y="4316"/>
                </a:lnTo>
                <a:lnTo>
                  <a:pt x="162525" y="10662"/>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任意多边形 66"/>
          <p:cNvSpPr/>
          <p:nvPr/>
        </p:nvSpPr>
        <p:spPr>
          <a:xfrm>
            <a:off x="4533448" y="5330608"/>
            <a:ext cx="135160" cy="8867"/>
          </a:xfrm>
          <a:custGeom>
            <a:avLst/>
            <a:gdLst>
              <a:gd name="connsiteX0" fmla="*/ 162490 w 162490"/>
              <a:gd name="connsiteY0" fmla="*/ 0 h 10660"/>
              <a:gd name="connsiteX1" fmla="*/ 0 w 162490"/>
              <a:gd name="connsiteY1" fmla="*/ 10660 h 10660"/>
              <a:gd name="connsiteX2" fmla="*/ 87471 w 162490"/>
              <a:gd name="connsiteY2" fmla="*/ 4315 h 10660"/>
              <a:gd name="connsiteX3" fmla="*/ 162490 w 162490"/>
              <a:gd name="connsiteY3" fmla="*/ 0 h 10660"/>
            </a:gdLst>
            <a:ahLst/>
            <a:cxnLst>
              <a:cxn ang="0">
                <a:pos x="connsiteX0" y="connsiteY0"/>
              </a:cxn>
              <a:cxn ang="0">
                <a:pos x="connsiteX1" y="connsiteY1"/>
              </a:cxn>
              <a:cxn ang="0">
                <a:pos x="connsiteX2" y="connsiteY2"/>
              </a:cxn>
              <a:cxn ang="0">
                <a:pos x="connsiteX3" y="connsiteY3"/>
              </a:cxn>
            </a:cxnLst>
            <a:rect l="l" t="t" r="r" b="b"/>
            <a:pathLst>
              <a:path w="162490" h="10660">
                <a:moveTo>
                  <a:pt x="162490" y="0"/>
                </a:moveTo>
                <a:lnTo>
                  <a:pt x="0" y="10660"/>
                </a:lnTo>
                <a:lnTo>
                  <a:pt x="87471" y="4315"/>
                </a:lnTo>
                <a:lnTo>
                  <a:pt x="16249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 name="任意多边形 67"/>
          <p:cNvSpPr/>
          <p:nvPr/>
        </p:nvSpPr>
        <p:spPr>
          <a:xfrm>
            <a:off x="4547211" y="5339475"/>
            <a:ext cx="107635" cy="7807"/>
          </a:xfrm>
          <a:custGeom>
            <a:avLst/>
            <a:gdLst>
              <a:gd name="connsiteX0" fmla="*/ 129399 w 129399"/>
              <a:gd name="connsiteY0" fmla="*/ 0 h 9386"/>
              <a:gd name="connsiteX1" fmla="*/ 0 w 129399"/>
              <a:gd name="connsiteY1" fmla="*/ 9386 h 9386"/>
              <a:gd name="connsiteX2" fmla="*/ 52360 w 129399"/>
              <a:gd name="connsiteY2" fmla="*/ 5054 h 9386"/>
              <a:gd name="connsiteX3" fmla="*/ 129399 w 129399"/>
              <a:gd name="connsiteY3" fmla="*/ 0 h 9386"/>
            </a:gdLst>
            <a:ahLst/>
            <a:cxnLst>
              <a:cxn ang="0">
                <a:pos x="connsiteX0" y="connsiteY0"/>
              </a:cxn>
              <a:cxn ang="0">
                <a:pos x="connsiteX1" y="connsiteY1"/>
              </a:cxn>
              <a:cxn ang="0">
                <a:pos x="connsiteX2" y="connsiteY2"/>
              </a:cxn>
              <a:cxn ang="0">
                <a:pos x="connsiteX3" y="connsiteY3"/>
              </a:cxn>
            </a:cxnLst>
            <a:rect l="l" t="t" r="r" b="b"/>
            <a:pathLst>
              <a:path w="129399" h="9386">
                <a:moveTo>
                  <a:pt x="129399" y="0"/>
                </a:moveTo>
                <a:lnTo>
                  <a:pt x="0" y="9386"/>
                </a:lnTo>
                <a:lnTo>
                  <a:pt x="52360" y="5054"/>
                </a:lnTo>
                <a:lnTo>
                  <a:pt x="129399"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任意多边形 68"/>
          <p:cNvSpPr/>
          <p:nvPr/>
        </p:nvSpPr>
        <p:spPr>
          <a:xfrm>
            <a:off x="4547226" y="5339476"/>
            <a:ext cx="107606" cy="7806"/>
          </a:xfrm>
          <a:custGeom>
            <a:avLst/>
            <a:gdLst>
              <a:gd name="connsiteX0" fmla="*/ 0 w 129364"/>
              <a:gd name="connsiteY0" fmla="*/ 0 h 9384"/>
              <a:gd name="connsiteX1" fmla="*/ 77018 w 129364"/>
              <a:gd name="connsiteY1" fmla="*/ 5053 h 9384"/>
              <a:gd name="connsiteX2" fmla="*/ 129364 w 129364"/>
              <a:gd name="connsiteY2" fmla="*/ 9384 h 9384"/>
              <a:gd name="connsiteX3" fmla="*/ 0 w 129364"/>
              <a:gd name="connsiteY3" fmla="*/ 0 h 9384"/>
            </a:gdLst>
            <a:ahLst/>
            <a:cxnLst>
              <a:cxn ang="0">
                <a:pos x="connsiteX0" y="connsiteY0"/>
              </a:cxn>
              <a:cxn ang="0">
                <a:pos x="connsiteX1" y="connsiteY1"/>
              </a:cxn>
              <a:cxn ang="0">
                <a:pos x="connsiteX2" y="connsiteY2"/>
              </a:cxn>
              <a:cxn ang="0">
                <a:pos x="connsiteX3" y="connsiteY3"/>
              </a:cxn>
            </a:cxnLst>
            <a:rect l="l" t="t" r="r" b="b"/>
            <a:pathLst>
              <a:path w="129364" h="9384">
                <a:moveTo>
                  <a:pt x="0" y="0"/>
                </a:moveTo>
                <a:lnTo>
                  <a:pt x="77018" y="5053"/>
                </a:lnTo>
                <a:lnTo>
                  <a:pt x="129364" y="9384"/>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任意多边形 69"/>
          <p:cNvSpPr/>
          <p:nvPr/>
        </p:nvSpPr>
        <p:spPr>
          <a:xfrm>
            <a:off x="4583714" y="5347281"/>
            <a:ext cx="34629" cy="2865"/>
          </a:xfrm>
          <a:custGeom>
            <a:avLst/>
            <a:gdLst>
              <a:gd name="connsiteX0" fmla="*/ 0 w 41631"/>
              <a:gd name="connsiteY0" fmla="*/ 0 h 3444"/>
              <a:gd name="connsiteX1" fmla="*/ 16283 w 41631"/>
              <a:gd name="connsiteY1" fmla="*/ 1181 h 3444"/>
              <a:gd name="connsiteX2" fmla="*/ 41631 w 41631"/>
              <a:gd name="connsiteY2" fmla="*/ 3444 h 3444"/>
              <a:gd name="connsiteX3" fmla="*/ 0 w 41631"/>
              <a:gd name="connsiteY3" fmla="*/ 0 h 3444"/>
            </a:gdLst>
            <a:ahLst/>
            <a:cxnLst>
              <a:cxn ang="0">
                <a:pos x="connsiteX0" y="connsiteY0"/>
              </a:cxn>
              <a:cxn ang="0">
                <a:pos x="connsiteX1" y="connsiteY1"/>
              </a:cxn>
              <a:cxn ang="0">
                <a:pos x="connsiteX2" y="connsiteY2"/>
              </a:cxn>
              <a:cxn ang="0">
                <a:pos x="connsiteX3" y="connsiteY3"/>
              </a:cxn>
            </a:cxnLst>
            <a:rect l="l" t="t" r="r" b="b"/>
            <a:pathLst>
              <a:path w="41631" h="3444">
                <a:moveTo>
                  <a:pt x="0" y="0"/>
                </a:moveTo>
                <a:lnTo>
                  <a:pt x="16283" y="1181"/>
                </a:lnTo>
                <a:lnTo>
                  <a:pt x="41631" y="3444"/>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任意多边形 70"/>
          <p:cNvSpPr/>
          <p:nvPr/>
        </p:nvSpPr>
        <p:spPr>
          <a:xfrm>
            <a:off x="4583732" y="5347283"/>
            <a:ext cx="34594" cy="2862"/>
          </a:xfrm>
          <a:custGeom>
            <a:avLst/>
            <a:gdLst>
              <a:gd name="connsiteX0" fmla="*/ 41589 w 41589"/>
              <a:gd name="connsiteY0" fmla="*/ 0 h 3441"/>
              <a:gd name="connsiteX1" fmla="*/ 0 w 41589"/>
              <a:gd name="connsiteY1" fmla="*/ 3441 h 3441"/>
              <a:gd name="connsiteX2" fmla="*/ 25322 w 41589"/>
              <a:gd name="connsiteY2" fmla="*/ 1180 h 3441"/>
              <a:gd name="connsiteX3" fmla="*/ 41589 w 41589"/>
              <a:gd name="connsiteY3" fmla="*/ 0 h 3441"/>
            </a:gdLst>
            <a:ahLst/>
            <a:cxnLst>
              <a:cxn ang="0">
                <a:pos x="connsiteX0" y="connsiteY0"/>
              </a:cxn>
              <a:cxn ang="0">
                <a:pos x="connsiteX1" y="connsiteY1"/>
              </a:cxn>
              <a:cxn ang="0">
                <a:pos x="connsiteX2" y="connsiteY2"/>
              </a:cxn>
              <a:cxn ang="0">
                <a:pos x="connsiteX3" y="connsiteY3"/>
              </a:cxn>
            </a:cxnLst>
            <a:rect l="l" t="t" r="r" b="b"/>
            <a:pathLst>
              <a:path w="41589" h="3441">
                <a:moveTo>
                  <a:pt x="41589" y="0"/>
                </a:moveTo>
                <a:lnTo>
                  <a:pt x="0" y="3441"/>
                </a:lnTo>
                <a:lnTo>
                  <a:pt x="25322" y="1180"/>
                </a:lnTo>
                <a:lnTo>
                  <a:pt x="41589"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2" name="任意多边形 71"/>
          <p:cNvSpPr/>
          <p:nvPr/>
        </p:nvSpPr>
        <p:spPr>
          <a:xfrm>
            <a:off x="1961929" y="5350144"/>
            <a:ext cx="5278199" cy="668979"/>
          </a:xfrm>
          <a:custGeom>
            <a:avLst/>
            <a:gdLst>
              <a:gd name="connsiteX0" fmla="*/ 1566472 w 6345470"/>
              <a:gd name="connsiteY0" fmla="*/ 0 h 804249"/>
              <a:gd name="connsiteX1" fmla="*/ 1374115 w 6345470"/>
              <a:gd name="connsiteY1" fmla="*/ 17175 h 804249"/>
              <a:gd name="connsiteX2" fmla="*/ 345129 w 6345470"/>
              <a:gd name="connsiteY2" fmla="*/ 277703 h 804249"/>
              <a:gd name="connsiteX3" fmla="*/ 3172736 w 6345470"/>
              <a:gd name="connsiteY3" fmla="*/ 615328 h 804249"/>
              <a:gd name="connsiteX4" fmla="*/ 6000343 w 6345470"/>
              <a:gd name="connsiteY4" fmla="*/ 277703 h 804249"/>
              <a:gd name="connsiteX5" fmla="*/ 4971357 w 6345470"/>
              <a:gd name="connsiteY5" fmla="*/ 17175 h 804249"/>
              <a:gd name="connsiteX6" fmla="*/ 4779026 w 6345470"/>
              <a:gd name="connsiteY6" fmla="*/ 2 h 804249"/>
              <a:gd name="connsiteX7" fmla="*/ 4946641 w 6345470"/>
              <a:gd name="connsiteY7" fmla="*/ 13870 h 804249"/>
              <a:gd name="connsiteX8" fmla="*/ 6345470 w 6345470"/>
              <a:gd name="connsiteY8" fmla="*/ 372163 h 804249"/>
              <a:gd name="connsiteX9" fmla="*/ 3172735 w 6345470"/>
              <a:gd name="connsiteY9" fmla="*/ 804249 h 804249"/>
              <a:gd name="connsiteX10" fmla="*/ 0 w 6345470"/>
              <a:gd name="connsiteY10" fmla="*/ 372163 h 804249"/>
              <a:gd name="connsiteX11" fmla="*/ 1398829 w 6345470"/>
              <a:gd name="connsiteY11" fmla="*/ 13870 h 804249"/>
              <a:gd name="connsiteX12" fmla="*/ 1566472 w 6345470"/>
              <a:gd name="connsiteY12" fmla="*/ 0 h 804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45470" h="804249">
                <a:moveTo>
                  <a:pt x="1566472" y="0"/>
                </a:moveTo>
                <a:lnTo>
                  <a:pt x="1374115" y="17175"/>
                </a:lnTo>
                <a:cubicBezTo>
                  <a:pt x="745687" y="79101"/>
                  <a:pt x="345129" y="172817"/>
                  <a:pt x="345129" y="277703"/>
                </a:cubicBezTo>
                <a:cubicBezTo>
                  <a:pt x="345129" y="464168"/>
                  <a:pt x="1611092" y="615328"/>
                  <a:pt x="3172736" y="615328"/>
                </a:cubicBezTo>
                <a:cubicBezTo>
                  <a:pt x="4734380" y="615328"/>
                  <a:pt x="6000343" y="464168"/>
                  <a:pt x="6000343" y="277703"/>
                </a:cubicBezTo>
                <a:cubicBezTo>
                  <a:pt x="6000343" y="172817"/>
                  <a:pt x="5599785" y="79101"/>
                  <a:pt x="4971357" y="17175"/>
                </a:cubicBezTo>
                <a:lnTo>
                  <a:pt x="4779026" y="2"/>
                </a:lnTo>
                <a:lnTo>
                  <a:pt x="4946641" y="13870"/>
                </a:lnTo>
                <a:cubicBezTo>
                  <a:pt x="5790594" y="91519"/>
                  <a:pt x="6345470" y="223016"/>
                  <a:pt x="6345470" y="372163"/>
                </a:cubicBezTo>
                <a:cubicBezTo>
                  <a:pt x="6345470" y="610798"/>
                  <a:pt x="4924988" y="804249"/>
                  <a:pt x="3172735" y="804249"/>
                </a:cubicBezTo>
                <a:cubicBezTo>
                  <a:pt x="1420482" y="804249"/>
                  <a:pt x="0" y="610798"/>
                  <a:pt x="0" y="372163"/>
                </a:cubicBezTo>
                <a:cubicBezTo>
                  <a:pt x="0" y="223016"/>
                  <a:pt x="554876" y="91519"/>
                  <a:pt x="1398829" y="13870"/>
                </a:cubicBezTo>
                <a:lnTo>
                  <a:pt x="1566472" y="0"/>
                </a:lnTo>
                <a:close/>
              </a:path>
            </a:pathLst>
          </a:custGeom>
          <a:solidFill>
            <a:schemeClr val="accent2"/>
          </a:solidFill>
          <a:ln w="28575"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DIN-BoldItalic" pitchFamily="50" charset="0"/>
            </a:endParaRPr>
          </a:p>
        </p:txBody>
      </p:sp>
      <p:cxnSp>
        <p:nvCxnSpPr>
          <p:cNvPr id="73" name="直接连接符 72"/>
          <p:cNvCxnSpPr/>
          <p:nvPr/>
        </p:nvCxnSpPr>
        <p:spPr>
          <a:xfrm flipV="1">
            <a:off x="2139794" y="4240482"/>
            <a:ext cx="0" cy="1407124"/>
          </a:xfrm>
          <a:prstGeom prst="line">
            <a:avLst/>
          </a:prstGeom>
          <a:ln>
            <a:solidFill>
              <a:schemeClr val="tx1">
                <a:lumMod val="75000"/>
                <a:lumOff val="25000"/>
              </a:schemeClr>
            </a:solidFill>
            <a:prstDash val="dash"/>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5564458" y="3401827"/>
            <a:ext cx="0" cy="2269183"/>
          </a:xfrm>
          <a:prstGeom prst="line">
            <a:avLst/>
          </a:prstGeom>
          <a:ln>
            <a:solidFill>
              <a:schemeClr val="tx1">
                <a:lumMod val="75000"/>
                <a:lumOff val="25000"/>
              </a:schemeClr>
            </a:solidFill>
            <a:prstDash val="dash"/>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81" name="上箭头 80"/>
          <p:cNvSpPr/>
          <p:nvPr/>
        </p:nvSpPr>
        <p:spPr>
          <a:xfrm>
            <a:off x="4762500" y="4022949"/>
            <a:ext cx="351567" cy="1601253"/>
          </a:xfrm>
          <a:prstGeom prst="upArrow">
            <a:avLst/>
          </a:prstGeom>
          <a:gradFill>
            <a:gsLst>
              <a:gs pos="0">
                <a:schemeClr val="tx1">
                  <a:lumMod val="85000"/>
                  <a:lumOff val="15000"/>
                  <a:alpha val="52000"/>
                </a:schemeClr>
              </a:gs>
              <a:gs pos="92000">
                <a:schemeClr val="tx1">
                  <a:lumMod val="85000"/>
                  <a:lumOff val="15000"/>
                  <a:alpha val="0"/>
                </a:schemeClr>
              </a:gs>
              <a:gs pos="80000">
                <a:schemeClr val="tx1">
                  <a:lumMod val="85000"/>
                  <a:lumOff val="15000"/>
                  <a:alpha val="52000"/>
                </a:schemeClr>
              </a:gs>
            </a:gsLst>
            <a:lin ang="5400000" scaled="0"/>
          </a:gra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上箭头 81"/>
          <p:cNvSpPr/>
          <p:nvPr/>
        </p:nvSpPr>
        <p:spPr>
          <a:xfrm>
            <a:off x="4038113" y="4551708"/>
            <a:ext cx="353291" cy="1053586"/>
          </a:xfrm>
          <a:prstGeom prst="upArrow">
            <a:avLst/>
          </a:prstGeom>
          <a:gradFill>
            <a:gsLst>
              <a:gs pos="0">
                <a:schemeClr val="tx1">
                  <a:lumMod val="85000"/>
                  <a:lumOff val="15000"/>
                  <a:alpha val="52000"/>
                </a:schemeClr>
              </a:gs>
              <a:gs pos="92000">
                <a:schemeClr val="tx1">
                  <a:lumMod val="85000"/>
                  <a:lumOff val="15000"/>
                  <a:alpha val="0"/>
                </a:schemeClr>
              </a:gs>
              <a:gs pos="80000">
                <a:schemeClr val="tx1">
                  <a:lumMod val="85000"/>
                  <a:lumOff val="15000"/>
                  <a:alpha val="52000"/>
                </a:schemeClr>
              </a:gs>
            </a:gsLst>
            <a:lin ang="5400000" scaled="0"/>
          </a:gra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上箭头 82"/>
          <p:cNvSpPr/>
          <p:nvPr/>
        </p:nvSpPr>
        <p:spPr>
          <a:xfrm>
            <a:off x="4203175" y="3428083"/>
            <a:ext cx="795708" cy="2372960"/>
          </a:xfrm>
          <a:prstGeom prst="upArrow">
            <a:avLst/>
          </a:prstGeom>
          <a:gradFill>
            <a:gsLst>
              <a:gs pos="0">
                <a:schemeClr val="tx1">
                  <a:lumMod val="85000"/>
                  <a:lumOff val="15000"/>
                </a:schemeClr>
              </a:gs>
              <a:gs pos="92000">
                <a:schemeClr val="tx1">
                  <a:lumMod val="85000"/>
                  <a:lumOff val="15000"/>
                  <a:alpha val="0"/>
                </a:schemeClr>
              </a:gs>
              <a:gs pos="80000">
                <a:schemeClr val="tx1">
                  <a:lumMod val="85000"/>
                  <a:lumOff val="15000"/>
                </a:schemeClr>
              </a:gs>
            </a:gsLst>
            <a:lin ang="5400000" scaled="0"/>
          </a:gra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TextBox 224"/>
          <p:cNvSpPr txBox="1"/>
          <p:nvPr/>
        </p:nvSpPr>
        <p:spPr>
          <a:xfrm>
            <a:off x="512981" y="2263054"/>
            <a:ext cx="3217521" cy="1138773"/>
          </a:xfrm>
          <a:prstGeom prst="rect">
            <a:avLst/>
          </a:prstGeom>
          <a:noFill/>
        </p:spPr>
        <p:txBody>
          <a:bodyPr wrap="square" rtlCol="0">
            <a:spAutoFit/>
          </a:bodyPr>
          <a:lstStyle/>
          <a:p>
            <a:r>
              <a:rPr lang="zh-CN" altLang="zh-CN" b="1" dirty="0"/>
              <a:t>问题</a:t>
            </a:r>
            <a:r>
              <a:rPr lang="en-US" altLang="zh-CN" b="1" dirty="0"/>
              <a:t>1</a:t>
            </a:r>
            <a:r>
              <a:rPr lang="zh-CN" altLang="zh-CN" b="1" dirty="0"/>
              <a:t>：</a:t>
            </a:r>
            <a:r>
              <a:rPr lang="en-US" altLang="zh-CN" b="1" dirty="0"/>
              <a:t>METRIC*</a:t>
            </a:r>
            <a:r>
              <a:rPr lang="zh-CN" altLang="zh-CN" b="1" dirty="0"/>
              <a:t>能否识别蜕变关系？</a:t>
            </a:r>
            <a:endParaRPr lang="zh-CN" altLang="zh-CN" dirty="0"/>
          </a:p>
          <a:p>
            <a:r>
              <a:rPr lang="zh-CN" altLang="zh-CN" sz="1600" dirty="0"/>
              <a:t>我们通过</a:t>
            </a:r>
            <a:r>
              <a:rPr lang="en-US" altLang="zh-CN" sz="1600" dirty="0"/>
              <a:t>METRIC*</a:t>
            </a:r>
            <a:r>
              <a:rPr lang="zh-CN" altLang="zh-CN" sz="1600" dirty="0"/>
              <a:t>应用于实验对象的成功与否来衡量；</a:t>
            </a:r>
          </a:p>
        </p:txBody>
      </p:sp>
      <p:sp>
        <p:nvSpPr>
          <p:cNvPr id="85" name="TextBox 224"/>
          <p:cNvSpPr txBox="1"/>
          <p:nvPr/>
        </p:nvSpPr>
        <p:spPr>
          <a:xfrm>
            <a:off x="4038113" y="1516415"/>
            <a:ext cx="5012616" cy="1640449"/>
          </a:xfrm>
          <a:prstGeom prst="rect">
            <a:avLst/>
          </a:prstGeom>
          <a:noFill/>
        </p:spPr>
        <p:txBody>
          <a:bodyPr wrap="square" rtlCol="0">
            <a:spAutoFit/>
          </a:bodyPr>
          <a:lstStyle/>
          <a:p>
            <a:r>
              <a:rPr lang="zh-CN" altLang="zh-CN" b="1" dirty="0"/>
              <a:t>问题</a:t>
            </a:r>
            <a:r>
              <a:rPr lang="en-US" altLang="zh-CN" b="1" dirty="0"/>
              <a:t>2</a:t>
            </a:r>
            <a:r>
              <a:rPr lang="zh-CN" altLang="zh-CN" b="1" dirty="0"/>
              <a:t>：在能够得出所有蜕变关系的情况下，</a:t>
            </a:r>
            <a:r>
              <a:rPr lang="en-US" altLang="zh-CN" b="1" dirty="0"/>
              <a:t>METRIC*</a:t>
            </a:r>
            <a:r>
              <a:rPr lang="zh-CN" altLang="zh-CN" b="1" dirty="0"/>
              <a:t>相比于</a:t>
            </a:r>
            <a:r>
              <a:rPr lang="en-US" altLang="zh-CN" b="1" dirty="0"/>
              <a:t>METRIC</a:t>
            </a:r>
            <a:r>
              <a:rPr lang="zh-CN" altLang="zh-CN" b="1" dirty="0"/>
              <a:t>能否有效减少对无用候选对进行判断的情况？</a:t>
            </a:r>
            <a:endParaRPr lang="zh-CN" altLang="zh-CN" dirty="0"/>
          </a:p>
          <a:p>
            <a:pPr>
              <a:lnSpc>
                <a:spcPct val="130000"/>
              </a:lnSpc>
              <a:spcBef>
                <a:spcPts val="600"/>
              </a:spcBef>
            </a:pPr>
            <a:r>
              <a:rPr lang="zh-CN" altLang="zh-CN" sz="1600" dirty="0"/>
              <a:t>我们通过将</a:t>
            </a:r>
            <a:r>
              <a:rPr lang="en-US" altLang="zh-CN" sz="1600" dirty="0"/>
              <a:t>METRIC*</a:t>
            </a:r>
            <a:r>
              <a:rPr lang="zh-CN" altLang="zh-CN" sz="1600" dirty="0"/>
              <a:t>与</a:t>
            </a:r>
            <a:r>
              <a:rPr lang="en-US" altLang="zh-CN" sz="1600" dirty="0"/>
              <a:t>METRIC</a:t>
            </a:r>
            <a:r>
              <a:rPr lang="zh-CN" altLang="zh-CN" sz="1600" dirty="0"/>
              <a:t>需要判断的候选对的数量进行对比来衡量</a:t>
            </a:r>
            <a:r>
              <a:rPr lang="zh-CN" altLang="en-US" sz="1600" dirty="0">
                <a:solidFill>
                  <a:schemeClr val="tx1">
                    <a:lumMod val="75000"/>
                    <a:lumOff val="25000"/>
                  </a:schemeClr>
                </a:solidFill>
                <a:latin typeface="+mn-ea"/>
              </a:rPr>
              <a:t>。</a:t>
            </a:r>
          </a:p>
        </p:txBody>
      </p:sp>
    </p:spTree>
    <p:extLst>
      <p:ext uri="{BB962C8B-B14F-4D97-AF65-F5344CB8AC3E}">
        <p14:creationId xmlns:p14="http://schemas.microsoft.com/office/powerpoint/2010/main" val="298762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50"/>
                                        <p:tgtEl>
                                          <p:spTgt spid="27"/>
                                        </p:tgtEl>
                                      </p:cBhvr>
                                    </p:animEffect>
                                    <p:anim calcmode="lin" valueType="num">
                                      <p:cBhvr>
                                        <p:cTn id="8" dur="250" fill="hold"/>
                                        <p:tgtEl>
                                          <p:spTgt spid="27"/>
                                        </p:tgtEl>
                                        <p:attrNameLst>
                                          <p:attrName>ppt_x</p:attrName>
                                        </p:attrNameLst>
                                      </p:cBhvr>
                                      <p:tavLst>
                                        <p:tav tm="0">
                                          <p:val>
                                            <p:strVal val="#ppt_x"/>
                                          </p:val>
                                        </p:tav>
                                        <p:tav tm="100000">
                                          <p:val>
                                            <p:strVal val="#ppt_x"/>
                                          </p:val>
                                        </p:tav>
                                      </p:tavLst>
                                    </p:anim>
                                    <p:anim calcmode="lin" valueType="num">
                                      <p:cBhvr>
                                        <p:cTn id="9" dur="25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250"/>
                                        <p:tgtEl>
                                          <p:spTgt spid="72"/>
                                        </p:tgtEl>
                                      </p:cBhvr>
                                    </p:animEffect>
                                    <p:anim calcmode="lin" valueType="num">
                                      <p:cBhvr>
                                        <p:cTn id="14" dur="250" fill="hold"/>
                                        <p:tgtEl>
                                          <p:spTgt spid="72"/>
                                        </p:tgtEl>
                                        <p:attrNameLst>
                                          <p:attrName>ppt_x</p:attrName>
                                        </p:attrNameLst>
                                      </p:cBhvr>
                                      <p:tavLst>
                                        <p:tav tm="0">
                                          <p:val>
                                            <p:strVal val="#ppt_x"/>
                                          </p:val>
                                        </p:tav>
                                        <p:tav tm="100000">
                                          <p:val>
                                            <p:strVal val="#ppt_x"/>
                                          </p:val>
                                        </p:tav>
                                      </p:tavLst>
                                    </p:anim>
                                    <p:anim calcmode="lin" valueType="num">
                                      <p:cBhvr>
                                        <p:cTn id="15" dur="250" fill="hold"/>
                                        <p:tgtEl>
                                          <p:spTgt spid="72"/>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250"/>
                                        <p:tgtEl>
                                          <p:spTgt spid="30"/>
                                        </p:tgtEl>
                                      </p:cBhvr>
                                    </p:animEffect>
                                    <p:anim calcmode="lin" valueType="num">
                                      <p:cBhvr>
                                        <p:cTn id="20" dur="250" fill="hold"/>
                                        <p:tgtEl>
                                          <p:spTgt spid="30"/>
                                        </p:tgtEl>
                                        <p:attrNameLst>
                                          <p:attrName>ppt_x</p:attrName>
                                        </p:attrNameLst>
                                      </p:cBhvr>
                                      <p:tavLst>
                                        <p:tav tm="0">
                                          <p:val>
                                            <p:strVal val="#ppt_x"/>
                                          </p:val>
                                        </p:tav>
                                        <p:tav tm="100000">
                                          <p:val>
                                            <p:strVal val="#ppt_x"/>
                                          </p:val>
                                        </p:tav>
                                      </p:tavLst>
                                    </p:anim>
                                    <p:anim calcmode="lin" valueType="num">
                                      <p:cBhvr>
                                        <p:cTn id="21" dur="250" fill="hold"/>
                                        <p:tgtEl>
                                          <p:spTgt spid="30"/>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250"/>
                                        <p:tgtEl>
                                          <p:spTgt spid="31"/>
                                        </p:tgtEl>
                                      </p:cBhvr>
                                    </p:animEffect>
                                    <p:anim calcmode="lin" valueType="num">
                                      <p:cBhvr>
                                        <p:cTn id="26" dur="250" fill="hold"/>
                                        <p:tgtEl>
                                          <p:spTgt spid="31"/>
                                        </p:tgtEl>
                                        <p:attrNameLst>
                                          <p:attrName>ppt_x</p:attrName>
                                        </p:attrNameLst>
                                      </p:cBhvr>
                                      <p:tavLst>
                                        <p:tav tm="0">
                                          <p:val>
                                            <p:strVal val="#ppt_x"/>
                                          </p:val>
                                        </p:tav>
                                        <p:tav tm="100000">
                                          <p:val>
                                            <p:strVal val="#ppt_x"/>
                                          </p:val>
                                        </p:tav>
                                      </p:tavLst>
                                    </p:anim>
                                    <p:anim calcmode="lin" valueType="num">
                                      <p:cBhvr>
                                        <p:cTn id="27" dur="250" fill="hold"/>
                                        <p:tgtEl>
                                          <p:spTgt spid="31"/>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250"/>
                                        <p:tgtEl>
                                          <p:spTgt spid="82"/>
                                        </p:tgtEl>
                                      </p:cBhvr>
                                    </p:animEffect>
                                    <p:anim calcmode="lin" valueType="num">
                                      <p:cBhvr>
                                        <p:cTn id="32" dur="250" fill="hold"/>
                                        <p:tgtEl>
                                          <p:spTgt spid="82"/>
                                        </p:tgtEl>
                                        <p:attrNameLst>
                                          <p:attrName>ppt_x</p:attrName>
                                        </p:attrNameLst>
                                      </p:cBhvr>
                                      <p:tavLst>
                                        <p:tav tm="0">
                                          <p:val>
                                            <p:strVal val="#ppt_x"/>
                                          </p:val>
                                        </p:tav>
                                        <p:tav tm="100000">
                                          <p:val>
                                            <p:strVal val="#ppt_x"/>
                                          </p:val>
                                        </p:tav>
                                      </p:tavLst>
                                    </p:anim>
                                    <p:anim calcmode="lin" valueType="num">
                                      <p:cBhvr>
                                        <p:cTn id="33" dur="250" fill="hold"/>
                                        <p:tgtEl>
                                          <p:spTgt spid="8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250"/>
                                        <p:tgtEl>
                                          <p:spTgt spid="81"/>
                                        </p:tgtEl>
                                      </p:cBhvr>
                                    </p:animEffect>
                                    <p:anim calcmode="lin" valueType="num">
                                      <p:cBhvr>
                                        <p:cTn id="37" dur="250" fill="hold"/>
                                        <p:tgtEl>
                                          <p:spTgt spid="81"/>
                                        </p:tgtEl>
                                        <p:attrNameLst>
                                          <p:attrName>ppt_x</p:attrName>
                                        </p:attrNameLst>
                                      </p:cBhvr>
                                      <p:tavLst>
                                        <p:tav tm="0">
                                          <p:val>
                                            <p:strVal val="#ppt_x"/>
                                          </p:val>
                                        </p:tav>
                                        <p:tav tm="100000">
                                          <p:val>
                                            <p:strVal val="#ppt_x"/>
                                          </p:val>
                                        </p:tav>
                                      </p:tavLst>
                                    </p:anim>
                                    <p:anim calcmode="lin" valueType="num">
                                      <p:cBhvr>
                                        <p:cTn id="38" dur="250" fill="hold"/>
                                        <p:tgtEl>
                                          <p:spTgt spid="81"/>
                                        </p:tgtEl>
                                        <p:attrNameLst>
                                          <p:attrName>ppt_y</p:attrName>
                                        </p:attrNameLst>
                                      </p:cBhvr>
                                      <p:tavLst>
                                        <p:tav tm="0">
                                          <p:val>
                                            <p:strVal val="#ppt_y+.1"/>
                                          </p:val>
                                        </p:tav>
                                        <p:tav tm="100000">
                                          <p:val>
                                            <p:strVal val="#ppt_y"/>
                                          </p:val>
                                        </p:tav>
                                      </p:tavLst>
                                    </p:anim>
                                  </p:childTnLst>
                                </p:cTn>
                              </p:par>
                            </p:childTnLst>
                          </p:cTn>
                        </p:par>
                        <p:par>
                          <p:cTn id="39" fill="hold">
                            <p:stCondLst>
                              <p:cond delay="1250"/>
                            </p:stCondLst>
                            <p:childTnLst>
                              <p:par>
                                <p:cTn id="40" presetID="42" presetClass="entr" presetSubtype="0" fill="hold" grpId="0" nodeType="after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fade">
                                      <p:cBhvr>
                                        <p:cTn id="42" dur="250"/>
                                        <p:tgtEl>
                                          <p:spTgt spid="83"/>
                                        </p:tgtEl>
                                      </p:cBhvr>
                                    </p:animEffect>
                                    <p:anim calcmode="lin" valueType="num">
                                      <p:cBhvr>
                                        <p:cTn id="43" dur="250" fill="hold"/>
                                        <p:tgtEl>
                                          <p:spTgt spid="83"/>
                                        </p:tgtEl>
                                        <p:attrNameLst>
                                          <p:attrName>ppt_x</p:attrName>
                                        </p:attrNameLst>
                                      </p:cBhvr>
                                      <p:tavLst>
                                        <p:tav tm="0">
                                          <p:val>
                                            <p:strVal val="#ppt_x"/>
                                          </p:val>
                                        </p:tav>
                                        <p:tav tm="100000">
                                          <p:val>
                                            <p:strVal val="#ppt_x"/>
                                          </p:val>
                                        </p:tav>
                                      </p:tavLst>
                                    </p:anim>
                                    <p:anim calcmode="lin" valueType="num">
                                      <p:cBhvr>
                                        <p:cTn id="44" dur="250" fill="hold"/>
                                        <p:tgtEl>
                                          <p:spTgt spid="83"/>
                                        </p:tgtEl>
                                        <p:attrNameLst>
                                          <p:attrName>ppt_y</p:attrName>
                                        </p:attrNameLst>
                                      </p:cBhvr>
                                      <p:tavLst>
                                        <p:tav tm="0">
                                          <p:val>
                                            <p:strVal val="#ppt_y+.1"/>
                                          </p:val>
                                        </p:tav>
                                        <p:tav tm="100000">
                                          <p:val>
                                            <p:strVal val="#ppt_y"/>
                                          </p:val>
                                        </p:tav>
                                      </p:tavLst>
                                    </p:anim>
                                  </p:childTnLst>
                                </p:cTn>
                              </p:par>
                            </p:childTnLst>
                          </p:cTn>
                        </p:par>
                        <p:par>
                          <p:cTn id="45" fill="hold">
                            <p:stCondLst>
                              <p:cond delay="1500"/>
                            </p:stCondLst>
                            <p:childTnLst>
                              <p:par>
                                <p:cTn id="46" presetID="42" presetClass="entr" presetSubtype="0" fill="hold"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250"/>
                                        <p:tgtEl>
                                          <p:spTgt spid="73"/>
                                        </p:tgtEl>
                                      </p:cBhvr>
                                    </p:animEffect>
                                    <p:anim calcmode="lin" valueType="num">
                                      <p:cBhvr>
                                        <p:cTn id="49" dur="250" fill="hold"/>
                                        <p:tgtEl>
                                          <p:spTgt spid="73"/>
                                        </p:tgtEl>
                                        <p:attrNameLst>
                                          <p:attrName>ppt_x</p:attrName>
                                        </p:attrNameLst>
                                      </p:cBhvr>
                                      <p:tavLst>
                                        <p:tav tm="0">
                                          <p:val>
                                            <p:strVal val="#ppt_x"/>
                                          </p:val>
                                        </p:tav>
                                        <p:tav tm="100000">
                                          <p:val>
                                            <p:strVal val="#ppt_x"/>
                                          </p:val>
                                        </p:tav>
                                      </p:tavLst>
                                    </p:anim>
                                    <p:anim calcmode="lin" valueType="num">
                                      <p:cBhvr>
                                        <p:cTn id="50" dur="250" fill="hold"/>
                                        <p:tgtEl>
                                          <p:spTgt spid="7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fade">
                                      <p:cBhvr>
                                        <p:cTn id="53" dur="250"/>
                                        <p:tgtEl>
                                          <p:spTgt spid="80"/>
                                        </p:tgtEl>
                                      </p:cBhvr>
                                    </p:animEffect>
                                    <p:anim calcmode="lin" valueType="num">
                                      <p:cBhvr>
                                        <p:cTn id="54" dur="250" fill="hold"/>
                                        <p:tgtEl>
                                          <p:spTgt spid="80"/>
                                        </p:tgtEl>
                                        <p:attrNameLst>
                                          <p:attrName>ppt_x</p:attrName>
                                        </p:attrNameLst>
                                      </p:cBhvr>
                                      <p:tavLst>
                                        <p:tav tm="0">
                                          <p:val>
                                            <p:strVal val="#ppt_x"/>
                                          </p:val>
                                        </p:tav>
                                        <p:tav tm="100000">
                                          <p:val>
                                            <p:strVal val="#ppt_x"/>
                                          </p:val>
                                        </p:tav>
                                      </p:tavLst>
                                    </p:anim>
                                    <p:anim calcmode="lin" valueType="num">
                                      <p:cBhvr>
                                        <p:cTn id="55" dur="250" fill="hold"/>
                                        <p:tgtEl>
                                          <p:spTgt spid="80"/>
                                        </p:tgtEl>
                                        <p:attrNameLst>
                                          <p:attrName>ppt_y</p:attrName>
                                        </p:attrNameLst>
                                      </p:cBhvr>
                                      <p:tavLst>
                                        <p:tav tm="0">
                                          <p:val>
                                            <p:strVal val="#ppt_y+.1"/>
                                          </p:val>
                                        </p:tav>
                                        <p:tav tm="100000">
                                          <p:val>
                                            <p:strVal val="#ppt_y"/>
                                          </p:val>
                                        </p:tav>
                                      </p:tavLst>
                                    </p:anim>
                                  </p:childTnLst>
                                </p:cTn>
                              </p:par>
                            </p:childTnLst>
                          </p:cTn>
                        </p:par>
                        <p:par>
                          <p:cTn id="56" fill="hold">
                            <p:stCondLst>
                              <p:cond delay="1750"/>
                            </p:stCondLst>
                            <p:childTnLst>
                              <p:par>
                                <p:cTn id="57" presetID="42"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250"/>
                                        <p:tgtEl>
                                          <p:spTgt spid="84"/>
                                        </p:tgtEl>
                                      </p:cBhvr>
                                    </p:animEffect>
                                    <p:anim calcmode="lin" valueType="num">
                                      <p:cBhvr>
                                        <p:cTn id="60" dur="250" fill="hold"/>
                                        <p:tgtEl>
                                          <p:spTgt spid="84"/>
                                        </p:tgtEl>
                                        <p:attrNameLst>
                                          <p:attrName>ppt_x</p:attrName>
                                        </p:attrNameLst>
                                      </p:cBhvr>
                                      <p:tavLst>
                                        <p:tav tm="0">
                                          <p:val>
                                            <p:strVal val="#ppt_x"/>
                                          </p:val>
                                        </p:tav>
                                        <p:tav tm="100000">
                                          <p:val>
                                            <p:strVal val="#ppt_x"/>
                                          </p:val>
                                        </p:tav>
                                      </p:tavLst>
                                    </p:anim>
                                    <p:anim calcmode="lin" valueType="num">
                                      <p:cBhvr>
                                        <p:cTn id="61" dur="250" fill="hold"/>
                                        <p:tgtEl>
                                          <p:spTgt spid="8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85"/>
                                        </p:tgtEl>
                                        <p:attrNameLst>
                                          <p:attrName>style.visibility</p:attrName>
                                        </p:attrNameLst>
                                      </p:cBhvr>
                                      <p:to>
                                        <p:strVal val="visible"/>
                                      </p:to>
                                    </p:set>
                                    <p:animEffect transition="in" filter="fade">
                                      <p:cBhvr>
                                        <p:cTn id="64" dur="250"/>
                                        <p:tgtEl>
                                          <p:spTgt spid="85"/>
                                        </p:tgtEl>
                                      </p:cBhvr>
                                    </p:animEffect>
                                    <p:anim calcmode="lin" valueType="num">
                                      <p:cBhvr>
                                        <p:cTn id="65" dur="250" fill="hold"/>
                                        <p:tgtEl>
                                          <p:spTgt spid="85"/>
                                        </p:tgtEl>
                                        <p:attrNameLst>
                                          <p:attrName>ppt_x</p:attrName>
                                        </p:attrNameLst>
                                      </p:cBhvr>
                                      <p:tavLst>
                                        <p:tav tm="0">
                                          <p:val>
                                            <p:strVal val="#ppt_x"/>
                                          </p:val>
                                        </p:tav>
                                        <p:tav tm="100000">
                                          <p:val>
                                            <p:strVal val="#ppt_x"/>
                                          </p:val>
                                        </p:tav>
                                      </p:tavLst>
                                    </p:anim>
                                    <p:anim calcmode="lin" valueType="num">
                                      <p:cBhvr>
                                        <p:cTn id="66" dur="25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72" grpId="0" animBg="1"/>
      <p:bldP spid="81" grpId="0" animBg="1"/>
      <p:bldP spid="82" grpId="0" animBg="1"/>
      <p:bldP spid="83" grpId="0" animBg="1"/>
      <p:bldP spid="84" grpId="0"/>
      <p:bldP spid="8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实验评估</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43</a:t>
            </a:fld>
            <a:endParaRPr lang="zh-CN" altLang="en-US"/>
          </a:p>
        </p:txBody>
      </p:sp>
      <p:sp>
        <p:nvSpPr>
          <p:cNvPr id="117" name="TextBox 45"/>
          <p:cNvSpPr txBox="1"/>
          <p:nvPr/>
        </p:nvSpPr>
        <p:spPr>
          <a:xfrm>
            <a:off x="471357" y="1482181"/>
            <a:ext cx="7802336" cy="2400657"/>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l"/>
            </a:pPr>
            <a:r>
              <a:rPr lang="zh-CN" altLang="en-US" sz="2000" b="1" dirty="0">
                <a:solidFill>
                  <a:schemeClr val="tx1">
                    <a:lumMod val="75000"/>
                    <a:lumOff val="25000"/>
                  </a:schemeClr>
                </a:solidFill>
                <a:latin typeface="微软雅黑" pitchFamily="34" charset="-122"/>
                <a:ea typeface="微软雅黑" pitchFamily="34" charset="-122"/>
              </a:rPr>
              <a:t>实验对象</a:t>
            </a:r>
            <a:endParaRPr lang="en-US" altLang="zh-CN" sz="2000" b="1" dirty="0">
              <a:solidFill>
                <a:schemeClr val="tx1">
                  <a:lumMod val="75000"/>
                  <a:lumOff val="25000"/>
                </a:schemeClr>
              </a:solidFill>
              <a:latin typeface="微软雅黑" pitchFamily="34" charset="-122"/>
              <a:ea typeface="微软雅黑" pitchFamily="34" charset="-122"/>
            </a:endParaRPr>
          </a:p>
          <a:p>
            <a:pPr>
              <a:lnSpc>
                <a:spcPct val="150000"/>
              </a:lnSpc>
              <a:spcAft>
                <a:spcPts val="1200"/>
              </a:spcAft>
            </a:pPr>
            <a:r>
              <a:rPr lang="en-US" altLang="zh-CN" sz="2000" b="1" dirty="0">
                <a:solidFill>
                  <a:schemeClr val="tx1">
                    <a:lumMod val="75000"/>
                    <a:lumOff val="25000"/>
                  </a:schemeClr>
                </a:solidFill>
                <a:latin typeface="微软雅黑" pitchFamily="34" charset="-122"/>
                <a:ea typeface="微软雅黑" pitchFamily="34" charset="-122"/>
              </a:rPr>
              <a:t>	</a:t>
            </a:r>
            <a:r>
              <a:rPr lang="zh-CN" altLang="zh-CN" sz="2000" dirty="0"/>
              <a:t>联通计费服务</a:t>
            </a:r>
            <a:r>
              <a:rPr lang="en-US" altLang="zh-CN" sz="2000" dirty="0"/>
              <a:t> </a:t>
            </a:r>
            <a:r>
              <a:rPr lang="zh-CN" altLang="en-US" sz="2000" dirty="0"/>
              <a:t>、</a:t>
            </a:r>
            <a:r>
              <a:rPr lang="zh-CN" altLang="zh-CN" sz="2000" dirty="0"/>
              <a:t>航空行李计费服务</a:t>
            </a:r>
            <a:r>
              <a:rPr lang="zh-CN" altLang="en-US" sz="2000" dirty="0"/>
              <a:t>、</a:t>
            </a:r>
            <a:endParaRPr lang="en-US" altLang="zh-CN" sz="2000" dirty="0"/>
          </a:p>
          <a:p>
            <a:pPr>
              <a:lnSpc>
                <a:spcPct val="150000"/>
              </a:lnSpc>
              <a:spcAft>
                <a:spcPts val="1200"/>
              </a:spcAft>
            </a:pPr>
            <a:r>
              <a:rPr lang="en-US" altLang="zh-CN" sz="2000" dirty="0"/>
              <a:t>	</a:t>
            </a:r>
            <a:r>
              <a:rPr lang="zh-CN" altLang="zh-CN" sz="2000" dirty="0"/>
              <a:t>费用补偿系统</a:t>
            </a:r>
            <a:r>
              <a:rPr lang="en-US" altLang="zh-CN" sz="2000" dirty="0"/>
              <a:t>EXP</a:t>
            </a:r>
            <a:r>
              <a:rPr lang="zh-CN" altLang="en-US" sz="2000" dirty="0"/>
              <a:t>、</a:t>
            </a:r>
            <a:r>
              <a:rPr lang="zh-CN" altLang="zh-CN" sz="2000" dirty="0"/>
              <a:t>订餐系统</a:t>
            </a:r>
            <a:r>
              <a:rPr lang="en-US" altLang="zh-CN" sz="2000" dirty="0"/>
              <a:t>MOS</a:t>
            </a:r>
            <a:endParaRPr lang="zh-CN" altLang="zh-CN" sz="2000" dirty="0"/>
          </a:p>
          <a:p>
            <a:pPr marL="342900" indent="-342900">
              <a:lnSpc>
                <a:spcPct val="150000"/>
              </a:lnSpc>
              <a:spcAft>
                <a:spcPts val="1200"/>
              </a:spcAft>
              <a:buFont typeface="Arial" panose="020B0604020202020204" pitchFamily="34" charset="0"/>
              <a:buChar char="•"/>
            </a:pP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27" name="TextBox 45"/>
          <p:cNvSpPr txBox="1"/>
          <p:nvPr/>
        </p:nvSpPr>
        <p:spPr>
          <a:xfrm>
            <a:off x="471357" y="3882838"/>
            <a:ext cx="7802336" cy="2246769"/>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l"/>
            </a:pPr>
            <a:r>
              <a:rPr lang="zh-CN" altLang="en-US" sz="2000" b="1" dirty="0">
                <a:solidFill>
                  <a:schemeClr val="tx1">
                    <a:lumMod val="75000"/>
                    <a:lumOff val="25000"/>
                  </a:schemeClr>
                </a:solidFill>
                <a:latin typeface="微软雅黑" pitchFamily="34" charset="-122"/>
                <a:ea typeface="微软雅黑" pitchFamily="34" charset="-122"/>
              </a:rPr>
              <a:t>实验步骤</a:t>
            </a:r>
            <a:endParaRPr lang="en-US" altLang="zh-CN" sz="2000" b="1" dirty="0">
              <a:solidFill>
                <a:schemeClr val="tx1">
                  <a:lumMod val="75000"/>
                  <a:lumOff val="25000"/>
                </a:schemeClr>
              </a:solidFill>
              <a:latin typeface="微软雅黑" pitchFamily="34" charset="-122"/>
              <a:ea typeface="微软雅黑" pitchFamily="34" charset="-122"/>
            </a:endParaRPr>
          </a:p>
          <a:p>
            <a:pPr marL="800100" lvl="1" indent="-342900">
              <a:lnSpc>
                <a:spcPct val="150000"/>
              </a:lnSpc>
              <a:spcAft>
                <a:spcPts val="1200"/>
              </a:spcAft>
              <a:buFont typeface="Wingdings" panose="05000000000000000000" pitchFamily="2" charset="2"/>
              <a:buChar char="ü"/>
            </a:pPr>
            <a:r>
              <a:rPr lang="zh-CN" altLang="en-US" sz="2000" dirty="0"/>
              <a:t>将四个实验对象分别使用</a:t>
            </a:r>
            <a:r>
              <a:rPr lang="en-US" altLang="zh-CN" sz="2000" dirty="0"/>
              <a:t>METRIC</a:t>
            </a:r>
            <a:r>
              <a:rPr lang="zh-CN" altLang="en-US" sz="2000" dirty="0"/>
              <a:t>与</a:t>
            </a:r>
            <a:r>
              <a:rPr lang="en-US" altLang="zh-CN" sz="2000" dirty="0"/>
              <a:t>METRIC</a:t>
            </a:r>
            <a:r>
              <a:rPr lang="zh-CN" altLang="en-US" sz="2000" dirty="0"/>
              <a:t>*识别蜕变关系；</a:t>
            </a:r>
            <a:endParaRPr lang="en-US" altLang="zh-CN" sz="2000" dirty="0"/>
          </a:p>
          <a:p>
            <a:pPr marL="800100" lvl="1" indent="-342900">
              <a:lnSpc>
                <a:spcPct val="150000"/>
              </a:lnSpc>
              <a:spcAft>
                <a:spcPts val="1200"/>
              </a:spcAft>
              <a:buFont typeface="Wingdings" panose="05000000000000000000" pitchFamily="2" charset="2"/>
              <a:buChar char="ü"/>
            </a:pPr>
            <a:r>
              <a:rPr lang="zh-CN" altLang="en-US" sz="2000" dirty="0"/>
              <a:t>记录每个实验对象依据两种方法所需要判断的候选对数量与蜕变关系。</a:t>
            </a:r>
            <a:endParaRPr lang="en-US" altLang="zh-CN" sz="2000" dirty="0"/>
          </a:p>
        </p:txBody>
      </p:sp>
    </p:spTree>
    <p:extLst>
      <p:ext uri="{BB962C8B-B14F-4D97-AF65-F5344CB8AC3E}">
        <p14:creationId xmlns:p14="http://schemas.microsoft.com/office/powerpoint/2010/main" val="335418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250"/>
                                        <p:tgtEl>
                                          <p:spTgt spid="117">
                                            <p:txEl>
                                              <p:pRg st="0" end="0"/>
                                            </p:txEl>
                                          </p:spTgt>
                                        </p:tgtEl>
                                      </p:cBhvr>
                                    </p:animEffect>
                                    <p:anim calcmode="lin" valueType="num">
                                      <p:cBhvr>
                                        <p:cTn id="8" dur="250" fill="hold"/>
                                        <p:tgtEl>
                                          <p:spTgt spid="117">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11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117">
                                            <p:txEl>
                                              <p:pRg st="1" end="1"/>
                                            </p:txEl>
                                          </p:spTgt>
                                        </p:tgtEl>
                                        <p:attrNameLst>
                                          <p:attrName>style.visibility</p:attrName>
                                        </p:attrNameLst>
                                      </p:cBhvr>
                                      <p:to>
                                        <p:strVal val="visible"/>
                                      </p:to>
                                    </p:set>
                                    <p:animEffect transition="in" filter="fade">
                                      <p:cBhvr>
                                        <p:cTn id="13" dur="250"/>
                                        <p:tgtEl>
                                          <p:spTgt spid="117">
                                            <p:txEl>
                                              <p:pRg st="1" end="1"/>
                                            </p:txEl>
                                          </p:spTgt>
                                        </p:tgtEl>
                                      </p:cBhvr>
                                    </p:animEffect>
                                    <p:anim calcmode="lin" valueType="num">
                                      <p:cBhvr>
                                        <p:cTn id="14" dur="250" fill="hold"/>
                                        <p:tgtEl>
                                          <p:spTgt spid="117">
                                            <p:txEl>
                                              <p:pRg st="1" end="1"/>
                                            </p:txEl>
                                          </p:spTgt>
                                        </p:tgtEl>
                                        <p:attrNameLst>
                                          <p:attrName>ppt_x</p:attrName>
                                        </p:attrNameLst>
                                      </p:cBhvr>
                                      <p:tavLst>
                                        <p:tav tm="0">
                                          <p:val>
                                            <p:strVal val="#ppt_x"/>
                                          </p:val>
                                        </p:tav>
                                        <p:tav tm="100000">
                                          <p:val>
                                            <p:strVal val="#ppt_x"/>
                                          </p:val>
                                        </p:tav>
                                      </p:tavLst>
                                    </p:anim>
                                    <p:anim calcmode="lin" valueType="num">
                                      <p:cBhvr>
                                        <p:cTn id="15" dur="250" fill="hold"/>
                                        <p:tgtEl>
                                          <p:spTgt spid="117">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117">
                                            <p:txEl>
                                              <p:pRg st="2" end="2"/>
                                            </p:txEl>
                                          </p:spTgt>
                                        </p:tgtEl>
                                        <p:attrNameLst>
                                          <p:attrName>style.visibility</p:attrName>
                                        </p:attrNameLst>
                                      </p:cBhvr>
                                      <p:to>
                                        <p:strVal val="visible"/>
                                      </p:to>
                                    </p:set>
                                    <p:animEffect transition="in" filter="fade">
                                      <p:cBhvr>
                                        <p:cTn id="19" dur="250"/>
                                        <p:tgtEl>
                                          <p:spTgt spid="117">
                                            <p:txEl>
                                              <p:pRg st="2" end="2"/>
                                            </p:txEl>
                                          </p:spTgt>
                                        </p:tgtEl>
                                      </p:cBhvr>
                                    </p:animEffect>
                                    <p:anim calcmode="lin" valueType="num">
                                      <p:cBhvr>
                                        <p:cTn id="20" dur="250" fill="hold"/>
                                        <p:tgtEl>
                                          <p:spTgt spid="117">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117">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animEffect transition="in" filter="fade">
                                      <p:cBhvr>
                                        <p:cTn id="25" dur="250"/>
                                        <p:tgtEl>
                                          <p:spTgt spid="27">
                                            <p:txEl>
                                              <p:pRg st="0" end="0"/>
                                            </p:txEl>
                                          </p:spTgt>
                                        </p:tgtEl>
                                      </p:cBhvr>
                                    </p:animEffect>
                                    <p:anim calcmode="lin" valueType="num">
                                      <p:cBhvr>
                                        <p:cTn id="26" dur="25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27" dur="25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27">
                                            <p:txEl>
                                              <p:pRg st="1" end="1"/>
                                            </p:txEl>
                                          </p:spTgt>
                                        </p:tgtEl>
                                        <p:attrNameLst>
                                          <p:attrName>style.visibility</p:attrName>
                                        </p:attrNameLst>
                                      </p:cBhvr>
                                      <p:to>
                                        <p:strVal val="visible"/>
                                      </p:to>
                                    </p:set>
                                    <p:animEffect transition="in" filter="fade">
                                      <p:cBhvr>
                                        <p:cTn id="31" dur="250"/>
                                        <p:tgtEl>
                                          <p:spTgt spid="27">
                                            <p:txEl>
                                              <p:pRg st="1" end="1"/>
                                            </p:txEl>
                                          </p:spTgt>
                                        </p:tgtEl>
                                      </p:cBhvr>
                                    </p:animEffect>
                                    <p:anim calcmode="lin" valueType="num">
                                      <p:cBhvr>
                                        <p:cTn id="32" dur="250" fill="hold"/>
                                        <p:tgtEl>
                                          <p:spTgt spid="27">
                                            <p:txEl>
                                              <p:pRg st="1" end="1"/>
                                            </p:txEl>
                                          </p:spTgt>
                                        </p:tgtEl>
                                        <p:attrNameLst>
                                          <p:attrName>ppt_x</p:attrName>
                                        </p:attrNameLst>
                                      </p:cBhvr>
                                      <p:tavLst>
                                        <p:tav tm="0">
                                          <p:val>
                                            <p:strVal val="#ppt_x"/>
                                          </p:val>
                                        </p:tav>
                                        <p:tav tm="100000">
                                          <p:val>
                                            <p:strVal val="#ppt_x"/>
                                          </p:val>
                                        </p:tav>
                                      </p:tavLst>
                                    </p:anim>
                                    <p:anim calcmode="lin" valueType="num">
                                      <p:cBhvr>
                                        <p:cTn id="33" dur="250" fill="hold"/>
                                        <p:tgtEl>
                                          <p:spTgt spid="27">
                                            <p:txEl>
                                              <p:pRg st="1" end="1"/>
                                            </p:txEl>
                                          </p:spTgt>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27">
                                            <p:txEl>
                                              <p:pRg st="2" end="2"/>
                                            </p:txEl>
                                          </p:spTgt>
                                        </p:tgtEl>
                                        <p:attrNameLst>
                                          <p:attrName>style.visibility</p:attrName>
                                        </p:attrNameLst>
                                      </p:cBhvr>
                                      <p:to>
                                        <p:strVal val="visible"/>
                                      </p:to>
                                    </p:set>
                                    <p:animEffect transition="in" filter="fade">
                                      <p:cBhvr>
                                        <p:cTn id="37" dur="250"/>
                                        <p:tgtEl>
                                          <p:spTgt spid="27">
                                            <p:txEl>
                                              <p:pRg st="2" end="2"/>
                                            </p:txEl>
                                          </p:spTgt>
                                        </p:tgtEl>
                                      </p:cBhvr>
                                    </p:animEffect>
                                    <p:anim calcmode="lin" valueType="num">
                                      <p:cBhvr>
                                        <p:cTn id="38" dur="250" fill="hold"/>
                                        <p:tgtEl>
                                          <p:spTgt spid="27">
                                            <p:txEl>
                                              <p:pRg st="2" end="2"/>
                                            </p:txEl>
                                          </p:spTgt>
                                        </p:tgtEl>
                                        <p:attrNameLst>
                                          <p:attrName>ppt_x</p:attrName>
                                        </p:attrNameLst>
                                      </p:cBhvr>
                                      <p:tavLst>
                                        <p:tav tm="0">
                                          <p:val>
                                            <p:strVal val="#ppt_x"/>
                                          </p:val>
                                        </p:tav>
                                        <p:tav tm="100000">
                                          <p:val>
                                            <p:strVal val="#ppt_x"/>
                                          </p:val>
                                        </p:tav>
                                      </p:tavLst>
                                    </p:anim>
                                    <p:anim calcmode="lin" valueType="num">
                                      <p:cBhvr>
                                        <p:cTn id="39" dur="250" fill="hold"/>
                                        <p:tgtEl>
                                          <p:spTgt spid="2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uiExpand="1" build="p"/>
      <p:bldP spid="27"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回答问题一</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44</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114246410"/>
              </p:ext>
            </p:extLst>
          </p:nvPr>
        </p:nvGraphicFramePr>
        <p:xfrm>
          <a:off x="1661961" y="1778458"/>
          <a:ext cx="5316353" cy="2961990"/>
        </p:xfrm>
        <a:graphic>
          <a:graphicData uri="http://schemas.openxmlformats.org/drawingml/2006/table">
            <a:tbl>
              <a:tblPr firstRow="1" firstCol="1" bandRow="1">
                <a:tableStyleId>{5C22544A-7EE6-4342-B048-85BDC9FD1C3A}</a:tableStyleId>
              </a:tblPr>
              <a:tblGrid>
                <a:gridCol w="2715735">
                  <a:extLst>
                    <a:ext uri="{9D8B030D-6E8A-4147-A177-3AD203B41FA5}">
                      <a16:colId xmlns:a16="http://schemas.microsoft.com/office/drawing/2014/main" val="1520548881"/>
                    </a:ext>
                  </a:extLst>
                </a:gridCol>
                <a:gridCol w="2600618">
                  <a:extLst>
                    <a:ext uri="{9D8B030D-6E8A-4147-A177-3AD203B41FA5}">
                      <a16:colId xmlns:a16="http://schemas.microsoft.com/office/drawing/2014/main" val="1703609771"/>
                    </a:ext>
                  </a:extLst>
                </a:gridCol>
              </a:tblGrid>
              <a:tr h="197466">
                <a:tc>
                  <a:txBody>
                    <a:bodyPr/>
                    <a:lstStyle/>
                    <a:p>
                      <a:pPr algn="just">
                        <a:spcAft>
                          <a:spcPts val="0"/>
                        </a:spcAft>
                      </a:pPr>
                      <a:r>
                        <a:rPr lang="en-US" sz="1200" kern="100">
                          <a:effectLst/>
                        </a:rPr>
                        <a:t>I-categories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I-choices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01164375"/>
                  </a:ext>
                </a:extLst>
              </a:tr>
              <a:tr h="197466">
                <a:tc rowSpan="3">
                  <a:txBody>
                    <a:bodyPr/>
                    <a:lstStyle/>
                    <a:p>
                      <a:pPr algn="just">
                        <a:spcAft>
                          <a:spcPts val="0"/>
                        </a:spcAft>
                      </a:pPr>
                      <a:r>
                        <a:rPr lang="en-US" sz="1200" kern="100">
                          <a:effectLst/>
                        </a:rPr>
                        <a:t>I-1.  Staff Level</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I-1a.  senior sales manager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11235618"/>
                  </a:ext>
                </a:extLst>
              </a:tr>
              <a:tr h="197466">
                <a:tc vMerge="1">
                  <a:txBody>
                    <a:bodyPr/>
                    <a:lstStyle/>
                    <a:p>
                      <a:endParaRPr lang="zh-CN" altLang="en-US"/>
                    </a:p>
                  </a:txBody>
                  <a:tcPr/>
                </a:tc>
                <a:tc>
                  <a:txBody>
                    <a:bodyPr/>
                    <a:lstStyle/>
                    <a:p>
                      <a:pPr algn="just">
                        <a:spcAft>
                          <a:spcPts val="0"/>
                        </a:spcAft>
                      </a:pPr>
                      <a:r>
                        <a:rPr lang="en-US" sz="1200" kern="100">
                          <a:effectLst/>
                        </a:rPr>
                        <a:t>I-1b.  sales manager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8227659"/>
                  </a:ext>
                </a:extLst>
              </a:tr>
              <a:tr h="197466">
                <a:tc vMerge="1">
                  <a:txBody>
                    <a:bodyPr/>
                    <a:lstStyle/>
                    <a:p>
                      <a:endParaRPr lang="zh-CN" altLang="en-US"/>
                    </a:p>
                  </a:txBody>
                  <a:tcPr/>
                </a:tc>
                <a:tc>
                  <a:txBody>
                    <a:bodyPr/>
                    <a:lstStyle/>
                    <a:p>
                      <a:pPr algn="just">
                        <a:spcAft>
                          <a:spcPts val="0"/>
                        </a:spcAft>
                      </a:pPr>
                      <a:r>
                        <a:rPr lang="en-US" sz="1200" kern="100">
                          <a:effectLst/>
                        </a:rPr>
                        <a:t>I-1c.  sales supervisor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8798480"/>
                  </a:ext>
                </a:extLst>
              </a:tr>
              <a:tr h="197466">
                <a:tc rowSpan="3">
                  <a:txBody>
                    <a:bodyPr/>
                    <a:lstStyle/>
                    <a:p>
                      <a:pPr algn="just">
                        <a:spcAft>
                          <a:spcPts val="0"/>
                        </a:spcAft>
                      </a:pPr>
                      <a:r>
                        <a:rPr lang="en-US" sz="1200" kern="100">
                          <a:effectLst/>
                        </a:rPr>
                        <a:t>I-2.  Actual Monthly Mileage(y)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I-2a.  0 &lt;= y &lt;= 3,000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7129619"/>
                  </a:ext>
                </a:extLst>
              </a:tr>
              <a:tr h="197466">
                <a:tc vMerge="1">
                  <a:txBody>
                    <a:bodyPr/>
                    <a:lstStyle/>
                    <a:p>
                      <a:endParaRPr lang="zh-CN" altLang="en-US"/>
                    </a:p>
                  </a:txBody>
                  <a:tcPr/>
                </a:tc>
                <a:tc>
                  <a:txBody>
                    <a:bodyPr/>
                    <a:lstStyle/>
                    <a:p>
                      <a:pPr algn="just">
                        <a:spcAft>
                          <a:spcPts val="0"/>
                        </a:spcAft>
                      </a:pPr>
                      <a:r>
                        <a:rPr lang="en-US" sz="1200" kern="100">
                          <a:effectLst/>
                        </a:rPr>
                        <a:t>I-2b.  3,000 &lt; y &lt;= 4,000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9148676"/>
                  </a:ext>
                </a:extLst>
              </a:tr>
              <a:tr h="197466">
                <a:tc vMerge="1">
                  <a:txBody>
                    <a:bodyPr/>
                    <a:lstStyle/>
                    <a:p>
                      <a:endParaRPr lang="zh-CN" altLang="en-US"/>
                    </a:p>
                  </a:txBody>
                  <a:tcPr/>
                </a:tc>
                <a:tc>
                  <a:txBody>
                    <a:bodyPr/>
                    <a:lstStyle/>
                    <a:p>
                      <a:pPr algn="just">
                        <a:spcAft>
                          <a:spcPts val="0"/>
                        </a:spcAft>
                      </a:pPr>
                      <a:r>
                        <a:rPr lang="en-US" sz="1200" kern="100">
                          <a:effectLst/>
                        </a:rPr>
                        <a:t>I-2c.  y &gt; 4000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9702558"/>
                  </a:ext>
                </a:extLst>
              </a:tr>
              <a:tr h="197466">
                <a:tc rowSpan="4">
                  <a:txBody>
                    <a:bodyPr/>
                    <a:lstStyle/>
                    <a:p>
                      <a:pPr algn="just">
                        <a:spcAft>
                          <a:spcPts val="0"/>
                        </a:spcAft>
                      </a:pPr>
                      <a:r>
                        <a:rPr lang="en-US" sz="1200" kern="100">
                          <a:effectLst/>
                        </a:rPr>
                        <a:t>I-3.  Mountly Sales Amount(s)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I-3a.  0 &lt;= s &lt; 50,000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26206645"/>
                  </a:ext>
                </a:extLst>
              </a:tr>
              <a:tr h="197466">
                <a:tc vMerge="1">
                  <a:txBody>
                    <a:bodyPr/>
                    <a:lstStyle/>
                    <a:p>
                      <a:endParaRPr lang="zh-CN" altLang="en-US"/>
                    </a:p>
                  </a:txBody>
                  <a:tcPr/>
                </a:tc>
                <a:tc>
                  <a:txBody>
                    <a:bodyPr/>
                    <a:lstStyle/>
                    <a:p>
                      <a:pPr algn="just">
                        <a:spcAft>
                          <a:spcPts val="0"/>
                        </a:spcAft>
                      </a:pPr>
                      <a:r>
                        <a:rPr lang="en-US" sz="1200" kern="100">
                          <a:effectLst/>
                        </a:rPr>
                        <a:t>I-3b.  50,000 &lt;= s &lt; 80,000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7364944"/>
                  </a:ext>
                </a:extLst>
              </a:tr>
              <a:tr h="197466">
                <a:tc vMerge="1">
                  <a:txBody>
                    <a:bodyPr/>
                    <a:lstStyle/>
                    <a:p>
                      <a:endParaRPr lang="zh-CN" altLang="en-US"/>
                    </a:p>
                  </a:txBody>
                  <a:tcPr/>
                </a:tc>
                <a:tc>
                  <a:txBody>
                    <a:bodyPr/>
                    <a:lstStyle/>
                    <a:p>
                      <a:pPr algn="just">
                        <a:spcAft>
                          <a:spcPts val="0"/>
                        </a:spcAft>
                      </a:pPr>
                      <a:r>
                        <a:rPr lang="en-US" sz="1200" kern="100">
                          <a:effectLst/>
                        </a:rPr>
                        <a:t>I-3c.  80,000 &lt;= s &lt; 100,000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0928964"/>
                  </a:ext>
                </a:extLst>
              </a:tr>
              <a:tr h="197466">
                <a:tc vMerge="1">
                  <a:txBody>
                    <a:bodyPr/>
                    <a:lstStyle/>
                    <a:p>
                      <a:endParaRPr lang="zh-CN" altLang="en-US"/>
                    </a:p>
                  </a:txBody>
                  <a:tcPr/>
                </a:tc>
                <a:tc>
                  <a:txBody>
                    <a:bodyPr/>
                    <a:lstStyle/>
                    <a:p>
                      <a:pPr algn="just">
                        <a:spcAft>
                          <a:spcPts val="0"/>
                        </a:spcAft>
                      </a:pPr>
                      <a:r>
                        <a:rPr lang="en-US" sz="1200" kern="100">
                          <a:effectLst/>
                        </a:rPr>
                        <a:t>I-3d.  s &gt;= 100,000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1595116"/>
                  </a:ext>
                </a:extLst>
              </a:tr>
              <a:tr h="197466">
                <a:tc rowSpan="2">
                  <a:txBody>
                    <a:bodyPr/>
                    <a:lstStyle/>
                    <a:p>
                      <a:pPr algn="just">
                        <a:spcAft>
                          <a:spcPts val="0"/>
                        </a:spcAft>
                      </a:pPr>
                      <a:r>
                        <a:rPr lang="en-US" sz="1200" kern="100">
                          <a:effectLst/>
                        </a:rPr>
                        <a:t>I-4.  Airfare(f)</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I-4a.  f = 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48058956"/>
                  </a:ext>
                </a:extLst>
              </a:tr>
              <a:tr h="197466">
                <a:tc vMerge="1">
                  <a:txBody>
                    <a:bodyPr/>
                    <a:lstStyle/>
                    <a:p>
                      <a:endParaRPr lang="zh-CN" altLang="en-US"/>
                    </a:p>
                  </a:txBody>
                  <a:tcPr/>
                </a:tc>
                <a:tc>
                  <a:txBody>
                    <a:bodyPr/>
                    <a:lstStyle/>
                    <a:p>
                      <a:pPr algn="just">
                        <a:spcAft>
                          <a:spcPts val="0"/>
                        </a:spcAft>
                      </a:pPr>
                      <a:r>
                        <a:rPr lang="en-US" sz="1200" kern="100">
                          <a:effectLst/>
                        </a:rPr>
                        <a:t>I-4b.  f &gt; 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93952012"/>
                  </a:ext>
                </a:extLst>
              </a:tr>
              <a:tr h="197466">
                <a:tc rowSpan="2">
                  <a:txBody>
                    <a:bodyPr/>
                    <a:lstStyle/>
                    <a:p>
                      <a:pPr algn="just">
                        <a:spcAft>
                          <a:spcPts val="0"/>
                        </a:spcAft>
                      </a:pPr>
                      <a:r>
                        <a:rPr lang="en-US" sz="1200" kern="100">
                          <a:effectLst/>
                        </a:rPr>
                        <a:t>I-5.  Other Expenses(e)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I-5a.  e = 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48844217"/>
                  </a:ext>
                </a:extLst>
              </a:tr>
              <a:tr h="197466">
                <a:tc vMerge="1">
                  <a:txBody>
                    <a:bodyPr/>
                    <a:lstStyle/>
                    <a:p>
                      <a:endParaRPr lang="zh-CN" altLang="en-US"/>
                    </a:p>
                  </a:txBody>
                  <a:tcPr/>
                </a:tc>
                <a:tc>
                  <a:txBody>
                    <a:bodyPr/>
                    <a:lstStyle/>
                    <a:p>
                      <a:pPr algn="just">
                        <a:spcAft>
                          <a:spcPts val="0"/>
                        </a:spcAft>
                      </a:pPr>
                      <a:r>
                        <a:rPr lang="en-US" sz="1200" kern="100" dirty="0">
                          <a:effectLst/>
                        </a:rPr>
                        <a:t>I-5b.  e &gt; 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65693199"/>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319481836"/>
              </p:ext>
            </p:extLst>
          </p:nvPr>
        </p:nvGraphicFramePr>
        <p:xfrm>
          <a:off x="2024612" y="5354245"/>
          <a:ext cx="4591050" cy="1173480"/>
        </p:xfrm>
        <a:graphic>
          <a:graphicData uri="http://schemas.openxmlformats.org/drawingml/2006/table">
            <a:tbl>
              <a:tblPr firstRow="1" firstCol="1" bandRow="1">
                <a:tableStyleId>{5C22544A-7EE6-4342-B048-85BDC9FD1C3A}</a:tableStyleId>
              </a:tblPr>
              <a:tblGrid>
                <a:gridCol w="1710690">
                  <a:extLst>
                    <a:ext uri="{9D8B030D-6E8A-4147-A177-3AD203B41FA5}">
                      <a16:colId xmlns:a16="http://schemas.microsoft.com/office/drawing/2014/main" val="48131267"/>
                    </a:ext>
                  </a:extLst>
                </a:gridCol>
                <a:gridCol w="1710690">
                  <a:extLst>
                    <a:ext uri="{9D8B030D-6E8A-4147-A177-3AD203B41FA5}">
                      <a16:colId xmlns:a16="http://schemas.microsoft.com/office/drawing/2014/main" val="2207601554"/>
                    </a:ext>
                  </a:extLst>
                </a:gridCol>
                <a:gridCol w="1169670">
                  <a:extLst>
                    <a:ext uri="{9D8B030D-6E8A-4147-A177-3AD203B41FA5}">
                      <a16:colId xmlns:a16="http://schemas.microsoft.com/office/drawing/2014/main" val="1467839391"/>
                    </a:ext>
                  </a:extLst>
                </a:gridCol>
              </a:tblGrid>
              <a:tr h="213360">
                <a:tc>
                  <a:txBody>
                    <a:bodyPr/>
                    <a:lstStyle/>
                    <a:p>
                      <a:pPr algn="ctr">
                        <a:spcAft>
                          <a:spcPts val="0"/>
                        </a:spcAft>
                      </a:pPr>
                      <a:r>
                        <a:rPr lang="en-US" sz="1050" kern="100">
                          <a:effectLst/>
                        </a:rPr>
                        <a:t>Output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O-category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O-choices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9085956"/>
                  </a:ext>
                </a:extLst>
              </a:tr>
              <a:tr h="83820">
                <a:tc rowSpan="6">
                  <a:txBody>
                    <a:bodyPr/>
                    <a:lstStyle/>
                    <a:p>
                      <a:pPr algn="ctr">
                        <a:spcAft>
                          <a:spcPts val="0"/>
                        </a:spcAft>
                      </a:pPr>
                      <a:r>
                        <a:rPr lang="en-US" sz="1050" kern="100">
                          <a:effectLst/>
                        </a:rPr>
                        <a:t>amount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just">
                        <a:spcAft>
                          <a:spcPts val="0"/>
                        </a:spcAft>
                      </a:pPr>
                      <a:r>
                        <a:rPr lang="en-US" sz="1050" kern="100">
                          <a:effectLst/>
                        </a:rPr>
                        <a:t>O-1.  fee for the use of car (c)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50" kern="100">
                          <a:effectLst/>
                        </a:rPr>
                        <a:t>O-1a.     c = 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5569546"/>
                  </a:ext>
                </a:extLst>
              </a:tr>
              <a:tr h="83185">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050" kern="100">
                          <a:effectLst/>
                        </a:rPr>
                        <a:t>O-1b.     c &lt; 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1527092"/>
                  </a:ext>
                </a:extLst>
              </a:tr>
              <a:tr h="83820">
                <a:tc vMerge="1">
                  <a:txBody>
                    <a:bodyPr/>
                    <a:lstStyle/>
                    <a:p>
                      <a:endParaRPr lang="zh-CN" altLang="en-US"/>
                    </a:p>
                  </a:txBody>
                  <a:tcPr/>
                </a:tc>
                <a:tc rowSpan="2">
                  <a:txBody>
                    <a:bodyPr/>
                    <a:lstStyle/>
                    <a:p>
                      <a:pPr algn="just">
                        <a:spcAft>
                          <a:spcPts val="0"/>
                        </a:spcAft>
                      </a:pPr>
                      <a:r>
                        <a:rPr lang="en-US" sz="1050" kern="100">
                          <a:effectLst/>
                        </a:rPr>
                        <a:t>O-2.  actual reimbursement of airfare(f)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50" kern="100">
                          <a:effectLst/>
                        </a:rPr>
                        <a:t>O-2a.     f = 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6623227"/>
                  </a:ext>
                </a:extLst>
              </a:tr>
              <a:tr h="83185">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050" kern="100">
                          <a:effectLst/>
                        </a:rPr>
                        <a:t>O-2b.     f &gt; 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41096335"/>
                  </a:ext>
                </a:extLst>
              </a:tr>
              <a:tr h="83820">
                <a:tc vMerge="1">
                  <a:txBody>
                    <a:bodyPr/>
                    <a:lstStyle/>
                    <a:p>
                      <a:endParaRPr lang="zh-CN" altLang="en-US"/>
                    </a:p>
                  </a:txBody>
                  <a:tcPr/>
                </a:tc>
                <a:tc rowSpan="2">
                  <a:txBody>
                    <a:bodyPr/>
                    <a:lstStyle/>
                    <a:p>
                      <a:pPr algn="just">
                        <a:spcAft>
                          <a:spcPts val="0"/>
                        </a:spcAft>
                      </a:pPr>
                      <a:r>
                        <a:rPr lang="en-US" sz="1050" kern="100" dirty="0">
                          <a:effectLst/>
                        </a:rPr>
                        <a:t>O-3.  actual reimbursement of other expenses(e)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50" kern="100">
                          <a:effectLst/>
                        </a:rPr>
                        <a:t>O-3a.     e = 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1461551"/>
                  </a:ext>
                </a:extLst>
              </a:tr>
              <a:tr h="83185">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050" kern="100" dirty="0">
                          <a:effectLst/>
                        </a:rPr>
                        <a:t>O-3b.     e &gt; 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95344179"/>
                  </a:ext>
                </a:extLst>
              </a:tr>
            </a:tbl>
          </a:graphicData>
        </a:graphic>
      </p:graphicFrame>
      <p:sp>
        <p:nvSpPr>
          <p:cNvPr id="9" name="文本框 8"/>
          <p:cNvSpPr txBox="1"/>
          <p:nvPr/>
        </p:nvSpPr>
        <p:spPr>
          <a:xfrm>
            <a:off x="2177716" y="1275347"/>
            <a:ext cx="4547937" cy="369332"/>
          </a:xfrm>
          <a:prstGeom prst="rect">
            <a:avLst/>
          </a:prstGeom>
          <a:noFill/>
        </p:spPr>
        <p:txBody>
          <a:bodyPr wrap="square" rtlCol="0">
            <a:spAutoFit/>
          </a:bodyPr>
          <a:lstStyle/>
          <a:p>
            <a:pPr algn="ctr"/>
            <a:r>
              <a:rPr lang="zh-CN" altLang="en-US" dirty="0"/>
              <a:t>输入范畴选项划分</a:t>
            </a:r>
          </a:p>
        </p:txBody>
      </p:sp>
      <p:sp>
        <p:nvSpPr>
          <p:cNvPr id="10" name="文本框 9"/>
          <p:cNvSpPr txBox="1"/>
          <p:nvPr/>
        </p:nvSpPr>
        <p:spPr>
          <a:xfrm>
            <a:off x="2024612" y="4984913"/>
            <a:ext cx="4547937" cy="369332"/>
          </a:xfrm>
          <a:prstGeom prst="rect">
            <a:avLst/>
          </a:prstGeom>
          <a:noFill/>
        </p:spPr>
        <p:txBody>
          <a:bodyPr wrap="square" rtlCol="0">
            <a:spAutoFit/>
          </a:bodyPr>
          <a:lstStyle/>
          <a:p>
            <a:pPr algn="ctr"/>
            <a:r>
              <a:rPr lang="zh-CN" altLang="en-US" dirty="0"/>
              <a:t>输出范畴选项划分</a:t>
            </a:r>
          </a:p>
        </p:txBody>
      </p:sp>
      <p:sp>
        <p:nvSpPr>
          <p:cNvPr id="11"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实例研究三</a:t>
            </a:r>
            <a:r>
              <a:rPr lang="en-US" altLang="zh-CN" sz="2400" dirty="0">
                <a:latin typeface="Verdana" pitchFamily="34" charset="0"/>
              </a:rPr>
              <a:t>EXP</a:t>
            </a:r>
          </a:p>
        </p:txBody>
      </p:sp>
    </p:spTree>
    <p:extLst>
      <p:ext uri="{BB962C8B-B14F-4D97-AF65-F5344CB8AC3E}">
        <p14:creationId xmlns:p14="http://schemas.microsoft.com/office/powerpoint/2010/main" val="243783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xit" presetSubtype="0" fill="hold" grpId="1" nodeType="withEffect">
                                  <p:stCondLst>
                                    <p:cond delay="0"/>
                                  </p:stCondLst>
                                  <p:childTnLst>
                                    <p:animEffect transition="out" filter="fade">
                                      <p:cBhvr>
                                        <p:cTn id="11" dur="250"/>
                                        <p:tgtEl>
                                          <p:spTgt spid="2">
                                            <p:txEl>
                                              <p:pRg st="0" end="0"/>
                                            </p:txEl>
                                          </p:spTgt>
                                        </p:tgtEl>
                                      </p:cBhvr>
                                    </p:animEffect>
                                    <p:anim calcmode="lin" valueType="num">
                                      <p:cBhvr>
                                        <p:cTn id="12" dur="250"/>
                                        <p:tgtEl>
                                          <p:spTgt spid="2">
                                            <p:txEl>
                                              <p:pRg st="0" end="0"/>
                                            </p:txEl>
                                          </p:spTgt>
                                        </p:tgtEl>
                                        <p:attrNameLst>
                                          <p:attrName>ppt_x</p:attrName>
                                        </p:attrNameLst>
                                      </p:cBhvr>
                                      <p:tavLst>
                                        <p:tav tm="0">
                                          <p:val>
                                            <p:strVal val="ppt_x"/>
                                          </p:val>
                                        </p:tav>
                                        <p:tav tm="100000">
                                          <p:val>
                                            <p:strVal val="ppt_x"/>
                                          </p:val>
                                        </p:tav>
                                      </p:tavLst>
                                    </p:anim>
                                    <p:anim calcmode="lin" valueType="num">
                                      <p:cBhvr>
                                        <p:cTn id="13" dur="250"/>
                                        <p:tgtEl>
                                          <p:spTgt spid="2">
                                            <p:txEl>
                                              <p:pRg st="0" end="0"/>
                                            </p:txEl>
                                          </p:spTgt>
                                        </p:tgtEl>
                                        <p:attrNameLst>
                                          <p:attrName>ppt_y</p:attrName>
                                        </p:attrNameLst>
                                      </p:cBhvr>
                                      <p:tavLst>
                                        <p:tav tm="0">
                                          <p:val>
                                            <p:strVal val="ppt_y"/>
                                          </p:val>
                                        </p:tav>
                                        <p:tav tm="100000">
                                          <p:val>
                                            <p:strVal val="ppt_y+.1"/>
                                          </p:val>
                                        </p:tav>
                                      </p:tavLst>
                                    </p:anim>
                                    <p:set>
                                      <p:cBhvr>
                                        <p:cTn id="14" dur="1" fill="hold">
                                          <p:stCondLst>
                                            <p:cond delay="249"/>
                                          </p:stCondLst>
                                        </p:cTn>
                                        <p:tgtEl>
                                          <p:spTgt spid="2">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50"/>
                                        <p:tgtEl>
                                          <p:spTgt spid="11"/>
                                        </p:tgtEl>
                                      </p:cBhvr>
                                    </p:animEffect>
                                    <p:anim calcmode="lin" valueType="num">
                                      <p:cBhvr>
                                        <p:cTn id="20" dur="250" fill="hold"/>
                                        <p:tgtEl>
                                          <p:spTgt spid="11"/>
                                        </p:tgtEl>
                                        <p:attrNameLst>
                                          <p:attrName>ppt_x</p:attrName>
                                        </p:attrNameLst>
                                      </p:cBhvr>
                                      <p:tavLst>
                                        <p:tav tm="0">
                                          <p:val>
                                            <p:strVal val="#ppt_x"/>
                                          </p:val>
                                        </p:tav>
                                        <p:tav tm="100000">
                                          <p:val>
                                            <p:strVal val="#ppt_x"/>
                                          </p:val>
                                        </p:tav>
                                      </p:tavLst>
                                    </p:anim>
                                    <p:anim calcmode="lin" valueType="num">
                                      <p:cBhvr>
                                        <p:cTn id="21"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回答问题一</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45</a:t>
            </a:fld>
            <a:endParaRPr lang="zh-CN" altLang="en-US" dirty="0"/>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实例研究三</a:t>
            </a:r>
            <a:r>
              <a:rPr lang="en-US" altLang="zh-CN" sz="2400" dirty="0">
                <a:latin typeface="Verdana" pitchFamily="34" charset="0"/>
              </a:rPr>
              <a:t>EXP</a:t>
            </a:r>
          </a:p>
        </p:txBody>
      </p:sp>
      <p:sp>
        <p:nvSpPr>
          <p:cNvPr id="7" name="Rectangle 2"/>
          <p:cNvSpPr>
            <a:spLocks noChangeArrowheads="1"/>
          </p:cNvSpPr>
          <p:nvPr/>
        </p:nvSpPr>
        <p:spPr bwMode="auto">
          <a:xfrm>
            <a:off x="604458" y="1903372"/>
            <a:ext cx="807683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{O-1a,O-2a,O-3a} -&gt; {O-1a,O-2b,O-3a}</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 </a:t>
            </a:r>
            <a:r>
              <a:rPr lang="en-US" altLang="zh-CN" dirty="0">
                <a:latin typeface="Calibri" panose="020F0502020204030204" pitchFamily="34" charset="0"/>
                <a:cs typeface="宋体" panose="02010600030101010101" pitchFamily="2" charset="-122"/>
              </a:rPr>
              <a:t>   </a:t>
            </a:r>
            <a:r>
              <a:rPr kumimoji="0" lang="en-US" altLang="zh-CN"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a:t>
            </a:r>
            <a:r>
              <a:rPr kumimoji="0" lang="en-US" altLang="zh-CN" b="0" i="0" u="none" strike="noStrike" cap="none" normalizeH="0" baseline="-3000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f</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：当月补偿费用（</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amount</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）增大。</a:t>
            </a:r>
            <a:endParaRPr kumimoji="0" lang="en-US" altLang="zh-CN" b="0" i="0" u="none" strike="noStrike" cap="none" normalizeH="0" baseline="0" dirty="0">
              <a:ln>
                <a:noFill/>
              </a:ln>
              <a:solidFill>
                <a:schemeClr val="tx1"/>
              </a:solidFill>
              <a:effectLst/>
              <a:latin typeface="Calibri" panose="020F0502020204030204" pitchFamily="34" charset="0"/>
              <a:cs typeface="宋体" panose="02010600030101010101" pitchFamily="2"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endParaRPr lang="en-US" altLang="zh-CN" dirty="0">
              <a:latin typeface="Calibri" panose="020F0502020204030204" pitchFamily="34" charset="0"/>
              <a:cs typeface="宋体" panose="02010600030101010101" pitchFamily="2"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从</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{O-1a,O-2a,O-3a}</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组中选择 </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{I-1a, I-2a, I-3b, I-4a;O-1a,O-2a,O-3a}</a:t>
            </a:r>
          </a:p>
          <a:p>
            <a:pPr marR="0" lvl="0" algn="l" defTabSz="914400" rtl="0" eaLnBrk="0" fontAlgn="base" latinLnBrk="0" hangingPunct="0">
              <a:lnSpc>
                <a:spcPct val="100000"/>
              </a:lnSpc>
              <a:spcBef>
                <a:spcPct val="0"/>
              </a:spcBef>
              <a:spcAft>
                <a:spcPct val="0"/>
              </a:spcAft>
              <a:buClrTx/>
              <a:buSzTx/>
              <a:tabLst/>
            </a:pPr>
            <a:r>
              <a:rPr lang="en-US" altLang="zh-CN" dirty="0">
                <a:latin typeface="Calibri" panose="020F0502020204030204" pitchFamily="34" charset="0"/>
                <a:ea typeface="宋体" panose="02010600030101010101" pitchFamily="2" charset="-122"/>
                <a:cs typeface="Calibri" panose="020F0502020204030204" pitchFamily="34" charset="0"/>
              </a:rPr>
              <a:t>     </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从</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{O-1a,O-2b,O-3a}</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组中选择 </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I-1a, I-2a, I-3c, I-4b;O-1a,O-2b,O-3a}</a:t>
            </a:r>
            <a:endParaRPr lang="en-US" altLang="zh-CN" dirty="0">
              <a:latin typeface="Calibri" panose="020F0502020204030204" pitchFamily="34" charset="0"/>
              <a:ea typeface="宋体" panose="02010600030101010101" pitchFamily="2" charset="-122"/>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endPar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对比输入组合我们可以得到从前者输入到后者输入的变化关系</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：员工等级为</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senior sales manager</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，当月车辆使用英里数</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y</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满足</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 &lt;= y &lt;= 3,000</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，当月销售额度</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由</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50,000 &lt;= s &lt; 80,000</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变化至</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80,000 &lt;= s &lt; 100,000</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，当月申请的机票补偿费用由</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变化为大于</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a:t>
            </a:r>
            <a:endParaRPr kumimoji="0" lang="en-US" altLang="zh-CN" b="0" i="0" u="none" strike="noStrike" cap="none" normalizeH="0" baseline="0" dirty="0">
              <a:ln>
                <a:noFill/>
              </a:ln>
              <a:solidFill>
                <a:schemeClr val="tx1"/>
              </a:solidFill>
              <a:effectLst/>
              <a:latin typeface="Calibri" panose="020F0502020204030204" pitchFamily="34" charset="0"/>
              <a:cs typeface="宋体" panose="02010600030101010101" pitchFamily="2"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endParaRPr lang="en-US" altLang="zh-CN" dirty="0">
              <a:latin typeface="Calibri" panose="020F0502020204030204" pitchFamily="34" charset="0"/>
              <a:cs typeface="宋体" panose="02010600030101010101" pitchFamily="2"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将</a:t>
            </a:r>
            <a:r>
              <a:rPr kumimoji="0" lang="en-US" altLang="zh-CN"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a:t>
            </a:r>
            <a:r>
              <a:rPr kumimoji="0" lang="en-US" altLang="zh-CN" b="0" i="0" u="none" strike="noStrike" cap="none" normalizeH="0" baseline="-3000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f</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与</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a:t>
            </a:r>
            <a:r>
              <a:rPr kumimoji="0" lang="zh-CN" altLang="en-US" b="0" i="0" u="none" strike="noStrike" cap="none" normalizeH="0" baseline="0" dirty="0">
                <a:ln>
                  <a:noFill/>
                </a:ln>
                <a:solidFill>
                  <a:schemeClr val="tx1"/>
                </a:solidFill>
                <a:effectLst/>
                <a:latin typeface="Calibri" panose="020F0502020204030204" pitchFamily="34" charset="0"/>
                <a:cs typeface="宋体" panose="02010600030101010101" pitchFamily="2" charset="-122"/>
              </a:rPr>
              <a:t>结合即可得到以下蜕变关系：</a:t>
            </a:r>
            <a:r>
              <a:rPr kumimoji="0" lang="zh-CN" altLang="en-US" b="1"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在员工等级为</a:t>
            </a:r>
            <a:r>
              <a:rPr kumimoji="0" lang="en-US"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senior sales manager</a:t>
            </a:r>
            <a:r>
              <a:rPr kumimoji="0" lang="zh-CN" altLang="en-US" b="1"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、当月车辆使用英里数</a:t>
            </a:r>
            <a:r>
              <a:rPr kumimoji="0" lang="en-US"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y</a:t>
            </a:r>
            <a:r>
              <a:rPr kumimoji="0" lang="zh-CN" altLang="en-US" b="1" i="0" u="none" strike="noStrike" cap="none" normalizeH="0" baseline="0" dirty="0">
                <a:ln>
                  <a:noFill/>
                </a:ln>
                <a:solidFill>
                  <a:schemeClr val="tx1"/>
                </a:solidFill>
                <a:effectLst/>
                <a:latin typeface="Calibri" panose="020F0502020204030204" pitchFamily="34" charset="0"/>
                <a:cs typeface="宋体" panose="02010600030101010101" pitchFamily="2" charset="-122"/>
              </a:rPr>
              <a:t>满足</a:t>
            </a:r>
            <a:r>
              <a:rPr kumimoji="0" lang="en-US"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 &lt;= y &lt;= 3,000</a:t>
            </a:r>
            <a:r>
              <a:rPr kumimoji="0" lang="zh-CN" altLang="en-US" b="1"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、当月销售额度</a:t>
            </a:r>
            <a:r>
              <a:rPr kumimoji="0" lang="en-US"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a:t>
            </a:r>
            <a:r>
              <a:rPr kumimoji="0" lang="zh-CN" altLang="en-US" b="1" i="0" u="none" strike="noStrike" cap="none" normalizeH="0" baseline="0" dirty="0">
                <a:ln>
                  <a:noFill/>
                </a:ln>
                <a:solidFill>
                  <a:schemeClr val="tx1"/>
                </a:solidFill>
                <a:effectLst/>
                <a:latin typeface="Calibri" panose="020F0502020204030204" pitchFamily="34" charset="0"/>
                <a:cs typeface="宋体" panose="02010600030101010101" pitchFamily="2" charset="-122"/>
              </a:rPr>
              <a:t>由</a:t>
            </a:r>
            <a:r>
              <a:rPr kumimoji="0" lang="en-US"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50,000 &lt;= s &lt; 80,000</a:t>
            </a:r>
            <a:r>
              <a:rPr kumimoji="0" lang="zh-CN" altLang="en-US" b="1"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变化至</a:t>
            </a:r>
            <a:r>
              <a:rPr kumimoji="0" lang="en-US"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80,000 &lt;= s &lt; 100,000</a:t>
            </a:r>
            <a:r>
              <a:rPr kumimoji="0" lang="zh-CN" altLang="en-US" b="1"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、当月申请的机票补偿费用由</a:t>
            </a:r>
            <a:r>
              <a:rPr kumimoji="0" lang="en-US"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r>
              <a:rPr kumimoji="0" lang="zh-CN" altLang="en-US" b="1" i="0" u="none" strike="noStrike" cap="none" normalizeH="0" baseline="0" dirty="0">
                <a:ln>
                  <a:noFill/>
                </a:ln>
                <a:solidFill>
                  <a:schemeClr val="tx1"/>
                </a:solidFill>
                <a:effectLst/>
                <a:latin typeface="Calibri" panose="020F0502020204030204" pitchFamily="34" charset="0"/>
                <a:cs typeface="宋体" panose="02010600030101010101" pitchFamily="2" charset="-122"/>
              </a:rPr>
              <a:t>变化为大于</a:t>
            </a:r>
            <a:r>
              <a:rPr kumimoji="0" lang="en-US" altLang="zh-CN"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r>
              <a:rPr kumimoji="0" lang="zh-CN" altLang="en-US" b="1" i="0" u="none" strike="noStrike" cap="none" normalizeH="0" baseline="0" dirty="0">
                <a:ln>
                  <a:noFill/>
                </a:ln>
                <a:solidFill>
                  <a:schemeClr val="tx1"/>
                </a:solidFill>
                <a:effectLst/>
                <a:latin typeface="Calibri" panose="020F0502020204030204" pitchFamily="34" charset="0"/>
                <a:cs typeface="宋体" panose="02010600030101010101" pitchFamily="2" charset="-122"/>
              </a:rPr>
              <a:t>的情况下，当月补偿费用增大</a:t>
            </a:r>
            <a:r>
              <a:rPr kumimoji="0" lang="zh-CN" altLang="en-US" sz="900" b="1" i="0" u="none" strike="noStrike" cap="none" normalizeH="0" baseline="0" dirty="0">
                <a:ln>
                  <a:noFill/>
                </a:ln>
                <a:solidFill>
                  <a:schemeClr val="tx1"/>
                </a:solidFill>
                <a:effectLst/>
              </a:rPr>
              <a:t> </a:t>
            </a:r>
            <a:endParaRPr kumimoji="0" lang="zh-CN" altLang="en-US"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28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xit" presetSubtype="0" fill="hold" grpId="1" nodeType="withEffect">
                                  <p:stCondLst>
                                    <p:cond delay="0"/>
                                  </p:stCondLst>
                                  <p:childTnLst>
                                    <p:animEffect transition="out" filter="fade">
                                      <p:cBhvr>
                                        <p:cTn id="11" dur="250"/>
                                        <p:tgtEl>
                                          <p:spTgt spid="2">
                                            <p:txEl>
                                              <p:pRg st="0" end="0"/>
                                            </p:txEl>
                                          </p:spTgt>
                                        </p:tgtEl>
                                      </p:cBhvr>
                                    </p:animEffect>
                                    <p:anim calcmode="lin" valueType="num">
                                      <p:cBhvr>
                                        <p:cTn id="12" dur="250"/>
                                        <p:tgtEl>
                                          <p:spTgt spid="2">
                                            <p:txEl>
                                              <p:pRg st="0" end="0"/>
                                            </p:txEl>
                                          </p:spTgt>
                                        </p:tgtEl>
                                        <p:attrNameLst>
                                          <p:attrName>ppt_x</p:attrName>
                                        </p:attrNameLst>
                                      </p:cBhvr>
                                      <p:tavLst>
                                        <p:tav tm="0">
                                          <p:val>
                                            <p:strVal val="ppt_x"/>
                                          </p:val>
                                        </p:tav>
                                        <p:tav tm="100000">
                                          <p:val>
                                            <p:strVal val="ppt_x"/>
                                          </p:val>
                                        </p:tav>
                                      </p:tavLst>
                                    </p:anim>
                                    <p:anim calcmode="lin" valueType="num">
                                      <p:cBhvr>
                                        <p:cTn id="13" dur="250"/>
                                        <p:tgtEl>
                                          <p:spTgt spid="2">
                                            <p:txEl>
                                              <p:pRg st="0" end="0"/>
                                            </p:txEl>
                                          </p:spTgt>
                                        </p:tgtEl>
                                        <p:attrNameLst>
                                          <p:attrName>ppt_y</p:attrName>
                                        </p:attrNameLst>
                                      </p:cBhvr>
                                      <p:tavLst>
                                        <p:tav tm="0">
                                          <p:val>
                                            <p:strVal val="ppt_y"/>
                                          </p:val>
                                        </p:tav>
                                        <p:tav tm="100000">
                                          <p:val>
                                            <p:strVal val="ppt_y+.1"/>
                                          </p:val>
                                        </p:tav>
                                      </p:tavLst>
                                    </p:anim>
                                    <p:set>
                                      <p:cBhvr>
                                        <p:cTn id="14" dur="1" fill="hold">
                                          <p:stCondLst>
                                            <p:cond delay="249"/>
                                          </p:stCondLst>
                                        </p:cTn>
                                        <p:tgtEl>
                                          <p:spTgt spid="2">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50"/>
                                        <p:tgtEl>
                                          <p:spTgt spid="8"/>
                                        </p:tgtEl>
                                      </p:cBhvr>
                                    </p:animEffect>
                                    <p:anim calcmode="lin" valueType="num">
                                      <p:cBhvr>
                                        <p:cTn id="20" dur="250" fill="hold"/>
                                        <p:tgtEl>
                                          <p:spTgt spid="8"/>
                                        </p:tgtEl>
                                        <p:attrNameLst>
                                          <p:attrName>ppt_x</p:attrName>
                                        </p:attrNameLst>
                                      </p:cBhvr>
                                      <p:tavLst>
                                        <p:tav tm="0">
                                          <p:val>
                                            <p:strVal val="#ppt_x"/>
                                          </p:val>
                                        </p:tav>
                                        <p:tav tm="100000">
                                          <p:val>
                                            <p:strVal val="#ppt_x"/>
                                          </p:val>
                                        </p:tav>
                                      </p:tavLst>
                                    </p:anim>
                                    <p:anim calcmode="lin" valueType="num">
                                      <p:cBhvr>
                                        <p:cTn id="21"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实例研究一：联通计费服务</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46</a:t>
            </a:fld>
            <a:endParaRPr lang="zh-CN" altLang="en-US"/>
          </a:p>
        </p:txBody>
      </p:sp>
      <p:sp>
        <p:nvSpPr>
          <p:cNvPr id="5" name="文本框 4"/>
          <p:cNvSpPr txBox="1"/>
          <p:nvPr/>
        </p:nvSpPr>
        <p:spPr>
          <a:xfrm>
            <a:off x="631125" y="4608094"/>
            <a:ext cx="7337981" cy="1200329"/>
          </a:xfrm>
          <a:prstGeom prst="rect">
            <a:avLst/>
          </a:prstGeom>
          <a:noFill/>
        </p:spPr>
        <p:txBody>
          <a:bodyPr wrap="square" rtlCol="0">
            <a:spAutoFit/>
          </a:bodyPr>
          <a:lstStyle/>
          <a:p>
            <a:r>
              <a:rPr lang="zh-CN" altLang="en-US" dirty="0"/>
              <a:t>         对于联通计费服务，</a:t>
            </a:r>
            <a:r>
              <a:rPr lang="en-US" altLang="zh-CN" b="1" dirty="0"/>
              <a:t>METRIC</a:t>
            </a:r>
            <a:r>
              <a:rPr lang="zh-CN" altLang="en-US" dirty="0"/>
              <a:t>需要比较的候选对的数目为</a:t>
            </a:r>
            <a:r>
              <a:rPr lang="en-US" altLang="zh-CN" b="1" dirty="0"/>
              <a:t>496</a:t>
            </a:r>
            <a:r>
              <a:rPr lang="zh-CN" altLang="en-US" dirty="0"/>
              <a:t>，而</a:t>
            </a:r>
            <a:r>
              <a:rPr lang="en-US" altLang="zh-CN" b="1" dirty="0"/>
              <a:t>METRIC*</a:t>
            </a:r>
            <a:r>
              <a:rPr lang="zh-CN" altLang="en-US" dirty="0"/>
              <a:t>需要比较的候选对数目为</a:t>
            </a:r>
            <a:r>
              <a:rPr lang="en-US" altLang="zh-CN" b="1" dirty="0"/>
              <a:t>142</a:t>
            </a:r>
            <a:r>
              <a:rPr lang="zh-CN" altLang="en-US" dirty="0"/>
              <a:t>。后者需要比较的候选对数目大大少于前者，说明</a:t>
            </a:r>
            <a:r>
              <a:rPr lang="en-US" altLang="zh-CN" dirty="0"/>
              <a:t>METRIC*</a:t>
            </a:r>
            <a:r>
              <a:rPr lang="zh-CN" altLang="en-US" dirty="0"/>
              <a:t>能够剔除无用候选对，有效减少对无用候选对进行判断的情况。</a:t>
            </a:r>
          </a:p>
        </p:txBody>
      </p:sp>
      <p:graphicFrame>
        <p:nvGraphicFramePr>
          <p:cNvPr id="7" name="图表 6"/>
          <p:cNvGraphicFramePr/>
          <p:nvPr>
            <p:extLst>
              <p:ext uri="{D42A27DB-BD31-4B8C-83A1-F6EECF244321}">
                <p14:modId xmlns:p14="http://schemas.microsoft.com/office/powerpoint/2010/main" val="2013648216"/>
              </p:ext>
            </p:extLst>
          </p:nvPr>
        </p:nvGraphicFramePr>
        <p:xfrm>
          <a:off x="1195967" y="1323473"/>
          <a:ext cx="6208295" cy="32846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621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anim calcmode="lin" valueType="num">
                                      <p:cBhvr>
                                        <p:cTn id="14" dur="250" fill="hold"/>
                                        <p:tgtEl>
                                          <p:spTgt spid="7"/>
                                        </p:tgtEl>
                                        <p:attrNameLst>
                                          <p:attrName>ppt_x</p:attrName>
                                        </p:attrNameLst>
                                      </p:cBhvr>
                                      <p:tavLst>
                                        <p:tav tm="0">
                                          <p:val>
                                            <p:strVal val="#ppt_x"/>
                                          </p:val>
                                        </p:tav>
                                        <p:tav tm="100000">
                                          <p:val>
                                            <p:strVal val="#ppt_x"/>
                                          </p:val>
                                        </p:tav>
                                      </p:tavLst>
                                    </p:anim>
                                    <p:anim calcmode="lin" valueType="num">
                                      <p:cBhvr>
                                        <p:cTn id="15" dur="25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50"/>
                                        <p:tgtEl>
                                          <p:spTgt spid="5"/>
                                        </p:tgtEl>
                                      </p:cBhvr>
                                    </p:animEffect>
                                    <p:anim calcmode="lin" valueType="num">
                                      <p:cBhvr>
                                        <p:cTn id="20" dur="250" fill="hold"/>
                                        <p:tgtEl>
                                          <p:spTgt spid="5"/>
                                        </p:tgtEl>
                                        <p:attrNameLst>
                                          <p:attrName>ppt_x</p:attrName>
                                        </p:attrNameLst>
                                      </p:cBhvr>
                                      <p:tavLst>
                                        <p:tav tm="0">
                                          <p:val>
                                            <p:strVal val="#ppt_x"/>
                                          </p:val>
                                        </p:tav>
                                        <p:tav tm="100000">
                                          <p:val>
                                            <p:strVal val="#ppt_x"/>
                                          </p:val>
                                        </p:tav>
                                      </p:tavLst>
                                    </p:anim>
                                    <p:anim calcmode="lin" valueType="num">
                                      <p:cBhvr>
                                        <p:cTn id="21"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1" nodeType="clickEffect">
                                  <p:stCondLst>
                                    <p:cond delay="0"/>
                                  </p:stCondLst>
                                  <p:childTnLst>
                                    <p:animEffect transition="out" filter="fade">
                                      <p:cBhvr>
                                        <p:cTn id="25" dur="250"/>
                                        <p:tgtEl>
                                          <p:spTgt spid="7"/>
                                        </p:tgtEl>
                                      </p:cBhvr>
                                    </p:animEffect>
                                    <p:anim calcmode="lin" valueType="num">
                                      <p:cBhvr>
                                        <p:cTn id="26" dur="250"/>
                                        <p:tgtEl>
                                          <p:spTgt spid="7"/>
                                        </p:tgtEl>
                                        <p:attrNameLst>
                                          <p:attrName>ppt_x</p:attrName>
                                        </p:attrNameLst>
                                      </p:cBhvr>
                                      <p:tavLst>
                                        <p:tav tm="0">
                                          <p:val>
                                            <p:strVal val="ppt_x"/>
                                          </p:val>
                                        </p:tav>
                                        <p:tav tm="100000">
                                          <p:val>
                                            <p:strVal val="ppt_x"/>
                                          </p:val>
                                        </p:tav>
                                      </p:tavLst>
                                    </p:anim>
                                    <p:anim calcmode="lin" valueType="num">
                                      <p:cBhvr>
                                        <p:cTn id="27" dur="250"/>
                                        <p:tgtEl>
                                          <p:spTgt spid="7"/>
                                        </p:tgtEl>
                                        <p:attrNameLst>
                                          <p:attrName>ppt_y</p:attrName>
                                        </p:attrNameLst>
                                      </p:cBhvr>
                                      <p:tavLst>
                                        <p:tav tm="0">
                                          <p:val>
                                            <p:strVal val="ppt_y"/>
                                          </p:val>
                                        </p:tav>
                                        <p:tav tm="100000">
                                          <p:val>
                                            <p:strVal val="ppt_y+.1"/>
                                          </p:val>
                                        </p:tav>
                                      </p:tavLst>
                                    </p:anim>
                                    <p:set>
                                      <p:cBhvr>
                                        <p:cTn id="28" dur="1" fill="hold">
                                          <p:stCondLst>
                                            <p:cond delay="249"/>
                                          </p:stCondLst>
                                        </p:cTn>
                                        <p:tgtEl>
                                          <p:spTgt spid="7"/>
                                        </p:tgtEl>
                                        <p:attrNameLst>
                                          <p:attrName>style.visibility</p:attrName>
                                        </p:attrNameLst>
                                      </p:cBhvr>
                                      <p:to>
                                        <p:strVal val="hidden"/>
                                      </p:to>
                                    </p:set>
                                  </p:childTnLst>
                                </p:cTn>
                              </p:par>
                              <p:par>
                                <p:cTn id="29" presetID="42" presetClass="exit" presetSubtype="0" fill="hold" grpId="1" nodeType="withEffect">
                                  <p:stCondLst>
                                    <p:cond delay="0"/>
                                  </p:stCondLst>
                                  <p:childTnLst>
                                    <p:animEffect transition="out" filter="fade">
                                      <p:cBhvr>
                                        <p:cTn id="30" dur="250"/>
                                        <p:tgtEl>
                                          <p:spTgt spid="2">
                                            <p:txEl>
                                              <p:pRg st="0" end="0"/>
                                            </p:txEl>
                                          </p:spTgt>
                                        </p:tgtEl>
                                      </p:cBhvr>
                                    </p:animEffect>
                                    <p:anim calcmode="lin" valueType="num">
                                      <p:cBhvr>
                                        <p:cTn id="31" dur="250"/>
                                        <p:tgtEl>
                                          <p:spTgt spid="2">
                                            <p:txEl>
                                              <p:pRg st="0" end="0"/>
                                            </p:txEl>
                                          </p:spTgt>
                                        </p:tgtEl>
                                        <p:attrNameLst>
                                          <p:attrName>ppt_x</p:attrName>
                                        </p:attrNameLst>
                                      </p:cBhvr>
                                      <p:tavLst>
                                        <p:tav tm="0">
                                          <p:val>
                                            <p:strVal val="ppt_x"/>
                                          </p:val>
                                        </p:tav>
                                        <p:tav tm="100000">
                                          <p:val>
                                            <p:strVal val="ppt_x"/>
                                          </p:val>
                                        </p:tav>
                                      </p:tavLst>
                                    </p:anim>
                                    <p:anim calcmode="lin" valueType="num">
                                      <p:cBhvr>
                                        <p:cTn id="32" dur="250"/>
                                        <p:tgtEl>
                                          <p:spTgt spid="2">
                                            <p:txEl>
                                              <p:pRg st="0" end="0"/>
                                            </p:txEl>
                                          </p:spTgt>
                                        </p:tgtEl>
                                        <p:attrNameLst>
                                          <p:attrName>ppt_y</p:attrName>
                                        </p:attrNameLst>
                                      </p:cBhvr>
                                      <p:tavLst>
                                        <p:tav tm="0">
                                          <p:val>
                                            <p:strVal val="ppt_y"/>
                                          </p:val>
                                        </p:tav>
                                        <p:tav tm="100000">
                                          <p:val>
                                            <p:strVal val="ppt_y+.1"/>
                                          </p:val>
                                        </p:tav>
                                      </p:tavLst>
                                    </p:anim>
                                    <p:set>
                                      <p:cBhvr>
                                        <p:cTn id="33" dur="1" fill="hold">
                                          <p:stCondLst>
                                            <p:cond delay="249"/>
                                          </p:stCondLst>
                                        </p:cTn>
                                        <p:tgtEl>
                                          <p:spTgt spid="2">
                                            <p:txEl>
                                              <p:pRg st="0" end="0"/>
                                            </p:txEl>
                                          </p:spTgt>
                                        </p:tgtEl>
                                        <p:attrNameLst>
                                          <p:attrName>style.visibility</p:attrName>
                                        </p:attrNameLst>
                                      </p:cBhvr>
                                      <p:to>
                                        <p:strVal val="hidden"/>
                                      </p:to>
                                    </p:set>
                                  </p:childTnLst>
                                </p:cTn>
                              </p:par>
                              <p:par>
                                <p:cTn id="34" presetID="42" presetClass="exit" presetSubtype="0" fill="hold" grpId="1" nodeType="withEffect">
                                  <p:stCondLst>
                                    <p:cond delay="0"/>
                                  </p:stCondLst>
                                  <p:childTnLst>
                                    <p:animEffect transition="out" filter="fade">
                                      <p:cBhvr>
                                        <p:cTn id="35" dur="250"/>
                                        <p:tgtEl>
                                          <p:spTgt spid="5"/>
                                        </p:tgtEl>
                                      </p:cBhvr>
                                    </p:animEffect>
                                    <p:anim calcmode="lin" valueType="num">
                                      <p:cBhvr>
                                        <p:cTn id="36" dur="250"/>
                                        <p:tgtEl>
                                          <p:spTgt spid="5"/>
                                        </p:tgtEl>
                                        <p:attrNameLst>
                                          <p:attrName>ppt_x</p:attrName>
                                        </p:attrNameLst>
                                      </p:cBhvr>
                                      <p:tavLst>
                                        <p:tav tm="0">
                                          <p:val>
                                            <p:strVal val="ppt_x"/>
                                          </p:val>
                                        </p:tav>
                                        <p:tav tm="100000">
                                          <p:val>
                                            <p:strVal val="ppt_x"/>
                                          </p:val>
                                        </p:tav>
                                      </p:tavLst>
                                    </p:anim>
                                    <p:anim calcmode="lin" valueType="num">
                                      <p:cBhvr>
                                        <p:cTn id="37" dur="250"/>
                                        <p:tgtEl>
                                          <p:spTgt spid="5"/>
                                        </p:tgtEl>
                                        <p:attrNameLst>
                                          <p:attrName>ppt_y</p:attrName>
                                        </p:attrNameLst>
                                      </p:cBhvr>
                                      <p:tavLst>
                                        <p:tav tm="0">
                                          <p:val>
                                            <p:strVal val="ppt_y"/>
                                          </p:val>
                                        </p:tav>
                                        <p:tav tm="100000">
                                          <p:val>
                                            <p:strVal val="ppt_y+.1"/>
                                          </p:val>
                                        </p:tav>
                                      </p:tavLst>
                                    </p:anim>
                                    <p:set>
                                      <p:cBhvr>
                                        <p:cTn id="38" dur="1" fill="hold">
                                          <p:stCondLst>
                                            <p:cond delay="24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5" grpId="0"/>
      <p:bldP spid="5" grpId="1"/>
      <p:bldGraphic spid="7" grpId="0">
        <p:bldAsOne/>
      </p:bldGraphic>
      <p:bldGraphic spid="7" grpId="1">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zh-CN" dirty="0">
                <a:effectLst/>
              </a:rPr>
              <a:t>实例研究二：航空行李托运计费服务</a:t>
            </a:r>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47</a:t>
            </a:fld>
            <a:endParaRPr lang="zh-CN" altLang="en-US"/>
          </a:p>
        </p:txBody>
      </p:sp>
      <p:sp>
        <p:nvSpPr>
          <p:cNvPr id="4" name="矩形 3"/>
          <p:cNvSpPr/>
          <p:nvPr/>
        </p:nvSpPr>
        <p:spPr>
          <a:xfrm>
            <a:off x="758142" y="4692360"/>
            <a:ext cx="8084916" cy="1200329"/>
          </a:xfrm>
          <a:prstGeom prst="rect">
            <a:avLst/>
          </a:prstGeom>
        </p:spPr>
        <p:txBody>
          <a:bodyPr wrap="square">
            <a:spAutoFit/>
          </a:bodyPr>
          <a:lstStyle/>
          <a:p>
            <a:r>
              <a:rPr lang="en-US" altLang="zh-CN" dirty="0"/>
              <a:t>         </a:t>
            </a:r>
            <a:r>
              <a:rPr lang="zh-CN" altLang="zh-CN" dirty="0"/>
              <a:t>对于航空行李托运计费服务，</a:t>
            </a:r>
            <a:r>
              <a:rPr lang="en-US" altLang="zh-CN" b="1" dirty="0"/>
              <a:t>METRIC</a:t>
            </a:r>
            <a:r>
              <a:rPr lang="zh-CN" altLang="zh-CN" dirty="0"/>
              <a:t>需要比较的候选对的数目为</a:t>
            </a:r>
            <a:r>
              <a:rPr lang="en-US" altLang="zh-CN" b="1" dirty="0"/>
              <a:t>780</a:t>
            </a:r>
            <a:r>
              <a:rPr lang="zh-CN" altLang="zh-CN" dirty="0"/>
              <a:t>，而</a:t>
            </a:r>
            <a:r>
              <a:rPr lang="en-US" altLang="zh-CN" b="1" dirty="0"/>
              <a:t>METRIC*</a:t>
            </a:r>
            <a:r>
              <a:rPr lang="zh-CN" altLang="zh-CN" dirty="0"/>
              <a:t>需要比较的候选对数目为</a:t>
            </a:r>
            <a:r>
              <a:rPr lang="en-US" altLang="zh-CN" b="1" dirty="0"/>
              <a:t>735</a:t>
            </a:r>
            <a:r>
              <a:rPr lang="zh-CN" altLang="zh-CN" dirty="0"/>
              <a:t>。后者需要比较的候选对数略少于前者，说明</a:t>
            </a:r>
            <a:r>
              <a:rPr lang="en-US" altLang="zh-CN" dirty="0"/>
              <a:t>METRIC*</a:t>
            </a:r>
            <a:r>
              <a:rPr lang="zh-CN" altLang="zh-CN" dirty="0"/>
              <a:t>能够剔除无用候选对，在一定程度上减少对无用候选对进行判断的情况。</a:t>
            </a:r>
            <a:endParaRPr lang="zh-CN" altLang="en-US" dirty="0"/>
          </a:p>
        </p:txBody>
      </p:sp>
      <p:graphicFrame>
        <p:nvGraphicFramePr>
          <p:cNvPr id="7" name="图表 6"/>
          <p:cNvGraphicFramePr/>
          <p:nvPr>
            <p:extLst>
              <p:ext uri="{D42A27DB-BD31-4B8C-83A1-F6EECF244321}">
                <p14:modId xmlns:p14="http://schemas.microsoft.com/office/powerpoint/2010/main" val="3976771174"/>
              </p:ext>
            </p:extLst>
          </p:nvPr>
        </p:nvGraphicFramePr>
        <p:xfrm>
          <a:off x="1686856" y="1371602"/>
          <a:ext cx="5799221" cy="30154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531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anim calcmode="lin" valueType="num">
                                      <p:cBhvr>
                                        <p:cTn id="14" dur="250" fill="hold"/>
                                        <p:tgtEl>
                                          <p:spTgt spid="7"/>
                                        </p:tgtEl>
                                        <p:attrNameLst>
                                          <p:attrName>ppt_x</p:attrName>
                                        </p:attrNameLst>
                                      </p:cBhvr>
                                      <p:tavLst>
                                        <p:tav tm="0">
                                          <p:val>
                                            <p:strVal val="#ppt_x"/>
                                          </p:val>
                                        </p:tav>
                                        <p:tav tm="100000">
                                          <p:val>
                                            <p:strVal val="#ppt_x"/>
                                          </p:val>
                                        </p:tav>
                                      </p:tavLst>
                                    </p:anim>
                                    <p:anim calcmode="lin" valueType="num">
                                      <p:cBhvr>
                                        <p:cTn id="15" dur="25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anim calcmode="lin" valueType="num">
                                      <p:cBhvr>
                                        <p:cTn id="20" dur="250" fill="hold"/>
                                        <p:tgtEl>
                                          <p:spTgt spid="4"/>
                                        </p:tgtEl>
                                        <p:attrNameLst>
                                          <p:attrName>ppt_x</p:attrName>
                                        </p:attrNameLst>
                                      </p:cBhvr>
                                      <p:tavLst>
                                        <p:tav tm="0">
                                          <p:val>
                                            <p:strVal val="#ppt_x"/>
                                          </p:val>
                                        </p:tav>
                                        <p:tav tm="100000">
                                          <p:val>
                                            <p:strVal val="#ppt_x"/>
                                          </p:val>
                                        </p:tav>
                                      </p:tavLst>
                                    </p:anim>
                                    <p:anim calcmode="lin" valueType="num">
                                      <p:cBhvr>
                                        <p:cTn id="21"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1" nodeType="clickEffect">
                                  <p:stCondLst>
                                    <p:cond delay="0"/>
                                  </p:stCondLst>
                                  <p:childTnLst>
                                    <p:animEffect transition="out" filter="fade">
                                      <p:cBhvr>
                                        <p:cTn id="25" dur="250"/>
                                        <p:tgtEl>
                                          <p:spTgt spid="7"/>
                                        </p:tgtEl>
                                      </p:cBhvr>
                                    </p:animEffect>
                                    <p:anim calcmode="lin" valueType="num">
                                      <p:cBhvr>
                                        <p:cTn id="26" dur="250"/>
                                        <p:tgtEl>
                                          <p:spTgt spid="7"/>
                                        </p:tgtEl>
                                        <p:attrNameLst>
                                          <p:attrName>ppt_x</p:attrName>
                                        </p:attrNameLst>
                                      </p:cBhvr>
                                      <p:tavLst>
                                        <p:tav tm="0">
                                          <p:val>
                                            <p:strVal val="ppt_x"/>
                                          </p:val>
                                        </p:tav>
                                        <p:tav tm="100000">
                                          <p:val>
                                            <p:strVal val="ppt_x"/>
                                          </p:val>
                                        </p:tav>
                                      </p:tavLst>
                                    </p:anim>
                                    <p:anim calcmode="lin" valueType="num">
                                      <p:cBhvr>
                                        <p:cTn id="27" dur="250"/>
                                        <p:tgtEl>
                                          <p:spTgt spid="7"/>
                                        </p:tgtEl>
                                        <p:attrNameLst>
                                          <p:attrName>ppt_y</p:attrName>
                                        </p:attrNameLst>
                                      </p:cBhvr>
                                      <p:tavLst>
                                        <p:tav tm="0">
                                          <p:val>
                                            <p:strVal val="ppt_y"/>
                                          </p:val>
                                        </p:tav>
                                        <p:tav tm="100000">
                                          <p:val>
                                            <p:strVal val="ppt_y+.1"/>
                                          </p:val>
                                        </p:tav>
                                      </p:tavLst>
                                    </p:anim>
                                    <p:set>
                                      <p:cBhvr>
                                        <p:cTn id="28" dur="1" fill="hold">
                                          <p:stCondLst>
                                            <p:cond delay="249"/>
                                          </p:stCondLst>
                                        </p:cTn>
                                        <p:tgtEl>
                                          <p:spTgt spid="7"/>
                                        </p:tgtEl>
                                        <p:attrNameLst>
                                          <p:attrName>style.visibility</p:attrName>
                                        </p:attrNameLst>
                                      </p:cBhvr>
                                      <p:to>
                                        <p:strVal val="hidden"/>
                                      </p:to>
                                    </p:set>
                                  </p:childTnLst>
                                </p:cTn>
                              </p:par>
                              <p:par>
                                <p:cTn id="29" presetID="42" presetClass="exit" presetSubtype="0" fill="hold" grpId="1" nodeType="withEffect">
                                  <p:stCondLst>
                                    <p:cond delay="0"/>
                                  </p:stCondLst>
                                  <p:childTnLst>
                                    <p:animEffect transition="out" filter="fade">
                                      <p:cBhvr>
                                        <p:cTn id="30" dur="250"/>
                                        <p:tgtEl>
                                          <p:spTgt spid="4"/>
                                        </p:tgtEl>
                                      </p:cBhvr>
                                    </p:animEffect>
                                    <p:anim calcmode="lin" valueType="num">
                                      <p:cBhvr>
                                        <p:cTn id="31" dur="250"/>
                                        <p:tgtEl>
                                          <p:spTgt spid="4"/>
                                        </p:tgtEl>
                                        <p:attrNameLst>
                                          <p:attrName>ppt_x</p:attrName>
                                        </p:attrNameLst>
                                      </p:cBhvr>
                                      <p:tavLst>
                                        <p:tav tm="0">
                                          <p:val>
                                            <p:strVal val="ppt_x"/>
                                          </p:val>
                                        </p:tav>
                                        <p:tav tm="100000">
                                          <p:val>
                                            <p:strVal val="ppt_x"/>
                                          </p:val>
                                        </p:tav>
                                      </p:tavLst>
                                    </p:anim>
                                    <p:anim calcmode="lin" valueType="num">
                                      <p:cBhvr>
                                        <p:cTn id="32" dur="250"/>
                                        <p:tgtEl>
                                          <p:spTgt spid="4"/>
                                        </p:tgtEl>
                                        <p:attrNameLst>
                                          <p:attrName>ppt_y</p:attrName>
                                        </p:attrNameLst>
                                      </p:cBhvr>
                                      <p:tavLst>
                                        <p:tav tm="0">
                                          <p:val>
                                            <p:strVal val="ppt_y"/>
                                          </p:val>
                                        </p:tav>
                                        <p:tav tm="100000">
                                          <p:val>
                                            <p:strVal val="ppt_y+.1"/>
                                          </p:val>
                                        </p:tav>
                                      </p:tavLst>
                                    </p:anim>
                                    <p:set>
                                      <p:cBhvr>
                                        <p:cTn id="33" dur="1" fill="hold">
                                          <p:stCondLst>
                                            <p:cond delay="249"/>
                                          </p:stCondLst>
                                        </p:cTn>
                                        <p:tgtEl>
                                          <p:spTgt spid="4"/>
                                        </p:tgtEl>
                                        <p:attrNameLst>
                                          <p:attrName>style.visibility</p:attrName>
                                        </p:attrNameLst>
                                      </p:cBhvr>
                                      <p:to>
                                        <p:strVal val="hidden"/>
                                      </p:to>
                                    </p:set>
                                  </p:childTnLst>
                                </p:cTn>
                              </p:par>
                              <p:par>
                                <p:cTn id="34" presetID="42" presetClass="exit" presetSubtype="0" fill="hold" grpId="1" nodeType="withEffect">
                                  <p:stCondLst>
                                    <p:cond delay="0"/>
                                  </p:stCondLst>
                                  <p:childTnLst>
                                    <p:animEffect transition="out" filter="fade">
                                      <p:cBhvr>
                                        <p:cTn id="35" dur="250"/>
                                        <p:tgtEl>
                                          <p:spTgt spid="2">
                                            <p:txEl>
                                              <p:pRg st="0" end="0"/>
                                            </p:txEl>
                                          </p:spTgt>
                                        </p:tgtEl>
                                      </p:cBhvr>
                                    </p:animEffect>
                                    <p:anim calcmode="lin" valueType="num">
                                      <p:cBhvr>
                                        <p:cTn id="36" dur="250"/>
                                        <p:tgtEl>
                                          <p:spTgt spid="2">
                                            <p:txEl>
                                              <p:pRg st="0" end="0"/>
                                            </p:txEl>
                                          </p:spTgt>
                                        </p:tgtEl>
                                        <p:attrNameLst>
                                          <p:attrName>ppt_x</p:attrName>
                                        </p:attrNameLst>
                                      </p:cBhvr>
                                      <p:tavLst>
                                        <p:tav tm="0">
                                          <p:val>
                                            <p:strVal val="ppt_x"/>
                                          </p:val>
                                        </p:tav>
                                        <p:tav tm="100000">
                                          <p:val>
                                            <p:strVal val="ppt_x"/>
                                          </p:val>
                                        </p:tav>
                                      </p:tavLst>
                                    </p:anim>
                                    <p:anim calcmode="lin" valueType="num">
                                      <p:cBhvr>
                                        <p:cTn id="37" dur="250"/>
                                        <p:tgtEl>
                                          <p:spTgt spid="2">
                                            <p:txEl>
                                              <p:pRg st="0" end="0"/>
                                            </p:txEl>
                                          </p:spTgt>
                                        </p:tgtEl>
                                        <p:attrNameLst>
                                          <p:attrName>ppt_y</p:attrName>
                                        </p:attrNameLst>
                                      </p:cBhvr>
                                      <p:tavLst>
                                        <p:tav tm="0">
                                          <p:val>
                                            <p:strVal val="ppt_y"/>
                                          </p:val>
                                        </p:tav>
                                        <p:tav tm="100000">
                                          <p:val>
                                            <p:strVal val="ppt_y+.1"/>
                                          </p:val>
                                        </p:tav>
                                      </p:tavLst>
                                    </p:anim>
                                    <p:set>
                                      <p:cBhvr>
                                        <p:cTn id="38" dur="1" fill="hold">
                                          <p:stCondLst>
                                            <p:cond delay="24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4" grpId="0"/>
      <p:bldP spid="4" grpId="1"/>
      <p:bldGraphic spid="7" grpId="0">
        <p:bldAsOne/>
      </p:bldGraphic>
      <p:bldGraphic spid="7" grpId="1">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实例研究三：费用补偿系统</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48</a:t>
            </a:fld>
            <a:endParaRPr lang="zh-CN" altLang="en-US"/>
          </a:p>
        </p:txBody>
      </p:sp>
      <p:sp>
        <p:nvSpPr>
          <p:cNvPr id="4" name="文本框 3"/>
          <p:cNvSpPr txBox="1"/>
          <p:nvPr/>
        </p:nvSpPr>
        <p:spPr>
          <a:xfrm>
            <a:off x="497711" y="4768770"/>
            <a:ext cx="8009681" cy="923330"/>
          </a:xfrm>
          <a:prstGeom prst="rect">
            <a:avLst/>
          </a:prstGeom>
          <a:noFill/>
        </p:spPr>
        <p:txBody>
          <a:bodyPr wrap="square" rtlCol="0">
            <a:spAutoFit/>
          </a:bodyPr>
          <a:lstStyle/>
          <a:p>
            <a:r>
              <a:rPr lang="en-US" altLang="zh-CN" dirty="0"/>
              <a:t>         </a:t>
            </a:r>
            <a:r>
              <a:rPr lang="zh-CN" altLang="zh-CN" dirty="0"/>
              <a:t>对于费用补偿系统，</a:t>
            </a:r>
            <a:r>
              <a:rPr lang="en-US" altLang="zh-CN" b="1" dirty="0"/>
              <a:t>METRIC</a:t>
            </a:r>
            <a:r>
              <a:rPr lang="zh-CN" altLang="zh-CN" dirty="0"/>
              <a:t>需要比较的候选对的数目为</a:t>
            </a:r>
            <a:r>
              <a:rPr lang="en-US" altLang="zh-CN" b="1" dirty="0"/>
              <a:t>2145</a:t>
            </a:r>
            <a:r>
              <a:rPr lang="zh-CN" altLang="zh-CN" dirty="0"/>
              <a:t>，而</a:t>
            </a:r>
            <a:r>
              <a:rPr lang="en-US" altLang="zh-CN" b="1" dirty="0"/>
              <a:t>METRIC*</a:t>
            </a:r>
            <a:r>
              <a:rPr lang="zh-CN" altLang="zh-CN" dirty="0"/>
              <a:t>需要比较的候选对数目为</a:t>
            </a:r>
            <a:r>
              <a:rPr lang="en-US" altLang="zh-CN" b="1" dirty="0"/>
              <a:t>1130</a:t>
            </a:r>
            <a:r>
              <a:rPr lang="zh-CN" altLang="zh-CN" dirty="0"/>
              <a:t>。后者需要比较的候选对数目大大少于前者，说明</a:t>
            </a:r>
            <a:r>
              <a:rPr lang="en-US" altLang="zh-CN" dirty="0"/>
              <a:t>METRIC*</a:t>
            </a:r>
            <a:r>
              <a:rPr lang="zh-CN" altLang="zh-CN" dirty="0"/>
              <a:t>能够剔除无用候选对，有效减少对无用候选对进行判断的情况。</a:t>
            </a:r>
            <a:endParaRPr lang="zh-CN" altLang="en-US" dirty="0"/>
          </a:p>
        </p:txBody>
      </p:sp>
      <p:graphicFrame>
        <p:nvGraphicFramePr>
          <p:cNvPr id="7" name="图表 6"/>
          <p:cNvGraphicFramePr/>
          <p:nvPr>
            <p:extLst>
              <p:ext uri="{D42A27DB-BD31-4B8C-83A1-F6EECF244321}">
                <p14:modId xmlns:p14="http://schemas.microsoft.com/office/powerpoint/2010/main" val="330720117"/>
              </p:ext>
            </p:extLst>
          </p:nvPr>
        </p:nvGraphicFramePr>
        <p:xfrm>
          <a:off x="1687161" y="1323474"/>
          <a:ext cx="5630779" cy="31402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009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anim calcmode="lin" valueType="num">
                                      <p:cBhvr>
                                        <p:cTn id="14" dur="250" fill="hold"/>
                                        <p:tgtEl>
                                          <p:spTgt spid="7"/>
                                        </p:tgtEl>
                                        <p:attrNameLst>
                                          <p:attrName>ppt_x</p:attrName>
                                        </p:attrNameLst>
                                      </p:cBhvr>
                                      <p:tavLst>
                                        <p:tav tm="0">
                                          <p:val>
                                            <p:strVal val="#ppt_x"/>
                                          </p:val>
                                        </p:tav>
                                        <p:tav tm="100000">
                                          <p:val>
                                            <p:strVal val="#ppt_x"/>
                                          </p:val>
                                        </p:tav>
                                      </p:tavLst>
                                    </p:anim>
                                    <p:anim calcmode="lin" valueType="num">
                                      <p:cBhvr>
                                        <p:cTn id="15" dur="25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anim calcmode="lin" valueType="num">
                                      <p:cBhvr>
                                        <p:cTn id="20" dur="250" fill="hold"/>
                                        <p:tgtEl>
                                          <p:spTgt spid="4"/>
                                        </p:tgtEl>
                                        <p:attrNameLst>
                                          <p:attrName>ppt_x</p:attrName>
                                        </p:attrNameLst>
                                      </p:cBhvr>
                                      <p:tavLst>
                                        <p:tav tm="0">
                                          <p:val>
                                            <p:strVal val="#ppt_x"/>
                                          </p:val>
                                        </p:tav>
                                        <p:tav tm="100000">
                                          <p:val>
                                            <p:strVal val="#ppt_x"/>
                                          </p:val>
                                        </p:tav>
                                      </p:tavLst>
                                    </p:anim>
                                    <p:anim calcmode="lin" valueType="num">
                                      <p:cBhvr>
                                        <p:cTn id="21"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1" nodeType="clickEffect">
                                  <p:stCondLst>
                                    <p:cond delay="0"/>
                                  </p:stCondLst>
                                  <p:childTnLst>
                                    <p:animEffect transition="out" filter="fade">
                                      <p:cBhvr>
                                        <p:cTn id="25" dur="250"/>
                                        <p:tgtEl>
                                          <p:spTgt spid="7"/>
                                        </p:tgtEl>
                                      </p:cBhvr>
                                    </p:animEffect>
                                    <p:anim calcmode="lin" valueType="num">
                                      <p:cBhvr>
                                        <p:cTn id="26" dur="250"/>
                                        <p:tgtEl>
                                          <p:spTgt spid="7"/>
                                        </p:tgtEl>
                                        <p:attrNameLst>
                                          <p:attrName>ppt_x</p:attrName>
                                        </p:attrNameLst>
                                      </p:cBhvr>
                                      <p:tavLst>
                                        <p:tav tm="0">
                                          <p:val>
                                            <p:strVal val="ppt_x"/>
                                          </p:val>
                                        </p:tav>
                                        <p:tav tm="100000">
                                          <p:val>
                                            <p:strVal val="ppt_x"/>
                                          </p:val>
                                        </p:tav>
                                      </p:tavLst>
                                    </p:anim>
                                    <p:anim calcmode="lin" valueType="num">
                                      <p:cBhvr>
                                        <p:cTn id="27" dur="250"/>
                                        <p:tgtEl>
                                          <p:spTgt spid="7"/>
                                        </p:tgtEl>
                                        <p:attrNameLst>
                                          <p:attrName>ppt_y</p:attrName>
                                        </p:attrNameLst>
                                      </p:cBhvr>
                                      <p:tavLst>
                                        <p:tav tm="0">
                                          <p:val>
                                            <p:strVal val="ppt_y"/>
                                          </p:val>
                                        </p:tav>
                                        <p:tav tm="100000">
                                          <p:val>
                                            <p:strVal val="ppt_y+.1"/>
                                          </p:val>
                                        </p:tav>
                                      </p:tavLst>
                                    </p:anim>
                                    <p:set>
                                      <p:cBhvr>
                                        <p:cTn id="28" dur="1" fill="hold">
                                          <p:stCondLst>
                                            <p:cond delay="249"/>
                                          </p:stCondLst>
                                        </p:cTn>
                                        <p:tgtEl>
                                          <p:spTgt spid="7"/>
                                        </p:tgtEl>
                                        <p:attrNameLst>
                                          <p:attrName>style.visibility</p:attrName>
                                        </p:attrNameLst>
                                      </p:cBhvr>
                                      <p:to>
                                        <p:strVal val="hidden"/>
                                      </p:to>
                                    </p:set>
                                  </p:childTnLst>
                                </p:cTn>
                              </p:par>
                              <p:par>
                                <p:cTn id="29" presetID="42" presetClass="exit" presetSubtype="0" fill="hold" grpId="1" nodeType="withEffect">
                                  <p:stCondLst>
                                    <p:cond delay="0"/>
                                  </p:stCondLst>
                                  <p:childTnLst>
                                    <p:animEffect transition="out" filter="fade">
                                      <p:cBhvr>
                                        <p:cTn id="30" dur="250"/>
                                        <p:tgtEl>
                                          <p:spTgt spid="4"/>
                                        </p:tgtEl>
                                      </p:cBhvr>
                                    </p:animEffect>
                                    <p:anim calcmode="lin" valueType="num">
                                      <p:cBhvr>
                                        <p:cTn id="31" dur="250"/>
                                        <p:tgtEl>
                                          <p:spTgt spid="4"/>
                                        </p:tgtEl>
                                        <p:attrNameLst>
                                          <p:attrName>ppt_x</p:attrName>
                                        </p:attrNameLst>
                                      </p:cBhvr>
                                      <p:tavLst>
                                        <p:tav tm="0">
                                          <p:val>
                                            <p:strVal val="ppt_x"/>
                                          </p:val>
                                        </p:tav>
                                        <p:tav tm="100000">
                                          <p:val>
                                            <p:strVal val="ppt_x"/>
                                          </p:val>
                                        </p:tav>
                                      </p:tavLst>
                                    </p:anim>
                                    <p:anim calcmode="lin" valueType="num">
                                      <p:cBhvr>
                                        <p:cTn id="32" dur="250"/>
                                        <p:tgtEl>
                                          <p:spTgt spid="4"/>
                                        </p:tgtEl>
                                        <p:attrNameLst>
                                          <p:attrName>ppt_y</p:attrName>
                                        </p:attrNameLst>
                                      </p:cBhvr>
                                      <p:tavLst>
                                        <p:tav tm="0">
                                          <p:val>
                                            <p:strVal val="ppt_y"/>
                                          </p:val>
                                        </p:tav>
                                        <p:tav tm="100000">
                                          <p:val>
                                            <p:strVal val="ppt_y+.1"/>
                                          </p:val>
                                        </p:tav>
                                      </p:tavLst>
                                    </p:anim>
                                    <p:set>
                                      <p:cBhvr>
                                        <p:cTn id="33" dur="1" fill="hold">
                                          <p:stCondLst>
                                            <p:cond delay="249"/>
                                          </p:stCondLst>
                                        </p:cTn>
                                        <p:tgtEl>
                                          <p:spTgt spid="4"/>
                                        </p:tgtEl>
                                        <p:attrNameLst>
                                          <p:attrName>style.visibility</p:attrName>
                                        </p:attrNameLst>
                                      </p:cBhvr>
                                      <p:to>
                                        <p:strVal val="hidden"/>
                                      </p:to>
                                    </p:set>
                                  </p:childTnLst>
                                </p:cTn>
                              </p:par>
                              <p:par>
                                <p:cTn id="34" presetID="42" presetClass="exit" presetSubtype="0" fill="hold" grpId="1" nodeType="withEffect">
                                  <p:stCondLst>
                                    <p:cond delay="0"/>
                                  </p:stCondLst>
                                  <p:childTnLst>
                                    <p:animEffect transition="out" filter="fade">
                                      <p:cBhvr>
                                        <p:cTn id="35" dur="250"/>
                                        <p:tgtEl>
                                          <p:spTgt spid="2">
                                            <p:txEl>
                                              <p:pRg st="0" end="0"/>
                                            </p:txEl>
                                          </p:spTgt>
                                        </p:tgtEl>
                                      </p:cBhvr>
                                    </p:animEffect>
                                    <p:anim calcmode="lin" valueType="num">
                                      <p:cBhvr>
                                        <p:cTn id="36" dur="250"/>
                                        <p:tgtEl>
                                          <p:spTgt spid="2">
                                            <p:txEl>
                                              <p:pRg st="0" end="0"/>
                                            </p:txEl>
                                          </p:spTgt>
                                        </p:tgtEl>
                                        <p:attrNameLst>
                                          <p:attrName>ppt_x</p:attrName>
                                        </p:attrNameLst>
                                      </p:cBhvr>
                                      <p:tavLst>
                                        <p:tav tm="0">
                                          <p:val>
                                            <p:strVal val="ppt_x"/>
                                          </p:val>
                                        </p:tav>
                                        <p:tav tm="100000">
                                          <p:val>
                                            <p:strVal val="ppt_x"/>
                                          </p:val>
                                        </p:tav>
                                      </p:tavLst>
                                    </p:anim>
                                    <p:anim calcmode="lin" valueType="num">
                                      <p:cBhvr>
                                        <p:cTn id="37" dur="250"/>
                                        <p:tgtEl>
                                          <p:spTgt spid="2">
                                            <p:txEl>
                                              <p:pRg st="0" end="0"/>
                                            </p:txEl>
                                          </p:spTgt>
                                        </p:tgtEl>
                                        <p:attrNameLst>
                                          <p:attrName>ppt_y</p:attrName>
                                        </p:attrNameLst>
                                      </p:cBhvr>
                                      <p:tavLst>
                                        <p:tav tm="0">
                                          <p:val>
                                            <p:strVal val="ppt_y"/>
                                          </p:val>
                                        </p:tav>
                                        <p:tav tm="100000">
                                          <p:val>
                                            <p:strVal val="ppt_y+.1"/>
                                          </p:val>
                                        </p:tav>
                                      </p:tavLst>
                                    </p:anim>
                                    <p:set>
                                      <p:cBhvr>
                                        <p:cTn id="38" dur="1" fill="hold">
                                          <p:stCondLst>
                                            <p:cond delay="24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4" grpId="0"/>
      <p:bldP spid="4" grpId="1"/>
      <p:bldGraphic spid="7" grpId="0">
        <p:bldAsOne/>
      </p:bldGraphic>
      <p:bldGraphic spid="7" grpId="1">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zh-CN" dirty="0">
                <a:effectLst/>
              </a:rPr>
              <a:t>实例研究四：订餐系统</a:t>
            </a:r>
            <a:r>
              <a:rPr lang="en-US" altLang="zh-CN" dirty="0">
                <a:effectLst/>
              </a:rPr>
              <a:t>MOS</a:t>
            </a:r>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49</a:t>
            </a:fld>
            <a:endParaRPr lang="zh-CN" altLang="en-US"/>
          </a:p>
        </p:txBody>
      </p:sp>
      <p:sp>
        <p:nvSpPr>
          <p:cNvPr id="4" name="文本框 3"/>
          <p:cNvSpPr txBox="1"/>
          <p:nvPr/>
        </p:nvSpPr>
        <p:spPr>
          <a:xfrm>
            <a:off x="433138" y="4850253"/>
            <a:ext cx="8265694" cy="1754326"/>
          </a:xfrm>
          <a:prstGeom prst="rect">
            <a:avLst/>
          </a:prstGeom>
          <a:noFill/>
        </p:spPr>
        <p:txBody>
          <a:bodyPr wrap="square" rtlCol="0">
            <a:spAutoFit/>
          </a:bodyPr>
          <a:lstStyle/>
          <a:p>
            <a:pPr marL="285750" indent="-285750">
              <a:buFont typeface="Wingdings" panose="05000000000000000000" pitchFamily="2" charset="2"/>
              <a:buChar char="l"/>
            </a:pPr>
            <a:r>
              <a:rPr lang="zh-CN" altLang="zh-CN" dirty="0"/>
              <a:t>对于订餐系统，</a:t>
            </a:r>
            <a:r>
              <a:rPr lang="en-US" altLang="zh-CN" b="1" dirty="0"/>
              <a:t>METRIC</a:t>
            </a:r>
            <a:r>
              <a:rPr lang="zh-CN" altLang="zh-CN" dirty="0"/>
              <a:t>需要比较的候选对的数目为</a:t>
            </a:r>
            <a:r>
              <a:rPr lang="en-US" altLang="zh-CN" b="1" dirty="0"/>
              <a:t>16110</a:t>
            </a:r>
            <a:r>
              <a:rPr lang="zh-CN" altLang="zh-CN" dirty="0"/>
              <a:t>，而</a:t>
            </a:r>
            <a:r>
              <a:rPr lang="en-US" altLang="zh-CN" b="1" dirty="0"/>
              <a:t>METRIC*</a:t>
            </a:r>
            <a:r>
              <a:rPr lang="zh-CN" altLang="zh-CN" dirty="0"/>
              <a:t>需要比较的候选对数目为</a:t>
            </a:r>
            <a:r>
              <a:rPr lang="en-US" altLang="zh-CN" b="1" dirty="0"/>
              <a:t>16110</a:t>
            </a:r>
            <a:r>
              <a:rPr lang="zh-CN" altLang="zh-CN" dirty="0"/>
              <a:t>。后者需要比较的候选对数目与前者完全相等。在这个实例中</a:t>
            </a:r>
            <a:r>
              <a:rPr lang="en-US" altLang="zh-CN" dirty="0"/>
              <a:t>METRIC*</a:t>
            </a:r>
            <a:r>
              <a:rPr lang="zh-CN" altLang="zh-CN" dirty="0"/>
              <a:t>未能减少需要比较的候选对的数目。</a:t>
            </a:r>
          </a:p>
          <a:p>
            <a:pPr marL="285750" indent="-285750">
              <a:buFont typeface="Wingdings" panose="05000000000000000000" pitchFamily="2" charset="2"/>
              <a:buChar char="l"/>
            </a:pPr>
            <a:r>
              <a:rPr lang="zh-CN" altLang="en-US" dirty="0"/>
              <a:t>原因：是</a:t>
            </a:r>
            <a:r>
              <a:rPr lang="en-US" altLang="zh-CN" dirty="0"/>
              <a:t>MOS</a:t>
            </a:r>
            <a:r>
              <a:rPr lang="zh-CN" altLang="en-US" dirty="0"/>
              <a:t>的每一个完整测试帧的</a:t>
            </a:r>
            <a:r>
              <a:rPr lang="en-US" altLang="zh-CN" dirty="0"/>
              <a:t>O-choice</a:t>
            </a:r>
            <a:r>
              <a:rPr lang="zh-CN" altLang="en-US" dirty="0"/>
              <a:t>组合都不一样。在这种情况下，每个测试帧就是一个</a:t>
            </a:r>
            <a:r>
              <a:rPr lang="en-US" altLang="zh-CN" dirty="0"/>
              <a:t>IO-CTF</a:t>
            </a:r>
            <a:r>
              <a:rPr lang="zh-CN" altLang="en-US" dirty="0"/>
              <a:t>组，组与组之间的对比就成为了测试帧与测试帧之间的对比，就完全成为了</a:t>
            </a:r>
            <a:r>
              <a:rPr lang="en-US" altLang="zh-CN" dirty="0"/>
              <a:t>METRIC</a:t>
            </a:r>
            <a:r>
              <a:rPr lang="zh-CN" altLang="en-US" dirty="0"/>
              <a:t>的比较方法。</a:t>
            </a:r>
          </a:p>
        </p:txBody>
      </p:sp>
      <p:graphicFrame>
        <p:nvGraphicFramePr>
          <p:cNvPr id="7" name="图表 6"/>
          <p:cNvGraphicFramePr/>
          <p:nvPr>
            <p:extLst>
              <p:ext uri="{D42A27DB-BD31-4B8C-83A1-F6EECF244321}">
                <p14:modId xmlns:p14="http://schemas.microsoft.com/office/powerpoint/2010/main" val="719642871"/>
              </p:ext>
            </p:extLst>
          </p:nvPr>
        </p:nvGraphicFramePr>
        <p:xfrm>
          <a:off x="1152138" y="1444554"/>
          <a:ext cx="6376736" cy="3428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497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anim calcmode="lin" valueType="num">
                                      <p:cBhvr>
                                        <p:cTn id="14" dur="250" fill="hold"/>
                                        <p:tgtEl>
                                          <p:spTgt spid="7"/>
                                        </p:tgtEl>
                                        <p:attrNameLst>
                                          <p:attrName>ppt_x</p:attrName>
                                        </p:attrNameLst>
                                      </p:cBhvr>
                                      <p:tavLst>
                                        <p:tav tm="0">
                                          <p:val>
                                            <p:strVal val="#ppt_x"/>
                                          </p:val>
                                        </p:tav>
                                        <p:tav tm="100000">
                                          <p:val>
                                            <p:strVal val="#ppt_x"/>
                                          </p:val>
                                        </p:tav>
                                      </p:tavLst>
                                    </p:anim>
                                    <p:anim calcmode="lin" valueType="num">
                                      <p:cBhvr>
                                        <p:cTn id="15" dur="25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250"/>
                                        <p:tgtEl>
                                          <p:spTgt spid="4">
                                            <p:txEl>
                                              <p:pRg st="0" end="0"/>
                                            </p:txEl>
                                          </p:spTgt>
                                        </p:tgtEl>
                                      </p:cBhvr>
                                    </p:animEffect>
                                    <p:anim calcmode="lin" valueType="num">
                                      <p:cBhvr>
                                        <p:cTn id="20"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2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250"/>
                                        <p:tgtEl>
                                          <p:spTgt spid="4">
                                            <p:txEl>
                                              <p:pRg st="1" end="1"/>
                                            </p:txEl>
                                          </p:spTgt>
                                        </p:tgtEl>
                                      </p:cBhvr>
                                    </p:animEffect>
                                    <p:anim calcmode="lin" valueType="num">
                                      <p:cBhvr>
                                        <p:cTn id="26"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7" dur="25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xit" presetSubtype="0" fill="hold" grpId="1" nodeType="clickEffect">
                                  <p:stCondLst>
                                    <p:cond delay="0"/>
                                  </p:stCondLst>
                                  <p:childTnLst>
                                    <p:animEffect transition="out" filter="fade">
                                      <p:cBhvr>
                                        <p:cTn id="31" dur="250"/>
                                        <p:tgtEl>
                                          <p:spTgt spid="7"/>
                                        </p:tgtEl>
                                      </p:cBhvr>
                                    </p:animEffect>
                                    <p:anim calcmode="lin" valueType="num">
                                      <p:cBhvr>
                                        <p:cTn id="32" dur="250"/>
                                        <p:tgtEl>
                                          <p:spTgt spid="7"/>
                                        </p:tgtEl>
                                        <p:attrNameLst>
                                          <p:attrName>ppt_x</p:attrName>
                                        </p:attrNameLst>
                                      </p:cBhvr>
                                      <p:tavLst>
                                        <p:tav tm="0">
                                          <p:val>
                                            <p:strVal val="ppt_x"/>
                                          </p:val>
                                        </p:tav>
                                        <p:tav tm="100000">
                                          <p:val>
                                            <p:strVal val="ppt_x"/>
                                          </p:val>
                                        </p:tav>
                                      </p:tavLst>
                                    </p:anim>
                                    <p:anim calcmode="lin" valueType="num">
                                      <p:cBhvr>
                                        <p:cTn id="33" dur="250"/>
                                        <p:tgtEl>
                                          <p:spTgt spid="7"/>
                                        </p:tgtEl>
                                        <p:attrNameLst>
                                          <p:attrName>ppt_y</p:attrName>
                                        </p:attrNameLst>
                                      </p:cBhvr>
                                      <p:tavLst>
                                        <p:tav tm="0">
                                          <p:val>
                                            <p:strVal val="ppt_y"/>
                                          </p:val>
                                        </p:tav>
                                        <p:tav tm="100000">
                                          <p:val>
                                            <p:strVal val="ppt_y+.1"/>
                                          </p:val>
                                        </p:tav>
                                      </p:tavLst>
                                    </p:anim>
                                    <p:set>
                                      <p:cBhvr>
                                        <p:cTn id="34" dur="1" fill="hold">
                                          <p:stCondLst>
                                            <p:cond delay="249"/>
                                          </p:stCondLst>
                                        </p:cTn>
                                        <p:tgtEl>
                                          <p:spTgt spid="7"/>
                                        </p:tgtEl>
                                        <p:attrNameLst>
                                          <p:attrName>style.visibility</p:attrName>
                                        </p:attrNameLst>
                                      </p:cBhvr>
                                      <p:to>
                                        <p:strVal val="hidden"/>
                                      </p:to>
                                    </p:set>
                                  </p:childTnLst>
                                </p:cTn>
                              </p:par>
                              <p:par>
                                <p:cTn id="35" presetID="42" presetClass="exit" presetSubtype="0" fill="hold" grpId="1" nodeType="withEffect">
                                  <p:stCondLst>
                                    <p:cond delay="0"/>
                                  </p:stCondLst>
                                  <p:childTnLst>
                                    <p:animEffect transition="out" filter="fade">
                                      <p:cBhvr>
                                        <p:cTn id="36" dur="250"/>
                                        <p:tgtEl>
                                          <p:spTgt spid="4">
                                            <p:txEl>
                                              <p:pRg st="0" end="0"/>
                                            </p:txEl>
                                          </p:spTgt>
                                        </p:tgtEl>
                                      </p:cBhvr>
                                    </p:animEffect>
                                    <p:anim calcmode="lin" valueType="num">
                                      <p:cBhvr>
                                        <p:cTn id="37" dur="250"/>
                                        <p:tgtEl>
                                          <p:spTgt spid="4">
                                            <p:txEl>
                                              <p:pRg st="0" end="0"/>
                                            </p:txEl>
                                          </p:spTgt>
                                        </p:tgtEl>
                                        <p:attrNameLst>
                                          <p:attrName>ppt_x</p:attrName>
                                        </p:attrNameLst>
                                      </p:cBhvr>
                                      <p:tavLst>
                                        <p:tav tm="0">
                                          <p:val>
                                            <p:strVal val="ppt_x"/>
                                          </p:val>
                                        </p:tav>
                                        <p:tav tm="100000">
                                          <p:val>
                                            <p:strVal val="ppt_x"/>
                                          </p:val>
                                        </p:tav>
                                      </p:tavLst>
                                    </p:anim>
                                    <p:anim calcmode="lin" valueType="num">
                                      <p:cBhvr>
                                        <p:cTn id="38" dur="250"/>
                                        <p:tgtEl>
                                          <p:spTgt spid="4">
                                            <p:txEl>
                                              <p:pRg st="0" end="0"/>
                                            </p:txEl>
                                          </p:spTgt>
                                        </p:tgtEl>
                                        <p:attrNameLst>
                                          <p:attrName>ppt_y</p:attrName>
                                        </p:attrNameLst>
                                      </p:cBhvr>
                                      <p:tavLst>
                                        <p:tav tm="0">
                                          <p:val>
                                            <p:strVal val="ppt_y"/>
                                          </p:val>
                                        </p:tav>
                                        <p:tav tm="100000">
                                          <p:val>
                                            <p:strVal val="ppt_y+.1"/>
                                          </p:val>
                                        </p:tav>
                                      </p:tavLst>
                                    </p:anim>
                                    <p:set>
                                      <p:cBhvr>
                                        <p:cTn id="39" dur="1" fill="hold">
                                          <p:stCondLst>
                                            <p:cond delay="249"/>
                                          </p:stCondLst>
                                        </p:cTn>
                                        <p:tgtEl>
                                          <p:spTgt spid="4">
                                            <p:txEl>
                                              <p:pRg st="0" end="0"/>
                                            </p:txEl>
                                          </p:spTgt>
                                        </p:tgtEl>
                                        <p:attrNameLst>
                                          <p:attrName>style.visibility</p:attrName>
                                        </p:attrNameLst>
                                      </p:cBhvr>
                                      <p:to>
                                        <p:strVal val="hidden"/>
                                      </p:to>
                                    </p:set>
                                  </p:childTnLst>
                                </p:cTn>
                              </p:par>
                              <p:par>
                                <p:cTn id="40" presetID="42" presetClass="exit" presetSubtype="0" fill="hold" grpId="1" nodeType="withEffect">
                                  <p:stCondLst>
                                    <p:cond delay="0"/>
                                  </p:stCondLst>
                                  <p:childTnLst>
                                    <p:animEffect transition="out" filter="fade">
                                      <p:cBhvr>
                                        <p:cTn id="41" dur="250"/>
                                        <p:tgtEl>
                                          <p:spTgt spid="4">
                                            <p:txEl>
                                              <p:pRg st="1" end="1"/>
                                            </p:txEl>
                                          </p:spTgt>
                                        </p:tgtEl>
                                      </p:cBhvr>
                                    </p:animEffect>
                                    <p:anim calcmode="lin" valueType="num">
                                      <p:cBhvr>
                                        <p:cTn id="42" dur="250"/>
                                        <p:tgtEl>
                                          <p:spTgt spid="4">
                                            <p:txEl>
                                              <p:pRg st="1" end="1"/>
                                            </p:txEl>
                                          </p:spTgt>
                                        </p:tgtEl>
                                        <p:attrNameLst>
                                          <p:attrName>ppt_x</p:attrName>
                                        </p:attrNameLst>
                                      </p:cBhvr>
                                      <p:tavLst>
                                        <p:tav tm="0">
                                          <p:val>
                                            <p:strVal val="ppt_x"/>
                                          </p:val>
                                        </p:tav>
                                        <p:tav tm="100000">
                                          <p:val>
                                            <p:strVal val="ppt_x"/>
                                          </p:val>
                                        </p:tav>
                                      </p:tavLst>
                                    </p:anim>
                                    <p:anim calcmode="lin" valueType="num">
                                      <p:cBhvr>
                                        <p:cTn id="43" dur="250"/>
                                        <p:tgtEl>
                                          <p:spTgt spid="4">
                                            <p:txEl>
                                              <p:pRg st="1" end="1"/>
                                            </p:txEl>
                                          </p:spTgt>
                                        </p:tgtEl>
                                        <p:attrNameLst>
                                          <p:attrName>ppt_y</p:attrName>
                                        </p:attrNameLst>
                                      </p:cBhvr>
                                      <p:tavLst>
                                        <p:tav tm="0">
                                          <p:val>
                                            <p:strVal val="ppt_y"/>
                                          </p:val>
                                        </p:tav>
                                        <p:tav tm="100000">
                                          <p:val>
                                            <p:strVal val="ppt_y+.1"/>
                                          </p:val>
                                        </p:tav>
                                      </p:tavLst>
                                    </p:anim>
                                    <p:set>
                                      <p:cBhvr>
                                        <p:cTn id="44" dur="1" fill="hold">
                                          <p:stCondLst>
                                            <p:cond delay="249"/>
                                          </p:stCondLst>
                                        </p:cTn>
                                        <p:tgtEl>
                                          <p:spTgt spid="4">
                                            <p:txEl>
                                              <p:pRg st="1" end="1"/>
                                            </p:txEl>
                                          </p:spTgt>
                                        </p:tgtEl>
                                        <p:attrNameLst>
                                          <p:attrName>style.visibility</p:attrName>
                                        </p:attrNameLst>
                                      </p:cBhvr>
                                      <p:to>
                                        <p:strVal val="hidden"/>
                                      </p:to>
                                    </p:set>
                                  </p:childTnLst>
                                </p:cTn>
                              </p:par>
                              <p:par>
                                <p:cTn id="45" presetID="42" presetClass="exit" presetSubtype="0" fill="hold" grpId="1" nodeType="withEffect">
                                  <p:stCondLst>
                                    <p:cond delay="0"/>
                                  </p:stCondLst>
                                  <p:childTnLst>
                                    <p:animEffect transition="out" filter="fade">
                                      <p:cBhvr>
                                        <p:cTn id="46" dur="250"/>
                                        <p:tgtEl>
                                          <p:spTgt spid="2">
                                            <p:txEl>
                                              <p:pRg st="0" end="0"/>
                                            </p:txEl>
                                          </p:spTgt>
                                        </p:tgtEl>
                                      </p:cBhvr>
                                    </p:animEffect>
                                    <p:anim calcmode="lin" valueType="num">
                                      <p:cBhvr>
                                        <p:cTn id="47" dur="250"/>
                                        <p:tgtEl>
                                          <p:spTgt spid="2">
                                            <p:txEl>
                                              <p:pRg st="0" end="0"/>
                                            </p:txEl>
                                          </p:spTgt>
                                        </p:tgtEl>
                                        <p:attrNameLst>
                                          <p:attrName>ppt_x</p:attrName>
                                        </p:attrNameLst>
                                      </p:cBhvr>
                                      <p:tavLst>
                                        <p:tav tm="0">
                                          <p:val>
                                            <p:strVal val="ppt_x"/>
                                          </p:val>
                                        </p:tav>
                                        <p:tav tm="100000">
                                          <p:val>
                                            <p:strVal val="ppt_x"/>
                                          </p:val>
                                        </p:tav>
                                      </p:tavLst>
                                    </p:anim>
                                    <p:anim calcmode="lin" valueType="num">
                                      <p:cBhvr>
                                        <p:cTn id="48" dur="250"/>
                                        <p:tgtEl>
                                          <p:spTgt spid="2">
                                            <p:txEl>
                                              <p:pRg st="0" end="0"/>
                                            </p:txEl>
                                          </p:spTgt>
                                        </p:tgtEl>
                                        <p:attrNameLst>
                                          <p:attrName>ppt_y</p:attrName>
                                        </p:attrNameLst>
                                      </p:cBhvr>
                                      <p:tavLst>
                                        <p:tav tm="0">
                                          <p:val>
                                            <p:strVal val="ppt_y"/>
                                          </p:val>
                                        </p:tav>
                                        <p:tav tm="100000">
                                          <p:val>
                                            <p:strVal val="ppt_y+.1"/>
                                          </p:val>
                                        </p:tav>
                                      </p:tavLst>
                                    </p:anim>
                                    <p:set>
                                      <p:cBhvr>
                                        <p:cTn id="49" dur="1" fill="hold">
                                          <p:stCondLst>
                                            <p:cond delay="24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4" grpId="0" build="p"/>
      <p:bldP spid="4" grpId="1" build="allAtOnce"/>
      <p:bldGraphic spid="7" grpId="0">
        <p:bldAsOne/>
      </p:bldGraphic>
      <p:bldGraphic spid="7" grpId="1">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5</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08" y="1498228"/>
            <a:ext cx="1475815" cy="1261929"/>
          </a:xfrm>
          <a:prstGeom prst="rect">
            <a:avLst/>
          </a:prstGeom>
        </p:spPr>
      </p:pic>
      <p:sp>
        <p:nvSpPr>
          <p:cNvPr id="7" name="流程图: 可选过程 6"/>
          <p:cNvSpPr/>
          <p:nvPr/>
        </p:nvSpPr>
        <p:spPr>
          <a:xfrm>
            <a:off x="2358142" y="1498228"/>
            <a:ext cx="6014893" cy="1854572"/>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大明：</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latin typeface="Times New Roman" pitchFamily="18" charset="0"/>
                <a:cs typeface="Times New Roman" pitchFamily="18" charset="0"/>
              </a:rPr>
              <a:t>假如我们很难构造一个软件的实际输出结果，那么我们该如何对这样的软件进行测试呢？还能不能保障这种软件的质量呢？</a:t>
            </a:r>
            <a:endParaRPr lang="zh-CN" altLang="en-US" sz="2000" dirty="0">
              <a:solidFill>
                <a:schemeClr val="bg1"/>
              </a:solidFill>
            </a:endParaRPr>
          </a:p>
        </p:txBody>
      </p:sp>
      <p:sp>
        <p:nvSpPr>
          <p:cNvPr id="10" name="流程图: 可选过程 9"/>
          <p:cNvSpPr/>
          <p:nvPr/>
        </p:nvSpPr>
        <p:spPr>
          <a:xfrm>
            <a:off x="550208" y="4048764"/>
            <a:ext cx="6049196" cy="1854572"/>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不靠普：</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latin typeface="Times New Roman" pitchFamily="18" charset="0"/>
                <a:cs typeface="Times New Roman" pitchFamily="18" charset="0"/>
              </a:rPr>
              <a:t>嘿，动动脑子。这是一个大坑，为啥非要刚正面。我们不能绕过去吗？</a:t>
            </a:r>
            <a:endParaRPr lang="zh-CN" altLang="en-US" sz="2000" dirty="0">
              <a:solidFill>
                <a:schemeClr val="bg1"/>
              </a:solidFill>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9694" y="4048764"/>
            <a:ext cx="1895717" cy="1421788"/>
          </a:xfrm>
          <a:prstGeom prst="rect">
            <a:avLst/>
          </a:prstGeom>
        </p:spPr>
      </p:pic>
    </p:spTree>
    <p:extLst>
      <p:ext uri="{BB962C8B-B14F-4D97-AF65-F5344CB8AC3E}">
        <p14:creationId xmlns:p14="http://schemas.microsoft.com/office/powerpoint/2010/main" val="13434193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en-US" dirty="0"/>
              <a:t>实验结果分析</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50</a:t>
            </a:fld>
            <a:endParaRPr lang="zh-CN" altLang="en-US"/>
          </a:p>
        </p:txBody>
      </p:sp>
      <p:sp>
        <p:nvSpPr>
          <p:cNvPr id="6" name="TextBox 45"/>
          <p:cNvSpPr txBox="1"/>
          <p:nvPr/>
        </p:nvSpPr>
        <p:spPr>
          <a:xfrm>
            <a:off x="601503" y="1237119"/>
            <a:ext cx="7802336" cy="5016758"/>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l"/>
            </a:pPr>
            <a:r>
              <a:rPr lang="zh-CN" altLang="en-US" sz="2000" dirty="0">
                <a:latin typeface="+mj-lt"/>
              </a:rPr>
              <a:t>回答问题</a:t>
            </a:r>
            <a:r>
              <a:rPr lang="en-US" altLang="zh-CN" sz="2000" dirty="0">
                <a:latin typeface="+mj-lt"/>
              </a:rPr>
              <a:t>1</a:t>
            </a:r>
            <a:r>
              <a:rPr lang="zh-CN" altLang="en-US" sz="2000" dirty="0">
                <a:latin typeface="+mj-lt"/>
              </a:rPr>
              <a:t>：</a:t>
            </a:r>
            <a:r>
              <a:rPr lang="en-US" altLang="zh-CN" sz="2000" dirty="0">
                <a:latin typeface="+mj-lt"/>
              </a:rPr>
              <a:t>METRIC*</a:t>
            </a:r>
            <a:r>
              <a:rPr lang="zh-CN" altLang="en-US" sz="2000" dirty="0">
                <a:latin typeface="+mj-lt"/>
              </a:rPr>
              <a:t>能够成功识别出四个实验对象中的蜕变关系。得到的结论是</a:t>
            </a:r>
            <a:r>
              <a:rPr lang="en-US" altLang="zh-CN" sz="2000" dirty="0">
                <a:latin typeface="+mj-lt"/>
              </a:rPr>
              <a:t>METRIC*</a:t>
            </a:r>
            <a:r>
              <a:rPr lang="zh-CN" altLang="en-US" sz="2000" dirty="0">
                <a:latin typeface="+mj-lt"/>
              </a:rPr>
              <a:t>是可行的。</a:t>
            </a:r>
          </a:p>
          <a:p>
            <a:pPr marL="342900" indent="-342900">
              <a:lnSpc>
                <a:spcPct val="150000"/>
              </a:lnSpc>
              <a:spcAft>
                <a:spcPts val="1200"/>
              </a:spcAft>
              <a:buFont typeface="Wingdings" panose="05000000000000000000" pitchFamily="2" charset="2"/>
              <a:buChar char="l"/>
            </a:pPr>
            <a:r>
              <a:rPr lang="zh-CN" altLang="en-US" sz="2000" dirty="0">
                <a:latin typeface="+mj-lt"/>
              </a:rPr>
              <a:t>回答问题</a:t>
            </a:r>
            <a:r>
              <a:rPr lang="en-US" altLang="zh-CN" sz="2000" dirty="0">
                <a:latin typeface="+mj-lt"/>
              </a:rPr>
              <a:t>2</a:t>
            </a:r>
            <a:r>
              <a:rPr lang="zh-CN" altLang="en-US" sz="2000" dirty="0">
                <a:latin typeface="+mj-lt"/>
              </a:rPr>
              <a:t>：在能够得出所有蜕变关系的情况下，</a:t>
            </a:r>
            <a:r>
              <a:rPr lang="en-US" altLang="zh-CN" sz="2000" dirty="0">
                <a:latin typeface="+mj-lt"/>
              </a:rPr>
              <a:t>METRIC*</a:t>
            </a:r>
            <a:r>
              <a:rPr lang="zh-CN" altLang="en-US" sz="2000" dirty="0">
                <a:latin typeface="+mj-lt"/>
              </a:rPr>
              <a:t>能够减少联通计费服务、航空行李托运计费服务与费用补偿系统所需要识别的候选对的数量，而对于订餐系统则无法减少需要识别的候选对的数量。从整体来看，得到的结论是</a:t>
            </a:r>
            <a:r>
              <a:rPr lang="en-US" altLang="zh-CN" sz="2000" dirty="0">
                <a:latin typeface="+mj-lt"/>
              </a:rPr>
              <a:t>METRIC*</a:t>
            </a:r>
            <a:r>
              <a:rPr lang="zh-CN" altLang="en-US" sz="2000" dirty="0">
                <a:latin typeface="+mj-lt"/>
              </a:rPr>
              <a:t>方法可以有效剔除没有用的候选对，减少需要识别的候选对的数量。</a:t>
            </a:r>
            <a:endParaRPr lang="en-US" altLang="zh-CN" sz="2000" dirty="0">
              <a:latin typeface="+mj-lt"/>
            </a:endParaRPr>
          </a:p>
          <a:p>
            <a:pPr marL="342900" indent="-342900">
              <a:lnSpc>
                <a:spcPct val="150000"/>
              </a:lnSpc>
              <a:spcAft>
                <a:spcPts val="1200"/>
              </a:spcAft>
              <a:buFont typeface="Wingdings" panose="05000000000000000000" pitchFamily="2" charset="2"/>
              <a:buChar char="l"/>
            </a:pPr>
            <a:r>
              <a:rPr lang="zh-CN" altLang="en-US" sz="2000" dirty="0">
                <a:latin typeface="+mj-lt"/>
              </a:rPr>
              <a:t>在 </a:t>
            </a:r>
            <a:r>
              <a:rPr lang="en-US" altLang="zh-CN" sz="2000" dirty="0">
                <a:latin typeface="+mj-lt"/>
              </a:rPr>
              <a:t>I-choice</a:t>
            </a:r>
            <a:r>
              <a:rPr lang="zh-CN" altLang="en-US" sz="2000" dirty="0">
                <a:latin typeface="+mj-lt"/>
              </a:rPr>
              <a:t>组合与 </a:t>
            </a:r>
            <a:r>
              <a:rPr lang="en-US" altLang="zh-CN" sz="2000" dirty="0">
                <a:latin typeface="+mj-lt"/>
              </a:rPr>
              <a:t>O-choice</a:t>
            </a:r>
            <a:r>
              <a:rPr lang="zh-CN" altLang="en-US" sz="2000" dirty="0">
                <a:latin typeface="+mj-lt"/>
              </a:rPr>
              <a:t>组合的关系为多对一时才能体现出它在有用候选择上优 组合的关系为多对一时才能体现出它在有用候选择上优势。</a:t>
            </a:r>
          </a:p>
        </p:txBody>
      </p:sp>
    </p:spTree>
    <p:extLst>
      <p:ext uri="{BB962C8B-B14F-4D97-AF65-F5344CB8AC3E}">
        <p14:creationId xmlns:p14="http://schemas.microsoft.com/office/powerpoint/2010/main" val="195972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50"/>
                                        <p:tgtEl>
                                          <p:spTgt spid="6">
                                            <p:txEl>
                                              <p:pRg st="0" end="0"/>
                                            </p:txEl>
                                          </p:spTgt>
                                        </p:tgtEl>
                                      </p:cBhvr>
                                    </p:animEffect>
                                    <p:anim calcmode="lin" valueType="num">
                                      <p:cBhvr>
                                        <p:cTn id="8" dur="25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250"/>
                                        <p:tgtEl>
                                          <p:spTgt spid="6">
                                            <p:txEl>
                                              <p:pRg st="1" end="1"/>
                                            </p:txEl>
                                          </p:spTgt>
                                        </p:tgtEl>
                                      </p:cBhvr>
                                    </p:animEffect>
                                    <p:anim calcmode="lin" valueType="num">
                                      <p:cBhvr>
                                        <p:cTn id="15" dur="25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250"/>
                                        <p:tgtEl>
                                          <p:spTgt spid="6">
                                            <p:txEl>
                                              <p:pRg st="2" end="2"/>
                                            </p:txEl>
                                          </p:spTgt>
                                        </p:tgtEl>
                                      </p:cBhvr>
                                    </p:animEffect>
                                    <p:anim calcmode="lin" valueType="num">
                                      <p:cBhvr>
                                        <p:cTn id="22" dur="25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51</a:t>
            </a:fld>
            <a:endParaRPr lang="zh-CN" altLang="en-US"/>
          </a:p>
        </p:txBody>
      </p:sp>
      <p:sp>
        <p:nvSpPr>
          <p:cNvPr id="8" name="流程图: 可选过程 7"/>
          <p:cNvSpPr/>
          <p:nvPr/>
        </p:nvSpPr>
        <p:spPr>
          <a:xfrm>
            <a:off x="2495968" y="1674635"/>
            <a:ext cx="5721600" cy="1489670"/>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三丑：</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既然</a:t>
            </a:r>
            <a:r>
              <a:rPr lang="en-US" altLang="zh-CN" sz="2000" dirty="0">
                <a:solidFill>
                  <a:schemeClr val="bg1"/>
                </a:solidFill>
              </a:rPr>
              <a:t>METRIC*</a:t>
            </a:r>
            <a:r>
              <a:rPr lang="zh-CN" altLang="en-US" sz="2000" dirty="0">
                <a:solidFill>
                  <a:schemeClr val="bg1"/>
                </a:solidFill>
              </a:rPr>
              <a:t>是可行的，那么我使用这种方法识别的蜕变关系的故障检测能力高不高呢？</a:t>
            </a:r>
          </a:p>
        </p:txBody>
      </p:sp>
      <p:sp>
        <p:nvSpPr>
          <p:cNvPr id="13" name="流程图: 可选过程 12"/>
          <p:cNvSpPr/>
          <p:nvPr/>
        </p:nvSpPr>
        <p:spPr>
          <a:xfrm>
            <a:off x="802491" y="4033021"/>
            <a:ext cx="5713043" cy="1277815"/>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金星：</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使用变异测试来研究蜕变关系的故障检测能力！</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91" y="1674635"/>
            <a:ext cx="1303035" cy="1303035"/>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2620" y="4061896"/>
            <a:ext cx="1494948" cy="1542288"/>
          </a:xfrm>
          <a:prstGeom prst="rect">
            <a:avLst/>
          </a:prstGeom>
        </p:spPr>
      </p:pic>
    </p:spTree>
    <p:extLst>
      <p:ext uri="{BB962C8B-B14F-4D97-AF65-F5344CB8AC3E}">
        <p14:creationId xmlns:p14="http://schemas.microsoft.com/office/powerpoint/2010/main" val="3951425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a:solidFill>
                    <a:schemeClr val="bg1"/>
                  </a:solidFill>
                  <a:latin typeface="+mj-ea"/>
                  <a:ea typeface="+mj-ea"/>
                </a:rPr>
                <a:t>0</a:t>
              </a:r>
            </a:p>
            <a:p>
              <a:pPr>
                <a:lnSpc>
                  <a:spcPct val="80000"/>
                </a:lnSpc>
              </a:pPr>
              <a:r>
                <a:rPr lang="zh-CN" altLang="en-US" sz="5400" b="1">
                  <a:solidFill>
                    <a:schemeClr val="bg1"/>
                  </a:solidFill>
                  <a:latin typeface="+mj-ea"/>
                  <a:ea typeface="+mj-ea"/>
                </a:rPr>
                <a:t>  </a:t>
              </a:r>
              <a:r>
                <a:rPr lang="en-US" altLang="zh-CN" sz="5400" b="1">
                  <a:solidFill>
                    <a:schemeClr val="bg1"/>
                  </a:solidFill>
                  <a:latin typeface="+mj-ea"/>
                  <a:ea typeface="+mj-ea"/>
                </a:rPr>
                <a:t>6</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a:solidFill>
                    <a:schemeClr val="bg1"/>
                  </a:solidFill>
                </a:rPr>
                <a:t>PART SIX</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3999306" cy="1446550"/>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蜕变关系故障检测能力研究</a:t>
            </a:r>
          </a:p>
        </p:txBody>
      </p:sp>
    </p:spTree>
    <p:extLst>
      <p:ext uri="{BB962C8B-B14F-4D97-AF65-F5344CB8AC3E}">
        <p14:creationId xmlns:p14="http://schemas.microsoft.com/office/powerpoint/2010/main" val="2045409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研究问题</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53</a:t>
            </a:fld>
            <a:endParaRPr lang="zh-CN" altLang="en-US"/>
          </a:p>
        </p:txBody>
      </p:sp>
      <p:sp>
        <p:nvSpPr>
          <p:cNvPr id="27" name="椭圆 26"/>
          <p:cNvSpPr/>
          <p:nvPr/>
        </p:nvSpPr>
        <p:spPr>
          <a:xfrm>
            <a:off x="2366562" y="5762732"/>
            <a:ext cx="4468934" cy="516700"/>
          </a:xfrm>
          <a:prstGeom prst="ellipse">
            <a:avLst/>
          </a:prstGeom>
          <a:solidFill>
            <a:schemeClr val="tx1">
              <a:alpha val="44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任意多边形 27"/>
          <p:cNvSpPr/>
          <p:nvPr/>
        </p:nvSpPr>
        <p:spPr>
          <a:xfrm>
            <a:off x="4492169" y="5300307"/>
            <a:ext cx="217719" cy="1497"/>
          </a:xfrm>
          <a:custGeom>
            <a:avLst/>
            <a:gdLst>
              <a:gd name="connsiteX0" fmla="*/ 0 w 261743"/>
              <a:gd name="connsiteY0" fmla="*/ 0 h 1800"/>
              <a:gd name="connsiteX1" fmla="*/ 243568 w 261743"/>
              <a:gd name="connsiteY1" fmla="*/ 1469 h 1800"/>
              <a:gd name="connsiteX2" fmla="*/ 261743 w 261743"/>
              <a:gd name="connsiteY2" fmla="*/ 1800 h 1800"/>
              <a:gd name="connsiteX3" fmla="*/ 0 w 261743"/>
              <a:gd name="connsiteY3" fmla="*/ 0 h 1800"/>
            </a:gdLst>
            <a:ahLst/>
            <a:cxnLst>
              <a:cxn ang="0">
                <a:pos x="connsiteX0" y="connsiteY0"/>
              </a:cxn>
              <a:cxn ang="0">
                <a:pos x="connsiteX1" y="connsiteY1"/>
              </a:cxn>
              <a:cxn ang="0">
                <a:pos x="connsiteX2" y="connsiteY2"/>
              </a:cxn>
              <a:cxn ang="0">
                <a:pos x="connsiteX3" y="connsiteY3"/>
              </a:cxn>
            </a:cxnLst>
            <a:rect l="l" t="t" r="r" b="b"/>
            <a:pathLst>
              <a:path w="261743" h="1800">
                <a:moveTo>
                  <a:pt x="0" y="0"/>
                </a:moveTo>
                <a:lnTo>
                  <a:pt x="243568" y="1469"/>
                </a:lnTo>
                <a:lnTo>
                  <a:pt x="261743" y="1800"/>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任意多边形 28"/>
          <p:cNvSpPr/>
          <p:nvPr/>
        </p:nvSpPr>
        <p:spPr>
          <a:xfrm>
            <a:off x="4492176" y="5300307"/>
            <a:ext cx="217705" cy="1497"/>
          </a:xfrm>
          <a:custGeom>
            <a:avLst/>
            <a:gdLst>
              <a:gd name="connsiteX0" fmla="*/ 261726 w 261726"/>
              <a:gd name="connsiteY0" fmla="*/ 0 h 1800"/>
              <a:gd name="connsiteX1" fmla="*/ 0 w 261726"/>
              <a:gd name="connsiteY1" fmla="*/ 1800 h 1800"/>
              <a:gd name="connsiteX2" fmla="*/ 18174 w 261726"/>
              <a:gd name="connsiteY2" fmla="*/ 1469 h 1800"/>
              <a:gd name="connsiteX3" fmla="*/ 261726 w 261726"/>
              <a:gd name="connsiteY3" fmla="*/ 0 h 1800"/>
            </a:gdLst>
            <a:ahLst/>
            <a:cxnLst>
              <a:cxn ang="0">
                <a:pos x="connsiteX0" y="connsiteY0"/>
              </a:cxn>
              <a:cxn ang="0">
                <a:pos x="connsiteX1" y="connsiteY1"/>
              </a:cxn>
              <a:cxn ang="0">
                <a:pos x="connsiteX2" y="connsiteY2"/>
              </a:cxn>
              <a:cxn ang="0">
                <a:pos x="connsiteX3" y="connsiteY3"/>
              </a:cxn>
            </a:cxnLst>
            <a:rect l="l" t="t" r="r" b="b"/>
            <a:pathLst>
              <a:path w="261726" h="1800">
                <a:moveTo>
                  <a:pt x="261726" y="0"/>
                </a:moveTo>
                <a:lnTo>
                  <a:pt x="0" y="1800"/>
                </a:lnTo>
                <a:lnTo>
                  <a:pt x="18174" y="1469"/>
                </a:lnTo>
                <a:lnTo>
                  <a:pt x="261726"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任意多边形 29"/>
          <p:cNvSpPr/>
          <p:nvPr/>
        </p:nvSpPr>
        <p:spPr>
          <a:xfrm>
            <a:off x="2249008" y="5301804"/>
            <a:ext cx="4704040" cy="560174"/>
          </a:xfrm>
          <a:custGeom>
            <a:avLst/>
            <a:gdLst>
              <a:gd name="connsiteX0" fmla="*/ 2564692 w 5655214"/>
              <a:gd name="connsiteY0" fmla="*/ 0 h 673443"/>
              <a:gd name="connsiteX1" fmla="*/ 2345194 w 5655214"/>
              <a:gd name="connsiteY1" fmla="*/ 4000 h 673443"/>
              <a:gd name="connsiteX2" fmla="*/ 433914 w 5655214"/>
              <a:gd name="connsiteY2" fmla="*/ 284007 h 673443"/>
              <a:gd name="connsiteX3" fmla="*/ 2827607 w 5655214"/>
              <a:gd name="connsiteY3" fmla="*/ 569821 h 673443"/>
              <a:gd name="connsiteX4" fmla="*/ 5221300 w 5655214"/>
              <a:gd name="connsiteY4" fmla="*/ 284007 h 673443"/>
              <a:gd name="connsiteX5" fmla="*/ 3310020 w 5655214"/>
              <a:gd name="connsiteY5" fmla="*/ 4000 h 673443"/>
              <a:gd name="connsiteX6" fmla="*/ 3090523 w 5655214"/>
              <a:gd name="connsiteY6" fmla="*/ 0 h 673443"/>
              <a:gd name="connsiteX7" fmla="*/ 3138249 w 5655214"/>
              <a:gd name="connsiteY7" fmla="*/ 329 h 673443"/>
              <a:gd name="connsiteX8" fmla="*/ 3212934 w 5655214"/>
              <a:gd name="connsiteY8" fmla="*/ 1689 h 673443"/>
              <a:gd name="connsiteX9" fmla="*/ 3445094 w 5655214"/>
              <a:gd name="connsiteY9" fmla="*/ 6514 h 673443"/>
              <a:gd name="connsiteX10" fmla="*/ 3517420 w 5655214"/>
              <a:gd name="connsiteY10" fmla="*/ 8735 h 673443"/>
              <a:gd name="connsiteX11" fmla="*/ 3743551 w 5655214"/>
              <a:gd name="connsiteY11" fmla="*/ 16654 h 673443"/>
              <a:gd name="connsiteX12" fmla="*/ 3809994 w 5655214"/>
              <a:gd name="connsiteY12" fmla="*/ 19558 h 673443"/>
              <a:gd name="connsiteX13" fmla="*/ 4022798 w 5655214"/>
              <a:gd name="connsiteY13" fmla="*/ 30164 h 673443"/>
              <a:gd name="connsiteX14" fmla="*/ 4100377 w 5655214"/>
              <a:gd name="connsiteY14" fmla="*/ 34627 h 673443"/>
              <a:gd name="connsiteX15" fmla="*/ 4262902 w 5655214"/>
              <a:gd name="connsiteY15" fmla="*/ 45289 h 673443"/>
              <a:gd name="connsiteX16" fmla="*/ 4392266 w 5655214"/>
              <a:gd name="connsiteY16" fmla="*/ 54673 h 673443"/>
              <a:gd name="connsiteX17" fmla="*/ 4433897 w 5655214"/>
              <a:gd name="connsiteY17" fmla="*/ 58117 h 673443"/>
              <a:gd name="connsiteX18" fmla="*/ 4626228 w 5655214"/>
              <a:gd name="connsiteY18" fmla="*/ 75290 h 673443"/>
              <a:gd name="connsiteX19" fmla="*/ 5655214 w 5655214"/>
              <a:gd name="connsiteY19" fmla="*/ 335818 h 673443"/>
              <a:gd name="connsiteX20" fmla="*/ 2827607 w 5655214"/>
              <a:gd name="connsiteY20" fmla="*/ 673443 h 673443"/>
              <a:gd name="connsiteX21" fmla="*/ 0 w 5655214"/>
              <a:gd name="connsiteY21" fmla="*/ 335818 h 673443"/>
              <a:gd name="connsiteX22" fmla="*/ 1028986 w 5655214"/>
              <a:gd name="connsiteY22" fmla="*/ 75290 h 673443"/>
              <a:gd name="connsiteX23" fmla="*/ 1221343 w 5655214"/>
              <a:gd name="connsiteY23" fmla="*/ 58115 h 673443"/>
              <a:gd name="connsiteX24" fmla="*/ 1262932 w 5655214"/>
              <a:gd name="connsiteY24" fmla="*/ 54674 h 673443"/>
              <a:gd name="connsiteX25" fmla="*/ 1392331 w 5655214"/>
              <a:gd name="connsiteY25" fmla="*/ 45288 h 673443"/>
              <a:gd name="connsiteX26" fmla="*/ 1554821 w 5655214"/>
              <a:gd name="connsiteY26" fmla="*/ 34628 h 673443"/>
              <a:gd name="connsiteX27" fmla="*/ 1632430 w 5655214"/>
              <a:gd name="connsiteY27" fmla="*/ 30164 h 673443"/>
              <a:gd name="connsiteX28" fmla="*/ 1845204 w 5655214"/>
              <a:gd name="connsiteY28" fmla="*/ 19558 h 673443"/>
              <a:gd name="connsiteX29" fmla="*/ 1911672 w 5655214"/>
              <a:gd name="connsiteY29" fmla="*/ 16654 h 673443"/>
              <a:gd name="connsiteX30" fmla="*/ 2137778 w 5655214"/>
              <a:gd name="connsiteY30" fmla="*/ 8736 h 673443"/>
              <a:gd name="connsiteX31" fmla="*/ 2210125 w 5655214"/>
              <a:gd name="connsiteY31" fmla="*/ 6514 h 673443"/>
              <a:gd name="connsiteX32" fmla="*/ 2442264 w 5655214"/>
              <a:gd name="connsiteY32" fmla="*/ 1690 h 673443"/>
              <a:gd name="connsiteX33" fmla="*/ 2516967 w 5655214"/>
              <a:gd name="connsiteY33" fmla="*/ 329 h 673443"/>
              <a:gd name="connsiteX34" fmla="*/ 2564692 w 5655214"/>
              <a:gd name="connsiteY34" fmla="*/ 0 h 673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655214" h="673443">
                <a:moveTo>
                  <a:pt x="2564692" y="0"/>
                </a:moveTo>
                <a:lnTo>
                  <a:pt x="2345194" y="4000"/>
                </a:lnTo>
                <a:cubicBezTo>
                  <a:pt x="1254429" y="30651"/>
                  <a:pt x="433914" y="145888"/>
                  <a:pt x="433914" y="284007"/>
                </a:cubicBezTo>
                <a:cubicBezTo>
                  <a:pt x="433914" y="441858"/>
                  <a:pt x="1505607" y="569821"/>
                  <a:pt x="2827607" y="569821"/>
                </a:cubicBezTo>
                <a:cubicBezTo>
                  <a:pt x="4149607" y="569821"/>
                  <a:pt x="5221300" y="441858"/>
                  <a:pt x="5221300" y="284007"/>
                </a:cubicBezTo>
                <a:cubicBezTo>
                  <a:pt x="5221300" y="145888"/>
                  <a:pt x="4400785" y="30651"/>
                  <a:pt x="3310020" y="4000"/>
                </a:cubicBezTo>
                <a:lnTo>
                  <a:pt x="3090523" y="0"/>
                </a:lnTo>
                <a:lnTo>
                  <a:pt x="3138249" y="329"/>
                </a:lnTo>
                <a:lnTo>
                  <a:pt x="3212934" y="1689"/>
                </a:lnTo>
                <a:lnTo>
                  <a:pt x="3445094" y="6514"/>
                </a:lnTo>
                <a:lnTo>
                  <a:pt x="3517420" y="8735"/>
                </a:lnTo>
                <a:lnTo>
                  <a:pt x="3743551" y="16654"/>
                </a:lnTo>
                <a:lnTo>
                  <a:pt x="3809994" y="19558"/>
                </a:lnTo>
                <a:lnTo>
                  <a:pt x="4022798" y="30164"/>
                </a:lnTo>
                <a:lnTo>
                  <a:pt x="4100377" y="34627"/>
                </a:lnTo>
                <a:lnTo>
                  <a:pt x="4262902" y="45289"/>
                </a:lnTo>
                <a:lnTo>
                  <a:pt x="4392266" y="54673"/>
                </a:lnTo>
                <a:lnTo>
                  <a:pt x="4433897" y="58117"/>
                </a:lnTo>
                <a:lnTo>
                  <a:pt x="4626228" y="75290"/>
                </a:lnTo>
                <a:cubicBezTo>
                  <a:pt x="5254656" y="137216"/>
                  <a:pt x="5655214" y="230932"/>
                  <a:pt x="5655214" y="335818"/>
                </a:cubicBezTo>
                <a:cubicBezTo>
                  <a:pt x="5655214" y="522283"/>
                  <a:pt x="4389251" y="673443"/>
                  <a:pt x="2827607" y="673443"/>
                </a:cubicBezTo>
                <a:cubicBezTo>
                  <a:pt x="1265963" y="673443"/>
                  <a:pt x="0" y="522283"/>
                  <a:pt x="0" y="335818"/>
                </a:cubicBezTo>
                <a:cubicBezTo>
                  <a:pt x="0" y="230932"/>
                  <a:pt x="400558" y="137216"/>
                  <a:pt x="1028986" y="75290"/>
                </a:cubicBezTo>
                <a:lnTo>
                  <a:pt x="1221343" y="58115"/>
                </a:lnTo>
                <a:lnTo>
                  <a:pt x="1262932" y="54674"/>
                </a:lnTo>
                <a:lnTo>
                  <a:pt x="1392331" y="45288"/>
                </a:lnTo>
                <a:lnTo>
                  <a:pt x="1554821" y="34628"/>
                </a:lnTo>
                <a:lnTo>
                  <a:pt x="1632430" y="30164"/>
                </a:lnTo>
                <a:lnTo>
                  <a:pt x="1845204" y="19558"/>
                </a:lnTo>
                <a:lnTo>
                  <a:pt x="1911672" y="16654"/>
                </a:lnTo>
                <a:lnTo>
                  <a:pt x="2137778" y="8736"/>
                </a:lnTo>
                <a:lnTo>
                  <a:pt x="2210125" y="6514"/>
                </a:lnTo>
                <a:lnTo>
                  <a:pt x="2442264" y="1690"/>
                </a:lnTo>
                <a:lnTo>
                  <a:pt x="2516967" y="329"/>
                </a:lnTo>
                <a:lnTo>
                  <a:pt x="2564692" y="0"/>
                </a:lnTo>
                <a:close/>
              </a:path>
            </a:pathLst>
          </a:custGeom>
          <a:solidFill>
            <a:schemeClr val="accent3"/>
          </a:solidFill>
          <a:ln w="28575"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DIN-BoldItalic" pitchFamily="50" charset="0"/>
            </a:endParaRPr>
          </a:p>
        </p:txBody>
      </p:sp>
      <p:sp>
        <p:nvSpPr>
          <p:cNvPr id="31" name="任意多边形 30"/>
          <p:cNvSpPr/>
          <p:nvPr/>
        </p:nvSpPr>
        <p:spPr>
          <a:xfrm>
            <a:off x="2609941" y="5300301"/>
            <a:ext cx="3982176" cy="475484"/>
          </a:xfrm>
          <a:custGeom>
            <a:avLst/>
            <a:gdLst>
              <a:gd name="connsiteX0" fmla="*/ 2393693 w 4787386"/>
              <a:gd name="connsiteY0" fmla="*/ 0 h 571628"/>
              <a:gd name="connsiteX1" fmla="*/ 2394866 w 4787386"/>
              <a:gd name="connsiteY1" fmla="*/ 7 h 571628"/>
              <a:gd name="connsiteX2" fmla="*/ 2656609 w 4787386"/>
              <a:gd name="connsiteY2" fmla="*/ 1807 h 571628"/>
              <a:gd name="connsiteX3" fmla="*/ 2876106 w 4787386"/>
              <a:gd name="connsiteY3" fmla="*/ 5807 h 571628"/>
              <a:gd name="connsiteX4" fmla="*/ 4787386 w 4787386"/>
              <a:gd name="connsiteY4" fmla="*/ 285814 h 571628"/>
              <a:gd name="connsiteX5" fmla="*/ 2393693 w 4787386"/>
              <a:gd name="connsiteY5" fmla="*/ 571628 h 571628"/>
              <a:gd name="connsiteX6" fmla="*/ 0 w 4787386"/>
              <a:gd name="connsiteY6" fmla="*/ 285814 h 571628"/>
              <a:gd name="connsiteX7" fmla="*/ 1911280 w 4787386"/>
              <a:gd name="connsiteY7" fmla="*/ 5807 h 571628"/>
              <a:gd name="connsiteX8" fmla="*/ 2130778 w 4787386"/>
              <a:gd name="connsiteY8" fmla="*/ 1807 h 571628"/>
              <a:gd name="connsiteX9" fmla="*/ 2392504 w 4787386"/>
              <a:gd name="connsiteY9" fmla="*/ 7 h 571628"/>
              <a:gd name="connsiteX10" fmla="*/ 2393691 w 4787386"/>
              <a:gd name="connsiteY10" fmla="*/ 0 h 571628"/>
              <a:gd name="connsiteX11" fmla="*/ 2071244 w 4787386"/>
              <a:gd name="connsiteY11" fmla="*/ 3881 h 571628"/>
              <a:gd name="connsiteX12" fmla="*/ 793732 w 4787386"/>
              <a:gd name="connsiteY12" fmla="*/ 191040 h 571628"/>
              <a:gd name="connsiteX13" fmla="*/ 2393692 w 4787386"/>
              <a:gd name="connsiteY13" fmla="*/ 382080 h 571628"/>
              <a:gd name="connsiteX14" fmla="*/ 3993652 w 4787386"/>
              <a:gd name="connsiteY14" fmla="*/ 191040 h 571628"/>
              <a:gd name="connsiteX15" fmla="*/ 2716140 w 4787386"/>
              <a:gd name="connsiteY15" fmla="*/ 3881 h 571628"/>
              <a:gd name="connsiteX16" fmla="*/ 2393693 w 4787386"/>
              <a:gd name="connsiteY16" fmla="*/ 0 h 571628"/>
              <a:gd name="connsiteX17" fmla="*/ 2393693 w 4787386"/>
              <a:gd name="connsiteY17" fmla="*/ 0 h 571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7386" h="571628">
                <a:moveTo>
                  <a:pt x="2393693" y="0"/>
                </a:moveTo>
                <a:lnTo>
                  <a:pt x="2394866" y="7"/>
                </a:lnTo>
                <a:lnTo>
                  <a:pt x="2656609" y="1807"/>
                </a:lnTo>
                <a:lnTo>
                  <a:pt x="2876106" y="5807"/>
                </a:lnTo>
                <a:cubicBezTo>
                  <a:pt x="3966871" y="32458"/>
                  <a:pt x="4787386" y="147695"/>
                  <a:pt x="4787386" y="285814"/>
                </a:cubicBezTo>
                <a:cubicBezTo>
                  <a:pt x="4787386" y="443665"/>
                  <a:pt x="3715693" y="571628"/>
                  <a:pt x="2393693" y="571628"/>
                </a:cubicBezTo>
                <a:cubicBezTo>
                  <a:pt x="1071693" y="571628"/>
                  <a:pt x="0" y="443665"/>
                  <a:pt x="0" y="285814"/>
                </a:cubicBezTo>
                <a:cubicBezTo>
                  <a:pt x="0" y="147695"/>
                  <a:pt x="820515" y="32458"/>
                  <a:pt x="1911280" y="5807"/>
                </a:cubicBezTo>
                <a:lnTo>
                  <a:pt x="2130778" y="1807"/>
                </a:lnTo>
                <a:lnTo>
                  <a:pt x="2392504" y="7"/>
                </a:lnTo>
                <a:lnTo>
                  <a:pt x="2393691" y="0"/>
                </a:lnTo>
                <a:lnTo>
                  <a:pt x="2071244" y="3881"/>
                </a:lnTo>
                <a:cubicBezTo>
                  <a:pt x="1342169" y="21695"/>
                  <a:pt x="793732" y="98721"/>
                  <a:pt x="793732" y="191040"/>
                </a:cubicBezTo>
                <a:cubicBezTo>
                  <a:pt x="793732" y="296548"/>
                  <a:pt x="1510058" y="382080"/>
                  <a:pt x="2393692" y="382080"/>
                </a:cubicBezTo>
                <a:cubicBezTo>
                  <a:pt x="3277326" y="382080"/>
                  <a:pt x="3993652" y="296548"/>
                  <a:pt x="3993652" y="191040"/>
                </a:cubicBezTo>
                <a:cubicBezTo>
                  <a:pt x="3993652" y="98721"/>
                  <a:pt x="3445215" y="21695"/>
                  <a:pt x="2716140" y="3881"/>
                </a:cubicBezTo>
                <a:lnTo>
                  <a:pt x="2393693" y="0"/>
                </a:lnTo>
                <a:lnTo>
                  <a:pt x="2393693" y="0"/>
                </a:lnTo>
                <a:close/>
              </a:path>
            </a:pathLst>
          </a:custGeom>
          <a:solidFill>
            <a:srgbClr val="3592BE"/>
          </a:solidFill>
          <a:ln w="28575"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DIN-BoldItalic" pitchFamily="50" charset="0"/>
            </a:endParaRPr>
          </a:p>
        </p:txBody>
      </p:sp>
      <p:sp>
        <p:nvSpPr>
          <p:cNvPr id="32" name="任意多边形 31"/>
          <p:cNvSpPr/>
          <p:nvPr/>
        </p:nvSpPr>
        <p:spPr>
          <a:xfrm>
            <a:off x="4472319" y="5300307"/>
            <a:ext cx="257420" cy="1771"/>
          </a:xfrm>
          <a:custGeom>
            <a:avLst/>
            <a:gdLst>
              <a:gd name="connsiteX0" fmla="*/ 0 w 309471"/>
              <a:gd name="connsiteY0" fmla="*/ 0 h 2129"/>
              <a:gd name="connsiteX1" fmla="*/ 287935 w 309471"/>
              <a:gd name="connsiteY1" fmla="*/ 1736 h 2129"/>
              <a:gd name="connsiteX2" fmla="*/ 309471 w 309471"/>
              <a:gd name="connsiteY2" fmla="*/ 2129 h 2129"/>
              <a:gd name="connsiteX3" fmla="*/ 261745 w 309471"/>
              <a:gd name="connsiteY3" fmla="*/ 1800 h 2129"/>
              <a:gd name="connsiteX4" fmla="*/ 243570 w 309471"/>
              <a:gd name="connsiteY4" fmla="*/ 1469 h 2129"/>
              <a:gd name="connsiteX5" fmla="*/ 2 w 309471"/>
              <a:gd name="connsiteY5" fmla="*/ 0 h 2129"/>
              <a:gd name="connsiteX6" fmla="*/ 0 w 309471"/>
              <a:gd name="connsiteY6" fmla="*/ 0 h 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471" h="2129">
                <a:moveTo>
                  <a:pt x="0" y="0"/>
                </a:moveTo>
                <a:lnTo>
                  <a:pt x="287935" y="1736"/>
                </a:lnTo>
                <a:lnTo>
                  <a:pt x="309471" y="2129"/>
                </a:lnTo>
                <a:lnTo>
                  <a:pt x="261745" y="1800"/>
                </a:lnTo>
                <a:lnTo>
                  <a:pt x="243570" y="1469"/>
                </a:lnTo>
                <a:lnTo>
                  <a:pt x="2" y="0"/>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任意多边形 32"/>
          <p:cNvSpPr/>
          <p:nvPr/>
        </p:nvSpPr>
        <p:spPr>
          <a:xfrm>
            <a:off x="4472326" y="5300307"/>
            <a:ext cx="257406" cy="1771"/>
          </a:xfrm>
          <a:custGeom>
            <a:avLst/>
            <a:gdLst>
              <a:gd name="connsiteX0" fmla="*/ 309454 w 309454"/>
              <a:gd name="connsiteY0" fmla="*/ 0 h 2129"/>
              <a:gd name="connsiteX1" fmla="*/ 309451 w 309454"/>
              <a:gd name="connsiteY1" fmla="*/ 0 h 2129"/>
              <a:gd name="connsiteX2" fmla="*/ 65899 w 309454"/>
              <a:gd name="connsiteY2" fmla="*/ 1469 h 2129"/>
              <a:gd name="connsiteX3" fmla="*/ 47725 w 309454"/>
              <a:gd name="connsiteY3" fmla="*/ 1800 h 2129"/>
              <a:gd name="connsiteX4" fmla="*/ 0 w 309454"/>
              <a:gd name="connsiteY4" fmla="*/ 2129 h 2129"/>
              <a:gd name="connsiteX5" fmla="*/ 21534 w 309454"/>
              <a:gd name="connsiteY5" fmla="*/ 1736 h 2129"/>
              <a:gd name="connsiteX6" fmla="*/ 309454 w 309454"/>
              <a:gd name="connsiteY6" fmla="*/ 0 h 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454" h="2129">
                <a:moveTo>
                  <a:pt x="309454" y="0"/>
                </a:moveTo>
                <a:lnTo>
                  <a:pt x="309451" y="0"/>
                </a:lnTo>
                <a:lnTo>
                  <a:pt x="65899" y="1469"/>
                </a:lnTo>
                <a:lnTo>
                  <a:pt x="47725" y="1800"/>
                </a:lnTo>
                <a:lnTo>
                  <a:pt x="0" y="2129"/>
                </a:lnTo>
                <a:lnTo>
                  <a:pt x="21534" y="1736"/>
                </a:lnTo>
                <a:lnTo>
                  <a:pt x="309454"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任意多边形 45"/>
          <p:cNvSpPr/>
          <p:nvPr/>
        </p:nvSpPr>
        <p:spPr>
          <a:xfrm>
            <a:off x="4569960" y="5302078"/>
            <a:ext cx="62138" cy="1132"/>
          </a:xfrm>
          <a:custGeom>
            <a:avLst/>
            <a:gdLst>
              <a:gd name="connsiteX0" fmla="*/ 74703 w 74703"/>
              <a:gd name="connsiteY0" fmla="*/ 0 h 1361"/>
              <a:gd name="connsiteX1" fmla="*/ 0 w 74703"/>
              <a:gd name="connsiteY1" fmla="*/ 1361 h 1361"/>
              <a:gd name="connsiteX2" fmla="*/ 60948 w 74703"/>
              <a:gd name="connsiteY2" fmla="*/ 94 h 1361"/>
              <a:gd name="connsiteX3" fmla="*/ 74703 w 74703"/>
              <a:gd name="connsiteY3" fmla="*/ 0 h 1361"/>
            </a:gdLst>
            <a:ahLst/>
            <a:cxnLst>
              <a:cxn ang="0">
                <a:pos x="connsiteX0" y="connsiteY0"/>
              </a:cxn>
              <a:cxn ang="0">
                <a:pos x="connsiteX1" y="connsiteY1"/>
              </a:cxn>
              <a:cxn ang="0">
                <a:pos x="connsiteX2" y="connsiteY2"/>
              </a:cxn>
              <a:cxn ang="0">
                <a:pos x="connsiteX3" y="connsiteY3"/>
              </a:cxn>
            </a:cxnLst>
            <a:rect l="l" t="t" r="r" b="b"/>
            <a:pathLst>
              <a:path w="74703" h="1361">
                <a:moveTo>
                  <a:pt x="74703" y="0"/>
                </a:moveTo>
                <a:lnTo>
                  <a:pt x="0" y="1361"/>
                </a:lnTo>
                <a:lnTo>
                  <a:pt x="60948" y="94"/>
                </a:lnTo>
                <a:lnTo>
                  <a:pt x="74703"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任意多边形 46"/>
          <p:cNvSpPr/>
          <p:nvPr/>
        </p:nvSpPr>
        <p:spPr>
          <a:xfrm>
            <a:off x="4569967" y="5302078"/>
            <a:ext cx="62123" cy="1131"/>
          </a:xfrm>
          <a:custGeom>
            <a:avLst/>
            <a:gdLst>
              <a:gd name="connsiteX0" fmla="*/ 0 w 74685"/>
              <a:gd name="connsiteY0" fmla="*/ 0 h 1360"/>
              <a:gd name="connsiteX1" fmla="*/ 13751 w 74685"/>
              <a:gd name="connsiteY1" fmla="*/ 94 h 1360"/>
              <a:gd name="connsiteX2" fmla="*/ 74685 w 74685"/>
              <a:gd name="connsiteY2" fmla="*/ 1360 h 1360"/>
              <a:gd name="connsiteX3" fmla="*/ 0 w 74685"/>
              <a:gd name="connsiteY3" fmla="*/ 0 h 1360"/>
            </a:gdLst>
            <a:ahLst/>
            <a:cxnLst>
              <a:cxn ang="0">
                <a:pos x="connsiteX0" y="connsiteY0"/>
              </a:cxn>
              <a:cxn ang="0">
                <a:pos x="connsiteX1" y="connsiteY1"/>
              </a:cxn>
              <a:cxn ang="0">
                <a:pos x="connsiteX2" y="connsiteY2"/>
              </a:cxn>
              <a:cxn ang="0">
                <a:pos x="connsiteX3" y="connsiteY3"/>
              </a:cxn>
            </a:cxnLst>
            <a:rect l="l" t="t" r="r" b="b"/>
            <a:pathLst>
              <a:path w="74685" h="1360">
                <a:moveTo>
                  <a:pt x="0" y="0"/>
                </a:moveTo>
                <a:lnTo>
                  <a:pt x="13751" y="94"/>
                </a:lnTo>
                <a:lnTo>
                  <a:pt x="74685" y="1360"/>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任意多边形 47"/>
          <p:cNvSpPr/>
          <p:nvPr/>
        </p:nvSpPr>
        <p:spPr>
          <a:xfrm>
            <a:off x="4504472" y="5303210"/>
            <a:ext cx="193112" cy="4013"/>
          </a:xfrm>
          <a:custGeom>
            <a:avLst/>
            <a:gdLst>
              <a:gd name="connsiteX0" fmla="*/ 0 w 232160"/>
              <a:gd name="connsiteY0" fmla="*/ 0 h 4825"/>
              <a:gd name="connsiteX1" fmla="*/ 184534 w 232160"/>
              <a:gd name="connsiteY1" fmla="*/ 3363 h 4825"/>
              <a:gd name="connsiteX2" fmla="*/ 232160 w 232160"/>
              <a:gd name="connsiteY2" fmla="*/ 4825 h 4825"/>
              <a:gd name="connsiteX3" fmla="*/ 0 w 232160"/>
              <a:gd name="connsiteY3" fmla="*/ 0 h 4825"/>
            </a:gdLst>
            <a:ahLst/>
            <a:cxnLst>
              <a:cxn ang="0">
                <a:pos x="connsiteX0" y="connsiteY0"/>
              </a:cxn>
              <a:cxn ang="0">
                <a:pos x="connsiteX1" y="connsiteY1"/>
              </a:cxn>
              <a:cxn ang="0">
                <a:pos x="connsiteX2" y="connsiteY2"/>
              </a:cxn>
              <a:cxn ang="0">
                <a:pos x="connsiteX3" y="connsiteY3"/>
              </a:cxn>
            </a:cxnLst>
            <a:rect l="l" t="t" r="r" b="b"/>
            <a:pathLst>
              <a:path w="232160" h="4825">
                <a:moveTo>
                  <a:pt x="0" y="0"/>
                </a:moveTo>
                <a:lnTo>
                  <a:pt x="184534" y="3363"/>
                </a:lnTo>
                <a:lnTo>
                  <a:pt x="232160" y="4825"/>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任意多边形 48"/>
          <p:cNvSpPr/>
          <p:nvPr/>
        </p:nvSpPr>
        <p:spPr>
          <a:xfrm>
            <a:off x="4504482" y="5303210"/>
            <a:ext cx="193095" cy="4013"/>
          </a:xfrm>
          <a:custGeom>
            <a:avLst/>
            <a:gdLst>
              <a:gd name="connsiteX0" fmla="*/ 232139 w 232139"/>
              <a:gd name="connsiteY0" fmla="*/ 0 h 4824"/>
              <a:gd name="connsiteX1" fmla="*/ 0 w 232139"/>
              <a:gd name="connsiteY1" fmla="*/ 4824 h 4824"/>
              <a:gd name="connsiteX2" fmla="*/ 47621 w 232139"/>
              <a:gd name="connsiteY2" fmla="*/ 3362 h 4824"/>
              <a:gd name="connsiteX3" fmla="*/ 232139 w 232139"/>
              <a:gd name="connsiteY3" fmla="*/ 0 h 4824"/>
            </a:gdLst>
            <a:ahLst/>
            <a:cxnLst>
              <a:cxn ang="0">
                <a:pos x="connsiteX0" y="connsiteY0"/>
              </a:cxn>
              <a:cxn ang="0">
                <a:pos x="connsiteX1" y="connsiteY1"/>
              </a:cxn>
              <a:cxn ang="0">
                <a:pos x="connsiteX2" y="connsiteY2"/>
              </a:cxn>
              <a:cxn ang="0">
                <a:pos x="connsiteX3" y="connsiteY3"/>
              </a:cxn>
            </a:cxnLst>
            <a:rect l="l" t="t" r="r" b="b"/>
            <a:pathLst>
              <a:path w="232139" h="4824">
                <a:moveTo>
                  <a:pt x="232139" y="0"/>
                </a:moveTo>
                <a:lnTo>
                  <a:pt x="0" y="4824"/>
                </a:lnTo>
                <a:lnTo>
                  <a:pt x="47621" y="3362"/>
                </a:lnTo>
                <a:lnTo>
                  <a:pt x="232139"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任意多边形 49"/>
          <p:cNvSpPr/>
          <p:nvPr/>
        </p:nvSpPr>
        <p:spPr>
          <a:xfrm>
            <a:off x="4570940" y="5307222"/>
            <a:ext cx="60179" cy="1848"/>
          </a:xfrm>
          <a:custGeom>
            <a:avLst/>
            <a:gdLst>
              <a:gd name="connsiteX0" fmla="*/ 72347 w 72347"/>
              <a:gd name="connsiteY0" fmla="*/ 0 h 2222"/>
              <a:gd name="connsiteX1" fmla="*/ 0 w 72347"/>
              <a:gd name="connsiteY1" fmla="*/ 2222 h 2222"/>
              <a:gd name="connsiteX2" fmla="*/ 50411 w 72347"/>
              <a:gd name="connsiteY2" fmla="*/ 456 h 2222"/>
              <a:gd name="connsiteX3" fmla="*/ 72347 w 72347"/>
              <a:gd name="connsiteY3" fmla="*/ 0 h 2222"/>
            </a:gdLst>
            <a:ahLst/>
            <a:cxnLst>
              <a:cxn ang="0">
                <a:pos x="connsiteX0" y="connsiteY0"/>
              </a:cxn>
              <a:cxn ang="0">
                <a:pos x="connsiteX1" y="connsiteY1"/>
              </a:cxn>
              <a:cxn ang="0">
                <a:pos x="connsiteX2" y="connsiteY2"/>
              </a:cxn>
              <a:cxn ang="0">
                <a:pos x="connsiteX3" y="connsiteY3"/>
              </a:cxn>
            </a:cxnLst>
            <a:rect l="l" t="t" r="r" b="b"/>
            <a:pathLst>
              <a:path w="72347" h="2222">
                <a:moveTo>
                  <a:pt x="72347" y="0"/>
                </a:moveTo>
                <a:lnTo>
                  <a:pt x="0" y="2222"/>
                </a:lnTo>
                <a:lnTo>
                  <a:pt x="50411" y="456"/>
                </a:lnTo>
                <a:lnTo>
                  <a:pt x="72347"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任意多边形 50"/>
          <p:cNvSpPr/>
          <p:nvPr/>
        </p:nvSpPr>
        <p:spPr>
          <a:xfrm>
            <a:off x="4570948" y="5307223"/>
            <a:ext cx="60161" cy="1847"/>
          </a:xfrm>
          <a:custGeom>
            <a:avLst/>
            <a:gdLst>
              <a:gd name="connsiteX0" fmla="*/ 0 w 72326"/>
              <a:gd name="connsiteY0" fmla="*/ 0 h 2221"/>
              <a:gd name="connsiteX1" fmla="*/ 21929 w 72326"/>
              <a:gd name="connsiteY1" fmla="*/ 456 h 2221"/>
              <a:gd name="connsiteX2" fmla="*/ 72326 w 72326"/>
              <a:gd name="connsiteY2" fmla="*/ 2221 h 2221"/>
              <a:gd name="connsiteX3" fmla="*/ 0 w 72326"/>
              <a:gd name="connsiteY3" fmla="*/ 0 h 2221"/>
            </a:gdLst>
            <a:ahLst/>
            <a:cxnLst>
              <a:cxn ang="0">
                <a:pos x="connsiteX0" y="connsiteY0"/>
              </a:cxn>
              <a:cxn ang="0">
                <a:pos x="connsiteX1" y="connsiteY1"/>
              </a:cxn>
              <a:cxn ang="0">
                <a:pos x="connsiteX2" y="connsiteY2"/>
              </a:cxn>
              <a:cxn ang="0">
                <a:pos x="connsiteX3" y="connsiteY3"/>
              </a:cxn>
            </a:cxnLst>
            <a:rect l="l" t="t" r="r" b="b"/>
            <a:pathLst>
              <a:path w="72326" h="2221">
                <a:moveTo>
                  <a:pt x="0" y="0"/>
                </a:moveTo>
                <a:lnTo>
                  <a:pt x="21929" y="456"/>
                </a:lnTo>
                <a:lnTo>
                  <a:pt x="72326" y="2221"/>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任意多边形 51"/>
          <p:cNvSpPr/>
          <p:nvPr/>
        </p:nvSpPr>
        <p:spPr>
          <a:xfrm>
            <a:off x="4506980" y="5309071"/>
            <a:ext cx="188097" cy="6587"/>
          </a:xfrm>
          <a:custGeom>
            <a:avLst/>
            <a:gdLst>
              <a:gd name="connsiteX0" fmla="*/ 0 w 226131"/>
              <a:gd name="connsiteY0" fmla="*/ 0 h 7919"/>
              <a:gd name="connsiteX1" fmla="*/ 151031 w 226131"/>
              <a:gd name="connsiteY1" fmla="*/ 4637 h 7919"/>
              <a:gd name="connsiteX2" fmla="*/ 226131 w 226131"/>
              <a:gd name="connsiteY2" fmla="*/ 7919 h 7919"/>
              <a:gd name="connsiteX3" fmla="*/ 0 w 226131"/>
              <a:gd name="connsiteY3" fmla="*/ 0 h 7919"/>
            </a:gdLst>
            <a:ahLst/>
            <a:cxnLst>
              <a:cxn ang="0">
                <a:pos x="connsiteX0" y="connsiteY0"/>
              </a:cxn>
              <a:cxn ang="0">
                <a:pos x="connsiteX1" y="connsiteY1"/>
              </a:cxn>
              <a:cxn ang="0">
                <a:pos x="connsiteX2" y="connsiteY2"/>
              </a:cxn>
              <a:cxn ang="0">
                <a:pos x="connsiteX3" y="connsiteY3"/>
              </a:cxn>
            </a:cxnLst>
            <a:rect l="l" t="t" r="r" b="b"/>
            <a:pathLst>
              <a:path w="226131" h="7919">
                <a:moveTo>
                  <a:pt x="0" y="0"/>
                </a:moveTo>
                <a:lnTo>
                  <a:pt x="151031" y="4637"/>
                </a:lnTo>
                <a:lnTo>
                  <a:pt x="226131" y="7919"/>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任意多边形 52"/>
          <p:cNvSpPr/>
          <p:nvPr/>
        </p:nvSpPr>
        <p:spPr>
          <a:xfrm>
            <a:off x="4506990" y="5309071"/>
            <a:ext cx="188076" cy="6586"/>
          </a:xfrm>
          <a:custGeom>
            <a:avLst/>
            <a:gdLst>
              <a:gd name="connsiteX0" fmla="*/ 226106 w 226106"/>
              <a:gd name="connsiteY0" fmla="*/ 0 h 7918"/>
              <a:gd name="connsiteX1" fmla="*/ 0 w 226106"/>
              <a:gd name="connsiteY1" fmla="*/ 7918 h 7918"/>
              <a:gd name="connsiteX2" fmla="*/ 75091 w 226106"/>
              <a:gd name="connsiteY2" fmla="*/ 4636 h 7918"/>
              <a:gd name="connsiteX3" fmla="*/ 226106 w 226106"/>
              <a:gd name="connsiteY3" fmla="*/ 0 h 7918"/>
            </a:gdLst>
            <a:ahLst/>
            <a:cxnLst>
              <a:cxn ang="0">
                <a:pos x="connsiteX0" y="connsiteY0"/>
              </a:cxn>
              <a:cxn ang="0">
                <a:pos x="connsiteX1" y="connsiteY1"/>
              </a:cxn>
              <a:cxn ang="0">
                <a:pos x="connsiteX2" y="connsiteY2"/>
              </a:cxn>
              <a:cxn ang="0">
                <a:pos x="connsiteX3" y="connsiteY3"/>
              </a:cxn>
            </a:cxnLst>
            <a:rect l="l" t="t" r="r" b="b"/>
            <a:pathLst>
              <a:path w="226106" h="7918">
                <a:moveTo>
                  <a:pt x="226106" y="0"/>
                </a:moveTo>
                <a:lnTo>
                  <a:pt x="0" y="7918"/>
                </a:lnTo>
                <a:lnTo>
                  <a:pt x="75091" y="4636"/>
                </a:lnTo>
                <a:lnTo>
                  <a:pt x="226106"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任意多边形 53"/>
          <p:cNvSpPr/>
          <p:nvPr/>
        </p:nvSpPr>
        <p:spPr>
          <a:xfrm>
            <a:off x="4573384" y="5315657"/>
            <a:ext cx="55288" cy="2416"/>
          </a:xfrm>
          <a:custGeom>
            <a:avLst/>
            <a:gdLst>
              <a:gd name="connsiteX0" fmla="*/ 66468 w 66468"/>
              <a:gd name="connsiteY0" fmla="*/ 0 h 2904"/>
              <a:gd name="connsiteX1" fmla="*/ 0 w 66468"/>
              <a:gd name="connsiteY1" fmla="*/ 2904 h 2904"/>
              <a:gd name="connsiteX2" fmla="*/ 38928 w 66468"/>
              <a:gd name="connsiteY2" fmla="*/ 964 h 2904"/>
              <a:gd name="connsiteX3" fmla="*/ 66468 w 66468"/>
              <a:gd name="connsiteY3" fmla="*/ 0 h 2904"/>
            </a:gdLst>
            <a:ahLst/>
            <a:cxnLst>
              <a:cxn ang="0">
                <a:pos x="connsiteX0" y="connsiteY0"/>
              </a:cxn>
              <a:cxn ang="0">
                <a:pos x="connsiteX1" y="connsiteY1"/>
              </a:cxn>
              <a:cxn ang="0">
                <a:pos x="connsiteX2" y="connsiteY2"/>
              </a:cxn>
              <a:cxn ang="0">
                <a:pos x="connsiteX3" y="connsiteY3"/>
              </a:cxn>
            </a:cxnLst>
            <a:rect l="l" t="t" r="r" b="b"/>
            <a:pathLst>
              <a:path w="66468" h="2904">
                <a:moveTo>
                  <a:pt x="66468" y="0"/>
                </a:moveTo>
                <a:lnTo>
                  <a:pt x="0" y="2904"/>
                </a:lnTo>
                <a:lnTo>
                  <a:pt x="38928" y="964"/>
                </a:lnTo>
                <a:lnTo>
                  <a:pt x="66468"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任意多边形 54"/>
          <p:cNvSpPr/>
          <p:nvPr/>
        </p:nvSpPr>
        <p:spPr>
          <a:xfrm>
            <a:off x="4573395" y="5315657"/>
            <a:ext cx="55268" cy="2416"/>
          </a:xfrm>
          <a:custGeom>
            <a:avLst/>
            <a:gdLst>
              <a:gd name="connsiteX0" fmla="*/ 0 w 66443"/>
              <a:gd name="connsiteY0" fmla="*/ 0 h 2904"/>
              <a:gd name="connsiteX1" fmla="*/ 27529 w 66443"/>
              <a:gd name="connsiteY1" fmla="*/ 964 h 2904"/>
              <a:gd name="connsiteX2" fmla="*/ 66443 w 66443"/>
              <a:gd name="connsiteY2" fmla="*/ 2904 h 2904"/>
              <a:gd name="connsiteX3" fmla="*/ 0 w 66443"/>
              <a:gd name="connsiteY3" fmla="*/ 0 h 2904"/>
            </a:gdLst>
            <a:ahLst/>
            <a:cxnLst>
              <a:cxn ang="0">
                <a:pos x="connsiteX0" y="connsiteY0"/>
              </a:cxn>
              <a:cxn ang="0">
                <a:pos x="connsiteX1" y="connsiteY1"/>
              </a:cxn>
              <a:cxn ang="0">
                <a:pos x="connsiteX2" y="connsiteY2"/>
              </a:cxn>
              <a:cxn ang="0">
                <a:pos x="connsiteX3" y="connsiteY3"/>
              </a:cxn>
            </a:cxnLst>
            <a:rect l="l" t="t" r="r" b="b"/>
            <a:pathLst>
              <a:path w="66443" h="2904">
                <a:moveTo>
                  <a:pt x="0" y="0"/>
                </a:moveTo>
                <a:lnTo>
                  <a:pt x="27529" y="964"/>
                </a:lnTo>
                <a:lnTo>
                  <a:pt x="66443" y="2904"/>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任意多边形 55"/>
          <p:cNvSpPr/>
          <p:nvPr/>
        </p:nvSpPr>
        <p:spPr>
          <a:xfrm>
            <a:off x="4512523" y="5318072"/>
            <a:ext cx="177012" cy="8822"/>
          </a:xfrm>
          <a:custGeom>
            <a:avLst/>
            <a:gdLst>
              <a:gd name="connsiteX0" fmla="*/ 0 w 212804"/>
              <a:gd name="connsiteY0" fmla="*/ 0 h 10606"/>
              <a:gd name="connsiteX1" fmla="*/ 118245 w 212804"/>
              <a:gd name="connsiteY1" fmla="*/ 5167 h 10606"/>
              <a:gd name="connsiteX2" fmla="*/ 212804 w 212804"/>
              <a:gd name="connsiteY2" fmla="*/ 10606 h 10606"/>
              <a:gd name="connsiteX3" fmla="*/ 0 w 212804"/>
              <a:gd name="connsiteY3" fmla="*/ 0 h 10606"/>
            </a:gdLst>
            <a:ahLst/>
            <a:cxnLst>
              <a:cxn ang="0">
                <a:pos x="connsiteX0" y="connsiteY0"/>
              </a:cxn>
              <a:cxn ang="0">
                <a:pos x="connsiteX1" y="connsiteY1"/>
              </a:cxn>
              <a:cxn ang="0">
                <a:pos x="connsiteX2" y="connsiteY2"/>
              </a:cxn>
              <a:cxn ang="0">
                <a:pos x="connsiteX3" y="connsiteY3"/>
              </a:cxn>
            </a:cxnLst>
            <a:rect l="l" t="t" r="r" b="b"/>
            <a:pathLst>
              <a:path w="212804" h="10606">
                <a:moveTo>
                  <a:pt x="0" y="0"/>
                </a:moveTo>
                <a:lnTo>
                  <a:pt x="118245" y="5167"/>
                </a:lnTo>
                <a:lnTo>
                  <a:pt x="212804" y="10606"/>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3" name="任意多边形 62"/>
          <p:cNvSpPr/>
          <p:nvPr/>
        </p:nvSpPr>
        <p:spPr>
          <a:xfrm>
            <a:off x="4512535" y="5318072"/>
            <a:ext cx="176987" cy="8822"/>
          </a:xfrm>
          <a:custGeom>
            <a:avLst/>
            <a:gdLst>
              <a:gd name="connsiteX0" fmla="*/ 212774 w 212774"/>
              <a:gd name="connsiteY0" fmla="*/ 0 h 10606"/>
              <a:gd name="connsiteX1" fmla="*/ 0 w 212774"/>
              <a:gd name="connsiteY1" fmla="*/ 10606 h 10606"/>
              <a:gd name="connsiteX2" fmla="*/ 94545 w 212774"/>
              <a:gd name="connsiteY2" fmla="*/ 5167 h 10606"/>
              <a:gd name="connsiteX3" fmla="*/ 212774 w 212774"/>
              <a:gd name="connsiteY3" fmla="*/ 0 h 10606"/>
            </a:gdLst>
            <a:ahLst/>
            <a:cxnLst>
              <a:cxn ang="0">
                <a:pos x="connsiteX0" y="connsiteY0"/>
              </a:cxn>
              <a:cxn ang="0">
                <a:pos x="connsiteX1" y="connsiteY1"/>
              </a:cxn>
              <a:cxn ang="0">
                <a:pos x="connsiteX2" y="connsiteY2"/>
              </a:cxn>
              <a:cxn ang="0">
                <a:pos x="connsiteX3" y="connsiteY3"/>
              </a:cxn>
            </a:cxnLst>
            <a:rect l="l" t="t" r="r" b="b"/>
            <a:pathLst>
              <a:path w="212774" h="10606">
                <a:moveTo>
                  <a:pt x="212774" y="0"/>
                </a:moveTo>
                <a:lnTo>
                  <a:pt x="0" y="10606"/>
                </a:lnTo>
                <a:lnTo>
                  <a:pt x="94545" y="5167"/>
                </a:lnTo>
                <a:lnTo>
                  <a:pt x="212774"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任意多边形 63"/>
          <p:cNvSpPr/>
          <p:nvPr/>
        </p:nvSpPr>
        <p:spPr>
          <a:xfrm>
            <a:off x="4568751" y="5326894"/>
            <a:ext cx="64556" cy="3713"/>
          </a:xfrm>
          <a:custGeom>
            <a:avLst/>
            <a:gdLst>
              <a:gd name="connsiteX0" fmla="*/ 77609 w 77609"/>
              <a:gd name="connsiteY0" fmla="*/ 0 h 4464"/>
              <a:gd name="connsiteX1" fmla="*/ 0 w 77609"/>
              <a:gd name="connsiteY1" fmla="*/ 4464 h 4464"/>
              <a:gd name="connsiteX2" fmla="*/ 37813 w 77609"/>
              <a:gd name="connsiteY2" fmla="*/ 1983 h 4464"/>
              <a:gd name="connsiteX3" fmla="*/ 77609 w 77609"/>
              <a:gd name="connsiteY3" fmla="*/ 0 h 4464"/>
            </a:gdLst>
            <a:ahLst/>
            <a:cxnLst>
              <a:cxn ang="0">
                <a:pos x="connsiteX0" y="connsiteY0"/>
              </a:cxn>
              <a:cxn ang="0">
                <a:pos x="connsiteX1" y="connsiteY1"/>
              </a:cxn>
              <a:cxn ang="0">
                <a:pos x="connsiteX2" y="connsiteY2"/>
              </a:cxn>
              <a:cxn ang="0">
                <a:pos x="connsiteX3" y="connsiteY3"/>
              </a:cxn>
            </a:cxnLst>
            <a:rect l="l" t="t" r="r" b="b"/>
            <a:pathLst>
              <a:path w="77609" h="4464">
                <a:moveTo>
                  <a:pt x="77609" y="0"/>
                </a:moveTo>
                <a:lnTo>
                  <a:pt x="0" y="4464"/>
                </a:lnTo>
                <a:lnTo>
                  <a:pt x="37813" y="1983"/>
                </a:lnTo>
                <a:lnTo>
                  <a:pt x="77609"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任意多边形 64"/>
          <p:cNvSpPr/>
          <p:nvPr/>
        </p:nvSpPr>
        <p:spPr>
          <a:xfrm>
            <a:off x="4568764" y="5326895"/>
            <a:ext cx="64531" cy="3712"/>
          </a:xfrm>
          <a:custGeom>
            <a:avLst/>
            <a:gdLst>
              <a:gd name="connsiteX0" fmla="*/ 0 w 77579"/>
              <a:gd name="connsiteY0" fmla="*/ 0 h 4463"/>
              <a:gd name="connsiteX1" fmla="*/ 39780 w 77579"/>
              <a:gd name="connsiteY1" fmla="*/ 1983 h 4463"/>
              <a:gd name="connsiteX2" fmla="*/ 77579 w 77579"/>
              <a:gd name="connsiteY2" fmla="*/ 4463 h 4463"/>
              <a:gd name="connsiteX3" fmla="*/ 0 w 77579"/>
              <a:gd name="connsiteY3" fmla="*/ 0 h 4463"/>
            </a:gdLst>
            <a:ahLst/>
            <a:cxnLst>
              <a:cxn ang="0">
                <a:pos x="connsiteX0" y="connsiteY0"/>
              </a:cxn>
              <a:cxn ang="0">
                <a:pos x="connsiteX1" y="connsiteY1"/>
              </a:cxn>
              <a:cxn ang="0">
                <a:pos x="connsiteX2" y="connsiteY2"/>
              </a:cxn>
              <a:cxn ang="0">
                <a:pos x="connsiteX3" y="connsiteY3"/>
              </a:cxn>
            </a:cxnLst>
            <a:rect l="l" t="t" r="r" b="b"/>
            <a:pathLst>
              <a:path w="77579" h="4463">
                <a:moveTo>
                  <a:pt x="0" y="0"/>
                </a:moveTo>
                <a:lnTo>
                  <a:pt x="39780" y="1983"/>
                </a:lnTo>
                <a:lnTo>
                  <a:pt x="77579" y="4463"/>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6" name="任意多边形 65"/>
          <p:cNvSpPr/>
          <p:nvPr/>
        </p:nvSpPr>
        <p:spPr>
          <a:xfrm>
            <a:off x="4533434" y="5330607"/>
            <a:ext cx="135189" cy="8869"/>
          </a:xfrm>
          <a:custGeom>
            <a:avLst/>
            <a:gdLst>
              <a:gd name="connsiteX0" fmla="*/ 0 w 162525"/>
              <a:gd name="connsiteY0" fmla="*/ 0 h 10662"/>
              <a:gd name="connsiteX1" fmla="*/ 75035 w 162525"/>
              <a:gd name="connsiteY1" fmla="*/ 4316 h 10662"/>
              <a:gd name="connsiteX2" fmla="*/ 162525 w 162525"/>
              <a:gd name="connsiteY2" fmla="*/ 10662 h 10662"/>
              <a:gd name="connsiteX3" fmla="*/ 0 w 162525"/>
              <a:gd name="connsiteY3" fmla="*/ 0 h 10662"/>
            </a:gdLst>
            <a:ahLst/>
            <a:cxnLst>
              <a:cxn ang="0">
                <a:pos x="connsiteX0" y="connsiteY0"/>
              </a:cxn>
              <a:cxn ang="0">
                <a:pos x="connsiteX1" y="connsiteY1"/>
              </a:cxn>
              <a:cxn ang="0">
                <a:pos x="connsiteX2" y="connsiteY2"/>
              </a:cxn>
              <a:cxn ang="0">
                <a:pos x="connsiteX3" y="connsiteY3"/>
              </a:cxn>
            </a:cxnLst>
            <a:rect l="l" t="t" r="r" b="b"/>
            <a:pathLst>
              <a:path w="162525" h="10662">
                <a:moveTo>
                  <a:pt x="0" y="0"/>
                </a:moveTo>
                <a:lnTo>
                  <a:pt x="75035" y="4316"/>
                </a:lnTo>
                <a:lnTo>
                  <a:pt x="162525" y="10662"/>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任意多边形 66"/>
          <p:cNvSpPr/>
          <p:nvPr/>
        </p:nvSpPr>
        <p:spPr>
          <a:xfrm>
            <a:off x="4533448" y="5330608"/>
            <a:ext cx="135160" cy="8867"/>
          </a:xfrm>
          <a:custGeom>
            <a:avLst/>
            <a:gdLst>
              <a:gd name="connsiteX0" fmla="*/ 162490 w 162490"/>
              <a:gd name="connsiteY0" fmla="*/ 0 h 10660"/>
              <a:gd name="connsiteX1" fmla="*/ 0 w 162490"/>
              <a:gd name="connsiteY1" fmla="*/ 10660 h 10660"/>
              <a:gd name="connsiteX2" fmla="*/ 87471 w 162490"/>
              <a:gd name="connsiteY2" fmla="*/ 4315 h 10660"/>
              <a:gd name="connsiteX3" fmla="*/ 162490 w 162490"/>
              <a:gd name="connsiteY3" fmla="*/ 0 h 10660"/>
            </a:gdLst>
            <a:ahLst/>
            <a:cxnLst>
              <a:cxn ang="0">
                <a:pos x="connsiteX0" y="connsiteY0"/>
              </a:cxn>
              <a:cxn ang="0">
                <a:pos x="connsiteX1" y="connsiteY1"/>
              </a:cxn>
              <a:cxn ang="0">
                <a:pos x="connsiteX2" y="connsiteY2"/>
              </a:cxn>
              <a:cxn ang="0">
                <a:pos x="connsiteX3" y="connsiteY3"/>
              </a:cxn>
            </a:cxnLst>
            <a:rect l="l" t="t" r="r" b="b"/>
            <a:pathLst>
              <a:path w="162490" h="10660">
                <a:moveTo>
                  <a:pt x="162490" y="0"/>
                </a:moveTo>
                <a:lnTo>
                  <a:pt x="0" y="10660"/>
                </a:lnTo>
                <a:lnTo>
                  <a:pt x="87471" y="4315"/>
                </a:lnTo>
                <a:lnTo>
                  <a:pt x="16249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 name="任意多边形 67"/>
          <p:cNvSpPr/>
          <p:nvPr/>
        </p:nvSpPr>
        <p:spPr>
          <a:xfrm>
            <a:off x="4547211" y="5339475"/>
            <a:ext cx="107635" cy="7807"/>
          </a:xfrm>
          <a:custGeom>
            <a:avLst/>
            <a:gdLst>
              <a:gd name="connsiteX0" fmla="*/ 129399 w 129399"/>
              <a:gd name="connsiteY0" fmla="*/ 0 h 9386"/>
              <a:gd name="connsiteX1" fmla="*/ 0 w 129399"/>
              <a:gd name="connsiteY1" fmla="*/ 9386 h 9386"/>
              <a:gd name="connsiteX2" fmla="*/ 52360 w 129399"/>
              <a:gd name="connsiteY2" fmla="*/ 5054 h 9386"/>
              <a:gd name="connsiteX3" fmla="*/ 129399 w 129399"/>
              <a:gd name="connsiteY3" fmla="*/ 0 h 9386"/>
            </a:gdLst>
            <a:ahLst/>
            <a:cxnLst>
              <a:cxn ang="0">
                <a:pos x="connsiteX0" y="connsiteY0"/>
              </a:cxn>
              <a:cxn ang="0">
                <a:pos x="connsiteX1" y="connsiteY1"/>
              </a:cxn>
              <a:cxn ang="0">
                <a:pos x="connsiteX2" y="connsiteY2"/>
              </a:cxn>
              <a:cxn ang="0">
                <a:pos x="connsiteX3" y="connsiteY3"/>
              </a:cxn>
            </a:cxnLst>
            <a:rect l="l" t="t" r="r" b="b"/>
            <a:pathLst>
              <a:path w="129399" h="9386">
                <a:moveTo>
                  <a:pt x="129399" y="0"/>
                </a:moveTo>
                <a:lnTo>
                  <a:pt x="0" y="9386"/>
                </a:lnTo>
                <a:lnTo>
                  <a:pt x="52360" y="5054"/>
                </a:lnTo>
                <a:lnTo>
                  <a:pt x="129399"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任意多边形 68"/>
          <p:cNvSpPr/>
          <p:nvPr/>
        </p:nvSpPr>
        <p:spPr>
          <a:xfrm>
            <a:off x="4547226" y="5339476"/>
            <a:ext cx="107606" cy="7806"/>
          </a:xfrm>
          <a:custGeom>
            <a:avLst/>
            <a:gdLst>
              <a:gd name="connsiteX0" fmla="*/ 0 w 129364"/>
              <a:gd name="connsiteY0" fmla="*/ 0 h 9384"/>
              <a:gd name="connsiteX1" fmla="*/ 77018 w 129364"/>
              <a:gd name="connsiteY1" fmla="*/ 5053 h 9384"/>
              <a:gd name="connsiteX2" fmla="*/ 129364 w 129364"/>
              <a:gd name="connsiteY2" fmla="*/ 9384 h 9384"/>
              <a:gd name="connsiteX3" fmla="*/ 0 w 129364"/>
              <a:gd name="connsiteY3" fmla="*/ 0 h 9384"/>
            </a:gdLst>
            <a:ahLst/>
            <a:cxnLst>
              <a:cxn ang="0">
                <a:pos x="connsiteX0" y="connsiteY0"/>
              </a:cxn>
              <a:cxn ang="0">
                <a:pos x="connsiteX1" y="connsiteY1"/>
              </a:cxn>
              <a:cxn ang="0">
                <a:pos x="connsiteX2" y="connsiteY2"/>
              </a:cxn>
              <a:cxn ang="0">
                <a:pos x="connsiteX3" y="connsiteY3"/>
              </a:cxn>
            </a:cxnLst>
            <a:rect l="l" t="t" r="r" b="b"/>
            <a:pathLst>
              <a:path w="129364" h="9384">
                <a:moveTo>
                  <a:pt x="0" y="0"/>
                </a:moveTo>
                <a:lnTo>
                  <a:pt x="77018" y="5053"/>
                </a:lnTo>
                <a:lnTo>
                  <a:pt x="129364" y="9384"/>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任意多边形 69"/>
          <p:cNvSpPr/>
          <p:nvPr/>
        </p:nvSpPr>
        <p:spPr>
          <a:xfrm>
            <a:off x="4583714" y="5347281"/>
            <a:ext cx="34629" cy="2865"/>
          </a:xfrm>
          <a:custGeom>
            <a:avLst/>
            <a:gdLst>
              <a:gd name="connsiteX0" fmla="*/ 0 w 41631"/>
              <a:gd name="connsiteY0" fmla="*/ 0 h 3444"/>
              <a:gd name="connsiteX1" fmla="*/ 16283 w 41631"/>
              <a:gd name="connsiteY1" fmla="*/ 1181 h 3444"/>
              <a:gd name="connsiteX2" fmla="*/ 41631 w 41631"/>
              <a:gd name="connsiteY2" fmla="*/ 3444 h 3444"/>
              <a:gd name="connsiteX3" fmla="*/ 0 w 41631"/>
              <a:gd name="connsiteY3" fmla="*/ 0 h 3444"/>
            </a:gdLst>
            <a:ahLst/>
            <a:cxnLst>
              <a:cxn ang="0">
                <a:pos x="connsiteX0" y="connsiteY0"/>
              </a:cxn>
              <a:cxn ang="0">
                <a:pos x="connsiteX1" y="connsiteY1"/>
              </a:cxn>
              <a:cxn ang="0">
                <a:pos x="connsiteX2" y="connsiteY2"/>
              </a:cxn>
              <a:cxn ang="0">
                <a:pos x="connsiteX3" y="connsiteY3"/>
              </a:cxn>
            </a:cxnLst>
            <a:rect l="l" t="t" r="r" b="b"/>
            <a:pathLst>
              <a:path w="41631" h="3444">
                <a:moveTo>
                  <a:pt x="0" y="0"/>
                </a:moveTo>
                <a:lnTo>
                  <a:pt x="16283" y="1181"/>
                </a:lnTo>
                <a:lnTo>
                  <a:pt x="41631" y="3444"/>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任意多边形 70"/>
          <p:cNvSpPr/>
          <p:nvPr/>
        </p:nvSpPr>
        <p:spPr>
          <a:xfrm>
            <a:off x="4583732" y="5347283"/>
            <a:ext cx="34594" cy="2862"/>
          </a:xfrm>
          <a:custGeom>
            <a:avLst/>
            <a:gdLst>
              <a:gd name="connsiteX0" fmla="*/ 41589 w 41589"/>
              <a:gd name="connsiteY0" fmla="*/ 0 h 3441"/>
              <a:gd name="connsiteX1" fmla="*/ 0 w 41589"/>
              <a:gd name="connsiteY1" fmla="*/ 3441 h 3441"/>
              <a:gd name="connsiteX2" fmla="*/ 25322 w 41589"/>
              <a:gd name="connsiteY2" fmla="*/ 1180 h 3441"/>
              <a:gd name="connsiteX3" fmla="*/ 41589 w 41589"/>
              <a:gd name="connsiteY3" fmla="*/ 0 h 3441"/>
            </a:gdLst>
            <a:ahLst/>
            <a:cxnLst>
              <a:cxn ang="0">
                <a:pos x="connsiteX0" y="connsiteY0"/>
              </a:cxn>
              <a:cxn ang="0">
                <a:pos x="connsiteX1" y="connsiteY1"/>
              </a:cxn>
              <a:cxn ang="0">
                <a:pos x="connsiteX2" y="connsiteY2"/>
              </a:cxn>
              <a:cxn ang="0">
                <a:pos x="connsiteX3" y="connsiteY3"/>
              </a:cxn>
            </a:cxnLst>
            <a:rect l="l" t="t" r="r" b="b"/>
            <a:pathLst>
              <a:path w="41589" h="3441">
                <a:moveTo>
                  <a:pt x="41589" y="0"/>
                </a:moveTo>
                <a:lnTo>
                  <a:pt x="0" y="3441"/>
                </a:lnTo>
                <a:lnTo>
                  <a:pt x="25322" y="1180"/>
                </a:lnTo>
                <a:lnTo>
                  <a:pt x="41589"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2" name="任意多边形 71"/>
          <p:cNvSpPr/>
          <p:nvPr/>
        </p:nvSpPr>
        <p:spPr>
          <a:xfrm>
            <a:off x="1961929" y="5350144"/>
            <a:ext cx="5278199" cy="668979"/>
          </a:xfrm>
          <a:custGeom>
            <a:avLst/>
            <a:gdLst>
              <a:gd name="connsiteX0" fmla="*/ 1566472 w 6345470"/>
              <a:gd name="connsiteY0" fmla="*/ 0 h 804249"/>
              <a:gd name="connsiteX1" fmla="*/ 1374115 w 6345470"/>
              <a:gd name="connsiteY1" fmla="*/ 17175 h 804249"/>
              <a:gd name="connsiteX2" fmla="*/ 345129 w 6345470"/>
              <a:gd name="connsiteY2" fmla="*/ 277703 h 804249"/>
              <a:gd name="connsiteX3" fmla="*/ 3172736 w 6345470"/>
              <a:gd name="connsiteY3" fmla="*/ 615328 h 804249"/>
              <a:gd name="connsiteX4" fmla="*/ 6000343 w 6345470"/>
              <a:gd name="connsiteY4" fmla="*/ 277703 h 804249"/>
              <a:gd name="connsiteX5" fmla="*/ 4971357 w 6345470"/>
              <a:gd name="connsiteY5" fmla="*/ 17175 h 804249"/>
              <a:gd name="connsiteX6" fmla="*/ 4779026 w 6345470"/>
              <a:gd name="connsiteY6" fmla="*/ 2 h 804249"/>
              <a:gd name="connsiteX7" fmla="*/ 4946641 w 6345470"/>
              <a:gd name="connsiteY7" fmla="*/ 13870 h 804249"/>
              <a:gd name="connsiteX8" fmla="*/ 6345470 w 6345470"/>
              <a:gd name="connsiteY8" fmla="*/ 372163 h 804249"/>
              <a:gd name="connsiteX9" fmla="*/ 3172735 w 6345470"/>
              <a:gd name="connsiteY9" fmla="*/ 804249 h 804249"/>
              <a:gd name="connsiteX10" fmla="*/ 0 w 6345470"/>
              <a:gd name="connsiteY10" fmla="*/ 372163 h 804249"/>
              <a:gd name="connsiteX11" fmla="*/ 1398829 w 6345470"/>
              <a:gd name="connsiteY11" fmla="*/ 13870 h 804249"/>
              <a:gd name="connsiteX12" fmla="*/ 1566472 w 6345470"/>
              <a:gd name="connsiteY12" fmla="*/ 0 h 804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45470" h="804249">
                <a:moveTo>
                  <a:pt x="1566472" y="0"/>
                </a:moveTo>
                <a:lnTo>
                  <a:pt x="1374115" y="17175"/>
                </a:lnTo>
                <a:cubicBezTo>
                  <a:pt x="745687" y="79101"/>
                  <a:pt x="345129" y="172817"/>
                  <a:pt x="345129" y="277703"/>
                </a:cubicBezTo>
                <a:cubicBezTo>
                  <a:pt x="345129" y="464168"/>
                  <a:pt x="1611092" y="615328"/>
                  <a:pt x="3172736" y="615328"/>
                </a:cubicBezTo>
                <a:cubicBezTo>
                  <a:pt x="4734380" y="615328"/>
                  <a:pt x="6000343" y="464168"/>
                  <a:pt x="6000343" y="277703"/>
                </a:cubicBezTo>
                <a:cubicBezTo>
                  <a:pt x="6000343" y="172817"/>
                  <a:pt x="5599785" y="79101"/>
                  <a:pt x="4971357" y="17175"/>
                </a:cubicBezTo>
                <a:lnTo>
                  <a:pt x="4779026" y="2"/>
                </a:lnTo>
                <a:lnTo>
                  <a:pt x="4946641" y="13870"/>
                </a:lnTo>
                <a:cubicBezTo>
                  <a:pt x="5790594" y="91519"/>
                  <a:pt x="6345470" y="223016"/>
                  <a:pt x="6345470" y="372163"/>
                </a:cubicBezTo>
                <a:cubicBezTo>
                  <a:pt x="6345470" y="610798"/>
                  <a:pt x="4924988" y="804249"/>
                  <a:pt x="3172735" y="804249"/>
                </a:cubicBezTo>
                <a:cubicBezTo>
                  <a:pt x="1420482" y="804249"/>
                  <a:pt x="0" y="610798"/>
                  <a:pt x="0" y="372163"/>
                </a:cubicBezTo>
                <a:cubicBezTo>
                  <a:pt x="0" y="223016"/>
                  <a:pt x="554876" y="91519"/>
                  <a:pt x="1398829" y="13870"/>
                </a:cubicBezTo>
                <a:lnTo>
                  <a:pt x="1566472" y="0"/>
                </a:lnTo>
                <a:close/>
              </a:path>
            </a:pathLst>
          </a:custGeom>
          <a:solidFill>
            <a:schemeClr val="accent2"/>
          </a:solidFill>
          <a:ln w="28575"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DIN-BoldItalic" pitchFamily="50" charset="0"/>
            </a:endParaRPr>
          </a:p>
        </p:txBody>
      </p:sp>
      <p:cxnSp>
        <p:nvCxnSpPr>
          <p:cNvPr id="73" name="直接连接符 72"/>
          <p:cNvCxnSpPr/>
          <p:nvPr/>
        </p:nvCxnSpPr>
        <p:spPr>
          <a:xfrm flipV="1">
            <a:off x="2139794" y="4240482"/>
            <a:ext cx="0" cy="1407124"/>
          </a:xfrm>
          <a:prstGeom prst="line">
            <a:avLst/>
          </a:prstGeom>
          <a:ln>
            <a:solidFill>
              <a:schemeClr val="tx1">
                <a:lumMod val="75000"/>
                <a:lumOff val="25000"/>
              </a:schemeClr>
            </a:solidFill>
            <a:prstDash val="dash"/>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5564458" y="3401827"/>
            <a:ext cx="0" cy="2269183"/>
          </a:xfrm>
          <a:prstGeom prst="line">
            <a:avLst/>
          </a:prstGeom>
          <a:ln>
            <a:solidFill>
              <a:schemeClr val="tx1">
                <a:lumMod val="75000"/>
                <a:lumOff val="25000"/>
              </a:schemeClr>
            </a:solidFill>
            <a:prstDash val="dash"/>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81" name="上箭头 80"/>
          <p:cNvSpPr/>
          <p:nvPr/>
        </p:nvSpPr>
        <p:spPr>
          <a:xfrm>
            <a:off x="4762500" y="4022949"/>
            <a:ext cx="351567" cy="1601253"/>
          </a:xfrm>
          <a:prstGeom prst="upArrow">
            <a:avLst/>
          </a:prstGeom>
          <a:gradFill>
            <a:gsLst>
              <a:gs pos="0">
                <a:schemeClr val="tx1">
                  <a:lumMod val="85000"/>
                  <a:lumOff val="15000"/>
                  <a:alpha val="52000"/>
                </a:schemeClr>
              </a:gs>
              <a:gs pos="92000">
                <a:schemeClr val="tx1">
                  <a:lumMod val="85000"/>
                  <a:lumOff val="15000"/>
                  <a:alpha val="0"/>
                </a:schemeClr>
              </a:gs>
              <a:gs pos="80000">
                <a:schemeClr val="tx1">
                  <a:lumMod val="85000"/>
                  <a:lumOff val="15000"/>
                  <a:alpha val="52000"/>
                </a:schemeClr>
              </a:gs>
            </a:gsLst>
            <a:lin ang="5400000" scaled="0"/>
          </a:gra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上箭头 81"/>
          <p:cNvSpPr/>
          <p:nvPr/>
        </p:nvSpPr>
        <p:spPr>
          <a:xfrm>
            <a:off x="4038113" y="4551708"/>
            <a:ext cx="353291" cy="1053586"/>
          </a:xfrm>
          <a:prstGeom prst="upArrow">
            <a:avLst/>
          </a:prstGeom>
          <a:gradFill>
            <a:gsLst>
              <a:gs pos="0">
                <a:schemeClr val="tx1">
                  <a:lumMod val="85000"/>
                  <a:lumOff val="15000"/>
                  <a:alpha val="52000"/>
                </a:schemeClr>
              </a:gs>
              <a:gs pos="92000">
                <a:schemeClr val="tx1">
                  <a:lumMod val="85000"/>
                  <a:lumOff val="15000"/>
                  <a:alpha val="0"/>
                </a:schemeClr>
              </a:gs>
              <a:gs pos="80000">
                <a:schemeClr val="tx1">
                  <a:lumMod val="85000"/>
                  <a:lumOff val="15000"/>
                  <a:alpha val="52000"/>
                </a:schemeClr>
              </a:gs>
            </a:gsLst>
            <a:lin ang="5400000" scaled="0"/>
          </a:gra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上箭头 82"/>
          <p:cNvSpPr/>
          <p:nvPr/>
        </p:nvSpPr>
        <p:spPr>
          <a:xfrm>
            <a:off x="4203175" y="3428083"/>
            <a:ext cx="795708" cy="2372960"/>
          </a:xfrm>
          <a:prstGeom prst="upArrow">
            <a:avLst/>
          </a:prstGeom>
          <a:gradFill>
            <a:gsLst>
              <a:gs pos="0">
                <a:schemeClr val="tx1">
                  <a:lumMod val="85000"/>
                  <a:lumOff val="15000"/>
                </a:schemeClr>
              </a:gs>
              <a:gs pos="92000">
                <a:schemeClr val="tx1">
                  <a:lumMod val="85000"/>
                  <a:lumOff val="15000"/>
                  <a:alpha val="0"/>
                </a:schemeClr>
              </a:gs>
              <a:gs pos="80000">
                <a:schemeClr val="tx1">
                  <a:lumMod val="85000"/>
                  <a:lumOff val="15000"/>
                </a:schemeClr>
              </a:gs>
            </a:gsLst>
            <a:lin ang="5400000" scaled="0"/>
          </a:gra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TextBox 224"/>
          <p:cNvSpPr txBox="1"/>
          <p:nvPr/>
        </p:nvSpPr>
        <p:spPr>
          <a:xfrm>
            <a:off x="289608" y="1725864"/>
            <a:ext cx="3217521" cy="2000548"/>
          </a:xfrm>
          <a:prstGeom prst="rect">
            <a:avLst/>
          </a:prstGeom>
          <a:noFill/>
        </p:spPr>
        <p:txBody>
          <a:bodyPr wrap="square" rtlCol="0">
            <a:spAutoFit/>
          </a:bodyPr>
          <a:lstStyle/>
          <a:p>
            <a:r>
              <a:rPr lang="zh-CN" altLang="zh-CN" b="1" dirty="0"/>
              <a:t>问题</a:t>
            </a:r>
            <a:r>
              <a:rPr lang="en-US" altLang="zh-CN" b="1" dirty="0"/>
              <a:t>1</a:t>
            </a:r>
            <a:r>
              <a:rPr lang="zh-CN" altLang="zh-CN" b="1" dirty="0"/>
              <a:t>：满足测试帧覆盖的蜕变关系集的故障检测能力怎样？</a:t>
            </a:r>
            <a:endParaRPr lang="zh-CN" altLang="zh-CN" dirty="0"/>
          </a:p>
          <a:p>
            <a:endParaRPr lang="en-US" altLang="zh-CN" dirty="0"/>
          </a:p>
          <a:p>
            <a:r>
              <a:rPr lang="zh-CN" altLang="zh-CN" sz="1400" dirty="0"/>
              <a:t>为满足测试帧覆盖的蜕变关系集构造规模不同的测试用例集，并使用测试用例集测试所有变异体，计算测试用例集的变异得分，分析蜕变关系集的故障检测能力</a:t>
            </a:r>
            <a:r>
              <a:rPr lang="zh-CN" altLang="en-US" sz="1400" dirty="0"/>
              <a:t>。</a:t>
            </a:r>
            <a:endParaRPr lang="zh-CN" altLang="zh-CN" sz="1200" dirty="0"/>
          </a:p>
        </p:txBody>
      </p:sp>
      <p:sp>
        <p:nvSpPr>
          <p:cNvPr id="85" name="TextBox 224"/>
          <p:cNvSpPr txBox="1"/>
          <p:nvPr/>
        </p:nvSpPr>
        <p:spPr>
          <a:xfrm>
            <a:off x="4038113" y="1516415"/>
            <a:ext cx="5012616" cy="2000548"/>
          </a:xfrm>
          <a:prstGeom prst="rect">
            <a:avLst/>
          </a:prstGeom>
          <a:noFill/>
        </p:spPr>
        <p:txBody>
          <a:bodyPr wrap="square" rtlCol="0">
            <a:spAutoFit/>
          </a:bodyPr>
          <a:lstStyle/>
          <a:p>
            <a:r>
              <a:rPr lang="zh-CN" altLang="zh-CN" b="1" dirty="0"/>
              <a:t>问题</a:t>
            </a:r>
            <a:r>
              <a:rPr lang="en-US" altLang="zh-CN" b="1" dirty="0"/>
              <a:t>2</a:t>
            </a:r>
            <a:r>
              <a:rPr lang="zh-CN" altLang="zh-CN" b="1" dirty="0"/>
              <a:t>：</a:t>
            </a:r>
            <a:r>
              <a:rPr lang="zh-CN" altLang="en-US" b="1" dirty="0"/>
              <a:t>测试用例生成方法是否影响蜕变关系集的故障检测能力？不同测试用例生成方法的成本效率如何？</a:t>
            </a:r>
            <a:br>
              <a:rPr lang="en-US" altLang="zh-CN" b="1" dirty="0"/>
            </a:br>
            <a:endParaRPr lang="en-US" altLang="zh-CN" sz="1400" b="1" dirty="0"/>
          </a:p>
          <a:p>
            <a:r>
              <a:rPr lang="zh-CN" altLang="zh-CN" sz="1400" dirty="0"/>
              <a:t>比较边界值分析法生成的测试用例集与随机值法生成的测试用例集的故障检测能力的差异</a:t>
            </a:r>
            <a:r>
              <a:rPr lang="zh-CN" altLang="en-US" sz="1400" dirty="0"/>
              <a:t>，分别对不同方法生成的测试用例计算测试用例数目提升率与故障检测能力提升率的比，分析成本效率的差异。</a:t>
            </a:r>
            <a:endParaRPr lang="en-US" altLang="zh-CN" sz="1100" b="1" dirty="0"/>
          </a:p>
        </p:txBody>
      </p:sp>
    </p:spTree>
    <p:extLst>
      <p:ext uri="{BB962C8B-B14F-4D97-AF65-F5344CB8AC3E}">
        <p14:creationId xmlns:p14="http://schemas.microsoft.com/office/powerpoint/2010/main" val="234389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50"/>
                                        <p:tgtEl>
                                          <p:spTgt spid="27"/>
                                        </p:tgtEl>
                                      </p:cBhvr>
                                    </p:animEffect>
                                    <p:anim calcmode="lin" valueType="num">
                                      <p:cBhvr>
                                        <p:cTn id="8" dur="250" fill="hold"/>
                                        <p:tgtEl>
                                          <p:spTgt spid="27"/>
                                        </p:tgtEl>
                                        <p:attrNameLst>
                                          <p:attrName>ppt_x</p:attrName>
                                        </p:attrNameLst>
                                      </p:cBhvr>
                                      <p:tavLst>
                                        <p:tav tm="0">
                                          <p:val>
                                            <p:strVal val="#ppt_x"/>
                                          </p:val>
                                        </p:tav>
                                        <p:tav tm="100000">
                                          <p:val>
                                            <p:strVal val="#ppt_x"/>
                                          </p:val>
                                        </p:tav>
                                      </p:tavLst>
                                    </p:anim>
                                    <p:anim calcmode="lin" valueType="num">
                                      <p:cBhvr>
                                        <p:cTn id="9" dur="25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250"/>
                                        <p:tgtEl>
                                          <p:spTgt spid="72"/>
                                        </p:tgtEl>
                                      </p:cBhvr>
                                    </p:animEffect>
                                    <p:anim calcmode="lin" valueType="num">
                                      <p:cBhvr>
                                        <p:cTn id="14" dur="250" fill="hold"/>
                                        <p:tgtEl>
                                          <p:spTgt spid="72"/>
                                        </p:tgtEl>
                                        <p:attrNameLst>
                                          <p:attrName>ppt_x</p:attrName>
                                        </p:attrNameLst>
                                      </p:cBhvr>
                                      <p:tavLst>
                                        <p:tav tm="0">
                                          <p:val>
                                            <p:strVal val="#ppt_x"/>
                                          </p:val>
                                        </p:tav>
                                        <p:tav tm="100000">
                                          <p:val>
                                            <p:strVal val="#ppt_x"/>
                                          </p:val>
                                        </p:tav>
                                      </p:tavLst>
                                    </p:anim>
                                    <p:anim calcmode="lin" valueType="num">
                                      <p:cBhvr>
                                        <p:cTn id="15" dur="250" fill="hold"/>
                                        <p:tgtEl>
                                          <p:spTgt spid="72"/>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250"/>
                                        <p:tgtEl>
                                          <p:spTgt spid="30"/>
                                        </p:tgtEl>
                                      </p:cBhvr>
                                    </p:animEffect>
                                    <p:anim calcmode="lin" valueType="num">
                                      <p:cBhvr>
                                        <p:cTn id="20" dur="250" fill="hold"/>
                                        <p:tgtEl>
                                          <p:spTgt spid="30"/>
                                        </p:tgtEl>
                                        <p:attrNameLst>
                                          <p:attrName>ppt_x</p:attrName>
                                        </p:attrNameLst>
                                      </p:cBhvr>
                                      <p:tavLst>
                                        <p:tav tm="0">
                                          <p:val>
                                            <p:strVal val="#ppt_x"/>
                                          </p:val>
                                        </p:tav>
                                        <p:tav tm="100000">
                                          <p:val>
                                            <p:strVal val="#ppt_x"/>
                                          </p:val>
                                        </p:tav>
                                      </p:tavLst>
                                    </p:anim>
                                    <p:anim calcmode="lin" valueType="num">
                                      <p:cBhvr>
                                        <p:cTn id="21" dur="250" fill="hold"/>
                                        <p:tgtEl>
                                          <p:spTgt spid="30"/>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250"/>
                                        <p:tgtEl>
                                          <p:spTgt spid="31"/>
                                        </p:tgtEl>
                                      </p:cBhvr>
                                    </p:animEffect>
                                    <p:anim calcmode="lin" valueType="num">
                                      <p:cBhvr>
                                        <p:cTn id="26" dur="250" fill="hold"/>
                                        <p:tgtEl>
                                          <p:spTgt spid="31"/>
                                        </p:tgtEl>
                                        <p:attrNameLst>
                                          <p:attrName>ppt_x</p:attrName>
                                        </p:attrNameLst>
                                      </p:cBhvr>
                                      <p:tavLst>
                                        <p:tav tm="0">
                                          <p:val>
                                            <p:strVal val="#ppt_x"/>
                                          </p:val>
                                        </p:tav>
                                        <p:tav tm="100000">
                                          <p:val>
                                            <p:strVal val="#ppt_x"/>
                                          </p:val>
                                        </p:tav>
                                      </p:tavLst>
                                    </p:anim>
                                    <p:anim calcmode="lin" valueType="num">
                                      <p:cBhvr>
                                        <p:cTn id="27" dur="250" fill="hold"/>
                                        <p:tgtEl>
                                          <p:spTgt spid="31"/>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250"/>
                                        <p:tgtEl>
                                          <p:spTgt spid="82"/>
                                        </p:tgtEl>
                                      </p:cBhvr>
                                    </p:animEffect>
                                    <p:anim calcmode="lin" valueType="num">
                                      <p:cBhvr>
                                        <p:cTn id="32" dur="250" fill="hold"/>
                                        <p:tgtEl>
                                          <p:spTgt spid="82"/>
                                        </p:tgtEl>
                                        <p:attrNameLst>
                                          <p:attrName>ppt_x</p:attrName>
                                        </p:attrNameLst>
                                      </p:cBhvr>
                                      <p:tavLst>
                                        <p:tav tm="0">
                                          <p:val>
                                            <p:strVal val="#ppt_x"/>
                                          </p:val>
                                        </p:tav>
                                        <p:tav tm="100000">
                                          <p:val>
                                            <p:strVal val="#ppt_x"/>
                                          </p:val>
                                        </p:tav>
                                      </p:tavLst>
                                    </p:anim>
                                    <p:anim calcmode="lin" valueType="num">
                                      <p:cBhvr>
                                        <p:cTn id="33" dur="250" fill="hold"/>
                                        <p:tgtEl>
                                          <p:spTgt spid="8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250"/>
                                        <p:tgtEl>
                                          <p:spTgt spid="81"/>
                                        </p:tgtEl>
                                      </p:cBhvr>
                                    </p:animEffect>
                                    <p:anim calcmode="lin" valueType="num">
                                      <p:cBhvr>
                                        <p:cTn id="37" dur="250" fill="hold"/>
                                        <p:tgtEl>
                                          <p:spTgt spid="81"/>
                                        </p:tgtEl>
                                        <p:attrNameLst>
                                          <p:attrName>ppt_x</p:attrName>
                                        </p:attrNameLst>
                                      </p:cBhvr>
                                      <p:tavLst>
                                        <p:tav tm="0">
                                          <p:val>
                                            <p:strVal val="#ppt_x"/>
                                          </p:val>
                                        </p:tav>
                                        <p:tav tm="100000">
                                          <p:val>
                                            <p:strVal val="#ppt_x"/>
                                          </p:val>
                                        </p:tav>
                                      </p:tavLst>
                                    </p:anim>
                                    <p:anim calcmode="lin" valueType="num">
                                      <p:cBhvr>
                                        <p:cTn id="38" dur="250" fill="hold"/>
                                        <p:tgtEl>
                                          <p:spTgt spid="81"/>
                                        </p:tgtEl>
                                        <p:attrNameLst>
                                          <p:attrName>ppt_y</p:attrName>
                                        </p:attrNameLst>
                                      </p:cBhvr>
                                      <p:tavLst>
                                        <p:tav tm="0">
                                          <p:val>
                                            <p:strVal val="#ppt_y+.1"/>
                                          </p:val>
                                        </p:tav>
                                        <p:tav tm="100000">
                                          <p:val>
                                            <p:strVal val="#ppt_y"/>
                                          </p:val>
                                        </p:tav>
                                      </p:tavLst>
                                    </p:anim>
                                  </p:childTnLst>
                                </p:cTn>
                              </p:par>
                            </p:childTnLst>
                          </p:cTn>
                        </p:par>
                        <p:par>
                          <p:cTn id="39" fill="hold">
                            <p:stCondLst>
                              <p:cond delay="1250"/>
                            </p:stCondLst>
                            <p:childTnLst>
                              <p:par>
                                <p:cTn id="40" presetID="42" presetClass="entr" presetSubtype="0" fill="hold" grpId="0" nodeType="after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fade">
                                      <p:cBhvr>
                                        <p:cTn id="42" dur="250"/>
                                        <p:tgtEl>
                                          <p:spTgt spid="83"/>
                                        </p:tgtEl>
                                      </p:cBhvr>
                                    </p:animEffect>
                                    <p:anim calcmode="lin" valueType="num">
                                      <p:cBhvr>
                                        <p:cTn id="43" dur="250" fill="hold"/>
                                        <p:tgtEl>
                                          <p:spTgt spid="83"/>
                                        </p:tgtEl>
                                        <p:attrNameLst>
                                          <p:attrName>ppt_x</p:attrName>
                                        </p:attrNameLst>
                                      </p:cBhvr>
                                      <p:tavLst>
                                        <p:tav tm="0">
                                          <p:val>
                                            <p:strVal val="#ppt_x"/>
                                          </p:val>
                                        </p:tav>
                                        <p:tav tm="100000">
                                          <p:val>
                                            <p:strVal val="#ppt_x"/>
                                          </p:val>
                                        </p:tav>
                                      </p:tavLst>
                                    </p:anim>
                                    <p:anim calcmode="lin" valueType="num">
                                      <p:cBhvr>
                                        <p:cTn id="44" dur="250" fill="hold"/>
                                        <p:tgtEl>
                                          <p:spTgt spid="83"/>
                                        </p:tgtEl>
                                        <p:attrNameLst>
                                          <p:attrName>ppt_y</p:attrName>
                                        </p:attrNameLst>
                                      </p:cBhvr>
                                      <p:tavLst>
                                        <p:tav tm="0">
                                          <p:val>
                                            <p:strVal val="#ppt_y+.1"/>
                                          </p:val>
                                        </p:tav>
                                        <p:tav tm="100000">
                                          <p:val>
                                            <p:strVal val="#ppt_y"/>
                                          </p:val>
                                        </p:tav>
                                      </p:tavLst>
                                    </p:anim>
                                  </p:childTnLst>
                                </p:cTn>
                              </p:par>
                            </p:childTnLst>
                          </p:cTn>
                        </p:par>
                        <p:par>
                          <p:cTn id="45" fill="hold">
                            <p:stCondLst>
                              <p:cond delay="1500"/>
                            </p:stCondLst>
                            <p:childTnLst>
                              <p:par>
                                <p:cTn id="46" presetID="42" presetClass="entr" presetSubtype="0" fill="hold"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250"/>
                                        <p:tgtEl>
                                          <p:spTgt spid="73"/>
                                        </p:tgtEl>
                                      </p:cBhvr>
                                    </p:animEffect>
                                    <p:anim calcmode="lin" valueType="num">
                                      <p:cBhvr>
                                        <p:cTn id="49" dur="250" fill="hold"/>
                                        <p:tgtEl>
                                          <p:spTgt spid="73"/>
                                        </p:tgtEl>
                                        <p:attrNameLst>
                                          <p:attrName>ppt_x</p:attrName>
                                        </p:attrNameLst>
                                      </p:cBhvr>
                                      <p:tavLst>
                                        <p:tav tm="0">
                                          <p:val>
                                            <p:strVal val="#ppt_x"/>
                                          </p:val>
                                        </p:tav>
                                        <p:tav tm="100000">
                                          <p:val>
                                            <p:strVal val="#ppt_x"/>
                                          </p:val>
                                        </p:tav>
                                      </p:tavLst>
                                    </p:anim>
                                    <p:anim calcmode="lin" valueType="num">
                                      <p:cBhvr>
                                        <p:cTn id="50" dur="250" fill="hold"/>
                                        <p:tgtEl>
                                          <p:spTgt spid="7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fade">
                                      <p:cBhvr>
                                        <p:cTn id="53" dur="250"/>
                                        <p:tgtEl>
                                          <p:spTgt spid="80"/>
                                        </p:tgtEl>
                                      </p:cBhvr>
                                    </p:animEffect>
                                    <p:anim calcmode="lin" valueType="num">
                                      <p:cBhvr>
                                        <p:cTn id="54" dur="250" fill="hold"/>
                                        <p:tgtEl>
                                          <p:spTgt spid="80"/>
                                        </p:tgtEl>
                                        <p:attrNameLst>
                                          <p:attrName>ppt_x</p:attrName>
                                        </p:attrNameLst>
                                      </p:cBhvr>
                                      <p:tavLst>
                                        <p:tav tm="0">
                                          <p:val>
                                            <p:strVal val="#ppt_x"/>
                                          </p:val>
                                        </p:tav>
                                        <p:tav tm="100000">
                                          <p:val>
                                            <p:strVal val="#ppt_x"/>
                                          </p:val>
                                        </p:tav>
                                      </p:tavLst>
                                    </p:anim>
                                    <p:anim calcmode="lin" valueType="num">
                                      <p:cBhvr>
                                        <p:cTn id="55" dur="250" fill="hold"/>
                                        <p:tgtEl>
                                          <p:spTgt spid="80"/>
                                        </p:tgtEl>
                                        <p:attrNameLst>
                                          <p:attrName>ppt_y</p:attrName>
                                        </p:attrNameLst>
                                      </p:cBhvr>
                                      <p:tavLst>
                                        <p:tav tm="0">
                                          <p:val>
                                            <p:strVal val="#ppt_y+.1"/>
                                          </p:val>
                                        </p:tav>
                                        <p:tav tm="100000">
                                          <p:val>
                                            <p:strVal val="#ppt_y"/>
                                          </p:val>
                                        </p:tav>
                                      </p:tavLst>
                                    </p:anim>
                                  </p:childTnLst>
                                </p:cTn>
                              </p:par>
                            </p:childTnLst>
                          </p:cTn>
                        </p:par>
                        <p:par>
                          <p:cTn id="56" fill="hold">
                            <p:stCondLst>
                              <p:cond delay="1750"/>
                            </p:stCondLst>
                            <p:childTnLst>
                              <p:par>
                                <p:cTn id="57" presetID="42"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250"/>
                                        <p:tgtEl>
                                          <p:spTgt spid="84"/>
                                        </p:tgtEl>
                                      </p:cBhvr>
                                    </p:animEffect>
                                    <p:anim calcmode="lin" valueType="num">
                                      <p:cBhvr>
                                        <p:cTn id="60" dur="250" fill="hold"/>
                                        <p:tgtEl>
                                          <p:spTgt spid="84"/>
                                        </p:tgtEl>
                                        <p:attrNameLst>
                                          <p:attrName>ppt_x</p:attrName>
                                        </p:attrNameLst>
                                      </p:cBhvr>
                                      <p:tavLst>
                                        <p:tav tm="0">
                                          <p:val>
                                            <p:strVal val="#ppt_x"/>
                                          </p:val>
                                        </p:tav>
                                        <p:tav tm="100000">
                                          <p:val>
                                            <p:strVal val="#ppt_x"/>
                                          </p:val>
                                        </p:tav>
                                      </p:tavLst>
                                    </p:anim>
                                    <p:anim calcmode="lin" valueType="num">
                                      <p:cBhvr>
                                        <p:cTn id="61" dur="250" fill="hold"/>
                                        <p:tgtEl>
                                          <p:spTgt spid="8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85"/>
                                        </p:tgtEl>
                                        <p:attrNameLst>
                                          <p:attrName>style.visibility</p:attrName>
                                        </p:attrNameLst>
                                      </p:cBhvr>
                                      <p:to>
                                        <p:strVal val="visible"/>
                                      </p:to>
                                    </p:set>
                                    <p:animEffect transition="in" filter="fade">
                                      <p:cBhvr>
                                        <p:cTn id="64" dur="250"/>
                                        <p:tgtEl>
                                          <p:spTgt spid="85"/>
                                        </p:tgtEl>
                                      </p:cBhvr>
                                    </p:animEffect>
                                    <p:anim calcmode="lin" valueType="num">
                                      <p:cBhvr>
                                        <p:cTn id="65" dur="250" fill="hold"/>
                                        <p:tgtEl>
                                          <p:spTgt spid="85"/>
                                        </p:tgtEl>
                                        <p:attrNameLst>
                                          <p:attrName>ppt_x</p:attrName>
                                        </p:attrNameLst>
                                      </p:cBhvr>
                                      <p:tavLst>
                                        <p:tav tm="0">
                                          <p:val>
                                            <p:strVal val="#ppt_x"/>
                                          </p:val>
                                        </p:tav>
                                        <p:tav tm="100000">
                                          <p:val>
                                            <p:strVal val="#ppt_x"/>
                                          </p:val>
                                        </p:tav>
                                      </p:tavLst>
                                    </p:anim>
                                    <p:anim calcmode="lin" valueType="num">
                                      <p:cBhvr>
                                        <p:cTn id="66" dur="25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72" grpId="0" animBg="1"/>
      <p:bldP spid="81" grpId="0" animBg="1"/>
      <p:bldP spid="82" grpId="0" animBg="1"/>
      <p:bldP spid="83" grpId="0" animBg="1"/>
      <p:bldP spid="84" grpId="0"/>
      <p:bldP spid="8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研究问题</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54</a:t>
            </a:fld>
            <a:endParaRPr lang="zh-CN" altLang="en-US"/>
          </a:p>
        </p:txBody>
      </p:sp>
      <p:sp>
        <p:nvSpPr>
          <p:cNvPr id="27" name="椭圆 26"/>
          <p:cNvSpPr/>
          <p:nvPr/>
        </p:nvSpPr>
        <p:spPr>
          <a:xfrm>
            <a:off x="2366562" y="5762732"/>
            <a:ext cx="4468934" cy="516700"/>
          </a:xfrm>
          <a:prstGeom prst="ellipse">
            <a:avLst/>
          </a:prstGeom>
          <a:solidFill>
            <a:schemeClr val="tx1">
              <a:alpha val="44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任意多边形 27"/>
          <p:cNvSpPr/>
          <p:nvPr/>
        </p:nvSpPr>
        <p:spPr>
          <a:xfrm>
            <a:off x="4492169" y="5300307"/>
            <a:ext cx="217719" cy="1497"/>
          </a:xfrm>
          <a:custGeom>
            <a:avLst/>
            <a:gdLst>
              <a:gd name="connsiteX0" fmla="*/ 0 w 261743"/>
              <a:gd name="connsiteY0" fmla="*/ 0 h 1800"/>
              <a:gd name="connsiteX1" fmla="*/ 243568 w 261743"/>
              <a:gd name="connsiteY1" fmla="*/ 1469 h 1800"/>
              <a:gd name="connsiteX2" fmla="*/ 261743 w 261743"/>
              <a:gd name="connsiteY2" fmla="*/ 1800 h 1800"/>
              <a:gd name="connsiteX3" fmla="*/ 0 w 261743"/>
              <a:gd name="connsiteY3" fmla="*/ 0 h 1800"/>
            </a:gdLst>
            <a:ahLst/>
            <a:cxnLst>
              <a:cxn ang="0">
                <a:pos x="connsiteX0" y="connsiteY0"/>
              </a:cxn>
              <a:cxn ang="0">
                <a:pos x="connsiteX1" y="connsiteY1"/>
              </a:cxn>
              <a:cxn ang="0">
                <a:pos x="connsiteX2" y="connsiteY2"/>
              </a:cxn>
              <a:cxn ang="0">
                <a:pos x="connsiteX3" y="connsiteY3"/>
              </a:cxn>
            </a:cxnLst>
            <a:rect l="l" t="t" r="r" b="b"/>
            <a:pathLst>
              <a:path w="261743" h="1800">
                <a:moveTo>
                  <a:pt x="0" y="0"/>
                </a:moveTo>
                <a:lnTo>
                  <a:pt x="243568" y="1469"/>
                </a:lnTo>
                <a:lnTo>
                  <a:pt x="261743" y="1800"/>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任意多边形 28"/>
          <p:cNvSpPr/>
          <p:nvPr/>
        </p:nvSpPr>
        <p:spPr>
          <a:xfrm>
            <a:off x="4492176" y="5300307"/>
            <a:ext cx="217705" cy="1497"/>
          </a:xfrm>
          <a:custGeom>
            <a:avLst/>
            <a:gdLst>
              <a:gd name="connsiteX0" fmla="*/ 261726 w 261726"/>
              <a:gd name="connsiteY0" fmla="*/ 0 h 1800"/>
              <a:gd name="connsiteX1" fmla="*/ 0 w 261726"/>
              <a:gd name="connsiteY1" fmla="*/ 1800 h 1800"/>
              <a:gd name="connsiteX2" fmla="*/ 18174 w 261726"/>
              <a:gd name="connsiteY2" fmla="*/ 1469 h 1800"/>
              <a:gd name="connsiteX3" fmla="*/ 261726 w 261726"/>
              <a:gd name="connsiteY3" fmla="*/ 0 h 1800"/>
            </a:gdLst>
            <a:ahLst/>
            <a:cxnLst>
              <a:cxn ang="0">
                <a:pos x="connsiteX0" y="connsiteY0"/>
              </a:cxn>
              <a:cxn ang="0">
                <a:pos x="connsiteX1" y="connsiteY1"/>
              </a:cxn>
              <a:cxn ang="0">
                <a:pos x="connsiteX2" y="connsiteY2"/>
              </a:cxn>
              <a:cxn ang="0">
                <a:pos x="connsiteX3" y="connsiteY3"/>
              </a:cxn>
            </a:cxnLst>
            <a:rect l="l" t="t" r="r" b="b"/>
            <a:pathLst>
              <a:path w="261726" h="1800">
                <a:moveTo>
                  <a:pt x="261726" y="0"/>
                </a:moveTo>
                <a:lnTo>
                  <a:pt x="0" y="1800"/>
                </a:lnTo>
                <a:lnTo>
                  <a:pt x="18174" y="1469"/>
                </a:lnTo>
                <a:lnTo>
                  <a:pt x="261726"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任意多边形 29"/>
          <p:cNvSpPr/>
          <p:nvPr/>
        </p:nvSpPr>
        <p:spPr>
          <a:xfrm>
            <a:off x="2249008" y="5301804"/>
            <a:ext cx="4704040" cy="560174"/>
          </a:xfrm>
          <a:custGeom>
            <a:avLst/>
            <a:gdLst>
              <a:gd name="connsiteX0" fmla="*/ 2564692 w 5655214"/>
              <a:gd name="connsiteY0" fmla="*/ 0 h 673443"/>
              <a:gd name="connsiteX1" fmla="*/ 2345194 w 5655214"/>
              <a:gd name="connsiteY1" fmla="*/ 4000 h 673443"/>
              <a:gd name="connsiteX2" fmla="*/ 433914 w 5655214"/>
              <a:gd name="connsiteY2" fmla="*/ 284007 h 673443"/>
              <a:gd name="connsiteX3" fmla="*/ 2827607 w 5655214"/>
              <a:gd name="connsiteY3" fmla="*/ 569821 h 673443"/>
              <a:gd name="connsiteX4" fmla="*/ 5221300 w 5655214"/>
              <a:gd name="connsiteY4" fmla="*/ 284007 h 673443"/>
              <a:gd name="connsiteX5" fmla="*/ 3310020 w 5655214"/>
              <a:gd name="connsiteY5" fmla="*/ 4000 h 673443"/>
              <a:gd name="connsiteX6" fmla="*/ 3090523 w 5655214"/>
              <a:gd name="connsiteY6" fmla="*/ 0 h 673443"/>
              <a:gd name="connsiteX7" fmla="*/ 3138249 w 5655214"/>
              <a:gd name="connsiteY7" fmla="*/ 329 h 673443"/>
              <a:gd name="connsiteX8" fmla="*/ 3212934 w 5655214"/>
              <a:gd name="connsiteY8" fmla="*/ 1689 h 673443"/>
              <a:gd name="connsiteX9" fmla="*/ 3445094 w 5655214"/>
              <a:gd name="connsiteY9" fmla="*/ 6514 h 673443"/>
              <a:gd name="connsiteX10" fmla="*/ 3517420 w 5655214"/>
              <a:gd name="connsiteY10" fmla="*/ 8735 h 673443"/>
              <a:gd name="connsiteX11" fmla="*/ 3743551 w 5655214"/>
              <a:gd name="connsiteY11" fmla="*/ 16654 h 673443"/>
              <a:gd name="connsiteX12" fmla="*/ 3809994 w 5655214"/>
              <a:gd name="connsiteY12" fmla="*/ 19558 h 673443"/>
              <a:gd name="connsiteX13" fmla="*/ 4022798 w 5655214"/>
              <a:gd name="connsiteY13" fmla="*/ 30164 h 673443"/>
              <a:gd name="connsiteX14" fmla="*/ 4100377 w 5655214"/>
              <a:gd name="connsiteY14" fmla="*/ 34627 h 673443"/>
              <a:gd name="connsiteX15" fmla="*/ 4262902 w 5655214"/>
              <a:gd name="connsiteY15" fmla="*/ 45289 h 673443"/>
              <a:gd name="connsiteX16" fmla="*/ 4392266 w 5655214"/>
              <a:gd name="connsiteY16" fmla="*/ 54673 h 673443"/>
              <a:gd name="connsiteX17" fmla="*/ 4433897 w 5655214"/>
              <a:gd name="connsiteY17" fmla="*/ 58117 h 673443"/>
              <a:gd name="connsiteX18" fmla="*/ 4626228 w 5655214"/>
              <a:gd name="connsiteY18" fmla="*/ 75290 h 673443"/>
              <a:gd name="connsiteX19" fmla="*/ 5655214 w 5655214"/>
              <a:gd name="connsiteY19" fmla="*/ 335818 h 673443"/>
              <a:gd name="connsiteX20" fmla="*/ 2827607 w 5655214"/>
              <a:gd name="connsiteY20" fmla="*/ 673443 h 673443"/>
              <a:gd name="connsiteX21" fmla="*/ 0 w 5655214"/>
              <a:gd name="connsiteY21" fmla="*/ 335818 h 673443"/>
              <a:gd name="connsiteX22" fmla="*/ 1028986 w 5655214"/>
              <a:gd name="connsiteY22" fmla="*/ 75290 h 673443"/>
              <a:gd name="connsiteX23" fmla="*/ 1221343 w 5655214"/>
              <a:gd name="connsiteY23" fmla="*/ 58115 h 673443"/>
              <a:gd name="connsiteX24" fmla="*/ 1262932 w 5655214"/>
              <a:gd name="connsiteY24" fmla="*/ 54674 h 673443"/>
              <a:gd name="connsiteX25" fmla="*/ 1392331 w 5655214"/>
              <a:gd name="connsiteY25" fmla="*/ 45288 h 673443"/>
              <a:gd name="connsiteX26" fmla="*/ 1554821 w 5655214"/>
              <a:gd name="connsiteY26" fmla="*/ 34628 h 673443"/>
              <a:gd name="connsiteX27" fmla="*/ 1632430 w 5655214"/>
              <a:gd name="connsiteY27" fmla="*/ 30164 h 673443"/>
              <a:gd name="connsiteX28" fmla="*/ 1845204 w 5655214"/>
              <a:gd name="connsiteY28" fmla="*/ 19558 h 673443"/>
              <a:gd name="connsiteX29" fmla="*/ 1911672 w 5655214"/>
              <a:gd name="connsiteY29" fmla="*/ 16654 h 673443"/>
              <a:gd name="connsiteX30" fmla="*/ 2137778 w 5655214"/>
              <a:gd name="connsiteY30" fmla="*/ 8736 h 673443"/>
              <a:gd name="connsiteX31" fmla="*/ 2210125 w 5655214"/>
              <a:gd name="connsiteY31" fmla="*/ 6514 h 673443"/>
              <a:gd name="connsiteX32" fmla="*/ 2442264 w 5655214"/>
              <a:gd name="connsiteY32" fmla="*/ 1690 h 673443"/>
              <a:gd name="connsiteX33" fmla="*/ 2516967 w 5655214"/>
              <a:gd name="connsiteY33" fmla="*/ 329 h 673443"/>
              <a:gd name="connsiteX34" fmla="*/ 2564692 w 5655214"/>
              <a:gd name="connsiteY34" fmla="*/ 0 h 673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655214" h="673443">
                <a:moveTo>
                  <a:pt x="2564692" y="0"/>
                </a:moveTo>
                <a:lnTo>
                  <a:pt x="2345194" y="4000"/>
                </a:lnTo>
                <a:cubicBezTo>
                  <a:pt x="1254429" y="30651"/>
                  <a:pt x="433914" y="145888"/>
                  <a:pt x="433914" y="284007"/>
                </a:cubicBezTo>
                <a:cubicBezTo>
                  <a:pt x="433914" y="441858"/>
                  <a:pt x="1505607" y="569821"/>
                  <a:pt x="2827607" y="569821"/>
                </a:cubicBezTo>
                <a:cubicBezTo>
                  <a:pt x="4149607" y="569821"/>
                  <a:pt x="5221300" y="441858"/>
                  <a:pt x="5221300" y="284007"/>
                </a:cubicBezTo>
                <a:cubicBezTo>
                  <a:pt x="5221300" y="145888"/>
                  <a:pt x="4400785" y="30651"/>
                  <a:pt x="3310020" y="4000"/>
                </a:cubicBezTo>
                <a:lnTo>
                  <a:pt x="3090523" y="0"/>
                </a:lnTo>
                <a:lnTo>
                  <a:pt x="3138249" y="329"/>
                </a:lnTo>
                <a:lnTo>
                  <a:pt x="3212934" y="1689"/>
                </a:lnTo>
                <a:lnTo>
                  <a:pt x="3445094" y="6514"/>
                </a:lnTo>
                <a:lnTo>
                  <a:pt x="3517420" y="8735"/>
                </a:lnTo>
                <a:lnTo>
                  <a:pt x="3743551" y="16654"/>
                </a:lnTo>
                <a:lnTo>
                  <a:pt x="3809994" y="19558"/>
                </a:lnTo>
                <a:lnTo>
                  <a:pt x="4022798" y="30164"/>
                </a:lnTo>
                <a:lnTo>
                  <a:pt x="4100377" y="34627"/>
                </a:lnTo>
                <a:lnTo>
                  <a:pt x="4262902" y="45289"/>
                </a:lnTo>
                <a:lnTo>
                  <a:pt x="4392266" y="54673"/>
                </a:lnTo>
                <a:lnTo>
                  <a:pt x="4433897" y="58117"/>
                </a:lnTo>
                <a:lnTo>
                  <a:pt x="4626228" y="75290"/>
                </a:lnTo>
                <a:cubicBezTo>
                  <a:pt x="5254656" y="137216"/>
                  <a:pt x="5655214" y="230932"/>
                  <a:pt x="5655214" y="335818"/>
                </a:cubicBezTo>
                <a:cubicBezTo>
                  <a:pt x="5655214" y="522283"/>
                  <a:pt x="4389251" y="673443"/>
                  <a:pt x="2827607" y="673443"/>
                </a:cubicBezTo>
                <a:cubicBezTo>
                  <a:pt x="1265963" y="673443"/>
                  <a:pt x="0" y="522283"/>
                  <a:pt x="0" y="335818"/>
                </a:cubicBezTo>
                <a:cubicBezTo>
                  <a:pt x="0" y="230932"/>
                  <a:pt x="400558" y="137216"/>
                  <a:pt x="1028986" y="75290"/>
                </a:cubicBezTo>
                <a:lnTo>
                  <a:pt x="1221343" y="58115"/>
                </a:lnTo>
                <a:lnTo>
                  <a:pt x="1262932" y="54674"/>
                </a:lnTo>
                <a:lnTo>
                  <a:pt x="1392331" y="45288"/>
                </a:lnTo>
                <a:lnTo>
                  <a:pt x="1554821" y="34628"/>
                </a:lnTo>
                <a:lnTo>
                  <a:pt x="1632430" y="30164"/>
                </a:lnTo>
                <a:lnTo>
                  <a:pt x="1845204" y="19558"/>
                </a:lnTo>
                <a:lnTo>
                  <a:pt x="1911672" y="16654"/>
                </a:lnTo>
                <a:lnTo>
                  <a:pt x="2137778" y="8736"/>
                </a:lnTo>
                <a:lnTo>
                  <a:pt x="2210125" y="6514"/>
                </a:lnTo>
                <a:lnTo>
                  <a:pt x="2442264" y="1690"/>
                </a:lnTo>
                <a:lnTo>
                  <a:pt x="2516967" y="329"/>
                </a:lnTo>
                <a:lnTo>
                  <a:pt x="2564692" y="0"/>
                </a:lnTo>
                <a:close/>
              </a:path>
            </a:pathLst>
          </a:custGeom>
          <a:solidFill>
            <a:schemeClr val="accent3"/>
          </a:solidFill>
          <a:ln w="28575"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DIN-BoldItalic" pitchFamily="50" charset="0"/>
            </a:endParaRPr>
          </a:p>
        </p:txBody>
      </p:sp>
      <p:sp>
        <p:nvSpPr>
          <p:cNvPr id="31" name="任意多边形 30"/>
          <p:cNvSpPr/>
          <p:nvPr/>
        </p:nvSpPr>
        <p:spPr>
          <a:xfrm>
            <a:off x="2609941" y="5300301"/>
            <a:ext cx="3982176" cy="475484"/>
          </a:xfrm>
          <a:custGeom>
            <a:avLst/>
            <a:gdLst>
              <a:gd name="connsiteX0" fmla="*/ 2393693 w 4787386"/>
              <a:gd name="connsiteY0" fmla="*/ 0 h 571628"/>
              <a:gd name="connsiteX1" fmla="*/ 2394866 w 4787386"/>
              <a:gd name="connsiteY1" fmla="*/ 7 h 571628"/>
              <a:gd name="connsiteX2" fmla="*/ 2656609 w 4787386"/>
              <a:gd name="connsiteY2" fmla="*/ 1807 h 571628"/>
              <a:gd name="connsiteX3" fmla="*/ 2876106 w 4787386"/>
              <a:gd name="connsiteY3" fmla="*/ 5807 h 571628"/>
              <a:gd name="connsiteX4" fmla="*/ 4787386 w 4787386"/>
              <a:gd name="connsiteY4" fmla="*/ 285814 h 571628"/>
              <a:gd name="connsiteX5" fmla="*/ 2393693 w 4787386"/>
              <a:gd name="connsiteY5" fmla="*/ 571628 h 571628"/>
              <a:gd name="connsiteX6" fmla="*/ 0 w 4787386"/>
              <a:gd name="connsiteY6" fmla="*/ 285814 h 571628"/>
              <a:gd name="connsiteX7" fmla="*/ 1911280 w 4787386"/>
              <a:gd name="connsiteY7" fmla="*/ 5807 h 571628"/>
              <a:gd name="connsiteX8" fmla="*/ 2130778 w 4787386"/>
              <a:gd name="connsiteY8" fmla="*/ 1807 h 571628"/>
              <a:gd name="connsiteX9" fmla="*/ 2392504 w 4787386"/>
              <a:gd name="connsiteY9" fmla="*/ 7 h 571628"/>
              <a:gd name="connsiteX10" fmla="*/ 2393691 w 4787386"/>
              <a:gd name="connsiteY10" fmla="*/ 0 h 571628"/>
              <a:gd name="connsiteX11" fmla="*/ 2071244 w 4787386"/>
              <a:gd name="connsiteY11" fmla="*/ 3881 h 571628"/>
              <a:gd name="connsiteX12" fmla="*/ 793732 w 4787386"/>
              <a:gd name="connsiteY12" fmla="*/ 191040 h 571628"/>
              <a:gd name="connsiteX13" fmla="*/ 2393692 w 4787386"/>
              <a:gd name="connsiteY13" fmla="*/ 382080 h 571628"/>
              <a:gd name="connsiteX14" fmla="*/ 3993652 w 4787386"/>
              <a:gd name="connsiteY14" fmla="*/ 191040 h 571628"/>
              <a:gd name="connsiteX15" fmla="*/ 2716140 w 4787386"/>
              <a:gd name="connsiteY15" fmla="*/ 3881 h 571628"/>
              <a:gd name="connsiteX16" fmla="*/ 2393693 w 4787386"/>
              <a:gd name="connsiteY16" fmla="*/ 0 h 571628"/>
              <a:gd name="connsiteX17" fmla="*/ 2393693 w 4787386"/>
              <a:gd name="connsiteY17" fmla="*/ 0 h 571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7386" h="571628">
                <a:moveTo>
                  <a:pt x="2393693" y="0"/>
                </a:moveTo>
                <a:lnTo>
                  <a:pt x="2394866" y="7"/>
                </a:lnTo>
                <a:lnTo>
                  <a:pt x="2656609" y="1807"/>
                </a:lnTo>
                <a:lnTo>
                  <a:pt x="2876106" y="5807"/>
                </a:lnTo>
                <a:cubicBezTo>
                  <a:pt x="3966871" y="32458"/>
                  <a:pt x="4787386" y="147695"/>
                  <a:pt x="4787386" y="285814"/>
                </a:cubicBezTo>
                <a:cubicBezTo>
                  <a:pt x="4787386" y="443665"/>
                  <a:pt x="3715693" y="571628"/>
                  <a:pt x="2393693" y="571628"/>
                </a:cubicBezTo>
                <a:cubicBezTo>
                  <a:pt x="1071693" y="571628"/>
                  <a:pt x="0" y="443665"/>
                  <a:pt x="0" y="285814"/>
                </a:cubicBezTo>
                <a:cubicBezTo>
                  <a:pt x="0" y="147695"/>
                  <a:pt x="820515" y="32458"/>
                  <a:pt x="1911280" y="5807"/>
                </a:cubicBezTo>
                <a:lnTo>
                  <a:pt x="2130778" y="1807"/>
                </a:lnTo>
                <a:lnTo>
                  <a:pt x="2392504" y="7"/>
                </a:lnTo>
                <a:lnTo>
                  <a:pt x="2393691" y="0"/>
                </a:lnTo>
                <a:lnTo>
                  <a:pt x="2071244" y="3881"/>
                </a:lnTo>
                <a:cubicBezTo>
                  <a:pt x="1342169" y="21695"/>
                  <a:pt x="793732" y="98721"/>
                  <a:pt x="793732" y="191040"/>
                </a:cubicBezTo>
                <a:cubicBezTo>
                  <a:pt x="793732" y="296548"/>
                  <a:pt x="1510058" y="382080"/>
                  <a:pt x="2393692" y="382080"/>
                </a:cubicBezTo>
                <a:cubicBezTo>
                  <a:pt x="3277326" y="382080"/>
                  <a:pt x="3993652" y="296548"/>
                  <a:pt x="3993652" y="191040"/>
                </a:cubicBezTo>
                <a:cubicBezTo>
                  <a:pt x="3993652" y="98721"/>
                  <a:pt x="3445215" y="21695"/>
                  <a:pt x="2716140" y="3881"/>
                </a:cubicBezTo>
                <a:lnTo>
                  <a:pt x="2393693" y="0"/>
                </a:lnTo>
                <a:lnTo>
                  <a:pt x="2393693" y="0"/>
                </a:lnTo>
                <a:close/>
              </a:path>
            </a:pathLst>
          </a:custGeom>
          <a:solidFill>
            <a:srgbClr val="3592BE"/>
          </a:solidFill>
          <a:ln w="28575"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DIN-BoldItalic" pitchFamily="50" charset="0"/>
            </a:endParaRPr>
          </a:p>
        </p:txBody>
      </p:sp>
      <p:sp>
        <p:nvSpPr>
          <p:cNvPr id="32" name="任意多边形 31"/>
          <p:cNvSpPr/>
          <p:nvPr/>
        </p:nvSpPr>
        <p:spPr>
          <a:xfrm>
            <a:off x="4472319" y="5300307"/>
            <a:ext cx="257420" cy="1771"/>
          </a:xfrm>
          <a:custGeom>
            <a:avLst/>
            <a:gdLst>
              <a:gd name="connsiteX0" fmla="*/ 0 w 309471"/>
              <a:gd name="connsiteY0" fmla="*/ 0 h 2129"/>
              <a:gd name="connsiteX1" fmla="*/ 287935 w 309471"/>
              <a:gd name="connsiteY1" fmla="*/ 1736 h 2129"/>
              <a:gd name="connsiteX2" fmla="*/ 309471 w 309471"/>
              <a:gd name="connsiteY2" fmla="*/ 2129 h 2129"/>
              <a:gd name="connsiteX3" fmla="*/ 261745 w 309471"/>
              <a:gd name="connsiteY3" fmla="*/ 1800 h 2129"/>
              <a:gd name="connsiteX4" fmla="*/ 243570 w 309471"/>
              <a:gd name="connsiteY4" fmla="*/ 1469 h 2129"/>
              <a:gd name="connsiteX5" fmla="*/ 2 w 309471"/>
              <a:gd name="connsiteY5" fmla="*/ 0 h 2129"/>
              <a:gd name="connsiteX6" fmla="*/ 0 w 309471"/>
              <a:gd name="connsiteY6" fmla="*/ 0 h 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471" h="2129">
                <a:moveTo>
                  <a:pt x="0" y="0"/>
                </a:moveTo>
                <a:lnTo>
                  <a:pt x="287935" y="1736"/>
                </a:lnTo>
                <a:lnTo>
                  <a:pt x="309471" y="2129"/>
                </a:lnTo>
                <a:lnTo>
                  <a:pt x="261745" y="1800"/>
                </a:lnTo>
                <a:lnTo>
                  <a:pt x="243570" y="1469"/>
                </a:lnTo>
                <a:lnTo>
                  <a:pt x="2" y="0"/>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任意多边形 32"/>
          <p:cNvSpPr/>
          <p:nvPr/>
        </p:nvSpPr>
        <p:spPr>
          <a:xfrm>
            <a:off x="4472326" y="5300307"/>
            <a:ext cx="257406" cy="1771"/>
          </a:xfrm>
          <a:custGeom>
            <a:avLst/>
            <a:gdLst>
              <a:gd name="connsiteX0" fmla="*/ 309454 w 309454"/>
              <a:gd name="connsiteY0" fmla="*/ 0 h 2129"/>
              <a:gd name="connsiteX1" fmla="*/ 309451 w 309454"/>
              <a:gd name="connsiteY1" fmla="*/ 0 h 2129"/>
              <a:gd name="connsiteX2" fmla="*/ 65899 w 309454"/>
              <a:gd name="connsiteY2" fmla="*/ 1469 h 2129"/>
              <a:gd name="connsiteX3" fmla="*/ 47725 w 309454"/>
              <a:gd name="connsiteY3" fmla="*/ 1800 h 2129"/>
              <a:gd name="connsiteX4" fmla="*/ 0 w 309454"/>
              <a:gd name="connsiteY4" fmla="*/ 2129 h 2129"/>
              <a:gd name="connsiteX5" fmla="*/ 21534 w 309454"/>
              <a:gd name="connsiteY5" fmla="*/ 1736 h 2129"/>
              <a:gd name="connsiteX6" fmla="*/ 309454 w 309454"/>
              <a:gd name="connsiteY6" fmla="*/ 0 h 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454" h="2129">
                <a:moveTo>
                  <a:pt x="309454" y="0"/>
                </a:moveTo>
                <a:lnTo>
                  <a:pt x="309451" y="0"/>
                </a:lnTo>
                <a:lnTo>
                  <a:pt x="65899" y="1469"/>
                </a:lnTo>
                <a:lnTo>
                  <a:pt x="47725" y="1800"/>
                </a:lnTo>
                <a:lnTo>
                  <a:pt x="0" y="2129"/>
                </a:lnTo>
                <a:lnTo>
                  <a:pt x="21534" y="1736"/>
                </a:lnTo>
                <a:lnTo>
                  <a:pt x="309454"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任意多边形 45"/>
          <p:cNvSpPr/>
          <p:nvPr/>
        </p:nvSpPr>
        <p:spPr>
          <a:xfrm>
            <a:off x="4569960" y="5302078"/>
            <a:ext cx="62138" cy="1132"/>
          </a:xfrm>
          <a:custGeom>
            <a:avLst/>
            <a:gdLst>
              <a:gd name="connsiteX0" fmla="*/ 74703 w 74703"/>
              <a:gd name="connsiteY0" fmla="*/ 0 h 1361"/>
              <a:gd name="connsiteX1" fmla="*/ 0 w 74703"/>
              <a:gd name="connsiteY1" fmla="*/ 1361 h 1361"/>
              <a:gd name="connsiteX2" fmla="*/ 60948 w 74703"/>
              <a:gd name="connsiteY2" fmla="*/ 94 h 1361"/>
              <a:gd name="connsiteX3" fmla="*/ 74703 w 74703"/>
              <a:gd name="connsiteY3" fmla="*/ 0 h 1361"/>
            </a:gdLst>
            <a:ahLst/>
            <a:cxnLst>
              <a:cxn ang="0">
                <a:pos x="connsiteX0" y="connsiteY0"/>
              </a:cxn>
              <a:cxn ang="0">
                <a:pos x="connsiteX1" y="connsiteY1"/>
              </a:cxn>
              <a:cxn ang="0">
                <a:pos x="connsiteX2" y="connsiteY2"/>
              </a:cxn>
              <a:cxn ang="0">
                <a:pos x="connsiteX3" y="connsiteY3"/>
              </a:cxn>
            </a:cxnLst>
            <a:rect l="l" t="t" r="r" b="b"/>
            <a:pathLst>
              <a:path w="74703" h="1361">
                <a:moveTo>
                  <a:pt x="74703" y="0"/>
                </a:moveTo>
                <a:lnTo>
                  <a:pt x="0" y="1361"/>
                </a:lnTo>
                <a:lnTo>
                  <a:pt x="60948" y="94"/>
                </a:lnTo>
                <a:lnTo>
                  <a:pt x="74703"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任意多边形 46"/>
          <p:cNvSpPr/>
          <p:nvPr/>
        </p:nvSpPr>
        <p:spPr>
          <a:xfrm>
            <a:off x="4569967" y="5302078"/>
            <a:ext cx="62123" cy="1131"/>
          </a:xfrm>
          <a:custGeom>
            <a:avLst/>
            <a:gdLst>
              <a:gd name="connsiteX0" fmla="*/ 0 w 74685"/>
              <a:gd name="connsiteY0" fmla="*/ 0 h 1360"/>
              <a:gd name="connsiteX1" fmla="*/ 13751 w 74685"/>
              <a:gd name="connsiteY1" fmla="*/ 94 h 1360"/>
              <a:gd name="connsiteX2" fmla="*/ 74685 w 74685"/>
              <a:gd name="connsiteY2" fmla="*/ 1360 h 1360"/>
              <a:gd name="connsiteX3" fmla="*/ 0 w 74685"/>
              <a:gd name="connsiteY3" fmla="*/ 0 h 1360"/>
            </a:gdLst>
            <a:ahLst/>
            <a:cxnLst>
              <a:cxn ang="0">
                <a:pos x="connsiteX0" y="connsiteY0"/>
              </a:cxn>
              <a:cxn ang="0">
                <a:pos x="connsiteX1" y="connsiteY1"/>
              </a:cxn>
              <a:cxn ang="0">
                <a:pos x="connsiteX2" y="connsiteY2"/>
              </a:cxn>
              <a:cxn ang="0">
                <a:pos x="connsiteX3" y="connsiteY3"/>
              </a:cxn>
            </a:cxnLst>
            <a:rect l="l" t="t" r="r" b="b"/>
            <a:pathLst>
              <a:path w="74685" h="1360">
                <a:moveTo>
                  <a:pt x="0" y="0"/>
                </a:moveTo>
                <a:lnTo>
                  <a:pt x="13751" y="94"/>
                </a:lnTo>
                <a:lnTo>
                  <a:pt x="74685" y="1360"/>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任意多边形 47"/>
          <p:cNvSpPr/>
          <p:nvPr/>
        </p:nvSpPr>
        <p:spPr>
          <a:xfrm>
            <a:off x="4504472" y="5303210"/>
            <a:ext cx="193112" cy="4013"/>
          </a:xfrm>
          <a:custGeom>
            <a:avLst/>
            <a:gdLst>
              <a:gd name="connsiteX0" fmla="*/ 0 w 232160"/>
              <a:gd name="connsiteY0" fmla="*/ 0 h 4825"/>
              <a:gd name="connsiteX1" fmla="*/ 184534 w 232160"/>
              <a:gd name="connsiteY1" fmla="*/ 3363 h 4825"/>
              <a:gd name="connsiteX2" fmla="*/ 232160 w 232160"/>
              <a:gd name="connsiteY2" fmla="*/ 4825 h 4825"/>
              <a:gd name="connsiteX3" fmla="*/ 0 w 232160"/>
              <a:gd name="connsiteY3" fmla="*/ 0 h 4825"/>
            </a:gdLst>
            <a:ahLst/>
            <a:cxnLst>
              <a:cxn ang="0">
                <a:pos x="connsiteX0" y="connsiteY0"/>
              </a:cxn>
              <a:cxn ang="0">
                <a:pos x="connsiteX1" y="connsiteY1"/>
              </a:cxn>
              <a:cxn ang="0">
                <a:pos x="connsiteX2" y="connsiteY2"/>
              </a:cxn>
              <a:cxn ang="0">
                <a:pos x="connsiteX3" y="connsiteY3"/>
              </a:cxn>
            </a:cxnLst>
            <a:rect l="l" t="t" r="r" b="b"/>
            <a:pathLst>
              <a:path w="232160" h="4825">
                <a:moveTo>
                  <a:pt x="0" y="0"/>
                </a:moveTo>
                <a:lnTo>
                  <a:pt x="184534" y="3363"/>
                </a:lnTo>
                <a:lnTo>
                  <a:pt x="232160" y="4825"/>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任意多边形 48"/>
          <p:cNvSpPr/>
          <p:nvPr/>
        </p:nvSpPr>
        <p:spPr>
          <a:xfrm>
            <a:off x="4504482" y="5303210"/>
            <a:ext cx="193095" cy="4013"/>
          </a:xfrm>
          <a:custGeom>
            <a:avLst/>
            <a:gdLst>
              <a:gd name="connsiteX0" fmla="*/ 232139 w 232139"/>
              <a:gd name="connsiteY0" fmla="*/ 0 h 4824"/>
              <a:gd name="connsiteX1" fmla="*/ 0 w 232139"/>
              <a:gd name="connsiteY1" fmla="*/ 4824 h 4824"/>
              <a:gd name="connsiteX2" fmla="*/ 47621 w 232139"/>
              <a:gd name="connsiteY2" fmla="*/ 3362 h 4824"/>
              <a:gd name="connsiteX3" fmla="*/ 232139 w 232139"/>
              <a:gd name="connsiteY3" fmla="*/ 0 h 4824"/>
            </a:gdLst>
            <a:ahLst/>
            <a:cxnLst>
              <a:cxn ang="0">
                <a:pos x="connsiteX0" y="connsiteY0"/>
              </a:cxn>
              <a:cxn ang="0">
                <a:pos x="connsiteX1" y="connsiteY1"/>
              </a:cxn>
              <a:cxn ang="0">
                <a:pos x="connsiteX2" y="connsiteY2"/>
              </a:cxn>
              <a:cxn ang="0">
                <a:pos x="connsiteX3" y="connsiteY3"/>
              </a:cxn>
            </a:cxnLst>
            <a:rect l="l" t="t" r="r" b="b"/>
            <a:pathLst>
              <a:path w="232139" h="4824">
                <a:moveTo>
                  <a:pt x="232139" y="0"/>
                </a:moveTo>
                <a:lnTo>
                  <a:pt x="0" y="4824"/>
                </a:lnTo>
                <a:lnTo>
                  <a:pt x="47621" y="3362"/>
                </a:lnTo>
                <a:lnTo>
                  <a:pt x="232139"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任意多边形 49"/>
          <p:cNvSpPr/>
          <p:nvPr/>
        </p:nvSpPr>
        <p:spPr>
          <a:xfrm>
            <a:off x="4570940" y="5307222"/>
            <a:ext cx="60179" cy="1848"/>
          </a:xfrm>
          <a:custGeom>
            <a:avLst/>
            <a:gdLst>
              <a:gd name="connsiteX0" fmla="*/ 72347 w 72347"/>
              <a:gd name="connsiteY0" fmla="*/ 0 h 2222"/>
              <a:gd name="connsiteX1" fmla="*/ 0 w 72347"/>
              <a:gd name="connsiteY1" fmla="*/ 2222 h 2222"/>
              <a:gd name="connsiteX2" fmla="*/ 50411 w 72347"/>
              <a:gd name="connsiteY2" fmla="*/ 456 h 2222"/>
              <a:gd name="connsiteX3" fmla="*/ 72347 w 72347"/>
              <a:gd name="connsiteY3" fmla="*/ 0 h 2222"/>
            </a:gdLst>
            <a:ahLst/>
            <a:cxnLst>
              <a:cxn ang="0">
                <a:pos x="connsiteX0" y="connsiteY0"/>
              </a:cxn>
              <a:cxn ang="0">
                <a:pos x="connsiteX1" y="connsiteY1"/>
              </a:cxn>
              <a:cxn ang="0">
                <a:pos x="connsiteX2" y="connsiteY2"/>
              </a:cxn>
              <a:cxn ang="0">
                <a:pos x="connsiteX3" y="connsiteY3"/>
              </a:cxn>
            </a:cxnLst>
            <a:rect l="l" t="t" r="r" b="b"/>
            <a:pathLst>
              <a:path w="72347" h="2222">
                <a:moveTo>
                  <a:pt x="72347" y="0"/>
                </a:moveTo>
                <a:lnTo>
                  <a:pt x="0" y="2222"/>
                </a:lnTo>
                <a:lnTo>
                  <a:pt x="50411" y="456"/>
                </a:lnTo>
                <a:lnTo>
                  <a:pt x="72347"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任意多边形 50"/>
          <p:cNvSpPr/>
          <p:nvPr/>
        </p:nvSpPr>
        <p:spPr>
          <a:xfrm>
            <a:off x="4570948" y="5307223"/>
            <a:ext cx="60161" cy="1847"/>
          </a:xfrm>
          <a:custGeom>
            <a:avLst/>
            <a:gdLst>
              <a:gd name="connsiteX0" fmla="*/ 0 w 72326"/>
              <a:gd name="connsiteY0" fmla="*/ 0 h 2221"/>
              <a:gd name="connsiteX1" fmla="*/ 21929 w 72326"/>
              <a:gd name="connsiteY1" fmla="*/ 456 h 2221"/>
              <a:gd name="connsiteX2" fmla="*/ 72326 w 72326"/>
              <a:gd name="connsiteY2" fmla="*/ 2221 h 2221"/>
              <a:gd name="connsiteX3" fmla="*/ 0 w 72326"/>
              <a:gd name="connsiteY3" fmla="*/ 0 h 2221"/>
            </a:gdLst>
            <a:ahLst/>
            <a:cxnLst>
              <a:cxn ang="0">
                <a:pos x="connsiteX0" y="connsiteY0"/>
              </a:cxn>
              <a:cxn ang="0">
                <a:pos x="connsiteX1" y="connsiteY1"/>
              </a:cxn>
              <a:cxn ang="0">
                <a:pos x="connsiteX2" y="connsiteY2"/>
              </a:cxn>
              <a:cxn ang="0">
                <a:pos x="connsiteX3" y="connsiteY3"/>
              </a:cxn>
            </a:cxnLst>
            <a:rect l="l" t="t" r="r" b="b"/>
            <a:pathLst>
              <a:path w="72326" h="2221">
                <a:moveTo>
                  <a:pt x="0" y="0"/>
                </a:moveTo>
                <a:lnTo>
                  <a:pt x="21929" y="456"/>
                </a:lnTo>
                <a:lnTo>
                  <a:pt x="72326" y="2221"/>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任意多边形 51"/>
          <p:cNvSpPr/>
          <p:nvPr/>
        </p:nvSpPr>
        <p:spPr>
          <a:xfrm>
            <a:off x="4506980" y="5309071"/>
            <a:ext cx="188097" cy="6587"/>
          </a:xfrm>
          <a:custGeom>
            <a:avLst/>
            <a:gdLst>
              <a:gd name="connsiteX0" fmla="*/ 0 w 226131"/>
              <a:gd name="connsiteY0" fmla="*/ 0 h 7919"/>
              <a:gd name="connsiteX1" fmla="*/ 151031 w 226131"/>
              <a:gd name="connsiteY1" fmla="*/ 4637 h 7919"/>
              <a:gd name="connsiteX2" fmla="*/ 226131 w 226131"/>
              <a:gd name="connsiteY2" fmla="*/ 7919 h 7919"/>
              <a:gd name="connsiteX3" fmla="*/ 0 w 226131"/>
              <a:gd name="connsiteY3" fmla="*/ 0 h 7919"/>
            </a:gdLst>
            <a:ahLst/>
            <a:cxnLst>
              <a:cxn ang="0">
                <a:pos x="connsiteX0" y="connsiteY0"/>
              </a:cxn>
              <a:cxn ang="0">
                <a:pos x="connsiteX1" y="connsiteY1"/>
              </a:cxn>
              <a:cxn ang="0">
                <a:pos x="connsiteX2" y="connsiteY2"/>
              </a:cxn>
              <a:cxn ang="0">
                <a:pos x="connsiteX3" y="connsiteY3"/>
              </a:cxn>
            </a:cxnLst>
            <a:rect l="l" t="t" r="r" b="b"/>
            <a:pathLst>
              <a:path w="226131" h="7919">
                <a:moveTo>
                  <a:pt x="0" y="0"/>
                </a:moveTo>
                <a:lnTo>
                  <a:pt x="151031" y="4637"/>
                </a:lnTo>
                <a:lnTo>
                  <a:pt x="226131" y="7919"/>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任意多边形 52"/>
          <p:cNvSpPr/>
          <p:nvPr/>
        </p:nvSpPr>
        <p:spPr>
          <a:xfrm>
            <a:off x="4506990" y="5309071"/>
            <a:ext cx="188076" cy="6586"/>
          </a:xfrm>
          <a:custGeom>
            <a:avLst/>
            <a:gdLst>
              <a:gd name="connsiteX0" fmla="*/ 226106 w 226106"/>
              <a:gd name="connsiteY0" fmla="*/ 0 h 7918"/>
              <a:gd name="connsiteX1" fmla="*/ 0 w 226106"/>
              <a:gd name="connsiteY1" fmla="*/ 7918 h 7918"/>
              <a:gd name="connsiteX2" fmla="*/ 75091 w 226106"/>
              <a:gd name="connsiteY2" fmla="*/ 4636 h 7918"/>
              <a:gd name="connsiteX3" fmla="*/ 226106 w 226106"/>
              <a:gd name="connsiteY3" fmla="*/ 0 h 7918"/>
            </a:gdLst>
            <a:ahLst/>
            <a:cxnLst>
              <a:cxn ang="0">
                <a:pos x="connsiteX0" y="connsiteY0"/>
              </a:cxn>
              <a:cxn ang="0">
                <a:pos x="connsiteX1" y="connsiteY1"/>
              </a:cxn>
              <a:cxn ang="0">
                <a:pos x="connsiteX2" y="connsiteY2"/>
              </a:cxn>
              <a:cxn ang="0">
                <a:pos x="connsiteX3" y="connsiteY3"/>
              </a:cxn>
            </a:cxnLst>
            <a:rect l="l" t="t" r="r" b="b"/>
            <a:pathLst>
              <a:path w="226106" h="7918">
                <a:moveTo>
                  <a:pt x="226106" y="0"/>
                </a:moveTo>
                <a:lnTo>
                  <a:pt x="0" y="7918"/>
                </a:lnTo>
                <a:lnTo>
                  <a:pt x="75091" y="4636"/>
                </a:lnTo>
                <a:lnTo>
                  <a:pt x="226106"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任意多边形 53"/>
          <p:cNvSpPr/>
          <p:nvPr/>
        </p:nvSpPr>
        <p:spPr>
          <a:xfrm>
            <a:off x="4573384" y="5315657"/>
            <a:ext cx="55288" cy="2416"/>
          </a:xfrm>
          <a:custGeom>
            <a:avLst/>
            <a:gdLst>
              <a:gd name="connsiteX0" fmla="*/ 66468 w 66468"/>
              <a:gd name="connsiteY0" fmla="*/ 0 h 2904"/>
              <a:gd name="connsiteX1" fmla="*/ 0 w 66468"/>
              <a:gd name="connsiteY1" fmla="*/ 2904 h 2904"/>
              <a:gd name="connsiteX2" fmla="*/ 38928 w 66468"/>
              <a:gd name="connsiteY2" fmla="*/ 964 h 2904"/>
              <a:gd name="connsiteX3" fmla="*/ 66468 w 66468"/>
              <a:gd name="connsiteY3" fmla="*/ 0 h 2904"/>
            </a:gdLst>
            <a:ahLst/>
            <a:cxnLst>
              <a:cxn ang="0">
                <a:pos x="connsiteX0" y="connsiteY0"/>
              </a:cxn>
              <a:cxn ang="0">
                <a:pos x="connsiteX1" y="connsiteY1"/>
              </a:cxn>
              <a:cxn ang="0">
                <a:pos x="connsiteX2" y="connsiteY2"/>
              </a:cxn>
              <a:cxn ang="0">
                <a:pos x="connsiteX3" y="connsiteY3"/>
              </a:cxn>
            </a:cxnLst>
            <a:rect l="l" t="t" r="r" b="b"/>
            <a:pathLst>
              <a:path w="66468" h="2904">
                <a:moveTo>
                  <a:pt x="66468" y="0"/>
                </a:moveTo>
                <a:lnTo>
                  <a:pt x="0" y="2904"/>
                </a:lnTo>
                <a:lnTo>
                  <a:pt x="38928" y="964"/>
                </a:lnTo>
                <a:lnTo>
                  <a:pt x="66468"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任意多边形 54"/>
          <p:cNvSpPr/>
          <p:nvPr/>
        </p:nvSpPr>
        <p:spPr>
          <a:xfrm>
            <a:off x="4573395" y="5315657"/>
            <a:ext cx="55268" cy="2416"/>
          </a:xfrm>
          <a:custGeom>
            <a:avLst/>
            <a:gdLst>
              <a:gd name="connsiteX0" fmla="*/ 0 w 66443"/>
              <a:gd name="connsiteY0" fmla="*/ 0 h 2904"/>
              <a:gd name="connsiteX1" fmla="*/ 27529 w 66443"/>
              <a:gd name="connsiteY1" fmla="*/ 964 h 2904"/>
              <a:gd name="connsiteX2" fmla="*/ 66443 w 66443"/>
              <a:gd name="connsiteY2" fmla="*/ 2904 h 2904"/>
              <a:gd name="connsiteX3" fmla="*/ 0 w 66443"/>
              <a:gd name="connsiteY3" fmla="*/ 0 h 2904"/>
            </a:gdLst>
            <a:ahLst/>
            <a:cxnLst>
              <a:cxn ang="0">
                <a:pos x="connsiteX0" y="connsiteY0"/>
              </a:cxn>
              <a:cxn ang="0">
                <a:pos x="connsiteX1" y="connsiteY1"/>
              </a:cxn>
              <a:cxn ang="0">
                <a:pos x="connsiteX2" y="connsiteY2"/>
              </a:cxn>
              <a:cxn ang="0">
                <a:pos x="connsiteX3" y="connsiteY3"/>
              </a:cxn>
            </a:cxnLst>
            <a:rect l="l" t="t" r="r" b="b"/>
            <a:pathLst>
              <a:path w="66443" h="2904">
                <a:moveTo>
                  <a:pt x="0" y="0"/>
                </a:moveTo>
                <a:lnTo>
                  <a:pt x="27529" y="964"/>
                </a:lnTo>
                <a:lnTo>
                  <a:pt x="66443" y="2904"/>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任意多边形 55"/>
          <p:cNvSpPr/>
          <p:nvPr/>
        </p:nvSpPr>
        <p:spPr>
          <a:xfrm>
            <a:off x="4512523" y="5318072"/>
            <a:ext cx="177012" cy="8822"/>
          </a:xfrm>
          <a:custGeom>
            <a:avLst/>
            <a:gdLst>
              <a:gd name="connsiteX0" fmla="*/ 0 w 212804"/>
              <a:gd name="connsiteY0" fmla="*/ 0 h 10606"/>
              <a:gd name="connsiteX1" fmla="*/ 118245 w 212804"/>
              <a:gd name="connsiteY1" fmla="*/ 5167 h 10606"/>
              <a:gd name="connsiteX2" fmla="*/ 212804 w 212804"/>
              <a:gd name="connsiteY2" fmla="*/ 10606 h 10606"/>
              <a:gd name="connsiteX3" fmla="*/ 0 w 212804"/>
              <a:gd name="connsiteY3" fmla="*/ 0 h 10606"/>
            </a:gdLst>
            <a:ahLst/>
            <a:cxnLst>
              <a:cxn ang="0">
                <a:pos x="connsiteX0" y="connsiteY0"/>
              </a:cxn>
              <a:cxn ang="0">
                <a:pos x="connsiteX1" y="connsiteY1"/>
              </a:cxn>
              <a:cxn ang="0">
                <a:pos x="connsiteX2" y="connsiteY2"/>
              </a:cxn>
              <a:cxn ang="0">
                <a:pos x="connsiteX3" y="connsiteY3"/>
              </a:cxn>
            </a:cxnLst>
            <a:rect l="l" t="t" r="r" b="b"/>
            <a:pathLst>
              <a:path w="212804" h="10606">
                <a:moveTo>
                  <a:pt x="0" y="0"/>
                </a:moveTo>
                <a:lnTo>
                  <a:pt x="118245" y="5167"/>
                </a:lnTo>
                <a:lnTo>
                  <a:pt x="212804" y="10606"/>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3" name="任意多边形 62"/>
          <p:cNvSpPr/>
          <p:nvPr/>
        </p:nvSpPr>
        <p:spPr>
          <a:xfrm>
            <a:off x="4512535" y="5318072"/>
            <a:ext cx="176987" cy="8822"/>
          </a:xfrm>
          <a:custGeom>
            <a:avLst/>
            <a:gdLst>
              <a:gd name="connsiteX0" fmla="*/ 212774 w 212774"/>
              <a:gd name="connsiteY0" fmla="*/ 0 h 10606"/>
              <a:gd name="connsiteX1" fmla="*/ 0 w 212774"/>
              <a:gd name="connsiteY1" fmla="*/ 10606 h 10606"/>
              <a:gd name="connsiteX2" fmla="*/ 94545 w 212774"/>
              <a:gd name="connsiteY2" fmla="*/ 5167 h 10606"/>
              <a:gd name="connsiteX3" fmla="*/ 212774 w 212774"/>
              <a:gd name="connsiteY3" fmla="*/ 0 h 10606"/>
            </a:gdLst>
            <a:ahLst/>
            <a:cxnLst>
              <a:cxn ang="0">
                <a:pos x="connsiteX0" y="connsiteY0"/>
              </a:cxn>
              <a:cxn ang="0">
                <a:pos x="connsiteX1" y="connsiteY1"/>
              </a:cxn>
              <a:cxn ang="0">
                <a:pos x="connsiteX2" y="connsiteY2"/>
              </a:cxn>
              <a:cxn ang="0">
                <a:pos x="connsiteX3" y="connsiteY3"/>
              </a:cxn>
            </a:cxnLst>
            <a:rect l="l" t="t" r="r" b="b"/>
            <a:pathLst>
              <a:path w="212774" h="10606">
                <a:moveTo>
                  <a:pt x="212774" y="0"/>
                </a:moveTo>
                <a:lnTo>
                  <a:pt x="0" y="10606"/>
                </a:lnTo>
                <a:lnTo>
                  <a:pt x="94545" y="5167"/>
                </a:lnTo>
                <a:lnTo>
                  <a:pt x="212774"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任意多边形 63"/>
          <p:cNvSpPr/>
          <p:nvPr/>
        </p:nvSpPr>
        <p:spPr>
          <a:xfrm>
            <a:off x="4568751" y="5326894"/>
            <a:ext cx="64556" cy="3713"/>
          </a:xfrm>
          <a:custGeom>
            <a:avLst/>
            <a:gdLst>
              <a:gd name="connsiteX0" fmla="*/ 77609 w 77609"/>
              <a:gd name="connsiteY0" fmla="*/ 0 h 4464"/>
              <a:gd name="connsiteX1" fmla="*/ 0 w 77609"/>
              <a:gd name="connsiteY1" fmla="*/ 4464 h 4464"/>
              <a:gd name="connsiteX2" fmla="*/ 37813 w 77609"/>
              <a:gd name="connsiteY2" fmla="*/ 1983 h 4464"/>
              <a:gd name="connsiteX3" fmla="*/ 77609 w 77609"/>
              <a:gd name="connsiteY3" fmla="*/ 0 h 4464"/>
            </a:gdLst>
            <a:ahLst/>
            <a:cxnLst>
              <a:cxn ang="0">
                <a:pos x="connsiteX0" y="connsiteY0"/>
              </a:cxn>
              <a:cxn ang="0">
                <a:pos x="connsiteX1" y="connsiteY1"/>
              </a:cxn>
              <a:cxn ang="0">
                <a:pos x="connsiteX2" y="connsiteY2"/>
              </a:cxn>
              <a:cxn ang="0">
                <a:pos x="connsiteX3" y="connsiteY3"/>
              </a:cxn>
            </a:cxnLst>
            <a:rect l="l" t="t" r="r" b="b"/>
            <a:pathLst>
              <a:path w="77609" h="4464">
                <a:moveTo>
                  <a:pt x="77609" y="0"/>
                </a:moveTo>
                <a:lnTo>
                  <a:pt x="0" y="4464"/>
                </a:lnTo>
                <a:lnTo>
                  <a:pt x="37813" y="1983"/>
                </a:lnTo>
                <a:lnTo>
                  <a:pt x="77609"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任意多边形 64"/>
          <p:cNvSpPr/>
          <p:nvPr/>
        </p:nvSpPr>
        <p:spPr>
          <a:xfrm>
            <a:off x="4568764" y="5326895"/>
            <a:ext cx="64531" cy="3712"/>
          </a:xfrm>
          <a:custGeom>
            <a:avLst/>
            <a:gdLst>
              <a:gd name="connsiteX0" fmla="*/ 0 w 77579"/>
              <a:gd name="connsiteY0" fmla="*/ 0 h 4463"/>
              <a:gd name="connsiteX1" fmla="*/ 39780 w 77579"/>
              <a:gd name="connsiteY1" fmla="*/ 1983 h 4463"/>
              <a:gd name="connsiteX2" fmla="*/ 77579 w 77579"/>
              <a:gd name="connsiteY2" fmla="*/ 4463 h 4463"/>
              <a:gd name="connsiteX3" fmla="*/ 0 w 77579"/>
              <a:gd name="connsiteY3" fmla="*/ 0 h 4463"/>
            </a:gdLst>
            <a:ahLst/>
            <a:cxnLst>
              <a:cxn ang="0">
                <a:pos x="connsiteX0" y="connsiteY0"/>
              </a:cxn>
              <a:cxn ang="0">
                <a:pos x="connsiteX1" y="connsiteY1"/>
              </a:cxn>
              <a:cxn ang="0">
                <a:pos x="connsiteX2" y="connsiteY2"/>
              </a:cxn>
              <a:cxn ang="0">
                <a:pos x="connsiteX3" y="connsiteY3"/>
              </a:cxn>
            </a:cxnLst>
            <a:rect l="l" t="t" r="r" b="b"/>
            <a:pathLst>
              <a:path w="77579" h="4463">
                <a:moveTo>
                  <a:pt x="0" y="0"/>
                </a:moveTo>
                <a:lnTo>
                  <a:pt x="39780" y="1983"/>
                </a:lnTo>
                <a:lnTo>
                  <a:pt x="77579" y="4463"/>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6" name="任意多边形 65"/>
          <p:cNvSpPr/>
          <p:nvPr/>
        </p:nvSpPr>
        <p:spPr>
          <a:xfrm>
            <a:off x="4533434" y="5330607"/>
            <a:ext cx="135189" cy="8869"/>
          </a:xfrm>
          <a:custGeom>
            <a:avLst/>
            <a:gdLst>
              <a:gd name="connsiteX0" fmla="*/ 0 w 162525"/>
              <a:gd name="connsiteY0" fmla="*/ 0 h 10662"/>
              <a:gd name="connsiteX1" fmla="*/ 75035 w 162525"/>
              <a:gd name="connsiteY1" fmla="*/ 4316 h 10662"/>
              <a:gd name="connsiteX2" fmla="*/ 162525 w 162525"/>
              <a:gd name="connsiteY2" fmla="*/ 10662 h 10662"/>
              <a:gd name="connsiteX3" fmla="*/ 0 w 162525"/>
              <a:gd name="connsiteY3" fmla="*/ 0 h 10662"/>
            </a:gdLst>
            <a:ahLst/>
            <a:cxnLst>
              <a:cxn ang="0">
                <a:pos x="connsiteX0" y="connsiteY0"/>
              </a:cxn>
              <a:cxn ang="0">
                <a:pos x="connsiteX1" y="connsiteY1"/>
              </a:cxn>
              <a:cxn ang="0">
                <a:pos x="connsiteX2" y="connsiteY2"/>
              </a:cxn>
              <a:cxn ang="0">
                <a:pos x="connsiteX3" y="connsiteY3"/>
              </a:cxn>
            </a:cxnLst>
            <a:rect l="l" t="t" r="r" b="b"/>
            <a:pathLst>
              <a:path w="162525" h="10662">
                <a:moveTo>
                  <a:pt x="0" y="0"/>
                </a:moveTo>
                <a:lnTo>
                  <a:pt x="75035" y="4316"/>
                </a:lnTo>
                <a:lnTo>
                  <a:pt x="162525" y="10662"/>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任意多边形 66"/>
          <p:cNvSpPr/>
          <p:nvPr/>
        </p:nvSpPr>
        <p:spPr>
          <a:xfrm>
            <a:off x="4533448" y="5330608"/>
            <a:ext cx="135160" cy="8867"/>
          </a:xfrm>
          <a:custGeom>
            <a:avLst/>
            <a:gdLst>
              <a:gd name="connsiteX0" fmla="*/ 162490 w 162490"/>
              <a:gd name="connsiteY0" fmla="*/ 0 h 10660"/>
              <a:gd name="connsiteX1" fmla="*/ 0 w 162490"/>
              <a:gd name="connsiteY1" fmla="*/ 10660 h 10660"/>
              <a:gd name="connsiteX2" fmla="*/ 87471 w 162490"/>
              <a:gd name="connsiteY2" fmla="*/ 4315 h 10660"/>
              <a:gd name="connsiteX3" fmla="*/ 162490 w 162490"/>
              <a:gd name="connsiteY3" fmla="*/ 0 h 10660"/>
            </a:gdLst>
            <a:ahLst/>
            <a:cxnLst>
              <a:cxn ang="0">
                <a:pos x="connsiteX0" y="connsiteY0"/>
              </a:cxn>
              <a:cxn ang="0">
                <a:pos x="connsiteX1" y="connsiteY1"/>
              </a:cxn>
              <a:cxn ang="0">
                <a:pos x="connsiteX2" y="connsiteY2"/>
              </a:cxn>
              <a:cxn ang="0">
                <a:pos x="connsiteX3" y="connsiteY3"/>
              </a:cxn>
            </a:cxnLst>
            <a:rect l="l" t="t" r="r" b="b"/>
            <a:pathLst>
              <a:path w="162490" h="10660">
                <a:moveTo>
                  <a:pt x="162490" y="0"/>
                </a:moveTo>
                <a:lnTo>
                  <a:pt x="0" y="10660"/>
                </a:lnTo>
                <a:lnTo>
                  <a:pt x="87471" y="4315"/>
                </a:lnTo>
                <a:lnTo>
                  <a:pt x="16249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 name="任意多边形 67"/>
          <p:cNvSpPr/>
          <p:nvPr/>
        </p:nvSpPr>
        <p:spPr>
          <a:xfrm>
            <a:off x="4547211" y="5339475"/>
            <a:ext cx="107635" cy="7807"/>
          </a:xfrm>
          <a:custGeom>
            <a:avLst/>
            <a:gdLst>
              <a:gd name="connsiteX0" fmla="*/ 129399 w 129399"/>
              <a:gd name="connsiteY0" fmla="*/ 0 h 9386"/>
              <a:gd name="connsiteX1" fmla="*/ 0 w 129399"/>
              <a:gd name="connsiteY1" fmla="*/ 9386 h 9386"/>
              <a:gd name="connsiteX2" fmla="*/ 52360 w 129399"/>
              <a:gd name="connsiteY2" fmla="*/ 5054 h 9386"/>
              <a:gd name="connsiteX3" fmla="*/ 129399 w 129399"/>
              <a:gd name="connsiteY3" fmla="*/ 0 h 9386"/>
            </a:gdLst>
            <a:ahLst/>
            <a:cxnLst>
              <a:cxn ang="0">
                <a:pos x="connsiteX0" y="connsiteY0"/>
              </a:cxn>
              <a:cxn ang="0">
                <a:pos x="connsiteX1" y="connsiteY1"/>
              </a:cxn>
              <a:cxn ang="0">
                <a:pos x="connsiteX2" y="connsiteY2"/>
              </a:cxn>
              <a:cxn ang="0">
                <a:pos x="connsiteX3" y="connsiteY3"/>
              </a:cxn>
            </a:cxnLst>
            <a:rect l="l" t="t" r="r" b="b"/>
            <a:pathLst>
              <a:path w="129399" h="9386">
                <a:moveTo>
                  <a:pt x="129399" y="0"/>
                </a:moveTo>
                <a:lnTo>
                  <a:pt x="0" y="9386"/>
                </a:lnTo>
                <a:lnTo>
                  <a:pt x="52360" y="5054"/>
                </a:lnTo>
                <a:lnTo>
                  <a:pt x="129399"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任意多边形 68"/>
          <p:cNvSpPr/>
          <p:nvPr/>
        </p:nvSpPr>
        <p:spPr>
          <a:xfrm>
            <a:off x="4547226" y="5339476"/>
            <a:ext cx="107606" cy="7806"/>
          </a:xfrm>
          <a:custGeom>
            <a:avLst/>
            <a:gdLst>
              <a:gd name="connsiteX0" fmla="*/ 0 w 129364"/>
              <a:gd name="connsiteY0" fmla="*/ 0 h 9384"/>
              <a:gd name="connsiteX1" fmla="*/ 77018 w 129364"/>
              <a:gd name="connsiteY1" fmla="*/ 5053 h 9384"/>
              <a:gd name="connsiteX2" fmla="*/ 129364 w 129364"/>
              <a:gd name="connsiteY2" fmla="*/ 9384 h 9384"/>
              <a:gd name="connsiteX3" fmla="*/ 0 w 129364"/>
              <a:gd name="connsiteY3" fmla="*/ 0 h 9384"/>
            </a:gdLst>
            <a:ahLst/>
            <a:cxnLst>
              <a:cxn ang="0">
                <a:pos x="connsiteX0" y="connsiteY0"/>
              </a:cxn>
              <a:cxn ang="0">
                <a:pos x="connsiteX1" y="connsiteY1"/>
              </a:cxn>
              <a:cxn ang="0">
                <a:pos x="connsiteX2" y="connsiteY2"/>
              </a:cxn>
              <a:cxn ang="0">
                <a:pos x="connsiteX3" y="connsiteY3"/>
              </a:cxn>
            </a:cxnLst>
            <a:rect l="l" t="t" r="r" b="b"/>
            <a:pathLst>
              <a:path w="129364" h="9384">
                <a:moveTo>
                  <a:pt x="0" y="0"/>
                </a:moveTo>
                <a:lnTo>
                  <a:pt x="77018" y="5053"/>
                </a:lnTo>
                <a:lnTo>
                  <a:pt x="129364" y="9384"/>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任意多边形 69"/>
          <p:cNvSpPr/>
          <p:nvPr/>
        </p:nvSpPr>
        <p:spPr>
          <a:xfrm>
            <a:off x="4583714" y="5347281"/>
            <a:ext cx="34629" cy="2865"/>
          </a:xfrm>
          <a:custGeom>
            <a:avLst/>
            <a:gdLst>
              <a:gd name="connsiteX0" fmla="*/ 0 w 41631"/>
              <a:gd name="connsiteY0" fmla="*/ 0 h 3444"/>
              <a:gd name="connsiteX1" fmla="*/ 16283 w 41631"/>
              <a:gd name="connsiteY1" fmla="*/ 1181 h 3444"/>
              <a:gd name="connsiteX2" fmla="*/ 41631 w 41631"/>
              <a:gd name="connsiteY2" fmla="*/ 3444 h 3444"/>
              <a:gd name="connsiteX3" fmla="*/ 0 w 41631"/>
              <a:gd name="connsiteY3" fmla="*/ 0 h 3444"/>
            </a:gdLst>
            <a:ahLst/>
            <a:cxnLst>
              <a:cxn ang="0">
                <a:pos x="connsiteX0" y="connsiteY0"/>
              </a:cxn>
              <a:cxn ang="0">
                <a:pos x="connsiteX1" y="connsiteY1"/>
              </a:cxn>
              <a:cxn ang="0">
                <a:pos x="connsiteX2" y="connsiteY2"/>
              </a:cxn>
              <a:cxn ang="0">
                <a:pos x="connsiteX3" y="connsiteY3"/>
              </a:cxn>
            </a:cxnLst>
            <a:rect l="l" t="t" r="r" b="b"/>
            <a:pathLst>
              <a:path w="41631" h="3444">
                <a:moveTo>
                  <a:pt x="0" y="0"/>
                </a:moveTo>
                <a:lnTo>
                  <a:pt x="16283" y="1181"/>
                </a:lnTo>
                <a:lnTo>
                  <a:pt x="41631" y="3444"/>
                </a:lnTo>
                <a:lnTo>
                  <a:pt x="0"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任意多边形 70"/>
          <p:cNvSpPr/>
          <p:nvPr/>
        </p:nvSpPr>
        <p:spPr>
          <a:xfrm>
            <a:off x="4583732" y="5347283"/>
            <a:ext cx="34594" cy="2862"/>
          </a:xfrm>
          <a:custGeom>
            <a:avLst/>
            <a:gdLst>
              <a:gd name="connsiteX0" fmla="*/ 41589 w 41589"/>
              <a:gd name="connsiteY0" fmla="*/ 0 h 3441"/>
              <a:gd name="connsiteX1" fmla="*/ 0 w 41589"/>
              <a:gd name="connsiteY1" fmla="*/ 3441 h 3441"/>
              <a:gd name="connsiteX2" fmla="*/ 25322 w 41589"/>
              <a:gd name="connsiteY2" fmla="*/ 1180 h 3441"/>
              <a:gd name="connsiteX3" fmla="*/ 41589 w 41589"/>
              <a:gd name="connsiteY3" fmla="*/ 0 h 3441"/>
            </a:gdLst>
            <a:ahLst/>
            <a:cxnLst>
              <a:cxn ang="0">
                <a:pos x="connsiteX0" y="connsiteY0"/>
              </a:cxn>
              <a:cxn ang="0">
                <a:pos x="connsiteX1" y="connsiteY1"/>
              </a:cxn>
              <a:cxn ang="0">
                <a:pos x="connsiteX2" y="connsiteY2"/>
              </a:cxn>
              <a:cxn ang="0">
                <a:pos x="connsiteX3" y="connsiteY3"/>
              </a:cxn>
            </a:cxnLst>
            <a:rect l="l" t="t" r="r" b="b"/>
            <a:pathLst>
              <a:path w="41589" h="3441">
                <a:moveTo>
                  <a:pt x="41589" y="0"/>
                </a:moveTo>
                <a:lnTo>
                  <a:pt x="0" y="3441"/>
                </a:lnTo>
                <a:lnTo>
                  <a:pt x="25322" y="1180"/>
                </a:lnTo>
                <a:lnTo>
                  <a:pt x="41589" y="0"/>
                </a:lnTo>
                <a:close/>
              </a:path>
            </a:pathLst>
          </a:custGeom>
          <a:solidFill>
            <a:schemeClr val="accent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2" name="任意多边形 71"/>
          <p:cNvSpPr/>
          <p:nvPr/>
        </p:nvSpPr>
        <p:spPr>
          <a:xfrm>
            <a:off x="1961929" y="5350144"/>
            <a:ext cx="5278199" cy="668979"/>
          </a:xfrm>
          <a:custGeom>
            <a:avLst/>
            <a:gdLst>
              <a:gd name="connsiteX0" fmla="*/ 1566472 w 6345470"/>
              <a:gd name="connsiteY0" fmla="*/ 0 h 804249"/>
              <a:gd name="connsiteX1" fmla="*/ 1374115 w 6345470"/>
              <a:gd name="connsiteY1" fmla="*/ 17175 h 804249"/>
              <a:gd name="connsiteX2" fmla="*/ 345129 w 6345470"/>
              <a:gd name="connsiteY2" fmla="*/ 277703 h 804249"/>
              <a:gd name="connsiteX3" fmla="*/ 3172736 w 6345470"/>
              <a:gd name="connsiteY3" fmla="*/ 615328 h 804249"/>
              <a:gd name="connsiteX4" fmla="*/ 6000343 w 6345470"/>
              <a:gd name="connsiteY4" fmla="*/ 277703 h 804249"/>
              <a:gd name="connsiteX5" fmla="*/ 4971357 w 6345470"/>
              <a:gd name="connsiteY5" fmla="*/ 17175 h 804249"/>
              <a:gd name="connsiteX6" fmla="*/ 4779026 w 6345470"/>
              <a:gd name="connsiteY6" fmla="*/ 2 h 804249"/>
              <a:gd name="connsiteX7" fmla="*/ 4946641 w 6345470"/>
              <a:gd name="connsiteY7" fmla="*/ 13870 h 804249"/>
              <a:gd name="connsiteX8" fmla="*/ 6345470 w 6345470"/>
              <a:gd name="connsiteY8" fmla="*/ 372163 h 804249"/>
              <a:gd name="connsiteX9" fmla="*/ 3172735 w 6345470"/>
              <a:gd name="connsiteY9" fmla="*/ 804249 h 804249"/>
              <a:gd name="connsiteX10" fmla="*/ 0 w 6345470"/>
              <a:gd name="connsiteY10" fmla="*/ 372163 h 804249"/>
              <a:gd name="connsiteX11" fmla="*/ 1398829 w 6345470"/>
              <a:gd name="connsiteY11" fmla="*/ 13870 h 804249"/>
              <a:gd name="connsiteX12" fmla="*/ 1566472 w 6345470"/>
              <a:gd name="connsiteY12" fmla="*/ 0 h 804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45470" h="804249">
                <a:moveTo>
                  <a:pt x="1566472" y="0"/>
                </a:moveTo>
                <a:lnTo>
                  <a:pt x="1374115" y="17175"/>
                </a:lnTo>
                <a:cubicBezTo>
                  <a:pt x="745687" y="79101"/>
                  <a:pt x="345129" y="172817"/>
                  <a:pt x="345129" y="277703"/>
                </a:cubicBezTo>
                <a:cubicBezTo>
                  <a:pt x="345129" y="464168"/>
                  <a:pt x="1611092" y="615328"/>
                  <a:pt x="3172736" y="615328"/>
                </a:cubicBezTo>
                <a:cubicBezTo>
                  <a:pt x="4734380" y="615328"/>
                  <a:pt x="6000343" y="464168"/>
                  <a:pt x="6000343" y="277703"/>
                </a:cubicBezTo>
                <a:cubicBezTo>
                  <a:pt x="6000343" y="172817"/>
                  <a:pt x="5599785" y="79101"/>
                  <a:pt x="4971357" y="17175"/>
                </a:cubicBezTo>
                <a:lnTo>
                  <a:pt x="4779026" y="2"/>
                </a:lnTo>
                <a:lnTo>
                  <a:pt x="4946641" y="13870"/>
                </a:lnTo>
                <a:cubicBezTo>
                  <a:pt x="5790594" y="91519"/>
                  <a:pt x="6345470" y="223016"/>
                  <a:pt x="6345470" y="372163"/>
                </a:cubicBezTo>
                <a:cubicBezTo>
                  <a:pt x="6345470" y="610798"/>
                  <a:pt x="4924988" y="804249"/>
                  <a:pt x="3172735" y="804249"/>
                </a:cubicBezTo>
                <a:cubicBezTo>
                  <a:pt x="1420482" y="804249"/>
                  <a:pt x="0" y="610798"/>
                  <a:pt x="0" y="372163"/>
                </a:cubicBezTo>
                <a:cubicBezTo>
                  <a:pt x="0" y="223016"/>
                  <a:pt x="554876" y="91519"/>
                  <a:pt x="1398829" y="13870"/>
                </a:cubicBezTo>
                <a:lnTo>
                  <a:pt x="1566472" y="0"/>
                </a:lnTo>
                <a:close/>
              </a:path>
            </a:pathLst>
          </a:custGeom>
          <a:solidFill>
            <a:schemeClr val="accent2"/>
          </a:solidFill>
          <a:ln w="28575"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DIN-BoldItalic" pitchFamily="50" charset="0"/>
            </a:endParaRPr>
          </a:p>
        </p:txBody>
      </p:sp>
      <p:cxnSp>
        <p:nvCxnSpPr>
          <p:cNvPr id="73" name="直接连接符 72"/>
          <p:cNvCxnSpPr/>
          <p:nvPr/>
        </p:nvCxnSpPr>
        <p:spPr>
          <a:xfrm flipV="1">
            <a:off x="2139794" y="4240482"/>
            <a:ext cx="0" cy="1407124"/>
          </a:xfrm>
          <a:prstGeom prst="line">
            <a:avLst/>
          </a:prstGeom>
          <a:ln>
            <a:solidFill>
              <a:schemeClr val="tx1">
                <a:lumMod val="75000"/>
                <a:lumOff val="25000"/>
              </a:schemeClr>
            </a:solidFill>
            <a:prstDash val="dash"/>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5564458" y="3401827"/>
            <a:ext cx="0" cy="2269183"/>
          </a:xfrm>
          <a:prstGeom prst="line">
            <a:avLst/>
          </a:prstGeom>
          <a:ln>
            <a:solidFill>
              <a:schemeClr val="tx1">
                <a:lumMod val="75000"/>
                <a:lumOff val="25000"/>
              </a:schemeClr>
            </a:solidFill>
            <a:prstDash val="dash"/>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81" name="上箭头 80"/>
          <p:cNvSpPr/>
          <p:nvPr/>
        </p:nvSpPr>
        <p:spPr>
          <a:xfrm>
            <a:off x="4762500" y="4022949"/>
            <a:ext cx="351567" cy="1601253"/>
          </a:xfrm>
          <a:prstGeom prst="upArrow">
            <a:avLst/>
          </a:prstGeom>
          <a:gradFill>
            <a:gsLst>
              <a:gs pos="0">
                <a:schemeClr val="tx1">
                  <a:lumMod val="85000"/>
                  <a:lumOff val="15000"/>
                  <a:alpha val="52000"/>
                </a:schemeClr>
              </a:gs>
              <a:gs pos="92000">
                <a:schemeClr val="tx1">
                  <a:lumMod val="85000"/>
                  <a:lumOff val="15000"/>
                  <a:alpha val="0"/>
                </a:schemeClr>
              </a:gs>
              <a:gs pos="80000">
                <a:schemeClr val="tx1">
                  <a:lumMod val="85000"/>
                  <a:lumOff val="15000"/>
                  <a:alpha val="52000"/>
                </a:schemeClr>
              </a:gs>
            </a:gsLst>
            <a:lin ang="5400000" scaled="0"/>
          </a:gra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上箭头 81"/>
          <p:cNvSpPr/>
          <p:nvPr/>
        </p:nvSpPr>
        <p:spPr>
          <a:xfrm>
            <a:off x="4038113" y="4551708"/>
            <a:ext cx="353291" cy="1053586"/>
          </a:xfrm>
          <a:prstGeom prst="upArrow">
            <a:avLst/>
          </a:prstGeom>
          <a:gradFill>
            <a:gsLst>
              <a:gs pos="0">
                <a:schemeClr val="tx1">
                  <a:lumMod val="85000"/>
                  <a:lumOff val="15000"/>
                  <a:alpha val="52000"/>
                </a:schemeClr>
              </a:gs>
              <a:gs pos="92000">
                <a:schemeClr val="tx1">
                  <a:lumMod val="85000"/>
                  <a:lumOff val="15000"/>
                  <a:alpha val="0"/>
                </a:schemeClr>
              </a:gs>
              <a:gs pos="80000">
                <a:schemeClr val="tx1">
                  <a:lumMod val="85000"/>
                  <a:lumOff val="15000"/>
                  <a:alpha val="52000"/>
                </a:schemeClr>
              </a:gs>
            </a:gsLst>
            <a:lin ang="5400000" scaled="0"/>
          </a:gra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上箭头 82"/>
          <p:cNvSpPr/>
          <p:nvPr/>
        </p:nvSpPr>
        <p:spPr>
          <a:xfrm>
            <a:off x="4203175" y="3428083"/>
            <a:ext cx="795708" cy="2372960"/>
          </a:xfrm>
          <a:prstGeom prst="upArrow">
            <a:avLst/>
          </a:prstGeom>
          <a:gradFill>
            <a:gsLst>
              <a:gs pos="0">
                <a:schemeClr val="tx1">
                  <a:lumMod val="85000"/>
                  <a:lumOff val="15000"/>
                </a:schemeClr>
              </a:gs>
              <a:gs pos="92000">
                <a:schemeClr val="tx1">
                  <a:lumMod val="85000"/>
                  <a:lumOff val="15000"/>
                  <a:alpha val="0"/>
                </a:schemeClr>
              </a:gs>
              <a:gs pos="80000">
                <a:schemeClr val="tx1">
                  <a:lumMod val="85000"/>
                  <a:lumOff val="15000"/>
                </a:schemeClr>
              </a:gs>
            </a:gsLst>
            <a:lin ang="5400000" scaled="0"/>
          </a:gra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TextBox 224"/>
          <p:cNvSpPr txBox="1"/>
          <p:nvPr/>
        </p:nvSpPr>
        <p:spPr>
          <a:xfrm>
            <a:off x="289608" y="1725864"/>
            <a:ext cx="3217521" cy="2062103"/>
          </a:xfrm>
          <a:prstGeom prst="rect">
            <a:avLst/>
          </a:prstGeom>
          <a:noFill/>
        </p:spPr>
        <p:txBody>
          <a:bodyPr wrap="square" rtlCol="0">
            <a:spAutoFit/>
          </a:bodyPr>
          <a:lstStyle/>
          <a:p>
            <a:r>
              <a:rPr lang="zh-CN" altLang="zh-CN" b="1" dirty="0"/>
              <a:t>问题</a:t>
            </a:r>
            <a:r>
              <a:rPr lang="en-US" altLang="zh-CN" b="1" dirty="0"/>
              <a:t>3</a:t>
            </a:r>
            <a:r>
              <a:rPr lang="zh-CN" altLang="zh-CN" b="1" dirty="0"/>
              <a:t>：蜕变关系集的故障检测能力是否与蜕变关系集的多样性有关？</a:t>
            </a:r>
            <a:endParaRPr lang="en-US" altLang="zh-CN" b="1" dirty="0"/>
          </a:p>
          <a:p>
            <a:endParaRPr lang="en-US" altLang="zh-CN" dirty="0"/>
          </a:p>
          <a:p>
            <a:r>
              <a:rPr lang="zh-CN" altLang="en-US" sz="1400" dirty="0"/>
              <a:t>构造一组规模相同但覆盖选择数目不同的蜕变关系集，分析这一系列蜕变关系集的变异得分和其覆盖选择的数目之间的关系</a:t>
            </a:r>
            <a:endParaRPr lang="zh-CN" altLang="zh-CN" sz="1200" dirty="0"/>
          </a:p>
        </p:txBody>
      </p:sp>
      <p:sp>
        <p:nvSpPr>
          <p:cNvPr id="85" name="TextBox 224"/>
          <p:cNvSpPr txBox="1"/>
          <p:nvPr/>
        </p:nvSpPr>
        <p:spPr>
          <a:xfrm>
            <a:off x="4085809" y="2032826"/>
            <a:ext cx="5012616" cy="1077218"/>
          </a:xfrm>
          <a:prstGeom prst="rect">
            <a:avLst/>
          </a:prstGeom>
          <a:noFill/>
        </p:spPr>
        <p:txBody>
          <a:bodyPr wrap="square" rtlCol="0">
            <a:spAutoFit/>
          </a:bodyPr>
          <a:lstStyle/>
          <a:p>
            <a:r>
              <a:rPr lang="zh-CN" altLang="zh-CN" b="1" dirty="0"/>
              <a:t>问题</a:t>
            </a:r>
            <a:r>
              <a:rPr lang="en-US" altLang="zh-CN" b="1" dirty="0"/>
              <a:t>4</a:t>
            </a:r>
            <a:r>
              <a:rPr lang="zh-CN" altLang="zh-CN" b="1" dirty="0"/>
              <a:t>：由</a:t>
            </a:r>
            <a:r>
              <a:rPr lang="en-US" altLang="zh-CN" b="1" dirty="0"/>
              <a:t>METRIC*</a:t>
            </a:r>
            <a:r>
              <a:rPr lang="zh-CN" altLang="zh-CN" b="1" dirty="0"/>
              <a:t>识别的蜕变关系难检出哪种类型的故障？</a:t>
            </a:r>
            <a:endParaRPr lang="en-US" altLang="zh-CN" b="1" dirty="0"/>
          </a:p>
          <a:p>
            <a:endParaRPr lang="en-US" altLang="zh-CN" sz="1400" b="1" dirty="0"/>
          </a:p>
          <a:p>
            <a:r>
              <a:rPr lang="zh-CN" altLang="en-US" sz="1400" dirty="0"/>
              <a:t>统计所有未被杀死的变异体，观察这些变异体所具有的特征。</a:t>
            </a:r>
            <a:endParaRPr lang="en-US" altLang="zh-CN" sz="1100" b="1" dirty="0"/>
          </a:p>
        </p:txBody>
      </p:sp>
    </p:spTree>
    <p:extLst>
      <p:ext uri="{BB962C8B-B14F-4D97-AF65-F5344CB8AC3E}">
        <p14:creationId xmlns:p14="http://schemas.microsoft.com/office/powerpoint/2010/main" val="2527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50"/>
                                        <p:tgtEl>
                                          <p:spTgt spid="27"/>
                                        </p:tgtEl>
                                      </p:cBhvr>
                                    </p:animEffect>
                                    <p:anim calcmode="lin" valueType="num">
                                      <p:cBhvr>
                                        <p:cTn id="8" dur="250" fill="hold"/>
                                        <p:tgtEl>
                                          <p:spTgt spid="27"/>
                                        </p:tgtEl>
                                        <p:attrNameLst>
                                          <p:attrName>ppt_x</p:attrName>
                                        </p:attrNameLst>
                                      </p:cBhvr>
                                      <p:tavLst>
                                        <p:tav tm="0">
                                          <p:val>
                                            <p:strVal val="#ppt_x"/>
                                          </p:val>
                                        </p:tav>
                                        <p:tav tm="100000">
                                          <p:val>
                                            <p:strVal val="#ppt_x"/>
                                          </p:val>
                                        </p:tav>
                                      </p:tavLst>
                                    </p:anim>
                                    <p:anim calcmode="lin" valueType="num">
                                      <p:cBhvr>
                                        <p:cTn id="9" dur="25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250"/>
                                        <p:tgtEl>
                                          <p:spTgt spid="72"/>
                                        </p:tgtEl>
                                      </p:cBhvr>
                                    </p:animEffect>
                                    <p:anim calcmode="lin" valueType="num">
                                      <p:cBhvr>
                                        <p:cTn id="14" dur="250" fill="hold"/>
                                        <p:tgtEl>
                                          <p:spTgt spid="72"/>
                                        </p:tgtEl>
                                        <p:attrNameLst>
                                          <p:attrName>ppt_x</p:attrName>
                                        </p:attrNameLst>
                                      </p:cBhvr>
                                      <p:tavLst>
                                        <p:tav tm="0">
                                          <p:val>
                                            <p:strVal val="#ppt_x"/>
                                          </p:val>
                                        </p:tav>
                                        <p:tav tm="100000">
                                          <p:val>
                                            <p:strVal val="#ppt_x"/>
                                          </p:val>
                                        </p:tav>
                                      </p:tavLst>
                                    </p:anim>
                                    <p:anim calcmode="lin" valueType="num">
                                      <p:cBhvr>
                                        <p:cTn id="15" dur="250" fill="hold"/>
                                        <p:tgtEl>
                                          <p:spTgt spid="72"/>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250"/>
                                        <p:tgtEl>
                                          <p:spTgt spid="30"/>
                                        </p:tgtEl>
                                      </p:cBhvr>
                                    </p:animEffect>
                                    <p:anim calcmode="lin" valueType="num">
                                      <p:cBhvr>
                                        <p:cTn id="20" dur="250" fill="hold"/>
                                        <p:tgtEl>
                                          <p:spTgt spid="30"/>
                                        </p:tgtEl>
                                        <p:attrNameLst>
                                          <p:attrName>ppt_x</p:attrName>
                                        </p:attrNameLst>
                                      </p:cBhvr>
                                      <p:tavLst>
                                        <p:tav tm="0">
                                          <p:val>
                                            <p:strVal val="#ppt_x"/>
                                          </p:val>
                                        </p:tav>
                                        <p:tav tm="100000">
                                          <p:val>
                                            <p:strVal val="#ppt_x"/>
                                          </p:val>
                                        </p:tav>
                                      </p:tavLst>
                                    </p:anim>
                                    <p:anim calcmode="lin" valueType="num">
                                      <p:cBhvr>
                                        <p:cTn id="21" dur="250" fill="hold"/>
                                        <p:tgtEl>
                                          <p:spTgt spid="30"/>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250"/>
                                        <p:tgtEl>
                                          <p:spTgt spid="31"/>
                                        </p:tgtEl>
                                      </p:cBhvr>
                                    </p:animEffect>
                                    <p:anim calcmode="lin" valueType="num">
                                      <p:cBhvr>
                                        <p:cTn id="26" dur="250" fill="hold"/>
                                        <p:tgtEl>
                                          <p:spTgt spid="31"/>
                                        </p:tgtEl>
                                        <p:attrNameLst>
                                          <p:attrName>ppt_x</p:attrName>
                                        </p:attrNameLst>
                                      </p:cBhvr>
                                      <p:tavLst>
                                        <p:tav tm="0">
                                          <p:val>
                                            <p:strVal val="#ppt_x"/>
                                          </p:val>
                                        </p:tav>
                                        <p:tav tm="100000">
                                          <p:val>
                                            <p:strVal val="#ppt_x"/>
                                          </p:val>
                                        </p:tav>
                                      </p:tavLst>
                                    </p:anim>
                                    <p:anim calcmode="lin" valueType="num">
                                      <p:cBhvr>
                                        <p:cTn id="27" dur="250" fill="hold"/>
                                        <p:tgtEl>
                                          <p:spTgt spid="31"/>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250"/>
                                        <p:tgtEl>
                                          <p:spTgt spid="82"/>
                                        </p:tgtEl>
                                      </p:cBhvr>
                                    </p:animEffect>
                                    <p:anim calcmode="lin" valueType="num">
                                      <p:cBhvr>
                                        <p:cTn id="32" dur="250" fill="hold"/>
                                        <p:tgtEl>
                                          <p:spTgt spid="82"/>
                                        </p:tgtEl>
                                        <p:attrNameLst>
                                          <p:attrName>ppt_x</p:attrName>
                                        </p:attrNameLst>
                                      </p:cBhvr>
                                      <p:tavLst>
                                        <p:tav tm="0">
                                          <p:val>
                                            <p:strVal val="#ppt_x"/>
                                          </p:val>
                                        </p:tav>
                                        <p:tav tm="100000">
                                          <p:val>
                                            <p:strVal val="#ppt_x"/>
                                          </p:val>
                                        </p:tav>
                                      </p:tavLst>
                                    </p:anim>
                                    <p:anim calcmode="lin" valueType="num">
                                      <p:cBhvr>
                                        <p:cTn id="33" dur="250" fill="hold"/>
                                        <p:tgtEl>
                                          <p:spTgt spid="8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250"/>
                                        <p:tgtEl>
                                          <p:spTgt spid="81"/>
                                        </p:tgtEl>
                                      </p:cBhvr>
                                    </p:animEffect>
                                    <p:anim calcmode="lin" valueType="num">
                                      <p:cBhvr>
                                        <p:cTn id="37" dur="250" fill="hold"/>
                                        <p:tgtEl>
                                          <p:spTgt spid="81"/>
                                        </p:tgtEl>
                                        <p:attrNameLst>
                                          <p:attrName>ppt_x</p:attrName>
                                        </p:attrNameLst>
                                      </p:cBhvr>
                                      <p:tavLst>
                                        <p:tav tm="0">
                                          <p:val>
                                            <p:strVal val="#ppt_x"/>
                                          </p:val>
                                        </p:tav>
                                        <p:tav tm="100000">
                                          <p:val>
                                            <p:strVal val="#ppt_x"/>
                                          </p:val>
                                        </p:tav>
                                      </p:tavLst>
                                    </p:anim>
                                    <p:anim calcmode="lin" valueType="num">
                                      <p:cBhvr>
                                        <p:cTn id="38" dur="250" fill="hold"/>
                                        <p:tgtEl>
                                          <p:spTgt spid="81"/>
                                        </p:tgtEl>
                                        <p:attrNameLst>
                                          <p:attrName>ppt_y</p:attrName>
                                        </p:attrNameLst>
                                      </p:cBhvr>
                                      <p:tavLst>
                                        <p:tav tm="0">
                                          <p:val>
                                            <p:strVal val="#ppt_y+.1"/>
                                          </p:val>
                                        </p:tav>
                                        <p:tav tm="100000">
                                          <p:val>
                                            <p:strVal val="#ppt_y"/>
                                          </p:val>
                                        </p:tav>
                                      </p:tavLst>
                                    </p:anim>
                                  </p:childTnLst>
                                </p:cTn>
                              </p:par>
                            </p:childTnLst>
                          </p:cTn>
                        </p:par>
                        <p:par>
                          <p:cTn id="39" fill="hold">
                            <p:stCondLst>
                              <p:cond delay="1250"/>
                            </p:stCondLst>
                            <p:childTnLst>
                              <p:par>
                                <p:cTn id="40" presetID="42" presetClass="entr" presetSubtype="0" fill="hold" grpId="0" nodeType="after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fade">
                                      <p:cBhvr>
                                        <p:cTn id="42" dur="250"/>
                                        <p:tgtEl>
                                          <p:spTgt spid="83"/>
                                        </p:tgtEl>
                                      </p:cBhvr>
                                    </p:animEffect>
                                    <p:anim calcmode="lin" valueType="num">
                                      <p:cBhvr>
                                        <p:cTn id="43" dur="250" fill="hold"/>
                                        <p:tgtEl>
                                          <p:spTgt spid="83"/>
                                        </p:tgtEl>
                                        <p:attrNameLst>
                                          <p:attrName>ppt_x</p:attrName>
                                        </p:attrNameLst>
                                      </p:cBhvr>
                                      <p:tavLst>
                                        <p:tav tm="0">
                                          <p:val>
                                            <p:strVal val="#ppt_x"/>
                                          </p:val>
                                        </p:tav>
                                        <p:tav tm="100000">
                                          <p:val>
                                            <p:strVal val="#ppt_x"/>
                                          </p:val>
                                        </p:tav>
                                      </p:tavLst>
                                    </p:anim>
                                    <p:anim calcmode="lin" valueType="num">
                                      <p:cBhvr>
                                        <p:cTn id="44" dur="250" fill="hold"/>
                                        <p:tgtEl>
                                          <p:spTgt spid="83"/>
                                        </p:tgtEl>
                                        <p:attrNameLst>
                                          <p:attrName>ppt_y</p:attrName>
                                        </p:attrNameLst>
                                      </p:cBhvr>
                                      <p:tavLst>
                                        <p:tav tm="0">
                                          <p:val>
                                            <p:strVal val="#ppt_y+.1"/>
                                          </p:val>
                                        </p:tav>
                                        <p:tav tm="100000">
                                          <p:val>
                                            <p:strVal val="#ppt_y"/>
                                          </p:val>
                                        </p:tav>
                                      </p:tavLst>
                                    </p:anim>
                                  </p:childTnLst>
                                </p:cTn>
                              </p:par>
                            </p:childTnLst>
                          </p:cTn>
                        </p:par>
                        <p:par>
                          <p:cTn id="45" fill="hold">
                            <p:stCondLst>
                              <p:cond delay="1500"/>
                            </p:stCondLst>
                            <p:childTnLst>
                              <p:par>
                                <p:cTn id="46" presetID="42" presetClass="entr" presetSubtype="0" fill="hold"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250"/>
                                        <p:tgtEl>
                                          <p:spTgt spid="73"/>
                                        </p:tgtEl>
                                      </p:cBhvr>
                                    </p:animEffect>
                                    <p:anim calcmode="lin" valueType="num">
                                      <p:cBhvr>
                                        <p:cTn id="49" dur="250" fill="hold"/>
                                        <p:tgtEl>
                                          <p:spTgt spid="73"/>
                                        </p:tgtEl>
                                        <p:attrNameLst>
                                          <p:attrName>ppt_x</p:attrName>
                                        </p:attrNameLst>
                                      </p:cBhvr>
                                      <p:tavLst>
                                        <p:tav tm="0">
                                          <p:val>
                                            <p:strVal val="#ppt_x"/>
                                          </p:val>
                                        </p:tav>
                                        <p:tav tm="100000">
                                          <p:val>
                                            <p:strVal val="#ppt_x"/>
                                          </p:val>
                                        </p:tav>
                                      </p:tavLst>
                                    </p:anim>
                                    <p:anim calcmode="lin" valueType="num">
                                      <p:cBhvr>
                                        <p:cTn id="50" dur="250" fill="hold"/>
                                        <p:tgtEl>
                                          <p:spTgt spid="7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fade">
                                      <p:cBhvr>
                                        <p:cTn id="53" dur="250"/>
                                        <p:tgtEl>
                                          <p:spTgt spid="80"/>
                                        </p:tgtEl>
                                      </p:cBhvr>
                                    </p:animEffect>
                                    <p:anim calcmode="lin" valueType="num">
                                      <p:cBhvr>
                                        <p:cTn id="54" dur="250" fill="hold"/>
                                        <p:tgtEl>
                                          <p:spTgt spid="80"/>
                                        </p:tgtEl>
                                        <p:attrNameLst>
                                          <p:attrName>ppt_x</p:attrName>
                                        </p:attrNameLst>
                                      </p:cBhvr>
                                      <p:tavLst>
                                        <p:tav tm="0">
                                          <p:val>
                                            <p:strVal val="#ppt_x"/>
                                          </p:val>
                                        </p:tav>
                                        <p:tav tm="100000">
                                          <p:val>
                                            <p:strVal val="#ppt_x"/>
                                          </p:val>
                                        </p:tav>
                                      </p:tavLst>
                                    </p:anim>
                                    <p:anim calcmode="lin" valueType="num">
                                      <p:cBhvr>
                                        <p:cTn id="55" dur="250" fill="hold"/>
                                        <p:tgtEl>
                                          <p:spTgt spid="80"/>
                                        </p:tgtEl>
                                        <p:attrNameLst>
                                          <p:attrName>ppt_y</p:attrName>
                                        </p:attrNameLst>
                                      </p:cBhvr>
                                      <p:tavLst>
                                        <p:tav tm="0">
                                          <p:val>
                                            <p:strVal val="#ppt_y+.1"/>
                                          </p:val>
                                        </p:tav>
                                        <p:tav tm="100000">
                                          <p:val>
                                            <p:strVal val="#ppt_y"/>
                                          </p:val>
                                        </p:tav>
                                      </p:tavLst>
                                    </p:anim>
                                  </p:childTnLst>
                                </p:cTn>
                              </p:par>
                            </p:childTnLst>
                          </p:cTn>
                        </p:par>
                        <p:par>
                          <p:cTn id="56" fill="hold">
                            <p:stCondLst>
                              <p:cond delay="1750"/>
                            </p:stCondLst>
                            <p:childTnLst>
                              <p:par>
                                <p:cTn id="57" presetID="42"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250"/>
                                        <p:tgtEl>
                                          <p:spTgt spid="84"/>
                                        </p:tgtEl>
                                      </p:cBhvr>
                                    </p:animEffect>
                                    <p:anim calcmode="lin" valueType="num">
                                      <p:cBhvr>
                                        <p:cTn id="60" dur="250" fill="hold"/>
                                        <p:tgtEl>
                                          <p:spTgt spid="84"/>
                                        </p:tgtEl>
                                        <p:attrNameLst>
                                          <p:attrName>ppt_x</p:attrName>
                                        </p:attrNameLst>
                                      </p:cBhvr>
                                      <p:tavLst>
                                        <p:tav tm="0">
                                          <p:val>
                                            <p:strVal val="#ppt_x"/>
                                          </p:val>
                                        </p:tav>
                                        <p:tav tm="100000">
                                          <p:val>
                                            <p:strVal val="#ppt_x"/>
                                          </p:val>
                                        </p:tav>
                                      </p:tavLst>
                                    </p:anim>
                                    <p:anim calcmode="lin" valueType="num">
                                      <p:cBhvr>
                                        <p:cTn id="61" dur="250" fill="hold"/>
                                        <p:tgtEl>
                                          <p:spTgt spid="8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85"/>
                                        </p:tgtEl>
                                        <p:attrNameLst>
                                          <p:attrName>style.visibility</p:attrName>
                                        </p:attrNameLst>
                                      </p:cBhvr>
                                      <p:to>
                                        <p:strVal val="visible"/>
                                      </p:to>
                                    </p:set>
                                    <p:animEffect transition="in" filter="fade">
                                      <p:cBhvr>
                                        <p:cTn id="64" dur="250"/>
                                        <p:tgtEl>
                                          <p:spTgt spid="85"/>
                                        </p:tgtEl>
                                      </p:cBhvr>
                                    </p:animEffect>
                                    <p:anim calcmode="lin" valueType="num">
                                      <p:cBhvr>
                                        <p:cTn id="65" dur="250" fill="hold"/>
                                        <p:tgtEl>
                                          <p:spTgt spid="85"/>
                                        </p:tgtEl>
                                        <p:attrNameLst>
                                          <p:attrName>ppt_x</p:attrName>
                                        </p:attrNameLst>
                                      </p:cBhvr>
                                      <p:tavLst>
                                        <p:tav tm="0">
                                          <p:val>
                                            <p:strVal val="#ppt_x"/>
                                          </p:val>
                                        </p:tav>
                                        <p:tav tm="100000">
                                          <p:val>
                                            <p:strVal val="#ppt_x"/>
                                          </p:val>
                                        </p:tav>
                                      </p:tavLst>
                                    </p:anim>
                                    <p:anim calcmode="lin" valueType="num">
                                      <p:cBhvr>
                                        <p:cTn id="66" dur="25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72" grpId="0" animBg="1"/>
      <p:bldP spid="81" grpId="0" animBg="1"/>
      <p:bldP spid="82" grpId="0" animBg="1"/>
      <p:bldP spid="83" grpId="0" animBg="1"/>
      <p:bldP spid="84" grpId="0"/>
      <p:bldP spid="8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en-US" dirty="0"/>
              <a:t>度量指标</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55</a:t>
            </a:fld>
            <a:endParaRPr lang="zh-CN" altLang="en-US"/>
          </a:p>
        </p:txBody>
      </p:sp>
      <mc:AlternateContent xmlns:mc="http://schemas.openxmlformats.org/markup-compatibility/2006" xmlns:a14="http://schemas.microsoft.com/office/drawing/2010/main">
        <mc:Choice Requires="a14">
          <p:sp>
            <p:nvSpPr>
              <p:cNvPr id="5" name="TextBox 45"/>
              <p:cNvSpPr txBox="1"/>
              <p:nvPr/>
            </p:nvSpPr>
            <p:spPr>
              <a:xfrm>
                <a:off x="551780" y="1514401"/>
                <a:ext cx="7802336" cy="4652812"/>
              </a:xfrm>
              <a:prstGeom prst="rect">
                <a:avLst/>
              </a:prstGeom>
              <a:noFill/>
            </p:spPr>
            <p:txBody>
              <a:bodyPr wrap="square" rtlCol="0">
                <a:spAutoFit/>
              </a:bodyPr>
              <a:lstStyle/>
              <a:p>
                <a:pPr marL="285750" indent="-285750">
                  <a:lnSpc>
                    <a:spcPct val="150000"/>
                  </a:lnSpc>
                  <a:spcAft>
                    <a:spcPts val="1200"/>
                  </a:spcAft>
                  <a:buFont typeface="Wingdings" panose="05000000000000000000" pitchFamily="2" charset="2"/>
                  <a:buChar char="l"/>
                </a:pPr>
                <a:r>
                  <a:rPr lang="zh-CN" altLang="en-US" sz="1400" dirty="0"/>
                  <a:t>对一个实验对象的输入域进行</a:t>
                </a:r>
                <a:r>
                  <a:rPr lang="en-US" altLang="zh-CN" sz="1400" dirty="0"/>
                  <a:t>category-choice</a:t>
                </a:r>
                <a:r>
                  <a:rPr lang="zh-CN" altLang="en-US" sz="1400" dirty="0"/>
                  <a:t>划分后，</a:t>
                </a:r>
                <a:r>
                  <a:rPr lang="zh-CN" altLang="en-US" sz="1400" b="1" dirty="0"/>
                  <a:t>所有选项（</a:t>
                </a:r>
                <a:r>
                  <a:rPr lang="en-US" altLang="zh-CN" sz="1400" b="1" dirty="0"/>
                  <a:t>choice</a:t>
                </a:r>
                <a:r>
                  <a:rPr lang="zh-CN" altLang="en-US" sz="1400" b="1" dirty="0"/>
                  <a:t>）构成的集合为</a:t>
                </a:r>
                <a:r>
                  <a:rPr lang="en-US" altLang="zh-CN" sz="1400" b="1" dirty="0"/>
                  <a:t>C</a:t>
                </a:r>
                <a:r>
                  <a:rPr lang="zh-CN" altLang="en-US" sz="1400" dirty="0"/>
                  <a:t>，所有的有效</a:t>
                </a:r>
                <a:r>
                  <a:rPr lang="zh-CN" altLang="en-US" sz="1400" b="1" dirty="0"/>
                  <a:t>完整测试帧构成的集合为</a:t>
                </a:r>
                <a:r>
                  <a:rPr lang="en-US" altLang="zh-CN" sz="1400" b="1" dirty="0"/>
                  <a:t>T</a:t>
                </a:r>
                <a:r>
                  <a:rPr lang="zh-CN" altLang="en-US" sz="1400" dirty="0"/>
                  <a:t>。完整测试帧是选项的集合，故</a:t>
                </a:r>
                <a:r>
                  <a:rPr lang="en-US" altLang="zh-CN" sz="1400" b="1" dirty="0"/>
                  <a:t>T</a:t>
                </a:r>
                <a:r>
                  <a:rPr lang="zh-CN" altLang="en-US" sz="1400" b="1" dirty="0"/>
                  <a:t>中每个元素都是</a:t>
                </a:r>
                <a:r>
                  <a:rPr lang="en-US" altLang="zh-CN" sz="1400" b="1" dirty="0"/>
                  <a:t>C</a:t>
                </a:r>
                <a:r>
                  <a:rPr lang="zh-CN" altLang="en-US" sz="1400" b="1" dirty="0"/>
                  <a:t>的子集。</a:t>
                </a:r>
                <a:r>
                  <a:rPr lang="en-US" altLang="zh-CN" sz="1400" dirty="0"/>
                  <a:t> </a:t>
                </a:r>
                <a:r>
                  <a:rPr lang="zh-CN" altLang="zh-CN" sz="1400" dirty="0"/>
                  <a:t>候选对（</a:t>
                </a:r>
                <a:r>
                  <a:rPr lang="en-US" altLang="zh-CN" sz="1400" dirty="0"/>
                  <a:t>candidate pair</a:t>
                </a:r>
                <a:r>
                  <a:rPr lang="zh-CN" altLang="zh-CN" sz="1400" dirty="0"/>
                  <a:t>）由两个测试帧组成，将一个候选对表示为构成它的两个测试帧组成的集合。</a:t>
                </a:r>
                <a:endParaRPr lang="en-US" altLang="zh-CN" sz="1400" dirty="0"/>
              </a:p>
              <a:p>
                <a:pPr marL="285750" indent="-285750">
                  <a:lnSpc>
                    <a:spcPct val="150000"/>
                  </a:lnSpc>
                  <a:spcAft>
                    <a:spcPts val="1200"/>
                  </a:spcAft>
                  <a:buFont typeface="Wingdings" panose="05000000000000000000" pitchFamily="2" charset="2"/>
                  <a:buChar char="l"/>
                </a:pPr>
                <a:r>
                  <a:rPr lang="zh-CN" altLang="zh-CN" sz="1400" dirty="0"/>
                  <a:t>对于一个选项集合</a:t>
                </a:r>
                <a:r>
                  <a:rPr lang="en-US" altLang="zh-CN" sz="1400" dirty="0"/>
                  <a:t>A</a:t>
                </a:r>
                <a:r>
                  <a:rPr lang="zh-CN" altLang="zh-CN" sz="1400" dirty="0"/>
                  <a:t>，蜕变关系</a:t>
                </a:r>
                <a:r>
                  <a:rPr lang="en-US" altLang="zh-CN" sz="1400" dirty="0"/>
                  <a:t>MR</a:t>
                </a:r>
                <a:r>
                  <a:rPr lang="zh-CN" altLang="zh-CN" sz="1400" dirty="0"/>
                  <a:t>及其对应的候选对</a:t>
                </a:r>
                <a:r>
                  <a:rPr lang="en-US" altLang="zh-CN" sz="1400" dirty="0"/>
                  <a:t>P = {TF</a:t>
                </a:r>
                <a:r>
                  <a:rPr lang="en-US" altLang="zh-CN" sz="1400" baseline="-25000" dirty="0"/>
                  <a:t>1</a:t>
                </a:r>
                <a:r>
                  <a:rPr lang="en-US" altLang="zh-CN" sz="1400" dirty="0"/>
                  <a:t>,TF</a:t>
                </a:r>
                <a:r>
                  <a:rPr lang="en-US" altLang="zh-CN" sz="1400" baseline="-25000" dirty="0"/>
                  <a:t>2</a:t>
                </a:r>
                <a:r>
                  <a:rPr lang="en-US" altLang="zh-CN" sz="1400" dirty="0"/>
                  <a:t>}</a:t>
                </a:r>
                <a:r>
                  <a:rPr lang="zh-CN" altLang="zh-CN" sz="1400" dirty="0"/>
                  <a:t>，</a:t>
                </a:r>
                <a:r>
                  <a:rPr lang="en-US" altLang="zh-CN" sz="1400" dirty="0"/>
                  <a:t> </a:t>
                </a:r>
                <a:r>
                  <a:rPr lang="en-US" altLang="zh-CN" sz="1400" b="1" dirty="0"/>
                  <a:t>MR</a:t>
                </a:r>
                <a:r>
                  <a:rPr lang="zh-CN" altLang="zh-CN" sz="1400" b="1" dirty="0"/>
                  <a:t>覆盖</a:t>
                </a:r>
                <a:r>
                  <a:rPr lang="en-US" altLang="zh-CN" sz="1400" b="1" dirty="0"/>
                  <a:t>A</a:t>
                </a:r>
                <a:r>
                  <a:rPr lang="zh-CN" altLang="zh-CN" sz="1400" b="1" dirty="0"/>
                  <a:t>指</a:t>
                </a:r>
                <a14:m>
                  <m:oMath xmlns:m="http://schemas.openxmlformats.org/officeDocument/2006/math">
                    <m:sSub>
                      <m:sSubPr>
                        <m:ctrlPr>
                          <a:rPr lang="zh-CN" altLang="zh-CN" sz="1400" b="1" i="1">
                            <a:latin typeface="Cambria Math" panose="02040503050406030204" pitchFamily="18" charset="0"/>
                          </a:rPr>
                        </m:ctrlPr>
                      </m:sSubPr>
                      <m:e>
                        <m:r>
                          <a:rPr lang="en-US" altLang="zh-CN" sz="1400" b="1" i="1">
                            <a:latin typeface="Cambria Math" panose="02040503050406030204" pitchFamily="18" charset="0"/>
                          </a:rPr>
                          <m:t>𝑻𝑭</m:t>
                        </m:r>
                      </m:e>
                      <m:sub>
                        <m:r>
                          <a:rPr lang="en-US" altLang="zh-CN" sz="1400" b="1" i="1">
                            <a:latin typeface="Cambria Math" panose="02040503050406030204" pitchFamily="18" charset="0"/>
                          </a:rPr>
                          <m:t>𝟏</m:t>
                        </m:r>
                      </m:sub>
                    </m:sSub>
                    <m:r>
                      <a:rPr lang="en-US" altLang="zh-CN" sz="1400" b="1" i="1">
                        <a:latin typeface="Cambria Math" panose="02040503050406030204" pitchFamily="18" charset="0"/>
                      </a:rPr>
                      <m:t>∪</m:t>
                    </m:r>
                    <m:sSub>
                      <m:sSubPr>
                        <m:ctrlPr>
                          <a:rPr lang="zh-CN" altLang="zh-CN" sz="1400" b="1" i="1">
                            <a:latin typeface="Cambria Math" panose="02040503050406030204" pitchFamily="18" charset="0"/>
                          </a:rPr>
                        </m:ctrlPr>
                      </m:sSubPr>
                      <m:e>
                        <m:r>
                          <a:rPr lang="en-US" altLang="zh-CN" sz="1400" b="1" i="1">
                            <a:latin typeface="Cambria Math" panose="02040503050406030204" pitchFamily="18" charset="0"/>
                          </a:rPr>
                          <m:t>𝑻𝑭</m:t>
                        </m:r>
                      </m:e>
                      <m:sub>
                        <m:r>
                          <a:rPr lang="en-US" altLang="zh-CN" sz="1400" b="1" i="1">
                            <a:latin typeface="Cambria Math" panose="02040503050406030204" pitchFamily="18" charset="0"/>
                          </a:rPr>
                          <m:t>𝟐</m:t>
                        </m:r>
                      </m:sub>
                    </m:sSub>
                    <m:r>
                      <a:rPr lang="en-US" altLang="zh-CN" sz="1400" b="1" i="1">
                        <a:latin typeface="Cambria Math" panose="02040503050406030204" pitchFamily="18" charset="0"/>
                      </a:rPr>
                      <m:t>=</m:t>
                    </m:r>
                    <m:r>
                      <a:rPr lang="en-US" altLang="zh-CN" sz="1400" b="1" i="1">
                        <a:latin typeface="Cambria Math" panose="02040503050406030204" pitchFamily="18" charset="0"/>
                      </a:rPr>
                      <m:t>𝑨</m:t>
                    </m:r>
                  </m:oMath>
                </a14:m>
                <a:endParaRPr lang="en-US" altLang="zh-CN" sz="1400" b="1" dirty="0"/>
              </a:p>
              <a:p>
                <a:pPr marL="285750" indent="-285750">
                  <a:lnSpc>
                    <a:spcPct val="150000"/>
                  </a:lnSpc>
                  <a:spcAft>
                    <a:spcPts val="1200"/>
                  </a:spcAft>
                  <a:buFont typeface="Wingdings" panose="05000000000000000000" pitchFamily="2" charset="2"/>
                  <a:buChar char="l"/>
                </a:pPr>
                <a:r>
                  <a:rPr lang="zh-CN" altLang="zh-CN" sz="1400" dirty="0"/>
                  <a:t>蜕变关系集</a:t>
                </a:r>
                <a14:m>
                  <m:oMath xmlns:m="http://schemas.openxmlformats.org/officeDocument/2006/math">
                    <m:r>
                      <a:rPr lang="en-US" altLang="zh-CN" sz="1400" i="1">
                        <a:latin typeface="Cambria Math" panose="02040503050406030204" pitchFamily="18" charset="0"/>
                      </a:rPr>
                      <m:t>𝑀𝑅𝑆</m:t>
                    </m:r>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𝑀𝑅</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𝑀𝑅</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𝑀𝑅</m:t>
                        </m:r>
                      </m:e>
                      <m:sub>
                        <m:r>
                          <a:rPr lang="en-US" altLang="zh-CN" sz="1400" i="1">
                            <a:latin typeface="Cambria Math" panose="02040503050406030204" pitchFamily="18" charset="0"/>
                          </a:rPr>
                          <m:t>𝑛</m:t>
                        </m:r>
                      </m:sub>
                    </m:sSub>
                    <m:r>
                      <a:rPr lang="en-US" altLang="zh-CN" sz="1400" i="1">
                        <a:latin typeface="Cambria Math" panose="02040503050406030204" pitchFamily="18" charset="0"/>
                      </a:rPr>
                      <m:t>}</m:t>
                    </m:r>
                  </m:oMath>
                </a14:m>
                <a:r>
                  <a:rPr lang="zh-CN" altLang="zh-CN" sz="1400" dirty="0"/>
                  <a:t>，其中每个蜕变关系覆盖的选项的集合分别为</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𝐴</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𝐴</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𝐴</m:t>
                        </m:r>
                      </m:e>
                      <m:sub>
                        <m:r>
                          <a:rPr lang="en-US" altLang="zh-CN" sz="1400" i="1">
                            <a:latin typeface="Cambria Math" panose="02040503050406030204" pitchFamily="18" charset="0"/>
                          </a:rPr>
                          <m:t>𝑛</m:t>
                        </m:r>
                      </m:sub>
                    </m:sSub>
                  </m:oMath>
                </a14:m>
                <a:r>
                  <a:rPr lang="zh-CN" altLang="zh-CN" sz="1400" dirty="0"/>
                  <a:t>，</a:t>
                </a:r>
                <a:r>
                  <a:rPr lang="en-US" altLang="zh-CN" sz="1400" b="1" dirty="0"/>
                  <a:t>MRS</a:t>
                </a:r>
                <a:r>
                  <a:rPr lang="zh-CN" altLang="zh-CN" sz="1400" b="1" dirty="0"/>
                  <a:t>覆盖</a:t>
                </a:r>
                <a:r>
                  <a:rPr lang="en-US" altLang="zh-CN" sz="1400" b="1" dirty="0"/>
                  <a:t>A</a:t>
                </a:r>
                <a:r>
                  <a:rPr lang="zh-CN" altLang="zh-CN" sz="1400" b="1" dirty="0"/>
                  <a:t>指</a:t>
                </a:r>
                <a:r>
                  <a:rPr lang="zh-CN" altLang="en-US" sz="1400" b="1" dirty="0"/>
                  <a:t>：</a:t>
                </a:r>
                <a:r>
                  <a:rPr lang="zh-CN" altLang="zh-CN" sz="1400" b="1" dirty="0"/>
                  <a:t> </a:t>
                </a:r>
                <a:endParaRPr lang="en-US" altLang="zh-CN" sz="1400" b="1" dirty="0"/>
              </a:p>
              <a:p>
                <a:pPr>
                  <a:lnSpc>
                    <a:spcPct val="150000"/>
                  </a:lnSpc>
                  <a:spcAft>
                    <a:spcPts val="1200"/>
                  </a:spcAft>
                </a:pPr>
                <a14:m>
                  <m:oMathPara xmlns:m="http://schemas.openxmlformats.org/officeDocument/2006/math">
                    <m:oMathParaPr>
                      <m:jc m:val="centerGroup"/>
                    </m:oMathParaPr>
                    <m:oMath xmlns:m="http://schemas.openxmlformats.org/officeDocument/2006/math">
                      <m:nary>
                        <m:naryPr>
                          <m:chr m:val="⋃"/>
                          <m:limLoc m:val="undOvr"/>
                          <m:ctrlPr>
                            <a:rPr lang="zh-CN" altLang="zh-CN" sz="1400" i="1">
                              <a:latin typeface="Cambria Math" panose="02040503050406030204" pitchFamily="18" charset="0"/>
                            </a:rPr>
                          </m:ctrlPr>
                        </m:naryPr>
                        <m:sub>
                          <m: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𝑛</m:t>
                          </m:r>
                        </m:sup>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𝐴</m:t>
                              </m:r>
                            </m:e>
                            <m:sub>
                              <m:r>
                                <a:rPr lang="en-US" altLang="zh-CN" sz="1400" i="1">
                                  <a:latin typeface="Cambria Math" panose="02040503050406030204" pitchFamily="18" charset="0"/>
                                </a:rPr>
                                <m:t>𝑖</m:t>
                              </m:r>
                            </m:sub>
                          </m:sSub>
                        </m:e>
                      </m:nary>
                      <m:r>
                        <a:rPr lang="en-US" altLang="zh-CN" sz="1400">
                          <a:latin typeface="Cambria Math" panose="02040503050406030204" pitchFamily="18" charset="0"/>
                        </a:rPr>
                        <m:t>=</m:t>
                      </m:r>
                      <m:r>
                        <a:rPr lang="en-US" altLang="zh-CN" sz="1400" i="1">
                          <a:latin typeface="Cambria Math" panose="02040503050406030204" pitchFamily="18" charset="0"/>
                        </a:rPr>
                        <m:t>𝐴</m:t>
                      </m:r>
                    </m:oMath>
                  </m:oMathPara>
                </a14:m>
                <a:endParaRPr lang="en-US" altLang="zh-CN" sz="1400" b="1" dirty="0"/>
              </a:p>
              <a:p>
                <a:pPr marL="285750" indent="-285750">
                  <a:lnSpc>
                    <a:spcPct val="150000"/>
                  </a:lnSpc>
                  <a:spcAft>
                    <a:spcPts val="1200"/>
                  </a:spcAft>
                  <a:buFont typeface="Wingdings" panose="05000000000000000000" pitchFamily="2" charset="2"/>
                  <a:buChar char="l"/>
                </a:pPr>
                <a:r>
                  <a:rPr lang="zh-CN" altLang="en-US" sz="1400" b="1" dirty="0"/>
                  <a:t>定义：（蜕变关系集的多样性）</a:t>
                </a:r>
                <a:endParaRPr lang="en-US" altLang="zh-CN" sz="1400" b="1" dirty="0"/>
              </a:p>
              <a:p>
                <a:pPr>
                  <a:lnSpc>
                    <a:spcPct val="150000"/>
                  </a:lnSpc>
                  <a:spcAft>
                    <a:spcPts val="1200"/>
                  </a:spcAft>
                </a:pPr>
                <a:r>
                  <a:rPr lang="en-US" altLang="zh-CN" sz="1400" dirty="0"/>
                  <a:t>       </a:t>
                </a:r>
                <a:r>
                  <a:rPr lang="zh-CN" altLang="en-US" sz="1400" dirty="0"/>
                  <a:t>蜕变关系集所</a:t>
                </a:r>
                <a:r>
                  <a:rPr lang="zh-CN" altLang="en-US" sz="1400" b="1" dirty="0"/>
                  <a:t>覆盖的选项集合的大小</a:t>
                </a:r>
                <a:r>
                  <a:rPr lang="zh-CN" altLang="en-US" sz="1400" dirty="0"/>
                  <a:t>称为</a:t>
                </a:r>
                <a:r>
                  <a:rPr lang="zh-CN" altLang="en-US" sz="1400" b="1" dirty="0"/>
                  <a:t>蜕变关系集的多样性。</a:t>
                </a:r>
                <a:endParaRPr lang="zh-CN" altLang="zh-CN" sz="1400" b="1" dirty="0"/>
              </a:p>
            </p:txBody>
          </p:sp>
        </mc:Choice>
        <mc:Fallback xmlns="">
          <p:sp>
            <p:nvSpPr>
              <p:cNvPr id="5" name="TextBox 45"/>
              <p:cNvSpPr txBox="1">
                <a:spLocks noRot="1" noChangeAspect="1" noMove="1" noResize="1" noEditPoints="1" noAdjustHandles="1" noChangeArrowheads="1" noChangeShapeType="1" noTextEdit="1"/>
              </p:cNvSpPr>
              <p:nvPr/>
            </p:nvSpPr>
            <p:spPr>
              <a:xfrm>
                <a:off x="551780" y="1514401"/>
                <a:ext cx="7802336" cy="4652812"/>
              </a:xfrm>
              <a:prstGeom prst="rect">
                <a:avLst/>
              </a:prstGeom>
              <a:blipFill>
                <a:blip r:embed="rId2"/>
                <a:stretch>
                  <a:fillRect l="-156" r="-782"/>
                </a:stretch>
              </a:blipFill>
            </p:spPr>
            <p:txBody>
              <a:bodyPr/>
              <a:lstStyle/>
              <a:p>
                <a:r>
                  <a:rPr lang="zh-CN" altLang="en-US">
                    <a:noFill/>
                  </a:rPr>
                  <a:t> </a:t>
                </a:r>
              </a:p>
            </p:txBody>
          </p:sp>
        </mc:Fallback>
      </mc:AlternateContent>
      <p:sp>
        <p:nvSpPr>
          <p:cNvPr id="6"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蜕变关系集的多样性</a:t>
            </a:r>
            <a:endParaRPr lang="en-US" altLang="zh-CN" sz="2400" dirty="0">
              <a:latin typeface="Verdana" pitchFamily="34" charset="0"/>
            </a:endParaRPr>
          </a:p>
        </p:txBody>
      </p:sp>
    </p:spTree>
    <p:extLst>
      <p:ext uri="{BB962C8B-B14F-4D97-AF65-F5344CB8AC3E}">
        <p14:creationId xmlns:p14="http://schemas.microsoft.com/office/powerpoint/2010/main" val="375453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50"/>
                                        <p:tgtEl>
                                          <p:spTgt spid="6">
                                            <p:txEl>
                                              <p:pRg st="0" end="0"/>
                                            </p:txEl>
                                          </p:spTgt>
                                        </p:tgtEl>
                                      </p:cBhvr>
                                    </p:animEffect>
                                    <p:anim calcmode="lin" valueType="num">
                                      <p:cBhvr>
                                        <p:cTn id="8" dur="25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250"/>
                                        <p:tgtEl>
                                          <p:spTgt spid="5">
                                            <p:txEl>
                                              <p:pRg st="0" end="0"/>
                                            </p:txEl>
                                          </p:spTgt>
                                        </p:tgtEl>
                                      </p:cBhvr>
                                    </p:animEffect>
                                    <p:anim calcmode="lin" valueType="num">
                                      <p:cBhvr>
                                        <p:cTn id="14" dur="25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250"/>
                                        <p:tgtEl>
                                          <p:spTgt spid="5">
                                            <p:txEl>
                                              <p:pRg st="1" end="1"/>
                                            </p:txEl>
                                          </p:spTgt>
                                        </p:tgtEl>
                                      </p:cBhvr>
                                    </p:animEffect>
                                    <p:anim calcmode="lin" valueType="num">
                                      <p:cBhvr>
                                        <p:cTn id="20" dur="25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250"/>
                                        <p:tgtEl>
                                          <p:spTgt spid="5">
                                            <p:txEl>
                                              <p:pRg st="2" end="2"/>
                                            </p:txEl>
                                          </p:spTgt>
                                        </p:tgtEl>
                                      </p:cBhvr>
                                    </p:animEffect>
                                    <p:anim calcmode="lin" valueType="num">
                                      <p:cBhvr>
                                        <p:cTn id="26" dur="25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25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250"/>
                                        <p:tgtEl>
                                          <p:spTgt spid="5">
                                            <p:txEl>
                                              <p:pRg st="3" end="3"/>
                                            </p:txEl>
                                          </p:spTgt>
                                        </p:tgtEl>
                                      </p:cBhvr>
                                    </p:animEffect>
                                    <p:anim calcmode="lin" valueType="num">
                                      <p:cBhvr>
                                        <p:cTn id="32" dur="25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3" dur="25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250"/>
                                        <p:tgtEl>
                                          <p:spTgt spid="5">
                                            <p:txEl>
                                              <p:pRg st="4" end="4"/>
                                            </p:txEl>
                                          </p:spTgt>
                                        </p:tgtEl>
                                      </p:cBhvr>
                                    </p:animEffect>
                                    <p:anim calcmode="lin" valueType="num">
                                      <p:cBhvr>
                                        <p:cTn id="38" dur="25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9" dur="25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fade">
                                      <p:cBhvr>
                                        <p:cTn id="43" dur="250"/>
                                        <p:tgtEl>
                                          <p:spTgt spid="5">
                                            <p:txEl>
                                              <p:pRg st="5" end="5"/>
                                            </p:txEl>
                                          </p:spTgt>
                                        </p:tgtEl>
                                      </p:cBhvr>
                                    </p:animEffect>
                                    <p:anim calcmode="lin" valueType="num">
                                      <p:cBhvr>
                                        <p:cTn id="44" dur="25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5" dur="25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en-US" dirty="0"/>
              <a:t>实验步骤</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56</a:t>
            </a:fld>
            <a:endParaRPr lang="zh-CN" altLang="en-US"/>
          </a:p>
        </p:txBody>
      </p:sp>
      <p:sp>
        <p:nvSpPr>
          <p:cNvPr id="5" name="TextBox 45"/>
          <p:cNvSpPr txBox="1"/>
          <p:nvPr/>
        </p:nvSpPr>
        <p:spPr>
          <a:xfrm>
            <a:off x="539749" y="1764873"/>
            <a:ext cx="7802336" cy="1428211"/>
          </a:xfrm>
          <a:prstGeom prst="rect">
            <a:avLst/>
          </a:prstGeom>
          <a:noFill/>
        </p:spPr>
        <p:txBody>
          <a:bodyPr wrap="square" rtlCol="0">
            <a:spAutoFit/>
          </a:bodyPr>
          <a:lstStyle/>
          <a:p>
            <a:pPr>
              <a:lnSpc>
                <a:spcPct val="150000"/>
              </a:lnSpc>
              <a:spcAft>
                <a:spcPts val="1200"/>
              </a:spcAft>
            </a:pPr>
            <a:r>
              <a:rPr lang="en-US" altLang="zh-CN" sz="2000" dirty="0"/>
              <a:t>         </a:t>
            </a:r>
            <a:r>
              <a:rPr lang="zh-CN" altLang="en-US" sz="2000" dirty="0"/>
              <a:t>实验中采用</a:t>
            </a:r>
            <a:r>
              <a:rPr lang="en-US" altLang="zh-CN" sz="2000" dirty="0"/>
              <a:t>JAVA</a:t>
            </a:r>
            <a:r>
              <a:rPr lang="zh-CN" altLang="en-US" sz="2000" dirty="0"/>
              <a:t>语言变异工具</a:t>
            </a:r>
            <a:r>
              <a:rPr lang="en-US" altLang="zh-CN" sz="2000" dirty="0" err="1"/>
              <a:t>MuJava</a:t>
            </a:r>
            <a:r>
              <a:rPr lang="zh-CN" altLang="en-US" sz="2000" dirty="0"/>
              <a:t>为待测程序生成变异体。该工具包含</a:t>
            </a:r>
            <a:r>
              <a:rPr lang="en-US" altLang="zh-CN" sz="2000" dirty="0"/>
              <a:t>19</a:t>
            </a:r>
            <a:r>
              <a:rPr lang="zh-CN" altLang="en-US" sz="2000" dirty="0"/>
              <a:t>种传统变异算子和</a:t>
            </a:r>
            <a:r>
              <a:rPr lang="en-US" altLang="zh-CN" sz="2000" dirty="0"/>
              <a:t>28</a:t>
            </a:r>
            <a:r>
              <a:rPr lang="zh-CN" altLang="en-US" sz="2000" dirty="0"/>
              <a:t>种类变异算子，但针对这四个实例程序只使用到了下表</a:t>
            </a:r>
            <a:r>
              <a:rPr lang="en-US" altLang="zh-CN" sz="2000" dirty="0"/>
              <a:t>6</a:t>
            </a:r>
            <a:r>
              <a:rPr lang="zh-CN" altLang="en-US" sz="2000" dirty="0"/>
              <a:t>中的变异算子：</a:t>
            </a:r>
            <a:endParaRPr lang="en-US" altLang="zh-CN" sz="2000" dirty="0"/>
          </a:p>
        </p:txBody>
      </p:sp>
      <p:sp>
        <p:nvSpPr>
          <p:cNvPr id="6"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变异体生成</a:t>
            </a:r>
            <a:endParaRPr lang="en-US" altLang="zh-CN" sz="2400" dirty="0">
              <a:latin typeface="Verdana"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563871013"/>
              </p:ext>
            </p:extLst>
          </p:nvPr>
        </p:nvGraphicFramePr>
        <p:xfrm>
          <a:off x="734861" y="3443555"/>
          <a:ext cx="7230043" cy="2812865"/>
        </p:xfrm>
        <a:graphic>
          <a:graphicData uri="http://schemas.openxmlformats.org/drawingml/2006/table">
            <a:tbl>
              <a:tblPr firstRow="1" firstCol="1" bandRow="1">
                <a:tableStyleId>{5C22544A-7EE6-4342-B048-85BDC9FD1C3A}</a:tableStyleId>
              </a:tblPr>
              <a:tblGrid>
                <a:gridCol w="1752606">
                  <a:extLst>
                    <a:ext uri="{9D8B030D-6E8A-4147-A177-3AD203B41FA5}">
                      <a16:colId xmlns:a16="http://schemas.microsoft.com/office/drawing/2014/main" val="1512351631"/>
                    </a:ext>
                  </a:extLst>
                </a:gridCol>
                <a:gridCol w="2319958">
                  <a:extLst>
                    <a:ext uri="{9D8B030D-6E8A-4147-A177-3AD203B41FA5}">
                      <a16:colId xmlns:a16="http://schemas.microsoft.com/office/drawing/2014/main" val="3190310433"/>
                    </a:ext>
                  </a:extLst>
                </a:gridCol>
                <a:gridCol w="1112046">
                  <a:extLst>
                    <a:ext uri="{9D8B030D-6E8A-4147-A177-3AD203B41FA5}">
                      <a16:colId xmlns:a16="http://schemas.microsoft.com/office/drawing/2014/main" val="2027697670"/>
                    </a:ext>
                  </a:extLst>
                </a:gridCol>
                <a:gridCol w="2045433">
                  <a:extLst>
                    <a:ext uri="{9D8B030D-6E8A-4147-A177-3AD203B41FA5}">
                      <a16:colId xmlns:a16="http://schemas.microsoft.com/office/drawing/2014/main" val="2621286842"/>
                    </a:ext>
                  </a:extLst>
                </a:gridCol>
              </a:tblGrid>
              <a:tr h="649123">
                <a:tc>
                  <a:txBody>
                    <a:bodyPr/>
                    <a:lstStyle/>
                    <a:p>
                      <a:pPr algn="ctr">
                        <a:spcAft>
                          <a:spcPts val="0"/>
                        </a:spcAft>
                      </a:pP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实验对象</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变异算子</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变异体数目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等价变异体和无意义变异体数目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0383890"/>
                  </a:ext>
                </a:extLst>
              </a:tr>
              <a:tr h="649123">
                <a:tc>
                  <a:txBody>
                    <a:bodyPr/>
                    <a:lstStyle/>
                    <a:p>
                      <a:pPr algn="ctr">
                        <a:spcAft>
                          <a:spcPts val="0"/>
                        </a:spcAft>
                      </a:pPr>
                      <a:r>
                        <a:rPr lang="en-US" sz="1400" kern="100">
                          <a:effectLst/>
                        </a:rPr>
                        <a:t>BillCalculation</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AORB, AOIU, AOIS, ROR, COR, COI, LOI, SDL, VDL, ODL</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56096049"/>
                  </a:ext>
                </a:extLst>
              </a:tr>
              <a:tr h="432748">
                <a:tc>
                  <a:txBody>
                    <a:bodyPr/>
                    <a:lstStyle/>
                    <a:p>
                      <a:pPr algn="ctr">
                        <a:spcAft>
                          <a:spcPts val="0"/>
                        </a:spcAft>
                      </a:pPr>
                      <a:r>
                        <a:rPr lang="en-US" sz="1400" kern="100">
                          <a:effectLst/>
                        </a:rPr>
                        <a:t>AirlinesBaggage</a:t>
                      </a:r>
                      <a:endParaRPr lang="zh-CN" sz="1400" kern="100">
                        <a:effectLst/>
                      </a:endParaRPr>
                    </a:p>
                    <a:p>
                      <a:pPr algn="ctr">
                        <a:spcAft>
                          <a:spcPts val="0"/>
                        </a:spcAft>
                      </a:pPr>
                      <a:r>
                        <a:rPr lang="en-US" sz="1400" kern="100">
                          <a:effectLst/>
                        </a:rPr>
                        <a:t>BillingService</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AORB, AOIU, AOIS, ROR, COI, LOI, SDL, VDL, CDL, ODL</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67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70632024"/>
                  </a:ext>
                </a:extLst>
              </a:tr>
              <a:tr h="649123">
                <a:tc>
                  <a:txBody>
                    <a:bodyPr/>
                    <a:lstStyle/>
                    <a:p>
                      <a:pPr algn="ctr">
                        <a:spcAft>
                          <a:spcPts val="0"/>
                        </a:spcAft>
                      </a:pPr>
                      <a:r>
                        <a:rPr lang="en-US" sz="1400" kern="100">
                          <a:effectLst/>
                        </a:rPr>
                        <a:t>Expense</a:t>
                      </a:r>
                      <a:endParaRPr lang="zh-CN" sz="1400" kern="100">
                        <a:effectLst/>
                      </a:endParaRPr>
                    </a:p>
                    <a:p>
                      <a:pPr algn="ctr">
                        <a:spcAft>
                          <a:spcPts val="0"/>
                        </a:spcAft>
                      </a:pPr>
                      <a:r>
                        <a:rPr lang="en-US" sz="1400" kern="100">
                          <a:effectLst/>
                        </a:rPr>
                        <a:t>Reimbursement</a:t>
                      </a:r>
                      <a:endParaRPr lang="zh-CN" sz="1400" kern="100">
                        <a:effectLst/>
                      </a:endParaRPr>
                    </a:p>
                    <a:p>
                      <a:pPr algn="ctr">
                        <a:spcAft>
                          <a:spcPts val="0"/>
                        </a:spcAft>
                      </a:pPr>
                      <a:r>
                        <a:rPr lang="en-US" sz="1400" kern="100">
                          <a:effectLst/>
                        </a:rPr>
                        <a:t>System</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AORB, AOIU, AOIS, AOUD, ROR, COI, SDL, ODL</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71670082"/>
                  </a:ext>
                </a:extLst>
              </a:tr>
              <a:tr h="432748">
                <a:tc>
                  <a:txBody>
                    <a:bodyPr/>
                    <a:lstStyle/>
                    <a:p>
                      <a:pPr algn="ctr">
                        <a:spcAft>
                          <a:spcPts val="0"/>
                        </a:spcAft>
                      </a:pPr>
                      <a:r>
                        <a:rPr lang="en-US" sz="1400" kern="100">
                          <a:effectLst/>
                        </a:rPr>
                        <a:t>MealOrderingSystem</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AORB, AOIU, AOIS, LOI, SDL, CDL, ODL, JSI</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224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51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88509406"/>
                  </a:ext>
                </a:extLst>
              </a:tr>
            </a:tbl>
          </a:graphicData>
        </a:graphic>
      </p:graphicFrame>
    </p:spTree>
    <p:extLst>
      <p:ext uri="{BB962C8B-B14F-4D97-AF65-F5344CB8AC3E}">
        <p14:creationId xmlns:p14="http://schemas.microsoft.com/office/powerpoint/2010/main" val="230066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50"/>
                                        <p:tgtEl>
                                          <p:spTgt spid="5"/>
                                        </p:tgtEl>
                                      </p:cBhvr>
                                    </p:animEffect>
                                    <p:anim calcmode="lin" valueType="num">
                                      <p:cBhvr>
                                        <p:cTn id="14" dur="250" fill="hold"/>
                                        <p:tgtEl>
                                          <p:spTgt spid="5"/>
                                        </p:tgtEl>
                                        <p:attrNameLst>
                                          <p:attrName>ppt_x</p:attrName>
                                        </p:attrNameLst>
                                      </p:cBhvr>
                                      <p:tavLst>
                                        <p:tav tm="0">
                                          <p:val>
                                            <p:strVal val="#ppt_x"/>
                                          </p:val>
                                        </p:tav>
                                        <p:tav tm="100000">
                                          <p:val>
                                            <p:strVal val="#ppt_x"/>
                                          </p:val>
                                        </p:tav>
                                      </p:tavLst>
                                    </p:anim>
                                    <p:anim calcmode="lin" valueType="num">
                                      <p:cBhvr>
                                        <p:cTn id="15" dur="25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50"/>
                                        <p:tgtEl>
                                          <p:spTgt spid="8"/>
                                        </p:tgtEl>
                                      </p:cBhvr>
                                    </p:animEffect>
                                    <p:anim calcmode="lin" valueType="num">
                                      <p:cBhvr>
                                        <p:cTn id="20" dur="250" fill="hold"/>
                                        <p:tgtEl>
                                          <p:spTgt spid="8"/>
                                        </p:tgtEl>
                                        <p:attrNameLst>
                                          <p:attrName>ppt_x</p:attrName>
                                        </p:attrNameLst>
                                      </p:cBhvr>
                                      <p:tavLst>
                                        <p:tav tm="0">
                                          <p:val>
                                            <p:strVal val="#ppt_x"/>
                                          </p:val>
                                        </p:tav>
                                        <p:tav tm="100000">
                                          <p:val>
                                            <p:strVal val="#ppt_x"/>
                                          </p:val>
                                        </p:tav>
                                      </p:tavLst>
                                    </p:anim>
                                    <p:anim calcmode="lin" valueType="num">
                                      <p:cBhvr>
                                        <p:cTn id="21"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en-US" dirty="0"/>
              <a:t>实验步骤</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57</a:t>
            </a:fld>
            <a:endParaRPr lang="zh-CN" altLang="en-US"/>
          </a:p>
        </p:txBody>
      </p:sp>
      <p:sp>
        <p:nvSpPr>
          <p:cNvPr id="5" name="TextBox 45"/>
          <p:cNvSpPr txBox="1"/>
          <p:nvPr/>
        </p:nvSpPr>
        <p:spPr>
          <a:xfrm>
            <a:off x="539749" y="1764873"/>
            <a:ext cx="7802336" cy="463588"/>
          </a:xfrm>
          <a:prstGeom prst="rect">
            <a:avLst/>
          </a:prstGeom>
          <a:noFill/>
        </p:spPr>
        <p:txBody>
          <a:bodyPr wrap="square" rtlCol="0">
            <a:spAutoFit/>
          </a:bodyPr>
          <a:lstStyle/>
          <a:p>
            <a:pPr>
              <a:lnSpc>
                <a:spcPct val="150000"/>
              </a:lnSpc>
              <a:spcAft>
                <a:spcPts val="1200"/>
              </a:spcAft>
            </a:pPr>
            <a:r>
              <a:rPr lang="zh-CN" altLang="zh-CN" dirty="0"/>
              <a:t>四个实验对象蜕变关系的数目如</a:t>
            </a:r>
            <a:r>
              <a:rPr lang="zh-CN" altLang="en-US" dirty="0"/>
              <a:t>下</a:t>
            </a:r>
            <a:r>
              <a:rPr lang="zh-CN" altLang="zh-CN" dirty="0"/>
              <a:t>表所示</a:t>
            </a:r>
            <a:endParaRPr lang="en-US" altLang="zh-CN" sz="2000" dirty="0"/>
          </a:p>
        </p:txBody>
      </p:sp>
      <p:sp>
        <p:nvSpPr>
          <p:cNvPr id="6"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蜕变关系识别</a:t>
            </a:r>
            <a:endParaRPr lang="en-US" altLang="zh-CN" sz="2400" dirty="0">
              <a:latin typeface="Verdana"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2126791077"/>
              </p:ext>
            </p:extLst>
          </p:nvPr>
        </p:nvGraphicFramePr>
        <p:xfrm>
          <a:off x="493552" y="2776303"/>
          <a:ext cx="7848533" cy="1867885"/>
        </p:xfrm>
        <a:graphic>
          <a:graphicData uri="http://schemas.openxmlformats.org/drawingml/2006/table">
            <a:tbl>
              <a:tblPr firstRow="1" firstCol="1" bandRow="1">
                <a:tableStyleId>{5C22544A-7EE6-4342-B048-85BDC9FD1C3A}</a:tableStyleId>
              </a:tblPr>
              <a:tblGrid>
                <a:gridCol w="3127953">
                  <a:extLst>
                    <a:ext uri="{9D8B030D-6E8A-4147-A177-3AD203B41FA5}">
                      <a16:colId xmlns:a16="http://schemas.microsoft.com/office/drawing/2014/main" val="2897485035"/>
                    </a:ext>
                  </a:extLst>
                </a:gridCol>
                <a:gridCol w="2695074">
                  <a:extLst>
                    <a:ext uri="{9D8B030D-6E8A-4147-A177-3AD203B41FA5}">
                      <a16:colId xmlns:a16="http://schemas.microsoft.com/office/drawing/2014/main" val="3233324257"/>
                    </a:ext>
                  </a:extLst>
                </a:gridCol>
                <a:gridCol w="2025506">
                  <a:extLst>
                    <a:ext uri="{9D8B030D-6E8A-4147-A177-3AD203B41FA5}">
                      <a16:colId xmlns:a16="http://schemas.microsoft.com/office/drawing/2014/main" val="2744168968"/>
                    </a:ext>
                  </a:extLst>
                </a:gridCol>
              </a:tblGrid>
              <a:tr h="373577">
                <a:tc>
                  <a:txBody>
                    <a:bodyPr/>
                    <a:lstStyle/>
                    <a:p>
                      <a:pPr algn="ctr">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实验对象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2000" b="1" kern="100" dirty="0">
                          <a:solidFill>
                            <a:schemeClr val="lt1"/>
                          </a:solidFill>
                          <a:effectLst/>
                          <a:latin typeface="Calibri" panose="020F0502020204030204" pitchFamily="34" charset="0"/>
                          <a:ea typeface="宋体" panose="02010600030101010101" pitchFamily="2" charset="-122"/>
                          <a:cs typeface="Times New Roman" panose="02020603050405020304" pitchFamily="18" charset="0"/>
                        </a:rPr>
                        <a:t>IO-CTF</a:t>
                      </a:r>
                      <a:r>
                        <a:rPr lang="zh-CN" altLang="en-US" sz="2000" b="1" kern="100" dirty="0">
                          <a:solidFill>
                            <a:schemeClr val="lt1"/>
                          </a:solidFill>
                          <a:effectLst/>
                          <a:latin typeface="Calibri" panose="020F0502020204030204" pitchFamily="34" charset="0"/>
                          <a:ea typeface="宋体" panose="02010600030101010101" pitchFamily="2" charset="-122"/>
                          <a:cs typeface="Times New Roman" panose="02020603050405020304" pitchFamily="18" charset="0"/>
                        </a:rPr>
                        <a:t>组数目</a:t>
                      </a:r>
                    </a:p>
                  </a:txBody>
                  <a:tcPr marL="68580" marR="68580" marT="0" marB="0" anchor="ctr"/>
                </a:tc>
                <a:tc>
                  <a:txBody>
                    <a:bodyPr/>
                    <a:lstStyle/>
                    <a:p>
                      <a:pPr algn="ctr">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蜕变关系数目</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24577784"/>
                  </a:ext>
                </a:extLst>
              </a:tr>
              <a:tr h="373577">
                <a:tc>
                  <a:txBody>
                    <a:bodyPr/>
                    <a:lstStyle/>
                    <a:p>
                      <a:pPr algn="ctr">
                        <a:spcAft>
                          <a:spcPts val="0"/>
                        </a:spcAft>
                      </a:pPr>
                      <a:r>
                        <a:rPr lang="en-US" sz="1800" kern="0">
                          <a:effectLst/>
                        </a:rPr>
                        <a:t>BillCalculation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74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142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89671208"/>
                  </a:ext>
                </a:extLst>
              </a:tr>
              <a:tr h="373577">
                <a:tc>
                  <a:txBody>
                    <a:bodyPr/>
                    <a:lstStyle/>
                    <a:p>
                      <a:pPr algn="ctr">
                        <a:spcAft>
                          <a:spcPts val="0"/>
                        </a:spcAft>
                      </a:pPr>
                      <a:r>
                        <a:rPr lang="en-US" sz="1800" kern="0">
                          <a:effectLst/>
                        </a:rPr>
                        <a:t>AirlinesBaggageBillingService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735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77821056"/>
                  </a:ext>
                </a:extLst>
              </a:tr>
              <a:tr h="373577">
                <a:tc>
                  <a:txBody>
                    <a:bodyPr/>
                    <a:lstStyle/>
                    <a:p>
                      <a:pPr algn="ctr">
                        <a:spcAft>
                          <a:spcPts val="0"/>
                        </a:spcAft>
                      </a:pPr>
                      <a:r>
                        <a:rPr lang="en-US" sz="1800" kern="0">
                          <a:effectLst/>
                        </a:rPr>
                        <a:t>ExpenseReimbursementSystem</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1130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64440441"/>
                  </a:ext>
                </a:extLst>
              </a:tr>
              <a:tr h="373577">
                <a:tc>
                  <a:txBody>
                    <a:bodyPr/>
                    <a:lstStyle/>
                    <a:p>
                      <a:pPr algn="ctr">
                        <a:spcAft>
                          <a:spcPts val="0"/>
                        </a:spcAft>
                      </a:pPr>
                      <a:r>
                        <a:rPr lang="en-US" sz="1800" kern="0">
                          <a:effectLst/>
                        </a:rPr>
                        <a:t>MealOrderingSystem</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16110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rPr>
                        <a:t>3512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37816206"/>
                  </a:ext>
                </a:extLst>
              </a:tr>
            </a:tbl>
          </a:graphicData>
        </a:graphic>
      </p:graphicFrame>
    </p:spTree>
    <p:extLst>
      <p:ext uri="{BB962C8B-B14F-4D97-AF65-F5344CB8AC3E}">
        <p14:creationId xmlns:p14="http://schemas.microsoft.com/office/powerpoint/2010/main" val="273342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50"/>
                                        <p:tgtEl>
                                          <p:spTgt spid="5"/>
                                        </p:tgtEl>
                                      </p:cBhvr>
                                    </p:animEffect>
                                    <p:anim calcmode="lin" valueType="num">
                                      <p:cBhvr>
                                        <p:cTn id="14" dur="250" fill="hold"/>
                                        <p:tgtEl>
                                          <p:spTgt spid="5"/>
                                        </p:tgtEl>
                                        <p:attrNameLst>
                                          <p:attrName>ppt_x</p:attrName>
                                        </p:attrNameLst>
                                      </p:cBhvr>
                                      <p:tavLst>
                                        <p:tav tm="0">
                                          <p:val>
                                            <p:strVal val="#ppt_x"/>
                                          </p:val>
                                        </p:tav>
                                        <p:tav tm="100000">
                                          <p:val>
                                            <p:strVal val="#ppt_x"/>
                                          </p:val>
                                        </p:tav>
                                      </p:tavLst>
                                    </p:anim>
                                    <p:anim calcmode="lin" valueType="num">
                                      <p:cBhvr>
                                        <p:cTn id="15" dur="25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50"/>
                                        <p:tgtEl>
                                          <p:spTgt spid="8"/>
                                        </p:tgtEl>
                                      </p:cBhvr>
                                    </p:animEffect>
                                    <p:anim calcmode="lin" valueType="num">
                                      <p:cBhvr>
                                        <p:cTn id="20" dur="250" fill="hold"/>
                                        <p:tgtEl>
                                          <p:spTgt spid="8"/>
                                        </p:tgtEl>
                                        <p:attrNameLst>
                                          <p:attrName>ppt_x</p:attrName>
                                        </p:attrNameLst>
                                      </p:cBhvr>
                                      <p:tavLst>
                                        <p:tav tm="0">
                                          <p:val>
                                            <p:strVal val="#ppt_x"/>
                                          </p:val>
                                        </p:tav>
                                        <p:tav tm="100000">
                                          <p:val>
                                            <p:strVal val="#ppt_x"/>
                                          </p:val>
                                        </p:tav>
                                      </p:tavLst>
                                    </p:anim>
                                    <p:anim calcmode="lin" valueType="num">
                                      <p:cBhvr>
                                        <p:cTn id="21"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en-US" dirty="0"/>
              <a:t>实验步骤</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58</a:t>
            </a:fld>
            <a:endParaRPr lang="zh-CN" altLang="en-US"/>
          </a:p>
        </p:txBody>
      </p:sp>
      <p:sp>
        <p:nvSpPr>
          <p:cNvPr id="5" name="TextBox 45"/>
          <p:cNvSpPr txBox="1"/>
          <p:nvPr/>
        </p:nvSpPr>
        <p:spPr>
          <a:xfrm>
            <a:off x="539749" y="1764873"/>
            <a:ext cx="7802336" cy="1877437"/>
          </a:xfrm>
          <a:prstGeom prst="rect">
            <a:avLst/>
          </a:prstGeom>
          <a:noFill/>
        </p:spPr>
        <p:txBody>
          <a:bodyPr wrap="square" rtlCol="0">
            <a:spAutoFit/>
          </a:bodyPr>
          <a:lstStyle/>
          <a:p>
            <a:pPr>
              <a:lnSpc>
                <a:spcPct val="150000"/>
              </a:lnSpc>
              <a:spcAft>
                <a:spcPts val="1200"/>
              </a:spcAft>
            </a:pPr>
            <a:r>
              <a:rPr lang="zh-CN" altLang="zh-CN" dirty="0"/>
              <a:t>本研究中一条蜕变关系对应的原始测试用例与衍生测试用例使用构成该蜕变关系的两个</a:t>
            </a:r>
            <a:r>
              <a:rPr lang="en-US" altLang="zh-CN" dirty="0"/>
              <a:t>IO-CTF</a:t>
            </a:r>
            <a:r>
              <a:rPr lang="zh-CN" altLang="zh-CN" dirty="0"/>
              <a:t>生成</a:t>
            </a:r>
            <a:r>
              <a:rPr lang="zh-CN" altLang="en-US" dirty="0"/>
              <a:t>。</a:t>
            </a:r>
            <a:endParaRPr lang="en-US" altLang="zh-CN" dirty="0"/>
          </a:p>
          <a:p>
            <a:pPr marL="742950" lvl="1" indent="-285750">
              <a:lnSpc>
                <a:spcPct val="150000"/>
              </a:lnSpc>
              <a:spcAft>
                <a:spcPts val="1200"/>
              </a:spcAft>
              <a:buFont typeface="Wingdings" panose="05000000000000000000" pitchFamily="2" charset="2"/>
              <a:buChar char="ü"/>
            </a:pPr>
            <a:r>
              <a:rPr lang="zh-CN" altLang="zh-CN" sz="1400" dirty="0"/>
              <a:t>边界值法仅用在了原始测试用例生成</a:t>
            </a:r>
            <a:r>
              <a:rPr lang="zh-CN" altLang="en-US" sz="1400" dirty="0"/>
              <a:t>，</a:t>
            </a:r>
            <a:r>
              <a:rPr lang="zh-CN" altLang="zh-CN" sz="1400" dirty="0"/>
              <a:t>原因是会出现组合爆炸问题</a:t>
            </a:r>
            <a:r>
              <a:rPr lang="zh-CN" altLang="en-US" sz="1400" dirty="0"/>
              <a:t>；</a:t>
            </a:r>
            <a:endParaRPr lang="en-US" altLang="zh-CN" sz="1400" dirty="0"/>
          </a:p>
          <a:p>
            <a:pPr marL="742950" lvl="1" indent="-285750">
              <a:lnSpc>
                <a:spcPct val="150000"/>
              </a:lnSpc>
              <a:spcAft>
                <a:spcPts val="1200"/>
              </a:spcAft>
              <a:buFont typeface="Wingdings" panose="05000000000000000000" pitchFamily="2" charset="2"/>
              <a:buChar char="ü"/>
            </a:pPr>
            <a:r>
              <a:rPr lang="zh-CN" altLang="en-US" sz="1400" dirty="0"/>
              <a:t>测试用例写入</a:t>
            </a:r>
            <a:r>
              <a:rPr lang="en-US" altLang="zh-CN" sz="1400" dirty="0"/>
              <a:t>JUnit</a:t>
            </a:r>
            <a:r>
              <a:rPr lang="zh-CN" altLang="en-US" sz="1400" dirty="0"/>
              <a:t>测试脚本。</a:t>
            </a:r>
            <a:endParaRPr lang="en-US" altLang="zh-CN" sz="1400" dirty="0"/>
          </a:p>
        </p:txBody>
      </p:sp>
      <p:sp>
        <p:nvSpPr>
          <p:cNvPr id="6"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测试用例生成</a:t>
            </a:r>
            <a:endParaRPr lang="en-US" altLang="zh-CN" sz="2400" dirty="0">
              <a:latin typeface="Verdana"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2054105746"/>
              </p:ext>
            </p:extLst>
          </p:nvPr>
        </p:nvGraphicFramePr>
        <p:xfrm>
          <a:off x="746575" y="3949681"/>
          <a:ext cx="7735688" cy="2138298"/>
        </p:xfrm>
        <a:graphic>
          <a:graphicData uri="http://schemas.openxmlformats.org/drawingml/2006/table">
            <a:tbl>
              <a:tblPr firstRow="1" firstCol="1" bandRow="1">
                <a:tableStyleId>{5C22544A-7EE6-4342-B048-85BDC9FD1C3A}</a:tableStyleId>
              </a:tblPr>
              <a:tblGrid>
                <a:gridCol w="2692620">
                  <a:extLst>
                    <a:ext uri="{9D8B030D-6E8A-4147-A177-3AD203B41FA5}">
                      <a16:colId xmlns:a16="http://schemas.microsoft.com/office/drawing/2014/main" val="2353022559"/>
                    </a:ext>
                  </a:extLst>
                </a:gridCol>
                <a:gridCol w="1250278">
                  <a:extLst>
                    <a:ext uri="{9D8B030D-6E8A-4147-A177-3AD203B41FA5}">
                      <a16:colId xmlns:a16="http://schemas.microsoft.com/office/drawing/2014/main" val="259602731"/>
                    </a:ext>
                  </a:extLst>
                </a:gridCol>
                <a:gridCol w="1250278">
                  <a:extLst>
                    <a:ext uri="{9D8B030D-6E8A-4147-A177-3AD203B41FA5}">
                      <a16:colId xmlns:a16="http://schemas.microsoft.com/office/drawing/2014/main" val="1069697682"/>
                    </a:ext>
                  </a:extLst>
                </a:gridCol>
                <a:gridCol w="1250278">
                  <a:extLst>
                    <a:ext uri="{9D8B030D-6E8A-4147-A177-3AD203B41FA5}">
                      <a16:colId xmlns:a16="http://schemas.microsoft.com/office/drawing/2014/main" val="2911902482"/>
                    </a:ext>
                  </a:extLst>
                </a:gridCol>
                <a:gridCol w="1292234">
                  <a:extLst>
                    <a:ext uri="{9D8B030D-6E8A-4147-A177-3AD203B41FA5}">
                      <a16:colId xmlns:a16="http://schemas.microsoft.com/office/drawing/2014/main" val="1151505037"/>
                    </a:ext>
                  </a:extLst>
                </a:gridCol>
              </a:tblGrid>
              <a:tr h="356383">
                <a:tc rowSpan="2">
                  <a:txBody>
                    <a:bodyPr/>
                    <a:lstStyle/>
                    <a:p>
                      <a:pPr algn="ctr">
                        <a:spcAft>
                          <a:spcPts val="0"/>
                        </a:spcAft>
                      </a:pPr>
                      <a:r>
                        <a:rPr lang="zh-CN" sz="1400" kern="0" dirty="0">
                          <a:effectLst/>
                        </a:rPr>
                        <a:t>实验对象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400" kern="0">
                          <a:effectLst/>
                        </a:rPr>
                        <a:t>随机值法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zh-CN" sz="1400" kern="0">
                          <a:effectLst/>
                        </a:rPr>
                        <a:t>边界值法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96075114"/>
                  </a:ext>
                </a:extLst>
              </a:tr>
              <a:tr h="356383">
                <a:tc vMerge="1">
                  <a:txBody>
                    <a:bodyPr/>
                    <a:lstStyle/>
                    <a:p>
                      <a:endParaRPr lang="zh-CN" altLang="en-US"/>
                    </a:p>
                  </a:txBody>
                  <a:tcPr/>
                </a:tc>
                <a:tc>
                  <a:txBody>
                    <a:bodyPr/>
                    <a:lstStyle/>
                    <a:p>
                      <a:pPr algn="ctr">
                        <a:spcAft>
                          <a:spcPts val="0"/>
                        </a:spcAft>
                      </a:pPr>
                      <a:r>
                        <a:rPr lang="en-US" sz="1400" kern="0">
                          <a:effectLst/>
                        </a:rPr>
                        <a:t>1 per MR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5 per MR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10 per MR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4024853845"/>
                  </a:ext>
                </a:extLst>
              </a:tr>
              <a:tr h="356383">
                <a:tc>
                  <a:txBody>
                    <a:bodyPr/>
                    <a:lstStyle/>
                    <a:p>
                      <a:pPr algn="ctr">
                        <a:spcAft>
                          <a:spcPts val="0"/>
                        </a:spcAft>
                      </a:pPr>
                      <a:r>
                        <a:rPr lang="en-US" sz="1400" kern="0">
                          <a:effectLst/>
                        </a:rPr>
                        <a:t>BillCalculation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142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710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1420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1096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57039930"/>
                  </a:ext>
                </a:extLst>
              </a:tr>
              <a:tr h="356383">
                <a:tc>
                  <a:txBody>
                    <a:bodyPr/>
                    <a:lstStyle/>
                    <a:p>
                      <a:pPr algn="ctr">
                        <a:spcAft>
                          <a:spcPts val="0"/>
                        </a:spcAft>
                      </a:pPr>
                      <a:r>
                        <a:rPr lang="en-US" sz="1400" kern="0">
                          <a:effectLst/>
                        </a:rPr>
                        <a:t>AirlinesBaggageBillingService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735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3675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7350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3007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5869569"/>
                  </a:ext>
                </a:extLst>
              </a:tr>
              <a:tr h="356383">
                <a:tc>
                  <a:txBody>
                    <a:bodyPr/>
                    <a:lstStyle/>
                    <a:p>
                      <a:pPr algn="ctr">
                        <a:spcAft>
                          <a:spcPts val="0"/>
                        </a:spcAft>
                      </a:pPr>
                      <a:r>
                        <a:rPr lang="en-US" sz="1400" kern="0">
                          <a:effectLst/>
                        </a:rPr>
                        <a:t>ExpenseReimbursementSystem</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1130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5650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11300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7772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99397117"/>
                  </a:ext>
                </a:extLst>
              </a:tr>
              <a:tr h="356383">
                <a:tc>
                  <a:txBody>
                    <a:bodyPr/>
                    <a:lstStyle/>
                    <a:p>
                      <a:pPr algn="ctr">
                        <a:spcAft>
                          <a:spcPts val="0"/>
                        </a:spcAft>
                      </a:pPr>
                      <a:r>
                        <a:rPr lang="en-US" sz="1400" kern="0">
                          <a:effectLst/>
                        </a:rPr>
                        <a:t>MealOrderingSystem</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3512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17560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35120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dirty="0">
                          <a:effectLst/>
                        </a:rPr>
                        <a:t>50907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94032050"/>
                  </a:ext>
                </a:extLst>
              </a:tr>
            </a:tbl>
          </a:graphicData>
        </a:graphic>
      </p:graphicFrame>
    </p:spTree>
    <p:extLst>
      <p:ext uri="{BB962C8B-B14F-4D97-AF65-F5344CB8AC3E}">
        <p14:creationId xmlns:p14="http://schemas.microsoft.com/office/powerpoint/2010/main" val="168976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250"/>
                                        <p:tgtEl>
                                          <p:spTgt spid="5">
                                            <p:txEl>
                                              <p:pRg st="0" end="0"/>
                                            </p:txEl>
                                          </p:spTgt>
                                        </p:tgtEl>
                                      </p:cBhvr>
                                    </p:animEffect>
                                    <p:anim calcmode="lin" valueType="num">
                                      <p:cBhvr>
                                        <p:cTn id="14" dur="25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250"/>
                                        <p:tgtEl>
                                          <p:spTgt spid="5">
                                            <p:txEl>
                                              <p:pRg st="1" end="1"/>
                                            </p:txEl>
                                          </p:spTgt>
                                        </p:tgtEl>
                                      </p:cBhvr>
                                    </p:animEffect>
                                    <p:anim calcmode="lin" valueType="num">
                                      <p:cBhvr>
                                        <p:cTn id="20" dur="25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250"/>
                                        <p:tgtEl>
                                          <p:spTgt spid="5">
                                            <p:txEl>
                                              <p:pRg st="2" end="2"/>
                                            </p:txEl>
                                          </p:spTgt>
                                        </p:tgtEl>
                                      </p:cBhvr>
                                    </p:animEffect>
                                    <p:anim calcmode="lin" valueType="num">
                                      <p:cBhvr>
                                        <p:cTn id="26" dur="25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25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250"/>
                                        <p:tgtEl>
                                          <p:spTgt spid="8"/>
                                        </p:tgtEl>
                                      </p:cBhvr>
                                    </p:animEffect>
                                    <p:anim calcmode="lin" valueType="num">
                                      <p:cBhvr>
                                        <p:cTn id="32" dur="250" fill="hold"/>
                                        <p:tgtEl>
                                          <p:spTgt spid="8"/>
                                        </p:tgtEl>
                                        <p:attrNameLst>
                                          <p:attrName>ppt_x</p:attrName>
                                        </p:attrNameLst>
                                      </p:cBhvr>
                                      <p:tavLst>
                                        <p:tav tm="0">
                                          <p:val>
                                            <p:strVal val="#ppt_x"/>
                                          </p:val>
                                        </p:tav>
                                        <p:tav tm="100000">
                                          <p:val>
                                            <p:strVal val="#ppt_x"/>
                                          </p:val>
                                        </p:tav>
                                      </p:tavLst>
                                    </p:anim>
                                    <p:anim calcmode="lin" valueType="num">
                                      <p:cBhvr>
                                        <p:cTn id="33"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en-US" dirty="0"/>
              <a:t>实验步骤</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59</a:t>
            </a:fld>
            <a:endParaRPr lang="zh-CN" altLang="en-US"/>
          </a:p>
        </p:txBody>
      </p:sp>
      <p:sp>
        <p:nvSpPr>
          <p:cNvPr id="5" name="TextBox 45"/>
          <p:cNvSpPr txBox="1"/>
          <p:nvPr/>
        </p:nvSpPr>
        <p:spPr>
          <a:xfrm>
            <a:off x="551780" y="1539626"/>
            <a:ext cx="7802336" cy="2169825"/>
          </a:xfrm>
          <a:prstGeom prst="rect">
            <a:avLst/>
          </a:prstGeom>
          <a:noFill/>
        </p:spPr>
        <p:txBody>
          <a:bodyPr wrap="square" rtlCol="0">
            <a:spAutoFit/>
          </a:bodyPr>
          <a:lstStyle/>
          <a:p>
            <a:pPr>
              <a:lnSpc>
                <a:spcPct val="150000"/>
              </a:lnSpc>
              <a:spcAft>
                <a:spcPts val="1200"/>
              </a:spcAft>
            </a:pPr>
            <a:r>
              <a:rPr lang="en-US" altLang="zh-CN" dirty="0"/>
              <a:t>        </a:t>
            </a:r>
            <a:r>
              <a:rPr lang="zh-CN" altLang="zh-CN" dirty="0"/>
              <a:t>本研究开发了一个测试用例执行工具来辅助蜕变测试的执行。该工具由</a:t>
            </a:r>
            <a:r>
              <a:rPr lang="en-US" altLang="zh-CN" dirty="0" err="1"/>
              <a:t>mujava</a:t>
            </a:r>
            <a:r>
              <a:rPr lang="zh-CN" altLang="zh-CN" dirty="0"/>
              <a:t>中测试用例执行部分改写而来，能够实现对实验对象及其所有变异体</a:t>
            </a:r>
            <a:r>
              <a:rPr lang="zh-CN" altLang="zh-CN" b="1" dirty="0"/>
              <a:t>自动执行大批量测试用例</a:t>
            </a:r>
            <a:r>
              <a:rPr lang="zh-CN" altLang="zh-CN" dirty="0"/>
              <a:t>，</a:t>
            </a:r>
            <a:r>
              <a:rPr lang="zh-CN" altLang="zh-CN" b="1" dirty="0"/>
              <a:t>记录</a:t>
            </a:r>
            <a:r>
              <a:rPr lang="zh-CN" altLang="zh-CN" dirty="0"/>
              <a:t>每个测试用例在未变异程序上的</a:t>
            </a:r>
            <a:r>
              <a:rPr lang="zh-CN" altLang="zh-CN" b="1" dirty="0"/>
              <a:t>执行结果</a:t>
            </a:r>
            <a:r>
              <a:rPr lang="zh-CN" altLang="en-US" dirty="0"/>
              <a:t>与</a:t>
            </a:r>
            <a:r>
              <a:rPr lang="zh-CN" altLang="en-US" b="1" dirty="0"/>
              <a:t>在变异体上执行的结果</a:t>
            </a:r>
            <a:r>
              <a:rPr lang="zh-CN" altLang="zh-CN" dirty="0"/>
              <a:t>，并</a:t>
            </a:r>
            <a:r>
              <a:rPr lang="zh-CN" altLang="zh-CN" b="1" dirty="0"/>
              <a:t>将结果保存在</a:t>
            </a:r>
            <a:r>
              <a:rPr lang="en-US" altLang="zh-CN" b="1" dirty="0"/>
              <a:t>Excel</a:t>
            </a:r>
            <a:r>
              <a:rPr lang="zh-CN" altLang="zh-CN" b="1" dirty="0"/>
              <a:t>文档中</a:t>
            </a:r>
            <a:r>
              <a:rPr lang="zh-CN" altLang="en-US" b="1" dirty="0"/>
              <a:t>，</a:t>
            </a:r>
            <a:r>
              <a:rPr lang="zh-CN" altLang="zh-CN" dirty="0"/>
              <a:t>该工具的界面如</a:t>
            </a:r>
            <a:r>
              <a:rPr lang="zh-CN" altLang="en-US" dirty="0"/>
              <a:t>下</a:t>
            </a:r>
            <a:r>
              <a:rPr lang="zh-CN" altLang="zh-CN" dirty="0"/>
              <a:t>图所示</a:t>
            </a:r>
            <a:r>
              <a:rPr lang="zh-CN" altLang="en-US" dirty="0"/>
              <a:t>：</a:t>
            </a:r>
            <a:endParaRPr lang="en-US" altLang="zh-CN" sz="1400" b="1" dirty="0"/>
          </a:p>
        </p:txBody>
      </p:sp>
      <p:sp>
        <p:nvSpPr>
          <p:cNvPr id="6"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测试执行</a:t>
            </a:r>
            <a:endParaRPr lang="en-US" altLang="zh-CN" sz="2400" dirty="0">
              <a:latin typeface="Verdana" pitchFamily="34" charset="0"/>
            </a:endParaRPr>
          </a:p>
        </p:txBody>
      </p:sp>
      <p:pic>
        <p:nvPicPr>
          <p:cNvPr id="7" name="图片 6"/>
          <p:cNvPicPr/>
          <p:nvPr/>
        </p:nvPicPr>
        <p:blipFill>
          <a:blip r:embed="rId2"/>
          <a:stretch>
            <a:fillRect/>
          </a:stretch>
        </p:blipFill>
        <p:spPr>
          <a:xfrm>
            <a:off x="2541921" y="3274935"/>
            <a:ext cx="3570120" cy="3306339"/>
          </a:xfrm>
          <a:prstGeom prst="rect">
            <a:avLst/>
          </a:prstGeom>
        </p:spPr>
      </p:pic>
    </p:spTree>
    <p:extLst>
      <p:ext uri="{BB962C8B-B14F-4D97-AF65-F5344CB8AC3E}">
        <p14:creationId xmlns:p14="http://schemas.microsoft.com/office/powerpoint/2010/main" val="223728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50"/>
                                        <p:tgtEl>
                                          <p:spTgt spid="5"/>
                                        </p:tgtEl>
                                      </p:cBhvr>
                                    </p:animEffect>
                                    <p:anim calcmode="lin" valueType="num">
                                      <p:cBhvr>
                                        <p:cTn id="14" dur="250" fill="hold"/>
                                        <p:tgtEl>
                                          <p:spTgt spid="5"/>
                                        </p:tgtEl>
                                        <p:attrNameLst>
                                          <p:attrName>ppt_x</p:attrName>
                                        </p:attrNameLst>
                                      </p:cBhvr>
                                      <p:tavLst>
                                        <p:tav tm="0">
                                          <p:val>
                                            <p:strVal val="#ppt_x"/>
                                          </p:val>
                                        </p:tav>
                                        <p:tav tm="100000">
                                          <p:val>
                                            <p:strVal val="#ppt_x"/>
                                          </p:val>
                                        </p:tav>
                                      </p:tavLst>
                                    </p:anim>
                                    <p:anim calcmode="lin" valueType="num">
                                      <p:cBhvr>
                                        <p:cTn id="15" dur="25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50"/>
                                        <p:tgtEl>
                                          <p:spTgt spid="7"/>
                                        </p:tgtEl>
                                      </p:cBhvr>
                                    </p:animEffect>
                                    <p:anim calcmode="lin" valueType="num">
                                      <p:cBhvr>
                                        <p:cTn id="20" dur="250" fill="hold"/>
                                        <p:tgtEl>
                                          <p:spTgt spid="7"/>
                                        </p:tgtEl>
                                        <p:attrNameLst>
                                          <p:attrName>ppt_x</p:attrName>
                                        </p:attrNameLst>
                                      </p:cBhvr>
                                      <p:tavLst>
                                        <p:tav tm="0">
                                          <p:val>
                                            <p:strVal val="#ppt_x"/>
                                          </p:val>
                                        </p:tav>
                                        <p:tav tm="100000">
                                          <p:val>
                                            <p:strVal val="#ppt_x"/>
                                          </p:val>
                                        </p:tav>
                                      </p:tavLst>
                                    </p:anim>
                                    <p:anim calcmode="lin" valueType="num">
                                      <p:cBhvr>
                                        <p:cTn id="21"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6</a:t>
            </a:fld>
            <a:endParaRPr lang="zh-CN" altLang="en-US"/>
          </a:p>
        </p:txBody>
      </p:sp>
      <p:sp>
        <p:nvSpPr>
          <p:cNvPr id="4"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蜕变测试</a:t>
            </a:r>
            <a:endParaRPr lang="en-US" altLang="zh-CN" sz="2400" dirty="0">
              <a:latin typeface="Verdana" pitchFamily="34" charset="0"/>
            </a:endParaRPr>
          </a:p>
        </p:txBody>
      </p:sp>
      <p:sp>
        <p:nvSpPr>
          <p:cNvPr id="5" name="Rectangle 30"/>
          <p:cNvSpPr>
            <a:spLocks noChangeArrowheads="1"/>
          </p:cNvSpPr>
          <p:nvPr/>
        </p:nvSpPr>
        <p:spPr bwMode="auto">
          <a:xfrm>
            <a:off x="539552" y="1484784"/>
            <a:ext cx="8208962" cy="100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14000"/>
              </a:lnSpc>
              <a:buFont typeface="Wingdings" pitchFamily="2" charset="2"/>
              <a:buChar char="l"/>
            </a:pPr>
            <a:r>
              <a:rPr lang="zh-CN" altLang="en-US" sz="2000" dirty="0">
                <a:latin typeface="Times New Roman" panose="02020603050405020304" pitchFamily="18" charset="0"/>
                <a:cs typeface="Times New Roman" panose="02020603050405020304" pitchFamily="18" charset="0"/>
              </a:rPr>
              <a:t>蜕变关系 </a:t>
            </a:r>
            <a:r>
              <a:rPr lang="en-US" altLang="zh-CN" sz="2000" i="1" dirty="0">
                <a:latin typeface="Times New Roman" panose="02020603050405020304" pitchFamily="18" charset="0"/>
                <a:cs typeface="Times New Roman" panose="02020603050405020304" pitchFamily="18" charset="0"/>
              </a:rPr>
              <a:t>MR</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R</a:t>
            </a:r>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R</a:t>
            </a:r>
            <a:r>
              <a:rPr lang="en-US" altLang="zh-CN" sz="2000" i="1" baseline="-25000" dirty="0" err="1">
                <a:latin typeface="Times New Roman" panose="02020603050405020304" pitchFamily="18" charset="0"/>
                <a:cs typeface="Times New Roman" panose="02020603050405020304" pitchFamily="18" charset="0"/>
              </a:rPr>
              <a:t>f</a:t>
            </a:r>
            <a:r>
              <a:rPr lang="en-US" altLang="zh-CN" sz="2000" baseline="-25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p>
          <a:p>
            <a:pPr marL="800100" lvl="1" indent="-342900">
              <a:lnSpc>
                <a:spcPct val="114000"/>
              </a:lnSpc>
              <a:buFont typeface="Times New Roman" pitchFamily="18" charset="0"/>
              <a:buChar char="–"/>
            </a:pPr>
            <a:r>
              <a:rPr lang="en-US" altLang="zh-CN" sz="1600" i="1" dirty="0">
                <a:solidFill>
                  <a:schemeClr val="tx2"/>
                </a:solidFill>
                <a:latin typeface="Times New Roman" panose="02020603050405020304" pitchFamily="18" charset="0"/>
                <a:cs typeface="Times New Roman" panose="02020603050405020304" pitchFamily="18" charset="0"/>
              </a:rPr>
              <a:t>R</a:t>
            </a:r>
            <a:r>
              <a:rPr lang="en-US" altLang="zh-CN" sz="1600" dirty="0">
                <a:solidFill>
                  <a:schemeClr val="tx2"/>
                </a:solidFill>
                <a:latin typeface="Times New Roman" panose="02020603050405020304" pitchFamily="18" charset="0"/>
                <a:cs typeface="Times New Roman" panose="02020603050405020304" pitchFamily="18" charset="0"/>
              </a:rPr>
              <a:t>: </a:t>
            </a:r>
            <a:r>
              <a:rPr lang="zh-CN" altLang="en-US" sz="1600" dirty="0">
                <a:solidFill>
                  <a:schemeClr val="tx2"/>
                </a:solidFill>
                <a:latin typeface="Times New Roman" panose="02020603050405020304" pitchFamily="18" charset="0"/>
                <a:cs typeface="Times New Roman" panose="02020603050405020304" pitchFamily="18" charset="0"/>
              </a:rPr>
              <a:t>测试用例之间的关系</a:t>
            </a:r>
            <a:endParaRPr lang="en-US" altLang="zh-CN" sz="1600" dirty="0">
              <a:solidFill>
                <a:schemeClr val="tx2"/>
              </a:solidFill>
              <a:latin typeface="Times New Roman" panose="02020603050405020304" pitchFamily="18" charset="0"/>
              <a:cs typeface="Times New Roman" panose="02020603050405020304" pitchFamily="18" charset="0"/>
            </a:endParaRPr>
          </a:p>
          <a:p>
            <a:pPr marL="800100" lvl="1" indent="-342900">
              <a:lnSpc>
                <a:spcPct val="114000"/>
              </a:lnSpc>
              <a:buFont typeface="Times New Roman" pitchFamily="18" charset="0"/>
              <a:buChar char="–"/>
            </a:pPr>
            <a:r>
              <a:rPr lang="en-US" altLang="zh-CN" sz="1600" i="1" dirty="0" err="1">
                <a:solidFill>
                  <a:schemeClr val="tx2"/>
                </a:solidFill>
                <a:latin typeface="Times New Roman" panose="02020603050405020304" pitchFamily="18" charset="0"/>
                <a:cs typeface="Times New Roman" panose="02020603050405020304" pitchFamily="18" charset="0"/>
              </a:rPr>
              <a:t>R</a:t>
            </a:r>
            <a:r>
              <a:rPr lang="en-US" altLang="zh-CN" sz="2000" i="1" baseline="-25000" dirty="0" err="1">
                <a:solidFill>
                  <a:schemeClr val="tx2"/>
                </a:solidFill>
                <a:latin typeface="Times New Roman" panose="02020603050405020304" pitchFamily="18" charset="0"/>
                <a:cs typeface="Times New Roman" panose="02020603050405020304" pitchFamily="18" charset="0"/>
              </a:rPr>
              <a:t>f</a:t>
            </a:r>
            <a:r>
              <a:rPr lang="en-US" altLang="zh-CN" sz="1600" dirty="0">
                <a:solidFill>
                  <a:schemeClr val="tx2"/>
                </a:solidFill>
                <a:latin typeface="Times New Roman" panose="02020603050405020304" pitchFamily="18" charset="0"/>
                <a:cs typeface="Times New Roman" panose="02020603050405020304" pitchFamily="18" charset="0"/>
              </a:rPr>
              <a:t>: </a:t>
            </a:r>
            <a:r>
              <a:rPr lang="zh-CN" altLang="en-US" sz="1600" dirty="0">
                <a:solidFill>
                  <a:schemeClr val="tx2"/>
                </a:solidFill>
                <a:latin typeface="Times New Roman" panose="02020603050405020304" pitchFamily="18" charset="0"/>
                <a:cs typeface="Times New Roman" panose="02020603050405020304" pitchFamily="18" charset="0"/>
              </a:rPr>
              <a:t>测试用例所分别对应的程序输出之间的关系</a:t>
            </a:r>
            <a:endParaRPr lang="en-US" altLang="zh-CN" sz="1600" dirty="0">
              <a:solidFill>
                <a:schemeClr val="tx2"/>
              </a:solidFill>
              <a:latin typeface="Times New Roman" panose="02020603050405020304" pitchFamily="18" charset="0"/>
              <a:cs typeface="Times New Roman" panose="02020603050405020304" pitchFamily="18" charset="0"/>
            </a:endParaRPr>
          </a:p>
        </p:txBody>
      </p:sp>
      <p:sp>
        <p:nvSpPr>
          <p:cNvPr id="6" name="任意多边形 10"/>
          <p:cNvSpPr/>
          <p:nvPr/>
        </p:nvSpPr>
        <p:spPr>
          <a:xfrm>
            <a:off x="2576388" y="5574466"/>
            <a:ext cx="763587" cy="282575"/>
          </a:xfrm>
          <a:custGeom>
            <a:avLst/>
            <a:gdLst>
              <a:gd name="connsiteX0" fmla="*/ 0 w 905958"/>
              <a:gd name="connsiteY0" fmla="*/ 52412 h 262062"/>
              <a:gd name="connsiteX1" fmla="*/ 774927 w 905958"/>
              <a:gd name="connsiteY1" fmla="*/ 52412 h 262062"/>
              <a:gd name="connsiteX2" fmla="*/ 774927 w 905958"/>
              <a:gd name="connsiteY2" fmla="*/ 0 h 262062"/>
              <a:gd name="connsiteX3" fmla="*/ 905958 w 905958"/>
              <a:gd name="connsiteY3" fmla="*/ 131031 h 262062"/>
              <a:gd name="connsiteX4" fmla="*/ 774927 w 905958"/>
              <a:gd name="connsiteY4" fmla="*/ 262062 h 262062"/>
              <a:gd name="connsiteX5" fmla="*/ 774927 w 905958"/>
              <a:gd name="connsiteY5" fmla="*/ 209650 h 262062"/>
              <a:gd name="connsiteX6" fmla="*/ 0 w 905958"/>
              <a:gd name="connsiteY6" fmla="*/ 209650 h 262062"/>
              <a:gd name="connsiteX7" fmla="*/ 0 w 905958"/>
              <a:gd name="connsiteY7" fmla="*/ 52412 h 26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5958" h="262062">
                <a:moveTo>
                  <a:pt x="0" y="52412"/>
                </a:moveTo>
                <a:lnTo>
                  <a:pt x="774927" y="52412"/>
                </a:lnTo>
                <a:lnTo>
                  <a:pt x="774927" y="0"/>
                </a:lnTo>
                <a:lnTo>
                  <a:pt x="905958" y="131031"/>
                </a:lnTo>
                <a:lnTo>
                  <a:pt x="774927" y="262062"/>
                </a:lnTo>
                <a:lnTo>
                  <a:pt x="774927" y="209650"/>
                </a:lnTo>
                <a:lnTo>
                  <a:pt x="0" y="209650"/>
                </a:lnTo>
                <a:lnTo>
                  <a:pt x="0" y="52412"/>
                </a:lnTo>
                <a:close/>
              </a:path>
            </a:pathLst>
          </a:custGeom>
        </p:spPr>
        <p:style>
          <a:lnRef idx="1">
            <a:schemeClr val="accent1"/>
          </a:lnRef>
          <a:fillRef idx="3">
            <a:schemeClr val="accent1"/>
          </a:fillRef>
          <a:effectRef idx="2">
            <a:schemeClr val="accent1"/>
          </a:effectRef>
          <a:fontRef idx="minor">
            <a:schemeClr val="lt1"/>
          </a:fontRef>
        </p:style>
        <p:txBody>
          <a:bodyPr lIns="0" tIns="52412" rIns="78619" bIns="52412" spcCol="1270" anchor="ctr"/>
          <a:lstStyle/>
          <a:p>
            <a:pPr algn="ctr" defTabSz="488950">
              <a:lnSpc>
                <a:spcPct val="90000"/>
              </a:lnSpc>
              <a:spcAft>
                <a:spcPct val="35000"/>
              </a:spcAft>
              <a:defRPr/>
            </a:pPr>
            <a:endParaRPr lang="zh-CN" altLang="en-US" sz="1000"/>
          </a:p>
        </p:txBody>
      </p:sp>
      <p:sp>
        <p:nvSpPr>
          <p:cNvPr id="7" name="任意多边形 11"/>
          <p:cNvSpPr/>
          <p:nvPr/>
        </p:nvSpPr>
        <p:spPr>
          <a:xfrm>
            <a:off x="3395671" y="2852936"/>
            <a:ext cx="1573213" cy="3143250"/>
          </a:xfrm>
          <a:custGeom>
            <a:avLst/>
            <a:gdLst>
              <a:gd name="connsiteX0" fmla="*/ 0 w 1867973"/>
              <a:gd name="connsiteY0" fmla="*/ 311335 h 3816341"/>
              <a:gd name="connsiteX1" fmla="*/ 311335 w 1867973"/>
              <a:gd name="connsiteY1" fmla="*/ 0 h 3816341"/>
              <a:gd name="connsiteX2" fmla="*/ 1556638 w 1867973"/>
              <a:gd name="connsiteY2" fmla="*/ 0 h 3816341"/>
              <a:gd name="connsiteX3" fmla="*/ 1867973 w 1867973"/>
              <a:gd name="connsiteY3" fmla="*/ 311335 h 3816341"/>
              <a:gd name="connsiteX4" fmla="*/ 1867973 w 1867973"/>
              <a:gd name="connsiteY4" fmla="*/ 3505006 h 3816341"/>
              <a:gd name="connsiteX5" fmla="*/ 1556638 w 1867973"/>
              <a:gd name="connsiteY5" fmla="*/ 3816341 h 3816341"/>
              <a:gd name="connsiteX6" fmla="*/ 311335 w 1867973"/>
              <a:gd name="connsiteY6" fmla="*/ 3816341 h 3816341"/>
              <a:gd name="connsiteX7" fmla="*/ 0 w 1867973"/>
              <a:gd name="connsiteY7" fmla="*/ 3505006 h 3816341"/>
              <a:gd name="connsiteX8" fmla="*/ 0 w 1867973"/>
              <a:gd name="connsiteY8" fmla="*/ 311335 h 381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7973" h="3816341">
                <a:moveTo>
                  <a:pt x="0" y="311335"/>
                </a:moveTo>
                <a:cubicBezTo>
                  <a:pt x="0" y="139389"/>
                  <a:pt x="139389" y="0"/>
                  <a:pt x="311335" y="0"/>
                </a:cubicBezTo>
                <a:lnTo>
                  <a:pt x="1556638" y="0"/>
                </a:lnTo>
                <a:cubicBezTo>
                  <a:pt x="1728584" y="0"/>
                  <a:pt x="1867973" y="139389"/>
                  <a:pt x="1867973" y="311335"/>
                </a:cubicBezTo>
                <a:lnTo>
                  <a:pt x="1867973" y="3505006"/>
                </a:lnTo>
                <a:cubicBezTo>
                  <a:pt x="1867973" y="3676952"/>
                  <a:pt x="1728584" y="3816341"/>
                  <a:pt x="1556638" y="3816341"/>
                </a:cubicBezTo>
                <a:lnTo>
                  <a:pt x="311335" y="3816341"/>
                </a:lnTo>
                <a:cubicBezTo>
                  <a:pt x="139389" y="3816341"/>
                  <a:pt x="0" y="3676952"/>
                  <a:pt x="0" y="3505006"/>
                </a:cubicBezTo>
                <a:lnTo>
                  <a:pt x="0" y="311335"/>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path path="circle">
              <a:fillToRect l="100000" t="100000"/>
            </a:path>
            <a:tileRect r="-100000" b="-100000"/>
          </a:gradFill>
        </p:spPr>
        <p:style>
          <a:lnRef idx="0">
            <a:schemeClr val="lt1">
              <a:hueOff val="0"/>
              <a:satOff val="0"/>
              <a:lumOff val="0"/>
              <a:alphaOff val="0"/>
            </a:schemeClr>
          </a:lnRef>
          <a:fillRef idx="3">
            <a:scrgbClr r="0" g="0" b="0"/>
          </a:fillRef>
          <a:effectRef idx="2">
            <a:schemeClr val="accent2">
              <a:hueOff val="-11699993"/>
              <a:satOff val="-100000"/>
              <a:lumOff val="60000"/>
              <a:alphaOff val="0"/>
            </a:schemeClr>
          </a:effectRef>
          <a:fontRef idx="minor">
            <a:schemeClr val="lt1"/>
          </a:fontRef>
        </p:style>
        <p:txBody>
          <a:bodyPr lIns="129287" tIns="129287" rIns="129287" bIns="129287" spcCol="1270" anchor="ctr"/>
          <a:lstStyle/>
          <a:p>
            <a:pPr algn="ctr" defTabSz="1333500">
              <a:lnSpc>
                <a:spcPct val="90000"/>
              </a:lnSpc>
              <a:spcAft>
                <a:spcPct val="35000"/>
              </a:spcAft>
              <a:defRPr/>
            </a:pPr>
            <a:r>
              <a:rPr lang="zh-CN" altLang="en-US" sz="2400" dirty="0"/>
              <a:t>待测程序</a:t>
            </a:r>
            <a:r>
              <a:rPr lang="en-US" altLang="zh-CN" sz="2400" i="1" dirty="0">
                <a:latin typeface="Times New Roman" pitchFamily="18" charset="0"/>
                <a:cs typeface="Times New Roman" pitchFamily="18" charset="0"/>
              </a:rPr>
              <a:t>P</a:t>
            </a:r>
            <a:endParaRPr lang="zh-CN" altLang="en-US" sz="2400" i="1" dirty="0">
              <a:latin typeface="Times New Roman" pitchFamily="18" charset="0"/>
              <a:cs typeface="Times New Roman" pitchFamily="18" charset="0"/>
            </a:endParaRPr>
          </a:p>
        </p:txBody>
      </p:sp>
      <p:grpSp>
        <p:nvGrpSpPr>
          <p:cNvPr id="8" name="组合 7"/>
          <p:cNvGrpSpPr>
            <a:grpSpLocks/>
          </p:cNvGrpSpPr>
          <p:nvPr/>
        </p:nvGrpSpPr>
        <p:grpSpPr bwMode="auto">
          <a:xfrm>
            <a:off x="1484188" y="3836154"/>
            <a:ext cx="788987" cy="1371600"/>
            <a:chOff x="1429516" y="3181869"/>
            <a:chExt cx="527820" cy="965224"/>
          </a:xfrm>
        </p:grpSpPr>
        <p:sp>
          <p:nvSpPr>
            <p:cNvPr id="9" name="任意多边形 13"/>
            <p:cNvSpPr/>
            <p:nvPr/>
          </p:nvSpPr>
          <p:spPr>
            <a:xfrm>
              <a:off x="1429516" y="3181869"/>
              <a:ext cx="527820" cy="965224"/>
            </a:xfrm>
            <a:custGeom>
              <a:avLst/>
              <a:gdLst>
                <a:gd name="connsiteX0" fmla="*/ 0 w 626440"/>
                <a:gd name="connsiteY0" fmla="*/ 313220 h 1145571"/>
                <a:gd name="connsiteX1" fmla="*/ 313220 w 626440"/>
                <a:gd name="connsiteY1" fmla="*/ 0 h 1145571"/>
                <a:gd name="connsiteX2" fmla="*/ 626440 w 626440"/>
                <a:gd name="connsiteY2" fmla="*/ 313220 h 1145571"/>
                <a:gd name="connsiteX3" fmla="*/ 469830 w 626440"/>
                <a:gd name="connsiteY3" fmla="*/ 313220 h 1145571"/>
                <a:gd name="connsiteX4" fmla="*/ 469830 w 626440"/>
                <a:gd name="connsiteY4" fmla="*/ 832351 h 1145571"/>
                <a:gd name="connsiteX5" fmla="*/ 626440 w 626440"/>
                <a:gd name="connsiteY5" fmla="*/ 832351 h 1145571"/>
                <a:gd name="connsiteX6" fmla="*/ 313220 w 626440"/>
                <a:gd name="connsiteY6" fmla="*/ 1145571 h 1145571"/>
                <a:gd name="connsiteX7" fmla="*/ 0 w 626440"/>
                <a:gd name="connsiteY7" fmla="*/ 832351 h 1145571"/>
                <a:gd name="connsiteX8" fmla="*/ 156610 w 626440"/>
                <a:gd name="connsiteY8" fmla="*/ 832351 h 1145571"/>
                <a:gd name="connsiteX9" fmla="*/ 156610 w 626440"/>
                <a:gd name="connsiteY9" fmla="*/ 313220 h 1145571"/>
                <a:gd name="connsiteX10" fmla="*/ 0 w 626440"/>
                <a:gd name="connsiteY10" fmla="*/ 313220 h 1145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440" h="1145571">
                  <a:moveTo>
                    <a:pt x="0" y="313220"/>
                  </a:moveTo>
                  <a:lnTo>
                    <a:pt x="313220" y="0"/>
                  </a:lnTo>
                  <a:lnTo>
                    <a:pt x="626440" y="313220"/>
                  </a:lnTo>
                  <a:lnTo>
                    <a:pt x="469830" y="313220"/>
                  </a:lnTo>
                  <a:lnTo>
                    <a:pt x="469830" y="832351"/>
                  </a:lnTo>
                  <a:lnTo>
                    <a:pt x="626440" y="832351"/>
                  </a:lnTo>
                  <a:lnTo>
                    <a:pt x="313220" y="1145571"/>
                  </a:lnTo>
                  <a:lnTo>
                    <a:pt x="0" y="832351"/>
                  </a:lnTo>
                  <a:lnTo>
                    <a:pt x="156610" y="832351"/>
                  </a:lnTo>
                  <a:lnTo>
                    <a:pt x="156610" y="313220"/>
                  </a:lnTo>
                  <a:lnTo>
                    <a:pt x="0" y="31322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lIns="156610" tIns="156610" rIns="156610" bIns="156610" spcCol="1270" anchor="ctr"/>
            <a:lstStyle/>
            <a:p>
              <a:pPr algn="ctr" defTabSz="2400300">
                <a:lnSpc>
                  <a:spcPct val="90000"/>
                </a:lnSpc>
                <a:spcAft>
                  <a:spcPct val="35000"/>
                </a:spcAft>
                <a:defRPr/>
              </a:pPr>
              <a:endParaRPr lang="zh-CN" altLang="en-US" sz="4400"/>
            </a:p>
          </p:txBody>
        </p:sp>
        <p:sp>
          <p:nvSpPr>
            <p:cNvPr id="10" name="TextBox 40"/>
            <p:cNvSpPr txBox="1">
              <a:spLocks noChangeArrowheads="1"/>
            </p:cNvSpPr>
            <p:nvPr/>
          </p:nvSpPr>
          <p:spPr bwMode="auto">
            <a:xfrm rot="5400000">
              <a:off x="1249551" y="3548142"/>
              <a:ext cx="889492" cy="246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dirty="0">
                  <a:solidFill>
                    <a:schemeClr val="bg1"/>
                  </a:solidFill>
                  <a:latin typeface="Times New Roman" pitchFamily="18" charset="0"/>
                  <a:cs typeface="Times New Roman" pitchFamily="18" charset="0"/>
                </a:rPr>
                <a:t>(</a:t>
              </a:r>
              <a:r>
                <a:rPr lang="en-US" altLang="zh-CN" i="1" dirty="0">
                  <a:solidFill>
                    <a:schemeClr val="bg1"/>
                  </a:solidFill>
                  <a:latin typeface="Times New Roman" pitchFamily="18" charset="0"/>
                  <a:cs typeface="Times New Roman" pitchFamily="18" charset="0"/>
                </a:rPr>
                <a:t>T</a:t>
              </a:r>
              <a:r>
                <a:rPr lang="en-US" altLang="zh-CN" dirty="0">
                  <a:solidFill>
                    <a:schemeClr val="bg1"/>
                  </a:solidFill>
                  <a:latin typeface="Times New Roman" pitchFamily="18" charset="0"/>
                  <a:cs typeface="Times New Roman" pitchFamily="18" charset="0"/>
                </a:rPr>
                <a:t>,  </a:t>
              </a:r>
              <a:r>
                <a:rPr lang="en-US" altLang="zh-CN" i="1" dirty="0">
                  <a:solidFill>
                    <a:schemeClr val="bg1"/>
                  </a:solidFill>
                  <a:latin typeface="Times New Roman" pitchFamily="18" charset="0"/>
                  <a:cs typeface="Times New Roman" pitchFamily="18" charset="0"/>
                </a:rPr>
                <a:t>T’</a:t>
              </a:r>
              <a:r>
                <a:rPr lang="en-US" altLang="zh-CN" dirty="0">
                  <a:solidFill>
                    <a:schemeClr val="bg1"/>
                  </a:solidFill>
                  <a:latin typeface="Times New Roman" pitchFamily="18" charset="0"/>
                  <a:cs typeface="Times New Roman" pitchFamily="18" charset="0"/>
                </a:rPr>
                <a:t>)</a:t>
              </a:r>
              <a:r>
                <a:rPr lang="zh-CN" altLang="en-US" dirty="0">
                  <a:solidFill>
                    <a:schemeClr val="bg1"/>
                  </a:solidFill>
                  <a:latin typeface="Times New Roman" pitchFamily="18" charset="0"/>
                  <a:cs typeface="Times New Roman" pitchFamily="18" charset="0"/>
                </a:rPr>
                <a:t>∈</a:t>
              </a:r>
              <a:r>
                <a:rPr lang="en-US" altLang="zh-CN" i="1" dirty="0">
                  <a:solidFill>
                    <a:schemeClr val="bg1"/>
                  </a:solidFill>
                  <a:latin typeface="Times New Roman" pitchFamily="18" charset="0"/>
                  <a:cs typeface="Times New Roman" pitchFamily="18" charset="0"/>
                </a:rPr>
                <a:t>R</a:t>
              </a:r>
              <a:endParaRPr lang="zh-CN" altLang="en-US" i="1" dirty="0">
                <a:solidFill>
                  <a:schemeClr val="bg1"/>
                </a:solidFill>
                <a:latin typeface="Times New Roman" pitchFamily="18" charset="0"/>
                <a:cs typeface="Times New Roman" pitchFamily="18" charset="0"/>
              </a:endParaRPr>
            </a:p>
          </p:txBody>
        </p:sp>
      </p:grpSp>
      <p:sp>
        <p:nvSpPr>
          <p:cNvPr id="11" name="右箭头 15"/>
          <p:cNvSpPr/>
          <p:nvPr/>
        </p:nvSpPr>
        <p:spPr bwMode="auto">
          <a:xfrm>
            <a:off x="2604963" y="2964616"/>
            <a:ext cx="708025" cy="285750"/>
          </a:xfrm>
          <a:prstGeom prst="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zh-CN" altLang="en-US" sz="1400">
              <a:solidFill>
                <a:schemeClr val="tx1"/>
              </a:solidFill>
              <a:latin typeface="Arial" charset="0"/>
              <a:ea typeface="宋体" charset="-122"/>
            </a:endParaRPr>
          </a:p>
        </p:txBody>
      </p:sp>
      <p:sp>
        <p:nvSpPr>
          <p:cNvPr id="12" name="右箭头 16"/>
          <p:cNvSpPr/>
          <p:nvPr/>
        </p:nvSpPr>
        <p:spPr bwMode="auto">
          <a:xfrm>
            <a:off x="5048125" y="2964616"/>
            <a:ext cx="782638" cy="301625"/>
          </a:xfrm>
          <a:prstGeom prst="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zh-CN" altLang="en-US" sz="1400">
              <a:solidFill>
                <a:schemeClr val="tx1"/>
              </a:solidFill>
              <a:latin typeface="Arial" charset="0"/>
              <a:ea typeface="宋体" charset="-122"/>
            </a:endParaRPr>
          </a:p>
        </p:txBody>
      </p:sp>
      <p:sp>
        <p:nvSpPr>
          <p:cNvPr id="13" name="右箭头 17"/>
          <p:cNvSpPr/>
          <p:nvPr/>
        </p:nvSpPr>
        <p:spPr bwMode="auto">
          <a:xfrm>
            <a:off x="5048125" y="5563354"/>
            <a:ext cx="752475" cy="31750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defRPr/>
            </a:pPr>
            <a:endParaRPr lang="zh-CN" altLang="en-US" sz="1400">
              <a:solidFill>
                <a:schemeClr val="tx1"/>
              </a:solidFill>
              <a:latin typeface="Arial" charset="0"/>
              <a:ea typeface="宋体" charset="-122"/>
            </a:endParaRPr>
          </a:p>
        </p:txBody>
      </p:sp>
      <p:sp>
        <p:nvSpPr>
          <p:cNvPr id="14" name="流程图: 决策 13"/>
          <p:cNvSpPr/>
          <p:nvPr/>
        </p:nvSpPr>
        <p:spPr bwMode="auto">
          <a:xfrm>
            <a:off x="7380194" y="4075023"/>
            <a:ext cx="1382915" cy="762788"/>
          </a:xfrm>
          <a:prstGeom prst="flowChartDecision">
            <a:avLst/>
          </a:prstGeom>
          <a:solidFill>
            <a:srgbClr val="00B050"/>
          </a:solidFill>
          <a:ln>
            <a:headEnd type="none" w="med" len="med"/>
            <a:tailEnd type="none" w="med" len="med"/>
          </a:ln>
          <a:effectLst>
            <a:glow rad="63500">
              <a:schemeClr val="accent3">
                <a:satMod val="175000"/>
                <a:alpha val="40000"/>
              </a:schemeClr>
            </a:glow>
            <a:outerShdw blurRad="40000" dist="23000" dir="5400000" rotWithShape="0">
              <a:srgbClr val="000000">
                <a:alpha val="35000"/>
              </a:srgbClr>
            </a:outerShdw>
          </a:effectLst>
        </p:spPr>
        <p:style>
          <a:lnRef idx="1">
            <a:schemeClr val="dk1"/>
          </a:lnRef>
          <a:fillRef idx="3">
            <a:schemeClr val="dk1"/>
          </a:fillRef>
          <a:effectRef idx="2">
            <a:schemeClr val="dk1"/>
          </a:effectRef>
          <a:fontRef idx="minor">
            <a:schemeClr val="lt1"/>
          </a:fontRef>
        </p:style>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zh-CN" altLang="en-US" sz="1400">
              <a:ea typeface="宋体" charset="-122"/>
            </a:endParaRPr>
          </a:p>
        </p:txBody>
      </p:sp>
      <p:sp>
        <p:nvSpPr>
          <p:cNvPr id="15" name="TextBox 69"/>
          <p:cNvSpPr txBox="1">
            <a:spLocks noChangeArrowheads="1"/>
          </p:cNvSpPr>
          <p:nvPr/>
        </p:nvSpPr>
        <p:spPr bwMode="auto">
          <a:xfrm>
            <a:off x="7465888" y="4304466"/>
            <a:ext cx="1289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1400" dirty="0">
                <a:solidFill>
                  <a:schemeClr val="bg1"/>
                </a:solidFill>
                <a:latin typeface="Times New Roman" pitchFamily="18" charset="0"/>
                <a:cs typeface="Times New Roman" pitchFamily="18" charset="0"/>
              </a:rPr>
              <a:t>(</a:t>
            </a:r>
            <a:r>
              <a:rPr lang="en-US" altLang="zh-CN" sz="1400" i="1" dirty="0">
                <a:solidFill>
                  <a:schemeClr val="bg1"/>
                </a:solidFill>
                <a:latin typeface="Times New Roman" pitchFamily="18" charset="0"/>
                <a:cs typeface="Times New Roman" pitchFamily="18" charset="0"/>
              </a:rPr>
              <a:t>O,  O</a:t>
            </a:r>
            <a:r>
              <a:rPr lang="en-US" altLang="zh-CN" sz="1400" dirty="0">
                <a:solidFill>
                  <a:schemeClr val="bg1"/>
                </a:solidFill>
                <a:latin typeface="Times New Roman" pitchFamily="18" charset="0"/>
                <a:cs typeface="Times New Roman" pitchFamily="18" charset="0"/>
              </a:rPr>
              <a:t>’)</a:t>
            </a:r>
            <a:r>
              <a:rPr lang="zh-CN" altLang="en-US" sz="1400" dirty="0">
                <a:solidFill>
                  <a:schemeClr val="bg1"/>
                </a:solidFill>
                <a:latin typeface="Times New Roman" pitchFamily="18" charset="0"/>
                <a:cs typeface="Times New Roman" pitchFamily="18" charset="0"/>
              </a:rPr>
              <a:t>∈</a:t>
            </a:r>
            <a:r>
              <a:rPr lang="en-US" altLang="zh-CN" sz="1400" i="1" dirty="0" err="1">
                <a:solidFill>
                  <a:schemeClr val="bg1"/>
                </a:solidFill>
                <a:latin typeface="Times New Roman" pitchFamily="18" charset="0"/>
                <a:cs typeface="Times New Roman" pitchFamily="18" charset="0"/>
              </a:rPr>
              <a:t>R</a:t>
            </a:r>
            <a:r>
              <a:rPr lang="en-US" altLang="zh-CN" sz="1400" i="1" baseline="-25000" dirty="0" err="1">
                <a:solidFill>
                  <a:schemeClr val="bg1"/>
                </a:solidFill>
                <a:latin typeface="Times New Roman" pitchFamily="18" charset="0"/>
                <a:cs typeface="Times New Roman" pitchFamily="18" charset="0"/>
              </a:rPr>
              <a:t>f</a:t>
            </a:r>
            <a:r>
              <a:rPr lang="en-US" altLang="zh-CN" sz="1400" i="1" dirty="0">
                <a:solidFill>
                  <a:schemeClr val="bg1"/>
                </a:solidFill>
                <a:latin typeface="Times New Roman" pitchFamily="18" charset="0"/>
                <a:cs typeface="Times New Roman" pitchFamily="18" charset="0"/>
              </a:rPr>
              <a:t> </a:t>
            </a:r>
            <a:r>
              <a:rPr lang="en-US" altLang="zh-CN" sz="1400" dirty="0">
                <a:solidFill>
                  <a:schemeClr val="bg1"/>
                </a:solidFill>
                <a:latin typeface="Times New Roman" pitchFamily="18" charset="0"/>
                <a:cs typeface="Times New Roman" pitchFamily="18" charset="0"/>
              </a:rPr>
              <a:t>?</a:t>
            </a:r>
            <a:endParaRPr lang="zh-CN" altLang="en-US" sz="1400" dirty="0">
              <a:solidFill>
                <a:schemeClr val="bg1"/>
              </a:solidFill>
              <a:latin typeface="Times New Roman" pitchFamily="18" charset="0"/>
              <a:cs typeface="Times New Roman" pitchFamily="18" charset="0"/>
            </a:endParaRPr>
          </a:p>
        </p:txBody>
      </p:sp>
      <p:sp>
        <p:nvSpPr>
          <p:cNvPr id="17" name="TextBox 23"/>
          <p:cNvSpPr txBox="1"/>
          <p:nvPr/>
        </p:nvSpPr>
        <p:spPr>
          <a:xfrm>
            <a:off x="1192088" y="2853491"/>
            <a:ext cx="1357312" cy="523875"/>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defRPr/>
            </a:pPr>
            <a:r>
              <a:rPr lang="zh-CN" altLang="en-US" sz="1400" dirty="0"/>
              <a:t>原始测试用例</a:t>
            </a:r>
            <a:endParaRPr lang="en-US" altLang="zh-CN" sz="1400" dirty="0"/>
          </a:p>
          <a:p>
            <a:pPr algn="ctr">
              <a:defRPr/>
            </a:pPr>
            <a:r>
              <a:rPr lang="en-US" altLang="zh-CN" sz="1400" i="1" dirty="0">
                <a:latin typeface="Times New Roman" pitchFamily="18" charset="0"/>
                <a:cs typeface="Times New Roman" pitchFamily="18" charset="0"/>
              </a:rPr>
              <a:t>T</a:t>
            </a:r>
            <a:endParaRPr lang="zh-CN" altLang="en-US" sz="1400" i="1" dirty="0">
              <a:latin typeface="Times New Roman" pitchFamily="18" charset="0"/>
              <a:cs typeface="Times New Roman" pitchFamily="18" charset="0"/>
            </a:endParaRPr>
          </a:p>
        </p:txBody>
      </p:sp>
      <p:sp>
        <p:nvSpPr>
          <p:cNvPr id="18" name="TextBox 24"/>
          <p:cNvSpPr txBox="1"/>
          <p:nvPr/>
        </p:nvSpPr>
        <p:spPr>
          <a:xfrm>
            <a:off x="1152400" y="5472866"/>
            <a:ext cx="1358900" cy="523875"/>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a:defRPr/>
            </a:pPr>
            <a:r>
              <a:rPr lang="zh-CN" altLang="en-US" sz="1400" dirty="0"/>
              <a:t>衍生测试用例</a:t>
            </a:r>
            <a:endParaRPr lang="en-US" altLang="zh-CN" sz="1400" dirty="0"/>
          </a:p>
          <a:p>
            <a:pPr algn="ctr">
              <a:defRPr/>
            </a:pPr>
            <a:r>
              <a:rPr lang="en-US" altLang="zh-CN" sz="1400" i="1" dirty="0">
                <a:latin typeface="Times New Roman" pitchFamily="18" charset="0"/>
                <a:cs typeface="Times New Roman" pitchFamily="18" charset="0"/>
              </a:rPr>
              <a:t>T’</a:t>
            </a:r>
            <a:endParaRPr lang="zh-CN" altLang="en-US" sz="1400" i="1" dirty="0">
              <a:latin typeface="Times New Roman" pitchFamily="18" charset="0"/>
              <a:cs typeface="Times New Roman" pitchFamily="18" charset="0"/>
            </a:endParaRPr>
          </a:p>
        </p:txBody>
      </p:sp>
      <p:sp>
        <p:nvSpPr>
          <p:cNvPr id="19" name="TextBox 25"/>
          <p:cNvSpPr txBox="1"/>
          <p:nvPr/>
        </p:nvSpPr>
        <p:spPr>
          <a:xfrm>
            <a:off x="5852988" y="2937629"/>
            <a:ext cx="1023937" cy="481012"/>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lnSpc>
                <a:spcPct val="50000"/>
              </a:lnSpc>
              <a:spcBef>
                <a:spcPts val="0"/>
              </a:spcBef>
              <a:spcAft>
                <a:spcPts val="0"/>
              </a:spcAft>
              <a:defRPr/>
            </a:pPr>
            <a:endParaRPr lang="en-US" altLang="zh-CN" sz="1400" dirty="0"/>
          </a:p>
          <a:p>
            <a:pPr algn="ctr">
              <a:lnSpc>
                <a:spcPct val="80000"/>
              </a:lnSpc>
              <a:spcBef>
                <a:spcPts val="0"/>
              </a:spcBef>
              <a:spcAft>
                <a:spcPts val="0"/>
              </a:spcAft>
              <a:defRPr/>
            </a:pPr>
            <a:r>
              <a:rPr lang="en-US" altLang="zh-CN" sz="1400" i="1" dirty="0">
                <a:latin typeface="Times New Roman" pitchFamily="18" charset="0"/>
                <a:cs typeface="Times New Roman" pitchFamily="18" charset="0"/>
              </a:rPr>
              <a:t>O = P(T)</a:t>
            </a:r>
          </a:p>
          <a:p>
            <a:pPr algn="ctr">
              <a:lnSpc>
                <a:spcPct val="50000"/>
              </a:lnSpc>
              <a:spcBef>
                <a:spcPts val="0"/>
              </a:spcBef>
              <a:spcAft>
                <a:spcPts val="0"/>
              </a:spcAft>
              <a:defRPr/>
            </a:pPr>
            <a:endParaRPr lang="zh-CN" altLang="en-US" sz="1400" dirty="0"/>
          </a:p>
        </p:txBody>
      </p:sp>
      <p:sp>
        <p:nvSpPr>
          <p:cNvPr id="20" name="TextBox 26"/>
          <p:cNvSpPr txBox="1"/>
          <p:nvPr/>
        </p:nvSpPr>
        <p:spPr>
          <a:xfrm>
            <a:off x="5872038" y="5520491"/>
            <a:ext cx="1023937" cy="493713"/>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a:lnSpc>
                <a:spcPct val="50000"/>
              </a:lnSpc>
              <a:spcBef>
                <a:spcPts val="0"/>
              </a:spcBef>
              <a:spcAft>
                <a:spcPts val="0"/>
              </a:spcAft>
              <a:defRPr/>
            </a:pPr>
            <a:endParaRPr lang="en-US" altLang="zh-CN" sz="1400" i="1" dirty="0"/>
          </a:p>
          <a:p>
            <a:pPr algn="ctr">
              <a:lnSpc>
                <a:spcPct val="80000"/>
              </a:lnSpc>
              <a:spcBef>
                <a:spcPts val="0"/>
              </a:spcBef>
              <a:spcAft>
                <a:spcPts val="0"/>
              </a:spcAft>
              <a:defRPr/>
            </a:pPr>
            <a:r>
              <a:rPr lang="en-US" altLang="zh-CN" sz="1400" i="1" dirty="0">
                <a:latin typeface="Times New Roman" pitchFamily="18" charset="0"/>
                <a:cs typeface="Times New Roman" pitchFamily="18" charset="0"/>
              </a:rPr>
              <a:t>O’ = P(T’)</a:t>
            </a:r>
          </a:p>
          <a:p>
            <a:pPr algn="ctr">
              <a:lnSpc>
                <a:spcPct val="50000"/>
              </a:lnSpc>
              <a:spcBef>
                <a:spcPts val="0"/>
              </a:spcBef>
              <a:spcAft>
                <a:spcPts val="0"/>
              </a:spcAft>
              <a:defRPr/>
            </a:pPr>
            <a:endParaRPr lang="zh-CN" altLang="en-US" sz="1400" i="1" dirty="0"/>
          </a:p>
        </p:txBody>
      </p:sp>
      <p:cxnSp>
        <p:nvCxnSpPr>
          <p:cNvPr id="21" name="肘形连接符 25"/>
          <p:cNvCxnSpPr/>
          <p:nvPr/>
        </p:nvCxnSpPr>
        <p:spPr>
          <a:xfrm rot="5400000">
            <a:off x="7433344" y="4876760"/>
            <a:ext cx="679450" cy="569912"/>
          </a:xfrm>
          <a:prstGeom prst="bentConnector3">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2" name="肘形连接符 26"/>
          <p:cNvCxnSpPr/>
          <p:nvPr/>
        </p:nvCxnSpPr>
        <p:spPr>
          <a:xfrm rot="16200000" flipH="1">
            <a:off x="8009607" y="4870409"/>
            <a:ext cx="679450" cy="582613"/>
          </a:xfrm>
          <a:prstGeom prst="bentConnector3">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23" name="TextBox 29"/>
          <p:cNvSpPr txBox="1">
            <a:spLocks noChangeArrowheads="1"/>
          </p:cNvSpPr>
          <p:nvPr/>
        </p:nvSpPr>
        <p:spPr bwMode="auto">
          <a:xfrm>
            <a:off x="7059488" y="5501441"/>
            <a:ext cx="85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zh-CN" altLang="en-US">
                <a:latin typeface="微软雅黑" pitchFamily="34" charset="-122"/>
                <a:ea typeface="微软雅黑" pitchFamily="34" charset="-122"/>
              </a:rPr>
              <a:t>通过</a:t>
            </a:r>
          </a:p>
        </p:txBody>
      </p:sp>
      <p:sp>
        <p:nvSpPr>
          <p:cNvPr id="24" name="TextBox 30"/>
          <p:cNvSpPr txBox="1">
            <a:spLocks noChangeArrowheads="1"/>
          </p:cNvSpPr>
          <p:nvPr/>
        </p:nvSpPr>
        <p:spPr bwMode="auto">
          <a:xfrm>
            <a:off x="8316788" y="5510966"/>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zh-CN" altLang="en-US">
                <a:solidFill>
                  <a:srgbClr val="FF0000"/>
                </a:solidFill>
                <a:latin typeface="微软雅黑" pitchFamily="34" charset="-122"/>
                <a:ea typeface="微软雅黑" pitchFamily="34" charset="-122"/>
              </a:rPr>
              <a:t>失败</a:t>
            </a:r>
          </a:p>
        </p:txBody>
      </p:sp>
      <p:sp>
        <p:nvSpPr>
          <p:cNvPr id="25" name="TextBox 31"/>
          <p:cNvSpPr txBox="1">
            <a:spLocks noChangeArrowheads="1"/>
          </p:cNvSpPr>
          <p:nvPr/>
        </p:nvSpPr>
        <p:spPr bwMode="auto">
          <a:xfrm>
            <a:off x="7408738" y="4826754"/>
            <a:ext cx="649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en-US" altLang="zh-CN" dirty="0">
                <a:latin typeface="Times New Roman" pitchFamily="18" charset="0"/>
                <a:cs typeface="Times New Roman" pitchFamily="18" charset="0"/>
              </a:rPr>
              <a:t>Y</a:t>
            </a:r>
            <a:endParaRPr lang="zh-CN" altLang="en-US" dirty="0">
              <a:latin typeface="Times New Roman" pitchFamily="18" charset="0"/>
              <a:cs typeface="Times New Roman" pitchFamily="18" charset="0"/>
            </a:endParaRPr>
          </a:p>
        </p:txBody>
      </p:sp>
      <p:sp>
        <p:nvSpPr>
          <p:cNvPr id="26" name="TextBox 32"/>
          <p:cNvSpPr txBox="1">
            <a:spLocks noChangeArrowheads="1"/>
          </p:cNvSpPr>
          <p:nvPr/>
        </p:nvSpPr>
        <p:spPr bwMode="auto">
          <a:xfrm>
            <a:off x="8110413" y="482199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en-US" altLang="zh-CN" dirty="0">
                <a:solidFill>
                  <a:srgbClr val="FF0000"/>
                </a:solidFill>
                <a:latin typeface="Times New Roman" pitchFamily="18" charset="0"/>
                <a:cs typeface="Times New Roman" pitchFamily="18" charset="0"/>
              </a:rPr>
              <a:t>N</a:t>
            </a:r>
            <a:endParaRPr lang="zh-CN" altLang="en-US" dirty="0">
              <a:solidFill>
                <a:srgbClr val="FF0000"/>
              </a:solidFill>
              <a:latin typeface="Times New Roman" pitchFamily="18" charset="0"/>
              <a:cs typeface="Times New Roman" pitchFamily="18" charset="0"/>
            </a:endParaRPr>
          </a:p>
        </p:txBody>
      </p:sp>
      <p:cxnSp>
        <p:nvCxnSpPr>
          <p:cNvPr id="27" name="肘形连接符 31"/>
          <p:cNvCxnSpPr>
            <a:stCxn id="17" idx="1"/>
            <a:endCxn id="18" idx="1"/>
          </p:cNvCxnSpPr>
          <p:nvPr/>
        </p:nvCxnSpPr>
        <p:spPr bwMode="auto">
          <a:xfrm rot="10800000" flipV="1">
            <a:off x="1152400" y="3115429"/>
            <a:ext cx="39688" cy="2619375"/>
          </a:xfrm>
          <a:prstGeom prst="bentConnector3">
            <a:avLst>
              <a:gd name="adj1" fmla="val 103047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28" name="TextBox 34"/>
          <p:cNvSpPr txBox="1">
            <a:spLocks noChangeArrowheads="1"/>
          </p:cNvSpPr>
          <p:nvPr/>
        </p:nvSpPr>
        <p:spPr bwMode="auto">
          <a:xfrm>
            <a:off x="909513" y="4337445"/>
            <a:ext cx="5746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sz="1400" dirty="0">
                <a:latin typeface="微软雅黑" pitchFamily="34" charset="-122"/>
                <a:ea typeface="微软雅黑" pitchFamily="34" charset="-122"/>
              </a:rPr>
              <a:t>推导</a:t>
            </a:r>
          </a:p>
        </p:txBody>
      </p:sp>
      <p:sp>
        <p:nvSpPr>
          <p:cNvPr id="30" name="TextBox 9"/>
          <p:cNvSpPr txBox="1"/>
          <p:nvPr/>
        </p:nvSpPr>
        <p:spPr>
          <a:xfrm>
            <a:off x="538240" y="1509190"/>
            <a:ext cx="7920880" cy="1169551"/>
          </a:xfrm>
          <a:prstGeom prst="rect">
            <a:avLst/>
          </a:prstGeom>
          <a:noFill/>
        </p:spPr>
        <p:txBody>
          <a:bodyPr wrap="square">
            <a:spAutoFit/>
          </a:bodyPr>
          <a:lstStyle/>
          <a:p>
            <a:pPr marL="285750" indent="-285750">
              <a:spcBef>
                <a:spcPts val="0"/>
              </a:spcBef>
              <a:spcAft>
                <a:spcPts val="1200"/>
              </a:spcAft>
              <a:buFont typeface="Wingdings" pitchFamily="2" charset="2"/>
              <a:buChar char="l"/>
              <a:defRPr/>
            </a:pPr>
            <a:r>
              <a:rPr lang="zh-CN" altLang="en-US" sz="2000" dirty="0">
                <a:solidFill>
                  <a:schemeClr val="tx2"/>
                </a:solidFill>
                <a:latin typeface="Times New Roman" panose="02020603050405020304" pitchFamily="18" charset="0"/>
                <a:cs typeface="Times New Roman" panose="02020603050405020304" pitchFamily="18" charset="0"/>
              </a:rPr>
              <a:t>不需要构造预期输出的测试技术。</a:t>
            </a:r>
            <a:endParaRPr lang="en-US" altLang="zh-CN" sz="2000" dirty="0">
              <a:solidFill>
                <a:schemeClr val="tx2"/>
              </a:solidFill>
              <a:latin typeface="Times New Roman" panose="02020603050405020304" pitchFamily="18" charset="0"/>
              <a:cs typeface="Times New Roman" panose="02020603050405020304" pitchFamily="18" charset="0"/>
            </a:endParaRPr>
          </a:p>
          <a:p>
            <a:pPr marL="285750" indent="-285750">
              <a:spcBef>
                <a:spcPts val="0"/>
              </a:spcBef>
              <a:spcAft>
                <a:spcPts val="1200"/>
              </a:spcAft>
              <a:buFont typeface="Wingdings" pitchFamily="2" charset="2"/>
              <a:buChar char="l"/>
              <a:defRPr/>
            </a:pPr>
            <a:r>
              <a:rPr lang="zh-CN" altLang="en-US" sz="2000" dirty="0">
                <a:solidFill>
                  <a:schemeClr val="tx2"/>
                </a:solidFill>
                <a:latin typeface="Times New Roman" panose="02020603050405020304" pitchFamily="18" charset="0"/>
                <a:cs typeface="Times New Roman" panose="02020603050405020304" pitchFamily="18" charset="0"/>
              </a:rPr>
              <a:t>原理：通过检查待测程序的多个执行结果之间是否满足该待测程序中存在的蜕变关系来检测程序中的故障。</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sp>
        <p:nvSpPr>
          <p:cNvPr id="29" name="TextBox 9"/>
          <p:cNvSpPr txBox="1"/>
          <p:nvPr/>
        </p:nvSpPr>
        <p:spPr>
          <a:xfrm>
            <a:off x="5312059" y="4115623"/>
            <a:ext cx="1524498" cy="707886"/>
          </a:xfrm>
          <a:prstGeom prst="rect">
            <a:avLst/>
          </a:prstGeom>
          <a:noFill/>
        </p:spPr>
        <p:txBody>
          <a:bodyPr wrap="square">
            <a:spAutoFit/>
          </a:bodyPr>
          <a:lstStyle/>
          <a:p>
            <a:pPr algn="ctr">
              <a:spcBef>
                <a:spcPts val="1200"/>
              </a:spcBef>
              <a:spcAft>
                <a:spcPts val="2400"/>
              </a:spcAft>
              <a:defRPr/>
            </a:pPr>
            <a:r>
              <a:rPr lang="zh-CN" altLang="en-US" sz="2000" dirty="0">
                <a:solidFill>
                  <a:schemeClr val="tx2"/>
                </a:solidFill>
                <a:latin typeface="Times New Roman" panose="02020603050405020304" pitchFamily="18" charset="0"/>
                <a:cs typeface="Times New Roman" panose="02020603050405020304" pitchFamily="18" charset="0"/>
              </a:rPr>
              <a:t>不需要构造预期输出</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cxnSp>
        <p:nvCxnSpPr>
          <p:cNvPr id="37" name="连接符: 肘形 36"/>
          <p:cNvCxnSpPr>
            <a:cxnSpLocks/>
            <a:stCxn id="19" idx="3"/>
            <a:endCxn id="15" idx="3"/>
          </p:cNvCxnSpPr>
          <p:nvPr/>
        </p:nvCxnSpPr>
        <p:spPr>
          <a:xfrm>
            <a:off x="6876925" y="3178135"/>
            <a:ext cx="1878013" cy="1280319"/>
          </a:xfrm>
          <a:prstGeom prst="bentConnector3">
            <a:avLst>
              <a:gd name="adj1" fmla="val 112172"/>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p:cNvCxnSpPr>
            <a:cxnSpLocks/>
            <a:stCxn id="20" idx="3"/>
            <a:endCxn id="14" idx="1"/>
          </p:cNvCxnSpPr>
          <p:nvPr/>
        </p:nvCxnSpPr>
        <p:spPr>
          <a:xfrm flipV="1">
            <a:off x="6895975" y="4456417"/>
            <a:ext cx="484219" cy="131093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690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animEffect transition="in" filter="fade">
                                      <p:cBhvr>
                                        <p:cTn id="11" dur="500"/>
                                        <p:tgtEl>
                                          <p:spTgt spid="3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1" nodeType="clickEffect">
                                  <p:stCondLst>
                                    <p:cond delay="0"/>
                                  </p:stCondLst>
                                  <p:childTnLst>
                                    <p:animEffect transition="out" filter="wipe(down)">
                                      <p:cBhvr>
                                        <p:cTn id="15" dur="250"/>
                                        <p:tgtEl>
                                          <p:spTgt spid="30">
                                            <p:txEl>
                                              <p:pRg st="0" end="0"/>
                                            </p:txEl>
                                          </p:spTgt>
                                        </p:tgtEl>
                                      </p:cBhvr>
                                    </p:animEffect>
                                    <p:set>
                                      <p:cBhvr>
                                        <p:cTn id="16" dur="1" fill="hold">
                                          <p:stCondLst>
                                            <p:cond delay="249"/>
                                          </p:stCondLst>
                                        </p:cTn>
                                        <p:tgtEl>
                                          <p:spTgt spid="30">
                                            <p:txEl>
                                              <p:pRg st="0" end="0"/>
                                            </p:txEl>
                                          </p:spTgt>
                                        </p:tgtEl>
                                        <p:attrNameLst>
                                          <p:attrName>style.visibility</p:attrName>
                                        </p:attrNameLst>
                                      </p:cBhvr>
                                      <p:to>
                                        <p:strVal val="hidden"/>
                                      </p:to>
                                    </p:set>
                                  </p:childTnLst>
                                </p:cTn>
                              </p:par>
                            </p:childTnLst>
                          </p:cTn>
                        </p:par>
                        <p:par>
                          <p:cTn id="17" fill="hold">
                            <p:stCondLst>
                              <p:cond delay="250"/>
                            </p:stCondLst>
                            <p:childTnLst>
                              <p:par>
                                <p:cTn id="18" presetID="22" presetClass="exit" presetSubtype="4" fill="hold" grpId="1" nodeType="afterEffect">
                                  <p:stCondLst>
                                    <p:cond delay="0"/>
                                  </p:stCondLst>
                                  <p:childTnLst>
                                    <p:animEffect transition="out" filter="wipe(down)">
                                      <p:cBhvr>
                                        <p:cTn id="19" dur="250"/>
                                        <p:tgtEl>
                                          <p:spTgt spid="30">
                                            <p:txEl>
                                              <p:pRg st="1" end="1"/>
                                            </p:txEl>
                                          </p:spTgt>
                                        </p:tgtEl>
                                      </p:cBhvr>
                                    </p:animEffect>
                                    <p:set>
                                      <p:cBhvr>
                                        <p:cTn id="20" dur="1" fill="hold">
                                          <p:stCondLst>
                                            <p:cond delay="249"/>
                                          </p:stCondLst>
                                        </p:cTn>
                                        <p:tgtEl>
                                          <p:spTgt spid="30">
                                            <p:txEl>
                                              <p:pRg st="1" end="1"/>
                                            </p:txEl>
                                          </p:spTgt>
                                        </p:tgtEl>
                                        <p:attrNameLst>
                                          <p:attrName>style.visibility</p:attrName>
                                        </p:attrNameLst>
                                      </p:cBhvr>
                                      <p:to>
                                        <p:strVal val="hidden"/>
                                      </p:to>
                                    </p:se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anim calcmode="lin" valueType="num">
                                      <p:cBhvr>
                                        <p:cTn id="75" dur="500" fill="hold"/>
                                        <p:tgtEl>
                                          <p:spTgt spid="37"/>
                                        </p:tgtEl>
                                        <p:attrNameLst>
                                          <p:attrName>ppt_x</p:attrName>
                                        </p:attrNameLst>
                                      </p:cBhvr>
                                      <p:tavLst>
                                        <p:tav tm="0">
                                          <p:val>
                                            <p:strVal val="#ppt_x"/>
                                          </p:val>
                                        </p:tav>
                                        <p:tav tm="100000">
                                          <p:val>
                                            <p:strVal val="#ppt_x"/>
                                          </p:val>
                                        </p:tav>
                                      </p:tavLst>
                                    </p:anim>
                                    <p:anim calcmode="lin" valueType="num">
                                      <p:cBhvr>
                                        <p:cTn id="76" dur="500" fill="hold"/>
                                        <p:tgtEl>
                                          <p:spTgt spid="37"/>
                                        </p:tgtEl>
                                        <p:attrNameLst>
                                          <p:attrName>ppt_y</p:attrName>
                                        </p:attrNameLst>
                                      </p:cBhvr>
                                      <p:tavLst>
                                        <p:tav tm="0">
                                          <p:val>
                                            <p:strVal val="#ppt_y+.1"/>
                                          </p:val>
                                        </p:tav>
                                        <p:tav tm="100000">
                                          <p:val>
                                            <p:strVal val="#ppt_y"/>
                                          </p:val>
                                        </p:tav>
                                      </p:tavLst>
                                    </p:anim>
                                  </p:childTnLst>
                                </p:cTn>
                              </p:par>
                            </p:childTnLst>
                          </p:cTn>
                        </p:par>
                        <p:par>
                          <p:cTn id="77" fill="hold">
                            <p:stCondLst>
                              <p:cond delay="500"/>
                            </p:stCondLst>
                            <p:childTnLst>
                              <p:par>
                                <p:cTn id="78" presetID="42" presetClass="entr" presetSubtype="0" fill="hold" nodeType="after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500"/>
                                        <p:tgtEl>
                                          <p:spTgt spid="43"/>
                                        </p:tgtEl>
                                      </p:cBhvr>
                                    </p:animEffect>
                                    <p:anim calcmode="lin" valueType="num">
                                      <p:cBhvr>
                                        <p:cTn id="81" dur="500" fill="hold"/>
                                        <p:tgtEl>
                                          <p:spTgt spid="43"/>
                                        </p:tgtEl>
                                        <p:attrNameLst>
                                          <p:attrName>ppt_x</p:attrName>
                                        </p:attrNameLst>
                                      </p:cBhvr>
                                      <p:tavLst>
                                        <p:tav tm="0">
                                          <p:val>
                                            <p:strVal val="#ppt_x"/>
                                          </p:val>
                                        </p:tav>
                                        <p:tav tm="100000">
                                          <p:val>
                                            <p:strVal val="#ppt_x"/>
                                          </p:val>
                                        </p:tav>
                                      </p:tavLst>
                                    </p:anim>
                                    <p:anim calcmode="lin" valueType="num">
                                      <p:cBhvr>
                                        <p:cTn id="82" dur="500" fill="hold"/>
                                        <p:tgtEl>
                                          <p:spTgt spid="43"/>
                                        </p:tgtEl>
                                        <p:attrNameLst>
                                          <p:attrName>ppt_y</p:attrName>
                                        </p:attrNameLst>
                                      </p:cBhvr>
                                      <p:tavLst>
                                        <p:tav tm="0">
                                          <p:val>
                                            <p:strVal val="#ppt_y+.1"/>
                                          </p:val>
                                        </p:tav>
                                        <p:tav tm="100000">
                                          <p:val>
                                            <p:strVal val="#ppt_y"/>
                                          </p:val>
                                        </p:tav>
                                      </p:tavLst>
                                    </p:anim>
                                  </p:childTnLst>
                                </p:cTn>
                              </p:par>
                              <p:par>
                                <p:cTn id="83" presetID="10" presetClass="entr" presetSubtype="0" fill="hold" nodeType="with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fade">
                                      <p:cBhvr>
                                        <p:cTn id="85" dur="500"/>
                                        <p:tgtEl>
                                          <p:spTgt spid="1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fade">
                                      <p:cBhvr>
                                        <p:cTn id="88" dur="500"/>
                                        <p:tgtEl>
                                          <p:spTgt spid="15"/>
                                        </p:tgtEl>
                                      </p:cBhvr>
                                    </p:animEffect>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500"/>
                                        <p:tgtEl>
                                          <p:spTgt spid="2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childTnLst>
                                </p:cTn>
                              </p:par>
                              <p:par>
                                <p:cTn id="96" presetID="10" presetClass="entr" presetSubtype="0" fill="hold" nodeType="with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500"/>
                                        <p:tgtEl>
                                          <p:spTgt spid="21"/>
                                        </p:tgtEl>
                                      </p:cBhvr>
                                    </p:animEffect>
                                  </p:childTnLst>
                                </p:cTn>
                              </p:par>
                            </p:childTnLst>
                          </p:cTn>
                        </p:par>
                        <p:par>
                          <p:cTn id="99" fill="hold">
                            <p:stCondLst>
                              <p:cond delay="1500"/>
                            </p:stCondLst>
                            <p:childTnLst>
                              <p:par>
                                <p:cTn id="100" presetID="10" presetClass="entr" presetSubtype="0"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500"/>
                                        <p:tgtEl>
                                          <p:spTgt spid="24"/>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childTnLst>
                                </p:cTn>
                              </p:par>
                              <p:par>
                                <p:cTn id="106" presetID="10" presetClass="entr" presetSubtype="0" fill="hold" nodeType="with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fade">
                                      <p:cBhvr>
                                        <p:cTn id="108" dur="500"/>
                                        <p:tgtEl>
                                          <p:spTgt spid="22"/>
                                        </p:tgtEl>
                                      </p:cBhvr>
                                    </p:animEffect>
                                  </p:childTnLst>
                                </p:cTn>
                              </p:par>
                            </p:childTnLst>
                          </p:cTn>
                        </p:par>
                        <p:par>
                          <p:cTn id="109" fill="hold">
                            <p:stCondLst>
                              <p:cond delay="2000"/>
                            </p:stCondLst>
                            <p:childTnLst>
                              <p:par>
                                <p:cTn id="110" presetID="10" presetClass="entr" presetSubtype="0" fill="hold" grpId="0" nodeType="afterEffect">
                                  <p:stCondLst>
                                    <p:cond delay="0"/>
                                  </p:stCondLst>
                                  <p:childTnLst>
                                    <p:set>
                                      <p:cBhvr>
                                        <p:cTn id="111" dur="1" fill="hold">
                                          <p:stCondLst>
                                            <p:cond delay="0"/>
                                          </p:stCondLst>
                                        </p:cTn>
                                        <p:tgtEl>
                                          <p:spTgt spid="29">
                                            <p:txEl>
                                              <p:pRg st="0" end="0"/>
                                            </p:txEl>
                                          </p:spTgt>
                                        </p:tgtEl>
                                        <p:attrNameLst>
                                          <p:attrName>style.visibility</p:attrName>
                                        </p:attrNameLst>
                                      </p:cBhvr>
                                      <p:to>
                                        <p:strVal val="visible"/>
                                      </p:to>
                                    </p:set>
                                    <p:animEffect transition="in" filter="fade">
                                      <p:cBhvr>
                                        <p:cTn id="11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animBg="1"/>
      <p:bldP spid="13" grpId="0" animBg="1"/>
      <p:bldP spid="15" grpId="0"/>
      <p:bldP spid="17" grpId="0" animBg="1"/>
      <p:bldP spid="18" grpId="0" animBg="1"/>
      <p:bldP spid="19" grpId="0" animBg="1"/>
      <p:bldP spid="20" grpId="0" animBg="1"/>
      <p:bldP spid="23" grpId="0"/>
      <p:bldP spid="24" grpId="0"/>
      <p:bldP spid="25" grpId="0"/>
      <p:bldP spid="26" grpId="0"/>
      <p:bldP spid="28" grpId="0"/>
      <p:bldP spid="30" grpId="0" uiExpand="1" build="p"/>
      <p:bldP spid="30" grpId="1" build="allAtOnce"/>
      <p:bldP spid="2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zh-CN" dirty="0">
                <a:effectLst/>
              </a:rPr>
              <a:t>实验结果及分析</a:t>
            </a:r>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60</a:t>
            </a:fld>
            <a:endParaRPr lang="zh-CN" altLang="en-US"/>
          </a:p>
        </p:txBody>
      </p:sp>
      <p:sp>
        <p:nvSpPr>
          <p:cNvPr id="5" name="TextBox 45"/>
          <p:cNvSpPr txBox="1"/>
          <p:nvPr/>
        </p:nvSpPr>
        <p:spPr>
          <a:xfrm>
            <a:off x="539749" y="1764873"/>
            <a:ext cx="7802336" cy="553998"/>
          </a:xfrm>
          <a:prstGeom prst="rect">
            <a:avLst/>
          </a:prstGeom>
          <a:noFill/>
        </p:spPr>
        <p:txBody>
          <a:bodyPr wrap="square" rtlCol="0">
            <a:spAutoFit/>
          </a:bodyPr>
          <a:lstStyle/>
          <a:p>
            <a:pPr>
              <a:lnSpc>
                <a:spcPct val="150000"/>
              </a:lnSpc>
              <a:spcAft>
                <a:spcPts val="1200"/>
              </a:spcAft>
            </a:pPr>
            <a:r>
              <a:rPr lang="zh-CN" altLang="en-US" sz="2000" dirty="0"/>
              <a:t>         十次重复试验的变异得分盒图如图所示：</a:t>
            </a:r>
            <a:endParaRPr lang="en-US" altLang="zh-CN" sz="2000" dirty="0"/>
          </a:p>
        </p:txBody>
      </p:sp>
      <p:sp>
        <p:nvSpPr>
          <p:cNvPr id="6" name="TextBox 9"/>
          <p:cNvSpPr txBox="1">
            <a:spLocks noChangeArrowheads="1"/>
          </p:cNvSpPr>
          <p:nvPr/>
        </p:nvSpPr>
        <p:spPr bwMode="auto">
          <a:xfrm>
            <a:off x="251520" y="1052736"/>
            <a:ext cx="78619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满足测试帧覆盖的蜕变关系集的故障检测能力怎样？</a:t>
            </a:r>
            <a:endParaRPr lang="en-US" altLang="zh-CN" sz="2400" dirty="0">
              <a:latin typeface="Verdana" pitchFamily="34" charset="0"/>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65" y="2318871"/>
            <a:ext cx="8009889" cy="3829050"/>
          </a:xfrm>
          <a:prstGeom prst="rect">
            <a:avLst/>
          </a:prstGeom>
        </p:spPr>
      </p:pic>
    </p:spTree>
    <p:extLst>
      <p:ext uri="{BB962C8B-B14F-4D97-AF65-F5344CB8AC3E}">
        <p14:creationId xmlns:p14="http://schemas.microsoft.com/office/powerpoint/2010/main" val="199708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50"/>
                                        <p:tgtEl>
                                          <p:spTgt spid="6">
                                            <p:txEl>
                                              <p:pRg st="0" end="0"/>
                                            </p:txEl>
                                          </p:spTgt>
                                        </p:tgtEl>
                                      </p:cBhvr>
                                    </p:animEffect>
                                    <p:anim calcmode="lin" valueType="num">
                                      <p:cBhvr>
                                        <p:cTn id="8" dur="25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250"/>
                                        <p:tgtEl>
                                          <p:spTgt spid="5">
                                            <p:txEl>
                                              <p:pRg st="0" end="0"/>
                                            </p:txEl>
                                          </p:spTgt>
                                        </p:tgtEl>
                                      </p:cBhvr>
                                    </p:animEffect>
                                    <p:anim calcmode="lin" valueType="num">
                                      <p:cBhvr>
                                        <p:cTn id="14" dur="25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zh-CN" dirty="0">
                <a:effectLst/>
              </a:rPr>
              <a:t>实验结果及分析</a:t>
            </a:r>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61</a:t>
            </a:fld>
            <a:endParaRPr lang="zh-CN" altLang="en-US"/>
          </a:p>
        </p:txBody>
      </p:sp>
      <p:sp>
        <p:nvSpPr>
          <p:cNvPr id="5" name="TextBox 45"/>
          <p:cNvSpPr txBox="1"/>
          <p:nvPr/>
        </p:nvSpPr>
        <p:spPr>
          <a:xfrm>
            <a:off x="451327" y="2044610"/>
            <a:ext cx="7802336" cy="553998"/>
          </a:xfrm>
          <a:prstGeom prst="rect">
            <a:avLst/>
          </a:prstGeom>
          <a:noFill/>
        </p:spPr>
        <p:txBody>
          <a:bodyPr wrap="square" rtlCol="0">
            <a:spAutoFit/>
          </a:bodyPr>
          <a:lstStyle/>
          <a:p>
            <a:pPr>
              <a:lnSpc>
                <a:spcPct val="150000"/>
              </a:lnSpc>
              <a:spcAft>
                <a:spcPts val="1200"/>
              </a:spcAft>
            </a:pPr>
            <a:r>
              <a:rPr lang="zh-CN" altLang="en-US" sz="2000" dirty="0"/>
              <a:t>        </a:t>
            </a:r>
            <a:r>
              <a:rPr lang="zh-CN" altLang="en-US" sz="1400" dirty="0"/>
              <a:t>下表给出了四个实验对象的随机值法与边界值法生成的测试用例集数量与平均变异得分：</a:t>
            </a:r>
            <a:endParaRPr lang="en-US" altLang="zh-CN" sz="2000" dirty="0"/>
          </a:p>
        </p:txBody>
      </p:sp>
      <p:sp>
        <p:nvSpPr>
          <p:cNvPr id="6" name="TextBox 9"/>
          <p:cNvSpPr txBox="1">
            <a:spLocks noChangeArrowheads="1"/>
          </p:cNvSpPr>
          <p:nvPr/>
        </p:nvSpPr>
        <p:spPr bwMode="auto">
          <a:xfrm>
            <a:off x="251520" y="1052736"/>
            <a:ext cx="80021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测试用例生成方法是否影响蜕变关系集的故障检测能力？不同测试用例生成方法的成本效率如何？</a:t>
            </a:r>
            <a:endParaRPr lang="en-US" altLang="zh-CN" sz="2400" dirty="0">
              <a:latin typeface="Verdana"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79287823"/>
              </p:ext>
            </p:extLst>
          </p:nvPr>
        </p:nvGraphicFramePr>
        <p:xfrm>
          <a:off x="766245" y="2759485"/>
          <a:ext cx="7347240" cy="3453104"/>
        </p:xfrm>
        <a:graphic>
          <a:graphicData uri="http://schemas.openxmlformats.org/drawingml/2006/table">
            <a:tbl>
              <a:tblPr firstRow="1" firstCol="1" bandRow="1">
                <a:tableStyleId>{5C22544A-7EE6-4342-B048-85BDC9FD1C3A}</a:tableStyleId>
              </a:tblPr>
              <a:tblGrid>
                <a:gridCol w="2418376">
                  <a:extLst>
                    <a:ext uri="{9D8B030D-6E8A-4147-A177-3AD203B41FA5}">
                      <a16:colId xmlns:a16="http://schemas.microsoft.com/office/drawing/2014/main" val="3983950381"/>
                    </a:ext>
                  </a:extLst>
                </a:gridCol>
                <a:gridCol w="1306325">
                  <a:extLst>
                    <a:ext uri="{9D8B030D-6E8A-4147-A177-3AD203B41FA5}">
                      <a16:colId xmlns:a16="http://schemas.microsoft.com/office/drawing/2014/main" val="2738925979"/>
                    </a:ext>
                  </a:extLst>
                </a:gridCol>
                <a:gridCol w="1419372">
                  <a:extLst>
                    <a:ext uri="{9D8B030D-6E8A-4147-A177-3AD203B41FA5}">
                      <a16:colId xmlns:a16="http://schemas.microsoft.com/office/drawing/2014/main" val="301482323"/>
                    </a:ext>
                  </a:extLst>
                </a:gridCol>
                <a:gridCol w="1204546">
                  <a:extLst>
                    <a:ext uri="{9D8B030D-6E8A-4147-A177-3AD203B41FA5}">
                      <a16:colId xmlns:a16="http://schemas.microsoft.com/office/drawing/2014/main" val="1869155676"/>
                    </a:ext>
                  </a:extLst>
                </a:gridCol>
                <a:gridCol w="998621">
                  <a:extLst>
                    <a:ext uri="{9D8B030D-6E8A-4147-A177-3AD203B41FA5}">
                      <a16:colId xmlns:a16="http://schemas.microsoft.com/office/drawing/2014/main" val="3643313662"/>
                    </a:ext>
                  </a:extLst>
                </a:gridCol>
              </a:tblGrid>
              <a:tr h="378298">
                <a:tc>
                  <a:txBody>
                    <a:bodyPr/>
                    <a:lstStyle/>
                    <a:p>
                      <a:pPr algn="ctr">
                        <a:spcAft>
                          <a:spcPts val="0"/>
                        </a:spcAft>
                      </a:pPr>
                      <a:r>
                        <a:rPr lang="zh-CN" sz="1400" kern="100" dirty="0">
                          <a:effectLst/>
                        </a:rPr>
                        <a:t>实验对象</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algn="ctr">
                        <a:spcAft>
                          <a:spcPts val="0"/>
                        </a:spcAft>
                      </a:pPr>
                      <a:r>
                        <a:rPr lang="zh-CN" sz="1400" kern="100">
                          <a:effectLst/>
                        </a:rPr>
                        <a:t>测试用例集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ctr">
                        <a:spcAft>
                          <a:spcPts val="0"/>
                        </a:spcAft>
                      </a:pPr>
                      <a:r>
                        <a:rPr lang="zh-CN" sz="1400" kern="100">
                          <a:effectLst/>
                        </a:rPr>
                        <a:t>测试用例数量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altLang="en-US" sz="1400" kern="100" dirty="0">
                          <a:effectLst/>
                        </a:rPr>
                        <a:t>平均</a:t>
                      </a:r>
                      <a:r>
                        <a:rPr lang="zh-CN" sz="1400" kern="100" dirty="0">
                          <a:effectLst/>
                        </a:rPr>
                        <a:t>变异得分</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85624030"/>
                  </a:ext>
                </a:extLst>
              </a:tr>
              <a:tr h="378298">
                <a:tc rowSpan="2">
                  <a:txBody>
                    <a:bodyPr/>
                    <a:lstStyle/>
                    <a:p>
                      <a:pPr algn="ctr">
                        <a:spcAft>
                          <a:spcPts val="0"/>
                        </a:spcAft>
                      </a:pPr>
                      <a:r>
                        <a:rPr lang="en-US" sz="1400" kern="100">
                          <a:effectLst/>
                        </a:rPr>
                        <a:t>BillCalculation</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随机值法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 per MR(BTS</a:t>
                      </a:r>
                      <a:r>
                        <a:rPr lang="en-US" sz="1400" kern="100" baseline="-25000" dirty="0">
                          <a:effectLst/>
                        </a:rPr>
                        <a:t>R1</a:t>
                      </a:r>
                      <a:r>
                        <a:rPr lang="en-US" sz="1400" kern="100" dirty="0">
                          <a:effectLst/>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142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68.60%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8757580"/>
                  </a:ext>
                </a:extLst>
              </a:tr>
              <a:tr h="378298">
                <a:tc vMerge="1">
                  <a:txBody>
                    <a:bodyPr/>
                    <a:lstStyle/>
                    <a:p>
                      <a:endParaRPr lang="zh-CN" altLang="en-US"/>
                    </a:p>
                  </a:txBody>
                  <a:tcPr/>
                </a:tc>
                <a:tc gridSpan="2">
                  <a:txBody>
                    <a:bodyPr/>
                    <a:lstStyle/>
                    <a:p>
                      <a:pPr algn="ctr">
                        <a:spcAft>
                          <a:spcPts val="0"/>
                        </a:spcAft>
                      </a:pPr>
                      <a:r>
                        <a:rPr lang="zh-CN" sz="1400" kern="100">
                          <a:effectLst/>
                        </a:rPr>
                        <a:t>边界值法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ctr">
                        <a:spcAft>
                          <a:spcPts val="0"/>
                        </a:spcAft>
                      </a:pPr>
                      <a:r>
                        <a:rPr lang="en-US" sz="1400" kern="100">
                          <a:effectLst/>
                        </a:rPr>
                        <a:t>1096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81.40%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44896876"/>
                  </a:ext>
                </a:extLst>
              </a:tr>
              <a:tr h="378298">
                <a:tc rowSpan="2">
                  <a:txBody>
                    <a:bodyPr/>
                    <a:lstStyle/>
                    <a:p>
                      <a:pPr algn="ctr">
                        <a:spcAft>
                          <a:spcPts val="0"/>
                        </a:spcAft>
                      </a:pPr>
                      <a:r>
                        <a:rPr lang="en-US" sz="1400" kern="100">
                          <a:effectLst/>
                        </a:rPr>
                        <a:t>AirlinesBaggageBillingService</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随机值法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 per MR(ATS</a:t>
                      </a:r>
                      <a:r>
                        <a:rPr lang="en-US" sz="1400" kern="100" baseline="-25000" dirty="0">
                          <a:effectLst/>
                        </a:rPr>
                        <a:t>R1</a:t>
                      </a:r>
                      <a:r>
                        <a:rPr lang="en-US" sz="1400" kern="100" dirty="0">
                          <a:effectLst/>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735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91.67%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77201559"/>
                  </a:ext>
                </a:extLst>
              </a:tr>
              <a:tr h="378298">
                <a:tc vMerge="1">
                  <a:txBody>
                    <a:bodyPr/>
                    <a:lstStyle/>
                    <a:p>
                      <a:endParaRPr lang="zh-CN" altLang="en-US"/>
                    </a:p>
                  </a:txBody>
                  <a:tcPr/>
                </a:tc>
                <a:tc gridSpan="2">
                  <a:txBody>
                    <a:bodyPr/>
                    <a:lstStyle/>
                    <a:p>
                      <a:pPr algn="ctr">
                        <a:spcAft>
                          <a:spcPts val="0"/>
                        </a:spcAft>
                      </a:pPr>
                      <a:r>
                        <a:rPr lang="zh-CN" sz="1400" kern="100">
                          <a:effectLst/>
                        </a:rPr>
                        <a:t>边界值法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ctr">
                        <a:spcAft>
                          <a:spcPts val="0"/>
                        </a:spcAft>
                      </a:pPr>
                      <a:r>
                        <a:rPr lang="en-US" sz="1400" kern="100">
                          <a:effectLst/>
                        </a:rPr>
                        <a:t>3007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91.67%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09859980"/>
                  </a:ext>
                </a:extLst>
              </a:tr>
              <a:tr h="378298">
                <a:tc rowSpan="2">
                  <a:txBody>
                    <a:bodyPr/>
                    <a:lstStyle/>
                    <a:p>
                      <a:pPr algn="ctr">
                        <a:spcAft>
                          <a:spcPts val="0"/>
                        </a:spcAft>
                      </a:pPr>
                      <a:r>
                        <a:rPr lang="en-US" sz="1400" kern="100">
                          <a:effectLst/>
                        </a:rPr>
                        <a:t>ExpenseReimbursementSystem</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随机值法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 per MR(ETS</a:t>
                      </a:r>
                      <a:r>
                        <a:rPr lang="en-US" sz="1400" kern="100" baseline="-25000" dirty="0">
                          <a:effectLst/>
                        </a:rPr>
                        <a:t>R1</a:t>
                      </a:r>
                      <a:r>
                        <a:rPr lang="en-US" sz="1400" kern="100" dirty="0">
                          <a:effectLst/>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1130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74.83%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0472412"/>
                  </a:ext>
                </a:extLst>
              </a:tr>
              <a:tr h="378298">
                <a:tc vMerge="1">
                  <a:txBody>
                    <a:bodyPr/>
                    <a:lstStyle/>
                    <a:p>
                      <a:endParaRPr lang="zh-CN" altLang="en-US"/>
                    </a:p>
                  </a:txBody>
                  <a:tcPr/>
                </a:tc>
                <a:tc gridSpan="2">
                  <a:txBody>
                    <a:bodyPr/>
                    <a:lstStyle/>
                    <a:p>
                      <a:pPr algn="ctr">
                        <a:spcAft>
                          <a:spcPts val="0"/>
                        </a:spcAft>
                      </a:pPr>
                      <a:r>
                        <a:rPr lang="zh-CN" sz="1400" kern="100">
                          <a:effectLst/>
                        </a:rPr>
                        <a:t>边界值法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ctr">
                        <a:spcAft>
                          <a:spcPts val="0"/>
                        </a:spcAft>
                      </a:pPr>
                      <a:r>
                        <a:rPr lang="en-US" sz="1400" kern="100">
                          <a:effectLst/>
                        </a:rPr>
                        <a:t>7772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86.09%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95782923"/>
                  </a:ext>
                </a:extLst>
              </a:tr>
              <a:tr h="378298">
                <a:tc rowSpan="2">
                  <a:txBody>
                    <a:bodyPr/>
                    <a:lstStyle/>
                    <a:p>
                      <a:pPr algn="ctr">
                        <a:spcAft>
                          <a:spcPts val="0"/>
                        </a:spcAft>
                      </a:pPr>
                      <a:r>
                        <a:rPr lang="en-US" sz="1400" kern="100">
                          <a:effectLst/>
                        </a:rPr>
                        <a:t>MealOrderingSystem</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随机值法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 per MR(MTS</a:t>
                      </a:r>
                      <a:r>
                        <a:rPr lang="en-US" sz="1400" kern="100" baseline="-25000" dirty="0">
                          <a:effectLst/>
                        </a:rPr>
                        <a:t>R1</a:t>
                      </a:r>
                      <a:r>
                        <a:rPr lang="en-US" sz="1400" kern="100" dirty="0">
                          <a:effectLst/>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3152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74.57%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31306006"/>
                  </a:ext>
                </a:extLst>
              </a:tr>
              <a:tr h="378298">
                <a:tc vMerge="1">
                  <a:txBody>
                    <a:bodyPr/>
                    <a:lstStyle/>
                    <a:p>
                      <a:endParaRPr lang="zh-CN" altLang="en-US"/>
                    </a:p>
                  </a:txBody>
                  <a:tcPr/>
                </a:tc>
                <a:tc gridSpan="2">
                  <a:txBody>
                    <a:bodyPr/>
                    <a:lstStyle/>
                    <a:p>
                      <a:pPr algn="ctr">
                        <a:spcAft>
                          <a:spcPts val="0"/>
                        </a:spcAft>
                      </a:pPr>
                      <a:r>
                        <a:rPr lang="zh-CN" sz="1400" kern="100">
                          <a:effectLst/>
                        </a:rPr>
                        <a:t>边界值法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ctr">
                        <a:spcAft>
                          <a:spcPts val="0"/>
                        </a:spcAft>
                      </a:pPr>
                      <a:r>
                        <a:rPr lang="en-US" sz="1400" kern="100">
                          <a:effectLst/>
                        </a:rPr>
                        <a:t>50907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74.57%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4754979"/>
                  </a:ext>
                </a:extLst>
              </a:tr>
            </a:tbl>
          </a:graphicData>
        </a:graphic>
      </p:graphicFrame>
    </p:spTree>
    <p:extLst>
      <p:ext uri="{BB962C8B-B14F-4D97-AF65-F5344CB8AC3E}">
        <p14:creationId xmlns:p14="http://schemas.microsoft.com/office/powerpoint/2010/main" val="431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50"/>
                                        <p:tgtEl>
                                          <p:spTgt spid="5"/>
                                        </p:tgtEl>
                                      </p:cBhvr>
                                    </p:animEffect>
                                    <p:anim calcmode="lin" valueType="num">
                                      <p:cBhvr>
                                        <p:cTn id="14" dur="250" fill="hold"/>
                                        <p:tgtEl>
                                          <p:spTgt spid="5"/>
                                        </p:tgtEl>
                                        <p:attrNameLst>
                                          <p:attrName>ppt_x</p:attrName>
                                        </p:attrNameLst>
                                      </p:cBhvr>
                                      <p:tavLst>
                                        <p:tav tm="0">
                                          <p:val>
                                            <p:strVal val="#ppt_x"/>
                                          </p:val>
                                        </p:tav>
                                        <p:tav tm="100000">
                                          <p:val>
                                            <p:strVal val="#ppt_x"/>
                                          </p:val>
                                        </p:tav>
                                      </p:tavLst>
                                    </p:anim>
                                    <p:anim calcmode="lin" valueType="num">
                                      <p:cBhvr>
                                        <p:cTn id="15" dur="25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50"/>
                                        <p:tgtEl>
                                          <p:spTgt spid="8"/>
                                        </p:tgtEl>
                                      </p:cBhvr>
                                    </p:animEffect>
                                    <p:anim calcmode="lin" valueType="num">
                                      <p:cBhvr>
                                        <p:cTn id="20" dur="250" fill="hold"/>
                                        <p:tgtEl>
                                          <p:spTgt spid="8"/>
                                        </p:tgtEl>
                                        <p:attrNameLst>
                                          <p:attrName>ppt_x</p:attrName>
                                        </p:attrNameLst>
                                      </p:cBhvr>
                                      <p:tavLst>
                                        <p:tav tm="0">
                                          <p:val>
                                            <p:strVal val="#ppt_x"/>
                                          </p:val>
                                        </p:tav>
                                        <p:tav tm="100000">
                                          <p:val>
                                            <p:strVal val="#ppt_x"/>
                                          </p:val>
                                        </p:tav>
                                      </p:tavLst>
                                    </p:anim>
                                    <p:anim calcmode="lin" valueType="num">
                                      <p:cBhvr>
                                        <p:cTn id="21"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zh-CN" dirty="0">
                <a:effectLst/>
              </a:rPr>
              <a:t>实验结果及分析</a:t>
            </a:r>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62</a:t>
            </a:fld>
            <a:endParaRPr lang="zh-CN" altLang="en-US"/>
          </a:p>
        </p:txBody>
      </p:sp>
      <mc:AlternateContent xmlns:mc="http://schemas.openxmlformats.org/markup-compatibility/2006" xmlns:a14="http://schemas.microsoft.com/office/drawing/2010/main">
        <mc:Choice Requires="a14">
          <p:sp>
            <p:nvSpPr>
              <p:cNvPr id="5" name="TextBox 45"/>
              <p:cNvSpPr txBox="1"/>
              <p:nvPr/>
            </p:nvSpPr>
            <p:spPr>
              <a:xfrm>
                <a:off x="251520" y="1468234"/>
                <a:ext cx="7802336" cy="1855251"/>
              </a:xfrm>
              <a:prstGeom prst="rect">
                <a:avLst/>
              </a:prstGeom>
              <a:noFill/>
            </p:spPr>
            <p:txBody>
              <a:bodyPr wrap="square" rtlCol="0">
                <a:spAutoFit/>
              </a:bodyPr>
              <a:lstStyle/>
              <a:p>
                <a:pPr>
                  <a:lnSpc>
                    <a:spcPct val="150000"/>
                  </a:lnSpc>
                  <a:spcAft>
                    <a:spcPts val="1200"/>
                  </a:spcAft>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𝑐𝑜𝑠𝑡</m:t>
                      </m:r>
                      <m:r>
                        <a:rPr lang="en-US" altLang="zh-CN" i="1">
                          <a:latin typeface="Cambria Math" panose="02040503050406030204" pitchFamily="18" charset="0"/>
                        </a:rPr>
                        <m:t> </m:t>
                      </m:r>
                      <m:r>
                        <a:rPr lang="en-US" altLang="zh-CN" i="1">
                          <a:latin typeface="Cambria Math" panose="02040503050406030204" pitchFamily="18" charset="0"/>
                        </a:rPr>
                        <m:t>𝑒𝑓𝑓𝑒𝑐𝑡𝑖𝑣𝑒𝑛𝑒𝑠𝑠</m:t>
                      </m:r>
                      <m:r>
                        <a:rPr lang="en-US" altLang="zh-CN" i="1">
                          <a:latin typeface="Cambria Math" panose="02040503050406030204" pitchFamily="18" charset="0"/>
                        </a:rPr>
                        <m:t>= </m:t>
                      </m:r>
                      <m:f>
                        <m:fPr>
                          <m:ctrlPr>
                            <a:rPr lang="zh-CN" altLang="zh-CN" i="1">
                              <a:latin typeface="Cambria Math" panose="02040503050406030204" pitchFamily="18" charset="0"/>
                            </a:rPr>
                          </m:ctrlPr>
                        </m:fPr>
                        <m:num>
                          <m:f>
                            <m:fPr>
                              <m:ctrlPr>
                                <a:rPr lang="zh-CN" altLang="zh-CN" i="1">
                                  <a:latin typeface="Cambria Math" panose="02040503050406030204" pitchFamily="18" charset="0"/>
                                </a:rPr>
                              </m:ctrlPr>
                            </m:fPr>
                            <m:num>
                              <m:r>
                                <a:rPr lang="en-US" altLang="zh-CN" i="1">
                                  <a:latin typeface="Cambria Math" panose="02040503050406030204" pitchFamily="18" charset="0"/>
                                </a:rPr>
                                <m:t>𝑀𝑆</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𝑇𝑆</m:t>
                                      </m:r>
                                    </m:e>
                                    <m:sub>
                                      <m:r>
                                        <a:rPr lang="en-US" altLang="zh-CN" i="1">
                                          <a:latin typeface="Cambria Math" panose="02040503050406030204" pitchFamily="18" charset="0"/>
                                        </a:rPr>
                                        <m:t>∗</m:t>
                                      </m:r>
                                    </m:sub>
                                  </m:sSub>
                                </m:e>
                              </m:d>
                              <m:r>
                                <a:rPr lang="en-US" altLang="zh-CN" i="1">
                                  <a:latin typeface="Cambria Math" panose="02040503050406030204" pitchFamily="18" charset="0"/>
                                </a:rPr>
                                <m:t>−</m:t>
                              </m:r>
                              <m:r>
                                <a:rPr lang="en-US" altLang="zh-CN" i="1">
                                  <a:latin typeface="Cambria Math" panose="02040503050406030204" pitchFamily="18" charset="0"/>
                                </a:rPr>
                                <m:t>𝑀𝑆</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𝑇𝑆</m:t>
                                  </m:r>
                                </m:e>
                                <m:sub>
                                  <m:r>
                                    <a:rPr lang="en-US" altLang="zh-CN" i="1">
                                      <a:latin typeface="Cambria Math" panose="02040503050406030204" pitchFamily="18" charset="0"/>
                                    </a:rPr>
                                    <m:t>𝑅</m:t>
                                  </m:r>
                                  <m:r>
                                    <a:rPr lang="en-US" altLang="zh-CN" i="1">
                                      <a:latin typeface="Cambria Math" panose="02040503050406030204" pitchFamily="18" charset="0"/>
                                    </a:rPr>
                                    <m:t>1</m:t>
                                  </m:r>
                                </m:sub>
                              </m:sSub>
                              <m:r>
                                <a:rPr lang="en-US" altLang="zh-CN" i="1">
                                  <a:latin typeface="Cambria Math" panose="02040503050406030204" pitchFamily="18" charset="0"/>
                                </a:rPr>
                                <m:t>)</m:t>
                              </m:r>
                            </m:num>
                            <m:den>
                              <m:r>
                                <a:rPr lang="en-US" altLang="zh-CN" i="1">
                                  <a:latin typeface="Cambria Math" panose="02040503050406030204" pitchFamily="18" charset="0"/>
                                </a:rPr>
                                <m:t>𝑀𝑆</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𝑇𝑆</m:t>
                                  </m:r>
                                </m:e>
                                <m:sub>
                                  <m:r>
                                    <a:rPr lang="en-US" altLang="zh-CN" i="1">
                                      <a:latin typeface="Cambria Math" panose="02040503050406030204" pitchFamily="18" charset="0"/>
                                    </a:rPr>
                                    <m:t>𝑅</m:t>
                                  </m:r>
                                  <m:r>
                                    <a:rPr lang="en-US" altLang="zh-CN" i="1">
                                      <a:latin typeface="Cambria Math" panose="02040503050406030204" pitchFamily="18" charset="0"/>
                                    </a:rPr>
                                    <m:t>1</m:t>
                                  </m:r>
                                </m:sub>
                              </m:sSub>
                              <m:r>
                                <a:rPr lang="en-US" altLang="zh-CN" i="1">
                                  <a:latin typeface="Cambria Math" panose="02040503050406030204" pitchFamily="18" charset="0"/>
                                </a:rPr>
                                <m:t>)</m:t>
                              </m:r>
                            </m:den>
                          </m:f>
                        </m:num>
                        <m:den>
                          <m:f>
                            <m:fPr>
                              <m:ctrlPr>
                                <a:rPr lang="zh-CN" altLang="zh-CN" i="1">
                                  <a:latin typeface="Cambria Math" panose="02040503050406030204" pitchFamily="18" charset="0"/>
                                </a:rPr>
                              </m:ctrlPr>
                            </m:fPr>
                            <m:num>
                              <m:r>
                                <a:rPr lang="en-US" altLang="zh-CN" i="1">
                                  <a:latin typeface="Cambria Math" panose="02040503050406030204" pitchFamily="18" charset="0"/>
                                </a:rPr>
                                <m:t>𝑆𝑖𝑧𝑒</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𝑇𝑆</m:t>
                                      </m:r>
                                    </m:e>
                                    <m:sub>
                                      <m:r>
                                        <a:rPr lang="en-US" altLang="zh-CN" i="1">
                                          <a:latin typeface="Cambria Math" panose="02040503050406030204" pitchFamily="18" charset="0"/>
                                        </a:rPr>
                                        <m:t>∗</m:t>
                                      </m:r>
                                    </m:sub>
                                  </m:sSub>
                                </m:e>
                              </m:d>
                              <m:r>
                                <a:rPr lang="en-US" altLang="zh-CN" i="1">
                                  <a:latin typeface="Cambria Math" panose="02040503050406030204" pitchFamily="18" charset="0"/>
                                </a:rPr>
                                <m:t>−</m:t>
                              </m:r>
                              <m:r>
                                <a:rPr lang="en-US" altLang="zh-CN" i="1">
                                  <a:latin typeface="Cambria Math" panose="02040503050406030204" pitchFamily="18" charset="0"/>
                                </a:rPr>
                                <m:t>𝑆𝑖𝑧𝑒</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𝑇𝑆</m:t>
                                  </m:r>
                                </m:e>
                                <m:sub>
                                  <m:r>
                                    <a:rPr lang="en-US" altLang="zh-CN" i="1">
                                      <a:latin typeface="Cambria Math" panose="02040503050406030204" pitchFamily="18" charset="0"/>
                                    </a:rPr>
                                    <m:t>𝑅</m:t>
                                  </m:r>
                                  <m:r>
                                    <a:rPr lang="en-US" altLang="zh-CN" i="1">
                                      <a:latin typeface="Cambria Math" panose="02040503050406030204" pitchFamily="18" charset="0"/>
                                    </a:rPr>
                                    <m:t>1</m:t>
                                  </m:r>
                                </m:sub>
                              </m:sSub>
                              <m:r>
                                <a:rPr lang="en-US" altLang="zh-CN" i="1">
                                  <a:latin typeface="Cambria Math" panose="02040503050406030204" pitchFamily="18" charset="0"/>
                                </a:rPr>
                                <m:t>)</m:t>
                              </m:r>
                            </m:num>
                            <m:den>
                              <m:r>
                                <a:rPr lang="en-US" altLang="zh-CN" i="1">
                                  <a:latin typeface="Cambria Math" panose="02040503050406030204" pitchFamily="18" charset="0"/>
                                </a:rPr>
                                <m:t>𝑆𝑖𝑧𝑒</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𝑇𝑆</m:t>
                                  </m:r>
                                </m:e>
                                <m:sub>
                                  <m:r>
                                    <a:rPr lang="en-US" altLang="zh-CN" i="1">
                                      <a:latin typeface="Cambria Math" panose="02040503050406030204" pitchFamily="18" charset="0"/>
                                    </a:rPr>
                                    <m:t>𝑅</m:t>
                                  </m:r>
                                  <m:r>
                                    <a:rPr lang="en-US" altLang="zh-CN" i="1">
                                      <a:latin typeface="Cambria Math" panose="02040503050406030204" pitchFamily="18" charset="0"/>
                                    </a:rPr>
                                    <m:t>1</m:t>
                                  </m:r>
                                </m:sub>
                              </m:sSub>
                              <m:r>
                                <a:rPr lang="en-US" altLang="zh-CN" i="1">
                                  <a:latin typeface="Cambria Math" panose="02040503050406030204" pitchFamily="18" charset="0"/>
                                </a:rPr>
                                <m:t>)</m:t>
                              </m:r>
                            </m:den>
                          </m:f>
                        </m:den>
                      </m:f>
                    </m:oMath>
                  </m:oMathPara>
                </a14:m>
                <a:endParaRPr lang="en-US" altLang="zh-CN" sz="2000" dirty="0"/>
              </a:p>
            </p:txBody>
          </p:sp>
        </mc:Choice>
        <mc:Fallback xmlns="">
          <p:sp>
            <p:nvSpPr>
              <p:cNvPr id="5" name="TextBox 45"/>
              <p:cNvSpPr txBox="1">
                <a:spLocks noRot="1" noChangeAspect="1" noMove="1" noResize="1" noEditPoints="1" noAdjustHandles="1" noChangeArrowheads="1" noChangeShapeType="1" noTextEdit="1"/>
              </p:cNvSpPr>
              <p:nvPr/>
            </p:nvSpPr>
            <p:spPr>
              <a:xfrm>
                <a:off x="251520" y="1468234"/>
                <a:ext cx="7802336" cy="1855251"/>
              </a:xfrm>
              <a:prstGeom prst="rect">
                <a:avLst/>
              </a:prstGeom>
              <a:blipFill>
                <a:blip r:embed="rId2"/>
                <a:stretch>
                  <a:fillRect/>
                </a:stretch>
              </a:blipFill>
            </p:spPr>
            <p:txBody>
              <a:bodyPr/>
              <a:lstStyle/>
              <a:p>
                <a:r>
                  <a:rPr lang="zh-CN" altLang="en-US">
                    <a:noFill/>
                  </a:rPr>
                  <a:t> </a:t>
                </a:r>
              </a:p>
            </p:txBody>
          </p:sp>
        </mc:Fallback>
      </mc:AlternateContent>
      <p:sp>
        <p:nvSpPr>
          <p:cNvPr id="6" name="TextBox 9"/>
          <p:cNvSpPr txBox="1">
            <a:spLocks noChangeArrowheads="1"/>
          </p:cNvSpPr>
          <p:nvPr/>
        </p:nvSpPr>
        <p:spPr bwMode="auto">
          <a:xfrm>
            <a:off x="251520" y="1052736"/>
            <a:ext cx="80021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测试用例生成方法否影响蜕变关系集的故障检测能力？不同测试用例生成方法的成本效率如何？</a:t>
            </a:r>
            <a:endParaRPr lang="en-US" altLang="zh-CN" sz="2400" dirty="0">
              <a:latin typeface="Verdana"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4274431492"/>
              </p:ext>
            </p:extLst>
          </p:nvPr>
        </p:nvGraphicFramePr>
        <p:xfrm>
          <a:off x="678763" y="3323485"/>
          <a:ext cx="7574900" cy="2728400"/>
        </p:xfrm>
        <a:graphic>
          <a:graphicData uri="http://schemas.openxmlformats.org/drawingml/2006/table">
            <a:tbl>
              <a:tblPr firstRow="1" firstCol="1" bandRow="1">
                <a:tableStyleId>{5C22544A-7EE6-4342-B048-85BDC9FD1C3A}</a:tableStyleId>
              </a:tblPr>
              <a:tblGrid>
                <a:gridCol w="1694470">
                  <a:extLst>
                    <a:ext uri="{9D8B030D-6E8A-4147-A177-3AD203B41FA5}">
                      <a16:colId xmlns:a16="http://schemas.microsoft.com/office/drawing/2014/main" val="3393993655"/>
                    </a:ext>
                  </a:extLst>
                </a:gridCol>
                <a:gridCol w="1017000">
                  <a:extLst>
                    <a:ext uri="{9D8B030D-6E8A-4147-A177-3AD203B41FA5}">
                      <a16:colId xmlns:a16="http://schemas.microsoft.com/office/drawing/2014/main" val="1853714025"/>
                    </a:ext>
                  </a:extLst>
                </a:gridCol>
                <a:gridCol w="1694470">
                  <a:extLst>
                    <a:ext uri="{9D8B030D-6E8A-4147-A177-3AD203B41FA5}">
                      <a16:colId xmlns:a16="http://schemas.microsoft.com/office/drawing/2014/main" val="2057449467"/>
                    </a:ext>
                  </a:extLst>
                </a:gridCol>
                <a:gridCol w="1130177">
                  <a:extLst>
                    <a:ext uri="{9D8B030D-6E8A-4147-A177-3AD203B41FA5}">
                      <a16:colId xmlns:a16="http://schemas.microsoft.com/office/drawing/2014/main" val="3476080578"/>
                    </a:ext>
                  </a:extLst>
                </a:gridCol>
                <a:gridCol w="1130177">
                  <a:extLst>
                    <a:ext uri="{9D8B030D-6E8A-4147-A177-3AD203B41FA5}">
                      <a16:colId xmlns:a16="http://schemas.microsoft.com/office/drawing/2014/main" val="1284466852"/>
                    </a:ext>
                  </a:extLst>
                </a:gridCol>
                <a:gridCol w="908606">
                  <a:extLst>
                    <a:ext uri="{9D8B030D-6E8A-4147-A177-3AD203B41FA5}">
                      <a16:colId xmlns:a16="http://schemas.microsoft.com/office/drawing/2014/main" val="2001557113"/>
                    </a:ext>
                  </a:extLst>
                </a:gridCol>
              </a:tblGrid>
              <a:tr h="545680">
                <a:tc>
                  <a:txBody>
                    <a:bodyPr/>
                    <a:lstStyle/>
                    <a:p>
                      <a:pPr algn="ctr">
                        <a:spcAft>
                          <a:spcPts val="0"/>
                        </a:spcAft>
                      </a:pPr>
                      <a:r>
                        <a:rPr lang="zh-CN" sz="1400" kern="0">
                          <a:effectLst/>
                        </a:rPr>
                        <a:t>实验对象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algn="ctr">
                        <a:spcAft>
                          <a:spcPts val="0"/>
                        </a:spcAft>
                      </a:pPr>
                      <a:r>
                        <a:rPr lang="zh-CN" sz="1400" kern="0">
                          <a:effectLst/>
                        </a:rPr>
                        <a:t>测试用例集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ctr">
                        <a:spcAft>
                          <a:spcPts val="0"/>
                        </a:spcAft>
                      </a:pPr>
                      <a:r>
                        <a:rPr lang="zh-CN" sz="1400" kern="0">
                          <a:effectLst/>
                        </a:rPr>
                        <a:t>测试用例提升率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0">
                          <a:effectLst/>
                        </a:rPr>
                        <a:t>变异得分提升率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0" dirty="0">
                          <a:effectLst/>
                        </a:rPr>
                        <a:t>成本效率</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16048074"/>
                  </a:ext>
                </a:extLst>
              </a:tr>
              <a:tr h="272840">
                <a:tc rowSpan="4">
                  <a:txBody>
                    <a:bodyPr/>
                    <a:lstStyle/>
                    <a:p>
                      <a:pPr algn="ctr">
                        <a:spcAft>
                          <a:spcPts val="0"/>
                        </a:spcAft>
                      </a:pPr>
                      <a:r>
                        <a:rPr lang="en-US" sz="1400" kern="0">
                          <a:effectLst/>
                        </a:rPr>
                        <a:t>BillCalculation</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3">
                  <a:txBody>
                    <a:bodyPr/>
                    <a:lstStyle/>
                    <a:p>
                      <a:pPr algn="ctr">
                        <a:spcAft>
                          <a:spcPts val="0"/>
                        </a:spcAft>
                      </a:pPr>
                      <a:r>
                        <a:rPr lang="zh-CN" sz="1400" kern="0">
                          <a:effectLst/>
                        </a:rPr>
                        <a:t>随机值法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1 per MR(BTS</a:t>
                      </a:r>
                      <a:r>
                        <a:rPr lang="en-US" sz="1400" kern="0" baseline="-25000">
                          <a:effectLst/>
                        </a:rPr>
                        <a:t>R1</a:t>
                      </a:r>
                      <a:r>
                        <a:rPr lang="en-US" sz="1400" kern="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0.00%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0.00%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27857471"/>
                  </a:ext>
                </a:extLst>
              </a:tr>
              <a:tr h="27284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0">
                          <a:effectLst/>
                        </a:rPr>
                        <a:t>5 per MR(BTS</a:t>
                      </a:r>
                      <a:r>
                        <a:rPr lang="en-US" sz="1400" kern="0" baseline="-25000">
                          <a:effectLst/>
                        </a:rPr>
                        <a:t>R5</a:t>
                      </a:r>
                      <a:r>
                        <a:rPr lang="en-US" sz="1400" kern="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400.00%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5.93%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0.0148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59310552"/>
                  </a:ext>
                </a:extLst>
              </a:tr>
              <a:tr h="27284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0">
                          <a:effectLst/>
                        </a:rPr>
                        <a:t>10 per MR(BTS</a:t>
                      </a:r>
                      <a:r>
                        <a:rPr lang="en-US" sz="1400" kern="0" baseline="-25000">
                          <a:effectLst/>
                        </a:rPr>
                        <a:t>R10</a:t>
                      </a:r>
                      <a:r>
                        <a:rPr lang="en-US" sz="1400" kern="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900.00%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dirty="0">
                          <a:effectLst/>
                        </a:rPr>
                        <a:t>14.42%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0.0160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08183513"/>
                  </a:ext>
                </a:extLst>
              </a:tr>
              <a:tr h="272840">
                <a:tc vMerge="1">
                  <a:txBody>
                    <a:bodyPr/>
                    <a:lstStyle/>
                    <a:p>
                      <a:endParaRPr lang="zh-CN" altLang="en-US"/>
                    </a:p>
                  </a:txBody>
                  <a:tcPr/>
                </a:tc>
                <a:tc gridSpan="2">
                  <a:txBody>
                    <a:bodyPr/>
                    <a:lstStyle/>
                    <a:p>
                      <a:pPr algn="ctr">
                        <a:spcAft>
                          <a:spcPts val="0"/>
                        </a:spcAft>
                      </a:pPr>
                      <a:r>
                        <a:rPr lang="zh-CN" sz="1400" kern="0">
                          <a:effectLst/>
                        </a:rPr>
                        <a:t>边界值法</a:t>
                      </a:r>
                      <a:r>
                        <a:rPr lang="en-US" sz="1400" kern="0">
                          <a:effectLst/>
                        </a:rPr>
                        <a:t>(BTS</a:t>
                      </a:r>
                      <a:r>
                        <a:rPr lang="en-US" sz="1400" kern="0" baseline="-25000">
                          <a:effectLst/>
                        </a:rPr>
                        <a:t>B</a:t>
                      </a:r>
                      <a:r>
                        <a:rPr lang="en-US" sz="1400" kern="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ctr">
                        <a:spcAft>
                          <a:spcPts val="0"/>
                        </a:spcAft>
                      </a:pPr>
                      <a:r>
                        <a:rPr lang="en-US" sz="1400" kern="0">
                          <a:effectLst/>
                        </a:rPr>
                        <a:t>671.83%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18.66%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0.0278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30787330"/>
                  </a:ext>
                </a:extLst>
              </a:tr>
              <a:tr h="272840">
                <a:tc rowSpan="4">
                  <a:txBody>
                    <a:bodyPr/>
                    <a:lstStyle/>
                    <a:p>
                      <a:pPr algn="ctr">
                        <a:spcAft>
                          <a:spcPts val="0"/>
                        </a:spcAft>
                      </a:pPr>
                      <a:r>
                        <a:rPr lang="en-US" sz="1400" kern="0">
                          <a:effectLst/>
                        </a:rPr>
                        <a:t>Expense</a:t>
                      </a:r>
                      <a:endParaRPr lang="zh-CN" sz="1400" kern="100">
                        <a:effectLst/>
                      </a:endParaRPr>
                    </a:p>
                    <a:p>
                      <a:pPr algn="ctr">
                        <a:spcAft>
                          <a:spcPts val="0"/>
                        </a:spcAft>
                      </a:pPr>
                      <a:r>
                        <a:rPr lang="en-US" sz="1400" kern="0">
                          <a:effectLst/>
                        </a:rPr>
                        <a:t>Reimbursement</a:t>
                      </a:r>
                      <a:endParaRPr lang="zh-CN" sz="1400" kern="100">
                        <a:effectLst/>
                      </a:endParaRPr>
                    </a:p>
                    <a:p>
                      <a:pPr algn="ctr">
                        <a:spcAft>
                          <a:spcPts val="0"/>
                        </a:spcAft>
                      </a:pPr>
                      <a:r>
                        <a:rPr lang="en-US" sz="1400" kern="0">
                          <a:effectLst/>
                        </a:rPr>
                        <a:t>System</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3">
                  <a:txBody>
                    <a:bodyPr/>
                    <a:lstStyle/>
                    <a:p>
                      <a:pPr algn="ctr">
                        <a:spcAft>
                          <a:spcPts val="0"/>
                        </a:spcAft>
                      </a:pPr>
                      <a:r>
                        <a:rPr lang="zh-CN" sz="1400" kern="0">
                          <a:effectLst/>
                        </a:rPr>
                        <a:t>随机值法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1 per MR(ETS</a:t>
                      </a:r>
                      <a:r>
                        <a:rPr lang="en-US" sz="1400" kern="0" baseline="-25000">
                          <a:effectLst/>
                        </a:rPr>
                        <a:t>R1</a:t>
                      </a:r>
                      <a:r>
                        <a:rPr lang="en-US" sz="1400" kern="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0.00%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0.00%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101366"/>
                  </a:ext>
                </a:extLst>
              </a:tr>
              <a:tr h="27284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0">
                          <a:effectLst/>
                        </a:rPr>
                        <a:t>5 per MR(ETS</a:t>
                      </a:r>
                      <a:r>
                        <a:rPr lang="en-US" sz="1400" kern="0" baseline="-25000">
                          <a:effectLst/>
                        </a:rPr>
                        <a:t>R5</a:t>
                      </a:r>
                      <a:r>
                        <a:rPr lang="en-US" sz="1400" kern="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400.00%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1.78%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0.0045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43144760"/>
                  </a:ext>
                </a:extLst>
              </a:tr>
              <a:tr h="27284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0">
                          <a:effectLst/>
                        </a:rPr>
                        <a:t>10 per MR(ETS</a:t>
                      </a:r>
                      <a:r>
                        <a:rPr lang="en-US" sz="1400" kern="0" baseline="-25000">
                          <a:effectLst/>
                        </a:rPr>
                        <a:t>R10</a:t>
                      </a:r>
                      <a:r>
                        <a:rPr lang="en-US" sz="1400" kern="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900.00%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0.00%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42471749"/>
                  </a:ext>
                </a:extLst>
              </a:tr>
              <a:tr h="272840">
                <a:tc vMerge="1">
                  <a:txBody>
                    <a:bodyPr/>
                    <a:lstStyle/>
                    <a:p>
                      <a:endParaRPr lang="zh-CN" altLang="en-US"/>
                    </a:p>
                  </a:txBody>
                  <a:tcPr/>
                </a:tc>
                <a:tc gridSpan="2">
                  <a:txBody>
                    <a:bodyPr/>
                    <a:lstStyle/>
                    <a:p>
                      <a:pPr algn="ctr">
                        <a:spcAft>
                          <a:spcPts val="0"/>
                        </a:spcAft>
                      </a:pPr>
                      <a:r>
                        <a:rPr lang="zh-CN" sz="1400" kern="0">
                          <a:effectLst/>
                        </a:rPr>
                        <a:t>边界值法</a:t>
                      </a:r>
                      <a:r>
                        <a:rPr lang="en-US" sz="1400" kern="0">
                          <a:effectLst/>
                        </a:rPr>
                        <a:t>(ETS</a:t>
                      </a:r>
                      <a:r>
                        <a:rPr lang="en-US" sz="1400" kern="0" baseline="-25000">
                          <a:effectLst/>
                        </a:rPr>
                        <a:t>B</a:t>
                      </a:r>
                      <a:r>
                        <a:rPr lang="en-US" sz="1400" kern="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ctr">
                        <a:spcAft>
                          <a:spcPts val="0"/>
                        </a:spcAft>
                      </a:pPr>
                      <a:r>
                        <a:rPr lang="en-US" sz="1400" kern="0">
                          <a:effectLst/>
                        </a:rPr>
                        <a:t>587.79%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rPr>
                        <a:t>15.05%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0" dirty="0">
                          <a:effectLst/>
                        </a:rPr>
                        <a:t>0.0256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28265561"/>
                  </a:ext>
                </a:extLst>
              </a:tr>
            </a:tbl>
          </a:graphicData>
        </a:graphic>
      </p:graphicFrame>
      <p:graphicFrame>
        <p:nvGraphicFramePr>
          <p:cNvPr id="10" name="图表 9"/>
          <p:cNvGraphicFramePr/>
          <p:nvPr>
            <p:extLst>
              <p:ext uri="{D42A27DB-BD31-4B8C-83A1-F6EECF244321}">
                <p14:modId xmlns:p14="http://schemas.microsoft.com/office/powerpoint/2010/main" val="803693481"/>
              </p:ext>
            </p:extLst>
          </p:nvPr>
        </p:nvGraphicFramePr>
        <p:xfrm>
          <a:off x="2105527" y="3278571"/>
          <a:ext cx="5282244" cy="27733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330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50"/>
                                        <p:tgtEl>
                                          <p:spTgt spid="5"/>
                                        </p:tgtEl>
                                      </p:cBhvr>
                                    </p:animEffect>
                                    <p:anim calcmode="lin" valueType="num">
                                      <p:cBhvr>
                                        <p:cTn id="14" dur="250" fill="hold"/>
                                        <p:tgtEl>
                                          <p:spTgt spid="5"/>
                                        </p:tgtEl>
                                        <p:attrNameLst>
                                          <p:attrName>ppt_x</p:attrName>
                                        </p:attrNameLst>
                                      </p:cBhvr>
                                      <p:tavLst>
                                        <p:tav tm="0">
                                          <p:val>
                                            <p:strVal val="#ppt_x"/>
                                          </p:val>
                                        </p:tav>
                                        <p:tav tm="100000">
                                          <p:val>
                                            <p:strVal val="#ppt_x"/>
                                          </p:val>
                                        </p:tav>
                                      </p:tavLst>
                                    </p:anim>
                                    <p:anim calcmode="lin" valueType="num">
                                      <p:cBhvr>
                                        <p:cTn id="15" dur="25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anim calcmode="lin" valueType="num">
                                      <p:cBhvr>
                                        <p:cTn id="20" dur="250" fill="hold"/>
                                        <p:tgtEl>
                                          <p:spTgt spid="4"/>
                                        </p:tgtEl>
                                        <p:attrNameLst>
                                          <p:attrName>ppt_x</p:attrName>
                                        </p:attrNameLst>
                                      </p:cBhvr>
                                      <p:tavLst>
                                        <p:tav tm="0">
                                          <p:val>
                                            <p:strVal val="#ppt_x"/>
                                          </p:val>
                                        </p:tav>
                                        <p:tav tm="100000">
                                          <p:val>
                                            <p:strVal val="#ppt_x"/>
                                          </p:val>
                                        </p:tav>
                                      </p:tavLst>
                                    </p:anim>
                                    <p:anim calcmode="lin" valueType="num">
                                      <p:cBhvr>
                                        <p:cTn id="21"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250"/>
                                        <p:tgtEl>
                                          <p:spTgt spid="10"/>
                                        </p:tgtEl>
                                      </p:cBhvr>
                                    </p:animEffect>
                                    <p:anim calcmode="lin" valueType="num">
                                      <p:cBhvr>
                                        <p:cTn id="27" dur="250" fill="hold"/>
                                        <p:tgtEl>
                                          <p:spTgt spid="10"/>
                                        </p:tgtEl>
                                        <p:attrNameLst>
                                          <p:attrName>ppt_x</p:attrName>
                                        </p:attrNameLst>
                                      </p:cBhvr>
                                      <p:tavLst>
                                        <p:tav tm="0">
                                          <p:val>
                                            <p:strVal val="#ppt_x"/>
                                          </p:val>
                                        </p:tav>
                                        <p:tav tm="100000">
                                          <p:val>
                                            <p:strVal val="#ppt_x"/>
                                          </p:val>
                                        </p:tav>
                                      </p:tavLst>
                                    </p:anim>
                                    <p:anim calcmode="lin" valueType="num">
                                      <p:cBhvr>
                                        <p:cTn id="28" dur="2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Graphic spid="10" grpId="0">
        <p:bldAsOne/>
      </p:bldGraphic>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zh-CN" dirty="0">
                <a:effectLst/>
              </a:rPr>
              <a:t>实验结果及分析</a:t>
            </a:r>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63</a:t>
            </a:fld>
            <a:endParaRPr lang="zh-CN" altLang="en-US"/>
          </a:p>
        </p:txBody>
      </p:sp>
      <p:sp>
        <p:nvSpPr>
          <p:cNvPr id="5" name="TextBox 45"/>
          <p:cNvSpPr txBox="1"/>
          <p:nvPr/>
        </p:nvSpPr>
        <p:spPr>
          <a:xfrm>
            <a:off x="539749" y="1514401"/>
            <a:ext cx="7802336" cy="381066"/>
          </a:xfrm>
          <a:prstGeom prst="rect">
            <a:avLst/>
          </a:prstGeom>
          <a:noFill/>
        </p:spPr>
        <p:txBody>
          <a:bodyPr wrap="square" rtlCol="0">
            <a:spAutoFit/>
          </a:bodyPr>
          <a:lstStyle/>
          <a:p>
            <a:pPr>
              <a:lnSpc>
                <a:spcPct val="150000"/>
              </a:lnSpc>
              <a:spcAft>
                <a:spcPts val="1200"/>
              </a:spcAft>
            </a:pPr>
            <a:r>
              <a:rPr lang="zh-CN" altLang="zh-CN" sz="1400" dirty="0"/>
              <a:t>针对该问题，本研究对四个实验对象分别构造了具有特定规模且覆盖</a:t>
            </a:r>
            <a:r>
              <a:rPr lang="en-US" altLang="zh-CN" sz="1400" dirty="0"/>
              <a:t>choice</a:t>
            </a:r>
            <a:r>
              <a:rPr lang="zh-CN" altLang="zh-CN" sz="1400" dirty="0"/>
              <a:t>数目不同的蜕变关系集</a:t>
            </a:r>
            <a:endParaRPr lang="en-US" altLang="zh-CN" sz="1600" dirty="0"/>
          </a:p>
        </p:txBody>
      </p:sp>
      <p:sp>
        <p:nvSpPr>
          <p:cNvPr id="6" name="TextBox 9"/>
          <p:cNvSpPr txBox="1">
            <a:spLocks noChangeArrowheads="1"/>
          </p:cNvSpPr>
          <p:nvPr/>
        </p:nvSpPr>
        <p:spPr bwMode="auto">
          <a:xfrm>
            <a:off x="251520" y="1052736"/>
            <a:ext cx="88924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蜕变关系集的故障检测能力是否与蜕变关系集的多样性有关？</a:t>
            </a:r>
            <a:endParaRPr lang="en-US" altLang="zh-CN" sz="2400" dirty="0">
              <a:latin typeface="Verdana" pitchFamily="34"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1821389426"/>
              </p:ext>
            </p:extLst>
          </p:nvPr>
        </p:nvGraphicFramePr>
        <p:xfrm>
          <a:off x="539749" y="2404201"/>
          <a:ext cx="3538958" cy="1517040"/>
        </p:xfrm>
        <a:graphic>
          <a:graphicData uri="http://schemas.openxmlformats.org/drawingml/2006/table">
            <a:tbl>
              <a:tblPr firstRow="1" firstCol="1" bandRow="1">
                <a:tableStyleId>{5C22544A-7EE6-4342-B048-85BDC9FD1C3A}</a:tableStyleId>
              </a:tblPr>
              <a:tblGrid>
                <a:gridCol w="557282">
                  <a:extLst>
                    <a:ext uri="{9D8B030D-6E8A-4147-A177-3AD203B41FA5}">
                      <a16:colId xmlns:a16="http://schemas.microsoft.com/office/drawing/2014/main" val="2351296134"/>
                    </a:ext>
                  </a:extLst>
                </a:gridCol>
                <a:gridCol w="557282">
                  <a:extLst>
                    <a:ext uri="{9D8B030D-6E8A-4147-A177-3AD203B41FA5}">
                      <a16:colId xmlns:a16="http://schemas.microsoft.com/office/drawing/2014/main" val="1643320566"/>
                    </a:ext>
                  </a:extLst>
                </a:gridCol>
                <a:gridCol w="605742">
                  <a:extLst>
                    <a:ext uri="{9D8B030D-6E8A-4147-A177-3AD203B41FA5}">
                      <a16:colId xmlns:a16="http://schemas.microsoft.com/office/drawing/2014/main" val="233547766"/>
                    </a:ext>
                  </a:extLst>
                </a:gridCol>
                <a:gridCol w="606455">
                  <a:extLst>
                    <a:ext uri="{9D8B030D-6E8A-4147-A177-3AD203B41FA5}">
                      <a16:colId xmlns:a16="http://schemas.microsoft.com/office/drawing/2014/main" val="4133806778"/>
                    </a:ext>
                  </a:extLst>
                </a:gridCol>
                <a:gridCol w="606455">
                  <a:extLst>
                    <a:ext uri="{9D8B030D-6E8A-4147-A177-3AD203B41FA5}">
                      <a16:colId xmlns:a16="http://schemas.microsoft.com/office/drawing/2014/main" val="1504300386"/>
                    </a:ext>
                  </a:extLst>
                </a:gridCol>
                <a:gridCol w="605742">
                  <a:extLst>
                    <a:ext uri="{9D8B030D-6E8A-4147-A177-3AD203B41FA5}">
                      <a16:colId xmlns:a16="http://schemas.microsoft.com/office/drawing/2014/main" val="1532140453"/>
                    </a:ext>
                  </a:extLst>
                </a:gridCol>
              </a:tblGrid>
              <a:tr h="216720">
                <a:tc rowSpan="2" gridSpan="2">
                  <a:txBody>
                    <a:bodyPr/>
                    <a:lstStyle/>
                    <a:p>
                      <a:pPr algn="ctr">
                        <a:spcAft>
                          <a:spcPts val="0"/>
                        </a:spcAft>
                      </a:pPr>
                      <a:r>
                        <a:rPr lang="zh-CN" sz="1000" kern="0">
                          <a:effectLst/>
                        </a:rPr>
                        <a:t>蜕变关系集数目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hMerge="1">
                  <a:txBody>
                    <a:bodyPr/>
                    <a:lstStyle/>
                    <a:p>
                      <a:endParaRPr lang="zh-CN" altLang="en-US"/>
                    </a:p>
                  </a:txBody>
                  <a:tcPr/>
                </a:tc>
                <a:tc gridSpan="4">
                  <a:txBody>
                    <a:bodyPr/>
                    <a:lstStyle/>
                    <a:p>
                      <a:pPr algn="ctr">
                        <a:spcAft>
                          <a:spcPts val="0"/>
                        </a:spcAft>
                      </a:pPr>
                      <a:r>
                        <a:rPr lang="zh-CN" sz="1000" kern="0">
                          <a:effectLst/>
                        </a:rPr>
                        <a:t>规模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75036147"/>
                  </a:ext>
                </a:extLst>
              </a:tr>
              <a:tr h="216720">
                <a:tc gridSpan="2" vMerge="1">
                  <a:txBody>
                    <a:bodyPr/>
                    <a:lstStyle/>
                    <a:p>
                      <a:endParaRPr lang="zh-CN" altLang="en-US"/>
                    </a:p>
                  </a:txBody>
                  <a:tcPr/>
                </a:tc>
                <a:tc hMerge="1" vMerge="1">
                  <a:txBody>
                    <a:bodyPr/>
                    <a:lstStyle/>
                    <a:p>
                      <a:endParaRPr lang="zh-CN" altLang="en-US"/>
                    </a:p>
                  </a:txBody>
                  <a:tcPr/>
                </a:tc>
                <a:tc>
                  <a:txBody>
                    <a:bodyPr/>
                    <a:lstStyle/>
                    <a:p>
                      <a:pPr algn="ctr">
                        <a:spcAft>
                          <a:spcPts val="0"/>
                        </a:spcAft>
                      </a:pPr>
                      <a:r>
                        <a:rPr lang="en-US" sz="1000" kern="0">
                          <a:effectLst/>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40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62235020"/>
                  </a:ext>
                </a:extLst>
              </a:tr>
              <a:tr h="216720">
                <a:tc rowSpan="5">
                  <a:txBody>
                    <a:bodyPr/>
                    <a:lstStyle/>
                    <a:p>
                      <a:pPr algn="ctr">
                        <a:spcAft>
                          <a:spcPts val="0"/>
                        </a:spcAft>
                      </a:pPr>
                      <a:r>
                        <a:rPr lang="zh-CN" sz="1000" kern="0">
                          <a:effectLst/>
                        </a:rPr>
                        <a:t>覆盖</a:t>
                      </a:r>
                      <a:r>
                        <a:rPr lang="en-US" sz="1000" kern="0">
                          <a:effectLst/>
                        </a:rPr>
                        <a:t>choice</a:t>
                      </a:r>
                      <a:r>
                        <a:rPr lang="zh-CN" sz="1000" kern="0">
                          <a:effectLst/>
                        </a:rPr>
                        <a:t>数目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52041404"/>
                  </a:ext>
                </a:extLst>
              </a:tr>
              <a:tr h="216720">
                <a:tc vMerge="1">
                  <a:txBody>
                    <a:bodyPr/>
                    <a:lstStyle/>
                    <a:p>
                      <a:endParaRPr lang="zh-CN" altLang="en-US"/>
                    </a:p>
                  </a:txBody>
                  <a:tcPr/>
                </a:tc>
                <a:tc>
                  <a:txBody>
                    <a:bodyPr/>
                    <a:lstStyle/>
                    <a:p>
                      <a:pPr algn="ctr">
                        <a:spcAft>
                          <a:spcPts val="0"/>
                        </a:spcAft>
                      </a:pPr>
                      <a:r>
                        <a:rPr lang="en-US" sz="1000" kern="0">
                          <a:effectLst/>
                        </a:rPr>
                        <a:t>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61698736"/>
                  </a:ext>
                </a:extLst>
              </a:tr>
              <a:tr h="216720">
                <a:tc vMerge="1">
                  <a:txBody>
                    <a:bodyPr/>
                    <a:lstStyle/>
                    <a:p>
                      <a:endParaRPr lang="zh-CN" altLang="en-US"/>
                    </a:p>
                  </a:txBody>
                  <a:tcPr/>
                </a:tc>
                <a:tc>
                  <a:txBody>
                    <a:bodyPr/>
                    <a:lstStyle/>
                    <a:p>
                      <a:pPr algn="ctr">
                        <a:spcAft>
                          <a:spcPts val="0"/>
                        </a:spcAft>
                      </a:pPr>
                      <a:r>
                        <a:rPr lang="en-US" sz="1000" kern="0">
                          <a:effectLst/>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56697351"/>
                  </a:ext>
                </a:extLst>
              </a:tr>
              <a:tr h="216720">
                <a:tc vMerge="1">
                  <a:txBody>
                    <a:bodyPr/>
                    <a:lstStyle/>
                    <a:p>
                      <a:endParaRPr lang="zh-CN" altLang="en-US"/>
                    </a:p>
                  </a:txBody>
                  <a:tcPr/>
                </a:tc>
                <a:tc>
                  <a:txBody>
                    <a:bodyPr/>
                    <a:lstStyle/>
                    <a:p>
                      <a:pPr algn="ctr">
                        <a:spcAft>
                          <a:spcPts val="0"/>
                        </a:spcAft>
                      </a:pPr>
                      <a:r>
                        <a:rPr lang="en-US" sz="1000" kern="0">
                          <a:effectLst/>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89882274"/>
                  </a:ext>
                </a:extLst>
              </a:tr>
              <a:tr h="216720">
                <a:tc vMerge="1">
                  <a:txBody>
                    <a:bodyPr/>
                    <a:lstStyle/>
                    <a:p>
                      <a:endParaRPr lang="zh-CN" altLang="en-US"/>
                    </a:p>
                  </a:txBody>
                  <a:tcPr/>
                </a:tc>
                <a:tc>
                  <a:txBody>
                    <a:bodyPr/>
                    <a:lstStyle/>
                    <a:p>
                      <a:pPr algn="ctr">
                        <a:spcAft>
                          <a:spcPts val="0"/>
                        </a:spcAft>
                      </a:pPr>
                      <a:r>
                        <a:rPr lang="en-US" sz="1000" kern="0">
                          <a:effectLst/>
                        </a:rPr>
                        <a:t>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dirty="0">
                          <a:effectLst/>
                        </a:rPr>
                        <a:t>1000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20624744"/>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535216987"/>
              </p:ext>
            </p:extLst>
          </p:nvPr>
        </p:nvGraphicFramePr>
        <p:xfrm>
          <a:off x="4234360" y="2397241"/>
          <a:ext cx="4007270" cy="1517040"/>
        </p:xfrm>
        <a:graphic>
          <a:graphicData uri="http://schemas.openxmlformats.org/drawingml/2006/table">
            <a:tbl>
              <a:tblPr firstRow="1" firstCol="1" bandRow="1">
                <a:tableStyleId>{5C22544A-7EE6-4342-B048-85BDC9FD1C3A}</a:tableStyleId>
              </a:tblPr>
              <a:tblGrid>
                <a:gridCol w="631028">
                  <a:extLst>
                    <a:ext uri="{9D8B030D-6E8A-4147-A177-3AD203B41FA5}">
                      <a16:colId xmlns:a16="http://schemas.microsoft.com/office/drawing/2014/main" val="2904106673"/>
                    </a:ext>
                  </a:extLst>
                </a:gridCol>
                <a:gridCol w="631028">
                  <a:extLst>
                    <a:ext uri="{9D8B030D-6E8A-4147-A177-3AD203B41FA5}">
                      <a16:colId xmlns:a16="http://schemas.microsoft.com/office/drawing/2014/main" val="2892224499"/>
                    </a:ext>
                  </a:extLst>
                </a:gridCol>
                <a:gridCol w="685900">
                  <a:extLst>
                    <a:ext uri="{9D8B030D-6E8A-4147-A177-3AD203B41FA5}">
                      <a16:colId xmlns:a16="http://schemas.microsoft.com/office/drawing/2014/main" val="1497843891"/>
                    </a:ext>
                  </a:extLst>
                </a:gridCol>
                <a:gridCol w="686707">
                  <a:extLst>
                    <a:ext uri="{9D8B030D-6E8A-4147-A177-3AD203B41FA5}">
                      <a16:colId xmlns:a16="http://schemas.microsoft.com/office/drawing/2014/main" val="869437809"/>
                    </a:ext>
                  </a:extLst>
                </a:gridCol>
                <a:gridCol w="686707">
                  <a:extLst>
                    <a:ext uri="{9D8B030D-6E8A-4147-A177-3AD203B41FA5}">
                      <a16:colId xmlns:a16="http://schemas.microsoft.com/office/drawing/2014/main" val="1065749587"/>
                    </a:ext>
                  </a:extLst>
                </a:gridCol>
                <a:gridCol w="685900">
                  <a:extLst>
                    <a:ext uri="{9D8B030D-6E8A-4147-A177-3AD203B41FA5}">
                      <a16:colId xmlns:a16="http://schemas.microsoft.com/office/drawing/2014/main" val="2346802312"/>
                    </a:ext>
                  </a:extLst>
                </a:gridCol>
              </a:tblGrid>
              <a:tr h="216720">
                <a:tc rowSpan="2" gridSpan="2">
                  <a:txBody>
                    <a:bodyPr/>
                    <a:lstStyle/>
                    <a:p>
                      <a:pPr algn="ctr">
                        <a:spcAft>
                          <a:spcPts val="0"/>
                        </a:spcAft>
                      </a:pPr>
                      <a:r>
                        <a:rPr lang="zh-CN" sz="1000" kern="0">
                          <a:effectLst/>
                        </a:rPr>
                        <a:t>蜕变关系集数目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hMerge="1">
                  <a:txBody>
                    <a:bodyPr/>
                    <a:lstStyle/>
                    <a:p>
                      <a:endParaRPr lang="zh-CN" altLang="en-US"/>
                    </a:p>
                  </a:txBody>
                  <a:tcPr/>
                </a:tc>
                <a:tc gridSpan="4">
                  <a:txBody>
                    <a:bodyPr/>
                    <a:lstStyle/>
                    <a:p>
                      <a:pPr algn="ctr">
                        <a:spcAft>
                          <a:spcPts val="0"/>
                        </a:spcAft>
                      </a:pPr>
                      <a:r>
                        <a:rPr lang="zh-CN" sz="1000" kern="0">
                          <a:effectLst/>
                        </a:rPr>
                        <a:t>规模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09879928"/>
                  </a:ext>
                </a:extLst>
              </a:tr>
              <a:tr h="216720">
                <a:tc gridSpan="2" vMerge="1">
                  <a:txBody>
                    <a:bodyPr/>
                    <a:lstStyle/>
                    <a:p>
                      <a:endParaRPr lang="zh-CN" altLang="en-US"/>
                    </a:p>
                  </a:txBody>
                  <a:tcPr/>
                </a:tc>
                <a:tc hMerge="1" vMerge="1">
                  <a:txBody>
                    <a:bodyPr/>
                    <a:lstStyle/>
                    <a:p>
                      <a:endParaRPr lang="zh-CN" altLang="en-US"/>
                    </a:p>
                  </a:txBody>
                  <a:tcPr/>
                </a:tc>
                <a:tc>
                  <a:txBody>
                    <a:bodyPr/>
                    <a:lstStyle/>
                    <a:p>
                      <a:pPr algn="ctr">
                        <a:spcAft>
                          <a:spcPts val="0"/>
                        </a:spcAft>
                      </a:pPr>
                      <a:r>
                        <a:rPr lang="en-US" sz="1000" kern="0">
                          <a:effectLst/>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40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15921724"/>
                  </a:ext>
                </a:extLst>
              </a:tr>
              <a:tr h="216720">
                <a:tc rowSpan="5">
                  <a:txBody>
                    <a:bodyPr/>
                    <a:lstStyle/>
                    <a:p>
                      <a:pPr algn="ctr">
                        <a:spcAft>
                          <a:spcPts val="0"/>
                        </a:spcAft>
                      </a:pPr>
                      <a:r>
                        <a:rPr lang="zh-CN" sz="1000" kern="0">
                          <a:effectLst/>
                        </a:rPr>
                        <a:t>覆盖</a:t>
                      </a:r>
                      <a:r>
                        <a:rPr lang="en-US" sz="1000" kern="0">
                          <a:effectLst/>
                        </a:rPr>
                        <a:t>choice</a:t>
                      </a:r>
                      <a:r>
                        <a:rPr lang="zh-CN" sz="1000" kern="0">
                          <a:effectLst/>
                        </a:rPr>
                        <a:t>数目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53510124"/>
                  </a:ext>
                </a:extLst>
              </a:tr>
              <a:tr h="216720">
                <a:tc vMerge="1">
                  <a:txBody>
                    <a:bodyPr/>
                    <a:lstStyle/>
                    <a:p>
                      <a:endParaRPr lang="zh-CN" altLang="en-US"/>
                    </a:p>
                  </a:txBody>
                  <a:tcPr/>
                </a:tc>
                <a:tc>
                  <a:txBody>
                    <a:bodyPr/>
                    <a:lstStyle/>
                    <a:p>
                      <a:pPr algn="ctr">
                        <a:spcAft>
                          <a:spcPts val="0"/>
                        </a:spcAft>
                      </a:pPr>
                      <a:r>
                        <a:rPr lang="en-US" sz="1000" kern="0">
                          <a:effectLst/>
                        </a:rPr>
                        <a:t>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48720984"/>
                  </a:ext>
                </a:extLst>
              </a:tr>
              <a:tr h="216720">
                <a:tc vMerge="1">
                  <a:txBody>
                    <a:bodyPr/>
                    <a:lstStyle/>
                    <a:p>
                      <a:endParaRPr lang="zh-CN" altLang="en-US"/>
                    </a:p>
                  </a:txBody>
                  <a:tcPr/>
                </a:tc>
                <a:tc>
                  <a:txBody>
                    <a:bodyPr/>
                    <a:lstStyle/>
                    <a:p>
                      <a:pPr algn="ctr">
                        <a:spcAft>
                          <a:spcPts val="0"/>
                        </a:spcAft>
                      </a:pPr>
                      <a:r>
                        <a:rPr lang="en-US" sz="1000" kern="0">
                          <a:effectLst/>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8845961"/>
                  </a:ext>
                </a:extLst>
              </a:tr>
              <a:tr h="216720">
                <a:tc vMerge="1">
                  <a:txBody>
                    <a:bodyPr/>
                    <a:lstStyle/>
                    <a:p>
                      <a:endParaRPr lang="zh-CN" altLang="en-US"/>
                    </a:p>
                  </a:txBody>
                  <a:tcPr/>
                </a:tc>
                <a:tc>
                  <a:txBody>
                    <a:bodyPr/>
                    <a:lstStyle/>
                    <a:p>
                      <a:pPr algn="ctr">
                        <a:spcAft>
                          <a:spcPts val="0"/>
                        </a:spcAft>
                      </a:pPr>
                      <a:r>
                        <a:rPr lang="en-US" sz="1000" kern="0">
                          <a:effectLst/>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2370100"/>
                  </a:ext>
                </a:extLst>
              </a:tr>
              <a:tr h="216720">
                <a:tc vMerge="1">
                  <a:txBody>
                    <a:bodyPr/>
                    <a:lstStyle/>
                    <a:p>
                      <a:endParaRPr lang="zh-CN" altLang="en-US"/>
                    </a:p>
                  </a:txBody>
                  <a:tcPr/>
                </a:tc>
                <a:tc>
                  <a:txBody>
                    <a:bodyPr/>
                    <a:lstStyle/>
                    <a:p>
                      <a:pPr algn="ctr">
                        <a:spcAft>
                          <a:spcPts val="0"/>
                        </a:spcAft>
                      </a:pPr>
                      <a:r>
                        <a:rPr lang="en-US" sz="1000" kern="0">
                          <a:effectLst/>
                        </a:rPr>
                        <a:t>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dirty="0">
                          <a:effectLst/>
                        </a:rPr>
                        <a:t>1000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42120385"/>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59382947"/>
              </p:ext>
            </p:extLst>
          </p:nvPr>
        </p:nvGraphicFramePr>
        <p:xfrm>
          <a:off x="539747" y="4429974"/>
          <a:ext cx="3538960" cy="2211460"/>
        </p:xfrm>
        <a:graphic>
          <a:graphicData uri="http://schemas.openxmlformats.org/drawingml/2006/table">
            <a:tbl>
              <a:tblPr firstRow="1" firstCol="1" bandRow="1">
                <a:tableStyleId>{5C22544A-7EE6-4342-B048-85BDC9FD1C3A}</a:tableStyleId>
              </a:tblPr>
              <a:tblGrid>
                <a:gridCol w="557283">
                  <a:extLst>
                    <a:ext uri="{9D8B030D-6E8A-4147-A177-3AD203B41FA5}">
                      <a16:colId xmlns:a16="http://schemas.microsoft.com/office/drawing/2014/main" val="4229439552"/>
                    </a:ext>
                  </a:extLst>
                </a:gridCol>
                <a:gridCol w="557283">
                  <a:extLst>
                    <a:ext uri="{9D8B030D-6E8A-4147-A177-3AD203B41FA5}">
                      <a16:colId xmlns:a16="http://schemas.microsoft.com/office/drawing/2014/main" val="3977378936"/>
                    </a:ext>
                  </a:extLst>
                </a:gridCol>
                <a:gridCol w="605742">
                  <a:extLst>
                    <a:ext uri="{9D8B030D-6E8A-4147-A177-3AD203B41FA5}">
                      <a16:colId xmlns:a16="http://schemas.microsoft.com/office/drawing/2014/main" val="2748835486"/>
                    </a:ext>
                  </a:extLst>
                </a:gridCol>
                <a:gridCol w="606455">
                  <a:extLst>
                    <a:ext uri="{9D8B030D-6E8A-4147-A177-3AD203B41FA5}">
                      <a16:colId xmlns:a16="http://schemas.microsoft.com/office/drawing/2014/main" val="3969318895"/>
                    </a:ext>
                  </a:extLst>
                </a:gridCol>
                <a:gridCol w="606455">
                  <a:extLst>
                    <a:ext uri="{9D8B030D-6E8A-4147-A177-3AD203B41FA5}">
                      <a16:colId xmlns:a16="http://schemas.microsoft.com/office/drawing/2014/main" val="308132267"/>
                    </a:ext>
                  </a:extLst>
                </a:gridCol>
                <a:gridCol w="605742">
                  <a:extLst>
                    <a:ext uri="{9D8B030D-6E8A-4147-A177-3AD203B41FA5}">
                      <a16:colId xmlns:a16="http://schemas.microsoft.com/office/drawing/2014/main" val="3921745942"/>
                    </a:ext>
                  </a:extLst>
                </a:gridCol>
              </a:tblGrid>
              <a:tr h="221146">
                <a:tc rowSpan="2" gridSpan="2">
                  <a:txBody>
                    <a:bodyPr/>
                    <a:lstStyle/>
                    <a:p>
                      <a:pPr algn="ctr">
                        <a:spcAft>
                          <a:spcPts val="0"/>
                        </a:spcAft>
                      </a:pPr>
                      <a:r>
                        <a:rPr lang="zh-CN" sz="1000" kern="0">
                          <a:effectLst/>
                        </a:rPr>
                        <a:t>蜕变关系集数目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hMerge="1">
                  <a:txBody>
                    <a:bodyPr/>
                    <a:lstStyle/>
                    <a:p>
                      <a:endParaRPr lang="zh-CN" altLang="en-US"/>
                    </a:p>
                  </a:txBody>
                  <a:tcPr/>
                </a:tc>
                <a:tc gridSpan="4">
                  <a:txBody>
                    <a:bodyPr/>
                    <a:lstStyle/>
                    <a:p>
                      <a:pPr algn="ctr">
                        <a:spcAft>
                          <a:spcPts val="0"/>
                        </a:spcAft>
                      </a:pPr>
                      <a:r>
                        <a:rPr lang="zh-CN" sz="1000" kern="0">
                          <a:effectLst/>
                        </a:rPr>
                        <a:t>规模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89435009"/>
                  </a:ext>
                </a:extLst>
              </a:tr>
              <a:tr h="221146">
                <a:tc gridSpan="2" vMerge="1">
                  <a:txBody>
                    <a:bodyPr/>
                    <a:lstStyle/>
                    <a:p>
                      <a:endParaRPr lang="zh-CN" altLang="en-US"/>
                    </a:p>
                  </a:txBody>
                  <a:tcPr/>
                </a:tc>
                <a:tc hMerge="1" vMerge="1">
                  <a:txBody>
                    <a:bodyPr/>
                    <a:lstStyle/>
                    <a:p>
                      <a:endParaRPr lang="zh-CN" altLang="en-US"/>
                    </a:p>
                  </a:txBody>
                  <a:tcPr/>
                </a:tc>
                <a:tc>
                  <a:txBody>
                    <a:bodyPr/>
                    <a:lstStyle/>
                    <a:p>
                      <a:pPr algn="ctr">
                        <a:spcAft>
                          <a:spcPts val="0"/>
                        </a:spcAft>
                      </a:pPr>
                      <a:r>
                        <a:rPr lang="en-US" sz="1000" kern="0">
                          <a:effectLst/>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40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763178"/>
                  </a:ext>
                </a:extLst>
              </a:tr>
              <a:tr h="221146">
                <a:tc rowSpan="8">
                  <a:txBody>
                    <a:bodyPr/>
                    <a:lstStyle/>
                    <a:p>
                      <a:pPr algn="ctr">
                        <a:spcAft>
                          <a:spcPts val="0"/>
                        </a:spcAft>
                      </a:pPr>
                      <a:r>
                        <a:rPr lang="zh-CN" sz="1000" kern="0">
                          <a:effectLst/>
                        </a:rPr>
                        <a:t>覆盖</a:t>
                      </a:r>
                      <a:r>
                        <a:rPr lang="en-US" sz="1000" kern="0">
                          <a:effectLst/>
                        </a:rPr>
                        <a:t>choice</a:t>
                      </a:r>
                      <a:r>
                        <a:rPr lang="zh-CN" sz="1000" kern="0">
                          <a:effectLst/>
                        </a:rPr>
                        <a:t>数目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4647852"/>
                  </a:ext>
                </a:extLst>
              </a:tr>
              <a:tr h="221146">
                <a:tc vMerge="1">
                  <a:txBody>
                    <a:bodyPr/>
                    <a:lstStyle/>
                    <a:p>
                      <a:endParaRPr lang="zh-CN" altLang="en-US"/>
                    </a:p>
                  </a:txBody>
                  <a:tcPr/>
                </a:tc>
                <a:tc>
                  <a:txBody>
                    <a:bodyPr/>
                    <a:lstStyle/>
                    <a:p>
                      <a:pPr algn="ctr">
                        <a:spcAft>
                          <a:spcPts val="0"/>
                        </a:spcAft>
                      </a:pPr>
                      <a:r>
                        <a:rPr lang="en-US" sz="1000" kern="0">
                          <a:effectLst/>
                        </a:rPr>
                        <a:t>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3800769"/>
                  </a:ext>
                </a:extLst>
              </a:tr>
              <a:tr h="221146">
                <a:tc vMerge="1">
                  <a:txBody>
                    <a:bodyPr/>
                    <a:lstStyle/>
                    <a:p>
                      <a:endParaRPr lang="zh-CN" altLang="en-US"/>
                    </a:p>
                  </a:txBody>
                  <a:tcPr/>
                </a:tc>
                <a:tc>
                  <a:txBody>
                    <a:bodyPr/>
                    <a:lstStyle/>
                    <a:p>
                      <a:pPr algn="ctr">
                        <a:spcAft>
                          <a:spcPts val="0"/>
                        </a:spcAft>
                      </a:pPr>
                      <a:r>
                        <a:rPr lang="en-US" sz="1000" kern="0">
                          <a:effectLst/>
                        </a:rPr>
                        <a:t>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55340124"/>
                  </a:ext>
                </a:extLst>
              </a:tr>
              <a:tr h="221146">
                <a:tc vMerge="1">
                  <a:txBody>
                    <a:bodyPr/>
                    <a:lstStyle/>
                    <a:p>
                      <a:endParaRPr lang="zh-CN" altLang="en-US"/>
                    </a:p>
                  </a:txBody>
                  <a:tcPr/>
                </a:tc>
                <a:tc>
                  <a:txBody>
                    <a:bodyPr/>
                    <a:lstStyle/>
                    <a:p>
                      <a:pPr algn="ctr">
                        <a:spcAft>
                          <a:spcPts val="0"/>
                        </a:spcAft>
                      </a:pPr>
                      <a:r>
                        <a:rPr lang="en-US" sz="1000" kern="0">
                          <a:effectLst/>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70500406"/>
                  </a:ext>
                </a:extLst>
              </a:tr>
              <a:tr h="221146">
                <a:tc vMerge="1">
                  <a:txBody>
                    <a:bodyPr/>
                    <a:lstStyle/>
                    <a:p>
                      <a:endParaRPr lang="zh-CN" altLang="en-US"/>
                    </a:p>
                  </a:txBody>
                  <a:tcPr/>
                </a:tc>
                <a:tc>
                  <a:txBody>
                    <a:bodyPr/>
                    <a:lstStyle/>
                    <a:p>
                      <a:pPr algn="ctr">
                        <a:spcAft>
                          <a:spcPts val="0"/>
                        </a:spcAft>
                      </a:pPr>
                      <a:r>
                        <a:rPr lang="en-US" sz="1000" kern="0">
                          <a:effectLst/>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46993188"/>
                  </a:ext>
                </a:extLst>
              </a:tr>
              <a:tr h="221146">
                <a:tc vMerge="1">
                  <a:txBody>
                    <a:bodyPr/>
                    <a:lstStyle/>
                    <a:p>
                      <a:endParaRPr lang="zh-CN" altLang="en-US"/>
                    </a:p>
                  </a:txBody>
                  <a:tcPr/>
                </a:tc>
                <a:tc>
                  <a:txBody>
                    <a:bodyPr/>
                    <a:lstStyle/>
                    <a:p>
                      <a:pPr algn="ctr">
                        <a:spcAft>
                          <a:spcPts val="0"/>
                        </a:spcAft>
                      </a:pPr>
                      <a:r>
                        <a:rPr lang="en-US" sz="1000" kern="0">
                          <a:effectLst/>
                        </a:rPr>
                        <a:t>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77017402"/>
                  </a:ext>
                </a:extLst>
              </a:tr>
              <a:tr h="221146">
                <a:tc vMerge="1">
                  <a:txBody>
                    <a:bodyPr/>
                    <a:lstStyle/>
                    <a:p>
                      <a:endParaRPr lang="zh-CN" altLang="en-US"/>
                    </a:p>
                  </a:txBody>
                  <a:tcPr/>
                </a:tc>
                <a:tc>
                  <a:txBody>
                    <a:bodyPr/>
                    <a:lstStyle/>
                    <a:p>
                      <a:pPr algn="ctr">
                        <a:spcAft>
                          <a:spcPts val="0"/>
                        </a:spcAft>
                      </a:pPr>
                      <a:r>
                        <a:rPr lang="en-US" sz="1000" kern="0">
                          <a:effectLst/>
                        </a:rPr>
                        <a:t>13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33082509"/>
                  </a:ext>
                </a:extLst>
              </a:tr>
              <a:tr h="221146">
                <a:tc vMerge="1">
                  <a:txBody>
                    <a:bodyPr/>
                    <a:lstStyle/>
                    <a:p>
                      <a:endParaRPr lang="zh-CN" altLang="en-US"/>
                    </a:p>
                  </a:txBody>
                  <a:tcPr/>
                </a:tc>
                <a:tc>
                  <a:txBody>
                    <a:bodyPr/>
                    <a:lstStyle/>
                    <a:p>
                      <a:pPr algn="ctr">
                        <a:spcAft>
                          <a:spcPts val="0"/>
                        </a:spcAft>
                      </a:pPr>
                      <a:r>
                        <a:rPr lang="en-US" sz="1000" kern="0">
                          <a:effectLst/>
                        </a:rPr>
                        <a:t>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dirty="0">
                          <a:effectLst/>
                        </a:rPr>
                        <a:t>1000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485140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770002803"/>
              </p:ext>
            </p:extLst>
          </p:nvPr>
        </p:nvGraphicFramePr>
        <p:xfrm>
          <a:off x="4234360" y="4429974"/>
          <a:ext cx="4007270" cy="2211456"/>
        </p:xfrm>
        <a:graphic>
          <a:graphicData uri="http://schemas.openxmlformats.org/drawingml/2006/table">
            <a:tbl>
              <a:tblPr firstRow="1" firstCol="1" bandRow="1">
                <a:tableStyleId>{5C22544A-7EE6-4342-B048-85BDC9FD1C3A}</a:tableStyleId>
              </a:tblPr>
              <a:tblGrid>
                <a:gridCol w="667355">
                  <a:extLst>
                    <a:ext uri="{9D8B030D-6E8A-4147-A177-3AD203B41FA5}">
                      <a16:colId xmlns:a16="http://schemas.microsoft.com/office/drawing/2014/main" val="956298409"/>
                    </a:ext>
                  </a:extLst>
                </a:gridCol>
                <a:gridCol w="667355">
                  <a:extLst>
                    <a:ext uri="{9D8B030D-6E8A-4147-A177-3AD203B41FA5}">
                      <a16:colId xmlns:a16="http://schemas.microsoft.com/office/drawing/2014/main" val="2023875526"/>
                    </a:ext>
                  </a:extLst>
                </a:gridCol>
                <a:gridCol w="668140">
                  <a:extLst>
                    <a:ext uri="{9D8B030D-6E8A-4147-A177-3AD203B41FA5}">
                      <a16:colId xmlns:a16="http://schemas.microsoft.com/office/drawing/2014/main" val="916073324"/>
                    </a:ext>
                  </a:extLst>
                </a:gridCol>
                <a:gridCol w="668140">
                  <a:extLst>
                    <a:ext uri="{9D8B030D-6E8A-4147-A177-3AD203B41FA5}">
                      <a16:colId xmlns:a16="http://schemas.microsoft.com/office/drawing/2014/main" val="2942141355"/>
                    </a:ext>
                  </a:extLst>
                </a:gridCol>
                <a:gridCol w="668140">
                  <a:extLst>
                    <a:ext uri="{9D8B030D-6E8A-4147-A177-3AD203B41FA5}">
                      <a16:colId xmlns:a16="http://schemas.microsoft.com/office/drawing/2014/main" val="3655539034"/>
                    </a:ext>
                  </a:extLst>
                </a:gridCol>
                <a:gridCol w="668140">
                  <a:extLst>
                    <a:ext uri="{9D8B030D-6E8A-4147-A177-3AD203B41FA5}">
                      <a16:colId xmlns:a16="http://schemas.microsoft.com/office/drawing/2014/main" val="2641699517"/>
                    </a:ext>
                  </a:extLst>
                </a:gridCol>
              </a:tblGrid>
              <a:tr h="184288">
                <a:tc rowSpan="2" gridSpan="2">
                  <a:txBody>
                    <a:bodyPr/>
                    <a:lstStyle/>
                    <a:p>
                      <a:pPr algn="ctr">
                        <a:spcAft>
                          <a:spcPts val="0"/>
                        </a:spcAft>
                      </a:pPr>
                      <a:r>
                        <a:rPr lang="zh-CN" sz="1000" kern="0" dirty="0">
                          <a:effectLst/>
                        </a:rPr>
                        <a:t>蜕变关系集数目</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hMerge="1">
                  <a:txBody>
                    <a:bodyPr/>
                    <a:lstStyle/>
                    <a:p>
                      <a:endParaRPr lang="zh-CN" altLang="en-US"/>
                    </a:p>
                  </a:txBody>
                  <a:tcPr/>
                </a:tc>
                <a:tc gridSpan="4">
                  <a:txBody>
                    <a:bodyPr/>
                    <a:lstStyle/>
                    <a:p>
                      <a:pPr algn="ctr">
                        <a:spcAft>
                          <a:spcPts val="0"/>
                        </a:spcAft>
                      </a:pPr>
                      <a:r>
                        <a:rPr lang="zh-CN" sz="1000" kern="0">
                          <a:effectLst/>
                        </a:rPr>
                        <a:t>规模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54851829"/>
                  </a:ext>
                </a:extLst>
              </a:tr>
              <a:tr h="184288">
                <a:tc gridSpan="2" vMerge="1">
                  <a:txBody>
                    <a:bodyPr/>
                    <a:lstStyle/>
                    <a:p>
                      <a:endParaRPr lang="zh-CN" altLang="en-US"/>
                    </a:p>
                  </a:txBody>
                  <a:tcPr/>
                </a:tc>
                <a:tc hMerge="1" vMerge="1">
                  <a:txBody>
                    <a:bodyPr/>
                    <a:lstStyle/>
                    <a:p>
                      <a:endParaRPr lang="zh-CN" altLang="en-US"/>
                    </a:p>
                  </a:txBody>
                  <a:tcPr/>
                </a:tc>
                <a:tc>
                  <a:txBody>
                    <a:bodyPr/>
                    <a:lstStyle/>
                    <a:p>
                      <a:pPr algn="ctr">
                        <a:spcAft>
                          <a:spcPts val="0"/>
                        </a:spcAft>
                      </a:pPr>
                      <a:r>
                        <a:rPr lang="en-US" sz="1000" kern="0">
                          <a:effectLst/>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40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0334354"/>
                  </a:ext>
                </a:extLst>
              </a:tr>
              <a:tr h="184288">
                <a:tc rowSpan="10">
                  <a:txBody>
                    <a:bodyPr/>
                    <a:lstStyle/>
                    <a:p>
                      <a:pPr algn="ctr">
                        <a:spcAft>
                          <a:spcPts val="0"/>
                        </a:spcAft>
                      </a:pPr>
                      <a:r>
                        <a:rPr lang="zh-CN" sz="1000" kern="0">
                          <a:effectLst/>
                        </a:rPr>
                        <a:t>覆盖</a:t>
                      </a:r>
                      <a:r>
                        <a:rPr lang="en-US" sz="1000" kern="0">
                          <a:effectLst/>
                        </a:rPr>
                        <a:t>choice</a:t>
                      </a:r>
                      <a:r>
                        <a:rPr lang="zh-CN" sz="1000" kern="0">
                          <a:effectLst/>
                        </a:rPr>
                        <a:t>数目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8845813"/>
                  </a:ext>
                </a:extLst>
              </a:tr>
              <a:tr h="184288">
                <a:tc vMerge="1">
                  <a:txBody>
                    <a:bodyPr/>
                    <a:lstStyle/>
                    <a:p>
                      <a:endParaRPr lang="zh-CN" altLang="en-US"/>
                    </a:p>
                  </a:txBody>
                  <a:tcPr/>
                </a:tc>
                <a:tc>
                  <a:txBody>
                    <a:bodyPr/>
                    <a:lstStyle/>
                    <a:p>
                      <a:pPr algn="ctr">
                        <a:spcAft>
                          <a:spcPts val="0"/>
                        </a:spcAft>
                      </a:pPr>
                      <a:r>
                        <a:rPr lang="en-US" sz="1000" kern="0">
                          <a:effectLst/>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83446303"/>
                  </a:ext>
                </a:extLst>
              </a:tr>
              <a:tr h="184288">
                <a:tc vMerge="1">
                  <a:txBody>
                    <a:bodyPr/>
                    <a:lstStyle/>
                    <a:p>
                      <a:endParaRPr lang="zh-CN" altLang="en-US"/>
                    </a:p>
                  </a:txBody>
                  <a:tcPr/>
                </a:tc>
                <a:tc>
                  <a:txBody>
                    <a:bodyPr/>
                    <a:lstStyle/>
                    <a:p>
                      <a:pPr algn="ctr">
                        <a:spcAft>
                          <a:spcPts val="0"/>
                        </a:spcAft>
                      </a:pPr>
                      <a:r>
                        <a:rPr lang="en-US" sz="1000" kern="0">
                          <a:effectLst/>
                        </a:rPr>
                        <a:t>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61351001"/>
                  </a:ext>
                </a:extLst>
              </a:tr>
              <a:tr h="184288">
                <a:tc vMerge="1">
                  <a:txBody>
                    <a:bodyPr/>
                    <a:lstStyle/>
                    <a:p>
                      <a:endParaRPr lang="zh-CN" altLang="en-US"/>
                    </a:p>
                  </a:txBody>
                  <a:tcPr/>
                </a:tc>
                <a:tc>
                  <a:txBody>
                    <a:bodyPr/>
                    <a:lstStyle/>
                    <a:p>
                      <a:pPr algn="ctr">
                        <a:spcAft>
                          <a:spcPts val="0"/>
                        </a:spcAft>
                      </a:pPr>
                      <a:r>
                        <a:rPr lang="en-US" sz="1000" kern="0">
                          <a:effectLst/>
                        </a:rPr>
                        <a:t>13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92579954"/>
                  </a:ext>
                </a:extLst>
              </a:tr>
              <a:tr h="184288">
                <a:tc vMerge="1">
                  <a:txBody>
                    <a:bodyPr/>
                    <a:lstStyle/>
                    <a:p>
                      <a:endParaRPr lang="zh-CN" altLang="en-US"/>
                    </a:p>
                  </a:txBody>
                  <a:tcPr/>
                </a:tc>
                <a:tc>
                  <a:txBody>
                    <a:bodyPr/>
                    <a:lstStyle/>
                    <a:p>
                      <a:pPr algn="ctr">
                        <a:spcAft>
                          <a:spcPts val="0"/>
                        </a:spcAft>
                      </a:pPr>
                      <a:r>
                        <a:rPr lang="en-US" sz="1000" kern="0">
                          <a:effectLst/>
                        </a:rPr>
                        <a:t>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dirty="0">
                          <a:effectLst/>
                        </a:rPr>
                        <a:t>1000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83867438"/>
                  </a:ext>
                </a:extLst>
              </a:tr>
              <a:tr h="184288">
                <a:tc vMerge="1">
                  <a:txBody>
                    <a:bodyPr/>
                    <a:lstStyle/>
                    <a:p>
                      <a:endParaRPr lang="zh-CN" altLang="en-US"/>
                    </a:p>
                  </a:txBody>
                  <a:tcPr/>
                </a:tc>
                <a:tc>
                  <a:txBody>
                    <a:bodyPr/>
                    <a:lstStyle/>
                    <a:p>
                      <a:pPr algn="ctr">
                        <a:spcAft>
                          <a:spcPts val="0"/>
                        </a:spcAft>
                      </a:pPr>
                      <a:r>
                        <a:rPr lang="en-US" sz="1000" kern="0">
                          <a:effectLst/>
                        </a:rPr>
                        <a:t>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74145777"/>
                  </a:ext>
                </a:extLst>
              </a:tr>
              <a:tr h="184288">
                <a:tc vMerge="1">
                  <a:txBody>
                    <a:bodyPr/>
                    <a:lstStyle/>
                    <a:p>
                      <a:endParaRPr lang="zh-CN" altLang="en-US"/>
                    </a:p>
                  </a:txBody>
                  <a:tcPr/>
                </a:tc>
                <a:tc>
                  <a:txBody>
                    <a:bodyPr/>
                    <a:lstStyle/>
                    <a:p>
                      <a:pPr algn="ctr">
                        <a:spcAft>
                          <a:spcPts val="0"/>
                        </a:spcAft>
                      </a:pPr>
                      <a:r>
                        <a:rPr lang="en-US" sz="1000" kern="0">
                          <a:effectLst/>
                        </a:rPr>
                        <a:t>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29007222"/>
                  </a:ext>
                </a:extLst>
              </a:tr>
              <a:tr h="184288">
                <a:tc vMerge="1">
                  <a:txBody>
                    <a:bodyPr/>
                    <a:lstStyle/>
                    <a:p>
                      <a:endParaRPr lang="zh-CN" altLang="en-US"/>
                    </a:p>
                  </a:txBody>
                  <a:tcPr/>
                </a:tc>
                <a:tc>
                  <a:txBody>
                    <a:bodyPr/>
                    <a:lstStyle/>
                    <a:p>
                      <a:pPr algn="ctr">
                        <a:spcAft>
                          <a:spcPts val="0"/>
                        </a:spcAft>
                      </a:pPr>
                      <a:r>
                        <a:rPr lang="en-US" sz="1000" kern="0">
                          <a:effectLst/>
                        </a:rPr>
                        <a:t>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49958940"/>
                  </a:ext>
                </a:extLst>
              </a:tr>
              <a:tr h="184288">
                <a:tc vMerge="1">
                  <a:txBody>
                    <a:bodyPr/>
                    <a:lstStyle/>
                    <a:p>
                      <a:endParaRPr lang="zh-CN" altLang="en-US"/>
                    </a:p>
                  </a:txBody>
                  <a:tcPr/>
                </a:tc>
                <a:tc>
                  <a:txBody>
                    <a:bodyPr/>
                    <a:lstStyle/>
                    <a:p>
                      <a:pPr algn="ctr">
                        <a:spcAft>
                          <a:spcPts val="0"/>
                        </a:spcAft>
                      </a:pPr>
                      <a:r>
                        <a:rPr lang="en-US" sz="1000" kern="0">
                          <a:effectLst/>
                        </a:rPr>
                        <a:t>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5208439"/>
                  </a:ext>
                </a:extLst>
              </a:tr>
              <a:tr h="184288">
                <a:tc vMerge="1">
                  <a:txBody>
                    <a:bodyPr/>
                    <a:lstStyle/>
                    <a:p>
                      <a:endParaRPr lang="zh-CN" altLang="en-US"/>
                    </a:p>
                  </a:txBody>
                  <a:tcPr/>
                </a:tc>
                <a:tc>
                  <a:txBody>
                    <a:bodyPr/>
                    <a:lstStyle/>
                    <a:p>
                      <a:pPr algn="ctr">
                        <a:spcAft>
                          <a:spcPts val="0"/>
                        </a:spcAft>
                      </a:pPr>
                      <a:r>
                        <a:rPr lang="en-US" sz="1000" kern="0">
                          <a:effectLst/>
                        </a:rPr>
                        <a:t>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dirty="0">
                          <a:effectLst/>
                        </a:rPr>
                        <a:t>1000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00" kern="0" dirty="0">
                          <a:effectLst/>
                        </a:rPr>
                        <a:t>1000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30897808"/>
                  </a:ext>
                </a:extLst>
              </a:tr>
            </a:tbl>
          </a:graphicData>
        </a:graphic>
      </p:graphicFrame>
      <p:sp>
        <p:nvSpPr>
          <p:cNvPr id="14" name="文本框 13"/>
          <p:cNvSpPr txBox="1"/>
          <p:nvPr/>
        </p:nvSpPr>
        <p:spPr>
          <a:xfrm>
            <a:off x="1660973" y="2001660"/>
            <a:ext cx="1695838" cy="369332"/>
          </a:xfrm>
          <a:prstGeom prst="rect">
            <a:avLst/>
          </a:prstGeom>
          <a:noFill/>
        </p:spPr>
        <p:txBody>
          <a:bodyPr wrap="square" rtlCol="0">
            <a:spAutoFit/>
          </a:bodyPr>
          <a:lstStyle/>
          <a:p>
            <a:r>
              <a:rPr lang="en-US" altLang="zh-CN" dirty="0" err="1"/>
              <a:t>BillCalculation</a:t>
            </a:r>
            <a:endParaRPr lang="zh-CN" altLang="en-US" dirty="0"/>
          </a:p>
        </p:txBody>
      </p:sp>
      <p:sp>
        <p:nvSpPr>
          <p:cNvPr id="15" name="文本框 14"/>
          <p:cNvSpPr txBox="1"/>
          <p:nvPr/>
        </p:nvSpPr>
        <p:spPr>
          <a:xfrm>
            <a:off x="4804881" y="2027909"/>
            <a:ext cx="3047385" cy="369332"/>
          </a:xfrm>
          <a:prstGeom prst="rect">
            <a:avLst/>
          </a:prstGeom>
          <a:noFill/>
        </p:spPr>
        <p:txBody>
          <a:bodyPr wrap="square" rtlCol="0">
            <a:spAutoFit/>
          </a:bodyPr>
          <a:lstStyle/>
          <a:p>
            <a:r>
              <a:rPr lang="en-US" altLang="zh-CN" dirty="0" err="1"/>
              <a:t>AirlinesBaggageBillingService</a:t>
            </a:r>
            <a:endParaRPr lang="zh-CN" altLang="en-US" dirty="0"/>
          </a:p>
        </p:txBody>
      </p:sp>
      <p:sp>
        <p:nvSpPr>
          <p:cNvPr id="16" name="文本框 15"/>
          <p:cNvSpPr txBox="1"/>
          <p:nvPr/>
        </p:nvSpPr>
        <p:spPr>
          <a:xfrm>
            <a:off x="2026792" y="3990941"/>
            <a:ext cx="564869" cy="369332"/>
          </a:xfrm>
          <a:prstGeom prst="rect">
            <a:avLst/>
          </a:prstGeom>
          <a:noFill/>
        </p:spPr>
        <p:txBody>
          <a:bodyPr wrap="square" rtlCol="0">
            <a:spAutoFit/>
          </a:bodyPr>
          <a:lstStyle/>
          <a:p>
            <a:r>
              <a:rPr lang="en-US" altLang="zh-CN" dirty="0"/>
              <a:t>EXP</a:t>
            </a:r>
            <a:endParaRPr lang="zh-CN" altLang="en-US" dirty="0"/>
          </a:p>
        </p:txBody>
      </p:sp>
      <p:sp>
        <p:nvSpPr>
          <p:cNvPr id="17" name="文本框 16"/>
          <p:cNvSpPr txBox="1"/>
          <p:nvPr/>
        </p:nvSpPr>
        <p:spPr>
          <a:xfrm>
            <a:off x="5955560" y="3990941"/>
            <a:ext cx="746029" cy="369332"/>
          </a:xfrm>
          <a:prstGeom prst="rect">
            <a:avLst/>
          </a:prstGeom>
          <a:noFill/>
        </p:spPr>
        <p:txBody>
          <a:bodyPr wrap="square" rtlCol="0">
            <a:spAutoFit/>
          </a:bodyPr>
          <a:lstStyle/>
          <a:p>
            <a:r>
              <a:rPr lang="en-US" altLang="zh-CN" dirty="0"/>
              <a:t>MOS</a:t>
            </a:r>
            <a:endParaRPr lang="zh-CN" altLang="en-US" dirty="0"/>
          </a:p>
        </p:txBody>
      </p:sp>
    </p:spTree>
    <p:extLst>
      <p:ext uri="{BB962C8B-B14F-4D97-AF65-F5344CB8AC3E}">
        <p14:creationId xmlns:p14="http://schemas.microsoft.com/office/powerpoint/2010/main" val="407161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50"/>
                                        <p:tgtEl>
                                          <p:spTgt spid="5"/>
                                        </p:tgtEl>
                                      </p:cBhvr>
                                    </p:animEffect>
                                    <p:anim calcmode="lin" valueType="num">
                                      <p:cBhvr>
                                        <p:cTn id="14" dur="250" fill="hold"/>
                                        <p:tgtEl>
                                          <p:spTgt spid="5"/>
                                        </p:tgtEl>
                                        <p:attrNameLst>
                                          <p:attrName>ppt_x</p:attrName>
                                        </p:attrNameLst>
                                      </p:cBhvr>
                                      <p:tavLst>
                                        <p:tav tm="0">
                                          <p:val>
                                            <p:strVal val="#ppt_x"/>
                                          </p:val>
                                        </p:tav>
                                        <p:tav tm="100000">
                                          <p:val>
                                            <p:strVal val="#ppt_x"/>
                                          </p:val>
                                        </p:tav>
                                      </p:tavLst>
                                    </p:anim>
                                    <p:anim calcmode="lin" valueType="num">
                                      <p:cBhvr>
                                        <p:cTn id="15" dur="25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250"/>
                                        <p:tgtEl>
                                          <p:spTgt spid="14"/>
                                        </p:tgtEl>
                                      </p:cBhvr>
                                    </p:animEffect>
                                    <p:anim calcmode="lin" valueType="num">
                                      <p:cBhvr>
                                        <p:cTn id="20" dur="250" fill="hold"/>
                                        <p:tgtEl>
                                          <p:spTgt spid="14"/>
                                        </p:tgtEl>
                                        <p:attrNameLst>
                                          <p:attrName>ppt_x</p:attrName>
                                        </p:attrNameLst>
                                      </p:cBhvr>
                                      <p:tavLst>
                                        <p:tav tm="0">
                                          <p:val>
                                            <p:strVal val="#ppt_x"/>
                                          </p:val>
                                        </p:tav>
                                        <p:tav tm="100000">
                                          <p:val>
                                            <p:strVal val="#ppt_x"/>
                                          </p:val>
                                        </p:tav>
                                      </p:tavLst>
                                    </p:anim>
                                    <p:anim calcmode="lin" valueType="num">
                                      <p:cBhvr>
                                        <p:cTn id="21" dur="25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anim calcmode="lin" valueType="num">
                                      <p:cBhvr>
                                        <p:cTn id="25" dur="250" fill="hold"/>
                                        <p:tgtEl>
                                          <p:spTgt spid="10"/>
                                        </p:tgtEl>
                                        <p:attrNameLst>
                                          <p:attrName>ppt_x</p:attrName>
                                        </p:attrNameLst>
                                      </p:cBhvr>
                                      <p:tavLst>
                                        <p:tav tm="0">
                                          <p:val>
                                            <p:strVal val="#ppt_x"/>
                                          </p:val>
                                        </p:tav>
                                        <p:tav tm="100000">
                                          <p:val>
                                            <p:strVal val="#ppt_x"/>
                                          </p:val>
                                        </p:tav>
                                      </p:tavLst>
                                    </p:anim>
                                    <p:anim calcmode="lin" valueType="num">
                                      <p:cBhvr>
                                        <p:cTn id="26" dur="25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750"/>
                            </p:stCondLst>
                            <p:childTnLst>
                              <p:par>
                                <p:cTn id="28" presetID="42"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250"/>
                                        <p:tgtEl>
                                          <p:spTgt spid="15"/>
                                        </p:tgtEl>
                                      </p:cBhvr>
                                    </p:animEffect>
                                    <p:anim calcmode="lin" valueType="num">
                                      <p:cBhvr>
                                        <p:cTn id="31" dur="250" fill="hold"/>
                                        <p:tgtEl>
                                          <p:spTgt spid="15"/>
                                        </p:tgtEl>
                                        <p:attrNameLst>
                                          <p:attrName>ppt_x</p:attrName>
                                        </p:attrNameLst>
                                      </p:cBhvr>
                                      <p:tavLst>
                                        <p:tav tm="0">
                                          <p:val>
                                            <p:strVal val="#ppt_x"/>
                                          </p:val>
                                        </p:tav>
                                        <p:tav tm="100000">
                                          <p:val>
                                            <p:strVal val="#ppt_x"/>
                                          </p:val>
                                        </p:tav>
                                      </p:tavLst>
                                    </p:anim>
                                    <p:anim calcmode="lin" valueType="num">
                                      <p:cBhvr>
                                        <p:cTn id="32" dur="250" fill="hold"/>
                                        <p:tgtEl>
                                          <p:spTgt spid="15"/>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250"/>
                                        <p:tgtEl>
                                          <p:spTgt spid="11"/>
                                        </p:tgtEl>
                                      </p:cBhvr>
                                    </p:animEffect>
                                    <p:anim calcmode="lin" valueType="num">
                                      <p:cBhvr>
                                        <p:cTn id="36" dur="250" fill="hold"/>
                                        <p:tgtEl>
                                          <p:spTgt spid="11"/>
                                        </p:tgtEl>
                                        <p:attrNameLst>
                                          <p:attrName>ppt_x</p:attrName>
                                        </p:attrNameLst>
                                      </p:cBhvr>
                                      <p:tavLst>
                                        <p:tav tm="0">
                                          <p:val>
                                            <p:strVal val="#ppt_x"/>
                                          </p:val>
                                        </p:tav>
                                        <p:tav tm="100000">
                                          <p:val>
                                            <p:strVal val="#ppt_x"/>
                                          </p:val>
                                        </p:tav>
                                      </p:tavLst>
                                    </p:anim>
                                    <p:anim calcmode="lin" valueType="num">
                                      <p:cBhvr>
                                        <p:cTn id="37" dur="250" fill="hold"/>
                                        <p:tgtEl>
                                          <p:spTgt spid="11"/>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42"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250"/>
                                        <p:tgtEl>
                                          <p:spTgt spid="16"/>
                                        </p:tgtEl>
                                      </p:cBhvr>
                                    </p:animEffect>
                                    <p:anim calcmode="lin" valueType="num">
                                      <p:cBhvr>
                                        <p:cTn id="42" dur="250" fill="hold"/>
                                        <p:tgtEl>
                                          <p:spTgt spid="16"/>
                                        </p:tgtEl>
                                        <p:attrNameLst>
                                          <p:attrName>ppt_x</p:attrName>
                                        </p:attrNameLst>
                                      </p:cBhvr>
                                      <p:tavLst>
                                        <p:tav tm="0">
                                          <p:val>
                                            <p:strVal val="#ppt_x"/>
                                          </p:val>
                                        </p:tav>
                                        <p:tav tm="100000">
                                          <p:val>
                                            <p:strVal val="#ppt_x"/>
                                          </p:val>
                                        </p:tav>
                                      </p:tavLst>
                                    </p:anim>
                                    <p:anim calcmode="lin" valueType="num">
                                      <p:cBhvr>
                                        <p:cTn id="43" dur="250" fill="hold"/>
                                        <p:tgtEl>
                                          <p:spTgt spid="1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250"/>
                                        <p:tgtEl>
                                          <p:spTgt spid="12"/>
                                        </p:tgtEl>
                                      </p:cBhvr>
                                    </p:animEffect>
                                    <p:anim calcmode="lin" valueType="num">
                                      <p:cBhvr>
                                        <p:cTn id="47" dur="250" fill="hold"/>
                                        <p:tgtEl>
                                          <p:spTgt spid="12"/>
                                        </p:tgtEl>
                                        <p:attrNameLst>
                                          <p:attrName>ppt_x</p:attrName>
                                        </p:attrNameLst>
                                      </p:cBhvr>
                                      <p:tavLst>
                                        <p:tav tm="0">
                                          <p:val>
                                            <p:strVal val="#ppt_x"/>
                                          </p:val>
                                        </p:tav>
                                        <p:tav tm="100000">
                                          <p:val>
                                            <p:strVal val="#ppt_x"/>
                                          </p:val>
                                        </p:tav>
                                      </p:tavLst>
                                    </p:anim>
                                    <p:anim calcmode="lin" valueType="num">
                                      <p:cBhvr>
                                        <p:cTn id="48" dur="250" fill="hold"/>
                                        <p:tgtEl>
                                          <p:spTgt spid="12"/>
                                        </p:tgtEl>
                                        <p:attrNameLst>
                                          <p:attrName>ppt_y</p:attrName>
                                        </p:attrNameLst>
                                      </p:cBhvr>
                                      <p:tavLst>
                                        <p:tav tm="0">
                                          <p:val>
                                            <p:strVal val="#ppt_y+.1"/>
                                          </p:val>
                                        </p:tav>
                                        <p:tav tm="100000">
                                          <p:val>
                                            <p:strVal val="#ppt_y"/>
                                          </p:val>
                                        </p:tav>
                                      </p:tavLst>
                                    </p:anim>
                                  </p:childTnLst>
                                </p:cTn>
                              </p:par>
                            </p:childTnLst>
                          </p:cTn>
                        </p:par>
                        <p:par>
                          <p:cTn id="49" fill="hold">
                            <p:stCondLst>
                              <p:cond delay="1250"/>
                            </p:stCondLst>
                            <p:childTnLst>
                              <p:par>
                                <p:cTn id="50" presetID="42" presetClass="entr" presetSubtype="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250"/>
                                        <p:tgtEl>
                                          <p:spTgt spid="17"/>
                                        </p:tgtEl>
                                      </p:cBhvr>
                                    </p:animEffect>
                                    <p:anim calcmode="lin" valueType="num">
                                      <p:cBhvr>
                                        <p:cTn id="53" dur="250" fill="hold"/>
                                        <p:tgtEl>
                                          <p:spTgt spid="17"/>
                                        </p:tgtEl>
                                        <p:attrNameLst>
                                          <p:attrName>ppt_x</p:attrName>
                                        </p:attrNameLst>
                                      </p:cBhvr>
                                      <p:tavLst>
                                        <p:tav tm="0">
                                          <p:val>
                                            <p:strVal val="#ppt_x"/>
                                          </p:val>
                                        </p:tav>
                                        <p:tav tm="100000">
                                          <p:val>
                                            <p:strVal val="#ppt_x"/>
                                          </p:val>
                                        </p:tav>
                                      </p:tavLst>
                                    </p:anim>
                                    <p:anim calcmode="lin" valueType="num">
                                      <p:cBhvr>
                                        <p:cTn id="54" dur="25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250"/>
                                        <p:tgtEl>
                                          <p:spTgt spid="13"/>
                                        </p:tgtEl>
                                      </p:cBhvr>
                                    </p:animEffect>
                                    <p:anim calcmode="lin" valueType="num">
                                      <p:cBhvr>
                                        <p:cTn id="58" dur="250" fill="hold"/>
                                        <p:tgtEl>
                                          <p:spTgt spid="13"/>
                                        </p:tgtEl>
                                        <p:attrNameLst>
                                          <p:attrName>ppt_x</p:attrName>
                                        </p:attrNameLst>
                                      </p:cBhvr>
                                      <p:tavLst>
                                        <p:tav tm="0">
                                          <p:val>
                                            <p:strVal val="#ppt_x"/>
                                          </p:val>
                                        </p:tav>
                                        <p:tav tm="100000">
                                          <p:val>
                                            <p:strVal val="#ppt_x"/>
                                          </p:val>
                                        </p:tav>
                                      </p:tavLst>
                                    </p:anim>
                                    <p:anim calcmode="lin" valueType="num">
                                      <p:cBhvr>
                                        <p:cTn id="59" dur="2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P spid="15" grpId="0"/>
      <p:bldP spid="16" grpId="0"/>
      <p:bldP spid="1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zh-CN" dirty="0">
                <a:effectLst/>
              </a:rPr>
              <a:t>实验结果及分析</a:t>
            </a:r>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64</a:t>
            </a:fld>
            <a:endParaRPr lang="zh-CN" altLang="en-US"/>
          </a:p>
        </p:txBody>
      </p:sp>
      <p:sp>
        <p:nvSpPr>
          <p:cNvPr id="5" name="TextBox 45"/>
          <p:cNvSpPr txBox="1"/>
          <p:nvPr/>
        </p:nvSpPr>
        <p:spPr>
          <a:xfrm>
            <a:off x="539749" y="1456715"/>
            <a:ext cx="3178009" cy="507831"/>
          </a:xfrm>
          <a:prstGeom prst="rect">
            <a:avLst/>
          </a:prstGeom>
          <a:noFill/>
        </p:spPr>
        <p:txBody>
          <a:bodyPr wrap="square" rtlCol="0">
            <a:spAutoFit/>
          </a:bodyPr>
          <a:lstStyle/>
          <a:p>
            <a:pPr>
              <a:lnSpc>
                <a:spcPct val="150000"/>
              </a:lnSpc>
              <a:spcAft>
                <a:spcPts val="1200"/>
              </a:spcAft>
            </a:pPr>
            <a:r>
              <a:rPr lang="zh-CN" altLang="zh-CN" dirty="0"/>
              <a:t>变异得分的分布如下图所示</a:t>
            </a:r>
            <a:r>
              <a:rPr lang="zh-CN" altLang="en-US" dirty="0"/>
              <a:t>：</a:t>
            </a:r>
            <a:endParaRPr lang="en-US" altLang="zh-CN" dirty="0"/>
          </a:p>
        </p:txBody>
      </p:sp>
      <p:sp>
        <p:nvSpPr>
          <p:cNvPr id="6" name="TextBox 9"/>
          <p:cNvSpPr txBox="1">
            <a:spLocks noChangeArrowheads="1"/>
          </p:cNvSpPr>
          <p:nvPr/>
        </p:nvSpPr>
        <p:spPr bwMode="auto">
          <a:xfrm>
            <a:off x="251520" y="1052736"/>
            <a:ext cx="86847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蜕变关系集的故障检测能力是否与蜕变关系集的多样性有关？</a:t>
            </a:r>
            <a:endParaRPr lang="en-US" altLang="zh-CN" sz="2400" dirty="0">
              <a:latin typeface="Verdana" pitchFamily="34" charset="0"/>
            </a:endParaRPr>
          </a:p>
        </p:txBody>
      </p:sp>
      <p:pic>
        <p:nvPicPr>
          <p:cNvPr id="20" name="图片 19" descr="C:\Users\FUAN\Desktop\多样性实验结果\ABBS\10-1000\ABBS-10.jpg"/>
          <p:cNvPicPr/>
          <p:nvPr/>
        </p:nvPicPr>
        <p:blipFill>
          <a:blip r:embed="rId2">
            <a:extLst>
              <a:ext uri="{28A0092B-C50C-407E-A947-70E740481C1C}">
                <a14:useLocalDpi xmlns:a14="http://schemas.microsoft.com/office/drawing/2010/main" val="0"/>
              </a:ext>
            </a:extLst>
          </a:blip>
          <a:srcRect/>
          <a:stretch>
            <a:fillRect/>
          </a:stretch>
        </p:blipFill>
        <p:spPr bwMode="auto">
          <a:xfrm>
            <a:off x="1038042" y="2240447"/>
            <a:ext cx="3076758" cy="1910448"/>
          </a:xfrm>
          <a:prstGeom prst="rect">
            <a:avLst/>
          </a:prstGeom>
          <a:noFill/>
          <a:ln>
            <a:noFill/>
          </a:ln>
        </p:spPr>
      </p:pic>
      <p:pic>
        <p:nvPicPr>
          <p:cNvPr id="21" name="图片 20" descr="C:\Users\FUAN\Desktop\多样性实验结果\ABBS\20-1000\ABBS-20.jpg"/>
          <p:cNvPicPr/>
          <p:nvPr/>
        </p:nvPicPr>
        <p:blipFill>
          <a:blip r:embed="rId3">
            <a:extLst>
              <a:ext uri="{28A0092B-C50C-407E-A947-70E740481C1C}">
                <a14:useLocalDpi xmlns:a14="http://schemas.microsoft.com/office/drawing/2010/main" val="0"/>
              </a:ext>
            </a:extLst>
          </a:blip>
          <a:srcRect/>
          <a:stretch>
            <a:fillRect/>
          </a:stretch>
        </p:blipFill>
        <p:spPr bwMode="auto">
          <a:xfrm>
            <a:off x="4988106" y="2295876"/>
            <a:ext cx="2952736" cy="1799590"/>
          </a:xfrm>
          <a:prstGeom prst="rect">
            <a:avLst/>
          </a:prstGeom>
          <a:noFill/>
          <a:ln>
            <a:noFill/>
          </a:ln>
        </p:spPr>
      </p:pic>
      <p:pic>
        <p:nvPicPr>
          <p:cNvPr id="22" name="图片 21" descr="C:\Users\FUAN\Desktop\多样性实验结果\ABBS\30-1000\MOS-30.jpg"/>
          <p:cNvPicPr/>
          <p:nvPr/>
        </p:nvPicPr>
        <p:blipFill>
          <a:blip r:embed="rId4">
            <a:extLst>
              <a:ext uri="{28A0092B-C50C-407E-A947-70E740481C1C}">
                <a14:useLocalDpi xmlns:a14="http://schemas.microsoft.com/office/drawing/2010/main" val="0"/>
              </a:ext>
            </a:extLst>
          </a:blip>
          <a:srcRect/>
          <a:stretch>
            <a:fillRect/>
          </a:stretch>
        </p:blipFill>
        <p:spPr bwMode="auto">
          <a:xfrm>
            <a:off x="1111894" y="4550510"/>
            <a:ext cx="3002906" cy="1799590"/>
          </a:xfrm>
          <a:prstGeom prst="rect">
            <a:avLst/>
          </a:prstGeom>
          <a:noFill/>
          <a:ln>
            <a:noFill/>
          </a:ln>
        </p:spPr>
      </p:pic>
      <p:pic>
        <p:nvPicPr>
          <p:cNvPr id="23" name="图片 22" descr="C:\Users\FUAN\Desktop\多样性实验结果\ABBS\40-1000\ABBS-40.jpg"/>
          <p:cNvPicPr/>
          <p:nvPr/>
        </p:nvPicPr>
        <p:blipFill>
          <a:blip r:embed="rId5">
            <a:extLst>
              <a:ext uri="{28A0092B-C50C-407E-A947-70E740481C1C}">
                <a14:useLocalDpi xmlns:a14="http://schemas.microsoft.com/office/drawing/2010/main" val="0"/>
              </a:ext>
            </a:extLst>
          </a:blip>
          <a:srcRect/>
          <a:stretch>
            <a:fillRect/>
          </a:stretch>
        </p:blipFill>
        <p:spPr bwMode="auto">
          <a:xfrm>
            <a:off x="4988105" y="4550510"/>
            <a:ext cx="3125380" cy="1799590"/>
          </a:xfrm>
          <a:prstGeom prst="rect">
            <a:avLst/>
          </a:prstGeom>
          <a:noFill/>
          <a:ln>
            <a:noFill/>
          </a:ln>
        </p:spPr>
      </p:pic>
      <p:sp>
        <p:nvSpPr>
          <p:cNvPr id="4" name="文本框 3"/>
          <p:cNvSpPr txBox="1"/>
          <p:nvPr/>
        </p:nvSpPr>
        <p:spPr>
          <a:xfrm>
            <a:off x="1540043" y="4207866"/>
            <a:ext cx="2177715" cy="261610"/>
          </a:xfrm>
          <a:prstGeom prst="rect">
            <a:avLst/>
          </a:prstGeom>
          <a:noFill/>
        </p:spPr>
        <p:txBody>
          <a:bodyPr wrap="square" rtlCol="0">
            <a:spAutoFit/>
          </a:bodyPr>
          <a:lstStyle/>
          <a:p>
            <a:r>
              <a:rPr lang="zh-CN" altLang="zh-CN" sz="1100" dirty="0"/>
              <a:t>蜕变关系集变异得分（规模为</a:t>
            </a:r>
            <a:r>
              <a:rPr lang="en-US" altLang="zh-CN" sz="1100" dirty="0"/>
              <a:t>10</a:t>
            </a:r>
            <a:r>
              <a:rPr lang="zh-CN" altLang="zh-CN" sz="1100" dirty="0"/>
              <a:t>）</a:t>
            </a:r>
            <a:endParaRPr lang="zh-CN" altLang="en-US" sz="1100" dirty="0"/>
          </a:p>
        </p:txBody>
      </p:sp>
      <p:sp>
        <p:nvSpPr>
          <p:cNvPr id="24" name="文本框 23"/>
          <p:cNvSpPr txBox="1"/>
          <p:nvPr/>
        </p:nvSpPr>
        <p:spPr>
          <a:xfrm>
            <a:off x="5375616" y="4192183"/>
            <a:ext cx="2177715" cy="261610"/>
          </a:xfrm>
          <a:prstGeom prst="rect">
            <a:avLst/>
          </a:prstGeom>
          <a:noFill/>
        </p:spPr>
        <p:txBody>
          <a:bodyPr wrap="square" rtlCol="0">
            <a:spAutoFit/>
          </a:bodyPr>
          <a:lstStyle/>
          <a:p>
            <a:r>
              <a:rPr lang="zh-CN" altLang="zh-CN" sz="1100" dirty="0"/>
              <a:t>蜕变关系集变异得分（规模为</a:t>
            </a:r>
            <a:r>
              <a:rPr lang="en-US" altLang="zh-CN" sz="1100" dirty="0"/>
              <a:t>20</a:t>
            </a:r>
            <a:r>
              <a:rPr lang="zh-CN" altLang="zh-CN" sz="1100" dirty="0"/>
              <a:t>）</a:t>
            </a:r>
            <a:endParaRPr lang="zh-CN" altLang="en-US" sz="1100" dirty="0"/>
          </a:p>
        </p:txBody>
      </p:sp>
      <p:sp>
        <p:nvSpPr>
          <p:cNvPr id="25" name="文本框 24"/>
          <p:cNvSpPr txBox="1"/>
          <p:nvPr/>
        </p:nvSpPr>
        <p:spPr>
          <a:xfrm>
            <a:off x="1540043" y="6430827"/>
            <a:ext cx="2177715" cy="261610"/>
          </a:xfrm>
          <a:prstGeom prst="rect">
            <a:avLst/>
          </a:prstGeom>
          <a:noFill/>
        </p:spPr>
        <p:txBody>
          <a:bodyPr wrap="square" rtlCol="0">
            <a:spAutoFit/>
          </a:bodyPr>
          <a:lstStyle/>
          <a:p>
            <a:r>
              <a:rPr lang="zh-CN" altLang="zh-CN" sz="1100" dirty="0"/>
              <a:t>蜕变关系集变异得分（规模为</a:t>
            </a:r>
            <a:r>
              <a:rPr lang="en-US" altLang="zh-CN" sz="1100" dirty="0"/>
              <a:t>30</a:t>
            </a:r>
            <a:r>
              <a:rPr lang="zh-CN" altLang="zh-CN" sz="1100" dirty="0"/>
              <a:t>）</a:t>
            </a:r>
            <a:endParaRPr lang="zh-CN" altLang="en-US" sz="1100" dirty="0"/>
          </a:p>
        </p:txBody>
      </p:sp>
      <p:sp>
        <p:nvSpPr>
          <p:cNvPr id="26" name="文本框 25"/>
          <p:cNvSpPr txBox="1"/>
          <p:nvPr/>
        </p:nvSpPr>
        <p:spPr>
          <a:xfrm>
            <a:off x="5435774" y="6430827"/>
            <a:ext cx="2177715" cy="261610"/>
          </a:xfrm>
          <a:prstGeom prst="rect">
            <a:avLst/>
          </a:prstGeom>
          <a:noFill/>
        </p:spPr>
        <p:txBody>
          <a:bodyPr wrap="square" rtlCol="0">
            <a:spAutoFit/>
          </a:bodyPr>
          <a:lstStyle/>
          <a:p>
            <a:r>
              <a:rPr lang="zh-CN" altLang="zh-CN" sz="1100" dirty="0"/>
              <a:t>蜕变关系集变异得分（规模为</a:t>
            </a:r>
            <a:r>
              <a:rPr lang="en-US" altLang="zh-CN" sz="1100" dirty="0"/>
              <a:t>40</a:t>
            </a:r>
            <a:r>
              <a:rPr lang="zh-CN" altLang="zh-CN" sz="1100" dirty="0"/>
              <a:t>）</a:t>
            </a:r>
            <a:endParaRPr lang="zh-CN" altLang="en-US" sz="1100" dirty="0"/>
          </a:p>
        </p:txBody>
      </p:sp>
      <p:sp>
        <p:nvSpPr>
          <p:cNvPr id="7" name="文本框 6"/>
          <p:cNvSpPr txBox="1"/>
          <p:nvPr/>
        </p:nvSpPr>
        <p:spPr>
          <a:xfrm>
            <a:off x="3316023" y="1889732"/>
            <a:ext cx="3148450" cy="369332"/>
          </a:xfrm>
          <a:prstGeom prst="rect">
            <a:avLst/>
          </a:prstGeom>
          <a:noFill/>
        </p:spPr>
        <p:txBody>
          <a:bodyPr wrap="square" rtlCol="0">
            <a:spAutoFit/>
          </a:bodyPr>
          <a:lstStyle/>
          <a:p>
            <a:r>
              <a:rPr lang="en-US" altLang="zh-CN" b="1" dirty="0" err="1"/>
              <a:t>AirlinesBaggageBillingService</a:t>
            </a:r>
            <a:endParaRPr lang="zh-CN" altLang="en-US" b="1" dirty="0"/>
          </a:p>
        </p:txBody>
      </p:sp>
    </p:spTree>
    <p:extLst>
      <p:ext uri="{BB962C8B-B14F-4D97-AF65-F5344CB8AC3E}">
        <p14:creationId xmlns:p14="http://schemas.microsoft.com/office/powerpoint/2010/main" val="287746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50"/>
                                        <p:tgtEl>
                                          <p:spTgt spid="5"/>
                                        </p:tgtEl>
                                      </p:cBhvr>
                                    </p:animEffect>
                                    <p:anim calcmode="lin" valueType="num">
                                      <p:cBhvr>
                                        <p:cTn id="14" dur="250" fill="hold"/>
                                        <p:tgtEl>
                                          <p:spTgt spid="5"/>
                                        </p:tgtEl>
                                        <p:attrNameLst>
                                          <p:attrName>ppt_x</p:attrName>
                                        </p:attrNameLst>
                                      </p:cBhvr>
                                      <p:tavLst>
                                        <p:tav tm="0">
                                          <p:val>
                                            <p:strVal val="#ppt_x"/>
                                          </p:val>
                                        </p:tav>
                                        <p:tav tm="100000">
                                          <p:val>
                                            <p:strVal val="#ppt_x"/>
                                          </p:val>
                                        </p:tav>
                                      </p:tavLst>
                                    </p:anim>
                                    <p:anim calcmode="lin" valueType="num">
                                      <p:cBhvr>
                                        <p:cTn id="15" dur="25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50"/>
                                        <p:tgtEl>
                                          <p:spTgt spid="7"/>
                                        </p:tgtEl>
                                      </p:cBhvr>
                                    </p:animEffect>
                                    <p:anim calcmode="lin" valueType="num">
                                      <p:cBhvr>
                                        <p:cTn id="20" dur="250" fill="hold"/>
                                        <p:tgtEl>
                                          <p:spTgt spid="7"/>
                                        </p:tgtEl>
                                        <p:attrNameLst>
                                          <p:attrName>ppt_x</p:attrName>
                                        </p:attrNameLst>
                                      </p:cBhvr>
                                      <p:tavLst>
                                        <p:tav tm="0">
                                          <p:val>
                                            <p:strVal val="#ppt_x"/>
                                          </p:val>
                                        </p:tav>
                                        <p:tav tm="100000">
                                          <p:val>
                                            <p:strVal val="#ppt_x"/>
                                          </p:val>
                                        </p:tav>
                                      </p:tavLst>
                                    </p:anim>
                                    <p:anim calcmode="lin" valueType="num">
                                      <p:cBhvr>
                                        <p:cTn id="21" dur="25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250"/>
                                        <p:tgtEl>
                                          <p:spTgt spid="20"/>
                                        </p:tgtEl>
                                      </p:cBhvr>
                                    </p:animEffect>
                                    <p:anim calcmode="lin" valueType="num">
                                      <p:cBhvr>
                                        <p:cTn id="26" dur="250" fill="hold"/>
                                        <p:tgtEl>
                                          <p:spTgt spid="20"/>
                                        </p:tgtEl>
                                        <p:attrNameLst>
                                          <p:attrName>ppt_x</p:attrName>
                                        </p:attrNameLst>
                                      </p:cBhvr>
                                      <p:tavLst>
                                        <p:tav tm="0">
                                          <p:val>
                                            <p:strVal val="#ppt_x"/>
                                          </p:val>
                                        </p:tav>
                                        <p:tav tm="100000">
                                          <p:val>
                                            <p:strVal val="#ppt_x"/>
                                          </p:val>
                                        </p:tav>
                                      </p:tavLst>
                                    </p:anim>
                                    <p:anim calcmode="lin" valueType="num">
                                      <p:cBhvr>
                                        <p:cTn id="27" dur="25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250"/>
                                        <p:tgtEl>
                                          <p:spTgt spid="4"/>
                                        </p:tgtEl>
                                      </p:cBhvr>
                                    </p:animEffect>
                                    <p:anim calcmode="lin" valueType="num">
                                      <p:cBhvr>
                                        <p:cTn id="31" dur="250" fill="hold"/>
                                        <p:tgtEl>
                                          <p:spTgt spid="4"/>
                                        </p:tgtEl>
                                        <p:attrNameLst>
                                          <p:attrName>ppt_x</p:attrName>
                                        </p:attrNameLst>
                                      </p:cBhvr>
                                      <p:tavLst>
                                        <p:tav tm="0">
                                          <p:val>
                                            <p:strVal val="#ppt_x"/>
                                          </p:val>
                                        </p:tav>
                                        <p:tav tm="100000">
                                          <p:val>
                                            <p:strVal val="#ppt_x"/>
                                          </p:val>
                                        </p:tav>
                                      </p:tavLst>
                                    </p:anim>
                                    <p:anim calcmode="lin" valueType="num">
                                      <p:cBhvr>
                                        <p:cTn id="32" dur="250" fill="hold"/>
                                        <p:tgtEl>
                                          <p:spTgt spid="4"/>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42"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250"/>
                                        <p:tgtEl>
                                          <p:spTgt spid="21"/>
                                        </p:tgtEl>
                                      </p:cBhvr>
                                    </p:animEffect>
                                    <p:anim calcmode="lin" valueType="num">
                                      <p:cBhvr>
                                        <p:cTn id="37" dur="250" fill="hold"/>
                                        <p:tgtEl>
                                          <p:spTgt spid="21"/>
                                        </p:tgtEl>
                                        <p:attrNameLst>
                                          <p:attrName>ppt_x</p:attrName>
                                        </p:attrNameLst>
                                      </p:cBhvr>
                                      <p:tavLst>
                                        <p:tav tm="0">
                                          <p:val>
                                            <p:strVal val="#ppt_x"/>
                                          </p:val>
                                        </p:tav>
                                        <p:tav tm="100000">
                                          <p:val>
                                            <p:strVal val="#ppt_x"/>
                                          </p:val>
                                        </p:tav>
                                      </p:tavLst>
                                    </p:anim>
                                    <p:anim calcmode="lin" valueType="num">
                                      <p:cBhvr>
                                        <p:cTn id="38" dur="250" fill="hold"/>
                                        <p:tgtEl>
                                          <p:spTgt spid="2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250"/>
                                        <p:tgtEl>
                                          <p:spTgt spid="24"/>
                                        </p:tgtEl>
                                      </p:cBhvr>
                                    </p:animEffect>
                                    <p:anim calcmode="lin" valueType="num">
                                      <p:cBhvr>
                                        <p:cTn id="42" dur="250" fill="hold"/>
                                        <p:tgtEl>
                                          <p:spTgt spid="24"/>
                                        </p:tgtEl>
                                        <p:attrNameLst>
                                          <p:attrName>ppt_x</p:attrName>
                                        </p:attrNameLst>
                                      </p:cBhvr>
                                      <p:tavLst>
                                        <p:tav tm="0">
                                          <p:val>
                                            <p:strVal val="#ppt_x"/>
                                          </p:val>
                                        </p:tav>
                                        <p:tav tm="100000">
                                          <p:val>
                                            <p:strVal val="#ppt_x"/>
                                          </p:val>
                                        </p:tav>
                                      </p:tavLst>
                                    </p:anim>
                                    <p:anim calcmode="lin" valueType="num">
                                      <p:cBhvr>
                                        <p:cTn id="43" dur="250" fill="hold"/>
                                        <p:tgtEl>
                                          <p:spTgt spid="24"/>
                                        </p:tgtEl>
                                        <p:attrNameLst>
                                          <p:attrName>ppt_y</p:attrName>
                                        </p:attrNameLst>
                                      </p:cBhvr>
                                      <p:tavLst>
                                        <p:tav tm="0">
                                          <p:val>
                                            <p:strVal val="#ppt_y+.1"/>
                                          </p:val>
                                        </p:tav>
                                        <p:tav tm="100000">
                                          <p:val>
                                            <p:strVal val="#ppt_y"/>
                                          </p:val>
                                        </p:tav>
                                      </p:tavLst>
                                    </p:anim>
                                  </p:childTnLst>
                                </p:cTn>
                              </p:par>
                            </p:childTnLst>
                          </p:cTn>
                        </p:par>
                        <p:par>
                          <p:cTn id="44" fill="hold">
                            <p:stCondLst>
                              <p:cond delay="1250"/>
                            </p:stCondLst>
                            <p:childTnLst>
                              <p:par>
                                <p:cTn id="45" presetID="42" presetClass="entr" presetSubtype="0"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50"/>
                                        <p:tgtEl>
                                          <p:spTgt spid="22"/>
                                        </p:tgtEl>
                                      </p:cBhvr>
                                    </p:animEffect>
                                    <p:anim calcmode="lin" valueType="num">
                                      <p:cBhvr>
                                        <p:cTn id="48" dur="250" fill="hold"/>
                                        <p:tgtEl>
                                          <p:spTgt spid="22"/>
                                        </p:tgtEl>
                                        <p:attrNameLst>
                                          <p:attrName>ppt_x</p:attrName>
                                        </p:attrNameLst>
                                      </p:cBhvr>
                                      <p:tavLst>
                                        <p:tav tm="0">
                                          <p:val>
                                            <p:strVal val="#ppt_x"/>
                                          </p:val>
                                        </p:tav>
                                        <p:tav tm="100000">
                                          <p:val>
                                            <p:strVal val="#ppt_x"/>
                                          </p:val>
                                        </p:tav>
                                      </p:tavLst>
                                    </p:anim>
                                    <p:anim calcmode="lin" valueType="num">
                                      <p:cBhvr>
                                        <p:cTn id="49" dur="250" fill="hold"/>
                                        <p:tgtEl>
                                          <p:spTgt spid="2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250"/>
                                        <p:tgtEl>
                                          <p:spTgt spid="25"/>
                                        </p:tgtEl>
                                      </p:cBhvr>
                                    </p:animEffect>
                                    <p:anim calcmode="lin" valueType="num">
                                      <p:cBhvr>
                                        <p:cTn id="53" dur="250" fill="hold"/>
                                        <p:tgtEl>
                                          <p:spTgt spid="25"/>
                                        </p:tgtEl>
                                        <p:attrNameLst>
                                          <p:attrName>ppt_x</p:attrName>
                                        </p:attrNameLst>
                                      </p:cBhvr>
                                      <p:tavLst>
                                        <p:tav tm="0">
                                          <p:val>
                                            <p:strVal val="#ppt_x"/>
                                          </p:val>
                                        </p:tav>
                                        <p:tav tm="100000">
                                          <p:val>
                                            <p:strVal val="#ppt_x"/>
                                          </p:val>
                                        </p:tav>
                                      </p:tavLst>
                                    </p:anim>
                                    <p:anim calcmode="lin" valueType="num">
                                      <p:cBhvr>
                                        <p:cTn id="54" dur="250" fill="hold"/>
                                        <p:tgtEl>
                                          <p:spTgt spid="25"/>
                                        </p:tgtEl>
                                        <p:attrNameLst>
                                          <p:attrName>ppt_y</p:attrName>
                                        </p:attrNameLst>
                                      </p:cBhvr>
                                      <p:tavLst>
                                        <p:tav tm="0">
                                          <p:val>
                                            <p:strVal val="#ppt_y+.1"/>
                                          </p:val>
                                        </p:tav>
                                        <p:tav tm="100000">
                                          <p:val>
                                            <p:strVal val="#ppt_y"/>
                                          </p:val>
                                        </p:tav>
                                      </p:tavLst>
                                    </p:anim>
                                  </p:childTnLst>
                                </p:cTn>
                              </p:par>
                            </p:childTnLst>
                          </p:cTn>
                        </p:par>
                        <p:par>
                          <p:cTn id="55" fill="hold">
                            <p:stCondLst>
                              <p:cond delay="1500"/>
                            </p:stCondLst>
                            <p:childTnLst>
                              <p:par>
                                <p:cTn id="56" presetID="42" presetClass="entr" presetSubtype="0"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250"/>
                                        <p:tgtEl>
                                          <p:spTgt spid="23"/>
                                        </p:tgtEl>
                                      </p:cBhvr>
                                    </p:animEffect>
                                    <p:anim calcmode="lin" valueType="num">
                                      <p:cBhvr>
                                        <p:cTn id="59" dur="250" fill="hold"/>
                                        <p:tgtEl>
                                          <p:spTgt spid="23"/>
                                        </p:tgtEl>
                                        <p:attrNameLst>
                                          <p:attrName>ppt_x</p:attrName>
                                        </p:attrNameLst>
                                      </p:cBhvr>
                                      <p:tavLst>
                                        <p:tav tm="0">
                                          <p:val>
                                            <p:strVal val="#ppt_x"/>
                                          </p:val>
                                        </p:tav>
                                        <p:tav tm="100000">
                                          <p:val>
                                            <p:strVal val="#ppt_x"/>
                                          </p:val>
                                        </p:tav>
                                      </p:tavLst>
                                    </p:anim>
                                    <p:anim calcmode="lin" valueType="num">
                                      <p:cBhvr>
                                        <p:cTn id="60" dur="250" fill="hold"/>
                                        <p:tgtEl>
                                          <p:spTgt spid="23"/>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250"/>
                                        <p:tgtEl>
                                          <p:spTgt spid="26"/>
                                        </p:tgtEl>
                                      </p:cBhvr>
                                    </p:animEffect>
                                    <p:anim calcmode="lin" valueType="num">
                                      <p:cBhvr>
                                        <p:cTn id="64" dur="250" fill="hold"/>
                                        <p:tgtEl>
                                          <p:spTgt spid="26"/>
                                        </p:tgtEl>
                                        <p:attrNameLst>
                                          <p:attrName>ppt_x</p:attrName>
                                        </p:attrNameLst>
                                      </p:cBhvr>
                                      <p:tavLst>
                                        <p:tav tm="0">
                                          <p:val>
                                            <p:strVal val="#ppt_x"/>
                                          </p:val>
                                        </p:tav>
                                        <p:tav tm="100000">
                                          <p:val>
                                            <p:strVal val="#ppt_x"/>
                                          </p:val>
                                        </p:tav>
                                      </p:tavLst>
                                    </p:anim>
                                    <p:anim calcmode="lin" valueType="num">
                                      <p:cBhvr>
                                        <p:cTn id="65" dur="25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p:bldP spid="24" grpId="0"/>
      <p:bldP spid="25" grpId="0"/>
      <p:bldP spid="26"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zh-CN" dirty="0">
                <a:effectLst/>
              </a:rPr>
              <a:t>实验结果及分析</a:t>
            </a:r>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65</a:t>
            </a:fld>
            <a:endParaRPr lang="zh-CN" altLang="en-US"/>
          </a:p>
        </p:txBody>
      </p:sp>
      <p:sp>
        <p:nvSpPr>
          <p:cNvPr id="5" name="TextBox 45"/>
          <p:cNvSpPr txBox="1"/>
          <p:nvPr/>
        </p:nvSpPr>
        <p:spPr>
          <a:xfrm>
            <a:off x="539749" y="1456715"/>
            <a:ext cx="3178009" cy="507831"/>
          </a:xfrm>
          <a:prstGeom prst="rect">
            <a:avLst/>
          </a:prstGeom>
          <a:noFill/>
        </p:spPr>
        <p:txBody>
          <a:bodyPr wrap="square" rtlCol="0">
            <a:spAutoFit/>
          </a:bodyPr>
          <a:lstStyle/>
          <a:p>
            <a:pPr>
              <a:lnSpc>
                <a:spcPct val="150000"/>
              </a:lnSpc>
              <a:spcAft>
                <a:spcPts val="1200"/>
              </a:spcAft>
            </a:pPr>
            <a:r>
              <a:rPr lang="zh-CN" altLang="zh-CN" dirty="0"/>
              <a:t>变异得分的分布如下图所示</a:t>
            </a:r>
            <a:r>
              <a:rPr lang="zh-CN" altLang="en-US" dirty="0"/>
              <a:t>：</a:t>
            </a:r>
            <a:endParaRPr lang="en-US" altLang="zh-CN" dirty="0"/>
          </a:p>
        </p:txBody>
      </p:sp>
      <p:sp>
        <p:nvSpPr>
          <p:cNvPr id="6" name="TextBox 9"/>
          <p:cNvSpPr txBox="1">
            <a:spLocks noChangeArrowheads="1"/>
          </p:cNvSpPr>
          <p:nvPr/>
        </p:nvSpPr>
        <p:spPr bwMode="auto">
          <a:xfrm>
            <a:off x="251520" y="1052736"/>
            <a:ext cx="86847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蜕变关系集的故障检测能力是否与蜕变关系集的多样性有关？</a:t>
            </a:r>
            <a:endParaRPr lang="en-US" altLang="zh-CN" sz="2400" dirty="0">
              <a:latin typeface="Verdana" pitchFamily="34" charset="0"/>
            </a:endParaRPr>
          </a:p>
        </p:txBody>
      </p:sp>
      <p:sp>
        <p:nvSpPr>
          <p:cNvPr id="4" name="文本框 3"/>
          <p:cNvSpPr txBox="1"/>
          <p:nvPr/>
        </p:nvSpPr>
        <p:spPr>
          <a:xfrm>
            <a:off x="1540043" y="4207866"/>
            <a:ext cx="2177715" cy="261610"/>
          </a:xfrm>
          <a:prstGeom prst="rect">
            <a:avLst/>
          </a:prstGeom>
          <a:noFill/>
        </p:spPr>
        <p:txBody>
          <a:bodyPr wrap="square" rtlCol="0">
            <a:spAutoFit/>
          </a:bodyPr>
          <a:lstStyle/>
          <a:p>
            <a:r>
              <a:rPr lang="zh-CN" altLang="zh-CN" sz="1100" dirty="0"/>
              <a:t>蜕变关系集变异得分（规模为</a:t>
            </a:r>
            <a:r>
              <a:rPr lang="en-US" altLang="zh-CN" sz="1100" dirty="0"/>
              <a:t>10</a:t>
            </a:r>
            <a:r>
              <a:rPr lang="zh-CN" altLang="zh-CN" sz="1100" dirty="0"/>
              <a:t>）</a:t>
            </a:r>
            <a:endParaRPr lang="zh-CN" altLang="en-US" sz="1100" dirty="0"/>
          </a:p>
        </p:txBody>
      </p:sp>
      <p:sp>
        <p:nvSpPr>
          <p:cNvPr id="24" name="文本框 23"/>
          <p:cNvSpPr txBox="1"/>
          <p:nvPr/>
        </p:nvSpPr>
        <p:spPr>
          <a:xfrm>
            <a:off x="5375616" y="4192183"/>
            <a:ext cx="2177715" cy="261610"/>
          </a:xfrm>
          <a:prstGeom prst="rect">
            <a:avLst/>
          </a:prstGeom>
          <a:noFill/>
        </p:spPr>
        <p:txBody>
          <a:bodyPr wrap="square" rtlCol="0">
            <a:spAutoFit/>
          </a:bodyPr>
          <a:lstStyle/>
          <a:p>
            <a:r>
              <a:rPr lang="zh-CN" altLang="zh-CN" sz="1100" dirty="0"/>
              <a:t>蜕变关系集变异得分（规模为</a:t>
            </a:r>
            <a:r>
              <a:rPr lang="en-US" altLang="zh-CN" sz="1100" dirty="0"/>
              <a:t>20</a:t>
            </a:r>
            <a:r>
              <a:rPr lang="zh-CN" altLang="zh-CN" sz="1100" dirty="0"/>
              <a:t>）</a:t>
            </a:r>
            <a:endParaRPr lang="zh-CN" altLang="en-US" sz="1100" dirty="0"/>
          </a:p>
        </p:txBody>
      </p:sp>
      <p:sp>
        <p:nvSpPr>
          <p:cNvPr id="25" name="文本框 24"/>
          <p:cNvSpPr txBox="1"/>
          <p:nvPr/>
        </p:nvSpPr>
        <p:spPr>
          <a:xfrm>
            <a:off x="1540043" y="6430827"/>
            <a:ext cx="2177715" cy="261610"/>
          </a:xfrm>
          <a:prstGeom prst="rect">
            <a:avLst/>
          </a:prstGeom>
          <a:noFill/>
        </p:spPr>
        <p:txBody>
          <a:bodyPr wrap="square" rtlCol="0">
            <a:spAutoFit/>
          </a:bodyPr>
          <a:lstStyle/>
          <a:p>
            <a:r>
              <a:rPr lang="zh-CN" altLang="zh-CN" sz="1100" dirty="0"/>
              <a:t>蜕变关系集变异得分（规模为</a:t>
            </a:r>
            <a:r>
              <a:rPr lang="en-US" altLang="zh-CN" sz="1100" dirty="0"/>
              <a:t>30</a:t>
            </a:r>
            <a:r>
              <a:rPr lang="zh-CN" altLang="zh-CN" sz="1100" dirty="0"/>
              <a:t>）</a:t>
            </a:r>
            <a:endParaRPr lang="zh-CN" altLang="en-US" sz="1100" dirty="0"/>
          </a:p>
        </p:txBody>
      </p:sp>
      <p:sp>
        <p:nvSpPr>
          <p:cNvPr id="26" name="文本框 25"/>
          <p:cNvSpPr txBox="1"/>
          <p:nvPr/>
        </p:nvSpPr>
        <p:spPr>
          <a:xfrm>
            <a:off x="5435774" y="6430827"/>
            <a:ext cx="2177715" cy="261610"/>
          </a:xfrm>
          <a:prstGeom prst="rect">
            <a:avLst/>
          </a:prstGeom>
          <a:noFill/>
        </p:spPr>
        <p:txBody>
          <a:bodyPr wrap="square" rtlCol="0">
            <a:spAutoFit/>
          </a:bodyPr>
          <a:lstStyle/>
          <a:p>
            <a:r>
              <a:rPr lang="zh-CN" altLang="zh-CN" sz="1100" dirty="0"/>
              <a:t>蜕变关系集变异得分（规模为</a:t>
            </a:r>
            <a:r>
              <a:rPr lang="en-US" altLang="zh-CN" sz="1100" dirty="0"/>
              <a:t>40</a:t>
            </a:r>
            <a:r>
              <a:rPr lang="zh-CN" altLang="zh-CN" sz="1100" dirty="0"/>
              <a:t>）</a:t>
            </a:r>
            <a:endParaRPr lang="zh-CN" altLang="en-US" sz="1100" dirty="0"/>
          </a:p>
        </p:txBody>
      </p:sp>
      <p:sp>
        <p:nvSpPr>
          <p:cNvPr id="7" name="文本框 6"/>
          <p:cNvSpPr txBox="1"/>
          <p:nvPr/>
        </p:nvSpPr>
        <p:spPr>
          <a:xfrm>
            <a:off x="3316023" y="1889732"/>
            <a:ext cx="3148450" cy="369332"/>
          </a:xfrm>
          <a:prstGeom prst="rect">
            <a:avLst/>
          </a:prstGeom>
          <a:noFill/>
        </p:spPr>
        <p:txBody>
          <a:bodyPr wrap="square" rtlCol="0">
            <a:spAutoFit/>
          </a:bodyPr>
          <a:lstStyle/>
          <a:p>
            <a:r>
              <a:rPr lang="en-US" altLang="zh-CN" b="1" dirty="0" err="1"/>
              <a:t>ExpenseReimbursementSystem</a:t>
            </a:r>
            <a:endParaRPr lang="zh-CN" altLang="en-US" dirty="0"/>
          </a:p>
        </p:txBody>
      </p:sp>
      <p:pic>
        <p:nvPicPr>
          <p:cNvPr id="15" name="图片 14" descr="C:\Users\FUAN\Desktop\多样性实验结果\EXP\10-1000\PBC-10.jpg"/>
          <p:cNvPicPr/>
          <p:nvPr/>
        </p:nvPicPr>
        <p:blipFill>
          <a:blip r:embed="rId2">
            <a:extLst>
              <a:ext uri="{28A0092B-C50C-407E-A947-70E740481C1C}">
                <a14:useLocalDpi xmlns:a14="http://schemas.microsoft.com/office/drawing/2010/main" val="0"/>
              </a:ext>
            </a:extLst>
          </a:blip>
          <a:srcRect/>
          <a:stretch>
            <a:fillRect/>
          </a:stretch>
        </p:blipFill>
        <p:spPr bwMode="auto">
          <a:xfrm>
            <a:off x="1111894" y="2186411"/>
            <a:ext cx="3002906" cy="1799590"/>
          </a:xfrm>
          <a:prstGeom prst="rect">
            <a:avLst/>
          </a:prstGeom>
          <a:noFill/>
          <a:ln>
            <a:noFill/>
          </a:ln>
        </p:spPr>
      </p:pic>
      <p:pic>
        <p:nvPicPr>
          <p:cNvPr id="16" name="图片 15" descr="C:\Users\FUAN\Desktop\多样性实验结果\EXP\20-1000\PBC-20.jpg"/>
          <p:cNvPicPr/>
          <p:nvPr/>
        </p:nvPicPr>
        <p:blipFill>
          <a:blip r:embed="rId3">
            <a:extLst>
              <a:ext uri="{28A0092B-C50C-407E-A947-70E740481C1C}">
                <a14:useLocalDpi xmlns:a14="http://schemas.microsoft.com/office/drawing/2010/main" val="0"/>
              </a:ext>
            </a:extLst>
          </a:blip>
          <a:srcRect/>
          <a:stretch>
            <a:fillRect/>
          </a:stretch>
        </p:blipFill>
        <p:spPr bwMode="auto">
          <a:xfrm>
            <a:off x="4942329" y="2259064"/>
            <a:ext cx="3125380" cy="1799590"/>
          </a:xfrm>
          <a:prstGeom prst="rect">
            <a:avLst/>
          </a:prstGeom>
          <a:noFill/>
          <a:ln>
            <a:noFill/>
          </a:ln>
        </p:spPr>
      </p:pic>
      <p:pic>
        <p:nvPicPr>
          <p:cNvPr id="17" name="图片 16" descr="C:\Users\FUAN\Desktop\多样性实验结果\EXP\30-1000\EXP-30.jpg"/>
          <p:cNvPicPr/>
          <p:nvPr/>
        </p:nvPicPr>
        <p:blipFill>
          <a:blip r:embed="rId4">
            <a:extLst>
              <a:ext uri="{28A0092B-C50C-407E-A947-70E740481C1C}">
                <a14:useLocalDpi xmlns:a14="http://schemas.microsoft.com/office/drawing/2010/main" val="0"/>
              </a:ext>
            </a:extLst>
          </a:blip>
          <a:srcRect/>
          <a:stretch>
            <a:fillRect/>
          </a:stretch>
        </p:blipFill>
        <p:spPr bwMode="auto">
          <a:xfrm>
            <a:off x="1206483" y="4550510"/>
            <a:ext cx="2908317" cy="1799590"/>
          </a:xfrm>
          <a:prstGeom prst="rect">
            <a:avLst/>
          </a:prstGeom>
          <a:noFill/>
          <a:ln>
            <a:noFill/>
          </a:ln>
        </p:spPr>
      </p:pic>
      <p:pic>
        <p:nvPicPr>
          <p:cNvPr id="18" name="图片 17" descr="C:\Users\FUAN\Desktop\多样性实验结果\EXP\40-1000\EXP_40.jpg"/>
          <p:cNvPicPr/>
          <p:nvPr/>
        </p:nvPicPr>
        <p:blipFill>
          <a:blip r:embed="rId5">
            <a:extLst>
              <a:ext uri="{28A0092B-C50C-407E-A947-70E740481C1C}">
                <a14:useLocalDpi xmlns:a14="http://schemas.microsoft.com/office/drawing/2010/main" val="0"/>
              </a:ext>
            </a:extLst>
          </a:blip>
          <a:srcRect/>
          <a:stretch>
            <a:fillRect/>
          </a:stretch>
        </p:blipFill>
        <p:spPr bwMode="auto">
          <a:xfrm>
            <a:off x="4988106" y="4550510"/>
            <a:ext cx="3079603" cy="1799590"/>
          </a:xfrm>
          <a:prstGeom prst="rect">
            <a:avLst/>
          </a:prstGeom>
          <a:noFill/>
          <a:ln>
            <a:noFill/>
          </a:ln>
        </p:spPr>
      </p:pic>
    </p:spTree>
    <p:extLst>
      <p:ext uri="{BB962C8B-B14F-4D97-AF65-F5344CB8AC3E}">
        <p14:creationId xmlns:p14="http://schemas.microsoft.com/office/powerpoint/2010/main" val="382460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50"/>
                                        <p:tgtEl>
                                          <p:spTgt spid="15"/>
                                        </p:tgtEl>
                                      </p:cBhvr>
                                    </p:animEffect>
                                    <p:anim calcmode="lin" valueType="num">
                                      <p:cBhvr>
                                        <p:cTn id="14" dur="250" fill="hold"/>
                                        <p:tgtEl>
                                          <p:spTgt spid="15"/>
                                        </p:tgtEl>
                                        <p:attrNameLst>
                                          <p:attrName>ppt_x</p:attrName>
                                        </p:attrNameLst>
                                      </p:cBhvr>
                                      <p:tavLst>
                                        <p:tav tm="0">
                                          <p:val>
                                            <p:strVal val="#ppt_x"/>
                                          </p:val>
                                        </p:tav>
                                        <p:tav tm="100000">
                                          <p:val>
                                            <p:strVal val="#ppt_x"/>
                                          </p:val>
                                        </p:tav>
                                      </p:tavLst>
                                    </p:anim>
                                    <p:anim calcmode="lin" valueType="num">
                                      <p:cBhvr>
                                        <p:cTn id="15" dur="250" fill="hold"/>
                                        <p:tgtEl>
                                          <p:spTgt spid="1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50"/>
                                        <p:tgtEl>
                                          <p:spTgt spid="4"/>
                                        </p:tgtEl>
                                      </p:cBhvr>
                                    </p:animEffect>
                                    <p:anim calcmode="lin" valueType="num">
                                      <p:cBhvr>
                                        <p:cTn id="19" dur="250" fill="hold"/>
                                        <p:tgtEl>
                                          <p:spTgt spid="4"/>
                                        </p:tgtEl>
                                        <p:attrNameLst>
                                          <p:attrName>ppt_x</p:attrName>
                                        </p:attrNameLst>
                                      </p:cBhvr>
                                      <p:tavLst>
                                        <p:tav tm="0">
                                          <p:val>
                                            <p:strVal val="#ppt_x"/>
                                          </p:val>
                                        </p:tav>
                                        <p:tav tm="100000">
                                          <p:val>
                                            <p:strVal val="#ppt_x"/>
                                          </p:val>
                                        </p:tav>
                                      </p:tavLst>
                                    </p:anim>
                                    <p:anim calcmode="lin" valueType="num">
                                      <p:cBhvr>
                                        <p:cTn id="20" dur="25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50"/>
                                        <p:tgtEl>
                                          <p:spTgt spid="16"/>
                                        </p:tgtEl>
                                      </p:cBhvr>
                                    </p:animEffect>
                                    <p:anim calcmode="lin" valueType="num">
                                      <p:cBhvr>
                                        <p:cTn id="25" dur="250" fill="hold"/>
                                        <p:tgtEl>
                                          <p:spTgt spid="16"/>
                                        </p:tgtEl>
                                        <p:attrNameLst>
                                          <p:attrName>ppt_x</p:attrName>
                                        </p:attrNameLst>
                                      </p:cBhvr>
                                      <p:tavLst>
                                        <p:tav tm="0">
                                          <p:val>
                                            <p:strVal val="#ppt_x"/>
                                          </p:val>
                                        </p:tav>
                                        <p:tav tm="100000">
                                          <p:val>
                                            <p:strVal val="#ppt_x"/>
                                          </p:val>
                                        </p:tav>
                                      </p:tavLst>
                                    </p:anim>
                                    <p:anim calcmode="lin" valueType="num">
                                      <p:cBhvr>
                                        <p:cTn id="26" dur="25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250"/>
                                        <p:tgtEl>
                                          <p:spTgt spid="24"/>
                                        </p:tgtEl>
                                      </p:cBhvr>
                                    </p:animEffect>
                                    <p:anim calcmode="lin" valueType="num">
                                      <p:cBhvr>
                                        <p:cTn id="30" dur="250" fill="hold"/>
                                        <p:tgtEl>
                                          <p:spTgt spid="24"/>
                                        </p:tgtEl>
                                        <p:attrNameLst>
                                          <p:attrName>ppt_x</p:attrName>
                                        </p:attrNameLst>
                                      </p:cBhvr>
                                      <p:tavLst>
                                        <p:tav tm="0">
                                          <p:val>
                                            <p:strVal val="#ppt_x"/>
                                          </p:val>
                                        </p:tav>
                                        <p:tav tm="100000">
                                          <p:val>
                                            <p:strVal val="#ppt_x"/>
                                          </p:val>
                                        </p:tav>
                                      </p:tavLst>
                                    </p:anim>
                                    <p:anim calcmode="lin" valueType="num">
                                      <p:cBhvr>
                                        <p:cTn id="31" dur="250" fill="hold"/>
                                        <p:tgtEl>
                                          <p:spTgt spid="24"/>
                                        </p:tgtEl>
                                        <p:attrNameLst>
                                          <p:attrName>ppt_y</p:attrName>
                                        </p:attrNameLst>
                                      </p:cBhvr>
                                      <p:tavLst>
                                        <p:tav tm="0">
                                          <p:val>
                                            <p:strVal val="#ppt_y+.1"/>
                                          </p:val>
                                        </p:tav>
                                        <p:tav tm="100000">
                                          <p:val>
                                            <p:strVal val="#ppt_y"/>
                                          </p:val>
                                        </p:tav>
                                      </p:tavLst>
                                    </p:anim>
                                  </p:childTnLst>
                                </p:cTn>
                              </p:par>
                            </p:childTnLst>
                          </p:cTn>
                        </p:par>
                        <p:par>
                          <p:cTn id="32" fill="hold">
                            <p:stCondLst>
                              <p:cond delay="750"/>
                            </p:stCondLst>
                            <p:childTnLst>
                              <p:par>
                                <p:cTn id="33" presetID="42"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250"/>
                                        <p:tgtEl>
                                          <p:spTgt spid="17"/>
                                        </p:tgtEl>
                                      </p:cBhvr>
                                    </p:animEffect>
                                    <p:anim calcmode="lin" valueType="num">
                                      <p:cBhvr>
                                        <p:cTn id="36" dur="250" fill="hold"/>
                                        <p:tgtEl>
                                          <p:spTgt spid="17"/>
                                        </p:tgtEl>
                                        <p:attrNameLst>
                                          <p:attrName>ppt_x</p:attrName>
                                        </p:attrNameLst>
                                      </p:cBhvr>
                                      <p:tavLst>
                                        <p:tav tm="0">
                                          <p:val>
                                            <p:strVal val="#ppt_x"/>
                                          </p:val>
                                        </p:tav>
                                        <p:tav tm="100000">
                                          <p:val>
                                            <p:strVal val="#ppt_x"/>
                                          </p:val>
                                        </p:tav>
                                      </p:tavLst>
                                    </p:anim>
                                    <p:anim calcmode="lin" valueType="num">
                                      <p:cBhvr>
                                        <p:cTn id="37" dur="250" fill="hold"/>
                                        <p:tgtEl>
                                          <p:spTgt spid="1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250"/>
                                        <p:tgtEl>
                                          <p:spTgt spid="25"/>
                                        </p:tgtEl>
                                      </p:cBhvr>
                                    </p:animEffect>
                                    <p:anim calcmode="lin" valueType="num">
                                      <p:cBhvr>
                                        <p:cTn id="41" dur="250" fill="hold"/>
                                        <p:tgtEl>
                                          <p:spTgt spid="25"/>
                                        </p:tgtEl>
                                        <p:attrNameLst>
                                          <p:attrName>ppt_x</p:attrName>
                                        </p:attrNameLst>
                                      </p:cBhvr>
                                      <p:tavLst>
                                        <p:tav tm="0">
                                          <p:val>
                                            <p:strVal val="#ppt_x"/>
                                          </p:val>
                                        </p:tav>
                                        <p:tav tm="100000">
                                          <p:val>
                                            <p:strVal val="#ppt_x"/>
                                          </p:val>
                                        </p:tav>
                                      </p:tavLst>
                                    </p:anim>
                                    <p:anim calcmode="lin" valueType="num">
                                      <p:cBhvr>
                                        <p:cTn id="42" dur="250" fill="hold"/>
                                        <p:tgtEl>
                                          <p:spTgt spid="25"/>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250"/>
                                        <p:tgtEl>
                                          <p:spTgt spid="18"/>
                                        </p:tgtEl>
                                      </p:cBhvr>
                                    </p:animEffect>
                                    <p:anim calcmode="lin" valueType="num">
                                      <p:cBhvr>
                                        <p:cTn id="47" dur="250" fill="hold"/>
                                        <p:tgtEl>
                                          <p:spTgt spid="18"/>
                                        </p:tgtEl>
                                        <p:attrNameLst>
                                          <p:attrName>ppt_x</p:attrName>
                                        </p:attrNameLst>
                                      </p:cBhvr>
                                      <p:tavLst>
                                        <p:tav tm="0">
                                          <p:val>
                                            <p:strVal val="#ppt_x"/>
                                          </p:val>
                                        </p:tav>
                                        <p:tav tm="100000">
                                          <p:val>
                                            <p:strVal val="#ppt_x"/>
                                          </p:val>
                                        </p:tav>
                                      </p:tavLst>
                                    </p:anim>
                                    <p:anim calcmode="lin" valueType="num">
                                      <p:cBhvr>
                                        <p:cTn id="48" dur="250" fill="hold"/>
                                        <p:tgtEl>
                                          <p:spTgt spid="1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250"/>
                                        <p:tgtEl>
                                          <p:spTgt spid="26"/>
                                        </p:tgtEl>
                                      </p:cBhvr>
                                    </p:animEffect>
                                    <p:anim calcmode="lin" valueType="num">
                                      <p:cBhvr>
                                        <p:cTn id="52" dur="250" fill="hold"/>
                                        <p:tgtEl>
                                          <p:spTgt spid="26"/>
                                        </p:tgtEl>
                                        <p:attrNameLst>
                                          <p:attrName>ppt_x</p:attrName>
                                        </p:attrNameLst>
                                      </p:cBhvr>
                                      <p:tavLst>
                                        <p:tav tm="0">
                                          <p:val>
                                            <p:strVal val="#ppt_x"/>
                                          </p:val>
                                        </p:tav>
                                        <p:tav tm="100000">
                                          <p:val>
                                            <p:strVal val="#ppt_x"/>
                                          </p:val>
                                        </p:tav>
                                      </p:tavLst>
                                    </p:anim>
                                    <p:anim calcmode="lin" valueType="num">
                                      <p:cBhvr>
                                        <p:cTn id="53" dur="25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25" grpId="0"/>
      <p:bldP spid="26"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zh-CN" dirty="0">
                <a:effectLst/>
              </a:rPr>
              <a:t>实验结果及分析</a:t>
            </a:r>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66</a:t>
            </a:fld>
            <a:endParaRPr lang="zh-CN" altLang="en-US"/>
          </a:p>
        </p:txBody>
      </p:sp>
      <p:sp>
        <p:nvSpPr>
          <p:cNvPr id="5" name="TextBox 45"/>
          <p:cNvSpPr txBox="1"/>
          <p:nvPr/>
        </p:nvSpPr>
        <p:spPr>
          <a:xfrm>
            <a:off x="539749" y="1456715"/>
            <a:ext cx="3178009" cy="507831"/>
          </a:xfrm>
          <a:prstGeom prst="rect">
            <a:avLst/>
          </a:prstGeom>
          <a:noFill/>
        </p:spPr>
        <p:txBody>
          <a:bodyPr wrap="square" rtlCol="0">
            <a:spAutoFit/>
          </a:bodyPr>
          <a:lstStyle/>
          <a:p>
            <a:pPr>
              <a:lnSpc>
                <a:spcPct val="150000"/>
              </a:lnSpc>
              <a:spcAft>
                <a:spcPts val="1200"/>
              </a:spcAft>
            </a:pPr>
            <a:r>
              <a:rPr lang="zh-CN" altLang="zh-CN" dirty="0"/>
              <a:t>变异得分的分布如下图所示</a:t>
            </a:r>
            <a:r>
              <a:rPr lang="zh-CN" altLang="en-US" dirty="0"/>
              <a:t>：</a:t>
            </a:r>
            <a:endParaRPr lang="en-US" altLang="zh-CN" dirty="0"/>
          </a:p>
        </p:txBody>
      </p:sp>
      <p:sp>
        <p:nvSpPr>
          <p:cNvPr id="6" name="TextBox 9"/>
          <p:cNvSpPr txBox="1">
            <a:spLocks noChangeArrowheads="1"/>
          </p:cNvSpPr>
          <p:nvPr/>
        </p:nvSpPr>
        <p:spPr bwMode="auto">
          <a:xfrm>
            <a:off x="251520" y="1052736"/>
            <a:ext cx="86847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蜕变关系集的故障检测能力是否与蜕变关系集的多样性有关？</a:t>
            </a:r>
            <a:endParaRPr lang="en-US" altLang="zh-CN" sz="2400" dirty="0">
              <a:latin typeface="Verdana" pitchFamily="34" charset="0"/>
            </a:endParaRPr>
          </a:p>
        </p:txBody>
      </p:sp>
      <p:sp>
        <p:nvSpPr>
          <p:cNvPr id="4" name="文本框 3"/>
          <p:cNvSpPr txBox="1"/>
          <p:nvPr/>
        </p:nvSpPr>
        <p:spPr>
          <a:xfrm>
            <a:off x="1540043" y="4207866"/>
            <a:ext cx="2177715" cy="261610"/>
          </a:xfrm>
          <a:prstGeom prst="rect">
            <a:avLst/>
          </a:prstGeom>
          <a:noFill/>
        </p:spPr>
        <p:txBody>
          <a:bodyPr wrap="square" rtlCol="0">
            <a:spAutoFit/>
          </a:bodyPr>
          <a:lstStyle/>
          <a:p>
            <a:r>
              <a:rPr lang="zh-CN" altLang="zh-CN" sz="1100" dirty="0"/>
              <a:t>蜕变关系集变异得分（规模为</a:t>
            </a:r>
            <a:r>
              <a:rPr lang="en-US" altLang="zh-CN" sz="1100" dirty="0"/>
              <a:t>10</a:t>
            </a:r>
            <a:r>
              <a:rPr lang="zh-CN" altLang="zh-CN" sz="1100" dirty="0"/>
              <a:t>）</a:t>
            </a:r>
            <a:endParaRPr lang="zh-CN" altLang="en-US" sz="1100" dirty="0"/>
          </a:p>
        </p:txBody>
      </p:sp>
      <p:sp>
        <p:nvSpPr>
          <p:cNvPr id="24" name="文本框 23"/>
          <p:cNvSpPr txBox="1"/>
          <p:nvPr/>
        </p:nvSpPr>
        <p:spPr>
          <a:xfrm>
            <a:off x="5375616" y="4192183"/>
            <a:ext cx="2177715" cy="261610"/>
          </a:xfrm>
          <a:prstGeom prst="rect">
            <a:avLst/>
          </a:prstGeom>
          <a:noFill/>
        </p:spPr>
        <p:txBody>
          <a:bodyPr wrap="square" rtlCol="0">
            <a:spAutoFit/>
          </a:bodyPr>
          <a:lstStyle/>
          <a:p>
            <a:r>
              <a:rPr lang="zh-CN" altLang="zh-CN" sz="1100" dirty="0"/>
              <a:t>蜕变关系集变异得分（规模为</a:t>
            </a:r>
            <a:r>
              <a:rPr lang="en-US" altLang="zh-CN" sz="1100" dirty="0"/>
              <a:t>20</a:t>
            </a:r>
            <a:r>
              <a:rPr lang="zh-CN" altLang="zh-CN" sz="1100" dirty="0"/>
              <a:t>）</a:t>
            </a:r>
            <a:endParaRPr lang="zh-CN" altLang="en-US" sz="1100" dirty="0"/>
          </a:p>
        </p:txBody>
      </p:sp>
      <p:sp>
        <p:nvSpPr>
          <p:cNvPr id="25" name="文本框 24"/>
          <p:cNvSpPr txBox="1"/>
          <p:nvPr/>
        </p:nvSpPr>
        <p:spPr>
          <a:xfrm>
            <a:off x="1540043" y="6430827"/>
            <a:ext cx="2177715" cy="261610"/>
          </a:xfrm>
          <a:prstGeom prst="rect">
            <a:avLst/>
          </a:prstGeom>
          <a:noFill/>
        </p:spPr>
        <p:txBody>
          <a:bodyPr wrap="square" rtlCol="0">
            <a:spAutoFit/>
          </a:bodyPr>
          <a:lstStyle/>
          <a:p>
            <a:r>
              <a:rPr lang="zh-CN" altLang="zh-CN" sz="1100" dirty="0"/>
              <a:t>蜕变关系集变异得分（规模为</a:t>
            </a:r>
            <a:r>
              <a:rPr lang="en-US" altLang="zh-CN" sz="1100" dirty="0"/>
              <a:t>30</a:t>
            </a:r>
            <a:r>
              <a:rPr lang="zh-CN" altLang="zh-CN" sz="1100" dirty="0"/>
              <a:t>）</a:t>
            </a:r>
            <a:endParaRPr lang="zh-CN" altLang="en-US" sz="1100" dirty="0"/>
          </a:p>
        </p:txBody>
      </p:sp>
      <p:sp>
        <p:nvSpPr>
          <p:cNvPr id="26" name="文本框 25"/>
          <p:cNvSpPr txBox="1"/>
          <p:nvPr/>
        </p:nvSpPr>
        <p:spPr>
          <a:xfrm>
            <a:off x="5435774" y="6430827"/>
            <a:ext cx="2177715" cy="261610"/>
          </a:xfrm>
          <a:prstGeom prst="rect">
            <a:avLst/>
          </a:prstGeom>
          <a:noFill/>
        </p:spPr>
        <p:txBody>
          <a:bodyPr wrap="square" rtlCol="0">
            <a:spAutoFit/>
          </a:bodyPr>
          <a:lstStyle/>
          <a:p>
            <a:r>
              <a:rPr lang="zh-CN" altLang="zh-CN" sz="1100" dirty="0"/>
              <a:t>蜕变关系集变异得分（规模为</a:t>
            </a:r>
            <a:r>
              <a:rPr lang="en-US" altLang="zh-CN" sz="1100" dirty="0"/>
              <a:t>40</a:t>
            </a:r>
            <a:r>
              <a:rPr lang="zh-CN" altLang="zh-CN" sz="1100" dirty="0"/>
              <a:t>）</a:t>
            </a:r>
            <a:endParaRPr lang="zh-CN" altLang="en-US" sz="1100" dirty="0"/>
          </a:p>
        </p:txBody>
      </p:sp>
      <p:sp>
        <p:nvSpPr>
          <p:cNvPr id="7" name="文本框 6"/>
          <p:cNvSpPr txBox="1"/>
          <p:nvPr/>
        </p:nvSpPr>
        <p:spPr>
          <a:xfrm>
            <a:off x="3316023" y="1889732"/>
            <a:ext cx="2278661" cy="369332"/>
          </a:xfrm>
          <a:prstGeom prst="rect">
            <a:avLst/>
          </a:prstGeom>
          <a:noFill/>
        </p:spPr>
        <p:txBody>
          <a:bodyPr wrap="square" rtlCol="0">
            <a:spAutoFit/>
          </a:bodyPr>
          <a:lstStyle/>
          <a:p>
            <a:r>
              <a:rPr lang="en-US" altLang="zh-CN" b="1" dirty="0" err="1"/>
              <a:t>MealOrderingSystem</a:t>
            </a:r>
            <a:endParaRPr lang="zh-CN" altLang="en-US" b="1" dirty="0"/>
          </a:p>
        </p:txBody>
      </p:sp>
      <p:pic>
        <p:nvPicPr>
          <p:cNvPr id="15" name="图片 14" descr="C:\Users\FUAN\Desktop\多样性实验结果\MOS\10-1000\MOS-10.jpg"/>
          <p:cNvPicPr/>
          <p:nvPr/>
        </p:nvPicPr>
        <p:blipFill>
          <a:blip r:embed="rId2">
            <a:extLst>
              <a:ext uri="{28A0092B-C50C-407E-A947-70E740481C1C}">
                <a14:useLocalDpi xmlns:a14="http://schemas.microsoft.com/office/drawing/2010/main" val="0"/>
              </a:ext>
            </a:extLst>
          </a:blip>
          <a:srcRect/>
          <a:stretch>
            <a:fillRect/>
          </a:stretch>
        </p:blipFill>
        <p:spPr bwMode="auto">
          <a:xfrm>
            <a:off x="1111894" y="2327242"/>
            <a:ext cx="3123222" cy="1799590"/>
          </a:xfrm>
          <a:prstGeom prst="rect">
            <a:avLst/>
          </a:prstGeom>
          <a:noFill/>
          <a:ln>
            <a:noFill/>
          </a:ln>
        </p:spPr>
      </p:pic>
      <p:pic>
        <p:nvPicPr>
          <p:cNvPr id="16" name="图片 15" descr="C:\Users\FUAN\Desktop\多样性实验结果\MOS\20-1000\MOS-20.jpg"/>
          <p:cNvPicPr/>
          <p:nvPr/>
        </p:nvPicPr>
        <p:blipFill>
          <a:blip r:embed="rId3">
            <a:extLst>
              <a:ext uri="{28A0092B-C50C-407E-A947-70E740481C1C}">
                <a14:useLocalDpi xmlns:a14="http://schemas.microsoft.com/office/drawing/2010/main" val="0"/>
              </a:ext>
            </a:extLst>
          </a:blip>
          <a:srcRect/>
          <a:stretch>
            <a:fillRect/>
          </a:stretch>
        </p:blipFill>
        <p:spPr bwMode="auto">
          <a:xfrm>
            <a:off x="4988106" y="2311866"/>
            <a:ext cx="3125379" cy="1799590"/>
          </a:xfrm>
          <a:prstGeom prst="rect">
            <a:avLst/>
          </a:prstGeom>
          <a:noFill/>
          <a:ln>
            <a:noFill/>
          </a:ln>
        </p:spPr>
      </p:pic>
      <p:pic>
        <p:nvPicPr>
          <p:cNvPr id="17" name="图片 16" descr="C:\Users\FUAN\Desktop\多样性实验结果\MOS\30-1000\MOS_30.jpg"/>
          <p:cNvPicPr/>
          <p:nvPr/>
        </p:nvPicPr>
        <p:blipFill>
          <a:blip r:embed="rId4">
            <a:extLst>
              <a:ext uri="{28A0092B-C50C-407E-A947-70E740481C1C}">
                <a14:useLocalDpi xmlns:a14="http://schemas.microsoft.com/office/drawing/2010/main" val="0"/>
              </a:ext>
            </a:extLst>
          </a:blip>
          <a:srcRect/>
          <a:stretch>
            <a:fillRect/>
          </a:stretch>
        </p:blipFill>
        <p:spPr bwMode="auto">
          <a:xfrm>
            <a:off x="1218515" y="4489528"/>
            <a:ext cx="3016601" cy="1799590"/>
          </a:xfrm>
          <a:prstGeom prst="rect">
            <a:avLst/>
          </a:prstGeom>
          <a:noFill/>
          <a:ln>
            <a:noFill/>
          </a:ln>
        </p:spPr>
      </p:pic>
      <p:pic>
        <p:nvPicPr>
          <p:cNvPr id="18" name="图片 17" descr="C:\Users\FUAN\Desktop\多样性实验结果\MOS\40-1000\MOS-40.jpg"/>
          <p:cNvPicPr/>
          <p:nvPr/>
        </p:nvPicPr>
        <p:blipFill>
          <a:blip r:embed="rId5">
            <a:extLst>
              <a:ext uri="{28A0092B-C50C-407E-A947-70E740481C1C}">
                <a14:useLocalDpi xmlns:a14="http://schemas.microsoft.com/office/drawing/2010/main" val="0"/>
              </a:ext>
            </a:extLst>
          </a:blip>
          <a:srcRect/>
          <a:stretch>
            <a:fillRect/>
          </a:stretch>
        </p:blipFill>
        <p:spPr bwMode="auto">
          <a:xfrm>
            <a:off x="4988106" y="4469476"/>
            <a:ext cx="3125379" cy="1799590"/>
          </a:xfrm>
          <a:prstGeom prst="rect">
            <a:avLst/>
          </a:prstGeom>
          <a:noFill/>
          <a:ln>
            <a:noFill/>
          </a:ln>
        </p:spPr>
      </p:pic>
      <p:sp>
        <p:nvSpPr>
          <p:cNvPr id="8" name="文本框 7"/>
          <p:cNvSpPr txBox="1"/>
          <p:nvPr/>
        </p:nvSpPr>
        <p:spPr>
          <a:xfrm>
            <a:off x="5594684" y="1474233"/>
            <a:ext cx="3341579" cy="923330"/>
          </a:xfrm>
          <a:prstGeom prst="rect">
            <a:avLst/>
          </a:prstGeom>
          <a:noFill/>
        </p:spPr>
        <p:txBody>
          <a:bodyPr wrap="square" rtlCol="0">
            <a:spAutoFit/>
          </a:bodyPr>
          <a:lstStyle/>
          <a:p>
            <a:r>
              <a:rPr lang="zh-CN" altLang="zh-CN" b="1" dirty="0">
                <a:solidFill>
                  <a:srgbClr val="FF0000"/>
                </a:solidFill>
              </a:rPr>
              <a:t>蜕变关系集的多样性越高，其故障检测能力越强，且故障检测能力越稳定。</a:t>
            </a:r>
          </a:p>
        </p:txBody>
      </p:sp>
    </p:spTree>
    <p:extLst>
      <p:ext uri="{BB962C8B-B14F-4D97-AF65-F5344CB8AC3E}">
        <p14:creationId xmlns:p14="http://schemas.microsoft.com/office/powerpoint/2010/main" val="247091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50"/>
                                        <p:tgtEl>
                                          <p:spTgt spid="15"/>
                                        </p:tgtEl>
                                      </p:cBhvr>
                                    </p:animEffect>
                                    <p:anim calcmode="lin" valueType="num">
                                      <p:cBhvr>
                                        <p:cTn id="14" dur="250" fill="hold"/>
                                        <p:tgtEl>
                                          <p:spTgt spid="15"/>
                                        </p:tgtEl>
                                        <p:attrNameLst>
                                          <p:attrName>ppt_x</p:attrName>
                                        </p:attrNameLst>
                                      </p:cBhvr>
                                      <p:tavLst>
                                        <p:tav tm="0">
                                          <p:val>
                                            <p:strVal val="#ppt_x"/>
                                          </p:val>
                                        </p:tav>
                                        <p:tav tm="100000">
                                          <p:val>
                                            <p:strVal val="#ppt_x"/>
                                          </p:val>
                                        </p:tav>
                                      </p:tavLst>
                                    </p:anim>
                                    <p:anim calcmode="lin" valueType="num">
                                      <p:cBhvr>
                                        <p:cTn id="15" dur="250" fill="hold"/>
                                        <p:tgtEl>
                                          <p:spTgt spid="1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50"/>
                                        <p:tgtEl>
                                          <p:spTgt spid="4"/>
                                        </p:tgtEl>
                                      </p:cBhvr>
                                    </p:animEffect>
                                    <p:anim calcmode="lin" valueType="num">
                                      <p:cBhvr>
                                        <p:cTn id="19" dur="250" fill="hold"/>
                                        <p:tgtEl>
                                          <p:spTgt spid="4"/>
                                        </p:tgtEl>
                                        <p:attrNameLst>
                                          <p:attrName>ppt_x</p:attrName>
                                        </p:attrNameLst>
                                      </p:cBhvr>
                                      <p:tavLst>
                                        <p:tav tm="0">
                                          <p:val>
                                            <p:strVal val="#ppt_x"/>
                                          </p:val>
                                        </p:tav>
                                        <p:tav tm="100000">
                                          <p:val>
                                            <p:strVal val="#ppt_x"/>
                                          </p:val>
                                        </p:tav>
                                      </p:tavLst>
                                    </p:anim>
                                    <p:anim calcmode="lin" valueType="num">
                                      <p:cBhvr>
                                        <p:cTn id="20" dur="25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50"/>
                                        <p:tgtEl>
                                          <p:spTgt spid="16"/>
                                        </p:tgtEl>
                                      </p:cBhvr>
                                    </p:animEffect>
                                    <p:anim calcmode="lin" valueType="num">
                                      <p:cBhvr>
                                        <p:cTn id="25" dur="250" fill="hold"/>
                                        <p:tgtEl>
                                          <p:spTgt spid="16"/>
                                        </p:tgtEl>
                                        <p:attrNameLst>
                                          <p:attrName>ppt_x</p:attrName>
                                        </p:attrNameLst>
                                      </p:cBhvr>
                                      <p:tavLst>
                                        <p:tav tm="0">
                                          <p:val>
                                            <p:strVal val="#ppt_x"/>
                                          </p:val>
                                        </p:tav>
                                        <p:tav tm="100000">
                                          <p:val>
                                            <p:strVal val="#ppt_x"/>
                                          </p:val>
                                        </p:tav>
                                      </p:tavLst>
                                    </p:anim>
                                    <p:anim calcmode="lin" valueType="num">
                                      <p:cBhvr>
                                        <p:cTn id="26" dur="25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250"/>
                                        <p:tgtEl>
                                          <p:spTgt spid="24"/>
                                        </p:tgtEl>
                                      </p:cBhvr>
                                    </p:animEffect>
                                    <p:anim calcmode="lin" valueType="num">
                                      <p:cBhvr>
                                        <p:cTn id="30" dur="250" fill="hold"/>
                                        <p:tgtEl>
                                          <p:spTgt spid="24"/>
                                        </p:tgtEl>
                                        <p:attrNameLst>
                                          <p:attrName>ppt_x</p:attrName>
                                        </p:attrNameLst>
                                      </p:cBhvr>
                                      <p:tavLst>
                                        <p:tav tm="0">
                                          <p:val>
                                            <p:strVal val="#ppt_x"/>
                                          </p:val>
                                        </p:tav>
                                        <p:tav tm="100000">
                                          <p:val>
                                            <p:strVal val="#ppt_x"/>
                                          </p:val>
                                        </p:tav>
                                      </p:tavLst>
                                    </p:anim>
                                    <p:anim calcmode="lin" valueType="num">
                                      <p:cBhvr>
                                        <p:cTn id="31" dur="250" fill="hold"/>
                                        <p:tgtEl>
                                          <p:spTgt spid="24"/>
                                        </p:tgtEl>
                                        <p:attrNameLst>
                                          <p:attrName>ppt_y</p:attrName>
                                        </p:attrNameLst>
                                      </p:cBhvr>
                                      <p:tavLst>
                                        <p:tav tm="0">
                                          <p:val>
                                            <p:strVal val="#ppt_y+.1"/>
                                          </p:val>
                                        </p:tav>
                                        <p:tav tm="100000">
                                          <p:val>
                                            <p:strVal val="#ppt_y"/>
                                          </p:val>
                                        </p:tav>
                                      </p:tavLst>
                                    </p:anim>
                                  </p:childTnLst>
                                </p:cTn>
                              </p:par>
                            </p:childTnLst>
                          </p:cTn>
                        </p:par>
                        <p:par>
                          <p:cTn id="32" fill="hold">
                            <p:stCondLst>
                              <p:cond delay="750"/>
                            </p:stCondLst>
                            <p:childTnLst>
                              <p:par>
                                <p:cTn id="33" presetID="42"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250"/>
                                        <p:tgtEl>
                                          <p:spTgt spid="17"/>
                                        </p:tgtEl>
                                      </p:cBhvr>
                                    </p:animEffect>
                                    <p:anim calcmode="lin" valueType="num">
                                      <p:cBhvr>
                                        <p:cTn id="36" dur="250" fill="hold"/>
                                        <p:tgtEl>
                                          <p:spTgt spid="17"/>
                                        </p:tgtEl>
                                        <p:attrNameLst>
                                          <p:attrName>ppt_x</p:attrName>
                                        </p:attrNameLst>
                                      </p:cBhvr>
                                      <p:tavLst>
                                        <p:tav tm="0">
                                          <p:val>
                                            <p:strVal val="#ppt_x"/>
                                          </p:val>
                                        </p:tav>
                                        <p:tav tm="100000">
                                          <p:val>
                                            <p:strVal val="#ppt_x"/>
                                          </p:val>
                                        </p:tav>
                                      </p:tavLst>
                                    </p:anim>
                                    <p:anim calcmode="lin" valueType="num">
                                      <p:cBhvr>
                                        <p:cTn id="37" dur="250" fill="hold"/>
                                        <p:tgtEl>
                                          <p:spTgt spid="1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250"/>
                                        <p:tgtEl>
                                          <p:spTgt spid="25"/>
                                        </p:tgtEl>
                                      </p:cBhvr>
                                    </p:animEffect>
                                    <p:anim calcmode="lin" valueType="num">
                                      <p:cBhvr>
                                        <p:cTn id="41" dur="250" fill="hold"/>
                                        <p:tgtEl>
                                          <p:spTgt spid="25"/>
                                        </p:tgtEl>
                                        <p:attrNameLst>
                                          <p:attrName>ppt_x</p:attrName>
                                        </p:attrNameLst>
                                      </p:cBhvr>
                                      <p:tavLst>
                                        <p:tav tm="0">
                                          <p:val>
                                            <p:strVal val="#ppt_x"/>
                                          </p:val>
                                        </p:tav>
                                        <p:tav tm="100000">
                                          <p:val>
                                            <p:strVal val="#ppt_x"/>
                                          </p:val>
                                        </p:tav>
                                      </p:tavLst>
                                    </p:anim>
                                    <p:anim calcmode="lin" valueType="num">
                                      <p:cBhvr>
                                        <p:cTn id="42" dur="250" fill="hold"/>
                                        <p:tgtEl>
                                          <p:spTgt spid="25"/>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250"/>
                                        <p:tgtEl>
                                          <p:spTgt spid="18"/>
                                        </p:tgtEl>
                                      </p:cBhvr>
                                    </p:animEffect>
                                    <p:anim calcmode="lin" valueType="num">
                                      <p:cBhvr>
                                        <p:cTn id="47" dur="250" fill="hold"/>
                                        <p:tgtEl>
                                          <p:spTgt spid="18"/>
                                        </p:tgtEl>
                                        <p:attrNameLst>
                                          <p:attrName>ppt_x</p:attrName>
                                        </p:attrNameLst>
                                      </p:cBhvr>
                                      <p:tavLst>
                                        <p:tav tm="0">
                                          <p:val>
                                            <p:strVal val="#ppt_x"/>
                                          </p:val>
                                        </p:tav>
                                        <p:tav tm="100000">
                                          <p:val>
                                            <p:strVal val="#ppt_x"/>
                                          </p:val>
                                        </p:tav>
                                      </p:tavLst>
                                    </p:anim>
                                    <p:anim calcmode="lin" valueType="num">
                                      <p:cBhvr>
                                        <p:cTn id="48" dur="250" fill="hold"/>
                                        <p:tgtEl>
                                          <p:spTgt spid="1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250"/>
                                        <p:tgtEl>
                                          <p:spTgt spid="26"/>
                                        </p:tgtEl>
                                      </p:cBhvr>
                                    </p:animEffect>
                                    <p:anim calcmode="lin" valueType="num">
                                      <p:cBhvr>
                                        <p:cTn id="52" dur="250" fill="hold"/>
                                        <p:tgtEl>
                                          <p:spTgt spid="26"/>
                                        </p:tgtEl>
                                        <p:attrNameLst>
                                          <p:attrName>ppt_x</p:attrName>
                                        </p:attrNameLst>
                                      </p:cBhvr>
                                      <p:tavLst>
                                        <p:tav tm="0">
                                          <p:val>
                                            <p:strVal val="#ppt_x"/>
                                          </p:val>
                                        </p:tav>
                                        <p:tav tm="100000">
                                          <p:val>
                                            <p:strVal val="#ppt_x"/>
                                          </p:val>
                                        </p:tav>
                                      </p:tavLst>
                                    </p:anim>
                                    <p:anim calcmode="lin" valueType="num">
                                      <p:cBhvr>
                                        <p:cTn id="53" dur="25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250"/>
                                        <p:tgtEl>
                                          <p:spTgt spid="8"/>
                                        </p:tgtEl>
                                      </p:cBhvr>
                                    </p:animEffect>
                                    <p:anim calcmode="lin" valueType="num">
                                      <p:cBhvr>
                                        <p:cTn id="59" dur="250" fill="hold"/>
                                        <p:tgtEl>
                                          <p:spTgt spid="8"/>
                                        </p:tgtEl>
                                        <p:attrNameLst>
                                          <p:attrName>ppt_x</p:attrName>
                                        </p:attrNameLst>
                                      </p:cBhvr>
                                      <p:tavLst>
                                        <p:tav tm="0">
                                          <p:val>
                                            <p:strVal val="#ppt_x"/>
                                          </p:val>
                                        </p:tav>
                                        <p:tav tm="100000">
                                          <p:val>
                                            <p:strVal val="#ppt_x"/>
                                          </p:val>
                                        </p:tav>
                                      </p:tavLst>
                                    </p:anim>
                                    <p:anim calcmode="lin" valueType="num">
                                      <p:cBhvr>
                                        <p:cTn id="60"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25" grpId="0"/>
      <p:bldP spid="26" grpId="0"/>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zh-CN" dirty="0">
                <a:effectLst/>
              </a:rPr>
              <a:t>实验结果及分析</a:t>
            </a:r>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67</a:t>
            </a:fld>
            <a:endParaRPr lang="zh-CN" altLang="en-US"/>
          </a:p>
        </p:txBody>
      </p:sp>
      <p:sp>
        <p:nvSpPr>
          <p:cNvPr id="5" name="TextBox 45"/>
          <p:cNvSpPr txBox="1"/>
          <p:nvPr/>
        </p:nvSpPr>
        <p:spPr>
          <a:xfrm>
            <a:off x="692723" y="1411403"/>
            <a:ext cx="7802336" cy="837793"/>
          </a:xfrm>
          <a:prstGeom prst="rect">
            <a:avLst/>
          </a:prstGeom>
          <a:noFill/>
        </p:spPr>
        <p:txBody>
          <a:bodyPr wrap="square" rtlCol="0">
            <a:spAutoFit/>
          </a:bodyPr>
          <a:lstStyle/>
          <a:p>
            <a:pPr>
              <a:lnSpc>
                <a:spcPct val="150000"/>
              </a:lnSpc>
              <a:spcAft>
                <a:spcPts val="1200"/>
              </a:spcAft>
            </a:pPr>
            <a:r>
              <a:rPr lang="en-US" altLang="zh-CN" dirty="0"/>
              <a:t>         </a:t>
            </a:r>
            <a:r>
              <a:rPr lang="zh-CN" altLang="zh-CN" sz="1400" dirty="0"/>
              <a:t>分别为四个实验对象统计所有未被杀死的变异体，观察这些变异体所具有的特征。未被杀死变异体数量及对应的变异算子统计结果如下表所示</a:t>
            </a:r>
            <a:endParaRPr lang="en-US" altLang="zh-CN" sz="1600" dirty="0"/>
          </a:p>
        </p:txBody>
      </p:sp>
      <p:sp>
        <p:nvSpPr>
          <p:cNvPr id="6" name="TextBox 9"/>
          <p:cNvSpPr txBox="1">
            <a:spLocks noChangeArrowheads="1"/>
          </p:cNvSpPr>
          <p:nvPr/>
        </p:nvSpPr>
        <p:spPr bwMode="auto">
          <a:xfrm>
            <a:off x="251520" y="1052736"/>
            <a:ext cx="86847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由</a:t>
            </a:r>
            <a:r>
              <a:rPr lang="en-US" altLang="zh-CN" sz="2400" dirty="0">
                <a:latin typeface="Verdana" pitchFamily="34" charset="0"/>
              </a:rPr>
              <a:t>METRIC*</a:t>
            </a:r>
            <a:r>
              <a:rPr lang="zh-CN" altLang="en-US" sz="2400" dirty="0">
                <a:latin typeface="Verdana" pitchFamily="34" charset="0"/>
              </a:rPr>
              <a:t>识别的蜕变关系难检出哪种类型的故障？</a:t>
            </a:r>
            <a:endParaRPr lang="en-US" altLang="zh-CN" sz="2400" dirty="0">
              <a:latin typeface="Verdana"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661050557"/>
              </p:ext>
            </p:extLst>
          </p:nvPr>
        </p:nvGraphicFramePr>
        <p:xfrm>
          <a:off x="849745" y="2146044"/>
          <a:ext cx="7744836" cy="4525344"/>
        </p:xfrm>
        <a:graphic>
          <a:graphicData uri="http://schemas.openxmlformats.org/drawingml/2006/table">
            <a:tbl>
              <a:tblPr firstRow="1" firstCol="1" bandRow="1">
                <a:tableStyleId>{5C22544A-7EE6-4342-B048-85BDC9FD1C3A}</a:tableStyleId>
              </a:tblPr>
              <a:tblGrid>
                <a:gridCol w="1936209">
                  <a:extLst>
                    <a:ext uri="{9D8B030D-6E8A-4147-A177-3AD203B41FA5}">
                      <a16:colId xmlns:a16="http://schemas.microsoft.com/office/drawing/2014/main" val="1027119907"/>
                    </a:ext>
                  </a:extLst>
                </a:gridCol>
                <a:gridCol w="1936209">
                  <a:extLst>
                    <a:ext uri="{9D8B030D-6E8A-4147-A177-3AD203B41FA5}">
                      <a16:colId xmlns:a16="http://schemas.microsoft.com/office/drawing/2014/main" val="1066298654"/>
                    </a:ext>
                  </a:extLst>
                </a:gridCol>
                <a:gridCol w="1936209">
                  <a:extLst>
                    <a:ext uri="{9D8B030D-6E8A-4147-A177-3AD203B41FA5}">
                      <a16:colId xmlns:a16="http://schemas.microsoft.com/office/drawing/2014/main" val="1847783550"/>
                    </a:ext>
                  </a:extLst>
                </a:gridCol>
                <a:gridCol w="1936209">
                  <a:extLst>
                    <a:ext uri="{9D8B030D-6E8A-4147-A177-3AD203B41FA5}">
                      <a16:colId xmlns:a16="http://schemas.microsoft.com/office/drawing/2014/main" val="317909792"/>
                    </a:ext>
                  </a:extLst>
                </a:gridCol>
              </a:tblGrid>
              <a:tr h="251408">
                <a:tc>
                  <a:txBody>
                    <a:bodyPr/>
                    <a:lstStyle/>
                    <a:p>
                      <a:pPr indent="127000" algn="ctr">
                        <a:lnSpc>
                          <a:spcPct val="130000"/>
                        </a:lnSpc>
                        <a:spcBef>
                          <a:spcPts val="120"/>
                        </a:spcBef>
                        <a:spcAft>
                          <a:spcPts val="120"/>
                        </a:spcAft>
                      </a:pPr>
                      <a:r>
                        <a:rPr lang="zh-CN" sz="1100" kern="0" dirty="0">
                          <a:effectLst/>
                        </a:rPr>
                        <a:t>实验对象</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100" kern="0">
                          <a:effectLst/>
                        </a:rPr>
                        <a:t>变异算子</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100" kern="0">
                          <a:effectLst/>
                        </a:rPr>
                        <a:t>未被杀死变异体数目</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100" kern="0">
                          <a:effectLst/>
                        </a:rPr>
                        <a:t>占总体比例</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4889042"/>
                  </a:ext>
                </a:extLst>
              </a:tr>
              <a:tr h="251408">
                <a:tc rowSpan="5">
                  <a:txBody>
                    <a:bodyPr/>
                    <a:lstStyle/>
                    <a:p>
                      <a:pPr algn="ctr">
                        <a:spcAft>
                          <a:spcPts val="0"/>
                        </a:spcAft>
                      </a:pPr>
                      <a:r>
                        <a:rPr lang="en-US" sz="1100" kern="0" dirty="0" err="1">
                          <a:effectLst/>
                        </a:rPr>
                        <a:t>BillCalculation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30000"/>
                        </a:lnSpc>
                        <a:spcBef>
                          <a:spcPts val="120"/>
                        </a:spcBef>
                        <a:spcAft>
                          <a:spcPts val="120"/>
                        </a:spcAft>
                      </a:pPr>
                      <a:r>
                        <a:rPr lang="en-US" sz="1100" kern="0" dirty="0">
                          <a:solidFill>
                            <a:srgbClr val="FF0000"/>
                          </a:solidFill>
                          <a:effectLst/>
                        </a:rPr>
                        <a:t>AOIS</a:t>
                      </a:r>
                      <a:endParaRPr lang="zh-CN" sz="16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dirty="0">
                          <a:solidFill>
                            <a:srgbClr val="FF0000"/>
                          </a:solidFill>
                          <a:effectLst/>
                        </a:rPr>
                        <a:t>12</a:t>
                      </a:r>
                      <a:endParaRPr lang="zh-CN" sz="16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dirty="0">
                          <a:solidFill>
                            <a:srgbClr val="FF0000"/>
                          </a:solidFill>
                          <a:effectLst/>
                        </a:rPr>
                        <a:t>40.00%</a:t>
                      </a:r>
                      <a:endParaRPr lang="zh-CN" sz="16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43426502"/>
                  </a:ext>
                </a:extLst>
              </a:tr>
              <a:tr h="251408">
                <a:tc vMerge="1">
                  <a:txBody>
                    <a:bodyPr/>
                    <a:lstStyle/>
                    <a:p>
                      <a:endParaRPr lang="zh-CN" altLang="en-US"/>
                    </a:p>
                  </a:txBody>
                  <a:tcPr/>
                </a:tc>
                <a:tc>
                  <a:txBody>
                    <a:bodyPr/>
                    <a:lstStyle/>
                    <a:p>
                      <a:pPr indent="127000" algn="ctr">
                        <a:lnSpc>
                          <a:spcPct val="130000"/>
                        </a:lnSpc>
                        <a:spcBef>
                          <a:spcPts val="120"/>
                        </a:spcBef>
                        <a:spcAft>
                          <a:spcPts val="120"/>
                        </a:spcAft>
                      </a:pPr>
                      <a:r>
                        <a:rPr lang="en-US" sz="1100" kern="0">
                          <a:effectLst/>
                        </a:rPr>
                        <a:t>AORB</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8</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26.67%</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51247581"/>
                  </a:ext>
                </a:extLst>
              </a:tr>
              <a:tr h="251408">
                <a:tc vMerge="1">
                  <a:txBody>
                    <a:bodyPr/>
                    <a:lstStyle/>
                    <a:p>
                      <a:endParaRPr lang="zh-CN" altLang="en-US"/>
                    </a:p>
                  </a:txBody>
                  <a:tcPr/>
                </a:tc>
                <a:tc>
                  <a:txBody>
                    <a:bodyPr/>
                    <a:lstStyle/>
                    <a:p>
                      <a:pPr indent="127000" algn="ctr">
                        <a:lnSpc>
                          <a:spcPct val="130000"/>
                        </a:lnSpc>
                        <a:spcBef>
                          <a:spcPts val="120"/>
                        </a:spcBef>
                        <a:spcAft>
                          <a:spcPts val="120"/>
                        </a:spcAft>
                      </a:pPr>
                      <a:r>
                        <a:rPr lang="en-US" sz="1100" kern="0">
                          <a:effectLst/>
                        </a:rPr>
                        <a:t>ODL</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2</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6.67%</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404755976"/>
                  </a:ext>
                </a:extLst>
              </a:tr>
              <a:tr h="251408">
                <a:tc vMerge="1">
                  <a:txBody>
                    <a:bodyPr/>
                    <a:lstStyle/>
                    <a:p>
                      <a:endParaRPr lang="zh-CN" altLang="en-US"/>
                    </a:p>
                  </a:txBody>
                  <a:tcPr/>
                </a:tc>
                <a:tc>
                  <a:txBody>
                    <a:bodyPr/>
                    <a:lstStyle/>
                    <a:p>
                      <a:pPr indent="127000" algn="ctr">
                        <a:lnSpc>
                          <a:spcPct val="130000"/>
                        </a:lnSpc>
                        <a:spcBef>
                          <a:spcPts val="120"/>
                        </a:spcBef>
                        <a:spcAft>
                          <a:spcPts val="120"/>
                        </a:spcAft>
                      </a:pPr>
                      <a:r>
                        <a:rPr lang="en-US" sz="1100" kern="0">
                          <a:effectLst/>
                        </a:rPr>
                        <a:t>SDL</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8</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26.67%</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71452447"/>
                  </a:ext>
                </a:extLst>
              </a:tr>
              <a:tr h="251408">
                <a:tc vMerge="1">
                  <a:txBody>
                    <a:bodyPr/>
                    <a:lstStyle/>
                    <a:p>
                      <a:endParaRPr lang="zh-CN" altLang="en-US"/>
                    </a:p>
                  </a:txBody>
                  <a:tcPr/>
                </a:tc>
                <a:tc>
                  <a:txBody>
                    <a:bodyPr/>
                    <a:lstStyle/>
                    <a:p>
                      <a:pPr indent="127000" algn="ctr">
                        <a:lnSpc>
                          <a:spcPct val="130000"/>
                        </a:lnSpc>
                        <a:spcBef>
                          <a:spcPts val="120"/>
                        </a:spcBef>
                        <a:spcAft>
                          <a:spcPts val="120"/>
                        </a:spcAft>
                      </a:pPr>
                      <a:r>
                        <a:rPr lang="en-US" sz="1100" kern="0">
                          <a:effectLst/>
                        </a:rPr>
                        <a:t>VDL</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2</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6.67%</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94747916"/>
                  </a:ext>
                </a:extLst>
              </a:tr>
              <a:tr h="251408">
                <a:tc rowSpan="4">
                  <a:txBody>
                    <a:bodyPr/>
                    <a:lstStyle/>
                    <a:p>
                      <a:pPr algn="ctr">
                        <a:spcAft>
                          <a:spcPts val="0"/>
                        </a:spcAft>
                      </a:pPr>
                      <a:r>
                        <a:rPr lang="en-US" sz="1100" kern="0">
                          <a:effectLst/>
                        </a:rPr>
                        <a:t>AirlinesBaggageBillingService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30000"/>
                        </a:lnSpc>
                        <a:spcBef>
                          <a:spcPts val="120"/>
                        </a:spcBef>
                        <a:spcAft>
                          <a:spcPts val="120"/>
                        </a:spcAft>
                      </a:pPr>
                      <a:r>
                        <a:rPr lang="en-US" sz="1100" kern="0" dirty="0">
                          <a:solidFill>
                            <a:srgbClr val="FF0000"/>
                          </a:solidFill>
                          <a:effectLst/>
                        </a:rPr>
                        <a:t>AOIS</a:t>
                      </a:r>
                      <a:endParaRPr lang="zh-CN" sz="16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dirty="0">
                          <a:solidFill>
                            <a:srgbClr val="FF0000"/>
                          </a:solidFill>
                          <a:effectLst/>
                        </a:rPr>
                        <a:t>1</a:t>
                      </a:r>
                      <a:endParaRPr lang="zh-CN" sz="16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dirty="0">
                          <a:solidFill>
                            <a:srgbClr val="FF0000"/>
                          </a:solidFill>
                          <a:effectLst/>
                        </a:rPr>
                        <a:t>10.00%</a:t>
                      </a:r>
                      <a:endParaRPr lang="zh-CN" sz="16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800481090"/>
                  </a:ext>
                </a:extLst>
              </a:tr>
              <a:tr h="251408">
                <a:tc vMerge="1">
                  <a:txBody>
                    <a:bodyPr/>
                    <a:lstStyle/>
                    <a:p>
                      <a:endParaRPr lang="zh-CN" altLang="en-US"/>
                    </a:p>
                  </a:txBody>
                  <a:tcPr/>
                </a:tc>
                <a:tc>
                  <a:txBody>
                    <a:bodyPr/>
                    <a:lstStyle/>
                    <a:p>
                      <a:pPr indent="127000" algn="ctr">
                        <a:lnSpc>
                          <a:spcPct val="130000"/>
                        </a:lnSpc>
                        <a:spcBef>
                          <a:spcPts val="120"/>
                        </a:spcBef>
                        <a:spcAft>
                          <a:spcPts val="120"/>
                        </a:spcAft>
                      </a:pPr>
                      <a:r>
                        <a:rPr lang="en-US" sz="1100" kern="0">
                          <a:effectLst/>
                        </a:rPr>
                        <a:t>AORB</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4</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dirty="0">
                          <a:effectLst/>
                        </a:rPr>
                        <a:t>40.00%</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37237734"/>
                  </a:ext>
                </a:extLst>
              </a:tr>
              <a:tr h="251408">
                <a:tc vMerge="1">
                  <a:txBody>
                    <a:bodyPr/>
                    <a:lstStyle/>
                    <a:p>
                      <a:endParaRPr lang="zh-CN" altLang="en-US"/>
                    </a:p>
                  </a:txBody>
                  <a:tcPr/>
                </a:tc>
                <a:tc>
                  <a:txBody>
                    <a:bodyPr/>
                    <a:lstStyle/>
                    <a:p>
                      <a:pPr indent="127000" algn="ctr">
                        <a:lnSpc>
                          <a:spcPct val="130000"/>
                        </a:lnSpc>
                        <a:spcBef>
                          <a:spcPts val="120"/>
                        </a:spcBef>
                        <a:spcAft>
                          <a:spcPts val="120"/>
                        </a:spcAft>
                      </a:pPr>
                      <a:r>
                        <a:rPr lang="en-US" sz="1100" kern="0">
                          <a:effectLst/>
                        </a:rPr>
                        <a:t>CDL</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3</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30.00%</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0363202"/>
                  </a:ext>
                </a:extLst>
              </a:tr>
              <a:tr h="251408">
                <a:tc vMerge="1">
                  <a:txBody>
                    <a:bodyPr/>
                    <a:lstStyle/>
                    <a:p>
                      <a:endParaRPr lang="zh-CN" altLang="en-US"/>
                    </a:p>
                  </a:txBody>
                  <a:tcPr/>
                </a:tc>
                <a:tc>
                  <a:txBody>
                    <a:bodyPr/>
                    <a:lstStyle/>
                    <a:p>
                      <a:pPr indent="127000" algn="ctr">
                        <a:lnSpc>
                          <a:spcPct val="130000"/>
                        </a:lnSpc>
                        <a:spcBef>
                          <a:spcPts val="120"/>
                        </a:spcBef>
                        <a:spcAft>
                          <a:spcPts val="120"/>
                        </a:spcAft>
                      </a:pPr>
                      <a:r>
                        <a:rPr lang="en-US" sz="1100" kern="0">
                          <a:effectLst/>
                        </a:rPr>
                        <a:t>SDL</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3</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30.00%</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89570031"/>
                  </a:ext>
                </a:extLst>
              </a:tr>
              <a:tr h="251408">
                <a:tc rowSpan="3">
                  <a:txBody>
                    <a:bodyPr/>
                    <a:lstStyle/>
                    <a:p>
                      <a:pPr algn="ctr">
                        <a:spcAft>
                          <a:spcPts val="0"/>
                        </a:spcAft>
                      </a:pPr>
                      <a:r>
                        <a:rPr lang="en-US" sz="1100" kern="0">
                          <a:effectLst/>
                        </a:rPr>
                        <a:t>ExpenseReimbursementSystem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30000"/>
                        </a:lnSpc>
                        <a:spcBef>
                          <a:spcPts val="120"/>
                        </a:spcBef>
                        <a:spcAft>
                          <a:spcPts val="120"/>
                        </a:spcAft>
                      </a:pPr>
                      <a:r>
                        <a:rPr lang="en-US" sz="1100" kern="0" dirty="0">
                          <a:solidFill>
                            <a:srgbClr val="FF0000"/>
                          </a:solidFill>
                          <a:effectLst/>
                        </a:rPr>
                        <a:t>AOIS</a:t>
                      </a:r>
                      <a:endParaRPr lang="zh-CN" sz="16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dirty="0">
                          <a:solidFill>
                            <a:srgbClr val="FF0000"/>
                          </a:solidFill>
                          <a:effectLst/>
                        </a:rPr>
                        <a:t>15</a:t>
                      </a:r>
                      <a:endParaRPr lang="zh-CN" sz="16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dirty="0">
                          <a:solidFill>
                            <a:srgbClr val="FF0000"/>
                          </a:solidFill>
                          <a:effectLst/>
                        </a:rPr>
                        <a:t>71.43%</a:t>
                      </a:r>
                      <a:endParaRPr lang="zh-CN" sz="16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03387724"/>
                  </a:ext>
                </a:extLst>
              </a:tr>
              <a:tr h="251408">
                <a:tc vMerge="1">
                  <a:txBody>
                    <a:bodyPr/>
                    <a:lstStyle/>
                    <a:p>
                      <a:endParaRPr lang="zh-CN" altLang="en-US"/>
                    </a:p>
                  </a:txBody>
                  <a:tcPr/>
                </a:tc>
                <a:tc>
                  <a:txBody>
                    <a:bodyPr/>
                    <a:lstStyle/>
                    <a:p>
                      <a:pPr indent="127000" algn="ctr">
                        <a:lnSpc>
                          <a:spcPct val="130000"/>
                        </a:lnSpc>
                        <a:spcBef>
                          <a:spcPts val="120"/>
                        </a:spcBef>
                        <a:spcAft>
                          <a:spcPts val="120"/>
                        </a:spcAft>
                      </a:pPr>
                      <a:r>
                        <a:rPr lang="en-US" sz="1100" kern="0">
                          <a:effectLst/>
                        </a:rPr>
                        <a:t>ROR</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5</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dirty="0">
                          <a:effectLst/>
                        </a:rPr>
                        <a:t>23.81%</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47098687"/>
                  </a:ext>
                </a:extLst>
              </a:tr>
              <a:tr h="251408">
                <a:tc vMerge="1">
                  <a:txBody>
                    <a:bodyPr/>
                    <a:lstStyle/>
                    <a:p>
                      <a:endParaRPr lang="zh-CN" altLang="en-US"/>
                    </a:p>
                  </a:txBody>
                  <a:tcPr/>
                </a:tc>
                <a:tc>
                  <a:txBody>
                    <a:bodyPr/>
                    <a:lstStyle/>
                    <a:p>
                      <a:pPr indent="127000" algn="ctr">
                        <a:lnSpc>
                          <a:spcPct val="130000"/>
                        </a:lnSpc>
                        <a:spcBef>
                          <a:spcPts val="120"/>
                        </a:spcBef>
                        <a:spcAft>
                          <a:spcPts val="120"/>
                        </a:spcAft>
                      </a:pPr>
                      <a:r>
                        <a:rPr lang="en-US" sz="1100" kern="0">
                          <a:effectLst/>
                        </a:rPr>
                        <a:t>SDL</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1</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4.76%</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14695354"/>
                  </a:ext>
                </a:extLst>
              </a:tr>
              <a:tr h="251408">
                <a:tc rowSpan="5">
                  <a:txBody>
                    <a:bodyPr/>
                    <a:lstStyle/>
                    <a:p>
                      <a:pPr algn="ctr">
                        <a:spcAft>
                          <a:spcPts val="0"/>
                        </a:spcAft>
                      </a:pPr>
                      <a:r>
                        <a:rPr lang="en-US" sz="1100" kern="0">
                          <a:effectLst/>
                        </a:rPr>
                        <a:t>MealOrderingSystem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30000"/>
                        </a:lnSpc>
                        <a:spcBef>
                          <a:spcPts val="120"/>
                        </a:spcBef>
                        <a:spcAft>
                          <a:spcPts val="120"/>
                        </a:spcAft>
                      </a:pPr>
                      <a:r>
                        <a:rPr lang="en-US" sz="1100" kern="0" dirty="0">
                          <a:solidFill>
                            <a:srgbClr val="FF0000"/>
                          </a:solidFill>
                          <a:effectLst/>
                        </a:rPr>
                        <a:t>AOIS</a:t>
                      </a:r>
                      <a:endParaRPr lang="zh-CN" sz="16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dirty="0">
                          <a:solidFill>
                            <a:srgbClr val="FF0000"/>
                          </a:solidFill>
                          <a:effectLst/>
                        </a:rPr>
                        <a:t>14</a:t>
                      </a:r>
                      <a:endParaRPr lang="zh-CN" sz="16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dirty="0">
                          <a:solidFill>
                            <a:srgbClr val="FF0000"/>
                          </a:solidFill>
                          <a:effectLst/>
                        </a:rPr>
                        <a:t>32.56%</a:t>
                      </a:r>
                      <a:endParaRPr lang="zh-CN" sz="16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263852723"/>
                  </a:ext>
                </a:extLst>
              </a:tr>
              <a:tr h="251408">
                <a:tc vMerge="1">
                  <a:txBody>
                    <a:bodyPr/>
                    <a:lstStyle/>
                    <a:p>
                      <a:endParaRPr lang="zh-CN" altLang="en-US"/>
                    </a:p>
                  </a:txBody>
                  <a:tcPr/>
                </a:tc>
                <a:tc>
                  <a:txBody>
                    <a:bodyPr/>
                    <a:lstStyle/>
                    <a:p>
                      <a:pPr indent="127000" algn="ctr">
                        <a:lnSpc>
                          <a:spcPct val="130000"/>
                        </a:lnSpc>
                        <a:spcBef>
                          <a:spcPts val="120"/>
                        </a:spcBef>
                        <a:spcAft>
                          <a:spcPts val="120"/>
                        </a:spcAft>
                      </a:pPr>
                      <a:r>
                        <a:rPr lang="en-US" sz="1100" kern="0">
                          <a:effectLst/>
                        </a:rPr>
                        <a:t>AORB</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15</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34.88%</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859792089"/>
                  </a:ext>
                </a:extLst>
              </a:tr>
              <a:tr h="251408">
                <a:tc vMerge="1">
                  <a:txBody>
                    <a:bodyPr/>
                    <a:lstStyle/>
                    <a:p>
                      <a:endParaRPr lang="zh-CN" altLang="en-US"/>
                    </a:p>
                  </a:txBody>
                  <a:tcPr/>
                </a:tc>
                <a:tc>
                  <a:txBody>
                    <a:bodyPr/>
                    <a:lstStyle/>
                    <a:p>
                      <a:pPr indent="127000" algn="ctr">
                        <a:lnSpc>
                          <a:spcPct val="130000"/>
                        </a:lnSpc>
                        <a:spcBef>
                          <a:spcPts val="120"/>
                        </a:spcBef>
                        <a:spcAft>
                          <a:spcPts val="120"/>
                        </a:spcAft>
                      </a:pPr>
                      <a:r>
                        <a:rPr lang="en-US" sz="1100" kern="0">
                          <a:effectLst/>
                        </a:rPr>
                        <a:t>CDL</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6</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13.95%</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426104418"/>
                  </a:ext>
                </a:extLst>
              </a:tr>
              <a:tr h="251408">
                <a:tc vMerge="1">
                  <a:txBody>
                    <a:bodyPr/>
                    <a:lstStyle/>
                    <a:p>
                      <a:endParaRPr lang="zh-CN" altLang="en-US"/>
                    </a:p>
                  </a:txBody>
                  <a:tcPr/>
                </a:tc>
                <a:tc>
                  <a:txBody>
                    <a:bodyPr/>
                    <a:lstStyle/>
                    <a:p>
                      <a:pPr indent="127000" algn="ctr">
                        <a:lnSpc>
                          <a:spcPct val="130000"/>
                        </a:lnSpc>
                        <a:spcBef>
                          <a:spcPts val="120"/>
                        </a:spcBef>
                        <a:spcAft>
                          <a:spcPts val="120"/>
                        </a:spcAft>
                      </a:pPr>
                      <a:r>
                        <a:rPr lang="en-US" sz="1100" kern="0">
                          <a:effectLst/>
                        </a:rPr>
                        <a:t>ODL</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6</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a:effectLst/>
                        </a:rPr>
                        <a:t>13.95%</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62759998"/>
                  </a:ext>
                </a:extLst>
              </a:tr>
              <a:tr h="251408">
                <a:tc vMerge="1">
                  <a:txBody>
                    <a:bodyPr/>
                    <a:lstStyle/>
                    <a:p>
                      <a:endParaRPr lang="zh-CN" altLang="en-US"/>
                    </a:p>
                  </a:txBody>
                  <a:tcPr/>
                </a:tc>
                <a:tc>
                  <a:txBody>
                    <a:bodyPr/>
                    <a:lstStyle/>
                    <a:p>
                      <a:pPr indent="127000" algn="ctr">
                        <a:lnSpc>
                          <a:spcPct val="130000"/>
                        </a:lnSpc>
                        <a:spcBef>
                          <a:spcPts val="120"/>
                        </a:spcBef>
                        <a:spcAft>
                          <a:spcPts val="120"/>
                        </a:spcAft>
                      </a:pPr>
                      <a:r>
                        <a:rPr lang="en-US" sz="1100" kern="0">
                          <a:effectLst/>
                        </a:rPr>
                        <a:t>SDL</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dirty="0">
                          <a:effectLst/>
                        </a:rPr>
                        <a:t>2</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en-US" sz="1100" kern="0" dirty="0">
                          <a:effectLst/>
                        </a:rPr>
                        <a:t>4.65%</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665724024"/>
                  </a:ext>
                </a:extLst>
              </a:tr>
            </a:tbl>
          </a:graphicData>
        </a:graphic>
      </p:graphicFrame>
    </p:spTree>
    <p:extLst>
      <p:ext uri="{BB962C8B-B14F-4D97-AF65-F5344CB8AC3E}">
        <p14:creationId xmlns:p14="http://schemas.microsoft.com/office/powerpoint/2010/main" val="25338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50"/>
                                        <p:tgtEl>
                                          <p:spTgt spid="5"/>
                                        </p:tgtEl>
                                      </p:cBhvr>
                                    </p:animEffect>
                                    <p:anim calcmode="lin" valueType="num">
                                      <p:cBhvr>
                                        <p:cTn id="14" dur="250" fill="hold"/>
                                        <p:tgtEl>
                                          <p:spTgt spid="5"/>
                                        </p:tgtEl>
                                        <p:attrNameLst>
                                          <p:attrName>ppt_x</p:attrName>
                                        </p:attrNameLst>
                                      </p:cBhvr>
                                      <p:tavLst>
                                        <p:tav tm="0">
                                          <p:val>
                                            <p:strVal val="#ppt_x"/>
                                          </p:val>
                                        </p:tav>
                                        <p:tav tm="100000">
                                          <p:val>
                                            <p:strVal val="#ppt_x"/>
                                          </p:val>
                                        </p:tav>
                                      </p:tavLst>
                                    </p:anim>
                                    <p:anim calcmode="lin" valueType="num">
                                      <p:cBhvr>
                                        <p:cTn id="15" dur="25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anim calcmode="lin" valueType="num">
                                      <p:cBhvr>
                                        <p:cTn id="20" dur="250" fill="hold"/>
                                        <p:tgtEl>
                                          <p:spTgt spid="4"/>
                                        </p:tgtEl>
                                        <p:attrNameLst>
                                          <p:attrName>ppt_x</p:attrName>
                                        </p:attrNameLst>
                                      </p:cBhvr>
                                      <p:tavLst>
                                        <p:tav tm="0">
                                          <p:val>
                                            <p:strVal val="#ppt_x"/>
                                          </p:val>
                                        </p:tav>
                                        <p:tav tm="100000">
                                          <p:val>
                                            <p:strVal val="#ppt_x"/>
                                          </p:val>
                                        </p:tav>
                                      </p:tavLst>
                                    </p:anim>
                                    <p:anim calcmode="lin" valueType="num">
                                      <p:cBhvr>
                                        <p:cTn id="21"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4775"/>
          </a:xfrm>
        </p:spPr>
        <p:txBody>
          <a:bodyPr/>
          <a:lstStyle/>
          <a:p>
            <a:r>
              <a:rPr lang="zh-CN" altLang="zh-CN" dirty="0">
                <a:effectLst/>
              </a:rPr>
              <a:t>实验结果及分析</a:t>
            </a:r>
            <a:endParaRPr lang="zh-CN" altLang="en-US" dirty="0"/>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68</a:t>
            </a:fld>
            <a:endParaRPr lang="zh-CN" altLang="en-US"/>
          </a:p>
        </p:txBody>
      </p:sp>
      <p:sp>
        <p:nvSpPr>
          <p:cNvPr id="5" name="TextBox 45"/>
          <p:cNvSpPr txBox="1"/>
          <p:nvPr/>
        </p:nvSpPr>
        <p:spPr>
          <a:xfrm>
            <a:off x="692723" y="1514401"/>
            <a:ext cx="7802336" cy="2200602"/>
          </a:xfrm>
          <a:prstGeom prst="rect">
            <a:avLst/>
          </a:prstGeom>
          <a:noFill/>
        </p:spPr>
        <p:txBody>
          <a:bodyPr wrap="square" rtlCol="0">
            <a:spAutoFit/>
          </a:bodyPr>
          <a:lstStyle/>
          <a:p>
            <a:pPr>
              <a:lnSpc>
                <a:spcPct val="150000"/>
              </a:lnSpc>
              <a:spcAft>
                <a:spcPts val="1200"/>
              </a:spcAft>
            </a:pPr>
            <a:r>
              <a:rPr lang="zh-CN" altLang="zh-CN" dirty="0"/>
              <a:t>本研究选取</a:t>
            </a:r>
            <a:r>
              <a:rPr lang="en-US" altLang="zh-CN" dirty="0" err="1"/>
              <a:t>MealOrderingSystem</a:t>
            </a:r>
            <a:r>
              <a:rPr lang="zh-CN" altLang="zh-CN" dirty="0"/>
              <a:t>未被杀死变异体中的</a:t>
            </a:r>
            <a:r>
              <a:rPr lang="en-US" altLang="zh-CN" dirty="0"/>
              <a:t>AOIS_70</a:t>
            </a:r>
            <a:r>
              <a:rPr lang="zh-CN" altLang="zh-CN" dirty="0"/>
              <a:t>为例子，说明为什么</a:t>
            </a:r>
            <a:r>
              <a:rPr lang="en-US" altLang="zh-CN" dirty="0"/>
              <a:t>METRIC*</a:t>
            </a:r>
            <a:r>
              <a:rPr lang="zh-CN" altLang="zh-CN" dirty="0"/>
              <a:t>识别的蜕变关系比较难杀死</a:t>
            </a:r>
            <a:r>
              <a:rPr lang="en-US" altLang="zh-CN" dirty="0"/>
              <a:t>AOIS</a:t>
            </a:r>
            <a:r>
              <a:rPr lang="zh-CN" altLang="zh-CN" dirty="0"/>
              <a:t>产生的变异体</a:t>
            </a:r>
            <a:r>
              <a:rPr lang="zh-CN" altLang="en-US" dirty="0"/>
              <a:t>：</a:t>
            </a:r>
            <a:endParaRPr lang="en-US" altLang="zh-CN" dirty="0"/>
          </a:p>
          <a:p>
            <a:pPr>
              <a:lnSpc>
                <a:spcPct val="150000"/>
              </a:lnSpc>
              <a:spcAft>
                <a:spcPts val="1200"/>
              </a:spcAft>
            </a:pPr>
            <a:r>
              <a:rPr lang="zh-CN" altLang="en-US" dirty="0"/>
              <a:t>变异位置：</a:t>
            </a:r>
            <a:endParaRPr lang="zh-CN" altLang="zh-CN" dirty="0"/>
          </a:p>
          <a:p>
            <a:r>
              <a:rPr lang="en-US" altLang="zh-CN" dirty="0" err="1"/>
              <a:t>this.msr.numberOfChildMeals</a:t>
            </a:r>
            <a:r>
              <a:rPr lang="en-US" altLang="zh-CN" dirty="0"/>
              <a:t> = </a:t>
            </a:r>
            <a:r>
              <a:rPr lang="en-US" altLang="zh-CN" dirty="0" err="1"/>
              <a:t>this.numberOfChildPassengers</a:t>
            </a:r>
            <a:r>
              <a:rPr lang="en-US" altLang="zh-CN" dirty="0"/>
              <a:t> * 2 </a:t>
            </a:r>
            <a:r>
              <a:rPr lang="zh-CN" altLang="zh-CN" dirty="0"/>
              <a:t>变异为</a:t>
            </a:r>
          </a:p>
          <a:p>
            <a:r>
              <a:rPr lang="en-US" altLang="zh-CN" dirty="0" err="1"/>
              <a:t>this.msr.numberOfChildMeals</a:t>
            </a:r>
            <a:r>
              <a:rPr lang="en-US" altLang="zh-CN" dirty="0"/>
              <a:t> = --</a:t>
            </a:r>
            <a:r>
              <a:rPr lang="en-US" altLang="zh-CN" dirty="0" err="1"/>
              <a:t>this.numberOfChildPassengers</a:t>
            </a:r>
            <a:r>
              <a:rPr lang="en-US" altLang="zh-CN" dirty="0"/>
              <a:t> * 2</a:t>
            </a:r>
          </a:p>
        </p:txBody>
      </p:sp>
      <p:sp>
        <p:nvSpPr>
          <p:cNvPr id="6" name="TextBox 9"/>
          <p:cNvSpPr txBox="1">
            <a:spLocks noChangeArrowheads="1"/>
          </p:cNvSpPr>
          <p:nvPr/>
        </p:nvSpPr>
        <p:spPr bwMode="auto">
          <a:xfrm>
            <a:off x="251520" y="1052736"/>
            <a:ext cx="86847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由</a:t>
            </a:r>
            <a:r>
              <a:rPr lang="en-US" altLang="zh-CN" sz="2400" dirty="0">
                <a:latin typeface="Verdana" pitchFamily="34" charset="0"/>
              </a:rPr>
              <a:t>METRIC*</a:t>
            </a:r>
            <a:r>
              <a:rPr lang="zh-CN" altLang="en-US" sz="2400" dirty="0">
                <a:latin typeface="Verdana" pitchFamily="34" charset="0"/>
              </a:rPr>
              <a:t>识别的蜕变关系难检出哪种类型的故障？</a:t>
            </a:r>
            <a:endParaRPr lang="en-US" altLang="zh-CN" sz="2400" dirty="0">
              <a:latin typeface="Verdana" pitchFamily="34" charset="0"/>
            </a:endParaRPr>
          </a:p>
        </p:txBody>
      </p:sp>
      <mc:AlternateContent xmlns:mc="http://schemas.openxmlformats.org/markup-compatibility/2006" xmlns:a14="http://schemas.microsoft.com/office/drawing/2010/main">
        <mc:Choice Requires="a14">
          <p:sp>
            <p:nvSpPr>
              <p:cNvPr id="8" name="文本框 7"/>
              <p:cNvSpPr txBox="1"/>
              <p:nvPr/>
            </p:nvSpPr>
            <p:spPr>
              <a:xfrm>
                <a:off x="1655250" y="4199959"/>
                <a:ext cx="12633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∗2</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655250" y="4199959"/>
                <a:ext cx="1263315" cy="369332"/>
              </a:xfrm>
              <a:prstGeom prst="rect">
                <a:avLst/>
              </a:prstGeom>
              <a:blipFill>
                <a:blip r:embed="rId2"/>
                <a:stretch>
                  <a:fillRect b="-49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1361025" y="5249900"/>
                <a:ext cx="19943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∗2</m:t>
                      </m:r>
                    </m:oMath>
                  </m:oMathPara>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1361025" y="5249900"/>
                <a:ext cx="1994330" cy="369332"/>
              </a:xfrm>
              <a:prstGeom prst="rect">
                <a:avLst/>
              </a:prstGeom>
              <a:blipFill>
                <a:blip r:embed="rId3"/>
                <a:stretch>
                  <a:fillRect b="-6557"/>
                </a:stretch>
              </a:blipFill>
            </p:spPr>
            <p:txBody>
              <a:bodyPr/>
              <a:lstStyle/>
              <a:p>
                <a:r>
                  <a:rPr lang="zh-CN" altLang="en-US">
                    <a:noFill/>
                  </a:rPr>
                  <a:t> </a:t>
                </a:r>
              </a:p>
            </p:txBody>
          </p:sp>
        </mc:Fallback>
      </mc:AlternateContent>
      <p:sp>
        <p:nvSpPr>
          <p:cNvPr id="10" name="文本框 9"/>
          <p:cNvSpPr txBox="1"/>
          <p:nvPr/>
        </p:nvSpPr>
        <p:spPr>
          <a:xfrm>
            <a:off x="1600200" y="3850105"/>
            <a:ext cx="1491916" cy="369332"/>
          </a:xfrm>
          <a:prstGeom prst="rect">
            <a:avLst/>
          </a:prstGeom>
          <a:noFill/>
        </p:spPr>
        <p:txBody>
          <a:bodyPr wrap="square" rtlCol="0">
            <a:spAutoFit/>
          </a:bodyPr>
          <a:lstStyle/>
          <a:p>
            <a:r>
              <a:rPr lang="zh-CN" altLang="en-US" dirty="0"/>
              <a:t>植入故障前</a:t>
            </a:r>
          </a:p>
        </p:txBody>
      </p:sp>
      <p:sp>
        <p:nvSpPr>
          <p:cNvPr id="11" name="文本框 10"/>
          <p:cNvSpPr txBox="1"/>
          <p:nvPr/>
        </p:nvSpPr>
        <p:spPr>
          <a:xfrm>
            <a:off x="1600200" y="4919145"/>
            <a:ext cx="1491916" cy="369332"/>
          </a:xfrm>
          <a:prstGeom prst="rect">
            <a:avLst/>
          </a:prstGeom>
          <a:noFill/>
        </p:spPr>
        <p:txBody>
          <a:bodyPr wrap="square" rtlCol="0">
            <a:spAutoFit/>
          </a:bodyPr>
          <a:lstStyle/>
          <a:p>
            <a:r>
              <a:rPr lang="zh-CN" altLang="en-US" dirty="0"/>
              <a:t>植入故障后</a:t>
            </a:r>
          </a:p>
        </p:txBody>
      </p:sp>
      <p:sp>
        <p:nvSpPr>
          <p:cNvPr id="12" name="文本框 11"/>
          <p:cNvSpPr txBox="1"/>
          <p:nvPr/>
        </p:nvSpPr>
        <p:spPr>
          <a:xfrm>
            <a:off x="7624832" y="4234237"/>
            <a:ext cx="1424094" cy="1200329"/>
          </a:xfrm>
          <a:prstGeom prst="rect">
            <a:avLst/>
          </a:prstGeom>
          <a:noFill/>
        </p:spPr>
        <p:txBody>
          <a:bodyPr wrap="square" rtlCol="0">
            <a:spAutoFit/>
          </a:bodyPr>
          <a:lstStyle/>
          <a:p>
            <a:r>
              <a:rPr lang="zh-CN" altLang="zh-CN" dirty="0"/>
              <a:t>仅仅将函数图像向下平移了两个单位距离</a:t>
            </a:r>
            <a:endParaRPr lang="zh-CN" altLang="en-US"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0423" y="3850105"/>
            <a:ext cx="3950858" cy="2256046"/>
          </a:xfrm>
          <a:prstGeom prst="rect">
            <a:avLst/>
          </a:prstGeom>
        </p:spPr>
      </p:pic>
      <p:sp>
        <p:nvSpPr>
          <p:cNvPr id="13" name="文本框 12"/>
          <p:cNvSpPr txBox="1"/>
          <p:nvPr/>
        </p:nvSpPr>
        <p:spPr>
          <a:xfrm>
            <a:off x="572877" y="5938092"/>
            <a:ext cx="8152482" cy="646331"/>
          </a:xfrm>
          <a:prstGeom prst="rect">
            <a:avLst/>
          </a:prstGeom>
          <a:noFill/>
        </p:spPr>
        <p:txBody>
          <a:bodyPr wrap="square" rtlCol="0">
            <a:spAutoFit/>
          </a:bodyPr>
          <a:lstStyle/>
          <a:p>
            <a:r>
              <a:rPr lang="zh-CN" altLang="en-US" dirty="0"/>
              <a:t>区间与区间之间的关系是大于或者小于，这种关系用于比较图像上两个点之间关系的时候，无法区分出函数图像平移前后发生的变化，故这种故障难以检测。</a:t>
            </a:r>
          </a:p>
        </p:txBody>
      </p:sp>
    </p:spTree>
    <p:extLst>
      <p:ext uri="{BB962C8B-B14F-4D97-AF65-F5344CB8AC3E}">
        <p14:creationId xmlns:p14="http://schemas.microsoft.com/office/powerpoint/2010/main" val="395501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50"/>
                                        <p:tgtEl>
                                          <p:spTgt spid="5">
                                            <p:txEl>
                                              <p:pRg st="0" end="0"/>
                                            </p:txEl>
                                          </p:spTgt>
                                        </p:tgtEl>
                                      </p:cBhvr>
                                    </p:animEffect>
                                    <p:anim calcmode="lin" valueType="num">
                                      <p:cBhvr>
                                        <p:cTn id="15" dur="25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250"/>
                                        <p:tgtEl>
                                          <p:spTgt spid="5">
                                            <p:txEl>
                                              <p:pRg st="1" end="1"/>
                                            </p:txEl>
                                          </p:spTgt>
                                        </p:tgtEl>
                                      </p:cBhvr>
                                    </p:animEffect>
                                    <p:anim calcmode="lin" valueType="num">
                                      <p:cBhvr>
                                        <p:cTn id="22" dur="25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25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250"/>
                                        <p:tgtEl>
                                          <p:spTgt spid="5">
                                            <p:txEl>
                                              <p:pRg st="2" end="2"/>
                                            </p:txEl>
                                          </p:spTgt>
                                        </p:tgtEl>
                                      </p:cBhvr>
                                    </p:animEffect>
                                    <p:anim calcmode="lin" valueType="num">
                                      <p:cBhvr>
                                        <p:cTn id="29" dur="25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25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250"/>
                                        <p:tgtEl>
                                          <p:spTgt spid="5">
                                            <p:txEl>
                                              <p:pRg st="3" end="3"/>
                                            </p:txEl>
                                          </p:spTgt>
                                        </p:tgtEl>
                                      </p:cBhvr>
                                    </p:animEffect>
                                    <p:anim calcmode="lin" valueType="num">
                                      <p:cBhvr>
                                        <p:cTn id="36" dur="25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25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50"/>
                                        <p:tgtEl>
                                          <p:spTgt spid="8"/>
                                        </p:tgtEl>
                                      </p:cBhvr>
                                    </p:animEffect>
                                    <p:anim calcmode="lin" valueType="num">
                                      <p:cBhvr>
                                        <p:cTn id="43" dur="250" fill="hold"/>
                                        <p:tgtEl>
                                          <p:spTgt spid="8"/>
                                        </p:tgtEl>
                                        <p:attrNameLst>
                                          <p:attrName>ppt_x</p:attrName>
                                        </p:attrNameLst>
                                      </p:cBhvr>
                                      <p:tavLst>
                                        <p:tav tm="0">
                                          <p:val>
                                            <p:strVal val="#ppt_x"/>
                                          </p:val>
                                        </p:tav>
                                        <p:tav tm="100000">
                                          <p:val>
                                            <p:strVal val="#ppt_x"/>
                                          </p:val>
                                        </p:tav>
                                      </p:tavLst>
                                    </p:anim>
                                    <p:anim calcmode="lin" valueType="num">
                                      <p:cBhvr>
                                        <p:cTn id="44" dur="25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250"/>
                            </p:stCondLst>
                            <p:childTnLst>
                              <p:par>
                                <p:cTn id="46" presetID="42" presetClass="entr" presetSubtype="0"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250"/>
                                        <p:tgtEl>
                                          <p:spTgt spid="9"/>
                                        </p:tgtEl>
                                      </p:cBhvr>
                                    </p:animEffect>
                                    <p:anim calcmode="lin" valueType="num">
                                      <p:cBhvr>
                                        <p:cTn id="49" dur="250" fill="hold"/>
                                        <p:tgtEl>
                                          <p:spTgt spid="9"/>
                                        </p:tgtEl>
                                        <p:attrNameLst>
                                          <p:attrName>ppt_x</p:attrName>
                                        </p:attrNameLst>
                                      </p:cBhvr>
                                      <p:tavLst>
                                        <p:tav tm="0">
                                          <p:val>
                                            <p:strVal val="#ppt_x"/>
                                          </p:val>
                                        </p:tav>
                                        <p:tav tm="100000">
                                          <p:val>
                                            <p:strVal val="#ppt_x"/>
                                          </p:val>
                                        </p:tav>
                                      </p:tavLst>
                                    </p:anim>
                                    <p:anim calcmode="lin" valueType="num">
                                      <p:cBhvr>
                                        <p:cTn id="50" dur="250" fill="hold"/>
                                        <p:tgtEl>
                                          <p:spTgt spid="9"/>
                                        </p:tgtEl>
                                        <p:attrNameLst>
                                          <p:attrName>ppt_y</p:attrName>
                                        </p:attrNameLst>
                                      </p:cBhvr>
                                      <p:tavLst>
                                        <p:tav tm="0">
                                          <p:val>
                                            <p:strVal val="#ppt_y+.1"/>
                                          </p:val>
                                        </p:tav>
                                        <p:tav tm="100000">
                                          <p:val>
                                            <p:strVal val="#ppt_y"/>
                                          </p:val>
                                        </p:tav>
                                      </p:tavLst>
                                    </p:anim>
                                  </p:childTnLst>
                                </p:cTn>
                              </p:par>
                            </p:childTnLst>
                          </p:cTn>
                        </p:par>
                        <p:par>
                          <p:cTn id="51" fill="hold">
                            <p:stCondLst>
                              <p:cond delay="500"/>
                            </p:stCondLst>
                            <p:childTnLst>
                              <p:par>
                                <p:cTn id="52" presetID="42" presetClass="entr" presetSubtype="0"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250"/>
                                        <p:tgtEl>
                                          <p:spTgt spid="12"/>
                                        </p:tgtEl>
                                      </p:cBhvr>
                                    </p:animEffect>
                                    <p:anim calcmode="lin" valueType="num">
                                      <p:cBhvr>
                                        <p:cTn id="55" dur="250" fill="hold"/>
                                        <p:tgtEl>
                                          <p:spTgt spid="12"/>
                                        </p:tgtEl>
                                        <p:attrNameLst>
                                          <p:attrName>ppt_x</p:attrName>
                                        </p:attrNameLst>
                                      </p:cBhvr>
                                      <p:tavLst>
                                        <p:tav tm="0">
                                          <p:val>
                                            <p:strVal val="#ppt_x"/>
                                          </p:val>
                                        </p:tav>
                                        <p:tav tm="100000">
                                          <p:val>
                                            <p:strVal val="#ppt_x"/>
                                          </p:val>
                                        </p:tav>
                                      </p:tavLst>
                                    </p:anim>
                                    <p:anim calcmode="lin" valueType="num">
                                      <p:cBhvr>
                                        <p:cTn id="56" dur="25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250"/>
                                        <p:tgtEl>
                                          <p:spTgt spid="10"/>
                                        </p:tgtEl>
                                      </p:cBhvr>
                                    </p:animEffect>
                                    <p:anim calcmode="lin" valueType="num">
                                      <p:cBhvr>
                                        <p:cTn id="60" dur="250" fill="hold"/>
                                        <p:tgtEl>
                                          <p:spTgt spid="10"/>
                                        </p:tgtEl>
                                        <p:attrNameLst>
                                          <p:attrName>ppt_x</p:attrName>
                                        </p:attrNameLst>
                                      </p:cBhvr>
                                      <p:tavLst>
                                        <p:tav tm="0">
                                          <p:val>
                                            <p:strVal val="#ppt_x"/>
                                          </p:val>
                                        </p:tav>
                                        <p:tav tm="100000">
                                          <p:val>
                                            <p:strVal val="#ppt_x"/>
                                          </p:val>
                                        </p:tav>
                                      </p:tavLst>
                                    </p:anim>
                                    <p:anim calcmode="lin" valueType="num">
                                      <p:cBhvr>
                                        <p:cTn id="61" dur="250" fill="hold"/>
                                        <p:tgtEl>
                                          <p:spTgt spid="1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250"/>
                                        <p:tgtEl>
                                          <p:spTgt spid="11"/>
                                        </p:tgtEl>
                                      </p:cBhvr>
                                    </p:animEffect>
                                    <p:anim calcmode="lin" valueType="num">
                                      <p:cBhvr>
                                        <p:cTn id="65" dur="250" fill="hold"/>
                                        <p:tgtEl>
                                          <p:spTgt spid="11"/>
                                        </p:tgtEl>
                                        <p:attrNameLst>
                                          <p:attrName>ppt_x</p:attrName>
                                        </p:attrNameLst>
                                      </p:cBhvr>
                                      <p:tavLst>
                                        <p:tav tm="0">
                                          <p:val>
                                            <p:strVal val="#ppt_x"/>
                                          </p:val>
                                        </p:tav>
                                        <p:tav tm="100000">
                                          <p:val>
                                            <p:strVal val="#ppt_x"/>
                                          </p:val>
                                        </p:tav>
                                      </p:tavLst>
                                    </p:anim>
                                    <p:anim calcmode="lin" valueType="num">
                                      <p:cBhvr>
                                        <p:cTn id="66"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8" grpId="0"/>
      <p:bldP spid="9" grpId="0"/>
      <p:bldP spid="10" grpId="0"/>
      <p:bldP spid="11" grpId="0"/>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总结</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69</a:t>
            </a:fld>
            <a:endParaRPr lang="zh-CN" altLang="en-US"/>
          </a:p>
        </p:txBody>
      </p:sp>
      <p:grpSp>
        <p:nvGrpSpPr>
          <p:cNvPr id="27" name="组合 26"/>
          <p:cNvGrpSpPr/>
          <p:nvPr/>
        </p:nvGrpSpPr>
        <p:grpSpPr>
          <a:xfrm>
            <a:off x="7387771" y="1890118"/>
            <a:ext cx="1217842" cy="3806870"/>
            <a:chOff x="5110387" y="3665436"/>
            <a:chExt cx="379989" cy="1187813"/>
          </a:xfrm>
        </p:grpSpPr>
        <p:sp>
          <p:nvSpPr>
            <p:cNvPr id="28" name="Rectangle 6"/>
            <p:cNvSpPr>
              <a:spLocks noChangeArrowheads="1"/>
            </p:cNvSpPr>
            <p:nvPr/>
          </p:nvSpPr>
          <p:spPr bwMode="auto">
            <a:xfrm>
              <a:off x="5265196" y="3946908"/>
              <a:ext cx="87257" cy="92887"/>
            </a:xfrm>
            <a:prstGeom prst="rect">
              <a:avLst/>
            </a:prstGeom>
            <a:solidFill>
              <a:srgbClr val="CF9E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
            <p:cNvSpPr>
              <a:spLocks/>
            </p:cNvSpPr>
            <p:nvPr/>
          </p:nvSpPr>
          <p:spPr bwMode="auto">
            <a:xfrm>
              <a:off x="5172311" y="4332524"/>
              <a:ext cx="258954" cy="115404"/>
            </a:xfrm>
            <a:custGeom>
              <a:avLst/>
              <a:gdLst>
                <a:gd name="T0" fmla="*/ 90 w 92"/>
                <a:gd name="T1" fmla="*/ 41 h 41"/>
                <a:gd name="T2" fmla="*/ 7 w 92"/>
                <a:gd name="T3" fmla="*/ 41 h 41"/>
                <a:gd name="T4" fmla="*/ 0 w 92"/>
                <a:gd name="T5" fmla="*/ 0 h 41"/>
                <a:gd name="T6" fmla="*/ 92 w 92"/>
                <a:gd name="T7" fmla="*/ 0 h 41"/>
                <a:gd name="T8" fmla="*/ 90 w 92"/>
                <a:gd name="T9" fmla="*/ 41 h 41"/>
              </a:gdLst>
              <a:ahLst/>
              <a:cxnLst>
                <a:cxn ang="0">
                  <a:pos x="T0" y="T1"/>
                </a:cxn>
                <a:cxn ang="0">
                  <a:pos x="T2" y="T3"/>
                </a:cxn>
                <a:cxn ang="0">
                  <a:pos x="T4" y="T5"/>
                </a:cxn>
                <a:cxn ang="0">
                  <a:pos x="T6" y="T7"/>
                </a:cxn>
                <a:cxn ang="0">
                  <a:pos x="T8" y="T9"/>
                </a:cxn>
              </a:cxnLst>
              <a:rect l="0" t="0" r="r" b="b"/>
              <a:pathLst>
                <a:path w="92" h="41">
                  <a:moveTo>
                    <a:pt x="90" y="41"/>
                  </a:moveTo>
                  <a:lnTo>
                    <a:pt x="7" y="41"/>
                  </a:lnTo>
                  <a:lnTo>
                    <a:pt x="0" y="0"/>
                  </a:lnTo>
                  <a:lnTo>
                    <a:pt x="92" y="0"/>
                  </a:lnTo>
                  <a:lnTo>
                    <a:pt x="90" y="41"/>
                  </a:lnTo>
                  <a:close/>
                </a:path>
              </a:pathLst>
            </a:custGeom>
            <a:solidFill>
              <a:srgbClr val="212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8"/>
            <p:cNvSpPr>
              <a:spLocks/>
            </p:cNvSpPr>
            <p:nvPr/>
          </p:nvSpPr>
          <p:spPr bwMode="auto">
            <a:xfrm>
              <a:off x="5183570" y="4332524"/>
              <a:ext cx="253325" cy="115404"/>
            </a:xfrm>
            <a:custGeom>
              <a:avLst/>
              <a:gdLst>
                <a:gd name="T0" fmla="*/ 3 w 38"/>
                <a:gd name="T1" fmla="*/ 0 h 17"/>
                <a:gd name="T2" fmla="*/ 28 w 38"/>
                <a:gd name="T3" fmla="*/ 3 h 17"/>
                <a:gd name="T4" fmla="*/ 32 w 38"/>
                <a:gd name="T5" fmla="*/ 12 h 17"/>
                <a:gd name="T6" fmla="*/ 12 w 38"/>
                <a:gd name="T7" fmla="*/ 13 h 17"/>
                <a:gd name="T8" fmla="*/ 0 w 38"/>
                <a:gd name="T9" fmla="*/ 10 h 17"/>
                <a:gd name="T10" fmla="*/ 1 w 38"/>
                <a:gd name="T11" fmla="*/ 17 h 17"/>
                <a:gd name="T12" fmla="*/ 36 w 38"/>
                <a:gd name="T13" fmla="*/ 17 h 17"/>
                <a:gd name="T14" fmla="*/ 37 w 38"/>
                <a:gd name="T15" fmla="*/ 0 h 17"/>
                <a:gd name="T16" fmla="*/ 3 w 3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7">
                  <a:moveTo>
                    <a:pt x="3" y="0"/>
                  </a:moveTo>
                  <a:cubicBezTo>
                    <a:pt x="5" y="7"/>
                    <a:pt x="23" y="2"/>
                    <a:pt x="28" y="3"/>
                  </a:cubicBezTo>
                  <a:cubicBezTo>
                    <a:pt x="33" y="3"/>
                    <a:pt x="38" y="8"/>
                    <a:pt x="32" y="12"/>
                  </a:cubicBezTo>
                  <a:cubicBezTo>
                    <a:pt x="26" y="15"/>
                    <a:pt x="18" y="14"/>
                    <a:pt x="12" y="13"/>
                  </a:cubicBezTo>
                  <a:cubicBezTo>
                    <a:pt x="7" y="13"/>
                    <a:pt x="4" y="12"/>
                    <a:pt x="0" y="10"/>
                  </a:cubicBezTo>
                  <a:cubicBezTo>
                    <a:pt x="1" y="17"/>
                    <a:pt x="1" y="17"/>
                    <a:pt x="1" y="17"/>
                  </a:cubicBezTo>
                  <a:cubicBezTo>
                    <a:pt x="36" y="17"/>
                    <a:pt x="36" y="17"/>
                    <a:pt x="36" y="17"/>
                  </a:cubicBezTo>
                  <a:cubicBezTo>
                    <a:pt x="37" y="9"/>
                    <a:pt x="37" y="0"/>
                    <a:pt x="37" y="0"/>
                  </a:cubicBezTo>
                  <a:lnTo>
                    <a:pt x="3" y="0"/>
                  </a:lnTo>
                  <a:close/>
                </a:path>
              </a:pathLst>
            </a:custGeom>
            <a:solidFill>
              <a:srgbClr val="1820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9"/>
            <p:cNvSpPr>
              <a:spLocks/>
            </p:cNvSpPr>
            <p:nvPr/>
          </p:nvSpPr>
          <p:spPr bwMode="auto">
            <a:xfrm>
              <a:off x="5192014" y="4447929"/>
              <a:ext cx="98516" cy="394061"/>
            </a:xfrm>
            <a:custGeom>
              <a:avLst/>
              <a:gdLst>
                <a:gd name="T0" fmla="*/ 21 w 35"/>
                <a:gd name="T1" fmla="*/ 130 h 140"/>
                <a:gd name="T2" fmla="*/ 0 w 35"/>
                <a:gd name="T3" fmla="*/ 0 h 140"/>
                <a:gd name="T4" fmla="*/ 33 w 35"/>
                <a:gd name="T5" fmla="*/ 0 h 140"/>
                <a:gd name="T6" fmla="*/ 35 w 35"/>
                <a:gd name="T7" fmla="*/ 140 h 140"/>
                <a:gd name="T8" fmla="*/ 21 w 35"/>
                <a:gd name="T9" fmla="*/ 130 h 140"/>
              </a:gdLst>
              <a:ahLst/>
              <a:cxnLst>
                <a:cxn ang="0">
                  <a:pos x="T0" y="T1"/>
                </a:cxn>
                <a:cxn ang="0">
                  <a:pos x="T2" y="T3"/>
                </a:cxn>
                <a:cxn ang="0">
                  <a:pos x="T4" y="T5"/>
                </a:cxn>
                <a:cxn ang="0">
                  <a:pos x="T6" y="T7"/>
                </a:cxn>
                <a:cxn ang="0">
                  <a:pos x="T8" y="T9"/>
                </a:cxn>
              </a:cxnLst>
              <a:rect l="0" t="0" r="r" b="b"/>
              <a:pathLst>
                <a:path w="35" h="140">
                  <a:moveTo>
                    <a:pt x="21" y="130"/>
                  </a:moveTo>
                  <a:lnTo>
                    <a:pt x="0" y="0"/>
                  </a:lnTo>
                  <a:lnTo>
                    <a:pt x="33" y="0"/>
                  </a:lnTo>
                  <a:lnTo>
                    <a:pt x="35" y="140"/>
                  </a:lnTo>
                  <a:lnTo>
                    <a:pt x="21" y="130"/>
                  </a:lnTo>
                  <a:close/>
                </a:path>
              </a:pathLst>
            </a:custGeom>
            <a:solidFill>
              <a:srgbClr val="212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0"/>
            <p:cNvSpPr>
              <a:spLocks/>
            </p:cNvSpPr>
            <p:nvPr/>
          </p:nvSpPr>
          <p:spPr bwMode="auto">
            <a:xfrm>
              <a:off x="5231420" y="4447929"/>
              <a:ext cx="67553" cy="394061"/>
            </a:xfrm>
            <a:custGeom>
              <a:avLst/>
              <a:gdLst>
                <a:gd name="T0" fmla="*/ 8 w 10"/>
                <a:gd name="T1" fmla="*/ 0 h 59"/>
                <a:gd name="T2" fmla="*/ 6 w 10"/>
                <a:gd name="T3" fmla="*/ 0 h 59"/>
                <a:gd name="T4" fmla="*/ 1 w 10"/>
                <a:gd name="T5" fmla="*/ 36 h 59"/>
                <a:gd name="T6" fmla="*/ 0 w 10"/>
                <a:gd name="T7" fmla="*/ 37 h 59"/>
                <a:gd name="T8" fmla="*/ 3 w 10"/>
                <a:gd name="T9" fmla="*/ 55 h 59"/>
                <a:gd name="T10" fmla="*/ 9 w 10"/>
                <a:gd name="T11" fmla="*/ 59 h 59"/>
                <a:gd name="T12" fmla="*/ 8 w 10"/>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0" h="59">
                  <a:moveTo>
                    <a:pt x="8" y="0"/>
                  </a:moveTo>
                  <a:cubicBezTo>
                    <a:pt x="6" y="0"/>
                    <a:pt x="6" y="0"/>
                    <a:pt x="6" y="0"/>
                  </a:cubicBezTo>
                  <a:cubicBezTo>
                    <a:pt x="7" y="12"/>
                    <a:pt x="10" y="30"/>
                    <a:pt x="1" y="36"/>
                  </a:cubicBezTo>
                  <a:cubicBezTo>
                    <a:pt x="0" y="37"/>
                    <a:pt x="0" y="37"/>
                    <a:pt x="0" y="37"/>
                  </a:cubicBezTo>
                  <a:cubicBezTo>
                    <a:pt x="3" y="55"/>
                    <a:pt x="3" y="55"/>
                    <a:pt x="3" y="55"/>
                  </a:cubicBezTo>
                  <a:cubicBezTo>
                    <a:pt x="9" y="59"/>
                    <a:pt x="9" y="59"/>
                    <a:pt x="9" y="59"/>
                  </a:cubicBezTo>
                  <a:lnTo>
                    <a:pt x="8" y="0"/>
                  </a:lnTo>
                  <a:close/>
                </a:path>
              </a:pathLst>
            </a:custGeom>
            <a:solidFill>
              <a:srgbClr val="1820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1"/>
            <p:cNvSpPr>
              <a:spLocks/>
            </p:cNvSpPr>
            <p:nvPr/>
          </p:nvSpPr>
          <p:spPr bwMode="auto">
            <a:xfrm>
              <a:off x="5329936" y="4447929"/>
              <a:ext cx="95701" cy="394061"/>
            </a:xfrm>
            <a:custGeom>
              <a:avLst/>
              <a:gdLst>
                <a:gd name="T0" fmla="*/ 12 w 34"/>
                <a:gd name="T1" fmla="*/ 130 h 140"/>
                <a:gd name="T2" fmla="*/ 34 w 34"/>
                <a:gd name="T3" fmla="*/ 0 h 140"/>
                <a:gd name="T4" fmla="*/ 0 w 34"/>
                <a:gd name="T5" fmla="*/ 0 h 140"/>
                <a:gd name="T6" fmla="*/ 0 w 34"/>
                <a:gd name="T7" fmla="*/ 140 h 140"/>
                <a:gd name="T8" fmla="*/ 12 w 34"/>
                <a:gd name="T9" fmla="*/ 130 h 140"/>
              </a:gdLst>
              <a:ahLst/>
              <a:cxnLst>
                <a:cxn ang="0">
                  <a:pos x="T0" y="T1"/>
                </a:cxn>
                <a:cxn ang="0">
                  <a:pos x="T2" y="T3"/>
                </a:cxn>
                <a:cxn ang="0">
                  <a:pos x="T4" y="T5"/>
                </a:cxn>
                <a:cxn ang="0">
                  <a:pos x="T6" y="T7"/>
                </a:cxn>
                <a:cxn ang="0">
                  <a:pos x="T8" y="T9"/>
                </a:cxn>
              </a:cxnLst>
              <a:rect l="0" t="0" r="r" b="b"/>
              <a:pathLst>
                <a:path w="34" h="140">
                  <a:moveTo>
                    <a:pt x="12" y="130"/>
                  </a:moveTo>
                  <a:lnTo>
                    <a:pt x="34" y="0"/>
                  </a:lnTo>
                  <a:lnTo>
                    <a:pt x="0" y="0"/>
                  </a:lnTo>
                  <a:lnTo>
                    <a:pt x="0" y="140"/>
                  </a:lnTo>
                  <a:lnTo>
                    <a:pt x="12" y="130"/>
                  </a:lnTo>
                  <a:close/>
                </a:path>
              </a:pathLst>
            </a:custGeom>
            <a:solidFill>
              <a:srgbClr val="212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2"/>
            <p:cNvSpPr>
              <a:spLocks/>
            </p:cNvSpPr>
            <p:nvPr/>
          </p:nvSpPr>
          <p:spPr bwMode="auto">
            <a:xfrm>
              <a:off x="5329936" y="4447929"/>
              <a:ext cx="61924" cy="394061"/>
            </a:xfrm>
            <a:custGeom>
              <a:avLst/>
              <a:gdLst>
                <a:gd name="T0" fmla="*/ 8 w 9"/>
                <a:gd name="T1" fmla="*/ 31 h 59"/>
                <a:gd name="T2" fmla="*/ 2 w 9"/>
                <a:gd name="T3" fmla="*/ 29 h 59"/>
                <a:gd name="T4" fmla="*/ 3 w 9"/>
                <a:gd name="T5" fmla="*/ 0 h 59"/>
                <a:gd name="T6" fmla="*/ 0 w 9"/>
                <a:gd name="T7" fmla="*/ 0 h 59"/>
                <a:gd name="T8" fmla="*/ 0 w 9"/>
                <a:gd name="T9" fmla="*/ 59 h 59"/>
                <a:gd name="T10" fmla="*/ 5 w 9"/>
                <a:gd name="T11" fmla="*/ 55 h 59"/>
                <a:gd name="T12" fmla="*/ 9 w 9"/>
                <a:gd name="T13" fmla="*/ 30 h 59"/>
                <a:gd name="T14" fmla="*/ 8 w 9"/>
                <a:gd name="T15" fmla="*/ 31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9">
                  <a:moveTo>
                    <a:pt x="8" y="31"/>
                  </a:moveTo>
                  <a:cubicBezTo>
                    <a:pt x="7" y="33"/>
                    <a:pt x="3" y="32"/>
                    <a:pt x="2" y="29"/>
                  </a:cubicBezTo>
                  <a:cubicBezTo>
                    <a:pt x="0" y="20"/>
                    <a:pt x="2" y="10"/>
                    <a:pt x="3" y="0"/>
                  </a:cubicBezTo>
                  <a:cubicBezTo>
                    <a:pt x="0" y="0"/>
                    <a:pt x="0" y="0"/>
                    <a:pt x="0" y="0"/>
                  </a:cubicBezTo>
                  <a:cubicBezTo>
                    <a:pt x="0" y="59"/>
                    <a:pt x="0" y="59"/>
                    <a:pt x="0" y="59"/>
                  </a:cubicBezTo>
                  <a:cubicBezTo>
                    <a:pt x="5" y="55"/>
                    <a:pt x="5" y="55"/>
                    <a:pt x="5" y="55"/>
                  </a:cubicBezTo>
                  <a:cubicBezTo>
                    <a:pt x="9" y="30"/>
                    <a:pt x="9" y="30"/>
                    <a:pt x="9" y="30"/>
                  </a:cubicBezTo>
                  <a:lnTo>
                    <a:pt x="8" y="31"/>
                  </a:lnTo>
                  <a:close/>
                </a:path>
              </a:pathLst>
            </a:custGeom>
            <a:solidFill>
              <a:srgbClr val="1820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3"/>
            <p:cNvSpPr>
              <a:spLocks/>
            </p:cNvSpPr>
            <p:nvPr/>
          </p:nvSpPr>
          <p:spPr bwMode="auto">
            <a:xfrm>
              <a:off x="5152607" y="4006017"/>
              <a:ext cx="306806" cy="326508"/>
            </a:xfrm>
            <a:custGeom>
              <a:avLst/>
              <a:gdLst>
                <a:gd name="T0" fmla="*/ 43 w 46"/>
                <a:gd name="T1" fmla="*/ 5 h 49"/>
                <a:gd name="T2" fmla="*/ 24 w 46"/>
                <a:gd name="T3" fmla="*/ 0 h 49"/>
                <a:gd name="T4" fmla="*/ 24 w 46"/>
                <a:gd name="T5" fmla="*/ 0 h 49"/>
                <a:gd name="T6" fmla="*/ 23 w 46"/>
                <a:gd name="T7" fmla="*/ 0 h 49"/>
                <a:gd name="T8" fmla="*/ 22 w 46"/>
                <a:gd name="T9" fmla="*/ 0 h 49"/>
                <a:gd name="T10" fmla="*/ 22 w 46"/>
                <a:gd name="T11" fmla="*/ 0 h 49"/>
                <a:gd name="T12" fmla="*/ 3 w 46"/>
                <a:gd name="T13" fmla="*/ 5 h 49"/>
                <a:gd name="T14" fmla="*/ 3 w 46"/>
                <a:gd name="T15" fmla="*/ 49 h 49"/>
                <a:gd name="T16" fmla="*/ 22 w 46"/>
                <a:gd name="T17" fmla="*/ 49 h 49"/>
                <a:gd name="T18" fmla="*/ 24 w 46"/>
                <a:gd name="T19" fmla="*/ 49 h 49"/>
                <a:gd name="T20" fmla="*/ 42 w 46"/>
                <a:gd name="T21" fmla="*/ 49 h 49"/>
                <a:gd name="T22" fmla="*/ 43 w 46"/>
                <a:gd name="T23"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9">
                  <a:moveTo>
                    <a:pt x="43" y="5"/>
                  </a:moveTo>
                  <a:cubicBezTo>
                    <a:pt x="41" y="2"/>
                    <a:pt x="33" y="1"/>
                    <a:pt x="24" y="0"/>
                  </a:cubicBezTo>
                  <a:cubicBezTo>
                    <a:pt x="24" y="0"/>
                    <a:pt x="24" y="0"/>
                    <a:pt x="24" y="0"/>
                  </a:cubicBezTo>
                  <a:cubicBezTo>
                    <a:pt x="23" y="0"/>
                    <a:pt x="23" y="0"/>
                    <a:pt x="23" y="0"/>
                  </a:cubicBezTo>
                  <a:cubicBezTo>
                    <a:pt x="22" y="0"/>
                    <a:pt x="22" y="0"/>
                    <a:pt x="22" y="0"/>
                  </a:cubicBezTo>
                  <a:cubicBezTo>
                    <a:pt x="22" y="0"/>
                    <a:pt x="22" y="0"/>
                    <a:pt x="22" y="0"/>
                  </a:cubicBezTo>
                  <a:cubicBezTo>
                    <a:pt x="13" y="1"/>
                    <a:pt x="5" y="2"/>
                    <a:pt x="3" y="5"/>
                  </a:cubicBezTo>
                  <a:cubicBezTo>
                    <a:pt x="0" y="9"/>
                    <a:pt x="3" y="49"/>
                    <a:pt x="3" y="49"/>
                  </a:cubicBezTo>
                  <a:cubicBezTo>
                    <a:pt x="22" y="49"/>
                    <a:pt x="22" y="49"/>
                    <a:pt x="22" y="49"/>
                  </a:cubicBezTo>
                  <a:cubicBezTo>
                    <a:pt x="24" y="49"/>
                    <a:pt x="24" y="49"/>
                    <a:pt x="24" y="49"/>
                  </a:cubicBezTo>
                  <a:cubicBezTo>
                    <a:pt x="42" y="49"/>
                    <a:pt x="42" y="49"/>
                    <a:pt x="42" y="49"/>
                  </a:cubicBezTo>
                  <a:cubicBezTo>
                    <a:pt x="42" y="49"/>
                    <a:pt x="46" y="9"/>
                    <a:pt x="43" y="5"/>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4"/>
            <p:cNvSpPr>
              <a:spLocks/>
            </p:cNvSpPr>
            <p:nvPr/>
          </p:nvSpPr>
          <p:spPr bwMode="auto">
            <a:xfrm>
              <a:off x="5152607" y="4020091"/>
              <a:ext cx="306806" cy="312435"/>
            </a:xfrm>
            <a:custGeom>
              <a:avLst/>
              <a:gdLst>
                <a:gd name="T0" fmla="*/ 43 w 46"/>
                <a:gd name="T1" fmla="*/ 3 h 47"/>
                <a:gd name="T2" fmla="*/ 38 w 46"/>
                <a:gd name="T3" fmla="*/ 0 h 47"/>
                <a:gd name="T4" fmla="*/ 38 w 46"/>
                <a:gd name="T5" fmla="*/ 1 h 47"/>
                <a:gd name="T6" fmla="*/ 37 w 46"/>
                <a:gd name="T7" fmla="*/ 41 h 47"/>
                <a:gd name="T8" fmla="*/ 34 w 46"/>
                <a:gd name="T9" fmla="*/ 44 h 47"/>
                <a:gd name="T10" fmla="*/ 18 w 46"/>
                <a:gd name="T11" fmla="*/ 46 h 47"/>
                <a:gd name="T12" fmla="*/ 9 w 46"/>
                <a:gd name="T13" fmla="*/ 35 h 47"/>
                <a:gd name="T14" fmla="*/ 10 w 46"/>
                <a:gd name="T15" fmla="*/ 33 h 47"/>
                <a:gd name="T16" fmla="*/ 8 w 46"/>
                <a:gd name="T17" fmla="*/ 21 h 47"/>
                <a:gd name="T18" fmla="*/ 8 w 46"/>
                <a:gd name="T19" fmla="*/ 0 h 47"/>
                <a:gd name="T20" fmla="*/ 3 w 46"/>
                <a:gd name="T21" fmla="*/ 3 h 47"/>
                <a:gd name="T22" fmla="*/ 3 w 46"/>
                <a:gd name="T23" fmla="*/ 47 h 47"/>
                <a:gd name="T24" fmla="*/ 42 w 46"/>
                <a:gd name="T25" fmla="*/ 47 h 47"/>
                <a:gd name="T26" fmla="*/ 43 w 46"/>
                <a:gd name="T2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47">
                  <a:moveTo>
                    <a:pt x="43" y="3"/>
                  </a:moveTo>
                  <a:cubicBezTo>
                    <a:pt x="42" y="2"/>
                    <a:pt x="40" y="1"/>
                    <a:pt x="38" y="0"/>
                  </a:cubicBezTo>
                  <a:cubicBezTo>
                    <a:pt x="38" y="1"/>
                    <a:pt x="38" y="1"/>
                    <a:pt x="38" y="1"/>
                  </a:cubicBezTo>
                  <a:cubicBezTo>
                    <a:pt x="40" y="14"/>
                    <a:pt x="41" y="29"/>
                    <a:pt x="37" y="41"/>
                  </a:cubicBezTo>
                  <a:cubicBezTo>
                    <a:pt x="37" y="43"/>
                    <a:pt x="35" y="44"/>
                    <a:pt x="34" y="44"/>
                  </a:cubicBezTo>
                  <a:cubicBezTo>
                    <a:pt x="30" y="47"/>
                    <a:pt x="22" y="46"/>
                    <a:pt x="18" y="46"/>
                  </a:cubicBezTo>
                  <a:cubicBezTo>
                    <a:pt x="11" y="45"/>
                    <a:pt x="9" y="42"/>
                    <a:pt x="9" y="35"/>
                  </a:cubicBezTo>
                  <a:cubicBezTo>
                    <a:pt x="9" y="34"/>
                    <a:pt x="9" y="34"/>
                    <a:pt x="10" y="33"/>
                  </a:cubicBezTo>
                  <a:cubicBezTo>
                    <a:pt x="9" y="29"/>
                    <a:pt x="9" y="25"/>
                    <a:pt x="8" y="21"/>
                  </a:cubicBezTo>
                  <a:cubicBezTo>
                    <a:pt x="8" y="14"/>
                    <a:pt x="7" y="7"/>
                    <a:pt x="8" y="0"/>
                  </a:cubicBezTo>
                  <a:cubicBezTo>
                    <a:pt x="5" y="1"/>
                    <a:pt x="4" y="2"/>
                    <a:pt x="3" y="3"/>
                  </a:cubicBezTo>
                  <a:cubicBezTo>
                    <a:pt x="0" y="7"/>
                    <a:pt x="3" y="47"/>
                    <a:pt x="3" y="47"/>
                  </a:cubicBezTo>
                  <a:cubicBezTo>
                    <a:pt x="42" y="47"/>
                    <a:pt x="42" y="47"/>
                    <a:pt x="42" y="47"/>
                  </a:cubicBezTo>
                  <a:cubicBezTo>
                    <a:pt x="42" y="47"/>
                    <a:pt x="46" y="7"/>
                    <a:pt x="43" y="3"/>
                  </a:cubicBezTo>
                  <a:close/>
                </a:path>
              </a:pathLst>
            </a:custGeom>
            <a:solidFill>
              <a:srgbClr val="8A8C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15"/>
            <p:cNvSpPr>
              <a:spLocks noChangeArrowheads="1"/>
            </p:cNvSpPr>
            <p:nvPr/>
          </p:nvSpPr>
          <p:spPr bwMode="auto">
            <a:xfrm>
              <a:off x="5329936" y="4841990"/>
              <a:ext cx="67553" cy="1125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6"/>
            <p:cNvSpPr>
              <a:spLocks/>
            </p:cNvSpPr>
            <p:nvPr/>
          </p:nvSpPr>
          <p:spPr bwMode="auto">
            <a:xfrm>
              <a:off x="5329936" y="4808213"/>
              <a:ext cx="67553" cy="45036"/>
            </a:xfrm>
            <a:custGeom>
              <a:avLst/>
              <a:gdLst>
                <a:gd name="T0" fmla="*/ 0 w 10"/>
                <a:gd name="T1" fmla="*/ 5 h 7"/>
                <a:gd name="T2" fmla="*/ 3 w 10"/>
                <a:gd name="T3" fmla="*/ 1 h 7"/>
                <a:gd name="T4" fmla="*/ 10 w 10"/>
                <a:gd name="T5" fmla="*/ 5 h 7"/>
                <a:gd name="T6" fmla="*/ 0 w 10"/>
                <a:gd name="T7" fmla="*/ 5 h 7"/>
              </a:gdLst>
              <a:ahLst/>
              <a:cxnLst>
                <a:cxn ang="0">
                  <a:pos x="T0" y="T1"/>
                </a:cxn>
                <a:cxn ang="0">
                  <a:pos x="T2" y="T3"/>
                </a:cxn>
                <a:cxn ang="0">
                  <a:pos x="T4" y="T5"/>
                </a:cxn>
                <a:cxn ang="0">
                  <a:pos x="T6" y="T7"/>
                </a:cxn>
              </a:cxnLst>
              <a:rect l="0" t="0" r="r" b="b"/>
              <a:pathLst>
                <a:path w="10" h="7">
                  <a:moveTo>
                    <a:pt x="0" y="5"/>
                  </a:moveTo>
                  <a:cubicBezTo>
                    <a:pt x="0" y="5"/>
                    <a:pt x="0" y="0"/>
                    <a:pt x="3" y="1"/>
                  </a:cubicBezTo>
                  <a:cubicBezTo>
                    <a:pt x="7" y="1"/>
                    <a:pt x="10" y="3"/>
                    <a:pt x="10" y="5"/>
                  </a:cubicBezTo>
                  <a:cubicBezTo>
                    <a:pt x="10" y="7"/>
                    <a:pt x="0" y="5"/>
                    <a:pt x="0" y="5"/>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17"/>
            <p:cNvSpPr>
              <a:spLocks noChangeArrowheads="1"/>
            </p:cNvSpPr>
            <p:nvPr/>
          </p:nvSpPr>
          <p:spPr bwMode="auto">
            <a:xfrm>
              <a:off x="5225790" y="4841990"/>
              <a:ext cx="64739" cy="1125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8"/>
            <p:cNvSpPr>
              <a:spLocks/>
            </p:cNvSpPr>
            <p:nvPr/>
          </p:nvSpPr>
          <p:spPr bwMode="auto">
            <a:xfrm>
              <a:off x="5225790" y="4808213"/>
              <a:ext cx="64739" cy="45036"/>
            </a:xfrm>
            <a:custGeom>
              <a:avLst/>
              <a:gdLst>
                <a:gd name="T0" fmla="*/ 10 w 10"/>
                <a:gd name="T1" fmla="*/ 5 h 7"/>
                <a:gd name="T2" fmla="*/ 7 w 10"/>
                <a:gd name="T3" fmla="*/ 1 h 7"/>
                <a:gd name="T4" fmla="*/ 0 w 10"/>
                <a:gd name="T5" fmla="*/ 5 h 7"/>
                <a:gd name="T6" fmla="*/ 10 w 10"/>
                <a:gd name="T7" fmla="*/ 5 h 7"/>
              </a:gdLst>
              <a:ahLst/>
              <a:cxnLst>
                <a:cxn ang="0">
                  <a:pos x="T0" y="T1"/>
                </a:cxn>
                <a:cxn ang="0">
                  <a:pos x="T2" y="T3"/>
                </a:cxn>
                <a:cxn ang="0">
                  <a:pos x="T4" y="T5"/>
                </a:cxn>
                <a:cxn ang="0">
                  <a:pos x="T6" y="T7"/>
                </a:cxn>
              </a:cxnLst>
              <a:rect l="0" t="0" r="r" b="b"/>
              <a:pathLst>
                <a:path w="10" h="7">
                  <a:moveTo>
                    <a:pt x="10" y="5"/>
                  </a:moveTo>
                  <a:cubicBezTo>
                    <a:pt x="10" y="5"/>
                    <a:pt x="10" y="0"/>
                    <a:pt x="7" y="1"/>
                  </a:cubicBezTo>
                  <a:cubicBezTo>
                    <a:pt x="3" y="1"/>
                    <a:pt x="0" y="3"/>
                    <a:pt x="0" y="5"/>
                  </a:cubicBezTo>
                  <a:cubicBezTo>
                    <a:pt x="0" y="7"/>
                    <a:pt x="10" y="5"/>
                    <a:pt x="10" y="5"/>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9"/>
            <p:cNvSpPr>
              <a:spLocks/>
            </p:cNvSpPr>
            <p:nvPr/>
          </p:nvSpPr>
          <p:spPr bwMode="auto">
            <a:xfrm>
              <a:off x="5329936" y="4813843"/>
              <a:ext cx="67553" cy="39406"/>
            </a:xfrm>
            <a:custGeom>
              <a:avLst/>
              <a:gdLst>
                <a:gd name="T0" fmla="*/ 0 w 10"/>
                <a:gd name="T1" fmla="*/ 4 h 6"/>
                <a:gd name="T2" fmla="*/ 3 w 10"/>
                <a:gd name="T3" fmla="*/ 0 h 6"/>
                <a:gd name="T4" fmla="*/ 10 w 10"/>
                <a:gd name="T5" fmla="*/ 4 h 6"/>
                <a:gd name="T6" fmla="*/ 0 w 10"/>
                <a:gd name="T7" fmla="*/ 4 h 6"/>
              </a:gdLst>
              <a:ahLst/>
              <a:cxnLst>
                <a:cxn ang="0">
                  <a:pos x="T0" y="T1"/>
                </a:cxn>
                <a:cxn ang="0">
                  <a:pos x="T2" y="T3"/>
                </a:cxn>
                <a:cxn ang="0">
                  <a:pos x="T4" y="T5"/>
                </a:cxn>
                <a:cxn ang="0">
                  <a:pos x="T6" y="T7"/>
                </a:cxn>
              </a:cxnLst>
              <a:rect l="0" t="0" r="r" b="b"/>
              <a:pathLst>
                <a:path w="10" h="6">
                  <a:moveTo>
                    <a:pt x="0" y="4"/>
                  </a:moveTo>
                  <a:cubicBezTo>
                    <a:pt x="0" y="4"/>
                    <a:pt x="0" y="0"/>
                    <a:pt x="3" y="0"/>
                  </a:cubicBezTo>
                  <a:cubicBezTo>
                    <a:pt x="7" y="6"/>
                    <a:pt x="10" y="2"/>
                    <a:pt x="10" y="4"/>
                  </a:cubicBezTo>
                  <a:cubicBezTo>
                    <a:pt x="10" y="6"/>
                    <a:pt x="0" y="4"/>
                    <a:pt x="0" y="4"/>
                  </a:cubicBezTo>
                  <a:close/>
                </a:path>
              </a:pathLst>
            </a:custGeom>
            <a:solidFill>
              <a:srgbClr val="0C0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0"/>
            <p:cNvSpPr>
              <a:spLocks/>
            </p:cNvSpPr>
            <p:nvPr/>
          </p:nvSpPr>
          <p:spPr bwMode="auto">
            <a:xfrm>
              <a:off x="5225790" y="4808213"/>
              <a:ext cx="64739" cy="45036"/>
            </a:xfrm>
            <a:custGeom>
              <a:avLst/>
              <a:gdLst>
                <a:gd name="T0" fmla="*/ 10 w 10"/>
                <a:gd name="T1" fmla="*/ 5 h 7"/>
                <a:gd name="T2" fmla="*/ 7 w 10"/>
                <a:gd name="T3" fmla="*/ 1 h 7"/>
                <a:gd name="T4" fmla="*/ 0 w 10"/>
                <a:gd name="T5" fmla="*/ 5 h 7"/>
                <a:gd name="T6" fmla="*/ 10 w 10"/>
                <a:gd name="T7" fmla="*/ 5 h 7"/>
              </a:gdLst>
              <a:ahLst/>
              <a:cxnLst>
                <a:cxn ang="0">
                  <a:pos x="T0" y="T1"/>
                </a:cxn>
                <a:cxn ang="0">
                  <a:pos x="T2" y="T3"/>
                </a:cxn>
                <a:cxn ang="0">
                  <a:pos x="T4" y="T5"/>
                </a:cxn>
                <a:cxn ang="0">
                  <a:pos x="T6" y="T7"/>
                </a:cxn>
              </a:cxnLst>
              <a:rect l="0" t="0" r="r" b="b"/>
              <a:pathLst>
                <a:path w="10" h="7">
                  <a:moveTo>
                    <a:pt x="10" y="5"/>
                  </a:moveTo>
                  <a:cubicBezTo>
                    <a:pt x="10" y="5"/>
                    <a:pt x="10" y="0"/>
                    <a:pt x="7" y="1"/>
                  </a:cubicBezTo>
                  <a:cubicBezTo>
                    <a:pt x="8" y="7"/>
                    <a:pt x="0" y="3"/>
                    <a:pt x="0" y="5"/>
                  </a:cubicBezTo>
                  <a:cubicBezTo>
                    <a:pt x="0" y="7"/>
                    <a:pt x="10" y="5"/>
                    <a:pt x="10" y="5"/>
                  </a:cubicBezTo>
                  <a:close/>
                </a:path>
              </a:pathLst>
            </a:custGeom>
            <a:solidFill>
              <a:srgbClr val="0C0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1"/>
            <p:cNvSpPr>
              <a:spLocks/>
            </p:cNvSpPr>
            <p:nvPr/>
          </p:nvSpPr>
          <p:spPr bwMode="auto">
            <a:xfrm>
              <a:off x="5172311" y="3679509"/>
              <a:ext cx="273029" cy="306806"/>
            </a:xfrm>
            <a:custGeom>
              <a:avLst/>
              <a:gdLst>
                <a:gd name="T0" fmla="*/ 41 w 41"/>
                <a:gd name="T1" fmla="*/ 19 h 46"/>
                <a:gd name="T2" fmla="*/ 21 w 41"/>
                <a:gd name="T3" fmla="*/ 46 h 46"/>
                <a:gd name="T4" fmla="*/ 0 w 41"/>
                <a:gd name="T5" fmla="*/ 19 h 46"/>
                <a:gd name="T6" fmla="*/ 21 w 41"/>
                <a:gd name="T7" fmla="*/ 0 h 46"/>
                <a:gd name="T8" fmla="*/ 41 w 41"/>
                <a:gd name="T9" fmla="*/ 19 h 46"/>
              </a:gdLst>
              <a:ahLst/>
              <a:cxnLst>
                <a:cxn ang="0">
                  <a:pos x="T0" y="T1"/>
                </a:cxn>
                <a:cxn ang="0">
                  <a:pos x="T2" y="T3"/>
                </a:cxn>
                <a:cxn ang="0">
                  <a:pos x="T4" y="T5"/>
                </a:cxn>
                <a:cxn ang="0">
                  <a:pos x="T6" y="T7"/>
                </a:cxn>
                <a:cxn ang="0">
                  <a:pos x="T8" y="T9"/>
                </a:cxn>
              </a:cxnLst>
              <a:rect l="0" t="0" r="r" b="b"/>
              <a:pathLst>
                <a:path w="41" h="46">
                  <a:moveTo>
                    <a:pt x="41" y="19"/>
                  </a:moveTo>
                  <a:cubicBezTo>
                    <a:pt x="41" y="31"/>
                    <a:pt x="34" y="46"/>
                    <a:pt x="21" y="46"/>
                  </a:cubicBezTo>
                  <a:cubicBezTo>
                    <a:pt x="9" y="46"/>
                    <a:pt x="0" y="31"/>
                    <a:pt x="0" y="19"/>
                  </a:cubicBezTo>
                  <a:cubicBezTo>
                    <a:pt x="0" y="8"/>
                    <a:pt x="10" y="0"/>
                    <a:pt x="21" y="0"/>
                  </a:cubicBezTo>
                  <a:cubicBezTo>
                    <a:pt x="32" y="0"/>
                    <a:pt x="41" y="8"/>
                    <a:pt x="41" y="19"/>
                  </a:cubicBezTo>
                  <a:close/>
                </a:path>
              </a:pathLst>
            </a:custGeom>
            <a:solidFill>
              <a:srgbClr val="DFB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2"/>
            <p:cNvSpPr>
              <a:spLocks/>
            </p:cNvSpPr>
            <p:nvPr/>
          </p:nvSpPr>
          <p:spPr bwMode="auto">
            <a:xfrm>
              <a:off x="5172311" y="3859651"/>
              <a:ext cx="39406" cy="81628"/>
            </a:xfrm>
            <a:custGeom>
              <a:avLst/>
              <a:gdLst>
                <a:gd name="T0" fmla="*/ 3 w 6"/>
                <a:gd name="T1" fmla="*/ 4 h 12"/>
                <a:gd name="T2" fmla="*/ 2 w 6"/>
                <a:gd name="T3" fmla="*/ 8 h 12"/>
                <a:gd name="T4" fmla="*/ 6 w 6"/>
                <a:gd name="T5" fmla="*/ 9 h 12"/>
              </a:gdLst>
              <a:ahLst/>
              <a:cxnLst>
                <a:cxn ang="0">
                  <a:pos x="T0" y="T1"/>
                </a:cxn>
                <a:cxn ang="0">
                  <a:pos x="T2" y="T3"/>
                </a:cxn>
                <a:cxn ang="0">
                  <a:pos x="T4" y="T5"/>
                </a:cxn>
              </a:cxnLst>
              <a:rect l="0" t="0" r="r" b="b"/>
              <a:pathLst>
                <a:path w="6" h="12">
                  <a:moveTo>
                    <a:pt x="3" y="4"/>
                  </a:moveTo>
                  <a:cubicBezTo>
                    <a:pt x="3" y="4"/>
                    <a:pt x="0" y="0"/>
                    <a:pt x="2" y="8"/>
                  </a:cubicBezTo>
                  <a:cubicBezTo>
                    <a:pt x="3" y="12"/>
                    <a:pt x="5" y="12"/>
                    <a:pt x="6" y="9"/>
                  </a:cubicBezTo>
                </a:path>
              </a:pathLst>
            </a:custGeom>
            <a:solidFill>
              <a:srgbClr val="DFB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3"/>
            <p:cNvSpPr>
              <a:spLocks/>
            </p:cNvSpPr>
            <p:nvPr/>
          </p:nvSpPr>
          <p:spPr bwMode="auto">
            <a:xfrm>
              <a:off x="5411562" y="3859651"/>
              <a:ext cx="39406" cy="81628"/>
            </a:xfrm>
            <a:custGeom>
              <a:avLst/>
              <a:gdLst>
                <a:gd name="T0" fmla="*/ 3 w 6"/>
                <a:gd name="T1" fmla="*/ 4 h 12"/>
                <a:gd name="T2" fmla="*/ 4 w 6"/>
                <a:gd name="T3" fmla="*/ 8 h 12"/>
                <a:gd name="T4" fmla="*/ 0 w 6"/>
                <a:gd name="T5" fmla="*/ 9 h 12"/>
              </a:gdLst>
              <a:ahLst/>
              <a:cxnLst>
                <a:cxn ang="0">
                  <a:pos x="T0" y="T1"/>
                </a:cxn>
                <a:cxn ang="0">
                  <a:pos x="T2" y="T3"/>
                </a:cxn>
                <a:cxn ang="0">
                  <a:pos x="T4" y="T5"/>
                </a:cxn>
              </a:cxnLst>
              <a:rect l="0" t="0" r="r" b="b"/>
              <a:pathLst>
                <a:path w="6" h="12">
                  <a:moveTo>
                    <a:pt x="3" y="4"/>
                  </a:moveTo>
                  <a:cubicBezTo>
                    <a:pt x="3" y="4"/>
                    <a:pt x="6" y="0"/>
                    <a:pt x="4" y="8"/>
                  </a:cubicBezTo>
                  <a:cubicBezTo>
                    <a:pt x="3" y="12"/>
                    <a:pt x="1" y="12"/>
                    <a:pt x="0" y="9"/>
                  </a:cubicBezTo>
                </a:path>
              </a:pathLst>
            </a:custGeom>
            <a:solidFill>
              <a:srgbClr val="DFB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4"/>
            <p:cNvSpPr>
              <a:spLocks/>
            </p:cNvSpPr>
            <p:nvPr/>
          </p:nvSpPr>
          <p:spPr bwMode="auto">
            <a:xfrm>
              <a:off x="5391860" y="4014462"/>
              <a:ext cx="98516" cy="258954"/>
            </a:xfrm>
            <a:custGeom>
              <a:avLst/>
              <a:gdLst>
                <a:gd name="T0" fmla="*/ 5 w 15"/>
                <a:gd name="T1" fmla="*/ 2 h 39"/>
                <a:gd name="T2" fmla="*/ 3 w 15"/>
                <a:gd name="T3" fmla="*/ 21 h 39"/>
                <a:gd name="T4" fmla="*/ 0 w 15"/>
                <a:gd name="T5" fmla="*/ 29 h 39"/>
                <a:gd name="T6" fmla="*/ 9 w 15"/>
                <a:gd name="T7" fmla="*/ 39 h 39"/>
                <a:gd name="T8" fmla="*/ 5 w 15"/>
                <a:gd name="T9" fmla="*/ 2 h 39"/>
              </a:gdLst>
              <a:ahLst/>
              <a:cxnLst>
                <a:cxn ang="0">
                  <a:pos x="T0" y="T1"/>
                </a:cxn>
                <a:cxn ang="0">
                  <a:pos x="T2" y="T3"/>
                </a:cxn>
                <a:cxn ang="0">
                  <a:pos x="T4" y="T5"/>
                </a:cxn>
                <a:cxn ang="0">
                  <a:pos x="T6" y="T7"/>
                </a:cxn>
                <a:cxn ang="0">
                  <a:pos x="T8" y="T9"/>
                </a:cxn>
              </a:cxnLst>
              <a:rect l="0" t="0" r="r" b="b"/>
              <a:pathLst>
                <a:path w="15" h="39">
                  <a:moveTo>
                    <a:pt x="5" y="2"/>
                  </a:moveTo>
                  <a:cubicBezTo>
                    <a:pt x="5" y="2"/>
                    <a:pt x="7" y="13"/>
                    <a:pt x="3" y="21"/>
                  </a:cubicBezTo>
                  <a:cubicBezTo>
                    <a:pt x="1" y="25"/>
                    <a:pt x="0" y="29"/>
                    <a:pt x="0" y="29"/>
                  </a:cubicBezTo>
                  <a:cubicBezTo>
                    <a:pt x="0" y="29"/>
                    <a:pt x="6" y="39"/>
                    <a:pt x="9" y="39"/>
                  </a:cubicBezTo>
                  <a:cubicBezTo>
                    <a:pt x="13" y="38"/>
                    <a:pt x="15" y="0"/>
                    <a:pt x="5" y="2"/>
                  </a:cubicBezTo>
                  <a:close/>
                </a:path>
              </a:pathLst>
            </a:custGeom>
            <a:solidFill>
              <a:srgbClr val="A2A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5"/>
            <p:cNvSpPr>
              <a:spLocks/>
            </p:cNvSpPr>
            <p:nvPr/>
          </p:nvSpPr>
          <p:spPr bwMode="auto">
            <a:xfrm>
              <a:off x="5265196" y="4200233"/>
              <a:ext cx="213919" cy="87257"/>
            </a:xfrm>
            <a:custGeom>
              <a:avLst/>
              <a:gdLst>
                <a:gd name="T0" fmla="*/ 28 w 32"/>
                <a:gd name="T1" fmla="*/ 11 h 13"/>
                <a:gd name="T2" fmla="*/ 0 w 32"/>
                <a:gd name="T3" fmla="*/ 6 h 13"/>
                <a:gd name="T4" fmla="*/ 3 w 32"/>
                <a:gd name="T5" fmla="*/ 0 h 13"/>
                <a:gd name="T6" fmla="*/ 14 w 32"/>
                <a:gd name="T7" fmla="*/ 1 h 13"/>
                <a:gd name="T8" fmla="*/ 28 w 32"/>
                <a:gd name="T9" fmla="*/ 11 h 13"/>
              </a:gdLst>
              <a:ahLst/>
              <a:cxnLst>
                <a:cxn ang="0">
                  <a:pos x="T0" y="T1"/>
                </a:cxn>
                <a:cxn ang="0">
                  <a:pos x="T2" y="T3"/>
                </a:cxn>
                <a:cxn ang="0">
                  <a:pos x="T4" y="T5"/>
                </a:cxn>
                <a:cxn ang="0">
                  <a:pos x="T6" y="T7"/>
                </a:cxn>
                <a:cxn ang="0">
                  <a:pos x="T8" y="T9"/>
                </a:cxn>
              </a:cxnLst>
              <a:rect l="0" t="0" r="r" b="b"/>
              <a:pathLst>
                <a:path w="32" h="13">
                  <a:moveTo>
                    <a:pt x="28" y="11"/>
                  </a:moveTo>
                  <a:cubicBezTo>
                    <a:pt x="28" y="11"/>
                    <a:pt x="17" y="13"/>
                    <a:pt x="0" y="6"/>
                  </a:cubicBezTo>
                  <a:cubicBezTo>
                    <a:pt x="0" y="6"/>
                    <a:pt x="2" y="0"/>
                    <a:pt x="3" y="0"/>
                  </a:cubicBezTo>
                  <a:cubicBezTo>
                    <a:pt x="4" y="0"/>
                    <a:pt x="9" y="1"/>
                    <a:pt x="14" y="1"/>
                  </a:cubicBezTo>
                  <a:cubicBezTo>
                    <a:pt x="18" y="1"/>
                    <a:pt x="32" y="3"/>
                    <a:pt x="28" y="11"/>
                  </a:cubicBezTo>
                  <a:close/>
                </a:path>
              </a:pathLst>
            </a:custGeom>
            <a:solidFill>
              <a:srgbClr val="A2A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6"/>
            <p:cNvSpPr>
              <a:spLocks/>
            </p:cNvSpPr>
            <p:nvPr/>
          </p:nvSpPr>
          <p:spPr bwMode="auto">
            <a:xfrm>
              <a:off x="5391860" y="4025721"/>
              <a:ext cx="53481" cy="208289"/>
            </a:xfrm>
            <a:custGeom>
              <a:avLst/>
              <a:gdLst>
                <a:gd name="T0" fmla="*/ 3 w 8"/>
                <a:gd name="T1" fmla="*/ 31 h 31"/>
                <a:gd name="T2" fmla="*/ 5 w 8"/>
                <a:gd name="T3" fmla="*/ 31 h 31"/>
                <a:gd name="T4" fmla="*/ 4 w 8"/>
                <a:gd name="T5" fmla="*/ 30 h 31"/>
                <a:gd name="T6" fmla="*/ 5 w 8"/>
                <a:gd name="T7" fmla="*/ 19 h 31"/>
                <a:gd name="T8" fmla="*/ 6 w 8"/>
                <a:gd name="T9" fmla="*/ 1 h 31"/>
                <a:gd name="T10" fmla="*/ 7 w 8"/>
                <a:gd name="T11" fmla="*/ 0 h 31"/>
                <a:gd name="T12" fmla="*/ 5 w 8"/>
                <a:gd name="T13" fmla="*/ 0 h 31"/>
                <a:gd name="T14" fmla="*/ 3 w 8"/>
                <a:gd name="T15" fmla="*/ 19 h 31"/>
                <a:gd name="T16" fmla="*/ 0 w 8"/>
                <a:gd name="T17" fmla="*/ 27 h 31"/>
                <a:gd name="T18" fmla="*/ 2 w 8"/>
                <a:gd name="T19" fmla="*/ 31 h 31"/>
                <a:gd name="T20" fmla="*/ 3 w 8"/>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1">
                  <a:moveTo>
                    <a:pt x="3" y="31"/>
                  </a:moveTo>
                  <a:cubicBezTo>
                    <a:pt x="4" y="31"/>
                    <a:pt x="4" y="31"/>
                    <a:pt x="5" y="31"/>
                  </a:cubicBezTo>
                  <a:cubicBezTo>
                    <a:pt x="4" y="30"/>
                    <a:pt x="4" y="30"/>
                    <a:pt x="4" y="30"/>
                  </a:cubicBezTo>
                  <a:cubicBezTo>
                    <a:pt x="2" y="26"/>
                    <a:pt x="4" y="22"/>
                    <a:pt x="5" y="19"/>
                  </a:cubicBezTo>
                  <a:cubicBezTo>
                    <a:pt x="8" y="13"/>
                    <a:pt x="7" y="7"/>
                    <a:pt x="6" y="1"/>
                  </a:cubicBezTo>
                  <a:cubicBezTo>
                    <a:pt x="7" y="0"/>
                    <a:pt x="7" y="0"/>
                    <a:pt x="7" y="0"/>
                  </a:cubicBezTo>
                  <a:cubicBezTo>
                    <a:pt x="6" y="0"/>
                    <a:pt x="5" y="0"/>
                    <a:pt x="5" y="0"/>
                  </a:cubicBezTo>
                  <a:cubicBezTo>
                    <a:pt x="5" y="0"/>
                    <a:pt x="7" y="11"/>
                    <a:pt x="3" y="19"/>
                  </a:cubicBezTo>
                  <a:cubicBezTo>
                    <a:pt x="1" y="23"/>
                    <a:pt x="0" y="27"/>
                    <a:pt x="0" y="27"/>
                  </a:cubicBezTo>
                  <a:cubicBezTo>
                    <a:pt x="0" y="27"/>
                    <a:pt x="1" y="29"/>
                    <a:pt x="2" y="31"/>
                  </a:cubicBezTo>
                  <a:lnTo>
                    <a:pt x="3" y="31"/>
                  </a:lnTo>
                  <a:close/>
                </a:path>
              </a:pathLst>
            </a:custGeom>
            <a:solidFill>
              <a:srgbClr val="9A9A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7"/>
            <p:cNvSpPr>
              <a:spLocks/>
            </p:cNvSpPr>
            <p:nvPr/>
          </p:nvSpPr>
          <p:spPr bwMode="auto">
            <a:xfrm>
              <a:off x="5265196" y="4200233"/>
              <a:ext cx="160440" cy="59110"/>
            </a:xfrm>
            <a:custGeom>
              <a:avLst/>
              <a:gdLst>
                <a:gd name="T0" fmla="*/ 10 w 24"/>
                <a:gd name="T1" fmla="*/ 8 h 9"/>
                <a:gd name="T2" fmla="*/ 10 w 24"/>
                <a:gd name="T3" fmla="*/ 5 h 9"/>
                <a:gd name="T4" fmla="*/ 18 w 24"/>
                <a:gd name="T5" fmla="*/ 4 h 9"/>
                <a:gd name="T6" fmla="*/ 19 w 24"/>
                <a:gd name="T7" fmla="*/ 5 h 9"/>
                <a:gd name="T8" fmla="*/ 20 w 24"/>
                <a:gd name="T9" fmla="*/ 5 h 9"/>
                <a:gd name="T10" fmla="*/ 21 w 24"/>
                <a:gd name="T11" fmla="*/ 5 h 9"/>
                <a:gd name="T12" fmla="*/ 22 w 24"/>
                <a:gd name="T13" fmla="*/ 5 h 9"/>
                <a:gd name="T14" fmla="*/ 24 w 24"/>
                <a:gd name="T15" fmla="*/ 5 h 9"/>
                <a:gd name="T16" fmla="*/ 23 w 24"/>
                <a:gd name="T17" fmla="*/ 4 h 9"/>
                <a:gd name="T18" fmla="*/ 23 w 24"/>
                <a:gd name="T19" fmla="*/ 2 h 9"/>
                <a:gd name="T20" fmla="*/ 14 w 24"/>
                <a:gd name="T21" fmla="*/ 1 h 9"/>
                <a:gd name="T22" fmla="*/ 3 w 24"/>
                <a:gd name="T23" fmla="*/ 0 h 9"/>
                <a:gd name="T24" fmla="*/ 0 w 24"/>
                <a:gd name="T25" fmla="*/ 6 h 9"/>
                <a:gd name="T26" fmla="*/ 9 w 24"/>
                <a:gd name="T27" fmla="*/ 9 h 9"/>
                <a:gd name="T28" fmla="*/ 10 w 24"/>
                <a:gd name="T2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9">
                  <a:moveTo>
                    <a:pt x="10" y="8"/>
                  </a:moveTo>
                  <a:cubicBezTo>
                    <a:pt x="10" y="7"/>
                    <a:pt x="10" y="6"/>
                    <a:pt x="10" y="5"/>
                  </a:cubicBezTo>
                  <a:cubicBezTo>
                    <a:pt x="12" y="3"/>
                    <a:pt x="16" y="2"/>
                    <a:pt x="18" y="4"/>
                  </a:cubicBezTo>
                  <a:cubicBezTo>
                    <a:pt x="19" y="5"/>
                    <a:pt x="19" y="5"/>
                    <a:pt x="19" y="5"/>
                  </a:cubicBezTo>
                  <a:cubicBezTo>
                    <a:pt x="19" y="5"/>
                    <a:pt x="20" y="5"/>
                    <a:pt x="20" y="5"/>
                  </a:cubicBezTo>
                  <a:cubicBezTo>
                    <a:pt x="21" y="5"/>
                    <a:pt x="21" y="5"/>
                    <a:pt x="21" y="5"/>
                  </a:cubicBezTo>
                  <a:cubicBezTo>
                    <a:pt x="21" y="5"/>
                    <a:pt x="22" y="5"/>
                    <a:pt x="22" y="5"/>
                  </a:cubicBezTo>
                  <a:cubicBezTo>
                    <a:pt x="23" y="5"/>
                    <a:pt x="23" y="5"/>
                    <a:pt x="24" y="5"/>
                  </a:cubicBezTo>
                  <a:cubicBezTo>
                    <a:pt x="23" y="4"/>
                    <a:pt x="23" y="4"/>
                    <a:pt x="23" y="4"/>
                  </a:cubicBezTo>
                  <a:cubicBezTo>
                    <a:pt x="23" y="3"/>
                    <a:pt x="23" y="3"/>
                    <a:pt x="23" y="2"/>
                  </a:cubicBezTo>
                  <a:cubicBezTo>
                    <a:pt x="19" y="1"/>
                    <a:pt x="16" y="1"/>
                    <a:pt x="14" y="1"/>
                  </a:cubicBezTo>
                  <a:cubicBezTo>
                    <a:pt x="9" y="1"/>
                    <a:pt x="4" y="0"/>
                    <a:pt x="3" y="0"/>
                  </a:cubicBezTo>
                  <a:cubicBezTo>
                    <a:pt x="2" y="0"/>
                    <a:pt x="0" y="6"/>
                    <a:pt x="0" y="6"/>
                  </a:cubicBezTo>
                  <a:cubicBezTo>
                    <a:pt x="3" y="7"/>
                    <a:pt x="6" y="8"/>
                    <a:pt x="9" y="9"/>
                  </a:cubicBezTo>
                  <a:lnTo>
                    <a:pt x="10" y="8"/>
                  </a:lnTo>
                  <a:close/>
                </a:path>
              </a:pathLst>
            </a:custGeom>
            <a:solidFill>
              <a:srgbClr val="9A9A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8"/>
            <p:cNvSpPr>
              <a:spLocks/>
            </p:cNvSpPr>
            <p:nvPr/>
          </p:nvSpPr>
          <p:spPr bwMode="auto">
            <a:xfrm>
              <a:off x="5192014" y="4174900"/>
              <a:ext cx="78812" cy="25333"/>
            </a:xfrm>
            <a:custGeom>
              <a:avLst/>
              <a:gdLst>
                <a:gd name="T0" fmla="*/ 11 w 12"/>
                <a:gd name="T1" fmla="*/ 2 h 4"/>
                <a:gd name="T2" fmla="*/ 2 w 12"/>
                <a:gd name="T3" fmla="*/ 1 h 4"/>
                <a:gd name="T4" fmla="*/ 2 w 12"/>
                <a:gd name="T5" fmla="*/ 3 h 4"/>
                <a:gd name="T6" fmla="*/ 12 w 12"/>
                <a:gd name="T7" fmla="*/ 2 h 4"/>
              </a:gdLst>
              <a:ahLst/>
              <a:cxnLst>
                <a:cxn ang="0">
                  <a:pos x="T0" y="T1"/>
                </a:cxn>
                <a:cxn ang="0">
                  <a:pos x="T2" y="T3"/>
                </a:cxn>
                <a:cxn ang="0">
                  <a:pos x="T4" y="T5"/>
                </a:cxn>
                <a:cxn ang="0">
                  <a:pos x="T6" y="T7"/>
                </a:cxn>
              </a:cxnLst>
              <a:rect l="0" t="0" r="r" b="b"/>
              <a:pathLst>
                <a:path w="12" h="4">
                  <a:moveTo>
                    <a:pt x="11" y="2"/>
                  </a:moveTo>
                  <a:cubicBezTo>
                    <a:pt x="11" y="2"/>
                    <a:pt x="4" y="0"/>
                    <a:pt x="2" y="1"/>
                  </a:cubicBezTo>
                  <a:cubicBezTo>
                    <a:pt x="1" y="3"/>
                    <a:pt x="0" y="4"/>
                    <a:pt x="2" y="3"/>
                  </a:cubicBezTo>
                  <a:cubicBezTo>
                    <a:pt x="4" y="3"/>
                    <a:pt x="12" y="2"/>
                    <a:pt x="12" y="2"/>
                  </a:cubicBezTo>
                </a:path>
              </a:pathLst>
            </a:custGeom>
            <a:solidFill>
              <a:srgbClr val="DFB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9"/>
            <p:cNvSpPr>
              <a:spLocks/>
            </p:cNvSpPr>
            <p:nvPr/>
          </p:nvSpPr>
          <p:spPr bwMode="auto">
            <a:xfrm>
              <a:off x="5118831" y="4014462"/>
              <a:ext cx="84442" cy="264584"/>
            </a:xfrm>
            <a:custGeom>
              <a:avLst/>
              <a:gdLst>
                <a:gd name="T0" fmla="*/ 10 w 13"/>
                <a:gd name="T1" fmla="*/ 2 h 40"/>
                <a:gd name="T2" fmla="*/ 11 w 13"/>
                <a:gd name="T3" fmla="*/ 16 h 40"/>
                <a:gd name="T4" fmla="*/ 13 w 13"/>
                <a:gd name="T5" fmla="*/ 31 h 40"/>
                <a:gd name="T6" fmla="*/ 4 w 13"/>
                <a:gd name="T7" fmla="*/ 38 h 40"/>
                <a:gd name="T8" fmla="*/ 10 w 13"/>
                <a:gd name="T9" fmla="*/ 2 h 40"/>
              </a:gdLst>
              <a:ahLst/>
              <a:cxnLst>
                <a:cxn ang="0">
                  <a:pos x="T0" y="T1"/>
                </a:cxn>
                <a:cxn ang="0">
                  <a:pos x="T2" y="T3"/>
                </a:cxn>
                <a:cxn ang="0">
                  <a:pos x="T4" y="T5"/>
                </a:cxn>
                <a:cxn ang="0">
                  <a:pos x="T6" y="T7"/>
                </a:cxn>
                <a:cxn ang="0">
                  <a:pos x="T8" y="T9"/>
                </a:cxn>
              </a:cxnLst>
              <a:rect l="0" t="0" r="r" b="b"/>
              <a:pathLst>
                <a:path w="13" h="40">
                  <a:moveTo>
                    <a:pt x="10" y="2"/>
                  </a:moveTo>
                  <a:cubicBezTo>
                    <a:pt x="10" y="2"/>
                    <a:pt x="9" y="9"/>
                    <a:pt x="11" y="16"/>
                  </a:cubicBezTo>
                  <a:cubicBezTo>
                    <a:pt x="13" y="23"/>
                    <a:pt x="13" y="31"/>
                    <a:pt x="13" y="31"/>
                  </a:cubicBezTo>
                  <a:cubicBezTo>
                    <a:pt x="13" y="31"/>
                    <a:pt x="8" y="40"/>
                    <a:pt x="4" y="38"/>
                  </a:cubicBezTo>
                  <a:cubicBezTo>
                    <a:pt x="0" y="37"/>
                    <a:pt x="0" y="0"/>
                    <a:pt x="10" y="2"/>
                  </a:cubicBezTo>
                  <a:close/>
                </a:path>
              </a:pathLst>
            </a:custGeom>
            <a:solidFill>
              <a:srgbClr val="A2A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0"/>
            <p:cNvSpPr>
              <a:spLocks/>
            </p:cNvSpPr>
            <p:nvPr/>
          </p:nvSpPr>
          <p:spPr bwMode="auto">
            <a:xfrm>
              <a:off x="5110387" y="4180529"/>
              <a:ext cx="242066" cy="112589"/>
            </a:xfrm>
            <a:custGeom>
              <a:avLst/>
              <a:gdLst>
                <a:gd name="T0" fmla="*/ 5 w 36"/>
                <a:gd name="T1" fmla="*/ 13 h 17"/>
                <a:gd name="T2" fmla="*/ 36 w 36"/>
                <a:gd name="T3" fmla="*/ 5 h 17"/>
                <a:gd name="T4" fmla="*/ 33 w 36"/>
                <a:gd name="T5" fmla="*/ 0 h 17"/>
                <a:gd name="T6" fmla="*/ 15 w 36"/>
                <a:gd name="T7" fmla="*/ 2 h 17"/>
                <a:gd name="T8" fmla="*/ 5 w 36"/>
                <a:gd name="T9" fmla="*/ 13 h 17"/>
              </a:gdLst>
              <a:ahLst/>
              <a:cxnLst>
                <a:cxn ang="0">
                  <a:pos x="T0" y="T1"/>
                </a:cxn>
                <a:cxn ang="0">
                  <a:pos x="T2" y="T3"/>
                </a:cxn>
                <a:cxn ang="0">
                  <a:pos x="T4" y="T5"/>
                </a:cxn>
                <a:cxn ang="0">
                  <a:pos x="T6" y="T7"/>
                </a:cxn>
                <a:cxn ang="0">
                  <a:pos x="T8" y="T9"/>
                </a:cxn>
              </a:cxnLst>
              <a:rect l="0" t="0" r="r" b="b"/>
              <a:pathLst>
                <a:path w="36" h="17">
                  <a:moveTo>
                    <a:pt x="5" y="13"/>
                  </a:moveTo>
                  <a:cubicBezTo>
                    <a:pt x="5" y="13"/>
                    <a:pt x="14" y="17"/>
                    <a:pt x="36" y="5"/>
                  </a:cubicBezTo>
                  <a:cubicBezTo>
                    <a:pt x="36" y="5"/>
                    <a:pt x="34" y="0"/>
                    <a:pt x="33" y="0"/>
                  </a:cubicBezTo>
                  <a:cubicBezTo>
                    <a:pt x="33" y="0"/>
                    <a:pt x="23" y="1"/>
                    <a:pt x="15" y="2"/>
                  </a:cubicBezTo>
                  <a:cubicBezTo>
                    <a:pt x="11" y="3"/>
                    <a:pt x="0" y="6"/>
                    <a:pt x="5" y="13"/>
                  </a:cubicBezTo>
                  <a:close/>
                </a:path>
              </a:pathLst>
            </a:custGeom>
            <a:solidFill>
              <a:srgbClr val="A2A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1"/>
            <p:cNvSpPr>
              <a:spLocks/>
            </p:cNvSpPr>
            <p:nvPr/>
          </p:nvSpPr>
          <p:spPr bwMode="auto">
            <a:xfrm>
              <a:off x="5144164" y="4025721"/>
              <a:ext cx="59110" cy="188587"/>
            </a:xfrm>
            <a:custGeom>
              <a:avLst/>
              <a:gdLst>
                <a:gd name="T0" fmla="*/ 4 w 9"/>
                <a:gd name="T1" fmla="*/ 1 h 28"/>
                <a:gd name="T2" fmla="*/ 3 w 9"/>
                <a:gd name="T3" fmla="*/ 16 h 28"/>
                <a:gd name="T4" fmla="*/ 6 w 9"/>
                <a:gd name="T5" fmla="*/ 23 h 28"/>
                <a:gd name="T6" fmla="*/ 6 w 9"/>
                <a:gd name="T7" fmla="*/ 28 h 28"/>
                <a:gd name="T8" fmla="*/ 9 w 9"/>
                <a:gd name="T9" fmla="*/ 27 h 28"/>
                <a:gd name="T10" fmla="*/ 7 w 9"/>
                <a:gd name="T11" fmla="*/ 14 h 28"/>
                <a:gd name="T12" fmla="*/ 6 w 9"/>
                <a:gd name="T13" fmla="*/ 0 h 28"/>
                <a:gd name="T14" fmla="*/ 4 w 9"/>
                <a:gd name="T15" fmla="*/ 0 h 28"/>
                <a:gd name="T16" fmla="*/ 4 w 9"/>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4" y="1"/>
                  </a:moveTo>
                  <a:cubicBezTo>
                    <a:pt x="2" y="5"/>
                    <a:pt x="0" y="11"/>
                    <a:pt x="3" y="16"/>
                  </a:cubicBezTo>
                  <a:cubicBezTo>
                    <a:pt x="5" y="18"/>
                    <a:pt x="6" y="20"/>
                    <a:pt x="6" y="23"/>
                  </a:cubicBezTo>
                  <a:cubicBezTo>
                    <a:pt x="7" y="25"/>
                    <a:pt x="7" y="26"/>
                    <a:pt x="6" y="28"/>
                  </a:cubicBezTo>
                  <a:cubicBezTo>
                    <a:pt x="7" y="28"/>
                    <a:pt x="8" y="27"/>
                    <a:pt x="9" y="27"/>
                  </a:cubicBezTo>
                  <a:cubicBezTo>
                    <a:pt x="9" y="24"/>
                    <a:pt x="8" y="19"/>
                    <a:pt x="7" y="14"/>
                  </a:cubicBezTo>
                  <a:cubicBezTo>
                    <a:pt x="5" y="7"/>
                    <a:pt x="6" y="0"/>
                    <a:pt x="6" y="0"/>
                  </a:cubicBezTo>
                  <a:cubicBezTo>
                    <a:pt x="5" y="0"/>
                    <a:pt x="5" y="0"/>
                    <a:pt x="4" y="0"/>
                  </a:cubicBezTo>
                  <a:lnTo>
                    <a:pt x="4" y="1"/>
                  </a:lnTo>
                  <a:close/>
                </a:path>
              </a:pathLst>
            </a:custGeom>
            <a:solidFill>
              <a:srgbClr val="9A9A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2"/>
            <p:cNvSpPr>
              <a:spLocks/>
            </p:cNvSpPr>
            <p:nvPr/>
          </p:nvSpPr>
          <p:spPr bwMode="auto">
            <a:xfrm>
              <a:off x="5183570" y="4180529"/>
              <a:ext cx="168883" cy="39406"/>
            </a:xfrm>
            <a:custGeom>
              <a:avLst/>
              <a:gdLst>
                <a:gd name="T0" fmla="*/ 0 w 25"/>
                <a:gd name="T1" fmla="*/ 5 h 6"/>
                <a:gd name="T2" fmla="*/ 20 w 25"/>
                <a:gd name="T3" fmla="*/ 1 h 6"/>
                <a:gd name="T4" fmla="*/ 23 w 25"/>
                <a:gd name="T5" fmla="*/ 6 h 6"/>
                <a:gd name="T6" fmla="*/ 25 w 25"/>
                <a:gd name="T7" fmla="*/ 5 h 6"/>
                <a:gd name="T8" fmla="*/ 22 w 25"/>
                <a:gd name="T9" fmla="*/ 0 h 6"/>
                <a:gd name="T10" fmla="*/ 4 w 25"/>
                <a:gd name="T11" fmla="*/ 2 h 6"/>
                <a:gd name="T12" fmla="*/ 0 w 25"/>
                <a:gd name="T13" fmla="*/ 3 h 6"/>
                <a:gd name="T14" fmla="*/ 0 w 25"/>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
                  <a:moveTo>
                    <a:pt x="0" y="5"/>
                  </a:moveTo>
                  <a:cubicBezTo>
                    <a:pt x="6" y="2"/>
                    <a:pt x="15" y="2"/>
                    <a:pt x="20" y="1"/>
                  </a:cubicBezTo>
                  <a:cubicBezTo>
                    <a:pt x="22" y="1"/>
                    <a:pt x="24" y="4"/>
                    <a:pt x="23" y="6"/>
                  </a:cubicBezTo>
                  <a:cubicBezTo>
                    <a:pt x="24" y="6"/>
                    <a:pt x="25" y="6"/>
                    <a:pt x="25" y="5"/>
                  </a:cubicBezTo>
                  <a:cubicBezTo>
                    <a:pt x="25" y="5"/>
                    <a:pt x="23" y="0"/>
                    <a:pt x="22" y="0"/>
                  </a:cubicBezTo>
                  <a:cubicBezTo>
                    <a:pt x="22" y="0"/>
                    <a:pt x="12" y="1"/>
                    <a:pt x="4" y="2"/>
                  </a:cubicBezTo>
                  <a:cubicBezTo>
                    <a:pt x="3" y="2"/>
                    <a:pt x="2" y="3"/>
                    <a:pt x="0" y="3"/>
                  </a:cubicBezTo>
                  <a:cubicBezTo>
                    <a:pt x="0" y="4"/>
                    <a:pt x="0" y="4"/>
                    <a:pt x="0" y="5"/>
                  </a:cubicBezTo>
                  <a:close/>
                </a:path>
              </a:pathLst>
            </a:custGeom>
            <a:solidFill>
              <a:srgbClr val="9A9A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3"/>
            <p:cNvSpPr>
              <a:spLocks/>
            </p:cNvSpPr>
            <p:nvPr/>
          </p:nvSpPr>
          <p:spPr bwMode="auto">
            <a:xfrm>
              <a:off x="5338379" y="4174900"/>
              <a:ext cx="59110" cy="45036"/>
            </a:xfrm>
            <a:custGeom>
              <a:avLst/>
              <a:gdLst>
                <a:gd name="T0" fmla="*/ 0 w 9"/>
                <a:gd name="T1" fmla="*/ 1 h 7"/>
                <a:gd name="T2" fmla="*/ 9 w 9"/>
                <a:gd name="T3" fmla="*/ 2 h 7"/>
                <a:gd name="T4" fmla="*/ 8 w 9"/>
                <a:gd name="T5" fmla="*/ 5 h 7"/>
                <a:gd name="T6" fmla="*/ 2 w 9"/>
                <a:gd name="T7" fmla="*/ 6 h 7"/>
                <a:gd name="T8" fmla="*/ 0 w 9"/>
                <a:gd name="T9" fmla="*/ 1 h 7"/>
              </a:gdLst>
              <a:ahLst/>
              <a:cxnLst>
                <a:cxn ang="0">
                  <a:pos x="T0" y="T1"/>
                </a:cxn>
                <a:cxn ang="0">
                  <a:pos x="T2" y="T3"/>
                </a:cxn>
                <a:cxn ang="0">
                  <a:pos x="T4" y="T5"/>
                </a:cxn>
                <a:cxn ang="0">
                  <a:pos x="T6" y="T7"/>
                </a:cxn>
                <a:cxn ang="0">
                  <a:pos x="T8" y="T9"/>
                </a:cxn>
              </a:cxnLst>
              <a:rect l="0" t="0" r="r" b="b"/>
              <a:pathLst>
                <a:path w="9" h="7">
                  <a:moveTo>
                    <a:pt x="0" y="1"/>
                  </a:moveTo>
                  <a:cubicBezTo>
                    <a:pt x="0" y="1"/>
                    <a:pt x="7" y="0"/>
                    <a:pt x="9" y="2"/>
                  </a:cubicBezTo>
                  <a:cubicBezTo>
                    <a:pt x="8" y="5"/>
                    <a:pt x="8" y="5"/>
                    <a:pt x="8" y="5"/>
                  </a:cubicBezTo>
                  <a:cubicBezTo>
                    <a:pt x="8" y="5"/>
                    <a:pt x="5" y="7"/>
                    <a:pt x="2" y="6"/>
                  </a:cubicBezTo>
                  <a:lnTo>
                    <a:pt x="0" y="1"/>
                  </a:lnTo>
                  <a:close/>
                </a:path>
              </a:pathLst>
            </a:custGeom>
            <a:solidFill>
              <a:srgbClr val="DFB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4"/>
            <p:cNvSpPr>
              <a:spLocks/>
            </p:cNvSpPr>
            <p:nvPr/>
          </p:nvSpPr>
          <p:spPr bwMode="auto">
            <a:xfrm>
              <a:off x="5152607" y="3665436"/>
              <a:ext cx="284288" cy="242066"/>
            </a:xfrm>
            <a:custGeom>
              <a:avLst/>
              <a:gdLst>
                <a:gd name="T0" fmla="*/ 37 w 43"/>
                <a:gd name="T1" fmla="*/ 21 h 36"/>
                <a:gd name="T2" fmla="*/ 29 w 43"/>
                <a:gd name="T3" fmla="*/ 26 h 36"/>
                <a:gd name="T4" fmla="*/ 30 w 43"/>
                <a:gd name="T5" fmla="*/ 25 h 36"/>
                <a:gd name="T6" fmla="*/ 26 w 43"/>
                <a:gd name="T7" fmla="*/ 27 h 36"/>
                <a:gd name="T8" fmla="*/ 28 w 43"/>
                <a:gd name="T9" fmla="*/ 25 h 36"/>
                <a:gd name="T10" fmla="*/ 23 w 43"/>
                <a:gd name="T11" fmla="*/ 27 h 36"/>
                <a:gd name="T12" fmla="*/ 24 w 43"/>
                <a:gd name="T13" fmla="*/ 24 h 36"/>
                <a:gd name="T14" fmla="*/ 20 w 43"/>
                <a:gd name="T15" fmla="*/ 27 h 36"/>
                <a:gd name="T16" fmla="*/ 20 w 43"/>
                <a:gd name="T17" fmla="*/ 24 h 36"/>
                <a:gd name="T18" fmla="*/ 17 w 43"/>
                <a:gd name="T19" fmla="*/ 27 h 36"/>
                <a:gd name="T20" fmla="*/ 17 w 43"/>
                <a:gd name="T21" fmla="*/ 25 h 36"/>
                <a:gd name="T22" fmla="*/ 14 w 43"/>
                <a:gd name="T23" fmla="*/ 29 h 36"/>
                <a:gd name="T24" fmla="*/ 13 w 43"/>
                <a:gd name="T25" fmla="*/ 26 h 36"/>
                <a:gd name="T26" fmla="*/ 11 w 43"/>
                <a:gd name="T27" fmla="*/ 30 h 36"/>
                <a:gd name="T28" fmla="*/ 8 w 43"/>
                <a:gd name="T29" fmla="*/ 30 h 36"/>
                <a:gd name="T30" fmla="*/ 8 w 43"/>
                <a:gd name="T31" fmla="*/ 35 h 36"/>
                <a:gd name="T32" fmla="*/ 4 w 43"/>
                <a:gd name="T33" fmla="*/ 32 h 36"/>
                <a:gd name="T34" fmla="*/ 3 w 43"/>
                <a:gd name="T35" fmla="*/ 26 h 36"/>
                <a:gd name="T36" fmla="*/ 2 w 43"/>
                <a:gd name="T37" fmla="*/ 29 h 36"/>
                <a:gd name="T38" fmla="*/ 4 w 43"/>
                <a:gd name="T39" fmla="*/ 11 h 36"/>
                <a:gd name="T40" fmla="*/ 2 w 43"/>
                <a:gd name="T41" fmla="*/ 12 h 36"/>
                <a:gd name="T42" fmla="*/ 19 w 43"/>
                <a:gd name="T43" fmla="*/ 2 h 36"/>
                <a:gd name="T44" fmla="*/ 17 w 43"/>
                <a:gd name="T45" fmla="*/ 1 h 36"/>
                <a:gd name="T46" fmla="*/ 38 w 43"/>
                <a:gd name="T47" fmla="*/ 6 h 36"/>
                <a:gd name="T48" fmla="*/ 38 w 43"/>
                <a:gd name="T49" fmla="*/ 3 h 36"/>
                <a:gd name="T50" fmla="*/ 37 w 43"/>
                <a:gd name="T51"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36">
                  <a:moveTo>
                    <a:pt x="37" y="21"/>
                  </a:moveTo>
                  <a:cubicBezTo>
                    <a:pt x="37" y="21"/>
                    <a:pt x="32" y="26"/>
                    <a:pt x="29" y="26"/>
                  </a:cubicBezTo>
                  <a:cubicBezTo>
                    <a:pt x="30" y="25"/>
                    <a:pt x="30" y="25"/>
                    <a:pt x="30" y="25"/>
                  </a:cubicBezTo>
                  <a:cubicBezTo>
                    <a:pt x="26" y="27"/>
                    <a:pt x="26" y="27"/>
                    <a:pt x="26" y="27"/>
                  </a:cubicBezTo>
                  <a:cubicBezTo>
                    <a:pt x="28" y="25"/>
                    <a:pt x="28" y="25"/>
                    <a:pt x="28" y="25"/>
                  </a:cubicBezTo>
                  <a:cubicBezTo>
                    <a:pt x="23" y="27"/>
                    <a:pt x="23" y="27"/>
                    <a:pt x="23" y="27"/>
                  </a:cubicBezTo>
                  <a:cubicBezTo>
                    <a:pt x="24" y="24"/>
                    <a:pt x="24" y="24"/>
                    <a:pt x="24" y="24"/>
                  </a:cubicBezTo>
                  <a:cubicBezTo>
                    <a:pt x="20" y="27"/>
                    <a:pt x="20" y="27"/>
                    <a:pt x="20" y="27"/>
                  </a:cubicBezTo>
                  <a:cubicBezTo>
                    <a:pt x="20" y="27"/>
                    <a:pt x="21" y="22"/>
                    <a:pt x="20" y="24"/>
                  </a:cubicBezTo>
                  <a:cubicBezTo>
                    <a:pt x="19" y="25"/>
                    <a:pt x="17" y="27"/>
                    <a:pt x="17" y="27"/>
                  </a:cubicBezTo>
                  <a:cubicBezTo>
                    <a:pt x="17" y="27"/>
                    <a:pt x="18" y="24"/>
                    <a:pt x="17" y="25"/>
                  </a:cubicBezTo>
                  <a:cubicBezTo>
                    <a:pt x="16" y="27"/>
                    <a:pt x="14" y="29"/>
                    <a:pt x="14" y="29"/>
                  </a:cubicBezTo>
                  <a:cubicBezTo>
                    <a:pt x="13" y="26"/>
                    <a:pt x="13" y="26"/>
                    <a:pt x="13" y="26"/>
                  </a:cubicBezTo>
                  <a:cubicBezTo>
                    <a:pt x="13" y="26"/>
                    <a:pt x="13" y="29"/>
                    <a:pt x="11" y="30"/>
                  </a:cubicBezTo>
                  <a:cubicBezTo>
                    <a:pt x="9" y="32"/>
                    <a:pt x="8" y="30"/>
                    <a:pt x="8" y="30"/>
                  </a:cubicBezTo>
                  <a:cubicBezTo>
                    <a:pt x="8" y="30"/>
                    <a:pt x="9" y="35"/>
                    <a:pt x="8" y="35"/>
                  </a:cubicBezTo>
                  <a:cubicBezTo>
                    <a:pt x="7" y="36"/>
                    <a:pt x="5" y="32"/>
                    <a:pt x="4" y="32"/>
                  </a:cubicBezTo>
                  <a:cubicBezTo>
                    <a:pt x="3" y="26"/>
                    <a:pt x="3" y="26"/>
                    <a:pt x="3" y="26"/>
                  </a:cubicBezTo>
                  <a:cubicBezTo>
                    <a:pt x="2" y="29"/>
                    <a:pt x="2" y="29"/>
                    <a:pt x="2" y="29"/>
                  </a:cubicBezTo>
                  <a:cubicBezTo>
                    <a:pt x="2" y="29"/>
                    <a:pt x="0" y="16"/>
                    <a:pt x="4" y="11"/>
                  </a:cubicBezTo>
                  <a:cubicBezTo>
                    <a:pt x="2" y="12"/>
                    <a:pt x="2" y="12"/>
                    <a:pt x="2" y="12"/>
                  </a:cubicBezTo>
                  <a:cubicBezTo>
                    <a:pt x="2" y="12"/>
                    <a:pt x="10" y="3"/>
                    <a:pt x="19" y="2"/>
                  </a:cubicBezTo>
                  <a:cubicBezTo>
                    <a:pt x="17" y="1"/>
                    <a:pt x="17" y="1"/>
                    <a:pt x="17" y="1"/>
                  </a:cubicBezTo>
                  <a:cubicBezTo>
                    <a:pt x="17" y="1"/>
                    <a:pt x="34" y="0"/>
                    <a:pt x="38" y="6"/>
                  </a:cubicBezTo>
                  <a:cubicBezTo>
                    <a:pt x="38" y="3"/>
                    <a:pt x="38" y="3"/>
                    <a:pt x="38" y="3"/>
                  </a:cubicBezTo>
                  <a:cubicBezTo>
                    <a:pt x="38" y="3"/>
                    <a:pt x="43" y="13"/>
                    <a:pt x="37" y="21"/>
                  </a:cubicBezTo>
                  <a:close/>
                </a:path>
              </a:pathLst>
            </a:custGeom>
            <a:solidFill>
              <a:srgbClr val="9A9A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5"/>
            <p:cNvSpPr>
              <a:spLocks/>
            </p:cNvSpPr>
            <p:nvPr/>
          </p:nvSpPr>
          <p:spPr bwMode="auto">
            <a:xfrm>
              <a:off x="5377785" y="3713286"/>
              <a:ext cx="87257" cy="194217"/>
            </a:xfrm>
            <a:custGeom>
              <a:avLst/>
              <a:gdLst>
                <a:gd name="T0" fmla="*/ 3 w 13"/>
                <a:gd name="T1" fmla="*/ 14 h 29"/>
                <a:gd name="T2" fmla="*/ 0 w 13"/>
                <a:gd name="T3" fmla="*/ 20 h 29"/>
                <a:gd name="T4" fmla="*/ 2 w 13"/>
                <a:gd name="T5" fmla="*/ 19 h 29"/>
                <a:gd name="T6" fmla="*/ 2 w 13"/>
                <a:gd name="T7" fmla="*/ 20 h 29"/>
                <a:gd name="T8" fmla="*/ 4 w 13"/>
                <a:gd name="T9" fmla="*/ 20 h 29"/>
                <a:gd name="T10" fmla="*/ 4 w 13"/>
                <a:gd name="T11" fmla="*/ 22 h 29"/>
                <a:gd name="T12" fmla="*/ 6 w 13"/>
                <a:gd name="T13" fmla="*/ 21 h 29"/>
                <a:gd name="T14" fmla="*/ 6 w 13"/>
                <a:gd name="T15" fmla="*/ 22 h 29"/>
                <a:gd name="T16" fmla="*/ 7 w 13"/>
                <a:gd name="T17" fmla="*/ 22 h 29"/>
                <a:gd name="T18" fmla="*/ 7 w 13"/>
                <a:gd name="T19" fmla="*/ 28 h 29"/>
                <a:gd name="T20" fmla="*/ 10 w 13"/>
                <a:gd name="T21" fmla="*/ 23 h 29"/>
                <a:gd name="T22" fmla="*/ 10 w 13"/>
                <a:gd name="T23" fmla="*/ 24 h 29"/>
                <a:gd name="T24" fmla="*/ 11 w 13"/>
                <a:gd name="T25" fmla="*/ 12 h 29"/>
                <a:gd name="T26" fmla="*/ 13 w 13"/>
                <a:gd name="T27" fmla="*/ 12 h 29"/>
                <a:gd name="T28" fmla="*/ 6 w 13"/>
                <a:gd name="T29" fmla="*/ 0 h 29"/>
                <a:gd name="T30" fmla="*/ 3 w 13"/>
                <a:gd name="T3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29">
                  <a:moveTo>
                    <a:pt x="3" y="14"/>
                  </a:moveTo>
                  <a:cubicBezTo>
                    <a:pt x="0" y="20"/>
                    <a:pt x="0" y="20"/>
                    <a:pt x="0" y="20"/>
                  </a:cubicBezTo>
                  <a:cubicBezTo>
                    <a:pt x="2" y="19"/>
                    <a:pt x="2" y="19"/>
                    <a:pt x="2" y="19"/>
                  </a:cubicBezTo>
                  <a:cubicBezTo>
                    <a:pt x="2" y="20"/>
                    <a:pt x="2" y="20"/>
                    <a:pt x="2" y="20"/>
                  </a:cubicBezTo>
                  <a:cubicBezTo>
                    <a:pt x="4" y="20"/>
                    <a:pt x="4" y="20"/>
                    <a:pt x="4" y="20"/>
                  </a:cubicBezTo>
                  <a:cubicBezTo>
                    <a:pt x="4" y="22"/>
                    <a:pt x="4" y="22"/>
                    <a:pt x="4" y="22"/>
                  </a:cubicBezTo>
                  <a:cubicBezTo>
                    <a:pt x="6" y="21"/>
                    <a:pt x="6" y="21"/>
                    <a:pt x="6" y="21"/>
                  </a:cubicBezTo>
                  <a:cubicBezTo>
                    <a:pt x="6" y="22"/>
                    <a:pt x="6" y="22"/>
                    <a:pt x="6" y="22"/>
                  </a:cubicBezTo>
                  <a:cubicBezTo>
                    <a:pt x="7" y="22"/>
                    <a:pt x="7" y="22"/>
                    <a:pt x="7" y="22"/>
                  </a:cubicBezTo>
                  <a:cubicBezTo>
                    <a:pt x="7" y="22"/>
                    <a:pt x="6" y="28"/>
                    <a:pt x="7" y="28"/>
                  </a:cubicBezTo>
                  <a:cubicBezTo>
                    <a:pt x="7" y="29"/>
                    <a:pt x="10" y="25"/>
                    <a:pt x="10" y="23"/>
                  </a:cubicBezTo>
                  <a:cubicBezTo>
                    <a:pt x="10" y="24"/>
                    <a:pt x="10" y="24"/>
                    <a:pt x="10" y="24"/>
                  </a:cubicBezTo>
                  <a:cubicBezTo>
                    <a:pt x="10" y="24"/>
                    <a:pt x="12" y="18"/>
                    <a:pt x="11" y="12"/>
                  </a:cubicBezTo>
                  <a:cubicBezTo>
                    <a:pt x="13" y="12"/>
                    <a:pt x="13" y="12"/>
                    <a:pt x="13" y="12"/>
                  </a:cubicBezTo>
                  <a:cubicBezTo>
                    <a:pt x="13" y="12"/>
                    <a:pt x="10" y="0"/>
                    <a:pt x="6" y="0"/>
                  </a:cubicBezTo>
                  <a:cubicBezTo>
                    <a:pt x="2" y="0"/>
                    <a:pt x="1" y="11"/>
                    <a:pt x="3" y="14"/>
                  </a:cubicBezTo>
                  <a:close/>
                </a:path>
              </a:pathLst>
            </a:custGeom>
            <a:solidFill>
              <a:srgbClr val="9A9A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6"/>
            <p:cNvSpPr>
              <a:spLocks/>
            </p:cNvSpPr>
            <p:nvPr/>
          </p:nvSpPr>
          <p:spPr bwMode="auto">
            <a:xfrm>
              <a:off x="5172311" y="3747062"/>
              <a:ext cx="244882" cy="160440"/>
            </a:xfrm>
            <a:custGeom>
              <a:avLst/>
              <a:gdLst>
                <a:gd name="T0" fmla="*/ 31 w 37"/>
                <a:gd name="T1" fmla="*/ 7 h 24"/>
                <a:gd name="T2" fmla="*/ 28 w 37"/>
                <a:gd name="T3" fmla="*/ 6 h 24"/>
                <a:gd name="T4" fmla="*/ 28 w 37"/>
                <a:gd name="T5" fmla="*/ 1 h 24"/>
                <a:gd name="T6" fmla="*/ 24 w 37"/>
                <a:gd name="T7" fmla="*/ 6 h 24"/>
                <a:gd name="T8" fmla="*/ 20 w 37"/>
                <a:gd name="T9" fmla="*/ 5 h 24"/>
                <a:gd name="T10" fmla="*/ 20 w 37"/>
                <a:gd name="T11" fmla="*/ 5 h 24"/>
                <a:gd name="T12" fmla="*/ 17 w 37"/>
                <a:gd name="T13" fmla="*/ 11 h 24"/>
                <a:gd name="T14" fmla="*/ 14 w 37"/>
                <a:gd name="T15" fmla="*/ 10 h 24"/>
                <a:gd name="T16" fmla="*/ 13 w 37"/>
                <a:gd name="T17" fmla="*/ 4 h 24"/>
                <a:gd name="T18" fmla="*/ 10 w 37"/>
                <a:gd name="T19" fmla="*/ 13 h 24"/>
                <a:gd name="T20" fmla="*/ 7 w 37"/>
                <a:gd name="T21" fmla="*/ 13 h 24"/>
                <a:gd name="T22" fmla="*/ 6 w 37"/>
                <a:gd name="T23" fmla="*/ 7 h 24"/>
                <a:gd name="T24" fmla="*/ 3 w 37"/>
                <a:gd name="T25" fmla="*/ 15 h 24"/>
                <a:gd name="T26" fmla="*/ 0 w 37"/>
                <a:gd name="T27" fmla="*/ 15 h 24"/>
                <a:gd name="T28" fmla="*/ 1 w 37"/>
                <a:gd name="T29" fmla="*/ 20 h 24"/>
                <a:gd name="T30" fmla="*/ 5 w 37"/>
                <a:gd name="T31" fmla="*/ 23 h 24"/>
                <a:gd name="T32" fmla="*/ 5 w 37"/>
                <a:gd name="T33" fmla="*/ 18 h 24"/>
                <a:gd name="T34" fmla="*/ 8 w 37"/>
                <a:gd name="T35" fmla="*/ 18 h 24"/>
                <a:gd name="T36" fmla="*/ 10 w 37"/>
                <a:gd name="T37" fmla="*/ 14 h 24"/>
                <a:gd name="T38" fmla="*/ 11 w 37"/>
                <a:gd name="T39" fmla="*/ 17 h 24"/>
                <a:gd name="T40" fmla="*/ 14 w 37"/>
                <a:gd name="T41" fmla="*/ 13 h 24"/>
                <a:gd name="T42" fmla="*/ 14 w 37"/>
                <a:gd name="T43" fmla="*/ 15 h 24"/>
                <a:gd name="T44" fmla="*/ 17 w 37"/>
                <a:gd name="T45" fmla="*/ 12 h 24"/>
                <a:gd name="T46" fmla="*/ 17 w 37"/>
                <a:gd name="T47" fmla="*/ 15 h 24"/>
                <a:gd name="T48" fmla="*/ 21 w 37"/>
                <a:gd name="T49" fmla="*/ 12 h 24"/>
                <a:gd name="T50" fmla="*/ 20 w 37"/>
                <a:gd name="T51" fmla="*/ 15 h 24"/>
                <a:gd name="T52" fmla="*/ 25 w 37"/>
                <a:gd name="T53" fmla="*/ 13 h 24"/>
                <a:gd name="T54" fmla="*/ 23 w 37"/>
                <a:gd name="T55" fmla="*/ 15 h 24"/>
                <a:gd name="T56" fmla="*/ 27 w 37"/>
                <a:gd name="T57" fmla="*/ 13 h 24"/>
                <a:gd name="T58" fmla="*/ 26 w 37"/>
                <a:gd name="T59" fmla="*/ 14 h 24"/>
                <a:gd name="T60" fmla="*/ 34 w 37"/>
                <a:gd name="T61" fmla="*/ 9 h 24"/>
                <a:gd name="T62" fmla="*/ 37 w 37"/>
                <a:gd name="T63" fmla="*/ 0 h 24"/>
                <a:gd name="T64" fmla="*/ 31 w 37"/>
                <a:gd name="T65"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24">
                  <a:moveTo>
                    <a:pt x="31" y="7"/>
                  </a:moveTo>
                  <a:cubicBezTo>
                    <a:pt x="29" y="8"/>
                    <a:pt x="28" y="7"/>
                    <a:pt x="28" y="6"/>
                  </a:cubicBezTo>
                  <a:cubicBezTo>
                    <a:pt x="27" y="4"/>
                    <a:pt x="28" y="2"/>
                    <a:pt x="28" y="1"/>
                  </a:cubicBezTo>
                  <a:cubicBezTo>
                    <a:pt x="27" y="3"/>
                    <a:pt x="26" y="4"/>
                    <a:pt x="24" y="6"/>
                  </a:cubicBezTo>
                  <a:cubicBezTo>
                    <a:pt x="23" y="7"/>
                    <a:pt x="21" y="7"/>
                    <a:pt x="20" y="5"/>
                  </a:cubicBezTo>
                  <a:cubicBezTo>
                    <a:pt x="20" y="5"/>
                    <a:pt x="20" y="5"/>
                    <a:pt x="20" y="5"/>
                  </a:cubicBezTo>
                  <a:cubicBezTo>
                    <a:pt x="20" y="7"/>
                    <a:pt x="18" y="9"/>
                    <a:pt x="17" y="11"/>
                  </a:cubicBezTo>
                  <a:cubicBezTo>
                    <a:pt x="16" y="12"/>
                    <a:pt x="14" y="11"/>
                    <a:pt x="14" y="10"/>
                  </a:cubicBezTo>
                  <a:cubicBezTo>
                    <a:pt x="13" y="8"/>
                    <a:pt x="13" y="6"/>
                    <a:pt x="13" y="4"/>
                  </a:cubicBezTo>
                  <a:cubicBezTo>
                    <a:pt x="12" y="7"/>
                    <a:pt x="11" y="10"/>
                    <a:pt x="10" y="13"/>
                  </a:cubicBezTo>
                  <a:cubicBezTo>
                    <a:pt x="10" y="14"/>
                    <a:pt x="7" y="15"/>
                    <a:pt x="7" y="13"/>
                  </a:cubicBezTo>
                  <a:cubicBezTo>
                    <a:pt x="6" y="11"/>
                    <a:pt x="6" y="9"/>
                    <a:pt x="6" y="7"/>
                  </a:cubicBezTo>
                  <a:cubicBezTo>
                    <a:pt x="5" y="10"/>
                    <a:pt x="5" y="12"/>
                    <a:pt x="3" y="15"/>
                  </a:cubicBezTo>
                  <a:cubicBezTo>
                    <a:pt x="3" y="16"/>
                    <a:pt x="1" y="16"/>
                    <a:pt x="0" y="15"/>
                  </a:cubicBezTo>
                  <a:cubicBezTo>
                    <a:pt x="1" y="20"/>
                    <a:pt x="1" y="20"/>
                    <a:pt x="1" y="20"/>
                  </a:cubicBezTo>
                  <a:cubicBezTo>
                    <a:pt x="2" y="20"/>
                    <a:pt x="4" y="24"/>
                    <a:pt x="5" y="23"/>
                  </a:cubicBezTo>
                  <a:cubicBezTo>
                    <a:pt x="6" y="23"/>
                    <a:pt x="5" y="18"/>
                    <a:pt x="5" y="18"/>
                  </a:cubicBezTo>
                  <a:cubicBezTo>
                    <a:pt x="5" y="18"/>
                    <a:pt x="6" y="20"/>
                    <a:pt x="8" y="18"/>
                  </a:cubicBezTo>
                  <a:cubicBezTo>
                    <a:pt x="10" y="17"/>
                    <a:pt x="10" y="14"/>
                    <a:pt x="10" y="14"/>
                  </a:cubicBezTo>
                  <a:cubicBezTo>
                    <a:pt x="11" y="17"/>
                    <a:pt x="11" y="17"/>
                    <a:pt x="11" y="17"/>
                  </a:cubicBezTo>
                  <a:cubicBezTo>
                    <a:pt x="11" y="17"/>
                    <a:pt x="13" y="15"/>
                    <a:pt x="14" y="13"/>
                  </a:cubicBezTo>
                  <a:cubicBezTo>
                    <a:pt x="15" y="12"/>
                    <a:pt x="14" y="15"/>
                    <a:pt x="14" y="15"/>
                  </a:cubicBezTo>
                  <a:cubicBezTo>
                    <a:pt x="14" y="15"/>
                    <a:pt x="16" y="13"/>
                    <a:pt x="17" y="12"/>
                  </a:cubicBezTo>
                  <a:cubicBezTo>
                    <a:pt x="18" y="10"/>
                    <a:pt x="17" y="15"/>
                    <a:pt x="17" y="15"/>
                  </a:cubicBezTo>
                  <a:cubicBezTo>
                    <a:pt x="21" y="12"/>
                    <a:pt x="21" y="12"/>
                    <a:pt x="21" y="12"/>
                  </a:cubicBezTo>
                  <a:cubicBezTo>
                    <a:pt x="20" y="15"/>
                    <a:pt x="20" y="15"/>
                    <a:pt x="20" y="15"/>
                  </a:cubicBezTo>
                  <a:cubicBezTo>
                    <a:pt x="25" y="13"/>
                    <a:pt x="25" y="13"/>
                    <a:pt x="25" y="13"/>
                  </a:cubicBezTo>
                  <a:cubicBezTo>
                    <a:pt x="23" y="15"/>
                    <a:pt x="23" y="15"/>
                    <a:pt x="23" y="15"/>
                  </a:cubicBezTo>
                  <a:cubicBezTo>
                    <a:pt x="27" y="13"/>
                    <a:pt x="27" y="13"/>
                    <a:pt x="27" y="13"/>
                  </a:cubicBezTo>
                  <a:cubicBezTo>
                    <a:pt x="26" y="14"/>
                    <a:pt x="26" y="14"/>
                    <a:pt x="26" y="14"/>
                  </a:cubicBezTo>
                  <a:cubicBezTo>
                    <a:pt x="29" y="14"/>
                    <a:pt x="34" y="9"/>
                    <a:pt x="34" y="9"/>
                  </a:cubicBezTo>
                  <a:cubicBezTo>
                    <a:pt x="36" y="6"/>
                    <a:pt x="37" y="3"/>
                    <a:pt x="37" y="0"/>
                  </a:cubicBezTo>
                  <a:cubicBezTo>
                    <a:pt x="36" y="2"/>
                    <a:pt x="34" y="5"/>
                    <a:pt x="31" y="7"/>
                  </a:cubicBez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7"/>
            <p:cNvSpPr>
              <a:spLocks/>
            </p:cNvSpPr>
            <p:nvPr/>
          </p:nvSpPr>
          <p:spPr bwMode="auto">
            <a:xfrm>
              <a:off x="5377785" y="3713286"/>
              <a:ext cx="73183" cy="194217"/>
            </a:xfrm>
            <a:custGeom>
              <a:avLst/>
              <a:gdLst>
                <a:gd name="T0" fmla="*/ 9 w 11"/>
                <a:gd name="T1" fmla="*/ 20 h 29"/>
                <a:gd name="T2" fmla="*/ 11 w 11"/>
                <a:gd name="T3" fmla="*/ 12 h 29"/>
                <a:gd name="T4" fmla="*/ 9 w 11"/>
                <a:gd name="T5" fmla="*/ 16 h 29"/>
                <a:gd name="T6" fmla="*/ 6 w 11"/>
                <a:gd name="T7" fmla="*/ 16 h 29"/>
                <a:gd name="T8" fmla="*/ 6 w 11"/>
                <a:gd name="T9" fmla="*/ 10 h 29"/>
                <a:gd name="T10" fmla="*/ 7 w 11"/>
                <a:gd name="T11" fmla="*/ 1 h 29"/>
                <a:gd name="T12" fmla="*/ 7 w 11"/>
                <a:gd name="T13" fmla="*/ 1 h 29"/>
                <a:gd name="T14" fmla="*/ 7 w 11"/>
                <a:gd name="T15" fmla="*/ 0 h 29"/>
                <a:gd name="T16" fmla="*/ 2 w 11"/>
                <a:gd name="T17" fmla="*/ 10 h 29"/>
                <a:gd name="T18" fmla="*/ 3 w 11"/>
                <a:gd name="T19" fmla="*/ 14 h 29"/>
                <a:gd name="T20" fmla="*/ 0 w 11"/>
                <a:gd name="T21" fmla="*/ 20 h 29"/>
                <a:gd name="T22" fmla="*/ 2 w 11"/>
                <a:gd name="T23" fmla="*/ 19 h 29"/>
                <a:gd name="T24" fmla="*/ 2 w 11"/>
                <a:gd name="T25" fmla="*/ 20 h 29"/>
                <a:gd name="T26" fmla="*/ 4 w 11"/>
                <a:gd name="T27" fmla="*/ 20 h 29"/>
                <a:gd name="T28" fmla="*/ 4 w 11"/>
                <a:gd name="T29" fmla="*/ 22 h 29"/>
                <a:gd name="T30" fmla="*/ 6 w 11"/>
                <a:gd name="T31" fmla="*/ 21 h 29"/>
                <a:gd name="T32" fmla="*/ 6 w 11"/>
                <a:gd name="T33" fmla="*/ 22 h 29"/>
                <a:gd name="T34" fmla="*/ 7 w 11"/>
                <a:gd name="T35" fmla="*/ 22 h 29"/>
                <a:gd name="T36" fmla="*/ 7 w 11"/>
                <a:gd name="T37" fmla="*/ 28 h 29"/>
                <a:gd name="T38" fmla="*/ 10 w 11"/>
                <a:gd name="T39" fmla="*/ 23 h 29"/>
                <a:gd name="T40" fmla="*/ 9 w 11"/>
                <a:gd name="T41"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9">
                  <a:moveTo>
                    <a:pt x="9" y="20"/>
                  </a:moveTo>
                  <a:cubicBezTo>
                    <a:pt x="9" y="17"/>
                    <a:pt x="10" y="15"/>
                    <a:pt x="11" y="12"/>
                  </a:cubicBezTo>
                  <a:cubicBezTo>
                    <a:pt x="11" y="13"/>
                    <a:pt x="10" y="15"/>
                    <a:pt x="9" y="16"/>
                  </a:cubicBezTo>
                  <a:cubicBezTo>
                    <a:pt x="8" y="18"/>
                    <a:pt x="6" y="17"/>
                    <a:pt x="6" y="16"/>
                  </a:cubicBezTo>
                  <a:cubicBezTo>
                    <a:pt x="5" y="13"/>
                    <a:pt x="6" y="12"/>
                    <a:pt x="6" y="10"/>
                  </a:cubicBezTo>
                  <a:cubicBezTo>
                    <a:pt x="7" y="7"/>
                    <a:pt x="7" y="4"/>
                    <a:pt x="7" y="1"/>
                  </a:cubicBezTo>
                  <a:cubicBezTo>
                    <a:pt x="7" y="1"/>
                    <a:pt x="7" y="1"/>
                    <a:pt x="7" y="1"/>
                  </a:cubicBezTo>
                  <a:cubicBezTo>
                    <a:pt x="7" y="0"/>
                    <a:pt x="7" y="0"/>
                    <a:pt x="7" y="0"/>
                  </a:cubicBezTo>
                  <a:cubicBezTo>
                    <a:pt x="6" y="4"/>
                    <a:pt x="5" y="8"/>
                    <a:pt x="2" y="10"/>
                  </a:cubicBezTo>
                  <a:cubicBezTo>
                    <a:pt x="2" y="12"/>
                    <a:pt x="2" y="13"/>
                    <a:pt x="3" y="14"/>
                  </a:cubicBezTo>
                  <a:cubicBezTo>
                    <a:pt x="0" y="20"/>
                    <a:pt x="0" y="20"/>
                    <a:pt x="0" y="20"/>
                  </a:cubicBezTo>
                  <a:cubicBezTo>
                    <a:pt x="2" y="19"/>
                    <a:pt x="2" y="19"/>
                    <a:pt x="2" y="19"/>
                  </a:cubicBezTo>
                  <a:cubicBezTo>
                    <a:pt x="2" y="20"/>
                    <a:pt x="2" y="20"/>
                    <a:pt x="2" y="20"/>
                  </a:cubicBezTo>
                  <a:cubicBezTo>
                    <a:pt x="4" y="20"/>
                    <a:pt x="4" y="20"/>
                    <a:pt x="4" y="20"/>
                  </a:cubicBezTo>
                  <a:cubicBezTo>
                    <a:pt x="4" y="22"/>
                    <a:pt x="4" y="22"/>
                    <a:pt x="4" y="22"/>
                  </a:cubicBezTo>
                  <a:cubicBezTo>
                    <a:pt x="6" y="21"/>
                    <a:pt x="6" y="21"/>
                    <a:pt x="6" y="21"/>
                  </a:cubicBezTo>
                  <a:cubicBezTo>
                    <a:pt x="6" y="22"/>
                    <a:pt x="6" y="22"/>
                    <a:pt x="6" y="22"/>
                  </a:cubicBezTo>
                  <a:cubicBezTo>
                    <a:pt x="7" y="22"/>
                    <a:pt x="7" y="22"/>
                    <a:pt x="7" y="22"/>
                  </a:cubicBezTo>
                  <a:cubicBezTo>
                    <a:pt x="7" y="22"/>
                    <a:pt x="6" y="28"/>
                    <a:pt x="7" y="28"/>
                  </a:cubicBezTo>
                  <a:cubicBezTo>
                    <a:pt x="7" y="29"/>
                    <a:pt x="9" y="25"/>
                    <a:pt x="10" y="23"/>
                  </a:cubicBezTo>
                  <a:cubicBezTo>
                    <a:pt x="10" y="22"/>
                    <a:pt x="9" y="21"/>
                    <a:pt x="9" y="20"/>
                  </a:cubicBez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0" name="椭圆 59"/>
          <p:cNvSpPr/>
          <p:nvPr/>
        </p:nvSpPr>
        <p:spPr>
          <a:xfrm>
            <a:off x="7178416" y="5604813"/>
            <a:ext cx="1636552" cy="163833"/>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45"/>
          <p:cNvSpPr txBox="1"/>
          <p:nvPr/>
        </p:nvSpPr>
        <p:spPr>
          <a:xfrm>
            <a:off x="256436" y="1575440"/>
            <a:ext cx="6698331" cy="4616648"/>
          </a:xfrm>
          <a:prstGeom prst="rect">
            <a:avLst/>
          </a:prstGeom>
          <a:noFill/>
        </p:spPr>
        <p:txBody>
          <a:bodyPr wrap="square" rtlCol="0">
            <a:spAutoFit/>
          </a:bodyPr>
          <a:lstStyle/>
          <a:p>
            <a:pPr marL="342900" lvl="0" indent="-342900">
              <a:lnSpc>
                <a:spcPct val="150000"/>
              </a:lnSpc>
              <a:buFont typeface="Wingdings" panose="05000000000000000000" pitchFamily="2" charset="2"/>
              <a:buChar char="l"/>
            </a:pPr>
            <a:r>
              <a:rPr lang="zh-CN" altLang="zh-CN" sz="1400" b="1" dirty="0"/>
              <a:t>本</a:t>
            </a:r>
            <a:r>
              <a:rPr lang="zh-CN" altLang="en-US" sz="1400" b="1" dirty="0"/>
              <a:t>研究</a:t>
            </a:r>
            <a:r>
              <a:rPr lang="zh-CN" altLang="zh-CN" sz="1400" b="1" dirty="0"/>
              <a:t>提出了将输出行为引进</a:t>
            </a:r>
            <a:r>
              <a:rPr lang="en-US" altLang="zh-CN" sz="1400" b="1" dirty="0"/>
              <a:t>METRIC</a:t>
            </a:r>
            <a:r>
              <a:rPr lang="zh-CN" altLang="zh-CN" sz="1400" b="1" dirty="0"/>
              <a:t>的方案，形成了改进的蜕变关系识别方法</a:t>
            </a:r>
            <a:r>
              <a:rPr lang="en-US" altLang="zh-CN" sz="1400" b="1" dirty="0"/>
              <a:t>METRIC*</a:t>
            </a:r>
            <a:r>
              <a:rPr lang="zh-CN" altLang="en-US" sz="1400" b="1" dirty="0"/>
              <a:t>；</a:t>
            </a:r>
            <a:endParaRPr lang="en-US" altLang="zh-CN" sz="1400" b="1" dirty="0"/>
          </a:p>
          <a:p>
            <a:pPr marL="342900" lvl="0" indent="-342900">
              <a:lnSpc>
                <a:spcPct val="150000"/>
              </a:lnSpc>
              <a:buFont typeface="Wingdings" panose="05000000000000000000" pitchFamily="2" charset="2"/>
              <a:buChar char="l"/>
            </a:pPr>
            <a:r>
              <a:rPr lang="zh-CN" altLang="en-US" sz="1400" b="1"/>
              <a:t>本研究</a:t>
            </a:r>
            <a:r>
              <a:rPr lang="zh-CN" altLang="zh-CN" sz="1400" b="1"/>
              <a:t>将</a:t>
            </a:r>
            <a:r>
              <a:rPr lang="en-US" altLang="zh-CN" sz="1400" b="1" dirty="0"/>
              <a:t>METRIC</a:t>
            </a:r>
            <a:r>
              <a:rPr lang="zh-CN" altLang="zh-CN" sz="1400" b="1" dirty="0"/>
              <a:t>与</a:t>
            </a:r>
            <a:r>
              <a:rPr lang="en-US" altLang="zh-CN" sz="1400" b="1" dirty="0"/>
              <a:t>METRIC*</a:t>
            </a:r>
            <a:r>
              <a:rPr lang="zh-CN" altLang="zh-CN" sz="1400" b="1" dirty="0"/>
              <a:t>分别应用于四个实际软件，分析了方法改进前后的差别</a:t>
            </a:r>
            <a:r>
              <a:rPr lang="zh-CN" altLang="en-US" sz="1400" b="1" dirty="0"/>
              <a:t>。得出的结论是：</a:t>
            </a:r>
            <a:endParaRPr lang="en-US" altLang="zh-CN" sz="1400" b="1" dirty="0"/>
          </a:p>
          <a:p>
            <a:pPr marL="742950" lvl="1" indent="-285750">
              <a:lnSpc>
                <a:spcPct val="150000"/>
              </a:lnSpc>
              <a:buFont typeface="Wingdings" panose="05000000000000000000" pitchFamily="2" charset="2"/>
              <a:buChar char="ü"/>
            </a:pPr>
            <a:r>
              <a:rPr lang="en-US" altLang="zh-CN" sz="1400" dirty="0"/>
              <a:t>METRIC*</a:t>
            </a:r>
            <a:r>
              <a:rPr lang="zh-CN" altLang="zh-CN" sz="1400" dirty="0"/>
              <a:t>可以有效减少对无用候选对进行判断的情况，提高蜕变关系识别的效率</a:t>
            </a:r>
            <a:r>
              <a:rPr lang="zh-CN" altLang="en-US" sz="1400" dirty="0"/>
              <a:t>；</a:t>
            </a:r>
            <a:endParaRPr lang="en-US" altLang="zh-CN" sz="1400" dirty="0"/>
          </a:p>
          <a:p>
            <a:pPr marL="742950" lvl="1" indent="-285750">
              <a:lnSpc>
                <a:spcPct val="150000"/>
              </a:lnSpc>
              <a:buFont typeface="Wingdings" panose="05000000000000000000" pitchFamily="2" charset="2"/>
              <a:buChar char="ü"/>
            </a:pPr>
            <a:r>
              <a:rPr lang="en-US" altLang="zh-CN" sz="1400" dirty="0"/>
              <a:t>METRIC*</a:t>
            </a:r>
            <a:r>
              <a:rPr lang="zh-CN" altLang="zh-CN" sz="1400" dirty="0"/>
              <a:t>在输入选项组合与输出选项组合的关系为多对一时才能体现出它</a:t>
            </a:r>
            <a:r>
              <a:rPr lang="zh-CN" altLang="en-US" sz="1400" dirty="0"/>
              <a:t>在测试帧选取上</a:t>
            </a:r>
            <a:r>
              <a:rPr lang="zh-CN" altLang="zh-CN" sz="1400" dirty="0"/>
              <a:t>的优势</a:t>
            </a:r>
            <a:r>
              <a:rPr lang="zh-CN" altLang="en-US" sz="1400" dirty="0"/>
              <a:t>；</a:t>
            </a:r>
            <a:endParaRPr lang="en-US" altLang="zh-CN" sz="1400" dirty="0"/>
          </a:p>
          <a:p>
            <a:pPr marL="342900" indent="-342900">
              <a:lnSpc>
                <a:spcPct val="150000"/>
              </a:lnSpc>
              <a:buFont typeface="Wingdings" panose="05000000000000000000" pitchFamily="2" charset="2"/>
              <a:buChar char="l"/>
            </a:pPr>
            <a:r>
              <a:rPr lang="zh-CN" altLang="zh-CN" sz="1400" b="1" dirty="0"/>
              <a:t>开发了</a:t>
            </a:r>
            <a:r>
              <a:rPr lang="en-US" altLang="zh-CN" sz="1400" b="1" dirty="0"/>
              <a:t>METRIC*</a:t>
            </a:r>
            <a:r>
              <a:rPr lang="zh-CN" altLang="zh-CN" sz="1400" b="1" dirty="0"/>
              <a:t>的支持工具</a:t>
            </a:r>
            <a:r>
              <a:rPr lang="en-US" altLang="zh-CN" sz="1400" b="1" dirty="0"/>
              <a:t>MR-GEN*</a:t>
            </a:r>
            <a:r>
              <a:rPr lang="zh-CN" altLang="en-US" sz="1400" b="1" dirty="0"/>
              <a:t>；</a:t>
            </a:r>
            <a:endParaRPr lang="en-US" altLang="zh-CN" sz="1400" b="1" dirty="0"/>
          </a:p>
          <a:p>
            <a:pPr marL="342900" indent="-342900">
              <a:lnSpc>
                <a:spcPct val="150000"/>
              </a:lnSpc>
              <a:buFont typeface="Wingdings" panose="05000000000000000000" pitchFamily="2" charset="2"/>
              <a:buChar char="l"/>
            </a:pPr>
            <a:r>
              <a:rPr lang="zh-CN" altLang="en-US" sz="1400" b="1" dirty="0"/>
              <a:t>研究了由</a:t>
            </a:r>
            <a:r>
              <a:rPr lang="en-US" altLang="zh-CN" sz="1400" b="1" dirty="0"/>
              <a:t>METRIC*</a:t>
            </a:r>
            <a:r>
              <a:rPr lang="zh-CN" altLang="en-US" sz="1400" b="1" dirty="0"/>
              <a:t>识别的蜕变关系的故障检测能力：</a:t>
            </a:r>
            <a:endParaRPr lang="en-US" altLang="zh-CN" sz="1400" b="1" dirty="0"/>
          </a:p>
          <a:p>
            <a:pPr marL="800100" lvl="1" indent="-342900">
              <a:lnSpc>
                <a:spcPct val="150000"/>
              </a:lnSpc>
              <a:buFont typeface="Wingdings" panose="05000000000000000000" pitchFamily="2" charset="2"/>
              <a:buChar char="ü"/>
            </a:pPr>
            <a:r>
              <a:rPr lang="zh-CN" altLang="en-US" sz="1400" dirty="0"/>
              <a:t>故障检测能力较高，变异得分最低为</a:t>
            </a:r>
            <a:r>
              <a:rPr lang="en-US" altLang="zh-CN" sz="1400" dirty="0"/>
              <a:t>68.60%</a:t>
            </a:r>
            <a:r>
              <a:rPr lang="zh-CN" altLang="en-US" sz="1400" dirty="0"/>
              <a:t>，最高为</a:t>
            </a:r>
            <a:r>
              <a:rPr lang="en-US" altLang="zh-CN" sz="1400" dirty="0"/>
              <a:t>91.67%</a:t>
            </a:r>
            <a:r>
              <a:rPr lang="zh-CN" altLang="en-US" sz="1400" dirty="0"/>
              <a:t>；</a:t>
            </a:r>
            <a:endParaRPr lang="en-US" altLang="zh-CN" sz="1400" dirty="0"/>
          </a:p>
          <a:p>
            <a:pPr marL="800100" lvl="1" indent="-342900">
              <a:lnSpc>
                <a:spcPct val="150000"/>
              </a:lnSpc>
              <a:buFont typeface="Wingdings" panose="05000000000000000000" pitchFamily="2" charset="2"/>
              <a:buChar char="ü"/>
            </a:pPr>
            <a:r>
              <a:rPr lang="zh-CN" altLang="en-US" sz="1400" dirty="0"/>
              <a:t>蜕变关系集的多样性越高，其故障检测能力越强，且故障检测能力越稳定；</a:t>
            </a:r>
            <a:endParaRPr lang="en-US" altLang="zh-CN" sz="1400" dirty="0"/>
          </a:p>
          <a:p>
            <a:pPr marL="800100" lvl="1" indent="-342900">
              <a:lnSpc>
                <a:spcPct val="150000"/>
              </a:lnSpc>
              <a:buFont typeface="Wingdings" panose="05000000000000000000" pitchFamily="2" charset="2"/>
              <a:buChar char="ü"/>
            </a:pPr>
            <a:r>
              <a:rPr lang="zh-CN" altLang="en-US" sz="1400" dirty="0"/>
              <a:t>比较难检出由变异算子</a:t>
            </a:r>
            <a:r>
              <a:rPr lang="en-US" altLang="zh-CN" sz="1400" dirty="0"/>
              <a:t>AOIS</a:t>
            </a:r>
            <a:r>
              <a:rPr lang="zh-CN" altLang="en-US" sz="1400" dirty="0"/>
              <a:t>和</a:t>
            </a:r>
            <a:r>
              <a:rPr lang="en-US" altLang="zh-CN" sz="1400" dirty="0"/>
              <a:t>AORB</a:t>
            </a:r>
            <a:r>
              <a:rPr lang="zh-CN" altLang="en-US" sz="1400" dirty="0"/>
              <a:t>产生的故障。</a:t>
            </a:r>
            <a:endParaRPr lang="en-US" altLang="zh-CN" sz="1400" dirty="0"/>
          </a:p>
          <a:p>
            <a:pPr marL="800100" lvl="1" indent="-342900">
              <a:lnSpc>
                <a:spcPct val="150000"/>
              </a:lnSpc>
              <a:buFont typeface="Wingdings" panose="05000000000000000000" pitchFamily="2" charset="2"/>
              <a:buChar char="ü"/>
            </a:pPr>
            <a:endParaRPr lang="zh-CN" altLang="zh-CN" sz="1400" b="1" dirty="0"/>
          </a:p>
        </p:txBody>
      </p:sp>
    </p:spTree>
    <p:extLst>
      <p:ext uri="{BB962C8B-B14F-4D97-AF65-F5344CB8AC3E}">
        <p14:creationId xmlns:p14="http://schemas.microsoft.com/office/powerpoint/2010/main" val="122015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250"/>
                                        <p:tgtEl>
                                          <p:spTgt spid="61">
                                            <p:txEl>
                                              <p:pRg st="0" end="0"/>
                                            </p:txEl>
                                          </p:spTgt>
                                        </p:tgtEl>
                                      </p:cBhvr>
                                    </p:animEffect>
                                    <p:anim calcmode="lin" valueType="num">
                                      <p:cBhvr>
                                        <p:cTn id="8" dur="250" fill="hold"/>
                                        <p:tgtEl>
                                          <p:spTgt spid="61">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
                                            <p:txEl>
                                              <p:pRg st="1" end="1"/>
                                            </p:txEl>
                                          </p:spTgt>
                                        </p:tgtEl>
                                        <p:attrNameLst>
                                          <p:attrName>style.visibility</p:attrName>
                                        </p:attrNameLst>
                                      </p:cBhvr>
                                      <p:to>
                                        <p:strVal val="visible"/>
                                      </p:to>
                                    </p:set>
                                    <p:animEffect transition="in" filter="fade">
                                      <p:cBhvr>
                                        <p:cTn id="14" dur="250"/>
                                        <p:tgtEl>
                                          <p:spTgt spid="61">
                                            <p:txEl>
                                              <p:pRg st="1" end="1"/>
                                            </p:txEl>
                                          </p:spTgt>
                                        </p:tgtEl>
                                      </p:cBhvr>
                                    </p:animEffect>
                                    <p:anim calcmode="lin" valueType="num">
                                      <p:cBhvr>
                                        <p:cTn id="15" dur="250" fill="hold"/>
                                        <p:tgtEl>
                                          <p:spTgt spid="61">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61">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1">
                                            <p:txEl>
                                              <p:pRg st="2" end="2"/>
                                            </p:txEl>
                                          </p:spTgt>
                                        </p:tgtEl>
                                        <p:attrNameLst>
                                          <p:attrName>style.visibility</p:attrName>
                                        </p:attrNameLst>
                                      </p:cBhvr>
                                      <p:to>
                                        <p:strVal val="visible"/>
                                      </p:to>
                                    </p:set>
                                    <p:animEffect transition="in" filter="fade">
                                      <p:cBhvr>
                                        <p:cTn id="19" dur="250"/>
                                        <p:tgtEl>
                                          <p:spTgt spid="61">
                                            <p:txEl>
                                              <p:pRg st="2" end="2"/>
                                            </p:txEl>
                                          </p:spTgt>
                                        </p:tgtEl>
                                      </p:cBhvr>
                                    </p:animEffect>
                                    <p:anim calcmode="lin" valueType="num">
                                      <p:cBhvr>
                                        <p:cTn id="20" dur="250" fill="hold"/>
                                        <p:tgtEl>
                                          <p:spTgt spid="61">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6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1">
                                            <p:txEl>
                                              <p:pRg st="3" end="3"/>
                                            </p:txEl>
                                          </p:spTgt>
                                        </p:tgtEl>
                                        <p:attrNameLst>
                                          <p:attrName>style.visibility</p:attrName>
                                        </p:attrNameLst>
                                      </p:cBhvr>
                                      <p:to>
                                        <p:strVal val="visible"/>
                                      </p:to>
                                    </p:set>
                                    <p:animEffect transition="in" filter="fade">
                                      <p:cBhvr>
                                        <p:cTn id="24" dur="250"/>
                                        <p:tgtEl>
                                          <p:spTgt spid="61">
                                            <p:txEl>
                                              <p:pRg st="3" end="3"/>
                                            </p:txEl>
                                          </p:spTgt>
                                        </p:tgtEl>
                                      </p:cBhvr>
                                    </p:animEffect>
                                    <p:anim calcmode="lin" valueType="num">
                                      <p:cBhvr>
                                        <p:cTn id="25" dur="250" fill="hold"/>
                                        <p:tgtEl>
                                          <p:spTgt spid="61">
                                            <p:txEl>
                                              <p:pRg st="3" end="3"/>
                                            </p:txEl>
                                          </p:spTgt>
                                        </p:tgtEl>
                                        <p:attrNameLst>
                                          <p:attrName>ppt_x</p:attrName>
                                        </p:attrNameLst>
                                      </p:cBhvr>
                                      <p:tavLst>
                                        <p:tav tm="0">
                                          <p:val>
                                            <p:strVal val="#ppt_x"/>
                                          </p:val>
                                        </p:tav>
                                        <p:tav tm="100000">
                                          <p:val>
                                            <p:strVal val="#ppt_x"/>
                                          </p:val>
                                        </p:tav>
                                      </p:tavLst>
                                    </p:anim>
                                    <p:anim calcmode="lin" valueType="num">
                                      <p:cBhvr>
                                        <p:cTn id="26" dur="250" fill="hold"/>
                                        <p:tgtEl>
                                          <p:spTgt spid="6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1">
                                            <p:txEl>
                                              <p:pRg st="4" end="4"/>
                                            </p:txEl>
                                          </p:spTgt>
                                        </p:tgtEl>
                                        <p:attrNameLst>
                                          <p:attrName>style.visibility</p:attrName>
                                        </p:attrNameLst>
                                      </p:cBhvr>
                                      <p:to>
                                        <p:strVal val="visible"/>
                                      </p:to>
                                    </p:set>
                                    <p:animEffect transition="in" filter="fade">
                                      <p:cBhvr>
                                        <p:cTn id="31" dur="250"/>
                                        <p:tgtEl>
                                          <p:spTgt spid="61">
                                            <p:txEl>
                                              <p:pRg st="4" end="4"/>
                                            </p:txEl>
                                          </p:spTgt>
                                        </p:tgtEl>
                                      </p:cBhvr>
                                    </p:animEffect>
                                    <p:anim calcmode="lin" valueType="num">
                                      <p:cBhvr>
                                        <p:cTn id="32" dur="250" fill="hold"/>
                                        <p:tgtEl>
                                          <p:spTgt spid="61">
                                            <p:txEl>
                                              <p:pRg st="4" end="4"/>
                                            </p:txEl>
                                          </p:spTgt>
                                        </p:tgtEl>
                                        <p:attrNameLst>
                                          <p:attrName>ppt_x</p:attrName>
                                        </p:attrNameLst>
                                      </p:cBhvr>
                                      <p:tavLst>
                                        <p:tav tm="0">
                                          <p:val>
                                            <p:strVal val="#ppt_x"/>
                                          </p:val>
                                        </p:tav>
                                        <p:tav tm="100000">
                                          <p:val>
                                            <p:strVal val="#ppt_x"/>
                                          </p:val>
                                        </p:tav>
                                      </p:tavLst>
                                    </p:anim>
                                    <p:anim calcmode="lin" valueType="num">
                                      <p:cBhvr>
                                        <p:cTn id="33" dur="250" fill="hold"/>
                                        <p:tgtEl>
                                          <p:spTgt spid="6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1">
                                            <p:txEl>
                                              <p:pRg st="5" end="5"/>
                                            </p:txEl>
                                          </p:spTgt>
                                        </p:tgtEl>
                                        <p:attrNameLst>
                                          <p:attrName>style.visibility</p:attrName>
                                        </p:attrNameLst>
                                      </p:cBhvr>
                                      <p:to>
                                        <p:strVal val="visible"/>
                                      </p:to>
                                    </p:set>
                                    <p:animEffect transition="in" filter="fade">
                                      <p:cBhvr>
                                        <p:cTn id="38" dur="250"/>
                                        <p:tgtEl>
                                          <p:spTgt spid="61">
                                            <p:txEl>
                                              <p:pRg st="5" end="5"/>
                                            </p:txEl>
                                          </p:spTgt>
                                        </p:tgtEl>
                                      </p:cBhvr>
                                    </p:animEffect>
                                    <p:anim calcmode="lin" valueType="num">
                                      <p:cBhvr>
                                        <p:cTn id="39" dur="250" fill="hold"/>
                                        <p:tgtEl>
                                          <p:spTgt spid="61">
                                            <p:txEl>
                                              <p:pRg st="5" end="5"/>
                                            </p:txEl>
                                          </p:spTgt>
                                        </p:tgtEl>
                                        <p:attrNameLst>
                                          <p:attrName>ppt_x</p:attrName>
                                        </p:attrNameLst>
                                      </p:cBhvr>
                                      <p:tavLst>
                                        <p:tav tm="0">
                                          <p:val>
                                            <p:strVal val="#ppt_x"/>
                                          </p:val>
                                        </p:tav>
                                        <p:tav tm="100000">
                                          <p:val>
                                            <p:strVal val="#ppt_x"/>
                                          </p:val>
                                        </p:tav>
                                      </p:tavLst>
                                    </p:anim>
                                    <p:anim calcmode="lin" valueType="num">
                                      <p:cBhvr>
                                        <p:cTn id="40" dur="250" fill="hold"/>
                                        <p:tgtEl>
                                          <p:spTgt spid="61">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1">
                                            <p:txEl>
                                              <p:pRg st="6" end="6"/>
                                            </p:txEl>
                                          </p:spTgt>
                                        </p:tgtEl>
                                        <p:attrNameLst>
                                          <p:attrName>style.visibility</p:attrName>
                                        </p:attrNameLst>
                                      </p:cBhvr>
                                      <p:to>
                                        <p:strVal val="visible"/>
                                      </p:to>
                                    </p:set>
                                    <p:animEffect transition="in" filter="fade">
                                      <p:cBhvr>
                                        <p:cTn id="43" dur="250"/>
                                        <p:tgtEl>
                                          <p:spTgt spid="61">
                                            <p:txEl>
                                              <p:pRg st="6" end="6"/>
                                            </p:txEl>
                                          </p:spTgt>
                                        </p:tgtEl>
                                      </p:cBhvr>
                                    </p:animEffect>
                                    <p:anim calcmode="lin" valueType="num">
                                      <p:cBhvr>
                                        <p:cTn id="44" dur="250" fill="hold"/>
                                        <p:tgtEl>
                                          <p:spTgt spid="61">
                                            <p:txEl>
                                              <p:pRg st="6" end="6"/>
                                            </p:txEl>
                                          </p:spTgt>
                                        </p:tgtEl>
                                        <p:attrNameLst>
                                          <p:attrName>ppt_x</p:attrName>
                                        </p:attrNameLst>
                                      </p:cBhvr>
                                      <p:tavLst>
                                        <p:tav tm="0">
                                          <p:val>
                                            <p:strVal val="#ppt_x"/>
                                          </p:val>
                                        </p:tav>
                                        <p:tav tm="100000">
                                          <p:val>
                                            <p:strVal val="#ppt_x"/>
                                          </p:val>
                                        </p:tav>
                                      </p:tavLst>
                                    </p:anim>
                                    <p:anim calcmode="lin" valueType="num">
                                      <p:cBhvr>
                                        <p:cTn id="45" dur="250" fill="hold"/>
                                        <p:tgtEl>
                                          <p:spTgt spid="61">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1">
                                            <p:txEl>
                                              <p:pRg st="7" end="7"/>
                                            </p:txEl>
                                          </p:spTgt>
                                        </p:tgtEl>
                                        <p:attrNameLst>
                                          <p:attrName>style.visibility</p:attrName>
                                        </p:attrNameLst>
                                      </p:cBhvr>
                                      <p:to>
                                        <p:strVal val="visible"/>
                                      </p:to>
                                    </p:set>
                                    <p:animEffect transition="in" filter="fade">
                                      <p:cBhvr>
                                        <p:cTn id="48" dur="250"/>
                                        <p:tgtEl>
                                          <p:spTgt spid="61">
                                            <p:txEl>
                                              <p:pRg st="7" end="7"/>
                                            </p:txEl>
                                          </p:spTgt>
                                        </p:tgtEl>
                                      </p:cBhvr>
                                    </p:animEffect>
                                    <p:anim calcmode="lin" valueType="num">
                                      <p:cBhvr>
                                        <p:cTn id="49" dur="250" fill="hold"/>
                                        <p:tgtEl>
                                          <p:spTgt spid="61">
                                            <p:txEl>
                                              <p:pRg st="7" end="7"/>
                                            </p:txEl>
                                          </p:spTgt>
                                        </p:tgtEl>
                                        <p:attrNameLst>
                                          <p:attrName>ppt_x</p:attrName>
                                        </p:attrNameLst>
                                      </p:cBhvr>
                                      <p:tavLst>
                                        <p:tav tm="0">
                                          <p:val>
                                            <p:strVal val="#ppt_x"/>
                                          </p:val>
                                        </p:tav>
                                        <p:tav tm="100000">
                                          <p:val>
                                            <p:strVal val="#ppt_x"/>
                                          </p:val>
                                        </p:tav>
                                      </p:tavLst>
                                    </p:anim>
                                    <p:anim calcmode="lin" valueType="num">
                                      <p:cBhvr>
                                        <p:cTn id="50" dur="250" fill="hold"/>
                                        <p:tgtEl>
                                          <p:spTgt spid="61">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61">
                                            <p:txEl>
                                              <p:pRg st="8" end="8"/>
                                            </p:txEl>
                                          </p:spTgt>
                                        </p:tgtEl>
                                        <p:attrNameLst>
                                          <p:attrName>style.visibility</p:attrName>
                                        </p:attrNameLst>
                                      </p:cBhvr>
                                      <p:to>
                                        <p:strVal val="visible"/>
                                      </p:to>
                                    </p:set>
                                    <p:animEffect transition="in" filter="fade">
                                      <p:cBhvr>
                                        <p:cTn id="53" dur="250"/>
                                        <p:tgtEl>
                                          <p:spTgt spid="61">
                                            <p:txEl>
                                              <p:pRg st="8" end="8"/>
                                            </p:txEl>
                                          </p:spTgt>
                                        </p:tgtEl>
                                      </p:cBhvr>
                                    </p:animEffect>
                                    <p:anim calcmode="lin" valueType="num">
                                      <p:cBhvr>
                                        <p:cTn id="54" dur="250" fill="hold"/>
                                        <p:tgtEl>
                                          <p:spTgt spid="61">
                                            <p:txEl>
                                              <p:pRg st="8" end="8"/>
                                            </p:txEl>
                                          </p:spTgt>
                                        </p:tgtEl>
                                        <p:attrNameLst>
                                          <p:attrName>ppt_x</p:attrName>
                                        </p:attrNameLst>
                                      </p:cBhvr>
                                      <p:tavLst>
                                        <p:tav tm="0">
                                          <p:val>
                                            <p:strVal val="#ppt_x"/>
                                          </p:val>
                                        </p:tav>
                                        <p:tav tm="100000">
                                          <p:val>
                                            <p:strVal val="#ppt_x"/>
                                          </p:val>
                                        </p:tav>
                                      </p:tavLst>
                                    </p:anim>
                                    <p:anim calcmode="lin" valueType="num">
                                      <p:cBhvr>
                                        <p:cTn id="55" dur="250" fill="hold"/>
                                        <p:tgtEl>
                                          <p:spTgt spid="6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7</a:t>
            </a:fld>
            <a:endParaRPr lang="zh-CN" altLang="en-US"/>
          </a:p>
        </p:txBody>
      </p:sp>
      <p:sp>
        <p:nvSpPr>
          <p:cNvPr id="7" name="流程图: 可选过程 6"/>
          <p:cNvSpPr/>
          <p:nvPr/>
        </p:nvSpPr>
        <p:spPr>
          <a:xfrm>
            <a:off x="2358142" y="1498228"/>
            <a:ext cx="6014893" cy="1854572"/>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不靠普：</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方法乍一听起来好是好，可是感觉这么晦涩难懂啊？能不能说通俗一点？</a:t>
            </a:r>
          </a:p>
        </p:txBody>
      </p:sp>
      <p:sp>
        <p:nvSpPr>
          <p:cNvPr id="10" name="流程图: 可选过程 9"/>
          <p:cNvSpPr/>
          <p:nvPr/>
        </p:nvSpPr>
        <p:spPr>
          <a:xfrm>
            <a:off x="653446" y="4114191"/>
            <a:ext cx="5732605" cy="2058009"/>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bg1"/>
                </a:solidFill>
                <a:latin typeface="Times New Roman" pitchFamily="18" charset="0"/>
                <a:cs typeface="Times New Roman" pitchFamily="18" charset="0"/>
              </a:rPr>
              <a:t>Jack</a:t>
            </a:r>
            <a:r>
              <a:rPr lang="zh-CN" altLang="en-US" sz="2000" dirty="0">
                <a:solidFill>
                  <a:schemeClr val="bg1"/>
                </a:solidFill>
                <a:latin typeface="Times New Roman" pitchFamily="18" charset="0"/>
                <a:cs typeface="Times New Roman" pitchFamily="18" charset="0"/>
              </a:rPr>
              <a:t>：</a:t>
            </a:r>
            <a:endParaRPr lang="en-US" altLang="zh-CN" sz="2000" dirty="0">
              <a:solidFill>
                <a:schemeClr val="bg1"/>
              </a:solidFill>
              <a:latin typeface="Times New Roman" pitchFamily="18" charset="0"/>
              <a:cs typeface="Times New Roman" pitchFamily="18" charset="0"/>
            </a:endParaRPr>
          </a:p>
          <a:p>
            <a:r>
              <a:rPr lang="en-US" altLang="zh-CN" sz="2000" dirty="0">
                <a:solidFill>
                  <a:schemeClr val="bg1"/>
                </a:solidFill>
                <a:latin typeface="Times New Roman" pitchFamily="18" charset="0"/>
                <a:cs typeface="Times New Roman" pitchFamily="18" charset="0"/>
              </a:rPr>
              <a:t>OK</a:t>
            </a:r>
            <a:r>
              <a:rPr lang="zh-CN" altLang="en-US" sz="2000" dirty="0">
                <a:solidFill>
                  <a:schemeClr val="bg1"/>
                </a:solidFill>
                <a:latin typeface="Times New Roman" pitchFamily="18" charset="0"/>
                <a:cs typeface="Times New Roman" pitchFamily="18" charset="0"/>
              </a:rPr>
              <a:t>，咱们举个栗子！</a:t>
            </a:r>
            <a:endParaRPr lang="zh-CN" altLang="en-US" sz="2000" dirty="0">
              <a:solidFill>
                <a:schemeClr val="bg1"/>
              </a:solidFill>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608" y="1568100"/>
            <a:ext cx="1895717" cy="1421788"/>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8665" y="4048764"/>
            <a:ext cx="1964692" cy="144404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9748" y="4320074"/>
            <a:ext cx="1952848" cy="1646242"/>
          </a:xfrm>
          <a:prstGeom prst="rect">
            <a:avLst/>
          </a:prstGeom>
        </p:spPr>
      </p:pic>
    </p:spTree>
    <p:extLst>
      <p:ext uri="{BB962C8B-B14F-4D97-AF65-F5344CB8AC3E}">
        <p14:creationId xmlns:p14="http://schemas.microsoft.com/office/powerpoint/2010/main" val="32766835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不足之处</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70</a:t>
            </a:fld>
            <a:endParaRPr lang="zh-CN" altLang="en-US"/>
          </a:p>
        </p:txBody>
      </p:sp>
      <p:sp>
        <p:nvSpPr>
          <p:cNvPr id="5" name="TextBox 45"/>
          <p:cNvSpPr txBox="1"/>
          <p:nvPr/>
        </p:nvSpPr>
        <p:spPr>
          <a:xfrm>
            <a:off x="519072" y="1673780"/>
            <a:ext cx="8225256" cy="193899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zh-CN" sz="2000" dirty="0"/>
              <a:t>应当加入与他人工作对比的部分，例如与实验室王左翼师姐的基于数据变异的蜕变关系获取方法进行对比</a:t>
            </a:r>
            <a:r>
              <a:rPr lang="zh-CN" altLang="en-US" sz="2000" dirty="0"/>
              <a:t>；</a:t>
            </a:r>
            <a:endParaRPr lang="en-US" altLang="zh-CN" sz="2000" dirty="0"/>
          </a:p>
          <a:p>
            <a:pPr marL="342900" indent="-342900">
              <a:lnSpc>
                <a:spcPct val="150000"/>
              </a:lnSpc>
              <a:buFont typeface="Wingdings" panose="05000000000000000000" pitchFamily="2" charset="2"/>
              <a:buChar char="l"/>
            </a:pPr>
            <a:endParaRPr lang="en-US" altLang="zh-CN" sz="2000" dirty="0"/>
          </a:p>
          <a:p>
            <a:pPr marL="342900" indent="-342900">
              <a:lnSpc>
                <a:spcPct val="150000"/>
              </a:lnSpc>
              <a:buFont typeface="Wingdings" panose="05000000000000000000" pitchFamily="2" charset="2"/>
              <a:buChar char="l"/>
            </a:pPr>
            <a:r>
              <a:rPr lang="zh-CN" altLang="zh-CN" sz="2000" dirty="0"/>
              <a:t>实验对象的规模较小</a:t>
            </a:r>
            <a:r>
              <a:rPr lang="zh-CN" altLang="en-US" sz="2000" dirty="0"/>
              <a:t>。</a:t>
            </a:r>
            <a:endParaRPr lang="en-US" altLang="zh-CN" sz="2000" dirty="0"/>
          </a:p>
        </p:txBody>
      </p:sp>
    </p:spTree>
    <p:extLst>
      <p:ext uri="{BB962C8B-B14F-4D97-AF65-F5344CB8AC3E}">
        <p14:creationId xmlns:p14="http://schemas.microsoft.com/office/powerpoint/2010/main" val="51982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50"/>
                                        <p:tgtEl>
                                          <p:spTgt spid="5">
                                            <p:txEl>
                                              <p:pRg st="0" end="0"/>
                                            </p:txEl>
                                          </p:spTgt>
                                        </p:tgtEl>
                                      </p:cBhvr>
                                    </p:animEffect>
                                    <p:anim calcmode="lin" valueType="num">
                                      <p:cBhvr>
                                        <p:cTn id="8" dur="25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250"/>
                                        <p:tgtEl>
                                          <p:spTgt spid="5">
                                            <p:txEl>
                                              <p:pRg st="2" end="2"/>
                                            </p:txEl>
                                          </p:spTgt>
                                        </p:tgtEl>
                                      </p:cBhvr>
                                    </p:animEffect>
                                    <p:anim calcmode="lin" valueType="num">
                                      <p:cBhvr>
                                        <p:cTn id="15" dur="25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25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310039" y="2580476"/>
            <a:ext cx="4523922" cy="923330"/>
          </a:xfrm>
          <a:prstGeom prst="rect">
            <a:avLst/>
          </a:prstGeom>
          <a:noFill/>
        </p:spPr>
        <p:txBody>
          <a:bodyPr wrap="square" rtlCol="0">
            <a:spAutoFit/>
          </a:bodyPr>
          <a:lstStyle/>
          <a:p>
            <a:pPr algn="ctr"/>
            <a:r>
              <a:rPr lang="en-US" altLang="zh-CN" sz="5400" b="1" dirty="0">
                <a:solidFill>
                  <a:schemeClr val="bg1"/>
                </a:solidFill>
                <a:effectLst>
                  <a:outerShdw blurRad="203200" dist="38100" dir="2700000" algn="tl" rotWithShape="0">
                    <a:prstClr val="black">
                      <a:alpha val="31000"/>
                    </a:prstClr>
                  </a:outerShdw>
                </a:effectLst>
              </a:rPr>
              <a:t>THANKS</a:t>
            </a:r>
            <a:r>
              <a:rPr lang="zh-CN" altLang="en-US" sz="5400" b="1" dirty="0">
                <a:solidFill>
                  <a:schemeClr val="bg1"/>
                </a:solidFill>
                <a:effectLst>
                  <a:outerShdw blurRad="203200" dist="38100" dir="2700000" algn="tl" rotWithShape="0">
                    <a:prstClr val="black">
                      <a:alpha val="31000"/>
                    </a:prstClr>
                  </a:outerShdw>
                </a:effectLst>
              </a:rPr>
              <a:t>！</a:t>
            </a:r>
            <a:endParaRPr lang="en-US" altLang="zh-CN" sz="5400" b="1" dirty="0">
              <a:solidFill>
                <a:schemeClr val="bg1"/>
              </a:solidFill>
              <a:effectLst>
                <a:outerShdw blurRad="203200" dist="38100" dir="2700000" algn="tl" rotWithShape="0">
                  <a:prstClr val="black">
                    <a:alpha val="31000"/>
                  </a:prstClr>
                </a:outerShdw>
              </a:effectLst>
            </a:endParaRPr>
          </a:p>
        </p:txBody>
      </p:sp>
    </p:spTree>
    <p:extLst>
      <p:ext uri="{BB962C8B-B14F-4D97-AF65-F5344CB8AC3E}">
        <p14:creationId xmlns:p14="http://schemas.microsoft.com/office/powerpoint/2010/main" val="414768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8</a:t>
            </a:fld>
            <a:endParaRPr lang="zh-CN" altLang="en-US"/>
          </a:p>
        </p:txBody>
      </p:sp>
      <p:sp>
        <p:nvSpPr>
          <p:cNvPr id="4"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蜕变测试</a:t>
            </a:r>
            <a:endParaRPr lang="en-US" altLang="zh-CN" sz="2400" dirty="0">
              <a:latin typeface="Verdana" pitchFamily="34" charset="0"/>
            </a:endParaRPr>
          </a:p>
        </p:txBody>
      </p:sp>
      <mc:AlternateContent xmlns:mc="http://schemas.openxmlformats.org/markup-compatibility/2006" xmlns:a14="http://schemas.microsoft.com/office/drawing/2010/main">
        <mc:Choice Requires="a14">
          <p:sp>
            <p:nvSpPr>
              <p:cNvPr id="5" name="Rectangle 30"/>
              <p:cNvSpPr>
                <a:spLocks noChangeArrowheads="1"/>
              </p:cNvSpPr>
              <p:nvPr/>
            </p:nvSpPr>
            <p:spPr bwMode="auto">
              <a:xfrm>
                <a:off x="727301" y="1609833"/>
                <a:ext cx="8208962" cy="11730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a:lnSpc>
                    <a:spcPct val="114000"/>
                  </a:lnSpc>
                </a:pPr>
                <a:r>
                  <a:rPr lang="zh-CN" altLang="zh-CN" sz="2000" dirty="0">
                    <a:solidFill>
                      <a:schemeClr val="tx1"/>
                    </a:solidFill>
                  </a:rPr>
                  <a:t>对于一个功能为计算</a:t>
                </a:r>
                <a:r>
                  <a:rPr lang="en-US" altLang="zh-CN" sz="2000" dirty="0">
                    <a:solidFill>
                      <a:schemeClr val="tx1"/>
                    </a:solidFill>
                  </a:rPr>
                  <a:t>sine</a:t>
                </a:r>
                <a:r>
                  <a:rPr lang="zh-CN" altLang="zh-CN" sz="2000" dirty="0">
                    <a:solidFill>
                      <a:schemeClr val="tx1"/>
                    </a:solidFill>
                  </a:rPr>
                  <a:t>函数值的程序</a:t>
                </a:r>
                <a:r>
                  <a:rPr lang="en-US" altLang="zh-CN" sz="2000" dirty="0">
                    <a:solidFill>
                      <a:schemeClr val="tx1"/>
                    </a:solidFill>
                  </a:rPr>
                  <a:t>sin(x) </a:t>
                </a:r>
                <a:r>
                  <a:rPr lang="zh-CN" altLang="en-US" sz="2000" dirty="0">
                    <a:solidFill>
                      <a:schemeClr val="tx1"/>
                    </a:solidFill>
                  </a:rPr>
                  <a:t>，存在关系</a:t>
                </a:r>
                <a:r>
                  <a:rPr lang="en-US" altLang="zh-CN" sz="2000" dirty="0">
                    <a:solidFill>
                      <a:schemeClr val="tx1"/>
                    </a:solidFill>
                  </a:rPr>
                  <a:t>sin(x)=sin(x+2*π)</a:t>
                </a:r>
                <a:r>
                  <a:rPr lang="zh-CN" altLang="en-US" sz="2000" dirty="0">
                    <a:solidFill>
                      <a:schemeClr val="tx1"/>
                    </a:solidFill>
                  </a:rPr>
                  <a:t>。</a:t>
                </a:r>
                <a:endParaRPr lang="en-US" altLang="zh-CN" sz="2000" dirty="0">
                  <a:solidFill>
                    <a:schemeClr val="tx1"/>
                  </a:solidFill>
                </a:endParaRPr>
              </a:p>
              <a:p>
                <a:pPr>
                  <a:lnSpc>
                    <a:spcPct val="114000"/>
                  </a:lnSpc>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R  </a:t>
                </a:r>
                <a:r>
                  <a:rPr lang="zh-CN" altLang="en-US"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rPr>
                  <a:t>T’=T+2*π</a:t>
                </a:r>
                <a:endParaRPr lang="en-US" altLang="zh-CN" sz="2000" i="1" dirty="0">
                  <a:solidFill>
                    <a:schemeClr val="tx1"/>
                  </a:solidFill>
                  <a:latin typeface="Times New Roman" pitchFamily="18" charset="0"/>
                  <a:cs typeface="Times New Roman" pitchFamily="18" charset="0"/>
                </a:endParaRPr>
              </a:p>
              <a:p>
                <a:pPr>
                  <a:lnSpc>
                    <a:spcPct val="114000"/>
                  </a:lnSpc>
                </a:pPr>
                <a:r>
                  <a:rPr lang="en-US" altLang="zh-CN" sz="2000" i="1" dirty="0">
                    <a:solidFill>
                      <a:schemeClr val="tx1"/>
                    </a:solidFill>
                    <a:latin typeface="Times New Roman" pitchFamily="18" charset="0"/>
                    <a:cs typeface="Times New Roman" pitchFamily="18" charset="0"/>
                  </a:rPr>
                  <a:t>	</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itchFamily="18" charset="0"/>
                          </a:rPr>
                        </m:ctrlPr>
                      </m:sSubPr>
                      <m:e>
                        <m:r>
                          <a:rPr lang="en-US" altLang="zh-CN" sz="2000" b="0" i="1" smtClean="0">
                            <a:solidFill>
                              <a:schemeClr val="tx1"/>
                            </a:solidFill>
                            <a:latin typeface="Cambria Math" panose="02040503050406030204" pitchFamily="18" charset="0"/>
                            <a:cs typeface="Times New Roman" pitchFamily="18" charset="0"/>
                          </a:rPr>
                          <m:t>𝑅</m:t>
                        </m:r>
                      </m:e>
                      <m:sub>
                        <m:r>
                          <a:rPr lang="en-US" altLang="zh-CN" sz="2000" b="0" i="1" smtClean="0">
                            <a:solidFill>
                              <a:schemeClr val="tx1"/>
                            </a:solidFill>
                            <a:latin typeface="Cambria Math" panose="02040503050406030204" pitchFamily="18" charset="0"/>
                            <a:cs typeface="Times New Roman" pitchFamily="18" charset="0"/>
                          </a:rPr>
                          <m:t>𝑓</m:t>
                        </m:r>
                      </m:sub>
                    </m:sSub>
                  </m:oMath>
                </a14:m>
                <a:r>
                  <a:rPr lang="zh-CN" altLang="en-US" sz="2000" dirty="0">
                    <a:solidFill>
                      <a:schemeClr val="tx1"/>
                    </a:solidFill>
                  </a:rPr>
                  <a:t>： </a:t>
                </a:r>
                <a:r>
                  <a:rPr lang="en-US" altLang="zh-CN" sz="2000" dirty="0">
                    <a:solidFill>
                      <a:schemeClr val="tx1"/>
                    </a:solidFill>
                  </a:rPr>
                  <a:t>O</a:t>
                </a:r>
                <a:r>
                  <a:rPr lang="en-US" altLang="zh-CN" sz="2000" dirty="0"/>
                  <a:t> ’</a:t>
                </a:r>
                <a:r>
                  <a:rPr lang="en-US" altLang="zh-CN" sz="2000" dirty="0">
                    <a:solidFill>
                      <a:schemeClr val="tx1"/>
                    </a:solidFill>
                  </a:rPr>
                  <a:t> = O</a:t>
                </a:r>
              </a:p>
            </p:txBody>
          </p:sp>
        </mc:Choice>
        <mc:Fallback xmlns="">
          <p:sp>
            <p:nvSpPr>
              <p:cNvPr id="5" name="Rectangle 30"/>
              <p:cNvSpPr>
                <a:spLocks noRot="1" noChangeAspect="1" noMove="1" noResize="1" noEditPoints="1" noAdjustHandles="1" noChangeArrowheads="1" noChangeShapeType="1" noTextEdit="1"/>
              </p:cNvSpPr>
              <p:nvPr/>
            </p:nvSpPr>
            <p:spPr bwMode="auto">
              <a:xfrm>
                <a:off x="727301" y="1609833"/>
                <a:ext cx="8208962" cy="1173013"/>
              </a:xfrm>
              <a:prstGeom prst="rect">
                <a:avLst/>
              </a:prstGeom>
              <a:blipFill>
                <a:blip r:embed="rId3"/>
                <a:stretch>
                  <a:fillRect l="-742" t="-1036" r="-2079" b="-51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任意多边形 10"/>
          <p:cNvSpPr/>
          <p:nvPr/>
        </p:nvSpPr>
        <p:spPr>
          <a:xfrm>
            <a:off x="2576388" y="5574466"/>
            <a:ext cx="763587" cy="282575"/>
          </a:xfrm>
          <a:custGeom>
            <a:avLst/>
            <a:gdLst>
              <a:gd name="connsiteX0" fmla="*/ 0 w 905958"/>
              <a:gd name="connsiteY0" fmla="*/ 52412 h 262062"/>
              <a:gd name="connsiteX1" fmla="*/ 774927 w 905958"/>
              <a:gd name="connsiteY1" fmla="*/ 52412 h 262062"/>
              <a:gd name="connsiteX2" fmla="*/ 774927 w 905958"/>
              <a:gd name="connsiteY2" fmla="*/ 0 h 262062"/>
              <a:gd name="connsiteX3" fmla="*/ 905958 w 905958"/>
              <a:gd name="connsiteY3" fmla="*/ 131031 h 262062"/>
              <a:gd name="connsiteX4" fmla="*/ 774927 w 905958"/>
              <a:gd name="connsiteY4" fmla="*/ 262062 h 262062"/>
              <a:gd name="connsiteX5" fmla="*/ 774927 w 905958"/>
              <a:gd name="connsiteY5" fmla="*/ 209650 h 262062"/>
              <a:gd name="connsiteX6" fmla="*/ 0 w 905958"/>
              <a:gd name="connsiteY6" fmla="*/ 209650 h 262062"/>
              <a:gd name="connsiteX7" fmla="*/ 0 w 905958"/>
              <a:gd name="connsiteY7" fmla="*/ 52412 h 26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5958" h="262062">
                <a:moveTo>
                  <a:pt x="0" y="52412"/>
                </a:moveTo>
                <a:lnTo>
                  <a:pt x="774927" y="52412"/>
                </a:lnTo>
                <a:lnTo>
                  <a:pt x="774927" y="0"/>
                </a:lnTo>
                <a:lnTo>
                  <a:pt x="905958" y="131031"/>
                </a:lnTo>
                <a:lnTo>
                  <a:pt x="774927" y="262062"/>
                </a:lnTo>
                <a:lnTo>
                  <a:pt x="774927" y="209650"/>
                </a:lnTo>
                <a:lnTo>
                  <a:pt x="0" y="209650"/>
                </a:lnTo>
                <a:lnTo>
                  <a:pt x="0" y="52412"/>
                </a:lnTo>
                <a:close/>
              </a:path>
            </a:pathLst>
          </a:custGeom>
        </p:spPr>
        <p:style>
          <a:lnRef idx="1">
            <a:schemeClr val="accent1"/>
          </a:lnRef>
          <a:fillRef idx="3">
            <a:schemeClr val="accent1"/>
          </a:fillRef>
          <a:effectRef idx="2">
            <a:schemeClr val="accent1"/>
          </a:effectRef>
          <a:fontRef idx="minor">
            <a:schemeClr val="lt1"/>
          </a:fontRef>
        </p:style>
        <p:txBody>
          <a:bodyPr lIns="0" tIns="52412" rIns="78619" bIns="52412" spcCol="1270" anchor="ctr"/>
          <a:lstStyle/>
          <a:p>
            <a:pPr algn="ctr" defTabSz="488950">
              <a:lnSpc>
                <a:spcPct val="90000"/>
              </a:lnSpc>
              <a:spcAft>
                <a:spcPct val="35000"/>
              </a:spcAft>
              <a:defRPr/>
            </a:pPr>
            <a:endParaRPr lang="zh-CN" altLang="en-US" sz="1000"/>
          </a:p>
        </p:txBody>
      </p:sp>
      <p:sp>
        <p:nvSpPr>
          <p:cNvPr id="7" name="任意多边形 11"/>
          <p:cNvSpPr/>
          <p:nvPr/>
        </p:nvSpPr>
        <p:spPr>
          <a:xfrm>
            <a:off x="3395671" y="2852936"/>
            <a:ext cx="1573213" cy="3143250"/>
          </a:xfrm>
          <a:custGeom>
            <a:avLst/>
            <a:gdLst>
              <a:gd name="connsiteX0" fmla="*/ 0 w 1867973"/>
              <a:gd name="connsiteY0" fmla="*/ 311335 h 3816341"/>
              <a:gd name="connsiteX1" fmla="*/ 311335 w 1867973"/>
              <a:gd name="connsiteY1" fmla="*/ 0 h 3816341"/>
              <a:gd name="connsiteX2" fmla="*/ 1556638 w 1867973"/>
              <a:gd name="connsiteY2" fmla="*/ 0 h 3816341"/>
              <a:gd name="connsiteX3" fmla="*/ 1867973 w 1867973"/>
              <a:gd name="connsiteY3" fmla="*/ 311335 h 3816341"/>
              <a:gd name="connsiteX4" fmla="*/ 1867973 w 1867973"/>
              <a:gd name="connsiteY4" fmla="*/ 3505006 h 3816341"/>
              <a:gd name="connsiteX5" fmla="*/ 1556638 w 1867973"/>
              <a:gd name="connsiteY5" fmla="*/ 3816341 h 3816341"/>
              <a:gd name="connsiteX6" fmla="*/ 311335 w 1867973"/>
              <a:gd name="connsiteY6" fmla="*/ 3816341 h 3816341"/>
              <a:gd name="connsiteX7" fmla="*/ 0 w 1867973"/>
              <a:gd name="connsiteY7" fmla="*/ 3505006 h 3816341"/>
              <a:gd name="connsiteX8" fmla="*/ 0 w 1867973"/>
              <a:gd name="connsiteY8" fmla="*/ 311335 h 381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7973" h="3816341">
                <a:moveTo>
                  <a:pt x="0" y="311335"/>
                </a:moveTo>
                <a:cubicBezTo>
                  <a:pt x="0" y="139389"/>
                  <a:pt x="139389" y="0"/>
                  <a:pt x="311335" y="0"/>
                </a:cubicBezTo>
                <a:lnTo>
                  <a:pt x="1556638" y="0"/>
                </a:lnTo>
                <a:cubicBezTo>
                  <a:pt x="1728584" y="0"/>
                  <a:pt x="1867973" y="139389"/>
                  <a:pt x="1867973" y="311335"/>
                </a:cubicBezTo>
                <a:lnTo>
                  <a:pt x="1867973" y="3505006"/>
                </a:lnTo>
                <a:cubicBezTo>
                  <a:pt x="1867973" y="3676952"/>
                  <a:pt x="1728584" y="3816341"/>
                  <a:pt x="1556638" y="3816341"/>
                </a:cubicBezTo>
                <a:lnTo>
                  <a:pt x="311335" y="3816341"/>
                </a:lnTo>
                <a:cubicBezTo>
                  <a:pt x="139389" y="3816341"/>
                  <a:pt x="0" y="3676952"/>
                  <a:pt x="0" y="3505006"/>
                </a:cubicBezTo>
                <a:lnTo>
                  <a:pt x="0" y="311335"/>
                </a:lnTo>
                <a:close/>
              </a:path>
            </a:pathLst>
          </a:cu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path path="circle">
              <a:fillToRect l="100000" t="100000"/>
            </a:path>
            <a:tileRect r="-100000" b="-100000"/>
          </a:gradFill>
        </p:spPr>
        <p:style>
          <a:lnRef idx="0">
            <a:schemeClr val="lt1">
              <a:hueOff val="0"/>
              <a:satOff val="0"/>
              <a:lumOff val="0"/>
              <a:alphaOff val="0"/>
            </a:schemeClr>
          </a:lnRef>
          <a:fillRef idx="3">
            <a:scrgbClr r="0" g="0" b="0"/>
          </a:fillRef>
          <a:effectRef idx="2">
            <a:schemeClr val="accent2">
              <a:hueOff val="-11699993"/>
              <a:satOff val="-100000"/>
              <a:lumOff val="60000"/>
              <a:alphaOff val="0"/>
            </a:schemeClr>
          </a:effectRef>
          <a:fontRef idx="minor">
            <a:schemeClr val="lt1"/>
          </a:fontRef>
        </p:style>
        <p:txBody>
          <a:bodyPr lIns="129287" tIns="129287" rIns="129287" bIns="129287" spcCol="1270" anchor="ctr"/>
          <a:lstStyle/>
          <a:p>
            <a:pPr algn="ctr" defTabSz="1333500">
              <a:lnSpc>
                <a:spcPct val="90000"/>
              </a:lnSpc>
              <a:spcAft>
                <a:spcPct val="35000"/>
              </a:spcAft>
              <a:defRPr/>
            </a:pPr>
            <a:r>
              <a:rPr lang="en-US" altLang="zh-CN" sz="2400" i="1" dirty="0"/>
              <a:t>sin(x)</a:t>
            </a:r>
            <a:endParaRPr lang="zh-CN" altLang="en-US" sz="2400" i="1" dirty="0">
              <a:latin typeface="Times New Roman" pitchFamily="18" charset="0"/>
              <a:cs typeface="Times New Roman" pitchFamily="18" charset="0"/>
            </a:endParaRPr>
          </a:p>
        </p:txBody>
      </p:sp>
      <p:grpSp>
        <p:nvGrpSpPr>
          <p:cNvPr id="8" name="组合 7"/>
          <p:cNvGrpSpPr>
            <a:grpSpLocks/>
          </p:cNvGrpSpPr>
          <p:nvPr/>
        </p:nvGrpSpPr>
        <p:grpSpPr bwMode="auto">
          <a:xfrm>
            <a:off x="1485574" y="3321503"/>
            <a:ext cx="777600" cy="2162677"/>
            <a:chOff x="1429516" y="3181869"/>
            <a:chExt cx="527820" cy="965224"/>
          </a:xfrm>
        </p:grpSpPr>
        <p:sp>
          <p:nvSpPr>
            <p:cNvPr id="9" name="任意多边形 13"/>
            <p:cNvSpPr/>
            <p:nvPr/>
          </p:nvSpPr>
          <p:spPr>
            <a:xfrm>
              <a:off x="1429516" y="3181869"/>
              <a:ext cx="527820" cy="965224"/>
            </a:xfrm>
            <a:custGeom>
              <a:avLst/>
              <a:gdLst>
                <a:gd name="connsiteX0" fmla="*/ 0 w 626440"/>
                <a:gd name="connsiteY0" fmla="*/ 313220 h 1145571"/>
                <a:gd name="connsiteX1" fmla="*/ 313220 w 626440"/>
                <a:gd name="connsiteY1" fmla="*/ 0 h 1145571"/>
                <a:gd name="connsiteX2" fmla="*/ 626440 w 626440"/>
                <a:gd name="connsiteY2" fmla="*/ 313220 h 1145571"/>
                <a:gd name="connsiteX3" fmla="*/ 469830 w 626440"/>
                <a:gd name="connsiteY3" fmla="*/ 313220 h 1145571"/>
                <a:gd name="connsiteX4" fmla="*/ 469830 w 626440"/>
                <a:gd name="connsiteY4" fmla="*/ 832351 h 1145571"/>
                <a:gd name="connsiteX5" fmla="*/ 626440 w 626440"/>
                <a:gd name="connsiteY5" fmla="*/ 832351 h 1145571"/>
                <a:gd name="connsiteX6" fmla="*/ 313220 w 626440"/>
                <a:gd name="connsiteY6" fmla="*/ 1145571 h 1145571"/>
                <a:gd name="connsiteX7" fmla="*/ 0 w 626440"/>
                <a:gd name="connsiteY7" fmla="*/ 832351 h 1145571"/>
                <a:gd name="connsiteX8" fmla="*/ 156610 w 626440"/>
                <a:gd name="connsiteY8" fmla="*/ 832351 h 1145571"/>
                <a:gd name="connsiteX9" fmla="*/ 156610 w 626440"/>
                <a:gd name="connsiteY9" fmla="*/ 313220 h 1145571"/>
                <a:gd name="connsiteX10" fmla="*/ 0 w 626440"/>
                <a:gd name="connsiteY10" fmla="*/ 313220 h 1145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440" h="1145571">
                  <a:moveTo>
                    <a:pt x="0" y="313220"/>
                  </a:moveTo>
                  <a:lnTo>
                    <a:pt x="313220" y="0"/>
                  </a:lnTo>
                  <a:lnTo>
                    <a:pt x="626440" y="313220"/>
                  </a:lnTo>
                  <a:lnTo>
                    <a:pt x="469830" y="313220"/>
                  </a:lnTo>
                  <a:lnTo>
                    <a:pt x="469830" y="832351"/>
                  </a:lnTo>
                  <a:lnTo>
                    <a:pt x="626440" y="832351"/>
                  </a:lnTo>
                  <a:lnTo>
                    <a:pt x="313220" y="1145571"/>
                  </a:lnTo>
                  <a:lnTo>
                    <a:pt x="0" y="832351"/>
                  </a:lnTo>
                  <a:lnTo>
                    <a:pt x="156610" y="832351"/>
                  </a:lnTo>
                  <a:lnTo>
                    <a:pt x="156610" y="313220"/>
                  </a:lnTo>
                  <a:lnTo>
                    <a:pt x="0" y="31322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lIns="156610" tIns="156610" rIns="156610" bIns="156610" spcCol="1270" anchor="ctr"/>
            <a:lstStyle/>
            <a:p>
              <a:pPr algn="ctr" defTabSz="2400300">
                <a:lnSpc>
                  <a:spcPct val="90000"/>
                </a:lnSpc>
                <a:spcAft>
                  <a:spcPct val="35000"/>
                </a:spcAft>
                <a:defRPr/>
              </a:pPr>
              <a:endParaRPr lang="zh-CN" altLang="en-US" sz="4400"/>
            </a:p>
          </p:txBody>
        </p:sp>
        <p:sp>
          <p:nvSpPr>
            <p:cNvPr id="10" name="TextBox 40"/>
            <p:cNvSpPr txBox="1">
              <a:spLocks noChangeArrowheads="1"/>
            </p:cNvSpPr>
            <p:nvPr/>
          </p:nvSpPr>
          <p:spPr bwMode="auto">
            <a:xfrm rot="5400000">
              <a:off x="1249551" y="3546209"/>
              <a:ext cx="889492" cy="250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en-US" altLang="zh-CN" dirty="0"/>
                <a:t>T’=T+2*π</a:t>
              </a:r>
              <a:endParaRPr lang="zh-CN" altLang="en-US" i="1" dirty="0">
                <a:solidFill>
                  <a:schemeClr val="bg1"/>
                </a:solidFill>
                <a:latin typeface="Times New Roman" pitchFamily="18" charset="0"/>
                <a:cs typeface="Times New Roman" pitchFamily="18" charset="0"/>
              </a:endParaRPr>
            </a:p>
          </p:txBody>
        </p:sp>
      </p:grpSp>
      <p:sp>
        <p:nvSpPr>
          <p:cNvPr id="11" name="右箭头 15"/>
          <p:cNvSpPr/>
          <p:nvPr/>
        </p:nvSpPr>
        <p:spPr bwMode="auto">
          <a:xfrm>
            <a:off x="2604963" y="2964616"/>
            <a:ext cx="708025" cy="285750"/>
          </a:xfrm>
          <a:prstGeom prst="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zh-CN" altLang="en-US" sz="1400">
              <a:solidFill>
                <a:schemeClr val="tx1"/>
              </a:solidFill>
              <a:latin typeface="Arial" charset="0"/>
              <a:ea typeface="宋体" charset="-122"/>
            </a:endParaRPr>
          </a:p>
        </p:txBody>
      </p:sp>
      <p:sp>
        <p:nvSpPr>
          <p:cNvPr id="12" name="右箭头 16"/>
          <p:cNvSpPr/>
          <p:nvPr/>
        </p:nvSpPr>
        <p:spPr bwMode="auto">
          <a:xfrm>
            <a:off x="5048125" y="2964616"/>
            <a:ext cx="782638" cy="301625"/>
          </a:xfrm>
          <a:prstGeom prst="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zh-CN" altLang="en-US" sz="1400">
              <a:solidFill>
                <a:schemeClr val="tx1"/>
              </a:solidFill>
              <a:latin typeface="Arial" charset="0"/>
              <a:ea typeface="宋体" charset="-122"/>
            </a:endParaRPr>
          </a:p>
        </p:txBody>
      </p:sp>
      <p:sp>
        <p:nvSpPr>
          <p:cNvPr id="13" name="右箭头 17"/>
          <p:cNvSpPr/>
          <p:nvPr/>
        </p:nvSpPr>
        <p:spPr bwMode="auto">
          <a:xfrm>
            <a:off x="5048125" y="5563354"/>
            <a:ext cx="752475" cy="31750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defRPr/>
            </a:pPr>
            <a:endParaRPr lang="zh-CN" altLang="en-US" sz="1400">
              <a:solidFill>
                <a:schemeClr val="tx1"/>
              </a:solidFill>
              <a:latin typeface="Arial" charset="0"/>
              <a:ea typeface="宋体" charset="-122"/>
            </a:endParaRPr>
          </a:p>
        </p:txBody>
      </p:sp>
      <p:sp>
        <p:nvSpPr>
          <p:cNvPr id="14" name="流程图: 决策 13"/>
          <p:cNvSpPr/>
          <p:nvPr/>
        </p:nvSpPr>
        <p:spPr bwMode="auto">
          <a:xfrm>
            <a:off x="7380194" y="4075023"/>
            <a:ext cx="1382915" cy="762788"/>
          </a:xfrm>
          <a:prstGeom prst="flowChartDecision">
            <a:avLst/>
          </a:prstGeom>
          <a:solidFill>
            <a:srgbClr val="00B050"/>
          </a:solidFill>
          <a:ln>
            <a:headEnd type="none" w="med" len="med"/>
            <a:tailEnd type="none" w="med" len="med"/>
          </a:ln>
          <a:effectLst>
            <a:glow rad="63500">
              <a:schemeClr val="accent3">
                <a:satMod val="175000"/>
                <a:alpha val="40000"/>
              </a:schemeClr>
            </a:glow>
            <a:outerShdw blurRad="40000" dist="23000" dir="5400000" rotWithShape="0">
              <a:srgbClr val="000000">
                <a:alpha val="35000"/>
              </a:srgbClr>
            </a:outerShdw>
          </a:effectLst>
        </p:spPr>
        <p:style>
          <a:lnRef idx="1">
            <a:schemeClr val="dk1"/>
          </a:lnRef>
          <a:fillRef idx="3">
            <a:schemeClr val="dk1"/>
          </a:fillRef>
          <a:effectRef idx="2">
            <a:schemeClr val="dk1"/>
          </a:effectRef>
          <a:fontRef idx="minor">
            <a:schemeClr val="lt1"/>
          </a:fontRef>
        </p:style>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endParaRPr lang="zh-CN" altLang="en-US" sz="1400">
              <a:ea typeface="宋体" charset="-122"/>
            </a:endParaRPr>
          </a:p>
        </p:txBody>
      </p:sp>
      <p:sp>
        <p:nvSpPr>
          <p:cNvPr id="15" name="TextBox 69"/>
          <p:cNvSpPr txBox="1">
            <a:spLocks noChangeArrowheads="1"/>
          </p:cNvSpPr>
          <p:nvPr/>
        </p:nvSpPr>
        <p:spPr bwMode="auto">
          <a:xfrm>
            <a:off x="7465888" y="4304466"/>
            <a:ext cx="1289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en-US" altLang="zh-CN" sz="1400" dirty="0">
                <a:solidFill>
                  <a:schemeClr val="bg1"/>
                </a:solidFill>
                <a:latin typeface="+mn-ea"/>
                <a:ea typeface="+mn-ea"/>
                <a:cs typeface="Times New Roman" pitchFamily="18" charset="0"/>
              </a:rPr>
              <a:t>O</a:t>
            </a:r>
            <a:r>
              <a:rPr lang="zh-CN" altLang="en-US" sz="1400" dirty="0">
                <a:solidFill>
                  <a:schemeClr val="bg1"/>
                </a:solidFill>
                <a:latin typeface="+mn-ea"/>
                <a:ea typeface="+mn-ea"/>
                <a:cs typeface="Times New Roman" pitchFamily="18" charset="0"/>
              </a:rPr>
              <a:t>与</a:t>
            </a:r>
            <a:r>
              <a:rPr lang="en-US" altLang="zh-CN" sz="1400" dirty="0">
                <a:solidFill>
                  <a:schemeClr val="bg1"/>
                </a:solidFill>
                <a:latin typeface="+mn-ea"/>
                <a:ea typeface="+mn-ea"/>
                <a:cs typeface="Times New Roman" pitchFamily="18" charset="0"/>
              </a:rPr>
              <a:t>O’</a:t>
            </a:r>
            <a:r>
              <a:rPr lang="zh-CN" altLang="en-US" sz="1400" dirty="0">
                <a:solidFill>
                  <a:schemeClr val="bg1"/>
                </a:solidFill>
                <a:latin typeface="+mn-ea"/>
                <a:ea typeface="+mn-ea"/>
                <a:cs typeface="Times New Roman" pitchFamily="18" charset="0"/>
              </a:rPr>
              <a:t>相等</a:t>
            </a:r>
          </a:p>
        </p:txBody>
      </p:sp>
      <p:sp>
        <p:nvSpPr>
          <p:cNvPr id="17" name="TextBox 23"/>
          <p:cNvSpPr txBox="1"/>
          <p:nvPr/>
        </p:nvSpPr>
        <p:spPr>
          <a:xfrm>
            <a:off x="1193473" y="2937629"/>
            <a:ext cx="1357312" cy="30777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defRPr/>
            </a:pPr>
            <a:r>
              <a:rPr lang="en-US" altLang="zh-CN" sz="1400" dirty="0"/>
              <a:t>31.5</a:t>
            </a:r>
            <a:r>
              <a:rPr lang="en-US" altLang="zh-CN" sz="1400" dirty="0">
                <a:sym typeface="Symbol" panose="05050102010706020507" pitchFamily="18" charset="2"/>
              </a:rPr>
              <a:t></a:t>
            </a:r>
            <a:endParaRPr lang="zh-CN" altLang="en-US" sz="1400" i="1" dirty="0">
              <a:latin typeface="Times New Roman" pitchFamily="18" charset="0"/>
              <a:cs typeface="Times New Roman" pitchFamily="18" charset="0"/>
            </a:endParaRPr>
          </a:p>
        </p:txBody>
      </p:sp>
      <p:sp>
        <p:nvSpPr>
          <p:cNvPr id="18" name="TextBox 24"/>
          <p:cNvSpPr txBox="1"/>
          <p:nvPr/>
        </p:nvSpPr>
        <p:spPr>
          <a:xfrm>
            <a:off x="1153785" y="5557004"/>
            <a:ext cx="1358900" cy="30777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a:defRPr/>
            </a:pPr>
            <a:r>
              <a:rPr lang="en-US" altLang="zh-CN" sz="1400" dirty="0"/>
              <a:t>391.5</a:t>
            </a:r>
            <a:r>
              <a:rPr lang="en-US" altLang="zh-CN" sz="1400" dirty="0">
                <a:sym typeface="Symbol" panose="05050102010706020507" pitchFamily="18" charset="2"/>
              </a:rPr>
              <a:t></a:t>
            </a:r>
            <a:endParaRPr lang="zh-CN" altLang="en-US" sz="1400" dirty="0">
              <a:latin typeface="Times New Roman" pitchFamily="18" charset="0"/>
              <a:cs typeface="Times New Roman" pitchFamily="18" charset="0"/>
            </a:endParaRPr>
          </a:p>
        </p:txBody>
      </p:sp>
      <p:sp>
        <p:nvSpPr>
          <p:cNvPr id="19" name="TextBox 25"/>
          <p:cNvSpPr txBox="1"/>
          <p:nvPr/>
        </p:nvSpPr>
        <p:spPr>
          <a:xfrm>
            <a:off x="5852988" y="2937629"/>
            <a:ext cx="1023937" cy="481012"/>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lnSpc>
                <a:spcPct val="50000"/>
              </a:lnSpc>
              <a:spcBef>
                <a:spcPts val="0"/>
              </a:spcBef>
              <a:spcAft>
                <a:spcPts val="0"/>
              </a:spcAft>
              <a:defRPr/>
            </a:pPr>
            <a:endParaRPr lang="en-US" altLang="zh-CN" sz="1400" dirty="0"/>
          </a:p>
          <a:p>
            <a:pPr algn="ctr">
              <a:lnSpc>
                <a:spcPct val="80000"/>
              </a:lnSpc>
              <a:spcBef>
                <a:spcPts val="0"/>
              </a:spcBef>
              <a:spcAft>
                <a:spcPts val="0"/>
              </a:spcAft>
              <a:defRPr/>
            </a:pPr>
            <a:r>
              <a:rPr lang="en-US" altLang="zh-CN" sz="1400" i="1" dirty="0">
                <a:cs typeface="Times New Roman" pitchFamily="18" charset="0"/>
              </a:rPr>
              <a:t>O = sin(T)</a:t>
            </a:r>
          </a:p>
          <a:p>
            <a:pPr algn="ctr">
              <a:lnSpc>
                <a:spcPct val="50000"/>
              </a:lnSpc>
              <a:spcBef>
                <a:spcPts val="0"/>
              </a:spcBef>
              <a:spcAft>
                <a:spcPts val="0"/>
              </a:spcAft>
              <a:defRPr/>
            </a:pPr>
            <a:endParaRPr lang="zh-CN" altLang="en-US" sz="1400" dirty="0"/>
          </a:p>
        </p:txBody>
      </p:sp>
      <p:sp>
        <p:nvSpPr>
          <p:cNvPr id="20" name="TextBox 26"/>
          <p:cNvSpPr txBox="1"/>
          <p:nvPr/>
        </p:nvSpPr>
        <p:spPr>
          <a:xfrm>
            <a:off x="5872038" y="5520491"/>
            <a:ext cx="1023937" cy="493713"/>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a:lnSpc>
                <a:spcPct val="50000"/>
              </a:lnSpc>
              <a:spcBef>
                <a:spcPts val="0"/>
              </a:spcBef>
              <a:spcAft>
                <a:spcPts val="0"/>
              </a:spcAft>
              <a:defRPr/>
            </a:pPr>
            <a:endParaRPr lang="en-US" altLang="zh-CN" sz="1400" i="1" dirty="0"/>
          </a:p>
          <a:p>
            <a:pPr algn="ctr">
              <a:lnSpc>
                <a:spcPct val="80000"/>
              </a:lnSpc>
              <a:defRPr/>
            </a:pPr>
            <a:r>
              <a:rPr lang="en-US" altLang="zh-CN" sz="1400" i="1" dirty="0">
                <a:cs typeface="Times New Roman" pitchFamily="18" charset="0"/>
              </a:rPr>
              <a:t>O’ = sin(T’)</a:t>
            </a:r>
          </a:p>
          <a:p>
            <a:pPr algn="ctr">
              <a:lnSpc>
                <a:spcPct val="50000"/>
              </a:lnSpc>
              <a:spcBef>
                <a:spcPts val="0"/>
              </a:spcBef>
              <a:spcAft>
                <a:spcPts val="0"/>
              </a:spcAft>
              <a:defRPr/>
            </a:pPr>
            <a:endParaRPr lang="zh-CN" altLang="en-US" sz="1400" i="1" dirty="0"/>
          </a:p>
        </p:txBody>
      </p:sp>
      <p:cxnSp>
        <p:nvCxnSpPr>
          <p:cNvPr id="21" name="肘形连接符 25"/>
          <p:cNvCxnSpPr/>
          <p:nvPr/>
        </p:nvCxnSpPr>
        <p:spPr>
          <a:xfrm rot="5400000">
            <a:off x="7433344" y="4876760"/>
            <a:ext cx="679450" cy="569912"/>
          </a:xfrm>
          <a:prstGeom prst="bentConnector3">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2" name="肘形连接符 26"/>
          <p:cNvCxnSpPr/>
          <p:nvPr/>
        </p:nvCxnSpPr>
        <p:spPr>
          <a:xfrm rot="16200000" flipH="1">
            <a:off x="8009607" y="4870409"/>
            <a:ext cx="679450" cy="582613"/>
          </a:xfrm>
          <a:prstGeom prst="bentConnector3">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23" name="TextBox 29"/>
          <p:cNvSpPr txBox="1">
            <a:spLocks noChangeArrowheads="1"/>
          </p:cNvSpPr>
          <p:nvPr/>
        </p:nvSpPr>
        <p:spPr bwMode="auto">
          <a:xfrm>
            <a:off x="7059488" y="5501441"/>
            <a:ext cx="85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zh-CN" altLang="en-US">
                <a:latin typeface="微软雅黑" pitchFamily="34" charset="-122"/>
                <a:ea typeface="微软雅黑" pitchFamily="34" charset="-122"/>
              </a:rPr>
              <a:t>通过</a:t>
            </a:r>
          </a:p>
        </p:txBody>
      </p:sp>
      <p:sp>
        <p:nvSpPr>
          <p:cNvPr id="24" name="TextBox 30"/>
          <p:cNvSpPr txBox="1">
            <a:spLocks noChangeArrowheads="1"/>
          </p:cNvSpPr>
          <p:nvPr/>
        </p:nvSpPr>
        <p:spPr bwMode="auto">
          <a:xfrm>
            <a:off x="8316788" y="5510966"/>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zh-CN" altLang="en-US">
                <a:solidFill>
                  <a:srgbClr val="FF0000"/>
                </a:solidFill>
                <a:latin typeface="微软雅黑" pitchFamily="34" charset="-122"/>
                <a:ea typeface="微软雅黑" pitchFamily="34" charset="-122"/>
              </a:rPr>
              <a:t>失败</a:t>
            </a:r>
          </a:p>
        </p:txBody>
      </p:sp>
      <p:sp>
        <p:nvSpPr>
          <p:cNvPr id="25" name="TextBox 31"/>
          <p:cNvSpPr txBox="1">
            <a:spLocks noChangeArrowheads="1"/>
          </p:cNvSpPr>
          <p:nvPr/>
        </p:nvSpPr>
        <p:spPr bwMode="auto">
          <a:xfrm>
            <a:off x="7408738" y="4826754"/>
            <a:ext cx="649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en-US" altLang="zh-CN" dirty="0">
                <a:latin typeface="Times New Roman" pitchFamily="18" charset="0"/>
                <a:cs typeface="Times New Roman" pitchFamily="18" charset="0"/>
              </a:rPr>
              <a:t>Y</a:t>
            </a:r>
            <a:endParaRPr lang="zh-CN" altLang="en-US" dirty="0">
              <a:latin typeface="Times New Roman" pitchFamily="18" charset="0"/>
              <a:cs typeface="Times New Roman" pitchFamily="18" charset="0"/>
            </a:endParaRPr>
          </a:p>
        </p:txBody>
      </p:sp>
      <p:sp>
        <p:nvSpPr>
          <p:cNvPr id="26" name="TextBox 32"/>
          <p:cNvSpPr txBox="1">
            <a:spLocks noChangeArrowheads="1"/>
          </p:cNvSpPr>
          <p:nvPr/>
        </p:nvSpPr>
        <p:spPr bwMode="auto">
          <a:xfrm>
            <a:off x="8110413" y="482199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r>
              <a:rPr lang="en-US" altLang="zh-CN" dirty="0">
                <a:solidFill>
                  <a:srgbClr val="FF0000"/>
                </a:solidFill>
                <a:latin typeface="Times New Roman" pitchFamily="18" charset="0"/>
                <a:cs typeface="Times New Roman" pitchFamily="18" charset="0"/>
              </a:rPr>
              <a:t>N</a:t>
            </a:r>
            <a:endParaRPr lang="zh-CN" altLang="en-US" dirty="0">
              <a:solidFill>
                <a:srgbClr val="FF0000"/>
              </a:solidFill>
              <a:latin typeface="Times New Roman" pitchFamily="18" charset="0"/>
              <a:cs typeface="Times New Roman" pitchFamily="18" charset="0"/>
            </a:endParaRPr>
          </a:p>
        </p:txBody>
      </p:sp>
      <p:cxnSp>
        <p:nvCxnSpPr>
          <p:cNvPr id="27" name="肘形连接符 31"/>
          <p:cNvCxnSpPr>
            <a:stCxn id="17" idx="1"/>
            <a:endCxn id="18" idx="1"/>
          </p:cNvCxnSpPr>
          <p:nvPr/>
        </p:nvCxnSpPr>
        <p:spPr bwMode="auto">
          <a:xfrm rot="10800000" flipV="1">
            <a:off x="1153785" y="3091517"/>
            <a:ext cx="39688" cy="2619375"/>
          </a:xfrm>
          <a:prstGeom prst="bentConnector3">
            <a:avLst>
              <a:gd name="adj1" fmla="val 675993"/>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28" name="TextBox 34"/>
          <p:cNvSpPr txBox="1">
            <a:spLocks noChangeArrowheads="1"/>
          </p:cNvSpPr>
          <p:nvPr/>
        </p:nvSpPr>
        <p:spPr bwMode="auto">
          <a:xfrm>
            <a:off x="910898" y="4543385"/>
            <a:ext cx="5746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sz="1400" dirty="0">
                <a:latin typeface="微软雅黑" pitchFamily="34" charset="-122"/>
                <a:ea typeface="微软雅黑" pitchFamily="34" charset="-122"/>
              </a:rPr>
              <a:t>推导</a:t>
            </a:r>
          </a:p>
        </p:txBody>
      </p:sp>
      <p:cxnSp>
        <p:nvCxnSpPr>
          <p:cNvPr id="34" name="连接符: 肘形 33"/>
          <p:cNvCxnSpPr>
            <a:cxnSpLocks/>
          </p:cNvCxnSpPr>
          <p:nvPr/>
        </p:nvCxnSpPr>
        <p:spPr>
          <a:xfrm>
            <a:off x="6876925" y="3178135"/>
            <a:ext cx="1878013" cy="1280319"/>
          </a:xfrm>
          <a:prstGeom prst="bentConnector3">
            <a:avLst>
              <a:gd name="adj1" fmla="val 112172"/>
            </a:avLst>
          </a:prstGeom>
          <a:ln>
            <a:tailEnd type="triangle"/>
          </a:ln>
        </p:spPr>
        <p:style>
          <a:lnRef idx="1">
            <a:schemeClr val="dk1"/>
          </a:lnRef>
          <a:fillRef idx="0">
            <a:schemeClr val="dk1"/>
          </a:fillRef>
          <a:effectRef idx="0">
            <a:schemeClr val="dk1"/>
          </a:effectRef>
          <a:fontRef idx="minor">
            <a:schemeClr val="tx1"/>
          </a:fontRef>
        </p:style>
      </p:cxnSp>
      <p:cxnSp>
        <p:nvCxnSpPr>
          <p:cNvPr id="35" name="连接符: 肘形 34"/>
          <p:cNvCxnSpPr>
            <a:cxnSpLocks/>
          </p:cNvCxnSpPr>
          <p:nvPr/>
        </p:nvCxnSpPr>
        <p:spPr>
          <a:xfrm flipV="1">
            <a:off x="6895975" y="4456417"/>
            <a:ext cx="484219" cy="131093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083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par>
                          <p:cTn id="45" fill="hold">
                            <p:stCondLst>
                              <p:cond delay="2500"/>
                            </p:stCondLst>
                            <p:childTnLst>
                              <p:par>
                                <p:cTn id="46" presetID="42" presetClass="entr" presetSubtype="0" fill="hold"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anim calcmode="lin" valueType="num">
                                      <p:cBhvr>
                                        <p:cTn id="49" dur="500" fill="hold"/>
                                        <p:tgtEl>
                                          <p:spTgt spid="34"/>
                                        </p:tgtEl>
                                        <p:attrNameLst>
                                          <p:attrName>ppt_x</p:attrName>
                                        </p:attrNameLst>
                                      </p:cBhvr>
                                      <p:tavLst>
                                        <p:tav tm="0">
                                          <p:val>
                                            <p:strVal val="#ppt_x"/>
                                          </p:val>
                                        </p:tav>
                                        <p:tav tm="100000">
                                          <p:val>
                                            <p:strVal val="#ppt_x"/>
                                          </p:val>
                                        </p:tav>
                                      </p:tavLst>
                                    </p:anim>
                                    <p:anim calcmode="lin" valueType="num">
                                      <p:cBhvr>
                                        <p:cTn id="50" dur="500" fill="hold"/>
                                        <p:tgtEl>
                                          <p:spTgt spid="34"/>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anim calcmode="lin" valueType="num">
                                      <p:cBhvr>
                                        <p:cTn id="55" dur="500" fill="hold"/>
                                        <p:tgtEl>
                                          <p:spTgt spid="35"/>
                                        </p:tgtEl>
                                        <p:attrNameLst>
                                          <p:attrName>ppt_x</p:attrName>
                                        </p:attrNameLst>
                                      </p:cBhvr>
                                      <p:tavLst>
                                        <p:tav tm="0">
                                          <p:val>
                                            <p:strVal val="#ppt_x"/>
                                          </p:val>
                                        </p:tav>
                                        <p:tav tm="100000">
                                          <p:val>
                                            <p:strVal val="#ppt_x"/>
                                          </p:val>
                                        </p:tav>
                                      </p:tavLst>
                                    </p:anim>
                                    <p:anim calcmode="lin" valueType="num">
                                      <p:cBhvr>
                                        <p:cTn id="56" dur="500" fill="hold"/>
                                        <p:tgtEl>
                                          <p:spTgt spid="35"/>
                                        </p:tgtEl>
                                        <p:attrNameLst>
                                          <p:attrName>ppt_y</p:attrName>
                                        </p:attrNameLst>
                                      </p:cBhvr>
                                      <p:tavLst>
                                        <p:tav tm="0">
                                          <p:val>
                                            <p:strVal val="#ppt_y+.1"/>
                                          </p:val>
                                        </p:tav>
                                        <p:tav tm="100000">
                                          <p:val>
                                            <p:strVal val="#ppt_y"/>
                                          </p:val>
                                        </p:tav>
                                      </p:tavLst>
                                    </p:anim>
                                  </p:childTnLst>
                                </p:cTn>
                              </p:par>
                              <p:par>
                                <p:cTn id="57" presetID="10"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childTnLst>
                          </p:cTn>
                        </p:par>
                        <p:par>
                          <p:cTn id="63" fill="hold">
                            <p:stCondLst>
                              <p:cond delay="3500"/>
                            </p:stCondLst>
                            <p:childTnLst>
                              <p:par>
                                <p:cTn id="64" presetID="10"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childTnLst>
                          </p:cTn>
                        </p:par>
                        <p:par>
                          <p:cTn id="73" fill="hold">
                            <p:stCondLst>
                              <p:cond delay="4000"/>
                            </p:stCondLst>
                            <p:childTnLst>
                              <p:par>
                                <p:cTn id="74" presetID="10" presetClass="entr" presetSubtype="0"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p:bldP spid="17" grpId="0" animBg="1"/>
      <p:bldP spid="18" grpId="0" animBg="1"/>
      <p:bldP spid="19" grpId="0" animBg="1"/>
      <p:bldP spid="20" grpId="0" animBg="1"/>
      <p:bldP spid="23" grpId="0"/>
      <p:bldP spid="24" grpId="0"/>
      <p:bldP spid="25" grpId="0"/>
      <p:bldP spid="26"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背景</a:t>
            </a:r>
          </a:p>
        </p:txBody>
      </p:sp>
      <p:sp>
        <p:nvSpPr>
          <p:cNvPr id="3" name="灯片编号占位符 2"/>
          <p:cNvSpPr>
            <a:spLocks noGrp="1"/>
          </p:cNvSpPr>
          <p:nvPr>
            <p:ph type="sldNum" sz="quarter" idx="4"/>
          </p:nvPr>
        </p:nvSpPr>
        <p:spPr/>
        <p:txBody>
          <a:bodyPr/>
          <a:lstStyle/>
          <a:p>
            <a:fld id="{E4AD1595-9615-4E1E-9346-9F3D638DC426}" type="slidenum">
              <a:rPr lang="zh-CN" altLang="en-US" smtClean="0"/>
              <a:pPr/>
              <a:t>9</a:t>
            </a:fld>
            <a:endParaRPr lang="zh-CN" altLang="en-US"/>
          </a:p>
        </p:txBody>
      </p:sp>
      <p:sp>
        <p:nvSpPr>
          <p:cNvPr id="7" name="流程图: 可选过程 6"/>
          <p:cNvSpPr/>
          <p:nvPr/>
        </p:nvSpPr>
        <p:spPr>
          <a:xfrm>
            <a:off x="2358142" y="1416621"/>
            <a:ext cx="6014893" cy="1605195"/>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bg1"/>
                </a:solidFill>
                <a:latin typeface="Times New Roman" pitchFamily="18" charset="0"/>
                <a:cs typeface="Times New Roman" pitchFamily="18" charset="0"/>
              </a:rPr>
              <a:t>Jack</a:t>
            </a:r>
            <a:r>
              <a:rPr lang="zh-CN" altLang="en-US" sz="2000" dirty="0">
                <a:solidFill>
                  <a:schemeClr val="bg1"/>
                </a:solidFill>
                <a:latin typeface="Times New Roman" pitchFamily="18" charset="0"/>
                <a:cs typeface="Times New Roman" pitchFamily="18" charset="0"/>
              </a:rPr>
              <a:t>：</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蜕变关系在整个测试过程中发挥着至关重要的作用。它是检测故障的关键！</a:t>
            </a:r>
          </a:p>
        </p:txBody>
      </p:sp>
      <p:sp>
        <p:nvSpPr>
          <p:cNvPr id="10" name="流程图: 可选过程 9"/>
          <p:cNvSpPr/>
          <p:nvPr/>
        </p:nvSpPr>
        <p:spPr>
          <a:xfrm>
            <a:off x="289608" y="3354711"/>
            <a:ext cx="6002908" cy="1401096"/>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齐国隆冬强：</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rPr>
              <a:t>说的没错！可是我们怎样才能得到待测程序内含的蜕变关系呢？得不到的话不一样测试不了吗？</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608" y="1416621"/>
            <a:ext cx="1964692" cy="144404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656" y="3354711"/>
            <a:ext cx="1936230" cy="1539653"/>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608" y="5088702"/>
            <a:ext cx="1950720" cy="1170432"/>
          </a:xfrm>
          <a:prstGeom prst="rect">
            <a:avLst/>
          </a:prstGeom>
        </p:spPr>
      </p:pic>
      <p:sp>
        <p:nvSpPr>
          <p:cNvPr id="13" name="流程图: 可选过程 12"/>
          <p:cNvSpPr/>
          <p:nvPr/>
        </p:nvSpPr>
        <p:spPr>
          <a:xfrm>
            <a:off x="2352978" y="5088702"/>
            <a:ext cx="6002908" cy="1011309"/>
          </a:xfrm>
          <a:prstGeom prst="flowChartAlternateProcess">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Times New Roman" pitchFamily="18" charset="0"/>
                <a:cs typeface="Times New Roman" pitchFamily="18" charset="0"/>
              </a:rPr>
              <a:t>小岳岳：</a:t>
            </a:r>
            <a:endParaRPr lang="en-US" altLang="zh-CN" sz="2000" dirty="0">
              <a:solidFill>
                <a:schemeClr val="bg1"/>
              </a:solidFill>
              <a:latin typeface="Times New Roman" pitchFamily="18" charset="0"/>
              <a:cs typeface="Times New Roman" pitchFamily="18" charset="0"/>
            </a:endParaRPr>
          </a:p>
          <a:p>
            <a:r>
              <a:rPr lang="zh-CN" altLang="en-US" sz="2000" dirty="0">
                <a:solidFill>
                  <a:schemeClr val="bg1"/>
                </a:solidFill>
                <a:latin typeface="Times New Roman" pitchFamily="18" charset="0"/>
                <a:cs typeface="Times New Roman" pitchFamily="18" charset="0"/>
              </a:rPr>
              <a:t>分析规格说明书呀！</a:t>
            </a:r>
            <a:endParaRPr lang="en-US" altLang="zh-CN" sz="2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584068361"/>
      </p:ext>
    </p:extLst>
  </p:cSld>
  <p:clrMapOvr>
    <a:masterClrMapping/>
  </p:clrMapOvr>
</p:sld>
</file>

<file path=ppt/theme/theme1.xml><?xml version="1.0" encoding="utf-8"?>
<a:theme xmlns:a="http://schemas.openxmlformats.org/drawingml/2006/main" name="Office 主题">
  <a:themeElements>
    <a:clrScheme name="夏至">
      <a:dk1>
        <a:srgbClr val="000000"/>
      </a:dk1>
      <a:lt1>
        <a:srgbClr val="FFFFFF"/>
      </a:lt1>
      <a:dk2>
        <a:srgbClr val="323232"/>
      </a:dk2>
      <a:lt2>
        <a:srgbClr val="E3DED1"/>
      </a:lt2>
      <a:accent1>
        <a:srgbClr val="2980B9"/>
      </a:accent1>
      <a:accent2>
        <a:srgbClr val="9BBB59"/>
      </a:accent2>
      <a:accent3>
        <a:srgbClr val="16A085"/>
      </a:accent3>
      <a:accent4>
        <a:srgbClr val="EA9C12"/>
      </a:accent4>
      <a:accent5>
        <a:srgbClr val="C0392B"/>
      </a:accent5>
      <a:accent6>
        <a:srgbClr val="2C3F50"/>
      </a:accent6>
      <a:hlink>
        <a:srgbClr val="2D5897"/>
      </a:hlink>
      <a:folHlink>
        <a:srgbClr val="2C3F50"/>
      </a:folHlink>
    </a:clrScheme>
    <a:fontScheme name="定制">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592B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2314</TotalTime>
  <Words>7330</Words>
  <Application>Microsoft Office PowerPoint</Application>
  <PresentationFormat>全屏显示(4:3)</PresentationFormat>
  <Paragraphs>1015</Paragraphs>
  <Slides>71</Slides>
  <Notes>21</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71</vt:i4>
      </vt:variant>
    </vt:vector>
  </HeadingPairs>
  <TitlesOfParts>
    <vt:vector size="85" baseType="lpstr">
      <vt:lpstr>DIN-BoldItalic</vt:lpstr>
      <vt:lpstr>宋体</vt:lpstr>
      <vt:lpstr>微软雅黑</vt:lpstr>
      <vt:lpstr>Arial</vt:lpstr>
      <vt:lpstr>Calibri</vt:lpstr>
      <vt:lpstr>Calibri Light</vt:lpstr>
      <vt:lpstr>Cambria Math</vt:lpstr>
      <vt:lpstr>Symbol</vt:lpstr>
      <vt:lpstr>Times New Roman</vt:lpstr>
      <vt:lpstr>Verdana</vt:lpstr>
      <vt:lpstr>Wingdings</vt:lpstr>
      <vt:lpstr>Office 主题</vt:lpstr>
      <vt:lpstr>自定义设计方案</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Weizhou Yang</dc:creator>
  <cp:lastModifiedBy>lenovo</cp:lastModifiedBy>
  <cp:revision>419</cp:revision>
  <dcterms:created xsi:type="dcterms:W3CDTF">2016-04-12T12:45:53Z</dcterms:created>
  <dcterms:modified xsi:type="dcterms:W3CDTF">2017-03-22T10:15:39Z</dcterms:modified>
</cp:coreProperties>
</file>