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61" r:id="rId2"/>
    <p:sldId id="271" r:id="rId3"/>
    <p:sldId id="260" r:id="rId4"/>
    <p:sldId id="262" r:id="rId5"/>
    <p:sldId id="267" r:id="rId6"/>
    <p:sldId id="263" r:id="rId7"/>
    <p:sldId id="268" r:id="rId8"/>
    <p:sldId id="269" r:id="rId9"/>
    <p:sldId id="270"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59" autoAdjust="0"/>
  </p:normalViewPr>
  <p:slideViewPr>
    <p:cSldViewPr snapToGrid="0">
      <p:cViewPr varScale="1">
        <p:scale>
          <a:sx n="81" d="100"/>
          <a:sy n="81" d="100"/>
        </p:scale>
        <p:origin x="23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94FA-0FC1-4CB4-BDB7-7FC361D739EC}" type="datetimeFigureOut">
              <a:rPr lang="zh-CN" altLang="en-US" smtClean="0"/>
              <a:t>2017/3/14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BD165-A480-40DD-9BC9-41726E8CCA5D}" type="slidenum">
              <a:rPr lang="zh-CN" altLang="en-US" smtClean="0"/>
              <a:t>‹#›</a:t>
            </a:fld>
            <a:endParaRPr lang="zh-CN" altLang="en-US"/>
          </a:p>
        </p:txBody>
      </p:sp>
    </p:spTree>
    <p:extLst>
      <p:ext uri="{BB962C8B-B14F-4D97-AF65-F5344CB8AC3E}">
        <p14:creationId xmlns:p14="http://schemas.microsoft.com/office/powerpoint/2010/main" val="3617272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今天我想讨论下研究生毕设中存在的一个关键问题</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行为模型驱动的服务组合程序测试用例生成技术研究</a:t>
            </a:r>
            <a:endParaRPr lang="zh-CN" altLang="en-US"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3867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您上次说我服务约束总结的有点少，所以这次我首先想讨论下关于</a:t>
            </a:r>
            <a:r>
              <a:rPr lang="en-US" altLang="zh-CN" dirty="0" err="1"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约束的目前总结情况</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一共总结了</a:t>
            </a:r>
            <a:r>
              <a:rPr lang="en-US" altLang="zh-CN" dirty="0" smtClean="0">
                <a:solidFill>
                  <a:schemeClr val="tx1"/>
                </a:solidFill>
                <a:latin typeface="华文楷体" panose="02010600040101010101" pitchFamily="2" charset="-122"/>
                <a:ea typeface="华文楷体" panose="02010600040101010101" pitchFamily="2" charset="-122"/>
              </a:rPr>
              <a:t>7</a:t>
            </a:r>
            <a:r>
              <a:rPr lang="zh-CN" altLang="en-US" dirty="0" smtClean="0">
                <a:solidFill>
                  <a:schemeClr val="tx1"/>
                </a:solidFill>
                <a:latin typeface="华文楷体" panose="02010600040101010101" pitchFamily="2" charset="-122"/>
                <a:ea typeface="华文楷体" panose="02010600040101010101" pitchFamily="2" charset="-122"/>
              </a:rPr>
              <a:t>类，其中“基于约束的</a:t>
            </a:r>
            <a:r>
              <a:rPr lang="en-US" altLang="zh-CN" dirty="0" smtClean="0">
                <a:solidFill>
                  <a:schemeClr val="tx1"/>
                </a:solidFill>
                <a:latin typeface="华文楷体" panose="02010600040101010101" pitchFamily="2" charset="-122"/>
                <a:ea typeface="华文楷体" panose="02010600040101010101" pitchFamily="2" charset="-122"/>
              </a:rPr>
              <a:t>Web</a:t>
            </a:r>
            <a:r>
              <a:rPr lang="zh-CN" altLang="en-US" dirty="0" smtClean="0">
                <a:solidFill>
                  <a:schemeClr val="tx1"/>
                </a:solidFill>
                <a:latin typeface="华文楷体" panose="02010600040101010101" pitchFamily="2" charset="-122"/>
                <a:ea typeface="华文楷体" panose="02010600040101010101" pitchFamily="2" charset="-122"/>
              </a:rPr>
              <a:t>服务语义增强”</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目前就总结了</a:t>
            </a:r>
            <a:r>
              <a:rPr lang="en-US" altLang="zh-CN" dirty="0" smtClean="0">
                <a:solidFill>
                  <a:schemeClr val="tx1"/>
                </a:solidFill>
                <a:latin typeface="华文楷体" panose="02010600040101010101" pitchFamily="2" charset="-122"/>
                <a:ea typeface="华文楷体" panose="02010600040101010101" pitchFamily="2" charset="-122"/>
              </a:rPr>
              <a:t>7</a:t>
            </a:r>
            <a:r>
              <a:rPr lang="zh-CN" altLang="en-US" dirty="0" smtClean="0">
                <a:solidFill>
                  <a:schemeClr val="tx1"/>
                </a:solidFill>
                <a:latin typeface="华文楷体" panose="02010600040101010101" pitchFamily="2" charset="-122"/>
                <a:ea typeface="华文楷体" panose="02010600040101010101" pitchFamily="2" charset="-122"/>
              </a:rPr>
              <a:t>种，因为最后一种实现较为困难，因此选择就以上</a:t>
            </a:r>
            <a:r>
              <a:rPr lang="en-US" altLang="zh-CN" dirty="0" smtClean="0">
                <a:solidFill>
                  <a:schemeClr val="tx1"/>
                </a:solidFill>
                <a:latin typeface="华文楷体" panose="02010600040101010101" pitchFamily="2" charset="-122"/>
                <a:ea typeface="华文楷体" panose="02010600040101010101" pitchFamily="2" charset="-122"/>
              </a:rPr>
              <a:t>6</a:t>
            </a:r>
            <a:r>
              <a:rPr lang="zh-CN" altLang="en-US" dirty="0" smtClean="0">
                <a:solidFill>
                  <a:schemeClr val="tx1"/>
                </a:solidFill>
                <a:latin typeface="华文楷体" panose="02010600040101010101" pitchFamily="2" charset="-122"/>
                <a:ea typeface="华文楷体" panose="02010600040101010101" pitchFamily="2" charset="-122"/>
              </a:rPr>
              <a:t>种约束进行实验验证。</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815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您上次说我服务约束总结的有点少，所以这次我首先想讨论下关于</a:t>
            </a:r>
            <a:r>
              <a:rPr lang="en-US" altLang="zh-CN" dirty="0" err="1"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约束的目前总结情况</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一共总结了</a:t>
            </a:r>
            <a:r>
              <a:rPr lang="en-US" altLang="zh-CN" dirty="0" smtClean="0">
                <a:solidFill>
                  <a:schemeClr val="tx1"/>
                </a:solidFill>
                <a:latin typeface="华文楷体" panose="02010600040101010101" pitchFamily="2" charset="-122"/>
                <a:ea typeface="华文楷体" panose="02010600040101010101" pitchFamily="2" charset="-122"/>
              </a:rPr>
              <a:t>7</a:t>
            </a:r>
            <a:r>
              <a:rPr lang="zh-CN" altLang="en-US" dirty="0" smtClean="0">
                <a:solidFill>
                  <a:schemeClr val="tx1"/>
                </a:solidFill>
                <a:latin typeface="华文楷体" panose="02010600040101010101" pitchFamily="2" charset="-122"/>
                <a:ea typeface="华文楷体" panose="02010600040101010101" pitchFamily="2" charset="-122"/>
              </a:rPr>
              <a:t>类，其中“基于约束的</a:t>
            </a:r>
            <a:r>
              <a:rPr lang="en-US" altLang="zh-CN" dirty="0" smtClean="0">
                <a:solidFill>
                  <a:schemeClr val="tx1"/>
                </a:solidFill>
                <a:latin typeface="华文楷体" panose="02010600040101010101" pitchFamily="2" charset="-122"/>
                <a:ea typeface="华文楷体" panose="02010600040101010101" pitchFamily="2" charset="-122"/>
              </a:rPr>
              <a:t>Web</a:t>
            </a:r>
            <a:r>
              <a:rPr lang="zh-CN" altLang="en-US" dirty="0" smtClean="0">
                <a:solidFill>
                  <a:schemeClr val="tx1"/>
                </a:solidFill>
                <a:latin typeface="华文楷体" panose="02010600040101010101" pitchFamily="2" charset="-122"/>
                <a:ea typeface="华文楷体" panose="02010600040101010101" pitchFamily="2" charset="-122"/>
              </a:rPr>
              <a:t>服务语义增强”</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目前就总结了</a:t>
            </a:r>
            <a:r>
              <a:rPr lang="en-US" altLang="zh-CN" dirty="0" smtClean="0">
                <a:solidFill>
                  <a:schemeClr val="tx1"/>
                </a:solidFill>
                <a:latin typeface="华文楷体" panose="02010600040101010101" pitchFamily="2" charset="-122"/>
                <a:ea typeface="华文楷体" panose="02010600040101010101" pitchFamily="2" charset="-122"/>
              </a:rPr>
              <a:t>7</a:t>
            </a:r>
            <a:r>
              <a:rPr lang="zh-CN" altLang="en-US" dirty="0" smtClean="0">
                <a:solidFill>
                  <a:schemeClr val="tx1"/>
                </a:solidFill>
                <a:latin typeface="华文楷体" panose="02010600040101010101" pitchFamily="2" charset="-122"/>
                <a:ea typeface="华文楷体" panose="02010600040101010101" pitchFamily="2" charset="-122"/>
              </a:rPr>
              <a:t>种，因为最后一种实现较为困难，因此选择就以上</a:t>
            </a:r>
            <a:r>
              <a:rPr lang="en-US" altLang="zh-CN" dirty="0" smtClean="0">
                <a:solidFill>
                  <a:schemeClr val="tx1"/>
                </a:solidFill>
                <a:latin typeface="华文楷体" panose="02010600040101010101" pitchFamily="2" charset="-122"/>
                <a:ea typeface="华文楷体" panose="02010600040101010101" pitchFamily="2" charset="-122"/>
              </a:rPr>
              <a:t>6</a:t>
            </a:r>
            <a:r>
              <a:rPr lang="zh-CN" altLang="en-US" dirty="0" smtClean="0">
                <a:solidFill>
                  <a:schemeClr val="tx1"/>
                </a:solidFill>
                <a:latin typeface="华文楷体" panose="02010600040101010101" pitchFamily="2" charset="-122"/>
                <a:ea typeface="华文楷体" panose="02010600040101010101" pitchFamily="2" charset="-122"/>
              </a:rPr>
              <a:t>种约束进行实验验证。</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790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接下来想讨论之前一直存在的关于测试用例生成的问题。</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原来的方法一直想针对一个</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000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902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之后执行测试用例集</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00413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之后执行测试用例集</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0570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之后执行测试用例集</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4509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目前想到的解决办法是：根据服务组合的</a:t>
            </a:r>
            <a:r>
              <a:rPr lang="en-US" altLang="zh-CN" dirty="0" smtClean="0">
                <a:solidFill>
                  <a:schemeClr val="tx1"/>
                </a:solidFill>
                <a:latin typeface="华文楷体" panose="02010600040101010101" pitchFamily="2" charset="-122"/>
                <a:ea typeface="华文楷体" panose="02010600040101010101" pitchFamily="2" charset="-122"/>
              </a:rPr>
              <a:t>WSDL</a:t>
            </a:r>
            <a:r>
              <a:rPr lang="zh-CN" altLang="en-US" dirty="0" smtClean="0">
                <a:solidFill>
                  <a:schemeClr val="tx1"/>
                </a:solidFill>
                <a:latin typeface="华文楷体" panose="02010600040101010101" pitchFamily="2" charset="-122"/>
                <a:ea typeface="华文楷体" panose="02010600040101010101" pitchFamily="2" charset="-122"/>
              </a:rPr>
              <a:t>描述文档生成初始测试用例集（黑盒）</a:t>
            </a:r>
            <a:endParaRPr lang="en-US" altLang="zh-CN" dirty="0" smtClean="0">
              <a:solidFill>
                <a:schemeClr val="tx1"/>
              </a:solidFill>
              <a:latin typeface="华文楷体" panose="02010600040101010101" pitchFamily="2" charset="-122"/>
              <a:ea typeface="华文楷体" panose="02010600040101010101" pitchFamily="2" charset="-122"/>
            </a:endParaRPr>
          </a:p>
          <a:p>
            <a:pPr marL="0" marR="0" indent="45720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华文楷体" panose="02010600040101010101" pitchFamily="2" charset="-122"/>
                <a:ea typeface="华文楷体" panose="02010600040101010101" pitchFamily="2" charset="-122"/>
              </a:rPr>
              <a:t>之后执行测试用例集</a:t>
            </a:r>
            <a:endParaRPr lang="en-US" altLang="zh-CN" dirty="0" smtClean="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61B536-8282-4193-B9F0-6DB59EEC51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6102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03328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38765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532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grpSp>
        <p:nvGrpSpPr>
          <p:cNvPr id="4" name="组合 3"/>
          <p:cNvGrpSpPr/>
          <p:nvPr/>
        </p:nvGrpSpPr>
        <p:grpSpPr>
          <a:xfrm>
            <a:off x="2896320"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35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2"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351"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1559781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73178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节标题">
    <p:spTree>
      <p:nvGrpSpPr>
        <p:cNvPr id="1" name=""/>
        <p:cNvGrpSpPr/>
        <p:nvPr/>
      </p:nvGrpSpPr>
      <p:grpSpPr>
        <a:xfrm>
          <a:off x="0" y="0"/>
          <a:ext cx="0" cy="0"/>
          <a:chOff x="0" y="0"/>
          <a:chExt cx="0" cy="0"/>
        </a:xfrm>
      </p:grpSpPr>
      <p:grpSp>
        <p:nvGrpSpPr>
          <p:cNvPr id="4" name="组合 3"/>
          <p:cNvGrpSpPr/>
          <p:nvPr/>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grpSp>
        <p:nvGrpSpPr>
          <p:cNvPr id="38" name="组合 37"/>
          <p:cNvGrpSpPr/>
          <p:nvPr userDrawn="1"/>
        </p:nvGrpSpPr>
        <p:grpSpPr>
          <a:xfrm>
            <a:off x="2896321" y="1046622"/>
            <a:ext cx="5567081" cy="4764756"/>
            <a:chOff x="6972300" y="-120090"/>
            <a:chExt cx="5567081" cy="4764756"/>
          </a:xfrm>
        </p:grpSpPr>
        <p:sp>
          <p:nvSpPr>
            <p:cNvPr id="39" name="任意多边形 38"/>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0" name="任意多边形 39"/>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1"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2"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3"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4"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5"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6"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7"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8"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49"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0"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1"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2"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3"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4"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5"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6"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7"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8"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59"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0"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1"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2"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3"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4"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5"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6"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7"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8"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69"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0"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sp>
          <p:nvSpPr>
            <p:cNvPr id="71"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377"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panose="020B0503020204020204"/>
                <a:ea typeface="宋体" pitchFamily="2" charset="-122"/>
                <a:cs typeface="+mn-cs"/>
              </a:endParaRPr>
            </a:p>
          </p:txBody>
        </p:sp>
      </p:grpSp>
    </p:spTree>
    <p:extLst>
      <p:ext uri="{BB962C8B-B14F-4D97-AF65-F5344CB8AC3E}">
        <p14:creationId xmlns:p14="http://schemas.microsoft.com/office/powerpoint/2010/main" val="93862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6332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806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24789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1" name="Footer Placeholder 10"/>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2" name="Slide Number Placeholder 1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40448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8" name="Slide Number Placeholder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0573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405853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61410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9" name="Footer Placeholder 8"/>
          <p:cNvSpPr>
            <a:spLocks noGrp="1"/>
          </p:cNvSpPr>
          <p:nvPr>
            <p:ph type="ftr" sz="quarter" idx="11"/>
          </p:nvPr>
        </p:nvSpPr>
        <p:spPr>
          <a:xfrm>
            <a:off x="2624326" y="6356351"/>
            <a:ext cx="44336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277009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E18C9A4-6886-4320-9633-8C909BD4DB7D}" type="datetimeFigureOut">
              <a:rPr kumimoji="0" lang="zh-CN" altLang="en-US" sz="1000" b="0" i="0" u="none" strike="noStrike" kern="1200" cap="none" spc="0" normalizeH="0" baseline="0" noProof="0" smtClean="0">
                <a:ln>
                  <a:noFill/>
                </a:ln>
                <a:solidFill>
                  <a:srgbClr val="000000">
                    <a:lumMod val="50000"/>
                    <a:lumOff val="50000"/>
                  </a:srgbClr>
                </a:solidFill>
                <a:effectLst/>
                <a:uLnTx/>
                <a:uFillTx/>
                <a:latin typeface="Corbel" panose="020B0503020204020204"/>
                <a:ea typeface="幼圆" panose="020105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2017/3/14 Tuesday</a:t>
            </a:fld>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srgbClr val="000000">
                  <a:lumMod val="50000"/>
                  <a:lumOff val="50000"/>
                </a:srgbClr>
              </a:solidFill>
              <a:effectLst/>
              <a:uLnTx/>
              <a:uFillTx/>
              <a:latin typeface="Corbel" panose="020B0503020204020204"/>
              <a:ea typeface="幼圆" panose="02010509060101010101" pitchFamily="49" charset="-122"/>
              <a:cs typeface="+mn-cs"/>
            </a:endParaRP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01F714-6258-4FCC-A52E-8AA6551B12F2}" type="slidenum">
              <a:rPr kumimoji="0" lang="zh-CN" altLang="en-US" sz="1100" b="1" i="0" u="none" strike="noStrike" kern="1200" cap="none" spc="0" normalizeH="0" baseline="0" noProof="0" smtClean="0">
                <a:ln>
                  <a:noFill/>
                </a:ln>
                <a:solidFill>
                  <a:srgbClr val="005392"/>
                </a:solidFill>
                <a:effectLst/>
                <a:uLnTx/>
                <a:uFillTx/>
                <a:latin typeface="Corbel" panose="020B0503020204020204"/>
                <a:ea typeface="幼圆" panose="020105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100" b="1" i="0" u="none" strike="noStrike" kern="1200" cap="none" spc="0" normalizeH="0" baseline="0" noProof="0">
              <a:ln>
                <a:noFill/>
              </a:ln>
              <a:solidFill>
                <a:srgbClr val="005392"/>
              </a:solidFill>
              <a:effectLst/>
              <a:uLnTx/>
              <a:uFillTx/>
              <a:latin typeface="Corbel" panose="020B0503020204020204"/>
              <a:ea typeface="幼圆" panose="02010509060101010101" pitchFamily="49" charset="-122"/>
              <a:cs typeface="+mn-cs"/>
            </a:endParaRPr>
          </a:p>
        </p:txBody>
      </p:sp>
    </p:spTree>
    <p:extLst>
      <p:ext uri="{BB962C8B-B14F-4D97-AF65-F5344CB8AC3E}">
        <p14:creationId xmlns:p14="http://schemas.microsoft.com/office/powerpoint/2010/main" val="13713592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825011" y="2760865"/>
            <a:ext cx="5486400" cy="961504"/>
          </a:xfrm>
        </p:spPr>
        <p:txBody>
          <a:bodyPr>
            <a:noAutofit/>
          </a:bodyPr>
          <a:lstStyle/>
          <a:p>
            <a:pPr algn="r"/>
            <a:r>
              <a:rPr lang="en-US" altLang="zh-CN" sz="2400" b="1" dirty="0">
                <a:latin typeface="宋体" panose="02010600030101010101" pitchFamily="2" charset="-122"/>
                <a:ea typeface="宋体" panose="02010600030101010101" pitchFamily="2" charset="-122"/>
              </a:rPr>
              <a:t>2017</a:t>
            </a:r>
            <a:r>
              <a:rPr lang="zh-CN" altLang="en-US" sz="2400" b="1" dirty="0">
                <a:latin typeface="宋体" panose="02010600030101010101" pitchFamily="2" charset="-122"/>
                <a:ea typeface="宋体" panose="02010600030101010101" pitchFamily="2" charset="-122"/>
              </a:rPr>
              <a:t>年</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月</a:t>
            </a:r>
            <a:r>
              <a:rPr lang="en-US" altLang="zh-CN" sz="2400" b="1" dirty="0" smtClean="0">
                <a:latin typeface="宋体" panose="02010600030101010101" pitchFamily="2" charset="-122"/>
                <a:ea typeface="宋体" panose="02010600030101010101" pitchFamily="2" charset="-122"/>
              </a:rPr>
              <a:t>13</a:t>
            </a:r>
            <a:r>
              <a:rPr lang="zh-CN" altLang="en-US" sz="2400" b="1" dirty="0" smtClean="0">
                <a:latin typeface="宋体" panose="02010600030101010101" pitchFamily="2" charset="-122"/>
                <a:ea typeface="宋体" panose="02010600030101010101" pitchFamily="2" charset="-122"/>
              </a:rPr>
              <a:t>日</a:t>
            </a:r>
            <a:r>
              <a:rPr lang="zh-CN" altLang="en-US" sz="2400" b="1" dirty="0">
                <a:latin typeface="宋体" panose="02010600030101010101" pitchFamily="2" charset="-122"/>
                <a:ea typeface="宋体" panose="02010600030101010101" pitchFamily="2" charset="-122"/>
              </a:rPr>
              <a:t>问题讨论</a:t>
            </a:r>
          </a:p>
        </p:txBody>
      </p:sp>
      <p:sp>
        <p:nvSpPr>
          <p:cNvPr id="3" name="副标题 2"/>
          <p:cNvSpPr>
            <a:spLocks noGrp="1"/>
          </p:cNvSpPr>
          <p:nvPr>
            <p:ph type="subTitle" idx="1"/>
          </p:nvPr>
        </p:nvSpPr>
        <p:spPr/>
        <p:txBody>
          <a:bodyPr>
            <a:noAutofit/>
          </a:bodyPr>
          <a:lstStyle/>
          <a:p>
            <a:pPr algn="r"/>
            <a:r>
              <a:rPr lang="zh-CN" altLang="en-US" sz="1800" dirty="0">
                <a:latin typeface="Times New Roman" panose="02020603050405020304" pitchFamily="18" charset="0"/>
                <a:ea typeface="华文新魏" panose="02010800040101010101" pitchFamily="2" charset="-122"/>
                <a:cs typeface="Times New Roman" panose="02020603050405020304" pitchFamily="18" charset="0"/>
              </a:rPr>
              <a:t>指导</a:t>
            </a:r>
            <a:r>
              <a:rPr lang="zh-CN" altLang="en-US" sz="1800" dirty="0" smtClean="0">
                <a:latin typeface="Times New Roman" panose="02020603050405020304" pitchFamily="18" charset="0"/>
                <a:ea typeface="华文新魏" panose="02010800040101010101" pitchFamily="2" charset="-122"/>
                <a:cs typeface="Times New Roman" panose="02020603050405020304" pitchFamily="18" charset="0"/>
              </a:rPr>
              <a:t>老师：孙昌爱</a:t>
            </a:r>
            <a:endParaRPr lang="en-US" altLang="zh-CN" sz="1800" dirty="0" smtClean="0">
              <a:latin typeface="Times New Roman" panose="02020603050405020304" pitchFamily="18" charset="0"/>
              <a:ea typeface="华文新魏" panose="02010800040101010101" pitchFamily="2" charset="-122"/>
              <a:cs typeface="Times New Roman" panose="02020603050405020304" pitchFamily="18" charset="0"/>
            </a:endParaRPr>
          </a:p>
          <a:p>
            <a:pPr algn="r"/>
            <a:r>
              <a:rPr lang="zh-CN" altLang="en-US" sz="1800" dirty="0" smtClean="0">
                <a:latin typeface="Times New Roman" panose="02020603050405020304" pitchFamily="18" charset="0"/>
                <a:ea typeface="华文新魏" panose="02010800040101010101" pitchFamily="2" charset="-122"/>
                <a:cs typeface="Times New Roman" panose="02020603050405020304" pitchFamily="18" charset="0"/>
              </a:rPr>
              <a:t>答辩学生：贾婧婷</a:t>
            </a:r>
            <a:endParaRPr lang="en-US" altLang="zh-CN" sz="1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640527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0949"/>
    </mc:Choice>
    <mc:Fallback xmlns="">
      <p:transition spd="slow" advTm="1094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1</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
          <p:cNvSpPr>
            <a:spLocks noChangeArrowheads="1"/>
          </p:cNvSpPr>
          <p:nvPr/>
        </p:nvSpPr>
        <p:spPr bwMode="auto">
          <a:xfrm>
            <a:off x="3089" y="0"/>
            <a:ext cx="1620441" cy="6858000"/>
          </a:xfrm>
          <a:prstGeom prst="rect">
            <a:avLst/>
          </a:prstGeom>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3000" b="1">
              <a:latin typeface="华文新魏" panose="02010800040101010101" pitchFamily="2" charset="-122"/>
              <a:ea typeface="华文新魏" panose="02010800040101010101" pitchFamily="2" charset="-122"/>
            </a:endParaRPr>
          </a:p>
        </p:txBody>
      </p:sp>
      <p:sp>
        <p:nvSpPr>
          <p:cNvPr id="12" name="文本框 7"/>
          <p:cNvSpPr txBox="1">
            <a:spLocks noChangeArrowheads="1"/>
          </p:cNvSpPr>
          <p:nvPr/>
        </p:nvSpPr>
        <p:spPr bwMode="auto">
          <a:xfrm>
            <a:off x="84052" y="3013474"/>
            <a:ext cx="1457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4" name="文本框 13"/>
          <p:cNvSpPr txBox="1"/>
          <p:nvPr/>
        </p:nvSpPr>
        <p:spPr>
          <a:xfrm>
            <a:off x="2724309" y="2089060"/>
            <a:ext cx="4987741" cy="2585323"/>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r>
              <a:rPr lang="en-US" altLang="zh-CN" sz="1800" dirty="0" smtClean="0">
                <a:solidFill>
                  <a:schemeClr val="tx1">
                    <a:lumMod val="95000"/>
                    <a:lumOff val="5000"/>
                    <a:alpha val="75000"/>
                  </a:schemeClr>
                </a:solidFill>
              </a:rPr>
              <a:t>1.</a:t>
            </a:r>
            <a:r>
              <a:rPr lang="zh-CN" altLang="en-US" sz="1800" dirty="0" smtClean="0">
                <a:solidFill>
                  <a:schemeClr val="tx1">
                    <a:lumMod val="95000"/>
                    <a:lumOff val="5000"/>
                    <a:alpha val="75000"/>
                  </a:schemeClr>
                </a:solidFill>
              </a:rPr>
              <a:t>测试用例生成问题</a:t>
            </a:r>
            <a:endParaRPr lang="en-US" altLang="zh-CN" sz="1800" dirty="0" smtClean="0">
              <a:solidFill>
                <a:schemeClr val="tx1">
                  <a:lumMod val="95000"/>
                  <a:lumOff val="5000"/>
                  <a:alpha val="75000"/>
                </a:schemeClr>
              </a:solidFill>
            </a:endParaRPr>
          </a:p>
          <a:p>
            <a:pPr marL="742950" lvl="2" indent="-285750">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现有技术问题</a:t>
            </a:r>
            <a:endParaRPr lang="en-US" altLang="zh-CN" dirty="0" smtClean="0">
              <a:latin typeface="微软雅黑" panose="020B0503020204020204" pitchFamily="34" charset="-122"/>
              <a:ea typeface="微软雅黑" panose="020B0503020204020204" pitchFamily="34" charset="-122"/>
            </a:endParaRPr>
          </a:p>
          <a:p>
            <a:pPr marL="742950" lvl="2" indent="-285750">
              <a:buFont typeface="Wingdings" panose="05000000000000000000" pitchFamily="2" charset="2"/>
              <a:buChar char="ü"/>
            </a:pPr>
            <a:r>
              <a:rPr lang="zh-CN" altLang="en-US" dirty="0" smtClean="0">
                <a:latin typeface="微软雅黑" panose="020B0503020204020204" pitchFamily="34" charset="-122"/>
                <a:ea typeface="微软雅黑" panose="020B0503020204020204" pitchFamily="34" charset="-122"/>
              </a:rPr>
              <a:t>解决办法</a:t>
            </a:r>
            <a:endParaRPr lang="en-US" altLang="zh-CN" dirty="0">
              <a:latin typeface="微软雅黑" panose="020B0503020204020204" pitchFamily="34" charset="-122"/>
              <a:ea typeface="微软雅黑" panose="020B0503020204020204" pitchFamily="34" charset="-122"/>
            </a:endParaRPr>
          </a:p>
          <a:p>
            <a:pPr marL="457200" lvl="2"/>
            <a:endParaRPr lang="en-US" altLang="zh-CN" dirty="0">
              <a:latin typeface="微软雅黑" panose="020B0503020204020204" pitchFamily="34" charset="-122"/>
              <a:ea typeface="微软雅黑" panose="020B0503020204020204" pitchFamily="34" charset="-122"/>
            </a:endParaRPr>
          </a:p>
          <a:p>
            <a:r>
              <a:rPr lang="en-US" altLang="zh-CN" sz="1800" dirty="0" smtClean="0">
                <a:solidFill>
                  <a:schemeClr val="tx1">
                    <a:lumMod val="95000"/>
                    <a:lumOff val="5000"/>
                    <a:alpha val="75000"/>
                  </a:schemeClr>
                </a:solidFill>
              </a:rPr>
              <a:t>2.</a:t>
            </a:r>
            <a:r>
              <a:rPr lang="zh-CN" altLang="en-US" sz="1800" dirty="0">
                <a:solidFill>
                  <a:schemeClr val="tx1">
                    <a:lumMod val="95000"/>
                    <a:lumOff val="5000"/>
                    <a:alpha val="75000"/>
                  </a:schemeClr>
                </a:solidFill>
              </a:rPr>
              <a:t>实验对比</a:t>
            </a:r>
            <a:endParaRPr lang="en-US" altLang="zh-CN" sz="1800" dirty="0" smtClean="0">
              <a:solidFill>
                <a:schemeClr val="tx1">
                  <a:lumMod val="95000"/>
                  <a:lumOff val="5000"/>
                  <a:alpha val="75000"/>
                </a:schemeClr>
              </a:solidFill>
            </a:endParaRPr>
          </a:p>
          <a:p>
            <a:pPr marL="742950" lvl="1"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是否</a:t>
            </a:r>
            <a:r>
              <a:rPr lang="zh-CN" altLang="en-US" dirty="0" smtClean="0">
                <a:latin typeface="微软雅黑" panose="020B0503020204020204" pitchFamily="34" charset="-122"/>
                <a:ea typeface="微软雅黑" panose="020B0503020204020204" pitchFamily="34" charset="-122"/>
              </a:rPr>
              <a:t>需要</a:t>
            </a:r>
            <a:endParaRPr lang="en-US" altLang="zh-CN" dirty="0">
              <a:latin typeface="微软雅黑" panose="020B0503020204020204" pitchFamily="34" charset="-122"/>
              <a:ea typeface="微软雅黑" panose="020B0503020204020204" pitchFamily="34" charset="-122"/>
            </a:endParaRPr>
          </a:p>
          <a:p>
            <a:pPr lvl="1"/>
            <a:endParaRPr lang="en-US" altLang="zh-CN" dirty="0">
              <a:solidFill>
                <a:schemeClr val="tx1"/>
              </a:solidFill>
              <a:latin typeface="微软雅黑" panose="020B0503020204020204" pitchFamily="34" charset="-122"/>
              <a:ea typeface="微软雅黑" panose="020B0503020204020204" pitchFamily="34" charset="-122"/>
            </a:endParaRPr>
          </a:p>
          <a:p>
            <a:pPr>
              <a:defRPr/>
            </a:pPr>
            <a:r>
              <a:rPr lang="en-US" altLang="zh-CN" sz="1800" dirty="0" smtClean="0">
                <a:solidFill>
                  <a:schemeClr val="tx1">
                    <a:lumMod val="95000"/>
                    <a:lumOff val="5000"/>
                    <a:alpha val="75000"/>
                  </a:schemeClr>
                </a:solidFill>
              </a:rPr>
              <a:t>3.</a:t>
            </a:r>
            <a:r>
              <a:rPr lang="zh-CN" altLang="en-US" sz="1800" dirty="0" smtClean="0">
                <a:solidFill>
                  <a:schemeClr val="tx1">
                    <a:lumMod val="95000"/>
                    <a:lumOff val="5000"/>
                    <a:alpha val="75000"/>
                  </a:schemeClr>
                </a:solidFill>
              </a:rPr>
              <a:t> 毕业设计题目及内容</a:t>
            </a:r>
            <a:endParaRPr lang="en-US" altLang="zh-CN" sz="1800" dirty="0" smtClean="0">
              <a:solidFill>
                <a:schemeClr val="tx1">
                  <a:lumMod val="95000"/>
                  <a:lumOff val="5000"/>
                  <a:alpha val="75000"/>
                </a:schemeClr>
              </a:solidFill>
            </a:endParaRPr>
          </a:p>
          <a:p>
            <a:pPr marL="742950" lvl="1" indent="-285750">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是否</a:t>
            </a:r>
            <a:r>
              <a:rPr lang="zh-CN" altLang="en-US" dirty="0" smtClean="0">
                <a:latin typeface="微软雅黑" panose="020B0503020204020204" pitchFamily="34" charset="-122"/>
                <a:ea typeface="微软雅黑" panose="020B0503020204020204" pitchFamily="34" charset="-122"/>
              </a:rPr>
              <a:t>需要修改</a:t>
            </a:r>
            <a:endParaRPr lang="en-US" altLang="zh-CN" dirty="0" smtClean="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auto">
          <a:xfrm>
            <a:off x="2569041" y="3071825"/>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cxnSp>
        <p:nvCxnSpPr>
          <p:cNvPr id="16" name="直接连接符 15"/>
          <p:cNvCxnSpPr/>
          <p:nvPr/>
        </p:nvCxnSpPr>
        <p:spPr bwMode="auto">
          <a:xfrm>
            <a:off x="2569041" y="3933561"/>
            <a:ext cx="5298281" cy="0"/>
          </a:xfrm>
          <a:prstGeom prst="line">
            <a:avLst/>
          </a:prstGeom>
          <a:solidFill>
            <a:schemeClr val="accent1"/>
          </a:solidFill>
          <a:ln w="9525" cap="flat" cmpd="sng" algn="ctr">
            <a:solidFill>
              <a:schemeClr val="bg1">
                <a:lumMod val="65000"/>
              </a:schemeClr>
            </a:solidFill>
            <a:prstDash val="solid"/>
            <a:round/>
            <a:headEnd type="none" w="med" len="med"/>
            <a:tailEnd type="none" w="med" len="med"/>
          </a:ln>
          <a:effectLst>
            <a:outerShdw blurRad="50800" dist="38100" dir="10800000" algn="r" rotWithShape="0">
              <a:prstClr val="black">
                <a:alpha val="40000"/>
              </a:prstClr>
            </a:outerShdw>
          </a:effectLst>
        </p:spPr>
      </p:cxnSp>
    </p:spTree>
    <p:custDataLst>
      <p:tags r:id="rId1"/>
    </p:custDataLst>
    <p:extLst>
      <p:ext uri="{BB962C8B-B14F-4D97-AF65-F5344CB8AC3E}">
        <p14:creationId xmlns:p14="http://schemas.microsoft.com/office/powerpoint/2010/main" val="119189642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2" presetClass="entr" presetSubtype="8" fill="hold" grpId="0"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ppt_x</p:attrName>
                                        </p:attrNameLst>
                                      </p:cBhvr>
                                      <p:tavLst>
                                        <p:tav tm="0">
                                          <p:val>
                                            <p:strVal val="#ppt_x-#ppt_w*1.125000"/>
                                          </p:val>
                                        </p:tav>
                                        <p:tav tm="100000">
                                          <p:val>
                                            <p:strVal val="#ppt_x"/>
                                          </p:val>
                                        </p:tav>
                                      </p:tavLst>
                                    </p:anim>
                                    <p:animEffect transition="in" filter="wipe(right)">
                                      <p:cBhvr>
                                        <p:cTn id="11" dur="500"/>
                                        <p:tgtEl>
                                          <p:spTgt spid="14"/>
                                        </p:tgtEl>
                                      </p:cBhvr>
                                    </p:animEffect>
                                  </p:childTnLst>
                                </p:cTn>
                              </p:par>
                              <p:par>
                                <p:cTn id="12" presetID="12" presetClass="entr" presetSubtype="8"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p:tgtEl>
                                          <p:spTgt spid="15"/>
                                        </p:tgtEl>
                                        <p:attrNameLst>
                                          <p:attrName>ppt_x</p:attrName>
                                        </p:attrNameLst>
                                      </p:cBhvr>
                                      <p:tavLst>
                                        <p:tav tm="0">
                                          <p:val>
                                            <p:strVal val="#ppt_x-#ppt_w*1.125000"/>
                                          </p:val>
                                        </p:tav>
                                        <p:tav tm="100000">
                                          <p:val>
                                            <p:strVal val="#ppt_x"/>
                                          </p:val>
                                        </p:tav>
                                      </p:tavLst>
                                    </p:anim>
                                    <p:animEffect transition="in" filter="wipe(right)">
                                      <p:cBhvr>
                                        <p:cTn id="15" dur="500"/>
                                        <p:tgtEl>
                                          <p:spTgt spid="15"/>
                                        </p:tgtEl>
                                      </p:cBhvr>
                                    </p:animEffect>
                                  </p:childTnLst>
                                </p:cTn>
                              </p:par>
                              <p:par>
                                <p:cTn id="16" presetID="12" presetClass="entr" presetSubtype="8" fill="hold" nodeType="withEffect">
                                  <p:stCondLst>
                                    <p:cond delay="25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WSDL</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约束总结</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2</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936420" y="1611798"/>
            <a:ext cx="2608406" cy="2031325"/>
          </a:xfrm>
          <a:prstGeom prst="rect">
            <a:avLst/>
          </a:prstGeom>
        </p:spPr>
        <p:txBody>
          <a:bodyPr wrap="none">
            <a:spAutoFit/>
          </a:bodyPr>
          <a:lstStyle/>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参数范围约束</a:t>
            </a:r>
            <a:endParaRPr lang="en-US" altLang="zh-CN"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序列约束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调用约束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时效约束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区域约束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用户属性约束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调用频率及次数约束</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8" name="矩形 7"/>
          <p:cNvSpPr/>
          <p:nvPr/>
        </p:nvSpPr>
        <p:spPr>
          <a:xfrm>
            <a:off x="936420" y="4121505"/>
            <a:ext cx="8255786" cy="1200329"/>
          </a:xfrm>
          <a:prstGeom prst="rect">
            <a:avLst/>
          </a:prstGeom>
        </p:spPr>
        <p:txBody>
          <a:bodyPr wrap="none">
            <a:spAutoFit/>
          </a:bodyPr>
          <a:lstStyle/>
          <a:p>
            <a:pPr lvl="0"/>
            <a:r>
              <a:rPr lang="en-US" altLang="zh-CN" dirty="0" smtClean="0">
                <a:solidFill>
                  <a:srgbClr val="000000"/>
                </a:solidFill>
                <a:latin typeface="华文楷体" panose="02010600040101010101" pitchFamily="2" charset="-122"/>
                <a:ea typeface="华文楷体" panose="02010600040101010101" pitchFamily="2" charset="-122"/>
              </a:rPr>
              <a:t>1</a:t>
            </a:r>
            <a:r>
              <a:rPr lang="zh-CN" altLang="en-US" dirty="0" smtClean="0">
                <a:solidFill>
                  <a:srgbClr val="000000"/>
                </a:solidFill>
                <a:latin typeface="华文楷体" panose="02010600040101010101" pitchFamily="2" charset="-122"/>
                <a:ea typeface="华文楷体" panose="02010600040101010101" pitchFamily="2" charset="-122"/>
              </a:rPr>
              <a:t>、</a:t>
            </a:r>
            <a:r>
              <a:rPr lang="en-US" altLang="zh-CN" dirty="0" smtClean="0">
                <a:solidFill>
                  <a:srgbClr val="000000"/>
                </a:solidFill>
                <a:latin typeface="华文楷体" panose="02010600040101010101" pitchFamily="2" charset="-122"/>
                <a:ea typeface="华文楷体" panose="02010600040101010101" pitchFamily="2" charset="-122"/>
              </a:rPr>
              <a:t>2</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大部分国内研究提及的约束</a:t>
            </a:r>
            <a:endParaRPr lang="en-US" altLang="zh-CN" dirty="0" smtClean="0">
              <a:solidFill>
                <a:srgbClr val="000000"/>
              </a:solidFill>
              <a:latin typeface="华文楷体" panose="02010600040101010101" pitchFamily="2" charset="-122"/>
              <a:ea typeface="华文楷体" panose="02010600040101010101" pitchFamily="2" charset="-122"/>
            </a:endParaRPr>
          </a:p>
          <a:p>
            <a:pPr lvl="0"/>
            <a:r>
              <a:rPr lang="en-US" altLang="zh-CN" dirty="0" smtClean="0">
                <a:solidFill>
                  <a:srgbClr val="000000"/>
                </a:solidFill>
                <a:latin typeface="华文楷体" panose="02010600040101010101" pitchFamily="2" charset="-122"/>
                <a:ea typeface="华文楷体" panose="02010600040101010101" pitchFamily="2" charset="-122"/>
              </a:rPr>
              <a:t>3: Extending WSDL to Facilitate Web Service </a:t>
            </a:r>
            <a:r>
              <a:rPr lang="en-US" altLang="zh-CN" dirty="0">
                <a:solidFill>
                  <a:srgbClr val="000000"/>
                </a:solidFill>
                <a:latin typeface="华文楷体" panose="02010600040101010101" pitchFamily="2" charset="-122"/>
                <a:ea typeface="华文楷体" panose="02010600040101010101" pitchFamily="2" charset="-122"/>
              </a:rPr>
              <a:t>Testing (</a:t>
            </a:r>
            <a:r>
              <a:rPr lang="en-US" altLang="zh-CN" dirty="0" smtClean="0">
                <a:solidFill>
                  <a:srgbClr val="000000"/>
                </a:solidFill>
                <a:latin typeface="华文楷体" panose="02010600040101010101" pitchFamily="2" charset="-122"/>
                <a:ea typeface="华文楷体" panose="02010600040101010101" pitchFamily="2" charset="-122"/>
              </a:rPr>
              <a:t>HASE 2002 )</a:t>
            </a:r>
          </a:p>
          <a:p>
            <a:pPr lvl="0"/>
            <a:r>
              <a:rPr lang="en-US" altLang="zh-CN" dirty="0" smtClean="0">
                <a:solidFill>
                  <a:srgbClr val="000000"/>
                </a:solidFill>
                <a:latin typeface="华文楷体" panose="02010600040101010101" pitchFamily="2" charset="-122"/>
                <a:ea typeface="华文楷体" panose="02010600040101010101" pitchFamily="2" charset="-122"/>
              </a:rPr>
              <a:t>4</a:t>
            </a:r>
            <a:r>
              <a:rPr lang="zh-CN" altLang="en-US" dirty="0" smtClean="0">
                <a:solidFill>
                  <a:srgbClr val="000000"/>
                </a:solidFill>
                <a:latin typeface="华文楷体" panose="02010600040101010101" pitchFamily="2" charset="-122"/>
                <a:ea typeface="华文楷体" panose="02010600040101010101" pitchFamily="2" charset="-122"/>
              </a:rPr>
              <a:t>、</a:t>
            </a:r>
            <a:r>
              <a:rPr lang="en-US" altLang="zh-CN" dirty="0" smtClean="0">
                <a:solidFill>
                  <a:srgbClr val="000000"/>
                </a:solidFill>
                <a:latin typeface="华文楷体" panose="02010600040101010101" pitchFamily="2" charset="-122"/>
                <a:ea typeface="华文楷体" panose="02010600040101010101" pitchFamily="2" charset="-122"/>
              </a:rPr>
              <a:t>5</a:t>
            </a:r>
            <a:r>
              <a:rPr lang="zh-CN" altLang="en-US" dirty="0" smtClean="0">
                <a:solidFill>
                  <a:srgbClr val="000000"/>
                </a:solidFill>
                <a:latin typeface="华文楷体" panose="02010600040101010101" pitchFamily="2" charset="-122"/>
                <a:ea typeface="华文楷体" panose="02010600040101010101" pitchFamily="2" charset="-122"/>
              </a:rPr>
              <a:t>、</a:t>
            </a:r>
            <a:r>
              <a:rPr lang="en-US" altLang="zh-CN" dirty="0" smtClean="0">
                <a:solidFill>
                  <a:srgbClr val="000000"/>
                </a:solidFill>
                <a:latin typeface="华文楷体" panose="02010600040101010101" pitchFamily="2" charset="-122"/>
                <a:ea typeface="华文楷体" panose="02010600040101010101" pitchFamily="2" charset="-122"/>
              </a:rPr>
              <a:t>6: Constraints based Web Service Semantic Augmentation (ICWS 2014 </a:t>
            </a:r>
            <a:r>
              <a:rPr lang="zh-CN" altLang="en-US" dirty="0" smtClean="0">
                <a:solidFill>
                  <a:srgbClr val="000000"/>
                </a:solidFill>
                <a:latin typeface="华文楷体" panose="02010600040101010101" pitchFamily="2" charset="-122"/>
                <a:ea typeface="华文楷体" panose="02010600040101010101" pitchFamily="2" charset="-122"/>
              </a:rPr>
              <a:t>天津大学</a:t>
            </a:r>
            <a:r>
              <a:rPr lang="en-US" altLang="zh-CN" dirty="0" smtClean="0">
                <a:solidFill>
                  <a:srgbClr val="000000"/>
                </a:solidFill>
                <a:latin typeface="华文楷体" panose="02010600040101010101" pitchFamily="2" charset="-122"/>
                <a:ea typeface="华文楷体" panose="02010600040101010101" pitchFamily="2" charset="-122"/>
              </a:rPr>
              <a:t>)</a:t>
            </a:r>
          </a:p>
          <a:p>
            <a:pPr lvl="0"/>
            <a:r>
              <a:rPr lang="en-US" altLang="zh-CN" dirty="0" smtClean="0">
                <a:solidFill>
                  <a:srgbClr val="000000"/>
                </a:solidFill>
                <a:latin typeface="华文楷体" panose="02010600040101010101" pitchFamily="2" charset="-122"/>
                <a:ea typeface="华文楷体" panose="02010600040101010101" pitchFamily="2" charset="-122"/>
              </a:rPr>
              <a:t>6</a:t>
            </a:r>
            <a:r>
              <a:rPr lang="zh-CN" altLang="en-US" dirty="0" smtClean="0">
                <a:solidFill>
                  <a:srgbClr val="000000"/>
                </a:solidFill>
                <a:latin typeface="华文楷体" panose="02010600040101010101" pitchFamily="2" charset="-122"/>
                <a:ea typeface="华文楷体" panose="02010600040101010101" pitchFamily="2" charset="-122"/>
              </a:rPr>
              <a:t>、</a:t>
            </a:r>
            <a:r>
              <a:rPr lang="en-US" altLang="zh-CN" dirty="0" smtClean="0">
                <a:solidFill>
                  <a:srgbClr val="000000"/>
                </a:solidFill>
                <a:latin typeface="华文楷体" panose="02010600040101010101" pitchFamily="2" charset="-122"/>
                <a:ea typeface="华文楷体" panose="02010600040101010101" pitchFamily="2" charset="-122"/>
              </a:rPr>
              <a:t>7: </a:t>
            </a:r>
            <a:r>
              <a:rPr lang="zh-CN" altLang="en-US" dirty="0" smtClean="0">
                <a:solidFill>
                  <a:srgbClr val="000000"/>
                </a:solidFill>
                <a:latin typeface="华文楷体" panose="02010600040101010101" pitchFamily="2" charset="-122"/>
                <a:ea typeface="华文楷体" panose="02010600040101010101" pitchFamily="2" charset="-122"/>
              </a:rPr>
              <a:t>百度</a:t>
            </a:r>
            <a:r>
              <a:rPr lang="en-US" altLang="zh-CN" dirty="0" smtClean="0">
                <a:solidFill>
                  <a:srgbClr val="000000"/>
                </a:solidFill>
                <a:latin typeface="华文楷体" panose="02010600040101010101" pitchFamily="2" charset="-122"/>
                <a:ea typeface="华文楷体" panose="02010600040101010101" pitchFamily="2" charset="-122"/>
              </a:rPr>
              <a:t>API</a:t>
            </a:r>
            <a:r>
              <a:rPr lang="zh-CN" altLang="en-US" dirty="0" smtClean="0">
                <a:solidFill>
                  <a:srgbClr val="000000"/>
                </a:solidFill>
                <a:latin typeface="华文楷体" panose="02010600040101010101" pitchFamily="2" charset="-122"/>
                <a:ea typeface="华文楷体" panose="02010600040101010101" pitchFamily="2" charset="-122"/>
              </a:rPr>
              <a:t>提到的约束</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9" name="矩形 8"/>
          <p:cNvSpPr/>
          <p:nvPr/>
        </p:nvSpPr>
        <p:spPr>
          <a:xfrm>
            <a:off x="240133" y="1187941"/>
            <a:ext cx="1627369" cy="369332"/>
          </a:xfrm>
          <a:prstGeom prst="rect">
            <a:avLst/>
          </a:prstGeom>
        </p:spPr>
        <p:txBody>
          <a:bodyPr wrap="none">
            <a:spAutoFit/>
          </a:bodyPr>
          <a:lstStyle/>
          <a:p>
            <a:pPr marL="285750" lvl="0"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约束类型：</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10" name="矩形 9"/>
          <p:cNvSpPr/>
          <p:nvPr/>
        </p:nvSpPr>
        <p:spPr>
          <a:xfrm>
            <a:off x="240132" y="3697648"/>
            <a:ext cx="1627369" cy="369332"/>
          </a:xfrm>
          <a:prstGeom prst="rect">
            <a:avLst/>
          </a:prstGeom>
        </p:spPr>
        <p:txBody>
          <a:bodyPr wrap="none">
            <a:spAutoFit/>
          </a:bodyPr>
          <a:lstStyle/>
          <a:p>
            <a:pPr marL="285750" lvl="0"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约束来源：</a:t>
            </a:r>
            <a:endParaRPr lang="en-US" altLang="zh-CN" dirty="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92231185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left)">
                                      <p:cBhvr>
                                        <p:cTn id="19" dur="500"/>
                                        <p:tgtEl>
                                          <p:spTgt spid="7">
                                            <p:txEl>
                                              <p:pRg st="2" end="2"/>
                                            </p:txEl>
                                          </p:spTgt>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wipe(left)">
                                      <p:cBhvr>
                                        <p:cTn id="31" dur="500"/>
                                        <p:tgtEl>
                                          <p:spTgt spid="7">
                                            <p:txEl>
                                              <p:pRg st="4" end="4"/>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wipe(left)">
                                      <p:cBhvr>
                                        <p:cTn id="34" dur="500"/>
                                        <p:tgtEl>
                                          <p:spTgt spid="7">
                                            <p:txEl>
                                              <p:pRg st="5" end="5"/>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wipe(left)">
                                      <p:cBhvr>
                                        <p:cTn id="38" dur="5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wipe(left)">
                                      <p:cBhvr>
                                        <p:cTn id="43" dur="500"/>
                                        <p:tgtEl>
                                          <p:spTgt spid="7">
                                            <p:txEl>
                                              <p:pRg st="6" end="6"/>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wipe(left)">
                                      <p:cBhvr>
                                        <p:cTn id="47" dur="500"/>
                                        <p:tgtEl>
                                          <p:spTgt spid="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7">
                                            <p:txEl>
                                              <p:pRg st="0" end="0"/>
                                            </p:txEl>
                                          </p:spTgt>
                                        </p:tgtEl>
                                        <p:attrNameLst>
                                          <p:attrName>style.color</p:attrName>
                                        </p:attrNameLst>
                                      </p:cBhvr>
                                      <p:to>
                                        <a:srgbClr val="FF0000"/>
                                      </p:to>
                                    </p:animClr>
                                    <p:animClr clrSpc="rgb" dir="cw">
                                      <p:cBhvr>
                                        <p:cTn id="52" dur="500" fill="hold"/>
                                        <p:tgtEl>
                                          <p:spTgt spid="7">
                                            <p:txEl>
                                              <p:pRg st="0" end="0"/>
                                            </p:txEl>
                                          </p:spTgt>
                                        </p:tgtEl>
                                        <p:attrNameLst>
                                          <p:attrName>fillcolor</p:attrName>
                                        </p:attrNameLst>
                                      </p:cBhvr>
                                      <p:to>
                                        <a:srgbClr val="FF0000"/>
                                      </p:to>
                                    </p:animClr>
                                    <p:set>
                                      <p:cBhvr>
                                        <p:cTn id="53" dur="500" fill="hold"/>
                                        <p:tgtEl>
                                          <p:spTgt spid="7">
                                            <p:txEl>
                                              <p:pRg st="0" end="0"/>
                                            </p:txEl>
                                          </p:spTgt>
                                        </p:tgtEl>
                                        <p:attrNameLst>
                                          <p:attrName>fill.type</p:attrName>
                                        </p:attrNameLst>
                                      </p:cBhvr>
                                      <p:to>
                                        <p:strVal val="solid"/>
                                      </p:to>
                                    </p:set>
                                    <p:set>
                                      <p:cBhvr>
                                        <p:cTn id="54" dur="500" fill="hold"/>
                                        <p:tgtEl>
                                          <p:spTgt spid="7">
                                            <p:txEl>
                                              <p:pRg st="0" end="0"/>
                                            </p:txEl>
                                          </p:spTgt>
                                        </p:tgtEl>
                                        <p:attrNameLst>
                                          <p:attrName>fill.on</p:attrName>
                                        </p:attrNameLst>
                                      </p:cBhvr>
                                      <p:to>
                                        <p:strVal val="true"/>
                                      </p:to>
                                    </p:set>
                                  </p:childTnLst>
                                </p:cTn>
                              </p:par>
                              <p:par>
                                <p:cTn id="55" presetID="19" presetClass="emph" presetSubtype="0" fill="hold" nodeType="withEffect">
                                  <p:stCondLst>
                                    <p:cond delay="0"/>
                                  </p:stCondLst>
                                  <p:childTnLst>
                                    <p:animClr clrSpc="rgb" dir="cw">
                                      <p:cBhvr override="childStyle">
                                        <p:cTn id="56" dur="500" fill="hold"/>
                                        <p:tgtEl>
                                          <p:spTgt spid="7">
                                            <p:txEl>
                                              <p:pRg st="1" end="1"/>
                                            </p:txEl>
                                          </p:spTgt>
                                        </p:tgtEl>
                                        <p:attrNameLst>
                                          <p:attrName>style.color</p:attrName>
                                        </p:attrNameLst>
                                      </p:cBhvr>
                                      <p:to>
                                        <a:srgbClr val="FF0000"/>
                                      </p:to>
                                    </p:animClr>
                                    <p:animClr clrSpc="rgb" dir="cw">
                                      <p:cBhvr>
                                        <p:cTn id="57" dur="500" fill="hold"/>
                                        <p:tgtEl>
                                          <p:spTgt spid="7">
                                            <p:txEl>
                                              <p:pRg st="1" end="1"/>
                                            </p:txEl>
                                          </p:spTgt>
                                        </p:tgtEl>
                                        <p:attrNameLst>
                                          <p:attrName>fillcolor</p:attrName>
                                        </p:attrNameLst>
                                      </p:cBhvr>
                                      <p:to>
                                        <a:srgbClr val="FF0000"/>
                                      </p:to>
                                    </p:animClr>
                                    <p:set>
                                      <p:cBhvr>
                                        <p:cTn id="58" dur="500" fill="hold"/>
                                        <p:tgtEl>
                                          <p:spTgt spid="7">
                                            <p:txEl>
                                              <p:pRg st="1" end="1"/>
                                            </p:txEl>
                                          </p:spTgt>
                                        </p:tgtEl>
                                        <p:attrNameLst>
                                          <p:attrName>fill.type</p:attrName>
                                        </p:attrNameLst>
                                      </p:cBhvr>
                                      <p:to>
                                        <p:strVal val="solid"/>
                                      </p:to>
                                    </p:set>
                                    <p:set>
                                      <p:cBhvr>
                                        <p:cTn id="59" dur="500" fill="hold"/>
                                        <p:tgtEl>
                                          <p:spTgt spid="7">
                                            <p:txEl>
                                              <p:pRg st="1" end="1"/>
                                            </p:txEl>
                                          </p:spTgt>
                                        </p:tgtEl>
                                        <p:attrNameLst>
                                          <p:attrName>fill.on</p:attrName>
                                        </p:attrNameLst>
                                      </p:cBhvr>
                                      <p:to>
                                        <p:strVal val="true"/>
                                      </p:to>
                                    </p:set>
                                  </p:childTnLst>
                                </p:cTn>
                              </p:par>
                              <p:par>
                                <p:cTn id="60" presetID="19" presetClass="emph" presetSubtype="0" fill="hold" nodeType="withEffect">
                                  <p:stCondLst>
                                    <p:cond delay="0"/>
                                  </p:stCondLst>
                                  <p:childTnLst>
                                    <p:animClr clrSpc="rgb" dir="cw">
                                      <p:cBhvr override="childStyle">
                                        <p:cTn id="61" dur="500" fill="hold"/>
                                        <p:tgtEl>
                                          <p:spTgt spid="7">
                                            <p:txEl>
                                              <p:pRg st="2" end="2"/>
                                            </p:txEl>
                                          </p:spTgt>
                                        </p:tgtEl>
                                        <p:attrNameLst>
                                          <p:attrName>style.color</p:attrName>
                                        </p:attrNameLst>
                                      </p:cBhvr>
                                      <p:to>
                                        <a:srgbClr val="FF0000"/>
                                      </p:to>
                                    </p:animClr>
                                    <p:animClr clrSpc="rgb" dir="cw">
                                      <p:cBhvr>
                                        <p:cTn id="62" dur="500" fill="hold"/>
                                        <p:tgtEl>
                                          <p:spTgt spid="7">
                                            <p:txEl>
                                              <p:pRg st="2" end="2"/>
                                            </p:txEl>
                                          </p:spTgt>
                                        </p:tgtEl>
                                        <p:attrNameLst>
                                          <p:attrName>fillcolor</p:attrName>
                                        </p:attrNameLst>
                                      </p:cBhvr>
                                      <p:to>
                                        <a:srgbClr val="FF0000"/>
                                      </p:to>
                                    </p:animClr>
                                    <p:set>
                                      <p:cBhvr>
                                        <p:cTn id="63" dur="500" fill="hold"/>
                                        <p:tgtEl>
                                          <p:spTgt spid="7">
                                            <p:txEl>
                                              <p:pRg st="2" end="2"/>
                                            </p:txEl>
                                          </p:spTgt>
                                        </p:tgtEl>
                                        <p:attrNameLst>
                                          <p:attrName>fill.type</p:attrName>
                                        </p:attrNameLst>
                                      </p:cBhvr>
                                      <p:to>
                                        <p:strVal val="solid"/>
                                      </p:to>
                                    </p:set>
                                    <p:set>
                                      <p:cBhvr>
                                        <p:cTn id="64" dur="500" fill="hold"/>
                                        <p:tgtEl>
                                          <p:spTgt spid="7">
                                            <p:txEl>
                                              <p:pRg st="2" end="2"/>
                                            </p:txEl>
                                          </p:spTgt>
                                        </p:tgtEl>
                                        <p:attrNameLst>
                                          <p:attrName>fill.on</p:attrName>
                                        </p:attrNameLst>
                                      </p:cBhvr>
                                      <p:to>
                                        <p:strVal val="true"/>
                                      </p:to>
                                    </p:set>
                                  </p:childTnLst>
                                </p:cTn>
                              </p:par>
                              <p:par>
                                <p:cTn id="65" presetID="19" presetClass="emph" presetSubtype="0" fill="hold" nodeType="withEffect">
                                  <p:stCondLst>
                                    <p:cond delay="0"/>
                                  </p:stCondLst>
                                  <p:childTnLst>
                                    <p:animClr clrSpc="rgb" dir="cw">
                                      <p:cBhvr override="childStyle">
                                        <p:cTn id="66" dur="500" fill="hold"/>
                                        <p:tgtEl>
                                          <p:spTgt spid="7">
                                            <p:txEl>
                                              <p:pRg st="3" end="3"/>
                                            </p:txEl>
                                          </p:spTgt>
                                        </p:tgtEl>
                                        <p:attrNameLst>
                                          <p:attrName>style.color</p:attrName>
                                        </p:attrNameLst>
                                      </p:cBhvr>
                                      <p:to>
                                        <a:srgbClr val="FF0000"/>
                                      </p:to>
                                    </p:animClr>
                                    <p:animClr clrSpc="rgb" dir="cw">
                                      <p:cBhvr>
                                        <p:cTn id="67" dur="500" fill="hold"/>
                                        <p:tgtEl>
                                          <p:spTgt spid="7">
                                            <p:txEl>
                                              <p:pRg st="3" end="3"/>
                                            </p:txEl>
                                          </p:spTgt>
                                        </p:tgtEl>
                                        <p:attrNameLst>
                                          <p:attrName>fillcolor</p:attrName>
                                        </p:attrNameLst>
                                      </p:cBhvr>
                                      <p:to>
                                        <a:srgbClr val="FF0000"/>
                                      </p:to>
                                    </p:animClr>
                                    <p:set>
                                      <p:cBhvr>
                                        <p:cTn id="68" dur="500" fill="hold"/>
                                        <p:tgtEl>
                                          <p:spTgt spid="7">
                                            <p:txEl>
                                              <p:pRg st="3" end="3"/>
                                            </p:txEl>
                                          </p:spTgt>
                                        </p:tgtEl>
                                        <p:attrNameLst>
                                          <p:attrName>fill.type</p:attrName>
                                        </p:attrNameLst>
                                      </p:cBhvr>
                                      <p:to>
                                        <p:strVal val="solid"/>
                                      </p:to>
                                    </p:set>
                                    <p:set>
                                      <p:cBhvr>
                                        <p:cTn id="69" dur="500" fill="hold"/>
                                        <p:tgtEl>
                                          <p:spTgt spid="7">
                                            <p:txEl>
                                              <p:pRg st="3" end="3"/>
                                            </p:txEl>
                                          </p:spTgt>
                                        </p:tgtEl>
                                        <p:attrNameLst>
                                          <p:attrName>fill.on</p:attrName>
                                        </p:attrNameLst>
                                      </p:cBhvr>
                                      <p:to>
                                        <p:strVal val="true"/>
                                      </p:to>
                                    </p:set>
                                  </p:childTnLst>
                                </p:cTn>
                              </p:par>
                              <p:par>
                                <p:cTn id="70" presetID="19" presetClass="emph" presetSubtype="0" fill="hold" nodeType="withEffect">
                                  <p:stCondLst>
                                    <p:cond delay="0"/>
                                  </p:stCondLst>
                                  <p:childTnLst>
                                    <p:animClr clrSpc="rgb" dir="cw">
                                      <p:cBhvr override="childStyle">
                                        <p:cTn id="71" dur="500" fill="hold"/>
                                        <p:tgtEl>
                                          <p:spTgt spid="7">
                                            <p:txEl>
                                              <p:pRg st="4" end="4"/>
                                            </p:txEl>
                                          </p:spTgt>
                                        </p:tgtEl>
                                        <p:attrNameLst>
                                          <p:attrName>style.color</p:attrName>
                                        </p:attrNameLst>
                                      </p:cBhvr>
                                      <p:to>
                                        <a:srgbClr val="FF0000"/>
                                      </p:to>
                                    </p:animClr>
                                    <p:animClr clrSpc="rgb" dir="cw">
                                      <p:cBhvr>
                                        <p:cTn id="72" dur="500" fill="hold"/>
                                        <p:tgtEl>
                                          <p:spTgt spid="7">
                                            <p:txEl>
                                              <p:pRg st="4" end="4"/>
                                            </p:txEl>
                                          </p:spTgt>
                                        </p:tgtEl>
                                        <p:attrNameLst>
                                          <p:attrName>fillcolor</p:attrName>
                                        </p:attrNameLst>
                                      </p:cBhvr>
                                      <p:to>
                                        <a:srgbClr val="FF0000"/>
                                      </p:to>
                                    </p:animClr>
                                    <p:set>
                                      <p:cBhvr>
                                        <p:cTn id="73" dur="500" fill="hold"/>
                                        <p:tgtEl>
                                          <p:spTgt spid="7">
                                            <p:txEl>
                                              <p:pRg st="4" end="4"/>
                                            </p:txEl>
                                          </p:spTgt>
                                        </p:tgtEl>
                                        <p:attrNameLst>
                                          <p:attrName>fill.type</p:attrName>
                                        </p:attrNameLst>
                                      </p:cBhvr>
                                      <p:to>
                                        <p:strVal val="solid"/>
                                      </p:to>
                                    </p:set>
                                    <p:set>
                                      <p:cBhvr>
                                        <p:cTn id="74" dur="500" fill="hold"/>
                                        <p:tgtEl>
                                          <p:spTgt spid="7">
                                            <p:txEl>
                                              <p:pRg st="4" end="4"/>
                                            </p:txEl>
                                          </p:spTgt>
                                        </p:tgtEl>
                                        <p:attrNameLst>
                                          <p:attrName>fill.on</p:attrName>
                                        </p:attrNameLst>
                                      </p:cBhvr>
                                      <p:to>
                                        <p:strVal val="true"/>
                                      </p:to>
                                    </p:set>
                                  </p:childTnLst>
                                </p:cTn>
                              </p:par>
                              <p:par>
                                <p:cTn id="75" presetID="19" presetClass="emph" presetSubtype="0" fill="hold" nodeType="withEffect">
                                  <p:stCondLst>
                                    <p:cond delay="0"/>
                                  </p:stCondLst>
                                  <p:childTnLst>
                                    <p:animClr clrSpc="rgb" dir="cw">
                                      <p:cBhvr override="childStyle">
                                        <p:cTn id="76" dur="500" fill="hold"/>
                                        <p:tgtEl>
                                          <p:spTgt spid="7">
                                            <p:txEl>
                                              <p:pRg st="5" end="5"/>
                                            </p:txEl>
                                          </p:spTgt>
                                        </p:tgtEl>
                                        <p:attrNameLst>
                                          <p:attrName>style.color</p:attrName>
                                        </p:attrNameLst>
                                      </p:cBhvr>
                                      <p:to>
                                        <a:srgbClr val="FF0000"/>
                                      </p:to>
                                    </p:animClr>
                                    <p:animClr clrSpc="rgb" dir="cw">
                                      <p:cBhvr>
                                        <p:cTn id="77" dur="500" fill="hold"/>
                                        <p:tgtEl>
                                          <p:spTgt spid="7">
                                            <p:txEl>
                                              <p:pRg st="5" end="5"/>
                                            </p:txEl>
                                          </p:spTgt>
                                        </p:tgtEl>
                                        <p:attrNameLst>
                                          <p:attrName>fillcolor</p:attrName>
                                        </p:attrNameLst>
                                      </p:cBhvr>
                                      <p:to>
                                        <a:srgbClr val="FF0000"/>
                                      </p:to>
                                    </p:animClr>
                                    <p:set>
                                      <p:cBhvr>
                                        <p:cTn id="78" dur="500" fill="hold"/>
                                        <p:tgtEl>
                                          <p:spTgt spid="7">
                                            <p:txEl>
                                              <p:pRg st="5" end="5"/>
                                            </p:txEl>
                                          </p:spTgt>
                                        </p:tgtEl>
                                        <p:attrNameLst>
                                          <p:attrName>fill.type</p:attrName>
                                        </p:attrNameLst>
                                      </p:cBhvr>
                                      <p:to>
                                        <p:strVal val="solid"/>
                                      </p:to>
                                    </p:set>
                                    <p:set>
                                      <p:cBhvr>
                                        <p:cTn id="79" dur="500" fill="hold"/>
                                        <p:tgtEl>
                                          <p:spTgt spid="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测试用例生成问题</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3</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459851" y="2545569"/>
            <a:ext cx="7947879" cy="2308324"/>
          </a:xfrm>
          <a:prstGeom prst="rect">
            <a:avLst/>
          </a:prstGeom>
        </p:spPr>
        <p:txBody>
          <a:bodyPr wrap="square">
            <a:spAutoFit/>
          </a:bodyPr>
          <a:lstStyle/>
          <a:p>
            <a:pPr marL="285750" lvl="0"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存在的问题：</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约束求解对数组、字符串、对象求解支持有限，该技术局限性太强；</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被调用服务的内部逻辑不可知，导致求解条件不够，无法针对测试路径求出具体的测试数据。</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我查阅了国内外</a:t>
            </a:r>
            <a:r>
              <a:rPr lang="en-US" altLang="zh-CN" dirty="0" smtClean="0">
                <a:solidFill>
                  <a:srgbClr val="000000"/>
                </a:solidFill>
                <a:latin typeface="华文楷体" panose="02010600040101010101" pitchFamily="2" charset="-122"/>
                <a:ea typeface="华文楷体" panose="02010600040101010101" pitchFamily="2" charset="-122"/>
              </a:rPr>
              <a:t>BPEL</a:t>
            </a:r>
            <a:r>
              <a:rPr lang="zh-CN" altLang="en-US" dirty="0" smtClean="0">
                <a:solidFill>
                  <a:srgbClr val="000000"/>
                </a:solidFill>
                <a:latin typeface="华文楷体" panose="02010600040101010101" pitchFamily="2" charset="-122"/>
                <a:ea typeface="华文楷体" panose="02010600040101010101" pitchFamily="2" charset="-122"/>
              </a:rPr>
              <a:t>组合程序测试的文献，大部分解决思路是求出测试路径。</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有的用了约束求解求出测试用例，但是所调用服务反馈值都是</a:t>
            </a:r>
            <a:r>
              <a:rPr lang="en-US" altLang="zh-CN" dirty="0" smtClean="0">
                <a:solidFill>
                  <a:srgbClr val="000000"/>
                </a:solidFill>
                <a:latin typeface="华文楷体" panose="02010600040101010101" pitchFamily="2" charset="-122"/>
                <a:ea typeface="华文楷体" panose="02010600040101010101" pitchFamily="2" charset="-122"/>
              </a:rPr>
              <a:t>true/false</a:t>
            </a:r>
            <a:r>
              <a:rPr lang="zh-CN" altLang="en-US" dirty="0" smtClean="0">
                <a:solidFill>
                  <a:srgbClr val="000000"/>
                </a:solidFill>
                <a:latin typeface="华文楷体" panose="02010600040101010101" pitchFamily="2" charset="-122"/>
                <a:ea typeface="华文楷体" panose="02010600040101010101" pitchFamily="2" charset="-122"/>
              </a:rPr>
              <a:t>类型的，或者并未详细说明测试用例生成技术。</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
        <p:nvSpPr>
          <p:cNvPr id="11" name="矩形 10"/>
          <p:cNvSpPr/>
          <p:nvPr/>
        </p:nvSpPr>
        <p:spPr>
          <a:xfrm>
            <a:off x="533749" y="1103146"/>
            <a:ext cx="7873981" cy="1200329"/>
          </a:xfrm>
          <a:prstGeom prst="rect">
            <a:avLst/>
          </a:prstGeom>
        </p:spPr>
        <p:txBody>
          <a:bodyPr wrap="square">
            <a:spAutoFit/>
          </a:bodyPr>
          <a:lstStyle/>
          <a:p>
            <a:pPr marL="285750" lvl="0"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原有思路：</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依据拓展后的</a:t>
            </a:r>
            <a:r>
              <a:rPr lang="en-US" altLang="zh-CN" dirty="0" smtClean="0">
                <a:solidFill>
                  <a:srgbClr val="000000"/>
                </a:solidFill>
                <a:latin typeface="华文楷体" panose="02010600040101010101" pitchFamily="2" charset="-122"/>
                <a:ea typeface="华文楷体" panose="02010600040101010101" pitchFamily="2" charset="-122"/>
              </a:rPr>
              <a:t>WSDL</a:t>
            </a:r>
            <a:r>
              <a:rPr lang="zh-CN" altLang="en-US" dirty="0" smtClean="0">
                <a:solidFill>
                  <a:srgbClr val="000000"/>
                </a:solidFill>
                <a:latin typeface="华文楷体" panose="02010600040101010101" pitchFamily="2" charset="-122"/>
                <a:ea typeface="华文楷体" panose="02010600040101010101" pitchFamily="2" charset="-122"/>
              </a:rPr>
              <a:t>及</a:t>
            </a:r>
            <a:r>
              <a:rPr lang="en-US" altLang="zh-CN" dirty="0" smtClean="0">
                <a:solidFill>
                  <a:srgbClr val="000000"/>
                </a:solidFill>
                <a:latin typeface="华文楷体" panose="02010600040101010101" pitchFamily="2" charset="-122"/>
                <a:ea typeface="华文楷体" panose="02010600040101010101" pitchFamily="2" charset="-122"/>
              </a:rPr>
              <a:t>BPEL</a:t>
            </a:r>
            <a:r>
              <a:rPr lang="zh-CN" altLang="en-US" dirty="0" smtClean="0">
                <a:solidFill>
                  <a:srgbClr val="000000"/>
                </a:solidFill>
                <a:latin typeface="华文楷体" panose="02010600040101010101" pitchFamily="2" charset="-122"/>
                <a:ea typeface="华文楷体" panose="02010600040101010101" pitchFamily="2" charset="-122"/>
              </a:rPr>
              <a:t>文档建立行为模型</a:t>
            </a:r>
            <a:endParaRPr lang="en-US" altLang="zh-CN" dirty="0" smtClean="0">
              <a:solidFill>
                <a:srgbClr val="000000"/>
              </a:solidFill>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定义覆盖</a:t>
            </a:r>
            <a:r>
              <a:rPr lang="zh-CN" altLang="en-US" dirty="0">
                <a:solidFill>
                  <a:srgbClr val="000000"/>
                </a:solidFill>
                <a:latin typeface="华文楷体" panose="02010600040101010101" pitchFamily="2" charset="-122"/>
                <a:ea typeface="华文楷体" panose="02010600040101010101" pitchFamily="2" charset="-122"/>
              </a:rPr>
              <a:t>规则</a:t>
            </a:r>
            <a:r>
              <a:rPr lang="zh-CN" altLang="en-US" dirty="0" smtClean="0">
                <a:solidFill>
                  <a:srgbClr val="000000"/>
                </a:solidFill>
                <a:latin typeface="华文楷体" panose="02010600040101010101" pitchFamily="2" charset="-122"/>
                <a:ea typeface="华文楷体" panose="02010600040101010101" pitchFamily="2" charset="-122"/>
              </a:rPr>
              <a:t>（如：路径覆盖，即</a:t>
            </a:r>
            <a:r>
              <a:rPr lang="zh-CN" altLang="en-US" dirty="0" smtClean="0">
                <a:solidFill>
                  <a:srgbClr val="000000"/>
                </a:solidFill>
                <a:latin typeface="华文楷体" panose="02010600040101010101" pitchFamily="2" charset="-122"/>
                <a:ea typeface="华文楷体" panose="02010600040101010101" pitchFamily="2" charset="-122"/>
              </a:rPr>
              <a:t>遍历</a:t>
            </a:r>
            <a:r>
              <a:rPr lang="zh-CN" altLang="en-US" dirty="0">
                <a:solidFill>
                  <a:srgbClr val="000000"/>
                </a:solidFill>
                <a:latin typeface="华文楷体" panose="02010600040101010101" pitchFamily="2" charset="-122"/>
                <a:ea typeface="华文楷体" panose="02010600040101010101" pitchFamily="2" charset="-122"/>
              </a:rPr>
              <a:t>行为模型</a:t>
            </a:r>
            <a:r>
              <a:rPr lang="zh-CN" altLang="en-US" dirty="0" smtClean="0">
                <a:solidFill>
                  <a:srgbClr val="000000"/>
                </a:solidFill>
                <a:latin typeface="华文楷体" panose="02010600040101010101" pitchFamily="2" charset="-122"/>
                <a:ea typeface="华文楷体" panose="02010600040101010101" pitchFamily="2" charset="-122"/>
              </a:rPr>
              <a:t>的</a:t>
            </a:r>
            <a:r>
              <a:rPr lang="zh-CN" altLang="en-US" dirty="0" smtClean="0">
                <a:solidFill>
                  <a:srgbClr val="000000"/>
                </a:solidFill>
                <a:latin typeface="华文楷体" panose="02010600040101010101" pitchFamily="2" charset="-122"/>
                <a:ea typeface="华文楷体" panose="02010600040101010101" pitchFamily="2" charset="-122"/>
              </a:rPr>
              <a:t>所有路径）针对行为模型中得出的每条路径进行约束求解，获取执行该路径的输入数据。</a:t>
            </a:r>
            <a:endParaRPr lang="en-US" altLang="zh-CN"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533749" y="4853893"/>
            <a:ext cx="8200164" cy="2070100"/>
          </a:xfrm>
          <a:prstGeom prst="rect">
            <a:avLst/>
          </a:prstGeom>
        </p:spPr>
      </p:pic>
    </p:spTree>
    <p:custDataLst>
      <p:tags r:id="rId1"/>
    </p:custDataLst>
    <p:extLst>
      <p:ext uri="{BB962C8B-B14F-4D97-AF65-F5344CB8AC3E}">
        <p14:creationId xmlns:p14="http://schemas.microsoft.com/office/powerpoint/2010/main" val="363019894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测试用例生成问题</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4</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533749" y="1103146"/>
            <a:ext cx="8063985" cy="923330"/>
          </a:xfrm>
          <a:prstGeom prst="rect">
            <a:avLst/>
          </a:prstGeom>
        </p:spPr>
        <p:txBody>
          <a:bodyPr wrap="square">
            <a:spAutoFit/>
          </a:bodyPr>
          <a:lstStyle/>
          <a:p>
            <a:pPr marL="285750" lvl="0"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为什么要遍历行为模型的所有路径：</a:t>
            </a:r>
            <a:endParaRPr lang="en-US" altLang="zh-CN" dirty="0" smtClean="0">
              <a:solidFill>
                <a:srgbClr val="000000"/>
              </a:solidFill>
              <a:latin typeface="华文楷体" panose="02010600040101010101" pitchFamily="2" charset="-122"/>
              <a:ea typeface="华文楷体" panose="02010600040101010101" pitchFamily="2" charset="-122"/>
            </a:endParaRPr>
          </a:p>
          <a:p>
            <a:pPr marL="742950" lvl="1" indent="-285750">
              <a:buFont typeface="Arial" panose="020B0604020202020204" pitchFamily="34" charset="0"/>
              <a:buChar char="•"/>
            </a:pPr>
            <a:r>
              <a:rPr lang="zh-CN" altLang="en-US" dirty="0" smtClean="0">
                <a:solidFill>
                  <a:srgbClr val="000000"/>
                </a:solidFill>
                <a:latin typeface="华文楷体" panose="02010600040101010101" pitchFamily="2" charset="-122"/>
                <a:ea typeface="华文楷体" panose="02010600040101010101" pitchFamily="2" charset="-122"/>
              </a:rPr>
              <a:t>希望生成的测试用例能够最大限度的覆盖被测程序（组合服务）的所有场景，尽可能多的找出因为违反服务约束导致程序出错的情况</a:t>
            </a:r>
            <a:endParaRPr lang="en-US" altLang="zh-CN" dirty="0" smtClean="0">
              <a:solidFill>
                <a:srgbClr val="00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75808814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解决办法</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5</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533749" y="1103146"/>
            <a:ext cx="7873981" cy="3139321"/>
          </a:xfrm>
          <a:prstGeom prst="rect">
            <a:avLst/>
          </a:prstGeom>
        </p:spPr>
        <p:txBody>
          <a:bodyPr wrap="square">
            <a:spAutoFit/>
          </a:bodyPr>
          <a:lstStyle/>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根据服务组合的</a:t>
            </a:r>
            <a:r>
              <a:rPr lang="en-US" altLang="zh-CN" dirty="0">
                <a:latin typeface="华文楷体" panose="02010600040101010101" pitchFamily="2" charset="-122"/>
                <a:ea typeface="华文楷体" panose="02010600040101010101" pitchFamily="2" charset="-122"/>
              </a:rPr>
              <a:t>WSDL</a:t>
            </a:r>
            <a:r>
              <a:rPr lang="zh-CN" altLang="en-US" dirty="0">
                <a:latin typeface="华文楷体" panose="02010600040101010101" pitchFamily="2" charset="-122"/>
                <a:ea typeface="华文楷体" panose="02010600040101010101" pitchFamily="2" charset="-122"/>
              </a:rPr>
              <a:t>描述文档</a:t>
            </a:r>
            <a:r>
              <a:rPr lang="zh-CN" altLang="en-US" dirty="0" smtClean="0">
                <a:latin typeface="华文楷体" panose="02010600040101010101" pitchFamily="2" charset="-122"/>
                <a:ea typeface="华文楷体" panose="02010600040101010101" pitchFamily="2" charset="-122"/>
              </a:rPr>
              <a:t>生成测试用例集，之后进行组合服务的测试。</a:t>
            </a:r>
            <a:endParaRPr lang="en-US" altLang="zh-CN" dirty="0" smtClean="0">
              <a:latin typeface="华文楷体" panose="02010600040101010101" pitchFamily="2" charset="-122"/>
              <a:ea typeface="华文楷体" panose="02010600040101010101" pitchFamily="2" charset="-122"/>
            </a:endParaRPr>
          </a:p>
          <a:p>
            <a:pPr lvl="0"/>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缺陷：</a:t>
            </a:r>
            <a:endParaRPr lang="en-US" altLang="zh-CN" dirty="0" smtClean="0">
              <a:latin typeface="华文楷体" panose="02010600040101010101" pitchFamily="2" charset="-122"/>
              <a:ea typeface="华文楷体" panose="02010600040101010101" pitchFamily="2" charset="-122"/>
            </a:endParaRPr>
          </a:p>
          <a:p>
            <a:pPr lvl="0"/>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技术上太简单、不能保证调用服务的覆盖情况、测试用例</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冗余度高，错误检测率低（不能很好的检测出违反约束的</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情况）</a:t>
            </a:r>
            <a:endParaRPr lang="en-US" altLang="zh-CN" dirty="0" smtClean="0">
              <a:latin typeface="华文楷体" panose="02010600040101010101" pitchFamily="2" charset="-122"/>
              <a:ea typeface="华文楷体" panose="02010600040101010101" pitchFamily="2" charset="-122"/>
            </a:endParaRPr>
          </a:p>
          <a:p>
            <a:pPr marL="342900" indent="-342900">
              <a:buFont typeface="+mj-lt"/>
              <a:buAutoNum type="arabicPeriod" startAt="2"/>
            </a:pPr>
            <a:r>
              <a:rPr lang="zh-CN" altLang="en-US" dirty="0" smtClean="0">
                <a:solidFill>
                  <a:srgbClr val="000000"/>
                </a:solidFill>
                <a:latin typeface="华文楷体" panose="02010600040101010101" pitchFamily="2" charset="-122"/>
                <a:ea typeface="华文楷体" panose="02010600040101010101" pitchFamily="2" charset="-122"/>
              </a:rPr>
              <a:t>同样</a:t>
            </a:r>
            <a:r>
              <a:rPr lang="zh-CN" altLang="en-US" dirty="0">
                <a:latin typeface="华文楷体" panose="02010600040101010101" pitchFamily="2" charset="-122"/>
                <a:ea typeface="华文楷体" panose="02010600040101010101" pitchFamily="2" charset="-122"/>
              </a:rPr>
              <a:t>根据服务组合的</a:t>
            </a:r>
            <a:r>
              <a:rPr lang="en-US" altLang="zh-CN" dirty="0">
                <a:latin typeface="华文楷体" panose="02010600040101010101" pitchFamily="2" charset="-122"/>
                <a:ea typeface="华文楷体" panose="02010600040101010101" pitchFamily="2" charset="-122"/>
              </a:rPr>
              <a:t>WSDL</a:t>
            </a:r>
            <a:r>
              <a:rPr lang="zh-CN" altLang="en-US" dirty="0">
                <a:latin typeface="华文楷体" panose="02010600040101010101" pitchFamily="2" charset="-122"/>
                <a:ea typeface="华文楷体" panose="02010600040101010101" pitchFamily="2" charset="-122"/>
              </a:rPr>
              <a:t>描述文档生成测试用例</a:t>
            </a:r>
            <a:r>
              <a:rPr lang="zh-CN" altLang="en-US" dirty="0" smtClean="0">
                <a:latin typeface="华文楷体" panose="02010600040101010101" pitchFamily="2" charset="-122"/>
                <a:ea typeface="华文楷体" panose="02010600040101010101" pitchFamily="2" charset="-122"/>
              </a:rPr>
              <a:t>集，但</a:t>
            </a:r>
            <a:r>
              <a:rPr lang="zh-CN" altLang="en-US" dirty="0" smtClean="0">
                <a:solidFill>
                  <a:srgbClr val="000000"/>
                </a:solidFill>
                <a:latin typeface="华文楷体" panose="02010600040101010101" pitchFamily="2" charset="-122"/>
                <a:ea typeface="华文楷体" panose="02010600040101010101" pitchFamily="2" charset="-122"/>
              </a:rPr>
              <a:t>针对</a:t>
            </a:r>
            <a:r>
              <a:rPr lang="zh-CN" altLang="en-US" dirty="0">
                <a:solidFill>
                  <a:srgbClr val="000000"/>
                </a:solidFill>
                <a:latin typeface="华文楷体" panose="02010600040101010101" pitchFamily="2" charset="-122"/>
                <a:ea typeface="华文楷体" panose="02010600040101010101" pitchFamily="2" charset="-122"/>
              </a:rPr>
              <a:t>行为模型导出的每条测试路径单独生成一个</a:t>
            </a:r>
            <a:r>
              <a:rPr lang="en-US" altLang="zh-CN" dirty="0">
                <a:solidFill>
                  <a:srgbClr val="000000"/>
                </a:solidFill>
                <a:latin typeface="华文楷体" panose="02010600040101010101" pitchFamily="2" charset="-122"/>
                <a:ea typeface="华文楷体" panose="02010600040101010101" pitchFamily="2" charset="-122"/>
              </a:rPr>
              <a:t>BPEL</a:t>
            </a:r>
            <a:r>
              <a:rPr lang="zh-CN" altLang="en-US" dirty="0">
                <a:solidFill>
                  <a:srgbClr val="000000"/>
                </a:solidFill>
                <a:latin typeface="华文楷体" panose="02010600040101010101" pitchFamily="2" charset="-122"/>
                <a:ea typeface="华文楷体" panose="02010600040101010101" pitchFamily="2" charset="-122"/>
              </a:rPr>
              <a:t>组合服务，</a:t>
            </a:r>
            <a:r>
              <a:rPr lang="zh-CN" altLang="en-US" dirty="0">
                <a:solidFill>
                  <a:srgbClr val="FF0000"/>
                </a:solidFill>
                <a:latin typeface="华文楷体" panose="02010600040101010101" pitchFamily="2" charset="-122"/>
                <a:ea typeface="华文楷体" panose="02010600040101010101" pitchFamily="2" charset="-122"/>
              </a:rPr>
              <a:t>将调用服务之前的赋值操作进行修改</a:t>
            </a:r>
            <a:r>
              <a:rPr lang="zh-CN" altLang="en-US" dirty="0">
                <a:solidFill>
                  <a:srgbClr val="000000"/>
                </a:solidFill>
                <a:latin typeface="华文楷体" panose="02010600040101010101" pitchFamily="2" charset="-122"/>
                <a:ea typeface="华文楷体" panose="02010600040101010101" pitchFamily="2" charset="-122"/>
              </a:rPr>
              <a:t>。</a:t>
            </a:r>
            <a:r>
              <a:rPr lang="zh-CN" altLang="en-US" dirty="0" smtClean="0">
                <a:solidFill>
                  <a:srgbClr val="000000"/>
                </a:solidFill>
                <a:latin typeface="华文楷体" panose="02010600040101010101" pitchFamily="2" charset="-122"/>
                <a:ea typeface="华文楷体" panose="02010600040101010101" pitchFamily="2" charset="-122"/>
              </a:rPr>
              <a:t>保证每个测试路径一定被执行。之后针对生成的</a:t>
            </a:r>
            <a:r>
              <a:rPr lang="en-US" altLang="zh-CN" dirty="0" smtClean="0">
                <a:solidFill>
                  <a:srgbClr val="000000"/>
                </a:solidFill>
                <a:latin typeface="华文楷体" panose="02010600040101010101" pitchFamily="2" charset="-122"/>
                <a:ea typeface="华文楷体" panose="02010600040101010101" pitchFamily="2" charset="-122"/>
              </a:rPr>
              <a:t>BPEL</a:t>
            </a:r>
            <a:r>
              <a:rPr lang="zh-CN" altLang="en-US" dirty="0" smtClean="0">
                <a:solidFill>
                  <a:srgbClr val="000000"/>
                </a:solidFill>
                <a:latin typeface="华文楷体" panose="02010600040101010101" pitchFamily="2" charset="-122"/>
                <a:ea typeface="华文楷体" panose="02010600040101010101" pitchFamily="2" charset="-122"/>
              </a:rPr>
              <a:t>组合服务程序集中的每个程序进行测试。</a:t>
            </a:r>
            <a:endParaRPr lang="en-US" altLang="zh-CN" dirty="0">
              <a:solidFill>
                <a:srgbClr val="000000"/>
              </a:solidFill>
              <a:latin typeface="华文楷体" panose="02010600040101010101" pitchFamily="2" charset="-122"/>
              <a:ea typeface="华文楷体" panose="02010600040101010101" pitchFamily="2" charset="-122"/>
            </a:endParaRPr>
          </a:p>
          <a:p>
            <a:pPr marL="342900" lvl="0" indent="-342900">
              <a:buFont typeface="+mj-lt"/>
              <a:buAutoNum type="arabicPeriod" startAt="2"/>
            </a:pPr>
            <a:endParaRPr lang="en-US" altLang="zh-CN" dirty="0" smtClean="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4"/>
          <a:stretch>
            <a:fillRect/>
          </a:stretch>
        </p:blipFill>
        <p:spPr>
          <a:xfrm>
            <a:off x="370657" y="4056496"/>
            <a:ext cx="8200164" cy="2070100"/>
          </a:xfrm>
          <a:prstGeom prst="rect">
            <a:avLst/>
          </a:prstGeom>
        </p:spPr>
      </p:pic>
    </p:spTree>
    <p:custDataLst>
      <p:tags r:id="rId1"/>
    </p:custDataLst>
    <p:extLst>
      <p:ext uri="{BB962C8B-B14F-4D97-AF65-F5344CB8AC3E}">
        <p14:creationId xmlns:p14="http://schemas.microsoft.com/office/powerpoint/2010/main" val="758872464"/>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解决办法</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6</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pic>
        <p:nvPicPr>
          <p:cNvPr id="7" name="图片 6"/>
          <p:cNvPicPr>
            <a:picLocks noChangeAspect="1"/>
          </p:cNvPicPr>
          <p:nvPr/>
        </p:nvPicPr>
        <p:blipFill>
          <a:blip r:embed="rId4"/>
          <a:stretch>
            <a:fillRect/>
          </a:stretch>
        </p:blipFill>
        <p:spPr>
          <a:xfrm>
            <a:off x="269945" y="4689163"/>
            <a:ext cx="5179051" cy="1231900"/>
          </a:xfrm>
          <a:prstGeom prst="rect">
            <a:avLst/>
          </a:prstGeom>
        </p:spPr>
      </p:pic>
      <p:pic>
        <p:nvPicPr>
          <p:cNvPr id="12" name="图片 11"/>
          <p:cNvPicPr>
            <a:picLocks noChangeAspect="1"/>
          </p:cNvPicPr>
          <p:nvPr/>
        </p:nvPicPr>
        <p:blipFill>
          <a:blip r:embed="rId5"/>
          <a:stretch>
            <a:fillRect/>
          </a:stretch>
        </p:blipFill>
        <p:spPr>
          <a:xfrm>
            <a:off x="266943" y="3268520"/>
            <a:ext cx="5940676" cy="1231900"/>
          </a:xfrm>
          <a:prstGeom prst="rect">
            <a:avLst/>
          </a:prstGeom>
        </p:spPr>
      </p:pic>
      <p:cxnSp>
        <p:nvCxnSpPr>
          <p:cNvPr id="4" name="直接箭头连接符 3"/>
          <p:cNvCxnSpPr/>
          <p:nvPr/>
        </p:nvCxnSpPr>
        <p:spPr>
          <a:xfrm>
            <a:off x="697550" y="2553195"/>
            <a:ext cx="7338950"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8" name="肘形连接符 7"/>
          <p:cNvCxnSpPr/>
          <p:nvPr/>
        </p:nvCxnSpPr>
        <p:spPr>
          <a:xfrm flipV="1">
            <a:off x="596609" y="1198420"/>
            <a:ext cx="7540832" cy="498764"/>
          </a:xfrm>
          <a:prstGeom prst="bentConnector3">
            <a:avLst/>
          </a:prstGeom>
          <a:ln w="38100">
            <a:tailEnd type="triangle"/>
          </a:ln>
        </p:spPr>
        <p:style>
          <a:lnRef idx="1">
            <a:schemeClr val="accent6"/>
          </a:lnRef>
          <a:fillRef idx="0">
            <a:schemeClr val="accent6"/>
          </a:fillRef>
          <a:effectRef idx="0">
            <a:schemeClr val="accent6"/>
          </a:effectRef>
          <a:fontRef idx="minor">
            <a:schemeClr val="tx1"/>
          </a:fontRef>
        </p:style>
      </p:cxnSp>
      <p:pic>
        <p:nvPicPr>
          <p:cNvPr id="2" name="图片 1"/>
          <p:cNvPicPr>
            <a:picLocks noChangeAspect="1"/>
          </p:cNvPicPr>
          <p:nvPr/>
        </p:nvPicPr>
        <p:blipFill>
          <a:blip r:embed="rId6"/>
          <a:stretch>
            <a:fillRect/>
          </a:stretch>
        </p:blipFill>
        <p:spPr>
          <a:xfrm>
            <a:off x="266943" y="912424"/>
            <a:ext cx="8200164" cy="2070100"/>
          </a:xfrm>
          <a:prstGeom prst="rect">
            <a:avLst/>
          </a:prstGeom>
        </p:spPr>
      </p:pic>
    </p:spTree>
    <p:custDataLst>
      <p:tags r:id="rId1"/>
    </p:custDataLst>
    <p:extLst>
      <p:ext uri="{BB962C8B-B14F-4D97-AF65-F5344CB8AC3E}">
        <p14:creationId xmlns:p14="http://schemas.microsoft.com/office/powerpoint/2010/main" val="3022371287"/>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解决办法</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7</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533749" y="1103146"/>
            <a:ext cx="7873981" cy="3693319"/>
          </a:xfrm>
          <a:prstGeom prst="rect">
            <a:avLst/>
          </a:prstGeom>
        </p:spPr>
        <p:txBody>
          <a:bodyPr wrap="square">
            <a:spAutoFit/>
          </a:bodyPr>
          <a:lstStyle/>
          <a:p>
            <a:pPr marL="342900" lvl="0" indent="-342900">
              <a:buFont typeface="+mj-lt"/>
              <a:buAutoNum type="arabicPeriod"/>
            </a:pPr>
            <a:r>
              <a:rPr lang="zh-CN" altLang="en-US" dirty="0">
                <a:latin typeface="华文楷体" panose="02010600040101010101" pitchFamily="2" charset="-122"/>
                <a:ea typeface="华文楷体" panose="02010600040101010101" pitchFamily="2" charset="-122"/>
              </a:rPr>
              <a:t>根据服务组合的</a:t>
            </a:r>
            <a:r>
              <a:rPr lang="en-US" altLang="zh-CN" dirty="0">
                <a:latin typeface="华文楷体" panose="02010600040101010101" pitchFamily="2" charset="-122"/>
                <a:ea typeface="华文楷体" panose="02010600040101010101" pitchFamily="2" charset="-122"/>
              </a:rPr>
              <a:t>WSDL</a:t>
            </a:r>
            <a:r>
              <a:rPr lang="zh-CN" altLang="en-US" dirty="0">
                <a:latin typeface="华文楷体" panose="02010600040101010101" pitchFamily="2" charset="-122"/>
                <a:ea typeface="华文楷体" panose="02010600040101010101" pitchFamily="2" charset="-122"/>
              </a:rPr>
              <a:t>描述文档</a:t>
            </a:r>
            <a:r>
              <a:rPr lang="zh-CN" altLang="en-US" dirty="0" smtClean="0">
                <a:latin typeface="华文楷体" panose="02010600040101010101" pitchFamily="2" charset="-122"/>
                <a:ea typeface="华文楷体" panose="02010600040101010101" pitchFamily="2" charset="-122"/>
              </a:rPr>
              <a:t>生成测试用例集，之后进行组合服务的测试。</a:t>
            </a:r>
            <a:endParaRPr lang="en-US" altLang="zh-CN" dirty="0" smtClean="0">
              <a:latin typeface="华文楷体" panose="02010600040101010101" pitchFamily="2" charset="-122"/>
              <a:ea typeface="华文楷体" panose="02010600040101010101" pitchFamily="2" charset="-122"/>
            </a:endParaRPr>
          </a:p>
          <a:p>
            <a:pPr lvl="0"/>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缺陷：</a:t>
            </a:r>
            <a:endParaRPr lang="en-US" altLang="zh-CN" dirty="0" smtClean="0">
              <a:latin typeface="华文楷体" panose="02010600040101010101" pitchFamily="2" charset="-122"/>
              <a:ea typeface="华文楷体" panose="02010600040101010101" pitchFamily="2" charset="-122"/>
            </a:endParaRPr>
          </a:p>
          <a:p>
            <a:pPr lvl="0"/>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技术上太简单、不能保证调用服务的覆盖情况、测试用例</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冗余度高，错误检测率低（不能很好的检测出违反约束的</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情况）</a:t>
            </a:r>
            <a:endParaRPr lang="en-US" altLang="zh-CN" dirty="0" smtClean="0">
              <a:latin typeface="华文楷体" panose="02010600040101010101" pitchFamily="2" charset="-122"/>
              <a:ea typeface="华文楷体" panose="02010600040101010101" pitchFamily="2" charset="-122"/>
            </a:endParaRPr>
          </a:p>
          <a:p>
            <a:pPr marL="342900" indent="-342900">
              <a:buFont typeface="+mj-lt"/>
              <a:buAutoNum type="arabicPeriod" startAt="2"/>
            </a:pPr>
            <a:r>
              <a:rPr lang="zh-CN" altLang="en-US" dirty="0" smtClean="0">
                <a:solidFill>
                  <a:srgbClr val="000000"/>
                </a:solidFill>
                <a:latin typeface="华文楷体" panose="02010600040101010101" pitchFamily="2" charset="-122"/>
                <a:ea typeface="华文楷体" panose="02010600040101010101" pitchFamily="2" charset="-122"/>
              </a:rPr>
              <a:t>同样</a:t>
            </a:r>
            <a:r>
              <a:rPr lang="zh-CN" altLang="en-US" dirty="0" smtClean="0">
                <a:latin typeface="华文楷体" panose="02010600040101010101" pitchFamily="2" charset="-122"/>
                <a:ea typeface="华文楷体" panose="02010600040101010101" pitchFamily="2" charset="-122"/>
              </a:rPr>
              <a:t>根据服务组合的</a:t>
            </a:r>
            <a:r>
              <a:rPr lang="en-US" altLang="zh-CN" dirty="0" smtClean="0">
                <a:latin typeface="华文楷体" panose="02010600040101010101" pitchFamily="2" charset="-122"/>
                <a:ea typeface="华文楷体" panose="02010600040101010101" pitchFamily="2" charset="-122"/>
              </a:rPr>
              <a:t>WSDL</a:t>
            </a:r>
            <a:r>
              <a:rPr lang="zh-CN" altLang="en-US" dirty="0" smtClean="0">
                <a:latin typeface="华文楷体" panose="02010600040101010101" pitchFamily="2" charset="-122"/>
                <a:ea typeface="华文楷体" panose="02010600040101010101" pitchFamily="2" charset="-122"/>
              </a:rPr>
              <a:t>描述文档生成测试用例集，但</a:t>
            </a:r>
            <a:r>
              <a:rPr lang="zh-CN" altLang="en-US" dirty="0" smtClean="0">
                <a:solidFill>
                  <a:srgbClr val="000000"/>
                </a:solidFill>
                <a:latin typeface="华文楷体" panose="02010600040101010101" pitchFamily="2" charset="-122"/>
                <a:ea typeface="华文楷体" panose="02010600040101010101" pitchFamily="2" charset="-122"/>
              </a:rPr>
              <a:t>针对行为模型导出的每条测试路径单独生成一个</a:t>
            </a:r>
            <a:r>
              <a:rPr lang="en-US" altLang="zh-CN" dirty="0" smtClean="0">
                <a:solidFill>
                  <a:srgbClr val="000000"/>
                </a:solidFill>
                <a:latin typeface="华文楷体" panose="02010600040101010101" pitchFamily="2" charset="-122"/>
                <a:ea typeface="华文楷体" panose="02010600040101010101" pitchFamily="2" charset="-122"/>
              </a:rPr>
              <a:t>BPEL</a:t>
            </a:r>
            <a:r>
              <a:rPr lang="zh-CN" altLang="en-US" dirty="0" smtClean="0">
                <a:solidFill>
                  <a:srgbClr val="000000"/>
                </a:solidFill>
                <a:latin typeface="华文楷体" panose="02010600040101010101" pitchFamily="2" charset="-122"/>
                <a:ea typeface="华文楷体" panose="02010600040101010101" pitchFamily="2" charset="-122"/>
              </a:rPr>
              <a:t>组合服务，</a:t>
            </a:r>
            <a:r>
              <a:rPr lang="zh-CN" altLang="en-US" dirty="0" smtClean="0">
                <a:solidFill>
                  <a:srgbClr val="FF0000"/>
                </a:solidFill>
                <a:latin typeface="华文楷体" panose="02010600040101010101" pitchFamily="2" charset="-122"/>
                <a:ea typeface="华文楷体" panose="02010600040101010101" pitchFamily="2" charset="-122"/>
              </a:rPr>
              <a:t>将调用服务之前的赋值操作进行修改</a:t>
            </a:r>
            <a:r>
              <a:rPr lang="zh-CN" altLang="en-US" dirty="0" smtClean="0">
                <a:solidFill>
                  <a:srgbClr val="000000"/>
                </a:solidFill>
                <a:latin typeface="华文楷体" panose="02010600040101010101" pitchFamily="2" charset="-122"/>
                <a:ea typeface="华文楷体" panose="02010600040101010101" pitchFamily="2" charset="-122"/>
              </a:rPr>
              <a:t>。保证每个测试路径一定被执行。之后针对生成的</a:t>
            </a:r>
            <a:r>
              <a:rPr lang="en-US" altLang="zh-CN" dirty="0" smtClean="0">
                <a:solidFill>
                  <a:srgbClr val="000000"/>
                </a:solidFill>
                <a:latin typeface="华文楷体" panose="02010600040101010101" pitchFamily="2" charset="-122"/>
                <a:ea typeface="华文楷体" panose="02010600040101010101" pitchFamily="2" charset="-122"/>
              </a:rPr>
              <a:t>BPEL</a:t>
            </a:r>
            <a:r>
              <a:rPr lang="zh-CN" altLang="en-US" dirty="0" smtClean="0">
                <a:solidFill>
                  <a:srgbClr val="000000"/>
                </a:solidFill>
                <a:latin typeface="华文楷体" panose="02010600040101010101" pitchFamily="2" charset="-122"/>
                <a:ea typeface="华文楷体" panose="02010600040101010101" pitchFamily="2" charset="-122"/>
              </a:rPr>
              <a:t>组合服务程序集中的每个程序进行测试。</a:t>
            </a:r>
            <a:endParaRPr lang="en-US" altLang="zh-CN" dirty="0" smtClean="0">
              <a:solidFill>
                <a:srgbClr val="000000"/>
              </a:solidFill>
              <a:latin typeface="华文楷体" panose="02010600040101010101" pitchFamily="2" charset="-122"/>
              <a:ea typeface="华文楷体" panose="02010600040101010101" pitchFamily="2" charset="-122"/>
            </a:endParaRPr>
          </a:p>
          <a:p>
            <a:r>
              <a:rPr lang="en-US" altLang="zh-CN" dirty="0">
                <a:solidFill>
                  <a:srgbClr val="000000"/>
                </a:solidFill>
                <a:latin typeface="华文楷体" panose="02010600040101010101" pitchFamily="2" charset="-122"/>
                <a:ea typeface="华文楷体" panose="02010600040101010101" pitchFamily="2" charset="-122"/>
              </a:rPr>
              <a:t>	</a:t>
            </a:r>
            <a:r>
              <a:rPr lang="zh-CN" altLang="en-US" dirty="0" smtClean="0">
                <a:solidFill>
                  <a:srgbClr val="000000"/>
                </a:solidFill>
                <a:latin typeface="华文楷体" panose="02010600040101010101" pitchFamily="2" charset="-122"/>
                <a:ea typeface="华文楷体" panose="02010600040101010101" pitchFamily="2" charset="-122"/>
              </a:rPr>
              <a:t>缺陷：</a:t>
            </a:r>
            <a:endParaRPr lang="en-US" altLang="zh-CN" dirty="0" smtClean="0">
              <a:solidFill>
                <a:srgbClr val="000000"/>
              </a:solidFill>
              <a:latin typeface="华文楷体" panose="02010600040101010101" pitchFamily="2" charset="-122"/>
              <a:ea typeface="华文楷体" panose="02010600040101010101" pitchFamily="2" charset="-122"/>
            </a:endParaRPr>
          </a:p>
          <a:p>
            <a:r>
              <a:rPr lang="en-US" altLang="zh-CN" dirty="0">
                <a:solidFill>
                  <a:srgbClr val="000000"/>
                </a:solidFill>
                <a:latin typeface="华文楷体" panose="02010600040101010101" pitchFamily="2" charset="-122"/>
                <a:ea typeface="华文楷体" panose="02010600040101010101" pitchFamily="2" charset="-122"/>
              </a:rPr>
              <a:t>	</a:t>
            </a:r>
            <a:r>
              <a:rPr lang="en-US" altLang="zh-CN" dirty="0" smtClean="0">
                <a:solidFill>
                  <a:srgbClr val="000000"/>
                </a:solidFill>
                <a:latin typeface="华文楷体" panose="02010600040101010101" pitchFamily="2" charset="-122"/>
                <a:ea typeface="华文楷体" panose="02010600040101010101" pitchFamily="2" charset="-122"/>
              </a:rPr>
              <a:t>	</a:t>
            </a:r>
            <a:r>
              <a:rPr lang="zh-CN" altLang="en-US" dirty="0" smtClean="0">
                <a:solidFill>
                  <a:srgbClr val="000000"/>
                </a:solidFill>
                <a:latin typeface="华文楷体" panose="02010600040101010101" pitchFamily="2" charset="-122"/>
                <a:ea typeface="华文楷体" panose="02010600040101010101" pitchFamily="2" charset="-122"/>
              </a:rPr>
              <a:t>针对</a:t>
            </a:r>
            <a:r>
              <a:rPr lang="zh-CN" altLang="en-US" dirty="0" smtClean="0">
                <a:solidFill>
                  <a:srgbClr val="FF0000"/>
                </a:solidFill>
                <a:latin typeface="华文楷体" panose="02010600040101010101" pitchFamily="2" charset="-122"/>
                <a:ea typeface="华文楷体" panose="02010600040101010101" pitchFamily="2" charset="-122"/>
              </a:rPr>
              <a:t>不同的覆盖准则</a:t>
            </a:r>
            <a:r>
              <a:rPr lang="zh-CN" altLang="en-US" dirty="0" smtClean="0">
                <a:solidFill>
                  <a:srgbClr val="000000"/>
                </a:solidFill>
                <a:latin typeface="华文楷体" panose="02010600040101010101" pitchFamily="2" charset="-122"/>
                <a:ea typeface="华文楷体" panose="02010600040101010101" pitchFamily="2" charset="-122"/>
              </a:rPr>
              <a:t>，会生成不同测试路径，生成较多的</a:t>
            </a:r>
            <a:r>
              <a:rPr lang="en-US" altLang="zh-CN" dirty="0" smtClean="0">
                <a:solidFill>
                  <a:srgbClr val="000000"/>
                </a:solidFill>
                <a:latin typeface="华文楷体" panose="02010600040101010101" pitchFamily="2" charset="-122"/>
                <a:ea typeface="华文楷体" panose="02010600040101010101" pitchFamily="2" charset="-122"/>
              </a:rPr>
              <a:t>		BPEL</a:t>
            </a:r>
            <a:r>
              <a:rPr lang="zh-CN" altLang="en-US" dirty="0" smtClean="0">
                <a:solidFill>
                  <a:srgbClr val="000000"/>
                </a:solidFill>
                <a:latin typeface="华文楷体" panose="02010600040101010101" pitchFamily="2" charset="-122"/>
                <a:ea typeface="华文楷体" panose="02010600040101010101" pitchFamily="2" charset="-122"/>
              </a:rPr>
              <a:t>组合</a:t>
            </a:r>
            <a:r>
              <a:rPr lang="zh-CN" altLang="en-US" dirty="0">
                <a:solidFill>
                  <a:srgbClr val="000000"/>
                </a:solidFill>
                <a:latin typeface="华文楷体" panose="02010600040101010101" pitchFamily="2" charset="-122"/>
                <a:ea typeface="华文楷体" panose="02010600040101010101" pitchFamily="2" charset="-122"/>
              </a:rPr>
              <a:t>服务程序</a:t>
            </a:r>
            <a:r>
              <a:rPr lang="zh-CN" altLang="en-US" dirty="0" smtClean="0">
                <a:solidFill>
                  <a:srgbClr val="000000"/>
                </a:solidFill>
                <a:latin typeface="华文楷体" panose="02010600040101010101" pitchFamily="2" charset="-122"/>
                <a:ea typeface="华文楷体" panose="02010600040101010101" pitchFamily="2" charset="-122"/>
              </a:rPr>
              <a:t>集，容易出现空间爆炸问题。</a:t>
            </a:r>
            <a:endParaRPr lang="en-US" altLang="zh-CN" dirty="0" smtClean="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813926050"/>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390504"/>
            <a:ext cx="5448993" cy="486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	</a:t>
            </a:r>
            <a:r>
              <a:rPr kumimoji="0" lang="zh-CN" altLang="en-US" sz="3000" b="1" i="0" u="none" strike="noStrike" kern="1200" cap="none" spc="0" normalizeH="0" baseline="0" noProof="0" dirty="0" smtClean="0">
                <a:ln>
                  <a:noFill/>
                </a:ln>
                <a:solidFill>
                  <a:srgbClr val="FFFFFF"/>
                </a:solidFill>
                <a:effectLst/>
                <a:uLnTx/>
                <a:uFillTx/>
                <a:latin typeface="华文新魏" panose="02010800040101010101" pitchFamily="2" charset="-122"/>
                <a:ea typeface="华文新魏" panose="02010800040101010101" pitchFamily="2" charset="-122"/>
                <a:cs typeface="+mn-cs"/>
              </a:rPr>
              <a:t>存在的疑惑</a:t>
            </a:r>
            <a:endParaRPr kumimoji="0" lang="en-US" altLang="zh-CN" sz="3000" b="1" i="0" u="none" strike="noStrike" kern="1200" cap="none" spc="0" normalizeH="0" baseline="0" noProof="0" dirty="0">
              <a:ln>
                <a:noFill/>
              </a:ln>
              <a:solidFill>
                <a:srgbClr val="FFFFFF"/>
              </a:solidFill>
              <a:effectLst/>
              <a:uLnTx/>
              <a:uFillTx/>
              <a:latin typeface="华文新魏" panose="02010800040101010101" pitchFamily="2" charset="-122"/>
              <a:ea typeface="华文新魏" panose="02010800040101010101" pitchFamily="2" charset="-122"/>
              <a:cs typeface="+mn-cs"/>
            </a:endParaRPr>
          </a:p>
        </p:txBody>
      </p:sp>
      <p:sp>
        <p:nvSpPr>
          <p:cNvPr id="17" name="矩形 1"/>
          <p:cNvSpPr>
            <a:spLocks noChangeArrowheads="1"/>
          </p:cNvSpPr>
          <p:nvPr/>
        </p:nvSpPr>
        <p:spPr bwMode="auto">
          <a:xfrm>
            <a:off x="8712200" y="6453000"/>
            <a:ext cx="431800" cy="405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5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8</a:t>
            </a:r>
            <a:endParaRPr kumimoji="0" lang="zh-CN" altLang="en-US" sz="15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486247" y="1423779"/>
            <a:ext cx="7873981" cy="3139321"/>
          </a:xfrm>
          <a:prstGeom prst="rect">
            <a:avLst/>
          </a:prstGeom>
        </p:spPr>
        <p:txBody>
          <a:bodyPr wrap="square">
            <a:spAutoFit/>
          </a:bodyPr>
          <a:lstStyle/>
          <a:p>
            <a:pPr marL="342900" indent="-342900">
              <a:buFont typeface="+mj-lt"/>
              <a:buAutoNum type="arabicPeriod"/>
            </a:pPr>
            <a:r>
              <a:rPr lang="zh-CN" altLang="en-US" dirty="0">
                <a:solidFill>
                  <a:srgbClr val="000000"/>
                </a:solidFill>
                <a:latin typeface="华文楷体" panose="02010600040101010101" pitchFamily="2" charset="-122"/>
                <a:ea typeface="华文楷体" panose="02010600040101010101" pitchFamily="2" charset="-122"/>
              </a:rPr>
              <a:t>一定要生成测试用例集合么</a:t>
            </a:r>
            <a:r>
              <a:rPr lang="zh-CN" altLang="en-US" dirty="0" smtClean="0">
                <a:solidFill>
                  <a:srgbClr val="000000"/>
                </a:solidFill>
                <a:latin typeface="华文楷体" panose="02010600040101010101" pitchFamily="2" charset="-122"/>
                <a:ea typeface="华文楷体" panose="02010600040101010101" pitchFamily="2" charset="-122"/>
              </a:rPr>
              <a:t>？（技术上实现十分困难）</a:t>
            </a:r>
            <a:endParaRPr lang="en-US" altLang="zh-CN" dirty="0">
              <a:solidFill>
                <a:srgbClr val="00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smtClean="0">
                <a:solidFill>
                  <a:srgbClr val="000000"/>
                </a:solidFill>
                <a:latin typeface="华文楷体" panose="02010600040101010101" pitchFamily="2" charset="-122"/>
                <a:ea typeface="华文楷体" panose="02010600040101010101" pitchFamily="2" charset="-122"/>
              </a:rPr>
              <a:t>之前说的考虑覆盖准则，是不是考虑对于行为模型的覆盖准则？</a:t>
            </a:r>
            <a:endParaRPr lang="en-US" altLang="zh-CN" dirty="0" smtClean="0">
              <a:solidFill>
                <a:srgbClr val="000000"/>
              </a:solidFill>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smtClean="0">
                <a:latin typeface="华文楷体" panose="02010600040101010101" pitchFamily="2" charset="-122"/>
                <a:ea typeface="华文楷体" panose="02010600040101010101" pitchFamily="2" charset="-122"/>
              </a:rPr>
              <a:t>能不能针对服务组合程序用到的服务操作，单独生成对于其的行为模型，进行测试？</a:t>
            </a:r>
            <a:endParaRPr lang="en-US" altLang="zh-CN" dirty="0" smtClean="0">
              <a:latin typeface="华文楷体" panose="02010600040101010101" pitchFamily="2" charset="-122"/>
              <a:ea typeface="华文楷体" panose="02010600040101010101" pitchFamily="2" charset="-122"/>
            </a:endParaRPr>
          </a:p>
          <a:p>
            <a:pPr marL="342900" indent="-342900">
              <a:buFont typeface="+mj-lt"/>
              <a:buAutoNum type="arabicPeriod"/>
            </a:pPr>
            <a:r>
              <a:rPr lang="zh-CN" altLang="en-US" dirty="0" smtClean="0">
                <a:latin typeface="华文楷体" panose="02010600040101010101" pitchFamily="2" charset="-122"/>
                <a:ea typeface="华文楷体" panose="02010600040101010101" pitchFamily="2" charset="-122"/>
              </a:rPr>
              <a:t>关于方法对比：</a:t>
            </a:r>
            <a:endParaRPr lang="en-US" altLang="zh-CN" dirty="0" smtClean="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latin typeface="华文楷体" panose="02010600040101010101" pitchFamily="2" charset="-122"/>
                <a:ea typeface="华文楷体" panose="02010600040101010101" pitchFamily="2" charset="-122"/>
              </a:rPr>
              <a:t>核心目的是能够发现由于违反服务约束导致组合程序出错的情况，并不是为了验证服务组合程序是否</a:t>
            </a:r>
            <a:r>
              <a:rPr lang="zh-CN" altLang="en-US" dirty="0" smtClean="0">
                <a:latin typeface="华文楷体" panose="02010600040101010101" pitchFamily="2" charset="-122"/>
                <a:ea typeface="华文楷体" panose="02010600040101010101" pitchFamily="2" charset="-122"/>
              </a:rPr>
              <a:t>正确；</a:t>
            </a:r>
            <a:endParaRPr lang="en-US" altLang="zh-CN" dirty="0" smtClean="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latin typeface="华文楷体" panose="02010600040101010101" pitchFamily="2" charset="-122"/>
                <a:ea typeface="华文楷体" panose="02010600040101010101" pitchFamily="2" charset="-122"/>
              </a:rPr>
              <a:t>最后想要达到的目的就是：当服务组合程序出错的时候，通过引擎监控的结果去判断是由于违反了哪些服务的哪些约束导致的出错；</a:t>
            </a:r>
            <a:endParaRPr lang="en-US" altLang="zh-CN" dirty="0" smtClean="0">
              <a:latin typeface="华文楷体" panose="02010600040101010101" pitchFamily="2" charset="-122"/>
              <a:ea typeface="华文楷体" panose="02010600040101010101" pitchFamily="2" charset="-122"/>
            </a:endParaRPr>
          </a:p>
          <a:p>
            <a:pPr marL="800100" lvl="1" indent="-342900">
              <a:buFont typeface="+mj-lt"/>
              <a:buAutoNum type="arabicPeriod"/>
            </a:pPr>
            <a:r>
              <a:rPr lang="zh-CN" altLang="en-US" dirty="0" smtClean="0">
                <a:latin typeface="华文楷体" panose="02010600040101010101" pitchFamily="2" charset="-122"/>
                <a:ea typeface="华文楷体" panose="02010600040101010101" pitchFamily="2" charset="-122"/>
              </a:rPr>
              <a:t>所以</a:t>
            </a:r>
            <a:r>
              <a:rPr lang="zh-CN" altLang="en-US" dirty="0" smtClean="0">
                <a:latin typeface="华文楷体" panose="02010600040101010101" pitchFamily="2" charset="-122"/>
                <a:ea typeface="华文楷体" panose="02010600040101010101" pitchFamily="2" charset="-122"/>
              </a:rPr>
              <a:t>个人认为无需进行和基于场景的</a:t>
            </a:r>
            <a:r>
              <a:rPr lang="en-US" altLang="zh-CN" dirty="0" smtClean="0">
                <a:latin typeface="华文楷体" panose="02010600040101010101" pitchFamily="2" charset="-122"/>
                <a:ea typeface="华文楷体" panose="02010600040101010101" pitchFamily="2" charset="-122"/>
              </a:rPr>
              <a:t>BPEL</a:t>
            </a:r>
            <a:r>
              <a:rPr lang="zh-CN" altLang="en-US" dirty="0" smtClean="0">
                <a:latin typeface="华文楷体" panose="02010600040101010101" pitchFamily="2" charset="-122"/>
                <a:ea typeface="华文楷体" panose="02010600040101010101" pitchFamily="2" charset="-122"/>
              </a:rPr>
              <a:t>程序测试用例自动生成技术对比。</a:t>
            </a:r>
            <a:endParaRPr lang="en-US" altLang="zh-CN" dirty="0" smtClean="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851071703"/>
      </p:ext>
    </p:extLst>
  </p:cSld>
  <p:clrMapOvr>
    <a:masterClrMapping/>
  </p:clrMapOvr>
  <mc:AlternateContent xmlns:mc="http://schemas.openxmlformats.org/markup-compatibility/2006" xmlns:p14="http://schemas.microsoft.com/office/powerpoint/2010/main">
    <mc:Choice Requires="p14">
      <p:transition spd="slow" p14:dur="2000" advTm="44006"/>
    </mc:Choice>
    <mc:Fallback xmlns="">
      <p:transition spd="slow" advTm="4400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2.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3.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4.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5.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6.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7.xml><?xml version="1.0" encoding="utf-8"?>
<p:tagLst xmlns:a="http://schemas.openxmlformats.org/drawingml/2006/main" xmlns:r="http://schemas.openxmlformats.org/officeDocument/2006/relationships" xmlns:p="http://schemas.openxmlformats.org/presentationml/2006/main">
  <p:tag name="TIMING" val="|0.9|4.9|0.7|4.3|5.8|0.9|9.9|9|0.7"/>
</p:tagLst>
</file>

<file path=ppt/tags/tag8.xml><?xml version="1.0" encoding="utf-8"?>
<p:tagLst xmlns:a="http://schemas.openxmlformats.org/drawingml/2006/main" xmlns:r="http://schemas.openxmlformats.org/officeDocument/2006/relationships" xmlns:p="http://schemas.openxmlformats.org/presentationml/2006/main">
  <p:tag name="TIMING" val="|0.9|4.9|0.7|4.3|5.8|0.9|9.9|9|0.7"/>
</p:tagLst>
</file>

<file path=ppt/theme/theme1.xml><?xml version="1.0" encoding="utf-8"?>
<a:theme xmlns:a="http://schemas.openxmlformats.org/drawingml/2006/main" name="2_框架">
  <a:themeElements>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545454"/>
    </a:dk2>
    <a:lt2>
      <a:srgbClr val="BFBFBF"/>
    </a:lt2>
    <a:accent1>
      <a:srgbClr val="00539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themeOverride>
</file>

<file path=docProps/app.xml><?xml version="1.0" encoding="utf-8"?>
<Properties xmlns="http://schemas.openxmlformats.org/officeDocument/2006/extended-properties" xmlns:vt="http://schemas.openxmlformats.org/officeDocument/2006/docPropsVTypes">
  <TotalTime>1842</TotalTime>
  <Words>771</Words>
  <Application>Microsoft Office PowerPoint</Application>
  <PresentationFormat>全屏显示(4:3)</PresentationFormat>
  <Paragraphs>97</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等线</vt:lpstr>
      <vt:lpstr>华文楷体</vt:lpstr>
      <vt:lpstr>华文新魏</vt:lpstr>
      <vt:lpstr>宋体</vt:lpstr>
      <vt:lpstr>微软雅黑</vt:lpstr>
      <vt:lpstr>幼圆</vt:lpstr>
      <vt:lpstr>Arial</vt:lpstr>
      <vt:lpstr>Corbel</vt:lpstr>
      <vt:lpstr>Times New Roman</vt:lpstr>
      <vt:lpstr>Wingdings</vt:lpstr>
      <vt:lpstr>Wingdings 2</vt:lpstr>
      <vt:lpstr>2_框架</vt:lpstr>
      <vt:lpstr>2017年3月13日问题讨论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JingTing JIA</cp:lastModifiedBy>
  <cp:revision>47</cp:revision>
  <dcterms:created xsi:type="dcterms:W3CDTF">2017-02-28T07:57:13Z</dcterms:created>
  <dcterms:modified xsi:type="dcterms:W3CDTF">2017-03-14T01:29:52Z</dcterms:modified>
</cp:coreProperties>
</file>