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2.xml" ContentType="application/vnd.openxmlformats-officedocument.themeOverr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notesSlides/notesSlide27.xml" ContentType="application/vnd.openxmlformats-officedocument.presentationml.notesSlide+xml"/>
  <Override PartName="/ppt/tags/tag19.xml" ContentType="application/vnd.openxmlformats-officedocument.presentationml.tags+xml"/>
  <Override PartName="/ppt/notesSlides/notesSlide28.xml" ContentType="application/vnd.openxmlformats-officedocument.presentationml.notesSlide+xml"/>
  <Override PartName="/ppt/tags/tag20.xml" ContentType="application/vnd.openxmlformats-officedocument.presentationml.tags+xml"/>
  <Override PartName="/ppt/notesSlides/notesSlide29.xml" ContentType="application/vnd.openxmlformats-officedocument.presentationml.notesSlide+xml"/>
  <Override PartName="/ppt/tags/tag21.xml" ContentType="application/vnd.openxmlformats-officedocument.presentationml.tags+xml"/>
  <Override PartName="/ppt/notesSlides/notesSlide30.xml" ContentType="application/vnd.openxmlformats-officedocument.presentationml.notesSlide+xml"/>
  <Override PartName="/ppt/tags/tag22.xml" ContentType="application/vnd.openxmlformats-officedocument.presentationml.tags+xml"/>
  <Override PartName="/ppt/notesSlides/notesSlide31.xml" ContentType="application/vnd.openxmlformats-officedocument.presentationml.notesSlide+xml"/>
  <Override PartName="/ppt/tags/tag23.xml" ContentType="application/vnd.openxmlformats-officedocument.presentationml.tags+xml"/>
  <Override PartName="/ppt/notesSlides/notesSlide32.xml" ContentType="application/vnd.openxmlformats-officedocument.presentationml.notesSlide+xml"/>
  <Override PartName="/ppt/tags/tag24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9" r:id="rId2"/>
  </p:sldMasterIdLst>
  <p:notesMasterIdLst>
    <p:notesMasterId r:id="rId36"/>
  </p:notesMasterIdLst>
  <p:sldIdLst>
    <p:sldId id="272" r:id="rId3"/>
    <p:sldId id="271" r:id="rId4"/>
    <p:sldId id="273" r:id="rId5"/>
    <p:sldId id="274" r:id="rId6"/>
    <p:sldId id="275" r:id="rId7"/>
    <p:sldId id="277" r:id="rId8"/>
    <p:sldId id="286" r:id="rId9"/>
    <p:sldId id="282" r:id="rId10"/>
    <p:sldId id="278" r:id="rId11"/>
    <p:sldId id="279" r:id="rId12"/>
    <p:sldId id="280" r:id="rId13"/>
    <p:sldId id="283" r:id="rId14"/>
    <p:sldId id="260" r:id="rId15"/>
    <p:sldId id="284" r:id="rId16"/>
    <p:sldId id="285" r:id="rId17"/>
    <p:sldId id="291" r:id="rId18"/>
    <p:sldId id="292" r:id="rId19"/>
    <p:sldId id="287" r:id="rId20"/>
    <p:sldId id="289" r:id="rId21"/>
    <p:sldId id="288" r:id="rId22"/>
    <p:sldId id="290" r:id="rId23"/>
    <p:sldId id="294" r:id="rId24"/>
    <p:sldId id="262" r:id="rId25"/>
    <p:sldId id="293" r:id="rId26"/>
    <p:sldId id="295" r:id="rId27"/>
    <p:sldId id="267" r:id="rId28"/>
    <p:sldId id="298" r:id="rId29"/>
    <p:sldId id="299" r:id="rId30"/>
    <p:sldId id="300" r:id="rId31"/>
    <p:sldId id="301" r:id="rId32"/>
    <p:sldId id="270" r:id="rId33"/>
    <p:sldId id="297" r:id="rId34"/>
    <p:sldId id="29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62" autoAdjust="0"/>
    <p:restoredTop sz="63723" autoAdjust="0"/>
  </p:normalViewPr>
  <p:slideViewPr>
    <p:cSldViewPr snapToGrid="0">
      <p:cViewPr varScale="1">
        <p:scale>
          <a:sx n="71" d="100"/>
          <a:sy n="71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94FA-0FC1-4CB4-BDB7-7FC361D739EC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D165-A480-40DD-9BC9-41726E8C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今天我将进行关于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行为模型驱动的服务组合程序测试用例生成技术研究</a:t>
            </a:r>
            <a:r>
              <a:rPr lang="zh-CN" altLang="en-US" dirty="0" smtClean="0"/>
              <a:t>项目的研究进展报告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72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 smtClean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endParaRPr lang="en-US" altLang="zh-CN" sz="1200" kern="0" dirty="0" smtClean="0">
              <a:effectLst/>
              <a:latin typeface="TimesNewRoman,Bold"/>
              <a:ea typeface="+mn-ea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目前研究主要针对于单个服务层面，或是服务组合流程的测试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但在很大程度上忽略了现有的方法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57200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64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26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本研究将从……，一般的基于模型驱动的测试用例生流程如下所示：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首先构建被测试软件的模型及其派生模型（一般称作测试模型），然后遍历模型，从模型中生成需要的测试序列集合，再针对测试序列生成相对应的测试用例，最后再待测程序上运行得到测试结果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因此本课题重点研究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服务行为的形式化描述模型建立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基于建立模型的测试序列与测试数据自动生成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原型工具的设计与开发</a:t>
            </a:r>
          </a:p>
          <a:p>
            <a:pPr indent="457200"/>
            <a:endParaRPr lang="en-US" altLang="zh-CN" dirty="0" smtClean="0"/>
          </a:p>
          <a:p>
            <a:pPr indent="457200"/>
            <a:endParaRPr lang="en-US" altLang="zh-CN" dirty="0" smtClean="0"/>
          </a:p>
          <a:p>
            <a:pPr indent="45720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契约模型定义了原子服务的功能以及输入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输出参数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规定了服务之间的数据依赖关系和控制依赖关系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为服务调用以及服务之间的协同合作提供了所需的场景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19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通过文献查阅，提取总结了服务的约束定义及来源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共有如下六个约束，按照约束所在层次分为：服务层次约束、操作层次约束，其中操作层约束又分为数据流与控制流约束。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时效约束定义了预计的服务有效时间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……XXX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约束定义了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XXX</a:t>
            </a: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5: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大部分国内研究提及的约束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6: Extending WSDL to Facilitate Web Service Testing (HASE 2002 )</a:t>
            </a:r>
          </a:p>
          <a:p>
            <a:pPr lvl="0"/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4: Constraints based Web Service Semantic Augmentation (ICWS 2014 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天津大学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0"/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3: 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百度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提到的约束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接下来我们将会用实例解释上述约束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报销系统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行李计费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联通计费可用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~</a:t>
            </a:r>
          </a:p>
          <a:p>
            <a:pPr lvl="0"/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903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时间只是预估时间，不是说在这个范围内就一定能访问，或者出了这个范围就访问不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了了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超了日期存在一定风险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770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 smtClean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023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 smtClean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r>
              <a:rPr lang="zh-CN" altLang="en-US" sz="1200" kern="0" dirty="0" smtClean="0">
                <a:effectLst/>
                <a:latin typeface="TimesNewRoman,Bold"/>
                <a:ea typeface="+mn-ea"/>
                <a:cs typeface="TimesNewRoman,Bold"/>
              </a:rPr>
              <a:t>报销系统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45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 smtClean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r>
              <a:rPr lang="zh-CN" altLang="en-US" sz="1200" kern="0" dirty="0" smtClean="0">
                <a:effectLst/>
                <a:latin typeface="TimesNewRoman,Bold"/>
                <a:ea typeface="+mn-ea"/>
                <a:cs typeface="TimesNewRoman,Bold"/>
              </a:rPr>
              <a:t>报销系统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64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 smtClean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r>
              <a:rPr lang="zh-CN" altLang="en-US" sz="1200" kern="0" dirty="0" smtClean="0">
                <a:effectLst/>
                <a:latin typeface="TimesNewRoman,Bold"/>
                <a:ea typeface="+mn-ea"/>
                <a:cs typeface="TimesNewRoman,Bold"/>
              </a:rPr>
              <a:t>报销系统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122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 smtClean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r>
              <a:rPr lang="zh-CN" altLang="en-US" sz="1200" kern="0" dirty="0" smtClean="0">
                <a:effectLst/>
                <a:latin typeface="TimesNewRoman,Bold"/>
                <a:ea typeface="+mn-ea"/>
                <a:cs typeface="TimesNewRoman,Bold"/>
              </a:rPr>
              <a:t>报销系统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93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我将从课题背景、选题意义及目的、研究内容及进展、目前存在的问题五个方面进行阐述</a:t>
            </a:r>
            <a:endParaRPr lang="en-US" altLang="zh-CN" dirty="0" smtClean="0"/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815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 smtClean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r>
              <a:rPr lang="zh-CN" altLang="en-US" sz="1200" kern="0" dirty="0" smtClean="0">
                <a:effectLst/>
                <a:latin typeface="TimesNewRoman,Bold"/>
                <a:ea typeface="+mn-ea"/>
                <a:cs typeface="TimesNewRoman,Bold"/>
              </a:rPr>
              <a:t>报销系统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639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 smtClean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 smtClean="0">
              <a:effectLst/>
              <a:latin typeface="TimesNewRoman,Bold"/>
              <a:ea typeface="+mn-ea"/>
              <a:cs typeface="TimesNewRoman,Bol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8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本课题使用事件序列图（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ESG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）对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服务的行为进行建模，重点关注服务进行了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何种操作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，操作的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数据状态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及操作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之间的依赖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776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本课题使用事件序列图（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ESG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）对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服务的行为进行建模，重点关注服务进行了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何种操作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，操作的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数据状态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及操作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之间的依赖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008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接下来我们以</a:t>
            </a:r>
            <a:r>
              <a:rPr lang="zh-CN" altLang="en-US" sz="1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航空行李计费服务为例讲解行为模型建立过程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WSDL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文档，针对每个操作添加进行为模型中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针对有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preOp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约束的操作，生成符合该序列约束的调用序列，添加进行为模型中。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56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281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022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目前想到的解决办法是：根据服务组合的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WSDL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描述文档生成初始测试用例集（黑盒）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之后执行测试用例集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418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我们在开题报告中提及，该项目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从服务组合视角对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服务的行为进行测试，将从建立的行为模型中自动生成测试用例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77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我们在开题报告中提及，该项目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从服务组合视角对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服务的行为进行测试，将从建立的行为模型中自动生成测试用例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23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334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我们在开题报告中提及，该项目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从服务组合视角对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服务的行为进行测试，将从建立的行为模型中自动生成测试用例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173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目前想到的解决办法是：根据服务组合的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WSDL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描述文档生成初始测试用例集（黑盒）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之后执行测试用例集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021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目前想到的解决办法是：根据服务组合的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WSDL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描述文档生成初始测试用例集（黑盒）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之后执行测试用例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合约测试：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规约变异的目的不是为了发现规约中的错误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而是为了发现由于规约被错误理解或实现所导致的程序中的错误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717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实验程序对于错误的处理会影响到测试结果的判定 我们以报销服务的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calculateReimbursementAmount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操作为例进行讲解：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7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近几年以面向服务的体系架构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Service-oriented architecture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）为基础的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服务逐渐受到重视，被认为是解决异构系统整合问题、快速实现企业流程的有效方案。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服务作为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概念的一种典型的实现方式，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可以支持快速的业务重整与优化、较好的解决分布、动态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、异构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环境下，数据、应用和系统集成等问题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在解决问题的同时，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服务的新特点为软件测试提出了新的挑战。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服务及其协同的动态性，松耦合的服务开发模式，使得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服务使用者或系统集成商在调用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服务时容易出现异常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现有研究提出将模型驱动的测试技术应用于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。模型驱动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的测试关注待开发系统的重要属性及约束，具有高故障检测率，且自动化程度高，能够更好的适应需求的演变，能够较好的适应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服务的测试需求，因此越来越多的研究人员从模型角度出发对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服务及其组合进行测试。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65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服务的架构以服务为基本构件，将软件资源与应用被封装成服务，提供者将开发的服务发布到注册中心，供使用者通过已发布的接口使用服务。服务以功能模块的方式对外发布，对外提供统一的调用接口，而屏蔽服务的实现细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对于复杂多变的企业级业务需求而言，单一的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服务往往无法满足实际需求，需要将多个服务协调组织起来以支持复杂应用，这些服务可以通过定义一个工作流将把多个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服务组织起来，这个过程被称为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71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通常，服务使用者在使用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服务的过程中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会遇到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如下的问题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服务组合来说，其正确性不仅仅取决于组合流程，也取决于各个组成它的服务。由于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即可上述几点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使得服务的使用者或者系统集成商</a:t>
            </a:r>
            <a:r>
              <a:rPr lang="zh-CN" altLang="zh-CN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无法完全了解</a:t>
            </a:r>
            <a:r>
              <a:rPr lang="en-US" altLang="zh-CN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服务的正确使用方式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从而在测试时不能对发现的错误进行准确的定位，即服务使用者无法分辨究竟是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服务本身的错误，还是使用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服务的方法有误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大部分原因还是因为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WSDL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文件提供的信息不足引起的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2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网络服务描述语言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以XML格式描述网络服务的位置，以及此服务提供的操作。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8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由于服务组装只能依据规格说明访问相关服务，为了确保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，提出向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WSDL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文档中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添加服务行为相关的数据和控制约束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定义满足各种约束的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覆盖准则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的测试用例生成算法，调用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服务提供的操作，对其进行测试及监控。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有效地监控运行时刻可能出现的不一致性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6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7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8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5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20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20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2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78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78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62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BD867-EC77-4EFA-A289-DDCA9D6AD6D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2E14AB-F9CD-4C5D-8160-F0EFEB8AF0B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23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82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34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9B30EE-E941-4621-9473-82E0E9D8A2C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D3B5C7-8DAD-4A63-A233-7CC666E3B8B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074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653A5-36A4-4538-A116-08027497ECB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F5AFEC-B6AF-4BB4-B400-EE42C4E2DB0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0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20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8B32A-E14E-4F46-A97B-1B640624D54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25A654-9D40-47DE-B266-E2DE46C0FA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78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B46AF-B1C6-49D8-B78C-20DE805D55F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33E534-2252-4B82-840D-5E2C1C8100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28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29B36-5F04-49B2-A735-6317E359AA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83DA42-4655-4927-807D-25F0C51E9F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9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49F49-2691-4C4E-9797-17CFE5B5903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9B089E-D1B1-485B-B5A6-76D5F2BD1C6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833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179C1-7DE4-4ACB-AF3C-609DE7BE18B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B07AF5-4105-4593-AB8B-3B971CE4A21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12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52282-FE47-46BA-8395-07D5470448F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A54ED5-2F0E-4E13-8640-C19CD82B94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89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4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3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1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0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3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42EF4C-7397-4B1A-9F25-12CBF099318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2017/3/27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29B727-B1F6-49A3-A6A6-D12578711D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10" y="121049"/>
            <a:ext cx="2804160" cy="6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666206" y="4401539"/>
            <a:ext cx="8477794" cy="2456462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18367"/>
            <a:ext cx="91440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Aft>
                <a:spcPct val="0"/>
              </a:spcAft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行为模型驱动的服务组合程序</a:t>
            </a:r>
            <a:r>
              <a:rPr lang="en-US" altLang="zh-CN" sz="3600" b="1" dirty="0">
                <a:latin typeface="宋体" panose="02010600030101010101" pitchFamily="2" charset="-122"/>
              </a:rPr>
              <a:t/>
            </a:r>
            <a:br>
              <a:rPr lang="en-US" altLang="zh-CN" sz="3600" b="1" dirty="0">
                <a:latin typeface="宋体" panose="02010600030101010101" pitchFamily="2" charset="-122"/>
              </a:rPr>
            </a:br>
            <a:r>
              <a:rPr lang="zh-CN" altLang="en-US" sz="3600" b="1" dirty="0">
                <a:latin typeface="宋体" panose="02010600030101010101" pitchFamily="2" charset="-122"/>
              </a:rPr>
              <a:t>测试用例生成技术研究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695" y="260780"/>
            <a:ext cx="2064668" cy="307777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00100" algn="l"/>
              </a:tabLst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Calibri" panose="020F0502020204030204" pitchFamily="34" charset="0"/>
              </a:rPr>
              <a:t>项目进展报告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Calibri" panose="020F0502020204030204" pitchFamily="34" charset="0"/>
              </a:rPr>
              <a:t>——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45301" y="6219066"/>
            <a:ext cx="2188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报告人：贾婧婷</a:t>
            </a:r>
          </a:p>
        </p:txBody>
      </p:sp>
    </p:spTree>
    <p:extLst>
      <p:ext uri="{BB962C8B-B14F-4D97-AF65-F5344CB8AC3E}">
        <p14:creationId xmlns:p14="http://schemas.microsoft.com/office/powerpoint/2010/main" val="13347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选题意义及目的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400" y="1407489"/>
            <a:ext cx="3002280" cy="489364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存在的不足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目前研究主要针对于单个服务层面，或是服务组合流程的测试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现有的基于事件序列的测试模型缺乏对调用服务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内部约束的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现有研究多集中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在模型驱动的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测试用例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生成框架的研究，缺乏支持所提框架的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测试用例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生成工具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35880" y="1407489"/>
            <a:ext cx="2873436" cy="489364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目的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服务调用视角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在事件模型中考虑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服务调用上下文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环境，提出了一种</a:t>
            </a:r>
            <a:r>
              <a:rPr lang="zh-CN" altLang="en-US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行为驱动的服务组合程序测试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开发相应支持工具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，辅助所提技术的测试用例自动化生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</p:txBody>
      </p:sp>
      <p:sp>
        <p:nvSpPr>
          <p:cNvPr id="8" name="右箭头 7"/>
          <p:cNvSpPr/>
          <p:nvPr/>
        </p:nvSpPr>
        <p:spPr>
          <a:xfrm>
            <a:off x="3995249" y="4892683"/>
            <a:ext cx="1062062" cy="212717"/>
          </a:xfrm>
          <a:prstGeom prst="rightArrow">
            <a:avLst>
              <a:gd name="adj1" fmla="val 50000"/>
              <a:gd name="adj2" fmla="val 78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95249" y="3440832"/>
            <a:ext cx="1062062" cy="212717"/>
          </a:xfrm>
          <a:prstGeom prst="rightArrow">
            <a:avLst>
              <a:gd name="adj1" fmla="val 50000"/>
              <a:gd name="adj2" fmla="val 78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034534" y="2201698"/>
            <a:ext cx="1062062" cy="212717"/>
          </a:xfrm>
          <a:prstGeom prst="rightArrow">
            <a:avLst>
              <a:gd name="adj1" fmla="val 50000"/>
              <a:gd name="adj2" fmla="val 78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41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1" y="133380"/>
            <a:ext cx="1943100" cy="1108042"/>
            <a:chOff x="0" y="1313877"/>
            <a:chExt cx="1943100" cy="1107963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8724900" y="6453000"/>
            <a:ext cx="4191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7042" y="3152988"/>
            <a:ext cx="340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研究内容及进展</a:t>
            </a:r>
          </a:p>
        </p:txBody>
      </p:sp>
      <p:sp>
        <p:nvSpPr>
          <p:cNvPr id="14" name="矩形 53"/>
          <p:cNvSpPr>
            <a:spLocks noChangeArrowheads="1"/>
          </p:cNvSpPr>
          <p:nvPr/>
        </p:nvSpPr>
        <p:spPr bwMode="auto">
          <a:xfrm>
            <a:off x="1" y="2011815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sp>
        <p:nvSpPr>
          <p:cNvPr id="16" name="矩形 53"/>
          <p:cNvSpPr>
            <a:spLocks noChangeArrowheads="1"/>
          </p:cNvSpPr>
          <p:nvPr/>
        </p:nvSpPr>
        <p:spPr bwMode="auto">
          <a:xfrm>
            <a:off x="1" y="2844216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意义目的</a:t>
            </a:r>
          </a:p>
        </p:txBody>
      </p:sp>
      <p:sp>
        <p:nvSpPr>
          <p:cNvPr id="17" name="矩形 53"/>
          <p:cNvSpPr>
            <a:spLocks noChangeArrowheads="1"/>
          </p:cNvSpPr>
          <p:nvPr/>
        </p:nvSpPr>
        <p:spPr bwMode="auto">
          <a:xfrm>
            <a:off x="1" y="3687887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18" name="矩形 53"/>
          <p:cNvSpPr>
            <a:spLocks noChangeArrowheads="1"/>
          </p:cNvSpPr>
          <p:nvPr/>
        </p:nvSpPr>
        <p:spPr bwMode="auto">
          <a:xfrm>
            <a:off x="1" y="453155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spect="1"/>
          </p:cNvSpPr>
          <p:nvPr/>
        </p:nvSpPr>
        <p:spPr>
          <a:xfrm rot="16200000">
            <a:off x="1925051" y="3987760"/>
            <a:ext cx="252000" cy="2172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0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4"/>
    </mc:Choice>
    <mc:Fallback xmlns="">
      <p:transition spd="slow" advTm="2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15" grpId="0" animBg="1"/>
      <p:bldP spid="13" grpId="0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研究内容综述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666480" y="6453000"/>
            <a:ext cx="47752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333261" y="4817805"/>
            <a:ext cx="799311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重点研究</a:t>
            </a:r>
            <a:r>
              <a:rPr lang="zh-CN" altLang="en-US" sz="20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以下四个</a:t>
            </a:r>
            <a:r>
              <a:rPr lang="zh-CN" altLang="en-US" sz="20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0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服务行为约束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的定义与描述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服务行为的形式化描述模型建立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基于建立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模型的测试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序列与测试数据自动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原型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工具的设计与开发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72301" y="1174394"/>
            <a:ext cx="1364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accent1"/>
                </a:solidFill>
              </a:rPr>
              <a:t>基本思想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：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799" y="1641797"/>
            <a:ext cx="8107681" cy="117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服务调用上下文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中服务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行为的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角度出发，针对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服务执行所需依赖，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结合国内外出现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的基于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事件模型的测试用例生成方法，提出一种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行为模型驱动的服务组合程序测试用例生成技术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72301" y="3035010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</a:rPr>
              <a:t>主要研究内容：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577" y="4335455"/>
            <a:ext cx="1243988" cy="457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881" y="4327253"/>
            <a:ext cx="1243988" cy="45720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9" idx="1"/>
            <a:endCxn id="10" idx="3"/>
          </p:cNvCxnSpPr>
          <p:nvPr/>
        </p:nvCxnSpPr>
        <p:spPr>
          <a:xfrm flipH="1" flipV="1">
            <a:off x="4167869" y="4555853"/>
            <a:ext cx="715708" cy="8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35216" y="4036825"/>
            <a:ext cx="817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dirty="0" smtClean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准则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31120" y="4287056"/>
            <a:ext cx="5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接点 18"/>
          <p:cNvSpPr/>
          <p:nvPr/>
        </p:nvSpPr>
        <p:spPr>
          <a:xfrm>
            <a:off x="3495365" y="3531227"/>
            <a:ext cx="294641" cy="276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4810816" y="4180464"/>
            <a:ext cx="294641" cy="276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流程图: 接点 20"/>
          <p:cNvSpPr/>
          <p:nvPr/>
        </p:nvSpPr>
        <p:spPr>
          <a:xfrm>
            <a:off x="2837374" y="4174625"/>
            <a:ext cx="294641" cy="276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右大括号 21"/>
          <p:cNvSpPr/>
          <p:nvPr/>
        </p:nvSpPr>
        <p:spPr>
          <a:xfrm>
            <a:off x="7440106" y="3801192"/>
            <a:ext cx="84242" cy="76286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7684949" y="4046078"/>
            <a:ext cx="294641" cy="276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6639" y="3713104"/>
            <a:ext cx="2641600" cy="366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依据约束构建待测程序模型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35074" y="3711804"/>
            <a:ext cx="1813005" cy="366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服务相关约束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24" idx="3"/>
            <a:endCxn id="3" idx="1"/>
          </p:cNvCxnSpPr>
          <p:nvPr/>
        </p:nvCxnSpPr>
        <p:spPr>
          <a:xfrm>
            <a:off x="2848079" y="3894902"/>
            <a:ext cx="748560" cy="1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50556" y="3598705"/>
            <a:ext cx="5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27"/>
          <p:cNvCxnSpPr>
            <a:stCxn id="3" idx="3"/>
            <a:endCxn id="9" idx="3"/>
          </p:cNvCxnSpPr>
          <p:nvPr/>
        </p:nvCxnSpPr>
        <p:spPr>
          <a:xfrm flipH="1">
            <a:off x="6127565" y="3896202"/>
            <a:ext cx="110674" cy="667853"/>
          </a:xfrm>
          <a:prstGeom prst="bentConnector3">
            <a:avLst>
              <a:gd name="adj1" fmla="val -2065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流程图: 接点 30"/>
          <p:cNvSpPr/>
          <p:nvPr/>
        </p:nvSpPr>
        <p:spPr>
          <a:xfrm>
            <a:off x="836515" y="3609813"/>
            <a:ext cx="294641" cy="276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7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51"/>
    </mc:Choice>
    <mc:Fallback xmlns="">
      <p:transition spd="slow" advTm="75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3" grpId="0" animBg="1"/>
      <p:bldP spid="24" grpId="0" animBg="1"/>
      <p:bldP spid="26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约束定义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133" y="118794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约束定义与分类：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33" y="1855259"/>
            <a:ext cx="3839643" cy="459774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6338" y="2711756"/>
            <a:ext cx="43517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时效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：预计的服务有效时间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参数范围约束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：操作输入数据的格式、范围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用户属性约束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：操作针对不同权限的用户的特殊性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区域约束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：操作的可用区域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：操作执行的顺序依赖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：操作间的调用关系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3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约束描述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13613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时效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3792" y="1564841"/>
            <a:ext cx="7584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需求的快速变化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导致服务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面临经常性的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修改，被调用服务接口可能处于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停用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，考虑向服务的描述文档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中添加时效约束，用以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限制服务有效访问期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，防止服务使用者调用停用服务，出现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Connection refused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错误。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92" y="2569832"/>
            <a:ext cx="7943958" cy="377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62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136134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参数范围约束：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397" y="1564841"/>
            <a:ext cx="81583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服务可能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要求在实现某项操作时用户输入的某些数据必须满足特定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的取值范围。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457200" algn="just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由此引入参数范围约束。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描述输入数据类型的基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刻面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约束（取值范围）当服务使用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者输入违反该约束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时，调用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服务出错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457200" algn="just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添加的约束元素采用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 Schema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中的类型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描述）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24143"/>
              </p:ext>
            </p:extLst>
          </p:nvPr>
        </p:nvGraphicFramePr>
        <p:xfrm>
          <a:off x="819397" y="2881289"/>
          <a:ext cx="4652843" cy="3332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3159">
                  <a:extLst>
                    <a:ext uri="{9D8B030D-6E8A-4147-A177-3AD203B41FA5}">
                      <a16:colId xmlns:a16="http://schemas.microsoft.com/office/drawing/2014/main" val="2024935627"/>
                    </a:ext>
                  </a:extLst>
                </a:gridCol>
                <a:gridCol w="3429684">
                  <a:extLst>
                    <a:ext uri="{9D8B030D-6E8A-4147-A177-3AD203B41FA5}">
                      <a16:colId xmlns:a16="http://schemas.microsoft.com/office/drawing/2014/main" val="349194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5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enumeration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枚举类型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maxExclusive</a:t>
                      </a:r>
                      <a:endParaRPr lang="en-US" altLang="zh-CN" sz="1400" dirty="0" smtClean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定义数值的上限。所允许的值必须小于此值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3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minExclusive</a:t>
                      </a:r>
                      <a:endParaRPr lang="en-US" altLang="zh-CN" sz="1400" dirty="0" smtClean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定义数值的下限。所允许的值必需大于此值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4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maxInclusive</a:t>
                      </a:r>
                      <a:endParaRPr lang="en-US" altLang="zh-CN" sz="1400" dirty="0" smtClean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定义数值的上限。所允许的值必须小于或等于此值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3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minInclusive</a:t>
                      </a:r>
                      <a:endParaRPr lang="en-US" altLang="zh-CN" sz="1400" dirty="0" smtClean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定义数值的下限。所允许的值必需大于或等于此值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定义可接受的字符的精确序列（使用正则表达式）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68337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294" y="2880343"/>
            <a:ext cx="3249450" cy="20850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746" y="2880343"/>
            <a:ext cx="3505504" cy="16582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267" y="2881474"/>
            <a:ext cx="3505504" cy="18777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60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实例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31426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EXP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实例描述：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896" y="1864602"/>
            <a:ext cx="49023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费用补偿服务，提供三个操作，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范围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可以访问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calculateReimbursementAmount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airfareReimbursement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totalAmount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2896" y="3296113"/>
            <a:ext cx="74423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calculateReimbursementAmount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每个高级销售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和销售经理因使用公司车辆产生的“过度”英里数而应向公司补偿的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费用，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只能由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高级销售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经理和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销售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经理等级人员使用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airfareReimbursement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高级销售经理、销售经理和销售主管有关机票、酒店住宿、吃饭和电话等各种类型的补偿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totalAmount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calculateReimbursementAmount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airfareReimbursement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，确定报销费用总金额。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13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实例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314262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航空行李计费系统实例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描述：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6002" y="1717260"/>
            <a:ext cx="7660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系统包括两个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feeCalculation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feeCalculation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操作需要在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操作执行后方可执行。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feeCalculation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操作输入参数及其约束信息如表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所示：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32476"/>
              </p:ext>
            </p:extLst>
          </p:nvPr>
        </p:nvGraphicFramePr>
        <p:xfrm>
          <a:off x="2314975" y="2912977"/>
          <a:ext cx="35433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7351">
                  <a:extLst>
                    <a:ext uri="{9D8B030D-6E8A-4147-A177-3AD203B41FA5}">
                      <a16:colId xmlns:a16="http://schemas.microsoft.com/office/drawing/2014/main" val="268569376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426862738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3883255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parameters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chooseAirClass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[0,3]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chooseArea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[0,1]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9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isStudent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luggage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 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1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economicfee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 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6163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554806" y="5410404"/>
            <a:ext cx="3270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1.1 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输入参数及范围约束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约束描述</a:t>
            </a:r>
            <a:endParaRPr lang="en-US" altLang="zh-CN" sz="3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13613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区域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3793" y="1576716"/>
            <a:ext cx="75840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某些服务提供的操作仅仅能够在特定网络访问，区域约束定义了访问服务操作的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地址范围。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96" y="2490393"/>
            <a:ext cx="8376835" cy="3352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12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约束描述</a:t>
            </a:r>
            <a:endParaRPr lang="en-US" altLang="zh-CN" sz="3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136134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用户属性约束：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3792" y="1564841"/>
            <a:ext cx="75840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服务的操作针对不同用户具有不同的性质，有些操作只有特殊用户才能进行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访问。由此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引入用户属性约束，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定义使用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该操作的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84" y="2471054"/>
            <a:ext cx="7887516" cy="3454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368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3089" y="0"/>
            <a:ext cx="1620441" cy="685800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84052" y="3013474"/>
            <a:ext cx="1457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87698" y="2090144"/>
            <a:ext cx="55162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1.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课题背景</a:t>
            </a:r>
            <a:endParaRPr lang="en-US" altLang="zh-CN" sz="1800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2.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选题意义及目的</a:t>
            </a:r>
            <a:endParaRPr lang="en-US" altLang="zh-CN" sz="1800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3.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研究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内容及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进展</a:t>
            </a:r>
            <a:endParaRPr lang="en-US" altLang="zh-CN" sz="1800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约束定义与描述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服务行为的形式化描述模型的建立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基于行为模型的测试序列与测试数据自动生成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基于行为模型的测试用例生成支持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4.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存在的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问题</a:t>
            </a:r>
            <a:endParaRPr lang="en-US" altLang="zh-CN" sz="1800" dirty="0" smtClean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569041" y="3071825"/>
            <a:ext cx="5298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直接连接符 15"/>
          <p:cNvCxnSpPr/>
          <p:nvPr/>
        </p:nvCxnSpPr>
        <p:spPr bwMode="auto">
          <a:xfrm>
            <a:off x="2687794" y="4709250"/>
            <a:ext cx="5298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 bwMode="auto">
          <a:xfrm>
            <a:off x="2556340" y="2525725"/>
            <a:ext cx="5298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1918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约束描述</a:t>
            </a:r>
            <a:endParaRPr lang="en-US" altLang="zh-CN" sz="3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13613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调用约束：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3792" y="1505466"/>
            <a:ext cx="7888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totalAmount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操作的实现调用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calculateReimbursementAmount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airfareReimbursement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操作，尽管输入参数满足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totalAmount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操作参数约束，但该操作执行过程可能由于违反被调用操作约束而发生错误。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02" y="2496350"/>
            <a:ext cx="8126688" cy="3796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5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约束描述</a:t>
            </a:r>
            <a:endParaRPr lang="en-US" altLang="zh-CN" sz="3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136134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序列约束：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3792" y="1564841"/>
            <a:ext cx="75840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表示操作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执行的顺序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依赖，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feeCalculation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操作的执行需要在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操作执行成功后才能执行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r="20402"/>
          <a:stretch/>
        </p:blipFill>
        <p:spPr>
          <a:xfrm>
            <a:off x="823792" y="2608171"/>
            <a:ext cx="7581882" cy="293479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907657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行为模型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760" y="1143505"/>
            <a:ext cx="3061956" cy="486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事件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序列图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(ESG)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756" y="2009229"/>
            <a:ext cx="8281799" cy="9848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事件序列图由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服务的请求或响应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边：事件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的执行序列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757" y="3373543"/>
            <a:ext cx="7676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重点关注服务进行了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何种操作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，操作的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数据状态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及操作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之间的依赖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2757" y="4275853"/>
            <a:ext cx="8281799" cy="9848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扩展的事件序列图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服务的请求或响应事件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节点属性：服务正确调用的约束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边：事件的执行序列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8482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行为模型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760" y="1143505"/>
            <a:ext cx="3061956" cy="486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事件序列图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(ESG)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738" y="5138769"/>
            <a:ext cx="3973144" cy="698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645" y="2052109"/>
            <a:ext cx="3401926" cy="2260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01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行为模型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94" y="1227776"/>
            <a:ext cx="7286214" cy="2692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00514" y="5784602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航空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行李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计费服务行为模型</a:t>
            </a:r>
            <a:endParaRPr lang="zh-CN" altLang="en-US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808" y="4153889"/>
            <a:ext cx="3071888" cy="139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25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覆盖准则定义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215" y="1732425"/>
            <a:ext cx="80639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针对行为模型及服务约束设计覆盖准则：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operation coverage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覆盖）：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要求被测服务中的操作至少被调用一次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[-1,1,2,0]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[-1,3,4,0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sequence covering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（序列覆盖）：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要求被测试服务的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测试序列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至少被执行一次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[-1,1,2,0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[-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1,3,4,0]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[-1,5,6,7,8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schema data coverage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（模式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覆盖）：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被测试的操作的输入参数的覆盖，与等价类划分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测试数据生成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33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测试序列生成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4115" y="1619338"/>
            <a:ext cx="8063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行为模型的所有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路径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条路径就是一个测试序列。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12" y="2231817"/>
            <a:ext cx="7286214" cy="2692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9399" y="11199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如何从模型中获取测试序列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40910"/>
              </p:ext>
            </p:extLst>
          </p:nvPr>
        </p:nvGraphicFramePr>
        <p:xfrm>
          <a:off x="1409730" y="5167364"/>
          <a:ext cx="6096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2826">
                  <a:extLst>
                    <a:ext uri="{9D8B030D-6E8A-4147-A177-3AD203B41FA5}">
                      <a16:colId xmlns:a16="http://schemas.microsoft.com/office/drawing/2014/main" val="2605547093"/>
                    </a:ext>
                  </a:extLst>
                </a:gridCol>
                <a:gridCol w="5463174">
                  <a:extLst>
                    <a:ext uri="{9D8B030D-6E8A-4147-A177-3AD203B41FA5}">
                      <a16:colId xmlns:a16="http://schemas.microsoft.com/office/drawing/2014/main" val="1221961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[-1,1,2,0]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3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[-1,3,4,0]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9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[-1,5,6,7,8]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832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5808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测试环境搭建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564" y="1359624"/>
            <a:ext cx="7873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soapUI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作为执行代理，实现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服务的调用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1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引擎监控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748" y="1157851"/>
            <a:ext cx="7954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BPEL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运行时引擎，监控组合程序执行时的内部状态，输出执行日志；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如调用操作的序列，调用操作的输入参数，输出结果；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便于断定是否是由于违反被调用服务约束导致的错误。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62" y="3054729"/>
            <a:ext cx="1491615" cy="28632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3292" y="2253176"/>
            <a:ext cx="5967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所示，是直接调用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操作的服务组合程序（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Invoke1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），输入参数为（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0,0,true,70,300)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，符合该操作的参数约束。执行该测试用例后，引擎监控结果为：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40" y="2924728"/>
            <a:ext cx="2957513" cy="112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240" y="4126601"/>
            <a:ext cx="2974658" cy="2083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03292" y="5917944"/>
            <a:ext cx="3459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操作的组合程序</a:t>
            </a:r>
            <a:endParaRPr lang="zh-CN" altLang="en-US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72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引擎监控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748" y="1157851"/>
            <a:ext cx="7954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BPEL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运行时引擎，监控组合程序执行时的内部状态，输出执行日志；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如调用操作的序列，调用操作的输入参数，输出结果；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便于断定是否是由于违反被调用服务约束导致的错误。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3292" y="2253176"/>
            <a:ext cx="5967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所示，是先调用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操作再调用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操作的服务组合程序（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Invoke1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），输入参数为（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username,4,0,true,70,300)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，符合操作的序列约束但不符合操作的参数约束。执行该测试用例后，引擎监控结果为：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748" y="5917944"/>
            <a:ext cx="4164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操作的组合程序</a:t>
            </a:r>
            <a:endParaRPr lang="zh-CN" altLang="en-US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23" y="2991840"/>
            <a:ext cx="1333500" cy="2910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645" y="3130671"/>
            <a:ext cx="3223260" cy="480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645" y="3678669"/>
            <a:ext cx="3969068" cy="19631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99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1" y="2011815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1" y="133380"/>
            <a:ext cx="1943100" cy="1108042"/>
            <a:chOff x="0" y="1313877"/>
            <a:chExt cx="1943100" cy="1107963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1" y="2844216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意义目的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1" y="3687887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1" y="453155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2223250"/>
            <a:ext cx="252000" cy="2172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7042" y="3152988"/>
            <a:ext cx="340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</a:p>
        </p:txBody>
      </p:sp>
    </p:spTree>
    <p:extLst>
      <p:ext uri="{BB962C8B-B14F-4D97-AF65-F5344CB8AC3E}">
        <p14:creationId xmlns:p14="http://schemas.microsoft.com/office/powerpoint/2010/main" val="4309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30" grpId="0" animBg="1"/>
      <p:bldP spid="31" grpId="0" animBg="1"/>
      <p:bldP spid="32" grpId="0" animBg="1"/>
      <p:bldP spid="34" grpId="0" animBg="1"/>
      <p:bldP spid="15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引擎监控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748" y="1157851"/>
            <a:ext cx="7954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BPEL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运行时引擎，监控组合程序执行时的内部状态，输出执行日志；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如调用操作的序列，调用操作的输入参数，输出结果；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便于断定是否是由于违反被调用服务约束导致的错误。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3292" y="2253176"/>
            <a:ext cx="5967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所示，是先调用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操作再调用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操作的服务组合程序（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Invoke1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），输入参数为（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username,0,0,true,70,300)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，符合操作的序列约束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符合操作的参数约束。执行该测试用例后，引擎监控结果为：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748" y="5917944"/>
            <a:ext cx="4164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之后调用</a:t>
            </a:r>
            <a:r>
              <a:rPr lang="en-US" altLang="zh-CN" sz="14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feeCalculation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操作的组合程序</a:t>
            </a:r>
            <a:endParaRPr lang="zh-CN" altLang="en-US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23" y="2991840"/>
            <a:ext cx="1333500" cy="29108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t="61014"/>
          <a:stretch/>
        </p:blipFill>
        <p:spPr>
          <a:xfrm>
            <a:off x="3862107" y="3035857"/>
            <a:ext cx="2407920" cy="3564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t="23658"/>
          <a:stretch/>
        </p:blipFill>
        <p:spPr>
          <a:xfrm>
            <a:off x="3862107" y="3574485"/>
            <a:ext cx="3718560" cy="19429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22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存在的疑惑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0376" y="1544803"/>
            <a:ext cx="78739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并未考虑输入参数之间的约束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如何验证提出方法的有效性？（最后毕设想达到的目的）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通过该方法可以有效提示服务使用者由于违反某类约束，调用服务有错？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由于不是为了验证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服务或组合程序的有效性，所以不用考虑生成的测试用例的错误检测率；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实验程序对于错误的处理会影响到测试结果的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判定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题目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定的不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恰当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0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参数之间的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247" y="1356544"/>
            <a:ext cx="7873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并未考虑输入参数之间的约束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87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存在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endParaRPr lang="en-US" altLang="zh-CN" sz="3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490" y="1186934"/>
            <a:ext cx="842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calculateReimbursementAmount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要求输入数据</a:t>
            </a:r>
            <a:r>
              <a:rPr lang="en-US" altLang="zh-CN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stafflevel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只能为</a:t>
            </a:r>
            <a:r>
              <a:rPr lang="en-US" altLang="zh-CN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seniormanager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manager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，即当我们输入</a:t>
            </a:r>
            <a:r>
              <a:rPr lang="en-US" altLang="zh-CN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gero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et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时调用该服务失败</a:t>
            </a:r>
            <a:endParaRPr lang="zh-CN" alt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90" y="1953869"/>
            <a:ext cx="7902882" cy="45025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02" y="2143400"/>
            <a:ext cx="7918470" cy="4499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r="9779"/>
          <a:stretch/>
        </p:blipFill>
        <p:spPr>
          <a:xfrm>
            <a:off x="177468" y="2251858"/>
            <a:ext cx="8643754" cy="35678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916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课题背景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2376488" y="2023745"/>
            <a:ext cx="442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Arial Unicode MS" pitchFamily="2" charset="-122"/>
                <a:ea typeface="Arial Unicode MS" pitchFamily="2" charset="-122"/>
              </a:rPr>
              <a:t>1</a:t>
            </a:r>
            <a:endParaRPr lang="zh-CN" altLang="en-US" sz="4000" b="1" dirty="0"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40" name="TextBox 33"/>
          <p:cNvSpPr txBox="1">
            <a:spLocks noChangeArrowheads="1"/>
          </p:cNvSpPr>
          <p:nvPr/>
        </p:nvSpPr>
        <p:spPr bwMode="auto">
          <a:xfrm>
            <a:off x="2376488" y="4203383"/>
            <a:ext cx="442750" cy="707886"/>
          </a:xfrm>
          <a:prstGeom prst="rect">
            <a:avLst/>
          </a:prstGeom>
          <a:noFill/>
          <a:ln>
            <a:noFill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Arial Unicode MS" pitchFamily="2" charset="-122"/>
                <a:ea typeface="Arial Unicode MS" pitchFamily="2" charset="-122"/>
              </a:rPr>
              <a:t>3</a:t>
            </a:r>
            <a:endParaRPr lang="zh-CN" altLang="en-US" sz="4000" b="1" dirty="0"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41" name="TextBox 34"/>
          <p:cNvSpPr txBox="1">
            <a:spLocks noChangeArrowheads="1"/>
          </p:cNvSpPr>
          <p:nvPr/>
        </p:nvSpPr>
        <p:spPr bwMode="auto">
          <a:xfrm>
            <a:off x="1624013" y="3114358"/>
            <a:ext cx="442750" cy="707886"/>
          </a:xfrm>
          <a:prstGeom prst="rect">
            <a:avLst/>
          </a:prstGeom>
          <a:noFill/>
          <a:ln>
            <a:noFill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Arial Unicode MS" pitchFamily="2" charset="-122"/>
                <a:ea typeface="Arial Unicode MS" pitchFamily="2" charset="-122"/>
              </a:rPr>
              <a:t>2</a:t>
            </a:r>
            <a:endParaRPr lang="zh-CN" altLang="en-US" sz="4000" b="1" dirty="0"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42" name="燕尾形 35"/>
          <p:cNvSpPr>
            <a:spLocks noChangeArrowheads="1"/>
          </p:cNvSpPr>
          <p:nvPr/>
        </p:nvSpPr>
        <p:spPr bwMode="auto">
          <a:xfrm>
            <a:off x="2314575" y="3358833"/>
            <a:ext cx="228600" cy="217487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5400000"/>
          </a:gradFill>
          <a:ln w="9525" cmpd="sng">
            <a:solidFill>
              <a:srgbClr val="F9F9F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3" name="燕尾形 36"/>
          <p:cNvSpPr>
            <a:spLocks noChangeArrowheads="1"/>
          </p:cNvSpPr>
          <p:nvPr/>
        </p:nvSpPr>
        <p:spPr bwMode="auto">
          <a:xfrm>
            <a:off x="3419475" y="2301558"/>
            <a:ext cx="228600" cy="2159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5400000"/>
          </a:gradFill>
          <a:ln w="9525" cmpd="sng">
            <a:solidFill>
              <a:srgbClr val="F9F9F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" name="燕尾形 37"/>
          <p:cNvSpPr>
            <a:spLocks noChangeArrowheads="1"/>
          </p:cNvSpPr>
          <p:nvPr/>
        </p:nvSpPr>
        <p:spPr bwMode="auto">
          <a:xfrm>
            <a:off x="3419475" y="4392295"/>
            <a:ext cx="228600" cy="2159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5400000"/>
          </a:gradFill>
          <a:ln w="9525" cmpd="sng">
            <a:solidFill>
              <a:srgbClr val="F9F9F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" name="TextBox 38"/>
          <p:cNvSpPr txBox="1">
            <a:spLocks noChangeArrowheads="1"/>
          </p:cNvSpPr>
          <p:nvPr/>
        </p:nvSpPr>
        <p:spPr bwMode="auto">
          <a:xfrm>
            <a:off x="3819525" y="1962785"/>
            <a:ext cx="3876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hlinkClick r:id="rId4" action="ppaction://hlinksldjump"/>
              </a:rPr>
              <a:t>面向服务的体系架构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</a:rPr>
              <a:t>SOA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解决异构系统整合</a:t>
            </a:r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问题</a:t>
            </a:r>
            <a:endParaRPr lang="en-US" altLang="zh-CN" dirty="0" smtClean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快速</a:t>
            </a:r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实现企业流程的有效</a:t>
            </a:r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方案</a:t>
            </a: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TextBox 39"/>
          <p:cNvSpPr txBox="1">
            <a:spLocks noChangeArrowheads="1"/>
          </p:cNvSpPr>
          <p:nvPr/>
        </p:nvSpPr>
        <p:spPr bwMode="auto">
          <a:xfrm>
            <a:off x="3819525" y="2957533"/>
            <a:ext cx="53529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/>
            <a:r>
              <a:rPr lang="en-US" altLang="zh-CN" sz="2000" dirty="0" smtClean="0">
                <a:solidFill>
                  <a:schemeClr val="accent1"/>
                </a:solidFill>
                <a:hlinkClick r:id="rId4" action="ppaction://hlinksldjump"/>
              </a:rPr>
              <a:t>Web</a:t>
            </a:r>
            <a:r>
              <a:rPr lang="zh-CN" altLang="en-US" sz="2000" dirty="0" smtClean="0">
                <a:solidFill>
                  <a:schemeClr val="accent1"/>
                </a:solidFill>
                <a:hlinkClick r:id="rId4" action="ppaction://hlinksldjump"/>
              </a:rPr>
              <a:t>服务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</a:rPr>
              <a:t>SOA</a:t>
            </a:r>
            <a:r>
              <a:rPr lang="zh-CN" altLang="en-US" sz="2000" dirty="0">
                <a:solidFill>
                  <a:schemeClr val="accent1"/>
                </a:solidFill>
              </a:rPr>
              <a:t>概念的一种典型的实现方式）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 algn="just" eaLnBrk="1" hangingPunct="1"/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解决</a:t>
            </a:r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分布、动态、异构环境</a:t>
            </a:r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下</a:t>
            </a:r>
            <a:endParaRPr lang="en-US" altLang="zh-CN" dirty="0" smtClean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、应用和系统集成等</a:t>
            </a:r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问题</a:t>
            </a:r>
            <a:endParaRPr lang="en-US" altLang="zh-CN" dirty="0" smtClean="0">
              <a:solidFill>
                <a:srgbClr val="5F5F5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TextBox 40"/>
          <p:cNvSpPr txBox="1">
            <a:spLocks noChangeArrowheads="1"/>
          </p:cNvSpPr>
          <p:nvPr/>
        </p:nvSpPr>
        <p:spPr bwMode="auto">
          <a:xfrm>
            <a:off x="3819525" y="3981039"/>
            <a:ext cx="27494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accent1"/>
                </a:solidFill>
                <a:hlinkClick r:id="rId5" action="ppaction://hlinksldjump"/>
              </a:rPr>
              <a:t>引入的测试问题</a:t>
            </a:r>
            <a:endParaRPr lang="zh-CN" altLang="en-US" sz="2000" dirty="0" smtClean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与其他服务动态整合</a:t>
            </a:r>
            <a:endParaRPr lang="en-US" altLang="zh-CN" dirty="0" smtClean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/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分布式、缺乏控制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8" name="Group 12"/>
          <p:cNvGrpSpPr>
            <a:grpSpLocks/>
          </p:cNvGrpSpPr>
          <p:nvPr/>
        </p:nvGrpSpPr>
        <p:grpSpPr bwMode="auto">
          <a:xfrm>
            <a:off x="1917700" y="1722120"/>
            <a:ext cx="1385888" cy="1422400"/>
            <a:chOff x="0" y="0"/>
            <a:chExt cx="2056018" cy="2232248"/>
          </a:xfrm>
        </p:grpSpPr>
        <p:sp>
          <p:nvSpPr>
            <p:cNvPr id="49" name="空心弧 49"/>
            <p:cNvSpPr>
              <a:spLocks/>
            </p:cNvSpPr>
            <p:nvPr/>
          </p:nvSpPr>
          <p:spPr bwMode="auto">
            <a:xfrm>
              <a:off x="131" y="0"/>
              <a:ext cx="2055887" cy="2055617"/>
            </a:xfrm>
            <a:custGeom>
              <a:avLst/>
              <a:gdLst>
                <a:gd name="T0" fmla="*/ 533599 w 2055887"/>
                <a:gd name="T1" fmla="*/ 126655 h 2055617"/>
                <a:gd name="T2" fmla="*/ 533598 w 2055887"/>
                <a:gd name="T3" fmla="*/ 126654 h 2055617"/>
                <a:gd name="T4" fmla="*/ 1027944 w 2055887"/>
                <a:gd name="T5" fmla="*/ 0 h 2055617"/>
                <a:gd name="T6" fmla="*/ 2055888 w 2055887"/>
                <a:gd name="T7" fmla="*/ 1027809 h 2055617"/>
                <a:gd name="T8" fmla="*/ 2055796 w 2055887"/>
                <a:gd name="T9" fmla="*/ 1041542 h 2055617"/>
                <a:gd name="T10" fmla="*/ 1849080 w 2055887"/>
                <a:gd name="T11" fmla="*/ 1038778 h 2055617"/>
                <a:gd name="T12" fmla="*/ 1849079 w 2055887"/>
                <a:gd name="T13" fmla="*/ 1038777 h 2055617"/>
                <a:gd name="T14" fmla="*/ 1849153 w 2055887"/>
                <a:gd name="T15" fmla="*/ 1027808 h 2055617"/>
                <a:gd name="T16" fmla="*/ 1027943 w 2055887"/>
                <a:gd name="T17" fmla="*/ 206733 h 2055617"/>
                <a:gd name="T18" fmla="*/ 633026 w 2055887"/>
                <a:gd name="T19" fmla="*/ 307908 h 2055617"/>
                <a:gd name="T20" fmla="*/ 533599 w 2055887"/>
                <a:gd name="T21" fmla="*/ 126655 h 2055617"/>
                <a:gd name="T22" fmla="*/ 533599 w 2055887"/>
                <a:gd name="T23" fmla="*/ 0 h 2055617"/>
                <a:gd name="T24" fmla="*/ 2055887 w 2055887"/>
                <a:gd name="T25" fmla="*/ 1041540 h 2055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055887" h="2055617">
                  <a:moveTo>
                    <a:pt x="533599" y="126655"/>
                  </a:moveTo>
                  <a:lnTo>
                    <a:pt x="533598" y="126654"/>
                  </a:lnTo>
                  <a:cubicBezTo>
                    <a:pt x="685113" y="43560"/>
                    <a:pt x="855134" y="-1"/>
                    <a:pt x="1027944" y="0"/>
                  </a:cubicBezTo>
                  <a:cubicBezTo>
                    <a:pt x="1595661" y="0"/>
                    <a:pt x="2055888" y="460165"/>
                    <a:pt x="2055888" y="1027809"/>
                  </a:cubicBezTo>
                  <a:cubicBezTo>
                    <a:pt x="2055888" y="1032386"/>
                    <a:pt x="2055857" y="1036964"/>
                    <a:pt x="2055796" y="1041542"/>
                  </a:cubicBezTo>
                  <a:lnTo>
                    <a:pt x="1849080" y="1038778"/>
                  </a:lnTo>
                  <a:lnTo>
                    <a:pt x="1849079" y="1038777"/>
                  </a:lnTo>
                  <a:cubicBezTo>
                    <a:pt x="1849128" y="1035121"/>
                    <a:pt x="1849153" y="1031464"/>
                    <a:pt x="1849153" y="1027808"/>
                  </a:cubicBezTo>
                  <a:cubicBezTo>
                    <a:pt x="1849153" y="574340"/>
                    <a:pt x="1481484" y="206733"/>
                    <a:pt x="1027943" y="206733"/>
                  </a:cubicBezTo>
                  <a:cubicBezTo>
                    <a:pt x="889891" y="206732"/>
                    <a:pt x="754066" y="241530"/>
                    <a:pt x="633026" y="307908"/>
                  </a:cubicBezTo>
                  <a:lnTo>
                    <a:pt x="533599" y="126655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" name="空心弧 50"/>
            <p:cNvSpPr>
              <a:spLocks/>
            </p:cNvSpPr>
            <p:nvPr/>
          </p:nvSpPr>
          <p:spPr bwMode="auto">
            <a:xfrm flipV="1">
              <a:off x="131" y="176907"/>
              <a:ext cx="2055887" cy="2055619"/>
            </a:xfrm>
            <a:custGeom>
              <a:avLst/>
              <a:gdLst>
                <a:gd name="T0" fmla="*/ 397200 w 2055887"/>
                <a:gd name="T1" fmla="*/ 216231 h 2055619"/>
                <a:gd name="T2" fmla="*/ 397200 w 2055887"/>
                <a:gd name="T3" fmla="*/ 216231 h 2055619"/>
                <a:gd name="T4" fmla="*/ 1027943 w 2055887"/>
                <a:gd name="T5" fmla="*/ 0 h 2055619"/>
                <a:gd name="T6" fmla="*/ 2055887 w 2055887"/>
                <a:gd name="T7" fmla="*/ 1027810 h 2055619"/>
                <a:gd name="T8" fmla="*/ 2055795 w 2055887"/>
                <a:gd name="T9" fmla="*/ 1041542 h 2055619"/>
                <a:gd name="T10" fmla="*/ 1849080 w 2055887"/>
                <a:gd name="T11" fmla="*/ 1038779 h 2055619"/>
                <a:gd name="T12" fmla="*/ 1849079 w 2055887"/>
                <a:gd name="T13" fmla="*/ 1038778 h 2055619"/>
                <a:gd name="T14" fmla="*/ 1849153 w 2055887"/>
                <a:gd name="T15" fmla="*/ 1027809 h 2055619"/>
                <a:gd name="T16" fmla="*/ 1027943 w 2055887"/>
                <a:gd name="T17" fmla="*/ 206733 h 2055619"/>
                <a:gd name="T18" fmla="*/ 524059 w 2055887"/>
                <a:gd name="T19" fmla="*/ 379464 h 2055619"/>
                <a:gd name="T20" fmla="*/ 397200 w 2055887"/>
                <a:gd name="T21" fmla="*/ 216231 h 2055619"/>
                <a:gd name="T22" fmla="*/ 397200 w 2055887"/>
                <a:gd name="T23" fmla="*/ 0 h 2055619"/>
                <a:gd name="T24" fmla="*/ 2055887 w 2055887"/>
                <a:gd name="T25" fmla="*/ 1041541 h 2055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055887" h="2055619">
                  <a:moveTo>
                    <a:pt x="397200" y="216231"/>
                  </a:moveTo>
                  <a:lnTo>
                    <a:pt x="397200" y="216231"/>
                  </a:lnTo>
                  <a:cubicBezTo>
                    <a:pt x="577577" y="76081"/>
                    <a:pt x="799506" y="-1"/>
                    <a:pt x="1027943" y="0"/>
                  </a:cubicBezTo>
                  <a:cubicBezTo>
                    <a:pt x="1595660" y="0"/>
                    <a:pt x="2055887" y="460166"/>
                    <a:pt x="2055887" y="1027810"/>
                  </a:cubicBezTo>
                  <a:cubicBezTo>
                    <a:pt x="2055887" y="1032387"/>
                    <a:pt x="2055856" y="1036965"/>
                    <a:pt x="2055795" y="1041542"/>
                  </a:cubicBezTo>
                  <a:lnTo>
                    <a:pt x="1849080" y="1038779"/>
                  </a:lnTo>
                  <a:lnTo>
                    <a:pt x="1849079" y="1038778"/>
                  </a:lnTo>
                  <a:cubicBezTo>
                    <a:pt x="1849128" y="1035122"/>
                    <a:pt x="1849153" y="1031465"/>
                    <a:pt x="1849153" y="1027809"/>
                  </a:cubicBezTo>
                  <a:cubicBezTo>
                    <a:pt x="1849153" y="574341"/>
                    <a:pt x="1481484" y="206733"/>
                    <a:pt x="1027943" y="206733"/>
                  </a:cubicBezTo>
                  <a:cubicBezTo>
                    <a:pt x="845451" y="206732"/>
                    <a:pt x="668159" y="267508"/>
                    <a:pt x="524059" y="379464"/>
                  </a:cubicBezTo>
                  <a:lnTo>
                    <a:pt x="397200" y="216231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1" name="Group 15"/>
          <p:cNvGrpSpPr>
            <a:grpSpLocks/>
          </p:cNvGrpSpPr>
          <p:nvPr/>
        </p:nvGrpSpPr>
        <p:grpSpPr bwMode="auto">
          <a:xfrm flipH="1">
            <a:off x="1165225" y="2757170"/>
            <a:ext cx="1385888" cy="1420813"/>
            <a:chOff x="0" y="0"/>
            <a:chExt cx="2056018" cy="2232248"/>
          </a:xfrm>
        </p:grpSpPr>
        <p:sp>
          <p:nvSpPr>
            <p:cNvPr id="52" name="空心弧 47"/>
            <p:cNvSpPr>
              <a:spLocks/>
            </p:cNvSpPr>
            <p:nvPr/>
          </p:nvSpPr>
          <p:spPr bwMode="auto">
            <a:xfrm>
              <a:off x="131" y="1108"/>
              <a:ext cx="2055887" cy="2053126"/>
            </a:xfrm>
            <a:custGeom>
              <a:avLst/>
              <a:gdLst>
                <a:gd name="T0" fmla="*/ 534059 w 2055887"/>
                <a:gd name="T1" fmla="*/ 126249 h 2053126"/>
                <a:gd name="T2" fmla="*/ 534059 w 2055887"/>
                <a:gd name="T3" fmla="*/ 126249 h 2053126"/>
                <a:gd name="T4" fmla="*/ 1027943 w 2055887"/>
                <a:gd name="T5" fmla="*/ 0 h 2053126"/>
                <a:gd name="T6" fmla="*/ 2055887 w 2055887"/>
                <a:gd name="T7" fmla="*/ 1026563 h 2053126"/>
                <a:gd name="T8" fmla="*/ 2055795 w 2055887"/>
                <a:gd name="T9" fmla="*/ 1040296 h 2053126"/>
                <a:gd name="T10" fmla="*/ 1849331 w 2055887"/>
                <a:gd name="T11" fmla="*/ 1037536 h 2053126"/>
                <a:gd name="T12" fmla="*/ 1849405 w 2055887"/>
                <a:gd name="T13" fmla="*/ 1026563 h 2053126"/>
                <a:gd name="T14" fmla="*/ 1027944 w 2055887"/>
                <a:gd name="T15" fmla="*/ 206483 h 2053126"/>
                <a:gd name="T16" fmla="*/ 633367 w 2055887"/>
                <a:gd name="T17" fmla="*/ 307283 h 2053126"/>
                <a:gd name="T18" fmla="*/ 534059 w 2055887"/>
                <a:gd name="T19" fmla="*/ 126249 h 2053126"/>
                <a:gd name="T20" fmla="*/ 534059 w 2055887"/>
                <a:gd name="T21" fmla="*/ 0 h 2053126"/>
                <a:gd name="T22" fmla="*/ 2055887 w 2055887"/>
                <a:gd name="T23" fmla="*/ 1040294 h 205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055887" h="2053126">
                  <a:moveTo>
                    <a:pt x="534059" y="126249"/>
                  </a:moveTo>
                  <a:lnTo>
                    <a:pt x="534059" y="126249"/>
                  </a:lnTo>
                  <a:cubicBezTo>
                    <a:pt x="685459" y="43418"/>
                    <a:pt x="855311" y="-1"/>
                    <a:pt x="1027943" y="0"/>
                  </a:cubicBezTo>
                  <a:cubicBezTo>
                    <a:pt x="1595660" y="0"/>
                    <a:pt x="2055887" y="459607"/>
                    <a:pt x="2055887" y="1026563"/>
                  </a:cubicBezTo>
                  <a:cubicBezTo>
                    <a:pt x="2055887" y="1031140"/>
                    <a:pt x="2055856" y="1035718"/>
                    <a:pt x="2055795" y="1040296"/>
                  </a:cubicBezTo>
                  <a:lnTo>
                    <a:pt x="1849331" y="1037536"/>
                  </a:lnTo>
                  <a:cubicBezTo>
                    <a:pt x="1849380" y="1033878"/>
                    <a:pt x="1849405" y="1030220"/>
                    <a:pt x="1849405" y="1026563"/>
                  </a:cubicBezTo>
                  <a:cubicBezTo>
                    <a:pt x="1849405" y="573645"/>
                    <a:pt x="1481624" y="206483"/>
                    <a:pt x="1027944" y="206483"/>
                  </a:cubicBezTo>
                  <a:cubicBezTo>
                    <a:pt x="890027" y="206482"/>
                    <a:pt x="754331" y="241148"/>
                    <a:pt x="633367" y="307283"/>
                  </a:cubicBezTo>
                  <a:lnTo>
                    <a:pt x="534059" y="126249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" name="空心弧 48"/>
            <p:cNvSpPr>
              <a:spLocks/>
            </p:cNvSpPr>
            <p:nvPr/>
          </p:nvSpPr>
          <p:spPr bwMode="auto">
            <a:xfrm flipV="1">
              <a:off x="131" y="178015"/>
              <a:ext cx="2055887" cy="2053126"/>
            </a:xfrm>
            <a:custGeom>
              <a:avLst/>
              <a:gdLst>
                <a:gd name="T0" fmla="*/ 397678 w 2055887"/>
                <a:gd name="T1" fmla="*/ 215599 h 2053126"/>
                <a:gd name="T2" fmla="*/ 397677 w 2055887"/>
                <a:gd name="T3" fmla="*/ 215598 h 2053126"/>
                <a:gd name="T4" fmla="*/ 1027944 w 2055887"/>
                <a:gd name="T5" fmla="*/ 0 h 2053126"/>
                <a:gd name="T6" fmla="*/ 2055888 w 2055887"/>
                <a:gd name="T7" fmla="*/ 1026563 h 2053126"/>
                <a:gd name="T8" fmla="*/ 2055796 w 2055887"/>
                <a:gd name="T9" fmla="*/ 1040297 h 2053126"/>
                <a:gd name="T10" fmla="*/ 1849331 w 2055887"/>
                <a:gd name="T11" fmla="*/ 1037536 h 2053126"/>
                <a:gd name="T12" fmla="*/ 1849405 w 2055887"/>
                <a:gd name="T13" fmla="*/ 1026563 h 2053126"/>
                <a:gd name="T14" fmla="*/ 1027944 w 2055887"/>
                <a:gd name="T15" fmla="*/ 206483 h 2053126"/>
                <a:gd name="T16" fmla="*/ 524384 w 2055887"/>
                <a:gd name="T17" fmla="*/ 378635 h 2053126"/>
                <a:gd name="T18" fmla="*/ 397678 w 2055887"/>
                <a:gd name="T19" fmla="*/ 215599 h 2053126"/>
                <a:gd name="T20" fmla="*/ 397678 w 2055887"/>
                <a:gd name="T21" fmla="*/ 0 h 2053126"/>
                <a:gd name="T22" fmla="*/ 2055887 w 2055887"/>
                <a:gd name="T23" fmla="*/ 1040294 h 205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055887" h="2053126">
                  <a:moveTo>
                    <a:pt x="397678" y="215599"/>
                  </a:moveTo>
                  <a:lnTo>
                    <a:pt x="397677" y="215598"/>
                  </a:lnTo>
                  <a:cubicBezTo>
                    <a:pt x="577974" y="75851"/>
                    <a:pt x="799714" y="-1"/>
                    <a:pt x="1027944" y="0"/>
                  </a:cubicBezTo>
                  <a:cubicBezTo>
                    <a:pt x="1595661" y="0"/>
                    <a:pt x="2055888" y="459607"/>
                    <a:pt x="2055888" y="1026563"/>
                  </a:cubicBezTo>
                  <a:cubicBezTo>
                    <a:pt x="2055888" y="1031141"/>
                    <a:pt x="2055857" y="1035719"/>
                    <a:pt x="2055796" y="1040297"/>
                  </a:cubicBezTo>
                  <a:lnTo>
                    <a:pt x="1849331" y="1037536"/>
                  </a:lnTo>
                  <a:cubicBezTo>
                    <a:pt x="1849380" y="1033878"/>
                    <a:pt x="1849405" y="1030220"/>
                    <a:pt x="1849405" y="1026563"/>
                  </a:cubicBezTo>
                  <a:cubicBezTo>
                    <a:pt x="1849405" y="573645"/>
                    <a:pt x="1481624" y="206483"/>
                    <a:pt x="1027944" y="206483"/>
                  </a:cubicBezTo>
                  <a:cubicBezTo>
                    <a:pt x="845604" y="206482"/>
                    <a:pt x="668446" y="267047"/>
                    <a:pt x="524384" y="378635"/>
                  </a:cubicBezTo>
                  <a:lnTo>
                    <a:pt x="397678" y="215599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4" name="Group 18"/>
          <p:cNvGrpSpPr>
            <a:grpSpLocks/>
          </p:cNvGrpSpPr>
          <p:nvPr/>
        </p:nvGrpSpPr>
        <p:grpSpPr bwMode="auto">
          <a:xfrm>
            <a:off x="1917700" y="3790633"/>
            <a:ext cx="1385888" cy="1422400"/>
            <a:chOff x="0" y="0"/>
            <a:chExt cx="2056018" cy="2232248"/>
          </a:xfrm>
        </p:grpSpPr>
        <p:sp>
          <p:nvSpPr>
            <p:cNvPr id="55" name="空心弧 45"/>
            <p:cNvSpPr>
              <a:spLocks/>
            </p:cNvSpPr>
            <p:nvPr/>
          </p:nvSpPr>
          <p:spPr bwMode="auto">
            <a:xfrm>
              <a:off x="131" y="-278"/>
              <a:ext cx="2055887" cy="2055619"/>
            </a:xfrm>
            <a:custGeom>
              <a:avLst/>
              <a:gdLst>
                <a:gd name="T0" fmla="*/ 533598 w 2055887"/>
                <a:gd name="T1" fmla="*/ 126655 h 2055619"/>
                <a:gd name="T2" fmla="*/ 533598 w 2055887"/>
                <a:gd name="T3" fmla="*/ 126655 h 2055619"/>
                <a:gd name="T4" fmla="*/ 1027943 w 2055887"/>
                <a:gd name="T5" fmla="*/ 0 h 2055619"/>
                <a:gd name="T6" fmla="*/ 2055887 w 2055887"/>
                <a:gd name="T7" fmla="*/ 1027810 h 2055619"/>
                <a:gd name="T8" fmla="*/ 2055795 w 2055887"/>
                <a:gd name="T9" fmla="*/ 1041542 h 2055619"/>
                <a:gd name="T10" fmla="*/ 1849080 w 2055887"/>
                <a:gd name="T11" fmla="*/ 1038779 h 2055619"/>
                <a:gd name="T12" fmla="*/ 1849079 w 2055887"/>
                <a:gd name="T13" fmla="*/ 1038778 h 2055619"/>
                <a:gd name="T14" fmla="*/ 1849153 w 2055887"/>
                <a:gd name="T15" fmla="*/ 1027809 h 2055619"/>
                <a:gd name="T16" fmla="*/ 1027943 w 2055887"/>
                <a:gd name="T17" fmla="*/ 206733 h 2055619"/>
                <a:gd name="T18" fmla="*/ 633025 w 2055887"/>
                <a:gd name="T19" fmla="*/ 307908 h 2055619"/>
                <a:gd name="T20" fmla="*/ 533598 w 2055887"/>
                <a:gd name="T21" fmla="*/ 126655 h 2055619"/>
                <a:gd name="T22" fmla="*/ 533598 w 2055887"/>
                <a:gd name="T23" fmla="*/ 0 h 2055619"/>
                <a:gd name="T24" fmla="*/ 2055887 w 2055887"/>
                <a:gd name="T25" fmla="*/ 1041541 h 2055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055887" h="2055619">
                  <a:moveTo>
                    <a:pt x="533598" y="126655"/>
                  </a:moveTo>
                  <a:lnTo>
                    <a:pt x="533598" y="126655"/>
                  </a:lnTo>
                  <a:cubicBezTo>
                    <a:pt x="685112" y="43560"/>
                    <a:pt x="855133" y="-1"/>
                    <a:pt x="1027943" y="0"/>
                  </a:cubicBezTo>
                  <a:cubicBezTo>
                    <a:pt x="1595660" y="0"/>
                    <a:pt x="2055887" y="460166"/>
                    <a:pt x="2055887" y="1027810"/>
                  </a:cubicBezTo>
                  <a:cubicBezTo>
                    <a:pt x="2055887" y="1032387"/>
                    <a:pt x="2055856" y="1036965"/>
                    <a:pt x="2055795" y="1041542"/>
                  </a:cubicBezTo>
                  <a:lnTo>
                    <a:pt x="1849080" y="1038779"/>
                  </a:lnTo>
                  <a:lnTo>
                    <a:pt x="1849079" y="1038778"/>
                  </a:lnTo>
                  <a:cubicBezTo>
                    <a:pt x="1849128" y="1035122"/>
                    <a:pt x="1849153" y="1031465"/>
                    <a:pt x="1849153" y="1027809"/>
                  </a:cubicBezTo>
                  <a:cubicBezTo>
                    <a:pt x="1849153" y="574341"/>
                    <a:pt x="1481484" y="206733"/>
                    <a:pt x="1027943" y="206733"/>
                  </a:cubicBezTo>
                  <a:cubicBezTo>
                    <a:pt x="889890" y="206732"/>
                    <a:pt x="754066" y="241530"/>
                    <a:pt x="633025" y="307908"/>
                  </a:cubicBezTo>
                  <a:lnTo>
                    <a:pt x="533598" y="126655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" name="空心弧 46"/>
            <p:cNvSpPr>
              <a:spLocks/>
            </p:cNvSpPr>
            <p:nvPr/>
          </p:nvSpPr>
          <p:spPr bwMode="auto">
            <a:xfrm flipV="1">
              <a:off x="131" y="176631"/>
              <a:ext cx="2055887" cy="2055617"/>
            </a:xfrm>
            <a:custGeom>
              <a:avLst/>
              <a:gdLst>
                <a:gd name="T0" fmla="*/ 397201 w 2055887"/>
                <a:gd name="T1" fmla="*/ 216231 h 2055617"/>
                <a:gd name="T2" fmla="*/ 397200 w 2055887"/>
                <a:gd name="T3" fmla="*/ 216230 h 2055617"/>
                <a:gd name="T4" fmla="*/ 1027944 w 2055887"/>
                <a:gd name="T5" fmla="*/ 0 h 2055617"/>
                <a:gd name="T6" fmla="*/ 2055888 w 2055887"/>
                <a:gd name="T7" fmla="*/ 1027809 h 2055617"/>
                <a:gd name="T8" fmla="*/ 2055796 w 2055887"/>
                <a:gd name="T9" fmla="*/ 1041543 h 2055617"/>
                <a:gd name="T10" fmla="*/ 1849080 w 2055887"/>
                <a:gd name="T11" fmla="*/ 1038778 h 2055617"/>
                <a:gd name="T12" fmla="*/ 1849079 w 2055887"/>
                <a:gd name="T13" fmla="*/ 1038777 h 2055617"/>
                <a:gd name="T14" fmla="*/ 1849153 w 2055887"/>
                <a:gd name="T15" fmla="*/ 1027808 h 2055617"/>
                <a:gd name="T16" fmla="*/ 1027943 w 2055887"/>
                <a:gd name="T17" fmla="*/ 206733 h 2055617"/>
                <a:gd name="T18" fmla="*/ 524059 w 2055887"/>
                <a:gd name="T19" fmla="*/ 379464 h 2055617"/>
                <a:gd name="T20" fmla="*/ 397201 w 2055887"/>
                <a:gd name="T21" fmla="*/ 216231 h 2055617"/>
                <a:gd name="T22" fmla="*/ 397201 w 2055887"/>
                <a:gd name="T23" fmla="*/ 0 h 2055617"/>
                <a:gd name="T24" fmla="*/ 2055887 w 2055887"/>
                <a:gd name="T25" fmla="*/ 1041540 h 2055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055887" h="2055617">
                  <a:moveTo>
                    <a:pt x="397201" y="216231"/>
                  </a:moveTo>
                  <a:lnTo>
                    <a:pt x="397200" y="216230"/>
                  </a:lnTo>
                  <a:cubicBezTo>
                    <a:pt x="577578" y="76081"/>
                    <a:pt x="799507" y="-1"/>
                    <a:pt x="1027944" y="0"/>
                  </a:cubicBezTo>
                  <a:cubicBezTo>
                    <a:pt x="1595661" y="0"/>
                    <a:pt x="2055888" y="460165"/>
                    <a:pt x="2055888" y="1027809"/>
                  </a:cubicBezTo>
                  <a:cubicBezTo>
                    <a:pt x="2055888" y="1032387"/>
                    <a:pt x="2055857" y="1036965"/>
                    <a:pt x="2055796" y="1041543"/>
                  </a:cubicBezTo>
                  <a:lnTo>
                    <a:pt x="1849080" y="1038778"/>
                  </a:lnTo>
                  <a:lnTo>
                    <a:pt x="1849079" y="1038777"/>
                  </a:lnTo>
                  <a:cubicBezTo>
                    <a:pt x="1849128" y="1035121"/>
                    <a:pt x="1849153" y="1031464"/>
                    <a:pt x="1849153" y="1027808"/>
                  </a:cubicBezTo>
                  <a:cubicBezTo>
                    <a:pt x="1849153" y="574340"/>
                    <a:pt x="1481484" y="206733"/>
                    <a:pt x="1027943" y="206733"/>
                  </a:cubicBezTo>
                  <a:cubicBezTo>
                    <a:pt x="845451" y="206732"/>
                    <a:pt x="668159" y="267508"/>
                    <a:pt x="524059" y="379464"/>
                  </a:cubicBezTo>
                  <a:lnTo>
                    <a:pt x="397201" y="216231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1624013" y="5180226"/>
            <a:ext cx="442750" cy="707886"/>
          </a:xfrm>
          <a:prstGeom prst="rect">
            <a:avLst/>
          </a:prstGeom>
          <a:noFill/>
          <a:ln>
            <a:noFill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latin typeface="Arial Unicode MS" pitchFamily="2" charset="-122"/>
                <a:ea typeface="Arial Unicode MS" pitchFamily="2" charset="-122"/>
              </a:rPr>
              <a:t>4</a:t>
            </a:r>
            <a:endParaRPr lang="zh-CN" altLang="en-US" sz="4000" b="1" dirty="0"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23" name="燕尾形 35"/>
          <p:cNvSpPr>
            <a:spLocks noChangeArrowheads="1"/>
          </p:cNvSpPr>
          <p:nvPr/>
        </p:nvSpPr>
        <p:spPr bwMode="auto">
          <a:xfrm>
            <a:off x="2314575" y="5424701"/>
            <a:ext cx="228600" cy="217487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5400000"/>
          </a:gradFill>
          <a:ln w="9525" cmpd="sng">
            <a:solidFill>
              <a:srgbClr val="F9F9F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4" name="Group 15"/>
          <p:cNvGrpSpPr>
            <a:grpSpLocks/>
          </p:cNvGrpSpPr>
          <p:nvPr/>
        </p:nvGrpSpPr>
        <p:grpSpPr bwMode="auto">
          <a:xfrm flipH="1">
            <a:off x="1165225" y="4823038"/>
            <a:ext cx="1385888" cy="1420813"/>
            <a:chOff x="0" y="0"/>
            <a:chExt cx="2056018" cy="2232248"/>
          </a:xfrm>
        </p:grpSpPr>
        <p:sp>
          <p:nvSpPr>
            <p:cNvPr id="25" name="空心弧 47"/>
            <p:cNvSpPr>
              <a:spLocks/>
            </p:cNvSpPr>
            <p:nvPr/>
          </p:nvSpPr>
          <p:spPr bwMode="auto">
            <a:xfrm>
              <a:off x="131" y="1108"/>
              <a:ext cx="2055887" cy="2053126"/>
            </a:xfrm>
            <a:custGeom>
              <a:avLst/>
              <a:gdLst>
                <a:gd name="T0" fmla="*/ 534059 w 2055887"/>
                <a:gd name="T1" fmla="*/ 126249 h 2053126"/>
                <a:gd name="T2" fmla="*/ 534059 w 2055887"/>
                <a:gd name="T3" fmla="*/ 126249 h 2053126"/>
                <a:gd name="T4" fmla="*/ 1027943 w 2055887"/>
                <a:gd name="T5" fmla="*/ 0 h 2053126"/>
                <a:gd name="T6" fmla="*/ 2055887 w 2055887"/>
                <a:gd name="T7" fmla="*/ 1026563 h 2053126"/>
                <a:gd name="T8" fmla="*/ 2055795 w 2055887"/>
                <a:gd name="T9" fmla="*/ 1040296 h 2053126"/>
                <a:gd name="T10" fmla="*/ 1849331 w 2055887"/>
                <a:gd name="T11" fmla="*/ 1037536 h 2053126"/>
                <a:gd name="T12" fmla="*/ 1849405 w 2055887"/>
                <a:gd name="T13" fmla="*/ 1026563 h 2053126"/>
                <a:gd name="T14" fmla="*/ 1027944 w 2055887"/>
                <a:gd name="T15" fmla="*/ 206483 h 2053126"/>
                <a:gd name="T16" fmla="*/ 633367 w 2055887"/>
                <a:gd name="T17" fmla="*/ 307283 h 2053126"/>
                <a:gd name="T18" fmla="*/ 534059 w 2055887"/>
                <a:gd name="T19" fmla="*/ 126249 h 2053126"/>
                <a:gd name="T20" fmla="*/ 534059 w 2055887"/>
                <a:gd name="T21" fmla="*/ 0 h 2053126"/>
                <a:gd name="T22" fmla="*/ 2055887 w 2055887"/>
                <a:gd name="T23" fmla="*/ 1040294 h 205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055887" h="2053126">
                  <a:moveTo>
                    <a:pt x="534059" y="126249"/>
                  </a:moveTo>
                  <a:lnTo>
                    <a:pt x="534059" y="126249"/>
                  </a:lnTo>
                  <a:cubicBezTo>
                    <a:pt x="685459" y="43418"/>
                    <a:pt x="855311" y="-1"/>
                    <a:pt x="1027943" y="0"/>
                  </a:cubicBezTo>
                  <a:cubicBezTo>
                    <a:pt x="1595660" y="0"/>
                    <a:pt x="2055887" y="459607"/>
                    <a:pt x="2055887" y="1026563"/>
                  </a:cubicBezTo>
                  <a:cubicBezTo>
                    <a:pt x="2055887" y="1031140"/>
                    <a:pt x="2055856" y="1035718"/>
                    <a:pt x="2055795" y="1040296"/>
                  </a:cubicBezTo>
                  <a:lnTo>
                    <a:pt x="1849331" y="1037536"/>
                  </a:lnTo>
                  <a:cubicBezTo>
                    <a:pt x="1849380" y="1033878"/>
                    <a:pt x="1849405" y="1030220"/>
                    <a:pt x="1849405" y="1026563"/>
                  </a:cubicBezTo>
                  <a:cubicBezTo>
                    <a:pt x="1849405" y="573645"/>
                    <a:pt x="1481624" y="206483"/>
                    <a:pt x="1027944" y="206483"/>
                  </a:cubicBezTo>
                  <a:cubicBezTo>
                    <a:pt x="890027" y="206482"/>
                    <a:pt x="754331" y="241148"/>
                    <a:pt x="633367" y="307283"/>
                  </a:cubicBezTo>
                  <a:lnTo>
                    <a:pt x="534059" y="126249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空心弧 48"/>
            <p:cNvSpPr>
              <a:spLocks/>
            </p:cNvSpPr>
            <p:nvPr/>
          </p:nvSpPr>
          <p:spPr bwMode="auto">
            <a:xfrm flipV="1">
              <a:off x="131" y="178015"/>
              <a:ext cx="2055887" cy="2053126"/>
            </a:xfrm>
            <a:custGeom>
              <a:avLst/>
              <a:gdLst>
                <a:gd name="T0" fmla="*/ 397678 w 2055887"/>
                <a:gd name="T1" fmla="*/ 215599 h 2053126"/>
                <a:gd name="T2" fmla="*/ 397677 w 2055887"/>
                <a:gd name="T3" fmla="*/ 215598 h 2053126"/>
                <a:gd name="T4" fmla="*/ 1027944 w 2055887"/>
                <a:gd name="T5" fmla="*/ 0 h 2053126"/>
                <a:gd name="T6" fmla="*/ 2055888 w 2055887"/>
                <a:gd name="T7" fmla="*/ 1026563 h 2053126"/>
                <a:gd name="T8" fmla="*/ 2055796 w 2055887"/>
                <a:gd name="T9" fmla="*/ 1040297 h 2053126"/>
                <a:gd name="T10" fmla="*/ 1849331 w 2055887"/>
                <a:gd name="T11" fmla="*/ 1037536 h 2053126"/>
                <a:gd name="T12" fmla="*/ 1849405 w 2055887"/>
                <a:gd name="T13" fmla="*/ 1026563 h 2053126"/>
                <a:gd name="T14" fmla="*/ 1027944 w 2055887"/>
                <a:gd name="T15" fmla="*/ 206483 h 2053126"/>
                <a:gd name="T16" fmla="*/ 524384 w 2055887"/>
                <a:gd name="T17" fmla="*/ 378635 h 2053126"/>
                <a:gd name="T18" fmla="*/ 397678 w 2055887"/>
                <a:gd name="T19" fmla="*/ 215599 h 2053126"/>
                <a:gd name="T20" fmla="*/ 397678 w 2055887"/>
                <a:gd name="T21" fmla="*/ 0 h 2053126"/>
                <a:gd name="T22" fmla="*/ 2055887 w 2055887"/>
                <a:gd name="T23" fmla="*/ 1040294 h 205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055887" h="2053126">
                  <a:moveTo>
                    <a:pt x="397678" y="215599"/>
                  </a:moveTo>
                  <a:lnTo>
                    <a:pt x="397677" y="215598"/>
                  </a:lnTo>
                  <a:cubicBezTo>
                    <a:pt x="577974" y="75851"/>
                    <a:pt x="799714" y="-1"/>
                    <a:pt x="1027944" y="0"/>
                  </a:cubicBezTo>
                  <a:cubicBezTo>
                    <a:pt x="1595661" y="0"/>
                    <a:pt x="2055888" y="459607"/>
                    <a:pt x="2055888" y="1026563"/>
                  </a:cubicBezTo>
                  <a:cubicBezTo>
                    <a:pt x="2055888" y="1031141"/>
                    <a:pt x="2055857" y="1035719"/>
                    <a:pt x="2055796" y="1040297"/>
                  </a:cubicBezTo>
                  <a:lnTo>
                    <a:pt x="1849331" y="1037536"/>
                  </a:lnTo>
                  <a:cubicBezTo>
                    <a:pt x="1849380" y="1033878"/>
                    <a:pt x="1849405" y="1030220"/>
                    <a:pt x="1849405" y="1026563"/>
                  </a:cubicBezTo>
                  <a:cubicBezTo>
                    <a:pt x="1849405" y="573645"/>
                    <a:pt x="1481624" y="206483"/>
                    <a:pt x="1027944" y="206483"/>
                  </a:cubicBezTo>
                  <a:cubicBezTo>
                    <a:pt x="845604" y="206482"/>
                    <a:pt x="668446" y="267047"/>
                    <a:pt x="524384" y="378635"/>
                  </a:cubicBezTo>
                  <a:lnTo>
                    <a:pt x="397678" y="215599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3850005" y="5028154"/>
            <a:ext cx="272382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模型驱动的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测试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技术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lvl="1" algn="just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高故障检测</a:t>
            </a:r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率</a:t>
            </a:r>
            <a:endParaRPr lang="en-US" altLang="zh-CN" dirty="0" smtClean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自动化程度</a:t>
            </a:r>
            <a:r>
              <a:rPr lang="zh-CN" altLang="en-US" dirty="0" smtClean="0">
                <a:solidFill>
                  <a:srgbClr val="5F5F5F"/>
                </a:solidFill>
                <a:latin typeface="微软雅黑" panose="020B0503020204020204" pitchFamily="34" charset="-122"/>
              </a:rPr>
              <a:t>高</a:t>
            </a:r>
            <a:endParaRPr lang="en-US" altLang="zh-CN" dirty="0" smtClean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更好的适应需求演化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6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"/>
    </mc:Choice>
    <mc:Fallback xmlns="">
      <p:transition spd="slow" advTm="1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autoUpdateAnimBg="0"/>
      <p:bldP spid="41" grpId="0" autoUpdateAnimBg="0"/>
      <p:bldP spid="42" grpId="0" animBg="1" autoUpdateAnimBg="0"/>
      <p:bldP spid="43" grpId="0" animBg="1" autoUpdateAnimBg="0"/>
      <p:bldP spid="44" grpId="0" animBg="1" autoUpdateAnimBg="0"/>
      <p:bldP spid="45" grpId="0" autoUpdateAnimBg="0"/>
      <p:bldP spid="46" grpId="0" autoUpdateAnimBg="0"/>
      <p:bldP spid="47" grpId="0" autoUpdateAnimBg="0"/>
      <p:bldP spid="22" grpId="0" autoUpdateAnimBg="0"/>
      <p:bldP spid="23" grpId="0" animBg="1" autoUpdateAnimBg="0"/>
      <p:bldP spid="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课题背景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432593" y="1141323"/>
            <a:ext cx="545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buClr>
                <a:schemeClr val="accent1"/>
              </a:buClr>
              <a:buFont typeface="Wingdings" pitchFamily="2" charset="2"/>
              <a:buChar char="l"/>
              <a:defRPr sz="2000" b="1"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4953000" y="1717675"/>
            <a:ext cx="3352800" cy="1863725"/>
            <a:chOff x="4953000" y="1717675"/>
            <a:chExt cx="3352800" cy="1863725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953000" y="3063875"/>
              <a:ext cx="1144588" cy="517525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服务提供者</a:t>
              </a: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140575" y="3063875"/>
              <a:ext cx="1165225" cy="517525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服务使用者</a:t>
              </a:r>
            </a:p>
          </p:txBody>
        </p:sp>
        <p:sp>
          <p:nvSpPr>
            <p:cNvPr id="33" name="TextBox 38"/>
            <p:cNvSpPr txBox="1">
              <a:spLocks noChangeArrowheads="1"/>
            </p:cNvSpPr>
            <p:nvPr/>
          </p:nvSpPr>
          <p:spPr bwMode="auto">
            <a:xfrm>
              <a:off x="7292863" y="2426432"/>
              <a:ext cx="5700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上下箭头 33"/>
            <p:cNvSpPr/>
            <p:nvPr/>
          </p:nvSpPr>
          <p:spPr bwMode="auto">
            <a:xfrm rot="19775563">
              <a:off x="7170738" y="2225675"/>
              <a:ext cx="223837" cy="854075"/>
            </a:xfrm>
            <a:prstGeom prst="upDownArrow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048375" y="1717675"/>
              <a:ext cx="1004888" cy="496888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服务注册中心</a:t>
              </a:r>
              <a:endParaRPr lang="zh-CN" altLang="en-US" sz="14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7"/>
            <p:cNvSpPr txBox="1">
              <a:spLocks noChangeArrowheads="1"/>
            </p:cNvSpPr>
            <p:nvPr/>
          </p:nvSpPr>
          <p:spPr bwMode="auto">
            <a:xfrm>
              <a:off x="5348288" y="2438113"/>
              <a:ext cx="569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</a:t>
              </a:r>
              <a:endPara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上下箭头 36"/>
            <p:cNvSpPr/>
            <p:nvPr/>
          </p:nvSpPr>
          <p:spPr bwMode="auto">
            <a:xfrm rot="1756313">
              <a:off x="5816600" y="2236788"/>
              <a:ext cx="234950" cy="854075"/>
            </a:xfrm>
            <a:prstGeom prst="upDownArrow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9"/>
            <p:cNvSpPr txBox="1">
              <a:spLocks noChangeArrowheads="1"/>
            </p:cNvSpPr>
            <p:nvPr/>
          </p:nvSpPr>
          <p:spPr bwMode="auto">
            <a:xfrm>
              <a:off x="6339719" y="2957513"/>
              <a:ext cx="5697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endPara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上下箭头 56"/>
            <p:cNvSpPr/>
            <p:nvPr/>
          </p:nvSpPr>
          <p:spPr bwMode="auto">
            <a:xfrm rot="5400000">
              <a:off x="6512719" y="2829719"/>
              <a:ext cx="222250" cy="966788"/>
            </a:xfrm>
            <a:prstGeom prst="upDownArrow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57200" y="2068513"/>
            <a:ext cx="4343400" cy="1285022"/>
            <a:chOff x="457200" y="2068513"/>
            <a:chExt cx="4343400" cy="1285022"/>
          </a:xfrm>
        </p:grpSpPr>
        <p:sp>
          <p:nvSpPr>
            <p:cNvPr id="59" name="矩形 6"/>
            <p:cNvSpPr>
              <a:spLocks noChangeArrowheads="1"/>
            </p:cNvSpPr>
            <p:nvPr/>
          </p:nvSpPr>
          <p:spPr bwMode="auto">
            <a:xfrm>
              <a:off x="609600" y="2068513"/>
              <a:ext cx="1443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ts val="1200"/>
                </a:spcBef>
                <a:spcAft>
                  <a:spcPts val="2400"/>
                </a:spcAft>
                <a:buClrTx/>
                <a:buFont typeface="Wingdings" panose="05000000000000000000" pitchFamily="2" charset="2"/>
                <a:buChar char="l"/>
              </a:pPr>
              <a:r>
                <a:rPr lang="en-US" altLang="zh-CN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8"/>
            <p:cNvSpPr txBox="1">
              <a:spLocks noChangeArrowheads="1"/>
            </p:cNvSpPr>
            <p:nvPr/>
          </p:nvSpPr>
          <p:spPr bwMode="auto">
            <a:xfrm>
              <a:off x="457200" y="2522538"/>
              <a:ext cx="4343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>
                <a:spcBef>
                  <a:spcPct val="0"/>
                </a:spcBef>
                <a:spcAft>
                  <a:spcPts val="1800"/>
                </a:spcAft>
                <a:buClrTx/>
                <a:buFont typeface="Calibri" panose="020F0502020204030204" pitchFamily="34" charset="0"/>
                <a:buChar char="–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服务以功能模块的方式对外发布，对外提供统一的调用接口，而屏蔽服务的实现细节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457200" y="3429000"/>
            <a:ext cx="4343400" cy="1041400"/>
            <a:chOff x="457200" y="3429000"/>
            <a:chExt cx="4343400" cy="1041400"/>
          </a:xfrm>
        </p:grpSpPr>
        <p:sp>
          <p:nvSpPr>
            <p:cNvPr id="62" name="矩形 21"/>
            <p:cNvSpPr>
              <a:spLocks noChangeArrowheads="1"/>
            </p:cNvSpPr>
            <p:nvPr/>
          </p:nvSpPr>
          <p:spPr bwMode="auto">
            <a:xfrm>
              <a:off x="609600" y="3429000"/>
              <a:ext cx="2319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ts val="1200"/>
                </a:spcBef>
                <a:spcAft>
                  <a:spcPts val="2400"/>
                </a:spcAft>
                <a:buClrTx/>
                <a:buFont typeface="Wingdings" panose="05000000000000000000" pitchFamily="2" charset="2"/>
                <a:buChar char="l"/>
              </a:pPr>
              <a:r>
                <a:rPr lang="zh-CN" altLang="en-US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服务组合</a:t>
              </a:r>
              <a:r>
                <a:rPr lang="zh-CN" altLang="en-US" sz="1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（组装）</a:t>
              </a:r>
              <a:endPara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8"/>
            <p:cNvSpPr txBox="1">
              <a:spLocks noChangeArrowheads="1"/>
            </p:cNvSpPr>
            <p:nvPr/>
          </p:nvSpPr>
          <p:spPr bwMode="auto">
            <a:xfrm>
              <a:off x="457200" y="3886200"/>
              <a:ext cx="434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ct val="0"/>
                </a:spcBef>
                <a:spcAft>
                  <a:spcPts val="1800"/>
                </a:spcAft>
                <a:buClrTx/>
                <a:buFont typeface="Calibri" panose="020F0502020204030204" pitchFamily="34" charset="0"/>
                <a:buChar char="–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以一定的方式协调和组织多个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服务，从而支持复杂的业务流程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5424488" y="4043680"/>
            <a:ext cx="2246312" cy="233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4635500" y="4914900"/>
            <a:ext cx="762000" cy="411163"/>
            <a:chOff x="4572000" y="4914900"/>
            <a:chExt cx="762000" cy="411163"/>
          </a:xfrm>
        </p:grpSpPr>
        <p:sp>
          <p:nvSpPr>
            <p:cNvPr id="66" name="右箭头 65"/>
            <p:cNvSpPr/>
            <p:nvPr/>
          </p:nvSpPr>
          <p:spPr bwMode="auto">
            <a:xfrm>
              <a:off x="4572000" y="5143500"/>
              <a:ext cx="762000" cy="18256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37"/>
            <p:cNvSpPr txBox="1">
              <a:spLocks noChangeArrowheads="1"/>
            </p:cNvSpPr>
            <p:nvPr/>
          </p:nvSpPr>
          <p:spPr bwMode="auto">
            <a:xfrm>
              <a:off x="4648200" y="4914900"/>
              <a:ext cx="5699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组装</a:t>
              </a:r>
              <a:endPara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椭圆 67"/>
          <p:cNvSpPr/>
          <p:nvPr/>
        </p:nvSpPr>
        <p:spPr bwMode="auto">
          <a:xfrm>
            <a:off x="6048375" y="4114800"/>
            <a:ext cx="962025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5481638" y="5016500"/>
            <a:ext cx="842962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6762750" y="5016500"/>
            <a:ext cx="857250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048375" y="5848350"/>
            <a:ext cx="962025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72" name="流程图: 决策 71"/>
          <p:cNvSpPr/>
          <p:nvPr/>
        </p:nvSpPr>
        <p:spPr bwMode="auto">
          <a:xfrm>
            <a:off x="6248400" y="4706938"/>
            <a:ext cx="574675" cy="26511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>
            <a:stCxn id="68" idx="4"/>
            <a:endCxn id="72" idx="0"/>
          </p:cNvCxnSpPr>
          <p:nvPr/>
        </p:nvCxnSpPr>
        <p:spPr bwMode="auto">
          <a:xfrm>
            <a:off x="6529388" y="4514850"/>
            <a:ext cx="6350" cy="1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72" idx="1"/>
            <a:endCxn id="69" idx="0"/>
          </p:cNvCxnSpPr>
          <p:nvPr/>
        </p:nvCxnSpPr>
        <p:spPr bwMode="auto">
          <a:xfrm rot="10800000" flipV="1">
            <a:off x="5903913" y="4838700"/>
            <a:ext cx="344487" cy="17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72" idx="3"/>
            <a:endCxn id="70" idx="0"/>
          </p:cNvCxnSpPr>
          <p:nvPr/>
        </p:nvCxnSpPr>
        <p:spPr bwMode="auto">
          <a:xfrm>
            <a:off x="6823075" y="4838700"/>
            <a:ext cx="368300" cy="17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9" idx="4"/>
            <a:endCxn id="71" idx="0"/>
          </p:cNvCxnSpPr>
          <p:nvPr/>
        </p:nvCxnSpPr>
        <p:spPr bwMode="auto">
          <a:xfrm rot="16200000" flipH="1">
            <a:off x="6000751" y="5319712"/>
            <a:ext cx="431800" cy="6254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0" idx="4"/>
            <a:endCxn id="71" idx="0"/>
          </p:cNvCxnSpPr>
          <p:nvPr/>
        </p:nvCxnSpPr>
        <p:spPr bwMode="auto">
          <a:xfrm rot="5400000">
            <a:off x="6644482" y="5301456"/>
            <a:ext cx="431800" cy="6619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1752600" y="4610100"/>
            <a:ext cx="2819400" cy="1238250"/>
            <a:chOff x="1752600" y="4610100"/>
            <a:chExt cx="2819400" cy="1238250"/>
          </a:xfrm>
        </p:grpSpPr>
        <p:sp>
          <p:nvSpPr>
            <p:cNvPr id="79" name="椭圆 78"/>
            <p:cNvSpPr/>
            <p:nvPr/>
          </p:nvSpPr>
          <p:spPr bwMode="auto">
            <a:xfrm>
              <a:off x="2016125" y="4724400"/>
              <a:ext cx="1039813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3303588" y="4724400"/>
              <a:ext cx="1039812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2008188" y="5307013"/>
              <a:ext cx="1039812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3303588" y="5307013"/>
              <a:ext cx="1039812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752600" y="4610100"/>
              <a:ext cx="2819400" cy="123825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2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肘形连接符 54"/>
          <p:cNvCxnSpPr>
            <a:stCxn id="69" idx="2"/>
          </p:cNvCxnSpPr>
          <p:nvPr/>
        </p:nvCxnSpPr>
        <p:spPr>
          <a:xfrm rot="10800000">
            <a:off x="984617" y="3503222"/>
            <a:ext cx="926926" cy="210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课题背景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21"/>
          <p:cNvSpPr>
            <a:spLocks noChangeArrowheads="1"/>
          </p:cNvSpPr>
          <p:nvPr/>
        </p:nvSpPr>
        <p:spPr bwMode="auto">
          <a:xfrm>
            <a:off x="571289" y="1147986"/>
            <a:ext cx="2781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1200"/>
              </a:spcBef>
              <a:spcAft>
                <a:spcPts val="240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服务组合引入的新问题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11543" y="4510107"/>
            <a:ext cx="2138362" cy="2133600"/>
            <a:chOff x="5329238" y="1841500"/>
            <a:chExt cx="2138362" cy="2133600"/>
          </a:xfrm>
        </p:grpSpPr>
        <p:sp>
          <p:nvSpPr>
            <p:cNvPr id="68" name="椭圆 67"/>
            <p:cNvSpPr/>
            <p:nvPr/>
          </p:nvSpPr>
          <p:spPr bwMode="auto">
            <a:xfrm>
              <a:off x="5895975" y="1841500"/>
              <a:ext cx="962025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329238" y="2743200"/>
              <a:ext cx="842962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6610350" y="2743200"/>
              <a:ext cx="857250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895975" y="3575050"/>
              <a:ext cx="962025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72" name="流程图: 决策 71"/>
            <p:cNvSpPr/>
            <p:nvPr/>
          </p:nvSpPr>
          <p:spPr bwMode="auto">
            <a:xfrm>
              <a:off x="6096000" y="2433638"/>
              <a:ext cx="574675" cy="265112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箭头连接符 72"/>
            <p:cNvCxnSpPr>
              <a:stCxn id="68" idx="4"/>
              <a:endCxn id="72" idx="0"/>
            </p:cNvCxnSpPr>
            <p:nvPr/>
          </p:nvCxnSpPr>
          <p:spPr bwMode="auto">
            <a:xfrm>
              <a:off x="6376988" y="2241550"/>
              <a:ext cx="6350" cy="1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72" idx="1"/>
            </p:cNvCxnSpPr>
            <p:nvPr/>
          </p:nvCxnSpPr>
          <p:spPr bwMode="auto">
            <a:xfrm rot="10800000" flipV="1">
              <a:off x="5751513" y="2565400"/>
              <a:ext cx="344487" cy="177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stCxn id="72" idx="3"/>
              <a:endCxn id="70" idx="0"/>
            </p:cNvCxnSpPr>
            <p:nvPr/>
          </p:nvCxnSpPr>
          <p:spPr bwMode="auto">
            <a:xfrm>
              <a:off x="6670675" y="2565400"/>
              <a:ext cx="368300" cy="177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69" idx="4"/>
              <a:endCxn id="71" idx="0"/>
            </p:cNvCxnSpPr>
            <p:nvPr/>
          </p:nvCxnSpPr>
          <p:spPr bwMode="auto">
            <a:xfrm rot="16200000" flipH="1">
              <a:off x="5848351" y="3046412"/>
              <a:ext cx="431800" cy="62547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70" idx="4"/>
              <a:endCxn id="71" idx="0"/>
            </p:cNvCxnSpPr>
            <p:nvPr/>
          </p:nvCxnSpPr>
          <p:spPr bwMode="auto">
            <a:xfrm rot="5400000">
              <a:off x="6492082" y="3028156"/>
              <a:ext cx="431800" cy="66198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椭圆 78"/>
          <p:cNvSpPr/>
          <p:nvPr/>
        </p:nvSpPr>
        <p:spPr bwMode="auto">
          <a:xfrm>
            <a:off x="741797" y="1769472"/>
            <a:ext cx="1039813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1962055" y="2094040"/>
            <a:ext cx="1039812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727493" y="2462138"/>
            <a:ext cx="1039812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931807" y="2818658"/>
            <a:ext cx="1039812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2" name="弧形 1"/>
          <p:cNvSpPr/>
          <p:nvPr/>
        </p:nvSpPr>
        <p:spPr>
          <a:xfrm rot="7198929">
            <a:off x="773571" y="735699"/>
            <a:ext cx="2348615" cy="3185654"/>
          </a:xfrm>
          <a:prstGeom prst="arc">
            <a:avLst>
              <a:gd name="adj1" fmla="val 16388725"/>
              <a:gd name="adj2" fmla="val 5428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451713" y="3697789"/>
            <a:ext cx="0" cy="73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526450" y="3885590"/>
            <a:ext cx="66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3347405" y="3317050"/>
            <a:ext cx="780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078895" y="2168886"/>
            <a:ext cx="476880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实现透明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服务使用者和系统集成商，服务只是提供了接口，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实现部分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是透明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文档信息有限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WSDL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 action="ppaction://hlinksldjump"/>
              </a:rPr>
              <a:t>文档里信息有限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服务的使用者并不能了解操作中潜藏的数据与控制流方面的约束；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接口与实现的不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一致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需求的快速变化导致参与组装的服务面临经常性的修改，服务的接口与实现之间潜藏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不一致性。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33265" y="1444768"/>
            <a:ext cx="5044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服务组合来说，其正确性不仅仅取决于组合流程，也取决于各个组成它的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12990" y="4565594"/>
            <a:ext cx="1663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无法完全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正确使用方式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9" y="2012557"/>
            <a:ext cx="355993" cy="355993"/>
          </a:xfrm>
          <a:prstGeom prst="rect">
            <a:avLst/>
          </a:prstGeom>
        </p:spPr>
      </p:pic>
      <p:pic>
        <p:nvPicPr>
          <p:cNvPr id="89" name="图片 8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60" y="3861657"/>
            <a:ext cx="355993" cy="3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50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课题背景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21"/>
          <p:cNvSpPr>
            <a:spLocks noChangeArrowheads="1"/>
          </p:cNvSpPr>
          <p:nvPr/>
        </p:nvSpPr>
        <p:spPr bwMode="auto">
          <a:xfrm>
            <a:off x="402461" y="1147986"/>
            <a:ext cx="3119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1200"/>
              </a:spcBef>
              <a:spcAft>
                <a:spcPts val="240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网络服务描述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(WSDL)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256" y="1852005"/>
            <a:ext cx="5933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WSDL以XML格式描述网络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位置，以及此服务提供的操作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60027"/>
              </p:ext>
            </p:extLst>
          </p:nvPr>
        </p:nvGraphicFramePr>
        <p:xfrm>
          <a:off x="1253556" y="2924324"/>
          <a:ext cx="60960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307743678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282119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effectLst/>
                        </a:rPr>
                        <a:t>元素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dirty="0" smtClean="0">
                          <a:effectLst/>
                        </a:rPr>
                        <a:t>定义</a:t>
                      </a:r>
                      <a:endParaRPr lang="zh-CN" alt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60912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portType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web </a:t>
                      </a:r>
                      <a:r>
                        <a:rPr lang="en-US" sz="1400" kern="12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CN" altLang="en-US" sz="1400" kern="12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</a:t>
                      </a:r>
                      <a:r>
                        <a:rPr lang="zh-CN" alt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的操作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234202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&lt;message&gt;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web </a:t>
                      </a:r>
                      <a:r>
                        <a:rPr lang="en-US" sz="1400" kern="12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CN" altLang="en-US" sz="1400" kern="12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zh-CN" alt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的消息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286094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&lt;types&gt;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web </a:t>
                      </a:r>
                      <a:r>
                        <a:rPr lang="en-US" sz="1400" kern="12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CN" altLang="en-US" sz="1400" kern="12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zh-CN" alt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的数据类型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57285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&lt;binding&gt;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web </a:t>
                      </a:r>
                      <a:r>
                        <a:rPr lang="en-US" sz="1400" kern="12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CN" altLang="en-US" sz="1400" kern="12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zh-CN" alt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的通信协议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334287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5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研究动机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8231" y="1771164"/>
            <a:ext cx="765106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457200" algn="just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由于服务组装只能依据规格说明访问相关服务，为了确保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可靠性，有效地监控运行时刻可能出现的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不一致性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 algn="just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WSDL(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服务说明文档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角度出发，添加服务行为相关的数据和控制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定义满足各种约束的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覆盖准则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的测试用例生成算法；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服务提供的操作进行测试及监控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6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1" y="133380"/>
            <a:ext cx="1943100" cy="1108042"/>
            <a:chOff x="0" y="1313877"/>
            <a:chExt cx="1943100" cy="1107963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8724900" y="6453000"/>
            <a:ext cx="4191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7042" y="3152988"/>
            <a:ext cx="340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选题意义及目的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53"/>
          <p:cNvSpPr>
            <a:spLocks noChangeArrowheads="1"/>
          </p:cNvSpPr>
          <p:nvPr/>
        </p:nvSpPr>
        <p:spPr bwMode="auto">
          <a:xfrm>
            <a:off x="1" y="2011815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sp>
        <p:nvSpPr>
          <p:cNvPr id="16" name="矩形 53"/>
          <p:cNvSpPr>
            <a:spLocks noChangeArrowheads="1"/>
          </p:cNvSpPr>
          <p:nvPr/>
        </p:nvSpPr>
        <p:spPr bwMode="auto">
          <a:xfrm>
            <a:off x="1" y="284421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意义目的</a:t>
            </a:r>
          </a:p>
        </p:txBody>
      </p:sp>
      <p:sp>
        <p:nvSpPr>
          <p:cNvPr id="17" name="矩形 53"/>
          <p:cNvSpPr>
            <a:spLocks noChangeArrowheads="1"/>
          </p:cNvSpPr>
          <p:nvPr/>
        </p:nvSpPr>
        <p:spPr bwMode="auto">
          <a:xfrm>
            <a:off x="1" y="3687887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53"/>
          <p:cNvSpPr>
            <a:spLocks noChangeArrowheads="1"/>
          </p:cNvSpPr>
          <p:nvPr/>
        </p:nvSpPr>
        <p:spPr bwMode="auto">
          <a:xfrm>
            <a:off x="1" y="453155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spect="1"/>
          </p:cNvSpPr>
          <p:nvPr/>
        </p:nvSpPr>
        <p:spPr>
          <a:xfrm rot="16200000">
            <a:off x="1925051" y="3144615"/>
            <a:ext cx="252000" cy="2172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4"/>
    </mc:Choice>
    <mc:Fallback xmlns="">
      <p:transition spd="slow" advTm="2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15" grpId="0" animBg="1"/>
      <p:bldP spid="13" grpId="0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3.6|3.7|4.7|14.2|2.3|7.2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heme/theme1.xml><?xml version="1.0" encoding="utf-8"?>
<a:theme xmlns:a="http://schemas.openxmlformats.org/drawingml/2006/main" name="2_框架">
  <a:themeElements>
    <a:clrScheme name="自定义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539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545454"/>
    </a:dk2>
    <a:lt2>
      <a:srgbClr val="BFBFBF"/>
    </a:lt2>
    <a:accent1>
      <a:srgbClr val="00539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545454"/>
    </a:dk2>
    <a:lt2>
      <a:srgbClr val="BFBFBF"/>
    </a:lt2>
    <a:accent1>
      <a:srgbClr val="00539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7321</TotalTime>
  <Words>3419</Words>
  <Application>Microsoft Office PowerPoint</Application>
  <PresentationFormat>全屏显示(4:3)</PresentationFormat>
  <Paragraphs>451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 Unicode MS</vt:lpstr>
      <vt:lpstr>TimesNewRoman,Bold</vt:lpstr>
      <vt:lpstr>等线</vt:lpstr>
      <vt:lpstr>华文楷体</vt:lpstr>
      <vt:lpstr>华文新魏</vt:lpstr>
      <vt:lpstr>楷体</vt:lpstr>
      <vt:lpstr>宋体</vt:lpstr>
      <vt:lpstr>微软雅黑</vt:lpstr>
      <vt:lpstr>幼圆</vt:lpstr>
      <vt:lpstr>Arial</vt:lpstr>
      <vt:lpstr>Calibri</vt:lpstr>
      <vt:lpstr>Calibri Light</vt:lpstr>
      <vt:lpstr>Corbel</vt:lpstr>
      <vt:lpstr>Times New Roman</vt:lpstr>
      <vt:lpstr>Wingdings</vt:lpstr>
      <vt:lpstr>Wingdings 2</vt:lpstr>
      <vt:lpstr>2_框架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JingTing JIA</cp:lastModifiedBy>
  <cp:revision>184</cp:revision>
  <dcterms:created xsi:type="dcterms:W3CDTF">2017-02-28T07:57:13Z</dcterms:created>
  <dcterms:modified xsi:type="dcterms:W3CDTF">2017-03-28T15:10:51Z</dcterms:modified>
</cp:coreProperties>
</file>