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heme/themeOverride1.xml" ContentType="application/vnd.openxmlformats-officedocument.themeOverride+xml"/>
  <Override PartName="/ppt/tags/tag12.xml" ContentType="application/vnd.openxmlformats-officedocument.presentationml.tags+xml"/>
  <Override PartName="/ppt/notesSlides/notesSlide21.xml" ContentType="application/vnd.openxmlformats-officedocument.presentationml.notesSlide+xml"/>
  <Override PartName="/ppt/theme/themeOverride2.xml" ContentType="application/vnd.openxmlformats-officedocument.themeOverr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9" r:id="rId2"/>
  </p:sldMasterIdLst>
  <p:notesMasterIdLst>
    <p:notesMasterId r:id="rId38"/>
  </p:notesMasterIdLst>
  <p:sldIdLst>
    <p:sldId id="272" r:id="rId3"/>
    <p:sldId id="271" r:id="rId4"/>
    <p:sldId id="273" r:id="rId5"/>
    <p:sldId id="274" r:id="rId6"/>
    <p:sldId id="275" r:id="rId7"/>
    <p:sldId id="277" r:id="rId8"/>
    <p:sldId id="286" r:id="rId9"/>
    <p:sldId id="282" r:id="rId10"/>
    <p:sldId id="278" r:id="rId11"/>
    <p:sldId id="279" r:id="rId12"/>
    <p:sldId id="280" r:id="rId13"/>
    <p:sldId id="283" r:id="rId14"/>
    <p:sldId id="260" r:id="rId15"/>
    <p:sldId id="284" r:id="rId16"/>
    <p:sldId id="285" r:id="rId17"/>
    <p:sldId id="291" r:id="rId18"/>
    <p:sldId id="292" r:id="rId19"/>
    <p:sldId id="287" r:id="rId20"/>
    <p:sldId id="289" r:id="rId21"/>
    <p:sldId id="288" r:id="rId22"/>
    <p:sldId id="290" r:id="rId23"/>
    <p:sldId id="294" r:id="rId24"/>
    <p:sldId id="262" r:id="rId25"/>
    <p:sldId id="293" r:id="rId26"/>
    <p:sldId id="295" r:id="rId27"/>
    <p:sldId id="267" r:id="rId28"/>
    <p:sldId id="302" r:id="rId29"/>
    <p:sldId id="298" r:id="rId30"/>
    <p:sldId id="299" r:id="rId31"/>
    <p:sldId id="300" r:id="rId32"/>
    <p:sldId id="301" r:id="rId33"/>
    <p:sldId id="270" r:id="rId34"/>
    <p:sldId id="297" r:id="rId35"/>
    <p:sldId id="296" r:id="rId36"/>
    <p:sldId id="30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62" autoAdjust="0"/>
    <p:restoredTop sz="63723" autoAdjust="0"/>
  </p:normalViewPr>
  <p:slideViewPr>
    <p:cSldViewPr snapToGrid="0">
      <p:cViewPr>
        <p:scale>
          <a:sx n="100" d="100"/>
          <a:sy n="100" d="100"/>
        </p:scale>
        <p:origin x="1254"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94FA-0FC1-4CB4-BDB7-7FC361D739EC}"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BD165-A480-40DD-9BC9-41726E8CCA5D}" type="slidenum">
              <a:rPr lang="zh-CN" altLang="en-US" smtClean="0"/>
              <a:t>‹#›</a:t>
            </a:fld>
            <a:endParaRPr lang="zh-CN" altLang="en-US"/>
          </a:p>
        </p:txBody>
      </p:sp>
    </p:spTree>
    <p:extLst>
      <p:ext uri="{BB962C8B-B14F-4D97-AF65-F5344CB8AC3E}">
        <p14:creationId xmlns:p14="http://schemas.microsoft.com/office/powerpoint/2010/main" val="361727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今天我将进行关于</a:t>
            </a:r>
            <a:r>
              <a:rPr lang="zh-CN" altLang="en-US" sz="1200" b="1" dirty="0">
                <a:latin typeface="宋体" panose="02010600030101010101" pitchFamily="2" charset="-122"/>
                <a:ea typeface="宋体" panose="02010600030101010101" pitchFamily="2" charset="-122"/>
              </a:rPr>
              <a:t>行为模型驱动的服务组合程序测试用例生成技术研究</a:t>
            </a:r>
            <a:r>
              <a:rPr lang="zh-CN" altLang="en-US" dirty="0"/>
              <a:t>项目的研究进展报告</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8272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但在很大程度上忽略了现有的方法</a:t>
            </a:r>
            <a:endParaRPr lang="en-US" altLang="zh-CN" dirty="0">
              <a:solidFill>
                <a:schemeClr val="tx1"/>
              </a:solidFill>
              <a:latin typeface="华文楷体" panose="02010600040101010101" pitchFamily="2" charset="-122"/>
              <a:ea typeface="华文楷体" panose="02010600040101010101" pitchFamily="2" charset="-122"/>
            </a:endParaRPr>
          </a:p>
          <a:p>
            <a:pPr indent="457200"/>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664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下面介绍下重点研究内容及项目进展</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226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本研究将从……，一般的基于模型驱动的测试用例生流程如下所示：</a:t>
            </a:r>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首先构建被测试软件的模型及其派生模型（一般称作测试模型），然后遍历模型，从模型中生成需要的测试序列集合，再针对测试序列生成相对应的测试用例，最后再待测程序上运行得到测试结果</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因此本课题重点研究以下</a:t>
            </a:r>
            <a:r>
              <a:rPr lang="zh-CN" altLang="en-US" sz="1200" kern="1200" dirty="0">
                <a:solidFill>
                  <a:schemeClr val="tx1"/>
                </a:solidFill>
                <a:effectLst/>
                <a:latin typeface="+mn-lt"/>
                <a:ea typeface="+mn-ea"/>
                <a:cs typeface="+mn-cs"/>
              </a:rPr>
              <a:t>四</a:t>
            </a:r>
            <a:r>
              <a:rPr lang="zh-CN" altLang="zh-CN" sz="1200" kern="1200" dirty="0">
                <a:solidFill>
                  <a:schemeClr val="tx1"/>
                </a:solidFill>
                <a:effectLst/>
                <a:latin typeface="+mn-lt"/>
                <a:ea typeface="+mn-ea"/>
                <a:cs typeface="+mn-cs"/>
              </a:rPr>
              <a:t>个问题：</a:t>
            </a:r>
            <a:endParaRPr lang="en-US" altLang="zh-CN" sz="1200" kern="1200" dirty="0">
              <a:solidFill>
                <a:schemeClr val="tx1"/>
              </a:solidFill>
              <a:effectLst/>
              <a:latin typeface="+mn-lt"/>
              <a:ea typeface="+mn-ea"/>
              <a:cs typeface="+mn-cs"/>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a:p>
            <a:pPr indent="457200"/>
            <a:endParaRPr lang="en-US" altLang="zh-CN" dirty="0"/>
          </a:p>
          <a:p>
            <a:pPr indent="457200"/>
            <a:endParaRPr lang="en-US" altLang="zh-CN" dirty="0"/>
          </a:p>
          <a:p>
            <a:pPr indent="457200"/>
            <a:r>
              <a:rPr lang="zh-CN" altLang="zh-CN" sz="1200" kern="1200" dirty="0">
                <a:solidFill>
                  <a:schemeClr val="tx1"/>
                </a:solidFill>
                <a:effectLst/>
                <a:latin typeface="+mn-lt"/>
                <a:ea typeface="+mn-ea"/>
                <a:cs typeface="+mn-cs"/>
              </a:rPr>
              <a:t>契约模型定义了原子服务的功能以及输入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输出参数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规定了服务之间的数据依赖关系和控制依赖关系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为服务调用以及服务之间的协同合作提供了所需的场景信息</a:t>
            </a:r>
            <a:endParaRPr lang="en-US" altLang="zh-CN"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19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通过文献查阅，提取总结了服务的约束定义及来源</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共有如下六个约束，按照约束所在层次分为：服务层次约束、操作层次约束，其中操作层约束又分为数据流与控制流约束。</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时效约束定义了预计的服务有效时间</a:t>
            </a:r>
            <a:r>
              <a:rPr lang="en-US" altLang="zh-CN" dirty="0">
                <a:solidFill>
                  <a:schemeClr val="tx1"/>
                </a:solidFill>
                <a:latin typeface="华文楷体" panose="02010600040101010101" pitchFamily="2" charset="-122"/>
                <a:ea typeface="华文楷体" panose="02010600040101010101" pitchFamily="2" charset="-122"/>
              </a:rPr>
              <a:t>……XXX</a:t>
            </a:r>
            <a:r>
              <a:rPr lang="zh-CN" altLang="en-US" dirty="0">
                <a:solidFill>
                  <a:schemeClr val="tx1"/>
                </a:solidFill>
                <a:latin typeface="华文楷体" panose="02010600040101010101" pitchFamily="2" charset="-122"/>
                <a:ea typeface="华文楷体" panose="02010600040101010101" pitchFamily="2" charset="-122"/>
              </a:rPr>
              <a:t>约束定义了</a:t>
            </a:r>
            <a:r>
              <a:rPr lang="en-US" altLang="zh-CN" dirty="0">
                <a:solidFill>
                  <a:schemeClr val="tx1"/>
                </a:solidFill>
                <a:latin typeface="华文楷体" panose="02010600040101010101" pitchFamily="2" charset="-122"/>
                <a:ea typeface="华文楷体" panose="02010600040101010101" pitchFamily="2" charset="-122"/>
              </a:rPr>
              <a:t>XXX</a:t>
            </a: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a:t>
            </a:r>
            <a:r>
              <a:rPr lang="zh-CN" altLang="en-US" dirty="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6: Extending WSDL to Facilitate Web Service Testing (HASE 2002 )</a:t>
            </a:r>
          </a:p>
          <a:p>
            <a:pPr lvl="0"/>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4: Constraints based Web Service Semantic Augmentation (ICWS 2014 </a:t>
            </a:r>
            <a:r>
              <a:rPr lang="zh-CN" altLang="en-US" dirty="0">
                <a:solidFill>
                  <a:srgbClr val="000000"/>
                </a:solidFill>
                <a:latin typeface="华文楷体" panose="02010600040101010101" pitchFamily="2" charset="-122"/>
                <a:ea typeface="华文楷体" panose="02010600040101010101" pitchFamily="2" charset="-122"/>
              </a:rPr>
              <a:t>天津大学</a:t>
            </a:r>
            <a:r>
              <a:rPr lang="en-US" altLang="zh-CN" dirty="0">
                <a:solidFill>
                  <a:srgbClr val="000000"/>
                </a:solidFill>
                <a:latin typeface="华文楷体" panose="02010600040101010101" pitchFamily="2" charset="-122"/>
                <a:ea typeface="华文楷体" panose="02010600040101010101" pitchFamily="2" charset="-122"/>
              </a:rPr>
              <a:t>)</a:t>
            </a:r>
          </a:p>
          <a:p>
            <a:pPr lvl="0"/>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百度</a:t>
            </a:r>
            <a:r>
              <a:rPr lang="en-US" altLang="zh-CN" dirty="0">
                <a:solidFill>
                  <a:srgbClr val="000000"/>
                </a:solidFill>
                <a:latin typeface="华文楷体" panose="02010600040101010101" pitchFamily="2" charset="-122"/>
                <a:ea typeface="华文楷体" panose="02010600040101010101" pitchFamily="2" charset="-122"/>
              </a:rPr>
              <a:t>API</a:t>
            </a:r>
            <a:r>
              <a:rPr lang="zh-CN" altLang="en-US" dirty="0">
                <a:solidFill>
                  <a:srgbClr val="000000"/>
                </a:solidFill>
                <a:latin typeface="华文楷体" panose="02010600040101010101" pitchFamily="2" charset="-122"/>
                <a:ea typeface="华文楷体" panose="02010600040101010101" pitchFamily="2" charset="-122"/>
              </a:rPr>
              <a:t>提到的约束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接下来我们将会用实例解释上述约束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报销系统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行李计费</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联通计费可用</a:t>
            </a:r>
            <a:r>
              <a:rPr lang="en-US" altLang="zh-CN" dirty="0">
                <a:solidFill>
                  <a:srgbClr val="000000"/>
                </a:solidFill>
                <a:latin typeface="华文楷体" panose="02010600040101010101" pitchFamily="2" charset="-122"/>
                <a:ea typeface="华文楷体" panose="02010600040101010101" pitchFamily="2" charset="-122"/>
              </a:rPr>
              <a:t>~</a:t>
            </a:r>
          </a:p>
          <a:p>
            <a:pPr lvl="0"/>
            <a:endParaRPr lang="en-US" altLang="zh-CN" dirty="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90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时间只是预估时间，不是说在这个范围内就一定能访问，或者出了这个范围就访问不了了</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超了日期存在一定风险</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2177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602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kern="0" dirty="0">
                <a:effectLst/>
                <a:latin typeface="TimesNewRoman,Bold"/>
                <a:ea typeface="+mn-ea"/>
                <a:cs typeface="TimesNewRoman,Bold"/>
              </a:rPr>
              <a:t>剩下的约束举例进行描述：先看例子</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7245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686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122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093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我将从课题背景、选题意义及目的、研究内容及进展、目前存在的问题四个方面进行阐述</a:t>
            </a:r>
            <a:endParaRPr lang="en-US" altLang="zh-CN" dirty="0"/>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181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4639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978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定义了服务约束后，考虑基于服务行为的形式化描述模型的建立</a:t>
            </a: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776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0008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接下来我们以</a:t>
            </a:r>
            <a:r>
              <a:rPr lang="zh-CN" altLang="en-US" sz="1200" dirty="0">
                <a:solidFill>
                  <a:srgbClr val="000000"/>
                </a:solidFill>
                <a:latin typeface="华文楷体" panose="02010600040101010101" pitchFamily="2" charset="-122"/>
                <a:ea typeface="华文楷体" panose="02010600040101010101" pitchFamily="2" charset="-122"/>
              </a:rPr>
              <a:t>航空行李计费服务为例讲解行为模型建立过程</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分析</a:t>
            </a:r>
            <a:r>
              <a:rPr lang="en-US" altLang="zh-CN" sz="1200" dirty="0">
                <a:latin typeface="华文楷体" panose="02010600040101010101" pitchFamily="2" charset="-122"/>
                <a:ea typeface="华文楷体" panose="02010600040101010101" pitchFamily="2" charset="-122"/>
              </a:rPr>
              <a:t>WSDL</a:t>
            </a:r>
            <a:r>
              <a:rPr lang="zh-CN" altLang="en-US" sz="1200" dirty="0">
                <a:latin typeface="华文楷体" panose="02010600040101010101" pitchFamily="2" charset="-122"/>
                <a:ea typeface="华文楷体" panose="02010600040101010101" pitchFamily="2" charset="-122"/>
              </a:rPr>
              <a:t>文档，针对每个操作添加进行为模型中</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针对有</a:t>
            </a:r>
            <a:r>
              <a:rPr lang="en-US" altLang="zh-CN" sz="1200" dirty="0" err="1">
                <a:latin typeface="华文楷体" panose="02010600040101010101" pitchFamily="2" charset="-122"/>
                <a:ea typeface="华文楷体" panose="02010600040101010101" pitchFamily="2" charset="-122"/>
              </a:rPr>
              <a:t>preOp</a:t>
            </a:r>
            <a:r>
              <a:rPr lang="zh-CN" altLang="en-US" sz="1200" dirty="0">
                <a:latin typeface="华文楷体" panose="02010600040101010101" pitchFamily="2" charset="-122"/>
                <a:ea typeface="华文楷体" panose="02010600040101010101" pitchFamily="2" charset="-122"/>
              </a:rPr>
              <a:t>约束的操作，生成符合该序列约束的调用序列，添加进行为模型中。</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29565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7281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022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有了测试数据后，考虑如何将测试数据转换为测试用例，执行被测程序</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1979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有了测试数据后，考虑如何将测试数据转换为测试用例，执行被测程序</a:t>
            </a: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原来不是想着用</a:t>
            </a:r>
            <a:r>
              <a:rPr lang="en-US" altLang="zh-CN" sz="1200" dirty="0">
                <a:solidFill>
                  <a:schemeClr val="tx1"/>
                </a:solidFill>
                <a:latin typeface="华文楷体" panose="02010600040101010101" pitchFamily="2" charset="-122"/>
                <a:ea typeface="华文楷体" panose="02010600040101010101" pitchFamily="2" charset="-122"/>
              </a:rPr>
              <a:t>ode</a:t>
            </a:r>
            <a:r>
              <a:rPr lang="zh-CN" altLang="en-US" sz="1200" dirty="0">
                <a:solidFill>
                  <a:schemeClr val="tx1"/>
                </a:solidFill>
                <a:latin typeface="华文楷体" panose="02010600040101010101" pitchFamily="2" charset="-122"/>
                <a:ea typeface="华文楷体" panose="02010600040101010101" pitchFamily="2" charset="-122"/>
              </a:rPr>
              <a:t>引擎么，考虑到对于每一个测试序列都要生成一个</a:t>
            </a:r>
            <a:r>
              <a:rPr lang="en-US" altLang="zh-CN" sz="1200" dirty="0">
                <a:solidFill>
                  <a:schemeClr val="tx1"/>
                </a:solidFill>
                <a:latin typeface="华文楷体" panose="02010600040101010101" pitchFamily="2" charset="-122"/>
                <a:ea typeface="华文楷体" panose="02010600040101010101" pitchFamily="2" charset="-122"/>
              </a:rPr>
              <a:t>BPEL</a:t>
            </a:r>
            <a:r>
              <a:rPr lang="zh-CN" altLang="en-US" sz="1200" dirty="0">
                <a:solidFill>
                  <a:schemeClr val="tx1"/>
                </a:solidFill>
                <a:latin typeface="华文楷体" panose="02010600040101010101" pitchFamily="2" charset="-122"/>
                <a:ea typeface="华文楷体" panose="02010600040101010101" pitchFamily="2" charset="-122"/>
              </a:rPr>
              <a:t>程序，再进行部署，测试 太麻烦。</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641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77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0334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我们在开题报告中提及，该项目</a:t>
            </a:r>
            <a:r>
              <a:rPr lang="zh-CN" altLang="en-US" dirty="0">
                <a:solidFill>
                  <a:schemeClr val="tx1"/>
                </a:solidFill>
                <a:latin typeface="华文楷体" panose="02010600040101010101" pitchFamily="2" charset="-122"/>
                <a:ea typeface="华文楷体" panose="02010600040101010101" pitchFamily="2" charset="-122"/>
              </a:rPr>
              <a:t>从服务组合视角对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服务的行为进行测试，将从建立的行为模型中自动生成测试用例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4233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我们在开题报告中提及，该项目</a:t>
            </a:r>
            <a:r>
              <a:rPr lang="zh-CN" altLang="en-US" dirty="0">
                <a:solidFill>
                  <a:schemeClr val="tx1"/>
                </a:solidFill>
                <a:latin typeface="华文楷体" panose="02010600040101010101" pitchFamily="2" charset="-122"/>
                <a:ea typeface="华文楷体" panose="02010600040101010101" pitchFamily="2" charset="-122"/>
              </a:rPr>
              <a:t>从服务组合视角对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服务的行为进行测试，将从建立的行为模型中自动生成测试用例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5173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a:solidFill>
                  <a:schemeClr val="tx1"/>
                </a:solidFill>
                <a:latin typeface="华文楷体" panose="02010600040101010101" pitchFamily="2" charset="-122"/>
                <a:ea typeface="华文楷体" panose="02010600040101010101" pitchFamily="2" charset="-122"/>
              </a:rPr>
              <a:t>WSDL</a:t>
            </a:r>
            <a:r>
              <a:rPr lang="zh-CN" altLang="en-US" dirty="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之后执行测试用例集</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1021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a:solidFill>
                  <a:schemeClr val="tx1"/>
                </a:solidFill>
                <a:latin typeface="华文楷体" panose="02010600040101010101" pitchFamily="2" charset="-122"/>
                <a:ea typeface="华文楷体" panose="02010600040101010101" pitchFamily="2" charset="-122"/>
              </a:rPr>
              <a:t>WSDL</a:t>
            </a:r>
            <a:r>
              <a:rPr lang="zh-CN" altLang="en-US" dirty="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之后执行测试用例集</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楷体" panose="02010600040101010101" pitchFamily="2" charset="-122"/>
                <a:ea typeface="华文楷体" panose="02010600040101010101" pitchFamily="2" charset="-122"/>
              </a:rPr>
              <a:t>合约测试：</a:t>
            </a:r>
            <a:r>
              <a:rPr lang="zh-CN" altLang="en-US" sz="1200" b="0" i="0" u="none" strike="noStrike" kern="1200" baseline="0" dirty="0">
                <a:solidFill>
                  <a:schemeClr val="tx1"/>
                </a:solidFill>
                <a:latin typeface="+mn-lt"/>
                <a:ea typeface="+mn-ea"/>
                <a:cs typeface="+mn-cs"/>
              </a:rPr>
              <a:t>规约变异的目的不是为了发现规约中的错误</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而是为了发现由于规约被错误理解或实现所导致的程序中的错误</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1071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实验程序对于错误的处理会影响到测试结果的判定 我们以报销服务的</a:t>
            </a:r>
            <a:r>
              <a:rPr lang="en-US" altLang="zh-CN" sz="1200" kern="1200" dirty="0" err="1">
                <a:solidFill>
                  <a:schemeClr val="tx1"/>
                </a:solidFill>
                <a:latin typeface="+mn-lt"/>
                <a:ea typeface="+mn-ea"/>
                <a:cs typeface="+mn-cs"/>
              </a:rPr>
              <a:t>calculateReimbursementAmount</a:t>
            </a:r>
            <a:r>
              <a:rPr lang="zh-CN" altLang="en-US" sz="1200" kern="1200" dirty="0">
                <a:solidFill>
                  <a:schemeClr val="tx1"/>
                </a:solidFill>
                <a:latin typeface="+mn-lt"/>
                <a:ea typeface="+mn-ea"/>
                <a:cs typeface="+mn-cs"/>
              </a:rPr>
              <a:t>操作为例（使用公司车辆产生的额外费用）进行讲解：</a:t>
            </a:r>
            <a:endParaRPr lang="en-US" altLang="zh-CN" sz="1200" kern="1200" dirty="0">
              <a:solidFill>
                <a:schemeClr val="tx1"/>
              </a:solidFill>
              <a:latin typeface="+mn-lt"/>
              <a:ea typeface="+mn-ea"/>
              <a:cs typeface="+mn-cs"/>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4177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本次开题答辩到此结束，请各位答辩老师指正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AF25FD-316F-45ED-9222-7F5D9A957B7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39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近几年以面向服务的体系架构</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Service-oriented architecture</a:t>
            </a:r>
            <a:r>
              <a:rPr lang="zh-CN" altLang="zh-CN" sz="1200" kern="1200" dirty="0">
                <a:solidFill>
                  <a:schemeClr val="tx1"/>
                </a:solidFill>
                <a:effectLst/>
                <a:latin typeface="+mn-lt"/>
                <a:ea typeface="+mn-ea"/>
                <a:cs typeface="+mn-cs"/>
              </a:rPr>
              <a:t>）为基础的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服务逐渐受到重视，被认为是解决异构系统整合问题、快速实现企业流程的有效方案。</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服务作为</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概念的一种典型的实现方式，可以支持快速的业务重整与优化、较好的解决分布、动态、异构环境下，数据、应用和系统集成等问题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在解决问题的同时，</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服务的新特点为软件测试提出了新的挑战。</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服务及其协同的动态性，松耦合的服务开发模式，使得</a:t>
            </a:r>
            <a:r>
              <a:rPr lang="zh-CN" altLang="en-US" sz="1200" kern="1200" dirty="0">
                <a:solidFill>
                  <a:schemeClr val="tx1"/>
                </a:solidFill>
                <a:effectLst/>
                <a:latin typeface="+mn-lt"/>
                <a:ea typeface="+mn-ea"/>
                <a:cs typeface="+mn-cs"/>
              </a:rPr>
              <a:t>服务使用者或系统集成商在调用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服务时容易出现异常</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现有研究提出将模型驱动的测试技术应用于</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服务。模型驱动的测试关注待开发系统的重要属性及约束，具有高故障检测率，且自动化程度高，能够更好的适应需求的演变，能够较好的适应</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服务的测试需求，因此越来越多的研究人员从模型角度出发对</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服务及其组合进行测试。</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0652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面向服务的架构以服务为基本构件，将软件资源与应用被封装成服务，提供者将开发的服务发布到注册中心，供使用者通过已发布的接口使用服务。服务以功能模块的方式对外发布，对外提供统一的调用接口，而屏蔽服务的实现细节</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对于复杂多变的企业级业务需求而言，单一的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服务往往无法满足实际需求，需要将多个服务协调组织起来以支持复杂应用，这些服务可以通过定义一个工作流将把多个</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服务组织起来，这个过程被称为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71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通常，服务使用者在使用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服务的过程中会遇到如下的问题</a:t>
            </a:r>
            <a:r>
              <a:rPr lang="zh-CN" altLang="en-US" sz="1200" kern="1200" dirty="0">
                <a:solidFill>
                  <a:schemeClr val="tx1"/>
                </a:solidFill>
                <a:effectLst/>
                <a:latin typeface="+mn-lt"/>
                <a:ea typeface="+mn-ea"/>
                <a:cs typeface="+mn-cs"/>
              </a:rPr>
              <a:t>：</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服务组合来说，其正确性不仅仅取决于组合流程，也取决于各个组成它的服务。由于读</a:t>
            </a: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即可上述几点</a:t>
            </a:r>
            <a:endParaRPr lang="en-US" altLang="zh-CN" sz="1200" dirty="0">
              <a:latin typeface="微软雅黑" panose="020B0503020204020204" pitchFamily="34" charset="-122"/>
              <a:ea typeface="微软雅黑" panose="020B0503020204020204" pitchFamily="34" charset="-122"/>
            </a:endParaRPr>
          </a:p>
          <a:p>
            <a:pPr indent="457200"/>
            <a:r>
              <a:rPr lang="zh-CN" altLang="en-US" sz="1200" kern="1200" dirty="0">
                <a:solidFill>
                  <a:schemeClr val="tx1"/>
                </a:solidFill>
                <a:effectLst/>
                <a:latin typeface="+mn-lt"/>
                <a:ea typeface="+mn-ea"/>
                <a:cs typeface="+mn-cs"/>
              </a:rPr>
              <a:t>使得服务的使用者或者系统集成商</a:t>
            </a:r>
            <a:r>
              <a:rPr lang="zh-CN" altLang="zh-CN" sz="1200" kern="1200" dirty="0">
                <a:solidFill>
                  <a:srgbClr val="FF0000"/>
                </a:solidFill>
                <a:effectLst/>
                <a:latin typeface="+mn-lt"/>
                <a:ea typeface="+mn-ea"/>
                <a:cs typeface="+mn-cs"/>
              </a:rPr>
              <a:t>无法完全了解</a:t>
            </a:r>
            <a:r>
              <a:rPr lang="en-US" altLang="zh-CN" sz="1200" kern="1200" dirty="0">
                <a:solidFill>
                  <a:srgbClr val="FF0000"/>
                </a:solidFill>
                <a:effectLst/>
                <a:latin typeface="+mn-lt"/>
                <a:ea typeface="+mn-ea"/>
                <a:cs typeface="+mn-cs"/>
              </a:rPr>
              <a:t>Web</a:t>
            </a:r>
            <a:r>
              <a:rPr lang="zh-CN" altLang="zh-CN" sz="1200" kern="1200" dirty="0">
                <a:solidFill>
                  <a:srgbClr val="FF0000"/>
                </a:solidFill>
                <a:effectLst/>
                <a:latin typeface="+mn-lt"/>
                <a:ea typeface="+mn-ea"/>
                <a:cs typeface="+mn-cs"/>
              </a:rPr>
              <a:t>服务的正确使用方式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从而在</a:t>
            </a:r>
            <a:r>
              <a:rPr lang="zh-CN" altLang="en-US" sz="1200" kern="1200" dirty="0">
                <a:solidFill>
                  <a:schemeClr val="tx1"/>
                </a:solidFill>
                <a:effectLst/>
                <a:latin typeface="+mn-lt"/>
                <a:ea typeface="+mn-ea"/>
                <a:cs typeface="+mn-cs"/>
              </a:rPr>
              <a:t>调用过程中</a:t>
            </a:r>
            <a:r>
              <a:rPr lang="zh-CN" altLang="zh-CN" sz="1200" kern="1200" dirty="0">
                <a:solidFill>
                  <a:schemeClr val="tx1"/>
                </a:solidFill>
                <a:effectLst/>
                <a:latin typeface="+mn-lt"/>
                <a:ea typeface="+mn-ea"/>
                <a:cs typeface="+mn-cs"/>
              </a:rPr>
              <a:t>无法分辨究竟是</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服务本身的错误，还是使用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服务的方法有误</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大部分原因还是因为</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服务的</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文件提供的信息不足引起的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602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solidFill>
                  <a:srgbClr val="002060"/>
                </a:solidFill>
                <a:latin typeface="微软雅黑" panose="020B0503020204020204" pitchFamily="34" charset="-122"/>
                <a:ea typeface="微软雅黑" panose="020B0503020204020204" pitchFamily="34" charset="-122"/>
              </a:rPr>
              <a:t>网络服务描述语言</a:t>
            </a:r>
            <a:r>
              <a:rPr lang="zh-CN" altLang="en-US" sz="1200" dirty="0">
                <a:latin typeface="微软雅黑" panose="020B0503020204020204" pitchFamily="34" charset="-122"/>
                <a:ea typeface="微软雅黑" panose="020B0503020204020204" pitchFamily="34" charset="-122"/>
              </a:rPr>
              <a:t>以XML格式描述网络服务的位置，以及此服务提供的操作。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248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200" b="1" dirty="0">
                <a:latin typeface="微软雅黑" panose="020B0503020204020204" pitchFamily="34" charset="-122"/>
                <a:ea typeface="微软雅黑" panose="020B0503020204020204" pitchFamily="34" charset="-122"/>
              </a:rPr>
              <a:t>服务调用</a:t>
            </a:r>
            <a:r>
              <a:rPr lang="zh-CN" altLang="en-US" sz="1200" dirty="0">
                <a:latin typeface="微软雅黑" panose="020B0503020204020204" pitchFamily="34" charset="-122"/>
                <a:ea typeface="微软雅黑" panose="020B0503020204020204" pitchFamily="34" charset="-122"/>
              </a:rPr>
              <a:t>时的</a:t>
            </a:r>
            <a:r>
              <a:rPr lang="zh-CN" altLang="en-US" sz="1200" b="1" dirty="0">
                <a:latin typeface="微软雅黑" panose="020B0503020204020204" pitchFamily="34" charset="-122"/>
                <a:ea typeface="微软雅黑" panose="020B0503020204020204" pitchFamily="34" charset="-122"/>
              </a:rPr>
              <a:t>正确性</a:t>
            </a:r>
            <a:r>
              <a:rPr lang="zh-CN" altLang="en-US" sz="1200" dirty="0">
                <a:latin typeface="微软雅黑" panose="020B0503020204020204" pitchFamily="34" charset="-122"/>
                <a:ea typeface="微软雅黑" panose="020B0503020204020204" pitchFamily="34" charset="-122"/>
              </a:rPr>
              <a:t>和</a:t>
            </a:r>
            <a:r>
              <a:rPr lang="zh-CN" altLang="en-US" sz="1200" b="1" dirty="0">
                <a:latin typeface="微软雅黑" panose="020B0503020204020204" pitchFamily="34" charset="-122"/>
                <a:ea typeface="微软雅黑" panose="020B0503020204020204" pitchFamily="34" charset="-122"/>
              </a:rPr>
              <a:t>可靠性</a:t>
            </a:r>
            <a:r>
              <a:rPr lang="zh-CN" altLang="en-US" sz="1200" kern="1200" dirty="0">
                <a:solidFill>
                  <a:schemeClr val="tx1"/>
                </a:solidFill>
                <a:effectLst/>
                <a:latin typeface="+mn-lt"/>
                <a:ea typeface="+mn-ea"/>
                <a:cs typeface="+mn-cs"/>
              </a:rPr>
              <a:t>，提出向</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文档中</a:t>
            </a:r>
            <a:r>
              <a:rPr lang="zh-CN" altLang="en-US" sz="1200" dirty="0">
                <a:latin typeface="微软雅黑" panose="020B0503020204020204" pitchFamily="34" charset="-122"/>
                <a:ea typeface="微软雅黑" panose="020B0503020204020204" pitchFamily="34" charset="-122"/>
              </a:rPr>
              <a:t>添加服务行为相关的数据和控制约束</a:t>
            </a:r>
            <a:r>
              <a:rPr lang="zh-CN" altLang="en-US" sz="1200" kern="1200" dirty="0">
                <a:solidFill>
                  <a:schemeClr val="tx1"/>
                </a:solidFill>
                <a:effectLst/>
                <a:latin typeface="+mn-lt"/>
                <a:ea typeface="+mn-ea"/>
                <a:cs typeface="+mn-cs"/>
              </a:rPr>
              <a:t>，</a:t>
            </a:r>
            <a:r>
              <a:rPr lang="zh-CN" altLang="en-US" sz="1200" dirty="0">
                <a:latin typeface="微软雅黑" panose="020B0503020204020204" pitchFamily="34" charset="-122"/>
                <a:ea typeface="微软雅黑" panose="020B0503020204020204" pitchFamily="34" charset="-122"/>
              </a:rPr>
              <a:t>定义满足各种约束的</a:t>
            </a:r>
            <a:r>
              <a:rPr lang="zh-CN" altLang="en-US" sz="1200" b="1" dirty="0">
                <a:latin typeface="微软雅黑" panose="020B0503020204020204" pitchFamily="34" charset="-122"/>
                <a:ea typeface="微软雅黑" panose="020B0503020204020204" pitchFamily="34" charset="-122"/>
              </a:rPr>
              <a:t>覆盖准则</a:t>
            </a:r>
            <a:r>
              <a:rPr lang="zh-CN" altLang="en-US" sz="1200" dirty="0">
                <a:latin typeface="微软雅黑" panose="020B0503020204020204" pitchFamily="34" charset="-122"/>
                <a:ea typeface="微软雅黑" panose="020B0503020204020204" pitchFamily="34" charset="-122"/>
              </a:rPr>
              <a:t>的测试用例生成算法，调用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服务提供的操作，对其进行测试及监控。</a:t>
            </a:r>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有效地监控运行时刻可能出现的不一致性</a:t>
            </a:r>
            <a:endParaRPr lang="en-US" altLang="zh-CN" sz="1200" kern="1200" dirty="0">
              <a:solidFill>
                <a:schemeClr val="tx1"/>
              </a:solidFill>
              <a:effectLst/>
              <a:latin typeface="+mn-lt"/>
              <a:ea typeface="+mn-ea"/>
              <a:cs typeface="+mn-cs"/>
            </a:endParaRPr>
          </a:p>
          <a:p>
            <a:pPr indent="45720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460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83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0332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38765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532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grpSp>
        <p:nvGrpSpPr>
          <p:cNvPr id="4" name="组合 3"/>
          <p:cNvGrpSpPr/>
          <p:nvPr/>
        </p:nvGrpSpPr>
        <p:grpSpPr>
          <a:xfrm>
            <a:off x="2896320"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2"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155978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73178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93862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9BD867-EC77-4EFA-A289-DDCA9D6AD6DF}"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2E14AB-F9CD-4C5D-8160-F0EFEB8AF0B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723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193968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284913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9B30EE-E941-4621-9473-82E0E9D8A2C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2D3B5C7-8DAD-4A63-A233-7CC666E3B8B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31074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A653A5-36A4-4538-A116-08027497ECB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F5AFEC-B6AF-4BB4-B400-EE42C4E2DB0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0901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63320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58B32A-E14E-4F46-A97B-1B640624D545}"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25A654-9D40-47DE-B266-E2DE46C0FAF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78778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3B46AF-B1C6-49D8-B78C-20DE805D55F9}"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33E534-2252-4B82-840D-5E2C1C8100A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5628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4229B36-5F04-49B2-A735-6317E359AAC3}"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3DA42-4655-4927-807D-25F0C51E9F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809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F49F49-2691-4C4E-9797-17CFE5B5903C}"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9B089E-D1B1-485B-B5A6-76D5F2BD1C6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79833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9179C1-7DE4-4ACB-AF3C-609DE7BE18B1}"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B07AF5-4105-4593-AB8B-3B971CE4A21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20512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8F52282-FE47-46BA-8395-07D5470448F4}"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CA54ED5-2F0E-4E13-8640-C19CD82B94B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491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806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2478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1" name="Footer Placeholder 10"/>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4044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0573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0585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6141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a:xfrm>
            <a:off x="2624326" y="6356351"/>
            <a:ext cx="44336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7700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3713592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42EF4C-7397-4B1A-9F25-12CBF099318A}"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2017/3/29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25210" y="121049"/>
            <a:ext cx="2804160" cy="610071"/>
          </a:xfrm>
          <a:prstGeom prst="rect">
            <a:avLst/>
          </a:prstGeom>
        </p:spPr>
      </p:pic>
    </p:spTree>
    <p:extLst>
      <p:ext uri="{BB962C8B-B14F-4D97-AF65-F5344CB8AC3E}">
        <p14:creationId xmlns:p14="http://schemas.microsoft.com/office/powerpoint/2010/main" val="329076694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emf"/><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hemeOverride" Target="../theme/themeOverride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5.emf"/><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7.emf"/><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2.png"/><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666206" y="4401539"/>
            <a:ext cx="8477794" cy="2456462"/>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518367"/>
            <a:ext cx="91440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ctr" eaLnBrk="0" fontAlgn="base" hangingPunct="0">
              <a:spcAft>
                <a:spcPct val="0"/>
              </a:spcAft>
              <a:buNone/>
            </a:pPr>
            <a:r>
              <a:rPr lang="zh-CN" altLang="en-US" sz="3600" b="1" dirty="0">
                <a:latin typeface="宋体" panose="02010600030101010101" pitchFamily="2" charset="-122"/>
              </a:rPr>
              <a:t>行为模型驱动的服务组合程序</a:t>
            </a:r>
            <a:br>
              <a:rPr lang="en-US" altLang="zh-CN" sz="3600" b="1" dirty="0">
                <a:latin typeface="宋体" panose="02010600030101010101" pitchFamily="2" charset="-122"/>
              </a:rPr>
            </a:br>
            <a:r>
              <a:rPr lang="zh-CN" altLang="en-US" sz="3600" b="1" dirty="0">
                <a:latin typeface="宋体" panose="02010600030101010101" pitchFamily="2" charset="-122"/>
              </a:rPr>
              <a:t>测试用例生成技术研究</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4"/>
          <p:cNvSpPr>
            <a:spLocks noChangeArrowheads="1"/>
          </p:cNvSpPr>
          <p:nvPr/>
        </p:nvSpPr>
        <p:spPr bwMode="auto">
          <a:xfrm>
            <a:off x="179695" y="260780"/>
            <a:ext cx="2064668" cy="307777"/>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tabLst>
                <a:tab pos="800100" algn="l"/>
              </a:tabLst>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tabLst>
                <a:tab pos="800100" algn="l"/>
              </a:tabLst>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tabLst>
                <a:tab pos="800100" algn="l"/>
              </a:tabLst>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800100" algn="l"/>
              </a:tabLst>
              <a:defRPr/>
            </a:pPr>
            <a:r>
              <a:rPr kumimoji="0" lang="zh-CN" altLang="en-US"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项目进展报告</a:t>
            </a:r>
            <a:r>
              <a:rPr kumimoji="0" lang="en-US" altLang="zh-CN"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a:t>
            </a:r>
            <a:endPar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endParaRPr>
          </a:p>
        </p:txBody>
      </p:sp>
      <p:sp>
        <p:nvSpPr>
          <p:cNvPr id="7" name="Text Box 4"/>
          <p:cNvSpPr txBox="1">
            <a:spLocks noChangeArrowheads="1"/>
          </p:cNvSpPr>
          <p:nvPr/>
        </p:nvSpPr>
        <p:spPr bwMode="auto">
          <a:xfrm>
            <a:off x="6845301" y="6219066"/>
            <a:ext cx="2188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b="1" dirty="0">
                <a:solidFill>
                  <a:prstClr val="white"/>
                </a:solidFill>
                <a:latin typeface="楷体" panose="02010609060101010101" pitchFamily="49" charset="-122"/>
                <a:ea typeface="楷体" panose="02010609060101010101" pitchFamily="49" charset="-122"/>
              </a:rPr>
              <a:t>报告人：贾婧婷</a:t>
            </a:r>
          </a:p>
        </p:txBody>
      </p:sp>
    </p:spTree>
    <p:extLst>
      <p:ext uri="{BB962C8B-B14F-4D97-AF65-F5344CB8AC3E}">
        <p14:creationId xmlns:p14="http://schemas.microsoft.com/office/powerpoint/2010/main" val="13347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选题意义及目的</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914400" y="1407489"/>
            <a:ext cx="3002280"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存在的不足</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现有的基于事件序列的测试模型缺乏对调用服务内部约束的考虑</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现有研究多集中在模型驱动的测试用例生成框架的研究，缺乏支持所提框架的测试用例生成工具</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27" name="文本框 26"/>
          <p:cNvSpPr txBox="1"/>
          <p:nvPr/>
        </p:nvSpPr>
        <p:spPr>
          <a:xfrm>
            <a:off x="5135880" y="1407489"/>
            <a:ext cx="2873436"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研究目的</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从服务调用视角对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在事件模型中考虑服务调用上下文环境，提出了一种</a:t>
            </a:r>
            <a:r>
              <a:rPr lang="zh-CN" altLang="en-US" b="1" dirty="0">
                <a:solidFill>
                  <a:schemeClr val="tx1"/>
                </a:solidFill>
                <a:latin typeface="华文楷体" panose="02010600040101010101" pitchFamily="2" charset="-122"/>
                <a:ea typeface="华文楷体" panose="02010600040101010101" pitchFamily="2" charset="-122"/>
              </a:rPr>
              <a:t>行为驱动的服务组合程序测试</a:t>
            </a:r>
            <a:r>
              <a:rPr lang="zh-CN" altLang="en-US" dirty="0">
                <a:solidFill>
                  <a:schemeClr val="tx1"/>
                </a:solidFill>
                <a:latin typeface="华文楷体" panose="02010600040101010101" pitchFamily="2" charset="-122"/>
                <a:ea typeface="华文楷体" panose="02010600040101010101" pitchFamily="2" charset="-122"/>
              </a:rPr>
              <a:t>模型</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开发相应支持工具，辅助所提技术的测试用例自动化生成</a:t>
            </a:r>
          </a:p>
          <a:p>
            <a:pPr algn="just"/>
            <a:endParaRPr lang="en-US" altLang="zh-CN" dirty="0"/>
          </a:p>
          <a:p>
            <a:pPr algn="just"/>
            <a:endParaRPr lang="en-US" altLang="zh-CN" dirty="0"/>
          </a:p>
        </p:txBody>
      </p:sp>
      <p:sp>
        <p:nvSpPr>
          <p:cNvPr id="8" name="右箭头 7"/>
          <p:cNvSpPr/>
          <p:nvPr/>
        </p:nvSpPr>
        <p:spPr>
          <a:xfrm>
            <a:off x="3995249" y="4892683"/>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a:off x="3995249" y="3440832"/>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右箭头 9"/>
          <p:cNvSpPr/>
          <p:nvPr/>
        </p:nvSpPr>
        <p:spPr>
          <a:xfrm>
            <a:off x="4034534" y="2201698"/>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73419210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up)">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wipe(up)">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wipe(up)">
                                      <p:cBhvr>
                                        <p:cTn id="32" dur="500"/>
                                        <p:tgtEl>
                                          <p:spTgt spid="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up)">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7">
                                            <p:txEl>
                                              <p:pRg st="8" end="8"/>
                                            </p:txEl>
                                          </p:spTgt>
                                        </p:tgtEl>
                                        <p:attrNameLst>
                                          <p:attrName>style.visibility</p:attrName>
                                        </p:attrNameLst>
                                      </p:cBhvr>
                                      <p:to>
                                        <p:strVal val="visible"/>
                                      </p:to>
                                    </p:set>
                                    <p:animEffect transition="in" filter="wipe(up)">
                                      <p:cBhvr>
                                        <p:cTn id="47"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11</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研究内容及进展</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98776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479052693"/>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研究内容综述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666480" y="6453000"/>
            <a:ext cx="47752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Text Box 20"/>
          <p:cNvSpPr txBox="1">
            <a:spLocks noChangeArrowheads="1"/>
          </p:cNvSpPr>
          <p:nvPr/>
        </p:nvSpPr>
        <p:spPr bwMode="auto">
          <a:xfrm>
            <a:off x="333261" y="4817805"/>
            <a:ext cx="799311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重点研究</a:t>
            </a:r>
            <a:r>
              <a:rPr lang="zh-CN" altLang="en-US" sz="2000" dirty="0">
                <a:solidFill>
                  <a:schemeClr val="accent1"/>
                </a:solidFill>
                <a:latin typeface="华文楷体" panose="02010600040101010101" pitchFamily="2" charset="-122"/>
                <a:ea typeface="华文楷体" panose="02010600040101010101" pitchFamily="2" charset="-122"/>
              </a:rPr>
              <a:t>以下四个</a:t>
            </a:r>
            <a:r>
              <a:rPr lang="zh-CN" altLang="en-US" sz="2000" b="1" dirty="0">
                <a:solidFill>
                  <a:schemeClr val="accent1"/>
                </a:solidFill>
                <a:latin typeface="华文楷体" panose="02010600040101010101" pitchFamily="2" charset="-122"/>
                <a:ea typeface="华文楷体" panose="02010600040101010101" pitchFamily="2" charset="-122"/>
              </a:rPr>
              <a:t>问题</a:t>
            </a:r>
            <a:r>
              <a:rPr lang="zh-CN" altLang="en-US" sz="2000" dirty="0">
                <a:solidFill>
                  <a:schemeClr val="accent1"/>
                </a:solidFill>
                <a:latin typeface="华文楷体" panose="02010600040101010101" pitchFamily="2" charset="-122"/>
                <a:ea typeface="华文楷体" panose="02010600040101010101" pitchFamily="2" charset="-122"/>
              </a:rPr>
              <a:t>：</a:t>
            </a:r>
            <a:endParaRPr lang="en-US" altLang="zh-CN" sz="2000" dirty="0">
              <a:solidFill>
                <a:schemeClr val="accent1"/>
              </a:solidFill>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服务行为约束的定义与描述</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p:txBody>
      </p:sp>
      <p:sp>
        <p:nvSpPr>
          <p:cNvPr id="5" name="TextBox 2"/>
          <p:cNvSpPr txBox="1">
            <a:spLocks noChangeArrowheads="1"/>
          </p:cNvSpPr>
          <p:nvPr/>
        </p:nvSpPr>
        <p:spPr bwMode="auto">
          <a:xfrm>
            <a:off x="272301" y="1174394"/>
            <a:ext cx="136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accent1"/>
                </a:solidFill>
              </a:rPr>
              <a:t>基本思想</a:t>
            </a:r>
            <a:r>
              <a:rPr lang="zh-CN" altLang="en-US" sz="2000" b="1" dirty="0">
                <a:solidFill>
                  <a:schemeClr val="accent1"/>
                </a:solidFill>
              </a:rPr>
              <a:t>：</a:t>
            </a:r>
          </a:p>
        </p:txBody>
      </p:sp>
      <p:sp>
        <p:nvSpPr>
          <p:cNvPr id="2" name="矩形 1"/>
          <p:cNvSpPr/>
          <p:nvPr/>
        </p:nvSpPr>
        <p:spPr>
          <a:xfrm>
            <a:off x="558799" y="1641797"/>
            <a:ext cx="8107681" cy="1179425"/>
          </a:xfrm>
          <a:prstGeom prst="rect">
            <a:avLst/>
          </a:prstGeom>
        </p:spPr>
        <p:txBody>
          <a:bodyPr wrap="square">
            <a:spAutoFit/>
          </a:bodyPr>
          <a:lstStyle/>
          <a:p>
            <a:pPr indent="457200" algn="just">
              <a:lnSpc>
                <a:spcPct val="120000"/>
              </a:lnSpc>
            </a:pPr>
            <a:r>
              <a:rPr lang="zh-CN" altLang="en-US" sz="2000" dirty="0">
                <a:latin typeface="华文楷体" panose="02010600040101010101" pitchFamily="2" charset="-122"/>
                <a:ea typeface="华文楷体" panose="02010600040101010101" pitchFamily="2" charset="-122"/>
              </a:rPr>
              <a:t>从</a:t>
            </a:r>
            <a:r>
              <a:rPr lang="zh-CN" altLang="en-US" sz="2000" b="1" dirty="0">
                <a:latin typeface="华文楷体" panose="02010600040101010101" pitchFamily="2" charset="-122"/>
                <a:ea typeface="华文楷体" panose="02010600040101010101" pitchFamily="2" charset="-122"/>
              </a:rPr>
              <a:t>服务调用上下文环境</a:t>
            </a:r>
            <a:r>
              <a:rPr lang="zh-CN" altLang="en-US" sz="2000" dirty="0">
                <a:latin typeface="华文楷体" panose="02010600040101010101" pitchFamily="2" charset="-122"/>
                <a:ea typeface="华文楷体" panose="02010600040101010101" pitchFamily="2" charset="-122"/>
              </a:rPr>
              <a:t>中服务行为的角度出发，针对服务执行所需依赖，结合国内外出现的基于事件模型的测试用例生成方法，提出一种</a:t>
            </a:r>
            <a:r>
              <a:rPr lang="zh-CN" altLang="en-US" sz="2000" b="1" dirty="0">
                <a:latin typeface="华文楷体" panose="02010600040101010101" pitchFamily="2" charset="-122"/>
                <a:ea typeface="华文楷体" panose="02010600040101010101" pitchFamily="2" charset="-122"/>
              </a:rPr>
              <a:t>行为模型驱动的服务组合程序测试用例生成技术</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
        <p:nvSpPr>
          <p:cNvPr id="8" name="TextBox 2"/>
          <p:cNvSpPr txBox="1">
            <a:spLocks noChangeArrowheads="1"/>
          </p:cNvSpPr>
          <p:nvPr/>
        </p:nvSpPr>
        <p:spPr bwMode="auto">
          <a:xfrm>
            <a:off x="272301" y="303501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a:solidFill>
                  <a:schemeClr val="accent1"/>
                </a:solidFill>
              </a:rPr>
              <a:t>主要研究内容：</a:t>
            </a:r>
          </a:p>
        </p:txBody>
      </p:sp>
      <p:pic>
        <p:nvPicPr>
          <p:cNvPr id="9" name="图片 8"/>
          <p:cNvPicPr>
            <a:picLocks noChangeAspect="1"/>
          </p:cNvPicPr>
          <p:nvPr/>
        </p:nvPicPr>
        <p:blipFill>
          <a:blip r:embed="rId4"/>
          <a:stretch>
            <a:fillRect/>
          </a:stretch>
        </p:blipFill>
        <p:spPr>
          <a:xfrm>
            <a:off x="4883577" y="4335455"/>
            <a:ext cx="1243988" cy="457200"/>
          </a:xfrm>
          <a:prstGeom prst="rect">
            <a:avLst/>
          </a:prstGeom>
        </p:spPr>
      </p:pic>
      <p:pic>
        <p:nvPicPr>
          <p:cNvPr id="10" name="图片 9"/>
          <p:cNvPicPr>
            <a:picLocks noChangeAspect="1"/>
          </p:cNvPicPr>
          <p:nvPr/>
        </p:nvPicPr>
        <p:blipFill>
          <a:blip r:embed="rId5"/>
          <a:stretch>
            <a:fillRect/>
          </a:stretch>
        </p:blipFill>
        <p:spPr>
          <a:xfrm>
            <a:off x="2923881" y="4327253"/>
            <a:ext cx="1243988" cy="457200"/>
          </a:xfrm>
          <a:prstGeom prst="rect">
            <a:avLst/>
          </a:prstGeom>
        </p:spPr>
      </p:pic>
      <p:cxnSp>
        <p:nvCxnSpPr>
          <p:cNvPr id="14" name="直接箭头连接符 13"/>
          <p:cNvCxnSpPr>
            <a:stCxn id="9" idx="1"/>
            <a:endCxn id="10" idx="3"/>
          </p:cNvCxnSpPr>
          <p:nvPr/>
        </p:nvCxnSpPr>
        <p:spPr>
          <a:xfrm flipH="1" flipV="1">
            <a:off x="4167869" y="4555853"/>
            <a:ext cx="715708" cy="82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6535216" y="4036825"/>
            <a:ext cx="817114"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遍历算法</a:t>
            </a:r>
            <a:endParaRPr lang="en-US" altLang="zh-CN" dirty="0"/>
          </a:p>
          <a:p>
            <a:r>
              <a:rPr lang="zh-CN" altLang="en-US" sz="1200" dirty="0">
                <a:latin typeface="微软雅黑" panose="020B0503020204020204" pitchFamily="34" charset="-122"/>
                <a:ea typeface="微软雅黑" panose="020B0503020204020204" pitchFamily="34" charset="-122"/>
              </a:rPr>
              <a:t>覆盖准则</a:t>
            </a:r>
          </a:p>
        </p:txBody>
      </p:sp>
      <p:sp>
        <p:nvSpPr>
          <p:cNvPr id="18" name="文本框 17"/>
          <p:cNvSpPr txBox="1"/>
          <p:nvPr/>
        </p:nvSpPr>
        <p:spPr>
          <a:xfrm>
            <a:off x="4331120" y="4287056"/>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求解</a:t>
            </a:r>
          </a:p>
        </p:txBody>
      </p:sp>
      <p:sp>
        <p:nvSpPr>
          <p:cNvPr id="19" name="流程图: 接点 18"/>
          <p:cNvSpPr/>
          <p:nvPr/>
        </p:nvSpPr>
        <p:spPr>
          <a:xfrm>
            <a:off x="3495365" y="3531227"/>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20" name="流程图: 接点 19"/>
          <p:cNvSpPr/>
          <p:nvPr/>
        </p:nvSpPr>
        <p:spPr>
          <a:xfrm>
            <a:off x="4810816" y="4180464"/>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1" name="流程图: 接点 20"/>
          <p:cNvSpPr/>
          <p:nvPr/>
        </p:nvSpPr>
        <p:spPr>
          <a:xfrm>
            <a:off x="2837374" y="4174625"/>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2" name="右大括号 21"/>
          <p:cNvSpPr/>
          <p:nvPr/>
        </p:nvSpPr>
        <p:spPr>
          <a:xfrm>
            <a:off x="7440106" y="3801192"/>
            <a:ext cx="84242" cy="7628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3" name="流程图: 接点 22"/>
          <p:cNvSpPr/>
          <p:nvPr/>
        </p:nvSpPr>
        <p:spPr>
          <a:xfrm>
            <a:off x="7684949" y="4046078"/>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3596639" y="3713104"/>
            <a:ext cx="2641600"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依据约束构建待测程序模型</a:t>
            </a:r>
          </a:p>
        </p:txBody>
      </p:sp>
      <p:sp>
        <p:nvSpPr>
          <p:cNvPr id="24" name="矩形 23"/>
          <p:cNvSpPr/>
          <p:nvPr/>
        </p:nvSpPr>
        <p:spPr>
          <a:xfrm>
            <a:off x="1035074" y="3711804"/>
            <a:ext cx="1813005"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定义服务相关约束</a:t>
            </a:r>
          </a:p>
        </p:txBody>
      </p:sp>
      <p:cxnSp>
        <p:nvCxnSpPr>
          <p:cNvPr id="25" name="直接箭头连接符 24"/>
          <p:cNvCxnSpPr>
            <a:stCxn id="24" idx="3"/>
            <a:endCxn id="3" idx="1"/>
          </p:cNvCxnSpPr>
          <p:nvPr/>
        </p:nvCxnSpPr>
        <p:spPr>
          <a:xfrm>
            <a:off x="2848079" y="3894902"/>
            <a:ext cx="748560" cy="1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文本框 25"/>
          <p:cNvSpPr txBox="1"/>
          <p:nvPr/>
        </p:nvSpPr>
        <p:spPr>
          <a:xfrm>
            <a:off x="2950556" y="3598705"/>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解析</a:t>
            </a:r>
          </a:p>
        </p:txBody>
      </p:sp>
      <p:cxnSp>
        <p:nvCxnSpPr>
          <p:cNvPr id="28" name="肘形连接符 27"/>
          <p:cNvCxnSpPr>
            <a:stCxn id="3" idx="3"/>
            <a:endCxn id="9" idx="3"/>
          </p:cNvCxnSpPr>
          <p:nvPr/>
        </p:nvCxnSpPr>
        <p:spPr>
          <a:xfrm flipH="1">
            <a:off x="6127565" y="3896202"/>
            <a:ext cx="110674" cy="667853"/>
          </a:xfrm>
          <a:prstGeom prst="bentConnector3">
            <a:avLst>
              <a:gd name="adj1" fmla="val -206553"/>
            </a:avLst>
          </a:prstGeom>
          <a:ln>
            <a:tailEnd type="triangle"/>
          </a:ln>
        </p:spPr>
        <p:style>
          <a:lnRef idx="2">
            <a:schemeClr val="dk1"/>
          </a:lnRef>
          <a:fillRef idx="0">
            <a:schemeClr val="dk1"/>
          </a:fillRef>
          <a:effectRef idx="1">
            <a:schemeClr val="dk1"/>
          </a:effectRef>
          <a:fontRef idx="minor">
            <a:schemeClr val="tx1"/>
          </a:fontRef>
        </p:style>
      </p:cxnSp>
      <p:sp>
        <p:nvSpPr>
          <p:cNvPr id="31" name="流程图: 接点 30"/>
          <p:cNvSpPr/>
          <p:nvPr/>
        </p:nvSpPr>
        <p:spPr>
          <a:xfrm>
            <a:off x="836515" y="3609813"/>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56785334"/>
      </p:ext>
    </p:extLst>
  </p:cSld>
  <p:clrMapOvr>
    <a:masterClrMapping/>
  </p:clrMapOvr>
  <mc:AlternateContent xmlns:mc="http://schemas.openxmlformats.org/markup-compatibility/2006" xmlns:p14="http://schemas.microsoft.com/office/powerpoint/2010/main">
    <mc:Choice Requires="p14">
      <p:transition spd="slow" p14:dur="2000" advTm="75051"/>
    </mc:Choice>
    <mc:Fallback xmlns="">
      <p:transition spd="slow" advTm="750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up)">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1"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par>
                                <p:cTn id="44" presetID="22" presetClass="entr" presetSubtype="8" fill="hold"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par>
                                <p:cTn id="50" presetID="22" presetClass="entr" presetSubtype="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8"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par>
                                <p:cTn id="59" presetID="22" presetClass="entr" presetSubtype="8"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
                                            <p:txEl>
                                              <p:pRg st="4" end="4"/>
                                            </p:txEl>
                                          </p:spTgt>
                                        </p:tgtEl>
                                        <p:attrNameLst>
                                          <p:attrName>style.visibility</p:attrName>
                                        </p:attrNameLst>
                                      </p:cBhvr>
                                      <p:to>
                                        <p:strVal val="visible"/>
                                      </p:to>
                                    </p:set>
                                    <p:animEffect transition="in" filter="wipe(left)">
                                      <p:cBhvr>
                                        <p:cTn id="72" dur="500"/>
                                        <p:tgtEl>
                                          <p:spTgt spid="7">
                                            <p:txEl>
                                              <p:pRg st="4" end="4"/>
                                            </p:txEl>
                                          </p:spTgt>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P spid="19" grpId="0" animBg="1"/>
      <p:bldP spid="20" grpId="0" animBg="1"/>
      <p:bldP spid="21" grpId="0" animBg="1"/>
      <p:bldP spid="22" grpId="0" animBg="1"/>
      <p:bldP spid="23" grpId="0" animBg="1"/>
      <p:bldP spid="3" grpId="0" animBg="1"/>
      <p:bldP spid="24" grpId="0" animBg="1"/>
      <p:bldP spid="26"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319866" cy="369332"/>
          </a:xfrm>
          <a:prstGeom prst="rect">
            <a:avLst/>
          </a:prstGeom>
        </p:spPr>
        <p:txBody>
          <a:bodyPr wrap="none">
            <a:spAutoFit/>
          </a:bodyPr>
          <a:lstStyle/>
          <a:p>
            <a:pPr marL="285750" lvl="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约束定义与分类：</a:t>
            </a:r>
            <a:endParaRPr lang="en-US" altLang="zh-CN" b="1" dirty="0">
              <a:solidFill>
                <a:schemeClr val="accent1"/>
              </a:solidFill>
              <a:latin typeface="Arial" panose="020B0604020202020204" pitchFamily="34" charset="0"/>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329033" y="1855259"/>
            <a:ext cx="3839643" cy="4597741"/>
          </a:xfrm>
          <a:prstGeom prst="rect">
            <a:avLst/>
          </a:prstGeom>
        </p:spPr>
      </p:pic>
      <p:sp>
        <p:nvSpPr>
          <p:cNvPr id="12" name="矩形 11"/>
          <p:cNvSpPr/>
          <p:nvPr/>
        </p:nvSpPr>
        <p:spPr>
          <a:xfrm>
            <a:off x="4576338" y="2711756"/>
            <a:ext cx="4351762" cy="2554545"/>
          </a:xfrm>
          <a:prstGeom prst="rect">
            <a:avLst/>
          </a:prstGeom>
        </p:spPr>
        <p:txBody>
          <a:bodyPr wrap="square">
            <a:spAutoFit/>
          </a:bodyPr>
          <a:lstStyle/>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时效约束</a:t>
            </a:r>
            <a:r>
              <a:rPr lang="zh-CN" altLang="en-US" sz="2000" dirty="0">
                <a:solidFill>
                  <a:srgbClr val="000000"/>
                </a:solidFill>
                <a:latin typeface="华文楷体" panose="02010600040101010101" pitchFamily="2" charset="-122"/>
                <a:ea typeface="华文楷体" panose="02010600040101010101" pitchFamily="2" charset="-122"/>
              </a:rPr>
              <a:t>：预计的服务有效时间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参数范围约束</a:t>
            </a:r>
            <a:r>
              <a:rPr lang="zh-CN" altLang="en-US" sz="2000" dirty="0">
                <a:solidFill>
                  <a:srgbClr val="000000"/>
                </a:solidFill>
                <a:latin typeface="华文楷体" panose="02010600040101010101" pitchFamily="2" charset="-122"/>
                <a:ea typeface="华文楷体" panose="02010600040101010101" pitchFamily="2" charset="-122"/>
              </a:rPr>
              <a:t>：操作输入数据的格式、范围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用户属性约束</a:t>
            </a:r>
            <a:r>
              <a:rPr lang="zh-CN" altLang="en-US" sz="2000" dirty="0">
                <a:solidFill>
                  <a:srgbClr val="000000"/>
                </a:solidFill>
                <a:latin typeface="华文楷体" panose="02010600040101010101" pitchFamily="2" charset="-122"/>
                <a:ea typeface="华文楷体" panose="02010600040101010101" pitchFamily="2" charset="-122"/>
              </a:rPr>
              <a:t>：操作针对不同权限的用户的特殊性</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区域约束</a:t>
            </a:r>
            <a:r>
              <a:rPr lang="zh-CN" altLang="en-US" sz="2000" dirty="0">
                <a:solidFill>
                  <a:srgbClr val="000000"/>
                </a:solidFill>
                <a:latin typeface="华文楷体" panose="02010600040101010101" pitchFamily="2" charset="-122"/>
                <a:ea typeface="华文楷体" panose="02010600040101010101" pitchFamily="2" charset="-122"/>
              </a:rPr>
              <a:t>：操作的可用区域</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序列约束</a:t>
            </a:r>
            <a:r>
              <a:rPr lang="zh-CN" altLang="en-US" sz="2000" dirty="0">
                <a:solidFill>
                  <a:srgbClr val="000000"/>
                </a:solidFill>
                <a:latin typeface="华文楷体" panose="02010600040101010101" pitchFamily="2" charset="-122"/>
                <a:ea typeface="华文楷体" panose="02010600040101010101" pitchFamily="2" charset="-122"/>
              </a:rPr>
              <a:t>：操作执行的顺序依赖</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调用约束</a:t>
            </a:r>
            <a:r>
              <a:rPr lang="zh-CN" altLang="en-US" sz="2000" dirty="0">
                <a:solidFill>
                  <a:srgbClr val="000000"/>
                </a:solidFill>
                <a:latin typeface="华文楷体" panose="02010600040101010101" pitchFamily="2" charset="-122"/>
                <a:ea typeface="华文楷体" panose="02010600040101010101" pitchFamily="2" charset="-122"/>
              </a:rPr>
              <a:t>：操作间的调用关系</a:t>
            </a:r>
            <a:endParaRPr lang="en-US" altLang="zh-CN" sz="2000"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9223118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时效约束：</a:t>
            </a:r>
          </a:p>
        </p:txBody>
      </p:sp>
      <p:sp>
        <p:nvSpPr>
          <p:cNvPr id="4" name="矩形 3"/>
          <p:cNvSpPr/>
          <p:nvPr/>
        </p:nvSpPr>
        <p:spPr>
          <a:xfrm>
            <a:off x="823792" y="1564841"/>
            <a:ext cx="7584043" cy="830997"/>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需求的快速变化导致服务面临经常性的修改，被调用服务接口可能处于</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停用</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维护</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状态，考虑向服务的描述文档中添加时效约束，用以</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限制服务有效访问期</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，防止服务使用者调用停用服务，出现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Connection refused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823792" y="2569832"/>
            <a:ext cx="7943958" cy="3771591"/>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73620916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参数范围约束：</a:t>
            </a:r>
          </a:p>
        </p:txBody>
      </p:sp>
      <p:sp>
        <p:nvSpPr>
          <p:cNvPr id="4" name="矩形 3"/>
          <p:cNvSpPr/>
          <p:nvPr/>
        </p:nvSpPr>
        <p:spPr>
          <a:xfrm>
            <a:off x="819397" y="1564841"/>
            <a:ext cx="8158347" cy="1077218"/>
          </a:xfrm>
          <a:prstGeom prst="rect">
            <a:avLst/>
          </a:prstGeom>
        </p:spPr>
        <p:txBody>
          <a:bodyPr wrap="square">
            <a:spAutoFit/>
          </a:bodyPr>
          <a:lstStyle/>
          <a:p>
            <a:pPr marL="0" lvl="1" indent="457200"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服务可能要求在实现某项操作时用户输入的某些数据必须满足特定的取值范围。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由此引入参数范围约束。描述输入数据类型的基类（数据类型）和刻面约束（取值范围）当服务使用者输入违反该约束时，调用服务出错。</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（添加的约束元素采用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中的类型描述）</a:t>
            </a:r>
          </a:p>
        </p:txBody>
      </p:sp>
      <p:graphicFrame>
        <p:nvGraphicFramePr>
          <p:cNvPr id="7" name="表格 6"/>
          <p:cNvGraphicFramePr>
            <a:graphicFrameLocks noGrp="1"/>
          </p:cNvGraphicFramePr>
          <p:nvPr>
            <p:extLst>
              <p:ext uri="{D42A27DB-BD31-4B8C-83A1-F6EECF244321}">
                <p14:modId xmlns:p14="http://schemas.microsoft.com/office/powerpoint/2010/main" val="828124143"/>
              </p:ext>
            </p:extLst>
          </p:nvPr>
        </p:nvGraphicFramePr>
        <p:xfrm>
          <a:off x="819397" y="2881289"/>
          <a:ext cx="4652843" cy="3332480"/>
        </p:xfrm>
        <a:graphic>
          <a:graphicData uri="http://schemas.openxmlformats.org/drawingml/2006/table">
            <a:tbl>
              <a:tblPr firstRow="1" bandRow="1">
                <a:tableStyleId>{69CF1AB2-1976-4502-BF36-3FF5EA218861}</a:tableStyleId>
              </a:tblPr>
              <a:tblGrid>
                <a:gridCol w="1223159">
                  <a:extLst>
                    <a:ext uri="{9D8B030D-6E8A-4147-A177-3AD203B41FA5}">
                      <a16:colId xmlns:a16="http://schemas.microsoft.com/office/drawing/2014/main" val="2024935627"/>
                    </a:ext>
                  </a:extLst>
                </a:gridCol>
                <a:gridCol w="3429684">
                  <a:extLst>
                    <a:ext uri="{9D8B030D-6E8A-4147-A177-3AD203B41FA5}">
                      <a16:colId xmlns:a16="http://schemas.microsoft.com/office/drawing/2014/main" val="349194971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effectLst/>
                          <a:latin typeface="Times New Roman" panose="02020603050405020304" pitchFamily="18" charset="0"/>
                          <a:ea typeface="华文楷体" panose="02010600040101010101" pitchFamily="2" charset="-122"/>
                          <a:cs typeface="Times New Roman" panose="02020603050405020304" pitchFamily="18" charset="0"/>
                        </a:rPr>
                        <a:t>限定</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描述</a:t>
                      </a:r>
                    </a:p>
                  </a:txBody>
                  <a:tcPr/>
                </a:tc>
                <a:extLst>
                  <a:ext uri="{0D108BD9-81ED-4DB2-BD59-A6C34878D82A}">
                    <a16:rowId xmlns:a16="http://schemas.microsoft.com/office/drawing/2014/main" val="3658757476"/>
                  </a:ext>
                </a:extLst>
              </a:tr>
              <a:tr h="370840">
                <a:tc>
                  <a:txBody>
                    <a:bodyPr/>
                    <a:lstStyle/>
                    <a:p>
                      <a:r>
                        <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rPr>
                        <a:t>enumeration</a:t>
                      </a:r>
                      <a:endParaRPr lang="zh-CN" altLang="en-US" sz="140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枚举类型</a:t>
                      </a:r>
                    </a:p>
                  </a:txBody>
                  <a:tcPr/>
                </a:tc>
                <a:extLst>
                  <a:ext uri="{0D108BD9-81ED-4DB2-BD59-A6C34878D82A}">
                    <a16:rowId xmlns:a16="http://schemas.microsoft.com/office/drawing/2014/main" val="9247222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定义数值的上限。所允许的值必须小于此值</a:t>
                      </a:r>
                    </a:p>
                  </a:txBody>
                  <a:tcPr/>
                </a:tc>
                <a:extLst>
                  <a:ext uri="{0D108BD9-81ED-4DB2-BD59-A6C34878D82A}">
                    <a16:rowId xmlns:a16="http://schemas.microsoft.com/office/drawing/2014/main" val="4218832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定义数值的下限。所允许的值必需大于此值</a:t>
                      </a:r>
                    </a:p>
                  </a:txBody>
                  <a:tcPr/>
                </a:tc>
                <a:extLst>
                  <a:ext uri="{0D108BD9-81ED-4DB2-BD59-A6C34878D82A}">
                    <a16:rowId xmlns:a16="http://schemas.microsoft.com/office/drawing/2014/main" val="23684457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定义数值的上限。所允许的值必须小于或等于此值</a:t>
                      </a:r>
                    </a:p>
                  </a:txBody>
                  <a:tcPr/>
                </a:tc>
                <a:extLst>
                  <a:ext uri="{0D108BD9-81ED-4DB2-BD59-A6C34878D82A}">
                    <a16:rowId xmlns:a16="http://schemas.microsoft.com/office/drawing/2014/main" val="18227313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定义数值的下限。所允许的值必需大于或等于此值</a:t>
                      </a:r>
                    </a:p>
                  </a:txBody>
                  <a:tcPr/>
                </a:tc>
                <a:extLst>
                  <a:ext uri="{0D108BD9-81ED-4DB2-BD59-A6C34878D82A}">
                    <a16:rowId xmlns:a16="http://schemas.microsoft.com/office/drawing/2014/main" val="152822301"/>
                  </a:ext>
                </a:extLst>
              </a:tr>
              <a:tr h="370840">
                <a:tc>
                  <a:txBody>
                    <a:bodyPr/>
                    <a:lstStyle/>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pattern</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定义可接受的字符的精确序列（使用正则表达式）</a:t>
                      </a:r>
                    </a:p>
                  </a:txBody>
                  <a:tcPr/>
                </a:tc>
                <a:extLst>
                  <a:ext uri="{0D108BD9-81ED-4DB2-BD59-A6C34878D82A}">
                    <a16:rowId xmlns:a16="http://schemas.microsoft.com/office/drawing/2014/main" val="3475268337"/>
                  </a:ext>
                </a:extLst>
              </a:tr>
            </a:tbl>
          </a:graphicData>
        </a:graphic>
      </p:graphicFrame>
      <p:pic>
        <p:nvPicPr>
          <p:cNvPr id="9" name="图片 8"/>
          <p:cNvPicPr>
            <a:picLocks noChangeAspect="1"/>
          </p:cNvPicPr>
          <p:nvPr/>
        </p:nvPicPr>
        <p:blipFill>
          <a:blip r:embed="rId4"/>
          <a:stretch>
            <a:fillRect/>
          </a:stretch>
        </p:blipFill>
        <p:spPr>
          <a:xfrm>
            <a:off x="5728294" y="2880343"/>
            <a:ext cx="3249450" cy="2085013"/>
          </a:xfrm>
          <a:prstGeom prst="rect">
            <a:avLst/>
          </a:prstGeom>
        </p:spPr>
      </p:pic>
      <p:pic>
        <p:nvPicPr>
          <p:cNvPr id="12" name="图片 11"/>
          <p:cNvPicPr>
            <a:picLocks noChangeAspect="1"/>
          </p:cNvPicPr>
          <p:nvPr/>
        </p:nvPicPr>
        <p:blipFill>
          <a:blip r:embed="rId5"/>
          <a:stretch>
            <a:fillRect/>
          </a:stretch>
        </p:blipFill>
        <p:spPr>
          <a:xfrm>
            <a:off x="5614746" y="2880343"/>
            <a:ext cx="3505504" cy="1658256"/>
          </a:xfrm>
          <a:prstGeom prst="rect">
            <a:avLst/>
          </a:prstGeom>
        </p:spPr>
      </p:pic>
      <p:pic>
        <p:nvPicPr>
          <p:cNvPr id="13" name="图片 12"/>
          <p:cNvPicPr>
            <a:picLocks noChangeAspect="1"/>
          </p:cNvPicPr>
          <p:nvPr/>
        </p:nvPicPr>
        <p:blipFill>
          <a:blip r:embed="rId6"/>
          <a:stretch>
            <a:fillRect/>
          </a:stretch>
        </p:blipFill>
        <p:spPr>
          <a:xfrm>
            <a:off x="5600267" y="2881474"/>
            <a:ext cx="3505504" cy="1877731"/>
          </a:xfrm>
          <a:prstGeom prst="rect">
            <a:avLst/>
          </a:prstGeom>
        </p:spPr>
      </p:pic>
    </p:spTree>
    <p:custDataLst>
      <p:tags r:id="rId1"/>
    </p:custDataLst>
    <p:extLst>
      <p:ext uri="{BB962C8B-B14F-4D97-AF65-F5344CB8AC3E}">
        <p14:creationId xmlns:p14="http://schemas.microsoft.com/office/powerpoint/2010/main" val="418603312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2089033" cy="369332"/>
          </a:xfrm>
          <a:prstGeom prst="rect">
            <a:avLst/>
          </a:prstGeom>
        </p:spPr>
        <p:txBody>
          <a:bodyPr wrap="none">
            <a:spAutoFit/>
          </a:bodyPr>
          <a:lstStyle/>
          <a:p>
            <a:pPr marL="285750" indent="-285750">
              <a:buFont typeface="Arial" panose="020B0604020202020204" pitchFamily="34" charset="0"/>
              <a:buChar char="•"/>
            </a:pPr>
            <a:r>
              <a:rPr lang="en-US" altLang="zh-CN" b="1" dirty="0">
                <a:solidFill>
                  <a:schemeClr val="accent1"/>
                </a:solidFill>
                <a:latin typeface="Arial" panose="020B0604020202020204" pitchFamily="34" charset="0"/>
                <a:ea typeface="微软雅黑" panose="020B0503020204020204" pitchFamily="34" charset="-122"/>
              </a:rPr>
              <a:t>EXP</a:t>
            </a:r>
            <a:r>
              <a:rPr lang="zh-CN" altLang="en-US" b="1" dirty="0">
                <a:solidFill>
                  <a:schemeClr val="accent1"/>
                </a:solidFill>
                <a:latin typeface="Arial" panose="020B0604020202020204" pitchFamily="34" charset="0"/>
                <a:ea typeface="微软雅黑" panose="020B0503020204020204" pitchFamily="34" charset="-122"/>
              </a:rPr>
              <a:t>实例描述：</a:t>
            </a:r>
          </a:p>
        </p:txBody>
      </p:sp>
      <p:sp>
        <p:nvSpPr>
          <p:cNvPr id="3" name="矩形 2"/>
          <p:cNvSpPr/>
          <p:nvPr/>
        </p:nvSpPr>
        <p:spPr>
          <a:xfrm>
            <a:off x="1092896" y="1864602"/>
            <a:ext cx="4902304" cy="1077218"/>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费用补偿服务，提供三个操作，</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特定范围</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可以访问</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92896" y="3296113"/>
            <a:ext cx="7442345" cy="1600438"/>
          </a:xfrm>
          <a:prstGeom prst="rect">
            <a:avLst/>
          </a:prstGeom>
        </p:spPr>
        <p:txBody>
          <a:bodyPr wrap="square">
            <a:spAutoFit/>
          </a:bodyPr>
          <a:lstStyle/>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确定每个高级销售经理和销售经理因使用公司车辆产生的“过度”英里数而应向公司补偿的费用，</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只能由高级销售经理和销售经理等级人员使用</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处理高级销售经理、销售经理和销售主管有关机票、酒店住宿、吃饭和电话等各种类型的补偿请求；</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，确定报销费用总金额。</a:t>
            </a:r>
          </a:p>
        </p:txBody>
      </p:sp>
    </p:spTree>
    <p:custDataLst>
      <p:tags r:id="rId1"/>
    </p:custDataLst>
    <p:extLst>
      <p:ext uri="{BB962C8B-B14F-4D97-AF65-F5344CB8AC3E}">
        <p14:creationId xmlns:p14="http://schemas.microsoft.com/office/powerpoint/2010/main" val="30781355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3474028"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航空行李计费系统实例描述：</a:t>
            </a:r>
          </a:p>
        </p:txBody>
      </p:sp>
      <p:sp>
        <p:nvSpPr>
          <p:cNvPr id="8" name="矩形 7"/>
          <p:cNvSpPr/>
          <p:nvPr/>
        </p:nvSpPr>
        <p:spPr>
          <a:xfrm>
            <a:off x="716002" y="1717260"/>
            <a:ext cx="7660472" cy="923330"/>
          </a:xfrm>
          <a:prstGeom prst="rect">
            <a:avLst/>
          </a:prstGeom>
        </p:spPr>
        <p:txBody>
          <a:bodyPr wrap="squar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该系统包括两个操作</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loginin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操作需要在</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loginin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操作执行后方可执行。</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操作输入参数及其约束信息如表</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415532476"/>
              </p:ext>
            </p:extLst>
          </p:nvPr>
        </p:nvGraphicFramePr>
        <p:xfrm>
          <a:off x="2314975" y="2912977"/>
          <a:ext cx="3543300" cy="2225040"/>
        </p:xfrm>
        <a:graphic>
          <a:graphicData uri="http://schemas.openxmlformats.org/drawingml/2006/table">
            <a:tbl>
              <a:tblPr firstRow="1" bandRow="1">
                <a:tableStyleId>{69CF1AB2-1976-4502-BF36-3FF5EA218861}</a:tableStyleId>
              </a:tblPr>
              <a:tblGrid>
                <a:gridCol w="1657351">
                  <a:extLst>
                    <a:ext uri="{9D8B030D-6E8A-4147-A177-3AD203B41FA5}">
                      <a16:colId xmlns:a16="http://schemas.microsoft.com/office/drawing/2014/main" val="2685693766"/>
                    </a:ext>
                  </a:extLst>
                </a:gridCol>
                <a:gridCol w="933450">
                  <a:extLst>
                    <a:ext uri="{9D8B030D-6E8A-4147-A177-3AD203B41FA5}">
                      <a16:colId xmlns:a16="http://schemas.microsoft.com/office/drawing/2014/main" val="1426862738"/>
                    </a:ext>
                  </a:extLst>
                </a:gridCol>
                <a:gridCol w="952499">
                  <a:extLst>
                    <a:ext uri="{9D8B030D-6E8A-4147-A177-3AD203B41FA5}">
                      <a16:colId xmlns:a16="http://schemas.microsoft.com/office/drawing/2014/main" val="3883255642"/>
                    </a:ext>
                  </a:extLst>
                </a:gridCol>
              </a:tblGrid>
              <a:tr h="370840">
                <a:tc>
                  <a:txBody>
                    <a:bodyPr/>
                    <a:lstStyle/>
                    <a:p>
                      <a:pPr algn="ctr"/>
                      <a:r>
                        <a:rPr lang="en-US" altLang="zh-CN" sz="1200" dirty="0">
                          <a:latin typeface="Times New Roman" panose="02020603050405020304" pitchFamily="18" charset="0"/>
                          <a:cs typeface="Times New Roman" panose="02020603050405020304" pitchFamily="18" charset="0"/>
                        </a:rPr>
                        <a:t>Input parameters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Type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Constraint</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17202"/>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[0,3]</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079126"/>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[0,1]</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698992"/>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boolean</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Null</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0700462"/>
                  </a:ext>
                </a:extLst>
              </a:tr>
              <a:tr h="370840">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double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US" altLang="zh-CN" sz="1200" dirty="0">
                          <a:latin typeface="Times New Roman" panose="02020603050405020304" pitchFamily="18" charset="0"/>
                          <a:cs typeface="Times New Roman" panose="02020603050405020304" pitchFamily="18" charset="0"/>
                        </a:rPr>
                        <a:t>&gt;= 0</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3017274"/>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double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buFont typeface="Wingdings" panose="05000000000000000000" pitchFamily="2" charset="2"/>
                        <a:buNone/>
                      </a:pPr>
                      <a:r>
                        <a:rPr lang="en-US" altLang="zh-CN" sz="1200" baseline="0" dirty="0">
                          <a:latin typeface="Times New Roman" panose="02020603050405020304" pitchFamily="18" charset="0"/>
                          <a:cs typeface="Times New Roman" panose="02020603050405020304" pitchFamily="18" charset="0"/>
                        </a:rPr>
                        <a:t>&gt;= 0</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1561636"/>
                  </a:ext>
                </a:extLst>
              </a:tr>
            </a:tbl>
          </a:graphicData>
        </a:graphic>
      </p:graphicFrame>
      <p:sp>
        <p:nvSpPr>
          <p:cNvPr id="10" name="矩形 9"/>
          <p:cNvSpPr/>
          <p:nvPr/>
        </p:nvSpPr>
        <p:spPr>
          <a:xfrm>
            <a:off x="2554806" y="5410404"/>
            <a:ext cx="3270447" cy="307777"/>
          </a:xfrm>
          <a:prstGeom prst="rect">
            <a:avLst/>
          </a:prstGeom>
        </p:spPr>
        <p:txBody>
          <a:bodyPr wrap="square">
            <a:spAutoFit/>
          </a:bodyPr>
          <a:lstStyle/>
          <a:p>
            <a:pPr lvl="0">
              <a:defRPr/>
            </a:pPr>
            <a:r>
              <a:rPr lang="zh-CN" altLang="en-US" sz="1400" dirty="0">
                <a:solidFill>
                  <a:srgbClr val="000000"/>
                </a:solidFill>
                <a:latin typeface="华文楷体" panose="02010600040101010101" pitchFamily="2" charset="-122"/>
                <a:ea typeface="华文楷体" panose="02010600040101010101" pitchFamily="2" charset="-122"/>
              </a:rPr>
              <a:t>表</a:t>
            </a:r>
            <a:r>
              <a:rPr lang="en-US" altLang="zh-CN" sz="1400" dirty="0">
                <a:solidFill>
                  <a:srgbClr val="000000"/>
                </a:solidFill>
                <a:latin typeface="华文楷体" panose="02010600040101010101" pitchFamily="2" charset="-122"/>
                <a:ea typeface="华文楷体" panose="02010600040101010101" pitchFamily="2" charset="-122"/>
              </a:rPr>
              <a:t>1.1 </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输入参数及范围约束</a:t>
            </a:r>
            <a:r>
              <a:rPr lang="en-US" altLang="zh-CN" sz="1400" dirty="0">
                <a:solidFill>
                  <a:srgbClr val="000000"/>
                </a:solidFill>
                <a:latin typeface="华文楷体" panose="02010600040101010101" pitchFamily="2" charset="-122"/>
                <a:ea typeface="华文楷体" panose="02010600040101010101" pitchFamily="2" charset="-122"/>
              </a:rPr>
              <a:t> </a:t>
            </a:r>
          </a:p>
        </p:txBody>
      </p:sp>
    </p:spTree>
    <p:custDataLst>
      <p:tags r:id="rId1"/>
    </p:custDataLst>
    <p:extLst>
      <p:ext uri="{BB962C8B-B14F-4D97-AF65-F5344CB8AC3E}">
        <p14:creationId xmlns:p14="http://schemas.microsoft.com/office/powerpoint/2010/main" val="23536957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区域约束：</a:t>
            </a:r>
          </a:p>
        </p:txBody>
      </p:sp>
      <p:sp>
        <p:nvSpPr>
          <p:cNvPr id="4" name="矩形 3"/>
          <p:cNvSpPr/>
          <p:nvPr/>
        </p:nvSpPr>
        <p:spPr>
          <a:xfrm>
            <a:off x="823793" y="1576716"/>
            <a:ext cx="7584043" cy="584775"/>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某些服务提供的操作仅仅能够在特定网络访问，区域约束定义了访问服务操作的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地址范围。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427396" y="2490393"/>
            <a:ext cx="8376835" cy="3352268"/>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45126398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用户属性约束：</a:t>
            </a:r>
          </a:p>
        </p:txBody>
      </p:sp>
      <p:sp>
        <p:nvSpPr>
          <p:cNvPr id="4" name="矩形 3"/>
          <p:cNvSpPr/>
          <p:nvPr/>
        </p:nvSpPr>
        <p:spPr>
          <a:xfrm>
            <a:off x="823792" y="1564841"/>
            <a:ext cx="7584043" cy="584775"/>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服务的操作针对不同用户具有不同的性质，有些操作只有特殊用户才能进行访问。由此引入用户属性约束，定义使用该操作的权限。</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824684" y="2471054"/>
            <a:ext cx="7887516" cy="3454732"/>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3536886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
          <p:cNvSpPr>
            <a:spLocks noChangeArrowheads="1"/>
          </p:cNvSpPr>
          <p:nvPr/>
        </p:nvSpPr>
        <p:spPr bwMode="auto">
          <a:xfrm>
            <a:off x="3089" y="0"/>
            <a:ext cx="1620441" cy="6858000"/>
          </a:xfrm>
          <a:prstGeom prst="rect">
            <a:avLst/>
          </a:prstGeom>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3000" b="1">
              <a:latin typeface="华文新魏" panose="02010800040101010101" pitchFamily="2" charset="-122"/>
              <a:ea typeface="华文新魏" panose="02010800040101010101" pitchFamily="2" charset="-122"/>
            </a:endParaRPr>
          </a:p>
        </p:txBody>
      </p:sp>
      <p:sp>
        <p:nvSpPr>
          <p:cNvPr id="12" name="文本框 7"/>
          <p:cNvSpPr txBox="1">
            <a:spLocks noChangeArrowheads="1"/>
          </p:cNvSpPr>
          <p:nvPr/>
        </p:nvSpPr>
        <p:spPr bwMode="auto">
          <a:xfrm>
            <a:off x="84052" y="3013474"/>
            <a:ext cx="14573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4" name="文本框 13"/>
          <p:cNvSpPr txBox="1"/>
          <p:nvPr/>
        </p:nvSpPr>
        <p:spPr>
          <a:xfrm>
            <a:off x="2487698" y="2090144"/>
            <a:ext cx="5516274" cy="313932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lumMod val="95000"/>
                    <a:lumOff val="5000"/>
                    <a:alpha val="75000"/>
                  </a:schemeClr>
                </a:solidFill>
              </a:rPr>
              <a:t>1.</a:t>
            </a:r>
            <a:r>
              <a:rPr lang="zh-CN" altLang="en-US" sz="1800" dirty="0">
                <a:solidFill>
                  <a:schemeClr val="tx1">
                    <a:lumMod val="95000"/>
                    <a:lumOff val="5000"/>
                    <a:alpha val="75000"/>
                  </a:schemeClr>
                </a:solidFill>
              </a:rPr>
              <a:t>课题背景</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2.</a:t>
            </a:r>
            <a:r>
              <a:rPr lang="zh-CN" altLang="en-US" sz="1800" dirty="0">
                <a:solidFill>
                  <a:schemeClr val="tx1">
                    <a:lumMod val="95000"/>
                    <a:lumOff val="5000"/>
                    <a:alpha val="75000"/>
                  </a:schemeClr>
                </a:solidFill>
              </a:rPr>
              <a:t>选题意义及目的</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3.</a:t>
            </a:r>
            <a:r>
              <a:rPr lang="zh-CN" altLang="en-US" sz="1800" dirty="0">
                <a:solidFill>
                  <a:schemeClr val="tx1">
                    <a:lumMod val="95000"/>
                    <a:lumOff val="5000"/>
                    <a:alpha val="75000"/>
                  </a:schemeClr>
                </a:solidFill>
              </a:rPr>
              <a:t>研究内容及进展</a:t>
            </a:r>
            <a:endParaRPr lang="en-US" altLang="zh-CN" sz="1800" dirty="0">
              <a:solidFill>
                <a:schemeClr val="tx1">
                  <a:lumMod val="95000"/>
                  <a:lumOff val="5000"/>
                  <a:alpha val="75000"/>
                </a:schemeClr>
              </a:solidFill>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服务约束定义与描述</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solidFill>
                  <a:srgbClr val="000000"/>
                </a:solidFill>
                <a:latin typeface="微软雅黑" panose="020B0503020204020204" pitchFamily="34" charset="-122"/>
                <a:ea typeface="微软雅黑" panose="020B0503020204020204" pitchFamily="34" charset="-122"/>
              </a:rPr>
              <a:t>基于服务行为的形式化描述模型的建立</a:t>
            </a:r>
            <a:endParaRPr lang="en-US" altLang="zh-CN" dirty="0">
              <a:solidFill>
                <a:srgbClr val="FF0000"/>
              </a:solidFill>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基于行为模型的测试序列与测试数据自动生成</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基于行为模型的测试用例生成支持工具</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r>
              <a:rPr lang="en-US" altLang="zh-CN" sz="1800" dirty="0">
                <a:solidFill>
                  <a:schemeClr val="tx1">
                    <a:lumMod val="95000"/>
                    <a:lumOff val="5000"/>
                    <a:alpha val="75000"/>
                  </a:schemeClr>
                </a:solidFill>
              </a:rPr>
              <a:t>4.</a:t>
            </a:r>
            <a:r>
              <a:rPr lang="zh-CN" altLang="en-US" sz="1800" dirty="0">
                <a:solidFill>
                  <a:schemeClr val="tx1">
                    <a:lumMod val="95000"/>
                    <a:lumOff val="5000"/>
                    <a:alpha val="75000"/>
                  </a:schemeClr>
                </a:solidFill>
              </a:rPr>
              <a:t>存在的问题</a:t>
            </a:r>
            <a:endParaRPr lang="en-US" altLang="zh-CN" sz="1800" dirty="0">
              <a:solidFill>
                <a:schemeClr val="tx1">
                  <a:lumMod val="95000"/>
                  <a:lumOff val="5000"/>
                  <a:alpha val="75000"/>
                </a:schemeClr>
              </a:solidFill>
            </a:endParaRPr>
          </a:p>
        </p:txBody>
      </p:sp>
      <p:cxnSp>
        <p:nvCxnSpPr>
          <p:cNvPr id="15" name="直接连接符 14"/>
          <p:cNvCxnSpPr/>
          <p:nvPr/>
        </p:nvCxnSpPr>
        <p:spPr bwMode="auto">
          <a:xfrm>
            <a:off x="2569041" y="30718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16" name="直接连接符 15"/>
          <p:cNvCxnSpPr/>
          <p:nvPr/>
        </p:nvCxnSpPr>
        <p:spPr bwMode="auto">
          <a:xfrm>
            <a:off x="2687794" y="4709250"/>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8" name="直接连接符 7"/>
          <p:cNvCxnSpPr/>
          <p:nvPr/>
        </p:nvCxnSpPr>
        <p:spPr bwMode="auto">
          <a:xfrm>
            <a:off x="2556340" y="25257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spTree>
    <p:custDataLst>
      <p:tags r:id="rId1"/>
    </p:custDataLst>
    <p:extLst>
      <p:ext uri="{BB962C8B-B14F-4D97-AF65-F5344CB8AC3E}">
        <p14:creationId xmlns:p14="http://schemas.microsoft.com/office/powerpoint/2010/main" val="119189642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ppt_x</p:attrName>
                                        </p:attrNameLst>
                                      </p:cBhvr>
                                      <p:tavLst>
                                        <p:tav tm="0">
                                          <p:val>
                                            <p:strVal val="#ppt_x-#ppt_w*1.125000"/>
                                          </p:val>
                                        </p:tav>
                                        <p:tav tm="100000">
                                          <p:val>
                                            <p:strVal val="#ppt_x"/>
                                          </p:val>
                                        </p:tav>
                                      </p:tavLst>
                                    </p:anim>
                                    <p:animEffect transition="in" filter="wipe(right)">
                                      <p:cBhvr>
                                        <p:cTn id="11" dur="500"/>
                                        <p:tgtEl>
                                          <p:spTgt spid="14"/>
                                        </p:tgtEl>
                                      </p:cBhvr>
                                    </p:animEffect>
                                  </p:childTnLst>
                                </p:cTn>
                              </p:par>
                              <p:par>
                                <p:cTn id="12" presetID="12" presetClass="entr" presetSubtype="8"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p:tgtEl>
                                          <p:spTgt spid="15"/>
                                        </p:tgtEl>
                                        <p:attrNameLst>
                                          <p:attrName>ppt_x</p:attrName>
                                        </p:attrNameLst>
                                      </p:cBhvr>
                                      <p:tavLst>
                                        <p:tav tm="0">
                                          <p:val>
                                            <p:strVal val="#ppt_x-#ppt_w*1.125000"/>
                                          </p:val>
                                        </p:tav>
                                        <p:tav tm="100000">
                                          <p:val>
                                            <p:strVal val="#ppt_x"/>
                                          </p:val>
                                        </p:tav>
                                      </p:tavLst>
                                    </p:anim>
                                    <p:animEffect transition="in" filter="wipe(right)">
                                      <p:cBhvr>
                                        <p:cTn id="15" dur="500"/>
                                        <p:tgtEl>
                                          <p:spTgt spid="15"/>
                                        </p:tgtEl>
                                      </p:cBhvr>
                                    </p:animEffect>
                                  </p:childTnLst>
                                </p:cTn>
                              </p:par>
                              <p:par>
                                <p:cTn id="16" presetID="12" presetClass="entr" presetSubtype="8" fill="hold" nodeType="withEffect">
                                  <p:stCondLst>
                                    <p:cond delay="25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par>
                                <p:cTn id="20" presetID="12" presetClass="entr" presetSubtype="8"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调用约束：</a:t>
            </a:r>
          </a:p>
        </p:txBody>
      </p:sp>
      <p:sp>
        <p:nvSpPr>
          <p:cNvPr id="4" name="矩形 3"/>
          <p:cNvSpPr/>
          <p:nvPr/>
        </p:nvSpPr>
        <p:spPr>
          <a:xfrm>
            <a:off x="823792" y="1505466"/>
            <a:ext cx="7888408" cy="830997"/>
          </a:xfrm>
          <a:prstGeom prst="rect">
            <a:avLst/>
          </a:prstGeom>
        </p:spPr>
        <p:txBody>
          <a:bodyPr wrap="square">
            <a:spAutoFit/>
          </a:bodyPr>
          <a:lstStyle/>
          <a:p>
            <a:pPr marL="0" lvl="1" indent="457200" algn="just"/>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操作的实现调用</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操作，尽管输入参数满足</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操作参数约束，但该操作执行过程可能由于违反被调用操作约束而发生错误。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716002" y="2496350"/>
            <a:ext cx="8126688" cy="3796763"/>
          </a:xfrm>
          <a:prstGeom prst="rect">
            <a:avLst/>
          </a:prstGeom>
        </p:spPr>
      </p:pic>
    </p:spTree>
    <p:custDataLst>
      <p:tags r:id="rId1"/>
    </p:custDataLst>
    <p:extLst>
      <p:ext uri="{BB962C8B-B14F-4D97-AF65-F5344CB8AC3E}">
        <p14:creationId xmlns:p14="http://schemas.microsoft.com/office/powerpoint/2010/main" val="37915073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序列约束：</a:t>
            </a:r>
          </a:p>
        </p:txBody>
      </p:sp>
      <p:sp>
        <p:nvSpPr>
          <p:cNvPr id="4" name="矩形 3"/>
          <p:cNvSpPr/>
          <p:nvPr/>
        </p:nvSpPr>
        <p:spPr>
          <a:xfrm>
            <a:off x="823792" y="1564841"/>
            <a:ext cx="7584043" cy="584775"/>
          </a:xfrm>
          <a:prstGeom prst="rect">
            <a:avLst/>
          </a:prstGeom>
        </p:spPr>
        <p:txBody>
          <a:bodyPr wrap="square">
            <a:spAutoFit/>
          </a:bodyPr>
          <a:lstStyle/>
          <a:p>
            <a:pPr marL="0" lvl="1" indent="457200"/>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表示操作执行的顺序依赖，</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feeCalculation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操作的执行需要在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login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操作执行成功后才能执行</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rotWithShape="1">
          <a:blip r:embed="rId5"/>
          <a:srcRect r="20402"/>
          <a:stretch/>
        </p:blipFill>
        <p:spPr>
          <a:xfrm>
            <a:off x="823792" y="2608171"/>
            <a:ext cx="7581882" cy="2934790"/>
          </a:xfrm>
          <a:prstGeom prst="rect">
            <a:avLst/>
          </a:prstGeom>
        </p:spPr>
      </p:pic>
    </p:spTree>
    <p:custDataLst>
      <p:tags r:id="rId2"/>
    </p:custDataLst>
    <p:extLst>
      <p:ext uri="{BB962C8B-B14F-4D97-AF65-F5344CB8AC3E}">
        <p14:creationId xmlns:p14="http://schemas.microsoft.com/office/powerpoint/2010/main" val="3907657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sp>
        <p:nvSpPr>
          <p:cNvPr id="8" name="矩形 7"/>
          <p:cNvSpPr/>
          <p:nvPr/>
        </p:nvSpPr>
        <p:spPr>
          <a:xfrm>
            <a:off x="472756" y="2009229"/>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基本思想</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事件序列图由</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边</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组成</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zh-CN" altLang="en-US" sz="1400" dirty="0">
              <a:latin typeface="微软雅黑" panose="020B0503020204020204" pitchFamily="34" charset="-122"/>
              <a:ea typeface="微软雅黑" panose="020B0503020204020204" pitchFamily="34" charset="-122"/>
            </a:endParaRPr>
          </a:p>
        </p:txBody>
      </p:sp>
      <p:sp>
        <p:nvSpPr>
          <p:cNvPr id="3" name="矩形 2"/>
          <p:cNvSpPr/>
          <p:nvPr/>
        </p:nvSpPr>
        <p:spPr>
          <a:xfrm>
            <a:off x="472757" y="3373543"/>
            <a:ext cx="7676158" cy="400110"/>
          </a:xfrm>
          <a:prstGeom prst="rect">
            <a:avLst/>
          </a:prstGeom>
        </p:spPr>
        <p:txBody>
          <a:bodyPr wrap="square">
            <a:spAutoFit/>
          </a:bodyPr>
          <a:lstStyle/>
          <a:p>
            <a:r>
              <a:rPr lang="zh-CN" altLang="en-US" sz="2000" dirty="0">
                <a:solidFill>
                  <a:srgbClr val="FF0000"/>
                </a:solidFill>
                <a:latin typeface="华文楷体" panose="02010600040101010101" pitchFamily="2" charset="-122"/>
                <a:ea typeface="华文楷体" panose="02010600040101010101" pitchFamily="2" charset="-122"/>
              </a:rPr>
              <a:t>重点关注服务进行了</a:t>
            </a:r>
            <a:r>
              <a:rPr lang="zh-CN" altLang="en-US" sz="2000" b="1" dirty="0">
                <a:solidFill>
                  <a:srgbClr val="FF0000"/>
                </a:solidFill>
                <a:latin typeface="华文楷体" panose="02010600040101010101" pitchFamily="2" charset="-122"/>
                <a:ea typeface="华文楷体" panose="02010600040101010101" pitchFamily="2" charset="-122"/>
              </a:rPr>
              <a:t>何种操作</a:t>
            </a:r>
            <a:r>
              <a:rPr lang="zh-CN" altLang="en-US" sz="2000" dirty="0">
                <a:solidFill>
                  <a:srgbClr val="FF0000"/>
                </a:solidFill>
                <a:latin typeface="华文楷体" panose="02010600040101010101" pitchFamily="2" charset="-122"/>
                <a:ea typeface="华文楷体" panose="02010600040101010101" pitchFamily="2" charset="-122"/>
              </a:rPr>
              <a:t>，操作的</a:t>
            </a:r>
            <a:r>
              <a:rPr lang="zh-CN" altLang="en-US" sz="2000" b="1" dirty="0">
                <a:solidFill>
                  <a:srgbClr val="FF0000"/>
                </a:solidFill>
                <a:latin typeface="华文楷体" panose="02010600040101010101" pitchFamily="2" charset="-122"/>
                <a:ea typeface="华文楷体" panose="02010600040101010101" pitchFamily="2" charset="-122"/>
              </a:rPr>
              <a:t>数据状态</a:t>
            </a:r>
            <a:r>
              <a:rPr lang="zh-CN" altLang="en-US" sz="2000" dirty="0">
                <a:solidFill>
                  <a:srgbClr val="FF0000"/>
                </a:solidFill>
                <a:latin typeface="华文楷体" panose="02010600040101010101" pitchFamily="2" charset="-122"/>
                <a:ea typeface="华文楷体" panose="02010600040101010101" pitchFamily="2" charset="-122"/>
              </a:rPr>
              <a:t>及操作</a:t>
            </a:r>
            <a:r>
              <a:rPr lang="zh-CN" altLang="en-US" sz="2000" b="1" dirty="0">
                <a:solidFill>
                  <a:srgbClr val="FF0000"/>
                </a:solidFill>
                <a:latin typeface="华文楷体" panose="02010600040101010101" pitchFamily="2" charset="-122"/>
                <a:ea typeface="华文楷体" panose="02010600040101010101" pitchFamily="2" charset="-122"/>
              </a:rPr>
              <a:t>之间的依赖</a:t>
            </a:r>
            <a:endParaRPr lang="zh-CN" altLang="en-US" sz="2000" dirty="0">
              <a:solidFill>
                <a:srgbClr val="FF0000"/>
              </a:solidFill>
            </a:endParaRPr>
          </a:p>
        </p:txBody>
      </p:sp>
      <p:sp>
        <p:nvSpPr>
          <p:cNvPr id="10" name="矩形 9"/>
          <p:cNvSpPr/>
          <p:nvPr/>
        </p:nvSpPr>
        <p:spPr>
          <a:xfrm>
            <a:off x="472757" y="4275853"/>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扩展的事件序列图</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FF0000"/>
                </a:solidFill>
                <a:latin typeface="微软雅黑" panose="020B0503020204020204" pitchFamily="34" charset="-122"/>
                <a:ea typeface="微软雅黑" panose="020B0503020204020204" pitchFamily="34" charset="-122"/>
              </a:rPr>
              <a:t>节点属性：服务正确调用的约束</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zh-CN" altLang="en-US" sz="14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3084820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pic>
        <p:nvPicPr>
          <p:cNvPr id="9" name="图片 8"/>
          <p:cNvPicPr>
            <a:picLocks noChangeAspect="1"/>
          </p:cNvPicPr>
          <p:nvPr/>
        </p:nvPicPr>
        <p:blipFill>
          <a:blip r:embed="rId4"/>
          <a:stretch>
            <a:fillRect/>
          </a:stretch>
        </p:blipFill>
        <p:spPr>
          <a:xfrm>
            <a:off x="2003738" y="5138769"/>
            <a:ext cx="3973144" cy="698500"/>
          </a:xfrm>
          <a:prstGeom prst="rect">
            <a:avLst/>
          </a:prstGeom>
        </p:spPr>
      </p:pic>
      <p:pic>
        <p:nvPicPr>
          <p:cNvPr id="12" name="图片 11"/>
          <p:cNvPicPr>
            <a:picLocks noChangeAspect="1"/>
          </p:cNvPicPr>
          <p:nvPr/>
        </p:nvPicPr>
        <p:blipFill>
          <a:blip r:embed="rId5"/>
          <a:stretch>
            <a:fillRect/>
          </a:stretch>
        </p:blipFill>
        <p:spPr>
          <a:xfrm>
            <a:off x="2241645" y="2052109"/>
            <a:ext cx="3401926" cy="2260600"/>
          </a:xfrm>
          <a:prstGeom prst="rect">
            <a:avLst/>
          </a:prstGeom>
        </p:spPr>
      </p:pic>
    </p:spTree>
    <p:custDataLst>
      <p:tags r:id="rId1"/>
    </p:custDataLst>
    <p:extLst>
      <p:ext uri="{BB962C8B-B14F-4D97-AF65-F5344CB8AC3E}">
        <p14:creationId xmlns:p14="http://schemas.microsoft.com/office/powerpoint/2010/main" val="363019894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800514" y="5784602"/>
            <a:ext cx="2648482"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航空行李计费服务行为模型</a:t>
            </a:r>
          </a:p>
        </p:txBody>
      </p:sp>
      <p:pic>
        <p:nvPicPr>
          <p:cNvPr id="12" name="图片 11"/>
          <p:cNvPicPr>
            <a:picLocks noChangeAspect="1"/>
          </p:cNvPicPr>
          <p:nvPr/>
        </p:nvPicPr>
        <p:blipFill>
          <a:blip r:embed="rId4"/>
          <a:stretch>
            <a:fillRect/>
          </a:stretch>
        </p:blipFill>
        <p:spPr>
          <a:xfrm>
            <a:off x="2493808" y="4153889"/>
            <a:ext cx="3071888" cy="1397000"/>
          </a:xfrm>
          <a:prstGeom prst="rect">
            <a:avLst/>
          </a:prstGeom>
        </p:spPr>
      </p:pic>
      <p:pic>
        <p:nvPicPr>
          <p:cNvPr id="7" name="图片 6"/>
          <p:cNvPicPr>
            <a:picLocks noChangeAspect="1"/>
          </p:cNvPicPr>
          <p:nvPr/>
        </p:nvPicPr>
        <p:blipFill>
          <a:blip r:embed="rId5"/>
          <a:stretch>
            <a:fillRect/>
          </a:stretch>
        </p:blipFill>
        <p:spPr>
          <a:xfrm>
            <a:off x="1029512" y="1227776"/>
            <a:ext cx="7286214" cy="2692400"/>
          </a:xfrm>
          <a:prstGeom prst="rect">
            <a:avLst/>
          </a:prstGeom>
        </p:spPr>
      </p:pic>
    </p:spTree>
    <p:custDataLst>
      <p:tags r:id="rId1"/>
    </p:custDataLst>
    <p:extLst>
      <p:ext uri="{BB962C8B-B14F-4D97-AF65-F5344CB8AC3E}">
        <p14:creationId xmlns:p14="http://schemas.microsoft.com/office/powerpoint/2010/main" val="132250552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覆盖准则定义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648215" y="1732425"/>
            <a:ext cx="8063985" cy="3970318"/>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针对行为模型及服务约束设计覆盖准则：</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operation coverage</a:t>
            </a:r>
            <a:r>
              <a:rPr lang="zh-CN" altLang="en-US" dirty="0">
                <a:solidFill>
                  <a:srgbClr val="000000"/>
                </a:solidFill>
                <a:latin typeface="华文楷体" panose="02010600040101010101" pitchFamily="2" charset="-122"/>
                <a:ea typeface="华文楷体" panose="02010600040101010101" pitchFamily="2" charset="-122"/>
              </a:rPr>
              <a:t>（操作覆盖）：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要求被测服务中的操作至少被调用一次</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sequence covering</a:t>
            </a:r>
            <a:r>
              <a:rPr lang="zh-CN" altLang="en-US" dirty="0">
                <a:solidFill>
                  <a:srgbClr val="000000"/>
                </a:solidFill>
                <a:latin typeface="华文楷体" panose="02010600040101010101" pitchFamily="2" charset="-122"/>
                <a:ea typeface="华文楷体" panose="02010600040101010101" pitchFamily="2" charset="-122"/>
              </a:rPr>
              <a:t>（序列覆盖）：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要求被测试服务的</a:t>
            </a:r>
            <a:r>
              <a:rPr lang="zh-CN" altLang="en-US" b="1" dirty="0">
                <a:solidFill>
                  <a:srgbClr val="000000"/>
                </a:solidFill>
                <a:latin typeface="华文楷体" panose="02010600040101010101" pitchFamily="2" charset="-122"/>
                <a:ea typeface="华文楷体" panose="02010600040101010101" pitchFamily="2" charset="-122"/>
              </a:rPr>
              <a:t>测试序列</a:t>
            </a:r>
            <a:r>
              <a:rPr lang="zh-CN" altLang="en-US" dirty="0">
                <a:solidFill>
                  <a:srgbClr val="000000"/>
                </a:solidFill>
                <a:latin typeface="华文楷体" panose="02010600040101010101" pitchFamily="2" charset="-122"/>
                <a:ea typeface="华文楷体" panose="02010600040101010101" pitchFamily="2" charset="-122"/>
              </a:rPr>
              <a:t>至少被执行一次</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[-1,5,6,7,8]</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schema data coverage</a:t>
            </a:r>
            <a:r>
              <a:rPr lang="zh-CN" altLang="en-US" dirty="0">
                <a:solidFill>
                  <a:srgbClr val="000000"/>
                </a:solidFill>
                <a:latin typeface="华文楷体" panose="02010600040101010101" pitchFamily="2" charset="-122"/>
                <a:ea typeface="华文楷体" panose="02010600040101010101" pitchFamily="2" charset="-122"/>
              </a:rPr>
              <a:t>（模式数据覆盖）：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针对被测试的操作的输入参数的覆盖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将操作参数按照等价类划分规则分为有效等价类及无效等价类，按照等价类划分生成测试用例</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3" name="矩形 2"/>
          <p:cNvSpPr/>
          <p:nvPr/>
        </p:nvSpPr>
        <p:spPr>
          <a:xfrm>
            <a:off x="429399" y="1119946"/>
            <a:ext cx="1858201"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测试数据生成</a:t>
            </a:r>
          </a:p>
        </p:txBody>
      </p:sp>
    </p:spTree>
    <p:custDataLst>
      <p:tags r:id="rId1"/>
    </p:custDataLst>
    <p:extLst>
      <p:ext uri="{BB962C8B-B14F-4D97-AF65-F5344CB8AC3E}">
        <p14:creationId xmlns:p14="http://schemas.microsoft.com/office/powerpoint/2010/main" val="300333684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a:solidFill>
                  <a:srgbClr val="FFFFFF"/>
                </a:solidFill>
                <a:latin typeface="微软雅黑" panose="020B0503020204020204" pitchFamily="34" charset="-122"/>
                <a:ea typeface="微软雅黑" panose="020B0503020204020204" pitchFamily="34" charset="-122"/>
              </a:rPr>
              <a:t>26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864115" y="1619338"/>
            <a:ext cx="8063985" cy="369332"/>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遍历行为模型的所有路径，每一条路径就是一个测试序列。</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1029512" y="2231817"/>
            <a:ext cx="7286214" cy="2692400"/>
          </a:xfrm>
          <a:prstGeom prst="rect">
            <a:avLst/>
          </a:prstGeom>
        </p:spPr>
      </p:pic>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54240910"/>
              </p:ext>
            </p:extLst>
          </p:nvPr>
        </p:nvGraphicFramePr>
        <p:xfrm>
          <a:off x="1409730" y="5167364"/>
          <a:ext cx="6096000" cy="1112520"/>
        </p:xfrm>
        <a:graphic>
          <a:graphicData uri="http://schemas.openxmlformats.org/drawingml/2006/table">
            <a:tbl>
              <a:tblPr firstRow="1" bandRow="1">
                <a:tableStyleId>{69CF1AB2-1976-4502-BF36-3FF5EA218861}</a:tableStyleId>
              </a:tblPr>
              <a:tblGrid>
                <a:gridCol w="632826">
                  <a:extLst>
                    <a:ext uri="{9D8B030D-6E8A-4147-A177-3AD203B41FA5}">
                      <a16:colId xmlns:a16="http://schemas.microsoft.com/office/drawing/2014/main" val="2605547093"/>
                    </a:ext>
                  </a:extLst>
                </a:gridCol>
                <a:gridCol w="5463174">
                  <a:extLst>
                    <a:ext uri="{9D8B030D-6E8A-4147-A177-3AD203B41FA5}">
                      <a16:colId xmlns:a16="http://schemas.microsoft.com/office/drawing/2014/main" val="1221961035"/>
                    </a:ext>
                  </a:extLst>
                </a:gridCol>
              </a:tblGrid>
              <a:tr h="370840">
                <a:tc>
                  <a:txBody>
                    <a:bodyPr/>
                    <a:lstStyle/>
                    <a:p>
                      <a:r>
                        <a:rPr lang="en-US" altLang="zh-CN" sz="1600" b="0" dirty="0">
                          <a:latin typeface="Times New Roman" panose="02020603050405020304" pitchFamily="18" charset="0"/>
                          <a:cs typeface="Times New Roman" panose="02020603050405020304" pitchFamily="18" charset="0"/>
                        </a:rPr>
                        <a:t>1</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txBody>
                  <a:tcPr/>
                </a:tc>
                <a:extLst>
                  <a:ext uri="{0D108BD9-81ED-4DB2-BD59-A6C34878D82A}">
                    <a16:rowId xmlns:a16="http://schemas.microsoft.com/office/drawing/2014/main" val="1544533912"/>
                  </a:ext>
                </a:extLst>
              </a:tr>
              <a:tr h="370840">
                <a:tc>
                  <a:txBody>
                    <a:bodyPr/>
                    <a:lstStyle/>
                    <a:p>
                      <a:r>
                        <a:rPr lang="en-US" altLang="zh-CN" sz="1600" b="0" dirty="0">
                          <a:latin typeface="Times New Roman" panose="02020603050405020304" pitchFamily="18" charset="0"/>
                          <a:cs typeface="Times New Roman" panose="02020603050405020304" pitchFamily="18" charset="0"/>
                        </a:rPr>
                        <a:t>2</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p>
                  </a:txBody>
                  <a:tcPr/>
                </a:tc>
                <a:extLst>
                  <a:ext uri="{0D108BD9-81ED-4DB2-BD59-A6C34878D82A}">
                    <a16:rowId xmlns:a16="http://schemas.microsoft.com/office/drawing/2014/main" val="865195412"/>
                  </a:ext>
                </a:extLst>
              </a:tr>
              <a:tr h="370840">
                <a:tc>
                  <a:txBody>
                    <a:bodyPr/>
                    <a:lstStyle/>
                    <a:p>
                      <a:r>
                        <a:rPr lang="en-US" altLang="zh-CN" sz="1600" b="0" dirty="0">
                          <a:latin typeface="Times New Roman" panose="02020603050405020304" pitchFamily="18" charset="0"/>
                          <a:cs typeface="Times New Roman" panose="02020603050405020304" pitchFamily="18" charset="0"/>
                        </a:rPr>
                        <a:t>3</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[-1,5,6,7,8]</a:t>
                      </a:r>
                    </a:p>
                  </a:txBody>
                  <a:tcPr/>
                </a:tc>
                <a:extLst>
                  <a:ext uri="{0D108BD9-81ED-4DB2-BD59-A6C34878D82A}">
                    <a16:rowId xmlns:a16="http://schemas.microsoft.com/office/drawing/2014/main" val="1221383244"/>
                  </a:ext>
                </a:extLst>
              </a:tr>
            </a:tbl>
          </a:graphicData>
        </a:graphic>
      </p:graphicFrame>
    </p:spTree>
    <p:custDataLst>
      <p:tags r:id="rId1"/>
    </p:custDataLst>
    <p:extLst>
      <p:ext uri="{BB962C8B-B14F-4D97-AF65-F5344CB8AC3E}">
        <p14:creationId xmlns:p14="http://schemas.microsoft.com/office/powerpoint/2010/main" val="75808814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a:t>
            </a:r>
            <a:r>
              <a:rPr lang="zh-CN" altLang="en-US" sz="3000" b="1" dirty="0">
                <a:solidFill>
                  <a:srgbClr val="FFFFFF"/>
                </a:solidFill>
                <a:latin typeface="华文新魏" panose="02010800040101010101" pitchFamily="2" charset="-122"/>
                <a:ea typeface="华文新魏" panose="02010800040101010101" pitchFamily="2" charset="-122"/>
              </a:rPr>
              <a:t>数据</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4589718" cy="369332"/>
          </a:xfrm>
          <a:prstGeom prst="rect">
            <a:avLst/>
          </a:prstGeom>
        </p:spPr>
        <p:txBody>
          <a:bodyPr wrap="none">
            <a:spAutoFit/>
          </a:bodyPr>
          <a:lstStyle/>
          <a:p>
            <a:pPr marL="285750" indent="-285750">
              <a:buFont typeface="Arial" panose="020B0604020202020204" pitchFamily="34" charset="0"/>
              <a:buChar char="•"/>
              <a:defRPr/>
            </a:pPr>
            <a:r>
              <a:rPr lang="en-US" altLang="zh-CN" b="1" dirty="0" err="1">
                <a:solidFill>
                  <a:schemeClr val="accent1"/>
                </a:solidFill>
                <a:latin typeface="Arial" panose="020B0604020202020204" pitchFamily="34" charset="0"/>
                <a:ea typeface="微软雅黑" panose="020B0503020204020204" pitchFamily="34" charset="-122"/>
              </a:rPr>
              <a:t>feeCalculation</a:t>
            </a:r>
            <a:r>
              <a:rPr lang="en-US" altLang="zh-CN" b="1" dirty="0">
                <a:solidFill>
                  <a:schemeClr val="accent1"/>
                </a:solidFill>
                <a:latin typeface="Arial" panose="020B0604020202020204" pitchFamily="34" charset="0"/>
                <a:ea typeface="微软雅黑" panose="020B0503020204020204" pitchFamily="34" charset="-122"/>
              </a:rPr>
              <a:t> schema data coverage</a:t>
            </a:r>
          </a:p>
        </p:txBody>
      </p:sp>
      <p:graphicFrame>
        <p:nvGraphicFramePr>
          <p:cNvPr id="4" name="表格 3"/>
          <p:cNvGraphicFramePr>
            <a:graphicFrameLocks noGrp="1"/>
          </p:cNvGraphicFramePr>
          <p:nvPr>
            <p:extLst>
              <p:ext uri="{D42A27DB-BD31-4B8C-83A1-F6EECF244321}">
                <p14:modId xmlns:p14="http://schemas.microsoft.com/office/powerpoint/2010/main" val="556390843"/>
              </p:ext>
            </p:extLst>
          </p:nvPr>
        </p:nvGraphicFramePr>
        <p:xfrm>
          <a:off x="1327120" y="1890050"/>
          <a:ext cx="6032530" cy="3545840"/>
        </p:xfrm>
        <a:graphic>
          <a:graphicData uri="http://schemas.openxmlformats.org/drawingml/2006/table">
            <a:tbl>
              <a:tblPr firstRow="1" bandRow="1">
                <a:tableStyleId>{69CF1AB2-1976-4502-BF36-3FF5EA218861}</a:tableStyleId>
              </a:tblPr>
              <a:tblGrid>
                <a:gridCol w="1746280">
                  <a:extLst>
                    <a:ext uri="{9D8B030D-6E8A-4147-A177-3AD203B41FA5}">
                      <a16:colId xmlns:a16="http://schemas.microsoft.com/office/drawing/2014/main" val="2605547093"/>
                    </a:ext>
                  </a:extLst>
                </a:gridCol>
                <a:gridCol w="1979921">
                  <a:extLst>
                    <a:ext uri="{9D8B030D-6E8A-4147-A177-3AD203B41FA5}">
                      <a16:colId xmlns:a16="http://schemas.microsoft.com/office/drawing/2014/main" val="1221961035"/>
                    </a:ext>
                  </a:extLst>
                </a:gridCol>
                <a:gridCol w="2306329">
                  <a:extLst>
                    <a:ext uri="{9D8B030D-6E8A-4147-A177-3AD203B41FA5}">
                      <a16:colId xmlns:a16="http://schemas.microsoft.com/office/drawing/2014/main" val="1471494598"/>
                    </a:ext>
                  </a:extLst>
                </a:gridCol>
              </a:tblGrid>
              <a:tr h="370840">
                <a:tc>
                  <a:txBody>
                    <a:bodyPr/>
                    <a:lstStyle/>
                    <a:p>
                      <a:pPr algn="ctr"/>
                      <a:r>
                        <a:rPr lang="zh-CN" altLang="en-US" sz="1600" i="1" kern="1200" dirty="0">
                          <a:solidFill>
                            <a:schemeClr val="dk1"/>
                          </a:solidFill>
                          <a:latin typeface="Times New Roman" panose="02020603050405020304" pitchFamily="18" charset="0"/>
                          <a:ea typeface="+mn-ea"/>
                          <a:cs typeface="Times New Roman" panose="02020603050405020304" pitchFamily="18" charset="0"/>
                        </a:rPr>
                        <a:t>输入条件</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有效等价类</a:t>
                      </a:r>
                      <a:endPar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无效等价类</a:t>
                      </a:r>
                      <a:endPar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544533912"/>
                  </a:ext>
                </a:extLst>
              </a:tr>
              <a:tr h="370840">
                <a:tc>
                  <a:txBody>
                    <a:bodyPr/>
                    <a:lstStyle/>
                    <a:p>
                      <a:pPr algn="ct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[0,3]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&gt;3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(4)</a:t>
                      </a:r>
                    </a:p>
                  </a:txBody>
                  <a:tcPr/>
                </a:tc>
                <a:extLst>
                  <a:ext uri="{0D108BD9-81ED-4DB2-BD59-A6C34878D82A}">
                    <a16:rowId xmlns:a16="http://schemas.microsoft.com/office/drawing/2014/main" val="865195412"/>
                  </a:ext>
                </a:extLst>
              </a:tr>
              <a:tr h="370840">
                <a:tc>
                  <a:txBody>
                    <a:bodyPr/>
                    <a:lstStyle/>
                    <a:p>
                      <a:pPr algn="ct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[0,1]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&gt;1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(8)</a:t>
                      </a:r>
                    </a:p>
                  </a:txBody>
                  <a:tcPr/>
                </a:tc>
                <a:extLst>
                  <a:ext uri="{0D108BD9-81ED-4DB2-BD59-A6C34878D82A}">
                    <a16:rowId xmlns:a16="http://schemas.microsoft.com/office/drawing/2014/main" val="12213832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boolean</a:t>
                      </a: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(10)</a:t>
                      </a:r>
                    </a:p>
                  </a:txBody>
                  <a:tcPr/>
                </a:tc>
                <a:extLst>
                  <a:ext uri="{0D108BD9-81ED-4DB2-BD59-A6C34878D82A}">
                    <a16:rowId xmlns:a16="http://schemas.microsoft.com/office/drawing/2014/main" val="34512337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(13)</a:t>
                      </a:r>
                    </a:p>
                  </a:txBody>
                  <a:tcPr/>
                </a:tc>
                <a:extLst>
                  <a:ext uri="{0D108BD9-81ED-4DB2-BD59-A6C34878D82A}">
                    <a16:rowId xmlns:a16="http://schemas.microsoft.com/office/drawing/2014/main" val="3466104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(16)</a:t>
                      </a:r>
                    </a:p>
                  </a:txBody>
                  <a:tcPr/>
                </a:tc>
                <a:extLst>
                  <a:ext uri="{0D108BD9-81ED-4DB2-BD59-A6C34878D82A}">
                    <a16:rowId xmlns:a16="http://schemas.microsoft.com/office/drawing/2014/main" val="2087520593"/>
                  </a:ext>
                </a:extLst>
              </a:tr>
            </a:tbl>
          </a:graphicData>
        </a:graphic>
      </p:graphicFrame>
    </p:spTree>
    <p:custDataLst>
      <p:tags r:id="rId1"/>
    </p:custDataLst>
    <p:extLst>
      <p:ext uri="{BB962C8B-B14F-4D97-AF65-F5344CB8AC3E}">
        <p14:creationId xmlns:p14="http://schemas.microsoft.com/office/powerpoint/2010/main" val="410945333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测试环境搭建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667565" y="1359624"/>
            <a:ext cx="7371536" cy="923330"/>
          </a:xfrm>
          <a:prstGeom prst="rect">
            <a:avLst/>
          </a:prstGeom>
        </p:spPr>
        <p:txBody>
          <a:bodyPr wrap="square">
            <a:spAutoFit/>
          </a:bodyPr>
          <a:lstStyle/>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使用开源软件</a:t>
            </a:r>
            <a:r>
              <a:rPr lang="en-US" altLang="zh-CN" dirty="0" err="1">
                <a:latin typeface="华文楷体" panose="02010600040101010101" pitchFamily="2" charset="-122"/>
                <a:ea typeface="华文楷体" panose="02010600040101010101" pitchFamily="2" charset="-122"/>
              </a:rPr>
              <a:t>soapUI</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API</a:t>
            </a:r>
            <a:r>
              <a:rPr lang="zh-CN" altLang="en-US" dirty="0">
                <a:latin typeface="华文楷体" panose="02010600040101010101" pitchFamily="2" charset="-122"/>
                <a:ea typeface="华文楷体" panose="02010600040101010101" pitchFamily="2" charset="-122"/>
              </a:rPr>
              <a:t>作为执行代理，实现</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服务操作及其序列的调用</a:t>
            </a:r>
            <a:endParaRPr lang="en-US" altLang="zh-CN" dirty="0">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程序执行日志及调用服务响应结果进行分析</a:t>
            </a:r>
            <a:endParaRPr lang="en-US" altLang="zh-CN" dirty="0">
              <a:latin typeface="华文楷体" panose="02010600040101010101" pitchFamily="2" charset="-122"/>
              <a:ea typeface="华文楷体" panose="02010600040101010101" pitchFamily="2" charset="-122"/>
            </a:endParaRPr>
          </a:p>
        </p:txBody>
      </p:sp>
      <p:pic>
        <p:nvPicPr>
          <p:cNvPr id="5" name="图片 4"/>
          <p:cNvPicPr/>
          <p:nvPr/>
        </p:nvPicPr>
        <p:blipFill>
          <a:blip r:embed="rId4"/>
          <a:stretch>
            <a:fillRect/>
          </a:stretch>
        </p:blipFill>
        <p:spPr>
          <a:xfrm>
            <a:off x="667565" y="2531427"/>
            <a:ext cx="6579051" cy="3094673"/>
          </a:xfrm>
          <a:prstGeom prst="rect">
            <a:avLst/>
          </a:prstGeom>
        </p:spPr>
      </p:pic>
      <p:pic>
        <p:nvPicPr>
          <p:cNvPr id="7" name="图片 6"/>
          <p:cNvPicPr/>
          <p:nvPr/>
        </p:nvPicPr>
        <p:blipFill>
          <a:blip r:embed="rId5"/>
          <a:stretch>
            <a:fillRect/>
          </a:stretch>
        </p:blipFill>
        <p:spPr>
          <a:xfrm>
            <a:off x="667565" y="2282954"/>
            <a:ext cx="5771335" cy="4405976"/>
          </a:xfrm>
          <a:prstGeom prst="rect">
            <a:avLst/>
          </a:prstGeom>
        </p:spPr>
      </p:pic>
    </p:spTree>
    <p:custDataLst>
      <p:tags r:id="rId1"/>
    </p:custDataLst>
    <p:extLst>
      <p:ext uri="{BB962C8B-B14F-4D97-AF65-F5344CB8AC3E}">
        <p14:creationId xmlns:p14="http://schemas.microsoft.com/office/powerpoint/2010/main" val="193413734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1276962" y="3054729"/>
            <a:ext cx="1491615" cy="2863215"/>
          </a:xfrm>
          <a:prstGeom prst="rect">
            <a:avLst/>
          </a:prstGeom>
        </p:spPr>
      </p:pic>
      <p:sp>
        <p:nvSpPr>
          <p:cNvPr id="11" name="矩形 10"/>
          <p:cNvSpPr/>
          <p:nvPr/>
        </p:nvSpPr>
        <p:spPr>
          <a:xfrm>
            <a:off x="603292" y="2253176"/>
            <a:ext cx="7884878" cy="523220"/>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1</a:t>
            </a:r>
            <a:r>
              <a:rPr lang="zh-CN" altLang="en-US" sz="1400" dirty="0">
                <a:solidFill>
                  <a:srgbClr val="000000"/>
                </a:solidFill>
                <a:latin typeface="华文楷体" panose="02010600040101010101" pitchFamily="2" charset="-122"/>
                <a:ea typeface="华文楷体" panose="02010600040101010101" pitchFamily="2" charset="-122"/>
              </a:rPr>
              <a:t>所示，是直接调用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0,0,true,70,300)</a:t>
            </a:r>
            <a:r>
              <a:rPr lang="zh-CN" altLang="en-US" sz="1400" dirty="0">
                <a:solidFill>
                  <a:srgbClr val="000000"/>
                </a:solidFill>
                <a:latin typeface="华文楷体" panose="02010600040101010101" pitchFamily="2" charset="-122"/>
                <a:ea typeface="华文楷体" panose="02010600040101010101" pitchFamily="2" charset="-122"/>
              </a:rPr>
              <a:t>，符合该操作的参数约束。执行该测试用例后，引擎监控结果为：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pic>
        <p:nvPicPr>
          <p:cNvPr id="3" name="图片 2"/>
          <p:cNvPicPr>
            <a:picLocks noChangeAspect="1"/>
          </p:cNvPicPr>
          <p:nvPr/>
        </p:nvPicPr>
        <p:blipFill>
          <a:blip r:embed="rId5"/>
          <a:stretch>
            <a:fillRect/>
          </a:stretch>
        </p:blipFill>
        <p:spPr>
          <a:xfrm>
            <a:off x="4089240" y="2924728"/>
            <a:ext cx="2957513" cy="1122998"/>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6"/>
          <a:stretch>
            <a:fillRect/>
          </a:stretch>
        </p:blipFill>
        <p:spPr>
          <a:xfrm>
            <a:off x="4089240" y="4126601"/>
            <a:ext cx="2974658" cy="2083118"/>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603292" y="5917944"/>
            <a:ext cx="3459601"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直接调用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spTree>
    <p:custDataLst>
      <p:tags r:id="rId1"/>
    </p:custDataLst>
    <p:extLst>
      <p:ext uri="{BB962C8B-B14F-4D97-AF65-F5344CB8AC3E}">
        <p14:creationId xmlns:p14="http://schemas.microsoft.com/office/powerpoint/2010/main" val="41377212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sp>
        <p:nvSpPr>
          <p:cNvPr id="54275" name="矩形 53"/>
          <p:cNvSpPr>
            <a:spLocks noChangeArrowheads="1"/>
          </p:cNvSpPr>
          <p:nvPr/>
        </p:nvSpPr>
        <p:spPr bwMode="auto">
          <a:xfrm>
            <a:off x="1" y="2011815"/>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31"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32"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34" name="等腰三角形 33"/>
          <p:cNvSpPr>
            <a:spLocks noChangeAspect="1"/>
          </p:cNvSpPr>
          <p:nvPr/>
        </p:nvSpPr>
        <p:spPr>
          <a:xfrm rot="16200000">
            <a:off x="1925967" y="222325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
        <p:nvSpPr>
          <p:cNvPr id="15"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3</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2" name="矩形 1"/>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课题背景</a:t>
            </a:r>
          </a:p>
        </p:txBody>
      </p:sp>
    </p:spTree>
    <p:extLst>
      <p:ext uri="{BB962C8B-B14F-4D97-AF65-F5344CB8AC3E}">
        <p14:creationId xmlns:p14="http://schemas.microsoft.com/office/powerpoint/2010/main" val="430921104"/>
      </p:ext>
    </p:extLst>
  </p:cSld>
  <p:clrMapOvr>
    <a:masterClrMapping/>
  </p:clrMapOvr>
  <mc:AlternateContent xmlns:mc="http://schemas.openxmlformats.org/markup-compatibility/2006" xmlns:p14="http://schemas.microsoft.com/office/powerpoint/2010/main">
    <mc:Choice Requires="p14">
      <p:transition spd="slow" p14:dur="2000" advTm="647"/>
    </mc:Choice>
    <mc:Fallback xmlns="">
      <p:transition spd="slow" advTm="6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30" grpId="0" animBg="1"/>
      <p:bldP spid="31" grpId="0" animBg="1"/>
      <p:bldP spid="32" grpId="0" animBg="1"/>
      <p:bldP spid="34" grpId="0" animBg="1"/>
      <p:bldP spid="1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603292" y="2253176"/>
            <a:ext cx="5967720" cy="738664"/>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2</a:t>
            </a:r>
            <a:r>
              <a:rPr lang="zh-CN" altLang="en-US" sz="1400" dirty="0">
                <a:solidFill>
                  <a:srgbClr val="000000"/>
                </a:solidFill>
                <a:latin typeface="华文楷体" panose="02010600040101010101" pitchFamily="2" charset="-122"/>
                <a:ea typeface="华文楷体" panose="02010600040101010101" pitchFamily="2" charset="-122"/>
              </a:rPr>
              <a:t>所示，是先调用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操作再调用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username,4,0,true,70,300)</a:t>
            </a:r>
            <a:r>
              <a:rPr lang="zh-CN" altLang="en-US" sz="1400" dirty="0">
                <a:solidFill>
                  <a:srgbClr val="000000"/>
                </a:solidFill>
                <a:latin typeface="华文楷体" panose="02010600040101010101" pitchFamily="2" charset="-122"/>
                <a:ea typeface="华文楷体" panose="02010600040101010101" pitchFamily="2" charset="-122"/>
              </a:rPr>
              <a:t>，符合操作的序列约束但不符合操作的参数约束。执行该测试用例后，引擎监控结果为：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sp>
        <p:nvSpPr>
          <p:cNvPr id="12" name="矩形 11"/>
          <p:cNvSpPr/>
          <p:nvPr/>
        </p:nvSpPr>
        <p:spPr>
          <a:xfrm>
            <a:off x="533748" y="5917944"/>
            <a:ext cx="4164923"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2 </a:t>
            </a:r>
            <a:r>
              <a:rPr lang="zh-CN" altLang="en-US" sz="1400" dirty="0">
                <a:solidFill>
                  <a:srgbClr val="000000"/>
                </a:solidFill>
                <a:latin typeface="华文楷体" panose="02010600040101010101" pitchFamily="2" charset="-122"/>
                <a:ea typeface="华文楷体" panose="02010600040101010101" pitchFamily="2" charset="-122"/>
              </a:rPr>
              <a:t>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之后调用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pic>
        <p:nvPicPr>
          <p:cNvPr id="4" name="图片 3"/>
          <p:cNvPicPr>
            <a:picLocks noChangeAspect="1"/>
          </p:cNvPicPr>
          <p:nvPr/>
        </p:nvPicPr>
        <p:blipFill>
          <a:blip r:embed="rId4"/>
          <a:stretch>
            <a:fillRect/>
          </a:stretch>
        </p:blipFill>
        <p:spPr>
          <a:xfrm>
            <a:off x="1716823" y="2991840"/>
            <a:ext cx="1333500" cy="2910840"/>
          </a:xfrm>
          <a:prstGeom prst="rect">
            <a:avLst/>
          </a:prstGeom>
        </p:spPr>
      </p:pic>
      <p:pic>
        <p:nvPicPr>
          <p:cNvPr id="5" name="图片 4"/>
          <p:cNvPicPr>
            <a:picLocks noChangeAspect="1"/>
          </p:cNvPicPr>
          <p:nvPr/>
        </p:nvPicPr>
        <p:blipFill>
          <a:blip r:embed="rId5"/>
          <a:stretch>
            <a:fillRect/>
          </a:stretch>
        </p:blipFill>
        <p:spPr>
          <a:xfrm>
            <a:off x="3737645" y="3130671"/>
            <a:ext cx="3223260" cy="480060"/>
          </a:xfrm>
          <a:prstGeom prst="rect">
            <a:avLst/>
          </a:prstGeom>
        </p:spPr>
      </p:pic>
      <p:pic>
        <p:nvPicPr>
          <p:cNvPr id="8" name="图片 7"/>
          <p:cNvPicPr>
            <a:picLocks noChangeAspect="1"/>
          </p:cNvPicPr>
          <p:nvPr/>
        </p:nvPicPr>
        <p:blipFill>
          <a:blip r:embed="rId6"/>
          <a:stretch>
            <a:fillRect/>
          </a:stretch>
        </p:blipFill>
        <p:spPr>
          <a:xfrm>
            <a:off x="3737645" y="3678669"/>
            <a:ext cx="3969068" cy="1963103"/>
          </a:xfrm>
          <a:prstGeom prst="rect">
            <a:avLst/>
          </a:prstGeom>
        </p:spPr>
      </p:pic>
    </p:spTree>
    <p:custDataLst>
      <p:tags r:id="rId1"/>
    </p:custDataLst>
    <p:extLst>
      <p:ext uri="{BB962C8B-B14F-4D97-AF65-F5344CB8AC3E}">
        <p14:creationId xmlns:p14="http://schemas.microsoft.com/office/powerpoint/2010/main" val="22399317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603292" y="2253176"/>
            <a:ext cx="5967720" cy="738664"/>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2</a:t>
            </a:r>
            <a:r>
              <a:rPr lang="zh-CN" altLang="en-US" sz="1400" dirty="0">
                <a:solidFill>
                  <a:srgbClr val="000000"/>
                </a:solidFill>
                <a:latin typeface="华文楷体" panose="02010600040101010101" pitchFamily="2" charset="-122"/>
                <a:ea typeface="华文楷体" panose="02010600040101010101" pitchFamily="2" charset="-122"/>
              </a:rPr>
              <a:t>所示，是先调用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操作再调用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username,0,0,true,70,300)</a:t>
            </a:r>
            <a:r>
              <a:rPr lang="zh-CN" altLang="en-US" sz="1400" dirty="0">
                <a:solidFill>
                  <a:srgbClr val="000000"/>
                </a:solidFill>
                <a:latin typeface="华文楷体" panose="02010600040101010101" pitchFamily="2" charset="-122"/>
                <a:ea typeface="华文楷体" panose="02010600040101010101" pitchFamily="2" charset="-122"/>
              </a:rPr>
              <a:t>，符合操作的序列约束且符合操作的参数约束。执行该测试用例后，引擎监控结果为：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sp>
        <p:nvSpPr>
          <p:cNvPr id="12" name="矩形 11"/>
          <p:cNvSpPr/>
          <p:nvPr/>
        </p:nvSpPr>
        <p:spPr>
          <a:xfrm>
            <a:off x="533748" y="5917944"/>
            <a:ext cx="4164923"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2 </a:t>
            </a:r>
            <a:r>
              <a:rPr lang="zh-CN" altLang="en-US" sz="1400" dirty="0">
                <a:solidFill>
                  <a:srgbClr val="000000"/>
                </a:solidFill>
                <a:latin typeface="华文楷体" panose="02010600040101010101" pitchFamily="2" charset="-122"/>
                <a:ea typeface="华文楷体" panose="02010600040101010101" pitchFamily="2" charset="-122"/>
              </a:rPr>
              <a:t>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之后调用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pic>
        <p:nvPicPr>
          <p:cNvPr id="4" name="图片 3"/>
          <p:cNvPicPr>
            <a:picLocks noChangeAspect="1"/>
          </p:cNvPicPr>
          <p:nvPr/>
        </p:nvPicPr>
        <p:blipFill>
          <a:blip r:embed="rId4"/>
          <a:stretch>
            <a:fillRect/>
          </a:stretch>
        </p:blipFill>
        <p:spPr>
          <a:xfrm>
            <a:off x="1716823" y="2991840"/>
            <a:ext cx="1333500" cy="2910840"/>
          </a:xfrm>
          <a:prstGeom prst="rect">
            <a:avLst/>
          </a:prstGeom>
        </p:spPr>
      </p:pic>
      <p:pic>
        <p:nvPicPr>
          <p:cNvPr id="2" name="图片 1"/>
          <p:cNvPicPr>
            <a:picLocks noChangeAspect="1"/>
          </p:cNvPicPr>
          <p:nvPr/>
        </p:nvPicPr>
        <p:blipFill rotWithShape="1">
          <a:blip r:embed="rId5"/>
          <a:srcRect t="61014"/>
          <a:stretch/>
        </p:blipFill>
        <p:spPr>
          <a:xfrm>
            <a:off x="3862107" y="3035857"/>
            <a:ext cx="2407920" cy="356485"/>
          </a:xfrm>
          <a:prstGeom prst="rect">
            <a:avLst/>
          </a:prstGeom>
        </p:spPr>
      </p:pic>
      <p:pic>
        <p:nvPicPr>
          <p:cNvPr id="3" name="图片 2"/>
          <p:cNvPicPr>
            <a:picLocks noChangeAspect="1"/>
          </p:cNvPicPr>
          <p:nvPr/>
        </p:nvPicPr>
        <p:blipFill rotWithShape="1">
          <a:blip r:embed="rId6"/>
          <a:srcRect t="23658"/>
          <a:stretch/>
        </p:blipFill>
        <p:spPr>
          <a:xfrm>
            <a:off x="3862107" y="3574485"/>
            <a:ext cx="3718560" cy="1942957"/>
          </a:xfrm>
          <a:prstGeom prst="rect">
            <a:avLst/>
          </a:prstGeom>
        </p:spPr>
      </p:pic>
    </p:spTree>
    <p:custDataLst>
      <p:tags r:id="rId1"/>
    </p:custDataLst>
    <p:extLst>
      <p:ext uri="{BB962C8B-B14F-4D97-AF65-F5344CB8AC3E}">
        <p14:creationId xmlns:p14="http://schemas.microsoft.com/office/powerpoint/2010/main" val="133224049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存在的疑惑</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580376" y="1544803"/>
            <a:ext cx="7873981" cy="3970318"/>
          </a:xfrm>
          <a:prstGeom prst="rect">
            <a:avLst/>
          </a:prstGeom>
        </p:spPr>
        <p:txBody>
          <a:bodyPr wrap="square">
            <a:spAutoFit/>
          </a:bodyPr>
          <a:lstStyle/>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并未考虑输入参数之间的约束</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b="1" dirty="0">
                <a:solidFill>
                  <a:srgbClr val="FF0000"/>
                </a:solidFill>
                <a:latin typeface="华文楷体" panose="02010600040101010101" pitchFamily="2" charset="-122"/>
                <a:ea typeface="华文楷体" panose="02010600040101010101" pitchFamily="2" charset="-122"/>
              </a:rPr>
              <a:t>如何验证提出方法的有效性？（最后毕设想达到的目的）</a:t>
            </a: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a:latin typeface="华文楷体" panose="02010600040101010101" pitchFamily="2" charset="-122"/>
                <a:ea typeface="华文楷体" panose="02010600040101010101" pitchFamily="2" charset="-122"/>
              </a:rPr>
              <a:t>验证：通过该方法可以有效提示服务使用者由于违反某类约束，调用服务的方式有错？</a:t>
            </a:r>
            <a:endParaRPr lang="en-US" altLang="zh-CN" dirty="0">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a:latin typeface="华文楷体" panose="02010600040101010101" pitchFamily="2" charset="-122"/>
                <a:ea typeface="华文楷体" panose="02010600040101010101" pitchFamily="2" charset="-122"/>
              </a:rPr>
              <a:t>由于不是为了验证</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服务或组合程序的有效性，所以不用考虑生成的测试用例的错误检测率；</a:t>
            </a: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endParaRPr lang="en-US" altLang="zh-CN" b="1" dirty="0">
              <a:solidFill>
                <a:srgbClr val="FF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实验程序对于错误的处理会影响到测试结果的判定</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题目定的不恰当</a:t>
            </a:r>
            <a:endParaRPr lang="en-US" altLang="zh-CN"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85107170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输入参数之间的约束</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486247" y="1356544"/>
            <a:ext cx="7873981" cy="369332"/>
          </a:xfrm>
          <a:prstGeom prst="rect">
            <a:avLst/>
          </a:prstGeom>
        </p:spPr>
        <p:txBody>
          <a:bodyPr wrap="square">
            <a:spAutoFit/>
          </a:bodyPr>
          <a:lstStyle/>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并未考虑输入参数之间的约束</a:t>
            </a:r>
            <a:endParaRPr lang="en-US" altLang="zh-CN"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71876120"/>
              </p:ext>
            </p:extLst>
          </p:nvPr>
        </p:nvGraphicFramePr>
        <p:xfrm>
          <a:off x="994237" y="2019300"/>
          <a:ext cx="6096000" cy="74168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4274120465"/>
                    </a:ext>
                  </a:extLst>
                </a:gridCol>
                <a:gridCol w="3048000">
                  <a:extLst>
                    <a:ext uri="{9D8B030D-6E8A-4147-A177-3AD203B41FA5}">
                      <a16:colId xmlns:a16="http://schemas.microsoft.com/office/drawing/2014/main" val="2096900938"/>
                    </a:ext>
                  </a:extLst>
                </a:gridCol>
              </a:tblGrid>
              <a:tr h="370840">
                <a:tc>
                  <a:txBody>
                    <a:bodyPr/>
                    <a:lstStyle/>
                    <a:p>
                      <a:r>
                        <a:rPr lang="en-US" altLang="zh-CN" sz="1600" kern="1200" dirty="0">
                          <a:latin typeface="Times New Roman" panose="02020603050405020304" pitchFamily="18" charset="0"/>
                          <a:cs typeface="Times New Roman" panose="02020603050405020304" pitchFamily="18" charset="0"/>
                        </a:rPr>
                        <a:t>plan</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600" kern="1200" dirty="0">
                          <a:latin typeface="Times New Roman" panose="02020603050405020304" pitchFamily="18" charset="0"/>
                          <a:cs typeface="Times New Roman" panose="02020603050405020304" pitchFamily="18" charset="0"/>
                        </a:rPr>
                        <a:t>A,B</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57968825"/>
                  </a:ext>
                </a:extLst>
              </a:tr>
              <a:tr h="370840">
                <a:tc>
                  <a:txBody>
                    <a:bodyPr/>
                    <a:lstStyle/>
                    <a:p>
                      <a:r>
                        <a:rPr lang="en-US" altLang="zh-CN" sz="1600" kern="1200" dirty="0">
                          <a:latin typeface="Times New Roman" panose="02020603050405020304" pitchFamily="18" charset="0"/>
                          <a:cs typeface="Times New Roman" panose="02020603050405020304" pitchFamily="18" charset="0"/>
                        </a:rPr>
                        <a:t>type</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600" kern="1200" dirty="0">
                          <a:latin typeface="Times New Roman" panose="02020603050405020304" pitchFamily="18" charset="0"/>
                          <a:cs typeface="Times New Roman" panose="02020603050405020304" pitchFamily="18" charset="0"/>
                        </a:rPr>
                        <a:t>18,28,38,58</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04654262"/>
                  </a:ext>
                </a:extLst>
              </a:tr>
            </a:tbl>
          </a:graphicData>
        </a:graphic>
      </p:graphicFrame>
      <p:sp>
        <p:nvSpPr>
          <p:cNvPr id="7" name="矩形 6"/>
          <p:cNvSpPr/>
          <p:nvPr/>
        </p:nvSpPr>
        <p:spPr>
          <a:xfrm>
            <a:off x="994238" y="3054404"/>
            <a:ext cx="6096000" cy="92333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参数之间约束：</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plan=A, type=18/28</a:t>
            </a: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plan=B, type=38/58</a:t>
            </a:r>
          </a:p>
        </p:txBody>
      </p:sp>
      <p:sp>
        <p:nvSpPr>
          <p:cNvPr id="8" name="矩形 7"/>
          <p:cNvSpPr/>
          <p:nvPr/>
        </p:nvSpPr>
        <p:spPr>
          <a:xfrm>
            <a:off x="994237" y="4382932"/>
            <a:ext cx="7873981" cy="92333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存在的问题：</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参数之间的约束无法用统一的表达方式进行描述</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等价类划分并不考虑参数之间的约束</a:t>
            </a:r>
            <a:endParaRPr lang="en-US" altLang="zh-CN"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04872282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86490" y="1186934"/>
            <a:ext cx="8425710" cy="646331"/>
          </a:xfrm>
          <a:prstGeom prst="rect">
            <a:avLst/>
          </a:prstGeom>
        </p:spPr>
        <p:txBody>
          <a:bodyPr wrap="square">
            <a:spAutoFit/>
          </a:bodyPr>
          <a:lstStyle/>
          <a:p>
            <a:pPr indent="457200"/>
            <a:r>
              <a:rPr lang="en-US" altLang="zh-CN" dirty="0" err="1">
                <a:solidFill>
                  <a:srgbClr val="000000"/>
                </a:solidFill>
                <a:latin typeface="华文楷体" panose="02010600040101010101" pitchFamily="2" charset="-122"/>
                <a:ea typeface="华文楷体" panose="02010600040101010101" pitchFamily="2" charset="-122"/>
              </a:rPr>
              <a:t>calculateReimbursementAmount</a:t>
            </a:r>
            <a:r>
              <a:rPr lang="zh-CN" altLang="en-US" dirty="0">
                <a:solidFill>
                  <a:srgbClr val="000000"/>
                </a:solidFill>
                <a:latin typeface="华文楷体" panose="02010600040101010101" pitchFamily="2" charset="-122"/>
                <a:ea typeface="华文楷体" panose="02010600040101010101" pitchFamily="2" charset="-122"/>
              </a:rPr>
              <a:t>操作要求输入数据</a:t>
            </a:r>
            <a:r>
              <a:rPr lang="en-US" altLang="zh-CN" dirty="0" err="1">
                <a:solidFill>
                  <a:srgbClr val="000000"/>
                </a:solidFill>
                <a:latin typeface="华文楷体" panose="02010600040101010101" pitchFamily="2" charset="-122"/>
                <a:ea typeface="华文楷体" panose="02010600040101010101" pitchFamily="2" charset="-122"/>
              </a:rPr>
              <a:t>stafflevel</a:t>
            </a:r>
            <a:r>
              <a:rPr lang="zh-CN" altLang="en-US" dirty="0">
                <a:solidFill>
                  <a:srgbClr val="000000"/>
                </a:solidFill>
                <a:latin typeface="华文楷体" panose="02010600040101010101" pitchFamily="2" charset="-122"/>
                <a:ea typeface="华文楷体" panose="02010600040101010101" pitchFamily="2" charset="-122"/>
              </a:rPr>
              <a:t>只能为</a:t>
            </a:r>
            <a:r>
              <a:rPr lang="en-US" altLang="zh-CN" dirty="0" err="1">
                <a:solidFill>
                  <a:srgbClr val="000000"/>
                </a:solidFill>
                <a:latin typeface="华文楷体" panose="02010600040101010101" pitchFamily="2" charset="-122"/>
                <a:ea typeface="华文楷体" panose="02010600040101010101" pitchFamily="2" charset="-122"/>
              </a:rPr>
              <a:t>seniormanager</a:t>
            </a:r>
            <a:r>
              <a:rPr lang="zh-CN" altLang="en-US" dirty="0">
                <a:solidFill>
                  <a:srgbClr val="000000"/>
                </a:solidFill>
                <a:latin typeface="华文楷体" panose="02010600040101010101" pitchFamily="2" charset="-122"/>
                <a:ea typeface="华文楷体" panose="02010600040101010101" pitchFamily="2" charset="-122"/>
              </a:rPr>
              <a:t>或</a:t>
            </a:r>
            <a:r>
              <a:rPr lang="en-US" altLang="zh-CN" dirty="0">
                <a:solidFill>
                  <a:srgbClr val="000000"/>
                </a:solidFill>
                <a:latin typeface="华文楷体" panose="02010600040101010101" pitchFamily="2" charset="-122"/>
                <a:ea typeface="华文楷体" panose="02010600040101010101" pitchFamily="2" charset="-122"/>
              </a:rPr>
              <a:t>manager</a:t>
            </a:r>
            <a:r>
              <a:rPr lang="zh-CN" altLang="en-US" dirty="0">
                <a:solidFill>
                  <a:srgbClr val="000000"/>
                </a:solidFill>
                <a:latin typeface="华文楷体" panose="02010600040101010101" pitchFamily="2" charset="-122"/>
                <a:ea typeface="华文楷体" panose="02010600040101010101" pitchFamily="2" charset="-122"/>
              </a:rPr>
              <a:t>，即当我们输入</a:t>
            </a:r>
            <a:r>
              <a:rPr lang="en-US" altLang="zh-CN" dirty="0" err="1">
                <a:solidFill>
                  <a:srgbClr val="000000"/>
                </a:solidFill>
                <a:latin typeface="华文楷体" panose="02010600040101010101" pitchFamily="2" charset="-122"/>
                <a:ea typeface="华文楷体" panose="02010600040101010101" pitchFamily="2" charset="-122"/>
              </a:rPr>
              <a:t>gero</a:t>
            </a:r>
            <a:r>
              <a:rPr lang="en-US" altLang="zh-CN" dirty="0">
                <a:solidFill>
                  <a:srgbClr val="000000"/>
                </a:solidFill>
                <a:latin typeface="华文楷体" panose="02010600040101010101" pitchFamily="2" charset="-122"/>
                <a:ea typeface="华文楷体" panose="02010600040101010101" pitchFamily="2" charset="-122"/>
              </a:rPr>
              <a:t> et</a:t>
            </a:r>
            <a:r>
              <a:rPr lang="zh-CN" altLang="en-US" dirty="0">
                <a:solidFill>
                  <a:srgbClr val="000000"/>
                </a:solidFill>
                <a:latin typeface="华文楷体" panose="02010600040101010101" pitchFamily="2" charset="-122"/>
                <a:ea typeface="华文楷体" panose="02010600040101010101" pitchFamily="2" charset="-122"/>
              </a:rPr>
              <a:t>时调用该服务失败</a:t>
            </a:r>
          </a:p>
        </p:txBody>
      </p:sp>
      <p:pic>
        <p:nvPicPr>
          <p:cNvPr id="3" name="图片 2"/>
          <p:cNvPicPr>
            <a:picLocks noChangeAspect="1"/>
          </p:cNvPicPr>
          <p:nvPr/>
        </p:nvPicPr>
        <p:blipFill>
          <a:blip r:embed="rId4"/>
          <a:stretch>
            <a:fillRect/>
          </a:stretch>
        </p:blipFill>
        <p:spPr>
          <a:xfrm>
            <a:off x="286490" y="1953869"/>
            <a:ext cx="7902882" cy="4502532"/>
          </a:xfrm>
          <a:prstGeom prst="rect">
            <a:avLst/>
          </a:prstGeom>
        </p:spPr>
      </p:pic>
      <p:pic>
        <p:nvPicPr>
          <p:cNvPr id="4" name="图片 3"/>
          <p:cNvPicPr>
            <a:picLocks noChangeAspect="1"/>
          </p:cNvPicPr>
          <p:nvPr/>
        </p:nvPicPr>
        <p:blipFill>
          <a:blip r:embed="rId5"/>
          <a:stretch>
            <a:fillRect/>
          </a:stretch>
        </p:blipFill>
        <p:spPr>
          <a:xfrm>
            <a:off x="270902" y="2143400"/>
            <a:ext cx="7918470" cy="4499131"/>
          </a:xfrm>
          <a:prstGeom prst="rect">
            <a:avLst/>
          </a:prstGeom>
        </p:spPr>
      </p:pic>
      <p:pic>
        <p:nvPicPr>
          <p:cNvPr id="5" name="图片 4"/>
          <p:cNvPicPr>
            <a:picLocks noChangeAspect="1"/>
          </p:cNvPicPr>
          <p:nvPr/>
        </p:nvPicPr>
        <p:blipFill rotWithShape="1">
          <a:blip r:embed="rId6"/>
          <a:srcRect r="9779"/>
          <a:stretch/>
        </p:blipFill>
        <p:spPr>
          <a:xfrm>
            <a:off x="177468" y="2251858"/>
            <a:ext cx="8643754" cy="3567842"/>
          </a:xfrm>
          <a:prstGeom prst="rect">
            <a:avLst/>
          </a:prstGeom>
        </p:spPr>
      </p:pic>
    </p:spTree>
    <p:custDataLst>
      <p:tags r:id="rId1"/>
    </p:custDataLst>
    <p:extLst>
      <p:ext uri="{BB962C8B-B14F-4D97-AF65-F5344CB8AC3E}">
        <p14:creationId xmlns:p14="http://schemas.microsoft.com/office/powerpoint/2010/main" val="268916291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853948"/>
            <a:ext cx="9144000" cy="7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谢谢</a:t>
            </a:r>
            <a:endParaRPr kumimoji="0" lang="en-US" altLang="zh-CN"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sp>
        <p:nvSpPr>
          <p:cNvPr id="14" name="文本框 143"/>
          <p:cNvSpPr txBox="1">
            <a:spLocks noChangeArrowheads="1"/>
          </p:cNvSpPr>
          <p:nvPr/>
        </p:nvSpPr>
        <p:spPr bwMode="auto">
          <a:xfrm>
            <a:off x="6147707" y="5893027"/>
            <a:ext cx="268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000" b="1" dirty="0">
                <a:solidFill>
                  <a:prstClr val="white"/>
                </a:solidFill>
                <a:latin typeface="华文楷体" panose="02010600040101010101" pitchFamily="2" charset="-122"/>
                <a:ea typeface="华文楷体" panose="02010600040101010101" pitchFamily="2" charset="-122"/>
                <a:sym typeface="Arial" panose="020B0604020202020204" pitchFamily="34" charset="0"/>
              </a:rPr>
              <a:t>报告</a:t>
            </a:r>
            <a:r>
              <a:rPr kumimoji="0" lang="zh-CN" altLang="en-US" sz="20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人：贾婧婷</a:t>
            </a:r>
          </a:p>
        </p:txBody>
      </p:sp>
    </p:spTree>
    <p:extLst>
      <p:ext uri="{BB962C8B-B14F-4D97-AF65-F5344CB8AC3E}">
        <p14:creationId xmlns:p14="http://schemas.microsoft.com/office/powerpoint/2010/main" val="2932395877"/>
      </p:ext>
    </p:extLst>
  </p:cSld>
  <p:clrMapOvr>
    <a:masterClrMapping/>
  </p:clrMapOvr>
  <mc:AlternateContent xmlns:mc="http://schemas.openxmlformats.org/markup-compatibility/2006" xmlns:p14="http://schemas.microsoft.com/office/powerpoint/2010/main">
    <mc:Choice Requires="p14">
      <p:transition spd="slow" p14:dur="2000" advTm="1957"/>
    </mc:Choice>
    <mc:Fallback xmlns="">
      <p:transition spd="slow" advTm="1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9" name="TextBox 31"/>
          <p:cNvSpPr txBox="1">
            <a:spLocks noChangeArrowheads="1"/>
          </p:cNvSpPr>
          <p:nvPr/>
        </p:nvSpPr>
        <p:spPr bwMode="auto">
          <a:xfrm>
            <a:off x="2376488" y="2023745"/>
            <a:ext cx="442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1</a:t>
            </a:r>
            <a:endParaRPr lang="zh-CN" altLang="en-US" sz="4000" b="1" dirty="0">
              <a:latin typeface="Arial Unicode MS" pitchFamily="2" charset="-122"/>
              <a:ea typeface="Arial Unicode MS" pitchFamily="2" charset="-122"/>
            </a:endParaRPr>
          </a:p>
        </p:txBody>
      </p:sp>
      <p:sp>
        <p:nvSpPr>
          <p:cNvPr id="40" name="TextBox 33"/>
          <p:cNvSpPr txBox="1">
            <a:spLocks noChangeArrowheads="1"/>
          </p:cNvSpPr>
          <p:nvPr/>
        </p:nvSpPr>
        <p:spPr bwMode="auto">
          <a:xfrm>
            <a:off x="2376488" y="4203383"/>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3</a:t>
            </a:r>
            <a:endParaRPr lang="zh-CN" altLang="en-US" sz="4000" b="1" dirty="0">
              <a:latin typeface="Arial Unicode MS" pitchFamily="2" charset="-122"/>
              <a:ea typeface="Arial Unicode MS" pitchFamily="2" charset="-122"/>
            </a:endParaRPr>
          </a:p>
        </p:txBody>
      </p:sp>
      <p:sp>
        <p:nvSpPr>
          <p:cNvPr id="41" name="TextBox 34"/>
          <p:cNvSpPr txBox="1">
            <a:spLocks noChangeArrowheads="1"/>
          </p:cNvSpPr>
          <p:nvPr/>
        </p:nvSpPr>
        <p:spPr bwMode="auto">
          <a:xfrm>
            <a:off x="1624013" y="3114358"/>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2</a:t>
            </a:r>
            <a:endParaRPr lang="zh-CN" altLang="en-US" sz="4000" b="1" dirty="0">
              <a:latin typeface="Arial Unicode MS" pitchFamily="2" charset="-122"/>
              <a:ea typeface="Arial Unicode MS" pitchFamily="2" charset="-122"/>
            </a:endParaRPr>
          </a:p>
        </p:txBody>
      </p:sp>
      <p:sp>
        <p:nvSpPr>
          <p:cNvPr id="42" name="燕尾形 35"/>
          <p:cNvSpPr>
            <a:spLocks noChangeArrowheads="1"/>
          </p:cNvSpPr>
          <p:nvPr/>
        </p:nvSpPr>
        <p:spPr bwMode="auto">
          <a:xfrm>
            <a:off x="2314575" y="3358833"/>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3" name="燕尾形 36"/>
          <p:cNvSpPr>
            <a:spLocks noChangeArrowheads="1"/>
          </p:cNvSpPr>
          <p:nvPr/>
        </p:nvSpPr>
        <p:spPr bwMode="auto">
          <a:xfrm>
            <a:off x="3419475" y="2301558"/>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4" name="燕尾形 37"/>
          <p:cNvSpPr>
            <a:spLocks noChangeArrowheads="1"/>
          </p:cNvSpPr>
          <p:nvPr/>
        </p:nvSpPr>
        <p:spPr bwMode="auto">
          <a:xfrm>
            <a:off x="3419475" y="4392295"/>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5" name="TextBox 38"/>
          <p:cNvSpPr txBox="1">
            <a:spLocks noChangeArrowheads="1"/>
          </p:cNvSpPr>
          <p:nvPr/>
        </p:nvSpPr>
        <p:spPr bwMode="auto">
          <a:xfrm>
            <a:off x="3819525" y="1962785"/>
            <a:ext cx="3876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latin typeface="微软雅黑" panose="020B0503020204020204" pitchFamily="34" charset="-122"/>
                <a:hlinkClick r:id="rId4" action="ppaction://hlinksldjump"/>
              </a:rPr>
              <a:t>面向服务的体系架构</a:t>
            </a:r>
            <a:r>
              <a:rPr lang="en-US" altLang="zh-CN" sz="2000" dirty="0">
                <a:solidFill>
                  <a:schemeClr val="accent1"/>
                </a:solidFill>
                <a:latin typeface="微软雅黑" panose="020B0503020204020204" pitchFamily="34" charset="-122"/>
              </a:rPr>
              <a:t>SOA</a:t>
            </a:r>
            <a:endParaRPr lang="zh-CN" altLang="en-US" sz="2000" dirty="0">
              <a:solidFill>
                <a:schemeClr val="accent1"/>
              </a:solidFill>
              <a:latin typeface="微软雅黑" panose="020B0503020204020204" pitchFamily="34" charset="-122"/>
            </a:endParaRPr>
          </a:p>
          <a:p>
            <a:pPr lvl="1" eaLnBrk="1" hangingPunct="1"/>
            <a:r>
              <a:rPr lang="zh-CN" altLang="en-US" dirty="0">
                <a:solidFill>
                  <a:srgbClr val="5F5F5F"/>
                </a:solidFill>
                <a:latin typeface="微软雅黑" panose="020B0503020204020204" pitchFamily="34" charset="-122"/>
              </a:rPr>
              <a:t>解决异构系统整合问题</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快速实现企业流程的有效方案</a:t>
            </a:r>
          </a:p>
        </p:txBody>
      </p:sp>
      <p:sp>
        <p:nvSpPr>
          <p:cNvPr id="46" name="TextBox 39"/>
          <p:cNvSpPr txBox="1">
            <a:spLocks noChangeArrowheads="1"/>
          </p:cNvSpPr>
          <p:nvPr/>
        </p:nvSpPr>
        <p:spPr bwMode="auto">
          <a:xfrm>
            <a:off x="3819525" y="2957533"/>
            <a:ext cx="53529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en-US" altLang="zh-CN" sz="2000" dirty="0">
                <a:solidFill>
                  <a:schemeClr val="accent1"/>
                </a:solidFill>
                <a:hlinkClick r:id="rId4" action="ppaction://hlinksldjump"/>
              </a:rPr>
              <a:t>Web</a:t>
            </a:r>
            <a:r>
              <a:rPr lang="zh-CN" altLang="en-US" sz="2000" dirty="0">
                <a:solidFill>
                  <a:schemeClr val="accent1"/>
                </a:solidFill>
                <a:hlinkClick r:id="rId4" action="ppaction://hlinksldjump"/>
              </a:rPr>
              <a:t>服务</a:t>
            </a:r>
            <a:r>
              <a:rPr lang="zh-CN" altLang="en-US" sz="2000" dirty="0">
                <a:solidFill>
                  <a:schemeClr val="accent1"/>
                </a:solidFill>
              </a:rPr>
              <a:t>（</a:t>
            </a:r>
            <a:r>
              <a:rPr lang="en-US" altLang="zh-CN" sz="2000" dirty="0">
                <a:solidFill>
                  <a:schemeClr val="accent1"/>
                </a:solidFill>
              </a:rPr>
              <a:t>SOA</a:t>
            </a:r>
            <a:r>
              <a:rPr lang="zh-CN" altLang="en-US" sz="2000" dirty="0">
                <a:solidFill>
                  <a:schemeClr val="accent1"/>
                </a:solidFill>
              </a:rPr>
              <a:t>概念的一种典型的实现方式）</a:t>
            </a:r>
            <a:endParaRPr lang="en-US" altLang="zh-CN" sz="2000" dirty="0">
              <a:solidFill>
                <a:schemeClr val="accent1"/>
              </a:solidFill>
            </a:endParaRPr>
          </a:p>
          <a:p>
            <a:pPr lvl="1" algn="just" eaLnBrk="1" hangingPunct="1"/>
            <a:r>
              <a:rPr lang="zh-CN" altLang="en-US" dirty="0">
                <a:solidFill>
                  <a:srgbClr val="5F5F5F"/>
                </a:solidFill>
                <a:latin typeface="微软雅黑" panose="020B0503020204020204" pitchFamily="34" charset="-122"/>
              </a:rPr>
              <a:t>解决分布、动态、异构环境下</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数据、应用和系统集成等问题</a:t>
            </a:r>
            <a:endParaRPr lang="en-US" altLang="zh-CN" dirty="0">
              <a:solidFill>
                <a:srgbClr val="5F5F5F"/>
              </a:solidFill>
              <a:latin typeface="微软雅黑" panose="020B0503020204020204" pitchFamily="34" charset="-122"/>
            </a:endParaRPr>
          </a:p>
        </p:txBody>
      </p:sp>
      <p:sp>
        <p:nvSpPr>
          <p:cNvPr id="47" name="TextBox 40"/>
          <p:cNvSpPr txBox="1">
            <a:spLocks noChangeArrowheads="1"/>
          </p:cNvSpPr>
          <p:nvPr/>
        </p:nvSpPr>
        <p:spPr bwMode="auto">
          <a:xfrm>
            <a:off x="3819525" y="3981039"/>
            <a:ext cx="27494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hlinkClick r:id="rId5" action="ppaction://hlinksldjump"/>
              </a:rPr>
              <a:t>引入的测试问题</a:t>
            </a:r>
            <a:endParaRPr lang="zh-CN" altLang="en-US" sz="2000" dirty="0">
              <a:solidFill>
                <a:schemeClr val="accent1"/>
              </a:solidFill>
              <a:latin typeface="微软雅黑" panose="020B0503020204020204" pitchFamily="34" charset="-122"/>
            </a:endParaRPr>
          </a:p>
          <a:p>
            <a:pPr lvl="1"/>
            <a:r>
              <a:rPr lang="zh-CN" altLang="en-US" dirty="0">
                <a:solidFill>
                  <a:srgbClr val="5F5F5F"/>
                </a:solidFill>
                <a:latin typeface="微软雅黑" panose="020B0503020204020204" pitchFamily="34" charset="-122"/>
              </a:rPr>
              <a:t>与其他服务动态整合</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分布式、缺乏控制</a:t>
            </a:r>
            <a:endParaRPr lang="en-US" altLang="zh-CN" dirty="0">
              <a:solidFill>
                <a:srgbClr val="5F5F5F"/>
              </a:solidFill>
              <a:latin typeface="微软雅黑" panose="020B0503020204020204" pitchFamily="34" charset="-122"/>
            </a:endParaRPr>
          </a:p>
        </p:txBody>
      </p:sp>
      <p:grpSp>
        <p:nvGrpSpPr>
          <p:cNvPr id="48" name="Group 12"/>
          <p:cNvGrpSpPr>
            <a:grpSpLocks/>
          </p:cNvGrpSpPr>
          <p:nvPr/>
        </p:nvGrpSpPr>
        <p:grpSpPr bwMode="auto">
          <a:xfrm>
            <a:off x="1917700" y="1722120"/>
            <a:ext cx="1385888" cy="1422400"/>
            <a:chOff x="0" y="0"/>
            <a:chExt cx="2056018" cy="2232248"/>
          </a:xfrm>
        </p:grpSpPr>
        <p:sp>
          <p:nvSpPr>
            <p:cNvPr id="49" name="空心弧 49"/>
            <p:cNvSpPr>
              <a:spLocks/>
            </p:cNvSpPr>
            <p:nvPr/>
          </p:nvSpPr>
          <p:spPr bwMode="auto">
            <a:xfrm>
              <a:off x="131" y="0"/>
              <a:ext cx="2055887" cy="2055617"/>
            </a:xfrm>
            <a:custGeom>
              <a:avLst/>
              <a:gdLst>
                <a:gd name="T0" fmla="*/ 533599 w 2055887"/>
                <a:gd name="T1" fmla="*/ 126655 h 2055617"/>
                <a:gd name="T2" fmla="*/ 533598 w 2055887"/>
                <a:gd name="T3" fmla="*/ 126654 h 2055617"/>
                <a:gd name="T4" fmla="*/ 1027944 w 2055887"/>
                <a:gd name="T5" fmla="*/ 0 h 2055617"/>
                <a:gd name="T6" fmla="*/ 2055888 w 2055887"/>
                <a:gd name="T7" fmla="*/ 1027809 h 2055617"/>
                <a:gd name="T8" fmla="*/ 2055796 w 2055887"/>
                <a:gd name="T9" fmla="*/ 1041542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633026 w 2055887"/>
                <a:gd name="T19" fmla="*/ 307908 h 2055617"/>
                <a:gd name="T20" fmla="*/ 533599 w 2055887"/>
                <a:gd name="T21" fmla="*/ 126655 h 2055617"/>
                <a:gd name="T22" fmla="*/ 533599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533599" y="126655"/>
                  </a:moveTo>
                  <a:lnTo>
                    <a:pt x="533598" y="126654"/>
                  </a:lnTo>
                  <a:cubicBezTo>
                    <a:pt x="685113" y="43560"/>
                    <a:pt x="855134" y="-1"/>
                    <a:pt x="1027944" y="0"/>
                  </a:cubicBezTo>
                  <a:cubicBezTo>
                    <a:pt x="1595661" y="0"/>
                    <a:pt x="2055888" y="460165"/>
                    <a:pt x="2055888" y="1027809"/>
                  </a:cubicBezTo>
                  <a:cubicBezTo>
                    <a:pt x="2055888" y="1032386"/>
                    <a:pt x="2055857" y="1036964"/>
                    <a:pt x="2055796" y="1041542"/>
                  </a:cubicBezTo>
                  <a:lnTo>
                    <a:pt x="1849080" y="1038778"/>
                  </a:lnTo>
                  <a:lnTo>
                    <a:pt x="1849079" y="1038777"/>
                  </a:lnTo>
                  <a:cubicBezTo>
                    <a:pt x="1849128" y="1035121"/>
                    <a:pt x="1849153" y="1031464"/>
                    <a:pt x="1849153" y="1027808"/>
                  </a:cubicBezTo>
                  <a:cubicBezTo>
                    <a:pt x="1849153" y="574340"/>
                    <a:pt x="1481484" y="206733"/>
                    <a:pt x="1027943" y="206733"/>
                  </a:cubicBezTo>
                  <a:cubicBezTo>
                    <a:pt x="889891" y="206732"/>
                    <a:pt x="754066" y="241530"/>
                    <a:pt x="633026" y="307908"/>
                  </a:cubicBezTo>
                  <a:lnTo>
                    <a:pt x="533599"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0" name="空心弧 50"/>
            <p:cNvSpPr>
              <a:spLocks/>
            </p:cNvSpPr>
            <p:nvPr/>
          </p:nvSpPr>
          <p:spPr bwMode="auto">
            <a:xfrm flipV="1">
              <a:off x="131" y="176907"/>
              <a:ext cx="2055887" cy="2055619"/>
            </a:xfrm>
            <a:custGeom>
              <a:avLst/>
              <a:gdLst>
                <a:gd name="T0" fmla="*/ 397200 w 2055887"/>
                <a:gd name="T1" fmla="*/ 216231 h 2055619"/>
                <a:gd name="T2" fmla="*/ 397200 w 2055887"/>
                <a:gd name="T3" fmla="*/ 216231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524059 w 2055887"/>
                <a:gd name="T19" fmla="*/ 379464 h 2055619"/>
                <a:gd name="T20" fmla="*/ 397200 w 2055887"/>
                <a:gd name="T21" fmla="*/ 216231 h 2055619"/>
                <a:gd name="T22" fmla="*/ 397200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397200" y="216231"/>
                  </a:moveTo>
                  <a:lnTo>
                    <a:pt x="397200" y="216231"/>
                  </a:lnTo>
                  <a:cubicBezTo>
                    <a:pt x="577577" y="76081"/>
                    <a:pt x="799506"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45451" y="206732"/>
                    <a:pt x="668159" y="267508"/>
                    <a:pt x="524059" y="379464"/>
                  </a:cubicBezTo>
                  <a:lnTo>
                    <a:pt x="397200"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1" name="Group 15"/>
          <p:cNvGrpSpPr>
            <a:grpSpLocks/>
          </p:cNvGrpSpPr>
          <p:nvPr/>
        </p:nvGrpSpPr>
        <p:grpSpPr bwMode="auto">
          <a:xfrm flipH="1">
            <a:off x="1165225" y="2757170"/>
            <a:ext cx="1385888" cy="1420813"/>
            <a:chOff x="0" y="0"/>
            <a:chExt cx="2056018" cy="2232248"/>
          </a:xfrm>
        </p:grpSpPr>
        <p:sp>
          <p:nvSpPr>
            <p:cNvPr id="52"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3"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4" name="Group 18"/>
          <p:cNvGrpSpPr>
            <a:grpSpLocks/>
          </p:cNvGrpSpPr>
          <p:nvPr/>
        </p:nvGrpSpPr>
        <p:grpSpPr bwMode="auto">
          <a:xfrm>
            <a:off x="1917700" y="3790633"/>
            <a:ext cx="1385888" cy="1422400"/>
            <a:chOff x="0" y="0"/>
            <a:chExt cx="2056018" cy="2232248"/>
          </a:xfrm>
        </p:grpSpPr>
        <p:sp>
          <p:nvSpPr>
            <p:cNvPr id="55" name="空心弧 45"/>
            <p:cNvSpPr>
              <a:spLocks/>
            </p:cNvSpPr>
            <p:nvPr/>
          </p:nvSpPr>
          <p:spPr bwMode="auto">
            <a:xfrm>
              <a:off x="131" y="-278"/>
              <a:ext cx="2055887" cy="2055619"/>
            </a:xfrm>
            <a:custGeom>
              <a:avLst/>
              <a:gdLst>
                <a:gd name="T0" fmla="*/ 533598 w 2055887"/>
                <a:gd name="T1" fmla="*/ 126655 h 2055619"/>
                <a:gd name="T2" fmla="*/ 533598 w 2055887"/>
                <a:gd name="T3" fmla="*/ 126655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633025 w 2055887"/>
                <a:gd name="T19" fmla="*/ 307908 h 2055619"/>
                <a:gd name="T20" fmla="*/ 533598 w 2055887"/>
                <a:gd name="T21" fmla="*/ 126655 h 2055619"/>
                <a:gd name="T22" fmla="*/ 533598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533598" y="126655"/>
                  </a:moveTo>
                  <a:lnTo>
                    <a:pt x="533598" y="126655"/>
                  </a:lnTo>
                  <a:cubicBezTo>
                    <a:pt x="685112" y="43560"/>
                    <a:pt x="855133"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89890" y="206732"/>
                    <a:pt x="754066" y="241530"/>
                    <a:pt x="633025" y="307908"/>
                  </a:cubicBezTo>
                  <a:lnTo>
                    <a:pt x="533598"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6" name="空心弧 46"/>
            <p:cNvSpPr>
              <a:spLocks/>
            </p:cNvSpPr>
            <p:nvPr/>
          </p:nvSpPr>
          <p:spPr bwMode="auto">
            <a:xfrm flipV="1">
              <a:off x="131" y="176631"/>
              <a:ext cx="2055887" cy="2055617"/>
            </a:xfrm>
            <a:custGeom>
              <a:avLst/>
              <a:gdLst>
                <a:gd name="T0" fmla="*/ 397201 w 2055887"/>
                <a:gd name="T1" fmla="*/ 216231 h 2055617"/>
                <a:gd name="T2" fmla="*/ 397200 w 2055887"/>
                <a:gd name="T3" fmla="*/ 216230 h 2055617"/>
                <a:gd name="T4" fmla="*/ 1027944 w 2055887"/>
                <a:gd name="T5" fmla="*/ 0 h 2055617"/>
                <a:gd name="T6" fmla="*/ 2055888 w 2055887"/>
                <a:gd name="T7" fmla="*/ 1027809 h 2055617"/>
                <a:gd name="T8" fmla="*/ 2055796 w 2055887"/>
                <a:gd name="T9" fmla="*/ 1041543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524059 w 2055887"/>
                <a:gd name="T19" fmla="*/ 379464 h 2055617"/>
                <a:gd name="T20" fmla="*/ 397201 w 2055887"/>
                <a:gd name="T21" fmla="*/ 216231 h 2055617"/>
                <a:gd name="T22" fmla="*/ 397201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397201" y="216231"/>
                  </a:moveTo>
                  <a:lnTo>
                    <a:pt x="397200" y="216230"/>
                  </a:lnTo>
                  <a:cubicBezTo>
                    <a:pt x="577578" y="76081"/>
                    <a:pt x="799507" y="-1"/>
                    <a:pt x="1027944" y="0"/>
                  </a:cubicBezTo>
                  <a:cubicBezTo>
                    <a:pt x="1595661" y="0"/>
                    <a:pt x="2055888" y="460165"/>
                    <a:pt x="2055888" y="1027809"/>
                  </a:cubicBezTo>
                  <a:cubicBezTo>
                    <a:pt x="2055888" y="1032387"/>
                    <a:pt x="2055857" y="1036965"/>
                    <a:pt x="2055796" y="1041543"/>
                  </a:cubicBezTo>
                  <a:lnTo>
                    <a:pt x="1849080" y="1038778"/>
                  </a:lnTo>
                  <a:lnTo>
                    <a:pt x="1849079" y="1038777"/>
                  </a:lnTo>
                  <a:cubicBezTo>
                    <a:pt x="1849128" y="1035121"/>
                    <a:pt x="1849153" y="1031464"/>
                    <a:pt x="1849153" y="1027808"/>
                  </a:cubicBezTo>
                  <a:cubicBezTo>
                    <a:pt x="1849153" y="574340"/>
                    <a:pt x="1481484" y="206733"/>
                    <a:pt x="1027943" y="206733"/>
                  </a:cubicBezTo>
                  <a:cubicBezTo>
                    <a:pt x="845451" y="206732"/>
                    <a:pt x="668159" y="267508"/>
                    <a:pt x="524059" y="379464"/>
                  </a:cubicBezTo>
                  <a:lnTo>
                    <a:pt x="397201"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2" name="TextBox 34"/>
          <p:cNvSpPr txBox="1">
            <a:spLocks noChangeArrowheads="1"/>
          </p:cNvSpPr>
          <p:nvPr/>
        </p:nvSpPr>
        <p:spPr bwMode="auto">
          <a:xfrm>
            <a:off x="1624013" y="5180226"/>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4</a:t>
            </a:r>
            <a:endParaRPr lang="zh-CN" altLang="en-US" sz="4000" b="1" dirty="0">
              <a:latin typeface="Arial Unicode MS" pitchFamily="2" charset="-122"/>
              <a:ea typeface="Arial Unicode MS" pitchFamily="2" charset="-122"/>
            </a:endParaRPr>
          </a:p>
        </p:txBody>
      </p:sp>
      <p:sp>
        <p:nvSpPr>
          <p:cNvPr id="23" name="燕尾形 35"/>
          <p:cNvSpPr>
            <a:spLocks noChangeArrowheads="1"/>
          </p:cNvSpPr>
          <p:nvPr/>
        </p:nvSpPr>
        <p:spPr bwMode="auto">
          <a:xfrm>
            <a:off x="2314575" y="5424701"/>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grpSp>
        <p:nvGrpSpPr>
          <p:cNvPr id="24" name="Group 15"/>
          <p:cNvGrpSpPr>
            <a:grpSpLocks/>
          </p:cNvGrpSpPr>
          <p:nvPr/>
        </p:nvGrpSpPr>
        <p:grpSpPr bwMode="auto">
          <a:xfrm flipH="1">
            <a:off x="1165225" y="4823038"/>
            <a:ext cx="1385888" cy="1420813"/>
            <a:chOff x="0" y="0"/>
            <a:chExt cx="2056018" cy="2232248"/>
          </a:xfrm>
        </p:grpSpPr>
        <p:sp>
          <p:nvSpPr>
            <p:cNvPr id="25"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26"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8" name="TextBox 39"/>
          <p:cNvSpPr txBox="1">
            <a:spLocks noChangeArrowheads="1"/>
          </p:cNvSpPr>
          <p:nvPr/>
        </p:nvSpPr>
        <p:spPr bwMode="auto">
          <a:xfrm>
            <a:off x="3850005" y="5028154"/>
            <a:ext cx="272382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zh-CN" altLang="en-US" sz="2000" b="1" dirty="0">
                <a:solidFill>
                  <a:srgbClr val="C00000"/>
                </a:solidFill>
                <a:latin typeface="微软雅黑" panose="020B0503020204020204" pitchFamily="34" charset="-122"/>
              </a:rPr>
              <a:t>模型驱动的测试技术</a:t>
            </a:r>
            <a:endParaRPr lang="zh-CN" altLang="en-US" sz="2000" b="1" dirty="0">
              <a:solidFill>
                <a:srgbClr val="C00000"/>
              </a:solidFill>
            </a:endParaRPr>
          </a:p>
          <a:p>
            <a:pPr lvl="1" algn="just"/>
            <a:r>
              <a:rPr lang="zh-CN" altLang="en-US" dirty="0">
                <a:solidFill>
                  <a:srgbClr val="5F5F5F"/>
                </a:solidFill>
                <a:latin typeface="微软雅黑" panose="020B0503020204020204" pitchFamily="34" charset="-122"/>
              </a:rPr>
              <a:t>高故障检测率</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自动化程度高</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更好的适应需求演化</a:t>
            </a:r>
            <a:endParaRPr lang="en-US" altLang="zh-CN" dirty="0">
              <a:solidFill>
                <a:srgbClr val="5F5F5F"/>
              </a:solidFill>
              <a:latin typeface="微软雅黑" panose="020B0503020204020204" pitchFamily="34" charset="-122"/>
            </a:endParaRPr>
          </a:p>
        </p:txBody>
      </p:sp>
    </p:spTree>
    <p:extLst>
      <p:ext uri="{BB962C8B-B14F-4D97-AF65-F5344CB8AC3E}">
        <p14:creationId xmlns:p14="http://schemas.microsoft.com/office/powerpoint/2010/main" val="1657606383"/>
      </p:ext>
    </p:extLst>
  </p:cSld>
  <p:clrMapOvr>
    <a:masterClrMapping/>
  </p:clrMapOvr>
  <mc:AlternateContent xmlns:mc="http://schemas.openxmlformats.org/markup-compatibility/2006" xmlns:p14="http://schemas.microsoft.com/office/powerpoint/2010/main">
    <mc:Choice Requires="p14">
      <p:transition spd="slow" p14:dur="2000" advTm="1288"/>
    </mc:Choice>
    <mc:Fallback xmlns="">
      <p:transition spd="slow" advTm="1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2" grpId="0" animBg="1" autoUpdateAnimBg="0"/>
      <p:bldP spid="43" grpId="0" animBg="1" autoUpdateAnimBg="0"/>
      <p:bldP spid="44" grpId="0" animBg="1" autoUpdateAnimBg="0"/>
      <p:bldP spid="45" grpId="0" autoUpdateAnimBg="0"/>
      <p:bldP spid="46" grpId="0" autoUpdateAnimBg="0"/>
      <p:bldP spid="47" grpId="0" autoUpdateAnimBg="0"/>
      <p:bldP spid="22" grpId="0" autoUpdateAnimBg="0"/>
      <p:bldP spid="23" grpId="0" animBg="1" autoUpdateAnimBg="0"/>
      <p:bldP spid="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TextBox 9"/>
          <p:cNvSpPr txBox="1">
            <a:spLocks noChangeArrowheads="1"/>
          </p:cNvSpPr>
          <p:nvPr/>
        </p:nvSpPr>
        <p:spPr bwMode="auto">
          <a:xfrm>
            <a:off x="432593" y="1141323"/>
            <a:ext cx="5459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a:buClr>
                <a:schemeClr val="accent1"/>
              </a:buClr>
              <a:buFont typeface="Wingdings" pitchFamily="2" charset="2"/>
              <a:buChar char="l"/>
              <a:defRPr sz="2000" b="1">
                <a:latin typeface="Arial" pitchFamily="34" charset="0"/>
                <a:ea typeface="微软雅黑" pitchFamily="34" charset="-122"/>
              </a:defRPr>
            </a:lvl1pPr>
            <a:lvl2pPr marL="742950" indent="-285750" eaLnBrk="0" hangingPunct="0">
              <a:defRPr>
                <a:latin typeface="Arial" pitchFamily="34" charset="0"/>
                <a:ea typeface="微软雅黑" pitchFamily="34" charset="-122"/>
              </a:defRPr>
            </a:lvl2pPr>
            <a:lvl3pPr marL="1143000" indent="-228600" eaLnBrk="0" hangingPunct="0">
              <a:defRPr>
                <a:latin typeface="Arial" pitchFamily="34" charset="0"/>
                <a:ea typeface="微软雅黑" pitchFamily="34" charset="-122"/>
              </a:defRPr>
            </a:lvl3pPr>
            <a:lvl4pPr marL="1600200" indent="-228600" eaLnBrk="0" hangingPunct="0">
              <a:defRPr>
                <a:latin typeface="Arial" pitchFamily="34" charset="0"/>
                <a:ea typeface="微软雅黑" pitchFamily="34" charset="-122"/>
              </a:defRPr>
            </a:lvl4pPr>
            <a:lvl5pPr marL="2057400" indent="-228600" eaLnBrk="0" hangingPunct="0">
              <a:defRPr>
                <a:latin typeface="Arial" pitchFamily="34" charset="0"/>
                <a:ea typeface="微软雅黑" pitchFamily="34" charset="-122"/>
              </a:defRPr>
            </a:lvl5pPr>
            <a:lvl6pPr marL="2514600" indent="-228600" eaLnBrk="0" fontAlgn="base" hangingPunct="0">
              <a:spcBef>
                <a:spcPct val="0"/>
              </a:spcBef>
              <a:spcAft>
                <a:spcPct val="0"/>
              </a:spcAft>
              <a:defRPr>
                <a:latin typeface="Arial" pitchFamily="34" charset="0"/>
                <a:ea typeface="微软雅黑" pitchFamily="34" charset="-122"/>
              </a:defRPr>
            </a:lvl6pPr>
            <a:lvl7pPr marL="2971800" indent="-228600" eaLnBrk="0" fontAlgn="base" hangingPunct="0">
              <a:spcBef>
                <a:spcPct val="0"/>
              </a:spcBef>
              <a:spcAft>
                <a:spcPct val="0"/>
              </a:spcAft>
              <a:defRPr>
                <a:latin typeface="Arial" pitchFamily="34" charset="0"/>
                <a:ea typeface="微软雅黑" pitchFamily="34" charset="-122"/>
              </a:defRPr>
            </a:lvl7pPr>
            <a:lvl8pPr marL="3429000" indent="-228600" eaLnBrk="0" fontAlgn="base" hangingPunct="0">
              <a:spcBef>
                <a:spcPct val="0"/>
              </a:spcBef>
              <a:spcAft>
                <a:spcPct val="0"/>
              </a:spcAft>
              <a:defRPr>
                <a:latin typeface="Arial" pitchFamily="34" charset="0"/>
                <a:ea typeface="微软雅黑" pitchFamily="34" charset="-122"/>
              </a:defRPr>
            </a:lvl8pPr>
            <a:lvl9pPr marL="3886200" indent="-228600" eaLnBrk="0" fontAlgn="base" hangingPunct="0">
              <a:spcBef>
                <a:spcPct val="0"/>
              </a:spcBef>
              <a:spcAft>
                <a:spcPct val="0"/>
              </a:spcAft>
              <a:defRPr>
                <a:latin typeface="Arial" pitchFamily="34" charset="0"/>
                <a:ea typeface="微软雅黑" pitchFamily="34" charset="-122"/>
              </a:defRPr>
            </a:lvl9pPr>
          </a:lstStyle>
          <a:p>
            <a:r>
              <a:rPr lang="en-US" altLang="zh-CN" dirty="0"/>
              <a:t> </a:t>
            </a:r>
            <a:r>
              <a:rPr lang="en-US" altLang="zh-CN" dirty="0">
                <a:latin typeface="Times New Roman" panose="02020603050405020304" pitchFamily="18" charset="0"/>
                <a:cs typeface="Times New Roman" panose="02020603050405020304" pitchFamily="18" charset="0"/>
              </a:rPr>
              <a:t>SOA</a:t>
            </a:r>
          </a:p>
        </p:txBody>
      </p:sp>
      <p:grpSp>
        <p:nvGrpSpPr>
          <p:cNvPr id="30" name="组合 29"/>
          <p:cNvGrpSpPr>
            <a:grpSpLocks/>
          </p:cNvGrpSpPr>
          <p:nvPr/>
        </p:nvGrpSpPr>
        <p:grpSpPr bwMode="auto">
          <a:xfrm>
            <a:off x="4953000" y="1717675"/>
            <a:ext cx="3352800" cy="1863725"/>
            <a:chOff x="4953000" y="1717675"/>
            <a:chExt cx="3352800" cy="1863725"/>
          </a:xfrm>
        </p:grpSpPr>
        <p:sp>
          <p:nvSpPr>
            <p:cNvPr id="31" name="圆角矩形 30"/>
            <p:cNvSpPr/>
            <p:nvPr/>
          </p:nvSpPr>
          <p:spPr bwMode="auto">
            <a:xfrm>
              <a:off x="4953000" y="3063875"/>
              <a:ext cx="1144588" cy="51752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服务提供者</a:t>
              </a:r>
            </a:p>
          </p:txBody>
        </p:sp>
        <p:sp>
          <p:nvSpPr>
            <p:cNvPr id="32" name="圆角矩形 31"/>
            <p:cNvSpPr/>
            <p:nvPr/>
          </p:nvSpPr>
          <p:spPr bwMode="auto">
            <a:xfrm>
              <a:off x="7140575" y="3063875"/>
              <a:ext cx="1165225" cy="517525"/>
            </a:xfrm>
            <a:prstGeom prst="round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服务使用者</a:t>
              </a:r>
            </a:p>
          </p:txBody>
        </p:sp>
        <p:sp>
          <p:nvSpPr>
            <p:cNvPr id="33" name="TextBox 38"/>
            <p:cNvSpPr txBox="1">
              <a:spLocks noChangeArrowheads="1"/>
            </p:cNvSpPr>
            <p:nvPr/>
          </p:nvSpPr>
          <p:spPr bwMode="auto">
            <a:xfrm>
              <a:off x="7292863" y="2426432"/>
              <a:ext cx="570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查询</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4" name="上下箭头 33"/>
            <p:cNvSpPr/>
            <p:nvPr/>
          </p:nvSpPr>
          <p:spPr bwMode="auto">
            <a:xfrm rot="19775563">
              <a:off x="7170738" y="2225675"/>
              <a:ext cx="223837" cy="854075"/>
            </a:xfrm>
            <a:prstGeom prst="upDownArrow">
              <a:avLst/>
            </a:prstGeom>
            <a:solidFill>
              <a:srgbClr val="9BBB59"/>
            </a:solidFill>
            <a:ln w="25400" cap="flat" cmpd="sng" algn="ctr">
              <a:solidFill>
                <a:srgbClr val="9BBB59">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5" name="圆角矩形 34"/>
            <p:cNvSpPr/>
            <p:nvPr/>
          </p:nvSpPr>
          <p:spPr bwMode="auto">
            <a:xfrm>
              <a:off x="6048375" y="1717675"/>
              <a:ext cx="1004888" cy="496888"/>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服务注册中心</a:t>
              </a:r>
            </a:p>
          </p:txBody>
        </p:sp>
        <p:sp>
          <p:nvSpPr>
            <p:cNvPr id="36" name="TextBox 37"/>
            <p:cNvSpPr txBox="1">
              <a:spLocks noChangeArrowheads="1"/>
            </p:cNvSpPr>
            <p:nvPr/>
          </p:nvSpPr>
          <p:spPr bwMode="auto">
            <a:xfrm>
              <a:off x="5348288" y="2438113"/>
              <a:ext cx="569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发布</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7" name="上下箭头 36"/>
            <p:cNvSpPr/>
            <p:nvPr/>
          </p:nvSpPr>
          <p:spPr bwMode="auto">
            <a:xfrm rot="1756313">
              <a:off x="5816600" y="2236788"/>
              <a:ext cx="234950" cy="854075"/>
            </a:xfrm>
            <a:prstGeom prst="upDownArrow">
              <a:avLst/>
            </a:prstGeom>
            <a:solidFill>
              <a:srgbClr val="4BACC6"/>
            </a:solidFill>
            <a:ln w="25400" cap="flat" cmpd="sng" algn="ctr">
              <a:solidFill>
                <a:srgbClr val="4BACC6">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8" name="TextBox 39"/>
            <p:cNvSpPr txBox="1">
              <a:spLocks noChangeArrowheads="1"/>
            </p:cNvSpPr>
            <p:nvPr/>
          </p:nvSpPr>
          <p:spPr bwMode="auto">
            <a:xfrm>
              <a:off x="6339719" y="2957513"/>
              <a:ext cx="5697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绑定</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57" name="上下箭头 56"/>
            <p:cNvSpPr/>
            <p:nvPr/>
          </p:nvSpPr>
          <p:spPr bwMode="auto">
            <a:xfrm rot="5400000">
              <a:off x="6512719" y="2829719"/>
              <a:ext cx="222250" cy="966788"/>
            </a:xfrm>
            <a:prstGeom prst="upDownArrow">
              <a:avLst/>
            </a:prstGeom>
            <a:solidFill>
              <a:srgbClr val="C0504D"/>
            </a:solidFill>
            <a:ln w="25400" cap="flat" cmpd="sng" algn="ctr">
              <a:solidFill>
                <a:srgbClr val="C0504D">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grpSp>
      <p:grpSp>
        <p:nvGrpSpPr>
          <p:cNvPr id="58" name="组合 57"/>
          <p:cNvGrpSpPr>
            <a:grpSpLocks/>
          </p:cNvGrpSpPr>
          <p:nvPr/>
        </p:nvGrpSpPr>
        <p:grpSpPr bwMode="auto">
          <a:xfrm>
            <a:off x="457200" y="2068513"/>
            <a:ext cx="4343400" cy="1285022"/>
            <a:chOff x="457200" y="2068513"/>
            <a:chExt cx="4343400" cy="1285022"/>
          </a:xfrm>
        </p:grpSpPr>
        <p:sp>
          <p:nvSpPr>
            <p:cNvPr id="59" name="矩形 6"/>
            <p:cNvSpPr>
              <a:spLocks noChangeArrowheads="1"/>
            </p:cNvSpPr>
            <p:nvPr/>
          </p:nvSpPr>
          <p:spPr bwMode="auto">
            <a:xfrm>
              <a:off x="609600" y="2068513"/>
              <a:ext cx="1443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ts val="1200"/>
                </a:spcBef>
                <a:spcAft>
                  <a:spcPts val="2400"/>
                </a:spcAft>
                <a:buClrTx/>
                <a:buFont typeface="Wingdings" panose="05000000000000000000" pitchFamily="2" charset="2"/>
                <a:buChar char="l"/>
              </a:pP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0" name="TextBox 8"/>
            <p:cNvSpPr txBox="1">
              <a:spLocks noChangeArrowheads="1"/>
            </p:cNvSpPr>
            <p:nvPr/>
          </p:nvSpPr>
          <p:spPr bwMode="auto">
            <a:xfrm>
              <a:off x="457200" y="2522538"/>
              <a:ext cx="434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服务以功能模块的方式对外发布，对外提供统一的调用接口，而屏蔽服务的实现细节</a:t>
              </a:r>
              <a:endParaRPr lang="en-US" altLang="zh-CN" sz="1600" dirty="0">
                <a:latin typeface="微软雅黑" panose="020B0503020204020204" pitchFamily="34" charset="-122"/>
                <a:ea typeface="微软雅黑" panose="020B0503020204020204" pitchFamily="34" charset="-122"/>
              </a:endParaRPr>
            </a:p>
          </p:txBody>
        </p:sp>
      </p:grpSp>
      <p:grpSp>
        <p:nvGrpSpPr>
          <p:cNvPr id="61" name="组合 60"/>
          <p:cNvGrpSpPr>
            <a:grpSpLocks/>
          </p:cNvGrpSpPr>
          <p:nvPr/>
        </p:nvGrpSpPr>
        <p:grpSpPr bwMode="auto">
          <a:xfrm>
            <a:off x="457200" y="3429000"/>
            <a:ext cx="4343400" cy="1041400"/>
            <a:chOff x="457200" y="3429000"/>
            <a:chExt cx="4343400" cy="1041400"/>
          </a:xfrm>
        </p:grpSpPr>
        <p:sp>
          <p:nvSpPr>
            <p:cNvPr id="62" name="矩形 21"/>
            <p:cNvSpPr>
              <a:spLocks noChangeArrowheads="1"/>
            </p:cNvSpPr>
            <p:nvPr/>
          </p:nvSpPr>
          <p:spPr bwMode="auto">
            <a:xfrm>
              <a:off x="609600" y="3429000"/>
              <a:ext cx="2319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服务组合（组装）</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3" name="TextBox 8"/>
            <p:cNvSpPr txBox="1">
              <a:spLocks noChangeArrowheads="1"/>
            </p:cNvSpPr>
            <p:nvPr/>
          </p:nvSpPr>
          <p:spPr bwMode="auto">
            <a:xfrm>
              <a:off x="457200" y="38862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eaLnBrk="1" hangingPunct="1">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以一定的方式协调和组织多个</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服务，从而支持复杂的业务流程</a:t>
              </a:r>
              <a:endParaRPr lang="en-US" altLang="zh-CN" sz="1600" dirty="0">
                <a:latin typeface="微软雅黑" panose="020B0503020204020204" pitchFamily="34" charset="-122"/>
                <a:ea typeface="微软雅黑" panose="020B0503020204020204" pitchFamily="34" charset="-122"/>
              </a:endParaRPr>
            </a:p>
          </p:txBody>
        </p:sp>
      </p:grpSp>
      <p:sp>
        <p:nvSpPr>
          <p:cNvPr id="64" name="矩形 63"/>
          <p:cNvSpPr/>
          <p:nvPr/>
        </p:nvSpPr>
        <p:spPr bwMode="auto">
          <a:xfrm>
            <a:off x="5424488" y="4043680"/>
            <a:ext cx="2246312" cy="233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65" name="组合 64"/>
          <p:cNvGrpSpPr>
            <a:grpSpLocks/>
          </p:cNvGrpSpPr>
          <p:nvPr/>
        </p:nvGrpSpPr>
        <p:grpSpPr bwMode="auto">
          <a:xfrm>
            <a:off x="4635500" y="4914900"/>
            <a:ext cx="762000" cy="411163"/>
            <a:chOff x="4572000" y="4914900"/>
            <a:chExt cx="762000" cy="411163"/>
          </a:xfrm>
        </p:grpSpPr>
        <p:sp>
          <p:nvSpPr>
            <p:cNvPr id="66" name="右箭头 65"/>
            <p:cNvSpPr/>
            <p:nvPr/>
          </p:nvSpPr>
          <p:spPr bwMode="auto">
            <a:xfrm>
              <a:off x="4572000" y="5143500"/>
              <a:ext cx="762000" cy="182563"/>
            </a:xfrm>
            <a:prstGeom prst="rightArrow">
              <a:avLst/>
            </a:prstGeom>
            <a:solidFill>
              <a:schemeClr val="tx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7" name="TextBox 37"/>
            <p:cNvSpPr txBox="1">
              <a:spLocks noChangeArrowheads="1"/>
            </p:cNvSpPr>
            <p:nvPr/>
          </p:nvSpPr>
          <p:spPr bwMode="auto">
            <a:xfrm>
              <a:off x="4648200" y="4914900"/>
              <a:ext cx="569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组装</a:t>
              </a:r>
              <a:endParaRPr lang="en-US" altLang="zh-CN" sz="1200">
                <a:solidFill>
                  <a:schemeClr val="tx2"/>
                </a:solidFill>
                <a:latin typeface="微软雅黑" panose="020B0503020204020204" pitchFamily="34" charset="-122"/>
                <a:ea typeface="微软雅黑" panose="020B0503020204020204" pitchFamily="34" charset="-122"/>
              </a:endParaRPr>
            </a:p>
          </p:txBody>
        </p:sp>
      </p:grpSp>
      <p:sp>
        <p:nvSpPr>
          <p:cNvPr id="68" name="椭圆 67"/>
          <p:cNvSpPr/>
          <p:nvPr/>
        </p:nvSpPr>
        <p:spPr bwMode="auto">
          <a:xfrm>
            <a:off x="6048375" y="41148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481638" y="50165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762750" y="50165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6048375" y="58483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248400" y="47069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529388" y="45148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a:endCxn id="69" idx="0"/>
          </p:cNvCxnSpPr>
          <p:nvPr/>
        </p:nvCxnSpPr>
        <p:spPr bwMode="auto">
          <a:xfrm rot="10800000" flipV="1">
            <a:off x="5903913" y="48387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823075" y="48387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6000751" y="53197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644482" y="53014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8" name="组合 77"/>
          <p:cNvGrpSpPr>
            <a:grpSpLocks/>
          </p:cNvGrpSpPr>
          <p:nvPr/>
        </p:nvGrpSpPr>
        <p:grpSpPr bwMode="auto">
          <a:xfrm>
            <a:off x="1752600" y="4610100"/>
            <a:ext cx="2819400" cy="1238250"/>
            <a:chOff x="1752600" y="4610100"/>
            <a:chExt cx="2819400" cy="1238250"/>
          </a:xfrm>
        </p:grpSpPr>
        <p:sp>
          <p:nvSpPr>
            <p:cNvPr id="79" name="椭圆 78"/>
            <p:cNvSpPr/>
            <p:nvPr/>
          </p:nvSpPr>
          <p:spPr bwMode="auto">
            <a:xfrm>
              <a:off x="2016125" y="4724400"/>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3303588" y="472440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20081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33035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83" name="矩形 82"/>
            <p:cNvSpPr/>
            <p:nvPr/>
          </p:nvSpPr>
          <p:spPr bwMode="auto">
            <a:xfrm>
              <a:off x="1752600" y="4610100"/>
              <a:ext cx="2819400" cy="123825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26898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par>
                          <p:cTn id="40" fill="hold">
                            <p:stCondLst>
                              <p:cond delay="500"/>
                            </p:stCondLst>
                            <p:childTnLst>
                              <p:par>
                                <p:cTn id="41" presetID="17" presetClass="entr" presetSubtype="1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p:cTn id="47" dur="500" fill="hold"/>
                                        <p:tgtEl>
                                          <p:spTgt spid="75"/>
                                        </p:tgtEl>
                                        <p:attrNameLst>
                                          <p:attrName>ppt_w</p:attrName>
                                        </p:attrNameLst>
                                      </p:cBhvr>
                                      <p:tavLst>
                                        <p:tav tm="0">
                                          <p:val>
                                            <p:fltVal val="0"/>
                                          </p:val>
                                        </p:tav>
                                        <p:tav tm="100000">
                                          <p:val>
                                            <p:strVal val="#ppt_w"/>
                                          </p:val>
                                        </p:tav>
                                      </p:tavLst>
                                    </p:anim>
                                    <p:anim calcmode="lin" valueType="num">
                                      <p:cBhvr>
                                        <p:cTn id="48" dur="500" fill="hold"/>
                                        <p:tgtEl>
                                          <p:spTgt spid="75"/>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childTnLst>
                                </p:cTn>
                              </p:par>
                              <p:par>
                                <p:cTn id="54" presetID="17" presetClass="entr" presetSubtype="10"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 calcmode="lin" valueType="num">
                                      <p:cBhvr>
                                        <p:cTn id="60" dur="500" fill="hold"/>
                                        <p:tgtEl>
                                          <p:spTgt spid="77"/>
                                        </p:tgtEl>
                                        <p:attrNameLst>
                                          <p:attrName>ppt_w</p:attrName>
                                        </p:attrNameLst>
                                      </p:cBhvr>
                                      <p:tavLst>
                                        <p:tav tm="0">
                                          <p:val>
                                            <p:fltVal val="0"/>
                                          </p:val>
                                        </p:tav>
                                        <p:tav tm="100000">
                                          <p:val>
                                            <p:strVal val="#ppt_w"/>
                                          </p:val>
                                        </p:tav>
                                      </p:tavLst>
                                    </p:anim>
                                    <p:anim calcmode="lin" valueType="num">
                                      <p:cBhvr>
                                        <p:cTn id="61" dur="500" fill="hold"/>
                                        <p:tgtEl>
                                          <p:spTgt spid="77"/>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8" grpId="0" animBg="1"/>
      <p:bldP spid="69" grpId="0" animBg="1"/>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肘形连接符 54"/>
          <p:cNvCxnSpPr>
            <a:stCxn id="69" idx="2"/>
          </p:cNvCxnSpPr>
          <p:nvPr/>
        </p:nvCxnSpPr>
        <p:spPr>
          <a:xfrm rot="10800000">
            <a:off x="984617" y="3503222"/>
            <a:ext cx="926926" cy="210861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571289" y="1147986"/>
            <a:ext cx="2781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服务组合引入的新问题</a:t>
            </a:r>
          </a:p>
        </p:txBody>
      </p:sp>
      <p:grpSp>
        <p:nvGrpSpPr>
          <p:cNvPr id="3" name="组合 2"/>
          <p:cNvGrpSpPr/>
          <p:nvPr/>
        </p:nvGrpSpPr>
        <p:grpSpPr>
          <a:xfrm>
            <a:off x="1911543" y="4510107"/>
            <a:ext cx="2138362" cy="2133600"/>
            <a:chOff x="5329238" y="1841500"/>
            <a:chExt cx="2138362" cy="2133600"/>
          </a:xfrm>
        </p:grpSpPr>
        <p:sp>
          <p:nvSpPr>
            <p:cNvPr id="68" name="椭圆 67"/>
            <p:cNvSpPr/>
            <p:nvPr/>
          </p:nvSpPr>
          <p:spPr bwMode="auto">
            <a:xfrm>
              <a:off x="5895975" y="18415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329238" y="27432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610350" y="27432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5895975" y="35750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096000" y="24336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376988" y="22415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p:cNvCxnSpPr>
            <p:nvPr/>
          </p:nvCxnSpPr>
          <p:spPr bwMode="auto">
            <a:xfrm rot="10800000" flipV="1">
              <a:off x="5751513" y="25654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670675" y="25654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5848351" y="30464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492082" y="30281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9" name="椭圆 78"/>
          <p:cNvSpPr/>
          <p:nvPr/>
        </p:nvSpPr>
        <p:spPr bwMode="auto">
          <a:xfrm>
            <a:off x="741797" y="1769472"/>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1962055" y="209404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727493" y="246213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1931807" y="281865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2" name="弧形 1"/>
          <p:cNvSpPr/>
          <p:nvPr/>
        </p:nvSpPr>
        <p:spPr>
          <a:xfrm rot="7198929">
            <a:off x="773571" y="735699"/>
            <a:ext cx="2348615" cy="3185654"/>
          </a:xfrm>
          <a:prstGeom prst="arc">
            <a:avLst>
              <a:gd name="adj1" fmla="val 16388725"/>
              <a:gd name="adj2" fmla="val 542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箭头连接符 42"/>
          <p:cNvCxnSpPr/>
          <p:nvPr/>
        </p:nvCxnSpPr>
        <p:spPr>
          <a:xfrm>
            <a:off x="2451713" y="3697789"/>
            <a:ext cx="0" cy="7350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526450" y="3885590"/>
            <a:ext cx="66620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调用</a:t>
            </a:r>
            <a:endParaRPr lang="zh-CN" altLang="en-US" dirty="0">
              <a:latin typeface="微软雅黑" panose="020B0503020204020204" pitchFamily="34" charset="-122"/>
              <a:ea typeface="微软雅黑" panose="020B0503020204020204" pitchFamily="34" charset="-122"/>
            </a:endParaRPr>
          </a:p>
        </p:txBody>
      </p:sp>
      <p:cxnSp>
        <p:nvCxnSpPr>
          <p:cNvPr id="84" name="直接箭头连接符 83"/>
          <p:cNvCxnSpPr/>
          <p:nvPr/>
        </p:nvCxnSpPr>
        <p:spPr>
          <a:xfrm>
            <a:off x="3347405" y="3317050"/>
            <a:ext cx="780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078895" y="2168886"/>
            <a:ext cx="4768801" cy="3385542"/>
          </a:xfrm>
          <a:prstGeom prst="rect">
            <a:avLst/>
          </a:prstGeom>
        </p:spPr>
        <p:txBody>
          <a:bodyPr wrap="square">
            <a:spAutoFit/>
          </a:bodyPr>
          <a:lstStyle/>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实现透明</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对服务使用者和系统集成商，服务只是提供了接口，</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实现部分是透明的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pPr algn="just"/>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文档信息有限</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sz="1600" b="1" dirty="0">
                <a:solidFill>
                  <a:srgbClr val="FF0000"/>
                </a:solidFill>
                <a:latin typeface="微软雅黑" panose="020B0503020204020204" pitchFamily="34" charset="-122"/>
                <a:ea typeface="微软雅黑" panose="020B0503020204020204" pitchFamily="34" charset="-122"/>
                <a:hlinkClick r:id="rId4" action="ppaction://hlinksldjump"/>
              </a:rPr>
              <a:t>WSDL</a:t>
            </a:r>
            <a:r>
              <a:rPr lang="zh-CN"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4" action="ppaction://hlinksldjump"/>
              </a:rPr>
              <a:t>文档里信息有限</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服务的使用者并不能了解操作中潜藏的数据与控制流方面的约束；</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接口与实现的不一致</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需求的快速变化导致参与组装的服务面临经常性的修改，服务的接口与实现之间潜藏不一致性。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矩形 49"/>
          <p:cNvSpPr/>
          <p:nvPr/>
        </p:nvSpPr>
        <p:spPr>
          <a:xfrm>
            <a:off x="3533265" y="1444768"/>
            <a:ext cx="5044937" cy="584775"/>
          </a:xfrm>
          <a:prstGeom prst="rect">
            <a:avLst/>
          </a:prstGeom>
        </p:spPr>
        <p:txBody>
          <a:bodyPr wrap="square">
            <a:spAutoFit/>
          </a:bodyPr>
          <a:lstStyle/>
          <a:p>
            <a:pPr lvl="1" algn="just"/>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服务组合来说，其正确性不仅仅取决于组合流程，也取决于各个组成它的服务。</a:t>
            </a:r>
            <a:endParaRPr lang="en-US" altLang="zh-CN" sz="1600" dirty="0">
              <a:latin typeface="微软雅黑" panose="020B0503020204020204" pitchFamily="34" charset="-122"/>
              <a:ea typeface="微软雅黑" panose="020B0503020204020204" pitchFamily="34" charset="-122"/>
            </a:endParaRPr>
          </a:p>
        </p:txBody>
      </p:sp>
      <p:sp>
        <p:nvSpPr>
          <p:cNvPr id="53" name="矩形 52"/>
          <p:cNvSpPr/>
          <p:nvPr/>
        </p:nvSpPr>
        <p:spPr>
          <a:xfrm>
            <a:off x="212990" y="4565594"/>
            <a:ext cx="1663528" cy="830997"/>
          </a:xfrm>
          <a:prstGeom prst="rect">
            <a:avLst/>
          </a:prstGeom>
          <a:solidFill>
            <a:schemeClr val="bg1"/>
          </a:solidFill>
        </p:spPr>
        <p:txBody>
          <a:bodyPr wrap="square">
            <a:spAutoFit/>
          </a:bodyPr>
          <a:lstStyle/>
          <a:p>
            <a:r>
              <a:rPr lang="zh-CN" altLang="zh-CN" sz="1600" dirty="0">
                <a:solidFill>
                  <a:srgbClr val="FF0000"/>
                </a:solidFill>
                <a:latin typeface="微软雅黑" panose="020B0503020204020204" pitchFamily="34" charset="-122"/>
                <a:ea typeface="微软雅黑" panose="020B0503020204020204" pitchFamily="34" charset="-122"/>
              </a:rPr>
              <a:t>无法完全了解</a:t>
            </a:r>
            <a:r>
              <a:rPr lang="zh-CN" altLang="en-US" sz="1600" dirty="0">
                <a:solidFill>
                  <a:srgbClr val="FF0000"/>
                </a:solidFill>
                <a:latin typeface="微软雅黑" panose="020B0503020204020204" pitchFamily="34" charset="-122"/>
                <a:ea typeface="微软雅黑" panose="020B0503020204020204" pitchFamily="34" charset="-122"/>
              </a:rPr>
              <a:t>被调用</a:t>
            </a:r>
            <a:r>
              <a:rPr lang="zh-CN" altLang="zh-CN" sz="1600" dirty="0">
                <a:solidFill>
                  <a:srgbClr val="FF0000"/>
                </a:solidFill>
                <a:latin typeface="微软雅黑" panose="020B0503020204020204" pitchFamily="34" charset="-122"/>
                <a:ea typeface="微软雅黑" panose="020B0503020204020204" pitchFamily="34" charset="-122"/>
              </a:rPr>
              <a:t>服务</a:t>
            </a:r>
            <a:r>
              <a:rPr lang="zh-CN" altLang="en-US" sz="1600" dirty="0">
                <a:solidFill>
                  <a:srgbClr val="FF0000"/>
                </a:solidFill>
                <a:latin typeface="微软雅黑" panose="020B0503020204020204" pitchFamily="34" charset="-122"/>
                <a:ea typeface="微软雅黑" panose="020B0503020204020204" pitchFamily="34" charset="-122"/>
              </a:rPr>
              <a:t>操作</a:t>
            </a:r>
            <a:r>
              <a:rPr lang="zh-CN" altLang="zh-CN" sz="1600" dirty="0">
                <a:solidFill>
                  <a:srgbClr val="FF0000"/>
                </a:solidFill>
                <a:latin typeface="微软雅黑" panose="020B0503020204020204" pitchFamily="34" charset="-122"/>
                <a:ea typeface="微软雅黑" panose="020B0503020204020204" pitchFamily="34" charset="-122"/>
              </a:rPr>
              <a:t>的正确使用方式</a:t>
            </a:r>
            <a:endParaRPr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88" name="图片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69" y="2012557"/>
            <a:ext cx="355993" cy="355993"/>
          </a:xfrm>
          <a:prstGeom prst="rect">
            <a:avLst/>
          </a:prstGeom>
        </p:spPr>
      </p:pic>
      <p:pic>
        <p:nvPicPr>
          <p:cNvPr id="89" name="图片 88">
            <a:hlinkClick r:id="rId6"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1560" y="3861657"/>
            <a:ext cx="355993" cy="355993"/>
          </a:xfrm>
          <a:prstGeom prst="rect">
            <a:avLst/>
          </a:prstGeom>
        </p:spPr>
      </p:pic>
    </p:spTree>
    <p:extLst>
      <p:ext uri="{BB962C8B-B14F-4D97-AF65-F5344CB8AC3E}">
        <p14:creationId xmlns:p14="http://schemas.microsoft.com/office/powerpoint/2010/main" val="3217326501"/>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left)">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down)">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down)">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down)">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0"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402461" y="1147986"/>
            <a:ext cx="311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网络服务描述语言</a:t>
            </a:r>
            <a:r>
              <a:rPr lang="en-US" altLang="zh-CN" sz="1800" dirty="0">
                <a:solidFill>
                  <a:srgbClr val="002060"/>
                </a:solidFill>
                <a:latin typeface="微软雅黑" panose="020B0503020204020204" pitchFamily="34" charset="-122"/>
                <a:ea typeface="微软雅黑" panose="020B0503020204020204" pitchFamily="34" charset="-122"/>
              </a:rPr>
              <a:t>(WSDL)</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872556" y="1999556"/>
            <a:ext cx="593303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WSDL以XML格式描述网络服务的位置，以及此服务提供的操作</a:t>
            </a:r>
          </a:p>
        </p:txBody>
      </p:sp>
      <p:graphicFrame>
        <p:nvGraphicFramePr>
          <p:cNvPr id="3" name="表格 2"/>
          <p:cNvGraphicFramePr>
            <a:graphicFrameLocks noGrp="1"/>
          </p:cNvGraphicFramePr>
          <p:nvPr>
            <p:extLst>
              <p:ext uri="{D42A27DB-BD31-4B8C-83A1-F6EECF244321}">
                <p14:modId xmlns:p14="http://schemas.microsoft.com/office/powerpoint/2010/main" val="1294287581"/>
              </p:ext>
            </p:extLst>
          </p:nvPr>
        </p:nvGraphicFramePr>
        <p:xfrm>
          <a:off x="1164656" y="2820349"/>
          <a:ext cx="6096000" cy="1854200"/>
        </p:xfrm>
        <a:graphic>
          <a:graphicData uri="http://schemas.openxmlformats.org/drawingml/2006/table">
            <a:tbl>
              <a:tblPr firstRow="1" bandRow="1">
                <a:tableStyleId>{69CF1AB2-1976-4502-BF36-3FF5EA218861}</a:tableStyleId>
              </a:tblPr>
              <a:tblGrid>
                <a:gridCol w="1714500">
                  <a:extLst>
                    <a:ext uri="{9D8B030D-6E8A-4147-A177-3AD203B41FA5}">
                      <a16:colId xmlns:a16="http://schemas.microsoft.com/office/drawing/2014/main" val="2307743678"/>
                    </a:ext>
                  </a:extLst>
                </a:gridCol>
                <a:gridCol w="4381500">
                  <a:extLst>
                    <a:ext uri="{9D8B030D-6E8A-4147-A177-3AD203B41FA5}">
                      <a16:colId xmlns:a16="http://schemas.microsoft.com/office/drawing/2014/main" val="4282119197"/>
                    </a:ext>
                  </a:extLst>
                </a:gridCol>
              </a:tblGrid>
              <a:tr h="370840">
                <a:tc>
                  <a:txBody>
                    <a:bodyPr/>
                    <a:lstStyle/>
                    <a:p>
                      <a:pPr algn="ctr"/>
                      <a:r>
                        <a:rPr lang="zh-CN" altLang="en-US" sz="1600" kern="1200" dirty="0">
                          <a:effectLst/>
                        </a:rPr>
                        <a:t>元素</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fontAlgn="base"/>
                      <a:r>
                        <a:rPr lang="zh-CN" altLang="en-US" sz="1600" dirty="0">
                          <a:effectLst/>
                        </a:rPr>
                        <a:t>定义</a:t>
                      </a:r>
                      <a:endParaRPr lang="zh-CN" altLang="en-US" sz="1600" dirty="0">
                        <a:effectLst/>
                        <a:latin typeface="微软雅黑" panose="020B0503020204020204" pitchFamily="34" charset="-122"/>
                        <a:ea typeface="微软雅黑" panose="020B0503020204020204" pitchFamily="34" charset="-122"/>
                      </a:endParaRPr>
                    </a:p>
                  </a:txBody>
                  <a:tcPr marL="57150" marR="142875" marT="47625" marB="47625" anchor="ctr"/>
                </a:tc>
                <a:extLst>
                  <a:ext uri="{0D108BD9-81ED-4DB2-BD59-A6C34878D82A}">
                    <a16:rowId xmlns:a16="http://schemas.microsoft.com/office/drawing/2014/main" val="1609120812"/>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1600" dirty="0" err="1">
                          <a:effectLst/>
                          <a:latin typeface="Times New Roman" panose="02020603050405020304" pitchFamily="18" charset="0"/>
                          <a:ea typeface="微软雅黑" panose="020B0503020204020204" pitchFamily="34" charset="-122"/>
                          <a:cs typeface="Times New Roman" panose="02020603050405020304" pitchFamily="18" charset="0"/>
                        </a:rPr>
                        <a:t>portType</a:t>
                      </a:r>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执行的操作</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342020924"/>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&lt;message&gt;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使用的消息</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86094778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&lt;types&gt;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使用的数据类型</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157285836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&lt;binding&gt;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使用的通信协议</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3342878133"/>
                  </a:ext>
                </a:extLst>
              </a:tr>
            </a:tbl>
          </a:graphicData>
        </a:graphic>
      </p:graphicFrame>
      <p:sp>
        <p:nvSpPr>
          <p:cNvPr id="4" name="矩形: 圆角 3"/>
          <p:cNvSpPr/>
          <p:nvPr/>
        </p:nvSpPr>
        <p:spPr>
          <a:xfrm rot="20669756">
            <a:off x="1952056" y="3537899"/>
            <a:ext cx="4521200" cy="419100"/>
          </a:xfrm>
          <a:prstGeom prst="round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缺乏操作数据与控制流方面的约束描述</a:t>
            </a:r>
          </a:p>
        </p:txBody>
      </p:sp>
    </p:spTree>
    <p:extLst>
      <p:ext uri="{BB962C8B-B14F-4D97-AF65-F5344CB8AC3E}">
        <p14:creationId xmlns:p14="http://schemas.microsoft.com/office/powerpoint/2010/main" val="146159301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研究动机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a:xfrm>
            <a:off x="718231" y="1771164"/>
            <a:ext cx="7651069" cy="2092881"/>
          </a:xfrm>
          <a:prstGeom prst="rect">
            <a:avLst/>
          </a:prstGeom>
        </p:spPr>
        <p:txBody>
          <a:bodyPr wrap="square">
            <a:spAutoFit/>
          </a:bodyPr>
          <a:lstStyle/>
          <a:p>
            <a:pPr lvl="1" indent="457200" algn="just"/>
            <a:r>
              <a:rPr lang="zh-CN" altLang="en-US" sz="16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600" b="1" dirty="0">
                <a:latin typeface="微软雅黑" panose="020B0503020204020204" pitchFamily="34" charset="-122"/>
                <a:ea typeface="微软雅黑" panose="020B0503020204020204" pitchFamily="34" charset="-122"/>
              </a:rPr>
              <a:t>服务调用</a:t>
            </a:r>
            <a:r>
              <a:rPr lang="zh-CN" altLang="en-US" sz="1600" dirty="0">
                <a:latin typeface="微软雅黑" panose="020B0503020204020204" pitchFamily="34" charset="-122"/>
                <a:ea typeface="微软雅黑" panose="020B0503020204020204" pitchFamily="34" charset="-122"/>
              </a:rPr>
              <a:t>时的</a:t>
            </a:r>
            <a:r>
              <a:rPr lang="zh-CN" altLang="en-US" sz="1600" b="1" dirty="0">
                <a:latin typeface="微软雅黑" panose="020B0503020204020204" pitchFamily="34" charset="-122"/>
                <a:ea typeface="微软雅黑" panose="020B0503020204020204" pitchFamily="34" charset="-122"/>
              </a:rPr>
              <a:t>正确性</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可靠性，有效地监控运行时刻可能出现的不一致性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indent="457200" algn="just"/>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WSDL(</a:t>
            </a:r>
            <a:r>
              <a:rPr lang="zh-CN" altLang="en-US" sz="1600" dirty="0">
                <a:latin typeface="微软雅黑" panose="020B0503020204020204" pitchFamily="34" charset="-122"/>
                <a:ea typeface="微软雅黑" panose="020B0503020204020204" pitchFamily="34" charset="-122"/>
              </a:rPr>
              <a:t>服务说明文档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角度出发，添加服务行为相关的数据和控制</a:t>
            </a:r>
            <a:r>
              <a:rPr lang="zh-CN" altLang="en-US" sz="1600" b="1" dirty="0">
                <a:solidFill>
                  <a:srgbClr val="FF0000"/>
                </a:solidFill>
                <a:latin typeface="微软雅黑" panose="020B0503020204020204" pitchFamily="34" charset="-122"/>
                <a:ea typeface="微软雅黑" panose="020B0503020204020204" pitchFamily="34" charset="-122"/>
              </a:rPr>
              <a:t>约束</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定义满足各种约束的</a:t>
            </a:r>
            <a:r>
              <a:rPr lang="zh-CN" altLang="en-US" sz="1600" b="1" dirty="0">
                <a:latin typeface="微软雅黑" panose="020B0503020204020204" pitchFamily="34" charset="-122"/>
                <a:ea typeface="微软雅黑" panose="020B0503020204020204" pitchFamily="34" charset="-122"/>
              </a:rPr>
              <a:t>覆盖准则</a:t>
            </a:r>
            <a:r>
              <a:rPr lang="zh-CN" altLang="en-US" sz="1600" dirty="0">
                <a:latin typeface="微软雅黑" panose="020B0503020204020204" pitchFamily="34" charset="-122"/>
                <a:ea typeface="微软雅黑" panose="020B0503020204020204" pitchFamily="34" charset="-122"/>
              </a:rPr>
              <a:t>的测试用例生成算法；</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服务提供的操作进行测试及监控</a:t>
            </a: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904792" y="4592794"/>
            <a:ext cx="2874505" cy="369332"/>
          </a:xfrm>
          <a:prstGeom prst="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这张</a:t>
            </a:r>
            <a:r>
              <a:rPr lang="en-US" altLang="zh-CN" b="1" dirty="0">
                <a:solidFill>
                  <a:srgbClr val="FF0000"/>
                </a:solidFill>
                <a:latin typeface="微软雅黑" panose="020B0503020204020204" pitchFamily="34" charset="-122"/>
                <a:ea typeface="微软雅黑" panose="020B0503020204020204" pitchFamily="34" charset="-122"/>
              </a:rPr>
              <a:t>ppt</a:t>
            </a:r>
            <a:r>
              <a:rPr lang="zh-CN" altLang="en-US" b="1" dirty="0">
                <a:solidFill>
                  <a:srgbClr val="FF0000"/>
                </a:solidFill>
                <a:latin typeface="微软雅黑" panose="020B0503020204020204" pitchFamily="34" charset="-122"/>
                <a:ea typeface="微软雅黑" panose="020B0503020204020204" pitchFamily="34" charset="-122"/>
              </a:rPr>
              <a:t>要加入一个原理图</a:t>
            </a:r>
          </a:p>
        </p:txBody>
      </p:sp>
    </p:spTree>
    <p:extLst>
      <p:ext uri="{BB962C8B-B14F-4D97-AF65-F5344CB8AC3E}">
        <p14:creationId xmlns:p14="http://schemas.microsoft.com/office/powerpoint/2010/main" val="2634628114"/>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9</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选题意义及目的</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144615"/>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11391127"/>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xml><?xml version="1.0" encoding="utf-8"?>
<p:tagLst xmlns:a="http://schemas.openxmlformats.org/drawingml/2006/main" xmlns:r="http://schemas.openxmlformats.org/officeDocument/2006/relationships" xmlns:p="http://schemas.openxmlformats.org/presentationml/2006/main">
  <p:tag name="TIMING" val="|24.3|3.6|3.7|4.7|14.2|2.3|7.2|6.3"/>
</p:tagLst>
</file>

<file path=ppt/tags/tag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9.xml><?xml version="1.0" encoding="utf-8"?>
<p:tagLst xmlns:a="http://schemas.openxmlformats.org/drawingml/2006/main" xmlns:r="http://schemas.openxmlformats.org/officeDocument/2006/relationships" xmlns:p="http://schemas.openxmlformats.org/presentationml/2006/main">
  <p:tag name="TIMING" val="|0.9|4.9|0.7|4.3|5.8|0.9|9.9|9|0.7"/>
</p:tagLst>
</file>

<file path=ppt/theme/theme1.xml><?xml version="1.0" encoding="utf-8"?>
<a:theme xmlns:a="http://schemas.openxmlformats.org/drawingml/2006/main" name="2_框架">
  <a:themeElements>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2.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otalTime>7669</TotalTime>
  <Words>3678</Words>
  <Application>Microsoft Office PowerPoint</Application>
  <PresentationFormat>全屏显示(4:3)</PresentationFormat>
  <Paragraphs>505</Paragraphs>
  <Slides>35</Slides>
  <Notes>35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35</vt:i4>
      </vt:variant>
    </vt:vector>
  </HeadingPairs>
  <TitlesOfParts>
    <vt:vector size="53" baseType="lpstr">
      <vt:lpstr>Arial Unicode MS</vt:lpstr>
      <vt:lpstr>TimesNewRoman,Bold</vt:lpstr>
      <vt:lpstr>等线</vt:lpstr>
      <vt:lpstr>华文楷体</vt:lpstr>
      <vt:lpstr>华文新魏</vt:lpstr>
      <vt:lpstr>楷体</vt:lpstr>
      <vt:lpstr>宋体</vt:lpstr>
      <vt:lpstr>微软雅黑</vt:lpstr>
      <vt:lpstr>幼圆</vt:lpstr>
      <vt:lpstr>Arial</vt:lpstr>
      <vt:lpstr>Calibri</vt:lpstr>
      <vt:lpstr>Calibri Light</vt:lpstr>
      <vt:lpstr>Corbel</vt:lpstr>
      <vt:lpstr>Times New Roman</vt:lpstr>
      <vt:lpstr>Wingdings</vt:lpstr>
      <vt:lpstr>Wingdings 2</vt:lpstr>
      <vt:lpstr>2_框架</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JingTing JIA</cp:lastModifiedBy>
  <cp:revision>213</cp:revision>
  <dcterms:created xsi:type="dcterms:W3CDTF">2017-02-28T07:57:13Z</dcterms:created>
  <dcterms:modified xsi:type="dcterms:W3CDTF">2017-03-29T08:38:23Z</dcterms:modified>
</cp:coreProperties>
</file>